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2"/>
  </p:notesMasterIdLst>
  <p:sldIdLst>
    <p:sldId id="256" r:id="rId2"/>
    <p:sldId id="374" r:id="rId3"/>
    <p:sldId id="330" r:id="rId4"/>
    <p:sldId id="331" r:id="rId5"/>
    <p:sldId id="289" r:id="rId6"/>
    <p:sldId id="287" r:id="rId7"/>
    <p:sldId id="376" r:id="rId8"/>
    <p:sldId id="377" r:id="rId9"/>
    <p:sldId id="378" r:id="rId10"/>
    <p:sldId id="293" r:id="rId11"/>
    <p:sldId id="379" r:id="rId12"/>
    <p:sldId id="380" r:id="rId13"/>
    <p:sldId id="381" r:id="rId14"/>
    <p:sldId id="338" r:id="rId15"/>
    <p:sldId id="399" r:id="rId16"/>
    <p:sldId id="339" r:id="rId17"/>
    <p:sldId id="382" r:id="rId18"/>
    <p:sldId id="383" r:id="rId19"/>
    <p:sldId id="342" r:id="rId20"/>
    <p:sldId id="343" r:id="rId21"/>
    <p:sldId id="384" r:id="rId22"/>
    <p:sldId id="385" r:id="rId23"/>
    <p:sldId id="345" r:id="rId24"/>
    <p:sldId id="346" r:id="rId25"/>
    <p:sldId id="387" r:id="rId26"/>
    <p:sldId id="388" r:id="rId27"/>
    <p:sldId id="348" r:id="rId28"/>
    <p:sldId id="349" r:id="rId29"/>
    <p:sldId id="389" r:id="rId30"/>
    <p:sldId id="401" r:id="rId31"/>
    <p:sldId id="402" r:id="rId32"/>
    <p:sldId id="351" r:id="rId33"/>
    <p:sldId id="352" r:id="rId34"/>
    <p:sldId id="391" r:id="rId35"/>
    <p:sldId id="392" r:id="rId36"/>
    <p:sldId id="393" r:id="rId37"/>
    <p:sldId id="354" r:id="rId38"/>
    <p:sldId id="355" r:id="rId39"/>
    <p:sldId id="394" r:id="rId40"/>
    <p:sldId id="395" r:id="rId41"/>
    <p:sldId id="403" r:id="rId42"/>
    <p:sldId id="357" r:id="rId43"/>
    <p:sldId id="358" r:id="rId44"/>
    <p:sldId id="396" r:id="rId45"/>
    <p:sldId id="398" r:id="rId46"/>
    <p:sldId id="361" r:id="rId47"/>
    <p:sldId id="404" r:id="rId48"/>
    <p:sldId id="406" r:id="rId49"/>
    <p:sldId id="407" r:id="rId50"/>
    <p:sldId id="405" r:id="rId51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FFF"/>
    <a:srgbClr val="CFF3F5"/>
    <a:srgbClr val="E9F4FB"/>
    <a:srgbClr val="FCEED7"/>
    <a:srgbClr val="FFEFFF"/>
    <a:srgbClr val="EAD5FF"/>
    <a:srgbClr val="FFCCFF"/>
    <a:srgbClr val="FF3888"/>
    <a:srgbClr val="786EB1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6357" autoAdjust="0"/>
  </p:normalViewPr>
  <p:slideViewPr>
    <p:cSldViewPr snapToGrid="0">
      <p:cViewPr>
        <p:scale>
          <a:sx n="36" d="100"/>
          <a:sy n="36" d="100"/>
        </p:scale>
        <p:origin x="1843" y="-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8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0DF4B-49D6-4178-AFEF-51B185BE47EC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C315C-DB4B-4BA2-A5EF-1F4CCE5A13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8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961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AE5D6-8CEA-6EFC-BC2B-0E2BDC2FC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751DDC-0E5F-67C3-AC98-7DD8D2E792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59793-3B3D-1EE3-2D1E-2D534D76F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33603-11D0-7D1D-ECA5-A024872798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673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46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909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47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466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1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805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43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01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62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104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60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47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225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00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7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838DA-3B03-7475-421F-BCBE4E1C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0169EA-7C6B-7C89-39E3-125A00B01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41207B-261C-FA03-B1B8-A0D3B1010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55FBF-B7A7-CCBF-9D6D-05E7280CC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622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ABF46-8DF4-B7B4-1163-32B89765C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6D225B-8B4F-A650-DE30-F71F62B27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CBA88F-E396-2331-9E8F-57BD34CB83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56B3E-4607-EDAF-CFBB-FB7DE4B26F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645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101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9442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17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8677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0785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2551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596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039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0155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3407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27C38-6874-5E12-7349-C131C06D9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CA2F0-FE80-5850-EDBE-BB8277280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9F7F21-C463-5DFD-8468-E7A6AF3AE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C6A26-5CA4-02C0-45E5-8A79A430E1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332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9902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0117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544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1042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8399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6567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4A96B-9219-BBA7-2D0F-5C03BA4E3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404D0-621C-2198-9654-6703C36B0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359192-B182-DF39-B500-6B65DACE5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14A60-ADD0-AD80-184C-5E3C3FE88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7087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AB481-B12B-FAFD-A637-5AAD177DD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D4A675-14B6-DBEB-EBD6-F17604986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B7ED0E-90B8-1E49-2F3F-2CB4851F9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AC1B0-AEB7-4F50-9C14-336D4CE64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3201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21A98-B1B0-546F-EE8D-EB4BFD6BE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94B47-DCC0-4BD7-1114-A0438F9EF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6117D2-C553-4808-C62A-8E69A7A75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BB5F4-0A45-A58D-7DF4-0C3A445966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6995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007A6-C6CF-214A-C951-58786EE4F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2AD18D-B88F-BB3E-DED8-E1237DA0C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7A9C3E-6F72-6661-A1EC-3CDFD12D4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FACC2-2ADF-40EC-3C07-D9A3D67CA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617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23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8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7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77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343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9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97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1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5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2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5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4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89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5B595-08B4-44FD-8778-66439A5CF3EF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2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8.png"/><Relationship Id="rId21" Type="http://schemas.openxmlformats.org/officeDocument/2006/relationships/image" Target="../media/image27.png"/><Relationship Id="rId7" Type="http://schemas.openxmlformats.org/officeDocument/2006/relationships/image" Target="../media/image59.png"/><Relationship Id="rId12" Type="http://schemas.openxmlformats.org/officeDocument/2006/relationships/image" Target="../media/image3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19" Type="http://schemas.openxmlformats.org/officeDocument/2006/relationships/image" Target="../media/image68.png"/><Relationship Id="rId4" Type="http://schemas.openxmlformats.org/officeDocument/2006/relationships/image" Target="../media/image14.png"/><Relationship Id="rId9" Type="http://schemas.openxmlformats.org/officeDocument/2006/relationships/image" Target="../media/image60.gif"/><Relationship Id="rId14" Type="http://schemas.openxmlformats.org/officeDocument/2006/relationships/image" Target="../media/image63.png"/><Relationship Id="rId2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7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4.png"/><Relationship Id="rId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7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76.png"/><Relationship Id="rId5" Type="http://schemas.microsoft.com/office/2007/relationships/hdphoto" Target="../media/hdphoto2.wdp"/><Relationship Id="rId15" Type="http://schemas.openxmlformats.org/officeDocument/2006/relationships/image" Target="../media/image80.png"/><Relationship Id="rId10" Type="http://schemas.openxmlformats.org/officeDocument/2006/relationships/image" Target="../media/image49.png"/><Relationship Id="rId4" Type="http://schemas.openxmlformats.org/officeDocument/2006/relationships/image" Target="../media/image28.png"/><Relationship Id="rId9" Type="http://schemas.openxmlformats.org/officeDocument/2006/relationships/image" Target="../media/image45.png"/><Relationship Id="rId1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27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microsoft.com/office/2007/relationships/hdphoto" Target="../media/hdphoto2.wdp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91.gif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95.png"/><Relationship Id="rId5" Type="http://schemas.openxmlformats.org/officeDocument/2006/relationships/image" Target="../media/image33.png"/><Relationship Id="rId15" Type="http://schemas.openxmlformats.org/officeDocument/2006/relationships/image" Target="../media/image97.png"/><Relationship Id="rId10" Type="http://schemas.openxmlformats.org/officeDocument/2006/relationships/image" Target="../media/image94.png"/><Relationship Id="rId4" Type="http://schemas.microsoft.com/office/2007/relationships/hdphoto" Target="../media/hdphoto2.wdp"/><Relationship Id="rId9" Type="http://schemas.openxmlformats.org/officeDocument/2006/relationships/image" Target="../media/image93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0.png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99.png"/><Relationship Id="rId5" Type="http://schemas.openxmlformats.org/officeDocument/2006/relationships/image" Target="../media/image44.png"/><Relationship Id="rId10" Type="http://schemas.openxmlformats.org/officeDocument/2006/relationships/image" Target="../media/image33.png"/><Relationship Id="rId4" Type="http://schemas.openxmlformats.org/officeDocument/2006/relationships/image" Target="../media/image43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02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4.png"/><Relationship Id="rId5" Type="http://schemas.openxmlformats.org/officeDocument/2006/relationships/image" Target="../media/image28.png"/><Relationship Id="rId15" Type="http://schemas.openxmlformats.org/officeDocument/2006/relationships/image" Target="../media/image104.png"/><Relationship Id="rId10" Type="http://schemas.openxmlformats.org/officeDocument/2006/relationships/image" Target="../media/image101.png"/><Relationship Id="rId4" Type="http://schemas.openxmlformats.org/officeDocument/2006/relationships/image" Target="../media/image48.png"/><Relationship Id="rId9" Type="http://schemas.openxmlformats.org/officeDocument/2006/relationships/image" Target="../media/image45.png"/><Relationship Id="rId1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33.png"/><Relationship Id="rId21" Type="http://schemas.openxmlformats.org/officeDocument/2006/relationships/image" Target="../media/image117.png"/><Relationship Id="rId7" Type="http://schemas.openxmlformats.org/officeDocument/2006/relationships/image" Target="../media/image28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07.png"/><Relationship Id="rId5" Type="http://schemas.openxmlformats.org/officeDocument/2006/relationships/image" Target="../media/image26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4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8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7.png"/><Relationship Id="rId5" Type="http://schemas.openxmlformats.org/officeDocument/2006/relationships/image" Target="../media/image118.png"/><Relationship Id="rId10" Type="http://schemas.openxmlformats.org/officeDocument/2006/relationships/image" Target="../media/image95.png"/><Relationship Id="rId4" Type="http://schemas.microsoft.com/office/2007/relationships/hdphoto" Target="../media/hdphoto2.wdp"/><Relationship Id="rId9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91.gif"/><Relationship Id="rId3" Type="http://schemas.openxmlformats.org/officeDocument/2006/relationships/image" Target="../media/image118.png"/><Relationship Id="rId7" Type="http://schemas.openxmlformats.org/officeDocument/2006/relationships/image" Target="../media/image44.png"/><Relationship Id="rId12" Type="http://schemas.openxmlformats.org/officeDocument/2006/relationships/image" Target="../media/image7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20.gif"/><Relationship Id="rId5" Type="http://schemas.openxmlformats.org/officeDocument/2006/relationships/image" Target="../media/image42.png"/><Relationship Id="rId15" Type="http://schemas.microsoft.com/office/2007/relationships/hdphoto" Target="../media/hdphoto2.wdp"/><Relationship Id="rId10" Type="http://schemas.openxmlformats.org/officeDocument/2006/relationships/image" Target="../media/image49.png"/><Relationship Id="rId4" Type="http://schemas.openxmlformats.org/officeDocument/2006/relationships/audio" Target="../media/audio4.wav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121.png"/><Relationship Id="rId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microsoft.com/office/2007/relationships/hdphoto" Target="../media/hdphoto2.wdp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24.png"/><Relationship Id="rId5" Type="http://schemas.openxmlformats.org/officeDocument/2006/relationships/image" Target="../media/image33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26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38.png"/><Relationship Id="rId18" Type="http://schemas.openxmlformats.org/officeDocument/2006/relationships/image" Target="../media/image10.png"/><Relationship Id="rId3" Type="http://schemas.openxmlformats.org/officeDocument/2006/relationships/image" Target="../media/image28.png"/><Relationship Id="rId7" Type="http://schemas.openxmlformats.org/officeDocument/2006/relationships/audio" Target="../media/audio3.wav"/><Relationship Id="rId12" Type="http://schemas.openxmlformats.org/officeDocument/2006/relationships/image" Target="../media/image35.gif"/><Relationship Id="rId17" Type="http://schemas.microsoft.com/office/2007/relationships/hdphoto" Target="../media/hdphoto1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120.gif"/><Relationship Id="rId5" Type="http://schemas.openxmlformats.org/officeDocument/2006/relationships/image" Target="../media/image26.png"/><Relationship Id="rId15" Type="http://schemas.openxmlformats.org/officeDocument/2006/relationships/image" Target="../media/image134.png"/><Relationship Id="rId10" Type="http://schemas.openxmlformats.org/officeDocument/2006/relationships/image" Target="../media/image33.png"/><Relationship Id="rId4" Type="http://schemas.microsoft.com/office/2007/relationships/hdphoto" Target="../media/hdphoto2.wdp"/><Relationship Id="rId9" Type="http://schemas.openxmlformats.org/officeDocument/2006/relationships/image" Target="../media/image133.png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3.png"/><Relationship Id="rId5" Type="http://schemas.openxmlformats.org/officeDocument/2006/relationships/image" Target="../media/image42.png"/><Relationship Id="rId10" Type="http://schemas.openxmlformats.org/officeDocument/2006/relationships/image" Target="../media/image135.pn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12" Type="http://schemas.openxmlformats.org/officeDocument/2006/relationships/image" Target="../media/image12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95.png"/><Relationship Id="rId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microsoft.com/office/2007/relationships/hdphoto" Target="../media/hdphoto2.wdp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40.png"/><Relationship Id="rId18" Type="http://schemas.openxmlformats.org/officeDocument/2006/relationships/image" Target="../media/image145.svg"/><Relationship Id="rId3" Type="http://schemas.openxmlformats.org/officeDocument/2006/relationships/image" Target="../media/image28.png"/><Relationship Id="rId21" Type="http://schemas.openxmlformats.org/officeDocument/2006/relationships/image" Target="../media/image148.png"/><Relationship Id="rId7" Type="http://schemas.openxmlformats.org/officeDocument/2006/relationships/image" Target="../media/image26.png"/><Relationship Id="rId12" Type="http://schemas.openxmlformats.org/officeDocument/2006/relationships/image" Target="../media/image139.svg"/><Relationship Id="rId17" Type="http://schemas.openxmlformats.org/officeDocument/2006/relationships/image" Target="../media/image14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43.svg"/><Relationship Id="rId20" Type="http://schemas.openxmlformats.org/officeDocument/2006/relationships/image" Target="../media/image14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38.png"/><Relationship Id="rId5" Type="http://schemas.openxmlformats.org/officeDocument/2006/relationships/image" Target="../media/image14.png"/><Relationship Id="rId15" Type="http://schemas.openxmlformats.org/officeDocument/2006/relationships/image" Target="../media/image142.png"/><Relationship Id="rId10" Type="http://schemas.openxmlformats.org/officeDocument/2006/relationships/image" Target="../media/image137.svg"/><Relationship Id="rId19" Type="http://schemas.openxmlformats.org/officeDocument/2006/relationships/image" Target="../media/image146.png"/><Relationship Id="rId4" Type="http://schemas.microsoft.com/office/2007/relationships/hdphoto" Target="../media/hdphoto2.wdp"/><Relationship Id="rId9" Type="http://schemas.openxmlformats.org/officeDocument/2006/relationships/image" Target="../media/image136.png"/><Relationship Id="rId14" Type="http://schemas.openxmlformats.org/officeDocument/2006/relationships/image" Target="../media/image141.svg"/><Relationship Id="rId22" Type="http://schemas.openxmlformats.org/officeDocument/2006/relationships/image" Target="../media/image1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3.svg"/><Relationship Id="rId3" Type="http://schemas.openxmlformats.org/officeDocument/2006/relationships/image" Target="../media/image28.png"/><Relationship Id="rId7" Type="http://schemas.openxmlformats.org/officeDocument/2006/relationships/image" Target="../media/image91.gif"/><Relationship Id="rId12" Type="http://schemas.openxmlformats.org/officeDocument/2006/relationships/image" Target="../media/image1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33.png"/><Relationship Id="rId10" Type="http://schemas.openxmlformats.org/officeDocument/2006/relationships/image" Target="../media/image151.png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57.png"/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9.png"/><Relationship Id="rId5" Type="http://schemas.openxmlformats.org/officeDocument/2006/relationships/image" Target="../media/image154.png"/><Relationship Id="rId10" Type="http://schemas.openxmlformats.org/officeDocument/2006/relationships/image" Target="../media/image155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4.gif"/><Relationship Id="rId9" Type="http://schemas.openxmlformats.org/officeDocument/2006/relationships/image" Target="../media/image9.jpg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60.png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8.png"/><Relationship Id="rId5" Type="http://schemas.openxmlformats.org/officeDocument/2006/relationships/image" Target="../media/image28.png"/><Relationship Id="rId15" Type="http://schemas.openxmlformats.org/officeDocument/2006/relationships/image" Target="../media/image102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1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1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162.png"/><Relationship Id="rId4" Type="http://schemas.openxmlformats.org/officeDocument/2006/relationships/image" Target="../media/image28.png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4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microsoft.com/office/2007/relationships/hdphoto" Target="../media/hdphoto2.wdp"/><Relationship Id="rId10" Type="http://schemas.openxmlformats.org/officeDocument/2006/relationships/image" Target="../media/image167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gif"/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91.gif"/><Relationship Id="rId5" Type="http://schemas.openxmlformats.org/officeDocument/2006/relationships/image" Target="../media/image27.png"/><Relationship Id="rId10" Type="http://schemas.openxmlformats.org/officeDocument/2006/relationships/image" Target="../media/image36.gif"/><Relationship Id="rId4" Type="http://schemas.microsoft.com/office/2007/relationships/hdphoto" Target="../media/hdphoto2.wdp"/><Relationship Id="rId9" Type="http://schemas.openxmlformats.org/officeDocument/2006/relationships/image" Target="../media/image3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0.svg"/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12" Type="http://schemas.openxmlformats.org/officeDocument/2006/relationships/image" Target="../media/image1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audio" Target="../media/audio6.wav"/><Relationship Id="rId5" Type="http://schemas.openxmlformats.org/officeDocument/2006/relationships/image" Target="../media/image45.png"/><Relationship Id="rId10" Type="http://schemas.openxmlformats.org/officeDocument/2006/relationships/image" Target="../media/image168.png"/><Relationship Id="rId4" Type="http://schemas.openxmlformats.org/officeDocument/2006/relationships/image" Target="../media/image44.png"/><Relationship Id="rId9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10" Type="http://schemas.openxmlformats.org/officeDocument/2006/relationships/image" Target="../media/image33.png"/><Relationship Id="rId4" Type="http://schemas.openxmlformats.org/officeDocument/2006/relationships/image" Target="../media/image44.png"/><Relationship Id="rId9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18.png"/><Relationship Id="rId7" Type="http://schemas.microsoft.com/office/2007/relationships/hdphoto" Target="../media/hdphoto2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74.png"/><Relationship Id="rId4" Type="http://schemas.openxmlformats.org/officeDocument/2006/relationships/image" Target="../media/image171.png"/><Relationship Id="rId9" Type="http://schemas.openxmlformats.org/officeDocument/2006/relationships/image" Target="../media/image1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28.png"/><Relationship Id="rId7" Type="http://schemas.openxmlformats.org/officeDocument/2006/relationships/image" Target="../media/image17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79.png"/><Relationship Id="rId5" Type="http://schemas.openxmlformats.org/officeDocument/2006/relationships/image" Target="../media/image118.png"/><Relationship Id="rId10" Type="http://schemas.openxmlformats.org/officeDocument/2006/relationships/image" Target="../media/image178.png"/><Relationship Id="rId4" Type="http://schemas.microsoft.com/office/2007/relationships/hdphoto" Target="../media/hdphoto2.wdp"/><Relationship Id="rId9" Type="http://schemas.openxmlformats.org/officeDocument/2006/relationships/image" Target="../media/image1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118.png"/><Relationship Id="rId5" Type="http://schemas.openxmlformats.org/officeDocument/2006/relationships/image" Target="../media/image26.png"/><Relationship Id="rId10" Type="http://schemas.openxmlformats.org/officeDocument/2006/relationships/image" Target="../media/image45.png"/><Relationship Id="rId4" Type="http://schemas.microsoft.com/office/2007/relationships/hdphoto" Target="../media/hdphoto2.wdp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81.svg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12" Type="http://schemas.openxmlformats.org/officeDocument/2006/relationships/image" Target="../media/image1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27.png"/><Relationship Id="rId5" Type="http://schemas.openxmlformats.org/officeDocument/2006/relationships/image" Target="../media/image42.png"/><Relationship Id="rId10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48.png"/><Relationship Id="rId14" Type="http://schemas.openxmlformats.org/officeDocument/2006/relationships/image" Target="../media/image1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18" Type="http://schemas.openxmlformats.org/officeDocument/2006/relationships/image" Target="../media/image196.png"/><Relationship Id="rId3" Type="http://schemas.openxmlformats.org/officeDocument/2006/relationships/image" Target="../media/image185.png"/><Relationship Id="rId21" Type="http://schemas.openxmlformats.org/officeDocument/2006/relationships/image" Target="../media/image199.png"/><Relationship Id="rId7" Type="http://schemas.openxmlformats.org/officeDocument/2006/relationships/image" Target="../media/image171.png"/><Relationship Id="rId12" Type="http://schemas.openxmlformats.org/officeDocument/2006/relationships/image" Target="../media/image190.png"/><Relationship Id="rId17" Type="http://schemas.openxmlformats.org/officeDocument/2006/relationships/image" Target="../media/image195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94.png"/><Relationship Id="rId20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89.png"/><Relationship Id="rId5" Type="http://schemas.microsoft.com/office/2007/relationships/hdphoto" Target="../media/hdphoto2.wdp"/><Relationship Id="rId15" Type="http://schemas.openxmlformats.org/officeDocument/2006/relationships/image" Target="../media/image193.png"/><Relationship Id="rId10" Type="http://schemas.openxmlformats.org/officeDocument/2006/relationships/image" Target="../media/image188.png"/><Relationship Id="rId19" Type="http://schemas.openxmlformats.org/officeDocument/2006/relationships/image" Target="../media/image197.png"/><Relationship Id="rId4" Type="http://schemas.openxmlformats.org/officeDocument/2006/relationships/image" Target="../media/image28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Relationship Id="rId22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205.png"/><Relationship Id="rId18" Type="http://schemas.openxmlformats.org/officeDocument/2006/relationships/image" Target="../media/image210.png"/><Relationship Id="rId3" Type="http://schemas.openxmlformats.org/officeDocument/2006/relationships/image" Target="../media/image28.png"/><Relationship Id="rId7" Type="http://schemas.openxmlformats.org/officeDocument/2006/relationships/image" Target="../media/image200.png"/><Relationship Id="rId12" Type="http://schemas.openxmlformats.org/officeDocument/2006/relationships/image" Target="../media/image204.sv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208.png"/><Relationship Id="rId20" Type="http://schemas.openxmlformats.org/officeDocument/2006/relationships/image" Target="../media/image21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203.png"/><Relationship Id="rId5" Type="http://schemas.openxmlformats.org/officeDocument/2006/relationships/image" Target="../media/image27.png"/><Relationship Id="rId15" Type="http://schemas.openxmlformats.org/officeDocument/2006/relationships/image" Target="../media/image207.svg"/><Relationship Id="rId10" Type="http://schemas.openxmlformats.org/officeDocument/2006/relationships/image" Target="../media/image202.svg"/><Relationship Id="rId19" Type="http://schemas.openxmlformats.org/officeDocument/2006/relationships/image" Target="../media/image211.png"/><Relationship Id="rId4" Type="http://schemas.microsoft.com/office/2007/relationships/hdphoto" Target="../media/hdphoto2.wdp"/><Relationship Id="rId9" Type="http://schemas.openxmlformats.org/officeDocument/2006/relationships/image" Target="../media/image201.png"/><Relationship Id="rId14" Type="http://schemas.openxmlformats.org/officeDocument/2006/relationships/image" Target="../media/image206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6.png"/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12" Type="http://schemas.openxmlformats.org/officeDocument/2006/relationships/image" Target="../media/image215.svg"/><Relationship Id="rId17" Type="http://schemas.openxmlformats.org/officeDocument/2006/relationships/image" Target="../media/image171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214.png"/><Relationship Id="rId5" Type="http://schemas.openxmlformats.org/officeDocument/2006/relationships/image" Target="../media/image26.png"/><Relationship Id="rId15" Type="http://schemas.openxmlformats.org/officeDocument/2006/relationships/image" Target="../media/image48.png"/><Relationship Id="rId10" Type="http://schemas.openxmlformats.org/officeDocument/2006/relationships/image" Target="../media/image91.gif"/><Relationship Id="rId4" Type="http://schemas.openxmlformats.org/officeDocument/2006/relationships/image" Target="../media/image44.png"/><Relationship Id="rId9" Type="http://schemas.openxmlformats.org/officeDocument/2006/relationships/image" Target="../media/image213.gif"/><Relationship Id="rId14" Type="http://schemas.openxmlformats.org/officeDocument/2006/relationships/image" Target="../media/image21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8.png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10" Type="http://schemas.microsoft.com/office/2007/relationships/hdphoto" Target="../media/hdphoto2.wdp"/><Relationship Id="rId4" Type="http://schemas.openxmlformats.org/officeDocument/2006/relationships/image" Target="../media/image43.png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220.jp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4.png"/><Relationship Id="rId5" Type="http://schemas.openxmlformats.org/officeDocument/2006/relationships/image" Target="../media/image2.png"/><Relationship Id="rId10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44.png"/><Relationship Id="rId3" Type="http://schemas.openxmlformats.org/officeDocument/2006/relationships/image" Target="../media/image28.png"/><Relationship Id="rId7" Type="http://schemas.openxmlformats.org/officeDocument/2006/relationships/image" Target="../media/image22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42.png"/><Relationship Id="rId5" Type="http://schemas.openxmlformats.org/officeDocument/2006/relationships/image" Target="../media/image171.png"/><Relationship Id="rId10" Type="http://schemas.openxmlformats.org/officeDocument/2006/relationships/image" Target="../media/image223.png"/><Relationship Id="rId4" Type="http://schemas.microsoft.com/office/2007/relationships/hdphoto" Target="../media/hdphoto2.wdp"/><Relationship Id="rId9" Type="http://schemas.openxmlformats.org/officeDocument/2006/relationships/image" Target="../media/image48.png"/><Relationship Id="rId1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ordreference.com/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12" Type="http://schemas.openxmlformats.org/officeDocument/2006/relationships/image" Target="../media/image2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11" Type="http://schemas.openxmlformats.org/officeDocument/2006/relationships/image" Target="../media/image227.png"/><Relationship Id="rId5" Type="http://schemas.openxmlformats.org/officeDocument/2006/relationships/image" Target="../media/image33.png"/><Relationship Id="rId10" Type="http://schemas.openxmlformats.org/officeDocument/2006/relationships/image" Target="../media/image226.png"/><Relationship Id="rId4" Type="http://schemas.microsoft.com/office/2007/relationships/hdphoto" Target="../media/hdphoto2.wdp"/><Relationship Id="rId9" Type="http://schemas.openxmlformats.org/officeDocument/2006/relationships/image" Target="../media/image22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8.png"/><Relationship Id="rId10" Type="http://schemas.openxmlformats.org/officeDocument/2006/relationships/image" Target="../media/image229.png"/><Relationship Id="rId4" Type="http://schemas.microsoft.com/office/2007/relationships/hdphoto" Target="../media/hdphoto2.wdp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26.png"/><Relationship Id="rId10" Type="http://schemas.openxmlformats.org/officeDocument/2006/relationships/image" Target="../media/image37.gif"/><Relationship Id="rId4" Type="http://schemas.microsoft.com/office/2007/relationships/hdphoto" Target="../media/hdphoto2.wdp"/><Relationship Id="rId9" Type="http://schemas.openxmlformats.org/officeDocument/2006/relationships/image" Target="../media/image36.gif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5.gif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14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44B5-1B85-42BB-8B89-9596CC5BC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056914"/>
            <a:ext cx="10363200" cy="307209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GB" sz="16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Français</a:t>
            </a:r>
            <a:endParaRPr lang="en-GB" sz="166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AD5C1-991B-43BF-8932-DD1E73B61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450" y="12825692"/>
            <a:ext cx="9144000" cy="266323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Professeur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(e)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pic>
        <p:nvPicPr>
          <p:cNvPr id="16" name="Picture 15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643B773B-FE7E-41C0-87FB-EDA40277A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5" y="767072"/>
            <a:ext cx="10450009" cy="89589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1279" y="-24262"/>
            <a:ext cx="3897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Bleu Term 3</a:t>
            </a:r>
          </a:p>
        </p:txBody>
      </p:sp>
      <p:pic>
        <p:nvPicPr>
          <p:cNvPr id="6" name="Picture 5" descr="A logo with a circle and text&#10;&#10;Description automatically generated">
            <a:extLst>
              <a:ext uri="{FF2B5EF4-FFF2-40B4-BE49-F238E27FC236}">
                <a16:creationId xmlns:a16="http://schemas.microsoft.com/office/drawing/2014/main" id="{23FDA73F-077E-48A4-8E43-0595787E9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650" y="8197054"/>
            <a:ext cx="2039764" cy="186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25F0EE0-35FC-257B-B029-ABFC06D8B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3109">
            <a:off x="3094704" y="224774"/>
            <a:ext cx="5477460" cy="273873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41" y="1173245"/>
            <a:ext cx="3321068" cy="3085246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67738" y="892965"/>
            <a:ext cx="3110175" cy="2306628"/>
            <a:chOff x="4876029" y="582476"/>
            <a:chExt cx="1895263" cy="140560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7" y="1002801"/>
              <a:ext cx="1655805" cy="610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96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Talking about planning a surprise party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61589" y="1591208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115812" y="1548089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faire – </a:t>
              </a:r>
              <a:r>
                <a:rPr lang="en-GB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tu</a:t>
              </a: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fais</a:t>
              </a: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, il/</a:t>
              </a:r>
              <a:r>
                <a:rPr lang="en-GB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lelle</a:t>
              </a: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fait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340158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828F55D-5498-4256-BF2A-6813CD6CC2E5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8FF8D-312B-3150-88E8-EE9A7D0B2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413" y="1901629"/>
            <a:ext cx="1952384" cy="235686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8" name="s13_3.wav"/>
            </a:hlinkClick>
            <a:extLst>
              <a:ext uri="{FF2B5EF4-FFF2-40B4-BE49-F238E27FC236}">
                <a16:creationId xmlns:a16="http://schemas.microsoft.com/office/drawing/2014/main" id="{25E7E49B-04CF-05AF-8F71-15444B59B62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95" y="1616203"/>
            <a:ext cx="1910676" cy="2131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4EB6C-B06D-7D6F-276D-2560CBE774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46" y="2459818"/>
            <a:ext cx="1219787" cy="11770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B1FA2C-AF24-9A28-CF95-B1E70C2FC3D4}"/>
              </a:ext>
            </a:extLst>
          </p:cNvPr>
          <p:cNvGrpSpPr/>
          <p:nvPr/>
        </p:nvGrpSpPr>
        <p:grpSpPr>
          <a:xfrm>
            <a:off x="289763" y="8651477"/>
            <a:ext cx="2268556" cy="862054"/>
            <a:chOff x="314909" y="12083263"/>
            <a:chExt cx="2268556" cy="862054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C7A47B0D-EB8D-823C-E11B-71BBDA7E591D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4" name="Picture 13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D19B467-715A-9B62-1629-A214C88A4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5" name="Table 51">
            <a:extLst>
              <a:ext uri="{FF2B5EF4-FFF2-40B4-BE49-F238E27FC236}">
                <a16:creationId xmlns:a16="http://schemas.microsoft.com/office/drawing/2014/main" id="{5872DC76-0644-CFAB-3A39-41F4D57E2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593915"/>
              </p:ext>
            </p:extLst>
          </p:nvPr>
        </p:nvGraphicFramePr>
        <p:xfrm>
          <a:off x="477199" y="9604618"/>
          <a:ext cx="11532344" cy="595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5330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124222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29422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66800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791454">
                  <a:extLst>
                    <a:ext uri="{9D8B030D-6E8A-4147-A177-3AD203B41FA5}">
                      <a16:colId xmlns:a16="http://schemas.microsoft.com/office/drawing/2014/main" val="2722900196"/>
                    </a:ext>
                  </a:extLst>
                </a:gridCol>
                <a:gridCol w="2359106">
                  <a:extLst>
                    <a:ext uri="{9D8B030D-6E8A-4147-A177-3AD203B41FA5}">
                      <a16:colId xmlns:a16="http://schemas.microsoft.com/office/drawing/2014/main" val="1602828109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l’effort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voyage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9B80BCE-0477-82BD-A700-6E0EA43798E4}"/>
              </a:ext>
            </a:extLst>
          </p:cNvPr>
          <p:cNvSpPr txBox="1"/>
          <p:nvPr/>
        </p:nvSpPr>
        <p:spPr>
          <a:xfrm>
            <a:off x="2567040" y="8808878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712426-88F7-90B5-1DC4-BDC2CD77CF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118" y="4647074"/>
            <a:ext cx="2359356" cy="8474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C1A8D1-9DB0-C452-1339-DF4D5A02BFBF}"/>
              </a:ext>
            </a:extLst>
          </p:cNvPr>
          <p:cNvSpPr txBox="1"/>
          <p:nvPr/>
        </p:nvSpPr>
        <p:spPr>
          <a:xfrm>
            <a:off x="2581458" y="4779184"/>
            <a:ext cx="947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C’est avec ‘ç’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sans ‘c’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BBA98F7-50FA-001F-4426-15322D74C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083619"/>
              </p:ext>
            </p:extLst>
          </p:nvPr>
        </p:nvGraphicFramePr>
        <p:xfrm>
          <a:off x="304800" y="5512923"/>
          <a:ext cx="4216400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3968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832432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 a v 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v a c a n c 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f a ç a d 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 e ç o 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091737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0A346A2-49AB-89E4-4031-A443B3C21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212661"/>
              </p:ext>
            </p:extLst>
          </p:nvPr>
        </p:nvGraphicFramePr>
        <p:xfrm>
          <a:off x="4673600" y="5499330"/>
          <a:ext cx="4699000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4292600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 o m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e r ç a n 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 a l c u l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 a m i o n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r e ç u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21414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B08912EB-2846-2122-01A4-228DB7DF48F1}"/>
              </a:ext>
            </a:extLst>
          </p:cNvPr>
          <p:cNvSpPr/>
          <p:nvPr/>
        </p:nvSpPr>
        <p:spPr>
          <a:xfrm>
            <a:off x="834317" y="5684757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887FE3-BC06-0758-F142-EE071A15B779}"/>
              </a:ext>
            </a:extLst>
          </p:cNvPr>
          <p:cNvSpPr/>
          <p:nvPr/>
        </p:nvSpPr>
        <p:spPr>
          <a:xfrm>
            <a:off x="1402604" y="6298011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D8F39F-1939-37D3-F4E1-4787D37EB20F}"/>
              </a:ext>
            </a:extLst>
          </p:cNvPr>
          <p:cNvSpPr/>
          <p:nvPr/>
        </p:nvSpPr>
        <p:spPr>
          <a:xfrm>
            <a:off x="1327944" y="6934149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DD4B9A-2C13-C7A8-FCC7-EED8054FEAC0}"/>
              </a:ext>
            </a:extLst>
          </p:cNvPr>
          <p:cNvSpPr/>
          <p:nvPr/>
        </p:nvSpPr>
        <p:spPr>
          <a:xfrm>
            <a:off x="1274033" y="7529328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C7A329-B81D-8309-5539-704A91FC5F38}"/>
              </a:ext>
            </a:extLst>
          </p:cNvPr>
          <p:cNvSpPr/>
          <p:nvPr/>
        </p:nvSpPr>
        <p:spPr>
          <a:xfrm>
            <a:off x="7090473" y="5721211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DF0305-4E86-B646-3C53-4AB145FD2948}"/>
              </a:ext>
            </a:extLst>
          </p:cNvPr>
          <p:cNvSpPr/>
          <p:nvPr/>
        </p:nvSpPr>
        <p:spPr>
          <a:xfrm>
            <a:off x="5170170" y="6314637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E31F9F1-21E8-B6C5-BA70-9D8E93C1A237}"/>
              </a:ext>
            </a:extLst>
          </p:cNvPr>
          <p:cNvSpPr/>
          <p:nvPr/>
        </p:nvSpPr>
        <p:spPr>
          <a:xfrm>
            <a:off x="5170170" y="6939537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22EA455-3BD4-9E2B-7FAB-FD6C83C72C84}"/>
              </a:ext>
            </a:extLst>
          </p:cNvPr>
          <p:cNvSpPr/>
          <p:nvPr/>
        </p:nvSpPr>
        <p:spPr>
          <a:xfrm>
            <a:off x="5671079" y="7525948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8DEDBC-9E82-C714-3966-A64CAF3821E3}"/>
              </a:ext>
            </a:extLst>
          </p:cNvPr>
          <p:cNvSpPr/>
          <p:nvPr/>
        </p:nvSpPr>
        <p:spPr>
          <a:xfrm>
            <a:off x="5995061" y="6301936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823F04C-A1F2-D209-5170-268E33A218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9087" y="5568846"/>
            <a:ext cx="817015" cy="500566"/>
          </a:xfrm>
          <a:prstGeom prst="rect">
            <a:avLst/>
          </a:prstGeom>
        </p:spPr>
      </p:pic>
      <p:pic>
        <p:nvPicPr>
          <p:cNvPr id="36" name="Picture 3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9EBEA0E-92E7-2247-DC8C-336D74C423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51" y="6193159"/>
            <a:ext cx="721951" cy="533567"/>
          </a:xfrm>
          <a:prstGeom prst="rect">
            <a:avLst/>
          </a:prstGeom>
        </p:spPr>
      </p:pic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:a16="http://schemas.microsoft.com/office/drawing/2014/main" id="{1FB27C84-F90B-570E-0E69-B4BCC9AFEB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51" y="6934491"/>
            <a:ext cx="775274" cy="399751"/>
          </a:xfrm>
          <a:prstGeom prst="rect">
            <a:avLst/>
          </a:prstGeom>
        </p:spPr>
      </p:pic>
      <p:pic>
        <p:nvPicPr>
          <p:cNvPr id="38" name="Picture 37" descr="Icon&#10;&#10;Description automatically generated with medium confidence">
            <a:extLst>
              <a:ext uri="{FF2B5EF4-FFF2-40B4-BE49-F238E27FC236}">
                <a16:creationId xmlns:a16="http://schemas.microsoft.com/office/drawing/2014/main" id="{E0D54AF7-3AE1-2EB3-5911-B5433EA334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196" y="7397380"/>
            <a:ext cx="500185" cy="529122"/>
          </a:xfrm>
          <a:prstGeom prst="rect">
            <a:avLst/>
          </a:prstGeom>
        </p:spPr>
      </p:pic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A1FEA807-59DA-020A-BB00-182CCB0B6D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32" y="5568846"/>
            <a:ext cx="513677" cy="646516"/>
          </a:xfrm>
          <a:prstGeom prst="rect">
            <a:avLst/>
          </a:prstGeom>
        </p:spPr>
      </p:pic>
      <p:pic>
        <p:nvPicPr>
          <p:cNvPr id="40" name="Picture 39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114142A7-564A-9052-F4B5-406108365E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32" y="6195562"/>
            <a:ext cx="437610" cy="501918"/>
          </a:xfrm>
          <a:prstGeom prst="rect">
            <a:avLst/>
          </a:prstGeom>
        </p:spPr>
      </p:pic>
      <p:pic>
        <p:nvPicPr>
          <p:cNvPr id="42" name="Picture 41" descr="A red car with its front facing the camera&#10;&#10;Description automatically generated with low confidence">
            <a:extLst>
              <a:ext uri="{FF2B5EF4-FFF2-40B4-BE49-F238E27FC236}">
                <a16:creationId xmlns:a16="http://schemas.microsoft.com/office/drawing/2014/main" id="{D0AF0143-1DF4-3E2B-DDE8-7CCDAEA164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50" y="6697480"/>
            <a:ext cx="604089" cy="6465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1FAF71-2E31-49B1-8534-7F302C0361B3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4704" y="7368468"/>
            <a:ext cx="463382" cy="6871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89BCC2-0063-CED3-8B53-3524337FF200}"/>
              </a:ext>
            </a:extLst>
          </p:cNvPr>
          <p:cNvSpPr txBox="1"/>
          <p:nvPr/>
        </p:nvSpPr>
        <p:spPr>
          <a:xfrm>
            <a:off x="9422027" y="5762231"/>
            <a:ext cx="2359356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If French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‘c’ sounds soft before a, o, u it will 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be a  ‘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ç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’ 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1A29AD3-8FEC-2A05-8090-E8FA32C3D4B2}"/>
              </a:ext>
            </a:extLst>
          </p:cNvPr>
          <p:cNvSpPr/>
          <p:nvPr/>
        </p:nvSpPr>
        <p:spPr>
          <a:xfrm>
            <a:off x="302362" y="10773077"/>
            <a:ext cx="11723927" cy="458754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3DE31F6-C397-91F8-7D6C-C2180A760766}"/>
              </a:ext>
            </a:extLst>
          </p:cNvPr>
          <p:cNvSpPr txBox="1">
            <a:spLocks/>
          </p:cNvSpPr>
          <p:nvPr/>
        </p:nvSpPr>
        <p:spPr>
          <a:xfrm>
            <a:off x="9890595" y="11004546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7" name="Google Shape;170;p8" descr="Jigsaw, Puzzle, Piece, Game, Concept, Solution">
            <a:extLst>
              <a:ext uri="{FF2B5EF4-FFF2-40B4-BE49-F238E27FC236}">
                <a16:creationId xmlns:a16="http://schemas.microsoft.com/office/drawing/2014/main" id="{771AF240-8684-4948-8582-E80C546475F8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608258" y="1084561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CustomShape 3">
            <a:extLst>
              <a:ext uri="{FF2B5EF4-FFF2-40B4-BE49-F238E27FC236}">
                <a16:creationId xmlns:a16="http://schemas.microsoft.com/office/drawing/2014/main" id="{771B7F19-1114-A28F-5301-EE1E5B34A5AC}"/>
              </a:ext>
            </a:extLst>
          </p:cNvPr>
          <p:cNvSpPr/>
          <p:nvPr/>
        </p:nvSpPr>
        <p:spPr>
          <a:xfrm>
            <a:off x="451909" y="11264117"/>
            <a:ext cx="8849504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We use the verb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faire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mean ‘to do’ and ‘to make’.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8794DB9-99CF-4A75-BB97-31D15EB81FA7}"/>
              </a:ext>
            </a:extLst>
          </p:cNvPr>
          <p:cNvSpPr txBox="1">
            <a:spLocks/>
          </p:cNvSpPr>
          <p:nvPr/>
        </p:nvSpPr>
        <p:spPr>
          <a:xfrm>
            <a:off x="471106" y="10849396"/>
            <a:ext cx="6202612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faire (to do </a:t>
            </a:r>
            <a:r>
              <a:rPr lang="en-GB" sz="3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make)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Google Shape;433;p6">
            <a:extLst>
              <a:ext uri="{FF2B5EF4-FFF2-40B4-BE49-F238E27FC236}">
                <a16:creationId xmlns:a16="http://schemas.microsoft.com/office/drawing/2014/main" id="{CA06970E-52E0-5F4D-496D-0C87DB77B5C1}"/>
              </a:ext>
            </a:extLst>
          </p:cNvPr>
          <p:cNvSpPr txBox="1"/>
          <p:nvPr/>
        </p:nvSpPr>
        <p:spPr>
          <a:xfrm>
            <a:off x="2295607" y="1228840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CB2BBE1-5E39-0187-A98E-141617F15750}"/>
              </a:ext>
            </a:extLst>
          </p:cNvPr>
          <p:cNvSpPr/>
          <p:nvPr/>
        </p:nvSpPr>
        <p:spPr>
          <a:xfrm>
            <a:off x="656264" y="12320945"/>
            <a:ext cx="1540957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28D8063-0158-847E-CD83-98BC139C595E}"/>
              </a:ext>
            </a:extLst>
          </p:cNvPr>
          <p:cNvSpPr/>
          <p:nvPr/>
        </p:nvSpPr>
        <p:spPr>
          <a:xfrm>
            <a:off x="2840133" y="12245815"/>
            <a:ext cx="3154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do | you make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D7891F-69C2-39D5-F749-1B2C574C5FF3}"/>
              </a:ext>
            </a:extLst>
          </p:cNvPr>
          <p:cNvSpPr txBox="1"/>
          <p:nvPr/>
        </p:nvSpPr>
        <p:spPr>
          <a:xfrm>
            <a:off x="608714" y="12295436"/>
            <a:ext cx="16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55" name="Picture 54" descr="Quiet Sign Clip Art">
            <a:extLst>
              <a:ext uri="{FF2B5EF4-FFF2-40B4-BE49-F238E27FC236}">
                <a16:creationId xmlns:a16="http://schemas.microsoft.com/office/drawing/2014/main" id="{00C8F529-0416-4BEF-C807-4830C6B3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21" y="11638174"/>
            <a:ext cx="419088" cy="5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Google Shape;433;p6">
            <a:extLst>
              <a:ext uri="{FF2B5EF4-FFF2-40B4-BE49-F238E27FC236}">
                <a16:creationId xmlns:a16="http://schemas.microsoft.com/office/drawing/2014/main" id="{7539176F-9BDD-F1DA-5FD9-DDB16B635D3D}"/>
              </a:ext>
            </a:extLst>
          </p:cNvPr>
          <p:cNvSpPr txBox="1"/>
          <p:nvPr/>
        </p:nvSpPr>
        <p:spPr>
          <a:xfrm>
            <a:off x="2300090" y="1347622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A854639-9E7E-3777-DA0A-05053F1CDF32}"/>
              </a:ext>
            </a:extLst>
          </p:cNvPr>
          <p:cNvSpPr/>
          <p:nvPr/>
        </p:nvSpPr>
        <p:spPr>
          <a:xfrm>
            <a:off x="660747" y="13508764"/>
            <a:ext cx="1540957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01386D1-1381-319C-4DB7-AD44794F9CC3}"/>
              </a:ext>
            </a:extLst>
          </p:cNvPr>
          <p:cNvSpPr/>
          <p:nvPr/>
        </p:nvSpPr>
        <p:spPr>
          <a:xfrm>
            <a:off x="2844617" y="13433634"/>
            <a:ext cx="3967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does | he makes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87F77F2-7A48-0BD4-E6E9-DD86968F8864}"/>
              </a:ext>
            </a:extLst>
          </p:cNvPr>
          <p:cNvSpPr txBox="1"/>
          <p:nvPr/>
        </p:nvSpPr>
        <p:spPr>
          <a:xfrm>
            <a:off x="613197" y="13483255"/>
            <a:ext cx="16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fait</a:t>
            </a:r>
          </a:p>
        </p:txBody>
      </p:sp>
      <p:pic>
        <p:nvPicPr>
          <p:cNvPr id="60" name="Picture 59" descr="Quiet Sign Clip Art">
            <a:extLst>
              <a:ext uri="{FF2B5EF4-FFF2-40B4-BE49-F238E27FC236}">
                <a16:creationId xmlns:a16="http://schemas.microsoft.com/office/drawing/2014/main" id="{A848F8B1-535B-E671-947F-4EA77F396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04" y="12825993"/>
            <a:ext cx="419088" cy="5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Google Shape;433;p6">
            <a:extLst>
              <a:ext uri="{FF2B5EF4-FFF2-40B4-BE49-F238E27FC236}">
                <a16:creationId xmlns:a16="http://schemas.microsoft.com/office/drawing/2014/main" id="{56EB35E9-2F74-1123-9839-6AC92D0BB7D0}"/>
              </a:ext>
            </a:extLst>
          </p:cNvPr>
          <p:cNvSpPr txBox="1"/>
          <p:nvPr/>
        </p:nvSpPr>
        <p:spPr>
          <a:xfrm>
            <a:off x="2313537" y="1472680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6E01204-07D3-6F41-C1CA-31A13507E1E6}"/>
              </a:ext>
            </a:extLst>
          </p:cNvPr>
          <p:cNvSpPr/>
          <p:nvPr/>
        </p:nvSpPr>
        <p:spPr>
          <a:xfrm>
            <a:off x="674194" y="14759343"/>
            <a:ext cx="1540957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CA62CEB-3E1A-FA4C-6153-57071610B53B}"/>
              </a:ext>
            </a:extLst>
          </p:cNvPr>
          <p:cNvSpPr/>
          <p:nvPr/>
        </p:nvSpPr>
        <p:spPr>
          <a:xfrm>
            <a:off x="2858064" y="14684213"/>
            <a:ext cx="3542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does | she makes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EE69CC-2C38-9E8C-9FBE-7D4EC9748221}"/>
              </a:ext>
            </a:extLst>
          </p:cNvPr>
          <p:cNvSpPr txBox="1"/>
          <p:nvPr/>
        </p:nvSpPr>
        <p:spPr>
          <a:xfrm>
            <a:off x="626644" y="14733834"/>
            <a:ext cx="16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fait</a:t>
            </a:r>
          </a:p>
        </p:txBody>
      </p:sp>
      <p:pic>
        <p:nvPicPr>
          <p:cNvPr id="65" name="Picture 64" descr="Quiet Sign Clip Art">
            <a:extLst>
              <a:ext uri="{FF2B5EF4-FFF2-40B4-BE49-F238E27FC236}">
                <a16:creationId xmlns:a16="http://schemas.microsoft.com/office/drawing/2014/main" id="{387F3488-D671-A1C1-2BA4-92C299470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51" y="14076572"/>
            <a:ext cx="419088" cy="5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EA071D8A-2579-25CC-79B2-08D3EED72753}"/>
              </a:ext>
            </a:extLst>
          </p:cNvPr>
          <p:cNvSpPr/>
          <p:nvPr/>
        </p:nvSpPr>
        <p:spPr>
          <a:xfrm>
            <a:off x="6343513" y="11725648"/>
            <a:ext cx="5516324" cy="1240910"/>
          </a:xfrm>
          <a:prstGeom prst="wedgeRoundRectCallout">
            <a:avLst>
              <a:gd name="adj1" fmla="val -58339"/>
              <a:gd name="adj2" fmla="val 10306"/>
              <a:gd name="adj3" fmla="val 16667"/>
            </a:avLst>
          </a:prstGeom>
          <a:solidFill>
            <a:srgbClr val="CFF3F5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This is the same form as ‘I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do|make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’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 (je)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fais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. 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  <a:sym typeface="Wingdings" panose="05000000000000000000" pitchFamily="2" charset="2"/>
              </a:rPr>
              <a:t>Focus on the pronoun to know if it is ‘I’ or ‘you’.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86C3FF98-783B-4058-2D29-4B6691B71D7C}"/>
              </a:ext>
            </a:extLst>
          </p:cNvPr>
          <p:cNvSpPr/>
          <p:nvPr/>
        </p:nvSpPr>
        <p:spPr>
          <a:xfrm>
            <a:off x="6358772" y="13156851"/>
            <a:ext cx="5516324" cy="1240910"/>
          </a:xfrm>
          <a:prstGeom prst="wedgeRoundRectCallout">
            <a:avLst>
              <a:gd name="adj1" fmla="val -21654"/>
              <a:gd name="adj2" fmla="val 68290"/>
              <a:gd name="adj3" fmla="val 16667"/>
            </a:avLst>
          </a:prstGeom>
          <a:solidFill>
            <a:srgbClr val="CFF3F5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lang="en-GB" sz="2400" b="1" noProof="0" dirty="0">
                <a:solidFill>
                  <a:schemeClr val="tx1"/>
                </a:solidFill>
                <a:latin typeface="Century Gothic" panose="020B0502020202020204" pitchFamily="34" charset="0"/>
              </a:rPr>
              <a:t>Remember!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</a:rPr>
              <a:t>The –</a:t>
            </a:r>
            <a:r>
              <a:rPr lang="en-GB" sz="2400" b="1" dirty="0">
                <a:solidFill>
                  <a:schemeClr val="tx1"/>
                </a:solidFill>
                <a:latin typeface="Century Gothic" panose="020F0302020204030204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</a:rPr>
              <a:t> in </a:t>
            </a:r>
            <a:r>
              <a:rPr lang="en-GB" sz="2400" dirty="0" err="1">
                <a:solidFill>
                  <a:schemeClr val="tx1"/>
                </a:solidFill>
                <a:latin typeface="Century Gothic" panose="020F0302020204030204"/>
              </a:rPr>
              <a:t>fai</a:t>
            </a:r>
            <a:r>
              <a:rPr lang="en-GB" sz="2400" b="1" dirty="0" err="1">
                <a:solidFill>
                  <a:schemeClr val="tx1"/>
                </a:solidFill>
                <a:latin typeface="Century Gothic" panose="020F0302020204030204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</a:rPr>
              <a:t> and the </a:t>
            </a:r>
            <a:r>
              <a:rPr lang="en-GB" sz="2400" b="1" dirty="0">
                <a:solidFill>
                  <a:schemeClr val="tx1"/>
                </a:solidFill>
                <a:latin typeface="Century Gothic" panose="020F0302020204030204"/>
              </a:rPr>
              <a:t>–t 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</a:rPr>
              <a:t>in fai</a:t>
            </a:r>
            <a:r>
              <a:rPr lang="en-GB" sz="2400" b="1" dirty="0">
                <a:solidFill>
                  <a:schemeClr val="tx1"/>
                </a:solidFill>
                <a:latin typeface="Century Gothic" panose="020F0302020204030204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</a:rPr>
              <a:t> are </a:t>
            </a:r>
            <a:r>
              <a:rPr lang="en-GB" sz="2400" b="1" dirty="0">
                <a:solidFill>
                  <a:schemeClr val="tx1"/>
                </a:solidFill>
                <a:latin typeface="Century Gothic" panose="020F0302020204030204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</a:rPr>
              <a:t>ilent </a:t>
            </a:r>
            <a:r>
              <a:rPr lang="en-GB" sz="2400" b="1" dirty="0">
                <a:solidFill>
                  <a:schemeClr val="tx1"/>
                </a:solidFill>
                <a:latin typeface="Century Gothic" panose="020F0302020204030204"/>
              </a:rPr>
              <a:t>F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</a:rPr>
              <a:t>inal </a:t>
            </a:r>
            <a:r>
              <a:rPr lang="en-GB" sz="2400" b="1" dirty="0">
                <a:solidFill>
                  <a:schemeClr val="tx1"/>
                </a:solidFill>
                <a:latin typeface="Century Gothic" panose="020F0302020204030204"/>
              </a:rPr>
              <a:t>C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</a:rPr>
              <a:t>onsonants(SFC).</a:t>
            </a:r>
          </a:p>
        </p:txBody>
      </p:sp>
    </p:spTree>
    <p:extLst>
      <p:ext uri="{BB962C8B-B14F-4D97-AF65-F5344CB8AC3E}">
        <p14:creationId xmlns:p14="http://schemas.microsoft.com/office/powerpoint/2010/main" val="3400300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26212" y="1099627"/>
            <a:ext cx="6989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Adèle organise une fête improvisée pour Léa.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4229E23-84EB-441A-88AB-043D6C564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12" y="7543046"/>
            <a:ext cx="2377646" cy="85351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D3C699A2-5E15-4E36-9B9D-468676B7C106}"/>
              </a:ext>
            </a:extLst>
          </p:cNvPr>
          <p:cNvSpPr txBox="1"/>
          <p:nvPr/>
        </p:nvSpPr>
        <p:spPr>
          <a:xfrm>
            <a:off x="2631052" y="7682525"/>
            <a:ext cx="940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Hervé needs to check with Adèle that he understands the to-do list.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154619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94730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3850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828F55D-5498-4256-BF2A-6813CD6CC2E5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C87E602-CE92-42A7-9277-33530D726C47}"/>
              </a:ext>
            </a:extLst>
          </p:cNvPr>
          <p:cNvSpPr txBox="1"/>
          <p:nvPr/>
        </p:nvSpPr>
        <p:spPr>
          <a:xfrm>
            <a:off x="304800" y="8585735"/>
            <a:ext cx="12861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Écoute.  C’est une question ? Écris les détails en anglais.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58837" y="964043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697039A-EBC5-B201-5B1F-2FED5D7781E0}"/>
              </a:ext>
            </a:extLst>
          </p:cNvPr>
          <p:cNvSpPr txBox="1"/>
          <p:nvPr/>
        </p:nvSpPr>
        <p:spPr>
          <a:xfrm>
            <a:off x="274877" y="1651710"/>
            <a:ext cx="1175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Qui fait quoi ? C’est Hervé (you) ou Adèle (she) ?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1074E554-FC04-7582-343B-63632D2626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4619240"/>
              </p:ext>
            </p:extLst>
          </p:nvPr>
        </p:nvGraphicFramePr>
        <p:xfrm>
          <a:off x="9335127" y="1458745"/>
          <a:ext cx="2524229" cy="3799856"/>
        </p:xfrm>
        <a:graphic>
          <a:graphicData uri="http://schemas.openxmlformats.org/drawingml/2006/table">
            <a:tbl>
              <a:tblPr firstRow="1" bandRow="1"/>
              <a:tblGrid>
                <a:gridCol w="744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560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878305">
                  <a:extLst>
                    <a:ext uri="{9D8B030D-6E8A-4147-A177-3AD203B41FA5}">
                      <a16:colId xmlns:a16="http://schemas.microsoft.com/office/drawing/2014/main" val="2775102314"/>
                    </a:ext>
                  </a:extLst>
                </a:gridCol>
              </a:tblGrid>
              <a:tr h="474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474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474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474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809608"/>
                  </a:ext>
                </a:extLst>
              </a:tr>
              <a:tr h="474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953111"/>
                  </a:ext>
                </a:extLst>
              </a:tr>
              <a:tr h="474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943076"/>
                  </a:ext>
                </a:extLst>
              </a:tr>
              <a:tr h="474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332769"/>
                  </a:ext>
                </a:extLst>
              </a:tr>
              <a:tr h="474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121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FE1861A-7D11-93DA-8FEE-5ED0D3E3E26D}"/>
              </a:ext>
            </a:extLst>
          </p:cNvPr>
          <p:cNvSpPr txBox="1"/>
          <p:nvPr/>
        </p:nvSpPr>
        <p:spPr>
          <a:xfrm>
            <a:off x="10049483" y="756171"/>
            <a:ext cx="950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(you)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625AC3-CD18-F6FA-D605-0564CA04004C}"/>
              </a:ext>
            </a:extLst>
          </p:cNvPr>
          <p:cNvSpPr txBox="1"/>
          <p:nvPr/>
        </p:nvSpPr>
        <p:spPr>
          <a:xfrm>
            <a:off x="10979616" y="755664"/>
            <a:ext cx="810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(she)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4CCC87-AD4C-5A69-A42F-A991B3F66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64" y="5236049"/>
            <a:ext cx="2037894" cy="16102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17F114-1C70-3C04-2B82-A91D80307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805" y="2471222"/>
            <a:ext cx="8284322" cy="4005230"/>
          </a:xfrm>
          <a:prstGeom prst="rect">
            <a:avLst/>
          </a:prstGeom>
        </p:spPr>
      </p:pic>
      <p:graphicFrame>
        <p:nvGraphicFramePr>
          <p:cNvPr id="18" name="Table 20">
            <a:extLst>
              <a:ext uri="{FF2B5EF4-FFF2-40B4-BE49-F238E27FC236}">
                <a16:creationId xmlns:a16="http://schemas.microsoft.com/office/drawing/2014/main" id="{F8A523C7-C2CF-6F07-99FE-583CFFB9A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606485"/>
              </p:ext>
            </p:extLst>
          </p:nvPr>
        </p:nvGraphicFramePr>
        <p:xfrm>
          <a:off x="8312730" y="9287621"/>
          <a:ext cx="3574470" cy="6169316"/>
        </p:xfrm>
        <a:graphic>
          <a:graphicData uri="http://schemas.openxmlformats.org/drawingml/2006/table">
            <a:tbl>
              <a:tblPr firstRow="1" bandRow="1"/>
              <a:tblGrid>
                <a:gridCol w="415635">
                  <a:extLst>
                    <a:ext uri="{9D8B030D-6E8A-4147-A177-3AD203B41FA5}">
                      <a16:colId xmlns:a16="http://schemas.microsoft.com/office/drawing/2014/main" val="1264770506"/>
                    </a:ext>
                  </a:extLst>
                </a:gridCol>
                <a:gridCol w="3158835">
                  <a:extLst>
                    <a:ext uri="{9D8B030D-6E8A-4147-A177-3AD203B41FA5}">
                      <a16:colId xmlns:a16="http://schemas.microsoft.com/office/drawing/2014/main" val="2692967244"/>
                    </a:ext>
                  </a:extLst>
                </a:gridCol>
              </a:tblGrid>
              <a:tr h="116367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4780607"/>
                  </a:ext>
                </a:extLst>
              </a:tr>
              <a:tr h="10011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673479"/>
                  </a:ext>
                </a:extLst>
              </a:tr>
              <a:tr h="10011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5419681"/>
                  </a:ext>
                </a:extLst>
              </a:tr>
              <a:tr h="10011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447307"/>
                  </a:ext>
                </a:extLst>
              </a:tr>
              <a:tr h="10011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6149781"/>
                  </a:ext>
                </a:extLst>
              </a:tr>
              <a:tr h="10011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919552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C2A8676-BFDF-0F39-6646-2D22D318E79C}"/>
              </a:ext>
            </a:extLst>
          </p:cNvPr>
          <p:cNvSpPr txBox="1"/>
          <p:nvPr/>
        </p:nvSpPr>
        <p:spPr>
          <a:xfrm>
            <a:off x="304800" y="9039382"/>
            <a:ext cx="72550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? if you hear a question, or ‘statement’.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⚠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Three activities are not mentioned.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58FD1D-9597-8962-D773-FB9F6E3FD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837" y="10394859"/>
            <a:ext cx="8312868" cy="42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49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F4229E23-84EB-441A-88AB-043D6C564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9" y="954490"/>
            <a:ext cx="2377646" cy="85351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154619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94730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297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10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828F55D-5498-4256-BF2A-6813CD6CC2E5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C87E602-CE92-42A7-9277-33530D726C47}"/>
              </a:ext>
            </a:extLst>
          </p:cNvPr>
          <p:cNvSpPr txBox="1"/>
          <p:nvPr/>
        </p:nvSpPr>
        <p:spPr>
          <a:xfrm>
            <a:off x="2405086" y="1129944"/>
            <a:ext cx="7783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anniversaire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lang="en-GB" sz="2400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62DC513-AB71-44BB-88AB-7557FCF2BA42}"/>
              </a:ext>
            </a:extLst>
          </p:cNvPr>
          <p:cNvSpPr txBox="1"/>
          <p:nvPr/>
        </p:nvSpPr>
        <p:spPr>
          <a:xfrm>
            <a:off x="2460495" y="7059468"/>
            <a:ext cx="967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le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numéro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de la question et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lettre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de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réponse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correspondante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3AE5DC5B-07C0-4373-B059-26D658B8B85D}"/>
              </a:ext>
            </a:extLst>
          </p:cNvPr>
          <p:cNvGrpSpPr/>
          <p:nvPr/>
        </p:nvGrpSpPr>
        <p:grpSpPr>
          <a:xfrm>
            <a:off x="142524" y="7059468"/>
            <a:ext cx="2268556" cy="862054"/>
            <a:chOff x="314909" y="12083263"/>
            <a:chExt cx="2268556" cy="862054"/>
          </a:xfrm>
        </p:grpSpPr>
        <p:sp>
          <p:nvSpPr>
            <p:cNvPr id="170" name="Title 1">
              <a:extLst>
                <a:ext uri="{FF2B5EF4-FFF2-40B4-BE49-F238E27FC236}">
                  <a16:creationId xmlns:a16="http://schemas.microsoft.com/office/drawing/2014/main" id="{209A5A38-FE22-4B00-907E-861C8F3EBCEB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1" name="Picture 17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035DAD7A-5C63-4523-9165-B4DE05F7D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CDC335B1-9A3C-43A2-9D9A-E7D05F7ED0F3}"/>
              </a:ext>
            </a:extLst>
          </p:cNvPr>
          <p:cNvSpPr/>
          <p:nvPr/>
        </p:nvSpPr>
        <p:spPr>
          <a:xfrm>
            <a:off x="332644" y="14019040"/>
            <a:ext cx="7612579" cy="2314622"/>
          </a:xfrm>
          <a:prstGeom prst="roundRect">
            <a:avLst>
              <a:gd name="adj" fmla="val 9000"/>
            </a:avLst>
          </a:prstGeom>
          <a:solidFill>
            <a:srgbClr val="FFFBFD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2" name="Picture 221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E0498E0B-E764-4D6A-B878-54C100A26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35" y="14301308"/>
            <a:ext cx="4107935" cy="2116263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C272FFD7-F9B1-4C45-B4C0-8B5049CA074C}"/>
              </a:ext>
            </a:extLst>
          </p:cNvPr>
          <p:cNvSpPr txBox="1"/>
          <p:nvPr/>
        </p:nvSpPr>
        <p:spPr>
          <a:xfrm>
            <a:off x="298437" y="14042998"/>
            <a:ext cx="7171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 quoi ton mot </a:t>
            </a:r>
            <a:r>
              <a:rPr lang="en-GB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préféré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cette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semaine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3EE3B8B-5554-565A-B88B-4667D4F490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144" y="1632222"/>
            <a:ext cx="6486564" cy="4481270"/>
          </a:xfrm>
          <a:prstGeom prst="rect">
            <a:avLst/>
          </a:prstGeom>
        </p:spPr>
      </p:pic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7C71C03-C3A3-C412-8735-54A8703479AF}"/>
              </a:ext>
            </a:extLst>
          </p:cNvPr>
          <p:cNvGrpSpPr/>
          <p:nvPr/>
        </p:nvGrpSpPr>
        <p:grpSpPr>
          <a:xfrm>
            <a:off x="2249003" y="3158503"/>
            <a:ext cx="2935200" cy="2319993"/>
            <a:chOff x="80562" y="1308186"/>
            <a:chExt cx="2935200" cy="231999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6" name="Oval Callout 13">
              <a:extLst>
                <a:ext uri="{FF2B5EF4-FFF2-40B4-BE49-F238E27FC236}">
                  <a16:creationId xmlns:a16="http://schemas.microsoft.com/office/drawing/2014/main" id="{DE48F3CC-AF17-3651-539A-527E3C5E0BBE}"/>
                </a:ext>
              </a:extLst>
            </p:cNvPr>
            <p:cNvSpPr/>
            <p:nvPr/>
          </p:nvSpPr>
          <p:spPr>
            <a:xfrm>
              <a:off x="80562" y="1308186"/>
              <a:ext cx="2935200" cy="2319993"/>
            </a:xfrm>
            <a:prstGeom prst="wedgeEllipseCallout">
              <a:avLst>
                <a:gd name="adj1" fmla="val -65287"/>
                <a:gd name="adj2" fmla="val -62335"/>
              </a:avLst>
            </a:prstGeom>
            <a:grpFill/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292F126A-FBCF-4C4C-6C19-1328C05EB741}"/>
                </a:ext>
              </a:extLst>
            </p:cNvPr>
            <p:cNvSpPr/>
            <p:nvPr/>
          </p:nvSpPr>
          <p:spPr>
            <a:xfrm>
              <a:off x="226733" y="1702876"/>
              <a:ext cx="266328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Use </a:t>
              </a:r>
              <a:r>
                <a:rPr kumimoji="0" lang="en-GB" sz="2400" b="1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le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 before the number </a:t>
              </a:r>
              <a:b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</a:b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to mean </a:t>
              </a:r>
              <a:r>
                <a:rPr kumimoji="0" lang="en-GB" sz="2400" b="0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‘(on) the’ 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with dates.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pic>
        <p:nvPicPr>
          <p:cNvPr id="138" name="Picture 13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01E77630-87E3-7F42-AA1D-3D6A46EC3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048" y="1842036"/>
            <a:ext cx="1646112" cy="4929066"/>
          </a:xfrm>
          <a:prstGeom prst="rect">
            <a:avLst/>
          </a:prstGeom>
        </p:spPr>
      </p:pic>
      <p:graphicFrame>
        <p:nvGraphicFramePr>
          <p:cNvPr id="139" name="Table 4">
            <a:extLst>
              <a:ext uri="{FF2B5EF4-FFF2-40B4-BE49-F238E27FC236}">
                <a16:creationId xmlns:a16="http://schemas.microsoft.com/office/drawing/2014/main" id="{CB734958-3F96-0741-86C6-E689FBB7E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296641"/>
              </p:ext>
            </p:extLst>
          </p:nvPr>
        </p:nvGraphicFramePr>
        <p:xfrm>
          <a:off x="425696" y="7942163"/>
          <a:ext cx="11291898" cy="5944726"/>
        </p:xfrm>
        <a:graphic>
          <a:graphicData uri="http://schemas.openxmlformats.org/drawingml/2006/table">
            <a:tbl>
              <a:tblPr firstRow="1" bandRow="1"/>
              <a:tblGrid>
                <a:gridCol w="1991690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6055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3958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00070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11950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aller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06363"/>
                  </a:ext>
                </a:extLst>
              </a:tr>
              <a:tr h="1119507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feu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vœu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chapeau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26428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à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sud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nord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2642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vais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3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aller</a:t>
                      </a:r>
                      <a:endParaRPr lang="en-GB" sz="2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l’est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2642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Canada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l’ouest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2642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l’effort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voyage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40" name="Picture 139">
            <a:extLst>
              <a:ext uri="{FF2B5EF4-FFF2-40B4-BE49-F238E27FC236}">
                <a16:creationId xmlns:a16="http://schemas.microsoft.com/office/drawing/2014/main" id="{97116F3F-111C-D1BC-1FEE-431C421DE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747" y="10515663"/>
            <a:ext cx="1186070" cy="1080360"/>
          </a:xfrm>
          <a:prstGeom prst="rect">
            <a:avLst/>
          </a:prstGeom>
        </p:spPr>
      </p:pic>
      <p:pic>
        <p:nvPicPr>
          <p:cNvPr id="142" name="Picture 141" descr="Icon&#10;&#10;Description automatically generated">
            <a:extLst>
              <a:ext uri="{FF2B5EF4-FFF2-40B4-BE49-F238E27FC236}">
                <a16:creationId xmlns:a16="http://schemas.microsoft.com/office/drawing/2014/main" id="{45C5704C-A8EE-5C84-4DCE-2D127CCDA2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24" y="8263637"/>
            <a:ext cx="1211560" cy="1211560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CFF1CF3A-38AC-8B59-1092-D5F0BB894F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608" y="13030696"/>
            <a:ext cx="705322" cy="668200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C63341CC-B226-7433-99A5-B26B6A9C0AA7}"/>
              </a:ext>
            </a:extLst>
          </p:cNvPr>
          <p:cNvSpPr txBox="1"/>
          <p:nvPr/>
        </p:nvSpPr>
        <p:spPr>
          <a:xfrm>
            <a:off x="1440979" y="1309393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07B6DBF4-4D0A-CF26-8C32-22551936D02A}"/>
              </a:ext>
            </a:extLst>
          </p:cNvPr>
          <p:cNvSpPr txBox="1"/>
          <p:nvPr/>
        </p:nvSpPr>
        <p:spPr>
          <a:xfrm>
            <a:off x="1006199" y="1179607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81ADAD2-2E77-D0B1-F8B6-5C20C2877D87}"/>
              </a:ext>
            </a:extLst>
          </p:cNvPr>
          <p:cNvSpPr txBox="1"/>
          <p:nvPr/>
        </p:nvSpPr>
        <p:spPr>
          <a:xfrm>
            <a:off x="958269" y="957764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7E18F75-D0CC-3908-D4E2-3E1C83F5A2DC}"/>
              </a:ext>
            </a:extLst>
          </p:cNvPr>
          <p:cNvSpPr txBox="1"/>
          <p:nvPr/>
        </p:nvSpPr>
        <p:spPr>
          <a:xfrm>
            <a:off x="1158599" y="463327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B460F46D-1357-34E7-75D1-E1541AB4C96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47303" y="6818150"/>
            <a:ext cx="1234410" cy="11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5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484CEB-0779-4D52-A11A-723425F148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47303" y="1007278"/>
            <a:ext cx="1234410" cy="112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828F55D-5498-4256-BF2A-6813CD6CC2E5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9BDFBEF-A6A5-44CB-880C-845B9685EBAF}"/>
              </a:ext>
            </a:extLst>
          </p:cNvPr>
          <p:cNvSpPr txBox="1"/>
          <p:nvPr/>
        </p:nvSpPr>
        <p:spPr>
          <a:xfrm>
            <a:off x="2366341" y="1302102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154619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94730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0526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11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5CC98B7-718E-461B-AC3C-DBB3C51DC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07" y="1146795"/>
            <a:ext cx="2048434" cy="8474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1A45A0-5E9A-6D2C-5437-05EA67AE9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184898"/>
              </p:ext>
            </p:extLst>
          </p:nvPr>
        </p:nvGraphicFramePr>
        <p:xfrm>
          <a:off x="425696" y="2131291"/>
          <a:ext cx="11291898" cy="5944726"/>
        </p:xfrm>
        <a:graphic>
          <a:graphicData uri="http://schemas.openxmlformats.org/drawingml/2006/table">
            <a:tbl>
              <a:tblPr firstRow="1" bandRow="1"/>
              <a:tblGrid>
                <a:gridCol w="1991690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6055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3958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00070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11950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fire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good wish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06363"/>
                  </a:ext>
                </a:extLst>
              </a:tr>
              <a:tr h="1119507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like, liking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(all, 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26428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south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east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west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2642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to, at, 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Canada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north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2642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go, am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goes, is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2642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do,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journey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effort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33A0E6D-E0E9-D57B-A495-77F274806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47" y="4704791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B8D38DE-2ADF-1B9B-7FDE-8A7D70F7F1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24" y="2452765"/>
            <a:ext cx="1211560" cy="1211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108263-4EA0-CD95-E4DA-948CE0A80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608" y="7219824"/>
            <a:ext cx="705322" cy="668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B45C43-60D3-776E-44B0-E721EB6DE8AB}"/>
              </a:ext>
            </a:extLst>
          </p:cNvPr>
          <p:cNvSpPr txBox="1"/>
          <p:nvPr/>
        </p:nvSpPr>
        <p:spPr>
          <a:xfrm>
            <a:off x="1440979" y="728306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B44DF9-DC33-7872-0DF4-9ECA8E9651DF}"/>
              </a:ext>
            </a:extLst>
          </p:cNvPr>
          <p:cNvSpPr txBox="1"/>
          <p:nvPr/>
        </p:nvSpPr>
        <p:spPr>
          <a:xfrm>
            <a:off x="1006199" y="598520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EAB3B8-2F58-A0B6-7CCA-A6AED828BF4F}"/>
              </a:ext>
            </a:extLst>
          </p:cNvPr>
          <p:cNvSpPr txBox="1"/>
          <p:nvPr/>
        </p:nvSpPr>
        <p:spPr>
          <a:xfrm>
            <a:off x="958269" y="376677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CA0DBC-54FC-020F-3A66-B6806E07D9BE}"/>
              </a:ext>
            </a:extLst>
          </p:cNvPr>
          <p:cNvGrpSpPr/>
          <p:nvPr/>
        </p:nvGrpSpPr>
        <p:grpSpPr>
          <a:xfrm>
            <a:off x="336457" y="8112871"/>
            <a:ext cx="2161593" cy="852090"/>
            <a:chOff x="-3202503" y="7519765"/>
            <a:chExt cx="2161593" cy="852090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F7D4A157-1E36-CAB0-04E7-3F681B23830A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7" name="Picture 16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550207D6-F714-6416-AFF8-5A0B3DD13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B4869FE-1D55-C460-7B9D-841873089284}"/>
              </a:ext>
            </a:extLst>
          </p:cNvPr>
          <p:cNvSpPr txBox="1"/>
          <p:nvPr/>
        </p:nvSpPr>
        <p:spPr>
          <a:xfrm>
            <a:off x="2542223" y="8310311"/>
            <a:ext cx="9312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Parle en français. (1-7)</a:t>
            </a: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B79A9A-52FB-8B24-F1D3-2CC012BCE7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849" y="9059467"/>
            <a:ext cx="1487515" cy="11472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610AEB-FE24-8443-4659-4A08AE702EAC}"/>
              </a:ext>
            </a:extLst>
          </p:cNvPr>
          <p:cNvSpPr txBox="1"/>
          <p:nvPr/>
        </p:nvSpPr>
        <p:spPr>
          <a:xfrm>
            <a:off x="173876" y="9171439"/>
            <a:ext cx="635282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388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1</a:t>
            </a:r>
            <a:endParaRPr lang="fr-FR" sz="2400" dirty="0">
              <a:solidFill>
                <a:srgbClr val="FF3888"/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80F367-0A0B-F61B-9CEE-59EED8D9A758}"/>
              </a:ext>
            </a:extLst>
          </p:cNvPr>
          <p:cNvSpPr txBox="1"/>
          <p:nvPr/>
        </p:nvSpPr>
        <p:spPr>
          <a:xfrm>
            <a:off x="2492055" y="9200030"/>
            <a:ext cx="323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Je fais les devoirs.</a:t>
            </a: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88C96B-131A-6FA9-2397-1A3E0A3620FF}"/>
              </a:ext>
            </a:extLst>
          </p:cNvPr>
          <p:cNvSpPr txBox="1"/>
          <p:nvPr/>
        </p:nvSpPr>
        <p:spPr>
          <a:xfrm>
            <a:off x="5685205" y="9141036"/>
            <a:ext cx="635282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388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2</a:t>
            </a:r>
            <a:endParaRPr lang="fr-FR" sz="2400" dirty="0">
              <a:solidFill>
                <a:srgbClr val="FF3888"/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363EAA-BF68-D5F5-7118-22394A3E8D4F}"/>
              </a:ext>
            </a:extLst>
          </p:cNvPr>
          <p:cNvSpPr txBox="1"/>
          <p:nvPr/>
        </p:nvSpPr>
        <p:spPr>
          <a:xfrm>
            <a:off x="8745753" y="9141036"/>
            <a:ext cx="635282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388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3</a:t>
            </a:r>
            <a:endParaRPr lang="fr-FR" sz="2400" dirty="0">
              <a:solidFill>
                <a:srgbClr val="FF3888"/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BD2360-40BC-1916-FA49-0ECA3B777E4D}"/>
              </a:ext>
            </a:extLst>
          </p:cNvPr>
          <p:cNvSpPr txBox="1"/>
          <p:nvPr/>
        </p:nvSpPr>
        <p:spPr>
          <a:xfrm>
            <a:off x="204430" y="10475255"/>
            <a:ext cx="635282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388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4</a:t>
            </a:r>
            <a:endParaRPr lang="fr-FR" sz="2400" dirty="0">
              <a:solidFill>
                <a:srgbClr val="FF3888"/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AE78C0-1863-95F6-ABD8-639F8421E5EC}"/>
              </a:ext>
            </a:extLst>
          </p:cNvPr>
          <p:cNvSpPr txBox="1"/>
          <p:nvPr/>
        </p:nvSpPr>
        <p:spPr>
          <a:xfrm>
            <a:off x="2940511" y="10475255"/>
            <a:ext cx="635282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388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047176-1DBB-D9EE-21B2-3E0F844AF81C}"/>
              </a:ext>
            </a:extLst>
          </p:cNvPr>
          <p:cNvSpPr txBox="1"/>
          <p:nvPr/>
        </p:nvSpPr>
        <p:spPr>
          <a:xfrm>
            <a:off x="5695133" y="10495881"/>
            <a:ext cx="635282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388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6</a:t>
            </a:r>
            <a:endParaRPr lang="fr-FR" sz="2400" dirty="0">
              <a:solidFill>
                <a:srgbClr val="FF3888"/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E04808-32CD-D72B-00C2-17F81BF267B9}"/>
              </a:ext>
            </a:extLst>
          </p:cNvPr>
          <p:cNvSpPr txBox="1"/>
          <p:nvPr/>
        </p:nvSpPr>
        <p:spPr>
          <a:xfrm>
            <a:off x="8755681" y="10495881"/>
            <a:ext cx="635282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388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7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1C2F71B-D6A2-EAB3-4743-D069486F1A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6464" y="9141036"/>
            <a:ext cx="2073312" cy="10179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6E159FA-0839-7111-F2AF-90B558A821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1735" y="9119683"/>
            <a:ext cx="2453470" cy="10870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FFA8BF-613F-9DF0-A7E6-7BA69C6A67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747" y="10470211"/>
            <a:ext cx="1950219" cy="1016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60C94C9-795A-F78D-375C-FA720BF92C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16279" y="10158951"/>
            <a:ext cx="1487515" cy="13635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09DC41A-3E67-963C-6442-B39D2CB41A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56658" y="10473080"/>
            <a:ext cx="2499023" cy="10179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85F623-7BBA-6676-7C06-68BBE5F119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67876" y="10428530"/>
            <a:ext cx="2634814" cy="11189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2648905-59A1-7B42-EC44-9B4C7BC82E4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5013" y="13189086"/>
            <a:ext cx="2890384" cy="292711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22129D3-174B-014E-3BA7-DFAB08DA0ED8}"/>
              </a:ext>
            </a:extLst>
          </p:cNvPr>
          <p:cNvGrpSpPr/>
          <p:nvPr/>
        </p:nvGrpSpPr>
        <p:grpSpPr>
          <a:xfrm>
            <a:off x="380630" y="11711991"/>
            <a:ext cx="2161593" cy="852090"/>
            <a:chOff x="-3202503" y="7519765"/>
            <a:chExt cx="2161593" cy="852090"/>
          </a:xfrm>
        </p:grpSpPr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31862901-B4B3-A39D-497F-5D4B51D6BF1A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44" name="Picture 43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830D98DD-3CED-DF24-7566-235869CF6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DB535F4-0659-028E-1D67-2305517169CF}"/>
              </a:ext>
            </a:extLst>
          </p:cNvPr>
          <p:cNvSpPr txBox="1"/>
          <p:nvPr/>
        </p:nvSpPr>
        <p:spPr>
          <a:xfrm>
            <a:off x="2679966" y="11913861"/>
            <a:ext cx="9312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Partenaire A. (Partenaire B on the next page).</a:t>
            </a: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A619BA83-D209-8A89-6624-08B110B2B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826538"/>
              </p:ext>
            </p:extLst>
          </p:nvPr>
        </p:nvGraphicFramePr>
        <p:xfrm>
          <a:off x="5456903" y="13148491"/>
          <a:ext cx="6398301" cy="2927112"/>
        </p:xfrm>
        <a:graphic>
          <a:graphicData uri="http://schemas.openxmlformats.org/drawingml/2006/table">
            <a:tbl>
              <a:tblPr firstRow="1" bandRow="1"/>
              <a:tblGrid>
                <a:gridCol w="6398301">
                  <a:extLst>
                    <a:ext uri="{9D8B030D-6E8A-4147-A177-3AD203B41FA5}">
                      <a16:colId xmlns:a16="http://schemas.microsoft.com/office/drawing/2014/main" val="2677920829"/>
                    </a:ext>
                  </a:extLst>
                </a:gridCol>
              </a:tblGrid>
              <a:tr h="4878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 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628718"/>
                  </a:ext>
                </a:extLst>
              </a:tr>
              <a:tr h="4878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 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8995283"/>
                  </a:ext>
                </a:extLst>
              </a:tr>
              <a:tr h="4878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 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540824"/>
                  </a:ext>
                </a:extLst>
              </a:tr>
              <a:tr h="4878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 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801998"/>
                  </a:ext>
                </a:extLst>
              </a:tr>
              <a:tr h="4878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 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445152"/>
                  </a:ext>
                </a:extLst>
              </a:tr>
              <a:tr h="4878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 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8606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0885AE4B-3944-AF98-EF45-BE3EBF85F48F}"/>
              </a:ext>
            </a:extLst>
          </p:cNvPr>
          <p:cNvSpPr txBox="1"/>
          <p:nvPr/>
        </p:nvSpPr>
        <p:spPr>
          <a:xfrm>
            <a:off x="159476" y="12391381"/>
            <a:ext cx="5358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Answers: ‘You are doing/making ...’ x 3 and ‘I am doing/making x 3.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6C6C02-2195-8E3B-3FE9-19866DCFCF52}"/>
              </a:ext>
            </a:extLst>
          </p:cNvPr>
          <p:cNvSpPr txBox="1"/>
          <p:nvPr/>
        </p:nvSpPr>
        <p:spPr>
          <a:xfrm>
            <a:off x="5424643" y="12368956"/>
            <a:ext cx="6627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Listen and write the 6 activities with either ‘doing’ or ‘making’.</a:t>
            </a:r>
          </a:p>
        </p:txBody>
      </p:sp>
    </p:spTree>
    <p:extLst>
      <p:ext uri="{BB962C8B-B14F-4D97-AF65-F5344CB8AC3E}">
        <p14:creationId xmlns:p14="http://schemas.microsoft.com/office/powerpoint/2010/main" val="3094725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7AC5247-4315-AD66-D360-2AEB77E800AB}"/>
              </a:ext>
            </a:extLst>
          </p:cNvPr>
          <p:cNvSpPr/>
          <p:nvPr/>
        </p:nvSpPr>
        <p:spPr>
          <a:xfrm>
            <a:off x="302362" y="1091900"/>
            <a:ext cx="11723927" cy="528573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0985330" y="15662005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78014" y="1549434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2931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12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AA4E304-FAA2-4120-A7EB-5D6736A8872B}"/>
              </a:ext>
            </a:extLst>
          </p:cNvPr>
          <p:cNvSpPr txBox="1"/>
          <p:nvPr/>
        </p:nvSpPr>
        <p:spPr>
          <a:xfrm>
            <a:off x="9066496" y="167582"/>
            <a:ext cx="315492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EE81B2-4489-ED11-F277-2AAB0153F4D9}"/>
              </a:ext>
            </a:extLst>
          </p:cNvPr>
          <p:cNvGrpSpPr/>
          <p:nvPr/>
        </p:nvGrpSpPr>
        <p:grpSpPr>
          <a:xfrm>
            <a:off x="380630" y="6579551"/>
            <a:ext cx="2161593" cy="852090"/>
            <a:chOff x="-3202503" y="7519765"/>
            <a:chExt cx="2161593" cy="852090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6D130FD4-C49A-B94C-660E-98D87A0D96C1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6" name="Picture 15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AE77DCAF-B3D1-1442-E1E8-923D9D0C0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170E501-AF60-9291-E8C4-C035ADC9C479}"/>
              </a:ext>
            </a:extLst>
          </p:cNvPr>
          <p:cNvSpPr txBox="1"/>
          <p:nvPr/>
        </p:nvSpPr>
        <p:spPr>
          <a:xfrm>
            <a:off x="2679966" y="6781421"/>
            <a:ext cx="9312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Partenaire B. (Partenaire A on the previous page).</a:t>
            </a: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16930B8B-338D-5EA6-D7BD-80E4E1AF1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662035"/>
              </p:ext>
            </p:extLst>
          </p:nvPr>
        </p:nvGraphicFramePr>
        <p:xfrm>
          <a:off x="147485" y="8237826"/>
          <a:ext cx="6398301" cy="2927112"/>
        </p:xfrm>
        <a:graphic>
          <a:graphicData uri="http://schemas.openxmlformats.org/drawingml/2006/table">
            <a:tbl>
              <a:tblPr firstRow="1" bandRow="1"/>
              <a:tblGrid>
                <a:gridCol w="6398301">
                  <a:extLst>
                    <a:ext uri="{9D8B030D-6E8A-4147-A177-3AD203B41FA5}">
                      <a16:colId xmlns:a16="http://schemas.microsoft.com/office/drawing/2014/main" val="2677920829"/>
                    </a:ext>
                  </a:extLst>
                </a:gridCol>
              </a:tblGrid>
              <a:tr h="4878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 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628718"/>
                  </a:ext>
                </a:extLst>
              </a:tr>
              <a:tr h="4878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 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8995283"/>
                  </a:ext>
                </a:extLst>
              </a:tr>
              <a:tr h="4878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 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540824"/>
                  </a:ext>
                </a:extLst>
              </a:tr>
              <a:tr h="4878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 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801998"/>
                  </a:ext>
                </a:extLst>
              </a:tr>
              <a:tr h="4878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 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445152"/>
                  </a:ext>
                </a:extLst>
              </a:tr>
              <a:tr h="48785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 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8606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3CB233F-5724-8799-7131-A44A56A78E79}"/>
              </a:ext>
            </a:extLst>
          </p:cNvPr>
          <p:cNvSpPr txBox="1"/>
          <p:nvPr/>
        </p:nvSpPr>
        <p:spPr>
          <a:xfrm>
            <a:off x="6913099" y="7290091"/>
            <a:ext cx="5358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Answer: ‘You are doing/making ...’ x 3 and ‘I am doing/making x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035C88-EA94-E3D4-AD50-9FFCA4D4B2D4}"/>
              </a:ext>
            </a:extLst>
          </p:cNvPr>
          <p:cNvSpPr txBox="1"/>
          <p:nvPr/>
        </p:nvSpPr>
        <p:spPr>
          <a:xfrm>
            <a:off x="147485" y="7385736"/>
            <a:ext cx="6627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Listen and write the 6 activities with either ‘doing’ or ‘making’.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62C0C93-2184-59BC-4C16-CBEE36662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353" y="8226405"/>
            <a:ext cx="2845722" cy="29362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1E69DC-1A9E-98D0-77EA-67C725061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9" y="11366857"/>
            <a:ext cx="2377646" cy="8535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AAB24B6-7E9C-1E93-6314-E4194A0336E3}"/>
              </a:ext>
            </a:extLst>
          </p:cNvPr>
          <p:cNvSpPr txBox="1"/>
          <p:nvPr/>
        </p:nvSpPr>
        <p:spPr>
          <a:xfrm>
            <a:off x="2405086" y="11542311"/>
            <a:ext cx="7783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Écoute. Quelle est la réponse correspondante 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C3ABC0-10BE-C7E2-D220-3DB0A65EC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485" y="12061442"/>
            <a:ext cx="4350785" cy="13161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1F1673-4723-2E80-4A13-5F2AC67A3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1768" y="12807776"/>
            <a:ext cx="7902588" cy="3448224"/>
          </a:xfrm>
          <a:prstGeom prst="rect">
            <a:avLst/>
          </a:prstGeom>
        </p:spPr>
      </p:pic>
      <p:pic>
        <p:nvPicPr>
          <p:cNvPr id="26" name="Picture 25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903A287-1151-BFD8-5516-B46FE8BA7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6510">
            <a:off x="9057834" y="11786699"/>
            <a:ext cx="3440358" cy="1720179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23C6D374-4849-A59A-8FAF-9F46677E2714}"/>
              </a:ext>
            </a:extLst>
          </p:cNvPr>
          <p:cNvSpPr txBox="1">
            <a:spLocks/>
          </p:cNvSpPr>
          <p:nvPr/>
        </p:nvSpPr>
        <p:spPr>
          <a:xfrm>
            <a:off x="9890595" y="154402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9" name="Google Shape;170;p8" descr="Jigsaw, Puzzle, Piece, Game, Concept, Solution">
            <a:extLst>
              <a:ext uri="{FF2B5EF4-FFF2-40B4-BE49-F238E27FC236}">
                <a16:creationId xmlns:a16="http://schemas.microsoft.com/office/drawing/2014/main" id="{AFFA6C2C-D089-4A8D-9790-8734A173122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08258" y="1385094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stomShape 3">
            <a:extLst>
              <a:ext uri="{FF2B5EF4-FFF2-40B4-BE49-F238E27FC236}">
                <a16:creationId xmlns:a16="http://schemas.microsoft.com/office/drawing/2014/main" id="{EDDB1923-7FB0-60D5-F981-5EC2CDBFFC5A}"/>
              </a:ext>
            </a:extLst>
          </p:cNvPr>
          <p:cNvSpPr/>
          <p:nvPr/>
        </p:nvSpPr>
        <p:spPr>
          <a:xfrm>
            <a:off x="451909" y="1627755"/>
            <a:ext cx="8849504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-ER verbs: </a:t>
            </a:r>
            <a:r>
              <a:rPr lang="en-GB" sz="2400" b="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tu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(you), </a:t>
            </a:r>
            <a:r>
              <a:rPr lang="en-GB" sz="2400" b="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vous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(you, formal)</a:t>
            </a: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109F7F1-3139-27F4-259B-0936D96CA9BD}"/>
              </a:ext>
            </a:extLst>
          </p:cNvPr>
          <p:cNvSpPr txBox="1">
            <a:spLocks/>
          </p:cNvSpPr>
          <p:nvPr/>
        </p:nvSpPr>
        <p:spPr>
          <a:xfrm>
            <a:off x="471105" y="1142696"/>
            <a:ext cx="7796597" cy="584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Asking questions using </a:t>
            </a:r>
            <a:r>
              <a:rPr lang="en-GB" sz="3200" b="1" i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Est-</a:t>
            </a:r>
            <a:r>
              <a:rPr lang="en-GB" sz="3200" b="1" i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ce</a:t>
            </a:r>
            <a:r>
              <a:rPr lang="en-GB" sz="3200" b="1" i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que …</a:t>
            </a:r>
            <a:endParaRPr lang="en-GB" sz="3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9842D42-F805-2BD9-1FD7-3417F8F3F9D5}"/>
              </a:ext>
            </a:extLst>
          </p:cNvPr>
          <p:cNvSpPr/>
          <p:nvPr/>
        </p:nvSpPr>
        <p:spPr>
          <a:xfrm>
            <a:off x="525777" y="3006456"/>
            <a:ext cx="4607697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7D5ECA-1676-577A-F8B4-59C0F4F0CAC7}"/>
              </a:ext>
            </a:extLst>
          </p:cNvPr>
          <p:cNvSpPr txBox="1"/>
          <p:nvPr/>
        </p:nvSpPr>
        <p:spPr>
          <a:xfrm>
            <a:off x="497026" y="3002040"/>
            <a:ext cx="43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Est-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ce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qu’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il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fait les courses 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5" name="CustomShape 3">
            <a:extLst>
              <a:ext uri="{FF2B5EF4-FFF2-40B4-BE49-F238E27FC236}">
                <a16:creationId xmlns:a16="http://schemas.microsoft.com/office/drawing/2014/main" id="{50D63240-F6CB-9180-7522-3527013C0393}"/>
              </a:ext>
            </a:extLst>
          </p:cNvPr>
          <p:cNvSpPr/>
          <p:nvPr/>
        </p:nvSpPr>
        <p:spPr>
          <a:xfrm>
            <a:off x="478227" y="2097870"/>
            <a:ext cx="11514720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Add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Est-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ce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que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(Is it that …?) to the start of any statement for a yes/no question: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entury Gothic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82CF8EC0-746E-8336-7AED-C0C45DA59212}"/>
              </a:ext>
            </a:extLst>
          </p:cNvPr>
          <p:cNvSpPr/>
          <p:nvPr/>
        </p:nvSpPr>
        <p:spPr>
          <a:xfrm>
            <a:off x="6803533" y="2997364"/>
            <a:ext cx="4607697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A726408-6D37-E83C-A063-4BE97AEC55C0}"/>
              </a:ext>
            </a:extLst>
          </p:cNvPr>
          <p:cNvSpPr txBox="1"/>
          <p:nvPr/>
        </p:nvSpPr>
        <p:spPr>
          <a:xfrm>
            <a:off x="6774782" y="2992948"/>
            <a:ext cx="43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Oui, il fait les courses.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47F57C0-B70D-AE4B-30CC-258AAB469CCF}"/>
              </a:ext>
            </a:extLst>
          </p:cNvPr>
          <p:cNvSpPr txBox="1"/>
          <p:nvPr/>
        </p:nvSpPr>
        <p:spPr>
          <a:xfrm>
            <a:off x="497025" y="3463836"/>
            <a:ext cx="43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Does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he do the shopping?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9B7C6C7-F16B-F934-7229-1A2839B2C807}"/>
              </a:ext>
            </a:extLst>
          </p:cNvPr>
          <p:cNvSpPr txBox="1"/>
          <p:nvPr/>
        </p:nvSpPr>
        <p:spPr>
          <a:xfrm>
            <a:off x="509735" y="3804796"/>
            <a:ext cx="43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Is he doing the shopping?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4E2AF2B-1C5D-7CB2-68E9-8812F8845C1B}"/>
              </a:ext>
            </a:extLst>
          </p:cNvPr>
          <p:cNvSpPr txBox="1"/>
          <p:nvPr/>
        </p:nvSpPr>
        <p:spPr>
          <a:xfrm>
            <a:off x="6790823" y="3410779"/>
            <a:ext cx="43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Yes, he does the shopping.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4F06272-0815-4DF2-5244-EC81F9D5AEBA}"/>
              </a:ext>
            </a:extLst>
          </p:cNvPr>
          <p:cNvSpPr txBox="1"/>
          <p:nvPr/>
        </p:nvSpPr>
        <p:spPr>
          <a:xfrm>
            <a:off x="6803533" y="3751739"/>
            <a:ext cx="518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Yes, he is doing the shopping.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5" name="CustomShape 3">
            <a:extLst>
              <a:ext uri="{FF2B5EF4-FFF2-40B4-BE49-F238E27FC236}">
                <a16:creationId xmlns:a16="http://schemas.microsoft.com/office/drawing/2014/main" id="{F9E5EBB5-4CD7-ECA8-7343-74AC308BA31C}"/>
              </a:ext>
            </a:extLst>
          </p:cNvPr>
          <p:cNvSpPr/>
          <p:nvPr/>
        </p:nvSpPr>
        <p:spPr>
          <a:xfrm>
            <a:off x="427065" y="4273029"/>
            <a:ext cx="11514720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ask a ‘what’ question, we can add 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Qu’est-ce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que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(What is it that …?) at the start of </a:t>
            </a:r>
            <a:r>
              <a:rPr lang="en-GB" sz="240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of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any statement: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D28C3905-9E7D-0F2C-B783-C212ABE3F7F4}"/>
              </a:ext>
            </a:extLst>
          </p:cNvPr>
          <p:cNvSpPr/>
          <p:nvPr/>
        </p:nvSpPr>
        <p:spPr>
          <a:xfrm>
            <a:off x="597967" y="5132034"/>
            <a:ext cx="4607697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C7C2BC2-1A4C-6C38-C5C8-2F247828269A}"/>
              </a:ext>
            </a:extLst>
          </p:cNvPr>
          <p:cNvSpPr txBox="1"/>
          <p:nvPr/>
        </p:nvSpPr>
        <p:spPr>
          <a:xfrm>
            <a:off x="569216" y="5127618"/>
            <a:ext cx="43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Qu’est-ce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que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tu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fais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D31805E5-6EC6-D112-3F5E-2051F019601B}"/>
              </a:ext>
            </a:extLst>
          </p:cNvPr>
          <p:cNvSpPr/>
          <p:nvPr/>
        </p:nvSpPr>
        <p:spPr>
          <a:xfrm>
            <a:off x="6875723" y="5122942"/>
            <a:ext cx="4607697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99A58AA-1092-41EC-27E5-FF1EC3D68D21}"/>
              </a:ext>
            </a:extLst>
          </p:cNvPr>
          <p:cNvSpPr txBox="1"/>
          <p:nvPr/>
        </p:nvSpPr>
        <p:spPr>
          <a:xfrm>
            <a:off x="6846972" y="5118526"/>
            <a:ext cx="43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fais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la cuisine.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0012735-5DCF-6517-B9A9-32E2B5811D77}"/>
              </a:ext>
            </a:extLst>
          </p:cNvPr>
          <p:cNvSpPr txBox="1"/>
          <p:nvPr/>
        </p:nvSpPr>
        <p:spPr>
          <a:xfrm>
            <a:off x="569215" y="5589414"/>
            <a:ext cx="43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What do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you do?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5FC1899-2A14-DC63-720F-F9B8725B113C}"/>
              </a:ext>
            </a:extLst>
          </p:cNvPr>
          <p:cNvSpPr txBox="1"/>
          <p:nvPr/>
        </p:nvSpPr>
        <p:spPr>
          <a:xfrm>
            <a:off x="581925" y="5930374"/>
            <a:ext cx="43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What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are you doing?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6C7F3E6-4B6F-BFC9-C694-A35954E6845D}"/>
              </a:ext>
            </a:extLst>
          </p:cNvPr>
          <p:cNvSpPr txBox="1"/>
          <p:nvPr/>
        </p:nvSpPr>
        <p:spPr>
          <a:xfrm>
            <a:off x="6863013" y="5536357"/>
            <a:ext cx="431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 do the cooking.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652B879-9C17-9673-936E-4243F71065FB}"/>
              </a:ext>
            </a:extLst>
          </p:cNvPr>
          <p:cNvSpPr txBox="1"/>
          <p:nvPr/>
        </p:nvSpPr>
        <p:spPr>
          <a:xfrm>
            <a:off x="6875723" y="5877317"/>
            <a:ext cx="518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I’m doing the cooking.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9128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25ACF-9EBF-1D47-B5DA-A1F92C741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FD37A-BB5D-C532-F2E8-000F2E423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D48CF6-C7C8-D502-4F66-B27A319B3DD0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AEC98D-B056-64A7-47AC-AEC436C2CA7A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FB4E127-2F37-C61D-B7E8-24976A334916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7E480F-2206-D763-744F-79D0E27A89B7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232D221-60B9-4B54-784D-2268EAAD2160}"/>
              </a:ext>
            </a:extLst>
          </p:cNvPr>
          <p:cNvSpPr/>
          <p:nvPr/>
        </p:nvSpPr>
        <p:spPr>
          <a:xfrm>
            <a:off x="361940" y="1173246"/>
            <a:ext cx="3665413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D3A20E1-2A64-9D09-C960-C7686417084F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50" name="Google Shape;112;p3">
              <a:extLst>
                <a:ext uri="{FF2B5EF4-FFF2-40B4-BE49-F238E27FC236}">
                  <a16:creationId xmlns:a16="http://schemas.microsoft.com/office/drawing/2014/main" id="{8C202C52-DCDA-E160-C674-13F20553EE53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4DAF1262-3102-FB8B-7414-3F15EBA924B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11A72AF-949F-7DD9-759A-6B5649AB31FD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D7BAA24-D4F1-7FE3-9492-E7CD6433B2CB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F36016B-7975-582C-2076-816BDC6C3D06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B7A7577-B3A2-7E24-3FA2-1EB2F0F8F368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06D608F5-F0DA-A42B-83EC-A71BCC6C5A93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FF581D7-0054-8C88-4611-27577370809D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9CFF18C-E6FA-817E-EB40-1B145AAD7EB5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what the weather is like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9F9539-A052-D87A-8EBA-3F1DED204312}"/>
              </a:ext>
            </a:extLst>
          </p:cNvPr>
          <p:cNvGrpSpPr/>
          <p:nvPr/>
        </p:nvGrpSpPr>
        <p:grpSpPr>
          <a:xfrm>
            <a:off x="287431" y="8654050"/>
            <a:ext cx="2268556" cy="862054"/>
            <a:chOff x="314909" y="12083263"/>
            <a:chExt cx="2268556" cy="862054"/>
          </a:xfrm>
        </p:grpSpPr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12010365-7EB1-C1F5-A3FC-B56B46487BE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6" name="Picture 3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E96BCEA7-0299-8655-4D9A-94769BC90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37" name="Table 51">
            <a:extLst>
              <a:ext uri="{FF2B5EF4-FFF2-40B4-BE49-F238E27FC236}">
                <a16:creationId xmlns:a16="http://schemas.microsoft.com/office/drawing/2014/main" id="{76F1169D-CA15-1FFE-4EAA-E212B7DF3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958427"/>
              </p:ext>
            </p:extLst>
          </p:nvPr>
        </p:nvGraphicFramePr>
        <p:xfrm>
          <a:off x="474867" y="9541396"/>
          <a:ext cx="11242266" cy="2063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420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96158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500754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70572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39896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il fait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l’automne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77796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l’été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printemps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77796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l’hiver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110229"/>
                  </a:ext>
                </a:extLst>
              </a:tr>
              <a:tr h="477796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01027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DA59E506-5599-C7FD-980E-E616C2133CC1}"/>
              </a:ext>
            </a:extLst>
          </p:cNvPr>
          <p:cNvSpPr txBox="1"/>
          <p:nvPr/>
        </p:nvSpPr>
        <p:spPr>
          <a:xfrm>
            <a:off x="2564708" y="8811451"/>
            <a:ext cx="661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B059901-9723-CD68-4B14-4A49B1354BE0}"/>
              </a:ext>
            </a:extLst>
          </p:cNvPr>
          <p:cNvSpPr txBox="1"/>
          <p:nvPr/>
        </p:nvSpPr>
        <p:spPr>
          <a:xfrm>
            <a:off x="10985330" y="15662005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8D3406F-7D13-E9F3-4267-54C741F81A9C}"/>
              </a:ext>
            </a:extLst>
          </p:cNvPr>
          <p:cNvGrpSpPr/>
          <p:nvPr/>
        </p:nvGrpSpPr>
        <p:grpSpPr>
          <a:xfrm>
            <a:off x="10778014" y="1549434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732672F5-99E0-D563-4AA9-3D67D3E5A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452D538-28F1-4831-D2E4-51E1DBE60353}"/>
                </a:ext>
              </a:extLst>
            </p:cNvPr>
            <p:cNvSpPr txBox="1"/>
            <p:nvPr/>
          </p:nvSpPr>
          <p:spPr>
            <a:xfrm>
              <a:off x="11011479" y="15735057"/>
              <a:ext cx="55335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13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6F81B59-38D2-54EA-B2B0-30622F0A1990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6D711BC6-ADC4-3961-886C-20916C272E72}"/>
              </a:ext>
            </a:extLst>
          </p:cNvPr>
          <p:cNvSpPr/>
          <p:nvPr/>
        </p:nvSpPr>
        <p:spPr>
          <a:xfrm>
            <a:off x="221959" y="11977800"/>
            <a:ext cx="11723927" cy="351654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E183C05B-2E20-601A-3D9E-075B05D752C0}"/>
              </a:ext>
            </a:extLst>
          </p:cNvPr>
          <p:cNvSpPr txBox="1">
            <a:spLocks/>
          </p:cNvSpPr>
          <p:nvPr/>
        </p:nvSpPr>
        <p:spPr>
          <a:xfrm>
            <a:off x="9810192" y="1220926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5" name="Google Shape;170;p8" descr="Jigsaw, Puzzle, Piece, Game, Concept, Solution">
            <a:extLst>
              <a:ext uri="{FF2B5EF4-FFF2-40B4-BE49-F238E27FC236}">
                <a16:creationId xmlns:a16="http://schemas.microsoft.com/office/drawing/2014/main" id="{3D32BD34-8D03-98F6-6B0A-F0650D6ED81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27855" y="12050334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CustomShape 3">
            <a:extLst>
              <a:ext uri="{FF2B5EF4-FFF2-40B4-BE49-F238E27FC236}">
                <a16:creationId xmlns:a16="http://schemas.microsoft.com/office/drawing/2014/main" id="{9277E5AC-5414-3CE9-0343-B8D5B003C2C9}"/>
              </a:ext>
            </a:extLst>
          </p:cNvPr>
          <p:cNvSpPr/>
          <p:nvPr/>
        </p:nvSpPr>
        <p:spPr>
          <a:xfrm>
            <a:off x="391348" y="12536785"/>
            <a:ext cx="8757822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know to use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 fait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mean ‘he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does/is doing’.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D8C83E6B-4CA0-D012-DD42-2E34ED5F4F81}"/>
              </a:ext>
            </a:extLst>
          </p:cNvPr>
          <p:cNvSpPr txBox="1">
            <a:spLocks/>
          </p:cNvSpPr>
          <p:nvPr/>
        </p:nvSpPr>
        <p:spPr>
          <a:xfrm>
            <a:off x="413542" y="12029381"/>
            <a:ext cx="8156791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lang="en-GB" sz="3200" b="1" spc="-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aire 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(for weather)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29D30F68-D322-19C7-7066-86F103AC1AE6}"/>
              </a:ext>
            </a:extLst>
          </p:cNvPr>
          <p:cNvSpPr/>
          <p:nvPr/>
        </p:nvSpPr>
        <p:spPr>
          <a:xfrm>
            <a:off x="690555" y="13445972"/>
            <a:ext cx="2562942" cy="41416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2DA724F-6130-B6E6-37BC-89BB92705D8E}"/>
              </a:ext>
            </a:extLst>
          </p:cNvPr>
          <p:cNvSpPr txBox="1"/>
          <p:nvPr/>
        </p:nvSpPr>
        <p:spPr>
          <a:xfrm>
            <a:off x="643004" y="13420463"/>
            <a:ext cx="289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fait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chaud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165" name="CustomShape 3">
            <a:extLst>
              <a:ext uri="{FF2B5EF4-FFF2-40B4-BE49-F238E27FC236}">
                <a16:creationId xmlns:a16="http://schemas.microsoft.com/office/drawing/2014/main" id="{850233EB-9C1F-0512-0417-30E2B7E6347C}"/>
              </a:ext>
            </a:extLst>
          </p:cNvPr>
          <p:cNvSpPr/>
          <p:nvPr/>
        </p:nvSpPr>
        <p:spPr>
          <a:xfrm>
            <a:off x="405435" y="13003529"/>
            <a:ext cx="8757822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Also use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 fait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mean ‘it is’ with weather: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1A37A2E-4665-A295-3E36-90A2D0E0D31D}"/>
              </a:ext>
            </a:extLst>
          </p:cNvPr>
          <p:cNvSpPr/>
          <p:nvPr/>
        </p:nvSpPr>
        <p:spPr>
          <a:xfrm>
            <a:off x="4770259" y="13461585"/>
            <a:ext cx="4687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It is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hot.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8" name="Google Shape;433;p6">
            <a:extLst>
              <a:ext uri="{FF2B5EF4-FFF2-40B4-BE49-F238E27FC236}">
                <a16:creationId xmlns:a16="http://schemas.microsoft.com/office/drawing/2014/main" id="{EDDB5B7B-AC9B-77C7-DBD8-93DE1BBA8298}"/>
              </a:ext>
            </a:extLst>
          </p:cNvPr>
          <p:cNvSpPr txBox="1"/>
          <p:nvPr/>
        </p:nvSpPr>
        <p:spPr>
          <a:xfrm>
            <a:off x="4302908" y="1346374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6E9DC8-4139-FD55-C0C0-856615220E71}"/>
              </a:ext>
            </a:extLst>
          </p:cNvPr>
          <p:cNvSpPr/>
          <p:nvPr/>
        </p:nvSpPr>
        <p:spPr>
          <a:xfrm>
            <a:off x="9146581" y="2452410"/>
            <a:ext cx="252552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4281AB-E6CF-A0C9-CE41-AADB387CF7DC}"/>
              </a:ext>
            </a:extLst>
          </p:cNvPr>
          <p:cNvSpPr txBox="1"/>
          <p:nvPr/>
        </p:nvSpPr>
        <p:spPr>
          <a:xfrm>
            <a:off x="9399132" y="2378828"/>
            <a:ext cx="2826242" cy="6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Using ‘il fait’ + noun for ‘it is’ + weather</a:t>
            </a:r>
            <a:endParaRPr kumimoji="0" lang="en-GB" sz="1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3C4EF-9A26-414E-2738-6F4CF62BE8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5845" y="1240997"/>
            <a:ext cx="2924871" cy="3187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B1B5CD-C09C-61FF-5EAC-DA839075FB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9818" y="1976344"/>
            <a:ext cx="1971342" cy="2338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1F1F64-118F-C09B-C512-E5DD0F2FC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118" y="4647074"/>
            <a:ext cx="2359356" cy="8474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4F7575-514B-F042-8808-4CC64AD34906}"/>
              </a:ext>
            </a:extLst>
          </p:cNvPr>
          <p:cNvSpPr txBox="1"/>
          <p:nvPr/>
        </p:nvSpPr>
        <p:spPr>
          <a:xfrm>
            <a:off x="2581458" y="4779184"/>
            <a:ext cx="947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C’est 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tion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çon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5A584ED-877A-A21D-6088-1FF2B25E4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138897"/>
              </p:ext>
            </p:extLst>
          </p:nvPr>
        </p:nvGraphicFramePr>
        <p:xfrm>
          <a:off x="287431" y="5969040"/>
          <a:ext cx="5618019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301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543013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  <a:gridCol w="727364">
                  <a:extLst>
                    <a:ext uri="{9D8B030D-6E8A-4147-A177-3AD203B41FA5}">
                      <a16:colId xmlns:a16="http://schemas.microsoft.com/office/drawing/2014/main" val="5083278"/>
                    </a:ext>
                  </a:extLst>
                </a:gridCol>
                <a:gridCol w="772341">
                  <a:extLst>
                    <a:ext uri="{9D8B030D-6E8A-4147-A177-3AD203B41FA5}">
                      <a16:colId xmlns:a16="http://schemas.microsoft.com/office/drawing/2014/main" val="3044289925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 e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a c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f a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m a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091737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B7AD560B-8D10-EE61-8679-CE0423E94C80}"/>
              </a:ext>
            </a:extLst>
          </p:cNvPr>
          <p:cNvSpPr/>
          <p:nvPr/>
        </p:nvSpPr>
        <p:spPr>
          <a:xfrm>
            <a:off x="1452426" y="6069203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9C0A37-A143-E696-865B-4D78637CDCF4}"/>
              </a:ext>
            </a:extLst>
          </p:cNvPr>
          <p:cNvSpPr txBox="1"/>
          <p:nvPr/>
        </p:nvSpPr>
        <p:spPr>
          <a:xfrm>
            <a:off x="4193905" y="5479841"/>
            <a:ext cx="1902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tion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çon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E12B9F5-F565-DEAD-D715-1E826EA35205}"/>
              </a:ext>
            </a:extLst>
          </p:cNvPr>
          <p:cNvSpPr/>
          <p:nvPr/>
        </p:nvSpPr>
        <p:spPr>
          <a:xfrm>
            <a:off x="1607188" y="6697671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BA9A60-443A-8325-EFBB-B683E365DB3D}"/>
              </a:ext>
            </a:extLst>
          </p:cNvPr>
          <p:cNvSpPr/>
          <p:nvPr/>
        </p:nvSpPr>
        <p:spPr>
          <a:xfrm>
            <a:off x="1493572" y="7304964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AC4ED6-D650-F683-FCB6-A08D53C8A195}"/>
              </a:ext>
            </a:extLst>
          </p:cNvPr>
          <p:cNvSpPr/>
          <p:nvPr/>
        </p:nvSpPr>
        <p:spPr>
          <a:xfrm>
            <a:off x="1731880" y="7907701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2DA1923F-4D5C-13AE-213E-71B0C601AF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045610"/>
              </p:ext>
            </p:extLst>
          </p:nvPr>
        </p:nvGraphicFramePr>
        <p:xfrm>
          <a:off x="6095999" y="6014789"/>
          <a:ext cx="5618019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301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543013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  <a:gridCol w="727364">
                  <a:extLst>
                    <a:ext uri="{9D8B030D-6E8A-4147-A177-3AD203B41FA5}">
                      <a16:colId xmlns:a16="http://schemas.microsoft.com/office/drawing/2014/main" val="5083278"/>
                    </a:ext>
                  </a:extLst>
                </a:gridCol>
                <a:gridCol w="772341">
                  <a:extLst>
                    <a:ext uri="{9D8B030D-6E8A-4147-A177-3AD203B41FA5}">
                      <a16:colId xmlns:a16="http://schemas.microsoft.com/office/drawing/2014/main" val="3044289925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 o l u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 i t u a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n a t a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g a r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091737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583C319F-F558-5D32-C9E8-BAC5962B11E9}"/>
              </a:ext>
            </a:extLst>
          </p:cNvPr>
          <p:cNvSpPr txBox="1"/>
          <p:nvPr/>
        </p:nvSpPr>
        <p:spPr>
          <a:xfrm>
            <a:off x="10002473" y="5525590"/>
            <a:ext cx="1902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tion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çon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EDF160E-1519-4A89-E5BE-C8DF46E44BB0}"/>
              </a:ext>
            </a:extLst>
          </p:cNvPr>
          <p:cNvSpPr/>
          <p:nvPr/>
        </p:nvSpPr>
        <p:spPr>
          <a:xfrm>
            <a:off x="7730092" y="6100379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989EAD6-D91C-3EF5-6284-1F6500834FA5}"/>
              </a:ext>
            </a:extLst>
          </p:cNvPr>
          <p:cNvSpPr/>
          <p:nvPr/>
        </p:nvSpPr>
        <p:spPr>
          <a:xfrm>
            <a:off x="7971665" y="6750939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9F47F46-DF86-F1E6-2A60-EDD2209AA609}"/>
              </a:ext>
            </a:extLst>
          </p:cNvPr>
          <p:cNvSpPr/>
          <p:nvPr/>
        </p:nvSpPr>
        <p:spPr>
          <a:xfrm>
            <a:off x="7931372" y="7379369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135D0EC-2EF0-784D-CBDB-E75AEF75AE56}"/>
              </a:ext>
            </a:extLst>
          </p:cNvPr>
          <p:cNvSpPr/>
          <p:nvPr/>
        </p:nvSpPr>
        <p:spPr>
          <a:xfrm>
            <a:off x="7680245" y="7938353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9A2B32E-962B-4956-1F81-7B8173A695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6745" y="5941506"/>
            <a:ext cx="1002080" cy="250893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195791A-4A58-D9ED-4831-95303BFDF6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1316" y="6038049"/>
            <a:ext cx="560351" cy="2439788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43997CF-703A-E0DF-6824-71BD5C1738FC}"/>
              </a:ext>
            </a:extLst>
          </p:cNvPr>
          <p:cNvSpPr/>
          <p:nvPr/>
        </p:nvSpPr>
        <p:spPr>
          <a:xfrm>
            <a:off x="704405" y="13972451"/>
            <a:ext cx="2562942" cy="41416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C421C0-685E-AF56-5A69-FFADB38E1C55}"/>
              </a:ext>
            </a:extLst>
          </p:cNvPr>
          <p:cNvSpPr txBox="1"/>
          <p:nvPr/>
        </p:nvSpPr>
        <p:spPr>
          <a:xfrm>
            <a:off x="656854" y="13946942"/>
            <a:ext cx="289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fait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froid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FA56588-7924-02E9-3334-AC942CED6179}"/>
              </a:ext>
            </a:extLst>
          </p:cNvPr>
          <p:cNvSpPr/>
          <p:nvPr/>
        </p:nvSpPr>
        <p:spPr>
          <a:xfrm>
            <a:off x="4784109" y="13988064"/>
            <a:ext cx="4687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It is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cold.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Google Shape;433;p6">
            <a:extLst>
              <a:ext uri="{FF2B5EF4-FFF2-40B4-BE49-F238E27FC236}">
                <a16:creationId xmlns:a16="http://schemas.microsoft.com/office/drawing/2014/main" id="{D8C2B22E-DD6D-191F-3A46-48500188DB59}"/>
              </a:ext>
            </a:extLst>
          </p:cNvPr>
          <p:cNvSpPr txBox="1"/>
          <p:nvPr/>
        </p:nvSpPr>
        <p:spPr>
          <a:xfrm>
            <a:off x="4316758" y="1399022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FBE846BA-66F9-7A3A-A656-E8FF6AC49D7A}"/>
              </a:ext>
            </a:extLst>
          </p:cNvPr>
          <p:cNvSpPr/>
          <p:nvPr/>
        </p:nvSpPr>
        <p:spPr>
          <a:xfrm>
            <a:off x="690553" y="14485069"/>
            <a:ext cx="2562942" cy="41416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B9E4CC7-20F5-4472-3FB3-23C1D0CF755B}"/>
              </a:ext>
            </a:extLst>
          </p:cNvPr>
          <p:cNvSpPr txBox="1"/>
          <p:nvPr/>
        </p:nvSpPr>
        <p:spPr>
          <a:xfrm>
            <a:off x="643002" y="14459560"/>
            <a:ext cx="289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fait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beau.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CB482FE-CB8E-303D-88FF-401EA1B278DD}"/>
              </a:ext>
            </a:extLst>
          </p:cNvPr>
          <p:cNvSpPr/>
          <p:nvPr/>
        </p:nvSpPr>
        <p:spPr>
          <a:xfrm>
            <a:off x="4770257" y="14528392"/>
            <a:ext cx="4687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It is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good (weather).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Google Shape;433;p6">
            <a:extLst>
              <a:ext uri="{FF2B5EF4-FFF2-40B4-BE49-F238E27FC236}">
                <a16:creationId xmlns:a16="http://schemas.microsoft.com/office/drawing/2014/main" id="{89E5C66D-A5E7-7368-F881-E140C7D28BF8}"/>
              </a:ext>
            </a:extLst>
          </p:cNvPr>
          <p:cNvSpPr txBox="1"/>
          <p:nvPr/>
        </p:nvSpPr>
        <p:spPr>
          <a:xfrm>
            <a:off x="4302906" y="1450284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4409AD01-6CEA-2418-26C2-CA6B91766E9E}"/>
              </a:ext>
            </a:extLst>
          </p:cNvPr>
          <p:cNvSpPr/>
          <p:nvPr/>
        </p:nvSpPr>
        <p:spPr>
          <a:xfrm>
            <a:off x="690553" y="15025399"/>
            <a:ext cx="2562942" cy="41416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D4D1932-BA75-9C79-1181-965ECDFD1AEA}"/>
              </a:ext>
            </a:extLst>
          </p:cNvPr>
          <p:cNvSpPr txBox="1"/>
          <p:nvPr/>
        </p:nvSpPr>
        <p:spPr>
          <a:xfrm>
            <a:off x="643002" y="14999890"/>
            <a:ext cx="289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fait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mauvais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DD7D7FE-193E-A6C8-B527-62EE032F4935}"/>
              </a:ext>
            </a:extLst>
          </p:cNvPr>
          <p:cNvSpPr/>
          <p:nvPr/>
        </p:nvSpPr>
        <p:spPr>
          <a:xfrm>
            <a:off x="4770257" y="15068722"/>
            <a:ext cx="4687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It is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bad (weather).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Google Shape;433;p6">
            <a:extLst>
              <a:ext uri="{FF2B5EF4-FFF2-40B4-BE49-F238E27FC236}">
                <a16:creationId xmlns:a16="http://schemas.microsoft.com/office/drawing/2014/main" id="{84B151ED-DAE0-695F-C1F1-C03DC0656810}"/>
              </a:ext>
            </a:extLst>
          </p:cNvPr>
          <p:cNvSpPr txBox="1"/>
          <p:nvPr/>
        </p:nvSpPr>
        <p:spPr>
          <a:xfrm>
            <a:off x="4302906" y="1504317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439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63353" y="15735057"/>
              <a:ext cx="58381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14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70" y="964353"/>
            <a:ext cx="2377646" cy="853514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6E62EEDE-3109-4103-8AAB-70FB30C4781A}"/>
              </a:ext>
            </a:extLst>
          </p:cNvPr>
          <p:cNvSpPr txBox="1"/>
          <p:nvPr/>
        </p:nvSpPr>
        <p:spPr>
          <a:xfrm>
            <a:off x="2638916" y="6674549"/>
            <a:ext cx="780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Lis les phrases et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l’image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correspondante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D32A7D2-0E43-41C5-9312-58E8E5BC4E2E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2CE93E0-D5F9-48FC-87CA-04E9C6F83D15}"/>
              </a:ext>
            </a:extLst>
          </p:cNvPr>
          <p:cNvGrpSpPr/>
          <p:nvPr/>
        </p:nvGrpSpPr>
        <p:grpSpPr>
          <a:xfrm>
            <a:off x="217960" y="6535574"/>
            <a:ext cx="2268556" cy="862054"/>
            <a:chOff x="314909" y="12083263"/>
            <a:chExt cx="2268556" cy="862054"/>
          </a:xfrm>
        </p:grpSpPr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740B4ACD-6AB4-4855-B5B2-0801B34BC57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95" name="Picture 9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81785FA-F506-4236-938E-1B9228E1C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B805D2-8733-14E7-2DBB-E3738AE69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679661"/>
              </p:ext>
            </p:extLst>
          </p:nvPr>
        </p:nvGraphicFramePr>
        <p:xfrm>
          <a:off x="274878" y="1902646"/>
          <a:ext cx="11201132" cy="4468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250">
                  <a:extLst>
                    <a:ext uri="{9D8B030D-6E8A-4147-A177-3AD203B41FA5}">
                      <a16:colId xmlns:a16="http://schemas.microsoft.com/office/drawing/2014/main" val="1200798436"/>
                    </a:ext>
                  </a:extLst>
                </a:gridCol>
                <a:gridCol w="1585672">
                  <a:extLst>
                    <a:ext uri="{9D8B030D-6E8A-4147-A177-3AD203B41FA5}">
                      <a16:colId xmlns:a16="http://schemas.microsoft.com/office/drawing/2014/main" val="31397585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606058566"/>
                    </a:ext>
                  </a:extLst>
                </a:gridCol>
                <a:gridCol w="6980210">
                  <a:extLst>
                    <a:ext uri="{9D8B030D-6E8A-4147-A177-3AD203B41FA5}">
                      <a16:colId xmlns:a16="http://schemas.microsoft.com/office/drawing/2014/main" val="1133033516"/>
                    </a:ext>
                  </a:extLst>
                </a:gridCol>
              </a:tblGrid>
              <a:tr h="811344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112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He makes | is making a trip.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2599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410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468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003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695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749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882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106448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3667457-253A-E29F-239D-D744F340F9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55"/>
          <a:stretch/>
        </p:blipFill>
        <p:spPr>
          <a:xfrm>
            <a:off x="1268100" y="1858210"/>
            <a:ext cx="973289" cy="855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9C326-FEA9-FA6B-8837-60C051A039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90" y="2135152"/>
            <a:ext cx="725283" cy="550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908319-BA01-3A64-37BE-EEC8FEE190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9139" y="2449522"/>
            <a:ext cx="432001" cy="235637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5900F6A-EEB9-8989-9D1F-61999FFF1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56" y="1738662"/>
            <a:ext cx="1173858" cy="1173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1E3430-1F0C-C819-BA1B-17FC1EFF19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10" y="2713726"/>
            <a:ext cx="409801" cy="426875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CC3B4DD-7AAF-6089-CD21-8EE743FD8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870453"/>
              </p:ext>
            </p:extLst>
          </p:nvPr>
        </p:nvGraphicFramePr>
        <p:xfrm>
          <a:off x="273919" y="7555029"/>
          <a:ext cx="3915944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65">
                  <a:extLst>
                    <a:ext uri="{9D8B030D-6E8A-4147-A177-3AD203B41FA5}">
                      <a16:colId xmlns:a16="http://schemas.microsoft.com/office/drawing/2014/main" val="4256068246"/>
                    </a:ext>
                  </a:extLst>
                </a:gridCol>
                <a:gridCol w="3480179">
                  <a:extLst>
                    <a:ext uri="{9D8B030D-6E8A-4147-A177-3AD203B41FA5}">
                      <a16:colId xmlns:a16="http://schemas.microsoft.com/office/drawing/2014/main" val="4153737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Il fait beau.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211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le ménage.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81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Il fait un effort.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79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Il fait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froid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561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les courses.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698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 fait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visite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863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Il fait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351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Il fait un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cadeau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974707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19E67F43-5D69-FA40-2278-F8F0B12186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8656" y="7483701"/>
            <a:ext cx="4134516" cy="37289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3CE09A-AB4F-9CFF-AC34-EE2056E96FC0}"/>
              </a:ext>
            </a:extLst>
          </p:cNvPr>
          <p:cNvSpPr txBox="1"/>
          <p:nvPr/>
        </p:nvSpPr>
        <p:spPr>
          <a:xfrm>
            <a:off x="2472660" y="1155170"/>
            <a:ext cx="780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Is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what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is doing or what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weather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is like?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457CA0-116E-C6A4-2DC9-1D606D4E039A}"/>
              </a:ext>
            </a:extLst>
          </p:cNvPr>
          <p:cNvSpPr txBox="1"/>
          <p:nvPr/>
        </p:nvSpPr>
        <p:spPr>
          <a:xfrm>
            <a:off x="3538686" y="7527907"/>
            <a:ext cx="651177" cy="461665"/>
          </a:xfrm>
          <a:prstGeom prst="rect">
            <a:avLst/>
          </a:prstGeom>
          <a:solidFill>
            <a:srgbClr val="786EB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9484FB6-6FBE-8411-3397-F5170D448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073131"/>
              </p:ext>
            </p:extLst>
          </p:nvPr>
        </p:nvGraphicFramePr>
        <p:xfrm>
          <a:off x="8501965" y="7091004"/>
          <a:ext cx="3586881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6881">
                  <a:extLst>
                    <a:ext uri="{9D8B030D-6E8A-4147-A177-3AD203B41FA5}">
                      <a16:colId xmlns:a16="http://schemas.microsoft.com/office/drawing/2014/main" val="2951015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1249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It’s good weather.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84593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000144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528556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63937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0986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51487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46138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68465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24D0FCF-4221-770A-DD70-1D709B135485}"/>
              </a:ext>
            </a:extLst>
          </p:cNvPr>
          <p:cNvSpPr txBox="1"/>
          <p:nvPr/>
        </p:nvSpPr>
        <p:spPr>
          <a:xfrm>
            <a:off x="2638916" y="7044448"/>
            <a:ext cx="780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Puis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78B57F-5744-E980-9AF9-1AEFEA173959}"/>
              </a:ext>
            </a:extLst>
          </p:cNvPr>
          <p:cNvGrpSpPr/>
          <p:nvPr/>
        </p:nvGrpSpPr>
        <p:grpSpPr>
          <a:xfrm>
            <a:off x="10742850" y="11470393"/>
            <a:ext cx="1403225" cy="909649"/>
            <a:chOff x="10462370" y="146240"/>
            <a:chExt cx="1901190" cy="1224686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BC2A9351-52B9-7092-01CF-ACA1098BA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2CAC183-9CC4-4827-40AF-F97A42B92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F3C03BE-669B-E97C-2393-8E09EAC891CE}"/>
              </a:ext>
            </a:extLst>
          </p:cNvPr>
          <p:cNvSpPr txBox="1"/>
          <p:nvPr/>
        </p:nvSpPr>
        <p:spPr>
          <a:xfrm>
            <a:off x="2444004" y="11583780"/>
            <a:ext cx="780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Londres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et Paris.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39BC5F-926D-27E4-FEB7-78B2BB4D5930}"/>
              </a:ext>
            </a:extLst>
          </p:cNvPr>
          <p:cNvGrpSpPr/>
          <p:nvPr/>
        </p:nvGrpSpPr>
        <p:grpSpPr>
          <a:xfrm>
            <a:off x="141159" y="11414316"/>
            <a:ext cx="2268556" cy="862054"/>
            <a:chOff x="314909" y="12083263"/>
            <a:chExt cx="2268556" cy="862054"/>
          </a:xfrm>
        </p:grpSpPr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5F88A9C5-B893-9D8F-5AC6-D46E561FEA3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6" name="Picture 2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682689A-A914-3D25-793A-BDB9F2F3E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049725F-4E8F-713F-A5E2-ADAB0B941BED}"/>
              </a:ext>
            </a:extLst>
          </p:cNvPr>
          <p:cNvSpPr txBox="1"/>
          <p:nvPr/>
        </p:nvSpPr>
        <p:spPr>
          <a:xfrm>
            <a:off x="192910" y="12247224"/>
            <a:ext cx="780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French has its own word for London,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Londres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8" name="Picture 4" descr="Skyline, London, City, Tower, Ferris Wheel, England">
            <a:extLst>
              <a:ext uri="{FF2B5EF4-FFF2-40B4-BE49-F238E27FC236}">
                <a16:creationId xmlns:a16="http://schemas.microsoft.com/office/drawing/2014/main" id="{1E754C2E-1383-4670-7700-572168B77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308" y="12591476"/>
            <a:ext cx="3677164" cy="18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aris, Panorama, Silhouette, Skyline, City">
            <a:extLst>
              <a:ext uri="{FF2B5EF4-FFF2-40B4-BE49-F238E27FC236}">
                <a16:creationId xmlns:a16="http://schemas.microsoft.com/office/drawing/2014/main" id="{F6FA61C6-4AC9-C00B-96A5-A74B84D4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26" y="12354146"/>
            <a:ext cx="4151824" cy="207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CB2BC49-55A2-C912-B079-C3E7BFB9216F}"/>
              </a:ext>
            </a:extLst>
          </p:cNvPr>
          <p:cNvSpPr/>
          <p:nvPr/>
        </p:nvSpPr>
        <p:spPr>
          <a:xfrm>
            <a:off x="7591057" y="11725337"/>
            <a:ext cx="3004576" cy="666259"/>
          </a:xfrm>
          <a:prstGeom prst="wedgeRoundRectCallout">
            <a:avLst>
              <a:gd name="adj1" fmla="val -72702"/>
              <a:gd name="adj2" fmla="val 58397"/>
              <a:gd name="adj3" fmla="val 16667"/>
            </a:avLst>
          </a:prstGeom>
          <a:solidFill>
            <a:srgbClr val="CFF3F5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 ‘s’ is a Silent</a:t>
            </a:r>
            <a:r>
              <a:rPr kumimoji="0" lang="en-GB" sz="22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Final Consonant!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1F43190-2C3B-5880-4934-8D59CC33E3EB}"/>
              </a:ext>
            </a:extLst>
          </p:cNvPr>
          <p:cNvSpPr/>
          <p:nvPr/>
        </p:nvSpPr>
        <p:spPr>
          <a:xfrm>
            <a:off x="8729962" y="12744567"/>
            <a:ext cx="3004576" cy="666259"/>
          </a:xfrm>
          <a:prstGeom prst="wedgeRoundRectCallout">
            <a:avLst>
              <a:gd name="adj1" fmla="val -72702"/>
              <a:gd name="adj2" fmla="val 58397"/>
              <a:gd name="adj3" fmla="val 16667"/>
            </a:avLst>
          </a:prstGeom>
          <a:solidFill>
            <a:srgbClr val="CFF3F5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Paris</a:t>
            </a: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has a SFC, too.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4A9F81-9F50-937D-6121-A6F1B0F216C9}"/>
              </a:ext>
            </a:extLst>
          </p:cNvPr>
          <p:cNvSpPr txBox="1"/>
          <p:nvPr/>
        </p:nvSpPr>
        <p:spPr>
          <a:xfrm>
            <a:off x="141158" y="14546726"/>
            <a:ext cx="1159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say ‘go on a visit of a city’ use ‘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faire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visite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de’ +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name of the city.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13AF9B-1D17-92D5-128A-9F9DF22C1770}"/>
              </a:ext>
            </a:extLst>
          </p:cNvPr>
          <p:cNvSpPr txBox="1"/>
          <p:nvPr/>
        </p:nvSpPr>
        <p:spPr>
          <a:xfrm>
            <a:off x="170006" y="15052638"/>
            <a:ext cx="1159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E.g.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fais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visite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Londres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 Je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fais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visite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 Paris.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38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AD32A7D2-0E43-41C5-9312-58E8E5BC4E2E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717E7A2-F995-4B18-89BB-EEDD5C6821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2944" y="9169349"/>
            <a:ext cx="1234410" cy="112654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F78839A-D73A-47B3-9ED2-AC5D7A0056DB}"/>
              </a:ext>
            </a:extLst>
          </p:cNvPr>
          <p:cNvSpPr txBox="1"/>
          <p:nvPr/>
        </p:nvSpPr>
        <p:spPr>
          <a:xfrm>
            <a:off x="2343156" y="9417357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8" name="Table 4">
            <a:extLst>
              <a:ext uri="{FF2B5EF4-FFF2-40B4-BE49-F238E27FC236}">
                <a16:creationId xmlns:a16="http://schemas.microsoft.com/office/drawing/2014/main" id="{49576A8B-97ED-4B73-BCE3-6E799F417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975788"/>
              </p:ext>
            </p:extLst>
          </p:nvPr>
        </p:nvGraphicFramePr>
        <p:xfrm>
          <a:off x="586702" y="10134399"/>
          <a:ext cx="10681115" cy="6001261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573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l’année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porter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santé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vêtement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l’histoire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57323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marché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la piscine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vas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vais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chaud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57323"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suis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à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froid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57323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l’hiver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printemps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l’éte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l’automne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A0298C0A-ED9A-421F-9E75-A62384E89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46" y="12331202"/>
            <a:ext cx="1186070" cy="108036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93C560F-820D-451D-B135-4FAFAA55A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3" y="10198194"/>
            <a:ext cx="1186070" cy="11860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E7428D-A35B-4B2B-B259-CEFEC1B27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183" y="14564477"/>
            <a:ext cx="1162417" cy="110123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FFB4E7A-ECB4-4E1C-8C22-3D7B47888171}"/>
              </a:ext>
            </a:extLst>
          </p:cNvPr>
          <p:cNvSpPr txBox="1"/>
          <p:nvPr/>
        </p:nvSpPr>
        <p:spPr>
          <a:xfrm>
            <a:off x="1125629" y="11412485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786B9B-BDFE-4D11-BDDE-A95295B987DF}"/>
              </a:ext>
            </a:extLst>
          </p:cNvPr>
          <p:cNvSpPr txBox="1"/>
          <p:nvPr/>
        </p:nvSpPr>
        <p:spPr>
          <a:xfrm>
            <a:off x="1102169" y="13897462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DC423B-B2FC-4255-B352-9DA3D951A7CB}"/>
              </a:ext>
            </a:extLst>
          </p:cNvPr>
          <p:cNvSpPr txBox="1"/>
          <p:nvPr/>
        </p:nvSpPr>
        <p:spPr>
          <a:xfrm>
            <a:off x="1102169" y="15665714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407666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200350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63353" y="15735057"/>
              <a:ext cx="53893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3C4B87-A2CD-47B3-BF40-88B3D1A51077}"/>
              </a:ext>
            </a:extLst>
          </p:cNvPr>
          <p:cNvGrpSpPr/>
          <p:nvPr/>
        </p:nvGrpSpPr>
        <p:grpSpPr>
          <a:xfrm>
            <a:off x="62129" y="9332297"/>
            <a:ext cx="2268556" cy="862054"/>
            <a:chOff x="314909" y="12083263"/>
            <a:chExt cx="2268556" cy="862054"/>
          </a:xfrm>
        </p:grpSpPr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8C045451-3793-403D-A1E6-059C0DE76397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6" name="Picture 3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B0C625F-F7E3-465C-BA97-C1FE2E150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25A273-0199-501B-E2F2-D30EA055B1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70" y="964353"/>
            <a:ext cx="2377646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D5DB24-E404-BC1B-12C7-FE3DE1AD8C1E}"/>
              </a:ext>
            </a:extLst>
          </p:cNvPr>
          <p:cNvSpPr txBox="1"/>
          <p:nvPr/>
        </p:nvSpPr>
        <p:spPr>
          <a:xfrm>
            <a:off x="2472660" y="1155170"/>
            <a:ext cx="9275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Écris le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numéro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correspondant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pour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chaque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image.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A624A2-2C24-9918-85C9-EC8AE953C8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7589" y="1707605"/>
            <a:ext cx="3770161" cy="339152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A3B387F-11A9-A705-EDC4-594018FB0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81606"/>
              </p:ext>
            </p:extLst>
          </p:nvPr>
        </p:nvGraphicFramePr>
        <p:xfrm>
          <a:off x="359257" y="1896873"/>
          <a:ext cx="231592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250">
                  <a:extLst>
                    <a:ext uri="{9D8B030D-6E8A-4147-A177-3AD203B41FA5}">
                      <a16:colId xmlns:a16="http://schemas.microsoft.com/office/drawing/2014/main" val="2540698509"/>
                    </a:ext>
                  </a:extLst>
                </a:gridCol>
                <a:gridCol w="1585672">
                  <a:extLst>
                    <a:ext uri="{9D8B030D-6E8A-4147-A177-3AD203B41FA5}">
                      <a16:colId xmlns:a16="http://schemas.microsoft.com/office/drawing/2014/main" val="458884306"/>
                    </a:ext>
                  </a:extLst>
                </a:gridCol>
              </a:tblGrid>
              <a:tr h="36252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821961"/>
                  </a:ext>
                </a:extLst>
              </a:tr>
              <a:tr h="36252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798400"/>
                  </a:ext>
                </a:extLst>
              </a:tr>
              <a:tr h="36252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7593541"/>
                  </a:ext>
                </a:extLst>
              </a:tr>
              <a:tr h="36252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103739"/>
                  </a:ext>
                </a:extLst>
              </a:tr>
              <a:tr h="36252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0346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A0283A1-64EE-3914-A361-FA9FD9552929}"/>
              </a:ext>
            </a:extLst>
          </p:cNvPr>
          <p:cNvSpPr txBox="1"/>
          <p:nvPr/>
        </p:nvSpPr>
        <p:spPr>
          <a:xfrm>
            <a:off x="2323312" y="5158288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Organise et </a:t>
            </a:r>
            <a:r>
              <a:rPr lang="en-GB" sz="2626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les </a:t>
            </a:r>
            <a:r>
              <a:rPr lang="en-GB" sz="2626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mois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E23070-2F4A-163D-EFF1-D5D342C189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878" y="4990278"/>
            <a:ext cx="2048434" cy="847417"/>
          </a:xfrm>
          <a:prstGeom prst="rect">
            <a:avLst/>
          </a:prstGeom>
        </p:spPr>
      </p:pic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D5000CB2-BBA2-BFBD-E8FC-4DA92928F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295830"/>
              </p:ext>
            </p:extLst>
          </p:nvPr>
        </p:nvGraphicFramePr>
        <p:xfrm>
          <a:off x="285473" y="7946590"/>
          <a:ext cx="11657202" cy="914400"/>
        </p:xfrm>
        <a:graphic>
          <a:graphicData uri="http://schemas.openxmlformats.org/drawingml/2006/table">
            <a:tbl>
              <a:tblPr firstRow="1" bandRow="1"/>
              <a:tblGrid>
                <a:gridCol w="1942867">
                  <a:extLst>
                    <a:ext uri="{9D8B030D-6E8A-4147-A177-3AD203B41FA5}">
                      <a16:colId xmlns:a16="http://schemas.microsoft.com/office/drawing/2014/main" val="3095994066"/>
                    </a:ext>
                  </a:extLst>
                </a:gridCol>
                <a:gridCol w="1942867">
                  <a:extLst>
                    <a:ext uri="{9D8B030D-6E8A-4147-A177-3AD203B41FA5}">
                      <a16:colId xmlns:a16="http://schemas.microsoft.com/office/drawing/2014/main" val="884280155"/>
                    </a:ext>
                  </a:extLst>
                </a:gridCol>
                <a:gridCol w="1942867">
                  <a:extLst>
                    <a:ext uri="{9D8B030D-6E8A-4147-A177-3AD203B41FA5}">
                      <a16:colId xmlns:a16="http://schemas.microsoft.com/office/drawing/2014/main" val="1579675255"/>
                    </a:ext>
                  </a:extLst>
                </a:gridCol>
                <a:gridCol w="1942867">
                  <a:extLst>
                    <a:ext uri="{9D8B030D-6E8A-4147-A177-3AD203B41FA5}">
                      <a16:colId xmlns:a16="http://schemas.microsoft.com/office/drawing/2014/main" val="838575345"/>
                    </a:ext>
                  </a:extLst>
                </a:gridCol>
                <a:gridCol w="1942867">
                  <a:extLst>
                    <a:ext uri="{9D8B030D-6E8A-4147-A177-3AD203B41FA5}">
                      <a16:colId xmlns:a16="http://schemas.microsoft.com/office/drawing/2014/main" val="266818842"/>
                    </a:ext>
                  </a:extLst>
                </a:gridCol>
                <a:gridCol w="1942867">
                  <a:extLst>
                    <a:ext uri="{9D8B030D-6E8A-4147-A177-3AD203B41FA5}">
                      <a16:colId xmlns:a16="http://schemas.microsoft.com/office/drawing/2014/main" val="24788145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2163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2408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350AA23-B4BB-5EF9-DEE5-C7A23AAF5F64}"/>
              </a:ext>
            </a:extLst>
          </p:cNvPr>
          <p:cNvSpPr txBox="1"/>
          <p:nvPr/>
        </p:nvSpPr>
        <p:spPr>
          <a:xfrm>
            <a:off x="301854" y="7946590"/>
            <a:ext cx="191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j______r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983E8F-F354-6BAB-C814-4DAB9D5F3C93}"/>
              </a:ext>
            </a:extLst>
          </p:cNvPr>
          <p:cNvSpPr txBox="1"/>
          <p:nvPr/>
        </p:nvSpPr>
        <p:spPr>
          <a:xfrm>
            <a:off x="2234848" y="7946590"/>
            <a:ext cx="1921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f______r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31B499-5695-ADF4-DCDC-DA43BC664AD0}"/>
              </a:ext>
            </a:extLst>
          </p:cNvPr>
          <p:cNvSpPr txBox="1"/>
          <p:nvPr/>
        </p:nvSpPr>
        <p:spPr>
          <a:xfrm>
            <a:off x="10000277" y="8403790"/>
            <a:ext cx="1927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d______e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D865B-EB97-5203-55F9-19A53DE5262A}"/>
              </a:ext>
            </a:extLst>
          </p:cNvPr>
          <p:cNvSpPr txBox="1"/>
          <p:nvPr/>
        </p:nvSpPr>
        <p:spPr>
          <a:xfrm>
            <a:off x="4175161" y="7946589"/>
            <a:ext cx="1917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m___s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2750C7-0532-1035-EAAD-40AF8B99DD01}"/>
              </a:ext>
            </a:extLst>
          </p:cNvPr>
          <p:cNvSpPr txBox="1"/>
          <p:nvPr/>
        </p:nvSpPr>
        <p:spPr>
          <a:xfrm>
            <a:off x="6128174" y="7940509"/>
            <a:ext cx="1912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a____l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6F4C72-0475-6A3B-086C-09F2984BFF02}"/>
              </a:ext>
            </a:extLst>
          </p:cNvPr>
          <p:cNvSpPr txBox="1"/>
          <p:nvPr/>
        </p:nvSpPr>
        <p:spPr>
          <a:xfrm>
            <a:off x="8072025" y="7947277"/>
            <a:ext cx="1921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m__</a:t>
            </a: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77A1DE-34F8-175F-6A7B-4621B541A96B}"/>
              </a:ext>
            </a:extLst>
          </p:cNvPr>
          <p:cNvSpPr txBox="1"/>
          <p:nvPr/>
        </p:nvSpPr>
        <p:spPr>
          <a:xfrm>
            <a:off x="10011095" y="7946589"/>
            <a:ext cx="19166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j__n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1E6304-8407-05E8-7CC5-32EF40ED3391}"/>
              </a:ext>
            </a:extLst>
          </p:cNvPr>
          <p:cNvSpPr txBox="1"/>
          <p:nvPr/>
        </p:nvSpPr>
        <p:spPr>
          <a:xfrm>
            <a:off x="301853" y="8407281"/>
            <a:ext cx="1906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j_______t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6CBBD-005F-0B8E-A162-2CFB96856B6D}"/>
              </a:ext>
            </a:extLst>
          </p:cNvPr>
          <p:cNvSpPr txBox="1"/>
          <p:nvPr/>
        </p:nvSpPr>
        <p:spPr>
          <a:xfrm>
            <a:off x="2245254" y="8394860"/>
            <a:ext cx="1913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a___t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522A86-B921-506F-BBE5-8703BE2AC562}"/>
              </a:ext>
            </a:extLst>
          </p:cNvPr>
          <p:cNvSpPr txBox="1"/>
          <p:nvPr/>
        </p:nvSpPr>
        <p:spPr>
          <a:xfrm>
            <a:off x="4182671" y="8403790"/>
            <a:ext cx="1915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s_______e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9AC852-4548-E541-00B5-A3844C959A9E}"/>
              </a:ext>
            </a:extLst>
          </p:cNvPr>
          <p:cNvSpPr txBox="1"/>
          <p:nvPr/>
        </p:nvSpPr>
        <p:spPr>
          <a:xfrm>
            <a:off x="6128068" y="8402409"/>
            <a:ext cx="1909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o______e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F5969E-2DCC-941D-A590-907146D3B638}"/>
              </a:ext>
            </a:extLst>
          </p:cNvPr>
          <p:cNvSpPr txBox="1"/>
          <p:nvPr/>
        </p:nvSpPr>
        <p:spPr>
          <a:xfrm>
            <a:off x="8055581" y="8399772"/>
            <a:ext cx="1926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n______e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8741C89E-60AC-9118-C63D-A203D9810A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00191"/>
              </p:ext>
            </p:extLst>
          </p:nvPr>
        </p:nvGraphicFramePr>
        <p:xfrm>
          <a:off x="2998774" y="1896873"/>
          <a:ext cx="231592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250">
                  <a:extLst>
                    <a:ext uri="{9D8B030D-6E8A-4147-A177-3AD203B41FA5}">
                      <a16:colId xmlns:a16="http://schemas.microsoft.com/office/drawing/2014/main" val="126083390"/>
                    </a:ext>
                  </a:extLst>
                </a:gridCol>
                <a:gridCol w="1585672">
                  <a:extLst>
                    <a:ext uri="{9D8B030D-6E8A-4147-A177-3AD203B41FA5}">
                      <a16:colId xmlns:a16="http://schemas.microsoft.com/office/drawing/2014/main" val="2389335981"/>
                    </a:ext>
                  </a:extLst>
                </a:gridCol>
              </a:tblGrid>
              <a:tr h="36252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065798"/>
                  </a:ext>
                </a:extLst>
              </a:tr>
              <a:tr h="36252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856349"/>
                  </a:ext>
                </a:extLst>
              </a:tr>
              <a:tr h="36252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476260"/>
                  </a:ext>
                </a:extLst>
              </a:tr>
              <a:tr h="36252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594218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D071FB39-99FD-E0EE-08C8-5AF8B29E2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291820"/>
              </p:ext>
            </p:extLst>
          </p:nvPr>
        </p:nvGraphicFramePr>
        <p:xfrm>
          <a:off x="274878" y="5823404"/>
          <a:ext cx="11623592" cy="1932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5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898">
                  <a:extLst>
                    <a:ext uri="{9D8B030D-6E8A-4147-A177-3AD203B41FA5}">
                      <a16:colId xmlns:a16="http://schemas.microsoft.com/office/drawing/2014/main" val="1713743"/>
                    </a:ext>
                  </a:extLst>
                </a:gridCol>
                <a:gridCol w="2905898">
                  <a:extLst>
                    <a:ext uri="{9D8B030D-6E8A-4147-A177-3AD203B41FA5}">
                      <a16:colId xmlns:a16="http://schemas.microsoft.com/office/drawing/2014/main" val="1573363592"/>
                    </a:ext>
                  </a:extLst>
                </a:gridCol>
              </a:tblGrid>
              <a:tr h="193240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GB" sz="24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printemps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39" marR="91439" marT="45732" marB="45732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été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39" marR="91439" marT="45732" marB="45732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automne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39" marR="91439" marT="45732" marB="45732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hiver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39" marR="91439" marT="45732" marB="45732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CBC06584-60CD-2EFE-174B-857D4E66D4C4}"/>
              </a:ext>
            </a:extLst>
          </p:cNvPr>
          <p:cNvSpPr txBox="1"/>
          <p:nvPr/>
        </p:nvSpPr>
        <p:spPr>
          <a:xfrm>
            <a:off x="758178" y="6323595"/>
            <a:ext cx="191700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mars</a:t>
            </a:r>
          </a:p>
        </p:txBody>
      </p:sp>
      <p:pic>
        <p:nvPicPr>
          <p:cNvPr id="30" name="Picture 29" descr="A picture containing shape&#10;&#10;Description automatically generated">
            <a:extLst>
              <a:ext uri="{FF2B5EF4-FFF2-40B4-BE49-F238E27FC236}">
                <a16:creationId xmlns:a16="http://schemas.microsoft.com/office/drawing/2014/main" id="{086FFD19-F1AB-2454-190D-F0F274DBDB3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7" t="50000"/>
          <a:stretch/>
        </p:blipFill>
        <p:spPr>
          <a:xfrm>
            <a:off x="11267817" y="5673410"/>
            <a:ext cx="559294" cy="559691"/>
          </a:xfrm>
          <a:prstGeom prst="rect">
            <a:avLst/>
          </a:prstGeom>
        </p:spPr>
      </p:pic>
      <p:pic>
        <p:nvPicPr>
          <p:cNvPr id="31" name="Picture 30" descr="A picture containing shape&#10;&#10;Description automatically generated">
            <a:extLst>
              <a:ext uri="{FF2B5EF4-FFF2-40B4-BE49-F238E27FC236}">
                <a16:creationId xmlns:a16="http://schemas.microsoft.com/office/drawing/2014/main" id="{168A1D77-E74A-463F-17DE-09BBDC0F2C5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3" r="49634"/>
          <a:stretch/>
        </p:blipFill>
        <p:spPr>
          <a:xfrm>
            <a:off x="8458689" y="5673410"/>
            <a:ext cx="560027" cy="559691"/>
          </a:xfrm>
          <a:prstGeom prst="rect">
            <a:avLst/>
          </a:prstGeom>
        </p:spPr>
      </p:pic>
      <p:pic>
        <p:nvPicPr>
          <p:cNvPr id="32" name="Picture 31" descr="A picture containing shape&#10;&#10;Description automatically generated">
            <a:extLst>
              <a:ext uri="{FF2B5EF4-FFF2-40B4-BE49-F238E27FC236}">
                <a16:creationId xmlns:a16="http://schemas.microsoft.com/office/drawing/2014/main" id="{83A1FF8C-04A8-72B1-D7DD-ADF10D9D03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5" b="49665"/>
          <a:stretch/>
        </p:blipFill>
        <p:spPr>
          <a:xfrm>
            <a:off x="5314696" y="5692008"/>
            <a:ext cx="556383" cy="559691"/>
          </a:xfrm>
          <a:prstGeom prst="rect">
            <a:avLst/>
          </a:prstGeom>
        </p:spPr>
      </p:pic>
      <p:pic>
        <p:nvPicPr>
          <p:cNvPr id="45" name="Picture 44" descr="A picture containing shape&#10;&#10;Description automatically generated">
            <a:extLst>
              <a:ext uri="{FF2B5EF4-FFF2-40B4-BE49-F238E27FC236}">
                <a16:creationId xmlns:a16="http://schemas.microsoft.com/office/drawing/2014/main" id="{7CB5D849-3CCB-594D-098C-F17FE7186C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9" b="49896"/>
          <a:stretch/>
        </p:blipFill>
        <p:spPr>
          <a:xfrm>
            <a:off x="2806612" y="5739588"/>
            <a:ext cx="564410" cy="56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19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80CDBC-E227-46DB-76E5-0AE385AF3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78630"/>
              </p:ext>
            </p:extLst>
          </p:nvPr>
        </p:nvGraphicFramePr>
        <p:xfrm>
          <a:off x="586702" y="10134399"/>
          <a:ext cx="10681115" cy="6001261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573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history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health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item of clothing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 wear, carry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people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57323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to, at, 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pool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go, am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57323"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cold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heat (hot)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go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57323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winter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fine/good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bad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7323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autumn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summer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spring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C84E3340-35E1-428C-89EC-1695821AA4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04499" y="9796550"/>
            <a:ext cx="1234410" cy="112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342420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D32A7D2-0E43-41C5-9312-58E8E5BC4E2E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77" y="9364421"/>
            <a:ext cx="2048434" cy="84741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60D1453-8AEF-4736-8CC7-5201971E4F7B}"/>
              </a:ext>
            </a:extLst>
          </p:cNvPr>
          <p:cNvSpPr txBox="1"/>
          <p:nvPr/>
        </p:nvSpPr>
        <p:spPr>
          <a:xfrm>
            <a:off x="2254711" y="9472862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135104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63353" y="15735057"/>
              <a:ext cx="5453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16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6DE1D6-B464-C7ED-F776-59B11AF7E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446" y="12331202"/>
            <a:ext cx="1186070" cy="108036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6F9F245-E487-DBEE-DBEC-E9D8E13A07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3" y="10198194"/>
            <a:ext cx="1186070" cy="1186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4E6B30-1056-B549-223B-A50C7B53AE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183" y="14564477"/>
            <a:ext cx="1162417" cy="11012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D469EF-24FE-4F19-8280-F07C61D0CAEA}"/>
              </a:ext>
            </a:extLst>
          </p:cNvPr>
          <p:cNvSpPr txBox="1"/>
          <p:nvPr/>
        </p:nvSpPr>
        <p:spPr>
          <a:xfrm>
            <a:off x="1125629" y="11412485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06702C-A520-D6CB-5229-D8B59EB0FCDA}"/>
              </a:ext>
            </a:extLst>
          </p:cNvPr>
          <p:cNvSpPr txBox="1"/>
          <p:nvPr/>
        </p:nvSpPr>
        <p:spPr>
          <a:xfrm>
            <a:off x="1102169" y="13897462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165193-689A-0968-FB0F-D1E03D5DBEB6}"/>
              </a:ext>
            </a:extLst>
          </p:cNvPr>
          <p:cNvSpPr txBox="1"/>
          <p:nvPr/>
        </p:nvSpPr>
        <p:spPr>
          <a:xfrm>
            <a:off x="1102169" y="15665714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6D8BDE-2E7B-1C68-620C-152EB188E46D}"/>
              </a:ext>
            </a:extLst>
          </p:cNvPr>
          <p:cNvSpPr txBox="1"/>
          <p:nvPr/>
        </p:nvSpPr>
        <p:spPr>
          <a:xfrm>
            <a:off x="2210976" y="1183936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sept phrases.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C45D53A-C501-6695-8FEA-752FB8FE76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7299" y="1096160"/>
            <a:ext cx="5838394" cy="4566716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27850F1-9A64-08E7-397D-F2290A6BA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665309"/>
              </p:ext>
            </p:extLst>
          </p:nvPr>
        </p:nvGraphicFramePr>
        <p:xfrm>
          <a:off x="493156" y="1878676"/>
          <a:ext cx="5637480" cy="3684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65">
                  <a:extLst>
                    <a:ext uri="{9D8B030D-6E8A-4147-A177-3AD203B41FA5}">
                      <a16:colId xmlns:a16="http://schemas.microsoft.com/office/drawing/2014/main" val="4256068246"/>
                    </a:ext>
                  </a:extLst>
                </a:gridCol>
                <a:gridCol w="5201715">
                  <a:extLst>
                    <a:ext uri="{9D8B030D-6E8A-4147-A177-3AD203B41FA5}">
                      <a16:colId xmlns:a16="http://schemas.microsoft.com/office/drawing/2014/main" val="4153737447"/>
                    </a:ext>
                  </a:extLst>
                </a:gridCol>
              </a:tblGrid>
              <a:tr h="52623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Il fait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froid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à La Rochelle.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211447"/>
                  </a:ext>
                </a:extLst>
              </a:tr>
              <a:tr h="526799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819177"/>
                  </a:ext>
                </a:extLst>
              </a:tr>
              <a:tr h="52623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79883"/>
                  </a:ext>
                </a:extLst>
              </a:tr>
              <a:tr h="52623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561179"/>
                  </a:ext>
                </a:extLst>
              </a:tr>
              <a:tr h="52623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698231"/>
                  </a:ext>
                </a:extLst>
              </a:tr>
              <a:tr h="52623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863411"/>
                  </a:ext>
                </a:extLst>
              </a:tr>
              <a:tr h="52623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351359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D81461BF-DA28-31B1-1BA3-5C8D2A8CA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42" y="1015926"/>
            <a:ext cx="2048434" cy="8474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1437AA-C80E-01BE-BAA1-1FF2881A6DA8}"/>
              </a:ext>
            </a:extLst>
          </p:cNvPr>
          <p:cNvSpPr txBox="1"/>
          <p:nvPr/>
        </p:nvSpPr>
        <p:spPr>
          <a:xfrm>
            <a:off x="2396038" y="6029972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You are on holiday. Write any six phrases.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85A1DAB-EFEA-1D0F-5045-46C03923A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04" y="5861962"/>
            <a:ext cx="2048434" cy="847417"/>
          </a:xfrm>
          <a:prstGeom prst="rect">
            <a:avLst/>
          </a:prstGeom>
        </p:spPr>
      </p:pic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4484C78-2DF0-2644-8B9E-466764409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884121"/>
              </p:ext>
            </p:extLst>
          </p:nvPr>
        </p:nvGraphicFramePr>
        <p:xfrm>
          <a:off x="493156" y="6666678"/>
          <a:ext cx="4738063" cy="2364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65">
                  <a:extLst>
                    <a:ext uri="{9D8B030D-6E8A-4147-A177-3AD203B41FA5}">
                      <a16:colId xmlns:a16="http://schemas.microsoft.com/office/drawing/2014/main" val="3014372360"/>
                    </a:ext>
                  </a:extLst>
                </a:gridCol>
                <a:gridCol w="4302298">
                  <a:extLst>
                    <a:ext uri="{9D8B030D-6E8A-4147-A177-3AD203B41FA5}">
                      <a16:colId xmlns:a16="http://schemas.microsoft.com/office/drawing/2014/main" val="1799577810"/>
                    </a:ext>
                  </a:extLst>
                </a:gridCol>
              </a:tblGrid>
              <a:tr h="787855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933449"/>
                  </a:ext>
                </a:extLst>
              </a:tr>
              <a:tr h="78870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552722"/>
                  </a:ext>
                </a:extLst>
              </a:tr>
              <a:tr h="787855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818306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41180262-4A10-7177-8D35-0B580C5F7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829355"/>
              </p:ext>
            </p:extLst>
          </p:nvPr>
        </p:nvGraphicFramePr>
        <p:xfrm>
          <a:off x="5361818" y="6685666"/>
          <a:ext cx="4738063" cy="2309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65">
                  <a:extLst>
                    <a:ext uri="{9D8B030D-6E8A-4147-A177-3AD203B41FA5}">
                      <a16:colId xmlns:a16="http://schemas.microsoft.com/office/drawing/2014/main" val="656739752"/>
                    </a:ext>
                  </a:extLst>
                </a:gridCol>
                <a:gridCol w="4302298">
                  <a:extLst>
                    <a:ext uri="{9D8B030D-6E8A-4147-A177-3AD203B41FA5}">
                      <a16:colId xmlns:a16="http://schemas.microsoft.com/office/drawing/2014/main" val="1460535552"/>
                    </a:ext>
                  </a:extLst>
                </a:gridCol>
              </a:tblGrid>
              <a:tr h="76977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287193"/>
                  </a:ext>
                </a:extLst>
              </a:tr>
              <a:tr h="76977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643520"/>
                  </a:ext>
                </a:extLst>
              </a:tr>
              <a:tr h="76977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364382"/>
                  </a:ext>
                </a:extLst>
              </a:tr>
            </a:tbl>
          </a:graphicData>
        </a:graphic>
      </p:graphicFrame>
      <p:grpSp>
        <p:nvGrpSpPr>
          <p:cNvPr id="47" name="Group 46">
            <a:extLst>
              <a:ext uri="{FF2B5EF4-FFF2-40B4-BE49-F238E27FC236}">
                <a16:creationId xmlns:a16="http://schemas.microsoft.com/office/drawing/2014/main" id="{82511C79-384C-C295-6535-7A0FBF956A82}"/>
              </a:ext>
            </a:extLst>
          </p:cNvPr>
          <p:cNvGrpSpPr/>
          <p:nvPr/>
        </p:nvGrpSpPr>
        <p:grpSpPr>
          <a:xfrm>
            <a:off x="10412882" y="6895191"/>
            <a:ext cx="1074320" cy="951499"/>
            <a:chOff x="215899" y="1312343"/>
            <a:chExt cx="1743529" cy="1792116"/>
          </a:xfrm>
        </p:grpSpPr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15C27E06-F9D2-65C7-6F19-AC095D1CF6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2" t="19766" r="19651" b="21659"/>
            <a:stretch/>
          </p:blipFill>
          <p:spPr>
            <a:xfrm>
              <a:off x="215899" y="1312343"/>
              <a:ext cx="1743529" cy="179211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31B4ECE-52E5-D88E-7271-0405A8CAF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3253" y="2265564"/>
              <a:ext cx="1066175" cy="581550"/>
            </a:xfrm>
            <a:prstGeom prst="rect">
              <a:avLst/>
            </a:prstGeom>
          </p:spPr>
        </p:pic>
      </p:grpSp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D59D880D-D56B-2D8E-8A97-04487B221D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4"/>
          <a:stretch/>
        </p:blipFill>
        <p:spPr>
          <a:xfrm>
            <a:off x="11607503" y="6983708"/>
            <a:ext cx="248844" cy="726348"/>
          </a:xfrm>
          <a:prstGeom prst="rect">
            <a:avLst/>
          </a:prstGeom>
        </p:spPr>
      </p:pic>
      <p:pic>
        <p:nvPicPr>
          <p:cNvPr id="51" name="Picture 5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7808828-FFDB-A7E2-2A2E-CC431D2D6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628" y="7930521"/>
            <a:ext cx="1476297" cy="1043788"/>
          </a:xfrm>
          <a:prstGeom prst="rect">
            <a:avLst/>
          </a:prstGeom>
        </p:spPr>
      </p:pic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8A7CB059-7CD0-47E7-F8F6-8E31518F5D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372" y="5800649"/>
            <a:ext cx="1016758" cy="10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32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494431" y="4647227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Écoute. C’est [ien] ou [(a)in] ? Puis, prononce les mots.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5" y="4466974"/>
            <a:ext cx="2377646" cy="85351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62648B-8D04-48EE-9065-78E04BAC69E4}"/>
              </a:ext>
            </a:extLst>
          </p:cNvPr>
          <p:cNvSpPr/>
          <p:nvPr/>
        </p:nvSpPr>
        <p:spPr>
          <a:xfrm>
            <a:off x="361940" y="1173246"/>
            <a:ext cx="341786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C233AC-0B13-4127-BA09-8F9B67A74D84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3DAF2B55-B4DB-473C-8057-E900AD87D0D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4495515-AA3B-4364-840F-E40F054EEF4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BEBE8E-716C-4E6B-AC6A-28100974CA7C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3547A2-59EE-4729-9576-478FF2543F50}"/>
              </a:ext>
            </a:extLst>
          </p:cNvPr>
          <p:cNvGrpSpPr/>
          <p:nvPr/>
        </p:nvGrpSpPr>
        <p:grpSpPr>
          <a:xfrm>
            <a:off x="8967738" y="797715"/>
            <a:ext cx="2991081" cy="2086680"/>
            <a:chOff x="4876029" y="582476"/>
            <a:chExt cx="1822690" cy="14393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51AE16-64C1-420E-98E4-572DC50677D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235802"/>
              <a:chOff x="4310576" y="875609"/>
              <a:chExt cx="2558030" cy="167255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E64349-41EC-47DF-94AB-9758EF4A7AA4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5947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4B5CA66-DB42-4A0F-8FFF-EFA683C74985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3F15B7D-9300-45E0-9482-2072E34091E1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9BE96E-D62F-4119-AF6C-162805887A7B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1019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</a:t>
              </a:r>
              <a:r>
                <a:rPr kumimoji="0" lang="en-GB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jouer</a:t>
              </a: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to talk about playing sports</a:t>
              </a:r>
              <a:endPara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A34E5718-7E53-42E6-9C7B-BE2896600127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65" name="Table 51">
            <a:extLst>
              <a:ext uri="{FF2B5EF4-FFF2-40B4-BE49-F238E27FC236}">
                <a16:creationId xmlns:a16="http://schemas.microsoft.com/office/drawing/2014/main" id="{C9FC48A3-0799-4EDC-A2D4-6FBCBE07C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232367"/>
              </p:ext>
            </p:extLst>
          </p:nvPr>
        </p:nvGraphicFramePr>
        <p:xfrm>
          <a:off x="361940" y="8993924"/>
          <a:ext cx="11242266" cy="1031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420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96158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500754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70572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39896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corde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football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77796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fois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tennis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sp>
        <p:nvSpPr>
          <p:cNvPr id="166" name="TextBox 165">
            <a:extLst>
              <a:ext uri="{FF2B5EF4-FFF2-40B4-BE49-F238E27FC236}">
                <a16:creationId xmlns:a16="http://schemas.microsoft.com/office/drawing/2014/main" id="{5A286725-1381-464C-ADDD-78883CD0F929}"/>
              </a:ext>
            </a:extLst>
          </p:cNvPr>
          <p:cNvSpPr txBox="1"/>
          <p:nvPr/>
        </p:nvSpPr>
        <p:spPr>
          <a:xfrm>
            <a:off x="2351824" y="8503730"/>
            <a:ext cx="661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78352C9-EEF6-499C-BECE-FB8E201C9130}"/>
              </a:ext>
            </a:extLst>
          </p:cNvPr>
          <p:cNvGrpSpPr/>
          <p:nvPr/>
        </p:nvGrpSpPr>
        <p:grpSpPr>
          <a:xfrm>
            <a:off x="94976" y="8357246"/>
            <a:ext cx="2268556" cy="862054"/>
            <a:chOff x="314909" y="12083263"/>
            <a:chExt cx="2268556" cy="862054"/>
          </a:xfrm>
        </p:grpSpPr>
        <p:sp>
          <p:nvSpPr>
            <p:cNvPr id="169" name="Title 1">
              <a:extLst>
                <a:ext uri="{FF2B5EF4-FFF2-40B4-BE49-F238E27FC236}">
                  <a16:creationId xmlns:a16="http://schemas.microsoft.com/office/drawing/2014/main" id="{77C93CED-662C-4536-A169-836851675C50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0" name="Picture 16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B4040FC3-7D62-4B7B-BF02-66F8E8688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2918A549-C0C6-4B58-A2E6-7D7A6B01809D}"/>
              </a:ext>
            </a:extLst>
          </p:cNvPr>
          <p:cNvSpPr/>
          <p:nvPr/>
        </p:nvSpPr>
        <p:spPr>
          <a:xfrm>
            <a:off x="290234" y="10472467"/>
            <a:ext cx="11723927" cy="507233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Title 1">
            <a:extLst>
              <a:ext uri="{FF2B5EF4-FFF2-40B4-BE49-F238E27FC236}">
                <a16:creationId xmlns:a16="http://schemas.microsoft.com/office/drawing/2014/main" id="{9E889356-AFA2-4383-BDDF-F25AFDB28175}"/>
              </a:ext>
            </a:extLst>
          </p:cNvPr>
          <p:cNvSpPr txBox="1">
            <a:spLocks/>
          </p:cNvSpPr>
          <p:nvPr/>
        </p:nvSpPr>
        <p:spPr>
          <a:xfrm>
            <a:off x="9898345" y="1089204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75" name="Google Shape;170;p8" descr="Jigsaw, Puzzle, Piece, Game, Concept, Solution">
            <a:extLst>
              <a:ext uri="{FF2B5EF4-FFF2-40B4-BE49-F238E27FC236}">
                <a16:creationId xmlns:a16="http://schemas.microsoft.com/office/drawing/2014/main" id="{468DC0B8-9CEC-4BB1-8327-E9A2559BC3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16008" y="1073310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CustomShape 3">
            <a:extLst>
              <a:ext uri="{FF2B5EF4-FFF2-40B4-BE49-F238E27FC236}">
                <a16:creationId xmlns:a16="http://schemas.microsoft.com/office/drawing/2014/main" id="{0927C520-C1DD-494C-AAB3-AD688A802A68}"/>
              </a:ext>
            </a:extLst>
          </p:cNvPr>
          <p:cNvSpPr/>
          <p:nvPr/>
        </p:nvSpPr>
        <p:spPr>
          <a:xfrm>
            <a:off x="422502" y="11180138"/>
            <a:ext cx="9644350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Use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aimer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+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le/la/les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say what you </a:t>
            </a:r>
            <a:r>
              <a:rPr lang="en-GB" sz="2400" u="sng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like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7" name="Title 1">
            <a:extLst>
              <a:ext uri="{FF2B5EF4-FFF2-40B4-BE49-F238E27FC236}">
                <a16:creationId xmlns:a16="http://schemas.microsoft.com/office/drawing/2014/main" id="{46A2ECBE-9048-488E-8475-8172D8D9616E}"/>
              </a:ext>
            </a:extLst>
          </p:cNvPr>
          <p:cNvSpPr txBox="1">
            <a:spLocks/>
          </p:cNvSpPr>
          <p:nvPr/>
        </p:nvSpPr>
        <p:spPr>
          <a:xfrm>
            <a:off x="446867" y="10670133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aimer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(to like),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jouer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(to play)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923821CD-CE87-49DB-8BB2-16BB17320CAC}"/>
              </a:ext>
            </a:extLst>
          </p:cNvPr>
          <p:cNvSpPr/>
          <p:nvPr/>
        </p:nvSpPr>
        <p:spPr>
          <a:xfrm>
            <a:off x="468353" y="11655773"/>
            <a:ext cx="3102823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F773BC0-76FF-4339-BFDA-659D473E448E}"/>
              </a:ext>
            </a:extLst>
          </p:cNvPr>
          <p:cNvSpPr/>
          <p:nvPr/>
        </p:nvSpPr>
        <p:spPr>
          <a:xfrm>
            <a:off x="3864394" y="11670070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like football.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0" name="Google Shape;433;p6">
            <a:extLst>
              <a:ext uri="{FF2B5EF4-FFF2-40B4-BE49-F238E27FC236}">
                <a16:creationId xmlns:a16="http://schemas.microsoft.com/office/drawing/2014/main" id="{68AB1042-81F1-4F36-B91B-5BB4C6E9CD24}"/>
              </a:ext>
            </a:extLst>
          </p:cNvPr>
          <p:cNvSpPr txBox="1"/>
          <p:nvPr/>
        </p:nvSpPr>
        <p:spPr>
          <a:xfrm>
            <a:off x="3533692" y="1167947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D94D8BC-9A71-4839-96F9-D82CEBF840B3}"/>
              </a:ext>
            </a:extLst>
          </p:cNvPr>
          <p:cNvSpPr txBox="1"/>
          <p:nvPr/>
        </p:nvSpPr>
        <p:spPr>
          <a:xfrm>
            <a:off x="476333" y="11656396"/>
            <a:ext cx="331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J’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aime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football.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1" name="Speech Bubble: Rectangle with Corners Rounded 190">
            <a:extLst>
              <a:ext uri="{FF2B5EF4-FFF2-40B4-BE49-F238E27FC236}">
                <a16:creationId xmlns:a16="http://schemas.microsoft.com/office/drawing/2014/main" id="{F6CDF2A8-DD67-4D90-B759-ABFBDA4ACBAE}"/>
              </a:ext>
            </a:extLst>
          </p:cNvPr>
          <p:cNvSpPr/>
          <p:nvPr/>
        </p:nvSpPr>
        <p:spPr>
          <a:xfrm>
            <a:off x="7484098" y="13034419"/>
            <a:ext cx="2437000" cy="844753"/>
          </a:xfrm>
          <a:prstGeom prst="wedgeRoundRectCallout">
            <a:avLst>
              <a:gd name="adj1" fmla="val -85044"/>
              <a:gd name="adj2" fmla="val 39236"/>
              <a:gd name="adj3" fmla="val 16667"/>
            </a:avLst>
          </a:prstGeom>
          <a:solidFill>
            <a:srgbClr val="CFF3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Remember – </a:t>
            </a:r>
            <a:b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b="1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à</a:t>
            </a:r>
            <a:r>
              <a:rPr lang="en-GB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+ </a:t>
            </a:r>
            <a:r>
              <a:rPr lang="en-GB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le </a:t>
            </a:r>
            <a:r>
              <a:rPr lang="en-GB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  <a:sym typeface="Wingdings" panose="05000000000000000000" pitchFamily="2" charset="2"/>
              </a:rPr>
              <a:t> </a:t>
            </a:r>
            <a:r>
              <a:rPr lang="en-GB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  <a:sym typeface="Wingdings" panose="05000000000000000000" pitchFamily="2" charset="2"/>
              </a:rPr>
              <a:t>au</a:t>
            </a:r>
            <a:endParaRPr lang="en-GB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5926E0D0-FD9D-40B0-A143-877482BFCE90}"/>
              </a:ext>
            </a:extLst>
          </p:cNvPr>
          <p:cNvSpPr txBox="1"/>
          <p:nvPr/>
        </p:nvSpPr>
        <p:spPr>
          <a:xfrm>
            <a:off x="11023445" y="1569426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89C9C709-9F99-4469-8834-C0CD8879281A}"/>
              </a:ext>
            </a:extLst>
          </p:cNvPr>
          <p:cNvGrpSpPr/>
          <p:nvPr/>
        </p:nvGrpSpPr>
        <p:grpSpPr>
          <a:xfrm>
            <a:off x="10816129" y="15526605"/>
            <a:ext cx="912053" cy="664079"/>
            <a:chOff x="10804163" y="15567396"/>
            <a:chExt cx="912053" cy="664079"/>
          </a:xfrm>
        </p:grpSpPr>
        <p:pic>
          <p:nvPicPr>
            <p:cNvPr id="194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C8030221-36A0-4AC1-878B-E64E9C4CC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C4727BC1-5C32-4006-A3AF-544B054C607E}"/>
                </a:ext>
              </a:extLst>
            </p:cNvPr>
            <p:cNvSpPr txBox="1"/>
            <p:nvPr/>
          </p:nvSpPr>
          <p:spPr>
            <a:xfrm>
              <a:off x="10963353" y="15735057"/>
              <a:ext cx="53893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17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18622D8-5DE3-53A5-CBF6-26168BAA80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2214" y="1938300"/>
            <a:ext cx="1604727" cy="2293548"/>
          </a:xfrm>
          <a:prstGeom prst="rect">
            <a:avLst/>
          </a:prstGeom>
        </p:spPr>
      </p:pic>
      <p:pic>
        <p:nvPicPr>
          <p:cNvPr id="16" name="Picture 15" descr="A picture containing text, shirt&#10;&#10;Description automatically generated">
            <a:extLst>
              <a:ext uri="{FF2B5EF4-FFF2-40B4-BE49-F238E27FC236}">
                <a16:creationId xmlns:a16="http://schemas.microsoft.com/office/drawing/2014/main" id="{796B0661-7A9B-97A5-B838-843D4CDACC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7"/>
          <a:stretch/>
        </p:blipFill>
        <p:spPr>
          <a:xfrm>
            <a:off x="3989114" y="1337507"/>
            <a:ext cx="1365086" cy="1468645"/>
          </a:xfrm>
          <a:prstGeom prst="rect">
            <a:avLst/>
          </a:prstGeom>
        </p:spPr>
      </p:pic>
      <p:pic>
        <p:nvPicPr>
          <p:cNvPr id="17" name="Picture 16" descr="A tennis racket on a green background&#10;&#10;Description automatically generated with medium confidence">
            <a:extLst>
              <a:ext uri="{FF2B5EF4-FFF2-40B4-BE49-F238E27FC236}">
                <a16:creationId xmlns:a16="http://schemas.microsoft.com/office/drawing/2014/main" id="{80D3C8B9-AB97-89F3-C89B-6133DC144F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36" y="2359497"/>
            <a:ext cx="2628203" cy="1834267"/>
          </a:xfrm>
          <a:prstGeom prst="rect">
            <a:avLst/>
          </a:prstGeom>
        </p:spPr>
      </p:pic>
      <p:pic>
        <p:nvPicPr>
          <p:cNvPr id="28" name="Picture 27" descr="Shape, circle&#10;&#10;Description automatically generated">
            <a:extLst>
              <a:ext uri="{FF2B5EF4-FFF2-40B4-BE49-F238E27FC236}">
                <a16:creationId xmlns:a16="http://schemas.microsoft.com/office/drawing/2014/main" id="{A86FC012-AADF-8397-C709-6F0018760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15" y="2463277"/>
            <a:ext cx="663324" cy="440143"/>
          </a:xfrm>
          <a:prstGeom prst="rect">
            <a:avLst/>
          </a:prstGeom>
        </p:spPr>
      </p:pic>
      <p:pic>
        <p:nvPicPr>
          <p:cNvPr id="14" name="Picture 13" descr="A black and white football ball&#10;&#10;Description automatically generated with medium confidence">
            <a:extLst>
              <a:ext uri="{FF2B5EF4-FFF2-40B4-BE49-F238E27FC236}">
                <a16:creationId xmlns:a16="http://schemas.microsoft.com/office/drawing/2014/main" id="{F06EF8B1-2F64-D908-76B5-93F5978985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18" y="2399862"/>
            <a:ext cx="576396" cy="593077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1A4EC49-2275-215F-7EEC-3F8DD878D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391575"/>
              </p:ext>
            </p:extLst>
          </p:nvPr>
        </p:nvGraphicFramePr>
        <p:xfrm>
          <a:off x="287431" y="5449495"/>
          <a:ext cx="5618019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301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543013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  <a:gridCol w="727364">
                  <a:extLst>
                    <a:ext uri="{9D8B030D-6E8A-4147-A177-3AD203B41FA5}">
                      <a16:colId xmlns:a16="http://schemas.microsoft.com/office/drawing/2014/main" val="5083278"/>
                    </a:ext>
                  </a:extLst>
                </a:gridCol>
                <a:gridCol w="772341">
                  <a:extLst>
                    <a:ext uri="{9D8B030D-6E8A-4147-A177-3AD203B41FA5}">
                      <a16:colId xmlns:a16="http://schemas.microsoft.com/office/drawing/2014/main" val="3044289925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 a p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 t a l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 a r i 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091737"/>
                  </a:ext>
                </a:extLst>
              </a:tr>
            </a:tbl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CA0C91C2-4B1C-F18B-34AD-1D3CDAA56CA7}"/>
              </a:ext>
            </a:extLst>
          </p:cNvPr>
          <p:cNvSpPr/>
          <p:nvPr/>
        </p:nvSpPr>
        <p:spPr>
          <a:xfrm>
            <a:off x="1776074" y="5518504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3B8A46-C364-99DA-4D96-3CF2356075CE}"/>
              </a:ext>
            </a:extLst>
          </p:cNvPr>
          <p:cNvSpPr txBox="1"/>
          <p:nvPr/>
        </p:nvSpPr>
        <p:spPr>
          <a:xfrm>
            <a:off x="4193905" y="4960296"/>
            <a:ext cx="1902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GB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en-GB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-(a)in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8CE4C3-00DA-F8A6-E856-907203F7AD26}"/>
              </a:ext>
            </a:extLst>
          </p:cNvPr>
          <p:cNvSpPr/>
          <p:nvPr/>
        </p:nvSpPr>
        <p:spPr>
          <a:xfrm>
            <a:off x="1305608" y="6201110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4E9459-C4AA-F0B3-16FD-5D457252EF64}"/>
              </a:ext>
            </a:extLst>
          </p:cNvPr>
          <p:cNvSpPr/>
          <p:nvPr/>
        </p:nvSpPr>
        <p:spPr>
          <a:xfrm>
            <a:off x="1867648" y="6785419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464D2C-7F8C-A6FB-C02C-EDBAD64A23E4}"/>
              </a:ext>
            </a:extLst>
          </p:cNvPr>
          <p:cNvSpPr/>
          <p:nvPr/>
        </p:nvSpPr>
        <p:spPr>
          <a:xfrm>
            <a:off x="2186907" y="7365894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43ED2A36-7129-126D-D977-6120013BB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485953"/>
              </p:ext>
            </p:extLst>
          </p:nvPr>
        </p:nvGraphicFramePr>
        <p:xfrm>
          <a:off x="6095999" y="5495244"/>
          <a:ext cx="5618019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301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543013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  <a:gridCol w="727364">
                  <a:extLst>
                    <a:ext uri="{9D8B030D-6E8A-4147-A177-3AD203B41FA5}">
                      <a16:colId xmlns:a16="http://schemas.microsoft.com/office/drawing/2014/main" val="5083278"/>
                    </a:ext>
                  </a:extLst>
                </a:gridCol>
                <a:gridCol w="772341">
                  <a:extLst>
                    <a:ext uri="{9D8B030D-6E8A-4147-A177-3AD203B41FA5}">
                      <a16:colId xmlns:a16="http://schemas.microsoft.com/office/drawing/2014/main" val="3044289925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 a l m a 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 e s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 h e m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 a n a d i 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091737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19499646-B366-1F77-CC02-13ACA3DE7B13}"/>
              </a:ext>
            </a:extLst>
          </p:cNvPr>
          <p:cNvSpPr/>
          <p:nvPr/>
        </p:nvSpPr>
        <p:spPr>
          <a:xfrm>
            <a:off x="8519801" y="5580834"/>
            <a:ext cx="840895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36F173-96E9-2E2E-20BB-2C0CB9D2172A}"/>
              </a:ext>
            </a:extLst>
          </p:cNvPr>
          <p:cNvSpPr/>
          <p:nvPr/>
        </p:nvSpPr>
        <p:spPr>
          <a:xfrm>
            <a:off x="7867755" y="6210612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CDF6145-A0BD-1ECA-DA3A-9B3A2A6D9972}"/>
              </a:ext>
            </a:extLst>
          </p:cNvPr>
          <p:cNvSpPr/>
          <p:nvPr/>
        </p:nvSpPr>
        <p:spPr>
          <a:xfrm>
            <a:off x="8097628" y="6859824"/>
            <a:ext cx="1174916" cy="409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DE0705D-7F9D-72ED-F108-72343ADA575F}"/>
              </a:ext>
            </a:extLst>
          </p:cNvPr>
          <p:cNvSpPr/>
          <p:nvPr/>
        </p:nvSpPr>
        <p:spPr>
          <a:xfrm>
            <a:off x="8366047" y="7418808"/>
            <a:ext cx="994649" cy="426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8FCA38D-D049-3E7E-03D8-83B3258FB8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15" y="5336410"/>
            <a:ext cx="773549" cy="77354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5AA8815-C102-0D2A-C691-981348D8E77C}"/>
              </a:ext>
            </a:extLst>
          </p:cNvPr>
          <p:cNvSpPr txBox="1"/>
          <p:nvPr/>
        </p:nvSpPr>
        <p:spPr>
          <a:xfrm>
            <a:off x="10112065" y="5048361"/>
            <a:ext cx="1902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GB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en-GB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-(a)in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9" name="Picture 48" descr="Logo, icon&#10;&#10;Description automatically generated">
            <a:extLst>
              <a:ext uri="{FF2B5EF4-FFF2-40B4-BE49-F238E27FC236}">
                <a16:creationId xmlns:a16="http://schemas.microsoft.com/office/drawing/2014/main" id="{E818D5A6-BF6D-B32B-513D-1F892F79FA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46" y="6093727"/>
            <a:ext cx="921696" cy="460848"/>
          </a:xfrm>
          <a:prstGeom prst="rect">
            <a:avLst/>
          </a:prstGeom>
        </p:spPr>
      </p:pic>
      <p:pic>
        <p:nvPicPr>
          <p:cNvPr id="50" name="Picture 49" descr="Icon&#10;&#10;Description automatically generated with medium confidence">
            <a:extLst>
              <a:ext uri="{FF2B5EF4-FFF2-40B4-BE49-F238E27FC236}">
                <a16:creationId xmlns:a16="http://schemas.microsoft.com/office/drawing/2014/main" id="{170BC83D-004E-43A3-F110-6FD408010A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891" y="6543809"/>
            <a:ext cx="831237" cy="831237"/>
          </a:xfrm>
          <a:prstGeom prst="rect">
            <a:avLst/>
          </a:prstGeom>
        </p:spPr>
      </p:pic>
      <p:pic>
        <p:nvPicPr>
          <p:cNvPr id="51" name="Picture 50" descr="Shape&#10;&#10;Description automatically generated with low confidence">
            <a:extLst>
              <a:ext uri="{FF2B5EF4-FFF2-40B4-BE49-F238E27FC236}">
                <a16:creationId xmlns:a16="http://schemas.microsoft.com/office/drawing/2014/main" id="{66C94FD0-3D4D-3D0F-206D-309DAE77BD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51" y="7262743"/>
            <a:ext cx="337585" cy="675169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673E04BB-6F36-036A-8D67-421F73A8C43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443" y="7296584"/>
            <a:ext cx="704723" cy="704723"/>
          </a:xfrm>
          <a:prstGeom prst="rect">
            <a:avLst/>
          </a:prstGeom>
        </p:spPr>
      </p:pic>
      <p:pic>
        <p:nvPicPr>
          <p:cNvPr id="53" name="Picture 2" descr="Dog, Nose, Spot, Cute, Tongue, Ears">
            <a:extLst>
              <a:ext uri="{FF2B5EF4-FFF2-40B4-BE49-F238E27FC236}">
                <a16:creationId xmlns:a16="http://schemas.microsoft.com/office/drawing/2014/main" id="{16A25AEF-68BB-B306-B727-E1A8D31E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75" y="5527651"/>
            <a:ext cx="542082" cy="5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1DE4141F-2FF3-F250-EA77-7E1B8E7FE5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975" y="6140248"/>
            <a:ext cx="623882" cy="50522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6462BBC-E867-9A03-5C58-DF48200EE6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25950" y="6780814"/>
            <a:ext cx="862054" cy="654894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4A59111-DD9A-4B8A-FCE3-C83FA6CAB29C}"/>
              </a:ext>
            </a:extLst>
          </p:cNvPr>
          <p:cNvSpPr/>
          <p:nvPr/>
        </p:nvSpPr>
        <p:spPr>
          <a:xfrm>
            <a:off x="496063" y="12182246"/>
            <a:ext cx="3102823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470B30E-153B-1136-524A-E13DB17568F8}"/>
              </a:ext>
            </a:extLst>
          </p:cNvPr>
          <p:cNvSpPr/>
          <p:nvPr/>
        </p:nvSpPr>
        <p:spPr>
          <a:xfrm>
            <a:off x="3892104" y="12196543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Ihe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likes tennis.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Google Shape;433;p6">
            <a:extLst>
              <a:ext uri="{FF2B5EF4-FFF2-40B4-BE49-F238E27FC236}">
                <a16:creationId xmlns:a16="http://schemas.microsoft.com/office/drawing/2014/main" id="{3A534AE4-5CE4-CDDB-612D-0AF5559F4411}"/>
              </a:ext>
            </a:extLst>
          </p:cNvPr>
          <p:cNvSpPr txBox="1"/>
          <p:nvPr/>
        </p:nvSpPr>
        <p:spPr>
          <a:xfrm>
            <a:off x="3561402" y="1220595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9435554-57B3-E5DE-7AC6-7E44B530DEF6}"/>
              </a:ext>
            </a:extLst>
          </p:cNvPr>
          <p:cNvSpPr txBox="1"/>
          <p:nvPr/>
        </p:nvSpPr>
        <p:spPr>
          <a:xfrm>
            <a:off x="504043" y="12182869"/>
            <a:ext cx="331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Il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aime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tennis.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3" name="CustomShape 3">
            <a:extLst>
              <a:ext uri="{FF2B5EF4-FFF2-40B4-BE49-F238E27FC236}">
                <a16:creationId xmlns:a16="http://schemas.microsoft.com/office/drawing/2014/main" id="{63639740-EEF9-086B-6B34-88A292FD25F1}"/>
              </a:ext>
            </a:extLst>
          </p:cNvPr>
          <p:cNvSpPr/>
          <p:nvPr/>
        </p:nvSpPr>
        <p:spPr>
          <a:xfrm>
            <a:off x="387864" y="12808047"/>
            <a:ext cx="9644350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Use 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jouer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+ </a:t>
            </a:r>
            <a:r>
              <a:rPr lang="en-GB" sz="2400" b="1" strike="noStrike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à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+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le/la/les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say what you </a:t>
            </a:r>
            <a:r>
              <a:rPr lang="en-GB" sz="2400" u="sng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play:</a:t>
            </a:r>
            <a:endParaRPr lang="en-GB" sz="2400" b="0" u="sng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879E36F-CC81-78B2-7C21-E6E4AF12530D}"/>
              </a:ext>
            </a:extLst>
          </p:cNvPr>
          <p:cNvSpPr/>
          <p:nvPr/>
        </p:nvSpPr>
        <p:spPr>
          <a:xfrm>
            <a:off x="433715" y="13283682"/>
            <a:ext cx="3102823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135895E-15E2-B4D6-9B8E-96361954B88D}"/>
              </a:ext>
            </a:extLst>
          </p:cNvPr>
          <p:cNvSpPr/>
          <p:nvPr/>
        </p:nvSpPr>
        <p:spPr>
          <a:xfrm>
            <a:off x="3829756" y="13297979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play football.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Google Shape;433;p6">
            <a:extLst>
              <a:ext uri="{FF2B5EF4-FFF2-40B4-BE49-F238E27FC236}">
                <a16:creationId xmlns:a16="http://schemas.microsoft.com/office/drawing/2014/main" id="{C702D193-91C1-192B-7AC4-FF40192619AA}"/>
              </a:ext>
            </a:extLst>
          </p:cNvPr>
          <p:cNvSpPr txBox="1"/>
          <p:nvPr/>
        </p:nvSpPr>
        <p:spPr>
          <a:xfrm>
            <a:off x="3499054" y="1330738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1247EBF-6211-06B3-3F29-9B01BD348D20}"/>
              </a:ext>
            </a:extLst>
          </p:cNvPr>
          <p:cNvSpPr txBox="1"/>
          <p:nvPr/>
        </p:nvSpPr>
        <p:spPr>
          <a:xfrm>
            <a:off x="441695" y="13284305"/>
            <a:ext cx="331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joue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au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football.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D3F1089-5128-D689-4244-6B0038E574B6}"/>
              </a:ext>
            </a:extLst>
          </p:cNvPr>
          <p:cNvSpPr/>
          <p:nvPr/>
        </p:nvSpPr>
        <p:spPr>
          <a:xfrm>
            <a:off x="461425" y="13810155"/>
            <a:ext cx="3102823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281A8B1-BE96-0CF7-96A0-CF106BB98387}"/>
              </a:ext>
            </a:extLst>
          </p:cNvPr>
          <p:cNvSpPr/>
          <p:nvPr/>
        </p:nvSpPr>
        <p:spPr>
          <a:xfrm>
            <a:off x="3857466" y="13824452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plays tennis.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Google Shape;433;p6">
            <a:extLst>
              <a:ext uri="{FF2B5EF4-FFF2-40B4-BE49-F238E27FC236}">
                <a16:creationId xmlns:a16="http://schemas.microsoft.com/office/drawing/2014/main" id="{9003C5A5-475E-17F2-330D-260EBC5B41F2}"/>
              </a:ext>
            </a:extLst>
          </p:cNvPr>
          <p:cNvSpPr txBox="1"/>
          <p:nvPr/>
        </p:nvSpPr>
        <p:spPr>
          <a:xfrm>
            <a:off x="3526764" y="1383385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4365A6B-6498-2099-FC58-4F4305DAA95E}"/>
              </a:ext>
            </a:extLst>
          </p:cNvPr>
          <p:cNvSpPr txBox="1"/>
          <p:nvPr/>
        </p:nvSpPr>
        <p:spPr>
          <a:xfrm>
            <a:off x="469405" y="13810778"/>
            <a:ext cx="331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Il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joue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au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tennis.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A4D4FBB8-47A1-B7AB-798D-44FF918FCF47}"/>
              </a:ext>
            </a:extLst>
          </p:cNvPr>
          <p:cNvSpPr/>
          <p:nvPr/>
        </p:nvSpPr>
        <p:spPr>
          <a:xfrm>
            <a:off x="461423" y="14350481"/>
            <a:ext cx="3102823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06BE1F5-CAE2-173B-257E-A945A649855F}"/>
              </a:ext>
            </a:extLst>
          </p:cNvPr>
          <p:cNvSpPr/>
          <p:nvPr/>
        </p:nvSpPr>
        <p:spPr>
          <a:xfrm>
            <a:off x="3857463" y="14364778"/>
            <a:ext cx="7873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plays skipping / with the skipping rope.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Google Shape;433;p6">
            <a:extLst>
              <a:ext uri="{FF2B5EF4-FFF2-40B4-BE49-F238E27FC236}">
                <a16:creationId xmlns:a16="http://schemas.microsoft.com/office/drawing/2014/main" id="{65A95C0C-402E-2F8A-30AB-D570F8265AC5}"/>
              </a:ext>
            </a:extLst>
          </p:cNvPr>
          <p:cNvSpPr txBox="1"/>
          <p:nvPr/>
        </p:nvSpPr>
        <p:spPr>
          <a:xfrm>
            <a:off x="3526762" y="1437418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27B302-4135-D6F6-B76D-FBEB145D2E76}"/>
              </a:ext>
            </a:extLst>
          </p:cNvPr>
          <p:cNvSpPr txBox="1"/>
          <p:nvPr/>
        </p:nvSpPr>
        <p:spPr>
          <a:xfrm>
            <a:off x="469403" y="14351104"/>
            <a:ext cx="331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Elle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joue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à la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corde.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F5BAA8B-A04F-2B15-32CB-544791442623}"/>
              </a:ext>
            </a:extLst>
          </p:cNvPr>
          <p:cNvSpPr/>
          <p:nvPr/>
        </p:nvSpPr>
        <p:spPr>
          <a:xfrm>
            <a:off x="489133" y="14876954"/>
            <a:ext cx="3704772" cy="46166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98E580A-17EF-380F-B617-1B5309795A41}"/>
              </a:ext>
            </a:extLst>
          </p:cNvPr>
          <p:cNvSpPr/>
          <p:nvPr/>
        </p:nvSpPr>
        <p:spPr>
          <a:xfrm>
            <a:off x="4508629" y="14891251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Do you play pétanque?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Google Shape;433;p6">
            <a:extLst>
              <a:ext uri="{FF2B5EF4-FFF2-40B4-BE49-F238E27FC236}">
                <a16:creationId xmlns:a16="http://schemas.microsoft.com/office/drawing/2014/main" id="{5DB4C74E-3B87-ACAA-643A-CE3A8609ABE4}"/>
              </a:ext>
            </a:extLst>
          </p:cNvPr>
          <p:cNvSpPr txBox="1"/>
          <p:nvPr/>
        </p:nvSpPr>
        <p:spPr>
          <a:xfrm>
            <a:off x="4177927" y="1490065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5085EF9-5006-FF00-1FC3-82A1464901E9}"/>
              </a:ext>
            </a:extLst>
          </p:cNvPr>
          <p:cNvSpPr txBox="1"/>
          <p:nvPr/>
        </p:nvSpPr>
        <p:spPr>
          <a:xfrm>
            <a:off x="458457" y="14897431"/>
            <a:ext cx="429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Tu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joues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à la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pétanque 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ABCA498A-25E7-80B8-C957-136A5F8B0556}"/>
              </a:ext>
            </a:extLst>
          </p:cNvPr>
          <p:cNvSpPr/>
          <p:nvPr/>
        </p:nvSpPr>
        <p:spPr>
          <a:xfrm>
            <a:off x="6768583" y="11372407"/>
            <a:ext cx="2552809" cy="740460"/>
          </a:xfrm>
          <a:prstGeom prst="wedgeRoundRectCallout">
            <a:avLst>
              <a:gd name="adj1" fmla="val -79269"/>
              <a:gd name="adj2" fmla="val 51156"/>
              <a:gd name="adj3" fmla="val 16667"/>
            </a:avLst>
          </a:prstGeom>
          <a:solidFill>
            <a:srgbClr val="CFF3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We leave out ‘the’ in English!</a:t>
            </a:r>
            <a:endParaRPr lang="en-GB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3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4" y="185003"/>
            <a:ext cx="10515600" cy="3040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892482"/>
              </p:ext>
            </p:extLst>
          </p:nvPr>
        </p:nvGraphicFramePr>
        <p:xfrm>
          <a:off x="428624" y="185007"/>
          <a:ext cx="11541863" cy="15488550"/>
        </p:xfrm>
        <a:graphic>
          <a:graphicData uri="http://schemas.openxmlformats.org/drawingml/2006/table">
            <a:tbl>
              <a:tblPr/>
              <a:tblGrid>
                <a:gridCol w="964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famille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Kergosien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des sports et des jeux à Haïti et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France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phoniques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370276"/>
                  </a:ext>
                </a:extLst>
              </a:tr>
              <a:tr h="1028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2 Learning Overview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Des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activités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à la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maison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(activities at home)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4-7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Une fête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improvisée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(a surprise party)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8-12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8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 fait beau (it’s good weather)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13-16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07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joue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au foot !  Je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joue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à la pétanque ! </a:t>
                      </a:r>
                      <a:b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 (playing sports)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17-20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8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 sports et des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activités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(sports and activities)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21-24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28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fais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la natation ! (doing certain sports)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25-29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28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Nous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aimons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aider ! (we like helping!)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30-34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28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Acheter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des choses pour un pique-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nique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(buying for a picnic)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35-39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28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révise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! (I revise/I’m revising!)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40-43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28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poème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44-45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28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Mon monde (My world)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46-48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315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316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0985363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78047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00458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18</a:t>
              </a: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2CADEB27-808E-4821-8DDA-DA263D2E2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649" y="1051327"/>
            <a:ext cx="2274005" cy="85961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865E78A-AECA-4DEB-9E20-E5CB99ADA32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4B367F-03A8-493A-9921-0029134F609B}"/>
              </a:ext>
            </a:extLst>
          </p:cNvPr>
          <p:cNvSpPr txBox="1"/>
          <p:nvPr/>
        </p:nvSpPr>
        <p:spPr>
          <a:xfrm>
            <a:off x="4966163" y="1172862"/>
            <a:ext cx="2764687" cy="45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La pétanque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98DA784-1F38-4C01-B8A0-2160F4315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47" y="1009531"/>
            <a:ext cx="2377646" cy="853514"/>
          </a:xfrm>
          <a:prstGeom prst="rect">
            <a:avLst/>
          </a:prstGeom>
        </p:spPr>
      </p:pic>
      <p:sp>
        <p:nvSpPr>
          <p:cNvPr id="5" name="Google Shape;169;p8">
            <a:hlinkClick r:id="" action="ppaction://noaction">
              <a:snd r:embed="rId7" name="petanque_1.wav"/>
            </a:hlinkClick>
            <a:extLst>
              <a:ext uri="{FF2B5EF4-FFF2-40B4-BE49-F238E27FC236}">
                <a16:creationId xmlns:a16="http://schemas.microsoft.com/office/drawing/2014/main" id="{81A28AF9-7832-0A12-2ECD-80ED8295AFBC}"/>
              </a:ext>
            </a:extLst>
          </p:cNvPr>
          <p:cNvSpPr txBox="1"/>
          <p:nvPr/>
        </p:nvSpPr>
        <p:spPr>
          <a:xfrm>
            <a:off x="333685" y="2273244"/>
            <a:ext cx="8029299" cy="1569620"/>
          </a:xfrm>
          <a:prstGeom prst="rect">
            <a:avLst/>
          </a:prstGeom>
          <a:solidFill>
            <a:srgbClr val="8BC145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pétanque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jeu de boules. C’est 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onzième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sport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France 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populaire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dans beaucoup de pays, par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exemple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Espagne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</a:rPr>
              <a:t>Thaïlande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</a:rPr>
              <a:t> 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</a:rPr>
              <a:t> Chine.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Google Shape;169;p8">
            <a:hlinkClick r:id="" action="ppaction://noaction">
              <a:snd r:embed="rId8" name="petanque_2.wav"/>
            </a:hlinkClick>
            <a:extLst>
              <a:ext uri="{FF2B5EF4-FFF2-40B4-BE49-F238E27FC236}">
                <a16:creationId xmlns:a16="http://schemas.microsoft.com/office/drawing/2014/main" id="{2F87AEC7-B097-2A62-1603-4179D5CEDCEB}"/>
              </a:ext>
            </a:extLst>
          </p:cNvPr>
          <p:cNvSpPr txBox="1"/>
          <p:nvPr/>
        </p:nvSpPr>
        <p:spPr>
          <a:xfrm>
            <a:off x="333686" y="3924222"/>
            <a:ext cx="8029299" cy="1200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 un sport *surtout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masculin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(85%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joueurs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des hommes),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on organise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aussi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compétitions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mixtes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6E2CE-A25A-63D1-8633-75B1882F9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1347" y="791551"/>
            <a:ext cx="3717868" cy="4505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37B6B2-F69B-4AAD-C7E5-4EC1895B78FF}"/>
              </a:ext>
            </a:extLst>
          </p:cNvPr>
          <p:cNvSpPr txBox="1"/>
          <p:nvPr/>
        </p:nvSpPr>
        <p:spPr>
          <a:xfrm>
            <a:off x="268950" y="1804041"/>
            <a:ext cx="809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Answer the questions.  Then circle the vocabulary.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CE8525-25A2-0F34-C06A-F09FC4C1B333}"/>
              </a:ext>
            </a:extLst>
          </p:cNvPr>
          <p:cNvSpPr txBox="1"/>
          <p:nvPr/>
        </p:nvSpPr>
        <p:spPr>
          <a:xfrm>
            <a:off x="333684" y="5297139"/>
            <a:ext cx="802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1. The text is mostly about: countries  | a sport | a competition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9B8D8-FC38-0127-861F-2A86D08F587F}"/>
              </a:ext>
            </a:extLst>
          </p:cNvPr>
          <p:cNvSpPr txBox="1"/>
          <p:nvPr/>
        </p:nvSpPr>
        <p:spPr>
          <a:xfrm>
            <a:off x="312902" y="5748062"/>
            <a:ext cx="1185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2.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In France this sport is: not popular   |  the most popular   |   very popular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301293-D82D-297B-8049-E3FA9847FB8A}"/>
              </a:ext>
            </a:extLst>
          </p:cNvPr>
          <p:cNvSpPr txBox="1"/>
          <p:nvPr/>
        </p:nvSpPr>
        <p:spPr>
          <a:xfrm>
            <a:off x="331296" y="6207560"/>
            <a:ext cx="1185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3.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Pétanaue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is played: in Asia and Europe|  only in Europe|  only in France/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EE6E14-2090-8293-BA89-9082A5896BF2}"/>
              </a:ext>
            </a:extLst>
          </p:cNvPr>
          <p:cNvSpPr txBox="1"/>
          <p:nvPr/>
        </p:nvSpPr>
        <p:spPr>
          <a:xfrm>
            <a:off x="312902" y="6690671"/>
            <a:ext cx="1185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4. This sport is played by: males only| males &amp; females together| males &amp; females separately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4F015-B5BA-5C9E-CC9B-12AD4DCD4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03" y="7164642"/>
            <a:ext cx="2377646" cy="8535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0EC871-2A7D-A7AC-F737-A85F4EF7D67A}"/>
              </a:ext>
            </a:extLst>
          </p:cNvPr>
          <p:cNvSpPr txBox="1"/>
          <p:nvPr/>
        </p:nvSpPr>
        <p:spPr>
          <a:xfrm>
            <a:off x="2477728" y="7358709"/>
            <a:ext cx="809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Is Adèle talking about liking or playing?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973F0B1-0356-101F-4DE5-F4730C707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29180"/>
              </p:ext>
            </p:extLst>
          </p:nvPr>
        </p:nvGraphicFramePr>
        <p:xfrm>
          <a:off x="274878" y="7867027"/>
          <a:ext cx="1120113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250">
                  <a:extLst>
                    <a:ext uri="{9D8B030D-6E8A-4147-A177-3AD203B41FA5}">
                      <a16:colId xmlns:a16="http://schemas.microsoft.com/office/drawing/2014/main" val="1200798436"/>
                    </a:ext>
                  </a:extLst>
                </a:gridCol>
                <a:gridCol w="1585672">
                  <a:extLst>
                    <a:ext uri="{9D8B030D-6E8A-4147-A177-3AD203B41FA5}">
                      <a16:colId xmlns:a16="http://schemas.microsoft.com/office/drawing/2014/main" val="31397585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606058566"/>
                    </a:ext>
                  </a:extLst>
                </a:gridCol>
                <a:gridCol w="6980210">
                  <a:extLst>
                    <a:ext uri="{9D8B030D-6E8A-4147-A177-3AD203B41FA5}">
                      <a16:colId xmlns:a16="http://schemas.microsoft.com/office/drawing/2014/main" val="1133033516"/>
                    </a:ext>
                  </a:extLst>
                </a:gridCol>
              </a:tblGrid>
              <a:tr h="419353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like(s)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play(s)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112477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Pierre likes football.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2599697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410526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468118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003288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695126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749387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882250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106448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55EC2877-5C33-3748-32AE-793C26182D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47" y="8367527"/>
            <a:ext cx="409801" cy="42687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C578110-E7B1-15E7-2650-31B87EAB2486}"/>
              </a:ext>
            </a:extLst>
          </p:cNvPr>
          <p:cNvSpPr/>
          <p:nvPr/>
        </p:nvSpPr>
        <p:spPr>
          <a:xfrm>
            <a:off x="312902" y="12462105"/>
            <a:ext cx="11723927" cy="296223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C7F69BE-5615-115E-E828-704DED3425F3}"/>
              </a:ext>
            </a:extLst>
          </p:cNvPr>
          <p:cNvSpPr txBox="1">
            <a:spLocks/>
          </p:cNvSpPr>
          <p:nvPr/>
        </p:nvSpPr>
        <p:spPr>
          <a:xfrm>
            <a:off x="9921013" y="12668858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6D44D855-41E6-D666-BFF4-67E8AEC0791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38676" y="12509923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ustomShape 3">
            <a:extLst>
              <a:ext uri="{FF2B5EF4-FFF2-40B4-BE49-F238E27FC236}">
                <a16:creationId xmlns:a16="http://schemas.microsoft.com/office/drawing/2014/main" id="{0D028B1F-6C66-7EFF-6BAA-018D0EF902F5}"/>
              </a:ext>
            </a:extLst>
          </p:cNvPr>
          <p:cNvSpPr/>
          <p:nvPr/>
        </p:nvSpPr>
        <p:spPr>
          <a:xfrm>
            <a:off x="504485" y="12879392"/>
            <a:ext cx="6051201" cy="3624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can join two clauses together to make longer sentences: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F1B02C2-5240-5E8A-AF43-876BF67838B1}"/>
              </a:ext>
            </a:extLst>
          </p:cNvPr>
          <p:cNvSpPr txBox="1">
            <a:spLocks/>
          </p:cNvSpPr>
          <p:nvPr/>
        </p:nvSpPr>
        <p:spPr>
          <a:xfrm>
            <a:off x="504485" y="12488970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Quand il fait du soleil …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8F49C0A-7D8C-F8C3-7D7A-94769E3DEF81}"/>
              </a:ext>
            </a:extLst>
          </p:cNvPr>
          <p:cNvSpPr/>
          <p:nvPr/>
        </p:nvSpPr>
        <p:spPr>
          <a:xfrm>
            <a:off x="504484" y="13717304"/>
            <a:ext cx="5538291" cy="47943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AB7757-D8A0-17D0-01AE-F69334445C87}"/>
              </a:ext>
            </a:extLst>
          </p:cNvPr>
          <p:cNvSpPr/>
          <p:nvPr/>
        </p:nvSpPr>
        <p:spPr>
          <a:xfrm>
            <a:off x="6540744" y="13696873"/>
            <a:ext cx="59509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When it’s good weather, I play tennis.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Google Shape;433;p6">
            <a:extLst>
              <a:ext uri="{FF2B5EF4-FFF2-40B4-BE49-F238E27FC236}">
                <a16:creationId xmlns:a16="http://schemas.microsoft.com/office/drawing/2014/main" id="{8557AC61-114D-D6D1-325F-A88A8332B6F8}"/>
              </a:ext>
            </a:extLst>
          </p:cNvPr>
          <p:cNvSpPr txBox="1"/>
          <p:nvPr/>
        </p:nvSpPr>
        <p:spPr>
          <a:xfrm>
            <a:off x="6111262" y="1370458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EE509-1FA6-7EEF-5207-7D23BCDFDB83}"/>
              </a:ext>
            </a:extLst>
          </p:cNvPr>
          <p:cNvSpPr txBox="1"/>
          <p:nvPr/>
        </p:nvSpPr>
        <p:spPr>
          <a:xfrm>
            <a:off x="468507" y="13734318"/>
            <a:ext cx="5950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Quand il fait beau, je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joue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au tennis.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623DF246-7E41-4108-EA0A-EC860993FC82}"/>
              </a:ext>
            </a:extLst>
          </p:cNvPr>
          <p:cNvSpPr/>
          <p:nvPr/>
        </p:nvSpPr>
        <p:spPr>
          <a:xfrm>
            <a:off x="6451816" y="12585027"/>
            <a:ext cx="2614680" cy="942863"/>
          </a:xfrm>
          <a:prstGeom prst="wedgeRoundRectCallout">
            <a:avLst>
              <a:gd name="adj1" fmla="val -165900"/>
              <a:gd name="adj2" fmla="val 80954"/>
              <a:gd name="adj3" fmla="val 16667"/>
            </a:avLst>
          </a:prstGeom>
          <a:solidFill>
            <a:srgbClr val="CFF3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Use </a:t>
            </a:r>
            <a:r>
              <a:rPr lang="en-GB" sz="2000" dirty="0">
                <a:solidFill>
                  <a:schemeClr val="tx1"/>
                </a:solidFill>
                <a:latin typeface="Century Gothic" panose="020F0302020204030204"/>
              </a:rPr>
              <a:t>a comma here for the pause when you say it.</a:t>
            </a:r>
            <a:endParaRPr lang="en-GB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D6829DF-8483-B50D-AEFE-F39AE0CA56AA}"/>
              </a:ext>
            </a:extLst>
          </p:cNvPr>
          <p:cNvSpPr/>
          <p:nvPr/>
        </p:nvSpPr>
        <p:spPr>
          <a:xfrm>
            <a:off x="552974" y="14867233"/>
            <a:ext cx="6170522" cy="5157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19E762-10B0-4619-4040-397CCC4780E0}"/>
              </a:ext>
            </a:extLst>
          </p:cNvPr>
          <p:cNvSpPr/>
          <p:nvPr/>
        </p:nvSpPr>
        <p:spPr>
          <a:xfrm>
            <a:off x="7378944" y="14846802"/>
            <a:ext cx="59509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play table tennis when it’s cold.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Google Shape;433;p6">
            <a:extLst>
              <a:ext uri="{FF2B5EF4-FFF2-40B4-BE49-F238E27FC236}">
                <a16:creationId xmlns:a16="http://schemas.microsoft.com/office/drawing/2014/main" id="{BDDE4568-E710-298D-0ED0-DFCFBCEB4C7B}"/>
              </a:ext>
            </a:extLst>
          </p:cNvPr>
          <p:cNvSpPr txBox="1"/>
          <p:nvPr/>
        </p:nvSpPr>
        <p:spPr>
          <a:xfrm>
            <a:off x="7032589" y="1485451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3BA7BC-77B1-0447-6A57-6DFAD07CBEC4}"/>
              </a:ext>
            </a:extLst>
          </p:cNvPr>
          <p:cNvSpPr txBox="1"/>
          <p:nvPr/>
        </p:nvSpPr>
        <p:spPr>
          <a:xfrm>
            <a:off x="455751" y="14903169"/>
            <a:ext cx="687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joue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au ping-pong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quand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il fait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froid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46" name="CustomShape 3">
            <a:extLst>
              <a:ext uri="{FF2B5EF4-FFF2-40B4-BE49-F238E27FC236}">
                <a16:creationId xmlns:a16="http://schemas.microsoft.com/office/drawing/2014/main" id="{931497E8-A7B4-95E9-C473-C819783EC6E0}"/>
              </a:ext>
            </a:extLst>
          </p:cNvPr>
          <p:cNvSpPr/>
          <p:nvPr/>
        </p:nvSpPr>
        <p:spPr>
          <a:xfrm>
            <a:off x="465986" y="14319807"/>
            <a:ext cx="10273562" cy="5900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can use the two clauses the other wa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 around, too: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72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2CADEB27-808E-4821-8DDA-DA263D2E2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86" y="956167"/>
            <a:ext cx="2274005" cy="85961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865E78A-AECA-4DEB-9E20-E5CB99ADA32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Google Shape;171;p8">
            <a:extLst>
              <a:ext uri="{FF2B5EF4-FFF2-40B4-BE49-F238E27FC236}">
                <a16:creationId xmlns:a16="http://schemas.microsoft.com/office/drawing/2014/main" id="{9BB8AC94-0701-4E2E-B85A-3C7979F2B4B2}"/>
              </a:ext>
            </a:extLst>
          </p:cNvPr>
          <p:cNvSpPr txBox="1"/>
          <p:nvPr/>
        </p:nvSpPr>
        <p:spPr>
          <a:xfrm>
            <a:off x="2567607" y="1106334"/>
            <a:ext cx="439499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Century Gothic" panose="020B0502020202020204" pitchFamily="34" charset="0"/>
              </a:rPr>
              <a:t>Écris les </a:t>
            </a:r>
            <a:r>
              <a:rPr lang="en-GB" sz="2400" dirty="0" err="1">
                <a:latin typeface="Century Gothic" panose="020B0502020202020204" pitchFamily="34" charset="0"/>
              </a:rPr>
              <a:t>infos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latin typeface="Century Gothic" panose="020B0502020202020204" pitchFamily="34" charset="0"/>
              </a:rPr>
              <a:t>en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latin typeface="Century Gothic" panose="020B0502020202020204" pitchFamily="34" charset="0"/>
              </a:rPr>
              <a:t>anglais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Oval 5">
            <a:hlinkClick r:id="" action="ppaction://noaction">
              <a:snd r:embed="rId4" name="6.1.wav"/>
            </a:hlinkClick>
            <a:extLst>
              <a:ext uri="{FF2B5EF4-FFF2-40B4-BE49-F238E27FC236}">
                <a16:creationId xmlns:a16="http://schemas.microsoft.com/office/drawing/2014/main" id="{2BEE7FB9-31A0-6737-3F9B-E6336496CA2C}"/>
              </a:ext>
            </a:extLst>
          </p:cNvPr>
          <p:cNvSpPr/>
          <p:nvPr/>
        </p:nvSpPr>
        <p:spPr>
          <a:xfrm>
            <a:off x="218417" y="1698091"/>
            <a:ext cx="336882" cy="350100"/>
          </a:xfrm>
          <a:prstGeom prst="ellipse">
            <a:avLst/>
          </a:prstGeom>
          <a:solidFill>
            <a:srgbClr val="786EB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1F32343-4FC0-2085-40C1-0157998272B1}"/>
              </a:ext>
            </a:extLst>
          </p:cNvPr>
          <p:cNvSpPr/>
          <p:nvPr/>
        </p:nvSpPr>
        <p:spPr>
          <a:xfrm>
            <a:off x="932349" y="1687577"/>
            <a:ext cx="5954082" cy="335731"/>
          </a:xfrm>
          <a:prstGeom prst="wedgeRoundRectCallout">
            <a:avLst>
              <a:gd name="adj1" fmla="val -53796"/>
              <a:gd name="adj2" fmla="val -1210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 tennis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il fait beau.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7915E22-404D-47CA-E3CD-2C1EF82AC486}"/>
              </a:ext>
            </a:extLst>
          </p:cNvPr>
          <p:cNvSpPr/>
          <p:nvPr/>
        </p:nvSpPr>
        <p:spPr>
          <a:xfrm>
            <a:off x="932348" y="2074830"/>
            <a:ext cx="5954082" cy="327279"/>
          </a:xfrm>
          <a:prstGeom prst="wedgeRoundRectCallout">
            <a:avLst>
              <a:gd name="adj1" fmla="val -53796"/>
              <a:gd name="adj2" fmla="val -1210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tennis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été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B77B622-C691-6DF0-F69C-82D97EF1D6D0}"/>
              </a:ext>
            </a:extLst>
          </p:cNvPr>
          <p:cNvSpPr/>
          <p:nvPr/>
        </p:nvSpPr>
        <p:spPr>
          <a:xfrm>
            <a:off x="944611" y="2454771"/>
            <a:ext cx="5954083" cy="589543"/>
          </a:xfrm>
          <a:prstGeom prst="wedgeRoundRectCallout">
            <a:avLst>
              <a:gd name="adj1" fmla="val -53796"/>
              <a:gd name="adj2" fmla="val -1210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badminton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préfère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hockey.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75B00CD9-11B4-27C4-DC9A-3239F6486006}"/>
              </a:ext>
            </a:extLst>
          </p:cNvPr>
          <p:cNvSpPr/>
          <p:nvPr/>
        </p:nvSpPr>
        <p:spPr>
          <a:xfrm>
            <a:off x="944611" y="3073320"/>
            <a:ext cx="5954082" cy="578380"/>
          </a:xfrm>
          <a:prstGeom prst="wedgeRoundRectCallout">
            <a:avLst>
              <a:gd name="adj1" fmla="val -53796"/>
              <a:gd name="adj2" fmla="val -1210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 football à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l’école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*par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E338A1FA-2C4F-0970-0C15-8C4F3AD754A5}"/>
              </a:ext>
            </a:extLst>
          </p:cNvPr>
          <p:cNvSpPr/>
          <p:nvPr/>
        </p:nvSpPr>
        <p:spPr>
          <a:xfrm>
            <a:off x="962501" y="3763051"/>
            <a:ext cx="5954082" cy="357166"/>
          </a:xfrm>
          <a:prstGeom prst="wedgeRoundRectCallout">
            <a:avLst>
              <a:gd name="adj1" fmla="val -53796"/>
              <a:gd name="adj2" fmla="val -1210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 football dans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équipe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mixte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1CFE4F67-19CB-F94B-738E-1235FEE9823B}"/>
              </a:ext>
            </a:extLst>
          </p:cNvPr>
          <p:cNvSpPr/>
          <p:nvPr/>
        </p:nvSpPr>
        <p:spPr>
          <a:xfrm>
            <a:off x="990714" y="4493404"/>
            <a:ext cx="5954082" cy="343134"/>
          </a:xfrm>
          <a:prstGeom prst="wedgeRoundRectCallout">
            <a:avLst>
              <a:gd name="adj1" fmla="val -53796"/>
              <a:gd name="adj2" fmla="val -1210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ne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 au foot –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déteste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973CCB24-24CE-C5C2-4822-70332F1755E7}"/>
              </a:ext>
            </a:extLst>
          </p:cNvPr>
          <p:cNvSpPr/>
          <p:nvPr/>
        </p:nvSpPr>
        <p:spPr>
          <a:xfrm>
            <a:off x="1001198" y="4911551"/>
            <a:ext cx="5954082" cy="343135"/>
          </a:xfrm>
          <a:prstGeom prst="wedgeRoundRectCallout">
            <a:avLst>
              <a:gd name="adj1" fmla="val -53796"/>
              <a:gd name="adj2" fmla="val -1210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volleyball de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plage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AF415EF8-236D-2A17-32A9-04D8482027AC}"/>
              </a:ext>
            </a:extLst>
          </p:cNvPr>
          <p:cNvSpPr/>
          <p:nvPr/>
        </p:nvSpPr>
        <p:spPr>
          <a:xfrm>
            <a:off x="1001198" y="5310839"/>
            <a:ext cx="5954082" cy="344192"/>
          </a:xfrm>
          <a:prstGeom prst="wedgeRoundRectCallout">
            <a:avLst>
              <a:gd name="adj1" fmla="val -53796"/>
              <a:gd name="adj2" fmla="val -1210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n’aime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 le volley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il fait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chaud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491D71E-BD28-439D-CA48-C7D131FC01F1}"/>
              </a:ext>
            </a:extLst>
          </p:cNvPr>
          <p:cNvSpPr txBox="1"/>
          <p:nvPr/>
        </p:nvSpPr>
        <p:spPr>
          <a:xfrm>
            <a:off x="5622579" y="3360181"/>
            <a:ext cx="133270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*par - per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EFB9140-5451-B94F-0149-880583CCD201}"/>
              </a:ext>
            </a:extLst>
          </p:cNvPr>
          <p:cNvSpPr txBox="1"/>
          <p:nvPr/>
        </p:nvSpPr>
        <p:spPr>
          <a:xfrm>
            <a:off x="4759838" y="4135480"/>
            <a:ext cx="216475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*</a:t>
            </a:r>
            <a:r>
              <a:rPr lang="en-GB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equipe</a:t>
            </a: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- team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992925F-8047-D98D-6889-DAA6E8BD0985}"/>
              </a:ext>
            </a:extLst>
          </p:cNvPr>
          <p:cNvSpPr/>
          <p:nvPr/>
        </p:nvSpPr>
        <p:spPr>
          <a:xfrm>
            <a:off x="7025271" y="1483174"/>
            <a:ext cx="5015789" cy="987126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30172DB-8823-66A3-1A98-8625BEBD2C8A}"/>
              </a:ext>
            </a:extLst>
          </p:cNvPr>
          <p:cNvSpPr/>
          <p:nvPr/>
        </p:nvSpPr>
        <p:spPr>
          <a:xfrm>
            <a:off x="7025270" y="2836833"/>
            <a:ext cx="5015790" cy="1384549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F8439AB-87AF-84EF-9D56-2F36FB889892}"/>
              </a:ext>
            </a:extLst>
          </p:cNvPr>
          <p:cNvSpPr/>
          <p:nvPr/>
        </p:nvSpPr>
        <p:spPr>
          <a:xfrm>
            <a:off x="7025269" y="4588352"/>
            <a:ext cx="5015791" cy="1384549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20D780D-DCC1-B007-D522-694D8CB0F8C7}"/>
              </a:ext>
            </a:extLst>
          </p:cNvPr>
          <p:cNvSpPr txBox="1"/>
          <p:nvPr/>
        </p:nvSpPr>
        <p:spPr>
          <a:xfrm>
            <a:off x="7136441" y="1565739"/>
            <a:ext cx="4837142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play tennis, when good weather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43D5076-67DA-B62B-4462-072320FC5CE4}"/>
              </a:ext>
            </a:extLst>
          </p:cNvPr>
          <p:cNvSpPr txBox="1"/>
          <p:nvPr/>
        </p:nvSpPr>
        <p:spPr>
          <a:xfrm>
            <a:off x="7136440" y="4659940"/>
            <a:ext cx="4837143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C400879-2C19-6E1D-9132-614F7D2010FE}"/>
              </a:ext>
            </a:extLst>
          </p:cNvPr>
          <p:cNvSpPr txBox="1"/>
          <p:nvPr/>
        </p:nvSpPr>
        <p:spPr>
          <a:xfrm>
            <a:off x="7084815" y="2904067"/>
            <a:ext cx="4888768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B15C119-948E-7758-0652-32F3B8D9BEEA}"/>
              </a:ext>
            </a:extLst>
          </p:cNvPr>
          <p:cNvSpPr txBox="1"/>
          <p:nvPr/>
        </p:nvSpPr>
        <p:spPr>
          <a:xfrm>
            <a:off x="7136440" y="5103937"/>
            <a:ext cx="4837143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0D20AEE-B847-1334-9E11-D7C9D2AE11BE}"/>
              </a:ext>
            </a:extLst>
          </p:cNvPr>
          <p:cNvSpPr txBox="1"/>
          <p:nvPr/>
        </p:nvSpPr>
        <p:spPr>
          <a:xfrm>
            <a:off x="7136441" y="2008575"/>
            <a:ext cx="4837142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52F7026-9EF3-5284-008A-CCDEFF7F452D}"/>
              </a:ext>
            </a:extLst>
          </p:cNvPr>
          <p:cNvSpPr txBox="1"/>
          <p:nvPr/>
        </p:nvSpPr>
        <p:spPr>
          <a:xfrm>
            <a:off x="6898693" y="1099911"/>
            <a:ext cx="140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Adèle (I)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CC2B3CF-5648-EFFF-B2C1-DD5A7213452C}"/>
              </a:ext>
            </a:extLst>
          </p:cNvPr>
          <p:cNvSpPr txBox="1"/>
          <p:nvPr/>
        </p:nvSpPr>
        <p:spPr>
          <a:xfrm>
            <a:off x="6944796" y="2480273"/>
            <a:ext cx="140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Léa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(she)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3CE1AE7-F3EF-578C-2AE7-524393CDBE04}"/>
              </a:ext>
            </a:extLst>
          </p:cNvPr>
          <p:cNvSpPr txBox="1"/>
          <p:nvPr/>
        </p:nvSpPr>
        <p:spPr>
          <a:xfrm>
            <a:off x="6898692" y="4237846"/>
            <a:ext cx="140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Pierre (he)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4EF0B65-118C-9084-B925-89F8AA3E227D}"/>
              </a:ext>
            </a:extLst>
          </p:cNvPr>
          <p:cNvSpPr txBox="1"/>
          <p:nvPr/>
        </p:nvSpPr>
        <p:spPr>
          <a:xfrm>
            <a:off x="7084815" y="3346728"/>
            <a:ext cx="4888768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63C4E35-C7A8-B953-8745-B19226D42668}"/>
              </a:ext>
            </a:extLst>
          </p:cNvPr>
          <p:cNvSpPr txBox="1"/>
          <p:nvPr/>
        </p:nvSpPr>
        <p:spPr>
          <a:xfrm>
            <a:off x="7091767" y="3801743"/>
            <a:ext cx="4888768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B56726A-68DC-500B-BC0B-135E6BA809DE}"/>
              </a:ext>
            </a:extLst>
          </p:cNvPr>
          <p:cNvSpPr txBox="1"/>
          <p:nvPr/>
        </p:nvSpPr>
        <p:spPr>
          <a:xfrm>
            <a:off x="7136440" y="5549570"/>
            <a:ext cx="4837143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0231C66D-D841-D328-AFDF-59288423A85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9081" y="6569544"/>
            <a:ext cx="1234410" cy="1126549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3D3FB3E4-1B75-8E04-A221-A716B8301DD0}"/>
              </a:ext>
            </a:extLst>
          </p:cNvPr>
          <p:cNvSpPr txBox="1"/>
          <p:nvPr/>
        </p:nvSpPr>
        <p:spPr>
          <a:xfrm>
            <a:off x="2363584" y="6418159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88" name="Table 4">
            <a:extLst>
              <a:ext uri="{FF2B5EF4-FFF2-40B4-BE49-F238E27FC236}">
                <a16:creationId xmlns:a16="http://schemas.microsoft.com/office/drawing/2014/main" id="{CD14182A-CC09-159F-A90C-18B8A0EE0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861012"/>
              </p:ext>
            </p:extLst>
          </p:nvPr>
        </p:nvGraphicFramePr>
        <p:xfrm>
          <a:off x="630110" y="7004490"/>
          <a:ext cx="10681115" cy="4844364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94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l’aide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expliquer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fermer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9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les devoirs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corriger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94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cuisine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il fait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9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les courses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ménage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94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fois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joues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aime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football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tennis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corde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89" name="Picture 88">
            <a:extLst>
              <a:ext uri="{FF2B5EF4-FFF2-40B4-BE49-F238E27FC236}">
                <a16:creationId xmlns:a16="http://schemas.microsoft.com/office/drawing/2014/main" id="{291BC85D-4CCB-A4CE-B13E-45BAD292A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875" y="8697232"/>
            <a:ext cx="1186070" cy="1080360"/>
          </a:xfrm>
          <a:prstGeom prst="rect">
            <a:avLst/>
          </a:prstGeom>
        </p:spPr>
      </p:pic>
      <p:pic>
        <p:nvPicPr>
          <p:cNvPr id="94" name="Picture 93" descr="Icon&#10;&#10;Description automatically generated">
            <a:extLst>
              <a:ext uri="{FF2B5EF4-FFF2-40B4-BE49-F238E27FC236}">
                <a16:creationId xmlns:a16="http://schemas.microsoft.com/office/drawing/2014/main" id="{DD0FEAA1-8BC5-D348-C583-A6E6367179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1" y="7135201"/>
            <a:ext cx="1186070" cy="118607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D6D8FD7-573B-1907-5AF5-BEE4E8E0F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876" y="10252024"/>
            <a:ext cx="1085348" cy="102822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8CCF6A3E-B94D-6712-B45A-68CCE34F9097}"/>
              </a:ext>
            </a:extLst>
          </p:cNvPr>
          <p:cNvSpPr txBox="1"/>
          <p:nvPr/>
        </p:nvSpPr>
        <p:spPr>
          <a:xfrm>
            <a:off x="1146057" y="8182270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29FAAE9-EDD6-0C60-F819-A9CFD8319E22}"/>
              </a:ext>
            </a:extLst>
          </p:cNvPr>
          <p:cNvSpPr txBox="1"/>
          <p:nvPr/>
        </p:nvSpPr>
        <p:spPr>
          <a:xfrm>
            <a:off x="1122598" y="9703582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B113153-EA5F-7E94-F69B-28C7F6057421}"/>
              </a:ext>
            </a:extLst>
          </p:cNvPr>
          <p:cNvSpPr txBox="1"/>
          <p:nvPr/>
        </p:nvSpPr>
        <p:spPr>
          <a:xfrm>
            <a:off x="1196928" y="11314998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BE7D3E3-601D-D5D6-170F-68F922BEF6F7}"/>
              </a:ext>
            </a:extLst>
          </p:cNvPr>
          <p:cNvGrpSpPr/>
          <p:nvPr/>
        </p:nvGrpSpPr>
        <p:grpSpPr>
          <a:xfrm>
            <a:off x="82557" y="6418159"/>
            <a:ext cx="2268556" cy="862054"/>
            <a:chOff x="314909" y="12083263"/>
            <a:chExt cx="2268556" cy="862054"/>
          </a:xfrm>
        </p:grpSpPr>
        <p:sp>
          <p:nvSpPr>
            <p:cNvPr id="100" name="Title 1">
              <a:extLst>
                <a:ext uri="{FF2B5EF4-FFF2-40B4-BE49-F238E27FC236}">
                  <a16:creationId xmlns:a16="http://schemas.microsoft.com/office/drawing/2014/main" id="{46B31999-477A-7E18-555D-D1785D95374D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01" name="Picture 10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1BA158AA-8E60-8E10-4D8B-471B20BBE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A42B06C-440A-3462-B845-C45F9D6E98A2}"/>
              </a:ext>
            </a:extLst>
          </p:cNvPr>
          <p:cNvGrpSpPr/>
          <p:nvPr/>
        </p:nvGrpSpPr>
        <p:grpSpPr>
          <a:xfrm>
            <a:off x="297095" y="12112603"/>
            <a:ext cx="2161593" cy="852090"/>
            <a:chOff x="-3202503" y="7519765"/>
            <a:chExt cx="2161593" cy="852090"/>
          </a:xfrm>
        </p:grpSpPr>
        <p:sp>
          <p:nvSpPr>
            <p:cNvPr id="104" name="Title 1">
              <a:extLst>
                <a:ext uri="{FF2B5EF4-FFF2-40B4-BE49-F238E27FC236}">
                  <a16:creationId xmlns:a16="http://schemas.microsoft.com/office/drawing/2014/main" id="{F096B41C-7FFF-8799-DDF3-33CE7DC87FF1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05" name="Picture 104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5369E0EF-4AA9-0465-60D2-F6AAE79A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62F8A5F3-BD54-431D-294C-DB630EC42D26}"/>
              </a:ext>
            </a:extLst>
          </p:cNvPr>
          <p:cNvSpPr txBox="1"/>
          <p:nvPr/>
        </p:nvSpPr>
        <p:spPr>
          <a:xfrm>
            <a:off x="2428687" y="12287139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on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8" name="Table 3">
            <a:extLst>
              <a:ext uri="{FF2B5EF4-FFF2-40B4-BE49-F238E27FC236}">
                <a16:creationId xmlns:a16="http://schemas.microsoft.com/office/drawing/2014/main" id="{B1C5E20C-F0B9-A51F-7E8B-C58BB32F3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346819"/>
              </p:ext>
            </p:extLst>
          </p:nvPr>
        </p:nvGraphicFramePr>
        <p:xfrm>
          <a:off x="297096" y="13159470"/>
          <a:ext cx="5503906" cy="2561315"/>
        </p:xfrm>
        <a:graphic>
          <a:graphicData uri="http://schemas.openxmlformats.org/drawingml/2006/table">
            <a:tbl>
              <a:tblPr firstRow="1" bandRow="1"/>
              <a:tblGrid>
                <a:gridCol w="5503906">
                  <a:extLst>
                    <a:ext uri="{9D8B030D-6E8A-4147-A177-3AD203B41FA5}">
                      <a16:colId xmlns:a16="http://schemas.microsoft.com/office/drawing/2014/main" val="597212106"/>
                    </a:ext>
                  </a:extLst>
                </a:gridCol>
              </a:tblGrid>
              <a:tr h="5122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788538"/>
                  </a:ext>
                </a:extLst>
              </a:tr>
              <a:tr h="5122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936429"/>
                  </a:ext>
                </a:extLst>
              </a:tr>
              <a:tr h="5122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841656"/>
                  </a:ext>
                </a:extLst>
              </a:tr>
              <a:tr h="5122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831027"/>
                  </a:ext>
                </a:extLst>
              </a:tr>
              <a:tr h="5122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41812"/>
                  </a:ext>
                </a:extLst>
              </a:tr>
            </a:tbl>
          </a:graphicData>
        </a:graphic>
      </p:graphicFrame>
      <p:sp>
        <p:nvSpPr>
          <p:cNvPr id="109" name="TextBox 108">
            <a:extLst>
              <a:ext uri="{FF2B5EF4-FFF2-40B4-BE49-F238E27FC236}">
                <a16:creationId xmlns:a16="http://schemas.microsoft.com/office/drawing/2014/main" id="{16AA0C02-DAFE-E75C-46CF-FF41B4F9D7FA}"/>
              </a:ext>
            </a:extLst>
          </p:cNvPr>
          <p:cNvSpPr txBox="1"/>
          <p:nvPr/>
        </p:nvSpPr>
        <p:spPr>
          <a:xfrm>
            <a:off x="297095" y="13173362"/>
            <a:ext cx="3761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1. </a:t>
            </a:r>
            <a:r>
              <a:rPr lang="es-AR" sz="2000" strike="sngStrike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(Tu aimes) </a:t>
            </a:r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 badminton ?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960BBF7-E5EC-F2BC-1E58-5CE651DD40B8}"/>
              </a:ext>
            </a:extLst>
          </p:cNvPr>
          <p:cNvSpPr txBox="1"/>
          <p:nvPr/>
        </p:nvSpPr>
        <p:spPr>
          <a:xfrm>
            <a:off x="297095" y="13668967"/>
            <a:ext cx="3761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2. </a:t>
            </a:r>
            <a:r>
              <a:rPr lang="es-AR" sz="2000" strike="sngStrike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(Tu joues) </a:t>
            </a:r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au handball ?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E15C178-C5AC-FDFB-4D10-55F06AE21EAB}"/>
              </a:ext>
            </a:extLst>
          </p:cNvPr>
          <p:cNvSpPr txBox="1"/>
          <p:nvPr/>
        </p:nvSpPr>
        <p:spPr>
          <a:xfrm>
            <a:off x="297095" y="14238207"/>
            <a:ext cx="3761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3. </a:t>
            </a:r>
            <a:r>
              <a:rPr lang="es-AR" sz="2000" strike="sngStrike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(Tu joues) </a:t>
            </a:r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au basket ?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807C3B0-C69D-CF3A-9C3A-FECCA5825FF9}"/>
              </a:ext>
            </a:extLst>
          </p:cNvPr>
          <p:cNvSpPr txBox="1"/>
          <p:nvPr/>
        </p:nvSpPr>
        <p:spPr>
          <a:xfrm>
            <a:off x="297095" y="14786387"/>
            <a:ext cx="3761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4. </a:t>
            </a:r>
            <a:r>
              <a:rPr lang="es-AR" sz="2000" strike="sngStrike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(Tu aimes) </a:t>
            </a:r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 football ?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EF0FE7C-55EE-8EFA-051B-1DD923B18A0B}"/>
              </a:ext>
            </a:extLst>
          </p:cNvPr>
          <p:cNvSpPr txBox="1"/>
          <p:nvPr/>
        </p:nvSpPr>
        <p:spPr>
          <a:xfrm>
            <a:off x="297095" y="15227298"/>
            <a:ext cx="3761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5. </a:t>
            </a:r>
            <a:r>
              <a:rPr lang="es-AR" sz="2000" strike="sngStrike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(Tu joues) </a:t>
            </a:r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à la corde ?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19" name="Oval 118">
            <a:hlinkClick r:id="" action="ppaction://noaction">
              <a:snd r:embed="rId4" name="6.1.wav"/>
            </a:hlinkClick>
            <a:extLst>
              <a:ext uri="{FF2B5EF4-FFF2-40B4-BE49-F238E27FC236}">
                <a16:creationId xmlns:a16="http://schemas.microsoft.com/office/drawing/2014/main" id="{95FBC9A8-9883-52CE-5949-854EB981D95C}"/>
              </a:ext>
            </a:extLst>
          </p:cNvPr>
          <p:cNvSpPr/>
          <p:nvPr/>
        </p:nvSpPr>
        <p:spPr>
          <a:xfrm>
            <a:off x="218417" y="2082232"/>
            <a:ext cx="336882" cy="350100"/>
          </a:xfrm>
          <a:prstGeom prst="ellipse">
            <a:avLst/>
          </a:prstGeom>
          <a:solidFill>
            <a:srgbClr val="786EB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0" name="Oval 119">
            <a:hlinkClick r:id="" action="ppaction://noaction">
              <a:snd r:embed="rId4" name="6.1.wav"/>
            </a:hlinkClick>
            <a:extLst>
              <a:ext uri="{FF2B5EF4-FFF2-40B4-BE49-F238E27FC236}">
                <a16:creationId xmlns:a16="http://schemas.microsoft.com/office/drawing/2014/main" id="{88A7ADE4-0AFA-8302-7827-DB864CDE6205}"/>
              </a:ext>
            </a:extLst>
          </p:cNvPr>
          <p:cNvSpPr/>
          <p:nvPr/>
        </p:nvSpPr>
        <p:spPr>
          <a:xfrm>
            <a:off x="223768" y="2532942"/>
            <a:ext cx="331531" cy="350100"/>
          </a:xfrm>
          <a:prstGeom prst="ellipse">
            <a:avLst/>
          </a:prstGeom>
          <a:solidFill>
            <a:srgbClr val="786EB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1" name="Oval 120">
            <a:hlinkClick r:id="" action="ppaction://noaction">
              <a:snd r:embed="rId4" name="6.1.wav"/>
            </a:hlinkClick>
            <a:extLst>
              <a:ext uri="{FF2B5EF4-FFF2-40B4-BE49-F238E27FC236}">
                <a16:creationId xmlns:a16="http://schemas.microsoft.com/office/drawing/2014/main" id="{230E021B-6F53-1A49-EA5B-2C4F6F142F73}"/>
              </a:ext>
            </a:extLst>
          </p:cNvPr>
          <p:cNvSpPr/>
          <p:nvPr/>
        </p:nvSpPr>
        <p:spPr>
          <a:xfrm>
            <a:off x="206501" y="3096530"/>
            <a:ext cx="336882" cy="350100"/>
          </a:xfrm>
          <a:prstGeom prst="ellipse">
            <a:avLst/>
          </a:prstGeom>
          <a:solidFill>
            <a:srgbClr val="786EB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2" name="Oval 121">
            <a:hlinkClick r:id="" action="ppaction://noaction">
              <a:snd r:embed="rId4" name="6.1.wav"/>
            </a:hlinkClick>
            <a:extLst>
              <a:ext uri="{FF2B5EF4-FFF2-40B4-BE49-F238E27FC236}">
                <a16:creationId xmlns:a16="http://schemas.microsoft.com/office/drawing/2014/main" id="{CEE92F13-EB9C-37C2-8E3F-F0CAF6566C01}"/>
              </a:ext>
            </a:extLst>
          </p:cNvPr>
          <p:cNvSpPr/>
          <p:nvPr/>
        </p:nvSpPr>
        <p:spPr>
          <a:xfrm>
            <a:off x="209512" y="3660118"/>
            <a:ext cx="336882" cy="350100"/>
          </a:xfrm>
          <a:prstGeom prst="ellipse">
            <a:avLst/>
          </a:prstGeom>
          <a:solidFill>
            <a:srgbClr val="786EB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3" name="Oval 122">
            <a:hlinkClick r:id="" action="ppaction://noaction">
              <a:snd r:embed="rId4" name="6.1.wav"/>
            </a:hlinkClick>
            <a:extLst>
              <a:ext uri="{FF2B5EF4-FFF2-40B4-BE49-F238E27FC236}">
                <a16:creationId xmlns:a16="http://schemas.microsoft.com/office/drawing/2014/main" id="{B703F44A-205C-A988-9BC9-311247C666E5}"/>
              </a:ext>
            </a:extLst>
          </p:cNvPr>
          <p:cNvSpPr/>
          <p:nvPr/>
        </p:nvSpPr>
        <p:spPr>
          <a:xfrm>
            <a:off x="226779" y="4465501"/>
            <a:ext cx="336882" cy="350100"/>
          </a:xfrm>
          <a:prstGeom prst="ellipse">
            <a:avLst/>
          </a:prstGeom>
          <a:solidFill>
            <a:srgbClr val="786EB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4" name="Oval 123">
            <a:hlinkClick r:id="" action="ppaction://noaction">
              <a:snd r:embed="rId4" name="6.1.wav"/>
            </a:hlinkClick>
            <a:extLst>
              <a:ext uri="{FF2B5EF4-FFF2-40B4-BE49-F238E27FC236}">
                <a16:creationId xmlns:a16="http://schemas.microsoft.com/office/drawing/2014/main" id="{5454FFFE-6938-5B8A-D0C2-5EB4AA543990}"/>
              </a:ext>
            </a:extLst>
          </p:cNvPr>
          <p:cNvSpPr/>
          <p:nvPr/>
        </p:nvSpPr>
        <p:spPr>
          <a:xfrm>
            <a:off x="206501" y="4856929"/>
            <a:ext cx="336882" cy="350100"/>
          </a:xfrm>
          <a:prstGeom prst="ellipse">
            <a:avLst/>
          </a:prstGeom>
          <a:solidFill>
            <a:srgbClr val="786EB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25" name="Oval 124">
            <a:hlinkClick r:id="" action="ppaction://noaction">
              <a:snd r:embed="rId4" name="6.1.wav"/>
            </a:hlinkClick>
            <a:extLst>
              <a:ext uri="{FF2B5EF4-FFF2-40B4-BE49-F238E27FC236}">
                <a16:creationId xmlns:a16="http://schemas.microsoft.com/office/drawing/2014/main" id="{1BE67F4F-3DF6-5ED3-45AE-C397875DB1AD}"/>
              </a:ext>
            </a:extLst>
          </p:cNvPr>
          <p:cNvSpPr/>
          <p:nvPr/>
        </p:nvSpPr>
        <p:spPr>
          <a:xfrm>
            <a:off x="213777" y="5278579"/>
            <a:ext cx="336882" cy="350100"/>
          </a:xfrm>
          <a:prstGeom prst="ellipse">
            <a:avLst/>
          </a:prstGeom>
          <a:solidFill>
            <a:srgbClr val="786EB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62" name="Picture 6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16C55B-7C18-1790-8816-12B3402003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26"/>
          <a:stretch/>
        </p:blipFill>
        <p:spPr>
          <a:xfrm>
            <a:off x="11293689" y="1298196"/>
            <a:ext cx="1144887" cy="678541"/>
          </a:xfrm>
          <a:prstGeom prst="rect">
            <a:avLst/>
          </a:prstGeom>
        </p:spPr>
      </p:pic>
      <p:pic>
        <p:nvPicPr>
          <p:cNvPr id="70" name="Picture 69" descr="A picture containing text&#10;&#10;Description automatically generated">
            <a:extLst>
              <a:ext uri="{FF2B5EF4-FFF2-40B4-BE49-F238E27FC236}">
                <a16:creationId xmlns:a16="http://schemas.microsoft.com/office/drawing/2014/main" id="{9591151A-CEEF-23CE-0754-F22C4F5E5F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11"/>
          <a:stretch/>
        </p:blipFill>
        <p:spPr>
          <a:xfrm>
            <a:off x="11348841" y="2588782"/>
            <a:ext cx="890490" cy="688362"/>
          </a:xfrm>
          <a:prstGeom prst="rect">
            <a:avLst/>
          </a:prstGeom>
        </p:spPr>
      </p:pic>
      <p:pic>
        <p:nvPicPr>
          <p:cNvPr id="71" name="Picture 7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D5B1EA0-2303-E5D0-5E6C-93210E5D7FE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27"/>
          <a:stretch/>
        </p:blipFill>
        <p:spPr>
          <a:xfrm>
            <a:off x="11466286" y="4273136"/>
            <a:ext cx="890491" cy="778452"/>
          </a:xfrm>
          <a:prstGeom prst="rect">
            <a:avLst/>
          </a:prstGeom>
        </p:spPr>
      </p:pic>
      <p:graphicFrame>
        <p:nvGraphicFramePr>
          <p:cNvPr id="126" name="Table 3">
            <a:extLst>
              <a:ext uri="{FF2B5EF4-FFF2-40B4-BE49-F238E27FC236}">
                <a16:creationId xmlns:a16="http://schemas.microsoft.com/office/drawing/2014/main" id="{4A9E694F-B021-3802-6903-2C3FD09C2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442684"/>
              </p:ext>
            </p:extLst>
          </p:nvPr>
        </p:nvGraphicFramePr>
        <p:xfrm>
          <a:off x="6128468" y="12813059"/>
          <a:ext cx="5757122" cy="2859504"/>
        </p:xfrm>
        <a:graphic>
          <a:graphicData uri="http://schemas.openxmlformats.org/drawingml/2006/table">
            <a:tbl>
              <a:tblPr firstRow="1" bandRow="1"/>
              <a:tblGrid>
                <a:gridCol w="3098655">
                  <a:extLst>
                    <a:ext uri="{9D8B030D-6E8A-4147-A177-3AD203B41FA5}">
                      <a16:colId xmlns:a16="http://schemas.microsoft.com/office/drawing/2014/main" val="597212106"/>
                    </a:ext>
                  </a:extLst>
                </a:gridCol>
                <a:gridCol w="2658467">
                  <a:extLst>
                    <a:ext uri="{9D8B030D-6E8A-4147-A177-3AD203B41FA5}">
                      <a16:colId xmlns:a16="http://schemas.microsoft.com/office/drawing/2014/main" val="113256288"/>
                    </a:ext>
                  </a:extLst>
                </a:gridCol>
              </a:tblGrid>
              <a:tr h="476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like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play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058651"/>
                  </a:ext>
                </a:extLst>
              </a:tr>
              <a:tr h="476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788538"/>
                  </a:ext>
                </a:extLst>
              </a:tr>
              <a:tr h="476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936429"/>
                  </a:ext>
                </a:extLst>
              </a:tr>
              <a:tr h="476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841656"/>
                  </a:ext>
                </a:extLst>
              </a:tr>
              <a:tr h="476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831027"/>
                  </a:ext>
                </a:extLst>
              </a:tr>
              <a:tr h="476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41812"/>
                  </a:ext>
                </a:extLst>
              </a:tr>
            </a:tbl>
          </a:graphicData>
        </a:graphic>
      </p:graphicFrame>
      <p:sp>
        <p:nvSpPr>
          <p:cNvPr id="127" name="TextBox 126">
            <a:extLst>
              <a:ext uri="{FF2B5EF4-FFF2-40B4-BE49-F238E27FC236}">
                <a16:creationId xmlns:a16="http://schemas.microsoft.com/office/drawing/2014/main" id="{5746CBE7-5F9F-0E3E-76BD-15296C5A45E8}"/>
              </a:ext>
            </a:extLst>
          </p:cNvPr>
          <p:cNvSpPr txBox="1"/>
          <p:nvPr/>
        </p:nvSpPr>
        <p:spPr>
          <a:xfrm>
            <a:off x="6133768" y="13284576"/>
            <a:ext cx="3691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C’est mon sport préféré.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88287BB-3B60-CC5D-55F9-5445EC42BD71}"/>
              </a:ext>
            </a:extLst>
          </p:cNvPr>
          <p:cNvSpPr txBox="1"/>
          <p:nvPr/>
        </p:nvSpPr>
        <p:spPr>
          <a:xfrm>
            <a:off x="9222247" y="13298468"/>
            <a:ext cx="2110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Oui, le samedi.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01A14B3-02CF-CEB4-C332-19CE94608FA7}"/>
              </a:ext>
            </a:extLst>
          </p:cNvPr>
          <p:cNvSpPr txBox="1"/>
          <p:nvPr/>
        </p:nvSpPr>
        <p:spPr>
          <a:xfrm>
            <a:off x="9160180" y="13783224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Une fois par semaine.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284DB6F-8B53-03B1-3EDE-DE647057676F}"/>
              </a:ext>
            </a:extLst>
          </p:cNvPr>
          <p:cNvSpPr txBox="1"/>
          <p:nvPr/>
        </p:nvSpPr>
        <p:spPr>
          <a:xfrm>
            <a:off x="6139143" y="13770465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Oui, c’est amusant.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2CAD0C8-5066-49E7-35ED-EA1AF9E70FAE}"/>
              </a:ext>
            </a:extLst>
          </p:cNvPr>
          <p:cNvSpPr txBox="1"/>
          <p:nvPr/>
        </p:nvSpPr>
        <p:spPr>
          <a:xfrm>
            <a:off x="9203560" y="14254099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Quand il fait froid.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4C0F1E5-9E00-B109-F157-11330BBF5B68}"/>
              </a:ext>
            </a:extLst>
          </p:cNvPr>
          <p:cNvSpPr txBox="1"/>
          <p:nvPr/>
        </p:nvSpPr>
        <p:spPr>
          <a:xfrm>
            <a:off x="6176038" y="14740269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Oui, je déteste ça.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624D34D-AD6B-C84C-EB9C-E08BC39ACD1D}"/>
              </a:ext>
            </a:extLst>
          </p:cNvPr>
          <p:cNvSpPr txBox="1"/>
          <p:nvPr/>
        </p:nvSpPr>
        <p:spPr>
          <a:xfrm>
            <a:off x="6201122" y="14264712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J’aime bien ça.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EFD3D17-DA6A-9C0A-DE10-9B6D4BEF1F75}"/>
              </a:ext>
            </a:extLst>
          </p:cNvPr>
          <p:cNvSpPr txBox="1"/>
          <p:nvPr/>
        </p:nvSpPr>
        <p:spPr>
          <a:xfrm>
            <a:off x="9173532" y="15215402"/>
            <a:ext cx="301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Oui, en hiver.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F505644-71D5-640D-07D6-CA3889BAD2B3}"/>
              </a:ext>
            </a:extLst>
          </p:cNvPr>
          <p:cNvSpPr txBox="1"/>
          <p:nvPr/>
        </p:nvSpPr>
        <p:spPr>
          <a:xfrm>
            <a:off x="9203560" y="14721168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Oui, à l’école.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621EA66-2E1E-08A1-51D8-52E3D48042DA}"/>
              </a:ext>
            </a:extLst>
          </p:cNvPr>
          <p:cNvSpPr txBox="1"/>
          <p:nvPr/>
        </p:nvSpPr>
        <p:spPr>
          <a:xfrm>
            <a:off x="6149892" y="15268202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C’est trop difficile.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0985363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78047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453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0033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380218" y="15592000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172902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702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20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9865E78A-AECA-4DEB-9E20-E5CB99ADA32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D2D3AE-C98C-41B2-AC0D-34BFCAFE0DE1}"/>
              </a:ext>
            </a:extLst>
          </p:cNvPr>
          <p:cNvGrpSpPr/>
          <p:nvPr/>
        </p:nvGrpSpPr>
        <p:grpSpPr>
          <a:xfrm>
            <a:off x="234749" y="960580"/>
            <a:ext cx="2161593" cy="852090"/>
            <a:chOff x="-3202503" y="7519765"/>
            <a:chExt cx="2161593" cy="852090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02D7609C-EDDD-482B-800D-840377AEDBC6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5" name="Picture 24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C7D65D43-11D5-49C2-BF15-08A33743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8087310-E336-4C7F-89AC-D3682C525878}"/>
              </a:ext>
            </a:extLst>
          </p:cNvPr>
          <p:cNvSpPr txBox="1"/>
          <p:nvPr/>
        </p:nvSpPr>
        <p:spPr>
          <a:xfrm>
            <a:off x="2366341" y="1135116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– on the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122CD-6C88-FA6D-DFE3-A045B2BF208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67211" y="10717621"/>
            <a:ext cx="1234410" cy="1126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012B5B-819C-F4F1-9862-170DEAC93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77" y="10361950"/>
            <a:ext cx="2048434" cy="8474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A0E678-2D96-1211-5685-5589CB00560C}"/>
              </a:ext>
            </a:extLst>
          </p:cNvPr>
          <p:cNvSpPr txBox="1"/>
          <p:nvPr/>
        </p:nvSpPr>
        <p:spPr>
          <a:xfrm>
            <a:off x="2254711" y="10470391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34A02072-CD5E-8881-4603-0E195308B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951858"/>
              </p:ext>
            </p:extLst>
          </p:nvPr>
        </p:nvGraphicFramePr>
        <p:xfrm>
          <a:off x="630110" y="11157633"/>
          <a:ext cx="10681115" cy="4937928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2298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help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reply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2298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 correct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 explain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 close, shut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2298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 do,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 do,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he does, makes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2298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cooking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shopping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housework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2298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a/one time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play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likes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2298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football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tennis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rope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2AADB7D-C8A4-8ABE-CA8F-1CBF84C48D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875" y="13016631"/>
            <a:ext cx="1186070" cy="108036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96EEC09-DE23-C740-8DEB-285D90196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1" y="11288344"/>
            <a:ext cx="1186070" cy="1186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651F37-1022-A1B4-1C00-5981974703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875" y="14581538"/>
            <a:ext cx="1162417" cy="1101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650DED-8F6D-2DD8-9C13-0944CE4F6B42}"/>
              </a:ext>
            </a:extLst>
          </p:cNvPr>
          <p:cNvSpPr txBox="1"/>
          <p:nvPr/>
        </p:nvSpPr>
        <p:spPr>
          <a:xfrm>
            <a:off x="1146057" y="12460105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C46501-E0E9-ED96-832F-ADFAA758F761}"/>
              </a:ext>
            </a:extLst>
          </p:cNvPr>
          <p:cNvSpPr txBox="1"/>
          <p:nvPr/>
        </p:nvSpPr>
        <p:spPr>
          <a:xfrm>
            <a:off x="1122598" y="1412689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EB6814-88FE-59D4-DF55-3B45001EEFD1}"/>
              </a:ext>
            </a:extLst>
          </p:cNvPr>
          <p:cNvSpPr txBox="1"/>
          <p:nvPr/>
        </p:nvSpPr>
        <p:spPr>
          <a:xfrm>
            <a:off x="1196928" y="15592833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graphicFrame>
        <p:nvGraphicFramePr>
          <p:cNvPr id="28" name="Table 3">
            <a:extLst>
              <a:ext uri="{FF2B5EF4-FFF2-40B4-BE49-F238E27FC236}">
                <a16:creationId xmlns:a16="http://schemas.microsoft.com/office/drawing/2014/main" id="{FA18C7FC-CB78-F5A2-1C98-7DF494E33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889213"/>
              </p:ext>
            </p:extLst>
          </p:nvPr>
        </p:nvGraphicFramePr>
        <p:xfrm>
          <a:off x="341221" y="1900058"/>
          <a:ext cx="5751337" cy="2859504"/>
        </p:xfrm>
        <a:graphic>
          <a:graphicData uri="http://schemas.openxmlformats.org/drawingml/2006/table">
            <a:tbl>
              <a:tblPr firstRow="1" bandRow="1"/>
              <a:tblGrid>
                <a:gridCol w="2751953">
                  <a:extLst>
                    <a:ext uri="{9D8B030D-6E8A-4147-A177-3AD203B41FA5}">
                      <a16:colId xmlns:a16="http://schemas.microsoft.com/office/drawing/2014/main" val="597212106"/>
                    </a:ext>
                  </a:extLst>
                </a:gridCol>
                <a:gridCol w="2999384">
                  <a:extLst>
                    <a:ext uri="{9D8B030D-6E8A-4147-A177-3AD203B41FA5}">
                      <a16:colId xmlns:a16="http://schemas.microsoft.com/office/drawing/2014/main" val="113256288"/>
                    </a:ext>
                  </a:extLst>
                </a:gridCol>
              </a:tblGrid>
              <a:tr h="476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like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play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058651"/>
                  </a:ext>
                </a:extLst>
              </a:tr>
              <a:tr h="476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788538"/>
                  </a:ext>
                </a:extLst>
              </a:tr>
              <a:tr h="476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936429"/>
                  </a:ext>
                </a:extLst>
              </a:tr>
              <a:tr h="476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841656"/>
                  </a:ext>
                </a:extLst>
              </a:tr>
              <a:tr h="476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831027"/>
                  </a:ext>
                </a:extLst>
              </a:tr>
              <a:tr h="4765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41812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A24B4286-0B3E-8BBE-45C4-B40E9A6AFCA6}"/>
              </a:ext>
            </a:extLst>
          </p:cNvPr>
          <p:cNvSpPr txBox="1"/>
          <p:nvPr/>
        </p:nvSpPr>
        <p:spPr>
          <a:xfrm>
            <a:off x="412084" y="2414199"/>
            <a:ext cx="2110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J’adore ça.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C0723F-60BC-EDC3-19B6-C5D3E6B520C9}"/>
              </a:ext>
            </a:extLst>
          </p:cNvPr>
          <p:cNvSpPr txBox="1"/>
          <p:nvPr/>
        </p:nvSpPr>
        <p:spPr>
          <a:xfrm>
            <a:off x="3207511" y="2429319"/>
            <a:ext cx="2110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Parfois.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ECA46A1-5581-A2E7-8B2E-C75D881D03FD}"/>
              </a:ext>
            </a:extLst>
          </p:cNvPr>
          <p:cNvSpPr txBox="1"/>
          <p:nvPr/>
        </p:nvSpPr>
        <p:spPr>
          <a:xfrm>
            <a:off x="3207512" y="2879403"/>
            <a:ext cx="2110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Non.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83AA97-BBD7-BB8D-2D80-2F04B4D1E002}"/>
              </a:ext>
            </a:extLst>
          </p:cNvPr>
          <p:cNvSpPr txBox="1"/>
          <p:nvPr/>
        </p:nvSpPr>
        <p:spPr>
          <a:xfrm>
            <a:off x="380888" y="2866481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Non, c’est difficile.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DEC36B-DEBE-B43A-EBDE-C9D7E5630EFB}"/>
              </a:ext>
            </a:extLst>
          </p:cNvPr>
          <p:cNvSpPr txBox="1"/>
          <p:nvPr/>
        </p:nvSpPr>
        <p:spPr>
          <a:xfrm>
            <a:off x="3157095" y="3387327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Oui, souvent.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F1E8FB6-1E1B-FEFE-8459-24D55F6D9277}"/>
              </a:ext>
            </a:extLst>
          </p:cNvPr>
          <p:cNvSpPr txBox="1"/>
          <p:nvPr/>
        </p:nvSpPr>
        <p:spPr>
          <a:xfrm>
            <a:off x="412084" y="3388678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Oui, c’est super.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D505673-DD8E-81A2-B2E2-72A287FB6EAD}"/>
              </a:ext>
            </a:extLst>
          </p:cNvPr>
          <p:cNvSpPr txBox="1"/>
          <p:nvPr/>
        </p:nvSpPr>
        <p:spPr>
          <a:xfrm>
            <a:off x="380888" y="3864888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J’aime bien ça.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7AFCAA0-C6F3-FD62-E1AD-180B2E16F36E}"/>
              </a:ext>
            </a:extLst>
          </p:cNvPr>
          <p:cNvSpPr txBox="1"/>
          <p:nvPr/>
        </p:nvSpPr>
        <p:spPr>
          <a:xfrm>
            <a:off x="3207512" y="4296757"/>
            <a:ext cx="301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Oui, avec mon ami(e).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7A4159-B205-302A-0134-9B0C54BDC9FA}"/>
              </a:ext>
            </a:extLst>
          </p:cNvPr>
          <p:cNvSpPr txBox="1"/>
          <p:nvPr/>
        </p:nvSpPr>
        <p:spPr>
          <a:xfrm>
            <a:off x="3157095" y="3838916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Oui, avec mon père.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40472D-5C70-8066-515D-D99FFAD97058}"/>
              </a:ext>
            </a:extLst>
          </p:cNvPr>
          <p:cNvSpPr txBox="1"/>
          <p:nvPr/>
        </p:nvSpPr>
        <p:spPr>
          <a:xfrm>
            <a:off x="341220" y="4343657"/>
            <a:ext cx="282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Oui, c’est amusant.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graphicFrame>
        <p:nvGraphicFramePr>
          <p:cNvPr id="61" name="Table 3">
            <a:extLst>
              <a:ext uri="{FF2B5EF4-FFF2-40B4-BE49-F238E27FC236}">
                <a16:creationId xmlns:a16="http://schemas.microsoft.com/office/drawing/2014/main" id="{17955187-12B7-DC33-153B-2717BFEFE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091157"/>
              </p:ext>
            </p:extLst>
          </p:nvPr>
        </p:nvGraphicFramePr>
        <p:xfrm>
          <a:off x="6526861" y="2184914"/>
          <a:ext cx="5503906" cy="2561315"/>
        </p:xfrm>
        <a:graphic>
          <a:graphicData uri="http://schemas.openxmlformats.org/drawingml/2006/table">
            <a:tbl>
              <a:tblPr firstRow="1" bandRow="1"/>
              <a:tblGrid>
                <a:gridCol w="5503906">
                  <a:extLst>
                    <a:ext uri="{9D8B030D-6E8A-4147-A177-3AD203B41FA5}">
                      <a16:colId xmlns:a16="http://schemas.microsoft.com/office/drawing/2014/main" val="597212106"/>
                    </a:ext>
                  </a:extLst>
                </a:gridCol>
              </a:tblGrid>
              <a:tr h="5122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788538"/>
                  </a:ext>
                </a:extLst>
              </a:tr>
              <a:tr h="5122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936429"/>
                  </a:ext>
                </a:extLst>
              </a:tr>
              <a:tr h="5122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841656"/>
                  </a:ext>
                </a:extLst>
              </a:tr>
              <a:tr h="5122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831027"/>
                  </a:ext>
                </a:extLst>
              </a:tr>
              <a:tr h="51226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41812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15129092-5AFB-3AAF-4C57-4E6D85BADBC7}"/>
              </a:ext>
            </a:extLst>
          </p:cNvPr>
          <p:cNvSpPr txBox="1"/>
          <p:nvPr/>
        </p:nvSpPr>
        <p:spPr>
          <a:xfrm>
            <a:off x="6474630" y="2810291"/>
            <a:ext cx="42385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2. </a:t>
            </a:r>
            <a:r>
              <a:rPr lang="es-AR" sz="2000" strike="sngStrike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(Tu aimes) </a:t>
            </a:r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 volley de plage ?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593A46A-C9F7-0A66-DD36-52F1CA993BDD}"/>
              </a:ext>
            </a:extLst>
          </p:cNvPr>
          <p:cNvSpPr txBox="1"/>
          <p:nvPr/>
        </p:nvSpPr>
        <p:spPr>
          <a:xfrm>
            <a:off x="6474630" y="2297363"/>
            <a:ext cx="3761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1. </a:t>
            </a:r>
            <a:r>
              <a:rPr lang="es-AR" sz="2000" strike="sngStrike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(Tu joues) </a:t>
            </a:r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au tennis ?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68C7437-9A2C-72E7-EC60-BB1069C8B11B}"/>
              </a:ext>
            </a:extLst>
          </p:cNvPr>
          <p:cNvSpPr txBox="1"/>
          <p:nvPr/>
        </p:nvSpPr>
        <p:spPr>
          <a:xfrm>
            <a:off x="6474630" y="3271523"/>
            <a:ext cx="3761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3. </a:t>
            </a:r>
            <a:r>
              <a:rPr lang="es-AR" sz="2000" strike="sngStrike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(Tu aimes) </a:t>
            </a:r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le ping-pong ?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EC2817-7D53-EBAB-3152-27F0869C9C43}"/>
              </a:ext>
            </a:extLst>
          </p:cNvPr>
          <p:cNvSpPr txBox="1"/>
          <p:nvPr/>
        </p:nvSpPr>
        <p:spPr>
          <a:xfrm>
            <a:off x="6474630" y="3778260"/>
            <a:ext cx="3761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4. </a:t>
            </a:r>
            <a:r>
              <a:rPr lang="es-AR" sz="2000" strike="sngStrike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(Tu joues) </a:t>
            </a:r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au hockey ?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0E25BE-AF2C-411E-F08B-28ED803DFB73}"/>
              </a:ext>
            </a:extLst>
          </p:cNvPr>
          <p:cNvSpPr txBox="1"/>
          <p:nvPr/>
        </p:nvSpPr>
        <p:spPr>
          <a:xfrm>
            <a:off x="6474629" y="4329155"/>
            <a:ext cx="3761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5. </a:t>
            </a:r>
            <a:r>
              <a:rPr lang="es-AR" sz="2000" strike="sngStrike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(Tu joues) </a:t>
            </a:r>
            <a:r>
              <a:rPr lang="es-A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au rugby ?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CA665E8-8881-9A0E-811F-18C40404F858}"/>
              </a:ext>
            </a:extLst>
          </p:cNvPr>
          <p:cNvGrpSpPr/>
          <p:nvPr/>
        </p:nvGrpSpPr>
        <p:grpSpPr>
          <a:xfrm>
            <a:off x="123119" y="4921687"/>
            <a:ext cx="2161593" cy="852090"/>
            <a:chOff x="-3202503" y="7519765"/>
            <a:chExt cx="2161593" cy="852090"/>
          </a:xfrm>
        </p:grpSpPr>
        <p:sp>
          <p:nvSpPr>
            <p:cNvPr id="73" name="Title 1">
              <a:extLst>
                <a:ext uri="{FF2B5EF4-FFF2-40B4-BE49-F238E27FC236}">
                  <a16:creationId xmlns:a16="http://schemas.microsoft.com/office/drawing/2014/main" id="{FFC95585-F217-E128-6AB0-CD4326480B96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74" name="Picture 73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93AF1034-C852-9DD4-67D0-A080C8E81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5010B70D-9CA5-3BAF-81BA-0DA39D5746D9}"/>
              </a:ext>
            </a:extLst>
          </p:cNvPr>
          <p:cNvSpPr txBox="1"/>
          <p:nvPr/>
        </p:nvSpPr>
        <p:spPr>
          <a:xfrm>
            <a:off x="2254711" y="5096223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Describe the weather in each place.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237B1849-93AE-5850-4E4D-17FA755242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0983" y="5686992"/>
            <a:ext cx="5115137" cy="4533872"/>
          </a:xfrm>
          <a:prstGeom prst="rect">
            <a:avLst/>
          </a:prstGeom>
        </p:spPr>
      </p:pic>
      <p:graphicFrame>
        <p:nvGraphicFramePr>
          <p:cNvPr id="113" name="Table 3">
            <a:extLst>
              <a:ext uri="{FF2B5EF4-FFF2-40B4-BE49-F238E27FC236}">
                <a16:creationId xmlns:a16="http://schemas.microsoft.com/office/drawing/2014/main" id="{94E02CC7-DA7D-D5B6-D9E2-926BCAEA2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43757"/>
              </p:ext>
            </p:extLst>
          </p:nvPr>
        </p:nvGraphicFramePr>
        <p:xfrm>
          <a:off x="277993" y="5715776"/>
          <a:ext cx="5154617" cy="4505088"/>
        </p:xfrm>
        <a:graphic>
          <a:graphicData uri="http://schemas.openxmlformats.org/drawingml/2006/table">
            <a:tbl>
              <a:tblPr firstRow="1" bandRow="1"/>
              <a:tblGrid>
                <a:gridCol w="709367">
                  <a:extLst>
                    <a:ext uri="{9D8B030D-6E8A-4147-A177-3AD203B41FA5}">
                      <a16:colId xmlns:a16="http://schemas.microsoft.com/office/drawing/2014/main" val="597212106"/>
                    </a:ext>
                  </a:extLst>
                </a:gridCol>
                <a:gridCol w="4445250">
                  <a:extLst>
                    <a:ext uri="{9D8B030D-6E8A-4147-A177-3AD203B41FA5}">
                      <a16:colId xmlns:a16="http://schemas.microsoft.com/office/drawing/2014/main" val="113256288"/>
                    </a:ext>
                  </a:extLst>
                </a:gridCol>
              </a:tblGrid>
              <a:tr h="56313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058651"/>
                  </a:ext>
                </a:extLst>
              </a:tr>
              <a:tr h="56313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788538"/>
                  </a:ext>
                </a:extLst>
              </a:tr>
              <a:tr h="56313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936429"/>
                  </a:ext>
                </a:extLst>
              </a:tr>
              <a:tr h="56313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841656"/>
                  </a:ext>
                </a:extLst>
              </a:tr>
              <a:tr h="56313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831027"/>
                  </a:ext>
                </a:extLst>
              </a:tr>
              <a:tr h="56313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41812"/>
                  </a:ext>
                </a:extLst>
              </a:tr>
              <a:tr h="56313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625612"/>
                  </a:ext>
                </a:extLst>
              </a:tr>
              <a:tr h="56313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83699"/>
                  </a:ext>
                </a:extLst>
              </a:tr>
            </a:tbl>
          </a:graphicData>
        </a:graphic>
      </p:graphicFrame>
      <p:sp>
        <p:nvSpPr>
          <p:cNvPr id="114" name="TextBox 113">
            <a:extLst>
              <a:ext uri="{FF2B5EF4-FFF2-40B4-BE49-F238E27FC236}">
                <a16:creationId xmlns:a16="http://schemas.microsoft.com/office/drawing/2014/main" id="{B9CC6797-263C-48B0-748F-0BD5E7E0AEA9}"/>
              </a:ext>
            </a:extLst>
          </p:cNvPr>
          <p:cNvSpPr txBox="1"/>
          <p:nvPr/>
        </p:nvSpPr>
        <p:spPr>
          <a:xfrm>
            <a:off x="1093591" y="5772031"/>
            <a:ext cx="516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À Cal</a:t>
            </a:r>
            <a:r>
              <a:rPr lang="en-GB" sz="2400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ais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 il fait </a:t>
            </a:r>
            <a:r>
              <a:rPr lang="en-GB" sz="2400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mauv</a:t>
            </a:r>
            <a:r>
              <a:rPr lang="en-GB" sz="2400" b="1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ais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kern="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2AB0D62-3FDA-2ADE-0323-7D4BF15A7C1B}"/>
              </a:ext>
            </a:extLst>
          </p:cNvPr>
          <p:cNvSpPr txBox="1"/>
          <p:nvPr/>
        </p:nvSpPr>
        <p:spPr>
          <a:xfrm>
            <a:off x="997920" y="6318257"/>
            <a:ext cx="516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À Bord</a:t>
            </a:r>
            <a:r>
              <a:rPr lang="en-GB" sz="2400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eaux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 il fait </a:t>
            </a:r>
            <a:r>
              <a:rPr lang="en-GB" sz="2400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ch</a:t>
            </a:r>
            <a:r>
              <a:rPr lang="en-GB" sz="2400" b="1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aud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kern="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219170-6F58-DDD9-ABFB-B70C536D94BD}"/>
              </a:ext>
            </a:extLst>
          </p:cNvPr>
          <p:cNvSpPr txBox="1"/>
          <p:nvPr/>
        </p:nvSpPr>
        <p:spPr>
          <a:xfrm>
            <a:off x="976030" y="6909646"/>
            <a:ext cx="516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À Bl</a:t>
            </a:r>
            <a:r>
              <a:rPr lang="en-GB" sz="2400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ois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 il fait </a:t>
            </a:r>
            <a:r>
              <a:rPr lang="en-GB" sz="2400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fr</a:t>
            </a:r>
            <a:r>
              <a:rPr lang="en-GB" sz="2400" b="1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oid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kern="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63232E2-1928-3FEC-D741-E37C1D1888B4}"/>
              </a:ext>
            </a:extLst>
          </p:cNvPr>
          <p:cNvSpPr txBox="1"/>
          <p:nvPr/>
        </p:nvSpPr>
        <p:spPr>
          <a:xfrm>
            <a:off x="976031" y="7443684"/>
            <a:ext cx="516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À Saint Mal</a:t>
            </a:r>
            <a:r>
              <a:rPr lang="en-GB" sz="2400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o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 il fait b</a:t>
            </a:r>
            <a:r>
              <a:rPr lang="en-GB" sz="2400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eau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kern="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B432A3C-0179-C5E5-D22B-D54319ED9CFC}"/>
              </a:ext>
            </a:extLst>
          </p:cNvPr>
          <p:cNvSpPr txBox="1"/>
          <p:nvPr/>
        </p:nvSpPr>
        <p:spPr>
          <a:xfrm>
            <a:off x="976031" y="7984326"/>
            <a:ext cx="516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À Rou</a:t>
            </a:r>
            <a:r>
              <a:rPr lang="en-GB" sz="2400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 il fait du v</a:t>
            </a:r>
            <a:r>
              <a:rPr lang="en-GB" sz="2400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ent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kern="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A368CB1-33A6-91C7-040A-0A4CEC669DBE}"/>
              </a:ext>
            </a:extLst>
          </p:cNvPr>
          <p:cNvSpPr txBox="1"/>
          <p:nvPr/>
        </p:nvSpPr>
        <p:spPr>
          <a:xfrm>
            <a:off x="976032" y="8573451"/>
            <a:ext cx="516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À </a:t>
            </a:r>
            <a:r>
              <a:rPr lang="en-GB" sz="2400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Ri</a:t>
            </a:r>
            <a:r>
              <a:rPr lang="en-GB" sz="2400" b="1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eux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 il </a:t>
            </a:r>
            <a:r>
              <a:rPr lang="en-GB" sz="2400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pl</a:t>
            </a:r>
            <a:r>
              <a:rPr lang="en-GB" sz="2400" b="1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eut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kern="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CB6E75E-CE0C-3D20-1650-75514517CA7F}"/>
              </a:ext>
            </a:extLst>
          </p:cNvPr>
          <p:cNvSpPr txBox="1"/>
          <p:nvPr/>
        </p:nvSpPr>
        <p:spPr>
          <a:xfrm>
            <a:off x="1008826" y="9148792"/>
            <a:ext cx="516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À Mars</a:t>
            </a:r>
            <a:r>
              <a:rPr lang="en-GB" sz="2400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ei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lle il fait du sol</a:t>
            </a:r>
            <a:r>
              <a:rPr lang="en-GB" sz="2400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ei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l.</a:t>
            </a:r>
            <a:endParaRPr lang="en-GB" sz="2400" kern="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172614D-829B-90FB-F48E-BCEC406CDED7}"/>
              </a:ext>
            </a:extLst>
          </p:cNvPr>
          <p:cNvSpPr txBox="1"/>
          <p:nvPr/>
        </p:nvSpPr>
        <p:spPr>
          <a:xfrm>
            <a:off x="997921" y="9689434"/>
            <a:ext cx="516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À Li</a:t>
            </a:r>
            <a:r>
              <a:rPr lang="en-GB" sz="2400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è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ge il </a:t>
            </a:r>
            <a:r>
              <a:rPr lang="en-GB" sz="2400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lang="en-GB" sz="2400" b="1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ei</a:t>
            </a:r>
            <a:r>
              <a:rPr lang="en-GB" sz="2400" spc="-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ge</a:t>
            </a:r>
            <a:r>
              <a:rPr lang="en-GB" sz="24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kern="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037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35FE797-AF70-4DEE-808B-B40C13FEC89F}"/>
              </a:ext>
            </a:extLst>
          </p:cNvPr>
          <p:cNvSpPr/>
          <p:nvPr/>
        </p:nvSpPr>
        <p:spPr>
          <a:xfrm>
            <a:off x="170357" y="10707801"/>
            <a:ext cx="11723927" cy="519887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D394AC2-A8A6-4118-8D32-C4719E80C764}"/>
              </a:ext>
            </a:extLst>
          </p:cNvPr>
          <p:cNvSpPr/>
          <p:nvPr/>
        </p:nvSpPr>
        <p:spPr>
          <a:xfrm>
            <a:off x="361941" y="1173246"/>
            <a:ext cx="333819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103B51-041D-43DC-95E2-239F14440009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1B3E8D42-5EC7-422C-9673-18226510AEB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D9F7BFDE-FF4A-496D-AF88-57785F1C8E7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213DD4-7725-4D87-A90F-57886BBCCDF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9326C6-EC0E-47C1-997D-7DE451254BAA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AC49D1F-278E-4A03-93AD-911847432218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E773BE2-9F07-4CBB-9CD3-64B114B847B8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E114161-63BB-42B2-A7EB-A44C65B99DFD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43776-32D3-4D0A-8779-F94B7E7520C5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AA7B03-6471-4F79-85FB-A7E58C153059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731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Using </a:t>
              </a:r>
              <a:r>
                <a:rPr kumimoji="0" lang="en-GB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jouer</a:t>
              </a: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GB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talk about sports</a:t>
              </a: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and </a:t>
              </a:r>
              <a:r>
                <a:rPr lang="en-GB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faire </a:t>
              </a: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to talk about activities</a:t>
              </a:r>
              <a:endParaRPr kumimoji="0" lang="en-GB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DA339A-6926-47B2-8F25-99D96503D827}"/>
              </a:ext>
            </a:extLst>
          </p:cNvPr>
          <p:cNvGrpSpPr/>
          <p:nvPr/>
        </p:nvGrpSpPr>
        <p:grpSpPr>
          <a:xfrm>
            <a:off x="264883" y="8622937"/>
            <a:ext cx="2268556" cy="862054"/>
            <a:chOff x="314909" y="12083263"/>
            <a:chExt cx="2268556" cy="862054"/>
          </a:xfrm>
        </p:grpSpPr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A4455D26-D685-4499-87A9-5C8DC9FE13A7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4" name="Picture 43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77834D6-4F1C-45D3-931C-59094DD64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45" name="Table 51">
            <a:extLst>
              <a:ext uri="{FF2B5EF4-FFF2-40B4-BE49-F238E27FC236}">
                <a16:creationId xmlns:a16="http://schemas.microsoft.com/office/drawing/2014/main" id="{D687EB10-5A48-41FF-A839-E65AD289F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358915"/>
              </p:ext>
            </p:extLst>
          </p:nvPr>
        </p:nvGraphicFramePr>
        <p:xfrm>
          <a:off x="260325" y="9459086"/>
          <a:ext cx="11633958" cy="1031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9666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3109396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94744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947448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14227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l’équipe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parent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14227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mes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tes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A497DF87-A01E-456D-9735-6EAEE229C697}"/>
              </a:ext>
            </a:extLst>
          </p:cNvPr>
          <p:cNvSpPr txBox="1"/>
          <p:nvPr/>
        </p:nvSpPr>
        <p:spPr>
          <a:xfrm>
            <a:off x="2542160" y="8780338"/>
            <a:ext cx="661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76E9D7-888F-48E5-B640-3FC4B533D338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43E78E7-7ED0-4630-A8CF-799A2D797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26" y="4504695"/>
            <a:ext cx="2377646" cy="853514"/>
          </a:xfrm>
          <a:prstGeom prst="rect">
            <a:avLst/>
          </a:prstGeom>
        </p:spPr>
      </p:pic>
      <p:pic>
        <p:nvPicPr>
          <p:cNvPr id="37" name="Google Shape;111;p3">
            <a:extLst>
              <a:ext uri="{FF2B5EF4-FFF2-40B4-BE49-F238E27FC236}">
                <a16:creationId xmlns:a16="http://schemas.microsoft.com/office/drawing/2014/main" id="{9A93B7BE-BAA4-48F8-91D0-FD7D902A7DF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755959" y="4337984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EFAC615D-F86B-4385-9B76-90599C7A5D56}"/>
              </a:ext>
            </a:extLst>
          </p:cNvPr>
          <p:cNvSpPr txBox="1">
            <a:spLocks/>
          </p:cNvSpPr>
          <p:nvPr/>
        </p:nvSpPr>
        <p:spPr>
          <a:xfrm>
            <a:off x="9778468" y="11048281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1" name="Google Shape;170;p8" descr="Jigsaw, Puzzle, Piece, Game, Concept, Solution">
            <a:extLst>
              <a:ext uri="{FF2B5EF4-FFF2-40B4-BE49-F238E27FC236}">
                <a16:creationId xmlns:a16="http://schemas.microsoft.com/office/drawing/2014/main" id="{125969D9-CB58-4C41-B097-2E85E45A7DA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96131" y="10889346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CustomShape 3">
            <a:extLst>
              <a:ext uri="{FF2B5EF4-FFF2-40B4-BE49-F238E27FC236}">
                <a16:creationId xmlns:a16="http://schemas.microsoft.com/office/drawing/2014/main" id="{13E58283-9E1D-4FAD-BB85-F9D46ACBA4CD}"/>
              </a:ext>
            </a:extLst>
          </p:cNvPr>
          <p:cNvSpPr/>
          <p:nvPr/>
        </p:nvSpPr>
        <p:spPr>
          <a:xfrm>
            <a:off x="353963" y="11176417"/>
            <a:ext cx="9600673" cy="6936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Use 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mon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(my – masculine)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ma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(my – feminine) and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ton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(your – masculine) and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ta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(your – feminine) with singular nouns.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9A2E59A-8A31-4405-B73A-9BF307BD03E2}"/>
              </a:ext>
            </a:extLst>
          </p:cNvPr>
          <p:cNvSpPr txBox="1">
            <a:spLocks/>
          </p:cNvSpPr>
          <p:nvPr/>
        </p:nvSpPr>
        <p:spPr>
          <a:xfrm>
            <a:off x="361940" y="10817593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mon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, ma,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mes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| ton, ta,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476B1AC-FDF9-48E7-843F-E23473D1FCFE}"/>
              </a:ext>
            </a:extLst>
          </p:cNvPr>
          <p:cNvSpPr/>
          <p:nvPr/>
        </p:nvSpPr>
        <p:spPr>
          <a:xfrm>
            <a:off x="441474" y="12602636"/>
            <a:ext cx="2091965" cy="45788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87B237F-863D-4957-84CA-8C5B2021404C}"/>
              </a:ext>
            </a:extLst>
          </p:cNvPr>
          <p:cNvSpPr/>
          <p:nvPr/>
        </p:nvSpPr>
        <p:spPr>
          <a:xfrm>
            <a:off x="3056851" y="12624163"/>
            <a:ext cx="2360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my brothers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Google Shape;433;p6">
            <a:extLst>
              <a:ext uri="{FF2B5EF4-FFF2-40B4-BE49-F238E27FC236}">
                <a16:creationId xmlns:a16="http://schemas.microsoft.com/office/drawing/2014/main" id="{6A55247F-6F6C-47AB-BB3D-7FD924E88F72}"/>
              </a:ext>
            </a:extLst>
          </p:cNvPr>
          <p:cNvSpPr txBox="1"/>
          <p:nvPr/>
        </p:nvSpPr>
        <p:spPr>
          <a:xfrm>
            <a:off x="2637972" y="1262416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9FF9F2-59AB-43A4-9E47-8E80693E4999}"/>
              </a:ext>
            </a:extLst>
          </p:cNvPr>
          <p:cNvSpPr txBox="1"/>
          <p:nvPr/>
        </p:nvSpPr>
        <p:spPr>
          <a:xfrm>
            <a:off x="444393" y="12598852"/>
            <a:ext cx="186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mes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frères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678FE9F2-3965-467B-A046-200E9F0C6655}"/>
              </a:ext>
            </a:extLst>
          </p:cNvPr>
          <p:cNvSpPr/>
          <p:nvPr/>
        </p:nvSpPr>
        <p:spPr>
          <a:xfrm>
            <a:off x="530778" y="15078261"/>
            <a:ext cx="1997743" cy="726305"/>
          </a:xfrm>
          <a:prstGeom prst="wedgeRoundRectCallout">
            <a:avLst>
              <a:gd name="adj1" fmla="val -21147"/>
              <a:gd name="adj2" fmla="val -76215"/>
              <a:gd name="adj3" fmla="val 16667"/>
            </a:avLst>
          </a:prstGeom>
          <a:solidFill>
            <a:srgbClr val="CFF3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entury Gothic" panose="020F0302020204030204"/>
              </a:rPr>
              <a:t>Remember </a:t>
            </a:r>
            <a:r>
              <a:rPr lang="en-GB" sz="2000" dirty="0">
                <a:solidFill>
                  <a:srgbClr val="FF3888"/>
                </a:solidFill>
                <a:latin typeface="Century Gothic" panose="020F0302020204030204"/>
              </a:rPr>
              <a:t>liaison</a:t>
            </a:r>
            <a:r>
              <a:rPr lang="en-GB" sz="2000" dirty="0">
                <a:solidFill>
                  <a:schemeClr val="tx1"/>
                </a:solidFill>
                <a:latin typeface="Century Gothic" panose="020F0302020204030204"/>
              </a:rPr>
              <a:t>, here!</a:t>
            </a:r>
            <a:endParaRPr lang="en-GB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2D47B4-AC98-4BE4-B7EB-F56A3A344F76}"/>
              </a:ext>
            </a:extLst>
          </p:cNvPr>
          <p:cNvGrpSpPr/>
          <p:nvPr/>
        </p:nvGrpSpPr>
        <p:grpSpPr>
          <a:xfrm>
            <a:off x="10240977" y="15273753"/>
            <a:ext cx="912053" cy="664079"/>
            <a:chOff x="10804163" y="15567396"/>
            <a:chExt cx="912053" cy="664079"/>
          </a:xfrm>
        </p:grpSpPr>
        <p:pic>
          <p:nvPicPr>
            <p:cNvPr id="60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7FA5C112-E2D3-4DE2-9218-7D585C06B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C7ACF01-9EFF-4AE1-90D8-7925A4DDD6B1}"/>
                </a:ext>
              </a:extLst>
            </p:cNvPr>
            <p:cNvSpPr txBox="1"/>
            <p:nvPr/>
          </p:nvSpPr>
          <p:spPr>
            <a:xfrm>
              <a:off x="11011479" y="15735057"/>
              <a:ext cx="52931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A16F89-9A87-8A72-1BF8-CA85458C39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5608" y="1915342"/>
            <a:ext cx="1558141" cy="2327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9755CA-5B4D-368B-C08F-3D16DE3EA2F6}"/>
              </a:ext>
            </a:extLst>
          </p:cNvPr>
          <p:cNvSpPr/>
          <p:nvPr/>
        </p:nvSpPr>
        <p:spPr>
          <a:xfrm>
            <a:off x="9108144" y="2829441"/>
            <a:ext cx="252552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B0F63-09ED-6A3D-ACEC-A350292E6252}"/>
              </a:ext>
            </a:extLst>
          </p:cNvPr>
          <p:cNvSpPr txBox="1"/>
          <p:nvPr/>
        </p:nvSpPr>
        <p:spPr>
          <a:xfrm>
            <a:off x="9360695" y="2755859"/>
            <a:ext cx="2594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Using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mes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tes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D41860-18FB-900A-3766-B4EE35A1C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7336" y="1203552"/>
            <a:ext cx="4438273" cy="30909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A32C0B-8726-2CFC-E87D-1734C003AE56}"/>
              </a:ext>
            </a:extLst>
          </p:cNvPr>
          <p:cNvSpPr txBox="1"/>
          <p:nvPr/>
        </p:nvSpPr>
        <p:spPr>
          <a:xfrm>
            <a:off x="2676380" y="4698631"/>
            <a:ext cx="8255256" cy="47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Faire les magasins – to go shopping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92A9356-119E-79AC-3C71-F96F61B27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232937"/>
              </p:ext>
            </p:extLst>
          </p:nvPr>
        </p:nvGraphicFramePr>
        <p:xfrm>
          <a:off x="478816" y="5949233"/>
          <a:ext cx="5618019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301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543013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  <a:gridCol w="727364">
                  <a:extLst>
                    <a:ext uri="{9D8B030D-6E8A-4147-A177-3AD203B41FA5}">
                      <a16:colId xmlns:a16="http://schemas.microsoft.com/office/drawing/2014/main" val="5083278"/>
                    </a:ext>
                  </a:extLst>
                </a:gridCol>
                <a:gridCol w="772341">
                  <a:extLst>
                    <a:ext uri="{9D8B030D-6E8A-4147-A177-3AD203B41FA5}">
                      <a16:colId xmlns:a16="http://schemas.microsoft.com/office/drawing/2014/main" val="3044289925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li</a:t>
                      </a:r>
                      <a:r>
                        <a:rPr lang="en-GB" sz="2600" b="1" dirty="0" err="1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te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ve</a:t>
                      </a:r>
                      <a:r>
                        <a:rPr lang="en-GB" sz="2600" b="1" dirty="0" err="1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te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blou</a:t>
                      </a:r>
                      <a:r>
                        <a:rPr lang="en-GB" sz="26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en-GB" sz="2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chau</a:t>
                      </a:r>
                      <a:r>
                        <a:rPr lang="en-GB" sz="26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ss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ure</a:t>
                      </a:r>
                      <a:r>
                        <a:rPr lang="en-GB" sz="2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09173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964A1FA-ECDC-B6BE-DA9C-AB79EED9765E}"/>
              </a:ext>
            </a:extLst>
          </p:cNvPr>
          <p:cNvSpPr txBox="1"/>
          <p:nvPr/>
        </p:nvSpPr>
        <p:spPr>
          <a:xfrm>
            <a:off x="4512880" y="5545094"/>
            <a:ext cx="1902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s-/ss</a:t>
            </a:r>
            <a:r>
              <a:rPr lang="en-GB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-s-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3DF29D2-208D-3582-9069-62337A034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357023"/>
              </p:ext>
            </p:extLst>
          </p:nvPr>
        </p:nvGraphicFramePr>
        <p:xfrm>
          <a:off x="6287384" y="5994982"/>
          <a:ext cx="5618019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301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543013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  <a:gridCol w="727364">
                  <a:extLst>
                    <a:ext uri="{9D8B030D-6E8A-4147-A177-3AD203B41FA5}">
                      <a16:colId xmlns:a16="http://schemas.microsoft.com/office/drawing/2014/main" val="5083278"/>
                    </a:ext>
                  </a:extLst>
                </a:gridCol>
                <a:gridCol w="772341">
                  <a:extLst>
                    <a:ext uri="{9D8B030D-6E8A-4147-A177-3AD203B41FA5}">
                      <a16:colId xmlns:a16="http://schemas.microsoft.com/office/drawing/2014/main" val="3044289925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vareu</a:t>
                      </a:r>
                      <a:r>
                        <a:rPr lang="en-GB" sz="2600" b="1" dirty="0" err="1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jupe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pli</a:t>
                      </a:r>
                      <a:r>
                        <a:rPr lang="en-GB" sz="2600" b="1" dirty="0" err="1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ss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ée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en-GB" sz="2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cho</a:t>
                      </a:r>
                      <a:r>
                        <a:rPr lang="en-GB" sz="26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en-GB" sz="2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chau</a:t>
                      </a:r>
                      <a:r>
                        <a:rPr lang="en-GB" sz="2600" b="1" dirty="0" err="1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ss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ette</a:t>
                      </a:r>
                      <a:r>
                        <a:rPr lang="en-GB" sz="2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091737"/>
                  </a:ext>
                </a:extLst>
              </a:tr>
            </a:tbl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4FA84D45-D327-57E3-0785-5B50208DEB8C}"/>
              </a:ext>
            </a:extLst>
          </p:cNvPr>
          <p:cNvSpPr txBox="1"/>
          <p:nvPr/>
        </p:nvSpPr>
        <p:spPr>
          <a:xfrm>
            <a:off x="10233889" y="5570974"/>
            <a:ext cx="1902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s-/ss</a:t>
            </a:r>
            <a:r>
              <a:rPr lang="en-GB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-s-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2" name="Picture 81" descr="A picture containing text&#10;&#10;Description automatically generated">
            <a:extLst>
              <a:ext uri="{FF2B5EF4-FFF2-40B4-BE49-F238E27FC236}">
                <a16:creationId xmlns:a16="http://schemas.microsoft.com/office/drawing/2014/main" id="{8B3E7ED3-0A73-9616-61AD-A62B77A41D0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176" y="5996153"/>
            <a:ext cx="390069" cy="539188"/>
          </a:xfrm>
          <a:prstGeom prst="rect">
            <a:avLst/>
          </a:prstGeom>
        </p:spPr>
      </p:pic>
      <p:pic>
        <p:nvPicPr>
          <p:cNvPr id="83" name="Picture 82" descr="Logo&#10;&#10;Description automatically generated">
            <a:extLst>
              <a:ext uri="{FF2B5EF4-FFF2-40B4-BE49-F238E27FC236}">
                <a16:creationId xmlns:a16="http://schemas.microsoft.com/office/drawing/2014/main" id="{7273CC20-E503-9419-9C91-52726C18B2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03" y="7898986"/>
            <a:ext cx="301213" cy="390235"/>
          </a:xfrm>
          <a:prstGeom prst="rect">
            <a:avLst/>
          </a:prstGeom>
        </p:spPr>
      </p:pic>
      <p:pic>
        <p:nvPicPr>
          <p:cNvPr id="84" name="Picture 83" descr="A group of different colored dresses&#10;&#10;Description automatically generated with low confidence">
            <a:extLst>
              <a:ext uri="{FF2B5EF4-FFF2-40B4-BE49-F238E27FC236}">
                <a16:creationId xmlns:a16="http://schemas.microsoft.com/office/drawing/2014/main" id="{72C96E62-38C1-4EB1-028E-6E32C07ADDF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9" t="32757" r="30211" b="40453"/>
          <a:stretch/>
        </p:blipFill>
        <p:spPr>
          <a:xfrm>
            <a:off x="3700131" y="7202682"/>
            <a:ext cx="698819" cy="602763"/>
          </a:xfrm>
          <a:prstGeom prst="rect">
            <a:avLst/>
          </a:prstGeom>
        </p:spPr>
      </p:pic>
      <p:pic>
        <p:nvPicPr>
          <p:cNvPr id="85" name="Picture 8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F44F341-5B32-C350-87D5-6B419B5EB2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69" y="6546888"/>
            <a:ext cx="698819" cy="619110"/>
          </a:xfrm>
          <a:prstGeom prst="rect">
            <a:avLst/>
          </a:prstGeom>
        </p:spPr>
      </p:pic>
      <p:pic>
        <p:nvPicPr>
          <p:cNvPr id="87" name="Picture 86" descr="Diagram&#10;&#10;Description automatically generated">
            <a:extLst>
              <a:ext uri="{FF2B5EF4-FFF2-40B4-BE49-F238E27FC236}">
                <a16:creationId xmlns:a16="http://schemas.microsoft.com/office/drawing/2014/main" id="{99ABD152-CFCF-9BCB-5386-3487888B4D1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802" y="5970973"/>
            <a:ext cx="773834" cy="54198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2CCC257-E3CE-1632-F76A-43D8F3C16C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11" y="6580036"/>
            <a:ext cx="1067450" cy="658817"/>
          </a:xfrm>
          <a:prstGeom prst="rect">
            <a:avLst/>
          </a:prstGeom>
        </p:spPr>
      </p:pic>
      <p:pic>
        <p:nvPicPr>
          <p:cNvPr id="92" name="Picture 9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5B7E7E8-9BDC-B4CD-6584-DD97ED9974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178" y="7755530"/>
            <a:ext cx="503251" cy="64935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BF25757-2C83-9BD7-3038-1358317E9E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34420" y="7284602"/>
            <a:ext cx="944306" cy="44730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CF45779B-237C-1D36-27E0-E83DD64E13CA}"/>
              </a:ext>
            </a:extLst>
          </p:cNvPr>
          <p:cNvSpPr txBox="1"/>
          <p:nvPr/>
        </p:nvSpPr>
        <p:spPr>
          <a:xfrm>
            <a:off x="361940" y="5219993"/>
            <a:ext cx="8255256" cy="47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Écoute. C’est [s-/ss] ou [-s-] ? Puis, prononce les mots.</a:t>
            </a:r>
          </a:p>
        </p:txBody>
      </p:sp>
      <p:sp>
        <p:nvSpPr>
          <p:cNvPr id="98" name="CustomShape 3">
            <a:extLst>
              <a:ext uri="{FF2B5EF4-FFF2-40B4-BE49-F238E27FC236}">
                <a16:creationId xmlns:a16="http://schemas.microsoft.com/office/drawing/2014/main" id="{B8174B40-4D2B-FB6A-7C8A-5D0724AF042A}"/>
              </a:ext>
            </a:extLst>
          </p:cNvPr>
          <p:cNvSpPr/>
          <p:nvPr/>
        </p:nvSpPr>
        <p:spPr>
          <a:xfrm>
            <a:off x="353962" y="12083419"/>
            <a:ext cx="9600673" cy="5050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‘My’ with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all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plural nouns is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mes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 ‘Your’ with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all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plural nouns is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tes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B01BBD2F-A350-1273-5AD7-8F5A72EB68BA}"/>
              </a:ext>
            </a:extLst>
          </p:cNvPr>
          <p:cNvSpPr/>
          <p:nvPr/>
        </p:nvSpPr>
        <p:spPr>
          <a:xfrm>
            <a:off x="436556" y="13138494"/>
            <a:ext cx="2091965" cy="45788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5BCDFEF-02A6-51F1-A948-2E59A2AEB5AC}"/>
              </a:ext>
            </a:extLst>
          </p:cNvPr>
          <p:cNvSpPr/>
          <p:nvPr/>
        </p:nvSpPr>
        <p:spPr>
          <a:xfrm>
            <a:off x="3022437" y="13160021"/>
            <a:ext cx="2360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my sisters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1" name="Google Shape;433;p6">
            <a:extLst>
              <a:ext uri="{FF2B5EF4-FFF2-40B4-BE49-F238E27FC236}">
                <a16:creationId xmlns:a16="http://schemas.microsoft.com/office/drawing/2014/main" id="{6E762CF1-5826-7843-D76A-5373EFFE86A6}"/>
              </a:ext>
            </a:extLst>
          </p:cNvPr>
          <p:cNvSpPr txBox="1"/>
          <p:nvPr/>
        </p:nvSpPr>
        <p:spPr>
          <a:xfrm>
            <a:off x="2603558" y="1316002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A5B80FA-B180-BAA3-D449-FC69F4D2B340}"/>
              </a:ext>
            </a:extLst>
          </p:cNvPr>
          <p:cNvSpPr txBox="1"/>
          <p:nvPr/>
        </p:nvSpPr>
        <p:spPr>
          <a:xfrm>
            <a:off x="449307" y="13115046"/>
            <a:ext cx="186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mes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sœurs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3E542236-46C1-9E7E-CE3E-BB1E0F66F03A}"/>
              </a:ext>
            </a:extLst>
          </p:cNvPr>
          <p:cNvSpPr/>
          <p:nvPr/>
        </p:nvSpPr>
        <p:spPr>
          <a:xfrm>
            <a:off x="6650559" y="12578059"/>
            <a:ext cx="2091965" cy="45788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30E7C5C-CE82-96F3-36DF-79033DC6F7DB}"/>
              </a:ext>
            </a:extLst>
          </p:cNvPr>
          <p:cNvSpPr/>
          <p:nvPr/>
        </p:nvSpPr>
        <p:spPr>
          <a:xfrm>
            <a:off x="9265936" y="12599586"/>
            <a:ext cx="2360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your brothers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5" name="Google Shape;433;p6">
            <a:extLst>
              <a:ext uri="{FF2B5EF4-FFF2-40B4-BE49-F238E27FC236}">
                <a16:creationId xmlns:a16="http://schemas.microsoft.com/office/drawing/2014/main" id="{2F716F4A-99D5-26F7-B1F3-B1E675A79C58}"/>
              </a:ext>
            </a:extLst>
          </p:cNvPr>
          <p:cNvSpPr txBox="1"/>
          <p:nvPr/>
        </p:nvSpPr>
        <p:spPr>
          <a:xfrm>
            <a:off x="8847057" y="1259958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3B48B72-CA94-CFDB-284E-6CE5158E967A}"/>
              </a:ext>
            </a:extLst>
          </p:cNvPr>
          <p:cNvSpPr txBox="1"/>
          <p:nvPr/>
        </p:nvSpPr>
        <p:spPr>
          <a:xfrm>
            <a:off x="6653478" y="12574275"/>
            <a:ext cx="186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tes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frères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8D47300B-6472-356B-9B56-1CE542E7DAC8}"/>
              </a:ext>
            </a:extLst>
          </p:cNvPr>
          <p:cNvSpPr/>
          <p:nvPr/>
        </p:nvSpPr>
        <p:spPr>
          <a:xfrm>
            <a:off x="6645646" y="13143412"/>
            <a:ext cx="2091965" cy="45788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A37322C-2C99-22B4-568E-F5C93D9C2074}"/>
              </a:ext>
            </a:extLst>
          </p:cNvPr>
          <p:cNvSpPr/>
          <p:nvPr/>
        </p:nvSpPr>
        <p:spPr>
          <a:xfrm>
            <a:off x="9261023" y="13164939"/>
            <a:ext cx="2360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your sisters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9" name="Google Shape;433;p6">
            <a:extLst>
              <a:ext uri="{FF2B5EF4-FFF2-40B4-BE49-F238E27FC236}">
                <a16:creationId xmlns:a16="http://schemas.microsoft.com/office/drawing/2014/main" id="{D9E9ECFD-05CE-8C37-D7C8-8DA4FF6EAC75}"/>
              </a:ext>
            </a:extLst>
          </p:cNvPr>
          <p:cNvSpPr txBox="1"/>
          <p:nvPr/>
        </p:nvSpPr>
        <p:spPr>
          <a:xfrm>
            <a:off x="8842144" y="1316493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734407C-98D4-4B28-4834-70E196B58450}"/>
              </a:ext>
            </a:extLst>
          </p:cNvPr>
          <p:cNvSpPr txBox="1"/>
          <p:nvPr/>
        </p:nvSpPr>
        <p:spPr>
          <a:xfrm>
            <a:off x="6648565" y="13139628"/>
            <a:ext cx="186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tes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sœurs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1AF5F0D1-EFB2-AC73-0A1E-935AC7710C54}"/>
              </a:ext>
            </a:extLst>
          </p:cNvPr>
          <p:cNvSpPr/>
          <p:nvPr/>
        </p:nvSpPr>
        <p:spPr>
          <a:xfrm>
            <a:off x="466054" y="13925076"/>
            <a:ext cx="2091965" cy="45788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447E775-679E-87AE-4D94-D8264E36E308}"/>
              </a:ext>
            </a:extLst>
          </p:cNvPr>
          <p:cNvSpPr/>
          <p:nvPr/>
        </p:nvSpPr>
        <p:spPr>
          <a:xfrm>
            <a:off x="3081431" y="13946603"/>
            <a:ext cx="3380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my (male) friends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3" name="Google Shape;433;p6">
            <a:extLst>
              <a:ext uri="{FF2B5EF4-FFF2-40B4-BE49-F238E27FC236}">
                <a16:creationId xmlns:a16="http://schemas.microsoft.com/office/drawing/2014/main" id="{32D7CCA9-1E79-1218-8B8C-86685AD5462D}"/>
              </a:ext>
            </a:extLst>
          </p:cNvPr>
          <p:cNvSpPr txBox="1"/>
          <p:nvPr/>
        </p:nvSpPr>
        <p:spPr>
          <a:xfrm>
            <a:off x="2662552" y="1394660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584C4D6-0746-9F46-55C7-60C83913EA67}"/>
              </a:ext>
            </a:extLst>
          </p:cNvPr>
          <p:cNvSpPr txBox="1"/>
          <p:nvPr/>
        </p:nvSpPr>
        <p:spPr>
          <a:xfrm>
            <a:off x="468973" y="13921292"/>
            <a:ext cx="186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me</a:t>
            </a:r>
            <a:r>
              <a:rPr lang="en-GB" sz="2400" b="1" kern="0" dirty="0" err="1">
                <a:solidFill>
                  <a:srgbClr val="FF3888"/>
                </a:solidFill>
                <a:latin typeface="Century Gothic" panose="020F0302020204030204"/>
              </a:rPr>
              <a:t>s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srgbClr val="FF3888"/>
                </a:solidFill>
                <a:latin typeface="Century Gothic" panose="020F0302020204030204"/>
              </a:rPr>
              <a:t>a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mis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9229EA11-2882-0B3C-2443-CAEC2E0EE367}"/>
              </a:ext>
            </a:extLst>
          </p:cNvPr>
          <p:cNvSpPr/>
          <p:nvPr/>
        </p:nvSpPr>
        <p:spPr>
          <a:xfrm>
            <a:off x="451304" y="14460934"/>
            <a:ext cx="2091965" cy="45788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7F30DF5-83A9-2BA3-C356-1E706AF26400}"/>
              </a:ext>
            </a:extLst>
          </p:cNvPr>
          <p:cNvSpPr/>
          <p:nvPr/>
        </p:nvSpPr>
        <p:spPr>
          <a:xfrm>
            <a:off x="3047017" y="14482461"/>
            <a:ext cx="33679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my (female) friends 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7" name="Google Shape;433;p6">
            <a:extLst>
              <a:ext uri="{FF2B5EF4-FFF2-40B4-BE49-F238E27FC236}">
                <a16:creationId xmlns:a16="http://schemas.microsoft.com/office/drawing/2014/main" id="{C0724F21-863D-8EA0-1B1C-1C5246B795C7}"/>
              </a:ext>
            </a:extLst>
          </p:cNvPr>
          <p:cNvSpPr txBox="1"/>
          <p:nvPr/>
        </p:nvSpPr>
        <p:spPr>
          <a:xfrm>
            <a:off x="2628138" y="1448246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49504AD-AEC2-C0FE-199E-86F58F27C640}"/>
              </a:ext>
            </a:extLst>
          </p:cNvPr>
          <p:cNvSpPr txBox="1"/>
          <p:nvPr/>
        </p:nvSpPr>
        <p:spPr>
          <a:xfrm>
            <a:off x="434559" y="14457150"/>
            <a:ext cx="186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me</a:t>
            </a:r>
            <a:r>
              <a:rPr lang="en-GB" sz="2400" b="1" kern="0" dirty="0" err="1">
                <a:solidFill>
                  <a:srgbClr val="FF3888"/>
                </a:solidFill>
                <a:latin typeface="Century Gothic" panose="020F0302020204030204"/>
              </a:rPr>
              <a:t>s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>
                <a:solidFill>
                  <a:srgbClr val="FF3888"/>
                </a:solidFill>
                <a:latin typeface="Century Gothic" panose="020F0302020204030204"/>
              </a:rPr>
              <a:t>a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mies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251EBD96-E898-0216-A79C-45985ED4EADC}"/>
              </a:ext>
            </a:extLst>
          </p:cNvPr>
          <p:cNvSpPr/>
          <p:nvPr/>
        </p:nvSpPr>
        <p:spPr>
          <a:xfrm>
            <a:off x="6675139" y="13900499"/>
            <a:ext cx="2091965" cy="45788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5F3B347-381F-CB64-80B9-B18173341318}"/>
              </a:ext>
            </a:extLst>
          </p:cNvPr>
          <p:cNvSpPr/>
          <p:nvPr/>
        </p:nvSpPr>
        <p:spPr>
          <a:xfrm>
            <a:off x="9290516" y="13922026"/>
            <a:ext cx="2360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your parents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1" name="Google Shape;433;p6">
            <a:extLst>
              <a:ext uri="{FF2B5EF4-FFF2-40B4-BE49-F238E27FC236}">
                <a16:creationId xmlns:a16="http://schemas.microsoft.com/office/drawing/2014/main" id="{2DF71AB4-4481-07BD-F2E3-8214F4CF348F}"/>
              </a:ext>
            </a:extLst>
          </p:cNvPr>
          <p:cNvSpPr txBox="1"/>
          <p:nvPr/>
        </p:nvSpPr>
        <p:spPr>
          <a:xfrm>
            <a:off x="8871637" y="1392202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B2720DA-01E0-A136-6CD7-4AA35F06510C}"/>
              </a:ext>
            </a:extLst>
          </p:cNvPr>
          <p:cNvSpPr txBox="1"/>
          <p:nvPr/>
        </p:nvSpPr>
        <p:spPr>
          <a:xfrm>
            <a:off x="6678058" y="13896715"/>
            <a:ext cx="186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tes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parents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E1566E3A-663F-E028-E873-F39F73D28419}"/>
              </a:ext>
            </a:extLst>
          </p:cNvPr>
          <p:cNvSpPr/>
          <p:nvPr/>
        </p:nvSpPr>
        <p:spPr>
          <a:xfrm>
            <a:off x="6670226" y="14465852"/>
            <a:ext cx="2091965" cy="45788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FE4D0B9-B13F-D6B0-E192-A19B7F17AC14}"/>
              </a:ext>
            </a:extLst>
          </p:cNvPr>
          <p:cNvSpPr/>
          <p:nvPr/>
        </p:nvSpPr>
        <p:spPr>
          <a:xfrm>
            <a:off x="9285603" y="14487379"/>
            <a:ext cx="23607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your (female) cousins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5" name="Google Shape;433;p6">
            <a:extLst>
              <a:ext uri="{FF2B5EF4-FFF2-40B4-BE49-F238E27FC236}">
                <a16:creationId xmlns:a16="http://schemas.microsoft.com/office/drawing/2014/main" id="{889F9443-550D-5954-5241-3555B7B4760F}"/>
              </a:ext>
            </a:extLst>
          </p:cNvPr>
          <p:cNvSpPr txBox="1"/>
          <p:nvPr/>
        </p:nvSpPr>
        <p:spPr>
          <a:xfrm>
            <a:off x="8866724" y="1448737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B97BC3C-B04C-7CA4-DC76-43B296CB84FC}"/>
              </a:ext>
            </a:extLst>
          </p:cNvPr>
          <p:cNvSpPr txBox="1"/>
          <p:nvPr/>
        </p:nvSpPr>
        <p:spPr>
          <a:xfrm>
            <a:off x="6673145" y="14462068"/>
            <a:ext cx="2064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tes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cousines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4797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52334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5335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22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456826" y="1066465"/>
            <a:ext cx="2421637" cy="46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latin typeface="Century gothic"/>
              </a:rPr>
              <a:t>Faire la bise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61BDB2-590C-45B2-90DD-F11BC508581B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E671B6-F3C0-4883-A3B8-B04A8E9FAB29}"/>
              </a:ext>
            </a:extLst>
          </p:cNvPr>
          <p:cNvGrpSpPr/>
          <p:nvPr/>
        </p:nvGrpSpPr>
        <p:grpSpPr>
          <a:xfrm>
            <a:off x="161253" y="898804"/>
            <a:ext cx="2268556" cy="862054"/>
            <a:chOff x="314909" y="12083263"/>
            <a:chExt cx="2268556" cy="862054"/>
          </a:xfrm>
        </p:grpSpPr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4A8AA770-BF2B-4CA4-81E8-C1607065373F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7" name="Picture 4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8C0207E-6901-4CD0-800A-17CF6E83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14537E4-1BA5-4B7C-BEF1-0CA0DB1B7105}"/>
              </a:ext>
            </a:extLst>
          </p:cNvPr>
          <p:cNvSpPr txBox="1"/>
          <p:nvPr/>
        </p:nvSpPr>
        <p:spPr>
          <a:xfrm>
            <a:off x="4348333" y="1046136"/>
            <a:ext cx="2965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Lis le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texte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lang="en-GB" sz="2400" dirty="0"/>
          </a:p>
        </p:txBody>
      </p:sp>
      <p:sp>
        <p:nvSpPr>
          <p:cNvPr id="3" name="Google Shape;169;p8">
            <a:hlinkClick r:id="" action="ppaction://noaction">
              <a:snd r:embed="rId6" name="petanque_1.wav"/>
            </a:hlinkClick>
            <a:extLst>
              <a:ext uri="{FF2B5EF4-FFF2-40B4-BE49-F238E27FC236}">
                <a16:creationId xmlns:a16="http://schemas.microsoft.com/office/drawing/2014/main" id="{DA448142-E188-801C-053A-CB62E9112E57}"/>
              </a:ext>
            </a:extLst>
          </p:cNvPr>
          <p:cNvSpPr txBox="1"/>
          <p:nvPr/>
        </p:nvSpPr>
        <p:spPr>
          <a:xfrm>
            <a:off x="333685" y="2051567"/>
            <a:ext cx="8029299" cy="830956"/>
          </a:xfrm>
          <a:prstGeom prst="rect">
            <a:avLst/>
          </a:prstGeom>
          <a:solidFill>
            <a:srgbClr val="8BC145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 France, faire la bise est pour dire* bonjour et au revoir.</a:t>
            </a:r>
          </a:p>
        </p:txBody>
      </p:sp>
      <p:sp>
        <p:nvSpPr>
          <p:cNvPr id="5" name="Google Shape;169;p8">
            <a:hlinkClick r:id="" action="ppaction://noaction">
              <a:snd r:embed="rId7" name="petanque_2.wav"/>
            </a:hlinkClick>
            <a:extLst>
              <a:ext uri="{FF2B5EF4-FFF2-40B4-BE49-F238E27FC236}">
                <a16:creationId xmlns:a16="http://schemas.microsoft.com/office/drawing/2014/main" id="{A49FBEBF-8BAD-D5F7-D1EB-4D4B11992B61}"/>
              </a:ext>
            </a:extLst>
          </p:cNvPr>
          <p:cNvSpPr txBox="1"/>
          <p:nvPr/>
        </p:nvSpPr>
        <p:spPr>
          <a:xfrm>
            <a:off x="343635" y="3401580"/>
            <a:ext cx="8029299" cy="8309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est naturel de faire la bise plusieurs* fois par jour avec la famille et les amis.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0842AA-9F0B-21AD-C52A-FC373BEEE07D}"/>
              </a:ext>
            </a:extLst>
          </p:cNvPr>
          <p:cNvSpPr txBox="1"/>
          <p:nvPr/>
        </p:nvSpPr>
        <p:spPr>
          <a:xfrm>
            <a:off x="268949" y="1635871"/>
            <a:ext cx="809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Answer the questions.  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CBDA9-782B-5AC4-8AC2-33098C98200E}"/>
              </a:ext>
            </a:extLst>
          </p:cNvPr>
          <p:cNvSpPr txBox="1"/>
          <p:nvPr/>
        </p:nvSpPr>
        <p:spPr>
          <a:xfrm>
            <a:off x="333684" y="5491105"/>
            <a:ext cx="8029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1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 The text is mostly about:    kissing    |     family  |     France</a:t>
            </a:r>
          </a:p>
          <a:p>
            <a:pPr defTabSz="914400">
              <a:defRPr/>
            </a:pP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C7DF87-A151-25FD-FBFD-1A2E868ED813}"/>
              </a:ext>
            </a:extLst>
          </p:cNvPr>
          <p:cNvSpPr txBox="1"/>
          <p:nvPr/>
        </p:nvSpPr>
        <p:spPr>
          <a:xfrm>
            <a:off x="312902" y="5942028"/>
            <a:ext cx="1185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2. Faire la bise is for saying:   hello  |  goodbye  |   both hello and good bye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31878-29AD-E861-81CD-7E0C5C66C5FB}"/>
              </a:ext>
            </a:extLst>
          </p:cNvPr>
          <p:cNvSpPr txBox="1"/>
          <p:nvPr/>
        </p:nvSpPr>
        <p:spPr>
          <a:xfrm>
            <a:off x="331296" y="6401526"/>
            <a:ext cx="1185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3. Doing two kisses is:     rare         |     usual	   |     impossible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E0611A-594A-3ED2-4D51-19B52F3B9C24}"/>
              </a:ext>
            </a:extLst>
          </p:cNvPr>
          <p:cNvSpPr txBox="1"/>
          <p:nvPr/>
        </p:nvSpPr>
        <p:spPr>
          <a:xfrm>
            <a:off x="312902" y="6884637"/>
            <a:ext cx="1185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4. Faire la bise is done in:     France only | French-speaking places only | many places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BCB14D-47F6-A9CB-DC89-CB15A3C856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2768" y="1097509"/>
            <a:ext cx="3377477" cy="2133785"/>
          </a:xfrm>
          <a:prstGeom prst="rect">
            <a:avLst/>
          </a:pr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B2D50487-C178-97DB-D82B-CBA706222C9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18" y="2695452"/>
            <a:ext cx="1623698" cy="16141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E45C56-D0DA-AEC3-0B17-EDBB706625F4}"/>
              </a:ext>
            </a:extLst>
          </p:cNvPr>
          <p:cNvSpPr txBox="1"/>
          <p:nvPr/>
        </p:nvSpPr>
        <p:spPr>
          <a:xfrm>
            <a:off x="6197112" y="1568346"/>
            <a:ext cx="217582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*dire – to say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C2FC70-4960-5937-E7BB-648B1627C11C}"/>
              </a:ext>
            </a:extLst>
          </p:cNvPr>
          <p:cNvSpPr txBox="1"/>
          <p:nvPr/>
        </p:nvSpPr>
        <p:spPr>
          <a:xfrm>
            <a:off x="5810436" y="2946195"/>
            <a:ext cx="256249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plusieurs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– several</a:t>
            </a:r>
          </a:p>
        </p:txBody>
      </p:sp>
      <p:sp>
        <p:nvSpPr>
          <p:cNvPr id="20" name="Google Shape;169;p8">
            <a:hlinkClick r:id="" action="ppaction://noaction">
              <a:snd r:embed="rId7" name="petanque_2.wav"/>
            </a:hlinkClick>
            <a:extLst>
              <a:ext uri="{FF2B5EF4-FFF2-40B4-BE49-F238E27FC236}">
                <a16:creationId xmlns:a16="http://schemas.microsoft.com/office/drawing/2014/main" id="{E84B3390-4A89-65C2-536D-267D22667B6D}"/>
              </a:ext>
            </a:extLst>
          </p:cNvPr>
          <p:cNvSpPr txBox="1"/>
          <p:nvPr/>
        </p:nvSpPr>
        <p:spPr>
          <a:xfrm>
            <a:off x="342495" y="4315537"/>
            <a:ext cx="11657343" cy="1200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 général, on fait deux bises, mais ça dépend de la région. On fait la bise aussi dans beaucoup de pays, par exemple, en Espagne, en Italie, au Portugal.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A2FE99-9243-A9EA-21CC-EA83B3D59F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326" y="7358730"/>
            <a:ext cx="2377646" cy="8535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28733B-ADE5-44FD-D1D0-064516197BC3}"/>
              </a:ext>
            </a:extLst>
          </p:cNvPr>
          <p:cNvSpPr txBox="1"/>
          <p:nvPr/>
        </p:nvSpPr>
        <p:spPr>
          <a:xfrm>
            <a:off x="2676380" y="7552666"/>
            <a:ext cx="8255256" cy="47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Clémentine parle à Adèle. Écris le mot correct.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E64657-EE01-F7B1-CC97-F05F5936BD8B}"/>
              </a:ext>
            </a:extLst>
          </p:cNvPr>
          <p:cNvSpPr txBox="1"/>
          <p:nvPr/>
        </p:nvSpPr>
        <p:spPr>
          <a:xfrm>
            <a:off x="361940" y="8074028"/>
            <a:ext cx="11637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The final word is missing. Listen to what goes before to know who Clémentine is talking about.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8CC4C58-7671-60B5-3F2B-C7CC354EF66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87"/>
          <a:stretch/>
        </p:blipFill>
        <p:spPr>
          <a:xfrm>
            <a:off x="10372329" y="7358730"/>
            <a:ext cx="936111" cy="80823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7F648163-4ED9-A9F6-9871-A099BC498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65" y="7330509"/>
            <a:ext cx="492853" cy="810038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D18BC86C-1A47-C3C3-3C6F-616704A8D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025680"/>
              </p:ext>
            </p:extLst>
          </p:nvPr>
        </p:nvGraphicFramePr>
        <p:xfrm>
          <a:off x="277760" y="8693047"/>
          <a:ext cx="422092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250">
                  <a:extLst>
                    <a:ext uri="{9D8B030D-6E8A-4147-A177-3AD203B41FA5}">
                      <a16:colId xmlns:a16="http://schemas.microsoft.com/office/drawing/2014/main" val="3138923706"/>
                    </a:ext>
                  </a:extLst>
                </a:gridCol>
                <a:gridCol w="1585672">
                  <a:extLst>
                    <a:ext uri="{9D8B030D-6E8A-4147-A177-3AD203B41FA5}">
                      <a16:colId xmlns:a16="http://schemas.microsoft.com/office/drawing/2014/main" val="140650183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960038879"/>
                    </a:ext>
                  </a:extLst>
                </a:gridCol>
              </a:tblGrid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amie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amis</a:t>
                      </a:r>
                      <a:endParaRPr lang="en-GB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522327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parents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70021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frère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62182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sœur</a:t>
                      </a:r>
                      <a:endParaRPr lang="en-GB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amie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787753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F8EBBCE4-9858-9206-E6C1-BAAB4F01F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796487"/>
              </p:ext>
            </p:extLst>
          </p:nvPr>
        </p:nvGraphicFramePr>
        <p:xfrm>
          <a:off x="4693547" y="8676489"/>
          <a:ext cx="422092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250">
                  <a:extLst>
                    <a:ext uri="{9D8B030D-6E8A-4147-A177-3AD203B41FA5}">
                      <a16:colId xmlns:a16="http://schemas.microsoft.com/office/drawing/2014/main" val="1492329826"/>
                    </a:ext>
                  </a:extLst>
                </a:gridCol>
                <a:gridCol w="1585672">
                  <a:extLst>
                    <a:ext uri="{9D8B030D-6E8A-4147-A177-3AD203B41FA5}">
                      <a16:colId xmlns:a16="http://schemas.microsoft.com/office/drawing/2014/main" val="2900888966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352265411"/>
                    </a:ext>
                  </a:extLst>
                </a:gridCol>
              </a:tblGrid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parents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624252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parents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équipe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7344945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amie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279213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566144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BC14DA30-CE79-BBF6-AD89-0695DA070613}"/>
              </a:ext>
            </a:extLst>
          </p:cNvPr>
          <p:cNvGrpSpPr/>
          <p:nvPr/>
        </p:nvGrpSpPr>
        <p:grpSpPr>
          <a:xfrm>
            <a:off x="10563133" y="3268286"/>
            <a:ext cx="1346390" cy="950283"/>
            <a:chOff x="10462370" y="146240"/>
            <a:chExt cx="1901190" cy="1224686"/>
          </a:xfrm>
        </p:grpSpPr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93D76E23-8DAE-9DFB-08E7-887EAE422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E62B9A6-0793-4FE2-182B-52A53058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8C4240-24CF-793B-8D1A-E1038AC9336F}"/>
              </a:ext>
            </a:extLst>
          </p:cNvPr>
          <p:cNvGrpSpPr/>
          <p:nvPr/>
        </p:nvGrpSpPr>
        <p:grpSpPr>
          <a:xfrm>
            <a:off x="10171095" y="8970928"/>
            <a:ext cx="1346390" cy="950283"/>
            <a:chOff x="10462370" y="146240"/>
            <a:chExt cx="1901190" cy="1224686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38E05C4D-99F9-0761-83CA-E045A2A73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93A91BA-AD53-3E02-816C-FF2F555F5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2EED69-1598-FD45-4611-1820F22F9A22}"/>
              </a:ext>
            </a:extLst>
          </p:cNvPr>
          <p:cNvGrpSpPr/>
          <p:nvPr/>
        </p:nvGrpSpPr>
        <p:grpSpPr>
          <a:xfrm>
            <a:off x="264883" y="10650522"/>
            <a:ext cx="2268556" cy="862054"/>
            <a:chOff x="314909" y="12083263"/>
            <a:chExt cx="2268556" cy="862054"/>
          </a:xfrm>
        </p:grpSpPr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94C82CA2-7F03-DC0E-0BEE-30C581675189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8" name="Picture 37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5B4ECC1-667A-FEE8-7F3B-F3E4C9534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F5D8498-5352-BEC2-D4B6-7672875CA16F}"/>
              </a:ext>
            </a:extLst>
          </p:cNvPr>
          <p:cNvSpPr txBox="1"/>
          <p:nvPr/>
        </p:nvSpPr>
        <p:spPr>
          <a:xfrm>
            <a:off x="2542159" y="10807923"/>
            <a:ext cx="665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Les sports à Haïti.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texte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E510AD-FE60-8688-637F-AC2B10124025}"/>
              </a:ext>
            </a:extLst>
          </p:cNvPr>
          <p:cNvSpPr txBox="1"/>
          <p:nvPr/>
        </p:nvSpPr>
        <p:spPr>
          <a:xfrm>
            <a:off x="308611" y="11543765"/>
            <a:ext cx="7457770" cy="830997"/>
          </a:xfrm>
          <a:prstGeom prst="rect">
            <a:avLst/>
          </a:prstGeom>
          <a:solidFill>
            <a:srgbClr val="E9F4FB"/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de*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Haïtiens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accès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au tennis, au golf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aux terrains de foot.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18004B-A359-C8BA-F60A-0488609C3462}"/>
              </a:ext>
            </a:extLst>
          </p:cNvPr>
          <p:cNvSpPr txBox="1"/>
          <p:nvPr/>
        </p:nvSpPr>
        <p:spPr>
          <a:xfrm>
            <a:off x="308610" y="12663215"/>
            <a:ext cx="7122704" cy="1569660"/>
          </a:xfrm>
          <a:prstGeom prst="rect">
            <a:avLst/>
          </a:prstGeom>
          <a:solidFill>
            <a:srgbClr val="1D6FA9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Alors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les enfants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souvent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au foot dans la rue avec deux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équipes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cinq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joueurs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C’est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très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populaire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entre les garçons et les filles.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9FBBC6-63CB-B9B0-11CE-D65CB717C2BF}"/>
              </a:ext>
            </a:extLst>
          </p:cNvPr>
          <p:cNvSpPr txBox="1"/>
          <p:nvPr/>
        </p:nvSpPr>
        <p:spPr>
          <a:xfrm>
            <a:off x="308610" y="14521328"/>
            <a:ext cx="4814933" cy="830997"/>
          </a:xfrm>
          <a:prstGeom prst="rect">
            <a:avLst/>
          </a:prstGeom>
          <a:solidFill>
            <a:srgbClr val="A2D0F0"/>
          </a:solidFill>
        </p:spPr>
        <p:txBody>
          <a:bodyPr wrap="square">
            <a:spAutoFit/>
          </a:bodyPr>
          <a:lstStyle/>
          <a:p>
            <a:pPr defTabSz="914400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aiment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à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marelle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et au jeu de chat.</a:t>
            </a:r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7905A60-06FC-A7C9-A1C7-79114D0B62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67703" y="11569639"/>
            <a:ext cx="2792210" cy="2365453"/>
          </a:xfrm>
          <a:prstGeom prst="rect">
            <a:avLst/>
          </a:prstGeom>
        </p:spPr>
      </p:pic>
      <p:pic>
        <p:nvPicPr>
          <p:cNvPr id="50" name="Picture 49" descr="A picture containing text, businesscard, clipart&#10;&#10;Description automatically generated">
            <a:extLst>
              <a:ext uri="{FF2B5EF4-FFF2-40B4-BE49-F238E27FC236}">
                <a16:creationId xmlns:a16="http://schemas.microsoft.com/office/drawing/2014/main" id="{031CCA84-347B-2F72-698F-C16D79C9859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982" y="14083826"/>
            <a:ext cx="2266917" cy="1700188"/>
          </a:xfrm>
          <a:prstGeom prst="rect">
            <a:avLst/>
          </a:prstGeom>
        </p:spPr>
      </p:pic>
      <p:pic>
        <p:nvPicPr>
          <p:cNvPr id="51" name="Picture 50" descr="Shape&#10;&#10;Description automatically generated with low confidence">
            <a:extLst>
              <a:ext uri="{FF2B5EF4-FFF2-40B4-BE49-F238E27FC236}">
                <a16:creationId xmlns:a16="http://schemas.microsoft.com/office/drawing/2014/main" id="{F4A92ABD-5A36-0749-7E59-AEE1F16F5BC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rgbClr val="1D6FA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3" t="69374"/>
          <a:stretch/>
        </p:blipFill>
        <p:spPr>
          <a:xfrm>
            <a:off x="5006512" y="14418049"/>
            <a:ext cx="2765906" cy="128189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96BB30E-4482-C926-2261-313189A03B55}"/>
              </a:ext>
            </a:extLst>
          </p:cNvPr>
          <p:cNvSpPr txBox="1"/>
          <p:nvPr/>
        </p:nvSpPr>
        <p:spPr>
          <a:xfrm>
            <a:off x="5494938" y="15784014"/>
            <a:ext cx="17890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marelle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708FE7-8664-4763-9F3D-3077D00ECEAE}"/>
              </a:ext>
            </a:extLst>
          </p:cNvPr>
          <p:cNvSpPr txBox="1"/>
          <p:nvPr/>
        </p:nvSpPr>
        <p:spPr>
          <a:xfrm>
            <a:off x="8343763" y="15767398"/>
            <a:ext cx="2266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le jeu de chat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087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186674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7740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23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461BDB2-590C-45B2-90DD-F11BC508581B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3BB6CF4-E6C9-4E1B-9244-2DE56CD8BF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7978" y="11062892"/>
            <a:ext cx="1234410" cy="1126549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BE74C7B5-499A-4D57-8396-9FA43DDE5841}"/>
              </a:ext>
            </a:extLst>
          </p:cNvPr>
          <p:cNvSpPr txBox="1"/>
          <p:nvPr/>
        </p:nvSpPr>
        <p:spPr>
          <a:xfrm>
            <a:off x="2268190" y="11310900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4" name="Table 4">
            <a:extLst>
              <a:ext uri="{FF2B5EF4-FFF2-40B4-BE49-F238E27FC236}">
                <a16:creationId xmlns:a16="http://schemas.microsoft.com/office/drawing/2014/main" id="{939AC741-BF6F-4041-BCF2-00734FE13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365283"/>
              </p:ext>
            </p:extLst>
          </p:nvPr>
        </p:nvGraphicFramePr>
        <p:xfrm>
          <a:off x="534716" y="11897230"/>
          <a:ext cx="10681115" cy="4175748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439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étudier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partager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parfois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4393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gâteau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voyage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4393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parent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l’effort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439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l’équipe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</a:tbl>
          </a:graphicData>
        </a:graphic>
      </p:graphicFrame>
      <p:pic>
        <p:nvPicPr>
          <p:cNvPr id="125" name="Picture 124">
            <a:extLst>
              <a:ext uri="{FF2B5EF4-FFF2-40B4-BE49-F238E27FC236}">
                <a16:creationId xmlns:a16="http://schemas.microsoft.com/office/drawing/2014/main" id="{57637543-6B7A-415A-9C9D-2D31C5975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193" y="13353440"/>
            <a:ext cx="1186070" cy="1080360"/>
          </a:xfrm>
          <a:prstGeom prst="rect">
            <a:avLst/>
          </a:prstGeom>
        </p:spPr>
      </p:pic>
      <p:pic>
        <p:nvPicPr>
          <p:cNvPr id="126" name="Picture 125" descr="Icon&#10;&#10;Description automatically generated">
            <a:extLst>
              <a:ext uri="{FF2B5EF4-FFF2-40B4-BE49-F238E27FC236}">
                <a16:creationId xmlns:a16="http://schemas.microsoft.com/office/drawing/2014/main" id="{795D9A18-AB7A-4663-AB97-3B63215E6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1" y="12050517"/>
            <a:ext cx="862054" cy="862054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6FBCBA48-DB10-4E7E-B739-5721A0BA7F4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318" y="15072506"/>
            <a:ext cx="859157" cy="813938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06BFE999-7BE2-4E17-B666-9E20CBF565E2}"/>
              </a:ext>
            </a:extLst>
          </p:cNvPr>
          <p:cNvSpPr txBox="1"/>
          <p:nvPr/>
        </p:nvSpPr>
        <p:spPr>
          <a:xfrm>
            <a:off x="1666860" y="12450906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7444ED7-C583-4A51-981B-4BA1D114162B}"/>
              </a:ext>
            </a:extLst>
          </p:cNvPr>
          <p:cNvSpPr txBox="1"/>
          <p:nvPr/>
        </p:nvSpPr>
        <p:spPr>
          <a:xfrm>
            <a:off x="1636536" y="14137948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5A39F2C-9F54-4579-BC34-CDE2E0A70DE6}"/>
              </a:ext>
            </a:extLst>
          </p:cNvPr>
          <p:cNvSpPr txBox="1"/>
          <p:nvPr/>
        </p:nvSpPr>
        <p:spPr>
          <a:xfrm>
            <a:off x="1591033" y="15558448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FC3B8E3-85BC-4D1A-9BA9-703000C9F9E6}"/>
              </a:ext>
            </a:extLst>
          </p:cNvPr>
          <p:cNvGrpSpPr/>
          <p:nvPr/>
        </p:nvGrpSpPr>
        <p:grpSpPr>
          <a:xfrm>
            <a:off x="-12837" y="11310900"/>
            <a:ext cx="2268556" cy="862054"/>
            <a:chOff x="314909" y="12083263"/>
            <a:chExt cx="2268556" cy="862054"/>
          </a:xfrm>
        </p:grpSpPr>
        <p:sp>
          <p:nvSpPr>
            <p:cNvPr id="132" name="Title 1">
              <a:extLst>
                <a:ext uri="{FF2B5EF4-FFF2-40B4-BE49-F238E27FC236}">
                  <a16:creationId xmlns:a16="http://schemas.microsoft.com/office/drawing/2014/main" id="{1D4CC452-C004-43DF-AF18-036AF31CB259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33" name="Picture 13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2C0D299-58D9-4085-BAAD-B962AEA60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60FC72-E23B-BCAE-30A5-36684C8534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5472" y="1680930"/>
            <a:ext cx="7503160" cy="4711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499665-4F58-B84A-4FA7-76B94D6F12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326" y="1072230"/>
            <a:ext cx="2377646" cy="853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61C74-D6A2-D1BA-D65B-20FB148B4BA8}"/>
              </a:ext>
            </a:extLst>
          </p:cNvPr>
          <p:cNvSpPr txBox="1"/>
          <p:nvPr/>
        </p:nvSpPr>
        <p:spPr>
          <a:xfrm>
            <a:off x="2676380" y="1266166"/>
            <a:ext cx="8255256" cy="47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 bien les 7 phrases. Qui parle 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06C77E5-EAC3-4E7E-8BC2-B9E468FE22A8}"/>
              </a:ext>
            </a:extLst>
          </p:cNvPr>
          <p:cNvSpPr/>
          <p:nvPr/>
        </p:nvSpPr>
        <p:spPr>
          <a:xfrm>
            <a:off x="238825" y="6777491"/>
            <a:ext cx="11723927" cy="405510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FF46E7D-A63A-4F97-8BDD-FFADF40B6C30}"/>
              </a:ext>
            </a:extLst>
          </p:cNvPr>
          <p:cNvSpPr txBox="1">
            <a:spLocks/>
          </p:cNvSpPr>
          <p:nvPr/>
        </p:nvSpPr>
        <p:spPr>
          <a:xfrm>
            <a:off x="9816694" y="7039537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8" name="Google Shape;170;p8" descr="Jigsaw, Puzzle, Piece, Game, Concept, Solution">
            <a:extLst>
              <a:ext uri="{FF2B5EF4-FFF2-40B4-BE49-F238E27FC236}">
                <a16:creationId xmlns:a16="http://schemas.microsoft.com/office/drawing/2014/main" id="{7E5B6225-714A-4F8F-8586-215AA50AA1C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34357" y="688060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CustomShape 3">
            <a:extLst>
              <a:ext uri="{FF2B5EF4-FFF2-40B4-BE49-F238E27FC236}">
                <a16:creationId xmlns:a16="http://schemas.microsoft.com/office/drawing/2014/main" id="{49151857-8A04-4579-9337-E49AE0584587}"/>
              </a:ext>
            </a:extLst>
          </p:cNvPr>
          <p:cNvSpPr/>
          <p:nvPr/>
        </p:nvSpPr>
        <p:spPr>
          <a:xfrm>
            <a:off x="378007" y="7299108"/>
            <a:ext cx="7787797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ask ‘which’ with a masculine noun, use ‘</a:t>
            </a:r>
            <a:r>
              <a:rPr lang="en-GB" sz="2400" b="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quel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’: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CE9BDCE-3CA2-483A-9F95-2E9472BAC95C}"/>
              </a:ext>
            </a:extLst>
          </p:cNvPr>
          <p:cNvSpPr txBox="1">
            <a:spLocks/>
          </p:cNvSpPr>
          <p:nvPr/>
        </p:nvSpPr>
        <p:spPr>
          <a:xfrm>
            <a:off x="397205" y="6884387"/>
            <a:ext cx="437262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quel</a:t>
            </a:r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| quelle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6DC7341-B430-431F-BEE5-A0F88B0CB1F8}"/>
              </a:ext>
            </a:extLst>
          </p:cNvPr>
          <p:cNvSpPr/>
          <p:nvPr/>
        </p:nvSpPr>
        <p:spPr>
          <a:xfrm>
            <a:off x="497302" y="7769886"/>
            <a:ext cx="3200144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E60903A-2F56-4FD2-828C-45EDA3E2F5AC}"/>
              </a:ext>
            </a:extLst>
          </p:cNvPr>
          <p:cNvSpPr/>
          <p:nvPr/>
        </p:nvSpPr>
        <p:spPr>
          <a:xfrm>
            <a:off x="6063926" y="7769886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Which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sport do you play?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Google Shape;433;p6">
            <a:extLst>
              <a:ext uri="{FF2B5EF4-FFF2-40B4-BE49-F238E27FC236}">
                <a16:creationId xmlns:a16="http://schemas.microsoft.com/office/drawing/2014/main" id="{C5336B73-52AA-4539-B3DA-232C1C7F98F4}"/>
              </a:ext>
            </a:extLst>
          </p:cNvPr>
          <p:cNvSpPr txBox="1"/>
          <p:nvPr/>
        </p:nvSpPr>
        <p:spPr>
          <a:xfrm>
            <a:off x="5719996" y="778531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9E41BC-05E6-4CF5-BA8E-97450286FA5B}"/>
              </a:ext>
            </a:extLst>
          </p:cNvPr>
          <p:cNvSpPr txBox="1"/>
          <p:nvPr/>
        </p:nvSpPr>
        <p:spPr>
          <a:xfrm>
            <a:off x="449751" y="7744377"/>
            <a:ext cx="317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joues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quel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sport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0" name="CustomShape 3">
            <a:extLst>
              <a:ext uri="{FF2B5EF4-FFF2-40B4-BE49-F238E27FC236}">
                <a16:creationId xmlns:a16="http://schemas.microsoft.com/office/drawing/2014/main" id="{15244CE8-3242-4321-AEF1-4F67BD8888C4}"/>
              </a:ext>
            </a:extLst>
          </p:cNvPr>
          <p:cNvSpPr/>
          <p:nvPr/>
        </p:nvSpPr>
        <p:spPr>
          <a:xfrm>
            <a:off x="378007" y="9190386"/>
            <a:ext cx="9695732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With a feminine noun, use ‘quelle’ to mean ‘which’: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091A6A-B2FF-85E1-1ACF-B84A4D1FC7B3}"/>
              </a:ext>
            </a:extLst>
          </p:cNvPr>
          <p:cNvSpPr/>
          <p:nvPr/>
        </p:nvSpPr>
        <p:spPr>
          <a:xfrm>
            <a:off x="490211" y="8305062"/>
            <a:ext cx="5151973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8C6436-05A7-5E0B-E702-2B945FE55A69}"/>
              </a:ext>
            </a:extLst>
          </p:cNvPr>
          <p:cNvSpPr/>
          <p:nvPr/>
        </p:nvSpPr>
        <p:spPr>
          <a:xfrm>
            <a:off x="6056836" y="8305062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play football with my team.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Google Shape;433;p6">
            <a:extLst>
              <a:ext uri="{FF2B5EF4-FFF2-40B4-BE49-F238E27FC236}">
                <a16:creationId xmlns:a16="http://schemas.microsoft.com/office/drawing/2014/main" id="{95077FC0-9699-9869-D851-CD0261638384}"/>
              </a:ext>
            </a:extLst>
          </p:cNvPr>
          <p:cNvSpPr txBox="1"/>
          <p:nvPr/>
        </p:nvSpPr>
        <p:spPr>
          <a:xfrm>
            <a:off x="5712906" y="832049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792295-BD64-01CE-AE52-346677CD7696}"/>
              </a:ext>
            </a:extLst>
          </p:cNvPr>
          <p:cNvSpPr txBox="1"/>
          <p:nvPr/>
        </p:nvSpPr>
        <p:spPr>
          <a:xfrm>
            <a:off x="442661" y="8279553"/>
            <a:ext cx="527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joue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au foot avec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mon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équipe.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96E543-DB20-BFFF-185F-54ED322D7688}"/>
              </a:ext>
            </a:extLst>
          </p:cNvPr>
          <p:cNvSpPr/>
          <p:nvPr/>
        </p:nvSpPr>
        <p:spPr>
          <a:xfrm>
            <a:off x="511477" y="9666025"/>
            <a:ext cx="3625548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09CE6B-2647-DE30-03DC-A3A475475B88}"/>
              </a:ext>
            </a:extLst>
          </p:cNvPr>
          <p:cNvSpPr/>
          <p:nvPr/>
        </p:nvSpPr>
        <p:spPr>
          <a:xfrm>
            <a:off x="6949974" y="9666025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Which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activity do you do?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Google Shape;433;p6">
            <a:extLst>
              <a:ext uri="{FF2B5EF4-FFF2-40B4-BE49-F238E27FC236}">
                <a16:creationId xmlns:a16="http://schemas.microsoft.com/office/drawing/2014/main" id="{61F04882-D122-AAA0-6B93-82C11DF7F9CC}"/>
              </a:ext>
            </a:extLst>
          </p:cNvPr>
          <p:cNvSpPr txBox="1"/>
          <p:nvPr/>
        </p:nvSpPr>
        <p:spPr>
          <a:xfrm>
            <a:off x="6606044" y="968145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F9428D-8413-8B29-6B98-A6104581AD5B}"/>
              </a:ext>
            </a:extLst>
          </p:cNvPr>
          <p:cNvSpPr txBox="1"/>
          <p:nvPr/>
        </p:nvSpPr>
        <p:spPr>
          <a:xfrm>
            <a:off x="463926" y="9640516"/>
            <a:ext cx="353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quelle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activité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28A0DBE-7AF0-BA2A-2882-147BD0FD2518}"/>
              </a:ext>
            </a:extLst>
          </p:cNvPr>
          <p:cNvSpPr/>
          <p:nvPr/>
        </p:nvSpPr>
        <p:spPr>
          <a:xfrm>
            <a:off x="504386" y="10201201"/>
            <a:ext cx="5552450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80706B-EEBA-F7BB-7F89-BC1B321EE485}"/>
              </a:ext>
            </a:extLst>
          </p:cNvPr>
          <p:cNvSpPr/>
          <p:nvPr/>
        </p:nvSpPr>
        <p:spPr>
          <a:xfrm>
            <a:off x="6942884" y="10201201"/>
            <a:ext cx="580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go shopping with my parents.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Google Shape;433;p6">
            <a:extLst>
              <a:ext uri="{FF2B5EF4-FFF2-40B4-BE49-F238E27FC236}">
                <a16:creationId xmlns:a16="http://schemas.microsoft.com/office/drawing/2014/main" id="{D21C555C-AC55-CB0C-588E-10CDACA5A31D}"/>
              </a:ext>
            </a:extLst>
          </p:cNvPr>
          <p:cNvSpPr txBox="1"/>
          <p:nvPr/>
        </p:nvSpPr>
        <p:spPr>
          <a:xfrm>
            <a:off x="6598954" y="1021663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CD4D02-BC2A-4C34-8CDF-91D62F291541}"/>
              </a:ext>
            </a:extLst>
          </p:cNvPr>
          <p:cNvSpPr txBox="1"/>
          <p:nvPr/>
        </p:nvSpPr>
        <p:spPr>
          <a:xfrm>
            <a:off x="449746" y="10163330"/>
            <a:ext cx="6149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les courses avec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mes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parents.</a:t>
            </a:r>
          </a:p>
        </p:txBody>
      </p:sp>
    </p:spTree>
    <p:extLst>
      <p:ext uri="{BB962C8B-B14F-4D97-AF65-F5344CB8AC3E}">
        <p14:creationId xmlns:p14="http://schemas.microsoft.com/office/powerpoint/2010/main" val="3598963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52334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07859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24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461BDB2-590C-45B2-90DD-F11BC508581B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DE9DEB-8028-4841-8793-A1361827E1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3100" y="10913400"/>
            <a:ext cx="1234410" cy="11265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4D0436-66AE-4A66-A467-B3FA33F86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78" y="10885306"/>
            <a:ext cx="2048434" cy="8474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F4FADBD-98AA-422B-8627-B5C976755F4B}"/>
              </a:ext>
            </a:extLst>
          </p:cNvPr>
          <p:cNvSpPr txBox="1"/>
          <p:nvPr/>
        </p:nvSpPr>
        <p:spPr>
          <a:xfrm>
            <a:off x="2323312" y="10993747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3A3CE9D-CDFD-56FD-F969-5C13CF1454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069128"/>
              </p:ext>
            </p:extLst>
          </p:nvPr>
        </p:nvGraphicFramePr>
        <p:xfrm>
          <a:off x="534716" y="11897230"/>
          <a:ext cx="10681115" cy="4175748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439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study, studying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share, sharing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4393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trip, journey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cake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4393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team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do,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effort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4393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my (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your (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parent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8B15D03-64E3-8E18-AE48-025F713A7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193" y="13353440"/>
            <a:ext cx="1186070" cy="108036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06DB44B-8511-68F9-4752-4A583A6BE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1" y="12050517"/>
            <a:ext cx="862054" cy="862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DFEC7-9187-C150-2F51-ADCDBC06F71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318" y="15072506"/>
            <a:ext cx="859157" cy="813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A9A932-A454-6C1F-7EEE-1C5FAED62531}"/>
              </a:ext>
            </a:extLst>
          </p:cNvPr>
          <p:cNvSpPr txBox="1"/>
          <p:nvPr/>
        </p:nvSpPr>
        <p:spPr>
          <a:xfrm>
            <a:off x="1666860" y="12450906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750CB6-0A12-F18A-BD8E-63CC4862CEFC}"/>
              </a:ext>
            </a:extLst>
          </p:cNvPr>
          <p:cNvSpPr txBox="1"/>
          <p:nvPr/>
        </p:nvSpPr>
        <p:spPr>
          <a:xfrm>
            <a:off x="1636536" y="14137948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3E613-B59A-B999-FA23-A26B400CF7E0}"/>
              </a:ext>
            </a:extLst>
          </p:cNvPr>
          <p:cNvSpPr txBox="1"/>
          <p:nvPr/>
        </p:nvSpPr>
        <p:spPr>
          <a:xfrm>
            <a:off x="1591033" y="15558448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5ED467-3985-AD0A-F310-38C153E054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326" y="1072230"/>
            <a:ext cx="2377646" cy="8535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5123EC-02CF-6020-28F0-6B1939255A59}"/>
              </a:ext>
            </a:extLst>
          </p:cNvPr>
          <p:cNvSpPr txBox="1"/>
          <p:nvPr/>
        </p:nvSpPr>
        <p:spPr>
          <a:xfrm>
            <a:off x="2676380" y="1266166"/>
            <a:ext cx="8255256" cy="47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 bien les 7 phrases. Qui parle ?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FF50449C-FDEC-A0CC-02AF-8063CEA00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371781"/>
              </p:ext>
            </p:extLst>
          </p:nvPr>
        </p:nvGraphicFramePr>
        <p:xfrm>
          <a:off x="274878" y="1877707"/>
          <a:ext cx="11201132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250">
                  <a:extLst>
                    <a:ext uri="{9D8B030D-6E8A-4147-A177-3AD203B41FA5}">
                      <a16:colId xmlns:a16="http://schemas.microsoft.com/office/drawing/2014/main" val="1200798436"/>
                    </a:ext>
                  </a:extLst>
                </a:gridCol>
                <a:gridCol w="1585672">
                  <a:extLst>
                    <a:ext uri="{9D8B030D-6E8A-4147-A177-3AD203B41FA5}">
                      <a16:colId xmlns:a16="http://schemas.microsoft.com/office/drawing/2014/main" val="31397585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606058566"/>
                    </a:ext>
                  </a:extLst>
                </a:gridCol>
                <a:gridCol w="6980210">
                  <a:extLst>
                    <a:ext uri="{9D8B030D-6E8A-4147-A177-3AD203B41FA5}">
                      <a16:colId xmlns:a16="http://schemas.microsoft.com/office/drawing/2014/main" val="1133033516"/>
                    </a:ext>
                  </a:extLst>
                </a:gridCol>
              </a:tblGrid>
              <a:tr h="419353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joues</a:t>
                      </a:r>
                      <a:r>
                        <a:rPr lang="en-GB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…?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quelle … 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112477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 play skipping with my friend (f).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2599697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410526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468118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003288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695126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749387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882250"/>
                  </a:ext>
                </a:extLst>
              </a:tr>
              <a:tr h="41935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106448"/>
                  </a:ext>
                </a:extLst>
              </a:tr>
            </a:tbl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DCC3116F-4E4B-63F4-5FFE-5015A5F53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47" y="2606807"/>
            <a:ext cx="409801" cy="42687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EE27F22-16BD-DE20-488E-C82239BBA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698" y="6557146"/>
            <a:ext cx="2048434" cy="84741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41D627E-5037-2102-98C6-51169D2BF3D7}"/>
              </a:ext>
            </a:extLst>
          </p:cNvPr>
          <p:cNvSpPr txBox="1"/>
          <p:nvPr/>
        </p:nvSpPr>
        <p:spPr>
          <a:xfrm>
            <a:off x="2407132" y="6665587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les phrases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33A623A7-56C9-1F89-2142-45857B8EB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937552"/>
              </p:ext>
            </p:extLst>
          </p:nvPr>
        </p:nvGraphicFramePr>
        <p:xfrm>
          <a:off x="337598" y="7479838"/>
          <a:ext cx="11183842" cy="3041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250">
                  <a:extLst>
                    <a:ext uri="{9D8B030D-6E8A-4147-A177-3AD203B41FA5}">
                      <a16:colId xmlns:a16="http://schemas.microsoft.com/office/drawing/2014/main" val="732432048"/>
                    </a:ext>
                  </a:extLst>
                </a:gridCol>
                <a:gridCol w="10453592">
                  <a:extLst>
                    <a:ext uri="{9D8B030D-6E8A-4147-A177-3AD203B41FA5}">
                      <a16:colId xmlns:a16="http://schemas.microsoft.com/office/drawing/2014/main" val="270764642"/>
                    </a:ext>
                  </a:extLst>
                </a:gridCol>
              </a:tblGrid>
              <a:tr h="50683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615049"/>
                  </a:ext>
                </a:extLst>
              </a:tr>
              <a:tr h="50683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9631587"/>
                  </a:ext>
                </a:extLst>
              </a:tr>
              <a:tr h="50683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353835"/>
                  </a:ext>
                </a:extLst>
              </a:tr>
              <a:tr h="50683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595792"/>
                  </a:ext>
                </a:extLst>
              </a:tr>
              <a:tr h="50683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3504585"/>
                  </a:ext>
                </a:extLst>
              </a:tr>
              <a:tr h="50683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FF3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502194"/>
                  </a:ext>
                </a:extLst>
              </a:tr>
            </a:tbl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5AF2530D-887E-DC79-61CD-A7011FEAD1B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87"/>
          <a:stretch/>
        </p:blipFill>
        <p:spPr>
          <a:xfrm>
            <a:off x="9619782" y="6172774"/>
            <a:ext cx="1263433" cy="1090839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D99330B5-553F-B9CB-2B70-262501B97AA9}"/>
              </a:ext>
            </a:extLst>
          </p:cNvPr>
          <p:cNvSpPr/>
          <p:nvPr/>
        </p:nvSpPr>
        <p:spPr>
          <a:xfrm>
            <a:off x="8044988" y="7272159"/>
            <a:ext cx="3997581" cy="2058710"/>
          </a:xfrm>
          <a:prstGeom prst="wedgeRoundRectCallout">
            <a:avLst>
              <a:gd name="adj1" fmla="val -9469"/>
              <a:gd name="adj2" fmla="val -63480"/>
              <a:gd name="adj3" fmla="val 16667"/>
            </a:avLst>
          </a:prstGeom>
          <a:solidFill>
            <a:srgbClr val="CFF3F5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Attention ! English has one word for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my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and one for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your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 French has three. Look at the noun that follows to work out if you need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mon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, ma,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mes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| ton, ta,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4428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960620" y="1544348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297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25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2A9234-A95A-4E90-85F0-6D0E67684AE2}"/>
              </a:ext>
            </a:extLst>
          </p:cNvPr>
          <p:cNvSpPr/>
          <p:nvPr/>
        </p:nvSpPr>
        <p:spPr>
          <a:xfrm>
            <a:off x="361940" y="1173246"/>
            <a:ext cx="3614637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9FC220-270F-441D-8A90-4697052C200C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03E507-13C3-4E39-A237-F04D5068EAB0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BAA5B88-B976-4207-9EE1-DEE47E675E0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3328671-9E22-4F22-8D2B-F0FC753CC9E7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78246D-102A-4F21-956E-2F38E85A8943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CBEC15-FD35-4356-9578-360334E87DFE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Using </a:t>
              </a:r>
              <a:r>
                <a:rPr lang="en-GB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faire </a:t>
              </a: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to talk about certain sports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A73C23-ED1D-450D-B864-5C6B10AEE1A3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1C09B85F-30C8-47CD-9B67-F4292CD45D76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B7A9103F-6705-40F9-A23A-347E2CE54CC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DAEE26-4A3D-4204-A9C7-FC98BDC2BD64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2C030728-DD63-4801-B801-60E3DC52E6EE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6927217C-309B-41F8-9802-E62C14DDE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26" y="4504695"/>
            <a:ext cx="2377646" cy="853514"/>
          </a:xfrm>
          <a:prstGeom prst="rect">
            <a:avLst/>
          </a:prstGeom>
        </p:spPr>
      </p:pic>
      <p:sp>
        <p:nvSpPr>
          <p:cNvPr id="95" name="Google Shape;171;p8">
            <a:extLst>
              <a:ext uri="{FF2B5EF4-FFF2-40B4-BE49-F238E27FC236}">
                <a16:creationId xmlns:a16="http://schemas.microsoft.com/office/drawing/2014/main" id="{55B8FE60-B109-4767-880E-B12382E79BC1}"/>
              </a:ext>
            </a:extLst>
          </p:cNvPr>
          <p:cNvSpPr txBox="1"/>
          <p:nvPr/>
        </p:nvSpPr>
        <p:spPr>
          <a:xfrm>
            <a:off x="2667813" y="4716203"/>
            <a:ext cx="712863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[c]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?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Puis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pronounce le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7" name="Google Shape;111;p3">
            <a:extLst>
              <a:ext uri="{FF2B5EF4-FFF2-40B4-BE49-F238E27FC236}">
                <a16:creationId xmlns:a16="http://schemas.microsoft.com/office/drawing/2014/main" id="{DA38EC1C-0938-4B5C-9637-4031AA339A4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61703" y="4504695"/>
            <a:ext cx="775440" cy="775440"/>
          </a:xfrm>
          <a:prstGeom prst="rect">
            <a:avLst/>
          </a:prstGeom>
          <a:ln>
            <a:noFill/>
          </a:ln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04C353A-5FB2-4A4C-90AD-ED1B99C4BF17}"/>
              </a:ext>
            </a:extLst>
          </p:cNvPr>
          <p:cNvGrpSpPr/>
          <p:nvPr/>
        </p:nvGrpSpPr>
        <p:grpSpPr>
          <a:xfrm>
            <a:off x="214953" y="8666535"/>
            <a:ext cx="2268556" cy="862054"/>
            <a:chOff x="314909" y="12083263"/>
            <a:chExt cx="2268556" cy="862054"/>
          </a:xfrm>
        </p:grpSpPr>
        <p:sp>
          <p:nvSpPr>
            <p:cNvPr id="109" name="Title 1">
              <a:extLst>
                <a:ext uri="{FF2B5EF4-FFF2-40B4-BE49-F238E27FC236}">
                  <a16:creationId xmlns:a16="http://schemas.microsoft.com/office/drawing/2014/main" id="{DCA64E20-0DFD-4CDB-9CA3-0E0819353252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10" name="Picture 10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BA7A23D4-6995-4253-8D47-BAE9C3CF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11" name="Table 51">
            <a:extLst>
              <a:ext uri="{FF2B5EF4-FFF2-40B4-BE49-F238E27FC236}">
                <a16:creationId xmlns:a16="http://schemas.microsoft.com/office/drawing/2014/main" id="{19CA3734-ADEB-47A3-986A-AE2A23DAB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151650"/>
              </p:ext>
            </p:extLst>
          </p:nvPr>
        </p:nvGraphicFramePr>
        <p:xfrm>
          <a:off x="210395" y="9502684"/>
          <a:ext cx="11698495" cy="1031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203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514168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09135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59696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680066">
                  <a:extLst>
                    <a:ext uri="{9D8B030D-6E8A-4147-A177-3AD203B41FA5}">
                      <a16:colId xmlns:a16="http://schemas.microsoft.com/office/drawing/2014/main" val="2726011523"/>
                    </a:ext>
                  </a:extLst>
                </a:gridCol>
                <a:gridCol w="2106129">
                  <a:extLst>
                    <a:ext uri="{9D8B030D-6E8A-4147-A177-3AD203B41FA5}">
                      <a16:colId xmlns:a16="http://schemas.microsoft.com/office/drawing/2014/main" val="3487262434"/>
                    </a:ext>
                  </a:extLst>
                </a:gridCol>
              </a:tblGrid>
              <a:tr h="31422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cyclisme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l’exercice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gymnastique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1422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ski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sport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natation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66924"/>
                  </a:ext>
                </a:extLst>
              </a:tr>
            </a:tbl>
          </a:graphicData>
        </a:graphic>
      </p:graphicFrame>
      <p:sp>
        <p:nvSpPr>
          <p:cNvPr id="112" name="TextBox 111">
            <a:extLst>
              <a:ext uri="{FF2B5EF4-FFF2-40B4-BE49-F238E27FC236}">
                <a16:creationId xmlns:a16="http://schemas.microsoft.com/office/drawing/2014/main" id="{40495905-385C-4B13-AEA7-91A6CEFEAA81}"/>
              </a:ext>
            </a:extLst>
          </p:cNvPr>
          <p:cNvSpPr txBox="1"/>
          <p:nvPr/>
        </p:nvSpPr>
        <p:spPr>
          <a:xfrm>
            <a:off x="2492230" y="8823936"/>
            <a:ext cx="661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EE1E7BF-85EF-41C7-B99D-FC155A5C03EA}"/>
              </a:ext>
            </a:extLst>
          </p:cNvPr>
          <p:cNvSpPr/>
          <p:nvPr/>
        </p:nvSpPr>
        <p:spPr>
          <a:xfrm>
            <a:off x="157920" y="11296986"/>
            <a:ext cx="11723927" cy="406029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57061B21-8F36-48CB-88C5-45E0C1B89F5A}"/>
              </a:ext>
            </a:extLst>
          </p:cNvPr>
          <p:cNvSpPr txBox="1">
            <a:spLocks/>
          </p:cNvSpPr>
          <p:nvPr/>
        </p:nvSpPr>
        <p:spPr>
          <a:xfrm>
            <a:off x="9778468" y="1158994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D24E4D58-2ED1-4086-A8A2-C505893C44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96131" y="1143100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CustomShape 3">
            <a:extLst>
              <a:ext uri="{FF2B5EF4-FFF2-40B4-BE49-F238E27FC236}">
                <a16:creationId xmlns:a16="http://schemas.microsoft.com/office/drawing/2014/main" id="{8720D47C-8225-4615-B368-BCC299EFAE1E}"/>
              </a:ext>
            </a:extLst>
          </p:cNvPr>
          <p:cNvSpPr/>
          <p:nvPr/>
        </p:nvSpPr>
        <p:spPr>
          <a:xfrm>
            <a:off x="361940" y="11779696"/>
            <a:ext cx="9131059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say ‘do’ with certain sports, use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faire</a:t>
            </a: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de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38545268-18F6-40E8-BBD1-58B35B496B5C}"/>
              </a:ext>
            </a:extLst>
          </p:cNvPr>
          <p:cNvSpPr txBox="1">
            <a:spLocks/>
          </p:cNvSpPr>
          <p:nvPr/>
        </p:nvSpPr>
        <p:spPr>
          <a:xfrm>
            <a:off x="361940" y="11410056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faire de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with sports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33E61E50-DC6F-4E99-8B2A-CB6A7A173DDF}"/>
              </a:ext>
            </a:extLst>
          </p:cNvPr>
          <p:cNvSpPr/>
          <p:nvPr/>
        </p:nvSpPr>
        <p:spPr>
          <a:xfrm>
            <a:off x="5543262" y="12215649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do (some) sport.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Google Shape;433;p6">
            <a:extLst>
              <a:ext uri="{FF2B5EF4-FFF2-40B4-BE49-F238E27FC236}">
                <a16:creationId xmlns:a16="http://schemas.microsoft.com/office/drawing/2014/main" id="{7D3EF769-D83A-4CE9-817E-3610A3B189D8}"/>
              </a:ext>
            </a:extLst>
          </p:cNvPr>
          <p:cNvSpPr txBox="1"/>
          <p:nvPr/>
        </p:nvSpPr>
        <p:spPr>
          <a:xfrm>
            <a:off x="5113780" y="1222336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A2C1292-7044-46C1-AB31-8075BAE50F17}"/>
              </a:ext>
            </a:extLst>
          </p:cNvPr>
          <p:cNvSpPr/>
          <p:nvPr/>
        </p:nvSpPr>
        <p:spPr>
          <a:xfrm>
            <a:off x="396404" y="12244936"/>
            <a:ext cx="4682256" cy="45986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10ABE8F-2C20-4B55-8451-6FAD5E2A512E}"/>
              </a:ext>
            </a:extLst>
          </p:cNvPr>
          <p:cNvSpPr txBox="1"/>
          <p:nvPr/>
        </p:nvSpPr>
        <p:spPr>
          <a:xfrm>
            <a:off x="378356" y="12251998"/>
            <a:ext cx="468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fais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du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sport.</a:t>
            </a:r>
          </a:p>
        </p:txBody>
      </p:sp>
      <p:pic>
        <p:nvPicPr>
          <p:cNvPr id="3" name="Graphic 2" descr="Swimming with solid fill">
            <a:extLst>
              <a:ext uri="{FF2B5EF4-FFF2-40B4-BE49-F238E27FC236}">
                <a16:creationId xmlns:a16="http://schemas.microsoft.com/office/drawing/2014/main" id="{9BD57587-65E4-E771-56C7-1F657D5F8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77501" y="2600859"/>
            <a:ext cx="1657034" cy="1657034"/>
          </a:xfrm>
          <a:prstGeom prst="rect">
            <a:avLst/>
          </a:prstGeom>
        </p:spPr>
      </p:pic>
      <p:pic>
        <p:nvPicPr>
          <p:cNvPr id="5" name="Graphic 4" descr="Downhill skiing with solid fill">
            <a:extLst>
              <a:ext uri="{FF2B5EF4-FFF2-40B4-BE49-F238E27FC236}">
                <a16:creationId xmlns:a16="http://schemas.microsoft.com/office/drawing/2014/main" id="{16BCDE73-2FF0-7529-9C71-BD733F0B67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72787" y="1001015"/>
            <a:ext cx="1367437" cy="13674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9D94F4-E4B1-0E71-9908-683A19D4A0E0}"/>
              </a:ext>
            </a:extLst>
          </p:cNvPr>
          <p:cNvGrpSpPr/>
          <p:nvPr/>
        </p:nvGrpSpPr>
        <p:grpSpPr>
          <a:xfrm>
            <a:off x="4346725" y="2257086"/>
            <a:ext cx="1920179" cy="1222696"/>
            <a:chOff x="618830" y="1946476"/>
            <a:chExt cx="2352180" cy="1497777"/>
          </a:xfrm>
          <a:solidFill>
            <a:sysClr val="window" lastClr="FFFFFF"/>
          </a:solidFill>
        </p:grpSpPr>
        <p:pic>
          <p:nvPicPr>
            <p:cNvPr id="13" name="Graphic 12" descr="Sport balls outline">
              <a:extLst>
                <a:ext uri="{FF2B5EF4-FFF2-40B4-BE49-F238E27FC236}">
                  <a16:creationId xmlns:a16="http://schemas.microsoft.com/office/drawing/2014/main" id="{D38AD00C-E75F-8ABF-E2DD-A90807A4B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73233" y="1946476"/>
              <a:ext cx="1497777" cy="1497777"/>
            </a:xfrm>
            <a:prstGeom prst="rect">
              <a:avLst/>
            </a:prstGeom>
          </p:spPr>
        </p:pic>
        <p:pic>
          <p:nvPicPr>
            <p:cNvPr id="14" name="Graphic 13" descr="Tennis racket and ball with solid fill">
              <a:extLst>
                <a:ext uri="{FF2B5EF4-FFF2-40B4-BE49-F238E27FC236}">
                  <a16:creationId xmlns:a16="http://schemas.microsoft.com/office/drawing/2014/main" id="{4EDCD070-19CF-968C-FDB1-EE47CA427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18830" y="2280907"/>
              <a:ext cx="1062271" cy="1062271"/>
            </a:xfrm>
            <a:prstGeom prst="rect">
              <a:avLst/>
            </a:prstGeom>
          </p:spPr>
        </p:pic>
      </p:grpSp>
      <p:pic>
        <p:nvPicPr>
          <p:cNvPr id="15" name="Graphic 14" descr="Yoga with solid fill">
            <a:extLst>
              <a:ext uri="{FF2B5EF4-FFF2-40B4-BE49-F238E27FC236}">
                <a16:creationId xmlns:a16="http://schemas.microsoft.com/office/drawing/2014/main" id="{707FE472-DCA3-1961-A60A-2808623560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42171" y="1135488"/>
            <a:ext cx="1321242" cy="1321242"/>
          </a:xfrm>
          <a:prstGeom prst="rect">
            <a:avLst/>
          </a:prstGeom>
        </p:spPr>
      </p:pic>
      <p:pic>
        <p:nvPicPr>
          <p:cNvPr id="16" name="Graphic 15" descr="Cycling with solid fill">
            <a:extLst>
              <a:ext uri="{FF2B5EF4-FFF2-40B4-BE49-F238E27FC236}">
                <a16:creationId xmlns:a16="http://schemas.microsoft.com/office/drawing/2014/main" id="{2D51CD5C-9E94-A57F-100A-AE8E15C0CC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193997" y="2061030"/>
            <a:ext cx="1454954" cy="1454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0B6878-2024-7849-E48F-A0A29D3E274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75102" y="1908145"/>
            <a:ext cx="1684707" cy="23426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6A9891-C049-3F65-AB93-6E01AE6A7EC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18255" y="5244310"/>
            <a:ext cx="8834492" cy="354536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FF41FD7-E090-E076-B760-DE7227B0D8A9}"/>
              </a:ext>
            </a:extLst>
          </p:cNvPr>
          <p:cNvSpPr/>
          <p:nvPr/>
        </p:nvSpPr>
        <p:spPr>
          <a:xfrm>
            <a:off x="5535861" y="12732032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do (some) swimming.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Google Shape;433;p6">
            <a:extLst>
              <a:ext uri="{FF2B5EF4-FFF2-40B4-BE49-F238E27FC236}">
                <a16:creationId xmlns:a16="http://schemas.microsoft.com/office/drawing/2014/main" id="{40236580-7C36-939B-0457-3A56C7D71908}"/>
              </a:ext>
            </a:extLst>
          </p:cNvPr>
          <p:cNvSpPr txBox="1"/>
          <p:nvPr/>
        </p:nvSpPr>
        <p:spPr>
          <a:xfrm>
            <a:off x="5106379" y="1273974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88B5001-9E6A-2AC9-6DD5-92E711078D58}"/>
              </a:ext>
            </a:extLst>
          </p:cNvPr>
          <p:cNvSpPr/>
          <p:nvPr/>
        </p:nvSpPr>
        <p:spPr>
          <a:xfrm>
            <a:off x="389003" y="12761319"/>
            <a:ext cx="4682256" cy="45986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2DC9FB-D7B1-9BF6-0E7E-B0D3FD9FE9BB}"/>
              </a:ext>
            </a:extLst>
          </p:cNvPr>
          <p:cNvSpPr txBox="1"/>
          <p:nvPr/>
        </p:nvSpPr>
        <p:spPr>
          <a:xfrm>
            <a:off x="370955" y="12768381"/>
            <a:ext cx="468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Tu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fais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de la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natation.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E153FB-E1B8-F8FF-1303-3213EF50B82F}"/>
              </a:ext>
            </a:extLst>
          </p:cNvPr>
          <p:cNvSpPr/>
          <p:nvPr/>
        </p:nvSpPr>
        <p:spPr>
          <a:xfrm>
            <a:off x="5526986" y="13246938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does (some) exercise.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Google Shape;433;p6">
            <a:extLst>
              <a:ext uri="{FF2B5EF4-FFF2-40B4-BE49-F238E27FC236}">
                <a16:creationId xmlns:a16="http://schemas.microsoft.com/office/drawing/2014/main" id="{5B7225B8-B25F-6BF5-6BC1-587A021A7D82}"/>
              </a:ext>
            </a:extLst>
          </p:cNvPr>
          <p:cNvSpPr txBox="1"/>
          <p:nvPr/>
        </p:nvSpPr>
        <p:spPr>
          <a:xfrm>
            <a:off x="5097504" y="1325465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6C9630-DB20-E8AD-039E-4C0074DCA07C}"/>
              </a:ext>
            </a:extLst>
          </p:cNvPr>
          <p:cNvSpPr/>
          <p:nvPr/>
        </p:nvSpPr>
        <p:spPr>
          <a:xfrm>
            <a:off x="380128" y="13276225"/>
            <a:ext cx="4682256" cy="45986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51FB47-29A9-FA10-07AA-5C4A19277A41}"/>
              </a:ext>
            </a:extLst>
          </p:cNvPr>
          <p:cNvSpPr txBox="1"/>
          <p:nvPr/>
        </p:nvSpPr>
        <p:spPr>
          <a:xfrm>
            <a:off x="362080" y="13283287"/>
            <a:ext cx="468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Elle fait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’exercice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0FF27A-FE69-1912-77F1-9C11545CC2FF}"/>
              </a:ext>
            </a:extLst>
          </p:cNvPr>
          <p:cNvSpPr/>
          <p:nvPr/>
        </p:nvSpPr>
        <p:spPr>
          <a:xfrm>
            <a:off x="5553617" y="14267871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make/am making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present.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Google Shape;433;p6">
            <a:extLst>
              <a:ext uri="{FF2B5EF4-FFF2-40B4-BE49-F238E27FC236}">
                <a16:creationId xmlns:a16="http://schemas.microsoft.com/office/drawing/2014/main" id="{A59A6C97-6E19-DA02-B845-0AC54F7B4BBF}"/>
              </a:ext>
            </a:extLst>
          </p:cNvPr>
          <p:cNvSpPr txBox="1"/>
          <p:nvPr/>
        </p:nvSpPr>
        <p:spPr>
          <a:xfrm>
            <a:off x="5124135" y="1425783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3870905-4B68-26F1-6FD4-ACA91D57C8F4}"/>
              </a:ext>
            </a:extLst>
          </p:cNvPr>
          <p:cNvSpPr/>
          <p:nvPr/>
        </p:nvSpPr>
        <p:spPr>
          <a:xfrm>
            <a:off x="406759" y="14279405"/>
            <a:ext cx="4682256" cy="45986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06ACCB-56B1-9606-2BC4-DBF11D24A181}"/>
              </a:ext>
            </a:extLst>
          </p:cNvPr>
          <p:cNvSpPr txBox="1"/>
          <p:nvPr/>
        </p:nvSpPr>
        <p:spPr>
          <a:xfrm>
            <a:off x="388711" y="14286467"/>
            <a:ext cx="468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fais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un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adeau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FC57C1D-25F4-8092-FF2C-0520D82D3091}"/>
              </a:ext>
            </a:extLst>
          </p:cNvPr>
          <p:cNvSpPr/>
          <p:nvPr/>
        </p:nvSpPr>
        <p:spPr>
          <a:xfrm>
            <a:off x="5526986" y="14809414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does/is doing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activity.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Google Shape;433;p6">
            <a:extLst>
              <a:ext uri="{FF2B5EF4-FFF2-40B4-BE49-F238E27FC236}">
                <a16:creationId xmlns:a16="http://schemas.microsoft.com/office/drawing/2014/main" id="{FB9FBDC5-F85A-77E2-DB19-137E5BDA7BBA}"/>
              </a:ext>
            </a:extLst>
          </p:cNvPr>
          <p:cNvSpPr txBox="1"/>
          <p:nvPr/>
        </p:nvSpPr>
        <p:spPr>
          <a:xfrm>
            <a:off x="5097504" y="1479937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EAFDCF4-E241-3771-E929-7D2A75A7E31F}"/>
              </a:ext>
            </a:extLst>
          </p:cNvPr>
          <p:cNvSpPr/>
          <p:nvPr/>
        </p:nvSpPr>
        <p:spPr>
          <a:xfrm>
            <a:off x="380128" y="14820948"/>
            <a:ext cx="4682256" cy="45986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9EC632-9E33-F241-2EFB-908294FECD41}"/>
              </a:ext>
            </a:extLst>
          </p:cNvPr>
          <p:cNvSpPr txBox="1"/>
          <p:nvPr/>
        </p:nvSpPr>
        <p:spPr>
          <a:xfrm>
            <a:off x="362080" y="14828010"/>
            <a:ext cx="468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fait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une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activité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46" name="CustomShape 3">
            <a:extLst>
              <a:ext uri="{FF2B5EF4-FFF2-40B4-BE49-F238E27FC236}">
                <a16:creationId xmlns:a16="http://schemas.microsoft.com/office/drawing/2014/main" id="{DD79B7A3-BCD2-23F5-62FD-5E9E2A6FD05B}"/>
              </a:ext>
            </a:extLst>
          </p:cNvPr>
          <p:cNvSpPr/>
          <p:nvPr/>
        </p:nvSpPr>
        <p:spPr>
          <a:xfrm>
            <a:off x="298429" y="13868006"/>
            <a:ext cx="9131059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Remember to use faire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un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/</a:t>
            </a:r>
            <a:r>
              <a:rPr lang="en-GB" sz="24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une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with other nouns: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74E6082-96AB-267A-A32B-C68910B0BBC8}"/>
              </a:ext>
            </a:extLst>
          </p:cNvPr>
          <p:cNvSpPr/>
          <p:nvPr/>
        </p:nvSpPr>
        <p:spPr>
          <a:xfrm>
            <a:off x="9653116" y="12209770"/>
            <a:ext cx="2369651" cy="1059954"/>
          </a:xfrm>
          <a:prstGeom prst="wedgeRoundRectCallout">
            <a:avLst>
              <a:gd name="adj1" fmla="val -38094"/>
              <a:gd name="adj2" fmla="val 65024"/>
              <a:gd name="adj3" fmla="val 16667"/>
            </a:avLst>
          </a:prstGeom>
          <a:solidFill>
            <a:srgbClr val="E9F4FB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de + le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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du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de + la  de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 la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</a:b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de + l’  de l’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1814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938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26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EA454C25-6465-47C4-83A8-BF00E1ECD280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6E5E5929-C769-45ED-9647-6BE2589AF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5" y="975821"/>
            <a:ext cx="2377646" cy="853514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B8D12C04-3DF5-46BA-B912-0A71694B1510}"/>
              </a:ext>
            </a:extLst>
          </p:cNvPr>
          <p:cNvSpPr txBox="1"/>
          <p:nvPr/>
        </p:nvSpPr>
        <p:spPr>
          <a:xfrm>
            <a:off x="2387001" y="1109471"/>
            <a:ext cx="10491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L’activité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quoi ?</a:t>
            </a:r>
            <a:endParaRPr lang="en-GB" sz="24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859234C-867F-439B-B08C-A8E3AEF6D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127883"/>
              </p:ext>
            </p:extLst>
          </p:nvPr>
        </p:nvGraphicFramePr>
        <p:xfrm>
          <a:off x="336873" y="2534109"/>
          <a:ext cx="9253961" cy="3017580"/>
        </p:xfrm>
        <a:graphic>
          <a:graphicData uri="http://schemas.openxmlformats.org/drawingml/2006/table">
            <a:tbl>
              <a:tblPr/>
              <a:tblGrid>
                <a:gridCol w="360944">
                  <a:extLst>
                    <a:ext uri="{9D8B030D-6E8A-4147-A177-3AD203B41FA5}">
                      <a16:colId xmlns:a16="http://schemas.microsoft.com/office/drawing/2014/main" val="2774348986"/>
                    </a:ext>
                  </a:extLst>
                </a:gridCol>
                <a:gridCol w="2006637">
                  <a:extLst>
                    <a:ext uri="{9D8B030D-6E8A-4147-A177-3AD203B41FA5}">
                      <a16:colId xmlns:a16="http://schemas.microsoft.com/office/drawing/2014/main" val="4014722558"/>
                    </a:ext>
                  </a:extLst>
                </a:gridCol>
                <a:gridCol w="1580827">
                  <a:extLst>
                    <a:ext uri="{9D8B030D-6E8A-4147-A177-3AD203B41FA5}">
                      <a16:colId xmlns:a16="http://schemas.microsoft.com/office/drawing/2014/main" val="3671174500"/>
                    </a:ext>
                  </a:extLst>
                </a:gridCol>
                <a:gridCol w="5305553">
                  <a:extLst>
                    <a:ext uri="{9D8B030D-6E8A-4147-A177-3AD203B41FA5}">
                      <a16:colId xmlns:a16="http://schemas.microsoft.com/office/drawing/2014/main" val="1834064461"/>
                    </a:ext>
                  </a:extLst>
                </a:gridCol>
              </a:tblGrid>
              <a:tr h="30713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712236"/>
                  </a:ext>
                </a:extLst>
              </a:tr>
              <a:tr h="28666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200" b="1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ski</a:t>
                      </a:r>
                      <a:endParaRPr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liste</a:t>
                      </a:r>
                      <a:endParaRPr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 do | am doing skiing. </a:t>
                      </a:r>
                      <a:endParaRPr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2903482"/>
                  </a:ext>
                </a:extLst>
              </a:tr>
              <a:tr h="2866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activité</a:t>
                      </a: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natation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235660"/>
                  </a:ext>
                </a:extLst>
              </a:tr>
              <a:tr h="2866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cyclisme</a:t>
                      </a: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gâteau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84671"/>
                  </a:ext>
                </a:extLst>
              </a:tr>
              <a:tr h="2866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gymnastique</a:t>
                      </a: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ski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854111"/>
                  </a:ext>
                </a:extLst>
              </a:tr>
              <a:tr h="2866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exercice</a:t>
                      </a: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cyclisme</a:t>
                      </a: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3753185"/>
                  </a:ext>
                </a:extLst>
              </a:tr>
              <a:tr h="2866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voyage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sport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015722"/>
                  </a:ext>
                </a:extLst>
              </a:tr>
            </a:tbl>
          </a:graphicData>
        </a:graphic>
      </p:graphicFrame>
      <p:pic>
        <p:nvPicPr>
          <p:cNvPr id="181" name="Picture 180" descr="Shape, arrow&#10;&#10;Description automatically generated">
            <a:extLst>
              <a:ext uri="{FF2B5EF4-FFF2-40B4-BE49-F238E27FC236}">
                <a16:creationId xmlns:a16="http://schemas.microsoft.com/office/drawing/2014/main" id="{570E335C-D18A-476C-B558-211F822BC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8710" y="2994656"/>
            <a:ext cx="360707" cy="33421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241F201-CB13-4095-BC6A-B31A655AD318}"/>
              </a:ext>
            </a:extLst>
          </p:cNvPr>
          <p:cNvSpPr/>
          <p:nvPr/>
        </p:nvSpPr>
        <p:spPr>
          <a:xfrm>
            <a:off x="1167993" y="1954885"/>
            <a:ext cx="948433" cy="615176"/>
          </a:xfrm>
          <a:prstGeom prst="wedgeRoundRectCallout">
            <a:avLst>
              <a:gd name="adj1" fmla="val -81512"/>
              <a:gd name="adj2" fmla="val 48996"/>
              <a:gd name="adj3" fmla="val 16667"/>
            </a:avLst>
          </a:prstGeom>
          <a:solidFill>
            <a:srgbClr val="F2F7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55C74FB-81F5-2255-00B7-926F906C72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55"/>
          <a:stretch/>
        </p:blipFill>
        <p:spPr>
          <a:xfrm>
            <a:off x="196982" y="2122674"/>
            <a:ext cx="971011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DBC3C-533D-E513-D80F-73B88489A720}"/>
              </a:ext>
            </a:extLst>
          </p:cNvPr>
          <p:cNvSpPr txBox="1"/>
          <p:nvPr/>
        </p:nvSpPr>
        <p:spPr>
          <a:xfrm>
            <a:off x="2315957" y="1718767"/>
            <a:ext cx="10491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Do you hear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de, du, de l’, de la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or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un/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lang="en-GB" sz="2400" spc="-1" dirty="0"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lang="en-GB" sz="2400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59C7283-F83E-A098-D258-ADDC850E49B3}"/>
              </a:ext>
            </a:extLst>
          </p:cNvPr>
          <p:cNvSpPr/>
          <p:nvPr/>
        </p:nvSpPr>
        <p:spPr>
          <a:xfrm>
            <a:off x="7912393" y="2235082"/>
            <a:ext cx="2985417" cy="669959"/>
          </a:xfrm>
          <a:prstGeom prst="wedgeRoundRectCallout">
            <a:avLst>
              <a:gd name="adj1" fmla="val -34432"/>
              <a:gd name="adj2" fmla="val 101323"/>
              <a:gd name="adj3" fmla="val 16667"/>
            </a:avLst>
          </a:prstGeom>
          <a:solidFill>
            <a:srgbClr val="CFF3F5"/>
          </a:solidFill>
          <a:ln w="25400" cap="flat" cmpd="sng" algn="ctr">
            <a:solidFill>
              <a:srgbClr val="2BC0C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Or we could say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‘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go|am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going skiing.’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F20557-9847-FCE1-9E05-1ED6B3FD83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8813" y="6308818"/>
            <a:ext cx="4304423" cy="3864199"/>
          </a:xfrm>
          <a:prstGeom prst="rect">
            <a:avLst/>
          </a:prstGeom>
        </p:spPr>
      </p:pic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78BEAD37-EA56-0864-25EA-24309E4FE2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8196791"/>
              </p:ext>
            </p:extLst>
          </p:nvPr>
        </p:nvGraphicFramePr>
        <p:xfrm>
          <a:off x="274878" y="6377927"/>
          <a:ext cx="6935660" cy="3657600"/>
        </p:xfrm>
        <a:graphic>
          <a:graphicData uri="http://schemas.openxmlformats.org/drawingml/2006/table">
            <a:tbl>
              <a:tblPr firstRow="1" bandRow="1"/>
              <a:tblGrid>
                <a:gridCol w="74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8242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</a:tblGrid>
              <a:tr h="446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joue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à la pétanque.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446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_______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au tennis.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446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_______ 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de la natation.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446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Je</a:t>
                      </a:r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_______   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cyclisme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809608"/>
                  </a:ext>
                </a:extLst>
              </a:tr>
              <a:tr h="446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Je</a:t>
                      </a:r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_______ 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à la corde.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953111"/>
                  </a:ext>
                </a:extLst>
              </a:tr>
              <a:tr h="446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_______ 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au foot.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943076"/>
                  </a:ext>
                </a:extLst>
              </a:tr>
              <a:tr h="446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_______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l’exercice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332769"/>
                  </a:ext>
                </a:extLst>
              </a:tr>
              <a:tr h="446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_______ 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du ski.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12145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9AF12B2-AC6D-6A51-9F3A-880C3176E7B7}"/>
              </a:ext>
            </a:extLst>
          </p:cNvPr>
          <p:cNvSpPr txBox="1"/>
          <p:nvPr/>
        </p:nvSpPr>
        <p:spPr>
          <a:xfrm>
            <a:off x="6714282" y="6371045"/>
            <a:ext cx="504618" cy="461665"/>
          </a:xfrm>
          <a:prstGeom prst="rect">
            <a:avLst/>
          </a:prstGeom>
          <a:solidFill>
            <a:srgbClr val="786EB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65E5FC-451C-8B57-DF7C-E84A84632569}"/>
              </a:ext>
            </a:extLst>
          </p:cNvPr>
          <p:cNvGrpSpPr/>
          <p:nvPr/>
        </p:nvGrpSpPr>
        <p:grpSpPr>
          <a:xfrm>
            <a:off x="214953" y="5687815"/>
            <a:ext cx="2268556" cy="862054"/>
            <a:chOff x="314909" y="12083263"/>
            <a:chExt cx="2268556" cy="862054"/>
          </a:xfrm>
        </p:grpSpPr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9A7DDE7C-E99A-965D-A5F2-84D85215A05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9" name="Picture 1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7FD64ED-60E1-55E3-8BD8-833EE4703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63ED9A4-F0CB-3E29-4374-A64A8A60BD1A}"/>
              </a:ext>
            </a:extLst>
          </p:cNvPr>
          <p:cNvSpPr txBox="1"/>
          <p:nvPr/>
        </p:nvSpPr>
        <p:spPr>
          <a:xfrm>
            <a:off x="2492230" y="5845216"/>
            <a:ext cx="846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Identifie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l’image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correspondante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Écris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verbe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correct.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142EE6-3DA3-271B-8622-87E83915C8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866" y="11318556"/>
            <a:ext cx="8932136" cy="479310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36AAF41-1C49-B880-41B6-96F928E1F94C}"/>
              </a:ext>
            </a:extLst>
          </p:cNvPr>
          <p:cNvGrpSpPr/>
          <p:nvPr/>
        </p:nvGrpSpPr>
        <p:grpSpPr>
          <a:xfrm>
            <a:off x="123119" y="10200265"/>
            <a:ext cx="2161593" cy="852090"/>
            <a:chOff x="-3202503" y="7519765"/>
            <a:chExt cx="2161593" cy="852090"/>
          </a:xfrm>
        </p:grpSpPr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3E904B1E-131D-4686-0583-E3935AC0A100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4" name="Picture 23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D902A33C-F098-8513-24D0-AAB27DCB2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FC2DAEE-A52A-2ECE-C2D9-86539CF95B41}"/>
              </a:ext>
            </a:extLst>
          </p:cNvPr>
          <p:cNvSpPr txBox="1"/>
          <p:nvPr/>
        </p:nvSpPr>
        <p:spPr>
          <a:xfrm>
            <a:off x="2254711" y="10374801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fr-FR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Les sports au Canada, à Haïti et en France.</a:t>
            </a: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A405F2BB-8933-1965-55C2-D6E6F90672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5035" y="10859643"/>
            <a:ext cx="855774" cy="914400"/>
          </a:xfrm>
          <a:prstGeom prst="rect">
            <a:avLst/>
          </a:prstGeom>
        </p:spPr>
      </p:pic>
      <p:sp>
        <p:nvSpPr>
          <p:cNvPr id="28" name="TextBox 27">
            <a:hlinkClick r:id="" action="ppaction://noaction">
              <a:snd r:embed="rId14" name="R_i.wav"/>
            </a:hlinkClick>
            <a:extLst>
              <a:ext uri="{FF2B5EF4-FFF2-40B4-BE49-F238E27FC236}">
                <a16:creationId xmlns:a16="http://schemas.microsoft.com/office/drawing/2014/main" id="{2A312EF9-2D46-B089-A2DE-8789166EA646}"/>
              </a:ext>
            </a:extLst>
          </p:cNvPr>
          <p:cNvSpPr txBox="1"/>
          <p:nvPr/>
        </p:nvSpPr>
        <p:spPr>
          <a:xfrm>
            <a:off x="1020809" y="11099410"/>
            <a:ext cx="726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Le sport numéro 1 au Canada, c’est quoi ?</a:t>
            </a:r>
          </a:p>
        </p:txBody>
      </p:sp>
    </p:spTree>
    <p:extLst>
      <p:ext uri="{BB962C8B-B14F-4D97-AF65-F5344CB8AC3E}">
        <p14:creationId xmlns:p14="http://schemas.microsoft.com/office/powerpoint/2010/main" val="2268146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EA454C25-6465-47C4-83A8-BF00E1ECD280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297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27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C2B6169-829B-6AF3-C02A-016A1021D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7" y="1442856"/>
            <a:ext cx="10422141" cy="57293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A4CFF56-EDA5-23C9-E912-C19A0890A711}"/>
              </a:ext>
            </a:extLst>
          </p:cNvPr>
          <p:cNvGrpSpPr/>
          <p:nvPr/>
        </p:nvGrpSpPr>
        <p:grpSpPr>
          <a:xfrm>
            <a:off x="10832059" y="988032"/>
            <a:ext cx="1403225" cy="909649"/>
            <a:chOff x="10462370" y="146240"/>
            <a:chExt cx="1901190" cy="1224686"/>
          </a:xfrm>
        </p:grpSpPr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72210861-40EC-4CDC-FFC1-39776EE7A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E43CFF-B7E4-F267-E06A-644ED6A19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1136D5-62B5-A81A-F3DE-65C106AE1FE1}"/>
              </a:ext>
            </a:extLst>
          </p:cNvPr>
          <p:cNvGrpSpPr/>
          <p:nvPr/>
        </p:nvGrpSpPr>
        <p:grpSpPr>
          <a:xfrm>
            <a:off x="214953" y="853156"/>
            <a:ext cx="2268556" cy="862054"/>
            <a:chOff x="314909" y="12083263"/>
            <a:chExt cx="2268556" cy="862054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C269BC61-78AF-48A8-E06C-EAFDD7DD361C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1" name="Picture 2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889AA684-838E-A4C3-B5DE-A2DCC5E3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D9F0713-E393-B514-5FF6-F77B5D4BFD61}"/>
              </a:ext>
            </a:extLst>
          </p:cNvPr>
          <p:cNvSpPr txBox="1"/>
          <p:nvPr/>
        </p:nvSpPr>
        <p:spPr>
          <a:xfrm>
            <a:off x="2492230" y="1010557"/>
            <a:ext cx="8038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Haïti aux Jeux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olympiques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texte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  <a:sym typeface="Century Gothic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E623D3-0A5B-3C3C-E251-D6281F18F1E9}"/>
              </a:ext>
            </a:extLst>
          </p:cNvPr>
          <p:cNvGrpSpPr/>
          <p:nvPr/>
        </p:nvGrpSpPr>
        <p:grpSpPr>
          <a:xfrm>
            <a:off x="499548" y="7250836"/>
            <a:ext cx="2957045" cy="672351"/>
            <a:chOff x="1639842" y="1416995"/>
            <a:chExt cx="1801949" cy="409714"/>
          </a:xfrm>
        </p:grpSpPr>
        <p:sp>
          <p:nvSpPr>
            <p:cNvPr id="24" name="Google Shape;112;p3">
              <a:extLst>
                <a:ext uri="{FF2B5EF4-FFF2-40B4-BE49-F238E27FC236}">
                  <a16:creationId xmlns:a16="http://schemas.microsoft.com/office/drawing/2014/main" id="{214D2C25-2966-6442-5CBC-8190DA0019D5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0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4B2F918D-A75C-92D3-7EE3-7DD96B7FAEC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DCC42D-496D-FC4F-5D70-D254D612589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46353B6-51C6-88B7-0D7E-B2215B4D225A}"/>
              </a:ext>
            </a:extLst>
          </p:cNvPr>
          <p:cNvSpPr txBox="1"/>
          <p:nvPr/>
        </p:nvSpPr>
        <p:spPr>
          <a:xfrm>
            <a:off x="3544223" y="7297206"/>
            <a:ext cx="8038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sports.  C’est un sport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olympique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11371F2-E489-B72D-3221-DCA5279E4B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4231" y="7883035"/>
            <a:ext cx="8495731" cy="372445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E75660B-E653-1FE3-7BDB-CBED0C22CC91}"/>
              </a:ext>
            </a:extLst>
          </p:cNvPr>
          <p:cNvGrpSpPr/>
          <p:nvPr/>
        </p:nvGrpSpPr>
        <p:grpSpPr>
          <a:xfrm>
            <a:off x="123119" y="11527619"/>
            <a:ext cx="2161593" cy="852090"/>
            <a:chOff x="-3202503" y="7519765"/>
            <a:chExt cx="2161593" cy="852090"/>
          </a:xfrm>
        </p:grpSpPr>
        <p:sp>
          <p:nvSpPr>
            <p:cNvPr id="68" name="Title 1">
              <a:extLst>
                <a:ext uri="{FF2B5EF4-FFF2-40B4-BE49-F238E27FC236}">
                  <a16:creationId xmlns:a16="http://schemas.microsoft.com/office/drawing/2014/main" id="{84FC282B-2921-E980-8C96-8A05D5A2D02A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69" name="Picture 68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F2437497-94F7-7808-2E60-715B88DBF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7333802A-7782-55BD-B986-A0B60F2727E6}"/>
              </a:ext>
            </a:extLst>
          </p:cNvPr>
          <p:cNvSpPr txBox="1"/>
          <p:nvPr/>
        </p:nvSpPr>
        <p:spPr>
          <a:xfrm>
            <a:off x="2254711" y="11702155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fr-FR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Tu fais quel sport ?  Tu fais quelle activité ? Partner A</a:t>
            </a:r>
          </a:p>
        </p:txBody>
      </p:sp>
      <p:graphicFrame>
        <p:nvGraphicFramePr>
          <p:cNvPr id="72" name="Table 6">
            <a:extLst>
              <a:ext uri="{FF2B5EF4-FFF2-40B4-BE49-F238E27FC236}">
                <a16:creationId xmlns:a16="http://schemas.microsoft.com/office/drawing/2014/main" id="{FFE609CD-6DA3-066D-61EB-53DA3D9C9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365405"/>
              </p:ext>
            </p:extLst>
          </p:nvPr>
        </p:nvGraphicFramePr>
        <p:xfrm>
          <a:off x="274878" y="13458656"/>
          <a:ext cx="4461046" cy="25922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51845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4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la ……………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51845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4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du….……………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51845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4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un ….……………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51845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4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. ……………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51845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4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l’ ……………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</a:tbl>
          </a:graphicData>
        </a:graphic>
      </p:graphicFrame>
      <p:sp>
        <p:nvSpPr>
          <p:cNvPr id="73" name="CustomShape 3">
            <a:extLst>
              <a:ext uri="{FF2B5EF4-FFF2-40B4-BE49-F238E27FC236}">
                <a16:creationId xmlns:a16="http://schemas.microsoft.com/office/drawing/2014/main" id="{1472517C-76E3-6610-10B9-983AEF251687}"/>
              </a:ext>
            </a:extLst>
          </p:cNvPr>
          <p:cNvSpPr/>
          <p:nvPr/>
        </p:nvSpPr>
        <p:spPr>
          <a:xfrm>
            <a:off x="274878" y="12427414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Read aloud the start to each sentence.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how your partner finishes it and write in the final word.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CustomShape 3">
            <a:extLst>
              <a:ext uri="{FF2B5EF4-FFF2-40B4-BE49-F238E27FC236}">
                <a16:creationId xmlns:a16="http://schemas.microsoft.com/office/drawing/2014/main" id="{2E2D3C72-DB34-4ACB-A274-2276F70ACE62}"/>
              </a:ext>
            </a:extLst>
          </p:cNvPr>
          <p:cNvSpPr/>
          <p:nvPr/>
        </p:nvSpPr>
        <p:spPr>
          <a:xfrm>
            <a:off x="5989940" y="12264129"/>
            <a:ext cx="5762934" cy="1350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0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Listen. Do you hear ‘de’ (du, de la, de l’)?</a:t>
            </a:r>
            <a:br>
              <a:rPr lang="en-GB" sz="20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0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If so, choose and say the sentence ending which is a sport / the correct sport.</a:t>
            </a:r>
            <a:endParaRPr lang="en-GB" sz="2000" spc="-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FDE6D9C-4EF7-F5AC-5EF7-B4C5C0E9B5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4989" y="13376193"/>
            <a:ext cx="3487610" cy="276566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FD851A2-6BB4-451D-70CD-9B1BC5A8F8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47648" y="14849665"/>
            <a:ext cx="2676376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04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FBB90-DEB2-33B0-A26B-809D761CE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99" y="467008"/>
            <a:ext cx="5735901" cy="529062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F2F7FC"/>
                </a:solidFill>
              </a:rPr>
              <a:t>La </a:t>
            </a:r>
            <a:r>
              <a:rPr lang="en-GB" sz="1800" dirty="0" err="1">
                <a:solidFill>
                  <a:srgbClr val="F2F7FC"/>
                </a:solidFill>
              </a:rPr>
              <a:t>famille</a:t>
            </a:r>
            <a:r>
              <a:rPr lang="en-GB" sz="1800" dirty="0">
                <a:solidFill>
                  <a:srgbClr val="F2F7FC"/>
                </a:solidFill>
              </a:rPr>
              <a:t> </a:t>
            </a:r>
            <a:r>
              <a:rPr lang="en-GB" sz="1800" dirty="0" err="1">
                <a:solidFill>
                  <a:srgbClr val="F2F7FC"/>
                </a:solidFill>
              </a:rPr>
              <a:t>Kergosien</a:t>
            </a:r>
            <a:endParaRPr lang="en-GB" sz="1800" dirty="0">
              <a:solidFill>
                <a:srgbClr val="F2F7FC"/>
              </a:solidFill>
            </a:endParaRP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A44496E1-66A9-4F13-8306-97C626C5C7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36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">
                <a:solidFill>
                  <a:schemeClr val="bg1"/>
                </a:solidFill>
              </a:rPr>
              <a:t>Characters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2B803839-164F-4259-86AC-BFD80869CE1C}"/>
              </a:ext>
            </a:extLst>
          </p:cNvPr>
          <p:cNvSpPr/>
          <p:nvPr/>
        </p:nvSpPr>
        <p:spPr>
          <a:xfrm>
            <a:off x="200247" y="183946"/>
            <a:ext cx="5371213" cy="748825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3938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famille</a:t>
            </a:r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938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Kergosien</a:t>
            </a:r>
            <a:endParaRPr lang="en-GB" sz="3938" dirty="0"/>
          </a:p>
        </p:txBody>
      </p:sp>
      <p:pic>
        <p:nvPicPr>
          <p:cNvPr id="112" name="Picture 111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8D225C13-0734-4DBE-A113-0899B5C29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353" y="167625"/>
            <a:ext cx="1676400" cy="1530292"/>
          </a:xfrm>
          <a:prstGeom prst="rect">
            <a:avLst/>
          </a:prstGeom>
        </p:spPr>
      </p:pic>
      <p:pic>
        <p:nvPicPr>
          <p:cNvPr id="114" name="Picture 113" descr="A map of haiti with different cities&#10;&#10;Description automatically generated with low confidence">
            <a:extLst>
              <a:ext uri="{FF2B5EF4-FFF2-40B4-BE49-F238E27FC236}">
                <a16:creationId xmlns:a16="http://schemas.microsoft.com/office/drawing/2014/main" id="{8A606A0D-C926-499F-B2F4-68024B34B2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5" y="1055367"/>
            <a:ext cx="5947676" cy="4770382"/>
          </a:xfrm>
          <a:prstGeom prst="rect">
            <a:avLst/>
          </a:prstGeom>
        </p:spPr>
      </p:pic>
      <p:pic>
        <p:nvPicPr>
          <p:cNvPr id="115" name="Picture 114" descr="A map of france with cities&#10;&#10;Description automatically generated with low confidence">
            <a:extLst>
              <a:ext uri="{FF2B5EF4-FFF2-40B4-BE49-F238E27FC236}">
                <a16:creationId xmlns:a16="http://schemas.microsoft.com/office/drawing/2014/main" id="{85A3A5C5-BA91-4867-82F8-298E91123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284" y="1602518"/>
            <a:ext cx="4600107" cy="500170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6B8A753-6C8E-4572-8496-3ED701E28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699" y="1885403"/>
            <a:ext cx="1105832" cy="778925"/>
          </a:xfrm>
          <a:prstGeom prst="rect">
            <a:avLst/>
          </a:prstGeom>
        </p:spPr>
      </p:pic>
      <p:pic>
        <p:nvPicPr>
          <p:cNvPr id="117" name="Picture 116" descr="A red blue and white flag&#10;&#10;Description automatically generated with low confidence">
            <a:extLst>
              <a:ext uri="{FF2B5EF4-FFF2-40B4-BE49-F238E27FC236}">
                <a16:creationId xmlns:a16="http://schemas.microsoft.com/office/drawing/2014/main" id="{77328B46-AB26-4A41-A3AC-13B1CE498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094">
            <a:off x="131017" y="1840430"/>
            <a:ext cx="1168844" cy="778925"/>
          </a:xfrm>
          <a:prstGeom prst="rect">
            <a:avLst/>
          </a:prstGeom>
        </p:spPr>
      </p:pic>
      <p:pic>
        <p:nvPicPr>
          <p:cNvPr id="13" name="Picture 12" descr="A group of people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EBA32020-7D09-4DD6-8512-0C7316C1F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24" y="3132133"/>
            <a:ext cx="3563424" cy="4200739"/>
          </a:xfrm>
          <a:prstGeom prst="ellipse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F23555B8-304F-46F6-BF42-94DEC9EDDB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163" y="3490506"/>
            <a:ext cx="3001059" cy="3010739"/>
          </a:xfrm>
          <a:prstGeom prst="ellipse">
            <a:avLst/>
          </a:prstGeom>
        </p:spPr>
      </p:pic>
      <p:pic>
        <p:nvPicPr>
          <p:cNvPr id="5" name="Picture 4" descr="A picture containing weapon, projectile&#10;&#10;Description automatically generated">
            <a:extLst>
              <a:ext uri="{FF2B5EF4-FFF2-40B4-BE49-F238E27FC236}">
                <a16:creationId xmlns:a16="http://schemas.microsoft.com/office/drawing/2014/main" id="{BF6D7608-4571-54E2-B413-22F9A29B23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"/>
          <a:stretch/>
        </p:blipFill>
        <p:spPr>
          <a:xfrm rot="16200000">
            <a:off x="7143146" y="7913083"/>
            <a:ext cx="3912376" cy="2832533"/>
          </a:xfrm>
          <a:prstGeom prst="rect">
            <a:avLst/>
          </a:prstGeom>
        </p:spPr>
      </p:pic>
      <p:sp>
        <p:nvSpPr>
          <p:cNvPr id="6" name="Google Shape;169;p8">
            <a:hlinkClick r:id="" action="ppaction://noaction">
              <a:snd r:embed="rId10" name="petanque_1.wav"/>
            </a:hlinkClick>
            <a:extLst>
              <a:ext uri="{FF2B5EF4-FFF2-40B4-BE49-F238E27FC236}">
                <a16:creationId xmlns:a16="http://schemas.microsoft.com/office/drawing/2014/main" id="{160DEB77-0E72-39A7-ADAC-936F204837B3}"/>
              </a:ext>
            </a:extLst>
          </p:cNvPr>
          <p:cNvSpPr txBox="1"/>
          <p:nvPr/>
        </p:nvSpPr>
        <p:spPr>
          <a:xfrm>
            <a:off x="6607277" y="11412752"/>
            <a:ext cx="5358116" cy="1200288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1E4E79"/>
              </a:buClr>
              <a:buSzPts val="2800"/>
              <a:defRPr/>
            </a:pPr>
            <a:r>
              <a:rPr lang="en-GB" sz="2400" dirty="0"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400" dirty="0" err="1">
                <a:latin typeface="Century Gothic"/>
                <a:ea typeface="Century Gothic"/>
                <a:cs typeface="Century Gothic"/>
                <a:sym typeface="Century Gothic"/>
              </a:rPr>
              <a:t>pétanque</a:t>
            </a:r>
            <a:r>
              <a:rPr lang="en-GB" sz="24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lang="en-GB" sz="2400" dirty="0">
                <a:latin typeface="Century Gothic"/>
                <a:ea typeface="Century Gothic"/>
                <a:cs typeface="Century Gothic"/>
                <a:sym typeface="Century Gothic"/>
              </a:rPr>
              <a:t> un jeu de boules. C’est </a:t>
            </a:r>
            <a:r>
              <a:rPr lang="en-GB" sz="2400" dirty="0" err="1">
                <a:latin typeface="Century Gothic"/>
                <a:ea typeface="Century Gothic"/>
                <a:cs typeface="Century Gothic"/>
                <a:sym typeface="Century Gothic"/>
              </a:rPr>
              <a:t>populaire</a:t>
            </a:r>
            <a:r>
              <a:rPr lang="en-GB" sz="24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400" dirty="0">
                <a:latin typeface="Century Gothic"/>
                <a:ea typeface="Century Gothic"/>
                <a:cs typeface="Century Gothic"/>
                <a:sym typeface="Century Gothic"/>
              </a:rPr>
              <a:t> France et dans beaucoup de pays.</a:t>
            </a:r>
            <a:endParaRPr sz="24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B9370-E3AD-C6E3-1ADF-8D807DB0CDA6}"/>
              </a:ext>
            </a:extLst>
          </p:cNvPr>
          <p:cNvSpPr txBox="1"/>
          <p:nvPr/>
        </p:nvSpPr>
        <p:spPr>
          <a:xfrm>
            <a:off x="557157" y="6786559"/>
            <a:ext cx="5821468" cy="4154984"/>
          </a:xfrm>
          <a:prstGeom prst="rect">
            <a:avLst/>
          </a:prstGeom>
          <a:solidFill>
            <a:srgbClr val="F2F8EE"/>
          </a:solidFill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À Haïti, les enfants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jouent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souvent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au foot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dans la rue avec deux équipes de cinq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joueurs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aiment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aussi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jouer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à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marelle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au jeu de chat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99F87788-4931-22EE-F794-4C111ED52CC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rgbClr val="1D6FA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3" t="69374"/>
          <a:stretch/>
        </p:blipFill>
        <p:spPr>
          <a:xfrm>
            <a:off x="44009" y="11412752"/>
            <a:ext cx="3754133" cy="1739906"/>
          </a:xfrm>
          <a:prstGeom prst="rect">
            <a:avLst/>
          </a:prstGeom>
        </p:spPr>
      </p:pic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949495F7-B8FB-E8AA-FD0B-05892109FFE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rgbClr val="1D6FA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77" y="7872454"/>
            <a:ext cx="2351669" cy="19952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655AA5-ED0F-B04C-7D0D-584C2F52CAB5}"/>
              </a:ext>
            </a:extLst>
          </p:cNvPr>
          <p:cNvSpPr txBox="1"/>
          <p:nvPr/>
        </p:nvSpPr>
        <p:spPr>
          <a:xfrm>
            <a:off x="3595096" y="11325829"/>
            <a:ext cx="3952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latin typeface="Century Gothic" panose="020B0502020202020204" pitchFamily="34" charset="0"/>
              </a:rPr>
              <a:t>marelle</a:t>
            </a:r>
            <a:endParaRPr lang="en-GB" sz="2400" b="1" dirty="0">
              <a:latin typeface="Arial"/>
            </a:endParaRPr>
          </a:p>
        </p:txBody>
      </p:sp>
      <p:pic>
        <p:nvPicPr>
          <p:cNvPr id="18" name="Picture 17" descr="A picture containing text, businesscard, clipart&#10;&#10;Description automatically generated">
            <a:extLst>
              <a:ext uri="{FF2B5EF4-FFF2-40B4-BE49-F238E27FC236}">
                <a16:creationId xmlns:a16="http://schemas.microsoft.com/office/drawing/2014/main" id="{2DB00212-40DD-3D6E-AACE-88AFF3D39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44" y="13064724"/>
            <a:ext cx="2923359" cy="21925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AA08F4-79B9-C360-F62C-937037627903}"/>
              </a:ext>
            </a:extLst>
          </p:cNvPr>
          <p:cNvSpPr txBox="1"/>
          <p:nvPr/>
        </p:nvSpPr>
        <p:spPr>
          <a:xfrm>
            <a:off x="360099" y="14888909"/>
            <a:ext cx="5008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le jeu de chat</a:t>
            </a:r>
            <a:endParaRPr lang="en-GB" sz="2400" b="1" dirty="0">
              <a:latin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2F371B-B729-624C-4706-4996A1F7DA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25673" y="12562706"/>
            <a:ext cx="3324718" cy="2097594"/>
          </a:xfrm>
          <a:prstGeom prst="ellipse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A367355-46D8-42E1-BA09-04C35FF8C017}"/>
              </a:ext>
            </a:extLst>
          </p:cNvPr>
          <p:cNvSpPr/>
          <p:nvPr/>
        </p:nvSpPr>
        <p:spPr>
          <a:xfrm>
            <a:off x="6607277" y="14660300"/>
            <a:ext cx="5584723" cy="966410"/>
          </a:xfrm>
          <a:prstGeom prst="roundRect">
            <a:avLst/>
          </a:prstGeom>
          <a:solidFill>
            <a:srgbClr val="F2F8EE"/>
          </a:solidFill>
          <a:ln w="12700" cap="flat" cmpd="sng" algn="ctr">
            <a:solidFill>
              <a:srgbClr val="F2F8E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 France,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faire la bise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est pour dire* bonjour et au revoir.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7627D8-C016-4821-BF82-5A0DED367B1B}"/>
              </a:ext>
            </a:extLst>
          </p:cNvPr>
          <p:cNvSpPr txBox="1"/>
          <p:nvPr/>
        </p:nvSpPr>
        <p:spPr>
          <a:xfrm>
            <a:off x="9984735" y="15626710"/>
            <a:ext cx="2207265" cy="461665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*dire – to say</a:t>
            </a:r>
          </a:p>
        </p:txBody>
      </p:sp>
    </p:spTree>
    <p:extLst>
      <p:ext uri="{BB962C8B-B14F-4D97-AF65-F5344CB8AC3E}">
        <p14:creationId xmlns:p14="http://schemas.microsoft.com/office/powerpoint/2010/main" val="1623238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A8B7-0839-96AE-BC16-829A8AD98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38C29-5A4D-F37C-CF9A-169095F31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7147CE-AB3E-D49B-E36F-AE59465B8AAB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29BB0-B24D-FD7E-2344-20C387FC192E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9382876-66DB-7BEF-70C6-F2B4BF856DA5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DAB0F3-5CED-23DE-B2CF-9645CD88470C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FCF227B-BEE5-1999-1CCD-57D1145538CA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2170C9-8DC6-58B6-C3A1-482B337E2946}"/>
              </a:ext>
            </a:extLst>
          </p:cNvPr>
          <p:cNvSpPr txBox="1"/>
          <p:nvPr/>
        </p:nvSpPr>
        <p:spPr>
          <a:xfrm>
            <a:off x="2438556" y="10341343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BEA379-A289-F4D7-E495-92DECF7F9CD5}"/>
              </a:ext>
            </a:extLst>
          </p:cNvPr>
          <p:cNvGrpSpPr/>
          <p:nvPr/>
        </p:nvGrpSpPr>
        <p:grpSpPr>
          <a:xfrm>
            <a:off x="170000" y="10180332"/>
            <a:ext cx="2268556" cy="862054"/>
            <a:chOff x="314909" y="12083263"/>
            <a:chExt cx="2268556" cy="862054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AC0CDCE2-F491-D042-7D86-FCBE3D57913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5" name="Picture 3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AF97CEA5-0AD6-4721-DD9A-879196397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F48B21C3-E61A-1671-635D-7E777D458A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2059" y="10111044"/>
            <a:ext cx="1234410" cy="1126549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46774B12-5239-38FD-C7B8-C4BAE7EFEC11}"/>
              </a:ext>
            </a:extLst>
          </p:cNvPr>
          <p:cNvGrpSpPr/>
          <p:nvPr/>
        </p:nvGrpSpPr>
        <p:grpSpPr>
          <a:xfrm>
            <a:off x="10624743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EDCF1DA8-D9B4-BEED-F56D-811E54BBC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F205A8A-AD3F-EC9D-E574-F9D4E3F2DFB9}"/>
                </a:ext>
              </a:extLst>
            </p:cNvPr>
            <p:cNvSpPr txBox="1"/>
            <p:nvPr/>
          </p:nvSpPr>
          <p:spPr>
            <a:xfrm>
              <a:off x="11011479" y="15735057"/>
              <a:ext cx="524503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28</a:t>
              </a: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588A72B-009B-C5EA-0B9D-39B7CC13CD08}"/>
              </a:ext>
            </a:extLst>
          </p:cNvPr>
          <p:cNvGraphicFramePr>
            <a:graphicFrameLocks noGrp="1"/>
          </p:cNvGraphicFramePr>
          <p:nvPr/>
        </p:nvGraphicFramePr>
        <p:xfrm>
          <a:off x="286672" y="10870576"/>
          <a:ext cx="9810698" cy="513617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724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cacher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maintenant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normalement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06363"/>
                  </a:ext>
                </a:extLst>
              </a:tr>
              <a:tr h="967242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chaud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froid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printemps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3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l’hiver</a:t>
                      </a:r>
                      <a:endParaRPr lang="en-GB" sz="2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Il fait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l’automne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l’été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ski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quand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cyclisme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gymnastique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la natation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9031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F4C626C-7592-BA2A-BDB7-FC88A3CEA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13" y="12898484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5087775-EEDE-DBBD-C1C0-877F8ECD6E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6" y="11159232"/>
            <a:ext cx="1211560" cy="1211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D70C3B-4D7D-67BB-5C83-68C717B929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243" y="14522897"/>
            <a:ext cx="893494" cy="8464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D73A23-F5E2-8378-0B18-D7F681F5A14B}"/>
              </a:ext>
            </a:extLst>
          </p:cNvPr>
          <p:cNvSpPr txBox="1"/>
          <p:nvPr/>
        </p:nvSpPr>
        <p:spPr>
          <a:xfrm>
            <a:off x="1320514" y="153388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329F77-B789-660C-0A20-FC93D98AF78D}"/>
              </a:ext>
            </a:extLst>
          </p:cNvPr>
          <p:cNvSpPr txBox="1"/>
          <p:nvPr/>
        </p:nvSpPr>
        <p:spPr>
          <a:xfrm>
            <a:off x="1292043" y="1380583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1DCC3A-DA19-FA6F-65A7-5AD9BDC1BD83}"/>
              </a:ext>
            </a:extLst>
          </p:cNvPr>
          <p:cNvSpPr txBox="1"/>
          <p:nvPr/>
        </p:nvSpPr>
        <p:spPr>
          <a:xfrm>
            <a:off x="689154" y="1222547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F1815E-37F2-C2E2-3179-106F6EED4CF2}"/>
              </a:ext>
            </a:extLst>
          </p:cNvPr>
          <p:cNvGrpSpPr/>
          <p:nvPr/>
        </p:nvGrpSpPr>
        <p:grpSpPr>
          <a:xfrm>
            <a:off x="274878" y="5343595"/>
            <a:ext cx="2268556" cy="862054"/>
            <a:chOff x="314909" y="12083263"/>
            <a:chExt cx="2268556" cy="862054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C192C927-6EC1-5004-9652-7821A55E381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1" name="Picture 2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D872EF3-3E97-4655-1CB4-B72A639DB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A1AED12-2898-BBE9-61D3-EDC0C8B4394C}"/>
              </a:ext>
            </a:extLst>
          </p:cNvPr>
          <p:cNvSpPr txBox="1"/>
          <p:nvPr/>
        </p:nvSpPr>
        <p:spPr>
          <a:xfrm>
            <a:off x="2552155" y="5500996"/>
            <a:ext cx="951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Lis. Choisis la bonne image. Écris les détails en anglais.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D16E21-EF91-A41A-66B3-D57CF21667BE}"/>
              </a:ext>
            </a:extLst>
          </p:cNvPr>
          <p:cNvGrpSpPr/>
          <p:nvPr/>
        </p:nvGrpSpPr>
        <p:grpSpPr>
          <a:xfrm>
            <a:off x="123119" y="908114"/>
            <a:ext cx="2161593" cy="852090"/>
            <a:chOff x="-3202503" y="7519765"/>
            <a:chExt cx="2161593" cy="852090"/>
          </a:xfrm>
        </p:grpSpPr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B299CF6F-F895-771C-05C4-923C4ED73610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4" name="Picture 23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56D343C5-F996-CB61-1DA5-6ECD8211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02A9DBF-2584-ED3F-84CB-DEA6867A9183}"/>
              </a:ext>
            </a:extLst>
          </p:cNvPr>
          <p:cNvSpPr txBox="1"/>
          <p:nvPr/>
        </p:nvSpPr>
        <p:spPr>
          <a:xfrm>
            <a:off x="2254711" y="1082650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fr-FR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Tu fais quel sport ?  Tu fais quelle activité ? Partner B</a:t>
            </a:r>
          </a:p>
        </p:txBody>
      </p:sp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23E680BB-F0C1-B046-3EAD-4285F3971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074852"/>
              </p:ext>
            </p:extLst>
          </p:nvPr>
        </p:nvGraphicFramePr>
        <p:xfrm>
          <a:off x="6096000" y="2750960"/>
          <a:ext cx="4461046" cy="25922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51845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4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du………………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51845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4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la….……………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51845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4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les ….……………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51845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4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du….……………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51845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4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la ……………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</a:tbl>
          </a:graphicData>
        </a:graphic>
      </p:graphicFrame>
      <p:sp>
        <p:nvSpPr>
          <p:cNvPr id="27" name="CustomShape 3">
            <a:extLst>
              <a:ext uri="{FF2B5EF4-FFF2-40B4-BE49-F238E27FC236}">
                <a16:creationId xmlns:a16="http://schemas.microsoft.com/office/drawing/2014/main" id="{053CB0F5-8943-1C5D-07DE-8A1E450AA6A1}"/>
              </a:ext>
            </a:extLst>
          </p:cNvPr>
          <p:cNvSpPr/>
          <p:nvPr/>
        </p:nvSpPr>
        <p:spPr>
          <a:xfrm>
            <a:off x="6018968" y="1634168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Read aloud the start to each sentence.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how your partner finishes it and write in the final word.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CustomShape 3">
            <a:extLst>
              <a:ext uri="{FF2B5EF4-FFF2-40B4-BE49-F238E27FC236}">
                <a16:creationId xmlns:a16="http://schemas.microsoft.com/office/drawing/2014/main" id="{7333B465-5FD8-1161-BAFF-820D2973382B}"/>
              </a:ext>
            </a:extLst>
          </p:cNvPr>
          <p:cNvSpPr/>
          <p:nvPr/>
        </p:nvSpPr>
        <p:spPr>
          <a:xfrm>
            <a:off x="274878" y="1687096"/>
            <a:ext cx="5762934" cy="1350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0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Listen. Do you hear ‘de’ (du, de la, de l’)?</a:t>
            </a:r>
            <a:br>
              <a:rPr lang="en-GB" sz="20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0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</a:rPr>
              <a:t>If so, choose and say the sentence ending which is a sport / the correct sport.</a:t>
            </a:r>
            <a:endParaRPr lang="en-GB" sz="2000" spc="-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C0ACDF2-014A-D9D8-DD7B-023820C5AE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296" y="2733677"/>
            <a:ext cx="3630957" cy="25577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1845ECD-7ED6-C014-4FA0-BD4BBDC7274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16682"/>
          <a:stretch>
            <a:fillRect/>
          </a:stretch>
        </p:blipFill>
        <p:spPr>
          <a:xfrm>
            <a:off x="-371347" y="6192914"/>
            <a:ext cx="7451700" cy="3864981"/>
          </a:xfrm>
          <a:prstGeom prst="rect">
            <a:avLst/>
          </a:prstGeom>
        </p:spPr>
      </p:pic>
      <p:pic>
        <p:nvPicPr>
          <p:cNvPr id="38" name="Picture 37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B2046831-E3C8-E038-1316-9EC7060F57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829" y="5242073"/>
            <a:ext cx="816961" cy="868021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BFEEAF24-9513-9F19-0F84-331B0130F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589090"/>
              </p:ext>
            </p:extLst>
          </p:nvPr>
        </p:nvGraphicFramePr>
        <p:xfrm>
          <a:off x="6381022" y="6006148"/>
          <a:ext cx="5259997" cy="39874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29824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218547">
                  <a:extLst>
                    <a:ext uri="{9D8B030D-6E8A-4147-A177-3AD203B41FA5}">
                      <a16:colId xmlns:a16="http://schemas.microsoft.com/office/drawing/2014/main" val="570337413"/>
                    </a:ext>
                  </a:extLst>
                </a:gridCol>
                <a:gridCol w="1811626">
                  <a:extLst>
                    <a:ext uri="{9D8B030D-6E8A-4147-A177-3AD203B41FA5}">
                      <a16:colId xmlns:a16="http://schemas.microsoft.com/office/drawing/2014/main" val="2802609414"/>
                    </a:ext>
                  </a:extLst>
                </a:gridCol>
              </a:tblGrid>
              <a:tr h="561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activities</a:t>
                      </a:r>
                      <a:endParaRPr sz="20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weather</a:t>
                      </a:r>
                      <a:endParaRPr sz="20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extra info?</a:t>
                      </a:r>
                      <a:endParaRPr sz="20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4022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does activities</a:t>
                      </a:r>
                      <a:endParaRPr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4022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cooks</a:t>
                      </a: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8236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listens to music</a:t>
                      </a: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5267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does housework</a:t>
                      </a:r>
                      <a:endParaRPr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718533"/>
                  </a:ext>
                </a:extLst>
              </a:tr>
              <a:tr h="4022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plays</a:t>
                      </a:r>
                      <a:endParaRPr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64100"/>
                  </a:ext>
                </a:extLst>
              </a:tr>
              <a:tr h="40228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swims</a:t>
                      </a:r>
                      <a:endParaRPr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187975"/>
                  </a:ext>
                </a:extLst>
              </a:tr>
            </a:tbl>
          </a:graphicData>
        </a:graphic>
      </p:graphicFrame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63DC8E-BB7D-617C-5780-E297017DEE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112" y="6620474"/>
            <a:ext cx="210196" cy="463289"/>
          </a:xfrm>
          <a:prstGeom prst="rect">
            <a:avLst/>
          </a:prstGeom>
        </p:spPr>
      </p:pic>
      <p:pic>
        <p:nvPicPr>
          <p:cNvPr id="41" name="Picture 40" descr="A picture containing icon&#10;&#10;Description automatically generated">
            <a:extLst>
              <a:ext uri="{FF2B5EF4-FFF2-40B4-BE49-F238E27FC236}">
                <a16:creationId xmlns:a16="http://schemas.microsoft.com/office/drawing/2014/main" id="{BFACB45F-D32B-120B-E172-B1004E9D9B3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4"/>
          <a:stretch/>
        </p:blipFill>
        <p:spPr>
          <a:xfrm>
            <a:off x="8952523" y="6626711"/>
            <a:ext cx="146031" cy="426248"/>
          </a:xfrm>
          <a:prstGeom prst="rect">
            <a:avLst/>
          </a:prstGeom>
        </p:spPr>
      </p:pic>
      <p:pic>
        <p:nvPicPr>
          <p:cNvPr id="42" name="Picture 4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055521-1091-FB64-A141-6EDC5EC3D1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863" y="7211849"/>
            <a:ext cx="210196" cy="463289"/>
          </a:xfrm>
          <a:prstGeom prst="rect">
            <a:avLst/>
          </a:prstGeom>
        </p:spPr>
      </p:pic>
      <p:pic>
        <p:nvPicPr>
          <p:cNvPr id="43" name="Picture 42" descr="A picture containing icon&#10;&#10;Description automatically generated">
            <a:extLst>
              <a:ext uri="{FF2B5EF4-FFF2-40B4-BE49-F238E27FC236}">
                <a16:creationId xmlns:a16="http://schemas.microsoft.com/office/drawing/2014/main" id="{E9D85969-DA57-B9F6-9898-16B1B26F9C4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4"/>
          <a:stretch/>
        </p:blipFill>
        <p:spPr>
          <a:xfrm>
            <a:off x="8975274" y="7218086"/>
            <a:ext cx="146031" cy="426248"/>
          </a:xfrm>
          <a:prstGeom prst="rect">
            <a:avLst/>
          </a:prstGeom>
        </p:spPr>
      </p:pic>
      <p:pic>
        <p:nvPicPr>
          <p:cNvPr id="45" name="Picture 44" descr="A picture containing icon&#10;&#10;Description automatically generated">
            <a:extLst>
              <a:ext uri="{FF2B5EF4-FFF2-40B4-BE49-F238E27FC236}">
                <a16:creationId xmlns:a16="http://schemas.microsoft.com/office/drawing/2014/main" id="{78687B8C-1623-0050-4097-CEAC304EDA1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4"/>
          <a:stretch/>
        </p:blipFill>
        <p:spPr>
          <a:xfrm>
            <a:off x="8979408" y="7736008"/>
            <a:ext cx="146031" cy="426248"/>
          </a:xfrm>
          <a:prstGeom prst="rect">
            <a:avLst/>
          </a:prstGeom>
        </p:spPr>
      </p:pic>
      <p:pic>
        <p:nvPicPr>
          <p:cNvPr id="46" name="Picture 4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B39B4B-4EE8-DD2F-3168-8E5FC9D699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863" y="8397640"/>
            <a:ext cx="210196" cy="463289"/>
          </a:xfrm>
          <a:prstGeom prst="rect">
            <a:avLst/>
          </a:prstGeom>
        </p:spPr>
      </p:pic>
      <p:pic>
        <p:nvPicPr>
          <p:cNvPr id="47" name="Picture 46" descr="A picture containing icon&#10;&#10;Description automatically generated">
            <a:extLst>
              <a:ext uri="{FF2B5EF4-FFF2-40B4-BE49-F238E27FC236}">
                <a16:creationId xmlns:a16="http://schemas.microsoft.com/office/drawing/2014/main" id="{7D4E52E3-E179-72B0-DD59-523C55BA56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4"/>
          <a:stretch/>
        </p:blipFill>
        <p:spPr>
          <a:xfrm>
            <a:off x="8975274" y="8403877"/>
            <a:ext cx="146031" cy="426248"/>
          </a:xfrm>
          <a:prstGeom prst="rect">
            <a:avLst/>
          </a:prstGeom>
        </p:spPr>
      </p:pic>
      <p:pic>
        <p:nvPicPr>
          <p:cNvPr id="48" name="Picture 4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D82C01B-1A89-886E-EE63-4CB5323455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14" y="9004218"/>
            <a:ext cx="210196" cy="463289"/>
          </a:xfrm>
          <a:prstGeom prst="rect">
            <a:avLst/>
          </a:prstGeom>
        </p:spPr>
      </p:pic>
      <p:pic>
        <p:nvPicPr>
          <p:cNvPr id="49" name="Picture 48" descr="A picture containing icon&#10;&#10;Description automatically generated">
            <a:extLst>
              <a:ext uri="{FF2B5EF4-FFF2-40B4-BE49-F238E27FC236}">
                <a16:creationId xmlns:a16="http://schemas.microsoft.com/office/drawing/2014/main" id="{5BD83428-51F7-3BDE-0099-FBDD81F0859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4"/>
          <a:stretch/>
        </p:blipFill>
        <p:spPr>
          <a:xfrm>
            <a:off x="8998025" y="9010455"/>
            <a:ext cx="146031" cy="426248"/>
          </a:xfrm>
          <a:prstGeom prst="rect">
            <a:avLst/>
          </a:prstGeom>
        </p:spPr>
      </p:pic>
      <p:pic>
        <p:nvPicPr>
          <p:cNvPr id="50" name="Picture 4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4AF8E0-DDF6-EB6A-5885-5AC3F94883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48" y="9528260"/>
            <a:ext cx="210196" cy="463289"/>
          </a:xfrm>
          <a:prstGeom prst="rect">
            <a:avLst/>
          </a:prstGeom>
        </p:spPr>
      </p:pic>
      <p:pic>
        <p:nvPicPr>
          <p:cNvPr id="51" name="Picture 50" descr="A picture containing icon&#10;&#10;Description automatically generated">
            <a:extLst>
              <a:ext uri="{FF2B5EF4-FFF2-40B4-BE49-F238E27FC236}">
                <a16:creationId xmlns:a16="http://schemas.microsoft.com/office/drawing/2014/main" id="{44B0A4D6-859D-61E9-0219-B5ECDEC0F16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4"/>
          <a:stretch/>
        </p:blipFill>
        <p:spPr>
          <a:xfrm>
            <a:off x="9002159" y="9534497"/>
            <a:ext cx="146031" cy="426248"/>
          </a:xfrm>
          <a:prstGeom prst="rect">
            <a:avLst/>
          </a:prstGeom>
        </p:spPr>
      </p:pic>
      <p:pic>
        <p:nvPicPr>
          <p:cNvPr id="63" name="Picture 6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F58C6F-DEB4-0045-149B-B262128A9C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863" y="7768209"/>
            <a:ext cx="210196" cy="46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53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49164-D3A1-2BD1-5A24-1A5C5B6AB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F09F-B500-268F-D85D-624F2285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937F3A-65B3-9099-98D6-E75FE92DD228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do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60DDB7-9EDE-0752-6ACA-E32A2926FA7E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BAFC02-5EE0-DC26-8468-EFE0E6514A1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ECA19B-1DBD-D2AA-9918-E5269483728A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7D90DFD-9709-FF82-6D95-E34CE0B86717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0E783FD-0C2C-6263-BD18-F81728C806C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2059" y="10111044"/>
            <a:ext cx="1234410" cy="1126549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328B3B85-F87D-4ACD-9F04-0C99E7CBD312}"/>
              </a:ext>
            </a:extLst>
          </p:cNvPr>
          <p:cNvGrpSpPr/>
          <p:nvPr/>
        </p:nvGrpSpPr>
        <p:grpSpPr>
          <a:xfrm>
            <a:off x="10624743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25ABA7A6-C0D1-E7E2-4CA9-A9E96A787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A6AF62D-CC0A-5A4C-47B3-5F64A3E63190}"/>
                </a:ext>
              </a:extLst>
            </p:cNvPr>
            <p:cNvSpPr txBox="1"/>
            <p:nvPr/>
          </p:nvSpPr>
          <p:spPr>
            <a:xfrm>
              <a:off x="11011479" y="15735057"/>
              <a:ext cx="56938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29</a:t>
              </a: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D1AE94E6-FCB9-D086-C322-CF99F5492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082397"/>
              </p:ext>
            </p:extLst>
          </p:nvPr>
        </p:nvGraphicFramePr>
        <p:xfrm>
          <a:off x="286672" y="10870576"/>
          <a:ext cx="9810698" cy="513617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724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to hide, hiding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06363"/>
                  </a:ext>
                </a:extLst>
              </a:tr>
              <a:tr h="967242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bad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heat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cold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spring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winter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fine/good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he does/makes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autumn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summer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skiing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I do/make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when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cycling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gymnastics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swimming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9031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299E53B-3AB0-B4DF-F7EC-35C0AF335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13" y="12898484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E6C08DB-AA9D-24AC-2BD1-667DE0D91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6" y="11159232"/>
            <a:ext cx="1211560" cy="1211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6B778D-6A45-914B-2CF6-CB29C0D347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243" y="14522897"/>
            <a:ext cx="893494" cy="8464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E92386-63B6-3A93-204E-29CFDB77B3B4}"/>
              </a:ext>
            </a:extLst>
          </p:cNvPr>
          <p:cNvSpPr txBox="1"/>
          <p:nvPr/>
        </p:nvSpPr>
        <p:spPr>
          <a:xfrm>
            <a:off x="1320514" y="153388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30B8C2-B9FA-A9DC-2ED7-F5317AECA2E1}"/>
              </a:ext>
            </a:extLst>
          </p:cNvPr>
          <p:cNvSpPr txBox="1"/>
          <p:nvPr/>
        </p:nvSpPr>
        <p:spPr>
          <a:xfrm>
            <a:off x="1292043" y="1380583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78F1F5-B9C5-FDD5-6BD0-C8CF1C12CE0B}"/>
              </a:ext>
            </a:extLst>
          </p:cNvPr>
          <p:cNvSpPr txBox="1"/>
          <p:nvPr/>
        </p:nvSpPr>
        <p:spPr>
          <a:xfrm>
            <a:off x="689154" y="1222547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C04BD8-300B-4153-6D51-76927F780C4A}"/>
              </a:ext>
            </a:extLst>
          </p:cNvPr>
          <p:cNvSpPr txBox="1"/>
          <p:nvPr/>
        </p:nvSpPr>
        <p:spPr>
          <a:xfrm>
            <a:off x="2221416" y="1219404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fr-FR" sz="2626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les phrases en français. </a:t>
            </a:r>
            <a:endParaRPr kumimoji="0" lang="fr-FR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  <a:sym typeface="Century Gothic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C9BE6-E214-6C05-6011-2240B38E08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837" y="9960587"/>
            <a:ext cx="2048434" cy="84741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E4BAE1A-00AD-9C23-B1BB-5562C9A0FD73}"/>
              </a:ext>
            </a:extLst>
          </p:cNvPr>
          <p:cNvSpPr txBox="1"/>
          <p:nvPr/>
        </p:nvSpPr>
        <p:spPr>
          <a:xfrm>
            <a:off x="2374480" y="10177900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0A665CB-4B90-99A7-B67E-ACF38C50F7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82" y="1023699"/>
            <a:ext cx="2048434" cy="847417"/>
          </a:xfrm>
          <a:prstGeom prst="rect">
            <a:avLst/>
          </a:prstGeom>
        </p:spPr>
      </p:pic>
      <p:graphicFrame>
        <p:nvGraphicFramePr>
          <p:cNvPr id="39" name="Table 3">
            <a:extLst>
              <a:ext uri="{FF2B5EF4-FFF2-40B4-BE49-F238E27FC236}">
                <a16:creationId xmlns:a16="http://schemas.microsoft.com/office/drawing/2014/main" id="{F5AB8782-8D5F-D4DB-1CBB-2A821D2AF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399340"/>
              </p:ext>
            </p:extLst>
          </p:nvPr>
        </p:nvGraphicFramePr>
        <p:xfrm>
          <a:off x="371499" y="1967035"/>
          <a:ext cx="11381229" cy="2365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81229">
                  <a:extLst>
                    <a:ext uri="{9D8B030D-6E8A-4147-A177-3AD203B41FA5}">
                      <a16:colId xmlns:a16="http://schemas.microsoft.com/office/drawing/2014/main" val="2464863140"/>
                    </a:ext>
                  </a:extLst>
                </a:gridCol>
              </a:tblGrid>
              <a:tr h="591370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Century Gothic" panose="020B0502020202020204" pitchFamily="34" charset="0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447150"/>
                  </a:ext>
                </a:extLst>
              </a:tr>
              <a:tr h="591370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Century Gothic" panose="020B0502020202020204" pitchFamily="34" charset="0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257300"/>
                  </a:ext>
                </a:extLst>
              </a:tr>
              <a:tr h="591370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Century Gothic" panose="020B0502020202020204" pitchFamily="34" charset="0"/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251617"/>
                  </a:ext>
                </a:extLst>
              </a:tr>
              <a:tr h="591370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Century Gothic" panose="020B0502020202020204" pitchFamily="34" charset="0"/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9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581143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287FC979-C80D-07F9-9A50-76C74C4104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4855" y="5433145"/>
            <a:ext cx="6478283" cy="43639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F48344-8306-553B-37A5-9C3C181B57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719" y="4579631"/>
            <a:ext cx="2377646" cy="85351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972D72-9B20-4798-6562-14E68B4D8443}"/>
              </a:ext>
            </a:extLst>
          </p:cNvPr>
          <p:cNvSpPr txBox="1"/>
          <p:nvPr/>
        </p:nvSpPr>
        <p:spPr>
          <a:xfrm>
            <a:off x="2548365" y="4713281"/>
            <a:ext cx="10491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C’est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quelles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</a:rPr>
              <a:t> images ? Write 3 correct letters for each item 1-3.</a:t>
            </a:r>
            <a:endParaRPr lang="en-GB" sz="2400" dirty="0"/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2EEA41AC-C38A-B326-927D-B73708B19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425521"/>
              </p:ext>
            </p:extLst>
          </p:nvPr>
        </p:nvGraphicFramePr>
        <p:xfrm>
          <a:off x="371499" y="5691360"/>
          <a:ext cx="3302040" cy="27611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428">
                  <a:extLst>
                    <a:ext uri="{9D8B030D-6E8A-4147-A177-3AD203B41FA5}">
                      <a16:colId xmlns:a16="http://schemas.microsoft.com/office/drawing/2014/main" val="3023873974"/>
                    </a:ext>
                  </a:extLst>
                </a:gridCol>
                <a:gridCol w="2619612">
                  <a:extLst>
                    <a:ext uri="{9D8B030D-6E8A-4147-A177-3AD203B41FA5}">
                      <a16:colId xmlns:a16="http://schemas.microsoft.com/office/drawing/2014/main" val="1321309584"/>
                    </a:ext>
                  </a:extLst>
                </a:gridCol>
              </a:tblGrid>
              <a:tr h="92039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C, ___, ___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66567"/>
                  </a:ext>
                </a:extLst>
              </a:tr>
              <a:tr h="92039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___, ___, ___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647397"/>
                  </a:ext>
                </a:extLst>
              </a:tr>
              <a:tr h="92039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___, ___, ___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742700"/>
                  </a:ext>
                </a:extLst>
              </a:tr>
            </a:tbl>
          </a:graphicData>
        </a:graphic>
      </p:graphicFrame>
      <p:pic>
        <p:nvPicPr>
          <p:cNvPr id="44" name="Picture 43">
            <a:extLst>
              <a:ext uri="{FF2B5EF4-FFF2-40B4-BE49-F238E27FC236}">
                <a16:creationId xmlns:a16="http://schemas.microsoft.com/office/drawing/2014/main" id="{758D3E83-4ED3-CA80-6971-52BC2428BE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97796" y="5342607"/>
            <a:ext cx="12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18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5873199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actions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5651672" y="30912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AC342A-7D16-48C3-BEA9-FFBB2EB50842}"/>
              </a:ext>
            </a:extLst>
          </p:cNvPr>
          <p:cNvSpPr/>
          <p:nvPr/>
        </p:nvSpPr>
        <p:spPr>
          <a:xfrm>
            <a:off x="361940" y="1173246"/>
            <a:ext cx="3470947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0E42B1-9A31-4352-8761-8D1DCAD4BA67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3" name="Google Shape;112;p3">
              <a:extLst>
                <a:ext uri="{FF2B5EF4-FFF2-40B4-BE49-F238E27FC236}">
                  <a16:creationId xmlns:a16="http://schemas.microsoft.com/office/drawing/2014/main" id="{A1C6D0E2-95A1-41C3-8B8B-77E680E76F43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5E39C4AB-DC19-4369-95EC-5E9233763DD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3079B4-1F27-48E0-AB92-03A53C8B6E7C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6BF90D-C247-4A7E-93A8-C0EBDB293A4D}"/>
              </a:ext>
            </a:extLst>
          </p:cNvPr>
          <p:cNvGrpSpPr/>
          <p:nvPr/>
        </p:nvGrpSpPr>
        <p:grpSpPr>
          <a:xfrm>
            <a:off x="8967738" y="1020830"/>
            <a:ext cx="2991081" cy="2433611"/>
            <a:chOff x="4876029" y="639971"/>
            <a:chExt cx="1822690" cy="109428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A7B483A-53C0-405B-BE32-C17E6FFD6435}"/>
                </a:ext>
              </a:extLst>
            </p:cNvPr>
            <p:cNvGrpSpPr/>
            <p:nvPr/>
          </p:nvGrpSpPr>
          <p:grpSpPr>
            <a:xfrm>
              <a:off x="4876029" y="639971"/>
              <a:ext cx="1822690" cy="1035711"/>
              <a:chOff x="4310576" y="953424"/>
              <a:chExt cx="2558030" cy="1401748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CEEB883-A975-448C-AE41-B8183B75066B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4017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1429ADD-754A-400F-955A-B120EF070421}"/>
                  </a:ext>
                </a:extLst>
              </p:cNvPr>
              <p:cNvSpPr/>
              <p:nvPr/>
            </p:nvSpPr>
            <p:spPr>
              <a:xfrm>
                <a:off x="4310576" y="957444"/>
                <a:ext cx="2558030" cy="351443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E1352A-7632-4C8A-923F-5D290ED0B907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8F8E4BE-CAE9-4210-AE43-CEF9E7BC6AE3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731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Talking about what we and others like doing with 2-verb structures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E3BF905-D278-41C1-8E37-E5E46E06ADB2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23255" y="1555899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1106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A86D89-CC63-E436-47B0-CFDD1F5FD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624" y="827441"/>
            <a:ext cx="3760685" cy="3415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010DAB-5308-5FA5-B418-CAAD92573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5613" y="1849627"/>
            <a:ext cx="1682126" cy="25089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47B2730-F53A-4868-0909-3A998ECB74E9}"/>
              </a:ext>
            </a:extLst>
          </p:cNvPr>
          <p:cNvGrpSpPr/>
          <p:nvPr/>
        </p:nvGrpSpPr>
        <p:grpSpPr>
          <a:xfrm>
            <a:off x="136343" y="4532145"/>
            <a:ext cx="2907754" cy="672351"/>
            <a:chOff x="1639842" y="1416995"/>
            <a:chExt cx="1771912" cy="409714"/>
          </a:xfrm>
        </p:grpSpPr>
        <p:sp>
          <p:nvSpPr>
            <p:cNvPr id="12" name="Google Shape;112;p3">
              <a:extLst>
                <a:ext uri="{FF2B5EF4-FFF2-40B4-BE49-F238E27FC236}">
                  <a16:creationId xmlns:a16="http://schemas.microsoft.com/office/drawing/2014/main" id="{7157094B-8AB5-8FB2-EFEB-131F6AFB36B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A230969-451A-B878-DBEE-6639DACFBEF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82EE26-4B2D-0929-3C92-0AA72C67AD94}"/>
                </a:ext>
              </a:extLst>
            </p:cNvPr>
            <p:cNvSpPr txBox="1"/>
            <p:nvPr/>
          </p:nvSpPr>
          <p:spPr>
            <a:xfrm>
              <a:off x="2131035" y="1456663"/>
              <a:ext cx="1218199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15653BC-64DF-824C-DBE6-DB717D4101A7}"/>
              </a:ext>
            </a:extLst>
          </p:cNvPr>
          <p:cNvSpPr txBox="1"/>
          <p:nvPr/>
        </p:nvSpPr>
        <p:spPr>
          <a:xfrm>
            <a:off x="3156651" y="4632418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Prononce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les </a:t>
            </a:r>
            <a:r>
              <a:rPr lang="en-GB" sz="2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noms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Attention ! C’est [j]/soft [g] </a:t>
            </a:r>
            <a:r>
              <a:rPr lang="en-GB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ou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hard [g] 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8672E1-CA2D-37FF-E2C8-5BE6196CC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48" y="5497265"/>
            <a:ext cx="7028253" cy="312740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E30C53C-4E2E-F1F8-79EC-8B1929DF317A}"/>
              </a:ext>
            </a:extLst>
          </p:cNvPr>
          <p:cNvGrpSpPr/>
          <p:nvPr/>
        </p:nvGrpSpPr>
        <p:grpSpPr>
          <a:xfrm>
            <a:off x="214953" y="8799271"/>
            <a:ext cx="2268556" cy="862054"/>
            <a:chOff x="314909" y="12083263"/>
            <a:chExt cx="2268556" cy="862054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342224C9-DAB1-7A9D-4101-B3836ED51A60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1" name="Picture 2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EED34BD8-3CB5-796E-D84B-9B0E023BD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26" name="Table 51">
            <a:extLst>
              <a:ext uri="{FF2B5EF4-FFF2-40B4-BE49-F238E27FC236}">
                <a16:creationId xmlns:a16="http://schemas.microsoft.com/office/drawing/2014/main" id="{C2CFC1CF-ADD1-5D16-4583-66F59C8E5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347375"/>
              </p:ext>
            </p:extLst>
          </p:nvPr>
        </p:nvGraphicFramePr>
        <p:xfrm>
          <a:off x="210395" y="9635420"/>
          <a:ext cx="11698495" cy="1397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203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514168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094271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1041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887793">
                  <a:extLst>
                    <a:ext uri="{9D8B030D-6E8A-4147-A177-3AD203B41FA5}">
                      <a16:colId xmlns:a16="http://schemas.microsoft.com/office/drawing/2014/main" val="2726011523"/>
                    </a:ext>
                  </a:extLst>
                </a:gridCol>
                <a:gridCol w="2106129">
                  <a:extLst>
                    <a:ext uri="{9D8B030D-6E8A-4147-A177-3AD203B41FA5}">
                      <a16:colId xmlns:a16="http://schemas.microsoft.com/office/drawing/2014/main" val="3487262434"/>
                    </a:ext>
                  </a:extLst>
                </a:gridCol>
              </a:tblGrid>
              <a:tr h="31422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donner à manger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laver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ranger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1422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cuisine</a:t>
                      </a:r>
                      <a:r>
                        <a:rPr lang="en-GB" sz="2400" baseline="300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cooking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cuisine</a:t>
                      </a:r>
                      <a:r>
                        <a:rPr lang="en-GB" sz="2400" kern="1200" baseline="30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repas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66924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E6C2C5E5-7F86-5AA9-B704-5D970F083518}"/>
              </a:ext>
            </a:extLst>
          </p:cNvPr>
          <p:cNvSpPr txBox="1"/>
          <p:nvPr/>
        </p:nvSpPr>
        <p:spPr>
          <a:xfrm>
            <a:off x="2492230" y="8956672"/>
            <a:ext cx="661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F749435-328C-F5DA-0D14-0B9C3C7D8E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37" y="12257493"/>
            <a:ext cx="4396512" cy="354761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CE53B64-C207-DEF6-0D91-583B0AECE125}"/>
              </a:ext>
            </a:extLst>
          </p:cNvPr>
          <p:cNvGrpSpPr/>
          <p:nvPr/>
        </p:nvGrpSpPr>
        <p:grpSpPr>
          <a:xfrm>
            <a:off x="173305" y="11256919"/>
            <a:ext cx="2268556" cy="862054"/>
            <a:chOff x="314909" y="12083263"/>
            <a:chExt cx="2268556" cy="862054"/>
          </a:xfrm>
        </p:grpSpPr>
        <p:sp>
          <p:nvSpPr>
            <p:cNvPr id="61" name="Title 1">
              <a:extLst>
                <a:ext uri="{FF2B5EF4-FFF2-40B4-BE49-F238E27FC236}">
                  <a16:creationId xmlns:a16="http://schemas.microsoft.com/office/drawing/2014/main" id="{F98A0BE3-F32F-AA99-5B39-E19B8AD0F99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2" name="Picture 61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E66D187-F825-9A68-6C2A-1A5309966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6906250-8C44-CF36-95BF-AE97A6C444DD}"/>
              </a:ext>
            </a:extLst>
          </p:cNvPr>
          <p:cNvSpPr txBox="1"/>
          <p:nvPr/>
        </p:nvSpPr>
        <p:spPr>
          <a:xfrm>
            <a:off x="2450582" y="11414320"/>
            <a:ext cx="982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 quelle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tâche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pour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quel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âge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? 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the age range for 1-15.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C22EC725-59B0-A971-F498-98AA9E18D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246604"/>
              </p:ext>
            </p:extLst>
          </p:nvPr>
        </p:nvGraphicFramePr>
        <p:xfrm>
          <a:off x="4606475" y="12051173"/>
          <a:ext cx="3790834" cy="39602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895">
                  <a:extLst>
                    <a:ext uri="{9D8B030D-6E8A-4147-A177-3AD203B41FA5}">
                      <a16:colId xmlns:a16="http://schemas.microsoft.com/office/drawing/2014/main" val="1753027902"/>
                    </a:ext>
                  </a:extLst>
                </a:gridCol>
                <a:gridCol w="3405939">
                  <a:extLst>
                    <a:ext uri="{9D8B030D-6E8A-4147-A177-3AD203B41FA5}">
                      <a16:colId xmlns:a16="http://schemas.microsoft.com/office/drawing/2014/main" val="3951617124"/>
                    </a:ext>
                  </a:extLst>
                </a:gridCol>
              </a:tblGrid>
              <a:tr h="426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faire le ménage dans la chambre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403214"/>
                  </a:ext>
                </a:extLst>
              </a:tr>
              <a:tr h="426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faire le ménage dans la cuisine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083873"/>
                  </a:ext>
                </a:extLst>
              </a:tr>
              <a:tr h="426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faire le lit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334720"/>
                  </a:ext>
                </a:extLst>
              </a:tr>
              <a:tr h="426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faire </a:t>
                      </a:r>
                      <a:r>
                        <a:rPr lang="en-GB" sz="20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salade</a:t>
                      </a:r>
                      <a:endParaRPr lang="en-GB" sz="20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910767"/>
                  </a:ext>
                </a:extLst>
              </a:tr>
              <a:tr h="426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faire un gâteau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188154"/>
                  </a:ext>
                </a:extLst>
              </a:tr>
              <a:tr h="426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faire les courses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901183"/>
                  </a:ext>
                </a:extLst>
              </a:tr>
              <a:tr h="426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ranger les </a:t>
                      </a:r>
                      <a:r>
                        <a:rPr lang="en-GB" sz="20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vêtements</a:t>
                      </a:r>
                      <a:endParaRPr lang="en-GB" sz="20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445882"/>
                  </a:ext>
                </a:extLst>
              </a:tr>
              <a:tr h="426363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ranger les courses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665413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12E74DF1-77F8-5DB5-F48B-4325DEC35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408295"/>
              </p:ext>
            </p:extLst>
          </p:nvPr>
        </p:nvGraphicFramePr>
        <p:xfrm>
          <a:off x="8509435" y="12051173"/>
          <a:ext cx="3619065" cy="3226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350">
                  <a:extLst>
                    <a:ext uri="{9D8B030D-6E8A-4147-A177-3AD203B41FA5}">
                      <a16:colId xmlns:a16="http://schemas.microsoft.com/office/drawing/2014/main" val="480629236"/>
                    </a:ext>
                  </a:extLst>
                </a:gridCol>
                <a:gridCol w="3104715">
                  <a:extLst>
                    <a:ext uri="{9D8B030D-6E8A-4147-A177-3AD203B41FA5}">
                      <a16:colId xmlns:a16="http://schemas.microsoft.com/office/drawing/2014/main" val="3588524363"/>
                    </a:ext>
                  </a:extLst>
                </a:gridCol>
              </a:tblGrid>
              <a:tr h="2589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préparer</a:t>
                      </a: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un sandwich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302512"/>
                  </a:ext>
                </a:extLst>
              </a:tr>
              <a:tr h="4258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préparer</a:t>
                      </a: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0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repas</a:t>
                      </a:r>
                      <a:endParaRPr lang="en-GB" sz="20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536479"/>
                  </a:ext>
                </a:extLst>
              </a:tr>
              <a:tr h="4258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passer le mop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574093"/>
                  </a:ext>
                </a:extLst>
              </a:tr>
              <a:tr h="4258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passer </a:t>
                      </a:r>
                      <a:r>
                        <a:rPr lang="en-GB" sz="20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l’aspirateur</a:t>
                      </a: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156066"/>
                  </a:ext>
                </a:extLst>
              </a:tr>
              <a:tr h="425810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laver la voiture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932042"/>
                  </a:ext>
                </a:extLst>
              </a:tr>
              <a:tr h="4258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donner à manger aux </a:t>
                      </a:r>
                      <a:r>
                        <a:rPr lang="en-GB" sz="20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animaux</a:t>
                      </a:r>
                      <a:endParaRPr lang="en-GB" sz="20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940433"/>
                  </a:ext>
                </a:extLst>
              </a:tr>
              <a:tr h="4258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travailler</a:t>
                      </a:r>
                      <a:r>
                        <a:rPr lang="en-GB" sz="2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 dans le </a:t>
                      </a:r>
                      <a:r>
                        <a:rPr lang="en-GB" sz="20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jardin</a:t>
                      </a:r>
                      <a:endParaRPr lang="en-GB" sz="20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6520111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FF75AD52-5261-947E-2F85-0AAAB302C18D}"/>
              </a:ext>
            </a:extLst>
          </p:cNvPr>
          <p:cNvSpPr txBox="1"/>
          <p:nvPr/>
        </p:nvSpPr>
        <p:spPr>
          <a:xfrm>
            <a:off x="6293149" y="12363431"/>
            <a:ext cx="691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8-9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20870A7-940A-D3A8-DFAA-8C05E8A8A3CB}"/>
              </a:ext>
            </a:extLst>
          </p:cNvPr>
          <p:cNvSpPr/>
          <p:nvPr/>
        </p:nvSpPr>
        <p:spPr>
          <a:xfrm>
            <a:off x="3067751" y="13296900"/>
            <a:ext cx="1337698" cy="66277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450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6006682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actions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5335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31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373342E-66CA-4A42-A3FA-DC09B2A265FC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E10C6B6-E42D-4992-B744-90251849DF0D}"/>
              </a:ext>
            </a:extLst>
          </p:cNvPr>
          <p:cNvSpPr/>
          <p:nvPr/>
        </p:nvSpPr>
        <p:spPr>
          <a:xfrm>
            <a:off x="274879" y="1098582"/>
            <a:ext cx="11723927" cy="451971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47282CEE-0CD4-418B-99B2-C7A033455E16}"/>
              </a:ext>
            </a:extLst>
          </p:cNvPr>
          <p:cNvSpPr txBox="1">
            <a:spLocks/>
          </p:cNvSpPr>
          <p:nvPr/>
        </p:nvSpPr>
        <p:spPr>
          <a:xfrm>
            <a:off x="9882989" y="161777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5" name="Google Shape;170;p8" descr="Jigsaw, Puzzle, Piece, Game, Concept, Solution">
            <a:extLst>
              <a:ext uri="{FF2B5EF4-FFF2-40B4-BE49-F238E27FC236}">
                <a16:creationId xmlns:a16="http://schemas.microsoft.com/office/drawing/2014/main" id="{5CA27074-6B31-49D6-A262-D0BBE079AD3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00652" y="145883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C5EDA8D1-4CEE-42D5-AA3C-779B0A520277}"/>
              </a:ext>
            </a:extLst>
          </p:cNvPr>
          <p:cNvSpPr txBox="1">
            <a:spLocks/>
          </p:cNvSpPr>
          <p:nvPr/>
        </p:nvSpPr>
        <p:spPr>
          <a:xfrm>
            <a:off x="463395" y="1483713"/>
            <a:ext cx="2505339" cy="481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jouer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play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B3384A3-0DA7-4496-930C-236155F8694F}"/>
              </a:ext>
            </a:extLst>
          </p:cNvPr>
          <p:cNvSpPr/>
          <p:nvPr/>
        </p:nvSpPr>
        <p:spPr>
          <a:xfrm>
            <a:off x="5710719" y="2509905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play tennis.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674C4C4-3E9F-4C75-AF2E-D591E5369DF8}"/>
              </a:ext>
            </a:extLst>
          </p:cNvPr>
          <p:cNvSpPr/>
          <p:nvPr/>
        </p:nvSpPr>
        <p:spPr>
          <a:xfrm>
            <a:off x="591986" y="2499875"/>
            <a:ext cx="4322914" cy="42293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D510C66-1A72-406A-95D0-1C729FB9584C}"/>
              </a:ext>
            </a:extLst>
          </p:cNvPr>
          <p:cNvSpPr txBox="1"/>
          <p:nvPr/>
        </p:nvSpPr>
        <p:spPr>
          <a:xfrm>
            <a:off x="570771" y="2457673"/>
            <a:ext cx="458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Nous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jou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ons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au tennis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82" name="Google Shape;433;p6">
            <a:extLst>
              <a:ext uri="{FF2B5EF4-FFF2-40B4-BE49-F238E27FC236}">
                <a16:creationId xmlns:a16="http://schemas.microsoft.com/office/drawing/2014/main" id="{E4D3470A-D7B7-4060-BA43-385A063F1296}"/>
              </a:ext>
            </a:extLst>
          </p:cNvPr>
          <p:cNvSpPr txBox="1"/>
          <p:nvPr/>
        </p:nvSpPr>
        <p:spPr>
          <a:xfrm>
            <a:off x="5221134" y="250486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Speech Bubble: Rectangle with Corners Rounded 101">
            <a:extLst>
              <a:ext uri="{FF2B5EF4-FFF2-40B4-BE49-F238E27FC236}">
                <a16:creationId xmlns:a16="http://schemas.microsoft.com/office/drawing/2014/main" id="{127FA596-89B4-425C-BB28-532D302653A8}"/>
              </a:ext>
            </a:extLst>
          </p:cNvPr>
          <p:cNvSpPr/>
          <p:nvPr/>
        </p:nvSpPr>
        <p:spPr>
          <a:xfrm>
            <a:off x="8150899" y="2471276"/>
            <a:ext cx="3234517" cy="938897"/>
          </a:xfrm>
          <a:prstGeom prst="wedgeRoundRectCallout">
            <a:avLst>
              <a:gd name="adj1" fmla="val -145301"/>
              <a:gd name="adj2" fmla="val 66591"/>
              <a:gd name="adj3" fmla="val 16667"/>
            </a:avLst>
          </a:prstGeom>
          <a:solidFill>
            <a:srgbClr val="CFF3F5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could say this to your headteacher if you saw them skipping!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FC27C27-1F92-4BA9-BAD5-C3136CBCAE3C}"/>
              </a:ext>
            </a:extLst>
          </p:cNvPr>
          <p:cNvSpPr txBox="1"/>
          <p:nvPr/>
        </p:nvSpPr>
        <p:spPr>
          <a:xfrm>
            <a:off x="2146042" y="8826654"/>
            <a:ext cx="1546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y a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62F14687-645F-497C-A534-76829D834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63" y="9493663"/>
            <a:ext cx="2377646" cy="853514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AD7BEF30-DCD3-4D77-83E8-7FAAD32F614F}"/>
              </a:ext>
            </a:extLst>
          </p:cNvPr>
          <p:cNvSpPr txBox="1"/>
          <p:nvPr/>
        </p:nvSpPr>
        <p:spPr>
          <a:xfrm>
            <a:off x="3540016" y="10088778"/>
            <a:ext cx="8628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 Jean-Michel et Clémentine (nous) ? 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Adèle and Pierre (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vous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) 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8C2FAA-9AC6-1B29-A7CF-20926EFBCE75}"/>
              </a:ext>
            </a:extLst>
          </p:cNvPr>
          <p:cNvGrpSpPr/>
          <p:nvPr/>
        </p:nvGrpSpPr>
        <p:grpSpPr>
          <a:xfrm>
            <a:off x="5651672" y="309129"/>
            <a:ext cx="1012505" cy="748824"/>
            <a:chOff x="3814354" y="2201705"/>
            <a:chExt cx="616995" cy="45631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0BC670-034D-3B2D-D103-710271FCD7B8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540599-2B85-6DEF-F733-336D07CFF0F6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B63B7F2-2D5E-9848-6DFE-367FB223BF37}"/>
              </a:ext>
            </a:extLst>
          </p:cNvPr>
          <p:cNvSpPr txBox="1">
            <a:spLocks/>
          </p:cNvSpPr>
          <p:nvPr/>
        </p:nvSpPr>
        <p:spPr>
          <a:xfrm>
            <a:off x="463437" y="1132216"/>
            <a:ext cx="10368622" cy="448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Knowing who does what [1/2]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(-er verbs: more than one person)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D03EA-BE18-1499-D232-C1201BCC65BB}"/>
              </a:ext>
            </a:extLst>
          </p:cNvPr>
          <p:cNvSpPr txBox="1"/>
          <p:nvPr/>
        </p:nvSpPr>
        <p:spPr>
          <a:xfrm>
            <a:off x="465933" y="1966564"/>
            <a:ext cx="969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We change the verb ending to refer to different people: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1EBC7-5C7E-AC75-E4B4-80D2AB312CD1}"/>
              </a:ext>
            </a:extLst>
          </p:cNvPr>
          <p:cNvSpPr/>
          <p:nvPr/>
        </p:nvSpPr>
        <p:spPr>
          <a:xfrm>
            <a:off x="5725959" y="3462405"/>
            <a:ext cx="5950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(all) play skipping.</a:t>
            </a:r>
            <a:b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(formal) play skipping.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56A6DF-0778-52E9-0E5A-C09D21154D8C}"/>
              </a:ext>
            </a:extLst>
          </p:cNvPr>
          <p:cNvSpPr/>
          <p:nvPr/>
        </p:nvSpPr>
        <p:spPr>
          <a:xfrm>
            <a:off x="607226" y="3452375"/>
            <a:ext cx="4322914" cy="42293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976B6D-712C-F364-AFB5-1BAD71CE1B1A}"/>
              </a:ext>
            </a:extLst>
          </p:cNvPr>
          <p:cNvSpPr txBox="1"/>
          <p:nvPr/>
        </p:nvSpPr>
        <p:spPr>
          <a:xfrm>
            <a:off x="586011" y="3410173"/>
            <a:ext cx="458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Vous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jou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ez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à la corde.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" name="Google Shape;433;p6">
            <a:extLst>
              <a:ext uri="{FF2B5EF4-FFF2-40B4-BE49-F238E27FC236}">
                <a16:creationId xmlns:a16="http://schemas.microsoft.com/office/drawing/2014/main" id="{AC1F5161-2900-59E2-EE31-74DD9BDC96B9}"/>
              </a:ext>
            </a:extLst>
          </p:cNvPr>
          <p:cNvSpPr txBox="1"/>
          <p:nvPr/>
        </p:nvSpPr>
        <p:spPr>
          <a:xfrm>
            <a:off x="5236374" y="345736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C99D6C-A390-385F-AA58-53B2465F85F4}"/>
              </a:ext>
            </a:extLst>
          </p:cNvPr>
          <p:cNvSpPr/>
          <p:nvPr/>
        </p:nvSpPr>
        <p:spPr>
          <a:xfrm>
            <a:off x="5703099" y="4491105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They (f) play football.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196A1F-1C9B-7EC6-5B60-6424F0BCA854}"/>
              </a:ext>
            </a:extLst>
          </p:cNvPr>
          <p:cNvSpPr/>
          <p:nvPr/>
        </p:nvSpPr>
        <p:spPr>
          <a:xfrm>
            <a:off x="584366" y="4481075"/>
            <a:ext cx="4322914" cy="42293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5C1A68-8204-9114-D832-692E64E98BB6}"/>
              </a:ext>
            </a:extLst>
          </p:cNvPr>
          <p:cNvSpPr txBox="1"/>
          <p:nvPr/>
        </p:nvSpPr>
        <p:spPr>
          <a:xfrm>
            <a:off x="563151" y="4438873"/>
            <a:ext cx="458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Elles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jou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ent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au foot.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1" name="Google Shape;433;p6">
            <a:extLst>
              <a:ext uri="{FF2B5EF4-FFF2-40B4-BE49-F238E27FC236}">
                <a16:creationId xmlns:a16="http://schemas.microsoft.com/office/drawing/2014/main" id="{8F7FFA5B-5BCA-4B1C-5B26-32DED2E2BE6C}"/>
              </a:ext>
            </a:extLst>
          </p:cNvPr>
          <p:cNvSpPr txBox="1"/>
          <p:nvPr/>
        </p:nvSpPr>
        <p:spPr>
          <a:xfrm>
            <a:off x="5213514" y="448606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91D5FC-0505-E2F2-7D57-10F9B9C9823F}"/>
              </a:ext>
            </a:extLst>
          </p:cNvPr>
          <p:cNvSpPr/>
          <p:nvPr/>
        </p:nvSpPr>
        <p:spPr>
          <a:xfrm>
            <a:off x="5695479" y="5054985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They (m) like football, too.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E68E384-6A6C-186C-F4D7-6205944A4743}"/>
              </a:ext>
            </a:extLst>
          </p:cNvPr>
          <p:cNvSpPr/>
          <p:nvPr/>
        </p:nvSpPr>
        <p:spPr>
          <a:xfrm>
            <a:off x="576746" y="5044955"/>
            <a:ext cx="4322914" cy="42293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66C672-9005-0FC7-F799-BE53DC279D34}"/>
              </a:ext>
            </a:extLst>
          </p:cNvPr>
          <p:cNvSpPr txBox="1"/>
          <p:nvPr/>
        </p:nvSpPr>
        <p:spPr>
          <a:xfrm>
            <a:off x="555531" y="5002753"/>
            <a:ext cx="458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Ils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aim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ent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aussi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le foot.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5" name="Google Shape;433;p6">
            <a:extLst>
              <a:ext uri="{FF2B5EF4-FFF2-40B4-BE49-F238E27FC236}">
                <a16:creationId xmlns:a16="http://schemas.microsoft.com/office/drawing/2014/main" id="{F053AC6E-ADB5-5801-2444-38C251D7EB34}"/>
              </a:ext>
            </a:extLst>
          </p:cNvPr>
          <p:cNvSpPr txBox="1"/>
          <p:nvPr/>
        </p:nvSpPr>
        <p:spPr>
          <a:xfrm>
            <a:off x="5205894" y="504994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4606F9-76BD-34FD-0191-8B5E87E67805}"/>
              </a:ext>
            </a:extLst>
          </p:cNvPr>
          <p:cNvSpPr/>
          <p:nvPr/>
        </p:nvSpPr>
        <p:spPr>
          <a:xfrm>
            <a:off x="2846633" y="1536767"/>
            <a:ext cx="5058813" cy="391763"/>
          </a:xfrm>
          <a:prstGeom prst="wedgeRoundRectCallout">
            <a:avLst>
              <a:gd name="adj1" fmla="val -56681"/>
              <a:gd name="adj2" fmla="val -5654"/>
              <a:gd name="adj3" fmla="val 16667"/>
            </a:avLst>
          </a:prstGeom>
          <a:solidFill>
            <a:srgbClr val="CFF3F5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This is the dictionary form of the verb.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857D6D-7615-32AA-4CCB-092F4928C6CD}"/>
              </a:ext>
            </a:extLst>
          </p:cNvPr>
          <p:cNvSpPr/>
          <p:nvPr/>
        </p:nvSpPr>
        <p:spPr>
          <a:xfrm>
            <a:off x="263992" y="6085517"/>
            <a:ext cx="11723927" cy="320280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60EFBA8-B22E-413D-519E-3F87355FD4CD}"/>
              </a:ext>
            </a:extLst>
          </p:cNvPr>
          <p:cNvSpPr txBox="1">
            <a:spLocks/>
          </p:cNvSpPr>
          <p:nvPr/>
        </p:nvSpPr>
        <p:spPr>
          <a:xfrm>
            <a:off x="9872102" y="660470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9" name="Google Shape;170;p8" descr="Jigsaw, Puzzle, Piece, Game, Concept, Solution">
            <a:extLst>
              <a:ext uri="{FF2B5EF4-FFF2-40B4-BE49-F238E27FC236}">
                <a16:creationId xmlns:a16="http://schemas.microsoft.com/office/drawing/2014/main" id="{74A39544-5F5E-825C-F4A5-711ABCCEAE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89765" y="6445774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A6A23F15-A0A3-EE2E-45F9-762C0885FDF2}"/>
              </a:ext>
            </a:extLst>
          </p:cNvPr>
          <p:cNvSpPr txBox="1">
            <a:spLocks/>
          </p:cNvSpPr>
          <p:nvPr/>
        </p:nvSpPr>
        <p:spPr>
          <a:xfrm>
            <a:off x="452508" y="6470648"/>
            <a:ext cx="2505339" cy="481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faire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do/make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9999B9-1E2A-ED00-1E74-7F174B4AFA40}"/>
              </a:ext>
            </a:extLst>
          </p:cNvPr>
          <p:cNvSpPr/>
          <p:nvPr/>
        </p:nvSpPr>
        <p:spPr>
          <a:xfrm>
            <a:off x="5699832" y="7496840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do the cooking.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7FF2DF9-0B36-6AA7-FBC2-1CA933B43655}"/>
              </a:ext>
            </a:extLst>
          </p:cNvPr>
          <p:cNvSpPr/>
          <p:nvPr/>
        </p:nvSpPr>
        <p:spPr>
          <a:xfrm>
            <a:off x="581099" y="7486810"/>
            <a:ext cx="4322914" cy="42293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7A6E03-DDE3-6DF4-0FD6-408DDD612A54}"/>
              </a:ext>
            </a:extLst>
          </p:cNvPr>
          <p:cNvSpPr txBox="1"/>
          <p:nvPr/>
        </p:nvSpPr>
        <p:spPr>
          <a:xfrm>
            <a:off x="559884" y="7444608"/>
            <a:ext cx="458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Nous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faisons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la cuisine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34" name="Google Shape;433;p6">
            <a:extLst>
              <a:ext uri="{FF2B5EF4-FFF2-40B4-BE49-F238E27FC236}">
                <a16:creationId xmlns:a16="http://schemas.microsoft.com/office/drawing/2014/main" id="{D94B4732-539F-E170-390C-21D976180912}"/>
              </a:ext>
            </a:extLst>
          </p:cNvPr>
          <p:cNvSpPr txBox="1"/>
          <p:nvPr/>
        </p:nvSpPr>
        <p:spPr>
          <a:xfrm>
            <a:off x="5210247" y="749180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0585E2F-6934-2261-0B80-D2AC414D1257}"/>
              </a:ext>
            </a:extLst>
          </p:cNvPr>
          <p:cNvSpPr txBox="1">
            <a:spLocks/>
          </p:cNvSpPr>
          <p:nvPr/>
        </p:nvSpPr>
        <p:spPr>
          <a:xfrm>
            <a:off x="452550" y="6119151"/>
            <a:ext cx="10368622" cy="448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Knowing who does what [2/2]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faire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: more than one person)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A260EF-BEB2-EDED-E307-8DDBAA80B458}"/>
              </a:ext>
            </a:extLst>
          </p:cNvPr>
          <p:cNvSpPr txBox="1"/>
          <p:nvPr/>
        </p:nvSpPr>
        <p:spPr>
          <a:xfrm>
            <a:off x="455046" y="6953499"/>
            <a:ext cx="969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Faire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is an irregular verb.  These are the </a:t>
            </a:r>
            <a:r>
              <a:rPr lang="en-GB" sz="2400" u="sng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plural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forms: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D899DA-94EF-CA10-B18A-2F15882268C2}"/>
              </a:ext>
            </a:extLst>
          </p:cNvPr>
          <p:cNvSpPr/>
          <p:nvPr/>
        </p:nvSpPr>
        <p:spPr>
          <a:xfrm>
            <a:off x="5715072" y="8035682"/>
            <a:ext cx="5950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(all) do the shopping.</a:t>
            </a:r>
            <a:b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(formal) do the shopping.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0513143-5D8D-F86A-60CC-3C860F7BB3C0}"/>
              </a:ext>
            </a:extLst>
          </p:cNvPr>
          <p:cNvSpPr/>
          <p:nvPr/>
        </p:nvSpPr>
        <p:spPr>
          <a:xfrm>
            <a:off x="596339" y="8025652"/>
            <a:ext cx="4322914" cy="42293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EF978B-6C74-DF3E-2F91-1C0706B82BF2}"/>
              </a:ext>
            </a:extLst>
          </p:cNvPr>
          <p:cNvSpPr txBox="1"/>
          <p:nvPr/>
        </p:nvSpPr>
        <p:spPr>
          <a:xfrm>
            <a:off x="575124" y="7983450"/>
            <a:ext cx="458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Vous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faites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les courses.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1" name="Google Shape;433;p6">
            <a:extLst>
              <a:ext uri="{FF2B5EF4-FFF2-40B4-BE49-F238E27FC236}">
                <a16:creationId xmlns:a16="http://schemas.microsoft.com/office/drawing/2014/main" id="{5142909A-3BD4-ADF7-FF01-E1E8D89202C6}"/>
              </a:ext>
            </a:extLst>
          </p:cNvPr>
          <p:cNvSpPr txBox="1"/>
          <p:nvPr/>
        </p:nvSpPr>
        <p:spPr>
          <a:xfrm>
            <a:off x="5225487" y="803064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250B0DF-6563-0B8B-CAD2-AD31FF16B601}"/>
              </a:ext>
            </a:extLst>
          </p:cNvPr>
          <p:cNvSpPr/>
          <p:nvPr/>
        </p:nvSpPr>
        <p:spPr>
          <a:xfrm>
            <a:off x="5692212" y="8781354"/>
            <a:ext cx="595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They do the housework.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1B035A4-D6D4-8478-29DD-ED3273FE0020}"/>
              </a:ext>
            </a:extLst>
          </p:cNvPr>
          <p:cNvSpPr/>
          <p:nvPr/>
        </p:nvSpPr>
        <p:spPr>
          <a:xfrm>
            <a:off x="573479" y="8771324"/>
            <a:ext cx="4322914" cy="42293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394359-05D5-6361-F908-86100D7088BD}"/>
              </a:ext>
            </a:extLst>
          </p:cNvPr>
          <p:cNvSpPr txBox="1"/>
          <p:nvPr/>
        </p:nvSpPr>
        <p:spPr>
          <a:xfrm>
            <a:off x="552264" y="8729122"/>
            <a:ext cx="458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Ils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/Elles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font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le ménage.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5" name="Google Shape;433;p6">
            <a:extLst>
              <a:ext uri="{FF2B5EF4-FFF2-40B4-BE49-F238E27FC236}">
                <a16:creationId xmlns:a16="http://schemas.microsoft.com/office/drawing/2014/main" id="{217C5F51-3EF4-AF1A-AA51-0AC2DB61B891}"/>
              </a:ext>
            </a:extLst>
          </p:cNvPr>
          <p:cNvSpPr txBox="1"/>
          <p:nvPr/>
        </p:nvSpPr>
        <p:spPr>
          <a:xfrm>
            <a:off x="5202627" y="877631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72842427-F842-B55E-431F-317663BA2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519802"/>
              </p:ext>
            </p:extLst>
          </p:nvPr>
        </p:nvGraphicFramePr>
        <p:xfrm>
          <a:off x="336873" y="11236149"/>
          <a:ext cx="11651046" cy="4094582"/>
        </p:xfrm>
        <a:graphic>
          <a:graphicData uri="http://schemas.openxmlformats.org/drawingml/2006/table">
            <a:tbl>
              <a:tblPr/>
              <a:tblGrid>
                <a:gridCol w="454441">
                  <a:extLst>
                    <a:ext uri="{9D8B030D-6E8A-4147-A177-3AD203B41FA5}">
                      <a16:colId xmlns:a16="http://schemas.microsoft.com/office/drawing/2014/main" val="2774348986"/>
                    </a:ext>
                  </a:extLst>
                </a:gridCol>
                <a:gridCol w="1469286">
                  <a:extLst>
                    <a:ext uri="{9D8B030D-6E8A-4147-A177-3AD203B41FA5}">
                      <a16:colId xmlns:a16="http://schemas.microsoft.com/office/drawing/2014/main" val="4014722558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3671174500"/>
                    </a:ext>
                  </a:extLst>
                </a:gridCol>
                <a:gridCol w="8165219">
                  <a:extLst>
                    <a:ext uri="{9D8B030D-6E8A-4147-A177-3AD203B41FA5}">
                      <a16:colId xmlns:a16="http://schemas.microsoft.com/office/drawing/2014/main" val="1834064461"/>
                    </a:ext>
                  </a:extLst>
                </a:gridCol>
              </a:tblGrid>
              <a:tr h="543517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712236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200" b="1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wash the car.</a:t>
                      </a:r>
                      <a:endParaRPr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2903482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235660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84671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854111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3753185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015722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696036"/>
                  </a:ext>
                </a:extLst>
              </a:tr>
            </a:tbl>
          </a:graphicData>
        </a:graphic>
      </p:graphicFrame>
      <p:pic>
        <p:nvPicPr>
          <p:cNvPr id="52" name="Picture 51" descr="Shape, arrow&#10;&#10;Description automatically generated">
            <a:extLst>
              <a:ext uri="{FF2B5EF4-FFF2-40B4-BE49-F238E27FC236}">
                <a16:creationId xmlns:a16="http://schemas.microsoft.com/office/drawing/2014/main" id="{3701A950-0D47-2701-0ED5-F320DA4ED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366" y="11697898"/>
            <a:ext cx="462709" cy="42872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77839907-B79D-F5F2-D4B3-074ED44AF46E}"/>
              </a:ext>
            </a:extLst>
          </p:cNvPr>
          <p:cNvGrpSpPr/>
          <p:nvPr/>
        </p:nvGrpSpPr>
        <p:grpSpPr>
          <a:xfrm>
            <a:off x="1123950" y="10378622"/>
            <a:ext cx="2568635" cy="857527"/>
            <a:chOff x="7867437" y="618079"/>
            <a:chExt cx="1859026" cy="68707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2F2B1B4-B60A-F4FE-94D1-0D05A09E5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729"/>
            <a:stretch/>
          </p:blipFill>
          <p:spPr>
            <a:xfrm>
              <a:off x="8625594" y="693964"/>
              <a:ext cx="809437" cy="611194"/>
            </a:xfrm>
            <a:prstGeom prst="rect">
              <a:avLst/>
            </a:prstGeom>
          </p:spPr>
        </p:pic>
        <p:pic>
          <p:nvPicPr>
            <p:cNvPr id="55" name="Picture 54" descr="Logo&#10;&#10;Description automatically generated">
              <a:extLst>
                <a:ext uri="{FF2B5EF4-FFF2-40B4-BE49-F238E27FC236}">
                  <a16:creationId xmlns:a16="http://schemas.microsoft.com/office/drawing/2014/main" id="{5C67B1A3-8DF6-DCCF-42D5-EB4B72301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6453" y="618079"/>
              <a:ext cx="364977" cy="67323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6A2BB3E-A95A-1537-07C6-8F7BFA6FB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437" y="676569"/>
              <a:ext cx="539890" cy="613129"/>
            </a:xfrm>
            <a:prstGeom prst="rect">
              <a:avLst/>
            </a:prstGeom>
          </p:spPr>
        </p:pic>
        <p:pic>
          <p:nvPicPr>
            <p:cNvPr id="57" name="Picture 56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2EF39D5C-8846-D50B-63FF-97DE38838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083"/>
            <a:stretch/>
          </p:blipFill>
          <p:spPr>
            <a:xfrm>
              <a:off x="9052560" y="681242"/>
              <a:ext cx="673903" cy="611194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6E38D4C-1279-895B-DCE5-330566E009B1}"/>
              </a:ext>
            </a:extLst>
          </p:cNvPr>
          <p:cNvSpPr txBox="1"/>
          <p:nvPr/>
        </p:nvSpPr>
        <p:spPr>
          <a:xfrm>
            <a:off x="2691853" y="9660819"/>
            <a:ext cx="862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Comment est-ce qu’ils aident à la maison ?</a:t>
            </a:r>
          </a:p>
        </p:txBody>
      </p:sp>
    </p:spTree>
    <p:extLst>
      <p:ext uri="{BB962C8B-B14F-4D97-AF65-F5344CB8AC3E}">
        <p14:creationId xmlns:p14="http://schemas.microsoft.com/office/powerpoint/2010/main" val="963138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actions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7740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32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373342E-66CA-4A42-A3FA-DC09B2A265FC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C0754A6-0259-4D88-945D-28F047F15329}"/>
              </a:ext>
            </a:extLst>
          </p:cNvPr>
          <p:cNvSpPr/>
          <p:nvPr/>
        </p:nvSpPr>
        <p:spPr>
          <a:xfrm>
            <a:off x="309416" y="1063480"/>
            <a:ext cx="11723927" cy="443728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9BE85680-BD19-44CE-8539-8DCEB6295362}"/>
              </a:ext>
            </a:extLst>
          </p:cNvPr>
          <p:cNvSpPr txBox="1">
            <a:spLocks/>
          </p:cNvSpPr>
          <p:nvPr/>
        </p:nvSpPr>
        <p:spPr>
          <a:xfrm>
            <a:off x="9882989" y="132459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2" name="Google Shape;170;p8" descr="Jigsaw, Puzzle, Piece, Game, Concept, Solution">
            <a:extLst>
              <a:ext uri="{FF2B5EF4-FFF2-40B4-BE49-F238E27FC236}">
                <a16:creationId xmlns:a16="http://schemas.microsoft.com/office/drawing/2014/main" id="{1ACACA0A-34AC-4823-B9AE-63A7B0FC20B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00652" y="116565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B8E38102-6D20-47D1-9BAC-06EA1FF58437}"/>
              </a:ext>
            </a:extLst>
          </p:cNvPr>
          <p:cNvSpPr txBox="1">
            <a:spLocks/>
          </p:cNvSpPr>
          <p:nvPr/>
        </p:nvSpPr>
        <p:spPr>
          <a:xfrm>
            <a:off x="466461" y="1144706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Two-verb structures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178A400-B63B-4EAE-87C8-6F53F1076842}"/>
              </a:ext>
            </a:extLst>
          </p:cNvPr>
          <p:cNvSpPr/>
          <p:nvPr/>
        </p:nvSpPr>
        <p:spPr>
          <a:xfrm>
            <a:off x="7221176" y="2024193"/>
            <a:ext cx="6908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like helping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at home.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Google Shape;433;p6">
            <a:extLst>
              <a:ext uri="{FF2B5EF4-FFF2-40B4-BE49-F238E27FC236}">
                <a16:creationId xmlns:a16="http://schemas.microsoft.com/office/drawing/2014/main" id="{7E0BB6B3-AAEC-44CC-B918-7D2A37D27D59}"/>
              </a:ext>
            </a:extLst>
          </p:cNvPr>
          <p:cNvSpPr txBox="1"/>
          <p:nvPr/>
        </p:nvSpPr>
        <p:spPr>
          <a:xfrm>
            <a:off x="6696015" y="200077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614FE03D-F3EA-4D59-B1D4-8D54B033736F}"/>
              </a:ext>
            </a:extLst>
          </p:cNvPr>
          <p:cNvSpPr/>
          <p:nvPr/>
        </p:nvSpPr>
        <p:spPr>
          <a:xfrm>
            <a:off x="529943" y="1999599"/>
            <a:ext cx="4057297" cy="43983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9EC4BDF-014D-49A8-95CF-AD6393302C34}"/>
              </a:ext>
            </a:extLst>
          </p:cNvPr>
          <p:cNvSpPr txBox="1"/>
          <p:nvPr/>
        </p:nvSpPr>
        <p:spPr>
          <a:xfrm>
            <a:off x="571242" y="1974317"/>
            <a:ext cx="4015998" cy="465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J’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aime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aider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à la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maison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38B14F4-11EE-41B8-8E91-5E8BA1DF1AF3}"/>
              </a:ext>
            </a:extLst>
          </p:cNvPr>
          <p:cNvSpPr/>
          <p:nvPr/>
        </p:nvSpPr>
        <p:spPr>
          <a:xfrm>
            <a:off x="533076" y="1541061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‘like doing’: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6" name="Speech Bubble: Rectangle with Corners Rounded 115">
            <a:extLst>
              <a:ext uri="{FF2B5EF4-FFF2-40B4-BE49-F238E27FC236}">
                <a16:creationId xmlns:a16="http://schemas.microsoft.com/office/drawing/2014/main" id="{A1E7AB77-563B-4040-8393-BE1C6FD01AC5}"/>
              </a:ext>
            </a:extLst>
          </p:cNvPr>
          <p:cNvSpPr/>
          <p:nvPr/>
        </p:nvSpPr>
        <p:spPr>
          <a:xfrm>
            <a:off x="3504007" y="1303712"/>
            <a:ext cx="5286502" cy="724241"/>
          </a:xfrm>
          <a:prstGeom prst="wedgeRoundRectCallout">
            <a:avLst>
              <a:gd name="adj1" fmla="val -54406"/>
              <a:gd name="adj2" fmla="val 48175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When a clause has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two verbs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together, the 2</a:t>
            </a:r>
            <a:r>
              <a:rPr lang="en-GB" sz="2000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nd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verb is in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infinitive form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C5D3D05-A578-4C7B-B5C2-5A1951CE7CF0}"/>
              </a:ext>
            </a:extLst>
          </p:cNvPr>
          <p:cNvGrpSpPr/>
          <p:nvPr/>
        </p:nvGrpSpPr>
        <p:grpSpPr>
          <a:xfrm>
            <a:off x="261736" y="5588851"/>
            <a:ext cx="2268556" cy="862054"/>
            <a:chOff x="314909" y="12083263"/>
            <a:chExt cx="2268556" cy="862054"/>
          </a:xfrm>
        </p:grpSpPr>
        <p:sp>
          <p:nvSpPr>
            <p:cNvPr id="118" name="Title 1">
              <a:extLst>
                <a:ext uri="{FF2B5EF4-FFF2-40B4-BE49-F238E27FC236}">
                  <a16:creationId xmlns:a16="http://schemas.microsoft.com/office/drawing/2014/main" id="{582B4CF2-8828-43BC-B32F-49BC975FE70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19" name="Picture 11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EF672CE5-8F8B-4207-B757-95DA8970F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E597EB9F-647C-48E9-9D2E-BFD6D36A19AF}"/>
              </a:ext>
            </a:extLst>
          </p:cNvPr>
          <p:cNvSpPr txBox="1"/>
          <p:nvPr/>
        </p:nvSpPr>
        <p:spPr>
          <a:xfrm>
            <a:off x="2505823" y="5746252"/>
            <a:ext cx="94566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les messages d’Adèle et de Pierre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 </a:t>
            </a:r>
            <a:r>
              <a:rPr kumimoji="0" lang="fr-FR" sz="2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Do they say what they do OR what they like doing? Write ‘activity’ OR ‘acitivy + opinion.’.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1264FB-88F2-D639-35F8-E857A5ABB268}"/>
              </a:ext>
            </a:extLst>
          </p:cNvPr>
          <p:cNvGrpSpPr/>
          <p:nvPr/>
        </p:nvGrpSpPr>
        <p:grpSpPr>
          <a:xfrm>
            <a:off x="5651672" y="309129"/>
            <a:ext cx="1012505" cy="748824"/>
            <a:chOff x="3814354" y="2201705"/>
            <a:chExt cx="616995" cy="45631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3BEB306-082C-913F-6D25-37DFA55CAE90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0D65BC-5622-B03B-1470-CFF1A6DA326C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00331FA-062D-6307-F3DD-C51542CDFCD8}"/>
              </a:ext>
            </a:extLst>
          </p:cNvPr>
          <p:cNvSpPr/>
          <p:nvPr/>
        </p:nvSpPr>
        <p:spPr>
          <a:xfrm>
            <a:off x="7175456" y="2588073"/>
            <a:ext cx="4574584" cy="460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like feeding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animals.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Google Shape;433;p6">
            <a:extLst>
              <a:ext uri="{FF2B5EF4-FFF2-40B4-BE49-F238E27FC236}">
                <a16:creationId xmlns:a16="http://schemas.microsoft.com/office/drawing/2014/main" id="{DEE23441-87D3-F726-E880-18095DC2EB6C}"/>
              </a:ext>
            </a:extLst>
          </p:cNvPr>
          <p:cNvSpPr txBox="1"/>
          <p:nvPr/>
        </p:nvSpPr>
        <p:spPr>
          <a:xfrm>
            <a:off x="6675120" y="430219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62C0B1-2384-2538-CC24-883616BFE785}"/>
              </a:ext>
            </a:extLst>
          </p:cNvPr>
          <p:cNvSpPr/>
          <p:nvPr/>
        </p:nvSpPr>
        <p:spPr>
          <a:xfrm>
            <a:off x="484223" y="2593959"/>
            <a:ext cx="6233289" cy="48588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9FE532-A0C0-4643-D90F-28543A0C268D}"/>
              </a:ext>
            </a:extLst>
          </p:cNvPr>
          <p:cNvSpPr txBox="1"/>
          <p:nvPr/>
        </p:nvSpPr>
        <p:spPr>
          <a:xfrm>
            <a:off x="525522" y="2553437"/>
            <a:ext cx="754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Tu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aimes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donne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r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à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manger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aux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animaux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DA7C58-A90B-D383-088D-BCF50D3B5AAF}"/>
              </a:ext>
            </a:extLst>
          </p:cNvPr>
          <p:cNvSpPr/>
          <p:nvPr/>
        </p:nvSpPr>
        <p:spPr>
          <a:xfrm>
            <a:off x="7190941" y="3152174"/>
            <a:ext cx="6908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He/She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likes making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salad.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Google Shape;433;p6">
            <a:extLst>
              <a:ext uri="{FF2B5EF4-FFF2-40B4-BE49-F238E27FC236}">
                <a16:creationId xmlns:a16="http://schemas.microsoft.com/office/drawing/2014/main" id="{3A3CCE8B-E432-E76B-E82F-2BF3D3B7F641}"/>
              </a:ext>
            </a:extLst>
          </p:cNvPr>
          <p:cNvSpPr txBox="1"/>
          <p:nvPr/>
        </p:nvSpPr>
        <p:spPr>
          <a:xfrm>
            <a:off x="6665780" y="315923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C946F7-80CF-E270-4B29-6C08D4CA0A8A}"/>
              </a:ext>
            </a:extLst>
          </p:cNvPr>
          <p:cNvSpPr/>
          <p:nvPr/>
        </p:nvSpPr>
        <p:spPr>
          <a:xfrm>
            <a:off x="499708" y="3158060"/>
            <a:ext cx="4595272" cy="45263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F3C46D-A6E0-3E00-3152-624B0FEE1B9A}"/>
              </a:ext>
            </a:extLst>
          </p:cNvPr>
          <p:cNvSpPr txBox="1"/>
          <p:nvPr/>
        </p:nvSpPr>
        <p:spPr>
          <a:xfrm>
            <a:off x="525522" y="3117548"/>
            <a:ext cx="504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Il/Elle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aime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faire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une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salade.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CB21EA-56F8-4297-AA2A-9326B0E0C016}"/>
              </a:ext>
            </a:extLst>
          </p:cNvPr>
          <p:cNvSpPr/>
          <p:nvPr/>
        </p:nvSpPr>
        <p:spPr>
          <a:xfrm>
            <a:off x="7190941" y="3716274"/>
            <a:ext cx="6908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like putting away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things.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Google Shape;433;p6">
            <a:extLst>
              <a:ext uri="{FF2B5EF4-FFF2-40B4-BE49-F238E27FC236}">
                <a16:creationId xmlns:a16="http://schemas.microsoft.com/office/drawing/2014/main" id="{54DC0133-F232-30E9-B567-340332BC9A31}"/>
              </a:ext>
            </a:extLst>
          </p:cNvPr>
          <p:cNvSpPr txBox="1"/>
          <p:nvPr/>
        </p:nvSpPr>
        <p:spPr>
          <a:xfrm>
            <a:off x="6665780" y="372333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1C1DA9-5252-DAB9-5A9C-3C1E1623DF7A}"/>
              </a:ext>
            </a:extLst>
          </p:cNvPr>
          <p:cNvSpPr/>
          <p:nvPr/>
        </p:nvSpPr>
        <p:spPr>
          <a:xfrm>
            <a:off x="499708" y="3722160"/>
            <a:ext cx="5088478" cy="43525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D5B8A9-1613-7625-7574-7DF5A86D5753}"/>
              </a:ext>
            </a:extLst>
          </p:cNvPr>
          <p:cNvSpPr txBox="1"/>
          <p:nvPr/>
        </p:nvSpPr>
        <p:spPr>
          <a:xfrm>
            <a:off x="541007" y="3665372"/>
            <a:ext cx="605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Nous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aimons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ranger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les choses.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A77304-F0EA-314D-5F01-8237CAEAAF05}"/>
              </a:ext>
            </a:extLst>
          </p:cNvPr>
          <p:cNvSpPr/>
          <p:nvPr/>
        </p:nvSpPr>
        <p:spPr>
          <a:xfrm>
            <a:off x="7150388" y="4280550"/>
            <a:ext cx="6908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(all)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like making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cakes.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Google Shape;433;p6">
            <a:extLst>
              <a:ext uri="{FF2B5EF4-FFF2-40B4-BE49-F238E27FC236}">
                <a16:creationId xmlns:a16="http://schemas.microsoft.com/office/drawing/2014/main" id="{5DF81AA0-E634-21BB-B1D3-8D776441F3A3}"/>
              </a:ext>
            </a:extLst>
          </p:cNvPr>
          <p:cNvSpPr txBox="1"/>
          <p:nvPr/>
        </p:nvSpPr>
        <p:spPr>
          <a:xfrm>
            <a:off x="6696015" y="259513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A56DE85-0EF1-1895-797A-14BC5E27E6D1}"/>
              </a:ext>
            </a:extLst>
          </p:cNvPr>
          <p:cNvSpPr/>
          <p:nvPr/>
        </p:nvSpPr>
        <p:spPr>
          <a:xfrm>
            <a:off x="499707" y="4252916"/>
            <a:ext cx="5066223" cy="43892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F634B-E74A-598C-163B-158581427037}"/>
              </a:ext>
            </a:extLst>
          </p:cNvPr>
          <p:cNvSpPr txBox="1"/>
          <p:nvPr/>
        </p:nvSpPr>
        <p:spPr>
          <a:xfrm>
            <a:off x="504872" y="4224048"/>
            <a:ext cx="5944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Vous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aimez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faire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des gâteaux.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4" name="Google Shape;433;p6">
            <a:extLst>
              <a:ext uri="{FF2B5EF4-FFF2-40B4-BE49-F238E27FC236}">
                <a16:creationId xmlns:a16="http://schemas.microsoft.com/office/drawing/2014/main" id="{4DE229FE-6620-9780-89D0-ABDD4AABBBDD}"/>
              </a:ext>
            </a:extLst>
          </p:cNvPr>
          <p:cNvSpPr txBox="1"/>
          <p:nvPr/>
        </p:nvSpPr>
        <p:spPr>
          <a:xfrm>
            <a:off x="6705600" y="486607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EB0D17-1B6F-1405-F359-756BB53DF535}"/>
              </a:ext>
            </a:extLst>
          </p:cNvPr>
          <p:cNvSpPr/>
          <p:nvPr/>
        </p:nvSpPr>
        <p:spPr>
          <a:xfrm>
            <a:off x="7180868" y="4844430"/>
            <a:ext cx="6908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They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like washing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bikes.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441BBF0-EF85-A3C1-61EA-5623B9D7898D}"/>
              </a:ext>
            </a:extLst>
          </p:cNvPr>
          <p:cNvSpPr/>
          <p:nvPr/>
        </p:nvSpPr>
        <p:spPr>
          <a:xfrm>
            <a:off x="530187" y="4816795"/>
            <a:ext cx="5066222" cy="49551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E3FCD8-48B0-7103-015A-B55132577751}"/>
              </a:ext>
            </a:extLst>
          </p:cNvPr>
          <p:cNvSpPr txBox="1"/>
          <p:nvPr/>
        </p:nvSpPr>
        <p:spPr>
          <a:xfrm>
            <a:off x="506479" y="4803217"/>
            <a:ext cx="506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/Elles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aiment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laver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les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vélos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9F8AF068-858E-3B66-D21E-A97CFA19EFFB}"/>
              </a:ext>
            </a:extLst>
          </p:cNvPr>
          <p:cNvSpPr/>
          <p:nvPr/>
        </p:nvSpPr>
        <p:spPr>
          <a:xfrm>
            <a:off x="740663" y="6579877"/>
            <a:ext cx="5074920" cy="790518"/>
          </a:xfrm>
          <a:prstGeom prst="wedgeRoundRectCallout">
            <a:avLst>
              <a:gd name="adj1" fmla="val -48063"/>
              <a:gd name="adj2" fmla="val 11394"/>
              <a:gd name="adj3" fmla="val 16667"/>
            </a:avLst>
          </a:prstGeom>
          <a:solidFill>
            <a:srgbClr val="D4D1E7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aidons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souvent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à 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maison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9B5AF42-EFAC-B92D-4C99-E82F51F859CF}"/>
              </a:ext>
            </a:extLst>
          </p:cNvPr>
          <p:cNvSpPr/>
          <p:nvPr/>
        </p:nvSpPr>
        <p:spPr>
          <a:xfrm>
            <a:off x="142474" y="6725403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F264278-05D1-CD6C-64C5-01FD2639BFE9}"/>
              </a:ext>
            </a:extLst>
          </p:cNvPr>
          <p:cNvSpPr/>
          <p:nvPr/>
        </p:nvSpPr>
        <p:spPr>
          <a:xfrm>
            <a:off x="740663" y="7480691"/>
            <a:ext cx="5074921" cy="790518"/>
          </a:xfrm>
          <a:prstGeom prst="wedgeRoundRectCallout">
            <a:avLst>
              <a:gd name="adj1" fmla="val -48063"/>
              <a:gd name="adj2" fmla="val 11394"/>
              <a:gd name="adj3" fmla="val 16667"/>
            </a:avLst>
          </a:prstGeom>
          <a:solidFill>
            <a:srgbClr val="D4D1E7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aimons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 donner à manger à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Médor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Chouchou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8EB25B0-8DE4-B16F-574E-19E56E55686C}"/>
              </a:ext>
            </a:extLst>
          </p:cNvPr>
          <p:cNvSpPr/>
          <p:nvPr/>
        </p:nvSpPr>
        <p:spPr>
          <a:xfrm>
            <a:off x="142474" y="7626217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BA65A7DB-05A3-2A8E-0C90-BD5677364540}"/>
              </a:ext>
            </a:extLst>
          </p:cNvPr>
          <p:cNvSpPr/>
          <p:nvPr/>
        </p:nvSpPr>
        <p:spPr>
          <a:xfrm>
            <a:off x="740663" y="8408402"/>
            <a:ext cx="5074921" cy="1231014"/>
          </a:xfrm>
          <a:prstGeom prst="wedgeRoundRectCallout">
            <a:avLst>
              <a:gd name="adj1" fmla="val -48063"/>
              <a:gd name="adj2" fmla="val 11394"/>
              <a:gd name="adj3" fmla="val 16667"/>
            </a:avLst>
          </a:prstGeom>
          <a:solidFill>
            <a:srgbClr val="D4D1E7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détestons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ranger les courses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faisons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parfois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la cuisine.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ED34FB9-CB9F-9DEB-EE38-4CA59C9B65A9}"/>
              </a:ext>
            </a:extLst>
          </p:cNvPr>
          <p:cNvSpPr/>
          <p:nvPr/>
        </p:nvSpPr>
        <p:spPr>
          <a:xfrm>
            <a:off x="142474" y="8704831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8365B647-DDDE-B108-1516-D574835DC272}"/>
              </a:ext>
            </a:extLst>
          </p:cNvPr>
          <p:cNvSpPr/>
          <p:nvPr/>
        </p:nvSpPr>
        <p:spPr>
          <a:xfrm>
            <a:off x="740663" y="9776609"/>
            <a:ext cx="5074921" cy="790518"/>
          </a:xfrm>
          <a:prstGeom prst="wedgeRoundRectCallout">
            <a:avLst>
              <a:gd name="adj1" fmla="val -48063"/>
              <a:gd name="adj2" fmla="val 11394"/>
              <a:gd name="adj3" fmla="val 16667"/>
            </a:avLst>
          </a:prstGeom>
          <a:solidFill>
            <a:srgbClr val="D4D1E7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aimons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faire des pizzas –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génial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1BECECB-8C78-E5A3-0AB9-E66723929102}"/>
              </a:ext>
            </a:extLst>
          </p:cNvPr>
          <p:cNvSpPr/>
          <p:nvPr/>
        </p:nvSpPr>
        <p:spPr>
          <a:xfrm>
            <a:off x="142474" y="9922135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D833A7C8-5ECE-D45B-B003-459F0CF1D644}"/>
              </a:ext>
            </a:extLst>
          </p:cNvPr>
          <p:cNvSpPr/>
          <p:nvPr/>
        </p:nvSpPr>
        <p:spPr>
          <a:xfrm>
            <a:off x="6694189" y="6579877"/>
            <a:ext cx="5074920" cy="790518"/>
          </a:xfrm>
          <a:prstGeom prst="wedgeRoundRectCallout">
            <a:avLst>
              <a:gd name="adj1" fmla="val -48063"/>
              <a:gd name="adj2" fmla="val 11394"/>
              <a:gd name="adj3" fmla="val 16667"/>
            </a:avLst>
          </a:prstGeom>
          <a:solidFill>
            <a:srgbClr val="D4D1E7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Nous 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faisons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  le lit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jours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CA6D852-388F-FF33-1B40-0BFB83320425}"/>
              </a:ext>
            </a:extLst>
          </p:cNvPr>
          <p:cNvSpPr/>
          <p:nvPr/>
        </p:nvSpPr>
        <p:spPr>
          <a:xfrm>
            <a:off x="6096000" y="6725403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DA6ECB9-7F55-3B6B-8BFD-ADC993DFC155}"/>
              </a:ext>
            </a:extLst>
          </p:cNvPr>
          <p:cNvSpPr/>
          <p:nvPr/>
        </p:nvSpPr>
        <p:spPr>
          <a:xfrm>
            <a:off x="6694189" y="7480691"/>
            <a:ext cx="5119089" cy="790518"/>
          </a:xfrm>
          <a:prstGeom prst="wedgeRoundRectCallout">
            <a:avLst>
              <a:gd name="adj1" fmla="val -48063"/>
              <a:gd name="adj2" fmla="val 11394"/>
              <a:gd name="adj3" fmla="val 16667"/>
            </a:avLst>
          </a:prstGeom>
          <a:solidFill>
            <a:srgbClr val="D4D1E7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rangeons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vêtements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fois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par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semaine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A25F7A5-BA74-060C-D9A5-EDA8BB6D66C7}"/>
              </a:ext>
            </a:extLst>
          </p:cNvPr>
          <p:cNvSpPr/>
          <p:nvPr/>
        </p:nvSpPr>
        <p:spPr>
          <a:xfrm>
            <a:off x="6096000" y="7626217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AC3B8829-A58F-262B-0459-9DA69B2244C0}"/>
              </a:ext>
            </a:extLst>
          </p:cNvPr>
          <p:cNvSpPr/>
          <p:nvPr/>
        </p:nvSpPr>
        <p:spPr>
          <a:xfrm>
            <a:off x="6694189" y="8406905"/>
            <a:ext cx="5074921" cy="790518"/>
          </a:xfrm>
          <a:prstGeom prst="wedgeRoundRectCallout">
            <a:avLst>
              <a:gd name="adj1" fmla="val -48063"/>
              <a:gd name="adj2" fmla="val 11394"/>
              <a:gd name="adj3" fmla="val 16667"/>
            </a:avLst>
          </a:prstGeom>
          <a:solidFill>
            <a:srgbClr val="D4D1E7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aimons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travailler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dans 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jardin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D700660-8388-5C04-42B5-C01E150B2A19}"/>
              </a:ext>
            </a:extLst>
          </p:cNvPr>
          <p:cNvSpPr/>
          <p:nvPr/>
        </p:nvSpPr>
        <p:spPr>
          <a:xfrm>
            <a:off x="6096000" y="8552431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04FC4DA3-87DD-695F-AB7B-21579CF736B1}"/>
              </a:ext>
            </a:extLst>
          </p:cNvPr>
          <p:cNvSpPr/>
          <p:nvPr/>
        </p:nvSpPr>
        <p:spPr>
          <a:xfrm>
            <a:off x="6694189" y="9319408"/>
            <a:ext cx="5119089" cy="1314047"/>
          </a:xfrm>
          <a:prstGeom prst="wedgeRoundRectCallout">
            <a:avLst>
              <a:gd name="adj1" fmla="val -48063"/>
              <a:gd name="adj2" fmla="val 11394"/>
              <a:gd name="adj3" fmla="val 16667"/>
            </a:avLst>
          </a:prstGeom>
          <a:solidFill>
            <a:srgbClr val="D4D1E7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Nous ne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faisons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pas les courses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lavons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la voiture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fois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par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mois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BA34708-3448-77BA-64A7-1AAC26383BAA}"/>
              </a:ext>
            </a:extLst>
          </p:cNvPr>
          <p:cNvSpPr/>
          <p:nvPr/>
        </p:nvSpPr>
        <p:spPr>
          <a:xfrm>
            <a:off x="6096000" y="9464935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2B9450B-8642-DA81-7494-0B355D11F3DE}"/>
              </a:ext>
            </a:extLst>
          </p:cNvPr>
          <p:cNvSpPr/>
          <p:nvPr/>
        </p:nvSpPr>
        <p:spPr>
          <a:xfrm>
            <a:off x="1648063" y="6629998"/>
            <a:ext cx="1219960" cy="32130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4BB7F46-96ED-6A7F-7770-7744A38A8EFD}"/>
              </a:ext>
            </a:extLst>
          </p:cNvPr>
          <p:cNvSpPr/>
          <p:nvPr/>
        </p:nvSpPr>
        <p:spPr>
          <a:xfrm>
            <a:off x="1648063" y="7545147"/>
            <a:ext cx="1219960" cy="32130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DA1BDBB-DEF4-9D6C-4EEC-DB24C6FB41A0}"/>
              </a:ext>
            </a:extLst>
          </p:cNvPr>
          <p:cNvSpPr/>
          <p:nvPr/>
        </p:nvSpPr>
        <p:spPr>
          <a:xfrm>
            <a:off x="1649586" y="8507194"/>
            <a:ext cx="1495949" cy="340134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C3D2BD5-E7A7-ECB1-3ED7-03DEBB942B1B}"/>
              </a:ext>
            </a:extLst>
          </p:cNvPr>
          <p:cNvSpPr/>
          <p:nvPr/>
        </p:nvSpPr>
        <p:spPr>
          <a:xfrm>
            <a:off x="1611488" y="9853922"/>
            <a:ext cx="1183383" cy="32233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B951C0A-EEB9-68F2-1B0B-4DD6FFF3682A}"/>
              </a:ext>
            </a:extLst>
          </p:cNvPr>
          <p:cNvSpPr/>
          <p:nvPr/>
        </p:nvSpPr>
        <p:spPr>
          <a:xfrm>
            <a:off x="7674547" y="6787855"/>
            <a:ext cx="1183383" cy="32233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08EE8FD-2F7B-7106-6DC2-E8074C7C360C}"/>
              </a:ext>
            </a:extLst>
          </p:cNvPr>
          <p:cNvSpPr/>
          <p:nvPr/>
        </p:nvSpPr>
        <p:spPr>
          <a:xfrm>
            <a:off x="7646981" y="7552471"/>
            <a:ext cx="1369003" cy="297366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24CE430-13A0-C88F-074B-C86EAC24BD00}"/>
              </a:ext>
            </a:extLst>
          </p:cNvPr>
          <p:cNvSpPr/>
          <p:nvPr/>
        </p:nvSpPr>
        <p:spPr>
          <a:xfrm>
            <a:off x="7579838" y="8455995"/>
            <a:ext cx="1183383" cy="32233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7550E16-7CDF-6437-465A-A3A17F0A587B}"/>
              </a:ext>
            </a:extLst>
          </p:cNvPr>
          <p:cNvSpPr/>
          <p:nvPr/>
        </p:nvSpPr>
        <p:spPr>
          <a:xfrm>
            <a:off x="8070351" y="9371584"/>
            <a:ext cx="1073649" cy="417131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97F76BC-6E52-66DE-3C7A-284CB4FFD498}"/>
              </a:ext>
            </a:extLst>
          </p:cNvPr>
          <p:cNvSpPr/>
          <p:nvPr/>
        </p:nvSpPr>
        <p:spPr>
          <a:xfrm>
            <a:off x="8321105" y="9793953"/>
            <a:ext cx="1073649" cy="417131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</a:endParaRP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74FA2A4F-F65A-7C2F-8507-1FFB07B1B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873587"/>
              </p:ext>
            </p:extLst>
          </p:nvPr>
        </p:nvGraphicFramePr>
        <p:xfrm>
          <a:off x="466461" y="11663913"/>
          <a:ext cx="5426339" cy="3587287"/>
        </p:xfrm>
        <a:graphic>
          <a:graphicData uri="http://schemas.openxmlformats.org/drawingml/2006/table">
            <a:tbl>
              <a:tblPr/>
              <a:tblGrid>
                <a:gridCol w="454441">
                  <a:extLst>
                    <a:ext uri="{9D8B030D-6E8A-4147-A177-3AD203B41FA5}">
                      <a16:colId xmlns:a16="http://schemas.microsoft.com/office/drawing/2014/main" val="1886072494"/>
                    </a:ext>
                  </a:extLst>
                </a:gridCol>
                <a:gridCol w="4971898">
                  <a:extLst>
                    <a:ext uri="{9D8B030D-6E8A-4147-A177-3AD203B41FA5}">
                      <a16:colId xmlns:a16="http://schemas.microsoft.com/office/drawing/2014/main" val="2810424248"/>
                    </a:ext>
                  </a:extLst>
                </a:gridCol>
              </a:tblGrid>
              <a:tr h="543517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l’intrus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893871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200" b="1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784786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574325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071580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908135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54829"/>
                  </a:ext>
                </a:extLst>
              </a:tr>
              <a:tr h="507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56904"/>
                  </a:ext>
                </a:extLst>
              </a:tr>
            </a:tbl>
          </a:graphicData>
        </a:graphic>
      </p:graphicFrame>
      <p:pic>
        <p:nvPicPr>
          <p:cNvPr id="67" name="Picture 66">
            <a:extLst>
              <a:ext uri="{FF2B5EF4-FFF2-40B4-BE49-F238E27FC236}">
                <a16:creationId xmlns:a16="http://schemas.microsoft.com/office/drawing/2014/main" id="{BEAC6F28-2B69-35C4-5089-DB4B160B2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326" y="10778495"/>
            <a:ext cx="2377646" cy="853514"/>
          </a:xfrm>
          <a:prstGeom prst="rect">
            <a:avLst/>
          </a:prstGeom>
        </p:spPr>
      </p:pic>
      <p:sp>
        <p:nvSpPr>
          <p:cNvPr id="68" name="Google Shape;171;p8">
            <a:extLst>
              <a:ext uri="{FF2B5EF4-FFF2-40B4-BE49-F238E27FC236}">
                <a16:creationId xmlns:a16="http://schemas.microsoft.com/office/drawing/2014/main" id="{A1C9F99A-7552-F9EE-E024-A71F2D997107}"/>
              </a:ext>
            </a:extLst>
          </p:cNvPr>
          <p:cNvSpPr txBox="1"/>
          <p:nvPr/>
        </p:nvSpPr>
        <p:spPr>
          <a:xfrm>
            <a:off x="2667813" y="10990003"/>
            <a:ext cx="712863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trois mots. Écris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l’intrus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4E765010-E0DD-4A1F-5F74-B5B5ACBEA658}"/>
              </a:ext>
            </a:extLst>
          </p:cNvPr>
          <p:cNvSpPr/>
          <p:nvPr/>
        </p:nvSpPr>
        <p:spPr>
          <a:xfrm>
            <a:off x="6753279" y="11916217"/>
            <a:ext cx="5119089" cy="1786346"/>
          </a:xfrm>
          <a:prstGeom prst="wedgeRoundRectCallout">
            <a:avLst>
              <a:gd name="adj1" fmla="val -69776"/>
              <a:gd name="adj2" fmla="val -18461"/>
              <a:gd name="adj3" fmla="val 16667"/>
            </a:avLst>
          </a:prstGeom>
          <a:solidFill>
            <a:srgbClr val="E9F4FB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may hear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words with 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 soft [g/j], hard [g] or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gn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], which sounds like the ‘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gn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in lasagne.</a:t>
            </a:r>
          </a:p>
        </p:txBody>
      </p:sp>
    </p:spTree>
    <p:extLst>
      <p:ext uri="{BB962C8B-B14F-4D97-AF65-F5344CB8AC3E}">
        <p14:creationId xmlns:p14="http://schemas.microsoft.com/office/powerpoint/2010/main" val="1390170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80"/>
            <a:ext cx="6478402" cy="67746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dislikes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73342E-66CA-4A42-A3FA-DC09B2A265FC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15C256-6522-424C-BE1C-F2533C0BDF40}"/>
              </a:ext>
            </a:extLst>
          </p:cNvPr>
          <p:cNvSpPr txBox="1"/>
          <p:nvPr/>
        </p:nvSpPr>
        <p:spPr>
          <a:xfrm>
            <a:off x="2611701" y="8233606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A0EF4578-B2D1-487A-870E-5ACE0CB4E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525143"/>
              </p:ext>
            </p:extLst>
          </p:nvPr>
        </p:nvGraphicFramePr>
        <p:xfrm>
          <a:off x="855681" y="8831251"/>
          <a:ext cx="10681115" cy="6198185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85455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combien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854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dix-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neuf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-quatre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douze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85455"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-sept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85455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corde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tennis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60105"/>
                  </a:ext>
                </a:extLst>
              </a:tr>
              <a:tr h="885455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un/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y a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38448"/>
                  </a:ext>
                </a:extLst>
              </a:tr>
              <a:tr h="885455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repas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ranger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laver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85455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football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donner à manger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cuisine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49116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23DBF6C-F3C0-468A-8304-B05688B97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384" y="11577082"/>
            <a:ext cx="1186070" cy="108036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716B514-9976-40CE-A669-F321C9F43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84" y="9394421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1D6E30-BE7B-4028-9026-A72186829B7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5841" y="13674144"/>
            <a:ext cx="859157" cy="8139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45235B2-A39D-42FA-89CF-22E8B872B4DF}"/>
              </a:ext>
            </a:extLst>
          </p:cNvPr>
          <p:cNvSpPr txBox="1"/>
          <p:nvPr/>
        </p:nvSpPr>
        <p:spPr>
          <a:xfrm>
            <a:off x="1303106" y="10634274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82B2A0-FE6D-450A-81B4-3CDF1340B0D4}"/>
              </a:ext>
            </a:extLst>
          </p:cNvPr>
          <p:cNvSpPr txBox="1"/>
          <p:nvPr/>
        </p:nvSpPr>
        <p:spPr>
          <a:xfrm>
            <a:off x="1365841" y="1270980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E398B2-8267-4EC6-AB75-6FEC0F1223E2}"/>
              </a:ext>
            </a:extLst>
          </p:cNvPr>
          <p:cNvSpPr txBox="1"/>
          <p:nvPr/>
        </p:nvSpPr>
        <p:spPr>
          <a:xfrm>
            <a:off x="1438442" y="14393996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8B9A3B-B932-482B-BC18-D7CDD10FB41D}"/>
              </a:ext>
            </a:extLst>
          </p:cNvPr>
          <p:cNvGrpSpPr/>
          <p:nvPr/>
        </p:nvGrpSpPr>
        <p:grpSpPr>
          <a:xfrm>
            <a:off x="330674" y="8233606"/>
            <a:ext cx="2268556" cy="862054"/>
            <a:chOff x="314909" y="12083263"/>
            <a:chExt cx="2268556" cy="862054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73838FBF-D5D7-44E0-8BDD-448B97435D10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5" name="Picture 1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9F46881-5435-4FF6-A177-0EFD09D06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AFB7EB8-95CA-4BD1-947C-303C4FF46B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2733" y="8164318"/>
            <a:ext cx="1234410" cy="1126549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0144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C10A40-E4FD-519E-265E-668DFCD4FC24}"/>
              </a:ext>
            </a:extLst>
          </p:cNvPr>
          <p:cNvGrpSpPr/>
          <p:nvPr/>
        </p:nvGrpSpPr>
        <p:grpSpPr>
          <a:xfrm>
            <a:off x="5651672" y="309129"/>
            <a:ext cx="1012505" cy="748824"/>
            <a:chOff x="3814354" y="2201705"/>
            <a:chExt cx="616995" cy="45631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B3AA9F-9C3C-0C68-8561-CDE13CC1905C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77A665-328F-6E33-FBF7-BC5ED8F725AD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0966872-7DEF-67FD-C3A4-EA77515E41BE}"/>
              </a:ext>
            </a:extLst>
          </p:cNvPr>
          <p:cNvSpPr txBox="1"/>
          <p:nvPr/>
        </p:nvSpPr>
        <p:spPr>
          <a:xfrm>
            <a:off x="2870872" y="1057004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fr-FR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Adèle écrit un email à Sanaya.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Lis les phrases.</a:t>
            </a:r>
            <a:endParaRPr kumimoji="0" lang="fr-FR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  <a:sym typeface="Century Gothic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C471E8-EF80-78FC-A28C-8C6E9369C379}"/>
              </a:ext>
            </a:extLst>
          </p:cNvPr>
          <p:cNvGrpSpPr/>
          <p:nvPr/>
        </p:nvGrpSpPr>
        <p:grpSpPr>
          <a:xfrm>
            <a:off x="508474" y="994606"/>
            <a:ext cx="2268556" cy="862054"/>
            <a:chOff x="314909" y="12083263"/>
            <a:chExt cx="2268556" cy="862054"/>
          </a:xfrm>
        </p:grpSpPr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78C7FFE8-092C-5DB1-A0AB-F32C2AC82FC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3" name="Picture 3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3F1B882B-8AC1-00CC-08FA-4DC20821E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FBBD8E72-3BB2-3B7A-3E29-348A042B3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101104"/>
              </p:ext>
            </p:extLst>
          </p:nvPr>
        </p:nvGraphicFramePr>
        <p:xfrm>
          <a:off x="705708" y="2419115"/>
          <a:ext cx="10966988" cy="5148585"/>
        </p:xfrm>
        <a:graphic>
          <a:graphicData uri="http://schemas.openxmlformats.org/drawingml/2006/table">
            <a:tbl>
              <a:tblPr firstRow="1" bandRow="1"/>
              <a:tblGrid>
                <a:gridCol w="7335329">
                  <a:extLst>
                    <a:ext uri="{9D8B030D-6E8A-4147-A177-3AD203B41FA5}">
                      <a16:colId xmlns:a16="http://schemas.microsoft.com/office/drawing/2014/main" val="3791761402"/>
                    </a:ext>
                  </a:extLst>
                </a:gridCol>
                <a:gridCol w="2323424">
                  <a:extLst>
                    <a:ext uri="{9D8B030D-6E8A-4147-A177-3AD203B41FA5}">
                      <a16:colId xmlns:a16="http://schemas.microsoft.com/office/drawing/2014/main" val="2216121970"/>
                    </a:ext>
                  </a:extLst>
                </a:gridCol>
                <a:gridCol w="1308235">
                  <a:extLst>
                    <a:ext uri="{9D8B030D-6E8A-4147-A177-3AD203B41FA5}">
                      <a16:colId xmlns:a16="http://schemas.microsoft.com/office/drawing/2014/main" val="519322569"/>
                    </a:ext>
                  </a:extLst>
                </a:gridCol>
              </a:tblGrid>
              <a:tr h="5720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we / they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720828"/>
                  </a:ext>
                </a:extLst>
              </a:tr>
              <a:tr h="5720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 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détestent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faire le lit.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5720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Nous détestons faire une salade.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5720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Ils     détestent ranger les courses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5720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Nous aimons faire les gâteaux.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5720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Ils     aiment préparer des repas.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750320"/>
                  </a:ext>
                </a:extLst>
              </a:tr>
              <a:tr h="5720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Ils     détestent faire le ménage dans la cuisine.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0762242"/>
                  </a:ext>
                </a:extLst>
              </a:tr>
              <a:tr h="5720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Nous  détestons ranger les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vêtements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fr-FR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611054"/>
                  </a:ext>
                </a:extLst>
              </a:tr>
              <a:tr h="5720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Nous  aimons laver la voiture.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4458958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07E18723-304A-E5FE-E534-4B4155FCB8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1933" y="2534162"/>
            <a:ext cx="916494" cy="454330"/>
          </a:xfrm>
          <a:prstGeom prst="rect">
            <a:avLst/>
          </a:prstGeom>
        </p:spPr>
      </p:pic>
      <p:sp>
        <p:nvSpPr>
          <p:cNvPr id="36" name="Rectangle 35">
            <a:hlinkClick r:id="" action="ppaction://noaction">
              <a:snd r:embed="rId11" name="f 2_1.wav"/>
            </a:hlinkClick>
            <a:extLst>
              <a:ext uri="{FF2B5EF4-FFF2-40B4-BE49-F238E27FC236}">
                <a16:creationId xmlns:a16="http://schemas.microsoft.com/office/drawing/2014/main" id="{8B6CFA35-0E29-A910-5F5F-8665ACA9F5DB}"/>
              </a:ext>
            </a:extLst>
          </p:cNvPr>
          <p:cNvSpPr/>
          <p:nvPr/>
        </p:nvSpPr>
        <p:spPr>
          <a:xfrm>
            <a:off x="329962" y="3617927"/>
            <a:ext cx="396467" cy="420450"/>
          </a:xfrm>
          <a:prstGeom prst="rect">
            <a:avLst/>
          </a:prstGeom>
          <a:solidFill>
            <a:srgbClr val="EAD5FF"/>
          </a:solidFill>
          <a:ln w="190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8" name="Rectangle 37">
            <a:hlinkClick r:id="" action="ppaction://noaction">
              <a:snd r:embed="rId11" name="f 2_1.wav"/>
            </a:hlinkClick>
            <a:extLst>
              <a:ext uri="{FF2B5EF4-FFF2-40B4-BE49-F238E27FC236}">
                <a16:creationId xmlns:a16="http://schemas.microsoft.com/office/drawing/2014/main" id="{3A714082-BDFD-83D5-803A-403127ABD06A}"/>
              </a:ext>
            </a:extLst>
          </p:cNvPr>
          <p:cNvSpPr/>
          <p:nvPr/>
        </p:nvSpPr>
        <p:spPr>
          <a:xfrm>
            <a:off x="329962" y="4164891"/>
            <a:ext cx="396467" cy="420450"/>
          </a:xfrm>
          <a:prstGeom prst="rect">
            <a:avLst/>
          </a:prstGeom>
          <a:solidFill>
            <a:srgbClr val="EAD5FF"/>
          </a:solidFill>
          <a:ln w="190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9" name="Rectangle 38">
            <a:hlinkClick r:id="" action="ppaction://noaction">
              <a:snd r:embed="rId11" name="f 2_1.wav"/>
            </a:hlinkClick>
            <a:extLst>
              <a:ext uri="{FF2B5EF4-FFF2-40B4-BE49-F238E27FC236}">
                <a16:creationId xmlns:a16="http://schemas.microsoft.com/office/drawing/2014/main" id="{3D30D188-3C8B-38DC-35F4-1B56ADC0CBEA}"/>
              </a:ext>
            </a:extLst>
          </p:cNvPr>
          <p:cNvSpPr/>
          <p:nvPr/>
        </p:nvSpPr>
        <p:spPr>
          <a:xfrm>
            <a:off x="329962" y="3053414"/>
            <a:ext cx="396467" cy="420450"/>
          </a:xfrm>
          <a:prstGeom prst="rect">
            <a:avLst/>
          </a:prstGeom>
          <a:solidFill>
            <a:srgbClr val="EAD5FF"/>
          </a:solidFill>
          <a:ln w="190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2" name="Rectangle 41">
            <a:hlinkClick r:id="" action="ppaction://noaction">
              <a:snd r:embed="rId11" name="f 2_1.wav"/>
            </a:hlinkClick>
            <a:extLst>
              <a:ext uri="{FF2B5EF4-FFF2-40B4-BE49-F238E27FC236}">
                <a16:creationId xmlns:a16="http://schemas.microsoft.com/office/drawing/2014/main" id="{FCB118B9-899A-248F-1E48-8EEF30AA4664}"/>
              </a:ext>
            </a:extLst>
          </p:cNvPr>
          <p:cNvSpPr/>
          <p:nvPr/>
        </p:nvSpPr>
        <p:spPr>
          <a:xfrm>
            <a:off x="316285" y="4763923"/>
            <a:ext cx="396467" cy="420450"/>
          </a:xfrm>
          <a:prstGeom prst="rect">
            <a:avLst/>
          </a:prstGeom>
          <a:solidFill>
            <a:srgbClr val="EAD5FF"/>
          </a:solidFill>
          <a:ln w="190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4" name="Rectangle 43">
            <a:hlinkClick r:id="" action="ppaction://noaction">
              <a:snd r:embed="rId11" name="f 2_1.wav"/>
            </a:hlinkClick>
            <a:extLst>
              <a:ext uri="{FF2B5EF4-FFF2-40B4-BE49-F238E27FC236}">
                <a16:creationId xmlns:a16="http://schemas.microsoft.com/office/drawing/2014/main" id="{C2E4BC5B-1E89-0CB6-BCCD-8FD05C2F9169}"/>
              </a:ext>
            </a:extLst>
          </p:cNvPr>
          <p:cNvSpPr/>
          <p:nvPr/>
        </p:nvSpPr>
        <p:spPr>
          <a:xfrm>
            <a:off x="329962" y="5328374"/>
            <a:ext cx="396467" cy="420450"/>
          </a:xfrm>
          <a:prstGeom prst="rect">
            <a:avLst/>
          </a:prstGeom>
          <a:solidFill>
            <a:srgbClr val="EAD5FF"/>
          </a:solidFill>
          <a:ln w="190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5" name="Rectangle 44">
            <a:hlinkClick r:id="" action="ppaction://noaction">
              <a:snd r:embed="rId11" name="f 2_1.wav"/>
            </a:hlinkClick>
            <a:extLst>
              <a:ext uri="{FF2B5EF4-FFF2-40B4-BE49-F238E27FC236}">
                <a16:creationId xmlns:a16="http://schemas.microsoft.com/office/drawing/2014/main" id="{68BB1E4D-8E39-F38F-A230-D1B96684149B}"/>
              </a:ext>
            </a:extLst>
          </p:cNvPr>
          <p:cNvSpPr/>
          <p:nvPr/>
        </p:nvSpPr>
        <p:spPr>
          <a:xfrm>
            <a:off x="329962" y="5908400"/>
            <a:ext cx="396467" cy="420450"/>
          </a:xfrm>
          <a:prstGeom prst="rect">
            <a:avLst/>
          </a:prstGeom>
          <a:solidFill>
            <a:srgbClr val="EAD5FF"/>
          </a:solidFill>
          <a:ln w="190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6" name="Rectangle 45">
            <a:hlinkClick r:id="" action="ppaction://noaction">
              <a:snd r:embed="rId11" name="f 2_1.wav"/>
            </a:hlinkClick>
            <a:extLst>
              <a:ext uri="{FF2B5EF4-FFF2-40B4-BE49-F238E27FC236}">
                <a16:creationId xmlns:a16="http://schemas.microsoft.com/office/drawing/2014/main" id="{122E53D7-044C-A5AA-D310-913120F8D85F}"/>
              </a:ext>
            </a:extLst>
          </p:cNvPr>
          <p:cNvSpPr/>
          <p:nvPr/>
        </p:nvSpPr>
        <p:spPr>
          <a:xfrm>
            <a:off x="343639" y="6441855"/>
            <a:ext cx="396467" cy="420450"/>
          </a:xfrm>
          <a:prstGeom prst="rect">
            <a:avLst/>
          </a:prstGeom>
          <a:solidFill>
            <a:srgbClr val="EAD5FF"/>
          </a:solidFill>
          <a:ln w="190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" name="Rectangle 60">
            <a:hlinkClick r:id="" action="ppaction://noaction">
              <a:snd r:embed="rId11" name="f 2_1.wav"/>
            </a:hlinkClick>
            <a:extLst>
              <a:ext uri="{FF2B5EF4-FFF2-40B4-BE49-F238E27FC236}">
                <a16:creationId xmlns:a16="http://schemas.microsoft.com/office/drawing/2014/main" id="{FED591E8-3F06-1980-574C-F7C297C8052F}"/>
              </a:ext>
            </a:extLst>
          </p:cNvPr>
          <p:cNvSpPr/>
          <p:nvPr/>
        </p:nvSpPr>
        <p:spPr>
          <a:xfrm>
            <a:off x="341059" y="6997210"/>
            <a:ext cx="396467" cy="420450"/>
          </a:xfrm>
          <a:prstGeom prst="rect">
            <a:avLst/>
          </a:prstGeom>
          <a:solidFill>
            <a:srgbClr val="EAD5FF"/>
          </a:solidFill>
          <a:ln w="190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65" name="Graphic 64" descr="Cloud with solid fill">
            <a:extLst>
              <a:ext uri="{FF2B5EF4-FFF2-40B4-BE49-F238E27FC236}">
                <a16:creationId xmlns:a16="http://schemas.microsoft.com/office/drawing/2014/main" id="{771F2B72-BAFC-E46E-064C-9DDF2F755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4165" y="3326934"/>
            <a:ext cx="1038197" cy="914400"/>
          </a:xfrm>
          <a:prstGeom prst="rect">
            <a:avLst/>
          </a:prstGeom>
        </p:spPr>
      </p:pic>
      <p:pic>
        <p:nvPicPr>
          <p:cNvPr id="66" name="Graphic 65" descr="Cloud with solid fill">
            <a:extLst>
              <a:ext uri="{FF2B5EF4-FFF2-40B4-BE49-F238E27FC236}">
                <a16:creationId xmlns:a16="http://schemas.microsoft.com/office/drawing/2014/main" id="{89F50003-A9A3-7168-00E7-4E3B51BE87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4832" y="2778430"/>
            <a:ext cx="1038197" cy="914400"/>
          </a:xfrm>
          <a:prstGeom prst="rect">
            <a:avLst/>
          </a:prstGeom>
        </p:spPr>
      </p:pic>
      <p:pic>
        <p:nvPicPr>
          <p:cNvPr id="67" name="Graphic 66" descr="Cloud with solid fill">
            <a:extLst>
              <a:ext uri="{FF2B5EF4-FFF2-40B4-BE49-F238E27FC236}">
                <a16:creationId xmlns:a16="http://schemas.microsoft.com/office/drawing/2014/main" id="{D6CBB9BC-D647-8133-46DD-26883E2BA0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8029" y="3939385"/>
            <a:ext cx="1038197" cy="914400"/>
          </a:xfrm>
          <a:prstGeom prst="rect">
            <a:avLst/>
          </a:prstGeom>
        </p:spPr>
      </p:pic>
      <p:pic>
        <p:nvPicPr>
          <p:cNvPr id="68" name="Graphic 67" descr="Cloud with solid fill">
            <a:extLst>
              <a:ext uri="{FF2B5EF4-FFF2-40B4-BE49-F238E27FC236}">
                <a16:creationId xmlns:a16="http://schemas.microsoft.com/office/drawing/2014/main" id="{5BAC4A2E-C02E-AA9F-6D40-A85F256123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3552" y="4480298"/>
            <a:ext cx="1038197" cy="914400"/>
          </a:xfrm>
          <a:prstGeom prst="rect">
            <a:avLst/>
          </a:prstGeom>
        </p:spPr>
      </p:pic>
      <p:pic>
        <p:nvPicPr>
          <p:cNvPr id="69" name="Graphic 68" descr="Cloud with solid fill">
            <a:extLst>
              <a:ext uri="{FF2B5EF4-FFF2-40B4-BE49-F238E27FC236}">
                <a16:creationId xmlns:a16="http://schemas.microsoft.com/office/drawing/2014/main" id="{E7003DC8-6BC5-669C-56BE-9D51C71B37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3344" y="5068253"/>
            <a:ext cx="1038197" cy="914400"/>
          </a:xfrm>
          <a:prstGeom prst="rect">
            <a:avLst/>
          </a:prstGeom>
        </p:spPr>
      </p:pic>
      <p:pic>
        <p:nvPicPr>
          <p:cNvPr id="70" name="Graphic 69" descr="Cloud with solid fill">
            <a:extLst>
              <a:ext uri="{FF2B5EF4-FFF2-40B4-BE49-F238E27FC236}">
                <a16:creationId xmlns:a16="http://schemas.microsoft.com/office/drawing/2014/main" id="{BE97438C-CADE-7047-E1AF-64108EBB07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3343" y="5669454"/>
            <a:ext cx="1038197" cy="914400"/>
          </a:xfrm>
          <a:prstGeom prst="rect">
            <a:avLst/>
          </a:prstGeom>
        </p:spPr>
      </p:pic>
      <p:pic>
        <p:nvPicPr>
          <p:cNvPr id="71" name="Graphic 70" descr="Cloud with solid fill">
            <a:extLst>
              <a:ext uri="{FF2B5EF4-FFF2-40B4-BE49-F238E27FC236}">
                <a16:creationId xmlns:a16="http://schemas.microsoft.com/office/drawing/2014/main" id="{AD0D5E58-7559-636F-8AF3-A8D71F45D5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2970" y="6197201"/>
            <a:ext cx="1038197" cy="914400"/>
          </a:xfrm>
          <a:prstGeom prst="rect">
            <a:avLst/>
          </a:prstGeom>
        </p:spPr>
      </p:pic>
      <p:pic>
        <p:nvPicPr>
          <p:cNvPr id="72" name="Graphic 71" descr="Cloud with solid fill">
            <a:extLst>
              <a:ext uri="{FF2B5EF4-FFF2-40B4-BE49-F238E27FC236}">
                <a16:creationId xmlns:a16="http://schemas.microsoft.com/office/drawing/2014/main" id="{CA561910-CB44-A274-05E0-BB50708AF3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4750" y="6787522"/>
            <a:ext cx="1038197" cy="9144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DE9BA64-0046-6DF9-A24B-E0AD18E77EF4}"/>
              </a:ext>
            </a:extLst>
          </p:cNvPr>
          <p:cNvSpPr txBox="1"/>
          <p:nvPr/>
        </p:nvSpPr>
        <p:spPr>
          <a:xfrm>
            <a:off x="274879" y="1726620"/>
            <a:ext cx="13243267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626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nous (we) </a:t>
            </a:r>
            <a:r>
              <a:rPr lang="en-GB" sz="2626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ou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626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ils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(they) ? </a:t>
            </a:r>
            <a:r>
              <a:rPr lang="en-GB" sz="2626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626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une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opinion positive </a:t>
            </a:r>
            <a:r>
              <a:rPr lang="en-GB" sz="2626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ou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negative ?</a:t>
            </a:r>
            <a:endParaRPr kumimoji="0" lang="fr-FR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19329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373342E-66CA-4A42-A3FA-DC09B2A265FC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580DEF1E-446D-4897-9914-48A8D8AE6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413219"/>
              </p:ext>
            </p:extLst>
          </p:nvPr>
        </p:nvGraphicFramePr>
        <p:xfrm>
          <a:off x="502148" y="8668101"/>
          <a:ext cx="10681115" cy="6592166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41738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how many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4173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41738"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4173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there is/are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a/an (m), a/an (f)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60105"/>
                  </a:ext>
                </a:extLst>
              </a:tr>
              <a:tr h="94173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tennis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rope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(a/one) time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38448"/>
                  </a:ext>
                </a:extLst>
              </a:tr>
              <a:tr h="9417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kitchen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meal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football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4173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tidy up, put away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wash, washing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feed, feeding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49116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4693034-9C04-4BC5-BB59-CB38C1EE8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51" y="11718734"/>
            <a:ext cx="1186070" cy="108036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1007923C-7DE2-4FFC-B032-956A8C503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51" y="9231273"/>
            <a:ext cx="1186070" cy="1186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9F28DF-9AB3-47E0-9CB5-6C930ED1BC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308" y="13739596"/>
            <a:ext cx="859157" cy="813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2226A0-C6AD-42F1-8328-94ABDB31C600}"/>
              </a:ext>
            </a:extLst>
          </p:cNvPr>
          <p:cNvSpPr txBox="1"/>
          <p:nvPr/>
        </p:nvSpPr>
        <p:spPr>
          <a:xfrm>
            <a:off x="949573" y="10471126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D1F1DE-FA12-427F-A01F-7778064ABBF2}"/>
              </a:ext>
            </a:extLst>
          </p:cNvPr>
          <p:cNvSpPr txBox="1"/>
          <p:nvPr/>
        </p:nvSpPr>
        <p:spPr>
          <a:xfrm>
            <a:off x="1012308" y="12851453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5D33CF-29D3-4BBF-B977-77D534739709}"/>
              </a:ext>
            </a:extLst>
          </p:cNvPr>
          <p:cNvSpPr txBox="1"/>
          <p:nvPr/>
        </p:nvSpPr>
        <p:spPr>
          <a:xfrm>
            <a:off x="1084909" y="14459448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7EB75-0C9B-4703-B5EA-F4D9511B182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79003" y="8038978"/>
            <a:ext cx="1234410" cy="1126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84C6C8-AA9F-4DBD-B044-92ACA71E1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781" y="8010884"/>
            <a:ext cx="2048434" cy="8474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57EEF2-B5DE-497D-8E33-423C1031807D}"/>
              </a:ext>
            </a:extLst>
          </p:cNvPr>
          <p:cNvSpPr txBox="1"/>
          <p:nvPr/>
        </p:nvSpPr>
        <p:spPr>
          <a:xfrm>
            <a:off x="2229215" y="8119325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3190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34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B7A578-2452-FBBA-958F-0FC246C86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176412"/>
              </p:ext>
            </p:extLst>
          </p:nvPr>
        </p:nvGraphicFramePr>
        <p:xfrm>
          <a:off x="466461" y="2062713"/>
          <a:ext cx="10607939" cy="5539642"/>
        </p:xfrm>
        <a:graphic>
          <a:graphicData uri="http://schemas.openxmlformats.org/drawingml/2006/table">
            <a:tbl>
              <a:tblPr/>
              <a:tblGrid>
                <a:gridCol w="454441">
                  <a:extLst>
                    <a:ext uri="{9D8B030D-6E8A-4147-A177-3AD203B41FA5}">
                      <a16:colId xmlns:a16="http://schemas.microsoft.com/office/drawing/2014/main" val="1886072494"/>
                    </a:ext>
                  </a:extLst>
                </a:gridCol>
                <a:gridCol w="10153498">
                  <a:extLst>
                    <a:ext uri="{9D8B030D-6E8A-4147-A177-3AD203B41FA5}">
                      <a16:colId xmlns:a16="http://schemas.microsoft.com/office/drawing/2014/main" val="2810424248"/>
                    </a:ext>
                  </a:extLst>
                </a:gridCol>
              </a:tblGrid>
              <a:tr h="654274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893871"/>
                  </a:ext>
                </a:extLst>
              </a:tr>
              <a:tr h="6106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200" b="1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784786"/>
                  </a:ext>
                </a:extLst>
              </a:tr>
              <a:tr h="610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574325"/>
                  </a:ext>
                </a:extLst>
              </a:tr>
              <a:tr h="610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071580"/>
                  </a:ext>
                </a:extLst>
              </a:tr>
              <a:tr h="610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908135"/>
                  </a:ext>
                </a:extLst>
              </a:tr>
              <a:tr h="610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54829"/>
                  </a:ext>
                </a:extLst>
              </a:tr>
              <a:tr h="610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56904"/>
                  </a:ext>
                </a:extLst>
              </a:tr>
              <a:tr h="610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496057"/>
                  </a:ext>
                </a:extLst>
              </a:tr>
              <a:tr h="610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en-GB" sz="2200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60094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9F28A73-A578-F25F-0BC8-3F2905F4C2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326" y="1177295"/>
            <a:ext cx="2377646" cy="853514"/>
          </a:xfrm>
          <a:prstGeom prst="rect">
            <a:avLst/>
          </a:prstGeom>
        </p:spPr>
      </p:pic>
      <p:sp>
        <p:nvSpPr>
          <p:cNvPr id="7" name="Google Shape;171;p8">
            <a:extLst>
              <a:ext uri="{FF2B5EF4-FFF2-40B4-BE49-F238E27FC236}">
                <a16:creationId xmlns:a16="http://schemas.microsoft.com/office/drawing/2014/main" id="{6F2830B1-1BAA-4BF9-0218-4CD27951E4EA}"/>
              </a:ext>
            </a:extLst>
          </p:cNvPr>
          <p:cNvSpPr txBox="1"/>
          <p:nvPr/>
        </p:nvSpPr>
        <p:spPr>
          <a:xfrm>
            <a:off x="2667813" y="1388803"/>
            <a:ext cx="90577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phrases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phrases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3716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saying what I and others 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79" y="8718939"/>
            <a:ext cx="2274005" cy="85961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460FD52-4185-454F-BB81-2F3FB16868E9}"/>
              </a:ext>
            </a:extLst>
          </p:cNvPr>
          <p:cNvSpPr/>
          <p:nvPr/>
        </p:nvSpPr>
        <p:spPr>
          <a:xfrm>
            <a:off x="361941" y="1173246"/>
            <a:ext cx="2469363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1F42A0-3D6D-445F-951C-0333851F5CEF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0D543D5-D363-4A00-928E-BEB8CE9FB6F2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948F5E6-1E5C-4634-A964-67468E6AD53F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158470FA-985B-402E-BC69-05781A7EF8DE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53B800-FB33-4C48-B047-94F1615362B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9BA47B-AD97-4EAB-8492-34777CB6A02B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preparing for a picnic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ECD0EF5-9C43-467D-BF74-FE5645E9802C}"/>
                </a:ext>
              </a:extLst>
            </p:cNvPr>
            <p:cNvSpPr/>
            <p:nvPr/>
          </p:nvSpPr>
          <p:spPr>
            <a:xfrm>
              <a:off x="4961589" y="156545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96B84D-DAFE-4124-959A-4A270422B180}"/>
                </a:ext>
              </a:extLst>
            </p:cNvPr>
            <p:cNvSpPr txBox="1"/>
            <p:nvPr/>
          </p:nvSpPr>
          <p:spPr>
            <a:xfrm>
              <a:off x="5121241" y="1531848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the partitive – </a:t>
              </a: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du, de la, de l’, des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58F77B7A-1CAF-46C5-BA32-99BB16F07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graphicFrame>
        <p:nvGraphicFramePr>
          <p:cNvPr id="40" name="Table 51">
            <a:extLst>
              <a:ext uri="{FF2B5EF4-FFF2-40B4-BE49-F238E27FC236}">
                <a16:creationId xmlns:a16="http://schemas.microsoft.com/office/drawing/2014/main" id="{F006121D-7AC1-47F4-9F4D-8FF099B4E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119635"/>
              </p:ext>
            </p:extLst>
          </p:nvPr>
        </p:nvGraphicFramePr>
        <p:xfrm>
          <a:off x="456692" y="9582967"/>
          <a:ext cx="11498635" cy="1786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005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75571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69523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06921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069214">
                  <a:extLst>
                    <a:ext uri="{9D8B030D-6E8A-4147-A177-3AD203B41FA5}">
                      <a16:colId xmlns:a16="http://schemas.microsoft.com/office/drawing/2014/main" val="3126533748"/>
                    </a:ext>
                  </a:extLst>
                </a:gridCol>
                <a:gridCol w="2069214">
                  <a:extLst>
                    <a:ext uri="{9D8B030D-6E8A-4147-A177-3AD203B41FA5}">
                      <a16:colId xmlns:a16="http://schemas.microsoft.com/office/drawing/2014/main" val="1735501189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acheter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boire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café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l’eau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la glace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pain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8473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poisson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manger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partager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825145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A1788498-2092-43CF-AF9E-88C04FA72F57}"/>
              </a:ext>
            </a:extLst>
          </p:cNvPr>
          <p:cNvSpPr txBox="1"/>
          <p:nvPr/>
        </p:nvSpPr>
        <p:spPr>
          <a:xfrm>
            <a:off x="2531945" y="8815434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D0098F4-6BE9-4AF7-8CC7-98D39B9D0176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76B7FF8-3886-4185-9020-08FBED28F841}"/>
              </a:ext>
            </a:extLst>
          </p:cNvPr>
          <p:cNvSpPr txBox="1"/>
          <p:nvPr/>
        </p:nvSpPr>
        <p:spPr>
          <a:xfrm>
            <a:off x="2557792" y="4485619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 fait </a:t>
            </a:r>
            <a:r>
              <a:rPr lang="fr-FR" sz="2400" dirty="0">
                <a:latin typeface="Century Gothic" panose="020B0502020202020204" pitchFamily="34" charset="0"/>
              </a:rPr>
              <a:t>quoi ? Prononce les phrases. 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BCDE3FE6-ED94-4DF6-8864-7E4242E64B5F}"/>
              </a:ext>
            </a:extLst>
          </p:cNvPr>
          <p:cNvSpPr/>
          <p:nvPr/>
        </p:nvSpPr>
        <p:spPr>
          <a:xfrm>
            <a:off x="314451" y="11675007"/>
            <a:ext cx="11723927" cy="443101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ADA3D742-AF12-4364-A382-20EAE469BB78}"/>
              </a:ext>
            </a:extLst>
          </p:cNvPr>
          <p:cNvSpPr txBox="1">
            <a:spLocks/>
          </p:cNvSpPr>
          <p:nvPr/>
        </p:nvSpPr>
        <p:spPr>
          <a:xfrm>
            <a:off x="9921335" y="11902155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81" name="Google Shape;170;p8" descr="Jigsaw, Puzzle, Piece, Game, Concept, Solution">
            <a:extLst>
              <a:ext uri="{FF2B5EF4-FFF2-40B4-BE49-F238E27FC236}">
                <a16:creationId xmlns:a16="http://schemas.microsoft.com/office/drawing/2014/main" id="{3234E582-FDD3-4BB5-9631-E9EAB132F3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8998" y="1174322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24CD6B51-C20A-434A-B812-477524D3FB49}"/>
              </a:ext>
            </a:extLst>
          </p:cNvPr>
          <p:cNvSpPr txBox="1">
            <a:spLocks/>
          </p:cNvSpPr>
          <p:nvPr/>
        </p:nvSpPr>
        <p:spPr>
          <a:xfrm>
            <a:off x="504807" y="11722267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 partitive article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(du, de la, de l’, des)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4A68708-279D-406D-A3D7-96D56CB0C5F8}"/>
              </a:ext>
            </a:extLst>
          </p:cNvPr>
          <p:cNvSpPr/>
          <p:nvPr/>
        </p:nvSpPr>
        <p:spPr>
          <a:xfrm>
            <a:off x="594125" y="13023630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fish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4" name="Google Shape;433;p6">
            <a:extLst>
              <a:ext uri="{FF2B5EF4-FFF2-40B4-BE49-F238E27FC236}">
                <a16:creationId xmlns:a16="http://schemas.microsoft.com/office/drawing/2014/main" id="{E0E18A7C-F38B-46AF-9C99-8F4B34DDFBF6}"/>
              </a:ext>
            </a:extLst>
          </p:cNvPr>
          <p:cNvSpPr txBox="1"/>
          <p:nvPr/>
        </p:nvSpPr>
        <p:spPr>
          <a:xfrm>
            <a:off x="247588" y="13016612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152A2A1-1423-464D-BFEB-6AC0C2234DBF}"/>
              </a:ext>
            </a:extLst>
          </p:cNvPr>
          <p:cNvSpPr/>
          <p:nvPr/>
        </p:nvSpPr>
        <p:spPr>
          <a:xfrm>
            <a:off x="471265" y="12589023"/>
            <a:ext cx="1732074" cy="4808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DE6F216-993C-43A5-ABD1-AE38D3ABBAAC}"/>
              </a:ext>
            </a:extLst>
          </p:cNvPr>
          <p:cNvSpPr txBox="1"/>
          <p:nvPr/>
        </p:nvSpPr>
        <p:spPr>
          <a:xfrm>
            <a:off x="504807" y="12579606"/>
            <a:ext cx="197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le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poisson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0" name="Speech Bubble: Rectangle with Corners Rounded 109">
            <a:extLst>
              <a:ext uri="{FF2B5EF4-FFF2-40B4-BE49-F238E27FC236}">
                <a16:creationId xmlns:a16="http://schemas.microsoft.com/office/drawing/2014/main" id="{0276087D-915E-477C-8797-A97EABA67A84}"/>
              </a:ext>
            </a:extLst>
          </p:cNvPr>
          <p:cNvSpPr/>
          <p:nvPr/>
        </p:nvSpPr>
        <p:spPr>
          <a:xfrm>
            <a:off x="8210121" y="12455927"/>
            <a:ext cx="2679631" cy="786218"/>
          </a:xfrm>
          <a:prstGeom prst="wedgeRoundRectCallout">
            <a:avLst>
              <a:gd name="adj1" fmla="val -54901"/>
              <a:gd name="adj2" fmla="val 22147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These are called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‘definite articles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’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49133" y="15735057"/>
              <a:ext cx="58702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35</a:t>
              </a:r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E41EE77-C54A-4556-9597-1430DEDA75BC}"/>
              </a:ext>
            </a:extLst>
          </p:cNvPr>
          <p:cNvSpPr/>
          <p:nvPr/>
        </p:nvSpPr>
        <p:spPr>
          <a:xfrm>
            <a:off x="3438976" y="12948757"/>
            <a:ext cx="4228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ice cream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3" name="Google Shape;433;p6">
            <a:extLst>
              <a:ext uri="{FF2B5EF4-FFF2-40B4-BE49-F238E27FC236}">
                <a16:creationId xmlns:a16="http://schemas.microsoft.com/office/drawing/2014/main" id="{0EA646D6-E410-45B3-9458-374C1E639E34}"/>
              </a:ext>
            </a:extLst>
          </p:cNvPr>
          <p:cNvSpPr txBox="1"/>
          <p:nvPr/>
        </p:nvSpPr>
        <p:spPr>
          <a:xfrm>
            <a:off x="3092439" y="1294173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83641EA5-F159-4934-A6DC-2A1BC0CC37C1}"/>
              </a:ext>
            </a:extLst>
          </p:cNvPr>
          <p:cNvSpPr/>
          <p:nvPr/>
        </p:nvSpPr>
        <p:spPr>
          <a:xfrm>
            <a:off x="3186731" y="12589169"/>
            <a:ext cx="1595448" cy="41423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6AFF3F8-1002-4599-9384-8C9A46CA84EF}"/>
              </a:ext>
            </a:extLst>
          </p:cNvPr>
          <p:cNvSpPr txBox="1"/>
          <p:nvPr/>
        </p:nvSpPr>
        <p:spPr>
          <a:xfrm>
            <a:off x="3186701" y="12541734"/>
            <a:ext cx="152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la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glace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8E0A464-DE8F-44A3-BD86-67DC3D58F0DB}"/>
              </a:ext>
            </a:extLst>
          </p:cNvPr>
          <p:cNvSpPr/>
          <p:nvPr/>
        </p:nvSpPr>
        <p:spPr>
          <a:xfrm>
            <a:off x="473170" y="12096137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words for ‘the’ and ‘a’ are called articles: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650B5E-F0F8-232C-1F5C-803CC6118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474" y="1359180"/>
            <a:ext cx="4749647" cy="2640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D5248-E687-2759-5126-0FE152639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77" y="4460524"/>
            <a:ext cx="2268011" cy="547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A350E2-6118-163E-C970-48F91CC3C0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464" y="1941674"/>
            <a:ext cx="1444463" cy="2150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77EBE2-E5E5-2AAF-1E27-1097757F7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0320" y="5021345"/>
            <a:ext cx="9488670" cy="3757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1CCD5A-47B2-F2B8-B2B1-7AE4E1E34E28}"/>
              </a:ext>
            </a:extLst>
          </p:cNvPr>
          <p:cNvSpPr/>
          <p:nvPr/>
        </p:nvSpPr>
        <p:spPr>
          <a:xfrm>
            <a:off x="6480855" y="12942766"/>
            <a:ext cx="4228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 water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Google Shape;433;p6">
            <a:extLst>
              <a:ext uri="{FF2B5EF4-FFF2-40B4-BE49-F238E27FC236}">
                <a16:creationId xmlns:a16="http://schemas.microsoft.com/office/drawing/2014/main" id="{8B5DCF17-4152-5618-0ADF-9B16620BD780}"/>
              </a:ext>
            </a:extLst>
          </p:cNvPr>
          <p:cNvSpPr txBox="1"/>
          <p:nvPr/>
        </p:nvSpPr>
        <p:spPr>
          <a:xfrm>
            <a:off x="6134318" y="1293574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AF2690-94D9-1ED6-6290-58087B01C166}"/>
              </a:ext>
            </a:extLst>
          </p:cNvPr>
          <p:cNvSpPr/>
          <p:nvPr/>
        </p:nvSpPr>
        <p:spPr>
          <a:xfrm>
            <a:off x="6228610" y="12583178"/>
            <a:ext cx="1595448" cy="41423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EA7ECA-E403-B500-630A-B7D59E1B5227}"/>
              </a:ext>
            </a:extLst>
          </p:cNvPr>
          <p:cNvSpPr txBox="1"/>
          <p:nvPr/>
        </p:nvSpPr>
        <p:spPr>
          <a:xfrm>
            <a:off x="6228580" y="12535743"/>
            <a:ext cx="152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l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’eau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6BC029-0AC2-B14E-4FC9-4CB9CF3AFBC2}"/>
              </a:ext>
            </a:extLst>
          </p:cNvPr>
          <p:cNvSpPr/>
          <p:nvPr/>
        </p:nvSpPr>
        <p:spPr>
          <a:xfrm>
            <a:off x="667013" y="13851894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fish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Google Shape;433;p6">
            <a:extLst>
              <a:ext uri="{FF2B5EF4-FFF2-40B4-BE49-F238E27FC236}">
                <a16:creationId xmlns:a16="http://schemas.microsoft.com/office/drawing/2014/main" id="{16C8F8C9-C41F-B3CA-6F55-4F0BAE10C561}"/>
              </a:ext>
            </a:extLst>
          </p:cNvPr>
          <p:cNvSpPr txBox="1"/>
          <p:nvPr/>
        </p:nvSpPr>
        <p:spPr>
          <a:xfrm>
            <a:off x="320476" y="1384487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9357A8F-3084-D973-05A1-6EB356D2E5FA}"/>
              </a:ext>
            </a:extLst>
          </p:cNvPr>
          <p:cNvSpPr/>
          <p:nvPr/>
        </p:nvSpPr>
        <p:spPr>
          <a:xfrm>
            <a:off x="544153" y="13417287"/>
            <a:ext cx="1732074" cy="4808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A4D325-4021-F224-60CC-4043053E7857}"/>
              </a:ext>
            </a:extLst>
          </p:cNvPr>
          <p:cNvSpPr txBox="1"/>
          <p:nvPr/>
        </p:nvSpPr>
        <p:spPr>
          <a:xfrm>
            <a:off x="577695" y="13407870"/>
            <a:ext cx="197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un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poisson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F95EB26-AD08-4A06-3478-167EE0E82003}"/>
              </a:ext>
            </a:extLst>
          </p:cNvPr>
          <p:cNvSpPr/>
          <p:nvPr/>
        </p:nvSpPr>
        <p:spPr>
          <a:xfrm>
            <a:off x="8283009" y="13284191"/>
            <a:ext cx="2679631" cy="786218"/>
          </a:xfrm>
          <a:prstGeom prst="wedgeRoundRectCallout">
            <a:avLst>
              <a:gd name="adj1" fmla="val -54901"/>
              <a:gd name="adj2" fmla="val 22147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These are called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‘indefinite articles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’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39D18B-07AD-EFDB-0F07-C7AE0E824902}"/>
              </a:ext>
            </a:extLst>
          </p:cNvPr>
          <p:cNvSpPr/>
          <p:nvPr/>
        </p:nvSpPr>
        <p:spPr>
          <a:xfrm>
            <a:off x="3511865" y="13777021"/>
            <a:ext cx="2542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 ice cream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Google Shape;433;p6">
            <a:extLst>
              <a:ext uri="{FF2B5EF4-FFF2-40B4-BE49-F238E27FC236}">
                <a16:creationId xmlns:a16="http://schemas.microsoft.com/office/drawing/2014/main" id="{DB592A53-DBC4-15C8-7C60-0286E7FB46D1}"/>
              </a:ext>
            </a:extLst>
          </p:cNvPr>
          <p:cNvSpPr txBox="1"/>
          <p:nvPr/>
        </p:nvSpPr>
        <p:spPr>
          <a:xfrm>
            <a:off x="3165327" y="1377000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F908B2E-D2BC-3FC8-0339-D59259CB8AFF}"/>
              </a:ext>
            </a:extLst>
          </p:cNvPr>
          <p:cNvSpPr/>
          <p:nvPr/>
        </p:nvSpPr>
        <p:spPr>
          <a:xfrm>
            <a:off x="3259619" y="13417433"/>
            <a:ext cx="1595448" cy="41423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C6BFF0-036D-745D-5A88-175086E1C488}"/>
              </a:ext>
            </a:extLst>
          </p:cNvPr>
          <p:cNvSpPr txBox="1"/>
          <p:nvPr/>
        </p:nvSpPr>
        <p:spPr>
          <a:xfrm>
            <a:off x="3199955" y="13369998"/>
            <a:ext cx="187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une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glace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BF72724-4D9A-745F-A493-D7E1430BF853}"/>
              </a:ext>
            </a:extLst>
          </p:cNvPr>
          <p:cNvSpPr/>
          <p:nvPr/>
        </p:nvSpPr>
        <p:spPr>
          <a:xfrm>
            <a:off x="6553743" y="13771030"/>
            <a:ext cx="4228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water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Google Shape;433;p6">
            <a:extLst>
              <a:ext uri="{FF2B5EF4-FFF2-40B4-BE49-F238E27FC236}">
                <a16:creationId xmlns:a16="http://schemas.microsoft.com/office/drawing/2014/main" id="{53F84E04-CEAE-B457-4B6D-617A2EC204CA}"/>
              </a:ext>
            </a:extLst>
          </p:cNvPr>
          <p:cNvSpPr txBox="1"/>
          <p:nvPr/>
        </p:nvSpPr>
        <p:spPr>
          <a:xfrm>
            <a:off x="6207206" y="13764012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974001B-7E68-4AD7-56DB-3D5972D428F0}"/>
              </a:ext>
            </a:extLst>
          </p:cNvPr>
          <p:cNvSpPr/>
          <p:nvPr/>
        </p:nvSpPr>
        <p:spPr>
          <a:xfrm>
            <a:off x="6301498" y="13411442"/>
            <a:ext cx="1595448" cy="41423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F04AC1-A8AA-1879-77C2-20D28341635A}"/>
              </a:ext>
            </a:extLst>
          </p:cNvPr>
          <p:cNvSpPr txBox="1"/>
          <p:nvPr/>
        </p:nvSpPr>
        <p:spPr>
          <a:xfrm>
            <a:off x="6301468" y="13364007"/>
            <a:ext cx="152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une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eau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70B0FC3-CE8C-F1A7-9012-B58412120A66}"/>
              </a:ext>
            </a:extLst>
          </p:cNvPr>
          <p:cNvSpPr/>
          <p:nvPr/>
        </p:nvSpPr>
        <p:spPr>
          <a:xfrm>
            <a:off x="331521" y="14333317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‘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 we use the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partitive article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 French: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94B03D7-35E5-CD7E-F23A-2A65F738EB62}"/>
              </a:ext>
            </a:extLst>
          </p:cNvPr>
          <p:cNvSpPr/>
          <p:nvPr/>
        </p:nvSpPr>
        <p:spPr>
          <a:xfrm>
            <a:off x="636989" y="15215432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 fish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Google Shape;433;p6">
            <a:extLst>
              <a:ext uri="{FF2B5EF4-FFF2-40B4-BE49-F238E27FC236}">
                <a16:creationId xmlns:a16="http://schemas.microsoft.com/office/drawing/2014/main" id="{6D776291-3DC1-F778-0CEB-D8F14902C246}"/>
              </a:ext>
            </a:extLst>
          </p:cNvPr>
          <p:cNvSpPr txBox="1"/>
          <p:nvPr/>
        </p:nvSpPr>
        <p:spPr>
          <a:xfrm>
            <a:off x="290452" y="1520841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63AF82D-AC1B-4DE0-AE4C-83EDCA4FC108}"/>
              </a:ext>
            </a:extLst>
          </p:cNvPr>
          <p:cNvSpPr/>
          <p:nvPr/>
        </p:nvSpPr>
        <p:spPr>
          <a:xfrm>
            <a:off x="514129" y="14780825"/>
            <a:ext cx="1732074" cy="4808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077D39-46B8-42FB-6CE2-8A7D78D5F8B4}"/>
              </a:ext>
            </a:extLst>
          </p:cNvPr>
          <p:cNvSpPr txBox="1"/>
          <p:nvPr/>
        </p:nvSpPr>
        <p:spPr>
          <a:xfrm>
            <a:off x="547671" y="14771408"/>
            <a:ext cx="197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du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poisson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D1001E7B-B7D8-D8B0-B00D-5435E52AD1D3}"/>
              </a:ext>
            </a:extLst>
          </p:cNvPr>
          <p:cNvSpPr/>
          <p:nvPr/>
        </p:nvSpPr>
        <p:spPr>
          <a:xfrm>
            <a:off x="8119167" y="14291113"/>
            <a:ext cx="3782381" cy="977572"/>
          </a:xfrm>
          <a:prstGeom prst="wedgeRoundRectCallout">
            <a:avLst>
              <a:gd name="adj1" fmla="val -54901"/>
              <a:gd name="adj2" fmla="val 22147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We use these articles in French for an ‘unspecified amount’ or ’part’.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CC03BA-6745-85A5-8F67-9319807D2024}"/>
              </a:ext>
            </a:extLst>
          </p:cNvPr>
          <p:cNvSpPr/>
          <p:nvPr/>
        </p:nvSpPr>
        <p:spPr>
          <a:xfrm>
            <a:off x="3481840" y="15196314"/>
            <a:ext cx="2819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 ice cream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Google Shape;433;p6">
            <a:extLst>
              <a:ext uri="{FF2B5EF4-FFF2-40B4-BE49-F238E27FC236}">
                <a16:creationId xmlns:a16="http://schemas.microsoft.com/office/drawing/2014/main" id="{DD909C7C-A573-C60F-B2BE-03D8782D6CD9}"/>
              </a:ext>
            </a:extLst>
          </p:cNvPr>
          <p:cNvSpPr txBox="1"/>
          <p:nvPr/>
        </p:nvSpPr>
        <p:spPr>
          <a:xfrm>
            <a:off x="3135303" y="1518929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3D6B31F-EDCF-CD3E-0EA6-73FFF0E831F8}"/>
              </a:ext>
            </a:extLst>
          </p:cNvPr>
          <p:cNvSpPr/>
          <p:nvPr/>
        </p:nvSpPr>
        <p:spPr>
          <a:xfrm>
            <a:off x="3229595" y="14780970"/>
            <a:ext cx="2188362" cy="44623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42B72C-1069-9753-D10A-956EF677A773}"/>
              </a:ext>
            </a:extLst>
          </p:cNvPr>
          <p:cNvSpPr txBox="1"/>
          <p:nvPr/>
        </p:nvSpPr>
        <p:spPr>
          <a:xfrm>
            <a:off x="3246940" y="14772558"/>
            <a:ext cx="2810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de la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glace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65E1AF2-4CBE-C59B-309E-1A967F0185AA}"/>
              </a:ext>
            </a:extLst>
          </p:cNvPr>
          <p:cNvSpPr/>
          <p:nvPr/>
        </p:nvSpPr>
        <p:spPr>
          <a:xfrm>
            <a:off x="6523719" y="15190323"/>
            <a:ext cx="4228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 water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Google Shape;433;p6">
            <a:extLst>
              <a:ext uri="{FF2B5EF4-FFF2-40B4-BE49-F238E27FC236}">
                <a16:creationId xmlns:a16="http://schemas.microsoft.com/office/drawing/2014/main" id="{7DBDFE2F-902F-2758-6CBD-10DFD4FE9BA2}"/>
              </a:ext>
            </a:extLst>
          </p:cNvPr>
          <p:cNvSpPr txBox="1"/>
          <p:nvPr/>
        </p:nvSpPr>
        <p:spPr>
          <a:xfrm>
            <a:off x="6177182" y="1518330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AA09BF4-AD19-FDAE-3B1E-28235BE23281}"/>
              </a:ext>
            </a:extLst>
          </p:cNvPr>
          <p:cNvSpPr/>
          <p:nvPr/>
        </p:nvSpPr>
        <p:spPr>
          <a:xfrm>
            <a:off x="6271474" y="14774980"/>
            <a:ext cx="1595448" cy="41423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8E14C14-1BDC-4CFE-4F8E-7489A4B57603}"/>
              </a:ext>
            </a:extLst>
          </p:cNvPr>
          <p:cNvSpPr txBox="1"/>
          <p:nvPr/>
        </p:nvSpPr>
        <p:spPr>
          <a:xfrm>
            <a:off x="6271444" y="14727545"/>
            <a:ext cx="152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de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l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’eau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2887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saying what I and others 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275309" y="1550210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9343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36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7049BEE-041E-42AF-9374-EBDE503DBCD8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8D8480CE-904B-4EF4-A823-E15A0E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54" y="928310"/>
            <a:ext cx="2274005" cy="859611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CBC0AA9A-1FE5-4A0B-8FF1-C71361012B9B}"/>
              </a:ext>
            </a:extLst>
          </p:cNvPr>
          <p:cNvSpPr txBox="1"/>
          <p:nvPr/>
        </p:nvSpPr>
        <p:spPr>
          <a:xfrm>
            <a:off x="2364021" y="1024805"/>
            <a:ext cx="8327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Au marché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Adèle et Hervé préparent un pique-nique. Lis la liste et choisis la bonne image.</a:t>
            </a: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9A4CD46E-157E-4BD9-89ED-E926DD75D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452" y="6934856"/>
            <a:ext cx="2377646" cy="853514"/>
          </a:xfrm>
          <a:prstGeom prst="rect">
            <a:avLst/>
          </a:prstGeom>
        </p:spPr>
      </p:pic>
      <p:sp>
        <p:nvSpPr>
          <p:cNvPr id="205" name="TextBox 204">
            <a:extLst>
              <a:ext uri="{FF2B5EF4-FFF2-40B4-BE49-F238E27FC236}">
                <a16:creationId xmlns:a16="http://schemas.microsoft.com/office/drawing/2014/main" id="{BD843780-0D8B-4249-AF4E-F568CAFB2765}"/>
              </a:ext>
            </a:extLst>
          </p:cNvPr>
          <p:cNvSpPr txBox="1"/>
          <p:nvPr/>
        </p:nvSpPr>
        <p:spPr>
          <a:xfrm>
            <a:off x="2626280" y="7142000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 et choisis la bonne image.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AF958-4318-06EB-1E2C-3AD4351F1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097" y="1985406"/>
            <a:ext cx="4035715" cy="4067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0C8CDD-0E42-20A6-1336-351D0E39E6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6310" y="677290"/>
            <a:ext cx="2072820" cy="1213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3CDA6-ED5B-2E6C-D79F-98B28172BF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6457" y="2010877"/>
            <a:ext cx="2611366" cy="397266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4134730-C30A-335B-9E40-73A7FA989EBB}"/>
              </a:ext>
            </a:extLst>
          </p:cNvPr>
          <p:cNvSpPr/>
          <p:nvPr/>
        </p:nvSpPr>
        <p:spPr>
          <a:xfrm>
            <a:off x="7579262" y="2403888"/>
            <a:ext cx="4445983" cy="3526200"/>
          </a:xfrm>
          <a:prstGeom prst="wedgeRoundRectCallout">
            <a:avLst>
              <a:gd name="adj1" fmla="val -60702"/>
              <a:gd name="adj2" fmla="val -37695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⚠ The image in 1A is a whole loaf of bread, the image in 1B is part of a loaf, which is some bread, which in French is ‘du pain’. What does the list say? </a:t>
            </a:r>
            <a:r>
              <a:rPr lang="en-GB" sz="2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Un pain </a:t>
            </a:r>
            <a:r>
              <a:rPr lang="en-GB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or </a:t>
            </a:r>
            <a:r>
              <a:rPr lang="en-GB" sz="2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du pain</a:t>
            </a:r>
            <a:r>
              <a:rPr lang="en-GB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? Read carefully and circle the correct image.</a:t>
            </a:r>
            <a:endParaRPr lang="en-GB" sz="2200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84B180-929B-0F5B-B969-ACA9E9B65D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5282" y="7846127"/>
            <a:ext cx="1983474" cy="19087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BF86B3-D45C-E650-F4CD-E583359FFE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488" y="7688192"/>
            <a:ext cx="8230313" cy="29872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AB7FAF-8724-DA7F-4875-98F1E5DCC1C2}"/>
              </a:ext>
            </a:extLst>
          </p:cNvPr>
          <p:cNvSpPr/>
          <p:nvPr/>
        </p:nvSpPr>
        <p:spPr>
          <a:xfrm>
            <a:off x="314451" y="11979803"/>
            <a:ext cx="11723927" cy="336931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3EE708-46FB-967B-D97C-2D38A39A18BB}"/>
              </a:ext>
            </a:extLst>
          </p:cNvPr>
          <p:cNvSpPr txBox="1">
            <a:spLocks/>
          </p:cNvSpPr>
          <p:nvPr/>
        </p:nvSpPr>
        <p:spPr>
          <a:xfrm>
            <a:off x="9921335" y="12206950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Google Shape;170;p8" descr="Jigsaw, Puzzle, Piece, Game, Concept, Solution">
            <a:extLst>
              <a:ext uri="{FF2B5EF4-FFF2-40B4-BE49-F238E27FC236}">
                <a16:creationId xmlns:a16="http://schemas.microsoft.com/office/drawing/2014/main" id="{D678ADE2-579D-6295-6152-91CB6ED6B38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638998" y="12048015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1D28E61-E426-F166-8C73-89CD91FE6C2A}"/>
              </a:ext>
            </a:extLst>
          </p:cNvPr>
          <p:cNvSpPr txBox="1">
            <a:spLocks/>
          </p:cNvSpPr>
          <p:nvPr/>
        </p:nvSpPr>
        <p:spPr>
          <a:xfrm>
            <a:off x="504807" y="12027062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Two new verbs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acheter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– to buy,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boire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– to drink)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BC463E-4996-ED5F-5356-742F431A6D30}"/>
              </a:ext>
            </a:extLst>
          </p:cNvPr>
          <p:cNvSpPr/>
          <p:nvPr/>
        </p:nvSpPr>
        <p:spPr>
          <a:xfrm>
            <a:off x="2657384" y="12906397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buy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Google Shape;433;p6">
            <a:extLst>
              <a:ext uri="{FF2B5EF4-FFF2-40B4-BE49-F238E27FC236}">
                <a16:creationId xmlns:a16="http://schemas.microsoft.com/office/drawing/2014/main" id="{C19146A9-B236-ED33-A6A4-E32C97E21075}"/>
              </a:ext>
            </a:extLst>
          </p:cNvPr>
          <p:cNvSpPr txBox="1"/>
          <p:nvPr/>
        </p:nvSpPr>
        <p:spPr>
          <a:xfrm>
            <a:off x="2310847" y="1289937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50F7522-D9C3-ED6A-6F7E-E557CFAA9E13}"/>
              </a:ext>
            </a:extLst>
          </p:cNvPr>
          <p:cNvSpPr/>
          <p:nvPr/>
        </p:nvSpPr>
        <p:spPr>
          <a:xfrm>
            <a:off x="471265" y="12893818"/>
            <a:ext cx="1732074" cy="4808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08E79C-A551-82BC-B320-0A0CC013A5C4}"/>
              </a:ext>
            </a:extLst>
          </p:cNvPr>
          <p:cNvSpPr txBox="1"/>
          <p:nvPr/>
        </p:nvSpPr>
        <p:spPr>
          <a:xfrm>
            <a:off x="504807" y="12884401"/>
            <a:ext cx="197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j’achète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FE7BFD26-E5F5-BA6A-8E90-72E0DB8394F2}"/>
              </a:ext>
            </a:extLst>
          </p:cNvPr>
          <p:cNvSpPr/>
          <p:nvPr/>
        </p:nvSpPr>
        <p:spPr>
          <a:xfrm>
            <a:off x="8419507" y="12763545"/>
            <a:ext cx="3253514" cy="1214481"/>
          </a:xfrm>
          <a:prstGeom prst="wedgeRoundRectCallout">
            <a:avLst>
              <a:gd name="adj1" fmla="val -65711"/>
              <a:gd name="adj2" fmla="val 4772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These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je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and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forms are the same.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Faire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also works like this.</a:t>
            </a:r>
            <a:endParaRPr lang="en-GB" sz="2000" b="1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7638BE4-87C2-2069-1E81-4C1A413235DD}"/>
              </a:ext>
            </a:extLst>
          </p:cNvPr>
          <p:cNvSpPr/>
          <p:nvPr/>
        </p:nvSpPr>
        <p:spPr>
          <a:xfrm>
            <a:off x="2669108" y="13527717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buy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FBB3622-F721-9AAA-F4A8-7FC2EB178B2E}"/>
              </a:ext>
            </a:extLst>
          </p:cNvPr>
          <p:cNvSpPr/>
          <p:nvPr/>
        </p:nvSpPr>
        <p:spPr>
          <a:xfrm>
            <a:off x="482989" y="13515138"/>
            <a:ext cx="1732074" cy="4808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1032A92-BA84-29B4-0A8A-36EE8953D384}"/>
              </a:ext>
            </a:extLst>
          </p:cNvPr>
          <p:cNvSpPr txBox="1"/>
          <p:nvPr/>
        </p:nvSpPr>
        <p:spPr>
          <a:xfrm>
            <a:off x="516531" y="13505721"/>
            <a:ext cx="197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tu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achètes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5" name="Google Shape;433;p6">
            <a:extLst>
              <a:ext uri="{FF2B5EF4-FFF2-40B4-BE49-F238E27FC236}">
                <a16:creationId xmlns:a16="http://schemas.microsoft.com/office/drawing/2014/main" id="{08D01B79-AA69-F255-9F10-C3A43EDBA7E8}"/>
              </a:ext>
            </a:extLst>
          </p:cNvPr>
          <p:cNvSpPr txBox="1"/>
          <p:nvPr/>
        </p:nvSpPr>
        <p:spPr>
          <a:xfrm>
            <a:off x="2346017" y="1352069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D1E5683-A6E5-A835-23F6-ECBC3EE3CEC0}"/>
              </a:ext>
            </a:extLst>
          </p:cNvPr>
          <p:cNvSpPr/>
          <p:nvPr/>
        </p:nvSpPr>
        <p:spPr>
          <a:xfrm>
            <a:off x="2669108" y="14231104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buys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Google Shape;433;p6">
            <a:extLst>
              <a:ext uri="{FF2B5EF4-FFF2-40B4-BE49-F238E27FC236}">
                <a16:creationId xmlns:a16="http://schemas.microsoft.com/office/drawing/2014/main" id="{01D283EC-A273-31EA-582A-A4292933DE0B}"/>
              </a:ext>
            </a:extLst>
          </p:cNvPr>
          <p:cNvSpPr txBox="1"/>
          <p:nvPr/>
        </p:nvSpPr>
        <p:spPr>
          <a:xfrm>
            <a:off x="2322571" y="1422408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711894A-B4B7-3AE9-B9DE-FB1EEDE732A1}"/>
              </a:ext>
            </a:extLst>
          </p:cNvPr>
          <p:cNvSpPr/>
          <p:nvPr/>
        </p:nvSpPr>
        <p:spPr>
          <a:xfrm>
            <a:off x="482989" y="14218525"/>
            <a:ext cx="1732074" cy="4808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67BFD52-5B0A-10E7-38B8-63278FA26ECD}"/>
              </a:ext>
            </a:extLst>
          </p:cNvPr>
          <p:cNvSpPr txBox="1"/>
          <p:nvPr/>
        </p:nvSpPr>
        <p:spPr>
          <a:xfrm>
            <a:off x="516531" y="14209108"/>
            <a:ext cx="197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il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achète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91AC67E-4C92-3499-AB0D-75E71A69E75A}"/>
              </a:ext>
            </a:extLst>
          </p:cNvPr>
          <p:cNvSpPr/>
          <p:nvPr/>
        </p:nvSpPr>
        <p:spPr>
          <a:xfrm>
            <a:off x="2680832" y="14852424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buys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E64264EA-B220-4C33-0F04-7756E60CCFEB}"/>
              </a:ext>
            </a:extLst>
          </p:cNvPr>
          <p:cNvSpPr/>
          <p:nvPr/>
        </p:nvSpPr>
        <p:spPr>
          <a:xfrm>
            <a:off x="494713" y="14839845"/>
            <a:ext cx="1851304" cy="47424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4A49A31-3705-4912-5282-D27F72C30F8B}"/>
              </a:ext>
            </a:extLst>
          </p:cNvPr>
          <p:cNvSpPr txBox="1"/>
          <p:nvPr/>
        </p:nvSpPr>
        <p:spPr>
          <a:xfrm>
            <a:off x="528255" y="14830428"/>
            <a:ext cx="197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elle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achète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9" name="Google Shape;433;p6">
            <a:extLst>
              <a:ext uri="{FF2B5EF4-FFF2-40B4-BE49-F238E27FC236}">
                <a16:creationId xmlns:a16="http://schemas.microsoft.com/office/drawing/2014/main" id="{FFE590BF-EA50-2D65-6C3A-336AAA2E3881}"/>
              </a:ext>
            </a:extLst>
          </p:cNvPr>
          <p:cNvSpPr txBox="1"/>
          <p:nvPr/>
        </p:nvSpPr>
        <p:spPr>
          <a:xfrm>
            <a:off x="2357741" y="1484540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A2AFDBED-B002-7008-14DB-869CF75289E7}"/>
              </a:ext>
            </a:extLst>
          </p:cNvPr>
          <p:cNvSpPr/>
          <p:nvPr/>
        </p:nvSpPr>
        <p:spPr>
          <a:xfrm>
            <a:off x="6631505" y="12918121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drink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4" name="Google Shape;433;p6">
            <a:extLst>
              <a:ext uri="{FF2B5EF4-FFF2-40B4-BE49-F238E27FC236}">
                <a16:creationId xmlns:a16="http://schemas.microsoft.com/office/drawing/2014/main" id="{D33A8A37-AC91-4799-AFB1-4F3BED939C56}"/>
              </a:ext>
            </a:extLst>
          </p:cNvPr>
          <p:cNvSpPr txBox="1"/>
          <p:nvPr/>
        </p:nvSpPr>
        <p:spPr>
          <a:xfrm>
            <a:off x="6284968" y="1291110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3E1FF73B-E5D4-9E5B-B050-62CC02BE60B8}"/>
              </a:ext>
            </a:extLst>
          </p:cNvPr>
          <p:cNvSpPr/>
          <p:nvPr/>
        </p:nvSpPr>
        <p:spPr>
          <a:xfrm>
            <a:off x="4445386" y="12905542"/>
            <a:ext cx="1732074" cy="4808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48562A1-AB23-ACA9-7960-7773409798AB}"/>
              </a:ext>
            </a:extLst>
          </p:cNvPr>
          <p:cNvSpPr txBox="1"/>
          <p:nvPr/>
        </p:nvSpPr>
        <p:spPr>
          <a:xfrm>
            <a:off x="4478928" y="12896125"/>
            <a:ext cx="197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bois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0EC4FAC6-F674-185D-5361-4B8DEEA3F099}"/>
              </a:ext>
            </a:extLst>
          </p:cNvPr>
          <p:cNvSpPr/>
          <p:nvPr/>
        </p:nvSpPr>
        <p:spPr>
          <a:xfrm>
            <a:off x="6643229" y="13539441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drink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1098F2AC-1C0B-7474-BFB6-568A6293F366}"/>
              </a:ext>
            </a:extLst>
          </p:cNvPr>
          <p:cNvSpPr/>
          <p:nvPr/>
        </p:nvSpPr>
        <p:spPr>
          <a:xfrm>
            <a:off x="4457110" y="13526862"/>
            <a:ext cx="1732074" cy="4808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5C13077-7206-B174-F225-93C5C0B65CDD}"/>
              </a:ext>
            </a:extLst>
          </p:cNvPr>
          <p:cNvSpPr txBox="1"/>
          <p:nvPr/>
        </p:nvSpPr>
        <p:spPr>
          <a:xfrm>
            <a:off x="4490652" y="13517445"/>
            <a:ext cx="197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tu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bois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8" name="Google Shape;433;p6">
            <a:extLst>
              <a:ext uri="{FF2B5EF4-FFF2-40B4-BE49-F238E27FC236}">
                <a16:creationId xmlns:a16="http://schemas.microsoft.com/office/drawing/2014/main" id="{85C1B1F9-5A1F-8992-DD06-20EB228659E7}"/>
              </a:ext>
            </a:extLst>
          </p:cNvPr>
          <p:cNvSpPr txBox="1"/>
          <p:nvPr/>
        </p:nvSpPr>
        <p:spPr>
          <a:xfrm>
            <a:off x="6320138" y="1353242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7D4384CE-3674-C6B4-6567-9C1FD307F109}"/>
              </a:ext>
            </a:extLst>
          </p:cNvPr>
          <p:cNvSpPr/>
          <p:nvPr/>
        </p:nvSpPr>
        <p:spPr>
          <a:xfrm>
            <a:off x="6643229" y="14242828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drinks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0" name="Google Shape;433;p6">
            <a:extLst>
              <a:ext uri="{FF2B5EF4-FFF2-40B4-BE49-F238E27FC236}">
                <a16:creationId xmlns:a16="http://schemas.microsoft.com/office/drawing/2014/main" id="{1C33D1C2-0E53-F33E-773C-14211E578F60}"/>
              </a:ext>
            </a:extLst>
          </p:cNvPr>
          <p:cNvSpPr txBox="1"/>
          <p:nvPr/>
        </p:nvSpPr>
        <p:spPr>
          <a:xfrm>
            <a:off x="6296692" y="1423581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D7411546-6696-3892-68E4-EE9CD247266B}"/>
              </a:ext>
            </a:extLst>
          </p:cNvPr>
          <p:cNvSpPr/>
          <p:nvPr/>
        </p:nvSpPr>
        <p:spPr>
          <a:xfrm>
            <a:off x="4457110" y="14230249"/>
            <a:ext cx="1732074" cy="4808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21B4AC6-5739-E93E-B2D3-EDA59F582910}"/>
              </a:ext>
            </a:extLst>
          </p:cNvPr>
          <p:cNvSpPr txBox="1"/>
          <p:nvPr/>
        </p:nvSpPr>
        <p:spPr>
          <a:xfrm>
            <a:off x="4490652" y="14220832"/>
            <a:ext cx="197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il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boits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FD4A2E22-E47E-58E1-0ABF-D283B9AA82F0}"/>
              </a:ext>
            </a:extLst>
          </p:cNvPr>
          <p:cNvSpPr/>
          <p:nvPr/>
        </p:nvSpPr>
        <p:spPr>
          <a:xfrm>
            <a:off x="6654953" y="14864148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drinks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5BA6C92C-7420-A110-6B6F-F4197759A6EE}"/>
              </a:ext>
            </a:extLst>
          </p:cNvPr>
          <p:cNvSpPr/>
          <p:nvPr/>
        </p:nvSpPr>
        <p:spPr>
          <a:xfrm>
            <a:off x="4468834" y="14851569"/>
            <a:ext cx="1851304" cy="47424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42A5878-240B-E2C7-445F-3B4F66A42CA9}"/>
              </a:ext>
            </a:extLst>
          </p:cNvPr>
          <p:cNvSpPr txBox="1"/>
          <p:nvPr/>
        </p:nvSpPr>
        <p:spPr>
          <a:xfrm>
            <a:off x="4502376" y="14842152"/>
            <a:ext cx="197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elle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boit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7" name="Google Shape;433;p6">
            <a:extLst>
              <a:ext uri="{FF2B5EF4-FFF2-40B4-BE49-F238E27FC236}">
                <a16:creationId xmlns:a16="http://schemas.microsoft.com/office/drawing/2014/main" id="{C6F0B822-18C6-D5BF-612F-575A95615DD9}"/>
              </a:ext>
            </a:extLst>
          </p:cNvPr>
          <p:cNvSpPr txBox="1"/>
          <p:nvPr/>
        </p:nvSpPr>
        <p:spPr>
          <a:xfrm>
            <a:off x="6331862" y="1485713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22516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Table 5">
            <a:extLst>
              <a:ext uri="{FF2B5EF4-FFF2-40B4-BE49-F238E27FC236}">
                <a16:creationId xmlns:a16="http://schemas.microsoft.com/office/drawing/2014/main" id="{3A8E738A-96A4-D3BD-3232-04450F8C2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294312"/>
              </p:ext>
            </p:extLst>
          </p:nvPr>
        </p:nvGraphicFramePr>
        <p:xfrm>
          <a:off x="635227" y="6963483"/>
          <a:ext cx="10247104" cy="3657600"/>
        </p:xfrm>
        <a:graphic>
          <a:graphicData uri="http://schemas.openxmlformats.org/drawingml/2006/table">
            <a:tbl>
              <a:tblPr firstRow="1" bandRow="1"/>
              <a:tblGrid>
                <a:gridCol w="2561776">
                  <a:extLst>
                    <a:ext uri="{9D8B030D-6E8A-4147-A177-3AD203B41FA5}">
                      <a16:colId xmlns:a16="http://schemas.microsoft.com/office/drawing/2014/main" val="1793041539"/>
                    </a:ext>
                  </a:extLst>
                </a:gridCol>
                <a:gridCol w="2561776">
                  <a:extLst>
                    <a:ext uri="{9D8B030D-6E8A-4147-A177-3AD203B41FA5}">
                      <a16:colId xmlns:a16="http://schemas.microsoft.com/office/drawing/2014/main" val="4108464527"/>
                    </a:ext>
                  </a:extLst>
                </a:gridCol>
                <a:gridCol w="2561776">
                  <a:extLst>
                    <a:ext uri="{9D8B030D-6E8A-4147-A177-3AD203B41FA5}">
                      <a16:colId xmlns:a16="http://schemas.microsoft.com/office/drawing/2014/main" val="2605482868"/>
                    </a:ext>
                  </a:extLst>
                </a:gridCol>
                <a:gridCol w="2561776">
                  <a:extLst>
                    <a:ext uri="{9D8B030D-6E8A-4147-A177-3AD203B41FA5}">
                      <a16:colId xmlns:a16="http://schemas.microsoft.com/office/drawing/2014/main" val="1877817290"/>
                    </a:ext>
                  </a:extLst>
                </a:gridCol>
              </a:tblGrid>
              <a:tr h="3545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drink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coffee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99085"/>
                  </a:ext>
                </a:extLst>
              </a:tr>
              <a:tr h="3545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175600"/>
                  </a:ext>
                </a:extLst>
              </a:tr>
              <a:tr h="3545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fruit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331167"/>
                  </a:ext>
                </a:extLst>
              </a:tr>
              <a:tr h="3545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prepare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976474"/>
                  </a:ext>
                </a:extLst>
              </a:tr>
              <a:tr h="3545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fish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67822"/>
                  </a:ext>
                </a:extLst>
              </a:tr>
              <a:tr h="3545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 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ice cream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20908"/>
                  </a:ext>
                </a:extLst>
              </a:tr>
              <a:tr h="3545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chocolate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737401"/>
                  </a:ext>
                </a:extLst>
              </a:tr>
              <a:tr h="3545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     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bread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9787"/>
                  </a:ext>
                </a:extLst>
              </a:tr>
            </a:tbl>
          </a:graphicData>
        </a:graphic>
      </p:graphicFrame>
      <p:graphicFrame>
        <p:nvGraphicFramePr>
          <p:cNvPr id="66" name="Table 3">
            <a:extLst>
              <a:ext uri="{FF2B5EF4-FFF2-40B4-BE49-F238E27FC236}">
                <a16:creationId xmlns:a16="http://schemas.microsoft.com/office/drawing/2014/main" id="{0116E012-8EAF-3BBB-0567-65055FC9E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783074"/>
              </p:ext>
            </p:extLst>
          </p:nvPr>
        </p:nvGraphicFramePr>
        <p:xfrm>
          <a:off x="675333" y="1409277"/>
          <a:ext cx="10788804" cy="4617960"/>
        </p:xfrm>
        <a:graphic>
          <a:graphicData uri="http://schemas.openxmlformats.org/drawingml/2006/table">
            <a:tbl>
              <a:tblPr firstRow="1" bandRow="1"/>
              <a:tblGrid>
                <a:gridCol w="725842">
                  <a:extLst>
                    <a:ext uri="{9D8B030D-6E8A-4147-A177-3AD203B41FA5}">
                      <a16:colId xmlns:a16="http://schemas.microsoft.com/office/drawing/2014/main" val="631620830"/>
                    </a:ext>
                  </a:extLst>
                </a:gridCol>
                <a:gridCol w="6279606">
                  <a:extLst>
                    <a:ext uri="{9D8B030D-6E8A-4147-A177-3AD203B41FA5}">
                      <a16:colId xmlns:a16="http://schemas.microsoft.com/office/drawing/2014/main" val="3203117186"/>
                    </a:ext>
                  </a:extLst>
                </a:gridCol>
                <a:gridCol w="1299229">
                  <a:extLst>
                    <a:ext uri="{9D8B030D-6E8A-4147-A177-3AD203B41FA5}">
                      <a16:colId xmlns:a16="http://schemas.microsoft.com/office/drawing/2014/main" val="1169906587"/>
                    </a:ext>
                  </a:extLst>
                </a:gridCol>
                <a:gridCol w="1299229">
                  <a:extLst>
                    <a:ext uri="{9D8B030D-6E8A-4147-A177-3AD203B41FA5}">
                      <a16:colId xmlns:a16="http://schemas.microsoft.com/office/drawing/2014/main" val="1263708364"/>
                    </a:ext>
                  </a:extLst>
                </a:gridCol>
                <a:gridCol w="1184898">
                  <a:extLst>
                    <a:ext uri="{9D8B030D-6E8A-4147-A177-3AD203B41FA5}">
                      <a16:colId xmlns:a16="http://schemas.microsoft.com/office/drawing/2014/main" val="363626092"/>
                    </a:ext>
                  </a:extLst>
                </a:gridCol>
              </a:tblGrid>
              <a:tr h="77616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Adèle (I)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Hervé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(he)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???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489959"/>
                  </a:ext>
                </a:extLst>
              </a:tr>
              <a:tr h="6325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Il     fait les courses.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526622"/>
                  </a:ext>
                </a:extLst>
              </a:tr>
              <a:tr h="6325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j’/il 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achète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de la glace.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449049"/>
                  </a:ext>
                </a:extLst>
              </a:tr>
              <a:tr h="6325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Je   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bois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l’eau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081531"/>
                  </a:ext>
                </a:extLst>
              </a:tr>
              <a:tr h="6325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Je/il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prépare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un gâteau.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5674262"/>
                  </a:ext>
                </a:extLst>
              </a:tr>
              <a:tr h="6325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Il    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boit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du café.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998767"/>
                  </a:ext>
                </a:extLst>
              </a:tr>
              <a:tr h="6325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Je/Il mange du pain.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24396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saying what I and others 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275309" y="1550210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702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37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7049BEE-041E-42AF-9374-EBDE503DBCD8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D8B8BB-78B2-487C-AAB3-9AE5ADE206E8}"/>
              </a:ext>
            </a:extLst>
          </p:cNvPr>
          <p:cNvGrpSpPr/>
          <p:nvPr/>
        </p:nvGrpSpPr>
        <p:grpSpPr>
          <a:xfrm>
            <a:off x="330576" y="9977231"/>
            <a:ext cx="2268556" cy="862054"/>
            <a:chOff x="314909" y="12083263"/>
            <a:chExt cx="2268556" cy="862054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A79792FB-A4FE-42DC-A152-608402E84C6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2" name="Picture 21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748D5DC-D592-44AB-9459-69D2E8829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6BFF1E2-3F28-4053-ABCE-6086E0DEAC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2635" y="9907943"/>
            <a:ext cx="1234410" cy="11265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0F1E2B-0CC1-462D-B960-88EF19233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71" y="6245599"/>
            <a:ext cx="2377646" cy="8535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F238270-5ADF-4DD3-B82C-6AB58ACB0C4A}"/>
              </a:ext>
            </a:extLst>
          </p:cNvPr>
          <p:cNvSpPr txBox="1"/>
          <p:nvPr/>
        </p:nvSpPr>
        <p:spPr>
          <a:xfrm>
            <a:off x="2677007" y="6395711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écris les bonnes lettres.</a:t>
            </a:r>
            <a:endParaRPr kumimoji="0" lang="fr-F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568F44-8B88-082A-F742-934AF7FB3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792124"/>
              </p:ext>
            </p:extLst>
          </p:nvPr>
        </p:nvGraphicFramePr>
        <p:xfrm>
          <a:off x="497686" y="10800238"/>
          <a:ext cx="9810698" cy="513617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724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parent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06363"/>
                  </a:ext>
                </a:extLst>
              </a:tr>
              <a:tr h="967242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l’équipe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l’ouest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l’est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nord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sud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aller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café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boire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l’eau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poisson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acheter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glace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9031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DE20D54-4F61-8E4A-22B1-5FD3565820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227" y="12828146"/>
            <a:ext cx="1186070" cy="108036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2A7227F-0304-F323-F903-07269241AC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0" y="11088894"/>
            <a:ext cx="1211560" cy="1211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4D9C33-15E6-7D3D-E4C2-7818A06009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257" y="14452559"/>
            <a:ext cx="893494" cy="846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1AA1D5-D122-D49B-3E7E-859EC1255FFB}"/>
              </a:ext>
            </a:extLst>
          </p:cNvPr>
          <p:cNvSpPr txBox="1"/>
          <p:nvPr/>
        </p:nvSpPr>
        <p:spPr>
          <a:xfrm>
            <a:off x="1531528" y="1526853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D14D1E-3F0B-4A9B-5315-81E83ED1F886}"/>
              </a:ext>
            </a:extLst>
          </p:cNvPr>
          <p:cNvSpPr txBox="1"/>
          <p:nvPr/>
        </p:nvSpPr>
        <p:spPr>
          <a:xfrm>
            <a:off x="1503057" y="137355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B1F6E0-6A91-3855-07DA-BCF2ABF3D431}"/>
              </a:ext>
            </a:extLst>
          </p:cNvPr>
          <p:cNvSpPr txBox="1"/>
          <p:nvPr/>
        </p:nvSpPr>
        <p:spPr>
          <a:xfrm>
            <a:off x="900168" y="1215514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8930550-3640-382E-D541-D4309379BF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954" y="928310"/>
            <a:ext cx="2274005" cy="85961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E9BC9BA-F5F0-5950-010F-E06165DC9AF5}"/>
              </a:ext>
            </a:extLst>
          </p:cNvPr>
          <p:cNvSpPr txBox="1"/>
          <p:nvPr/>
        </p:nvSpPr>
        <p:spPr>
          <a:xfrm>
            <a:off x="2364021" y="1024805"/>
            <a:ext cx="8327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les messages. 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 Adèle (je) ou Hervé (il) 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 c’est impossible de savoir ?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E029F64-E2D7-9085-210F-3F813DC3CA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65797" y="701878"/>
            <a:ext cx="1595493" cy="933832"/>
          </a:xfrm>
          <a:prstGeom prst="rect">
            <a:avLst/>
          </a:prstGeom>
        </p:spPr>
      </p:pic>
      <p:sp>
        <p:nvSpPr>
          <p:cNvPr id="67" name="Google Shape;608;p10">
            <a:extLst>
              <a:ext uri="{FF2B5EF4-FFF2-40B4-BE49-F238E27FC236}">
                <a16:creationId xmlns:a16="http://schemas.microsoft.com/office/drawing/2014/main" id="{8F9A7923-67B6-BBBA-53A1-159AC3C96625}"/>
              </a:ext>
            </a:extLst>
          </p:cNvPr>
          <p:cNvSpPr/>
          <p:nvPr/>
        </p:nvSpPr>
        <p:spPr>
          <a:xfrm>
            <a:off x="789063" y="2334365"/>
            <a:ext cx="457200" cy="451796"/>
          </a:xfrm>
          <a:prstGeom prst="ellipse">
            <a:avLst/>
          </a:prstGeom>
          <a:solidFill>
            <a:srgbClr val="EAD5FF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defRPr/>
            </a:pPr>
            <a:r>
              <a:rPr lang="en-GB" sz="2800" b="1"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>
              <a:latin typeface="Arial"/>
            </a:endParaRPr>
          </a:p>
        </p:txBody>
      </p:sp>
      <p:sp>
        <p:nvSpPr>
          <p:cNvPr id="68" name="Google Shape;608;p10">
            <a:extLst>
              <a:ext uri="{FF2B5EF4-FFF2-40B4-BE49-F238E27FC236}">
                <a16:creationId xmlns:a16="http://schemas.microsoft.com/office/drawing/2014/main" id="{E8DA8104-A78F-67F8-515F-5FDA3E95BD3B}"/>
              </a:ext>
            </a:extLst>
          </p:cNvPr>
          <p:cNvSpPr/>
          <p:nvPr/>
        </p:nvSpPr>
        <p:spPr>
          <a:xfrm>
            <a:off x="789063" y="2970448"/>
            <a:ext cx="457200" cy="451796"/>
          </a:xfrm>
          <a:prstGeom prst="ellipse">
            <a:avLst/>
          </a:prstGeom>
          <a:solidFill>
            <a:srgbClr val="EAD5FF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defRPr/>
            </a:pPr>
            <a:r>
              <a:rPr lang="en-GB" sz="2800" b="1" dirty="0"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dirty="0">
              <a:latin typeface="Arial"/>
            </a:endParaRPr>
          </a:p>
        </p:txBody>
      </p:sp>
      <p:sp>
        <p:nvSpPr>
          <p:cNvPr id="69" name="Google Shape;608;p10">
            <a:extLst>
              <a:ext uri="{FF2B5EF4-FFF2-40B4-BE49-F238E27FC236}">
                <a16:creationId xmlns:a16="http://schemas.microsoft.com/office/drawing/2014/main" id="{9DE91375-624D-D27A-8459-FEC3CD1D14E9}"/>
              </a:ext>
            </a:extLst>
          </p:cNvPr>
          <p:cNvSpPr/>
          <p:nvPr/>
        </p:nvSpPr>
        <p:spPr>
          <a:xfrm>
            <a:off x="789063" y="3606531"/>
            <a:ext cx="457200" cy="451796"/>
          </a:xfrm>
          <a:prstGeom prst="ellipse">
            <a:avLst/>
          </a:prstGeom>
          <a:solidFill>
            <a:srgbClr val="EAD5FF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defRPr/>
            </a:pPr>
            <a:r>
              <a:rPr lang="en-GB" sz="2800" b="1" dirty="0"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dirty="0">
              <a:latin typeface="Arial"/>
            </a:endParaRPr>
          </a:p>
        </p:txBody>
      </p:sp>
      <p:sp>
        <p:nvSpPr>
          <p:cNvPr id="70" name="Google Shape;608;p10">
            <a:extLst>
              <a:ext uri="{FF2B5EF4-FFF2-40B4-BE49-F238E27FC236}">
                <a16:creationId xmlns:a16="http://schemas.microsoft.com/office/drawing/2014/main" id="{395FA72E-B36B-1ED6-0AE3-EABF76DEF1FE}"/>
              </a:ext>
            </a:extLst>
          </p:cNvPr>
          <p:cNvSpPr/>
          <p:nvPr/>
        </p:nvSpPr>
        <p:spPr>
          <a:xfrm>
            <a:off x="789063" y="4242614"/>
            <a:ext cx="457200" cy="451796"/>
          </a:xfrm>
          <a:prstGeom prst="ellipse">
            <a:avLst/>
          </a:prstGeom>
          <a:solidFill>
            <a:srgbClr val="EAD5FF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defRPr/>
            </a:pPr>
            <a:r>
              <a:rPr lang="en-GB" sz="2800" b="1" dirty="0"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dirty="0">
              <a:latin typeface="Arial"/>
            </a:endParaRPr>
          </a:p>
        </p:txBody>
      </p:sp>
      <p:sp>
        <p:nvSpPr>
          <p:cNvPr id="71" name="Google Shape;608;p10">
            <a:extLst>
              <a:ext uri="{FF2B5EF4-FFF2-40B4-BE49-F238E27FC236}">
                <a16:creationId xmlns:a16="http://schemas.microsoft.com/office/drawing/2014/main" id="{D15DD6A7-88BF-F2A2-506C-96C9B826F024}"/>
              </a:ext>
            </a:extLst>
          </p:cNvPr>
          <p:cNvSpPr/>
          <p:nvPr/>
        </p:nvSpPr>
        <p:spPr>
          <a:xfrm>
            <a:off x="789063" y="4878697"/>
            <a:ext cx="457200" cy="451796"/>
          </a:xfrm>
          <a:prstGeom prst="ellipse">
            <a:avLst/>
          </a:prstGeom>
          <a:solidFill>
            <a:srgbClr val="EAD5FF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defRPr/>
            </a:pPr>
            <a:r>
              <a:rPr lang="en-GB" sz="2800" b="1" dirty="0">
                <a:latin typeface="Century Gothic"/>
                <a:sym typeface="Century Gothic"/>
              </a:rPr>
              <a:t>5</a:t>
            </a:r>
            <a:endParaRPr dirty="0">
              <a:latin typeface="Arial"/>
            </a:endParaRPr>
          </a:p>
        </p:txBody>
      </p:sp>
      <p:sp>
        <p:nvSpPr>
          <p:cNvPr id="72" name="Google Shape;608;p10">
            <a:extLst>
              <a:ext uri="{FF2B5EF4-FFF2-40B4-BE49-F238E27FC236}">
                <a16:creationId xmlns:a16="http://schemas.microsoft.com/office/drawing/2014/main" id="{73967691-FB96-DC08-0E15-CFAA77216AA1}"/>
              </a:ext>
            </a:extLst>
          </p:cNvPr>
          <p:cNvSpPr/>
          <p:nvPr/>
        </p:nvSpPr>
        <p:spPr>
          <a:xfrm>
            <a:off x="789063" y="5514778"/>
            <a:ext cx="457200" cy="451796"/>
          </a:xfrm>
          <a:prstGeom prst="ellipse">
            <a:avLst/>
          </a:prstGeom>
          <a:solidFill>
            <a:srgbClr val="EAD5FF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defRPr/>
            </a:pPr>
            <a:r>
              <a:rPr lang="en-GB" sz="2800" b="1" dirty="0"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dirty="0">
              <a:latin typeface="Arial"/>
            </a:endParaRPr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2FE9923F-9B76-A13F-EE66-FAD7DC602B54}"/>
              </a:ext>
            </a:extLst>
          </p:cNvPr>
          <p:cNvSpPr/>
          <p:nvPr/>
        </p:nvSpPr>
        <p:spPr>
          <a:xfrm>
            <a:off x="1533157" y="2977638"/>
            <a:ext cx="681075" cy="464978"/>
          </a:xfrm>
          <a:prstGeom prst="cloud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0E2E2E98-B3A1-C4AE-32F9-29DD0D9DAE99}"/>
              </a:ext>
            </a:extLst>
          </p:cNvPr>
          <p:cNvSpPr/>
          <p:nvPr/>
        </p:nvSpPr>
        <p:spPr>
          <a:xfrm>
            <a:off x="1454689" y="2296195"/>
            <a:ext cx="715913" cy="507112"/>
          </a:xfrm>
          <a:prstGeom prst="cloud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05F2038A-C230-95B7-285A-6BAAB169D860}"/>
              </a:ext>
            </a:extLst>
          </p:cNvPr>
          <p:cNvSpPr/>
          <p:nvPr/>
        </p:nvSpPr>
        <p:spPr>
          <a:xfrm>
            <a:off x="1498319" y="3597880"/>
            <a:ext cx="715913" cy="464978"/>
          </a:xfrm>
          <a:prstGeom prst="cloud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4D5042CB-9D70-3B56-77B8-BC4E20787F5C}"/>
              </a:ext>
            </a:extLst>
          </p:cNvPr>
          <p:cNvSpPr/>
          <p:nvPr/>
        </p:nvSpPr>
        <p:spPr>
          <a:xfrm>
            <a:off x="1509711" y="4232431"/>
            <a:ext cx="715913" cy="464978"/>
          </a:xfrm>
          <a:prstGeom prst="cloud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Cloud 94">
            <a:extLst>
              <a:ext uri="{FF2B5EF4-FFF2-40B4-BE49-F238E27FC236}">
                <a16:creationId xmlns:a16="http://schemas.microsoft.com/office/drawing/2014/main" id="{1ACAA64A-6714-E701-3AC4-113432498056}"/>
              </a:ext>
            </a:extLst>
          </p:cNvPr>
          <p:cNvSpPr/>
          <p:nvPr/>
        </p:nvSpPr>
        <p:spPr>
          <a:xfrm>
            <a:off x="1454689" y="4876119"/>
            <a:ext cx="715913" cy="464978"/>
          </a:xfrm>
          <a:prstGeom prst="cloud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AAA09C34-7006-358A-2D29-F7F8B22BD3AF}"/>
              </a:ext>
            </a:extLst>
          </p:cNvPr>
          <p:cNvSpPr/>
          <p:nvPr/>
        </p:nvSpPr>
        <p:spPr>
          <a:xfrm>
            <a:off x="1498319" y="5511089"/>
            <a:ext cx="715913" cy="464978"/>
          </a:xfrm>
          <a:prstGeom prst="cloud">
            <a:avLst/>
          </a:prstGeom>
          <a:solidFill>
            <a:srgbClr val="786EB1"/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98" name="Table 97">
            <a:extLst>
              <a:ext uri="{FF2B5EF4-FFF2-40B4-BE49-F238E27FC236}">
                <a16:creationId xmlns:a16="http://schemas.microsoft.com/office/drawing/2014/main" id="{0076B611-C821-4E7C-9236-AC725E805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151750"/>
              </p:ext>
            </p:extLst>
          </p:nvPr>
        </p:nvGraphicFramePr>
        <p:xfrm>
          <a:off x="658256" y="8901060"/>
          <a:ext cx="7386732" cy="914400"/>
        </p:xfrm>
        <a:graphic>
          <a:graphicData uri="http://schemas.openxmlformats.org/drawingml/2006/table">
            <a:tbl>
              <a:tblPr firstRow="1" bandRow="1"/>
              <a:tblGrid>
                <a:gridCol w="1846683">
                  <a:extLst>
                    <a:ext uri="{9D8B030D-6E8A-4147-A177-3AD203B41FA5}">
                      <a16:colId xmlns:a16="http://schemas.microsoft.com/office/drawing/2014/main" val="1432661462"/>
                    </a:ext>
                  </a:extLst>
                </a:gridCol>
                <a:gridCol w="1846683">
                  <a:extLst>
                    <a:ext uri="{9D8B030D-6E8A-4147-A177-3AD203B41FA5}">
                      <a16:colId xmlns:a16="http://schemas.microsoft.com/office/drawing/2014/main" val="3459759810"/>
                    </a:ext>
                  </a:extLst>
                </a:gridCol>
                <a:gridCol w="1846683">
                  <a:extLst>
                    <a:ext uri="{9D8B030D-6E8A-4147-A177-3AD203B41FA5}">
                      <a16:colId xmlns:a16="http://schemas.microsoft.com/office/drawing/2014/main" val="3546985486"/>
                    </a:ext>
                  </a:extLst>
                </a:gridCol>
                <a:gridCol w="1846683">
                  <a:extLst>
                    <a:ext uri="{9D8B030D-6E8A-4147-A177-3AD203B41FA5}">
                      <a16:colId xmlns:a16="http://schemas.microsoft.com/office/drawing/2014/main" val="215689068"/>
                    </a:ext>
                  </a:extLst>
                </a:gridCol>
              </a:tblGrid>
              <a:tr h="3545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912551"/>
                  </a:ext>
                </a:extLst>
              </a:tr>
              <a:tr h="35459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691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955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95"/>
            <a:ext cx="10515600" cy="49548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008C49-728E-4650-8E97-C36B06CBC61C}"/>
              </a:ext>
            </a:extLst>
          </p:cNvPr>
          <p:cNvSpPr/>
          <p:nvPr/>
        </p:nvSpPr>
        <p:spPr>
          <a:xfrm>
            <a:off x="838200" y="121069"/>
            <a:ext cx="2313247" cy="748825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3938" dirty="0"/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451" y="121069"/>
            <a:ext cx="856568" cy="770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107">
            <a:extLst>
              <a:ext uri="{FF2B5EF4-FFF2-40B4-BE49-F238E27FC236}">
                <a16:creationId xmlns:a16="http://schemas.microsoft.com/office/drawing/2014/main" id="{535E4251-B38F-2D9E-8149-0A883367CE8B}"/>
              </a:ext>
            </a:extLst>
          </p:cNvPr>
          <p:cNvGraphicFramePr>
            <a:graphicFrameLocks noGrp="1"/>
          </p:cNvGraphicFramePr>
          <p:nvPr/>
        </p:nvGraphicFramePr>
        <p:xfrm>
          <a:off x="1615470" y="175319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SFe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46F201-C555-A3B4-336B-B3C6880885B4}"/>
              </a:ext>
            </a:extLst>
          </p:cNvPr>
          <p:cNvSpPr txBox="1"/>
          <p:nvPr/>
        </p:nvSpPr>
        <p:spPr>
          <a:xfrm>
            <a:off x="1682762" y="4422138"/>
            <a:ext cx="2460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timid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4000" b="1" dirty="0">
              <a:solidFill>
                <a:srgbClr val="FF3888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107">
            <a:extLst>
              <a:ext uri="{FF2B5EF4-FFF2-40B4-BE49-F238E27FC236}">
                <a16:creationId xmlns:a16="http://schemas.microsoft.com/office/drawing/2014/main" id="{B41C931A-920C-423E-477F-16ED1ED5F0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882974"/>
              </p:ext>
            </p:extLst>
          </p:nvPr>
        </p:nvGraphicFramePr>
        <p:xfrm>
          <a:off x="4526379" y="175319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4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r>
                        <a:rPr lang="en-GB" sz="3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soft</a:t>
                      </a:r>
                      <a:r>
                        <a:rPr lang="en-GB" sz="4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8" name="Table 107">
            <a:extLst>
              <a:ext uri="{FF2B5EF4-FFF2-40B4-BE49-F238E27FC236}">
                <a16:creationId xmlns:a16="http://schemas.microsoft.com/office/drawing/2014/main" id="{DEA87662-2D34-31BF-FF6F-12C1DCB83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840329"/>
              </p:ext>
            </p:extLst>
          </p:nvPr>
        </p:nvGraphicFramePr>
        <p:xfrm>
          <a:off x="1564930" y="6283755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9" name="Table 107">
            <a:extLst>
              <a:ext uri="{FF2B5EF4-FFF2-40B4-BE49-F238E27FC236}">
                <a16:creationId xmlns:a16="http://schemas.microsoft.com/office/drawing/2014/main" id="{A98E7714-A873-D157-3104-0DC902953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271185"/>
              </p:ext>
            </p:extLst>
          </p:nvPr>
        </p:nvGraphicFramePr>
        <p:xfrm>
          <a:off x="7965334" y="627202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0" name="Table 107">
            <a:extLst>
              <a:ext uri="{FF2B5EF4-FFF2-40B4-BE49-F238E27FC236}">
                <a16:creationId xmlns:a16="http://schemas.microsoft.com/office/drawing/2014/main" id="{C11A9A5E-E994-4AE2-BF0E-009F7F656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154445"/>
              </p:ext>
            </p:extLst>
          </p:nvPr>
        </p:nvGraphicFramePr>
        <p:xfrm>
          <a:off x="3056847" y="1107834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r>
                        <a:rPr lang="en-GB" sz="3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soft</a:t>
                      </a:r>
                      <a:r>
                        <a:rPr lang="en-GB" sz="4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4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1" name="Table 107">
            <a:extLst>
              <a:ext uri="{FF2B5EF4-FFF2-40B4-BE49-F238E27FC236}">
                <a16:creationId xmlns:a16="http://schemas.microsoft.com/office/drawing/2014/main" id="{41901D3A-DC14-AD2C-3B06-5AD398445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684644"/>
              </p:ext>
            </p:extLst>
          </p:nvPr>
        </p:nvGraphicFramePr>
        <p:xfrm>
          <a:off x="7965334" y="168121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en-GB" sz="41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3" name="Table 107">
            <a:extLst>
              <a:ext uri="{FF2B5EF4-FFF2-40B4-BE49-F238E27FC236}">
                <a16:creationId xmlns:a16="http://schemas.microsoft.com/office/drawing/2014/main" id="{303F75B9-5B31-E3D6-56FA-465BDCA34E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468375"/>
              </p:ext>
            </p:extLst>
          </p:nvPr>
        </p:nvGraphicFramePr>
        <p:xfrm>
          <a:off x="4791502" y="624695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[-</a:t>
                      </a:r>
                      <a:r>
                        <a:rPr lang="en-GB" sz="4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FC33B09-7FAA-D34A-29B9-D65C475FBD2E}"/>
              </a:ext>
            </a:extLst>
          </p:cNvPr>
          <p:cNvSpPr txBox="1"/>
          <p:nvPr/>
        </p:nvSpPr>
        <p:spPr>
          <a:xfrm>
            <a:off x="4676728" y="4408780"/>
            <a:ext cx="2086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i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i</a:t>
            </a:r>
            <a:endParaRPr lang="en-GB" sz="40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A8BE71-EB5F-C3BA-2EC0-8486B278A9D3}"/>
              </a:ext>
            </a:extLst>
          </p:cNvPr>
          <p:cNvSpPr txBox="1"/>
          <p:nvPr/>
        </p:nvSpPr>
        <p:spPr>
          <a:xfrm>
            <a:off x="1942915" y="8939340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b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ien</a:t>
            </a:r>
            <a:endParaRPr lang="en-GB" sz="40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B4F44B-078E-D8FC-70AD-4F2860E3D581}"/>
              </a:ext>
            </a:extLst>
          </p:cNvPr>
          <p:cNvSpPr txBox="1"/>
          <p:nvPr/>
        </p:nvSpPr>
        <p:spPr>
          <a:xfrm>
            <a:off x="8045349" y="8982647"/>
            <a:ext cx="2396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estion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5698BD-A681-3AD6-436F-7B516C8C7A88}"/>
              </a:ext>
            </a:extLst>
          </p:cNvPr>
          <p:cNvSpPr txBox="1"/>
          <p:nvPr/>
        </p:nvSpPr>
        <p:spPr>
          <a:xfrm>
            <a:off x="3302627" y="13758646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our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6D3AE4-3406-C959-6CDE-B8471B79F1CF}"/>
              </a:ext>
            </a:extLst>
          </p:cNvPr>
          <p:cNvSpPr txBox="1"/>
          <p:nvPr/>
        </p:nvSpPr>
        <p:spPr>
          <a:xfrm>
            <a:off x="7726185" y="4408780"/>
            <a:ext cx="2977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Atten</a:t>
            </a:r>
            <a:r>
              <a:rPr lang="en-GB" sz="40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tion </a:t>
            </a:r>
            <a:r>
              <a:rPr lang="en-GB" sz="4000" dirty="0"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20" name="Google Shape;335;p5" descr="boy holding a sign that says 'shy'">
            <a:extLst>
              <a:ext uri="{FF2B5EF4-FFF2-40B4-BE49-F238E27FC236}">
                <a16:creationId xmlns:a16="http://schemas.microsoft.com/office/drawing/2014/main" id="{466011D8-211D-B49E-FD7D-45C67244F2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5694" y="2894525"/>
            <a:ext cx="1102155" cy="14083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6;p5">
            <a:extLst>
              <a:ext uri="{FF2B5EF4-FFF2-40B4-BE49-F238E27FC236}">
                <a16:creationId xmlns:a16="http://schemas.microsoft.com/office/drawing/2014/main" id="{60A10440-5B4D-A0D5-E2A2-21C41587713C}"/>
              </a:ext>
            </a:extLst>
          </p:cNvPr>
          <p:cNvSpPr/>
          <p:nvPr/>
        </p:nvSpPr>
        <p:spPr>
          <a:xfrm>
            <a:off x="2110951" y="3220101"/>
            <a:ext cx="144943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spAutoFit/>
          </a:bodyPr>
          <a:lstStyle/>
          <a:p>
            <a:pPr algn="ctr" defTabSz="914454">
              <a:buClr>
                <a:srgbClr val="115076"/>
              </a:buClr>
              <a:buSzPts val="4400"/>
              <a:defRPr/>
            </a:pPr>
            <a:r>
              <a:rPr lang="en-GB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shy</a:t>
            </a:r>
            <a:endParaRPr sz="1600" kern="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" name="Google Shape;339;p5" descr="Quiet Sign Clip Art">
            <a:extLst>
              <a:ext uri="{FF2B5EF4-FFF2-40B4-BE49-F238E27FC236}">
                <a16:creationId xmlns:a16="http://schemas.microsoft.com/office/drawing/2014/main" id="{AE5E5DD1-CA16-95CB-ED41-4C148939EE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3560" y="1860613"/>
            <a:ext cx="592933" cy="79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1C2D76A7-9AC2-5895-19CE-6D226D32D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71" y="2667694"/>
            <a:ext cx="1747047" cy="15887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4B97F49-33E0-EDA0-7DFB-FC74A63ECC64}"/>
              </a:ext>
            </a:extLst>
          </p:cNvPr>
          <p:cNvSpPr txBox="1"/>
          <p:nvPr/>
        </p:nvSpPr>
        <p:spPr>
          <a:xfrm>
            <a:off x="4278832" y="3619387"/>
            <a:ext cx="3059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here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2ACEB3-7BF0-9620-2703-114EA991BC09}"/>
              </a:ext>
            </a:extLst>
          </p:cNvPr>
          <p:cNvGrpSpPr/>
          <p:nvPr/>
        </p:nvGrpSpPr>
        <p:grpSpPr>
          <a:xfrm>
            <a:off x="1564930" y="6708501"/>
            <a:ext cx="2550017" cy="2158267"/>
            <a:chOff x="2230089" y="3910259"/>
            <a:chExt cx="2550017" cy="2158267"/>
          </a:xfrm>
        </p:grpSpPr>
        <p:pic>
          <p:nvPicPr>
            <p:cNvPr id="26" name="Picture 25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FB23F673-C608-B903-6AD0-8954E4773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89" y="3910259"/>
              <a:ext cx="2158267" cy="215826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73DD1F-5D6F-A48F-BAE8-991932408538}"/>
                </a:ext>
              </a:extLst>
            </p:cNvPr>
            <p:cNvSpPr txBox="1"/>
            <p:nvPr/>
          </p:nvSpPr>
          <p:spPr>
            <a:xfrm>
              <a:off x="2230089" y="5472158"/>
              <a:ext cx="25500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dirty="0">
                  <a:latin typeface="Century Gothic" panose="020B0502020202020204" pitchFamily="34" charset="0"/>
                </a:rPr>
                <a:t>good, well</a:t>
              </a:r>
            </a:p>
          </p:txBody>
        </p:sp>
      </p:grpSp>
      <p:pic>
        <p:nvPicPr>
          <p:cNvPr id="28" name="Graphic 27" descr="Help with solid fill">
            <a:extLst>
              <a:ext uri="{FF2B5EF4-FFF2-40B4-BE49-F238E27FC236}">
                <a16:creationId xmlns:a16="http://schemas.microsoft.com/office/drawing/2014/main" id="{5C5EE816-10BE-4066-ECFD-AFA537342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3933" y="7006960"/>
            <a:ext cx="1700343" cy="17003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BE083C-0A3D-D8BD-9D8B-B5F270985A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8891" y="12296945"/>
            <a:ext cx="1910022" cy="1038228"/>
          </a:xfrm>
          <a:prstGeom prst="rect">
            <a:avLst/>
          </a:prstGeom>
        </p:spPr>
      </p:pic>
      <p:pic>
        <p:nvPicPr>
          <p:cNvPr id="30" name="Picture 29" descr="a warning sign with someone slipping on it">
            <a:extLst>
              <a:ext uri="{FF2B5EF4-FFF2-40B4-BE49-F238E27FC236}">
                <a16:creationId xmlns:a16="http://schemas.microsoft.com/office/drawing/2014/main" id="{CC78ABF4-98A1-3006-940E-BD3B2E4FB8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28" y="2665512"/>
            <a:ext cx="1698517" cy="1494164"/>
          </a:xfrm>
          <a:prstGeom prst="rect">
            <a:avLst/>
          </a:prstGeom>
        </p:spPr>
      </p:pic>
      <p:pic>
        <p:nvPicPr>
          <p:cNvPr id="33" name="Picture 32" descr="A drawing of a house&#10;&#10;Description automatically generated with medium confidence">
            <a:extLst>
              <a:ext uri="{FF2B5EF4-FFF2-40B4-BE49-F238E27FC236}">
                <a16:creationId xmlns:a16="http://schemas.microsoft.com/office/drawing/2014/main" id="{182556D6-A360-E66F-6FB6-1B9A39D222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53" y="7281184"/>
            <a:ext cx="2171312" cy="142980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6FF0A56-B0A7-5D69-55F1-9EB9E388E92A}"/>
              </a:ext>
            </a:extLst>
          </p:cNvPr>
          <p:cNvSpPr txBox="1"/>
          <p:nvPr/>
        </p:nvSpPr>
        <p:spPr>
          <a:xfrm>
            <a:off x="4998917" y="8965099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mai</a:t>
            </a:r>
            <a:r>
              <a:rPr lang="en-GB" sz="4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s</a:t>
            </a:r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on</a:t>
            </a:r>
            <a:endParaRPr lang="en-GB" sz="4000" dirty="0">
              <a:solidFill>
                <a:prstClr val="white">
                  <a:lumMod val="65000"/>
                </a:prst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9" name="Table 107">
            <a:extLst>
              <a:ext uri="{FF2B5EF4-FFF2-40B4-BE49-F238E27FC236}">
                <a16:creationId xmlns:a16="http://schemas.microsoft.com/office/drawing/2014/main" id="{B90795B7-5F4B-F6C9-7EED-5C38EB989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089580"/>
              </p:ext>
            </p:extLst>
          </p:nvPr>
        </p:nvGraphicFramePr>
        <p:xfrm>
          <a:off x="6248204" y="1105853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9D6A8B28-2314-EA28-C380-54F7486969DB}"/>
              </a:ext>
            </a:extLst>
          </p:cNvPr>
          <p:cNvSpPr txBox="1"/>
          <p:nvPr/>
        </p:nvSpPr>
        <p:spPr>
          <a:xfrm>
            <a:off x="6417535" y="13767728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h</a:t>
            </a:r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eure</a:t>
            </a:r>
            <a:endParaRPr lang="en-GB" sz="4000" dirty="0">
              <a:solidFill>
                <a:prstClr val="white">
                  <a:lumMod val="6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36" descr="Shape, circle&#10;&#10;Description automatically generated">
            <a:extLst>
              <a:ext uri="{FF2B5EF4-FFF2-40B4-BE49-F238E27FC236}">
                <a16:creationId xmlns:a16="http://schemas.microsoft.com/office/drawing/2014/main" id="{AA8D93C0-6AB9-7259-3504-C7473D32AD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62" y="11137804"/>
            <a:ext cx="644193" cy="777157"/>
          </a:xfrm>
          <a:prstGeom prst="rect">
            <a:avLst/>
          </a:prstGeom>
        </p:spPr>
      </p:pic>
      <p:pic>
        <p:nvPicPr>
          <p:cNvPr id="36" name="Picture 35" descr="A picture containing clock&#10;&#10;Description automatically generated">
            <a:extLst>
              <a:ext uri="{FF2B5EF4-FFF2-40B4-BE49-F238E27FC236}">
                <a16:creationId xmlns:a16="http://schemas.microsoft.com/office/drawing/2014/main" id="{C219799E-8E22-A210-8471-C3EA685CDA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78" y="12030158"/>
            <a:ext cx="1712496" cy="17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0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saying what I and others 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275309" y="1550210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48548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38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7049BEE-041E-42AF-9374-EBDE503DBCD8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45CCDC-A6B5-4C36-822A-9E274A459A1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0577" y="10761429"/>
            <a:ext cx="1234410" cy="11265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CC8172B-825E-4ACD-8E85-447917CF0DB9}"/>
              </a:ext>
            </a:extLst>
          </p:cNvPr>
          <p:cNvSpPr txBox="1"/>
          <p:nvPr/>
        </p:nvSpPr>
        <p:spPr>
          <a:xfrm>
            <a:off x="2484695" y="5174765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les messages. C’est Pierre (il) ou ses parents (ils) 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B389F2-31A4-D052-449A-4FF3EB047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175799"/>
              </p:ext>
            </p:extLst>
          </p:nvPr>
        </p:nvGraphicFramePr>
        <p:xfrm>
          <a:off x="497686" y="10800238"/>
          <a:ext cx="9810698" cy="513617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724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parent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my (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your (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06363"/>
                  </a:ext>
                </a:extLst>
              </a:tr>
              <a:tr h="967242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west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 goes, is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team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north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south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east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go, am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She goes, is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water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ice cream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fish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buy, buying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coffee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9031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785CEB0-B31A-0F36-816A-10F645253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27" y="12828146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4FE0276-B272-CF1A-4982-0D2F20A8D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0" y="11088894"/>
            <a:ext cx="1211560" cy="1211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D6F0A8-2D95-1468-48A5-C18E714B30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257" y="14452559"/>
            <a:ext cx="893494" cy="84646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AD5CC82-39AB-7362-6DA1-42307291D6B0}"/>
              </a:ext>
            </a:extLst>
          </p:cNvPr>
          <p:cNvSpPr txBox="1"/>
          <p:nvPr/>
        </p:nvSpPr>
        <p:spPr>
          <a:xfrm>
            <a:off x="1531528" y="1526853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B40EDF-AD9F-6F4C-BEB3-FCC0DE6A4390}"/>
              </a:ext>
            </a:extLst>
          </p:cNvPr>
          <p:cNvSpPr txBox="1"/>
          <p:nvPr/>
        </p:nvSpPr>
        <p:spPr>
          <a:xfrm>
            <a:off x="1503057" y="137355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7B4E20-2F3B-8278-F066-49B182823464}"/>
              </a:ext>
            </a:extLst>
          </p:cNvPr>
          <p:cNvSpPr txBox="1"/>
          <p:nvPr/>
        </p:nvSpPr>
        <p:spPr>
          <a:xfrm>
            <a:off x="900168" y="1215514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4B13E1-74C2-46BD-9099-9654B57CE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139" y="10123738"/>
            <a:ext cx="2048434" cy="8474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889354-AA4A-4034-99E5-1840C1D684D1}"/>
              </a:ext>
            </a:extLst>
          </p:cNvPr>
          <p:cNvSpPr txBox="1"/>
          <p:nvPr/>
        </p:nvSpPr>
        <p:spPr>
          <a:xfrm>
            <a:off x="2264573" y="10232179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AA2908-FFAE-E20B-4FB5-678EDD3954F5}"/>
              </a:ext>
            </a:extLst>
          </p:cNvPr>
          <p:cNvGrpSpPr/>
          <p:nvPr/>
        </p:nvGrpSpPr>
        <p:grpSpPr>
          <a:xfrm>
            <a:off x="216139" y="5021278"/>
            <a:ext cx="2268556" cy="862054"/>
            <a:chOff x="314909" y="12083263"/>
            <a:chExt cx="2268556" cy="862054"/>
          </a:xfrm>
        </p:grpSpPr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E599F047-E029-7D1E-0D78-09F5AE1FC1F2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2" name="Picture 41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5C162D4-888F-DC86-33DD-F1CE595B3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6C9B868-8363-DEEB-FDF3-558F89249155}"/>
              </a:ext>
            </a:extLst>
          </p:cNvPr>
          <p:cNvSpPr/>
          <p:nvPr/>
        </p:nvSpPr>
        <p:spPr>
          <a:xfrm>
            <a:off x="314451" y="1218004"/>
            <a:ext cx="11723927" cy="336931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B707D46F-5896-9055-21F7-034407980919}"/>
              </a:ext>
            </a:extLst>
          </p:cNvPr>
          <p:cNvSpPr txBox="1">
            <a:spLocks/>
          </p:cNvSpPr>
          <p:nvPr/>
        </p:nvSpPr>
        <p:spPr>
          <a:xfrm>
            <a:off x="9921335" y="1445151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414ACA6-9F86-1D8A-3AFB-06D10DE4533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38998" y="1286216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60267779-BBA8-FF1D-85D7-0CFC6D3F03CE}"/>
              </a:ext>
            </a:extLst>
          </p:cNvPr>
          <p:cNvSpPr txBox="1">
            <a:spLocks/>
          </p:cNvSpPr>
          <p:nvPr/>
        </p:nvSpPr>
        <p:spPr>
          <a:xfrm>
            <a:off x="504807" y="1265263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-ER verbs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(singular and plural)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CBBC942-2210-E2BB-4A7D-0FC94715276B}"/>
              </a:ext>
            </a:extLst>
          </p:cNvPr>
          <p:cNvSpPr/>
          <p:nvPr/>
        </p:nvSpPr>
        <p:spPr>
          <a:xfrm>
            <a:off x="5164105" y="2144598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buys some fish.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Google Shape;433;p6">
            <a:extLst>
              <a:ext uri="{FF2B5EF4-FFF2-40B4-BE49-F238E27FC236}">
                <a16:creationId xmlns:a16="http://schemas.microsoft.com/office/drawing/2014/main" id="{71814236-64FA-423E-BB1E-C200B10EF269}"/>
              </a:ext>
            </a:extLst>
          </p:cNvPr>
          <p:cNvSpPr txBox="1"/>
          <p:nvPr/>
        </p:nvSpPr>
        <p:spPr>
          <a:xfrm>
            <a:off x="4817568" y="213758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B28FF49-B41B-6523-F663-E5EDC767C960}"/>
              </a:ext>
            </a:extLst>
          </p:cNvPr>
          <p:cNvSpPr/>
          <p:nvPr/>
        </p:nvSpPr>
        <p:spPr>
          <a:xfrm>
            <a:off x="471264" y="2132019"/>
            <a:ext cx="3714779" cy="50344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542FE2-9E3C-79F7-3597-42285210A696}"/>
              </a:ext>
            </a:extLst>
          </p:cNvPr>
          <p:cNvSpPr txBox="1"/>
          <p:nvPr/>
        </p:nvSpPr>
        <p:spPr>
          <a:xfrm>
            <a:off x="521722" y="2159421"/>
            <a:ext cx="3994392" cy="47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Il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achète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du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poisson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B4B17B3E-6ECC-8BCD-1933-8D213D18FAA7}"/>
              </a:ext>
            </a:extLst>
          </p:cNvPr>
          <p:cNvSpPr/>
          <p:nvPr/>
        </p:nvSpPr>
        <p:spPr>
          <a:xfrm>
            <a:off x="8656709" y="3279274"/>
            <a:ext cx="3253514" cy="1214481"/>
          </a:xfrm>
          <a:prstGeom prst="wedgeRoundRectCallout">
            <a:avLst>
              <a:gd name="adj1" fmla="val -66680"/>
              <a:gd name="adj2" fmla="val 30735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Remember!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Liaison after 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ils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/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elles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before a verb beginning with a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vowel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or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muet</a:t>
            </a:r>
            <a:endParaRPr lang="en-GB" sz="2000" b="1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9A6B954-9C39-012C-B4F5-CC10BC4F1EB4}"/>
              </a:ext>
            </a:extLst>
          </p:cNvPr>
          <p:cNvSpPr/>
          <p:nvPr/>
        </p:nvSpPr>
        <p:spPr>
          <a:xfrm>
            <a:off x="5175829" y="2765918"/>
            <a:ext cx="3519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They eat some fish.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Google Shape;433;p6">
            <a:extLst>
              <a:ext uri="{FF2B5EF4-FFF2-40B4-BE49-F238E27FC236}">
                <a16:creationId xmlns:a16="http://schemas.microsoft.com/office/drawing/2014/main" id="{B23ED0BE-B0F6-D63D-1B6C-937244AEC05C}"/>
              </a:ext>
            </a:extLst>
          </p:cNvPr>
          <p:cNvSpPr txBox="1"/>
          <p:nvPr/>
        </p:nvSpPr>
        <p:spPr>
          <a:xfrm>
            <a:off x="4852738" y="275890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717F12E-4D14-75CE-694C-CF36DDF6DC96}"/>
              </a:ext>
            </a:extLst>
          </p:cNvPr>
          <p:cNvSpPr/>
          <p:nvPr/>
        </p:nvSpPr>
        <p:spPr>
          <a:xfrm>
            <a:off x="5175829" y="3469305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buys a fish.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Google Shape;433;p6">
            <a:extLst>
              <a:ext uri="{FF2B5EF4-FFF2-40B4-BE49-F238E27FC236}">
                <a16:creationId xmlns:a16="http://schemas.microsoft.com/office/drawing/2014/main" id="{94B0C98B-DF9E-6940-E691-CDF83A23FCF6}"/>
              </a:ext>
            </a:extLst>
          </p:cNvPr>
          <p:cNvSpPr txBox="1"/>
          <p:nvPr/>
        </p:nvSpPr>
        <p:spPr>
          <a:xfrm>
            <a:off x="4829292" y="346228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BF8B46D-3CA9-7548-14D8-6D0C28FE9074}"/>
              </a:ext>
            </a:extLst>
          </p:cNvPr>
          <p:cNvSpPr/>
          <p:nvPr/>
        </p:nvSpPr>
        <p:spPr>
          <a:xfrm>
            <a:off x="5187553" y="4090625"/>
            <a:ext cx="287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They buy a fish.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Google Shape;433;p6">
            <a:extLst>
              <a:ext uri="{FF2B5EF4-FFF2-40B4-BE49-F238E27FC236}">
                <a16:creationId xmlns:a16="http://schemas.microsoft.com/office/drawing/2014/main" id="{21C7FEAD-711C-DE4A-3BD7-4A7D81717ED4}"/>
              </a:ext>
            </a:extLst>
          </p:cNvPr>
          <p:cNvSpPr txBox="1"/>
          <p:nvPr/>
        </p:nvSpPr>
        <p:spPr>
          <a:xfrm>
            <a:off x="4864462" y="408360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81" name="Table 3">
            <a:extLst>
              <a:ext uri="{FF2B5EF4-FFF2-40B4-BE49-F238E27FC236}">
                <a16:creationId xmlns:a16="http://schemas.microsoft.com/office/drawing/2014/main" id="{CEE123FB-F94B-2760-836D-DFE23CE26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972811"/>
              </p:ext>
            </p:extLst>
          </p:nvPr>
        </p:nvGraphicFramePr>
        <p:xfrm>
          <a:off x="442987" y="5573585"/>
          <a:ext cx="11411999" cy="4114800"/>
        </p:xfrm>
        <a:graphic>
          <a:graphicData uri="http://schemas.openxmlformats.org/drawingml/2006/table">
            <a:tbl>
              <a:tblPr firstRow="1" bandRow="1"/>
              <a:tblGrid>
                <a:gridCol w="541751">
                  <a:extLst>
                    <a:ext uri="{9D8B030D-6E8A-4147-A177-3AD203B41FA5}">
                      <a16:colId xmlns:a16="http://schemas.microsoft.com/office/drawing/2014/main" val="631620830"/>
                    </a:ext>
                  </a:extLst>
                </a:gridCol>
                <a:gridCol w="5126130">
                  <a:extLst>
                    <a:ext uri="{9D8B030D-6E8A-4147-A177-3AD203B41FA5}">
                      <a16:colId xmlns:a16="http://schemas.microsoft.com/office/drawing/2014/main" val="3203117186"/>
                    </a:ext>
                  </a:extLst>
                </a:gridCol>
                <a:gridCol w="1449659">
                  <a:extLst>
                    <a:ext uri="{9D8B030D-6E8A-4147-A177-3AD203B41FA5}">
                      <a16:colId xmlns:a16="http://schemas.microsoft.com/office/drawing/2014/main" val="1169906587"/>
                    </a:ext>
                  </a:extLst>
                </a:gridCol>
                <a:gridCol w="4294459">
                  <a:extLst>
                    <a:ext uri="{9D8B030D-6E8A-4147-A177-3AD203B41FA5}">
                      <a16:colId xmlns:a16="http://schemas.microsoft.com/office/drawing/2014/main" val="1263708364"/>
                    </a:ext>
                  </a:extLst>
                </a:gridCol>
              </a:tblGrid>
              <a:tr h="3803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we/they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489959"/>
                  </a:ext>
                </a:extLst>
              </a:tr>
              <a:tr h="2923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 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organisent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un pique-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nique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526622"/>
                  </a:ext>
                </a:extLst>
              </a:tr>
              <a:tr h="2923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     achète du pain.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449049"/>
                  </a:ext>
                </a:extLst>
              </a:tr>
              <a:tr h="2923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Ils     achètent des tomates.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081531"/>
                  </a:ext>
                </a:extLst>
              </a:tr>
              <a:tr h="2923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     prépare des activités.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5674262"/>
                  </a:ext>
                </a:extLst>
              </a:tr>
              <a:tr h="2923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     aime manger de la glace.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998767"/>
                  </a:ext>
                </a:extLst>
              </a:tr>
              <a:tr h="2923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Ils     mangent de la salade.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243966"/>
                  </a:ext>
                </a:extLst>
              </a:tr>
              <a:tr h="29235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 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préparent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des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sandwichs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fr-FR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309037"/>
                  </a:ext>
                </a:extLst>
              </a:tr>
              <a:tr h="29235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Il      mange du gâteau.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038695"/>
                  </a:ext>
                </a:extLst>
              </a:tr>
            </a:tbl>
          </a:graphicData>
        </a:graphic>
      </p:graphicFrame>
      <p:pic>
        <p:nvPicPr>
          <p:cNvPr id="82" name="Graphic 81" descr="Cloud with solid fill">
            <a:extLst>
              <a:ext uri="{FF2B5EF4-FFF2-40B4-BE49-F238E27FC236}">
                <a16:creationId xmlns:a16="http://schemas.microsoft.com/office/drawing/2014/main" id="{2925BF5C-42FE-6634-9352-4FCF665786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9714" y="5882129"/>
            <a:ext cx="867444" cy="764008"/>
          </a:xfrm>
          <a:prstGeom prst="rect">
            <a:avLst/>
          </a:prstGeom>
        </p:spPr>
      </p:pic>
      <p:pic>
        <p:nvPicPr>
          <p:cNvPr id="83" name="Graphic 82" descr="Cloud with solid fill">
            <a:extLst>
              <a:ext uri="{FF2B5EF4-FFF2-40B4-BE49-F238E27FC236}">
                <a16:creationId xmlns:a16="http://schemas.microsoft.com/office/drawing/2014/main" id="{6FCE69E1-6E5F-F0C2-0B3D-E01C45706C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7150" y="6324457"/>
            <a:ext cx="867444" cy="764008"/>
          </a:xfrm>
          <a:prstGeom prst="rect">
            <a:avLst/>
          </a:prstGeom>
        </p:spPr>
      </p:pic>
      <p:pic>
        <p:nvPicPr>
          <p:cNvPr id="84" name="Graphic 83" descr="Cloud with solid fill">
            <a:extLst>
              <a:ext uri="{FF2B5EF4-FFF2-40B4-BE49-F238E27FC236}">
                <a16:creationId xmlns:a16="http://schemas.microsoft.com/office/drawing/2014/main" id="{2BC8B591-8BF2-DC59-57A3-7EA0F6667E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3698" y="6781660"/>
            <a:ext cx="867444" cy="764008"/>
          </a:xfrm>
          <a:prstGeom prst="rect">
            <a:avLst/>
          </a:prstGeom>
        </p:spPr>
      </p:pic>
      <p:pic>
        <p:nvPicPr>
          <p:cNvPr id="85" name="Graphic 84" descr="Cloud with solid fill">
            <a:extLst>
              <a:ext uri="{FF2B5EF4-FFF2-40B4-BE49-F238E27FC236}">
                <a16:creationId xmlns:a16="http://schemas.microsoft.com/office/drawing/2014/main" id="{6722DA4B-AC35-4568-CB2F-E6CAE1768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1134" y="7223988"/>
            <a:ext cx="867444" cy="764008"/>
          </a:xfrm>
          <a:prstGeom prst="rect">
            <a:avLst/>
          </a:prstGeom>
        </p:spPr>
      </p:pic>
      <p:pic>
        <p:nvPicPr>
          <p:cNvPr id="86" name="Graphic 85" descr="Cloud with solid fill">
            <a:extLst>
              <a:ext uri="{FF2B5EF4-FFF2-40B4-BE49-F238E27FC236}">
                <a16:creationId xmlns:a16="http://schemas.microsoft.com/office/drawing/2014/main" id="{6D6A1825-2EB1-7936-05FD-00E875BC00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7150" y="7704382"/>
            <a:ext cx="867444" cy="764008"/>
          </a:xfrm>
          <a:prstGeom prst="rect">
            <a:avLst/>
          </a:prstGeom>
        </p:spPr>
      </p:pic>
      <p:pic>
        <p:nvPicPr>
          <p:cNvPr id="87" name="Graphic 86" descr="Cloud with solid fill">
            <a:extLst>
              <a:ext uri="{FF2B5EF4-FFF2-40B4-BE49-F238E27FC236}">
                <a16:creationId xmlns:a16="http://schemas.microsoft.com/office/drawing/2014/main" id="{F63F333F-1556-2163-A2B1-9C8B85A815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4586" y="8146710"/>
            <a:ext cx="867444" cy="764008"/>
          </a:xfrm>
          <a:prstGeom prst="rect">
            <a:avLst/>
          </a:prstGeom>
        </p:spPr>
      </p:pic>
      <p:pic>
        <p:nvPicPr>
          <p:cNvPr id="88" name="Graphic 87" descr="Cloud with solid fill">
            <a:extLst>
              <a:ext uri="{FF2B5EF4-FFF2-40B4-BE49-F238E27FC236}">
                <a16:creationId xmlns:a16="http://schemas.microsoft.com/office/drawing/2014/main" id="{E5546CC5-110E-765B-E397-B151E3F64D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1134" y="8603913"/>
            <a:ext cx="867444" cy="764008"/>
          </a:xfrm>
          <a:prstGeom prst="rect">
            <a:avLst/>
          </a:prstGeom>
        </p:spPr>
      </p:pic>
      <p:pic>
        <p:nvPicPr>
          <p:cNvPr id="89" name="Graphic 88" descr="Cloud with solid fill">
            <a:extLst>
              <a:ext uri="{FF2B5EF4-FFF2-40B4-BE49-F238E27FC236}">
                <a16:creationId xmlns:a16="http://schemas.microsoft.com/office/drawing/2014/main" id="{24142DB9-76E3-50CB-0315-21C278F091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8570" y="9046241"/>
            <a:ext cx="867444" cy="76400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7C09577-D674-96A8-14F5-8515310DA6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69252" y="4814465"/>
            <a:ext cx="1868773" cy="767464"/>
          </a:xfrm>
          <a:prstGeom prst="rect">
            <a:avLst/>
          </a:prstGeom>
        </p:spPr>
      </p:pic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00A6D72-2525-B7D8-1A0A-618F212C466A}"/>
              </a:ext>
            </a:extLst>
          </p:cNvPr>
          <p:cNvSpPr/>
          <p:nvPr/>
        </p:nvSpPr>
        <p:spPr>
          <a:xfrm>
            <a:off x="466006" y="2725859"/>
            <a:ext cx="3714779" cy="50344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7F33149-610B-FBD2-A9AA-472F2B843BA1}"/>
              </a:ext>
            </a:extLst>
          </p:cNvPr>
          <p:cNvSpPr txBox="1"/>
          <p:nvPr/>
        </p:nvSpPr>
        <p:spPr>
          <a:xfrm>
            <a:off x="516464" y="2753261"/>
            <a:ext cx="3994392" cy="47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Ils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mangent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du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poisson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8176602F-9C20-0C68-C1E9-64A3E197846E}"/>
              </a:ext>
            </a:extLst>
          </p:cNvPr>
          <p:cNvSpPr/>
          <p:nvPr/>
        </p:nvSpPr>
        <p:spPr>
          <a:xfrm>
            <a:off x="481775" y="3324945"/>
            <a:ext cx="3714779" cy="50344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994180B-5D2E-A666-1FCF-1EEA3F09E264}"/>
              </a:ext>
            </a:extLst>
          </p:cNvPr>
          <p:cNvSpPr txBox="1"/>
          <p:nvPr/>
        </p:nvSpPr>
        <p:spPr>
          <a:xfrm>
            <a:off x="532233" y="3352347"/>
            <a:ext cx="3994392" cy="47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Elle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achète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un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poisson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4F7F91B-EE23-0D4E-342C-1E291BD03B44}"/>
              </a:ext>
            </a:extLst>
          </p:cNvPr>
          <p:cNvSpPr/>
          <p:nvPr/>
        </p:nvSpPr>
        <p:spPr>
          <a:xfrm>
            <a:off x="497540" y="3939805"/>
            <a:ext cx="4044850" cy="52719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E0A0C43-757B-B13C-3726-19A4B2A71F16}"/>
              </a:ext>
            </a:extLst>
          </p:cNvPr>
          <p:cNvSpPr txBox="1"/>
          <p:nvPr/>
        </p:nvSpPr>
        <p:spPr>
          <a:xfrm>
            <a:off x="547998" y="3967207"/>
            <a:ext cx="3994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Elles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achètent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un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poisson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0" name="Speech Bubble: Rectangle with Corners Rounded 99">
            <a:extLst>
              <a:ext uri="{FF2B5EF4-FFF2-40B4-BE49-F238E27FC236}">
                <a16:creationId xmlns:a16="http://schemas.microsoft.com/office/drawing/2014/main" id="{BB86A85C-5D5F-9EE3-D191-A2FD24EC9F9E}"/>
              </a:ext>
            </a:extLst>
          </p:cNvPr>
          <p:cNvSpPr/>
          <p:nvPr/>
        </p:nvSpPr>
        <p:spPr>
          <a:xfrm>
            <a:off x="8688397" y="1931848"/>
            <a:ext cx="3253514" cy="1214481"/>
          </a:xfrm>
          <a:prstGeom prst="wedgeRoundRectCallout">
            <a:avLst>
              <a:gd name="adj1" fmla="val -66680"/>
              <a:gd name="adj2" fmla="val 30735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Note the accents! You have learnt other verbs like this: preferer.</a:t>
            </a:r>
            <a:endParaRPr lang="en-GB" sz="2000" dirty="0">
              <a:solidFill>
                <a:schemeClr val="tx1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582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2A1D4-7E4A-3FC0-87CF-7174E2DE6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B0C4DED-F188-156F-76FB-CFE7B687C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413561"/>
              </p:ext>
            </p:extLst>
          </p:nvPr>
        </p:nvGraphicFramePr>
        <p:xfrm>
          <a:off x="320656" y="10970590"/>
          <a:ext cx="11458685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8685">
                  <a:extLst>
                    <a:ext uri="{9D8B030D-6E8A-4147-A177-3AD203B41FA5}">
                      <a16:colId xmlns:a16="http://schemas.microsoft.com/office/drawing/2014/main" val="3595270277"/>
                    </a:ext>
                  </a:extLst>
                </a:gridCol>
              </a:tblGrid>
              <a:tr h="32167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He buys/is buying some water.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848917"/>
                  </a:ext>
                </a:extLst>
              </a:tr>
              <a:tr h="32167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Do you drink/Are you drinking some coffee?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847224"/>
                  </a:ext>
                </a:extLst>
              </a:tr>
              <a:tr h="364798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She makes/is making a cake.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408449"/>
                  </a:ext>
                </a:extLst>
              </a:tr>
              <a:tr h="32167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4. Do you buy/Are you buying a loaf of bread?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079613"/>
                  </a:ext>
                </a:extLst>
              </a:tr>
              <a:tr h="32167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5. Do you eat/Are you eating (some) fish?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096"/>
                  </a:ext>
                </a:extLst>
              </a:tr>
              <a:tr h="32167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6. He eats/is eating (some cake).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768558"/>
                  </a:ext>
                </a:extLst>
              </a:tr>
              <a:tr h="32167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7. I buy/am buying some sandwiches.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827305"/>
                  </a:ext>
                </a:extLst>
              </a:tr>
              <a:tr h="32167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8.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993420"/>
                  </a:ext>
                </a:extLst>
              </a:tr>
              <a:tr h="32167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891480"/>
                  </a:ext>
                </a:extLst>
              </a:tr>
              <a:tr h="32167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522613"/>
                  </a:ext>
                </a:extLst>
              </a:tr>
              <a:tr h="32167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11.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585538"/>
                  </a:ext>
                </a:extLst>
              </a:tr>
              <a:tr h="32167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12.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09271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9CF0B5B-0702-8466-11DC-A559A1DA5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747EB4-C773-6038-44D2-8A545648B7F1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saying what I and others 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033A78-5F3A-552E-CB26-E724982FEC60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552F825-12B6-ACD7-7586-BFE80E1561F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FFE1E8-D665-3B2E-69B9-59D9E7271296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D4040C2-FCDB-6910-126C-7170F527A114}"/>
              </a:ext>
            </a:extLst>
          </p:cNvPr>
          <p:cNvGrpSpPr/>
          <p:nvPr/>
        </p:nvGrpSpPr>
        <p:grpSpPr>
          <a:xfrm>
            <a:off x="11275309" y="1550210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30963C7F-5C24-D755-778C-5C9072FA58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B9C394E-C6A5-7A00-14D9-31533A5EF286}"/>
                </a:ext>
              </a:extLst>
            </p:cNvPr>
            <p:cNvSpPr txBox="1"/>
            <p:nvPr/>
          </p:nvSpPr>
          <p:spPr>
            <a:xfrm>
              <a:off x="11011479" y="15735057"/>
              <a:ext cx="59343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39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E69E3EE-9C4C-3192-EEBC-305551D631CE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34D46-C731-7F0E-6E4D-30EB7C259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423" y="1302794"/>
            <a:ext cx="6968332" cy="5761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ED0830-38D6-1B99-7D85-79BDAFC56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6734" y="1045948"/>
            <a:ext cx="2036240" cy="1237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09D07F-A06B-F95B-CFA3-AFDACD18756E}"/>
              </a:ext>
            </a:extLst>
          </p:cNvPr>
          <p:cNvSpPr txBox="1"/>
          <p:nvPr/>
        </p:nvSpPr>
        <p:spPr>
          <a:xfrm>
            <a:off x="2452423" y="1118517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Á la boulangerie 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– At the bakery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686AA7-2EE3-FEE1-E004-00FB7DA7D3E9}"/>
              </a:ext>
            </a:extLst>
          </p:cNvPr>
          <p:cNvGrpSpPr/>
          <p:nvPr/>
        </p:nvGrpSpPr>
        <p:grpSpPr>
          <a:xfrm>
            <a:off x="183867" y="965030"/>
            <a:ext cx="2268556" cy="862054"/>
            <a:chOff x="314909" y="12083263"/>
            <a:chExt cx="2268556" cy="86205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A2354B42-E970-8E85-F3D1-97DF95CCFACB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" name="Picture 1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61106F12-1A55-82D2-7424-BA7F8E25D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F2C76F3-C02F-B907-40AC-657AB55CCCFD}"/>
              </a:ext>
            </a:extLst>
          </p:cNvPr>
          <p:cNvSpPr txBox="1"/>
          <p:nvPr/>
        </p:nvSpPr>
        <p:spPr>
          <a:xfrm>
            <a:off x="8667003" y="4296391"/>
            <a:ext cx="3349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un pain </a:t>
            </a:r>
            <a:r>
              <a:rPr lang="en-GB" sz="2400" dirty="0" err="1">
                <a:latin typeface="Century Gothic" panose="020B0502020202020204" pitchFamily="34" charset="0"/>
              </a:rPr>
              <a:t>moulé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897F76-C85D-71C4-7648-18CB834C1A33}"/>
              </a:ext>
            </a:extLst>
          </p:cNvPr>
          <p:cNvSpPr txBox="1"/>
          <p:nvPr/>
        </p:nvSpPr>
        <p:spPr>
          <a:xfrm>
            <a:off x="8432448" y="2595139"/>
            <a:ext cx="3349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un pain de deux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B69313-E53F-7E87-0505-37F8683CB332}"/>
              </a:ext>
            </a:extLst>
          </p:cNvPr>
          <p:cNvSpPr txBox="1"/>
          <p:nvPr/>
        </p:nvSpPr>
        <p:spPr>
          <a:xfrm>
            <a:off x="307691" y="4344746"/>
            <a:ext cx="3075101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baguette aux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céréales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8DE878-A937-904F-70B8-EB05B377688F}"/>
              </a:ext>
            </a:extLst>
          </p:cNvPr>
          <p:cNvSpPr txBox="1"/>
          <p:nvPr/>
        </p:nvSpPr>
        <p:spPr>
          <a:xfrm>
            <a:off x="374289" y="2939381"/>
            <a:ext cx="2941906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baguette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AB0BCF-A7A6-E216-4A59-679CF9EBA602}"/>
              </a:ext>
            </a:extLst>
          </p:cNvPr>
          <p:cNvSpPr txBox="1"/>
          <p:nvPr/>
        </p:nvSpPr>
        <p:spPr>
          <a:xfrm>
            <a:off x="87415" y="1880048"/>
            <a:ext cx="3143972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grosse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boule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735-4D92-EF08-9264-047931B6ECF3}"/>
              </a:ext>
            </a:extLst>
          </p:cNvPr>
          <p:cNvSpPr txBox="1"/>
          <p:nvPr/>
        </p:nvSpPr>
        <p:spPr>
          <a:xfrm>
            <a:off x="6848969" y="1567284"/>
            <a:ext cx="2759775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petite boule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5D832C-4F36-33A7-2BB5-5FD46681AEB2}"/>
              </a:ext>
            </a:extLst>
          </p:cNvPr>
          <p:cNvSpPr txBox="1"/>
          <p:nvPr/>
        </p:nvSpPr>
        <p:spPr>
          <a:xfrm>
            <a:off x="4376941" y="6709549"/>
            <a:ext cx="4357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un pain au </a:t>
            </a:r>
            <a:r>
              <a:rPr lang="en-GB" sz="2400" dirty="0" err="1">
                <a:latin typeface="Century Gothic" panose="020B0502020202020204" pitchFamily="34" charset="0"/>
              </a:rPr>
              <a:t>chocolat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8DA4BB-5BBD-4749-4D91-4BEF517EDB39}"/>
              </a:ext>
            </a:extLst>
          </p:cNvPr>
          <p:cNvSpPr txBox="1"/>
          <p:nvPr/>
        </p:nvSpPr>
        <p:spPr>
          <a:xfrm>
            <a:off x="-142951" y="5403649"/>
            <a:ext cx="31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un pain aux raisins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89A8FBA9-073D-0800-30D6-23243A3192A5}"/>
              </a:ext>
            </a:extLst>
          </p:cNvPr>
          <p:cNvSpPr/>
          <p:nvPr/>
        </p:nvSpPr>
        <p:spPr>
          <a:xfrm>
            <a:off x="8903998" y="4753819"/>
            <a:ext cx="2938545" cy="1953325"/>
          </a:xfrm>
          <a:prstGeom prst="wedgeRoundRectCallout">
            <a:avLst>
              <a:gd name="adj1" fmla="val -28907"/>
              <a:gd name="adj2" fmla="val 59873"/>
              <a:gd name="adj3" fmla="val 16667"/>
            </a:avLst>
          </a:prstGeom>
          <a:solidFill>
            <a:srgbClr val="EAD5F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usually say ‘un pain’ when it’s a specific kind. E.g. un pain de deux. Otherwise use ‘du pain’ (some bread).</a:t>
            </a:r>
            <a:endParaRPr kumimoji="0" lang="en-GB" sz="1800" b="0" i="0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1" name="Table 5">
            <a:extLst>
              <a:ext uri="{FF2B5EF4-FFF2-40B4-BE49-F238E27FC236}">
                <a16:creationId xmlns:a16="http://schemas.microsoft.com/office/drawing/2014/main" id="{353304D9-42AC-6CC3-A0FE-08523E9F0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103045"/>
              </p:ext>
            </p:extLst>
          </p:nvPr>
        </p:nvGraphicFramePr>
        <p:xfrm>
          <a:off x="1413356" y="7747803"/>
          <a:ext cx="8884782" cy="3093909"/>
        </p:xfrm>
        <a:graphic>
          <a:graphicData uri="http://schemas.openxmlformats.org/drawingml/2006/table">
            <a:tbl>
              <a:tblPr firstRow="1" bandRow="1"/>
              <a:tblGrid>
                <a:gridCol w="2385508">
                  <a:extLst>
                    <a:ext uri="{9D8B030D-6E8A-4147-A177-3AD203B41FA5}">
                      <a16:colId xmlns:a16="http://schemas.microsoft.com/office/drawing/2014/main" val="179304153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08464527"/>
                    </a:ext>
                  </a:extLst>
                </a:gridCol>
                <a:gridCol w="1969477">
                  <a:extLst>
                    <a:ext uri="{9D8B030D-6E8A-4147-A177-3AD203B41FA5}">
                      <a16:colId xmlns:a16="http://schemas.microsoft.com/office/drawing/2014/main" val="2605482868"/>
                    </a:ext>
                  </a:extLst>
                </a:gridCol>
                <a:gridCol w="1167619">
                  <a:extLst>
                    <a:ext uri="{9D8B030D-6E8A-4147-A177-3AD203B41FA5}">
                      <a16:colId xmlns:a16="http://schemas.microsoft.com/office/drawing/2014/main" val="3998369992"/>
                    </a:ext>
                  </a:extLst>
                </a:gridCol>
                <a:gridCol w="2447778">
                  <a:extLst>
                    <a:ext uri="{9D8B030D-6E8A-4147-A177-3AD203B41FA5}">
                      <a16:colId xmlns:a16="http://schemas.microsoft.com/office/drawing/2014/main" val="1877817290"/>
                    </a:ext>
                  </a:extLst>
                </a:gridCol>
              </a:tblGrid>
              <a:tr h="309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Est-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que/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je/j’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bois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boit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fait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mange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manges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achète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achètes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du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 la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 l’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poisson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café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glace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tomate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(s)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eau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gâteau(x)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sandwich(s)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99085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E24F4C72-EE07-68E3-B644-E3218DEA86B9}"/>
              </a:ext>
            </a:extLst>
          </p:cNvPr>
          <p:cNvGrpSpPr/>
          <p:nvPr/>
        </p:nvGrpSpPr>
        <p:grpSpPr>
          <a:xfrm>
            <a:off x="123119" y="7029815"/>
            <a:ext cx="2161593" cy="852090"/>
            <a:chOff x="-3202503" y="7519765"/>
            <a:chExt cx="2161593" cy="852090"/>
          </a:xfrm>
        </p:grpSpPr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E1B28AA6-16C4-0C86-54C1-BF59DD0082E7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34" name="Picture 33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D187371D-D2CF-CB5C-163C-2494CF03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41735DA-A8AB-64A5-E735-056BF9974DF3}"/>
              </a:ext>
            </a:extLst>
          </p:cNvPr>
          <p:cNvSpPr txBox="1"/>
          <p:nvPr/>
        </p:nvSpPr>
        <p:spPr>
          <a:xfrm>
            <a:off x="2254711" y="7180288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fr-FR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Parle en français.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ABE3A461-9373-9122-5196-97AFEC1522B1}"/>
              </a:ext>
            </a:extLst>
          </p:cNvPr>
          <p:cNvSpPr/>
          <p:nvPr/>
        </p:nvSpPr>
        <p:spPr>
          <a:xfrm>
            <a:off x="7388813" y="12914777"/>
            <a:ext cx="4390528" cy="1938992"/>
          </a:xfrm>
          <a:prstGeom prst="wedgeRoundRectCallout">
            <a:avLst>
              <a:gd name="adj1" fmla="val -62379"/>
              <a:gd name="adj2" fmla="val -14081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51FA74-356D-C765-21CE-8D2A4633EC69}"/>
              </a:ext>
            </a:extLst>
          </p:cNvPr>
          <p:cNvSpPr txBox="1"/>
          <p:nvPr/>
        </p:nvSpPr>
        <p:spPr>
          <a:xfrm>
            <a:off x="7581317" y="12914777"/>
            <a:ext cx="4093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latin typeface="Century Gothic" panose="020B0502020202020204" pitchFamily="34" charset="0"/>
              </a:rPr>
              <a:t>For 8 – 12, write 5 English sentences using words from the table. Your partner says each of your phrases in French.</a:t>
            </a:r>
          </a:p>
        </p:txBody>
      </p:sp>
    </p:spTree>
    <p:extLst>
      <p:ext uri="{BB962C8B-B14F-4D97-AF65-F5344CB8AC3E}">
        <p14:creationId xmlns:p14="http://schemas.microsoft.com/office/powerpoint/2010/main" val="3122643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B33100B-581B-3EB1-A7F2-73AEAF7F7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98" y="3813574"/>
            <a:ext cx="1569643" cy="1764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saying what I and others 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4152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647" y="7604696"/>
            <a:ext cx="2274005" cy="85961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154E23B-CBB5-4C0D-8FC6-ADE2002C2B41}"/>
              </a:ext>
            </a:extLst>
          </p:cNvPr>
          <p:cNvGrpSpPr/>
          <p:nvPr/>
        </p:nvGrpSpPr>
        <p:grpSpPr>
          <a:xfrm>
            <a:off x="8755614" y="1024428"/>
            <a:ext cx="2991081" cy="1336095"/>
            <a:chOff x="4876029" y="582476"/>
            <a:chExt cx="1822690" cy="81418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046EB64-D71F-4819-9801-45941F72BA19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794934"/>
              <a:chOff x="4310576" y="875609"/>
              <a:chExt cx="2558030" cy="1075877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E98CCE6-ED1D-4A5F-B1D4-224D88D1AE97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9980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1FB4173-5A88-4084-A339-DE48FB79500D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4E86025-F331-4698-8A8F-E297DD30F473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318FEE-AE23-4E6F-BDFE-41942E8E3161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Revising language from this term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A3564C7-8C31-4982-9BBA-2E9288040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78" y="1124285"/>
            <a:ext cx="2268011" cy="54712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3FFC233-AC8E-46B3-A621-11D774A0A57E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A2E3322-C992-4BFA-8F1C-3205364CF8CD}"/>
              </a:ext>
            </a:extLst>
          </p:cNvPr>
          <p:cNvSpPr txBox="1"/>
          <p:nvPr/>
        </p:nvSpPr>
        <p:spPr>
          <a:xfrm>
            <a:off x="2626280" y="11974395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 Parle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F18E3-D976-5AA1-602A-70F881513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3855" y="1081571"/>
            <a:ext cx="3294919" cy="2353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E5FDE-9565-D5B1-29FB-2CCBCDA234F4}"/>
              </a:ext>
            </a:extLst>
          </p:cNvPr>
          <p:cNvSpPr txBox="1"/>
          <p:nvPr/>
        </p:nvSpPr>
        <p:spPr>
          <a:xfrm>
            <a:off x="2527652" y="1129122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Prononce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les mots.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1F11F4-BEA2-D8BD-4413-0FD8F3F86C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50" y="1750714"/>
            <a:ext cx="1668919" cy="1888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951982-7ADC-5F4D-B6C8-859CD6AF07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2356" y="1806705"/>
            <a:ext cx="1668919" cy="18642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AB9CD9-CEF6-C199-51E7-43C2E88D49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1995" y="3813574"/>
            <a:ext cx="1569643" cy="17517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5F6F7D-5224-2F1E-6460-78F8B64E3D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6338" y="3772679"/>
            <a:ext cx="1582051" cy="17926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A3ED8E-0B36-663B-BB4A-60CE1BAA33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4351" y="3784612"/>
            <a:ext cx="1544979" cy="17517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06FD5EF-10B5-B7D8-8E0E-E55990E05E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0872" y="3776223"/>
            <a:ext cx="1522438" cy="17372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32DCED2-8E5E-1582-560B-E1D175E06A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89749" y="3786447"/>
            <a:ext cx="1534091" cy="17372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EF06715-CBF2-5A0F-51CA-1ABA29A308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398" y="5718846"/>
            <a:ext cx="1569643" cy="17710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4F5C1D1-0341-57AF-8591-7B3C3C1EB1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69825" y="5718846"/>
            <a:ext cx="1591814" cy="17965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88D316C-927D-2F05-18BE-DD02963F86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96119" y="5749298"/>
            <a:ext cx="1527267" cy="176612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BE9B8B-A656-CBD5-FE47-982A0532BB2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61836" y="5702504"/>
            <a:ext cx="1597780" cy="17965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35F39BE-8F79-04DF-6F08-831C3B9749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60728" y="5709897"/>
            <a:ext cx="1597826" cy="18207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A7F2422-2F44-4D46-B267-1FC5F3938D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94498" y="5749298"/>
            <a:ext cx="1562305" cy="1781319"/>
          </a:xfrm>
          <a:prstGeom prst="rect">
            <a:avLst/>
          </a:prstGeom>
        </p:spPr>
      </p:pic>
      <p:graphicFrame>
        <p:nvGraphicFramePr>
          <p:cNvPr id="52" name="Table 2">
            <a:extLst>
              <a:ext uri="{FF2B5EF4-FFF2-40B4-BE49-F238E27FC236}">
                <a16:creationId xmlns:a16="http://schemas.microsoft.com/office/drawing/2014/main" id="{FEE276AF-A260-3002-4EEA-E6F600CBF1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16763"/>
              </p:ext>
            </p:extLst>
          </p:nvPr>
        </p:nvGraphicFramePr>
        <p:xfrm>
          <a:off x="382912" y="8287284"/>
          <a:ext cx="11454781" cy="3302817"/>
        </p:xfrm>
        <a:graphic>
          <a:graphicData uri="http://schemas.openxmlformats.org/drawingml/2006/table">
            <a:tbl>
              <a:tblPr firstRow="1" bandRow="1"/>
              <a:tblGrid>
                <a:gridCol w="8469374">
                  <a:extLst>
                    <a:ext uri="{9D8B030D-6E8A-4147-A177-3AD203B41FA5}">
                      <a16:colId xmlns:a16="http://schemas.microsoft.com/office/drawing/2014/main" val="2626125723"/>
                    </a:ext>
                  </a:extLst>
                </a:gridCol>
                <a:gridCol w="2985407">
                  <a:extLst>
                    <a:ext uri="{9D8B030D-6E8A-4147-A177-3AD203B41FA5}">
                      <a16:colId xmlns:a16="http://schemas.microsoft.com/office/drawing/2014/main" val="429055013"/>
                    </a:ext>
                  </a:extLst>
                </a:gridCol>
              </a:tblGrid>
              <a:tr h="47183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Catégorie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59489"/>
                  </a:ext>
                </a:extLst>
              </a:tr>
              <a:tr h="47183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 le ski | la gymnastique | le cyclisme |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sport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071983"/>
                  </a:ext>
                </a:extLst>
              </a:tr>
              <a:tr h="47183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  le bus | le vélo | le cheval |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transport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708264"/>
                  </a:ext>
                </a:extLst>
              </a:tr>
              <a:tr h="47183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  le nord | l’ouest | le sud |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directions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823539"/>
                  </a:ext>
                </a:extLst>
              </a:tr>
              <a:tr h="47183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4.  le printemps |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l’automne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l’été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saisons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76452"/>
                  </a:ext>
                </a:extLst>
              </a:tr>
              <a:tr h="47183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5.  le café | la glace | le poisson |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manger/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boire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6766"/>
                  </a:ext>
                </a:extLst>
              </a:tr>
              <a:tr h="47183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6.  la fleur | le fruit | le ballon |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dehors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42425"/>
                  </a:ext>
                </a:extLst>
              </a:tr>
            </a:tbl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0E9401B2-8D47-DDE7-6DD2-C756C7370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3802" y="7571574"/>
            <a:ext cx="2048434" cy="84741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344A7E1-3F3B-59D6-0EB7-9395FEC7BB3C}"/>
              </a:ext>
            </a:extLst>
          </p:cNvPr>
          <p:cNvSpPr txBox="1"/>
          <p:nvPr/>
        </p:nvSpPr>
        <p:spPr>
          <a:xfrm>
            <a:off x="4562236" y="7794315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un mot </a:t>
            </a:r>
            <a:r>
              <a:rPr kumimoji="0" lang="en-GB" sz="2626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correspondant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90F09C-610C-86AD-C8A1-4FC0DCCE12AC}"/>
              </a:ext>
            </a:extLst>
          </p:cNvPr>
          <p:cNvSpPr txBox="1"/>
          <p:nvPr/>
        </p:nvSpPr>
        <p:spPr>
          <a:xfrm>
            <a:off x="6449621" y="8752917"/>
            <a:ext cx="1811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natation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9C99EFD-73FB-A285-785C-275D26FFD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97" y="11821452"/>
            <a:ext cx="2274005" cy="859611"/>
          </a:xfrm>
          <a:prstGeom prst="rect">
            <a:avLst/>
          </a:prstGeom>
        </p:spPr>
      </p:pic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B424C89-8515-5C8C-1621-D0B9E35E4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339491"/>
              </p:ext>
            </p:extLst>
          </p:nvPr>
        </p:nvGraphicFramePr>
        <p:xfrm>
          <a:off x="337889" y="12708089"/>
          <a:ext cx="11499804" cy="2565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33268">
                  <a:extLst>
                    <a:ext uri="{9D8B030D-6E8A-4147-A177-3AD203B41FA5}">
                      <a16:colId xmlns:a16="http://schemas.microsoft.com/office/drawing/2014/main" val="216135604"/>
                    </a:ext>
                  </a:extLst>
                </a:gridCol>
                <a:gridCol w="3833268">
                  <a:extLst>
                    <a:ext uri="{9D8B030D-6E8A-4147-A177-3AD203B41FA5}">
                      <a16:colId xmlns:a16="http://schemas.microsoft.com/office/drawing/2014/main" val="3072029550"/>
                    </a:ext>
                  </a:extLst>
                </a:gridCol>
                <a:gridCol w="3833268">
                  <a:extLst>
                    <a:ext uri="{9D8B030D-6E8A-4147-A177-3AD203B41FA5}">
                      <a16:colId xmlns:a16="http://schemas.microsoft.com/office/drawing/2014/main" val="1928003464"/>
                    </a:ext>
                  </a:extLst>
                </a:gridCol>
              </a:tblGrid>
              <a:tr h="513135"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entury Gothic" panose="020B0502020202020204" pitchFamily="34" charset="0"/>
                        </a:rPr>
                        <a:t>souhaiter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entury Gothic" panose="020B0502020202020204" pitchFamily="34" charset="0"/>
                        </a:rPr>
                        <a:t>célébrer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entury Gothic" panose="020B0502020202020204" pitchFamily="34" charset="0"/>
                        </a:rPr>
                        <a:t>échanger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050066"/>
                  </a:ext>
                </a:extLst>
              </a:tr>
              <a:tr h="513135"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entury Gothic" panose="020B0502020202020204" pitchFamily="34" charset="0"/>
                        </a:rPr>
                        <a:t>fabriquer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laver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ranger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488534"/>
                  </a:ext>
                </a:extLst>
              </a:tr>
              <a:tr h="513135"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entury Gothic" panose="020B0502020202020204" pitchFamily="34" charset="0"/>
                        </a:rPr>
                        <a:t>fermer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entury Gothic" panose="020B0502020202020204" pitchFamily="34" charset="0"/>
                        </a:rPr>
                        <a:t>aller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entury Gothic" panose="020B0502020202020204" pitchFamily="34" charset="0"/>
                        </a:rPr>
                        <a:t>corriger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458631"/>
                  </a:ext>
                </a:extLst>
              </a:tr>
              <a:tr h="513135"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entury Gothic" panose="020B0502020202020204" pitchFamily="34" charset="0"/>
                        </a:rPr>
                        <a:t>expliquer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entury Gothic" panose="020B0502020202020204" pitchFamily="34" charset="0"/>
                        </a:rPr>
                        <a:t>boire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entury Gothic" panose="020B0502020202020204" pitchFamily="34" charset="0"/>
                        </a:rPr>
                        <a:t>acheter</a:t>
                      </a:r>
                      <a:r>
                        <a:rPr lang="en-GB" dirty="0">
                          <a:latin typeface="Century Gothic" panose="020B0502020202020204" pitchFamily="34" charset="0"/>
                        </a:rPr>
                        <a:t>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011711"/>
                  </a:ext>
                </a:extLst>
              </a:tr>
              <a:tr h="513135"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aimer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detester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faire -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993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839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saying what I and others do</a:t>
            </a:r>
            <a:endParaRPr lang="en-GB" sz="2800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381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41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7DB115D-68AE-465B-9FEA-99B93AB41973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1FC36B2-49BB-4B47-AECF-B69F12712404}"/>
              </a:ext>
            </a:extLst>
          </p:cNvPr>
          <p:cNvSpPr/>
          <p:nvPr/>
        </p:nvSpPr>
        <p:spPr>
          <a:xfrm>
            <a:off x="198748" y="1197329"/>
            <a:ext cx="11723927" cy="357287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74BDBD6B-FDA9-41ED-B04C-0F5011F37EAE}"/>
              </a:ext>
            </a:extLst>
          </p:cNvPr>
          <p:cNvSpPr txBox="1">
            <a:spLocks/>
          </p:cNvSpPr>
          <p:nvPr/>
        </p:nvSpPr>
        <p:spPr>
          <a:xfrm>
            <a:off x="9805632" y="1424476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8" name="Google Shape;170;p8" descr="Jigsaw, Puzzle, Piece, Game, Concept, Solution">
            <a:extLst>
              <a:ext uri="{FF2B5EF4-FFF2-40B4-BE49-F238E27FC236}">
                <a16:creationId xmlns:a16="http://schemas.microsoft.com/office/drawing/2014/main" id="{5084BB73-FCF0-424A-A328-1B4B76246A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23295" y="126554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Title 1">
            <a:extLst>
              <a:ext uri="{FF2B5EF4-FFF2-40B4-BE49-F238E27FC236}">
                <a16:creationId xmlns:a16="http://schemas.microsoft.com/office/drawing/2014/main" id="{4390C22E-8462-4A52-8CDD-B0FDF0541708}"/>
              </a:ext>
            </a:extLst>
          </p:cNvPr>
          <p:cNvSpPr txBox="1">
            <a:spLocks/>
          </p:cNvSpPr>
          <p:nvPr/>
        </p:nvSpPr>
        <p:spPr>
          <a:xfrm>
            <a:off x="389104" y="1244588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faire de (do)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jouer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à (play)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with sports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A577253-5CF0-419B-9746-94F7664909B6}"/>
              </a:ext>
            </a:extLst>
          </p:cNvPr>
          <p:cNvSpPr/>
          <p:nvPr/>
        </p:nvSpPr>
        <p:spPr>
          <a:xfrm>
            <a:off x="3849618" y="2044207"/>
            <a:ext cx="4606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do (some) sport.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1" name="Google Shape;433;p6">
            <a:extLst>
              <a:ext uri="{FF2B5EF4-FFF2-40B4-BE49-F238E27FC236}">
                <a16:creationId xmlns:a16="http://schemas.microsoft.com/office/drawing/2014/main" id="{58F0DDE7-18B7-4685-A0F0-0F10B2761743}"/>
              </a:ext>
            </a:extLst>
          </p:cNvPr>
          <p:cNvSpPr txBox="1"/>
          <p:nvPr/>
        </p:nvSpPr>
        <p:spPr>
          <a:xfrm>
            <a:off x="3503081" y="203718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E151E5C1-61B1-4FDF-A9B1-6C5C46CF092B}"/>
              </a:ext>
            </a:extLst>
          </p:cNvPr>
          <p:cNvSpPr/>
          <p:nvPr/>
        </p:nvSpPr>
        <p:spPr>
          <a:xfrm>
            <a:off x="434771" y="2061429"/>
            <a:ext cx="2782540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5818DF5-63F6-438D-BFD1-4B5F9C8DDE58}"/>
              </a:ext>
            </a:extLst>
          </p:cNvPr>
          <p:cNvSpPr txBox="1"/>
          <p:nvPr/>
        </p:nvSpPr>
        <p:spPr>
          <a:xfrm>
            <a:off x="371336" y="2042616"/>
            <a:ext cx="249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fais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du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sport.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4A94EE0-A685-41C0-BD5C-33825F629F33}"/>
              </a:ext>
            </a:extLst>
          </p:cNvPr>
          <p:cNvSpPr/>
          <p:nvPr/>
        </p:nvSpPr>
        <p:spPr>
          <a:xfrm>
            <a:off x="357467" y="1618458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‘do’ with sports, use faire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0" name="Speech Bubble: Rectangle with Corners Rounded 129">
            <a:extLst>
              <a:ext uri="{FF2B5EF4-FFF2-40B4-BE49-F238E27FC236}">
                <a16:creationId xmlns:a16="http://schemas.microsoft.com/office/drawing/2014/main" id="{87ABC1B1-23CC-43F4-BF46-67BE16ECCEEA}"/>
              </a:ext>
            </a:extLst>
          </p:cNvPr>
          <p:cNvSpPr/>
          <p:nvPr/>
        </p:nvSpPr>
        <p:spPr>
          <a:xfrm>
            <a:off x="7227414" y="1236072"/>
            <a:ext cx="2171453" cy="997513"/>
          </a:xfrm>
          <a:prstGeom prst="wedgeRoundRectCallout">
            <a:avLst>
              <a:gd name="adj1" fmla="val -76233"/>
              <a:gd name="adj2" fmla="val -9541"/>
              <a:gd name="adj3" fmla="val 16667"/>
            </a:avLst>
          </a:prstGeom>
          <a:solidFill>
            <a:srgbClr val="F2F7F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This use of 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is called the 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partitive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sz="2000" b="1" dirty="0">
              <a:solidFill>
                <a:schemeClr val="tx1"/>
              </a:solidFill>
              <a:latin typeface="Century Gothic" panose="020F0302020204030204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9B6A8E2-F86E-4D10-A33C-83C75909FBF6}"/>
              </a:ext>
            </a:extLst>
          </p:cNvPr>
          <p:cNvSpPr/>
          <p:nvPr/>
        </p:nvSpPr>
        <p:spPr>
          <a:xfrm>
            <a:off x="331941" y="3189813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Use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jouer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+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à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+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le/la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to say you ‘play’ a sport: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8574011A-EFF3-4F05-968B-DB1F0746C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60" y="8116477"/>
            <a:ext cx="2274005" cy="859611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C9917E06-870A-4950-BAA8-866075E613A5}"/>
              </a:ext>
            </a:extLst>
          </p:cNvPr>
          <p:cNvSpPr txBox="1"/>
          <p:nvPr/>
        </p:nvSpPr>
        <p:spPr>
          <a:xfrm>
            <a:off x="2461465" y="8223356"/>
            <a:ext cx="5997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Jean-Michel écrit un message à Pierre.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96F53B-D1E0-82CE-D902-DC201492611A}"/>
              </a:ext>
            </a:extLst>
          </p:cNvPr>
          <p:cNvSpPr/>
          <p:nvPr/>
        </p:nvSpPr>
        <p:spPr>
          <a:xfrm>
            <a:off x="3851544" y="2566996"/>
            <a:ext cx="4606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do (some) dance/dancing.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Google Shape;433;p6">
            <a:extLst>
              <a:ext uri="{FF2B5EF4-FFF2-40B4-BE49-F238E27FC236}">
                <a16:creationId xmlns:a16="http://schemas.microsoft.com/office/drawing/2014/main" id="{02EA0C56-D972-17B3-0CD8-50BB0EC367FB}"/>
              </a:ext>
            </a:extLst>
          </p:cNvPr>
          <p:cNvSpPr txBox="1"/>
          <p:nvPr/>
        </p:nvSpPr>
        <p:spPr>
          <a:xfrm>
            <a:off x="3505007" y="255997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6456F3-08C9-6721-2D0D-ACF8858ED591}"/>
              </a:ext>
            </a:extLst>
          </p:cNvPr>
          <p:cNvSpPr/>
          <p:nvPr/>
        </p:nvSpPr>
        <p:spPr>
          <a:xfrm>
            <a:off x="436697" y="2584218"/>
            <a:ext cx="3066384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DDEC2-A429-9010-7AB9-AA22CD2BCEB0}"/>
              </a:ext>
            </a:extLst>
          </p:cNvPr>
          <p:cNvSpPr txBox="1"/>
          <p:nvPr/>
        </p:nvSpPr>
        <p:spPr>
          <a:xfrm>
            <a:off x="373261" y="2565405"/>
            <a:ext cx="323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fais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de la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danse.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A41370-1E38-662E-DC50-1F0F29C3E3A5}"/>
              </a:ext>
            </a:extLst>
          </p:cNvPr>
          <p:cNvSpPr/>
          <p:nvPr/>
        </p:nvSpPr>
        <p:spPr>
          <a:xfrm>
            <a:off x="3886270" y="3689741"/>
            <a:ext cx="4606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play football.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Google Shape;433;p6">
            <a:extLst>
              <a:ext uri="{FF2B5EF4-FFF2-40B4-BE49-F238E27FC236}">
                <a16:creationId xmlns:a16="http://schemas.microsoft.com/office/drawing/2014/main" id="{02943EF2-15A3-8A09-C292-15138A1FF590}"/>
              </a:ext>
            </a:extLst>
          </p:cNvPr>
          <p:cNvSpPr txBox="1"/>
          <p:nvPr/>
        </p:nvSpPr>
        <p:spPr>
          <a:xfrm>
            <a:off x="3539733" y="368272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B9B8CE-6510-D43A-050E-4771F184B5CA}"/>
              </a:ext>
            </a:extLst>
          </p:cNvPr>
          <p:cNvSpPr/>
          <p:nvPr/>
        </p:nvSpPr>
        <p:spPr>
          <a:xfrm>
            <a:off x="471423" y="3706963"/>
            <a:ext cx="3031658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CCA294-4EC5-8B74-F958-77940FDE182B}"/>
              </a:ext>
            </a:extLst>
          </p:cNvPr>
          <p:cNvSpPr txBox="1"/>
          <p:nvPr/>
        </p:nvSpPr>
        <p:spPr>
          <a:xfrm>
            <a:off x="407987" y="3688150"/>
            <a:ext cx="312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joue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au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football.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5F72AC-1482-C6AC-BAA5-E38344475D9D}"/>
              </a:ext>
            </a:extLst>
          </p:cNvPr>
          <p:cNvSpPr/>
          <p:nvPr/>
        </p:nvSpPr>
        <p:spPr>
          <a:xfrm>
            <a:off x="3888196" y="4212530"/>
            <a:ext cx="8245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plays skipping/with the skipping rope.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Google Shape;433;p6">
            <a:extLst>
              <a:ext uri="{FF2B5EF4-FFF2-40B4-BE49-F238E27FC236}">
                <a16:creationId xmlns:a16="http://schemas.microsoft.com/office/drawing/2014/main" id="{30586CFA-6571-6369-71AE-327D3E6B8B06}"/>
              </a:ext>
            </a:extLst>
          </p:cNvPr>
          <p:cNvSpPr txBox="1"/>
          <p:nvPr/>
        </p:nvSpPr>
        <p:spPr>
          <a:xfrm>
            <a:off x="3541659" y="4205512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C717DE6-9AD7-E4E9-54F1-53E8975C9BB2}"/>
              </a:ext>
            </a:extLst>
          </p:cNvPr>
          <p:cNvSpPr/>
          <p:nvPr/>
        </p:nvSpPr>
        <p:spPr>
          <a:xfrm>
            <a:off x="473349" y="4229752"/>
            <a:ext cx="3066384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2167B6-86C0-54A3-662A-6D1D9BFC9FFB}"/>
              </a:ext>
            </a:extLst>
          </p:cNvPr>
          <p:cNvSpPr txBox="1"/>
          <p:nvPr/>
        </p:nvSpPr>
        <p:spPr>
          <a:xfrm>
            <a:off x="409913" y="4210939"/>
            <a:ext cx="323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Elle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joue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à la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corde.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35A43E-721D-A522-BB2D-CA9EA9E3EFDE}"/>
              </a:ext>
            </a:extLst>
          </p:cNvPr>
          <p:cNvSpPr/>
          <p:nvPr/>
        </p:nvSpPr>
        <p:spPr>
          <a:xfrm>
            <a:off x="177528" y="4903159"/>
            <a:ext cx="11723927" cy="248436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D04AF87-2DFA-8B74-CBF8-1ADFDEA56FD7}"/>
              </a:ext>
            </a:extLst>
          </p:cNvPr>
          <p:cNvSpPr txBox="1">
            <a:spLocks/>
          </p:cNvSpPr>
          <p:nvPr/>
        </p:nvSpPr>
        <p:spPr>
          <a:xfrm>
            <a:off x="9784412" y="5130306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Google Shape;170;p8" descr="Jigsaw, Puzzle, Piece, Game, Concept, Solution">
            <a:extLst>
              <a:ext uri="{FF2B5EF4-FFF2-40B4-BE49-F238E27FC236}">
                <a16:creationId xmlns:a16="http://schemas.microsoft.com/office/drawing/2014/main" id="{091E53E6-7D54-630D-D42B-8605AC9B68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02075" y="497137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232732F-9B6E-8B13-4A52-AFF037E64E42}"/>
              </a:ext>
            </a:extLst>
          </p:cNvPr>
          <p:cNvSpPr txBox="1">
            <a:spLocks/>
          </p:cNvSpPr>
          <p:nvPr/>
        </p:nvSpPr>
        <p:spPr>
          <a:xfrm>
            <a:off x="367884" y="4950418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 partitive article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(du, de la, de l’, des)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E5DE44-BB61-4A46-B4BE-0435EAA6FA21}"/>
              </a:ext>
            </a:extLst>
          </p:cNvPr>
          <p:cNvSpPr/>
          <p:nvPr/>
        </p:nvSpPr>
        <p:spPr>
          <a:xfrm>
            <a:off x="5437278" y="5750037"/>
            <a:ext cx="4606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eat (some) fish.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Google Shape;433;p6">
            <a:extLst>
              <a:ext uri="{FF2B5EF4-FFF2-40B4-BE49-F238E27FC236}">
                <a16:creationId xmlns:a16="http://schemas.microsoft.com/office/drawing/2014/main" id="{E57CD56F-23F4-7C71-7B6F-9B18CE18B609}"/>
              </a:ext>
            </a:extLst>
          </p:cNvPr>
          <p:cNvSpPr txBox="1"/>
          <p:nvPr/>
        </p:nvSpPr>
        <p:spPr>
          <a:xfrm>
            <a:off x="5090741" y="574301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AA3B07B-F342-0E70-4B10-B2336730126E}"/>
              </a:ext>
            </a:extLst>
          </p:cNvPr>
          <p:cNvSpPr/>
          <p:nvPr/>
        </p:nvSpPr>
        <p:spPr>
          <a:xfrm>
            <a:off x="413550" y="5767259"/>
            <a:ext cx="3436067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33B173-E479-1EEE-C1B7-267ECE194B6F}"/>
              </a:ext>
            </a:extLst>
          </p:cNvPr>
          <p:cNvSpPr txBox="1"/>
          <p:nvPr/>
        </p:nvSpPr>
        <p:spPr>
          <a:xfrm>
            <a:off x="350116" y="5748446"/>
            <a:ext cx="3536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mange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du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poisson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8B431D-15E8-45EB-9DFD-712AB0D6E081}"/>
              </a:ext>
            </a:extLst>
          </p:cNvPr>
          <p:cNvSpPr/>
          <p:nvPr/>
        </p:nvSpPr>
        <p:spPr>
          <a:xfrm>
            <a:off x="336247" y="5324288"/>
            <a:ext cx="9064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also use the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partitive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for ‘some’ with food and drink.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86E039-AFDF-E834-99A0-F4F9E7873426}"/>
              </a:ext>
            </a:extLst>
          </p:cNvPr>
          <p:cNvSpPr/>
          <p:nvPr/>
        </p:nvSpPr>
        <p:spPr>
          <a:xfrm>
            <a:off x="5439204" y="6272826"/>
            <a:ext cx="4606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eat (some) ice cream.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Google Shape;433;p6">
            <a:extLst>
              <a:ext uri="{FF2B5EF4-FFF2-40B4-BE49-F238E27FC236}">
                <a16:creationId xmlns:a16="http://schemas.microsoft.com/office/drawing/2014/main" id="{D61C7146-DAD3-9F85-BB9D-E47B2B17A212}"/>
              </a:ext>
            </a:extLst>
          </p:cNvPr>
          <p:cNvSpPr txBox="1"/>
          <p:nvPr/>
        </p:nvSpPr>
        <p:spPr>
          <a:xfrm>
            <a:off x="5092667" y="626580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638FD-BDE9-D2A1-B39D-228C6A58DC74}"/>
              </a:ext>
            </a:extLst>
          </p:cNvPr>
          <p:cNvSpPr/>
          <p:nvPr/>
        </p:nvSpPr>
        <p:spPr>
          <a:xfrm>
            <a:off x="415476" y="6290048"/>
            <a:ext cx="3536153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7E4EF7-A268-A7A5-928F-D8C64370C1CA}"/>
              </a:ext>
            </a:extLst>
          </p:cNvPr>
          <p:cNvSpPr txBox="1"/>
          <p:nvPr/>
        </p:nvSpPr>
        <p:spPr>
          <a:xfrm>
            <a:off x="352041" y="6260176"/>
            <a:ext cx="446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mange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de la 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glace.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B5F574-7CFA-D509-1AC8-07A302F7D615}"/>
              </a:ext>
            </a:extLst>
          </p:cNvPr>
          <p:cNvSpPr/>
          <p:nvPr/>
        </p:nvSpPr>
        <p:spPr>
          <a:xfrm>
            <a:off x="5452706" y="6795617"/>
            <a:ext cx="4606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drink (some) water.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Google Shape;433;p6">
            <a:extLst>
              <a:ext uri="{FF2B5EF4-FFF2-40B4-BE49-F238E27FC236}">
                <a16:creationId xmlns:a16="http://schemas.microsoft.com/office/drawing/2014/main" id="{8CAAF696-E13F-D55B-07AA-2CA660D3499A}"/>
              </a:ext>
            </a:extLst>
          </p:cNvPr>
          <p:cNvSpPr txBox="1"/>
          <p:nvPr/>
        </p:nvSpPr>
        <p:spPr>
          <a:xfrm>
            <a:off x="5106169" y="678859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7BC3B7C-BABC-5673-4957-4FA67F3A3618}"/>
              </a:ext>
            </a:extLst>
          </p:cNvPr>
          <p:cNvSpPr/>
          <p:nvPr/>
        </p:nvSpPr>
        <p:spPr>
          <a:xfrm>
            <a:off x="428978" y="6812839"/>
            <a:ext cx="3536153" cy="44623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E78A6-EDEA-BE6A-899E-40DDAB8C7FD6}"/>
              </a:ext>
            </a:extLst>
          </p:cNvPr>
          <p:cNvSpPr txBox="1"/>
          <p:nvPr/>
        </p:nvSpPr>
        <p:spPr>
          <a:xfrm>
            <a:off x="365543" y="6782967"/>
            <a:ext cx="446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bois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400" b="1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de </a:t>
            </a:r>
            <a:r>
              <a:rPr lang="en-GB" sz="24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l’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eau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2BF1F32-2F8E-8D43-7F84-22626DFE1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047" y="10006470"/>
            <a:ext cx="8738358" cy="495261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6FD2AE6-2036-134B-67F6-1051123BEE74}"/>
              </a:ext>
            </a:extLst>
          </p:cNvPr>
          <p:cNvSpPr txBox="1"/>
          <p:nvPr/>
        </p:nvSpPr>
        <p:spPr>
          <a:xfrm>
            <a:off x="2422343" y="8605150"/>
            <a:ext cx="7949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Read the message and write the missing articles 1-8.</a:t>
            </a:r>
            <a:br>
              <a:rPr kumimoji="0" lang="fr-F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Then identify who (I or we) is doing each activity.</a:t>
            </a:r>
          </a:p>
        </p:txBody>
      </p:sp>
      <p:pic>
        <p:nvPicPr>
          <p:cNvPr id="48" name="Picture 47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2252A4F6-7BC2-DB45-CF45-622B341BF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531" y="9662992"/>
            <a:ext cx="1085845" cy="1102551"/>
          </a:xfrm>
          <a:prstGeom prst="rect">
            <a:avLst/>
          </a:prstGeom>
        </p:spPr>
      </p:pic>
      <p:graphicFrame>
        <p:nvGraphicFramePr>
          <p:cNvPr id="49" name="Table 7">
            <a:extLst>
              <a:ext uri="{FF2B5EF4-FFF2-40B4-BE49-F238E27FC236}">
                <a16:creationId xmlns:a16="http://schemas.microsoft.com/office/drawing/2014/main" id="{EA2BE220-4889-9D55-A394-D9A74E914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129591"/>
              </p:ext>
            </p:extLst>
          </p:nvPr>
        </p:nvGraphicFramePr>
        <p:xfrm>
          <a:off x="8449289" y="10754194"/>
          <a:ext cx="3598259" cy="3078480"/>
        </p:xfrm>
        <a:graphic>
          <a:graphicData uri="http://schemas.openxmlformats.org/drawingml/2006/table">
            <a:tbl>
              <a:tblPr firstRow="1" bandRow="1"/>
              <a:tblGrid>
                <a:gridCol w="1425375">
                  <a:extLst>
                    <a:ext uri="{9D8B030D-6E8A-4147-A177-3AD203B41FA5}">
                      <a16:colId xmlns:a16="http://schemas.microsoft.com/office/drawing/2014/main" val="3412884666"/>
                    </a:ext>
                  </a:extLst>
                </a:gridCol>
                <a:gridCol w="1020869">
                  <a:extLst>
                    <a:ext uri="{9D8B030D-6E8A-4147-A177-3AD203B41FA5}">
                      <a16:colId xmlns:a16="http://schemas.microsoft.com/office/drawing/2014/main" val="527599741"/>
                    </a:ext>
                  </a:extLst>
                </a:gridCol>
                <a:gridCol w="1152015">
                  <a:extLst>
                    <a:ext uri="{9D8B030D-6E8A-4147-A177-3AD203B41FA5}">
                      <a16:colId xmlns:a16="http://schemas.microsoft.com/office/drawing/2014/main" val="13490586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Activité</a:t>
                      </a:r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J-M (I)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J-M + (we)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58791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26963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49203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4012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92568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50787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371730"/>
                  </a:ext>
                </a:extLst>
              </a:tr>
            </a:tbl>
          </a:graphicData>
        </a:graphic>
      </p:graphicFrame>
      <p:grpSp>
        <p:nvGrpSpPr>
          <p:cNvPr id="50" name="Group 49">
            <a:extLst>
              <a:ext uri="{FF2B5EF4-FFF2-40B4-BE49-F238E27FC236}">
                <a16:creationId xmlns:a16="http://schemas.microsoft.com/office/drawing/2014/main" id="{76E987B7-3D8F-D531-BFD6-5755FEDE9348}"/>
              </a:ext>
            </a:extLst>
          </p:cNvPr>
          <p:cNvGrpSpPr/>
          <p:nvPr/>
        </p:nvGrpSpPr>
        <p:grpSpPr>
          <a:xfrm>
            <a:off x="8797906" y="11449967"/>
            <a:ext cx="651690" cy="431403"/>
            <a:chOff x="618830" y="1946476"/>
            <a:chExt cx="2352180" cy="1497777"/>
          </a:xfrm>
          <a:solidFill>
            <a:srgbClr val="002060"/>
          </a:solidFill>
        </p:grpSpPr>
        <p:pic>
          <p:nvPicPr>
            <p:cNvPr id="51" name="Graphic 50" descr="Sport balls outline">
              <a:extLst>
                <a:ext uri="{FF2B5EF4-FFF2-40B4-BE49-F238E27FC236}">
                  <a16:creationId xmlns:a16="http://schemas.microsoft.com/office/drawing/2014/main" id="{90997324-B3CF-188B-47D5-CF5D808E1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73233" y="1946476"/>
              <a:ext cx="1497777" cy="1497777"/>
            </a:xfrm>
            <a:prstGeom prst="rect">
              <a:avLst/>
            </a:prstGeom>
          </p:spPr>
        </p:pic>
        <p:pic>
          <p:nvPicPr>
            <p:cNvPr id="52" name="Graphic 51" descr="Tennis racket and ball with solid fill">
              <a:extLst>
                <a:ext uri="{FF2B5EF4-FFF2-40B4-BE49-F238E27FC236}">
                  <a16:creationId xmlns:a16="http://schemas.microsoft.com/office/drawing/2014/main" id="{82B984C7-B868-7AA1-2032-4FAB56DC1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18830" y="2280907"/>
              <a:ext cx="1062271" cy="1062271"/>
            </a:xfrm>
            <a:prstGeom prst="rect">
              <a:avLst/>
            </a:prstGeom>
          </p:spPr>
        </p:pic>
      </p:grpSp>
      <p:pic>
        <p:nvPicPr>
          <p:cNvPr id="54" name="Picture 53" descr="A picture containing nature, shore&#10;&#10;Description automatically generated">
            <a:extLst>
              <a:ext uri="{FF2B5EF4-FFF2-40B4-BE49-F238E27FC236}">
                <a16:creationId xmlns:a16="http://schemas.microsoft.com/office/drawing/2014/main" id="{EC77BC70-768E-AA68-F9E0-8286D51A724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7"/>
          <a:stretch/>
        </p:blipFill>
        <p:spPr>
          <a:xfrm>
            <a:off x="8830134" y="11874200"/>
            <a:ext cx="714193" cy="374903"/>
          </a:xfrm>
          <a:prstGeom prst="rect">
            <a:avLst/>
          </a:prstGeom>
        </p:spPr>
      </p:pic>
      <p:pic>
        <p:nvPicPr>
          <p:cNvPr id="55" name="Graphic 54" descr="Swimming with solid fill">
            <a:extLst>
              <a:ext uri="{FF2B5EF4-FFF2-40B4-BE49-F238E27FC236}">
                <a16:creationId xmlns:a16="http://schemas.microsoft.com/office/drawing/2014/main" id="{596708AE-BFF0-DA83-D46A-18A22D5FAD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97479" y="12163081"/>
            <a:ext cx="579502" cy="579502"/>
          </a:xfrm>
          <a:prstGeom prst="rect">
            <a:avLst/>
          </a:prstGeom>
        </p:spPr>
      </p:pic>
      <p:pic>
        <p:nvPicPr>
          <p:cNvPr id="56" name="Picture 55" descr="A picture containing shape&#10;&#10;Description automatically generated">
            <a:extLst>
              <a:ext uri="{FF2B5EF4-FFF2-40B4-BE49-F238E27FC236}">
                <a16:creationId xmlns:a16="http://schemas.microsoft.com/office/drawing/2014/main" id="{32D7F90D-9630-AC0C-0438-88C82FE69CDA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35" y="12686847"/>
            <a:ext cx="370390" cy="320040"/>
          </a:xfrm>
          <a:prstGeom prst="rect">
            <a:avLst/>
          </a:prstGeom>
        </p:spPr>
      </p:pic>
      <p:pic>
        <p:nvPicPr>
          <p:cNvPr id="57" name="Picture 56" descr="A picture containing arrow&#10;&#10;Description automatically generated">
            <a:extLst>
              <a:ext uri="{FF2B5EF4-FFF2-40B4-BE49-F238E27FC236}">
                <a16:creationId xmlns:a16="http://schemas.microsoft.com/office/drawing/2014/main" id="{A4EF0A29-88F9-DD57-9906-04E89243FC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227" y="13057780"/>
            <a:ext cx="663765" cy="38685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89A5119-FC8E-854E-B6AD-D6ED997387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99" y="13444631"/>
            <a:ext cx="776086" cy="388043"/>
          </a:xfrm>
          <a:prstGeom prst="rect">
            <a:avLst/>
          </a:prstGeom>
        </p:spPr>
      </p:pic>
      <p:pic>
        <p:nvPicPr>
          <p:cNvPr id="65" name="Graphic 64" descr="Group success with solid fill">
            <a:extLst>
              <a:ext uri="{FF2B5EF4-FFF2-40B4-BE49-F238E27FC236}">
                <a16:creationId xmlns:a16="http://schemas.microsoft.com/office/drawing/2014/main" id="{D0ADC252-01D3-D960-E428-D60D26403A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19158" y="99940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74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saying what I and others do</a:t>
            </a:r>
            <a:endParaRPr lang="en-GB" sz="2800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7DB115D-68AE-465B-9FEA-99B93AB41973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43" name="Table 4">
            <a:extLst>
              <a:ext uri="{FF2B5EF4-FFF2-40B4-BE49-F238E27FC236}">
                <a16:creationId xmlns:a16="http://schemas.microsoft.com/office/drawing/2014/main" id="{F012A207-9AB5-48CA-87CC-A190524A5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470558"/>
              </p:ext>
            </p:extLst>
          </p:nvPr>
        </p:nvGraphicFramePr>
        <p:xfrm>
          <a:off x="422975" y="12383077"/>
          <a:ext cx="10681115" cy="3758292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39573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piscine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marché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vais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39573"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vas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à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3957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l’exercice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gymnastique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cyclisme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6010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sport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natation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ski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38448"/>
                  </a:ext>
                </a:extLst>
              </a:tr>
            </a:tbl>
          </a:graphicData>
        </a:graphic>
      </p:graphicFrame>
      <p:pic>
        <p:nvPicPr>
          <p:cNvPr id="244" name="Picture 243">
            <a:extLst>
              <a:ext uri="{FF2B5EF4-FFF2-40B4-BE49-F238E27FC236}">
                <a16:creationId xmlns:a16="http://schemas.microsoft.com/office/drawing/2014/main" id="{E3D1E55D-5BBD-4E59-B4DF-F194F5454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78" y="14661616"/>
            <a:ext cx="1186070" cy="1080360"/>
          </a:xfrm>
          <a:prstGeom prst="rect">
            <a:avLst/>
          </a:prstGeom>
        </p:spPr>
      </p:pic>
      <p:pic>
        <p:nvPicPr>
          <p:cNvPr id="245" name="Picture 244" descr="Icon&#10;&#10;Description automatically generated">
            <a:extLst>
              <a:ext uri="{FF2B5EF4-FFF2-40B4-BE49-F238E27FC236}">
                <a16:creationId xmlns:a16="http://schemas.microsoft.com/office/drawing/2014/main" id="{5CB5D918-F8C8-40F2-9F66-7116476A6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8" y="12582935"/>
            <a:ext cx="1186070" cy="1186070"/>
          </a:xfrm>
          <a:prstGeom prst="rect">
            <a:avLst/>
          </a:prstGeom>
        </p:spPr>
      </p:pic>
      <p:sp>
        <p:nvSpPr>
          <p:cNvPr id="247" name="TextBox 246">
            <a:extLst>
              <a:ext uri="{FF2B5EF4-FFF2-40B4-BE49-F238E27FC236}">
                <a16:creationId xmlns:a16="http://schemas.microsoft.com/office/drawing/2014/main" id="{EEC3C59B-6900-447B-A7BE-4DB1DE66741C}"/>
              </a:ext>
            </a:extLst>
          </p:cNvPr>
          <p:cNvSpPr txBox="1"/>
          <p:nvPr/>
        </p:nvSpPr>
        <p:spPr>
          <a:xfrm>
            <a:off x="870401" y="13759840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331975F6-4DF2-4FC3-A1CC-0E2D2AEEE8B2}"/>
              </a:ext>
            </a:extLst>
          </p:cNvPr>
          <p:cNvSpPr txBox="1"/>
          <p:nvPr/>
        </p:nvSpPr>
        <p:spPr>
          <a:xfrm>
            <a:off x="933135" y="15794335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4B8FC7B7-0E8F-4C94-A779-DDD1441468F6}"/>
              </a:ext>
            </a:extLst>
          </p:cNvPr>
          <p:cNvSpPr txBox="1"/>
          <p:nvPr/>
        </p:nvSpPr>
        <p:spPr>
          <a:xfrm>
            <a:off x="2365024" y="11815296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0520CC75-5466-475E-AC1C-7FA0045CF302}"/>
              </a:ext>
            </a:extLst>
          </p:cNvPr>
          <p:cNvGrpSpPr/>
          <p:nvPr/>
        </p:nvGrpSpPr>
        <p:grpSpPr>
          <a:xfrm>
            <a:off x="83997" y="11815296"/>
            <a:ext cx="2268556" cy="862054"/>
            <a:chOff x="314909" y="12083263"/>
            <a:chExt cx="2268556" cy="862054"/>
          </a:xfrm>
        </p:grpSpPr>
        <p:sp>
          <p:nvSpPr>
            <p:cNvPr id="252" name="Title 1">
              <a:extLst>
                <a:ext uri="{FF2B5EF4-FFF2-40B4-BE49-F238E27FC236}">
                  <a16:creationId xmlns:a16="http://schemas.microsoft.com/office/drawing/2014/main" id="{48614C4A-6E3D-4B16-8403-EC1969E66208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53" name="Picture 25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0EE67D9-83B9-4877-A073-1622FE709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254" name="Picture 253">
            <a:extLst>
              <a:ext uri="{FF2B5EF4-FFF2-40B4-BE49-F238E27FC236}">
                <a16:creationId xmlns:a16="http://schemas.microsoft.com/office/drawing/2014/main" id="{9D4DB0CB-FB2B-4775-9CED-56F837F0EF6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6056" y="11746008"/>
            <a:ext cx="1234410" cy="1126549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55616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42899" y="15735057"/>
              <a:ext cx="607859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42</a:t>
              </a:r>
            </a:p>
          </p:txBody>
        </p:sp>
      </p:grp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98818937-B7F0-2C00-BEBB-E44459FCC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38417"/>
              </p:ext>
            </p:extLst>
          </p:nvPr>
        </p:nvGraphicFramePr>
        <p:xfrm>
          <a:off x="349772" y="1612841"/>
          <a:ext cx="4284573" cy="5190218"/>
        </p:xfrm>
        <a:graphic>
          <a:graphicData uri="http://schemas.openxmlformats.org/drawingml/2006/table">
            <a:tbl>
              <a:tblPr firstRow="1" bandRow="1"/>
              <a:tblGrid>
                <a:gridCol w="4284573">
                  <a:extLst>
                    <a:ext uri="{9D8B030D-6E8A-4147-A177-3AD203B41FA5}">
                      <a16:colId xmlns:a16="http://schemas.microsoft.com/office/drawing/2014/main" val="3001603862"/>
                    </a:ext>
                  </a:extLst>
                </a:gridCol>
              </a:tblGrid>
              <a:tr h="3485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001048"/>
                  </a:ext>
                </a:extLst>
              </a:tr>
              <a:tr h="3485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577387"/>
                  </a:ext>
                </a:extLst>
              </a:tr>
              <a:tr h="3485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257531"/>
                  </a:ext>
                </a:extLst>
              </a:tr>
              <a:tr h="3485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937489"/>
                  </a:ext>
                </a:extLst>
              </a:tr>
              <a:tr h="43533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985951"/>
                  </a:ext>
                </a:extLst>
              </a:tr>
              <a:tr h="3485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995396"/>
                  </a:ext>
                </a:extLst>
              </a:tr>
              <a:tr h="3485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514017"/>
                  </a:ext>
                </a:extLst>
              </a:tr>
              <a:tr h="3485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352175"/>
                  </a:ext>
                </a:extLst>
              </a:tr>
              <a:tr h="3485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606166"/>
                  </a:ext>
                </a:extLst>
              </a:tr>
              <a:tr h="3485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037542"/>
                  </a:ext>
                </a:extLst>
              </a:tr>
              <a:tr h="3485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929010"/>
                  </a:ext>
                </a:extLst>
              </a:tr>
              <a:tr h="3485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816151"/>
                  </a:ext>
                </a:extLst>
              </a:tr>
              <a:tr h="34858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9319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5F08519-3201-2542-6188-21C71FDFDCFD}"/>
              </a:ext>
            </a:extLst>
          </p:cNvPr>
          <p:cNvSpPr txBox="1"/>
          <p:nvPr/>
        </p:nvSpPr>
        <p:spPr>
          <a:xfrm>
            <a:off x="2208361" y="955241"/>
            <a:ext cx="6784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latin typeface="Century Gothic" panose="020B0502020202020204" pitchFamily="34" charset="0"/>
              </a:rPr>
              <a:t>Pierre writes to Max in English.  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Max wants to reply in French. Can you help?</a:t>
            </a:r>
          </a:p>
        </p:txBody>
      </p:sp>
      <p:pic>
        <p:nvPicPr>
          <p:cNvPr id="7" name="Picture 6" descr="A cartoon of a child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3622629C-167C-1A5F-7BFD-6699211BFA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80"/>
          <a:stretch/>
        </p:blipFill>
        <p:spPr>
          <a:xfrm>
            <a:off x="-178485" y="5678653"/>
            <a:ext cx="1629266" cy="1381197"/>
          </a:xfrm>
          <a:prstGeom prst="ellipse">
            <a:avLst/>
          </a:prstGeom>
        </p:spPr>
      </p:pic>
      <p:pic>
        <p:nvPicPr>
          <p:cNvPr id="9" name="Picture 8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967669D3-F33B-A534-7318-2E64D2D8B9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61"/>
          <a:stretch/>
        </p:blipFill>
        <p:spPr>
          <a:xfrm>
            <a:off x="8267703" y="400613"/>
            <a:ext cx="910147" cy="996381"/>
          </a:xfrm>
          <a:prstGeom prst="ellipse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A64E12C-869C-E573-9393-978635B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997" y="1538059"/>
            <a:ext cx="552151" cy="552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E97552-B806-BAE0-74E2-3EA54B94A2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9869" y="1509372"/>
            <a:ext cx="3710059" cy="351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4D34B8-E152-8427-8261-241B49A72B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0132" y="1675979"/>
            <a:ext cx="4212843" cy="4180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DBA02-B95C-DDAB-D1A5-C8505B187B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371" y="896045"/>
            <a:ext cx="2048434" cy="847417"/>
          </a:xfrm>
          <a:prstGeom prst="rect">
            <a:avLst/>
          </a:prstGeom>
        </p:spPr>
      </p:pic>
      <p:sp>
        <p:nvSpPr>
          <p:cNvPr id="16" name="Google Shape;108;p3">
            <a:extLst>
              <a:ext uri="{FF2B5EF4-FFF2-40B4-BE49-F238E27FC236}">
                <a16:creationId xmlns:a16="http://schemas.microsoft.com/office/drawing/2014/main" id="{F21EB1FD-070B-ABA2-602F-04A92D4512DF}"/>
              </a:ext>
            </a:extLst>
          </p:cNvPr>
          <p:cNvSpPr txBox="1"/>
          <p:nvPr/>
        </p:nvSpPr>
        <p:spPr>
          <a:xfrm>
            <a:off x="4780131" y="6015366"/>
            <a:ext cx="678858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defRPr/>
            </a:pPr>
            <a:r>
              <a:rPr lang="en-GB" sz="2000" dirty="0">
                <a:latin typeface="Century Gothic"/>
              </a:rPr>
              <a:t>Write a message to Pierre in French. Write anything you like. You can write short sentences or words or a mixture, like Pierre.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292A3C-AB44-EC95-F102-68F30DE52D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65724" y="7912579"/>
            <a:ext cx="8195616" cy="36516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1B60B6-78D1-BA29-2F44-32C1D8E861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446" y="7212650"/>
            <a:ext cx="2268011" cy="5471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0CA9E5-ABE1-982F-61D9-2A05B14B5D71}"/>
              </a:ext>
            </a:extLst>
          </p:cNvPr>
          <p:cNvSpPr txBox="1"/>
          <p:nvPr/>
        </p:nvSpPr>
        <p:spPr>
          <a:xfrm>
            <a:off x="2366220" y="7217487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Prononce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les mots.</a:t>
            </a:r>
          </a:p>
        </p:txBody>
      </p:sp>
    </p:spTree>
    <p:extLst>
      <p:ext uri="{BB962C8B-B14F-4D97-AF65-F5344CB8AC3E}">
        <p14:creationId xmlns:p14="http://schemas.microsoft.com/office/powerpoint/2010/main" val="678754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Expressing likes and saying what I and others do</a:t>
            </a:r>
            <a:endParaRPr lang="en-GB" sz="2800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7DB115D-68AE-465B-9FEA-99B93AB41973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0C7E845-2ACD-47E0-9B15-C693F5946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78" y="11601752"/>
            <a:ext cx="2048434" cy="84741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15E9D60-BDD1-4863-8811-6CE1265F25C6}"/>
              </a:ext>
            </a:extLst>
          </p:cNvPr>
          <p:cNvSpPr txBox="1"/>
          <p:nvPr/>
        </p:nvSpPr>
        <p:spPr>
          <a:xfrm>
            <a:off x="2323312" y="11787867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français.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68DD65B-92A8-681A-91B5-C83C24614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580741"/>
              </p:ext>
            </p:extLst>
          </p:nvPr>
        </p:nvGraphicFramePr>
        <p:xfrm>
          <a:off x="422975" y="12383077"/>
          <a:ext cx="10681115" cy="3758292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39573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to, at, in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swimming pool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39573"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go, am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go, are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3957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swimming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skiing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160105"/>
                  </a:ext>
                </a:extLst>
              </a:tr>
              <a:tr h="93957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cycling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exercise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gymnastics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3844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EAC1540-5B82-065A-8351-847BA212C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78" y="14661616"/>
            <a:ext cx="1186070" cy="108036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3D48C82-0F4C-20A2-70E9-1914E2B39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8" y="12582935"/>
            <a:ext cx="1186070" cy="1186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E80CC2-DCFA-4782-AE92-F2D05ADA11D3}"/>
              </a:ext>
            </a:extLst>
          </p:cNvPr>
          <p:cNvSpPr txBox="1"/>
          <p:nvPr/>
        </p:nvSpPr>
        <p:spPr>
          <a:xfrm>
            <a:off x="870401" y="13759840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9CD00-7532-8A20-E0C6-9DF0B3F422FC}"/>
              </a:ext>
            </a:extLst>
          </p:cNvPr>
          <p:cNvSpPr txBox="1"/>
          <p:nvPr/>
        </p:nvSpPr>
        <p:spPr>
          <a:xfrm>
            <a:off x="933135" y="15690425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397760-6FEA-5EEE-31A7-1A2EF019017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4699" y="12019660"/>
            <a:ext cx="1234410" cy="1126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BAED0A-062B-E0C6-EDDC-B3BB77826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7703" y="6992603"/>
            <a:ext cx="3566469" cy="4404742"/>
          </a:xfrm>
          <a:prstGeom prst="rect">
            <a:avLst/>
          </a:prstGeom>
        </p:spPr>
      </p:pic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398F4C60-3DB6-5E7B-3FF4-7F2024C2A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292925"/>
              </p:ext>
            </p:extLst>
          </p:nvPr>
        </p:nvGraphicFramePr>
        <p:xfrm>
          <a:off x="519966" y="1466840"/>
          <a:ext cx="11314204" cy="4727240"/>
        </p:xfrm>
        <a:graphic>
          <a:graphicData uri="http://schemas.openxmlformats.org/drawingml/2006/table">
            <a:tbl>
              <a:tblPr firstRow="1" bandRow="1"/>
              <a:tblGrid>
                <a:gridCol w="643816">
                  <a:extLst>
                    <a:ext uri="{9D8B030D-6E8A-4147-A177-3AD203B41FA5}">
                      <a16:colId xmlns:a16="http://schemas.microsoft.com/office/drawing/2014/main" val="631620830"/>
                    </a:ext>
                  </a:extLst>
                </a:gridCol>
                <a:gridCol w="3131414">
                  <a:extLst>
                    <a:ext uri="{9D8B030D-6E8A-4147-A177-3AD203B41FA5}">
                      <a16:colId xmlns:a16="http://schemas.microsoft.com/office/drawing/2014/main" val="3203117186"/>
                    </a:ext>
                  </a:extLst>
                </a:gridCol>
                <a:gridCol w="7538974">
                  <a:extLst>
                    <a:ext uri="{9D8B030D-6E8A-4147-A177-3AD203B41FA5}">
                      <a16:colId xmlns:a16="http://schemas.microsoft.com/office/drawing/2014/main" val="1169906587"/>
                    </a:ext>
                  </a:extLst>
                </a:gridCol>
              </a:tblGrid>
              <a:tr h="362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489959"/>
                  </a:ext>
                </a:extLst>
              </a:tr>
              <a:tr h="533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parents | amie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0" i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do cooking with my parents.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526622"/>
                  </a:ext>
                </a:extLst>
              </a:tr>
              <a:tr h="533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449049"/>
                  </a:ext>
                </a:extLst>
              </a:tr>
              <a:tr h="533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cousine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cousin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081531"/>
                  </a:ext>
                </a:extLst>
              </a:tr>
              <a:tr h="533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famille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5674262"/>
                  </a:ext>
                </a:extLst>
              </a:tr>
              <a:tr h="533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frère |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ami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998767"/>
                  </a:ext>
                </a:extLst>
              </a:tr>
              <a:tr h="533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amis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parent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243966"/>
                  </a:ext>
                </a:extLst>
              </a:tr>
              <a:tr h="53375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sœur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270290"/>
                  </a:ext>
                </a:extLst>
              </a:tr>
              <a:tr h="53375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parents |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famille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374981"/>
                  </a:ext>
                </a:extLst>
              </a:tr>
            </a:tbl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830B6D-5A0B-37EC-DD0D-AA07C66E1FCD}"/>
              </a:ext>
            </a:extLst>
          </p:cNvPr>
          <p:cNvSpPr/>
          <p:nvPr/>
        </p:nvSpPr>
        <p:spPr>
          <a:xfrm>
            <a:off x="1205346" y="1995055"/>
            <a:ext cx="1159530" cy="43501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1512CA-E839-E190-CDCC-D1599FEF6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771" y="904671"/>
            <a:ext cx="2377646" cy="8535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2D86E5-414A-F8E1-031D-A1DAECB76667}"/>
              </a:ext>
            </a:extLst>
          </p:cNvPr>
          <p:cNvSpPr txBox="1"/>
          <p:nvPr/>
        </p:nvSpPr>
        <p:spPr>
          <a:xfrm>
            <a:off x="2593879" y="1096347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choisis le bon mot. Écris la phrase en anglais.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2184D5-92CD-6FA9-B657-CEF59F473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171" y="6397998"/>
            <a:ext cx="2377646" cy="8535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7C96BB-4A78-AFA3-4AAC-675861201B68}"/>
              </a:ext>
            </a:extLst>
          </p:cNvPr>
          <p:cNvSpPr txBox="1"/>
          <p:nvPr/>
        </p:nvSpPr>
        <p:spPr>
          <a:xfrm>
            <a:off x="2829407" y="6548110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écris les bonnes lettres.</a:t>
            </a:r>
            <a:endParaRPr kumimoji="0" lang="fr-F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1989443-FD64-5520-E583-944733C92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365829"/>
              </p:ext>
            </p:extLst>
          </p:nvPr>
        </p:nvGraphicFramePr>
        <p:xfrm>
          <a:off x="519966" y="7295443"/>
          <a:ext cx="7668070" cy="4039921"/>
        </p:xfrm>
        <a:graphic>
          <a:graphicData uri="http://schemas.openxmlformats.org/drawingml/2006/table">
            <a:tbl>
              <a:tblPr firstRow="1" bandRow="1"/>
              <a:tblGrid>
                <a:gridCol w="560689">
                  <a:extLst>
                    <a:ext uri="{9D8B030D-6E8A-4147-A177-3AD203B41FA5}">
                      <a16:colId xmlns:a16="http://schemas.microsoft.com/office/drawing/2014/main" val="864097096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2321025507"/>
                    </a:ext>
                  </a:extLst>
                </a:gridCol>
                <a:gridCol w="644237">
                  <a:extLst>
                    <a:ext uri="{9D8B030D-6E8A-4147-A177-3AD203B41FA5}">
                      <a16:colId xmlns:a16="http://schemas.microsoft.com/office/drawing/2014/main" val="3646238667"/>
                    </a:ext>
                  </a:extLst>
                </a:gridCol>
                <a:gridCol w="3221181">
                  <a:extLst>
                    <a:ext uri="{9D8B030D-6E8A-4147-A177-3AD203B41FA5}">
                      <a16:colId xmlns:a16="http://schemas.microsoft.com/office/drawing/2014/main" val="3630158754"/>
                    </a:ext>
                  </a:extLst>
                </a:gridCol>
              </a:tblGrid>
              <a:tr h="7104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couleur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4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514630"/>
                  </a:ext>
                </a:extLst>
              </a:tr>
              <a:tr h="1198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164149"/>
                  </a:ext>
                </a:extLst>
              </a:tr>
              <a:tr h="7104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028733"/>
                  </a:ext>
                </a:extLst>
              </a:tr>
              <a:tr h="7104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510968"/>
                  </a:ext>
                </a:extLst>
              </a:tr>
              <a:tr h="7104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114242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B60B6A-C029-CFFF-10CB-DD4D8409131A}"/>
              </a:ext>
            </a:extLst>
          </p:cNvPr>
          <p:cNvCxnSpPr/>
          <p:nvPr/>
        </p:nvCxnSpPr>
        <p:spPr>
          <a:xfrm flipV="1">
            <a:off x="8437418" y="9912927"/>
            <a:ext cx="1537855" cy="311728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55616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42899" y="15735057"/>
              <a:ext cx="63190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039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DC9DE4C2-8D45-DF4F-3B63-3012DBCF1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105968"/>
              </p:ext>
            </p:extLst>
          </p:nvPr>
        </p:nvGraphicFramePr>
        <p:xfrm>
          <a:off x="425412" y="2306055"/>
          <a:ext cx="11766587" cy="761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66587">
                  <a:extLst>
                    <a:ext uri="{9D8B030D-6E8A-4147-A177-3AD203B41FA5}">
                      <a16:colId xmlns:a16="http://schemas.microsoft.com/office/drawing/2014/main" val="1782870110"/>
                    </a:ext>
                  </a:extLst>
                </a:gridCol>
              </a:tblGrid>
              <a:tr h="76124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Ton Christ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juif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8209501"/>
                  </a:ext>
                </a:extLst>
              </a:tr>
              <a:tr h="76124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____________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japonairse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4677956"/>
                  </a:ext>
                </a:extLst>
              </a:tr>
              <a:tr h="76124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pizza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italienne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_____ ________ couscous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algérien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0516001"/>
                  </a:ext>
                </a:extLst>
              </a:tr>
              <a:tr h="76124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démocratie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________ grecque,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1201213"/>
                  </a:ext>
                </a:extLst>
              </a:tr>
              <a:tr h="76124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Ton ____________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brésilien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7512867"/>
                  </a:ext>
                </a:extLst>
              </a:tr>
              <a:tr h="76124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montre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Suisse, ta ____________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indienne,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37350"/>
                  </a:ext>
                </a:extLst>
              </a:tr>
              <a:tr h="76124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__________ __________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coréenne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4903435"/>
                  </a:ext>
                </a:extLst>
              </a:tr>
              <a:tr h="761248"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vacances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turques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tunisiennes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our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marocaines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5885718"/>
                  </a:ext>
                </a:extLst>
              </a:tr>
              <a:tr h="761248"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chiffres __________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arabes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ton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écriture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latine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082357"/>
                  </a:ext>
                </a:extLst>
              </a:tr>
              <a:tr h="76124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Et …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reproches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à ton Voisin d’__________ étranger.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514578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9" y="149979"/>
            <a:ext cx="4026958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393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poème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3389936" y="468113"/>
            <a:ext cx="949066" cy="790020"/>
            <a:chOff x="3814354" y="2201705"/>
            <a:chExt cx="578337" cy="4814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46996" y="2257577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00740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62361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A7D691-B678-4F20-BF77-628D5BC1884B}"/>
              </a:ext>
            </a:extLst>
          </p:cNvPr>
          <p:cNvGrpSpPr/>
          <p:nvPr/>
        </p:nvGrpSpPr>
        <p:grpSpPr>
          <a:xfrm>
            <a:off x="8755614" y="1024428"/>
            <a:ext cx="2991081" cy="1613094"/>
            <a:chOff x="4876029" y="582476"/>
            <a:chExt cx="1822690" cy="98297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E45B786-5FC8-4E82-80A0-5E3AC473EB68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982979"/>
              <a:chOff x="4310576" y="875609"/>
              <a:chExt cx="2558030" cy="133038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1B5CAEE-3AE3-4E6E-BA4C-3F7BC5B77909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2525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5503F80-3DC1-4B2A-8196-23B272DD273F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F565A7-E355-455D-A679-C16925C26996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C13C2E-55E3-46E4-B790-E8C493D8E309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Understanding and responding to a poem.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9124AAB4-362A-4FA6-9A41-1AC64D129AE0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4" name="Picture 123" descr="A logo with a circle and text&#10;&#10;Description automatically generated">
            <a:extLst>
              <a:ext uri="{FF2B5EF4-FFF2-40B4-BE49-F238E27FC236}">
                <a16:creationId xmlns:a16="http://schemas.microsoft.com/office/drawing/2014/main" id="{D1A47362-25BB-41D7-974E-15C09A6D1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022" y="2316350"/>
            <a:ext cx="1337977" cy="12213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F18F837-5A2A-283E-6F20-B58C35EA6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18" y="1247738"/>
            <a:ext cx="2377646" cy="85351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FAEC14D-EFFD-676E-A10B-F6D91E99BF5F}"/>
              </a:ext>
            </a:extLst>
          </p:cNvPr>
          <p:cNvSpPr txBox="1"/>
          <p:nvPr/>
        </p:nvSpPr>
        <p:spPr>
          <a:xfrm>
            <a:off x="2630654" y="1397850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écris les mots.</a:t>
            </a:r>
          </a:p>
        </p:txBody>
      </p:sp>
      <p:pic>
        <p:nvPicPr>
          <p:cNvPr id="45" name="Picture 44" descr="A pen and a pocket watch on a map&#10;&#10;Description automatically generated">
            <a:extLst>
              <a:ext uri="{FF2B5EF4-FFF2-40B4-BE49-F238E27FC236}">
                <a16:creationId xmlns:a16="http://schemas.microsoft.com/office/drawing/2014/main" id="{79D5E3D7-0D52-8A54-79C9-3CF8E88B48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919" y="1962520"/>
            <a:ext cx="2609064" cy="173869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3CA490F-5E1D-BA7E-4686-81741427942C}"/>
              </a:ext>
            </a:extLst>
          </p:cNvPr>
          <p:cNvGrpSpPr/>
          <p:nvPr/>
        </p:nvGrpSpPr>
        <p:grpSpPr>
          <a:xfrm>
            <a:off x="330576" y="10120106"/>
            <a:ext cx="2268556" cy="862054"/>
            <a:chOff x="314909" y="12083263"/>
            <a:chExt cx="2268556" cy="862054"/>
          </a:xfrm>
        </p:grpSpPr>
        <p:sp>
          <p:nvSpPr>
            <p:cNvPr id="53" name="Title 1">
              <a:extLst>
                <a:ext uri="{FF2B5EF4-FFF2-40B4-BE49-F238E27FC236}">
                  <a16:creationId xmlns:a16="http://schemas.microsoft.com/office/drawing/2014/main" id="{AF07C1D8-1C14-86DA-69DF-3113F9B1B75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54" name="Picture 53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ED4DDBEC-4571-B2B3-6A6F-575AC0ED6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7939AC1-A480-ED2C-4D05-B2927A87127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2635" y="10050818"/>
            <a:ext cx="1234410" cy="1126549"/>
          </a:xfrm>
          <a:prstGeom prst="rect">
            <a:avLst/>
          </a:prstGeom>
        </p:spPr>
      </p:pic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9A6F22CF-DB7E-7437-088F-446C05E53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12922"/>
              </p:ext>
            </p:extLst>
          </p:nvPr>
        </p:nvGraphicFramePr>
        <p:xfrm>
          <a:off x="497686" y="10943113"/>
          <a:ext cx="9810698" cy="513617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724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lit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ménage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les courses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06363"/>
                  </a:ext>
                </a:extLst>
              </a:tr>
              <a:tr h="967242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fait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(de musique)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les devoirs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cuisine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repas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laver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ranger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font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donner à manger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donner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faisons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font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faites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90313"/>
                  </a:ext>
                </a:extLst>
              </a:tr>
            </a:tbl>
          </a:graphicData>
        </a:graphic>
      </p:graphicFrame>
      <p:pic>
        <p:nvPicPr>
          <p:cNvPr id="57" name="Picture 56">
            <a:extLst>
              <a:ext uri="{FF2B5EF4-FFF2-40B4-BE49-F238E27FC236}">
                <a16:creationId xmlns:a16="http://schemas.microsoft.com/office/drawing/2014/main" id="{5C0AF5C0-D183-19D5-FD0F-F3C614F329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227" y="12971021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C7DA892-8541-B388-06F6-CCCD98A7B0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0" y="11231769"/>
            <a:ext cx="1211560" cy="121156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C4B5AC4-2A37-ABE6-F874-3D14770473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257" y="14595434"/>
            <a:ext cx="893494" cy="84646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704B08B-8CE6-54D4-7A2E-531D3F80E935}"/>
              </a:ext>
            </a:extLst>
          </p:cNvPr>
          <p:cNvSpPr txBox="1"/>
          <p:nvPr/>
        </p:nvSpPr>
        <p:spPr>
          <a:xfrm>
            <a:off x="1531528" y="1541141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7116D3D-1632-F714-15A8-4354A3170B66}"/>
              </a:ext>
            </a:extLst>
          </p:cNvPr>
          <p:cNvSpPr txBox="1"/>
          <p:nvPr/>
        </p:nvSpPr>
        <p:spPr>
          <a:xfrm>
            <a:off x="1503057" y="1387837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09D935-7BF3-0D73-AE12-5B2B7AE2BB6D}"/>
              </a:ext>
            </a:extLst>
          </p:cNvPr>
          <p:cNvSpPr txBox="1"/>
          <p:nvPr/>
        </p:nvSpPr>
        <p:spPr>
          <a:xfrm>
            <a:off x="900168" y="1229801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720645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03534-E2A5-D8D4-9EA6-673241983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8FAB-E487-7FA8-6602-33DA988BF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BC8739-EE20-8CC4-185C-8B3B55DA9966}"/>
              </a:ext>
            </a:extLst>
          </p:cNvPr>
          <p:cNvSpPr/>
          <p:nvPr/>
        </p:nvSpPr>
        <p:spPr>
          <a:xfrm>
            <a:off x="274879" y="149979"/>
            <a:ext cx="4026958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393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poème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FEB321-D26B-378B-3CB5-0493C72270E0}"/>
              </a:ext>
            </a:extLst>
          </p:cNvPr>
          <p:cNvGrpSpPr/>
          <p:nvPr/>
        </p:nvGrpSpPr>
        <p:grpSpPr>
          <a:xfrm>
            <a:off x="3389936" y="468113"/>
            <a:ext cx="949066" cy="790020"/>
            <a:chOff x="3814354" y="2201705"/>
            <a:chExt cx="578337" cy="4814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78EF59-A5B4-C3DB-0F1D-69C9BFF6CAD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D94F40-BC1B-75B8-EDCF-81CF7702D57B}"/>
                </a:ext>
              </a:extLst>
            </p:cNvPr>
            <p:cNvSpPr txBox="1"/>
            <p:nvPr/>
          </p:nvSpPr>
          <p:spPr>
            <a:xfrm rot="20463376">
              <a:off x="3846996" y="2257577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1F6C408-DE28-475E-6801-A0BA15EBFEEA}"/>
              </a:ext>
            </a:extLst>
          </p:cNvPr>
          <p:cNvGrpSpPr/>
          <p:nvPr/>
        </p:nvGrpSpPr>
        <p:grpSpPr>
          <a:xfrm>
            <a:off x="10700740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B680810A-9C4F-8342-F2BD-219CF5D36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519330B-2C3A-CE5C-259B-D8A1FBE04519}"/>
                </a:ext>
              </a:extLst>
            </p:cNvPr>
            <p:cNvSpPr txBox="1"/>
            <p:nvPr/>
          </p:nvSpPr>
          <p:spPr>
            <a:xfrm>
              <a:off x="11011479" y="15735057"/>
              <a:ext cx="61747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45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CE5199DA-7F07-21F9-039B-19EBA289479F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263183E-998C-F2BD-F2C3-39C321A1C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13" y="1600495"/>
            <a:ext cx="2268011" cy="54712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10A182-D0F2-8918-E793-3C9DA9AD8C1E}"/>
              </a:ext>
            </a:extLst>
          </p:cNvPr>
          <p:cNvSpPr txBox="1"/>
          <p:nvPr/>
        </p:nvSpPr>
        <p:spPr>
          <a:xfrm>
            <a:off x="2678187" y="1605332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Lis le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poème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7EFCC38-4FB7-E1E5-A793-F548E7BEFEBB}"/>
              </a:ext>
            </a:extLst>
          </p:cNvPr>
          <p:cNvSpPr/>
          <p:nvPr/>
        </p:nvSpPr>
        <p:spPr>
          <a:xfrm>
            <a:off x="411853" y="7481527"/>
            <a:ext cx="11592786" cy="2777196"/>
          </a:xfrm>
          <a:prstGeom prst="roundRect">
            <a:avLst>
              <a:gd name="adj" fmla="val 9000"/>
            </a:avLst>
          </a:prstGeom>
          <a:solidFill>
            <a:srgbClr val="FFFBFD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3C1D5B78-F3B0-B333-832B-BB2F3662E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4" y="8086761"/>
            <a:ext cx="3327498" cy="219440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A1B9801-BB3D-4A44-2547-AC2C5F4068F6}"/>
              </a:ext>
            </a:extLst>
          </p:cNvPr>
          <p:cNvSpPr txBox="1"/>
          <p:nvPr/>
        </p:nvSpPr>
        <p:spPr>
          <a:xfrm>
            <a:off x="548494" y="7642482"/>
            <a:ext cx="11119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three favourite words from the poem in French, here.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" name="Picture 37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AF467A19-4C14-A08B-9CA4-8D85544CD4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0" y="8081447"/>
            <a:ext cx="3327498" cy="2194405"/>
          </a:xfrm>
          <a:prstGeom prst="rect">
            <a:avLst/>
          </a:prstGeom>
        </p:spPr>
      </p:pic>
      <p:pic>
        <p:nvPicPr>
          <p:cNvPr id="39" name="Picture 38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1E7D5F2C-2AE2-B31F-676D-4BA0A76F8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63" y="8105396"/>
            <a:ext cx="3327498" cy="2194405"/>
          </a:xfrm>
          <a:prstGeom prst="rect">
            <a:avLst/>
          </a:prstGeom>
        </p:spPr>
      </p:pic>
      <p:sp>
        <p:nvSpPr>
          <p:cNvPr id="40" name="Title 2">
            <a:extLst>
              <a:ext uri="{FF2B5EF4-FFF2-40B4-BE49-F238E27FC236}">
                <a16:creationId xmlns:a16="http://schemas.microsoft.com/office/drawing/2014/main" id="{B0DBB6CA-8225-8671-4B88-4DA5ED069DE2}"/>
              </a:ext>
            </a:extLst>
          </p:cNvPr>
          <p:cNvSpPr txBox="1">
            <a:spLocks/>
          </p:cNvSpPr>
          <p:nvPr/>
        </p:nvSpPr>
        <p:spPr>
          <a:xfrm>
            <a:off x="10367480" y="963740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01BFE56-A9A1-47CB-625C-21D447BE3DC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30164" y="8491255"/>
            <a:ext cx="1255885" cy="1146147"/>
          </a:xfrm>
          <a:prstGeom prst="rect">
            <a:avLst/>
          </a:prstGeom>
        </p:spPr>
      </p:pic>
      <p:pic>
        <p:nvPicPr>
          <p:cNvPr id="42" name="Picture 41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CCA35C68-0194-5300-7B2D-2AD75BA749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12" y="7566534"/>
            <a:ext cx="983214" cy="9338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D1141B9-C69E-2322-8A38-3C8E46CC69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607" y="6695989"/>
            <a:ext cx="2048434" cy="84741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6F07A03-9B47-2327-66DA-84A3D6B710BC}"/>
              </a:ext>
            </a:extLst>
          </p:cNvPr>
          <p:cNvSpPr txBox="1"/>
          <p:nvPr/>
        </p:nvSpPr>
        <p:spPr>
          <a:xfrm>
            <a:off x="2419041" y="6882104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français.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2FAD81C-4E5B-426C-B2FB-080B0C3C4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3068" y="2464063"/>
            <a:ext cx="3401863" cy="2487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32BCD7-4B9D-23A6-1C43-777EFDDEC77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0229" y="10477333"/>
            <a:ext cx="1234410" cy="112654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4704A99-4FC0-784C-9582-7E9DED607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442789"/>
              </p:ext>
            </p:extLst>
          </p:nvPr>
        </p:nvGraphicFramePr>
        <p:xfrm>
          <a:off x="556426" y="10944588"/>
          <a:ext cx="9810698" cy="513617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724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(music) lesson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06363"/>
                  </a:ext>
                </a:extLst>
              </a:tr>
              <a:tr h="967242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he does, makes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shopping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housework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meal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do,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do,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wash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tidy, put away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kitchen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(all) do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they do, make (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they do, make (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feed (give to eat)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 do,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9031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261A311-05FC-506E-FDB8-C86C12A8BC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967" y="12972496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536074F-22FE-719A-6EE2-199012BF0A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0" y="11233244"/>
            <a:ext cx="1211560" cy="1211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C0774-0E35-F265-5AA8-D6FC24AD17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997" y="14596909"/>
            <a:ext cx="893494" cy="8464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D3FC9E-C350-B3BB-0C39-1BB0A7501FFA}"/>
              </a:ext>
            </a:extLst>
          </p:cNvPr>
          <p:cNvSpPr txBox="1"/>
          <p:nvPr/>
        </p:nvSpPr>
        <p:spPr>
          <a:xfrm>
            <a:off x="1590268" y="154128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801343-33FD-4348-A4F9-4E21E560D787}"/>
              </a:ext>
            </a:extLst>
          </p:cNvPr>
          <p:cNvSpPr txBox="1"/>
          <p:nvPr/>
        </p:nvSpPr>
        <p:spPr>
          <a:xfrm>
            <a:off x="1561797" y="1387985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35A036-03A9-F251-5976-49A953C6464A}"/>
              </a:ext>
            </a:extLst>
          </p:cNvPr>
          <p:cNvSpPr txBox="1"/>
          <p:nvPr/>
        </p:nvSpPr>
        <p:spPr>
          <a:xfrm>
            <a:off x="958908" y="1229949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7EA818-99ED-26A7-6A29-CA39E34EEA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879" y="10268088"/>
            <a:ext cx="2048434" cy="8474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C30235-F4EC-3168-059E-B7109E0A3238}"/>
              </a:ext>
            </a:extLst>
          </p:cNvPr>
          <p:cNvSpPr txBox="1"/>
          <p:nvPr/>
        </p:nvSpPr>
        <p:spPr>
          <a:xfrm>
            <a:off x="2323313" y="10376529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F94DE16-1F62-DA8E-6124-1343A8E649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71063"/>
              </p:ext>
            </p:extLst>
          </p:nvPr>
        </p:nvGraphicFramePr>
        <p:xfrm>
          <a:off x="425412" y="2306055"/>
          <a:ext cx="11766587" cy="4257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66587">
                  <a:extLst>
                    <a:ext uri="{9D8B030D-6E8A-4147-A177-3AD203B41FA5}">
                      <a16:colId xmlns:a16="http://schemas.microsoft.com/office/drawing/2014/main" val="1782870110"/>
                    </a:ext>
                  </a:extLst>
                </a:gridCol>
              </a:tblGrid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Ton Christ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juif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8209501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voiture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japonairse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4677956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pizza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italienne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et ton couscous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algérien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0516001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démocratie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grecque,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1201213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Ton café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brésilien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7512867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montre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Suisse, ta chemise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indienne,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37350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radio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coréenne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4903435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vacances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turques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tunisiennes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our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marocaines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5885718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chiffres son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arables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ton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écriture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latine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082357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Et …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reproches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à ton Voisin d’être étranger.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5145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82891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539F8-CE14-FC2D-A597-AC8FD4759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0B02-9F71-A124-ED6E-800311C7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DF7EC3-7796-1F72-DB1F-1B568442C625}"/>
              </a:ext>
            </a:extLst>
          </p:cNvPr>
          <p:cNvSpPr/>
          <p:nvPr/>
        </p:nvSpPr>
        <p:spPr>
          <a:xfrm>
            <a:off x="274879" y="149979"/>
            <a:ext cx="4026958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monde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792E01-4C8F-BD9A-72ED-212E86EDA5DA}"/>
              </a:ext>
            </a:extLst>
          </p:cNvPr>
          <p:cNvGrpSpPr/>
          <p:nvPr/>
        </p:nvGrpSpPr>
        <p:grpSpPr>
          <a:xfrm>
            <a:off x="3389936" y="468113"/>
            <a:ext cx="949066" cy="790020"/>
            <a:chOff x="3814354" y="2201705"/>
            <a:chExt cx="578337" cy="4814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D09D13C-BAEA-C0C8-203F-D728B00F8CBC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CA701D-2F9A-42AC-6DA6-106B5A983E3A}"/>
                </a:ext>
              </a:extLst>
            </p:cNvPr>
            <p:cNvSpPr txBox="1"/>
            <p:nvPr/>
          </p:nvSpPr>
          <p:spPr>
            <a:xfrm rot="20463376">
              <a:off x="3846996" y="2257577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D589A66-3A5C-BA43-86A8-E3C85AAE7076}"/>
              </a:ext>
            </a:extLst>
          </p:cNvPr>
          <p:cNvGrpSpPr/>
          <p:nvPr/>
        </p:nvGrpSpPr>
        <p:grpSpPr>
          <a:xfrm>
            <a:off x="10700740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5B55EB3D-976A-36BC-258C-EB13EE067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1EA4044-98EE-4C58-E19C-D2FEE7C6A947}"/>
                </a:ext>
              </a:extLst>
            </p:cNvPr>
            <p:cNvSpPr txBox="1"/>
            <p:nvPr/>
          </p:nvSpPr>
          <p:spPr>
            <a:xfrm>
              <a:off x="11011479" y="15735057"/>
              <a:ext cx="623889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66913D-9F9E-CFCB-557D-584BB7405463}"/>
              </a:ext>
            </a:extLst>
          </p:cNvPr>
          <p:cNvGrpSpPr/>
          <p:nvPr/>
        </p:nvGrpSpPr>
        <p:grpSpPr>
          <a:xfrm>
            <a:off x="8926040" y="745110"/>
            <a:ext cx="2991081" cy="1196422"/>
            <a:chOff x="4876029" y="582476"/>
            <a:chExt cx="1822690" cy="98297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41BD7E6-4A74-CEA1-39DC-9320AE4189DE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982979"/>
              <a:chOff x="4310576" y="875609"/>
              <a:chExt cx="2558030" cy="133038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F80F4BE-03E0-AB31-8619-BEC31866FC90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2525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DDF7BEB-2977-D483-31B6-91AA976F9FAA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2DB35A7-A2DF-ED80-DC03-2B0487302333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CE53AE-BB23-DB3B-A071-851C60876B7B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Responding to and adapting a poem.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F0C8BAB-8C40-AAB8-98D6-C127A9F4633C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935B166-69E6-A6DF-DDFC-23ACB006F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18" y="1247738"/>
            <a:ext cx="2377646" cy="85351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D8B9100-F66D-74EC-CD29-2F0F27EA68B4}"/>
              </a:ext>
            </a:extLst>
          </p:cNvPr>
          <p:cNvSpPr txBox="1"/>
          <p:nvPr/>
        </p:nvSpPr>
        <p:spPr>
          <a:xfrm>
            <a:off x="2609065" y="1511561"/>
            <a:ext cx="3946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écris les mots.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6D8250B-A994-61DF-59A4-E84939AA9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41" y="2177042"/>
            <a:ext cx="10176387" cy="1494434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9FAA44A-7555-935E-97F1-A91AA92CF6BB}"/>
              </a:ext>
            </a:extLst>
          </p:cNvPr>
          <p:cNvSpPr/>
          <p:nvPr/>
        </p:nvSpPr>
        <p:spPr>
          <a:xfrm>
            <a:off x="302530" y="3839137"/>
            <a:ext cx="11723927" cy="577909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745E018-6D82-7162-ECE0-40B68CD8E64B}"/>
              </a:ext>
            </a:extLst>
          </p:cNvPr>
          <p:cNvSpPr txBox="1">
            <a:spLocks/>
          </p:cNvSpPr>
          <p:nvPr/>
        </p:nvSpPr>
        <p:spPr>
          <a:xfrm>
            <a:off x="9907509" y="473826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6" name="Google Shape;170;p8" descr="Jigsaw, Puzzle, Piece, Game, Concept, Solution">
            <a:extLst>
              <a:ext uri="{FF2B5EF4-FFF2-40B4-BE49-F238E27FC236}">
                <a16:creationId xmlns:a16="http://schemas.microsoft.com/office/drawing/2014/main" id="{5FF4AA64-9CDD-BA68-37B9-668CF17F2E1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25172" y="457932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EC99A578-A287-0B49-1B5E-D4C7F30E491F}"/>
              </a:ext>
            </a:extLst>
          </p:cNvPr>
          <p:cNvSpPr txBox="1">
            <a:spLocks/>
          </p:cNvSpPr>
          <p:nvPr/>
        </p:nvSpPr>
        <p:spPr>
          <a:xfrm>
            <a:off x="913702" y="3994640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Using reference materials (nouns)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C824D2-2F48-21AD-AA75-AD95E5B633E0}"/>
              </a:ext>
            </a:extLst>
          </p:cNvPr>
          <p:cNvSpPr/>
          <p:nvPr/>
        </p:nvSpPr>
        <p:spPr>
          <a:xfrm>
            <a:off x="541323" y="4552799"/>
            <a:ext cx="8979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When using an online or paper dictionary, you find symbols with useful information (type of word – e.g., noun, adjective, and gender – i.e. masculine and feminine).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C548C8F-3FE5-544F-50C6-54372C1BF510}"/>
              </a:ext>
            </a:extLst>
          </p:cNvPr>
          <p:cNvSpPr/>
          <p:nvPr/>
        </p:nvSpPr>
        <p:spPr>
          <a:xfrm>
            <a:off x="6916677" y="3940605"/>
            <a:ext cx="5109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hlinkClick r:id="rId8"/>
              </a:rPr>
              <a:t>www.wordreference.com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6F1ECBB-4031-0D7C-7DB3-BE5BE96DB01E}"/>
              </a:ext>
            </a:extLst>
          </p:cNvPr>
          <p:cNvSpPr/>
          <p:nvPr/>
        </p:nvSpPr>
        <p:spPr>
          <a:xfrm>
            <a:off x="4301837" y="8079212"/>
            <a:ext cx="853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la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9430139-C750-7D17-FC66-1501D3788D40}"/>
              </a:ext>
            </a:extLst>
          </p:cNvPr>
          <p:cNvSpPr txBox="1"/>
          <p:nvPr/>
        </p:nvSpPr>
        <p:spPr>
          <a:xfrm>
            <a:off x="609730" y="5885318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800" b="1" dirty="0">
                <a:latin typeface="Century Gothic" panose="020B0502020202020204" pitchFamily="34" charset="0"/>
              </a:rPr>
              <a:t>n</a:t>
            </a:r>
            <a:r>
              <a:rPr lang="en-GB" sz="2800" dirty="0">
                <a:latin typeface="Century Gothic" panose="020B0502020202020204" pitchFamily="34" charset="0"/>
              </a:rPr>
              <a:t> = noun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61B0DF-6DB9-3CBB-2862-37021C7FB6C1}"/>
              </a:ext>
            </a:extLst>
          </p:cNvPr>
          <p:cNvSpPr txBox="1"/>
          <p:nvPr/>
        </p:nvSpPr>
        <p:spPr>
          <a:xfrm>
            <a:off x="2897552" y="5894531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800" b="1" dirty="0">
                <a:latin typeface="Century Gothic" panose="020B0502020202020204" pitchFamily="34" charset="0"/>
              </a:rPr>
              <a:t>m</a:t>
            </a:r>
            <a:r>
              <a:rPr lang="en-GB" sz="2800" dirty="0">
                <a:latin typeface="Century Gothic" panose="020B0502020202020204" pitchFamily="34" charset="0"/>
              </a:rPr>
              <a:t> = masculine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9AAEAE1-6ABD-64B8-162F-018F57E7AA95}"/>
              </a:ext>
            </a:extLst>
          </p:cNvPr>
          <p:cNvSpPr txBox="1"/>
          <p:nvPr/>
        </p:nvSpPr>
        <p:spPr>
          <a:xfrm>
            <a:off x="2915481" y="6400549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800" b="1" dirty="0">
                <a:latin typeface="Century Gothic" panose="020B0502020202020204" pitchFamily="34" charset="0"/>
              </a:rPr>
              <a:t>f</a:t>
            </a:r>
            <a:r>
              <a:rPr lang="en-GB" sz="2800" dirty="0">
                <a:latin typeface="Century Gothic" panose="020B0502020202020204" pitchFamily="34" charset="0"/>
              </a:rPr>
              <a:t> = feminine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78BA47D-08F2-6D1D-8E25-F13F0C19EB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7285" y="6503318"/>
            <a:ext cx="5038725" cy="1571625"/>
          </a:xfrm>
          <a:prstGeom prst="rect">
            <a:avLst/>
          </a:prstGeom>
        </p:spPr>
      </p:pic>
      <p:sp>
        <p:nvSpPr>
          <p:cNvPr id="83" name="Callout: Line 13">
            <a:extLst>
              <a:ext uri="{FF2B5EF4-FFF2-40B4-BE49-F238E27FC236}">
                <a16:creationId xmlns:a16="http://schemas.microsoft.com/office/drawing/2014/main" id="{BED92296-A064-02D3-8573-1D35D91C367A}"/>
              </a:ext>
            </a:extLst>
          </p:cNvPr>
          <p:cNvSpPr/>
          <p:nvPr/>
        </p:nvSpPr>
        <p:spPr>
          <a:xfrm>
            <a:off x="9621126" y="6296180"/>
            <a:ext cx="2004501" cy="323193"/>
          </a:xfrm>
          <a:prstGeom prst="borderCallout1">
            <a:avLst>
              <a:gd name="adj1" fmla="val 56984"/>
              <a:gd name="adj2" fmla="val -319"/>
              <a:gd name="adj3" fmla="val 256695"/>
              <a:gd name="adj4" fmla="val 51160"/>
            </a:avLst>
          </a:prstGeom>
          <a:solidFill>
            <a:srgbClr val="0070C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 noun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4237E7E7-1B65-404A-32F5-A297A825AF3C}"/>
              </a:ext>
            </a:extLst>
          </p:cNvPr>
          <p:cNvSpPr/>
          <p:nvPr/>
        </p:nvSpPr>
        <p:spPr>
          <a:xfrm>
            <a:off x="10471465" y="7152824"/>
            <a:ext cx="295838" cy="18628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B833D1D1-54E8-EAEE-B1D6-18CB13671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7285" y="5858694"/>
            <a:ext cx="5010829" cy="359709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B92CA08-764C-344D-89ED-27C60E266C2E}"/>
              </a:ext>
            </a:extLst>
          </p:cNvPr>
          <p:cNvSpPr txBox="1"/>
          <p:nvPr/>
        </p:nvSpPr>
        <p:spPr>
          <a:xfrm>
            <a:off x="566921" y="6974559"/>
            <a:ext cx="544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This can help us find out the spelling of a word (and the grammatical gender of a noun).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9798FD0-D0D5-AEF0-2B62-3B28551EDF72}"/>
              </a:ext>
            </a:extLst>
          </p:cNvPr>
          <p:cNvSpPr txBox="1"/>
          <p:nvPr/>
        </p:nvSpPr>
        <p:spPr>
          <a:xfrm>
            <a:off x="541323" y="8245703"/>
            <a:ext cx="54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latin typeface="Century Gothic" panose="020B0502020202020204" pitchFamily="34" charset="0"/>
              </a:rPr>
              <a:t>Exemple</a:t>
            </a:r>
            <a:r>
              <a:rPr lang="en-GB" sz="2400" b="1" dirty="0">
                <a:latin typeface="Century Gothic" panose="020B0502020202020204" pitchFamily="34" charset="0"/>
              </a:rPr>
              <a:t>: shoe </a:t>
            </a:r>
            <a:r>
              <a:rPr lang="en-GB" sz="2400" b="1" dirty="0">
                <a:latin typeface="Century Gothic" panose="020B0502020202020204" pitchFamily="34" charset="0"/>
                <a:sym typeface="Wingdings" panose="05000000000000000000" pitchFamily="2" charset="2"/>
              </a:rPr>
              <a:t> ??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9E803D9-295E-31E4-2728-617FAFBD3513}"/>
              </a:ext>
            </a:extLst>
          </p:cNvPr>
          <p:cNvSpPr txBox="1"/>
          <p:nvPr/>
        </p:nvSpPr>
        <p:spPr>
          <a:xfrm>
            <a:off x="3983465" y="8101812"/>
            <a:ext cx="4370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______ chaussure [the shoe]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F9404F8-F33D-5903-0044-6A1035F61747}"/>
              </a:ext>
            </a:extLst>
          </p:cNvPr>
          <p:cNvSpPr txBox="1"/>
          <p:nvPr/>
        </p:nvSpPr>
        <p:spPr>
          <a:xfrm>
            <a:off x="3983465" y="8487372"/>
            <a:ext cx="4331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______ chaussure [my shoe]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ED087B4-AF0E-628F-60FF-080F125A11EF}"/>
              </a:ext>
            </a:extLst>
          </p:cNvPr>
          <p:cNvSpPr txBox="1"/>
          <p:nvPr/>
        </p:nvSpPr>
        <p:spPr>
          <a:xfrm>
            <a:off x="3965086" y="8987427"/>
            <a:ext cx="4572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______ chaussures [my shoes] 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C3CE64E-FEE3-FD08-89AB-E1FC8AD149F6}"/>
              </a:ext>
            </a:extLst>
          </p:cNvPr>
          <p:cNvSpPr/>
          <p:nvPr/>
        </p:nvSpPr>
        <p:spPr>
          <a:xfrm>
            <a:off x="326437" y="9731797"/>
            <a:ext cx="11723927" cy="577909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44DD1267-2FF9-8A4A-96D7-5B16C43DA637}"/>
              </a:ext>
            </a:extLst>
          </p:cNvPr>
          <p:cNvSpPr txBox="1">
            <a:spLocks/>
          </p:cNvSpPr>
          <p:nvPr/>
        </p:nvSpPr>
        <p:spPr>
          <a:xfrm>
            <a:off x="913702" y="9884638"/>
            <a:ext cx="8156791" cy="47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Using reference materials (adjectives)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6" name="Google Shape;171;p8">
            <a:extLst>
              <a:ext uri="{FF2B5EF4-FFF2-40B4-BE49-F238E27FC236}">
                <a16:creationId xmlns:a16="http://schemas.microsoft.com/office/drawing/2014/main" id="{77956677-D56F-F883-ACE4-606E4E12BBCE}"/>
              </a:ext>
            </a:extLst>
          </p:cNvPr>
          <p:cNvSpPr txBox="1"/>
          <p:nvPr/>
        </p:nvSpPr>
        <p:spPr>
          <a:xfrm>
            <a:off x="592365" y="10438805"/>
            <a:ext cx="1171321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When looking up adjectives, we always find them in the masculine form: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B2458EF-8E0C-FCC7-8590-B4F061B19064}"/>
              </a:ext>
            </a:extLst>
          </p:cNvPr>
          <p:cNvSpPr txBox="1"/>
          <p:nvPr/>
        </p:nvSpPr>
        <p:spPr>
          <a:xfrm>
            <a:off x="609730" y="11023435"/>
            <a:ext cx="54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latin typeface="Century Gothic" panose="020B0502020202020204" pitchFamily="34" charset="0"/>
              </a:rPr>
              <a:t>Exemple</a:t>
            </a:r>
            <a:r>
              <a:rPr lang="en-GB" sz="2400" b="1" dirty="0">
                <a:latin typeface="Century Gothic" panose="020B0502020202020204" pitchFamily="34" charset="0"/>
              </a:rPr>
              <a:t>: Chinese </a:t>
            </a:r>
            <a:r>
              <a:rPr lang="en-GB" sz="2400" b="1" dirty="0">
                <a:latin typeface="Century Gothic" panose="020B0502020202020204" pitchFamily="34" charset="0"/>
                <a:sym typeface="Wingdings" panose="05000000000000000000" pitchFamily="2" charset="2"/>
              </a:rPr>
              <a:t> ??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CCB46407-03E2-6A99-A2B0-B91C4437F3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4458" y="11697504"/>
            <a:ext cx="5049185" cy="1377945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715E7B6C-9039-D56B-4BFB-DD75C405A3A7}"/>
              </a:ext>
            </a:extLst>
          </p:cNvPr>
          <p:cNvSpPr txBox="1"/>
          <p:nvPr/>
        </p:nvSpPr>
        <p:spPr>
          <a:xfrm>
            <a:off x="6704267" y="13156550"/>
            <a:ext cx="429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______ Chinese [masculine] </a:t>
            </a:r>
          </a:p>
        </p:txBody>
      </p:sp>
      <p:sp>
        <p:nvSpPr>
          <p:cNvPr id="100" name="Callout: Line 13">
            <a:extLst>
              <a:ext uri="{FF2B5EF4-FFF2-40B4-BE49-F238E27FC236}">
                <a16:creationId xmlns:a16="http://schemas.microsoft.com/office/drawing/2014/main" id="{6E461A7C-A2CB-0EDE-96D8-049239499556}"/>
              </a:ext>
            </a:extLst>
          </p:cNvPr>
          <p:cNvSpPr/>
          <p:nvPr/>
        </p:nvSpPr>
        <p:spPr>
          <a:xfrm>
            <a:off x="9330031" y="11638181"/>
            <a:ext cx="2327848" cy="359709"/>
          </a:xfrm>
          <a:prstGeom prst="borderCallout1">
            <a:avLst>
              <a:gd name="adj1" fmla="val 56984"/>
              <a:gd name="adj2" fmla="val -319"/>
              <a:gd name="adj3" fmla="val 188100"/>
              <a:gd name="adj4" fmla="val 26220"/>
            </a:avLst>
          </a:prstGeom>
          <a:solidFill>
            <a:srgbClr val="0070C0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 singular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3D6FFDEC-76F8-2B5D-8444-1A0D33D56EA6}"/>
              </a:ext>
            </a:extLst>
          </p:cNvPr>
          <p:cNvSpPr/>
          <p:nvPr/>
        </p:nvSpPr>
        <p:spPr>
          <a:xfrm>
            <a:off x="9721422" y="12331862"/>
            <a:ext cx="501986" cy="210776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93058D77-72E3-5332-78D5-7E9A67233D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6190" y="11200695"/>
            <a:ext cx="5010829" cy="359709"/>
          </a:xfrm>
          <a:prstGeom prst="rect">
            <a:avLst/>
          </a:prstGeom>
        </p:spPr>
      </p:pic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B7B1F96-3819-E16D-1AB3-119E4597C9E8}"/>
              </a:ext>
            </a:extLst>
          </p:cNvPr>
          <p:cNvCxnSpPr>
            <a:endCxn id="101" idx="1"/>
          </p:cNvCxnSpPr>
          <p:nvPr/>
        </p:nvCxnSpPr>
        <p:spPr>
          <a:xfrm flipV="1">
            <a:off x="5111936" y="12437250"/>
            <a:ext cx="4609486" cy="877599"/>
          </a:xfrm>
          <a:prstGeom prst="straightConnector1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04" name="Picture 103">
            <a:extLst>
              <a:ext uri="{FF2B5EF4-FFF2-40B4-BE49-F238E27FC236}">
                <a16:creationId xmlns:a16="http://schemas.microsoft.com/office/drawing/2014/main" id="{7D510CD4-D54B-0CFF-8143-6AF13F3268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6190" y="13749247"/>
            <a:ext cx="5005808" cy="640012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1AE73FD0-CAA0-BB3C-197B-11C04C230A8A}"/>
              </a:ext>
            </a:extLst>
          </p:cNvPr>
          <p:cNvSpPr txBox="1"/>
          <p:nvPr/>
        </p:nvSpPr>
        <p:spPr>
          <a:xfrm>
            <a:off x="6896786" y="14686325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latin typeface="Century Gothic" panose="020B0502020202020204" pitchFamily="34" charset="0"/>
              </a:rPr>
              <a:t>______ Chinese (feminine)</a:t>
            </a:r>
          </a:p>
        </p:txBody>
      </p:sp>
      <p:sp>
        <p:nvSpPr>
          <p:cNvPr id="106" name="Google Shape;171;p8">
            <a:extLst>
              <a:ext uri="{FF2B5EF4-FFF2-40B4-BE49-F238E27FC236}">
                <a16:creationId xmlns:a16="http://schemas.microsoft.com/office/drawing/2014/main" id="{C9CB59C1-57C9-A63E-9B48-2566AE42D0E1}"/>
              </a:ext>
            </a:extLst>
          </p:cNvPr>
          <p:cNvSpPr txBox="1"/>
          <p:nvPr/>
        </p:nvSpPr>
        <p:spPr>
          <a:xfrm>
            <a:off x="566921" y="11890067"/>
            <a:ext cx="4299575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this online dictionary, click the French adjective to show how it changes to describe feminine and masculine/feminine plural nouns, too.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97DBE87-CD5C-D6E7-D6A6-12C3C940DEAC}"/>
              </a:ext>
            </a:extLst>
          </p:cNvPr>
          <p:cNvSpPr/>
          <p:nvPr/>
        </p:nvSpPr>
        <p:spPr>
          <a:xfrm>
            <a:off x="4238928" y="8485485"/>
            <a:ext cx="853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ma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CA0FECE-A57C-D507-67D9-BF39769B3729}"/>
              </a:ext>
            </a:extLst>
          </p:cNvPr>
          <p:cNvSpPr/>
          <p:nvPr/>
        </p:nvSpPr>
        <p:spPr>
          <a:xfrm>
            <a:off x="4264403" y="8976927"/>
            <a:ext cx="853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mes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EB0357F-852F-A32C-9B7E-48FB865C0029}"/>
              </a:ext>
            </a:extLst>
          </p:cNvPr>
          <p:cNvSpPr/>
          <p:nvPr/>
        </p:nvSpPr>
        <p:spPr>
          <a:xfrm>
            <a:off x="6553314" y="13167062"/>
            <a:ext cx="136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chinois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94FBFA0-1BB7-60A9-5462-B83767C1B3F8}"/>
              </a:ext>
            </a:extLst>
          </p:cNvPr>
          <p:cNvSpPr/>
          <p:nvPr/>
        </p:nvSpPr>
        <p:spPr>
          <a:xfrm>
            <a:off x="6553314" y="14659164"/>
            <a:ext cx="1518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chinoise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48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53BE0-EEA7-3A50-713E-2C024F11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42DFE-E7CB-F105-CE7F-68E12D92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8B2B64-CD5C-0EE1-2301-AC7E8ABD91D0}"/>
              </a:ext>
            </a:extLst>
          </p:cNvPr>
          <p:cNvSpPr/>
          <p:nvPr/>
        </p:nvSpPr>
        <p:spPr>
          <a:xfrm>
            <a:off x="274879" y="149979"/>
            <a:ext cx="4026958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monde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50F764-6547-2B9C-9F65-2B53F331910D}"/>
              </a:ext>
            </a:extLst>
          </p:cNvPr>
          <p:cNvGrpSpPr/>
          <p:nvPr/>
        </p:nvGrpSpPr>
        <p:grpSpPr>
          <a:xfrm>
            <a:off x="3389936" y="468113"/>
            <a:ext cx="949066" cy="790020"/>
            <a:chOff x="3814354" y="2201705"/>
            <a:chExt cx="578337" cy="4814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65CCB2C-4ABC-4890-9775-123F8018E393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A9496F-5A50-FBDD-7677-C6CB96C57DFD}"/>
                </a:ext>
              </a:extLst>
            </p:cNvPr>
            <p:cNvSpPr txBox="1"/>
            <p:nvPr/>
          </p:nvSpPr>
          <p:spPr>
            <a:xfrm rot="20463376">
              <a:off x="3846996" y="2257577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4ECA453-D416-D67E-798E-565495189281}"/>
              </a:ext>
            </a:extLst>
          </p:cNvPr>
          <p:cNvGrpSpPr/>
          <p:nvPr/>
        </p:nvGrpSpPr>
        <p:grpSpPr>
          <a:xfrm>
            <a:off x="10700740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60F87EFE-60A2-AAA8-8E41-0A54A962E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04955A9-F971-D761-EDD4-21BFC546EBD1}"/>
                </a:ext>
              </a:extLst>
            </p:cNvPr>
            <p:cNvSpPr txBox="1"/>
            <p:nvPr/>
          </p:nvSpPr>
          <p:spPr>
            <a:xfrm>
              <a:off x="11011479" y="15735057"/>
              <a:ext cx="61747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47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07EC7-6547-0297-EF6C-A7CB5F4FD328}"/>
              </a:ext>
            </a:extLst>
          </p:cNvPr>
          <p:cNvGrpSpPr/>
          <p:nvPr/>
        </p:nvGrpSpPr>
        <p:grpSpPr>
          <a:xfrm>
            <a:off x="8926040" y="745110"/>
            <a:ext cx="2991081" cy="1196422"/>
            <a:chOff x="4876029" y="582476"/>
            <a:chExt cx="1822690" cy="98297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D67716C-7141-7D2A-0C5B-023E5F9B9984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982979"/>
              <a:chOff x="4310576" y="875609"/>
              <a:chExt cx="2558030" cy="133038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8D3C91B-7FA3-1F22-CF78-CDAF8B865430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2525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840F103-528B-DD2C-F0F1-D524BBC783C4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0C35092-8CF6-DB5F-B9E6-8CB335E5D4D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A79B10-C672-35F3-6BC7-7B222BF8164D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Responding to and adapting a poem.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7A2C133B-7EB9-D616-60F9-8E1915173B02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3940E41-E047-4075-9DFB-F1E49DF6F81F}"/>
              </a:ext>
            </a:extLst>
          </p:cNvPr>
          <p:cNvGrpSpPr/>
          <p:nvPr/>
        </p:nvGrpSpPr>
        <p:grpSpPr>
          <a:xfrm>
            <a:off x="330576" y="10120106"/>
            <a:ext cx="2268556" cy="862054"/>
            <a:chOff x="314909" y="12083263"/>
            <a:chExt cx="2268556" cy="862054"/>
          </a:xfrm>
        </p:grpSpPr>
        <p:sp>
          <p:nvSpPr>
            <p:cNvPr id="53" name="Title 1">
              <a:extLst>
                <a:ext uri="{FF2B5EF4-FFF2-40B4-BE49-F238E27FC236}">
                  <a16:creationId xmlns:a16="http://schemas.microsoft.com/office/drawing/2014/main" id="{01E12A7E-20FC-64C4-96DA-F7C8E70D590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54" name="Picture 53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BD50EFF8-CA0E-221A-7557-AF566CB81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1682BE47-4C05-0ED7-C628-C49F64777C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2635" y="10050818"/>
            <a:ext cx="1234410" cy="1126549"/>
          </a:xfrm>
          <a:prstGeom prst="rect">
            <a:avLst/>
          </a:prstGeom>
        </p:spPr>
      </p:pic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8BFF0503-F32B-1E8C-F20C-3AC5DFE9BABC}"/>
              </a:ext>
            </a:extLst>
          </p:cNvPr>
          <p:cNvGraphicFramePr>
            <a:graphicFrameLocks noGrp="1"/>
          </p:cNvGraphicFramePr>
          <p:nvPr/>
        </p:nvGraphicFramePr>
        <p:xfrm>
          <a:off x="497686" y="10943113"/>
          <a:ext cx="9810698" cy="513617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724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gâteau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l’effort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06363"/>
                  </a:ext>
                </a:extLst>
              </a:tr>
              <a:tr h="967242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carte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voyage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boire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glace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l’eau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café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pain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poisson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l’été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l’équipe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acheter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fait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l’hiver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fait beau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90313"/>
                  </a:ext>
                </a:extLst>
              </a:tr>
            </a:tbl>
          </a:graphicData>
        </a:graphic>
      </p:graphicFrame>
      <p:pic>
        <p:nvPicPr>
          <p:cNvPr id="57" name="Picture 56">
            <a:extLst>
              <a:ext uri="{FF2B5EF4-FFF2-40B4-BE49-F238E27FC236}">
                <a16:creationId xmlns:a16="http://schemas.microsoft.com/office/drawing/2014/main" id="{5A1DD265-2631-9F2C-05FA-A1C1070A8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27" y="12971021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6A071058-EEA8-B736-B5E1-E854A8AAC2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0" y="11231769"/>
            <a:ext cx="1211560" cy="121156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681B245-7C11-342C-8FAF-C8D930EC02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257" y="14595434"/>
            <a:ext cx="893494" cy="84646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0AA807A-B3A8-7532-580F-1832056EE558}"/>
              </a:ext>
            </a:extLst>
          </p:cNvPr>
          <p:cNvSpPr txBox="1"/>
          <p:nvPr/>
        </p:nvSpPr>
        <p:spPr>
          <a:xfrm>
            <a:off x="1531528" y="1541141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83A55EE-CF9E-31D4-9FA1-1D2E15D680BA}"/>
              </a:ext>
            </a:extLst>
          </p:cNvPr>
          <p:cNvSpPr txBox="1"/>
          <p:nvPr/>
        </p:nvSpPr>
        <p:spPr>
          <a:xfrm>
            <a:off x="1503057" y="1387837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024A62F-7A38-9877-6BFE-FB459D446528}"/>
              </a:ext>
            </a:extLst>
          </p:cNvPr>
          <p:cNvSpPr txBox="1"/>
          <p:nvPr/>
        </p:nvSpPr>
        <p:spPr>
          <a:xfrm>
            <a:off x="900168" y="1229801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graphicFrame>
        <p:nvGraphicFramePr>
          <p:cNvPr id="37" name="Table 18">
            <a:extLst>
              <a:ext uri="{FF2B5EF4-FFF2-40B4-BE49-F238E27FC236}">
                <a16:creationId xmlns:a16="http://schemas.microsoft.com/office/drawing/2014/main" id="{4AEECEED-8EB3-F164-9A89-09071ECF5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850257"/>
              </p:ext>
            </p:extLst>
          </p:nvPr>
        </p:nvGraphicFramePr>
        <p:xfrm>
          <a:off x="427104" y="2027756"/>
          <a:ext cx="6148676" cy="7772400"/>
        </p:xfrm>
        <a:graphic>
          <a:graphicData uri="http://schemas.openxmlformats.org/drawingml/2006/table">
            <a:tbl>
              <a:tblPr firstRow="1" bandRow="1"/>
              <a:tblGrid>
                <a:gridCol w="2338787">
                  <a:extLst>
                    <a:ext uri="{9D8B030D-6E8A-4147-A177-3AD203B41FA5}">
                      <a16:colId xmlns:a16="http://schemas.microsoft.com/office/drawing/2014/main" val="1481774429"/>
                    </a:ext>
                  </a:extLst>
                </a:gridCol>
                <a:gridCol w="1044011">
                  <a:extLst>
                    <a:ext uri="{9D8B030D-6E8A-4147-A177-3AD203B41FA5}">
                      <a16:colId xmlns:a16="http://schemas.microsoft.com/office/drawing/2014/main" val="1133128579"/>
                    </a:ext>
                  </a:extLst>
                </a:gridCol>
                <a:gridCol w="2765878">
                  <a:extLst>
                    <a:ext uri="{9D8B030D-6E8A-4147-A177-3AD203B41FA5}">
                      <a16:colId xmlns:a16="http://schemas.microsoft.com/office/drawing/2014/main" val="3413878919"/>
                    </a:ext>
                  </a:extLst>
                </a:gridCol>
              </a:tblGrid>
              <a:tr h="2868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jacket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nf</a:t>
                      </a:r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veste</a:t>
                      </a:r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7684040"/>
                  </a:ext>
                </a:extLst>
              </a:tr>
              <a:tr h="2868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phone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250316"/>
                  </a:ext>
                </a:extLst>
              </a:tr>
              <a:tr h="2868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umbrella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4777387"/>
                  </a:ext>
                </a:extLst>
              </a:tr>
              <a:tr h="2868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shoes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426305"/>
                  </a:ext>
                </a:extLst>
              </a:tr>
              <a:tr h="2868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trousers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108742"/>
                  </a:ext>
                </a:extLst>
              </a:tr>
              <a:tr h="2868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trainers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741450"/>
                  </a:ext>
                </a:extLst>
              </a:tr>
              <a:tr h="2868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Spanish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856218"/>
                  </a:ext>
                </a:extLst>
              </a:tr>
              <a:tr h="2868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German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421975"/>
                  </a:ext>
                </a:extLst>
              </a:tr>
              <a:tr h="2868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Moroccan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897706"/>
                  </a:ext>
                </a:extLst>
              </a:tr>
              <a:tr h="28684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Japanese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897919"/>
                  </a:ext>
                </a:extLst>
              </a:tr>
              <a:tr h="286849"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35297"/>
                  </a:ext>
                </a:extLst>
              </a:tr>
              <a:tr h="286849"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254513"/>
                  </a:ext>
                </a:extLst>
              </a:tr>
              <a:tr h="286849"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854170"/>
                  </a:ext>
                </a:extLst>
              </a:tr>
              <a:tr h="286849"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406750"/>
                  </a:ext>
                </a:extLst>
              </a:tr>
              <a:tr h="286849"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7649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E2E1D519-56D9-2B1E-5D2A-A83AB23155A4}"/>
              </a:ext>
            </a:extLst>
          </p:cNvPr>
          <p:cNvGrpSpPr/>
          <p:nvPr/>
        </p:nvGrpSpPr>
        <p:grpSpPr>
          <a:xfrm>
            <a:off x="330576" y="1187460"/>
            <a:ext cx="2268556" cy="862054"/>
            <a:chOff x="314909" y="12083263"/>
            <a:chExt cx="2268556" cy="862054"/>
          </a:xfrm>
        </p:grpSpPr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2211FD19-983B-0BCD-C62D-D7C4B86E238A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0" name="Picture 3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CA5DA14-CB6B-F5D9-4B3D-48F91A7AA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016098D-94A6-9553-B73E-27E9E3E126A2}"/>
              </a:ext>
            </a:extLst>
          </p:cNvPr>
          <p:cNvSpPr txBox="1"/>
          <p:nvPr/>
        </p:nvSpPr>
        <p:spPr>
          <a:xfrm>
            <a:off x="2665110" y="1308011"/>
            <a:ext cx="9526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 these words up in a dictionary.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B0E6B5-1138-6E72-851D-ACA413EEF119}"/>
              </a:ext>
            </a:extLst>
          </p:cNvPr>
          <p:cNvSpPr txBox="1"/>
          <p:nvPr/>
        </p:nvSpPr>
        <p:spPr>
          <a:xfrm>
            <a:off x="6737348" y="2216654"/>
            <a:ext cx="4872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the gender information (e.g. nm) and write both masculine and feminine versions of each adjective.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397C3-7EEE-6172-BA81-297C7C0649C5}"/>
              </a:ext>
            </a:extLst>
          </p:cNvPr>
          <p:cNvSpPr txBox="1"/>
          <p:nvPr/>
        </p:nvSpPr>
        <p:spPr>
          <a:xfrm>
            <a:off x="6688358" y="7124850"/>
            <a:ext cx="4872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also search for your own words.  These are just ideas to get you started.</a:t>
            </a:r>
          </a:p>
        </p:txBody>
      </p:sp>
    </p:spTree>
    <p:extLst>
      <p:ext uri="{BB962C8B-B14F-4D97-AF65-F5344CB8AC3E}">
        <p14:creationId xmlns:p14="http://schemas.microsoft.com/office/powerpoint/2010/main" val="2774795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0" y="236878"/>
            <a:ext cx="10515600" cy="304488"/>
          </a:xfrm>
        </p:spPr>
        <p:txBody>
          <a:bodyPr>
            <a:norm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5004845" y="2241413"/>
            <a:ext cx="534850" cy="10643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575BBB-8743-423A-A360-DB512B0D7B7A}"/>
              </a:ext>
            </a:extLst>
          </p:cNvPr>
          <p:cNvSpPr/>
          <p:nvPr/>
        </p:nvSpPr>
        <p:spPr>
          <a:xfrm>
            <a:off x="195057" y="166953"/>
            <a:ext cx="4130531" cy="748825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2 learning</a:t>
            </a:r>
            <a:endParaRPr lang="en-GB" sz="3938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131868"/>
              </p:ext>
            </p:extLst>
          </p:nvPr>
        </p:nvGraphicFramePr>
        <p:xfrm>
          <a:off x="248650" y="1217326"/>
          <a:ext cx="11586298" cy="15065477"/>
        </p:xfrm>
        <a:graphic>
          <a:graphicData uri="http://schemas.openxmlformats.org/drawingml/2006/table">
            <a:tbl>
              <a:tblPr firstRow="1"/>
              <a:tblGrid>
                <a:gridCol w="1218643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2381693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3636335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2351465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998162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114913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592366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Unit 7 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(W1-6)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Saying what I and others do</a:t>
                      </a:r>
                    </a:p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activities at home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a surprise party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weather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sports and instruments</a:t>
                      </a:r>
                    </a:p>
                    <a:p>
                      <a:pPr marL="87312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00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doing </a:t>
                      </a:r>
                      <a:r>
                        <a:rPr lang="en-GB" sz="18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(I, you, s/he)</a:t>
                      </a:r>
                    </a:p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2000" b="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Essential verb: </a:t>
                      </a:r>
                      <a:b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do, make – 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FAIRE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do, make – 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</a:t>
                      </a:r>
                      <a:r>
                        <a:rPr kumimoji="0" lang="en-GB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fais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 do, make – </a:t>
                      </a:r>
                      <a:r>
                        <a:rPr kumimoji="0" lang="en-GB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tu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fais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 does – 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 fait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 does – </a:t>
                      </a:r>
                      <a:r>
                        <a:rPr kumimoji="0" lang="en-GB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elle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fait</a:t>
                      </a:r>
                    </a:p>
                    <a:p>
                      <a:pPr marL="258762" marR="0" lvl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 fait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(weather)</a:t>
                      </a:r>
                    </a:p>
                    <a:p>
                      <a:pPr marL="258762" marR="0" lvl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faire de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(sports), </a:t>
                      </a:r>
                      <a:r>
                        <a:rPr kumimoji="0" lang="en-GB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jouer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à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(sports) </a:t>
                      </a:r>
                      <a:r>
                        <a:rPr kumimoji="0" lang="en-GB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jouer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(instruments)</a:t>
                      </a:r>
                    </a:p>
                    <a:p>
                      <a:pPr marL="258762" marR="0" lvl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Est-</a:t>
                      </a:r>
                      <a:r>
                        <a:rPr kumimoji="0" lang="en-GB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que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questions + </a:t>
                      </a:r>
                      <a:r>
                        <a:rPr kumimoji="0" lang="en-GB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WH-words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marR="0" lvl="0" indent="-952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Silent final consonants [SFC] – t, s, d, x or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SFe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0975" marR="0" lvl="0" indent="-952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SSC [ç] (and soft ‘c’)</a:t>
                      </a:r>
                    </a:p>
                    <a:p>
                      <a:pPr marL="180975" marR="0" lvl="0" indent="-952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SSC [-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tion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]</a:t>
                      </a:r>
                    </a:p>
                    <a:p>
                      <a:pPr marL="180975" marR="0" lvl="0" indent="-952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SSC [-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ien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]</a:t>
                      </a:r>
                    </a:p>
                    <a:p>
                      <a:pPr marL="180975" marR="0" lvl="0" indent="-952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SSC [-s-]</a:t>
                      </a:r>
                    </a:p>
                    <a:p>
                      <a:pPr marL="180975" marR="0" lvl="0" indent="-952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SSC [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Verb 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faire </a:t>
                      </a: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(singular)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activity nouns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seasons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sports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adjectives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Numbers 16-31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Time adverbs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657866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Unit 8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(W7-9)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1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Expressing likes and actions</a:t>
                      </a:r>
                    </a:p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000" b="1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what we do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what we like/dislike doing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food for a picnic</a:t>
                      </a:r>
                    </a:p>
                    <a:p>
                      <a:pPr marL="85725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000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doing (we, you (all), they)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Essential verb: </a:t>
                      </a:r>
                      <a:b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have, having –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FAIRE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we do, make –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nous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faisons</a:t>
                      </a: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 (all) do, make –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vous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faites</a:t>
                      </a: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E79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they do, make (m) –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ils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font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they do, make –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elles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font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2-verb structures: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vouloir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veux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veut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voudrais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voudrait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Partitive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E79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du, de la, de l’, des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SSC [j] (and soft ‘g’)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[h]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Revisit several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Verb </a:t>
                      </a:r>
                      <a:r>
                        <a:rPr lang="en-GB" sz="2000" b="1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faire </a:t>
                      </a:r>
                      <a:r>
                        <a:rPr lang="en-GB" sz="2000" b="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(plural)</a:t>
                      </a:r>
                      <a:endParaRPr lang="en-GB" sz="2000" b="1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Verb </a:t>
                      </a:r>
                      <a:r>
                        <a:rPr lang="en-GB" sz="2000" b="1" u="none" strike="noStrike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vouloir</a:t>
                      </a:r>
                      <a:r>
                        <a:rPr lang="en-GB" sz="2000" b="1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(singular)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food and drink</a:t>
                      </a:r>
                      <a:endParaRPr lang="en-GB" sz="2000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115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6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(W10-11)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Revision / assessment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Ton Christ </a:t>
                      </a:r>
                      <a:r>
                        <a:rPr lang="en-GB" sz="2000" u="none" strike="noStrike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est</a:t>
                      </a: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u="none" strike="noStrike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juif</a:t>
                      </a: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poem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Revisit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vocabulary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503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3AFFC-22E2-4263-7908-C536F8C8C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8755-2ADE-A388-F988-0A4DC0DB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5D00F6-CA45-733B-8767-7F50272F4C0D}"/>
              </a:ext>
            </a:extLst>
          </p:cNvPr>
          <p:cNvSpPr/>
          <p:nvPr/>
        </p:nvSpPr>
        <p:spPr>
          <a:xfrm>
            <a:off x="274879" y="149979"/>
            <a:ext cx="4026958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monde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744CF7-C1E9-65C1-164C-58EC2CE9C1B3}"/>
              </a:ext>
            </a:extLst>
          </p:cNvPr>
          <p:cNvGrpSpPr/>
          <p:nvPr/>
        </p:nvGrpSpPr>
        <p:grpSpPr>
          <a:xfrm>
            <a:off x="3389936" y="468113"/>
            <a:ext cx="949066" cy="790020"/>
            <a:chOff x="3814354" y="2201705"/>
            <a:chExt cx="578337" cy="4814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38106F-5C33-6897-6C09-DF9ABBB02765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60B45D-8601-EC2D-6030-198354FA2385}"/>
                </a:ext>
              </a:extLst>
            </p:cNvPr>
            <p:cNvSpPr txBox="1"/>
            <p:nvPr/>
          </p:nvSpPr>
          <p:spPr>
            <a:xfrm rot="20463376">
              <a:off x="3846996" y="2257577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3B8D667-EE0F-EBFB-F6D2-ABCB2686F4D0}"/>
              </a:ext>
            </a:extLst>
          </p:cNvPr>
          <p:cNvGrpSpPr/>
          <p:nvPr/>
        </p:nvGrpSpPr>
        <p:grpSpPr>
          <a:xfrm>
            <a:off x="10700740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D6F48619-0A89-F9DB-150F-B363AC45A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4FD504D-4E51-5174-335B-5F08C1BDBBAB}"/>
                </a:ext>
              </a:extLst>
            </p:cNvPr>
            <p:cNvSpPr txBox="1"/>
            <p:nvPr/>
          </p:nvSpPr>
          <p:spPr>
            <a:xfrm>
              <a:off x="11011479" y="15735057"/>
              <a:ext cx="57900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48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DFF7CDEF-E234-32F6-104E-2BAEC206F07E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9C6565-942D-F3EE-F0D4-FDF1CD7AB353}"/>
              </a:ext>
            </a:extLst>
          </p:cNvPr>
          <p:cNvSpPr txBox="1"/>
          <p:nvPr/>
        </p:nvSpPr>
        <p:spPr>
          <a:xfrm>
            <a:off x="2414582" y="1223001"/>
            <a:ext cx="78797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un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poème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français.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7C2B73-7F3E-9733-C09E-6362D20BB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9" y="1022449"/>
            <a:ext cx="2048434" cy="847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1421B4-4D66-1BD5-0059-6D719CD181E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0229" y="10477333"/>
            <a:ext cx="1234410" cy="112654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88EC08-EE0D-9DB6-E009-A59223140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702141"/>
              </p:ext>
            </p:extLst>
          </p:nvPr>
        </p:nvGraphicFramePr>
        <p:xfrm>
          <a:off x="556426" y="10944588"/>
          <a:ext cx="9810698" cy="5226324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724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06363"/>
                  </a:ext>
                </a:extLst>
              </a:tr>
              <a:tr h="967242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you do,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effort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journey, trip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ice cream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bread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fish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coffee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water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0423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it’s bad weather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summer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buy, buying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  <a:tr h="800423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team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winter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it’s good weather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9031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5F5E5E3-C3E0-8D07-40B1-D4C274563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67" y="12972496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8BA60BC-2CC8-3147-0E8C-3504BC131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0" y="11233244"/>
            <a:ext cx="1211560" cy="1211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ABE5D0-73CA-0F8E-F0E9-111E004E39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997" y="14596909"/>
            <a:ext cx="893494" cy="8464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B5481C-BC37-C36E-A764-364B7D746407}"/>
              </a:ext>
            </a:extLst>
          </p:cNvPr>
          <p:cNvSpPr txBox="1"/>
          <p:nvPr/>
        </p:nvSpPr>
        <p:spPr>
          <a:xfrm>
            <a:off x="1590268" y="154128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EF268-5FF7-AEBC-6213-3072A4DFE7FE}"/>
              </a:ext>
            </a:extLst>
          </p:cNvPr>
          <p:cNvSpPr txBox="1"/>
          <p:nvPr/>
        </p:nvSpPr>
        <p:spPr>
          <a:xfrm>
            <a:off x="1561797" y="1387985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709CD6-25C0-9A97-0A12-836CDEB02781}"/>
              </a:ext>
            </a:extLst>
          </p:cNvPr>
          <p:cNvSpPr txBox="1"/>
          <p:nvPr/>
        </p:nvSpPr>
        <p:spPr>
          <a:xfrm>
            <a:off x="958908" y="1229949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7461A7-F693-74B4-C973-D0805FEEE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9" y="10268088"/>
            <a:ext cx="2048434" cy="8474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7FBFC3-69BB-AC4A-73C2-FBA26AF166AD}"/>
              </a:ext>
            </a:extLst>
          </p:cNvPr>
          <p:cNvSpPr txBox="1"/>
          <p:nvPr/>
        </p:nvSpPr>
        <p:spPr>
          <a:xfrm>
            <a:off x="2323313" y="10376529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C95C4B6-7716-8697-94B0-5304C7F51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26022"/>
              </p:ext>
            </p:extLst>
          </p:nvPr>
        </p:nvGraphicFramePr>
        <p:xfrm>
          <a:off x="274908" y="1837111"/>
          <a:ext cx="7232688" cy="4257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32688">
                  <a:extLst>
                    <a:ext uri="{9D8B030D-6E8A-4147-A177-3AD203B41FA5}">
                      <a16:colId xmlns:a16="http://schemas.microsoft.com/office/drawing/2014/main" val="1782870110"/>
                    </a:ext>
                  </a:extLst>
                </a:gridCol>
              </a:tblGrid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Ton Christ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juif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8209501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voiture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japonairse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4677956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pizza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italienne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et ton couscous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algérien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0516001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démocratie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grecque,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1201213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Ton café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brésilien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7512867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montre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Suisse, ta chemise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indienne,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37350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 radio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coréenne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4903435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vacances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turques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tunisiennes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our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marocaines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5885718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chiffres son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arables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ton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écriture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latine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082357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Et …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reproches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à ton Voisin d’être étranger.</a:t>
                      </a:r>
                    </a:p>
                  </a:txBody>
                  <a:tcPr anchor="ctr"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5145780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B7FEB34D-DB17-6095-9FB4-6CA88CFBDCAF}"/>
              </a:ext>
            </a:extLst>
          </p:cNvPr>
          <p:cNvGrpSpPr/>
          <p:nvPr/>
        </p:nvGrpSpPr>
        <p:grpSpPr>
          <a:xfrm>
            <a:off x="7778829" y="712873"/>
            <a:ext cx="4350984" cy="2598058"/>
            <a:chOff x="-1940325" y="1921297"/>
            <a:chExt cx="4350984" cy="25980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96B7B6A-B0E5-C48D-8CF2-C6A2BBF93D40}"/>
                </a:ext>
              </a:extLst>
            </p:cNvPr>
            <p:cNvSpPr/>
            <p:nvPr/>
          </p:nvSpPr>
          <p:spPr>
            <a:xfrm>
              <a:off x="-1940325" y="1921297"/>
              <a:ext cx="4350984" cy="25980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787C47-9941-EB16-BBEA-B0884AA4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849056" y="2040044"/>
              <a:ext cx="4168445" cy="2360564"/>
            </a:xfrm>
            <a:prstGeom prst="roundRect">
              <a:avLst/>
            </a:prstGeom>
            <a:effectLst/>
          </p:spPr>
        </p:pic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BC4411F-4C81-890D-33DE-ADD2A32268B7}"/>
              </a:ext>
            </a:extLst>
          </p:cNvPr>
          <p:cNvSpPr/>
          <p:nvPr/>
        </p:nvSpPr>
        <p:spPr>
          <a:xfrm>
            <a:off x="6974958" y="3500420"/>
            <a:ext cx="5063585" cy="1773330"/>
          </a:xfrm>
          <a:prstGeom prst="wedgeRoundRectCallout">
            <a:avLst>
              <a:gd name="adj1" fmla="val 30428"/>
              <a:gd name="adj2" fmla="val 65929"/>
              <a:gd name="adj3" fmla="val 16667"/>
            </a:avLst>
          </a:prstGeom>
          <a:solidFill>
            <a:srgbClr val="CFF3F5"/>
          </a:solidFill>
          <a:ln w="25400" cap="flat" cmpd="sng" algn="ctr">
            <a:solidFill>
              <a:srgbClr val="2BC0C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Remember!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|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ma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mes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= my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= masculine nouns, and nouns beginning with a vowel or silent ‘h’.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= feminine nouns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mes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= all plural nouns.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BCBC67E-2B4A-A0AF-60F2-62D42A051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078619"/>
              </p:ext>
            </p:extLst>
          </p:nvPr>
        </p:nvGraphicFramePr>
        <p:xfrm>
          <a:off x="364104" y="6421800"/>
          <a:ext cx="11438036" cy="3661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9018">
                  <a:extLst>
                    <a:ext uri="{9D8B030D-6E8A-4147-A177-3AD203B41FA5}">
                      <a16:colId xmlns:a16="http://schemas.microsoft.com/office/drawing/2014/main" val="2882341370"/>
                    </a:ext>
                  </a:extLst>
                </a:gridCol>
                <a:gridCol w="5719018">
                  <a:extLst>
                    <a:ext uri="{9D8B030D-6E8A-4147-A177-3AD203B41FA5}">
                      <a16:colId xmlns:a16="http://schemas.microsoft.com/office/drawing/2014/main" val="2894581744"/>
                    </a:ext>
                  </a:extLst>
                </a:gridCol>
              </a:tblGrid>
              <a:tr h="6101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746346"/>
                  </a:ext>
                </a:extLst>
              </a:tr>
              <a:tr h="6101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938819"/>
                  </a:ext>
                </a:extLst>
              </a:tr>
              <a:tr h="6101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173150"/>
                  </a:ext>
                </a:extLst>
              </a:tr>
              <a:tr h="6101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439741"/>
                  </a:ext>
                </a:extLst>
              </a:tr>
              <a:tr h="6101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159779"/>
                  </a:ext>
                </a:extLst>
              </a:tr>
              <a:tr h="6101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01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121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8858469" y="1075185"/>
            <a:ext cx="2996736" cy="2323861"/>
            <a:chOff x="4876029" y="658369"/>
            <a:chExt cx="1826136" cy="10839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658369"/>
              <a:ext cx="1822690" cy="1083912"/>
              <a:chOff x="4310576" y="978323"/>
              <a:chExt cx="2558030" cy="146698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1036029"/>
                <a:ext cx="2539805" cy="14092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54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978323"/>
                <a:ext cx="2558030" cy="43352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954" dirty="0"/>
                  <a:t>🎯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84359" cy="1469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954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255136" y="992503"/>
              <a:ext cx="1447029" cy="7497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69" dirty="0">
                  <a:latin typeface="Century Gothic" panose="020B0502020202020204" pitchFamily="34" charset="0"/>
                </a:rPr>
                <a:t>Saying what activities we do at home</a:t>
              </a:r>
            </a:p>
            <a:p>
              <a:r>
                <a:rPr lang="en-GB" sz="1969" dirty="0">
                  <a:latin typeface="Century Gothic" panose="020B0502020202020204" pitchFamily="34" charset="0"/>
                </a:rPr>
                <a:t>faire – je </a:t>
              </a:r>
              <a:r>
                <a:rPr lang="en-GB" sz="1969" dirty="0" err="1">
                  <a:latin typeface="Century Gothic" panose="020B0502020202020204" pitchFamily="34" charset="0"/>
                </a:rPr>
                <a:t>fais</a:t>
              </a:r>
              <a:r>
                <a:rPr lang="en-GB" sz="1969" dirty="0">
                  <a:latin typeface="Century Gothic" panose="020B0502020202020204" pitchFamily="34" charset="0"/>
                </a:rPr>
                <a:t>, il/</a:t>
              </a:r>
              <a:r>
                <a:rPr lang="en-GB" sz="1969" dirty="0" err="1">
                  <a:latin typeface="Century Gothic" panose="020B0502020202020204" pitchFamily="34" charset="0"/>
                </a:rPr>
                <a:t>elle</a:t>
              </a:r>
              <a:r>
                <a:rPr lang="en-GB" sz="1969" dirty="0">
                  <a:latin typeface="Century Gothic" panose="020B0502020202020204" pitchFamily="34" charset="0"/>
                </a:rPr>
                <a:t> fait</a:t>
              </a:r>
              <a:endParaRPr lang="en-GB" sz="1969" dirty="0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4487DD4-85CC-46C5-977F-7FE73D2D0841}"/>
              </a:ext>
            </a:extLst>
          </p:cNvPr>
          <p:cNvGrpSpPr/>
          <p:nvPr/>
        </p:nvGrpSpPr>
        <p:grpSpPr>
          <a:xfrm>
            <a:off x="289763" y="8238520"/>
            <a:ext cx="2268556" cy="862054"/>
            <a:chOff x="314909" y="12083263"/>
            <a:chExt cx="2268556" cy="862054"/>
          </a:xfrm>
        </p:grpSpPr>
        <p:sp>
          <p:nvSpPr>
            <p:cNvPr id="109" name="Title 1">
              <a:extLst>
                <a:ext uri="{FF2B5EF4-FFF2-40B4-BE49-F238E27FC236}">
                  <a16:creationId xmlns:a16="http://schemas.microsoft.com/office/drawing/2014/main" id="{84C21A58-88DB-44C8-B954-0BA7D4FED69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10" name="Picture 10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74B2EE02-C1D5-4B80-8E0A-E1977B87D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15" name="Table 51">
            <a:extLst>
              <a:ext uri="{FF2B5EF4-FFF2-40B4-BE49-F238E27FC236}">
                <a16:creationId xmlns:a16="http://schemas.microsoft.com/office/drawing/2014/main" id="{639B4F38-1EDC-459D-BD15-E6F038663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969879"/>
              </p:ext>
            </p:extLst>
          </p:nvPr>
        </p:nvGraphicFramePr>
        <p:xfrm>
          <a:off x="477199" y="9191661"/>
          <a:ext cx="11532344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1270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40386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075280">
                  <a:extLst>
                    <a:ext uri="{9D8B030D-6E8A-4147-A177-3AD203B41FA5}">
                      <a16:colId xmlns:a16="http://schemas.microsoft.com/office/drawing/2014/main" val="2722900196"/>
                    </a:ext>
                  </a:extLst>
                </a:gridCol>
                <a:gridCol w="2075280">
                  <a:extLst>
                    <a:ext uri="{9D8B030D-6E8A-4147-A177-3AD203B41FA5}">
                      <a16:colId xmlns:a16="http://schemas.microsoft.com/office/drawing/2014/main" val="1602828109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faire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il fait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 fait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l’activité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cuisine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les courses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ménage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9791D863-0C8C-4646-B826-2CF777F7043E}"/>
              </a:ext>
            </a:extLst>
          </p:cNvPr>
          <p:cNvSpPr txBox="1"/>
          <p:nvPr/>
        </p:nvSpPr>
        <p:spPr>
          <a:xfrm>
            <a:off x="2567040" y="8395921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4E4F1703-9825-4ECD-8651-A7FF05038C59}"/>
              </a:ext>
            </a:extLst>
          </p:cNvPr>
          <p:cNvSpPr/>
          <p:nvPr/>
        </p:nvSpPr>
        <p:spPr>
          <a:xfrm>
            <a:off x="302362" y="11569487"/>
            <a:ext cx="11723927" cy="458754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7CDFEB5D-1C55-415A-8B35-A40DC72480C9}"/>
              </a:ext>
            </a:extLst>
          </p:cNvPr>
          <p:cNvSpPr txBox="1">
            <a:spLocks/>
          </p:cNvSpPr>
          <p:nvPr/>
        </p:nvSpPr>
        <p:spPr>
          <a:xfrm>
            <a:off x="9890595" y="11800956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3" name="Google Shape;170;p8" descr="Jigsaw, Puzzle, Piece, Game, Concept, Solution">
            <a:extLst>
              <a:ext uri="{FF2B5EF4-FFF2-40B4-BE49-F238E27FC236}">
                <a16:creationId xmlns:a16="http://schemas.microsoft.com/office/drawing/2014/main" id="{1B2E7466-0546-4DC3-9A09-BBF8A6E49C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8258" y="1164202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CustomShape 3">
            <a:extLst>
              <a:ext uri="{FF2B5EF4-FFF2-40B4-BE49-F238E27FC236}">
                <a16:creationId xmlns:a16="http://schemas.microsoft.com/office/drawing/2014/main" id="{56FF206B-A6FE-4D3B-AA20-2BAB2142115C}"/>
              </a:ext>
            </a:extLst>
          </p:cNvPr>
          <p:cNvSpPr/>
          <p:nvPr/>
        </p:nvSpPr>
        <p:spPr>
          <a:xfrm>
            <a:off x="451909" y="12060527"/>
            <a:ext cx="8849504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We use the verb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faire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mean ‘to do’ and ‘to make’.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9CC26023-F540-45F9-AB96-185F5A569B25}"/>
              </a:ext>
            </a:extLst>
          </p:cNvPr>
          <p:cNvSpPr txBox="1">
            <a:spLocks/>
          </p:cNvSpPr>
          <p:nvPr/>
        </p:nvSpPr>
        <p:spPr>
          <a:xfrm>
            <a:off x="471106" y="11645806"/>
            <a:ext cx="6202612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faire (to do </a:t>
            </a:r>
            <a:r>
              <a:rPr lang="en-GB" sz="3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make)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26125-BA92-48B6-903A-56A91F664651}"/>
              </a:ext>
            </a:extLst>
          </p:cNvPr>
          <p:cNvGrpSpPr/>
          <p:nvPr/>
        </p:nvGrpSpPr>
        <p:grpSpPr>
          <a:xfrm>
            <a:off x="10943152" y="15345207"/>
            <a:ext cx="912053" cy="664079"/>
            <a:chOff x="10804163" y="15567396"/>
            <a:chExt cx="912053" cy="664079"/>
          </a:xfrm>
        </p:grpSpPr>
        <p:pic>
          <p:nvPicPr>
            <p:cNvPr id="2079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3A7B6A95-6AB8-3394-AD68-713D43E5E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B2AFFFD7-5E0E-9D9C-D583-13787BA98ED2}"/>
                </a:ext>
              </a:extLst>
            </p:cNvPr>
            <p:cNvSpPr txBox="1"/>
            <p:nvPr/>
          </p:nvSpPr>
          <p:spPr>
            <a:xfrm>
              <a:off x="11011479" y="15735057"/>
              <a:ext cx="42351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</a:t>
              </a: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77787D32-26B8-4F60-B90D-378827775A41}"/>
              </a:ext>
            </a:extLst>
          </p:cNvPr>
          <p:cNvSpPr/>
          <p:nvPr/>
        </p:nvSpPr>
        <p:spPr>
          <a:xfrm>
            <a:off x="361940" y="1173246"/>
            <a:ext cx="354382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0992AA0-819C-4A66-9782-1279ADA0DC25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85" name="Google Shape;112;p3">
              <a:extLst>
                <a:ext uri="{FF2B5EF4-FFF2-40B4-BE49-F238E27FC236}">
                  <a16:creationId xmlns:a16="http://schemas.microsoft.com/office/drawing/2014/main" id="{7927F337-4AF8-480D-AC2E-DB436C086CBA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E7D31A5-6B85-4E77-B74A-AA3CAE08E51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B33121E-C491-4739-A32F-50C3D410794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1" name="Google Shape;433;p6">
            <a:extLst>
              <a:ext uri="{FF2B5EF4-FFF2-40B4-BE49-F238E27FC236}">
                <a16:creationId xmlns:a16="http://schemas.microsoft.com/office/drawing/2014/main" id="{1FCBFCE2-A49D-4CBC-A270-6935BF602192}"/>
              </a:ext>
            </a:extLst>
          </p:cNvPr>
          <p:cNvSpPr txBox="1"/>
          <p:nvPr/>
        </p:nvSpPr>
        <p:spPr>
          <a:xfrm>
            <a:off x="2295607" y="1308481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06F60413-4D9C-4823-A7FF-650CA387EF0D}"/>
              </a:ext>
            </a:extLst>
          </p:cNvPr>
          <p:cNvSpPr/>
          <p:nvPr/>
        </p:nvSpPr>
        <p:spPr>
          <a:xfrm>
            <a:off x="656264" y="13117355"/>
            <a:ext cx="1540957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1438A27-B239-4E53-BCFB-EFB3CB67D518}"/>
              </a:ext>
            </a:extLst>
          </p:cNvPr>
          <p:cNvSpPr/>
          <p:nvPr/>
        </p:nvSpPr>
        <p:spPr>
          <a:xfrm>
            <a:off x="2840134" y="13042225"/>
            <a:ext cx="2265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do | I make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7C2E531-2E8F-4F90-8E0D-F76D0EFEBDE3}"/>
              </a:ext>
            </a:extLst>
          </p:cNvPr>
          <p:cNvSpPr txBox="1"/>
          <p:nvPr/>
        </p:nvSpPr>
        <p:spPr>
          <a:xfrm>
            <a:off x="608714" y="13091846"/>
            <a:ext cx="16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7BE7-5985-91DC-7F68-F08C3E633F0D}"/>
              </a:ext>
            </a:extLst>
          </p:cNvPr>
          <p:cNvSpPr/>
          <p:nvPr/>
        </p:nvSpPr>
        <p:spPr>
          <a:xfrm>
            <a:off x="9006087" y="2789449"/>
            <a:ext cx="302538" cy="315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54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7D90A2-541F-5F9C-1A3C-C08C563A1B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5608" y="2040207"/>
            <a:ext cx="1456402" cy="21285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3B2FC0-353F-2564-0077-F57A1F2F37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6851" y="1344602"/>
            <a:ext cx="3616860" cy="25400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2A2516-CDAC-2719-6446-9C73EEEBD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118" y="4411098"/>
            <a:ext cx="2359356" cy="8474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5372B2-E532-9521-E1C4-4FBC09104CE4}"/>
              </a:ext>
            </a:extLst>
          </p:cNvPr>
          <p:cNvSpPr txBox="1"/>
          <p:nvPr/>
        </p:nvSpPr>
        <p:spPr>
          <a:xfrm>
            <a:off x="2581459" y="4543208"/>
            <a:ext cx="888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C’est avec ‘e’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sans ‘e’ ? Write ‘e’ or nothing.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41FFF25-D159-D457-14BD-A53C5F86B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416263"/>
              </p:ext>
            </p:extLst>
          </p:nvPr>
        </p:nvGraphicFramePr>
        <p:xfrm>
          <a:off x="342028" y="5276947"/>
          <a:ext cx="3907158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240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242918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 u i s i n 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 i 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 o u r s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 i s 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091737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7A7AFBC-3261-B639-A5EB-A025520C1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102916"/>
              </p:ext>
            </p:extLst>
          </p:nvPr>
        </p:nvGraphicFramePr>
        <p:xfrm>
          <a:off x="4747559" y="5288754"/>
          <a:ext cx="3907158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240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242918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 a r 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 o è 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e f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o r 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 o n 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1414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4376E497-5C9B-77BD-4E8D-9A74246AF3C9}"/>
              </a:ext>
            </a:extLst>
          </p:cNvPr>
          <p:cNvSpPr/>
          <p:nvPr/>
        </p:nvSpPr>
        <p:spPr>
          <a:xfrm>
            <a:off x="2592385" y="5460469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EFADE5-56A1-00E4-CC9C-D3E93A2C4F81}"/>
              </a:ext>
            </a:extLst>
          </p:cNvPr>
          <p:cNvSpPr/>
          <p:nvPr/>
        </p:nvSpPr>
        <p:spPr>
          <a:xfrm>
            <a:off x="1656604" y="6049335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9AA7DF-34B8-730E-C779-B7D0B0219654}"/>
              </a:ext>
            </a:extLst>
          </p:cNvPr>
          <p:cNvSpPr/>
          <p:nvPr/>
        </p:nvSpPr>
        <p:spPr>
          <a:xfrm>
            <a:off x="2455183" y="6674845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C86074-DF75-91D2-39CC-7F6F1CD24CC8}"/>
              </a:ext>
            </a:extLst>
          </p:cNvPr>
          <p:cNvSpPr/>
          <p:nvPr/>
        </p:nvSpPr>
        <p:spPr>
          <a:xfrm>
            <a:off x="1976634" y="7279603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05A705-BCB9-14ED-F0C5-A828EDAE9306}"/>
              </a:ext>
            </a:extLst>
          </p:cNvPr>
          <p:cNvSpPr/>
          <p:nvPr/>
        </p:nvSpPr>
        <p:spPr>
          <a:xfrm>
            <a:off x="6559799" y="5442532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138E37-841B-D5CC-8E67-4DE5CB4E9FBE}"/>
              </a:ext>
            </a:extLst>
          </p:cNvPr>
          <p:cNvSpPr/>
          <p:nvPr/>
        </p:nvSpPr>
        <p:spPr>
          <a:xfrm>
            <a:off x="6673718" y="6061821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34D6C8-80B8-F8ED-E045-1D0C3CA3F007}"/>
              </a:ext>
            </a:extLst>
          </p:cNvPr>
          <p:cNvSpPr/>
          <p:nvPr/>
        </p:nvSpPr>
        <p:spPr>
          <a:xfrm>
            <a:off x="6974162" y="6691449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4CEAFD-E0C3-DC44-2982-620059C39027}"/>
              </a:ext>
            </a:extLst>
          </p:cNvPr>
          <p:cNvSpPr/>
          <p:nvPr/>
        </p:nvSpPr>
        <p:spPr>
          <a:xfrm>
            <a:off x="6673718" y="7278036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57AB70-F5B2-C13B-BAD2-CA60F955E81D}"/>
              </a:ext>
            </a:extLst>
          </p:cNvPr>
          <p:cNvSpPr txBox="1"/>
          <p:nvPr/>
        </p:nvSpPr>
        <p:spPr>
          <a:xfrm>
            <a:off x="8859695" y="5192719"/>
            <a:ext cx="2465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" name="Picture 36" descr="Quiet Sign Clip Art">
            <a:extLst>
              <a:ext uri="{FF2B5EF4-FFF2-40B4-BE49-F238E27FC236}">
                <a16:creationId xmlns:a16="http://schemas.microsoft.com/office/drawing/2014/main" id="{C5C6BC49-613C-6338-A760-F307A3277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21" y="12434584"/>
            <a:ext cx="419088" cy="5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Google Shape;433;p6">
            <a:extLst>
              <a:ext uri="{FF2B5EF4-FFF2-40B4-BE49-F238E27FC236}">
                <a16:creationId xmlns:a16="http://schemas.microsoft.com/office/drawing/2014/main" id="{4C660A0A-E793-3F4E-1E78-EE101F7297D7}"/>
              </a:ext>
            </a:extLst>
          </p:cNvPr>
          <p:cNvSpPr txBox="1"/>
          <p:nvPr/>
        </p:nvSpPr>
        <p:spPr>
          <a:xfrm>
            <a:off x="2300090" y="1427263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EFEB727-2778-3296-20D1-50697F8C6935}"/>
              </a:ext>
            </a:extLst>
          </p:cNvPr>
          <p:cNvSpPr/>
          <p:nvPr/>
        </p:nvSpPr>
        <p:spPr>
          <a:xfrm>
            <a:off x="660747" y="14305174"/>
            <a:ext cx="1540957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FB0DD0-F973-E303-1C9E-441B9AD2B399}"/>
              </a:ext>
            </a:extLst>
          </p:cNvPr>
          <p:cNvSpPr/>
          <p:nvPr/>
        </p:nvSpPr>
        <p:spPr>
          <a:xfrm>
            <a:off x="2844617" y="14230044"/>
            <a:ext cx="3967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does | he makes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57D050-C208-19C4-A823-EA79B12F9381}"/>
              </a:ext>
            </a:extLst>
          </p:cNvPr>
          <p:cNvSpPr txBox="1"/>
          <p:nvPr/>
        </p:nvSpPr>
        <p:spPr>
          <a:xfrm>
            <a:off x="613197" y="14279665"/>
            <a:ext cx="16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il fait</a:t>
            </a:r>
          </a:p>
        </p:txBody>
      </p:sp>
      <p:pic>
        <p:nvPicPr>
          <p:cNvPr id="42" name="Picture 41" descr="Quiet Sign Clip Art">
            <a:extLst>
              <a:ext uri="{FF2B5EF4-FFF2-40B4-BE49-F238E27FC236}">
                <a16:creationId xmlns:a16="http://schemas.microsoft.com/office/drawing/2014/main" id="{3FF20510-A88E-302A-7AD3-55ACD48B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04" y="13622403"/>
            <a:ext cx="419088" cy="5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Google Shape;433;p6">
            <a:extLst>
              <a:ext uri="{FF2B5EF4-FFF2-40B4-BE49-F238E27FC236}">
                <a16:creationId xmlns:a16="http://schemas.microsoft.com/office/drawing/2014/main" id="{3D8811E2-B825-8982-95B4-C850AD56D87A}"/>
              </a:ext>
            </a:extLst>
          </p:cNvPr>
          <p:cNvSpPr txBox="1"/>
          <p:nvPr/>
        </p:nvSpPr>
        <p:spPr>
          <a:xfrm>
            <a:off x="2313537" y="1552321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1281123-63EF-D8C9-90AC-EDC8B2C8BEA8}"/>
              </a:ext>
            </a:extLst>
          </p:cNvPr>
          <p:cNvSpPr/>
          <p:nvPr/>
        </p:nvSpPr>
        <p:spPr>
          <a:xfrm>
            <a:off x="674194" y="15555753"/>
            <a:ext cx="1540957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3ADCFA-8CA1-948D-5DEE-9E760575FC74}"/>
              </a:ext>
            </a:extLst>
          </p:cNvPr>
          <p:cNvSpPr/>
          <p:nvPr/>
        </p:nvSpPr>
        <p:spPr>
          <a:xfrm>
            <a:off x="2858064" y="15480623"/>
            <a:ext cx="3542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does | she makes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948C11-09A5-1083-A99D-A5BC68DBCA27}"/>
              </a:ext>
            </a:extLst>
          </p:cNvPr>
          <p:cNvSpPr txBox="1"/>
          <p:nvPr/>
        </p:nvSpPr>
        <p:spPr>
          <a:xfrm>
            <a:off x="626644" y="15530244"/>
            <a:ext cx="16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fait</a:t>
            </a:r>
          </a:p>
        </p:txBody>
      </p:sp>
      <p:pic>
        <p:nvPicPr>
          <p:cNvPr id="47" name="Picture 46" descr="Quiet Sign Clip Art">
            <a:extLst>
              <a:ext uri="{FF2B5EF4-FFF2-40B4-BE49-F238E27FC236}">
                <a16:creationId xmlns:a16="http://schemas.microsoft.com/office/drawing/2014/main" id="{B9C36E05-DCDB-9657-FA11-D87EA6836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51" y="14872982"/>
            <a:ext cx="419088" cy="5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A9D13C4C-F4F8-9330-48CD-AF742AFE25DA}"/>
              </a:ext>
            </a:extLst>
          </p:cNvPr>
          <p:cNvSpPr/>
          <p:nvPr/>
        </p:nvSpPr>
        <p:spPr>
          <a:xfrm>
            <a:off x="6400800" y="13143388"/>
            <a:ext cx="5516324" cy="1632146"/>
          </a:xfrm>
          <a:prstGeom prst="wedgeRoundRectCallout">
            <a:avLst>
              <a:gd name="adj1" fmla="val -16762"/>
              <a:gd name="adj2" fmla="val 74763"/>
              <a:gd name="adj3" fmla="val 16667"/>
            </a:avLst>
          </a:prstGeom>
          <a:solidFill>
            <a:srgbClr val="CFF3F5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The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</a:rPr>
              <a:t>in </a:t>
            </a:r>
            <a:r>
              <a:rPr lang="en-GB" sz="2400" dirty="0" err="1">
                <a:solidFill>
                  <a:schemeClr val="tx1"/>
                </a:solidFill>
                <a:latin typeface="Century Gothic" panose="020F0302020204030204"/>
              </a:rPr>
              <a:t>fai</a:t>
            </a:r>
            <a:r>
              <a:rPr lang="en-GB" sz="2400" b="1" dirty="0" err="1">
                <a:solidFill>
                  <a:schemeClr val="tx1"/>
                </a:solidFill>
                <a:latin typeface="Century Gothic" panose="020F0302020204030204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</a:rPr>
              <a:t> and the </a:t>
            </a:r>
            <a:r>
              <a:rPr lang="en-GB" sz="2400" b="1" dirty="0">
                <a:solidFill>
                  <a:schemeClr val="tx1"/>
                </a:solidFill>
                <a:latin typeface="Century Gothic" panose="020F0302020204030204"/>
              </a:rPr>
              <a:t>–t 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</a:rPr>
              <a:t>in fai</a:t>
            </a:r>
            <a:r>
              <a:rPr lang="en-GB" sz="2400" b="1" dirty="0">
                <a:solidFill>
                  <a:schemeClr val="tx1"/>
                </a:solidFill>
                <a:latin typeface="Century Gothic" panose="020F0302020204030204"/>
              </a:rPr>
              <a:t>t</a:t>
            </a:r>
            <a:r>
              <a:rPr lang="en-GB" sz="2400" dirty="0">
                <a:solidFill>
                  <a:schemeClr val="tx1"/>
                </a:solidFill>
                <a:latin typeface="Century Gothic" panose="020F0302020204030204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are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onsonants(SFC).</a:t>
            </a:r>
          </a:p>
        </p:txBody>
      </p:sp>
    </p:spTree>
    <p:extLst>
      <p:ext uri="{BB962C8B-B14F-4D97-AF65-F5344CB8AC3E}">
        <p14:creationId xmlns:p14="http://schemas.microsoft.com/office/powerpoint/2010/main" val="2591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26125-BA92-48B6-903A-56A91F664651}"/>
              </a:ext>
            </a:extLst>
          </p:cNvPr>
          <p:cNvGrpSpPr/>
          <p:nvPr/>
        </p:nvGrpSpPr>
        <p:grpSpPr>
          <a:xfrm>
            <a:off x="10943152" y="15345207"/>
            <a:ext cx="912053" cy="651262"/>
            <a:chOff x="10804163" y="15567396"/>
            <a:chExt cx="912053" cy="651262"/>
          </a:xfrm>
        </p:grpSpPr>
        <p:pic>
          <p:nvPicPr>
            <p:cNvPr id="2079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3A7B6A95-6AB8-3394-AD68-713D43E5E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B2AFFFD7-5E0E-9D9C-D583-13787BA98ED2}"/>
                </a:ext>
              </a:extLst>
            </p:cNvPr>
            <p:cNvSpPr txBox="1"/>
            <p:nvPr/>
          </p:nvSpPr>
          <p:spPr>
            <a:xfrm>
              <a:off x="11021692" y="15644818"/>
              <a:ext cx="37863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BD2179B-C5A2-4B2B-8099-10F27017B75C}"/>
              </a:ext>
            </a:extLst>
          </p:cNvPr>
          <p:cNvGrpSpPr/>
          <p:nvPr/>
        </p:nvGrpSpPr>
        <p:grpSpPr>
          <a:xfrm>
            <a:off x="86743" y="5835911"/>
            <a:ext cx="2268556" cy="862054"/>
            <a:chOff x="314909" y="12083263"/>
            <a:chExt cx="2268556" cy="862054"/>
          </a:xfrm>
        </p:grpSpPr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64EC117A-BF78-49FC-9FC5-D0FA955B27E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6" name="Picture 6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BCE70C9-54EE-4457-BD05-F925295DB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2DBB4BA7-AAFC-4889-9223-DB42BB60B6EA}"/>
              </a:ext>
            </a:extLst>
          </p:cNvPr>
          <p:cNvSpPr txBox="1"/>
          <p:nvPr/>
        </p:nvSpPr>
        <p:spPr>
          <a:xfrm>
            <a:off x="2364020" y="5993312"/>
            <a:ext cx="981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Qui fait quoi ? C’est Clémentine (I...) ou sa mère Annick (she...) ?</a:t>
            </a: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03935615-9279-464C-9DFD-754E4F78B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74" y="10640749"/>
            <a:ext cx="2377646" cy="853514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E7DC590B-4187-4183-8E9D-1316134B9656}"/>
              </a:ext>
            </a:extLst>
          </p:cNvPr>
          <p:cNvSpPr txBox="1"/>
          <p:nvPr/>
        </p:nvSpPr>
        <p:spPr>
          <a:xfrm>
            <a:off x="2542224" y="10810383"/>
            <a:ext cx="600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Écoute.  Qui fait quoi ? Écris en anglais.</a:t>
            </a:r>
          </a:p>
        </p:txBody>
      </p:sp>
      <p:graphicFrame>
        <p:nvGraphicFramePr>
          <p:cNvPr id="185" name="Table 2">
            <a:extLst>
              <a:ext uri="{FF2B5EF4-FFF2-40B4-BE49-F238E27FC236}">
                <a16:creationId xmlns:a16="http://schemas.microsoft.com/office/drawing/2014/main" id="{1BE586E3-5E3F-4862-8698-36B4B3315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3186212"/>
              </p:ext>
            </p:extLst>
          </p:nvPr>
        </p:nvGraphicFramePr>
        <p:xfrm>
          <a:off x="1553472" y="11629890"/>
          <a:ext cx="10259725" cy="4436413"/>
        </p:xfrm>
        <a:graphic>
          <a:graphicData uri="http://schemas.openxmlformats.org/drawingml/2006/table">
            <a:tbl>
              <a:tblPr/>
              <a:tblGrid>
                <a:gridCol w="1777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5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7214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</a:tblGrid>
              <a:tr h="74760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Activité</a:t>
                      </a:r>
                      <a:endParaRPr lang="en-GB" sz="2400" b="1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Extra info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960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960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960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66A380-450C-3D14-9012-99635E6B1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833540"/>
              </p:ext>
            </p:extLst>
          </p:nvPr>
        </p:nvGraphicFramePr>
        <p:xfrm>
          <a:off x="342846" y="6807667"/>
          <a:ext cx="5669099" cy="30175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88487">
                  <a:extLst>
                    <a:ext uri="{9D8B030D-6E8A-4147-A177-3AD203B41FA5}">
                      <a16:colId xmlns:a16="http://schemas.microsoft.com/office/drawing/2014/main" val="127776981"/>
                    </a:ext>
                  </a:extLst>
                </a:gridCol>
                <a:gridCol w="3149600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931334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999678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7953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</a:p>
                  </a:txBody>
                  <a:tcPr marL="91450" marR="91450" marT="45725" marB="45725" anchor="b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4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3669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</a:t>
                      </a:r>
                      <a:r>
                        <a:rPr lang="en-GB" sz="24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la cuisine.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3669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</a:t>
                      </a:r>
                      <a:r>
                        <a:rPr lang="en-GB" sz="24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un effort.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3669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fait le ménage.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3058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</a:t>
                      </a:r>
                      <a:r>
                        <a:rPr lang="en-GB" sz="24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les devoirs.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6B9DB09-D016-76F9-C16D-00B0D120F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36" y="6868758"/>
            <a:ext cx="450618" cy="765816"/>
          </a:xfrm>
          <a:prstGeom prst="rect">
            <a:avLst/>
          </a:prstGeom>
        </p:spPr>
      </p:pic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E886FEA-D999-A775-744C-2516E7ADF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01" y="6794112"/>
            <a:ext cx="509606" cy="840462"/>
          </a:xfrm>
          <a:prstGeom prst="rect">
            <a:avLst/>
          </a:prstGeom>
        </p:spPr>
      </p:pic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B6FD2D1B-6F8B-4B94-9616-6E105215BA43}"/>
              </a:ext>
            </a:extLst>
          </p:cNvPr>
          <p:cNvSpPr/>
          <p:nvPr/>
        </p:nvSpPr>
        <p:spPr>
          <a:xfrm rot="20230875" flipH="1">
            <a:off x="958499" y="7950321"/>
            <a:ext cx="613077" cy="589551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690B0DD4-C801-76C4-AFA2-C525AFB07475}"/>
              </a:ext>
            </a:extLst>
          </p:cNvPr>
          <p:cNvSpPr/>
          <p:nvPr/>
        </p:nvSpPr>
        <p:spPr>
          <a:xfrm rot="20230875" flipH="1">
            <a:off x="958500" y="8373803"/>
            <a:ext cx="613077" cy="589551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BB55AA09-A340-E7D5-9F12-851919B547AD}"/>
              </a:ext>
            </a:extLst>
          </p:cNvPr>
          <p:cNvSpPr/>
          <p:nvPr/>
        </p:nvSpPr>
        <p:spPr>
          <a:xfrm rot="20230875" flipH="1">
            <a:off x="970078" y="8847858"/>
            <a:ext cx="613077" cy="589551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1659DAAD-C59B-7DBD-A5B1-B18B1BEF83FD}"/>
              </a:ext>
            </a:extLst>
          </p:cNvPr>
          <p:cNvSpPr/>
          <p:nvPr/>
        </p:nvSpPr>
        <p:spPr>
          <a:xfrm rot="20230875" flipH="1">
            <a:off x="958499" y="9305153"/>
            <a:ext cx="613077" cy="589551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F524C94-63CA-3C52-5300-8E48BD107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566837"/>
              </p:ext>
            </p:extLst>
          </p:nvPr>
        </p:nvGraphicFramePr>
        <p:xfrm>
          <a:off x="6141143" y="6825584"/>
          <a:ext cx="5669099" cy="33833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88487">
                  <a:extLst>
                    <a:ext uri="{9D8B030D-6E8A-4147-A177-3AD203B41FA5}">
                      <a16:colId xmlns:a16="http://schemas.microsoft.com/office/drawing/2014/main" val="127776981"/>
                    </a:ext>
                  </a:extLst>
                </a:gridCol>
                <a:gridCol w="3261037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819897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999678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7953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</a:p>
                  </a:txBody>
                  <a:tcPr marL="91450" marR="91450" marT="45725" marB="45725" anchor="b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4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3669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fait un </a:t>
                      </a:r>
                      <a:r>
                        <a:rPr lang="en-GB" sz="24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cours</a:t>
                      </a: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 musique.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3669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</a:t>
                      </a:r>
                      <a:r>
                        <a:rPr lang="en-GB" sz="24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une</a:t>
                      </a: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activité</a:t>
                      </a: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3669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</a:t>
                      </a:r>
                      <a:r>
                        <a:rPr lang="en-GB" sz="2400" u="none" strike="noStrike" cap="none" dirty="0" err="1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le lit.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3058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 sz="2400" b="1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fait les courses.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36AC3C2-F836-1DD4-1C08-E9DF51253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33" y="6886675"/>
            <a:ext cx="450618" cy="765816"/>
          </a:xfrm>
          <a:prstGeom prst="rect">
            <a:avLst/>
          </a:prstGeom>
        </p:spPr>
      </p:pic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D072913-B3CC-ED0F-B899-6A1A790CBE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98" y="6812029"/>
            <a:ext cx="509606" cy="840462"/>
          </a:xfrm>
          <a:prstGeom prst="rect">
            <a:avLst/>
          </a:prstGeom>
        </p:spPr>
      </p:pic>
      <p:sp>
        <p:nvSpPr>
          <p:cNvPr id="19" name="Explosion: 14 Points 18">
            <a:extLst>
              <a:ext uri="{FF2B5EF4-FFF2-40B4-BE49-F238E27FC236}">
                <a16:creationId xmlns:a16="http://schemas.microsoft.com/office/drawing/2014/main" id="{D74B12D3-F9EB-9CA5-76D9-E83116209AEA}"/>
              </a:ext>
            </a:extLst>
          </p:cNvPr>
          <p:cNvSpPr/>
          <p:nvPr/>
        </p:nvSpPr>
        <p:spPr>
          <a:xfrm rot="20230875" flipH="1">
            <a:off x="6756796" y="7968238"/>
            <a:ext cx="613077" cy="589551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xplosion: 14 Points 19">
            <a:extLst>
              <a:ext uri="{FF2B5EF4-FFF2-40B4-BE49-F238E27FC236}">
                <a16:creationId xmlns:a16="http://schemas.microsoft.com/office/drawing/2014/main" id="{73E93C7B-D922-5D90-0222-2C33E47B8E50}"/>
              </a:ext>
            </a:extLst>
          </p:cNvPr>
          <p:cNvSpPr/>
          <p:nvPr/>
        </p:nvSpPr>
        <p:spPr>
          <a:xfrm rot="20230875" flipH="1">
            <a:off x="6773665" y="8780363"/>
            <a:ext cx="613077" cy="589551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xplosion: 14 Points 20">
            <a:extLst>
              <a:ext uri="{FF2B5EF4-FFF2-40B4-BE49-F238E27FC236}">
                <a16:creationId xmlns:a16="http://schemas.microsoft.com/office/drawing/2014/main" id="{1EFC400A-D30B-F2A6-05CC-AC083D477D1B}"/>
              </a:ext>
            </a:extLst>
          </p:cNvPr>
          <p:cNvSpPr/>
          <p:nvPr/>
        </p:nvSpPr>
        <p:spPr>
          <a:xfrm rot="20230875" flipH="1">
            <a:off x="6773664" y="9254320"/>
            <a:ext cx="613077" cy="589551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xplosion: 14 Points 21">
            <a:extLst>
              <a:ext uri="{FF2B5EF4-FFF2-40B4-BE49-F238E27FC236}">
                <a16:creationId xmlns:a16="http://schemas.microsoft.com/office/drawing/2014/main" id="{17619C69-1C5A-CCC9-5F90-5A3F4777BC99}"/>
              </a:ext>
            </a:extLst>
          </p:cNvPr>
          <p:cNvSpPr/>
          <p:nvPr/>
        </p:nvSpPr>
        <p:spPr>
          <a:xfrm rot="20230875" flipH="1">
            <a:off x="6756796" y="9717313"/>
            <a:ext cx="613077" cy="589551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4661389-A537-703C-71F9-CD7CE81A5E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14" y="12546081"/>
            <a:ext cx="613883" cy="1012440"/>
          </a:xfrm>
          <a:prstGeom prst="rect">
            <a:avLst/>
          </a:prstGeom>
        </p:spPr>
      </p:pic>
      <p:pic>
        <p:nvPicPr>
          <p:cNvPr id="25" name="Picture 24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AAB51292-5C24-F27E-19EF-864E52F581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4" y="13880046"/>
            <a:ext cx="827728" cy="840462"/>
          </a:xfrm>
          <a:prstGeom prst="rect">
            <a:avLst/>
          </a:prstGeom>
        </p:spPr>
      </p:pic>
      <p:pic>
        <p:nvPicPr>
          <p:cNvPr id="26" name="Picture 2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5216C85-9112-2C25-C327-7A1BF0F19D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2" y="15059608"/>
            <a:ext cx="898669" cy="9368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51D8C86-698C-FE08-F744-771437952F0E}"/>
              </a:ext>
            </a:extLst>
          </p:cNvPr>
          <p:cNvSpPr txBox="1"/>
          <p:nvPr/>
        </p:nvSpPr>
        <p:spPr>
          <a:xfrm>
            <a:off x="1585885" y="12652191"/>
            <a:ext cx="1745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Clémentine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19301F-22C3-3CAC-DBD8-A6A13F28DF29}"/>
              </a:ext>
            </a:extLst>
          </p:cNvPr>
          <p:cNvSpPr txBox="1"/>
          <p:nvPr/>
        </p:nvSpPr>
        <p:spPr>
          <a:xfrm>
            <a:off x="1565977" y="13888626"/>
            <a:ext cx="1745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Jean-Michel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B624F8-3517-C48B-D8F6-054FA7580588}"/>
              </a:ext>
            </a:extLst>
          </p:cNvPr>
          <p:cNvSpPr txBox="1"/>
          <p:nvPr/>
        </p:nvSpPr>
        <p:spPr>
          <a:xfrm>
            <a:off x="1553472" y="15115292"/>
            <a:ext cx="1745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Jacques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DC4F39-036A-1F5F-34DC-C934D167D437}"/>
              </a:ext>
            </a:extLst>
          </p:cNvPr>
          <p:cNvGrpSpPr/>
          <p:nvPr/>
        </p:nvGrpSpPr>
        <p:grpSpPr>
          <a:xfrm>
            <a:off x="10377812" y="959551"/>
            <a:ext cx="1706939" cy="1089014"/>
            <a:chOff x="10462370" y="146240"/>
            <a:chExt cx="1901190" cy="1224686"/>
          </a:xfrm>
        </p:grpSpPr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8C857163-5E4B-C5AA-F544-F7974664C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3A6D332-E765-D9CE-2807-4585C79D3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33" name="Google Shape;169;p8">
            <a:extLst>
              <a:ext uri="{FF2B5EF4-FFF2-40B4-BE49-F238E27FC236}">
                <a16:creationId xmlns:a16="http://schemas.microsoft.com/office/drawing/2014/main" id="{53E6BF65-5B4F-997A-E1E9-EC53F205D04B}"/>
              </a:ext>
            </a:extLst>
          </p:cNvPr>
          <p:cNvSpPr txBox="1"/>
          <p:nvPr/>
        </p:nvSpPr>
        <p:spPr>
          <a:xfrm>
            <a:off x="223915" y="1150320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Faire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pont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literally means ‘to make the bridge’.</a:t>
            </a:r>
            <a:endParaRPr kumimoji="0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169;p8">
            <a:extLst>
              <a:ext uri="{FF2B5EF4-FFF2-40B4-BE49-F238E27FC236}">
                <a16:creationId xmlns:a16="http://schemas.microsoft.com/office/drawing/2014/main" id="{A1F14AA6-1AC5-2DBD-5565-783502ED79AE}"/>
              </a:ext>
            </a:extLst>
          </p:cNvPr>
          <p:cNvSpPr txBox="1"/>
          <p:nvPr/>
        </p:nvSpPr>
        <p:spPr>
          <a:xfrm>
            <a:off x="3989557" y="1565497"/>
            <a:ext cx="6446464" cy="7078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 French people say this to mean ‘to take a long weekend’.</a:t>
            </a:r>
            <a:endParaRPr kumimoji="0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169;p8">
            <a:extLst>
              <a:ext uri="{FF2B5EF4-FFF2-40B4-BE49-F238E27FC236}">
                <a16:creationId xmlns:a16="http://schemas.microsoft.com/office/drawing/2014/main" id="{EF3510A3-1E47-C370-E1DD-F3B727D044C0}"/>
              </a:ext>
            </a:extLst>
          </p:cNvPr>
          <p:cNvSpPr txBox="1"/>
          <p:nvPr/>
        </p:nvSpPr>
        <p:spPr>
          <a:xfrm>
            <a:off x="3975453" y="2266214"/>
            <a:ext cx="7879751" cy="7078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a national holiday day falls on a Tuesday or Thursday, many people will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‘faire le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pont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make a four-day weekend.</a:t>
            </a:r>
            <a:endParaRPr kumimoji="0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4CD21547-B9B0-85DB-9F99-E69D02C9F3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4" y="1653997"/>
            <a:ext cx="3551151" cy="36627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D2AABE-A668-DB2B-490E-696990E92C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7803" y="3166486"/>
            <a:ext cx="7722439" cy="229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14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FC912852-E5DB-B8D1-5AEF-0A0FEAAEBCE1}"/>
              </a:ext>
            </a:extLst>
          </p:cNvPr>
          <p:cNvSpPr txBox="1"/>
          <p:nvPr/>
        </p:nvSpPr>
        <p:spPr>
          <a:xfrm>
            <a:off x="288136" y="11545804"/>
            <a:ext cx="5328993" cy="4454104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GB" sz="2400" kern="0" dirty="0">
                <a:solidFill>
                  <a:srgbClr val="44546A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1) …………………………………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n-GB" sz="2400" kern="0" dirty="0">
                <a:solidFill>
                  <a:srgbClr val="44546A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2) …………………………………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n-GB" sz="2400" kern="0" dirty="0">
                <a:solidFill>
                  <a:srgbClr val="44546A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3) …………………………………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n-GB" sz="2400" kern="0" dirty="0">
                <a:solidFill>
                  <a:srgbClr val="44546A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4) …………………………………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n-GB" sz="2400" kern="0" dirty="0">
                <a:solidFill>
                  <a:srgbClr val="44546A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5) …………………………………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n-GB" sz="2400" kern="0" dirty="0">
                <a:solidFill>
                  <a:srgbClr val="44546A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6) …………………………………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n-GB" sz="2400" kern="0" dirty="0">
                <a:solidFill>
                  <a:srgbClr val="44546A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7)………………………………….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n-GB" sz="2400" kern="0" dirty="0">
                <a:solidFill>
                  <a:srgbClr val="44546A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8)………………………………….</a:t>
            </a:r>
            <a:endParaRPr lang="en-GB" sz="2800" kern="0" dirty="0">
              <a:solidFill>
                <a:srgbClr val="44546A">
                  <a:lumMod val="60000"/>
                  <a:lumOff val="4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26125-BA92-48B6-903A-56A91F664651}"/>
              </a:ext>
            </a:extLst>
          </p:cNvPr>
          <p:cNvGrpSpPr/>
          <p:nvPr/>
        </p:nvGrpSpPr>
        <p:grpSpPr>
          <a:xfrm>
            <a:off x="10897517" y="15535646"/>
            <a:ext cx="912053" cy="651262"/>
            <a:chOff x="10804163" y="15567396"/>
            <a:chExt cx="912053" cy="651262"/>
          </a:xfrm>
        </p:grpSpPr>
        <p:pic>
          <p:nvPicPr>
            <p:cNvPr id="2079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3A7B6A95-6AB8-3394-AD68-713D43E5E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B2AFFFD7-5E0E-9D9C-D583-13787BA98ED2}"/>
                </a:ext>
              </a:extLst>
            </p:cNvPr>
            <p:cNvSpPr txBox="1"/>
            <p:nvPr/>
          </p:nvSpPr>
          <p:spPr>
            <a:xfrm>
              <a:off x="11021692" y="15644818"/>
              <a:ext cx="3850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7DF253-FCF3-DC83-0687-0D7049438D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7590" y="1179771"/>
            <a:ext cx="1234410" cy="1126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1D0FAF-DE68-F7F7-36AA-A2A4807D8389}"/>
              </a:ext>
            </a:extLst>
          </p:cNvPr>
          <p:cNvSpPr txBox="1"/>
          <p:nvPr/>
        </p:nvSpPr>
        <p:spPr>
          <a:xfrm>
            <a:off x="2366341" y="1244428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47EC3E1C-287C-8809-CE81-6EE432F87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533164"/>
              </p:ext>
            </p:extLst>
          </p:nvPr>
        </p:nvGraphicFramePr>
        <p:xfrm>
          <a:off x="682487" y="1848320"/>
          <a:ext cx="10681115" cy="5773272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22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tout le monde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souhaiter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célébrer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622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échanger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fabriquer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rue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622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vingt-et-un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trois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douze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622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dix-sept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-cinq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-quatre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22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fait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cuisine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622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ménage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les courses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402AC76-8668-B9A0-19D2-C7F36F7EE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417" y="4060560"/>
            <a:ext cx="1186070" cy="108036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C3A3126-120D-C2F9-012B-52F60834E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3" y="2018302"/>
            <a:ext cx="1186070" cy="1186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4BCCD6-F544-0A19-D410-BDBE1284D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293" y="5776498"/>
            <a:ext cx="1162417" cy="11012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1BD4A3-D037-8FDC-F945-EA513E19DC29}"/>
              </a:ext>
            </a:extLst>
          </p:cNvPr>
          <p:cNvSpPr txBox="1"/>
          <p:nvPr/>
        </p:nvSpPr>
        <p:spPr>
          <a:xfrm>
            <a:off x="1120541" y="3212149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6622DC-862E-0181-4A01-A08C288F89FA}"/>
              </a:ext>
            </a:extLst>
          </p:cNvPr>
          <p:cNvSpPr txBox="1"/>
          <p:nvPr/>
        </p:nvSpPr>
        <p:spPr>
          <a:xfrm>
            <a:off x="1042363" y="518860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9305B-BDA4-700C-E745-2455689B3A08}"/>
              </a:ext>
            </a:extLst>
          </p:cNvPr>
          <p:cNvSpPr txBox="1"/>
          <p:nvPr/>
        </p:nvSpPr>
        <p:spPr>
          <a:xfrm>
            <a:off x="1042363" y="712367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82ACF7-F39E-21CE-426A-51C2C863FEA3}"/>
              </a:ext>
            </a:extLst>
          </p:cNvPr>
          <p:cNvGrpSpPr/>
          <p:nvPr/>
        </p:nvGrpSpPr>
        <p:grpSpPr>
          <a:xfrm>
            <a:off x="145470" y="1171435"/>
            <a:ext cx="2268556" cy="862054"/>
            <a:chOff x="314909" y="12083263"/>
            <a:chExt cx="2268556" cy="862054"/>
          </a:xfrm>
        </p:grpSpPr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F5303023-AE5B-9DF9-7CEB-8053ACBF6DF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9" name="Picture 1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257DA1C-E0C5-525D-8FEC-174E4644A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8799EC3-D69D-9088-7E16-84C268D4E5A2}"/>
              </a:ext>
            </a:extLst>
          </p:cNvPr>
          <p:cNvSpPr/>
          <p:nvPr/>
        </p:nvSpPr>
        <p:spPr>
          <a:xfrm>
            <a:off x="302362" y="7716815"/>
            <a:ext cx="11723927" cy="290089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E96ECC0-A100-01BF-B6E0-6EDF3CF23699}"/>
              </a:ext>
            </a:extLst>
          </p:cNvPr>
          <p:cNvSpPr txBox="1">
            <a:spLocks/>
          </p:cNvSpPr>
          <p:nvPr/>
        </p:nvSpPr>
        <p:spPr>
          <a:xfrm>
            <a:off x="9890595" y="794828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2" name="Google Shape;170;p8" descr="Jigsaw, Puzzle, Piece, Game, Concept, Solution">
            <a:extLst>
              <a:ext uri="{FF2B5EF4-FFF2-40B4-BE49-F238E27FC236}">
                <a16:creationId xmlns:a16="http://schemas.microsoft.com/office/drawing/2014/main" id="{6EBC033D-820B-FC7F-21E1-B1DD2AFDC67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08258" y="778934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stomShape 3">
            <a:extLst>
              <a:ext uri="{FF2B5EF4-FFF2-40B4-BE49-F238E27FC236}">
                <a16:creationId xmlns:a16="http://schemas.microsoft.com/office/drawing/2014/main" id="{51F08037-02EC-D3F6-8DC9-FF9BAD8CFD68}"/>
              </a:ext>
            </a:extLst>
          </p:cNvPr>
          <p:cNvSpPr/>
          <p:nvPr/>
        </p:nvSpPr>
        <p:spPr>
          <a:xfrm>
            <a:off x="451909" y="8207855"/>
            <a:ext cx="4264470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Remember, in English …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4EA34C9-982D-00F2-EEA9-76D62B309E67}"/>
              </a:ext>
            </a:extLst>
          </p:cNvPr>
          <p:cNvSpPr txBox="1">
            <a:spLocks/>
          </p:cNvSpPr>
          <p:nvPr/>
        </p:nvSpPr>
        <p:spPr>
          <a:xfrm>
            <a:off x="471106" y="7793134"/>
            <a:ext cx="7180978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Making sentences negative </a:t>
            </a:r>
            <a:r>
              <a:rPr lang="en-GB" sz="3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with </a:t>
            </a:r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ne </a:t>
            </a:r>
            <a:r>
              <a:rPr lang="en-GB" sz="3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…</a:t>
            </a:r>
            <a:r>
              <a:rPr lang="en-GB" sz="3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pas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1E1BDD7-A971-3F02-E323-6EE7707B28C8}"/>
              </a:ext>
            </a:extLst>
          </p:cNvPr>
          <p:cNvSpPr/>
          <p:nvPr/>
        </p:nvSpPr>
        <p:spPr>
          <a:xfrm>
            <a:off x="613197" y="8793724"/>
            <a:ext cx="2587808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D2DA8C-5634-028E-8CD1-1BB9E0C5557E}"/>
              </a:ext>
            </a:extLst>
          </p:cNvPr>
          <p:cNvSpPr txBox="1"/>
          <p:nvPr/>
        </p:nvSpPr>
        <p:spPr>
          <a:xfrm>
            <a:off x="576498" y="8783032"/>
            <a:ext cx="2587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 make the bed.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474D70D-FD18-985D-2E1F-6743005F8F53}"/>
              </a:ext>
            </a:extLst>
          </p:cNvPr>
          <p:cNvSpPr/>
          <p:nvPr/>
        </p:nvSpPr>
        <p:spPr>
          <a:xfrm>
            <a:off x="613197" y="9321669"/>
            <a:ext cx="3393319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7" name="CustomShape 3">
            <a:extLst>
              <a:ext uri="{FF2B5EF4-FFF2-40B4-BE49-F238E27FC236}">
                <a16:creationId xmlns:a16="http://schemas.microsoft.com/office/drawing/2014/main" id="{179A661C-6B04-61B6-74EE-006B65153A2D}"/>
              </a:ext>
            </a:extLst>
          </p:cNvPr>
          <p:cNvSpPr/>
          <p:nvPr/>
        </p:nvSpPr>
        <p:spPr>
          <a:xfrm>
            <a:off x="5528222" y="8217109"/>
            <a:ext cx="4264470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However, in French …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F3958C-0817-5342-E999-A06704886FF6}"/>
              </a:ext>
            </a:extLst>
          </p:cNvPr>
          <p:cNvSpPr txBox="1"/>
          <p:nvPr/>
        </p:nvSpPr>
        <p:spPr>
          <a:xfrm>
            <a:off x="576496" y="9306364"/>
            <a:ext cx="376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I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don’t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make the bed.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4FDF661C-6F63-B54E-9710-5CB9C928BED4}"/>
              </a:ext>
            </a:extLst>
          </p:cNvPr>
          <p:cNvSpPr/>
          <p:nvPr/>
        </p:nvSpPr>
        <p:spPr>
          <a:xfrm>
            <a:off x="561656" y="9787214"/>
            <a:ext cx="4854449" cy="892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… add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don’t </a:t>
            </a:r>
            <a:r>
              <a:rPr lang="en-GB" sz="2400" u="sng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before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the verb to make the sentence negative.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74778619-8244-2AEF-C2AC-261FC3FBAF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80" y="9369150"/>
            <a:ext cx="614423" cy="417616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D91FF09E-201F-0257-0B69-64031D1B72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9428" y="8649894"/>
            <a:ext cx="594672" cy="551001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F51108-0077-D2E1-415D-BDF07826559F}"/>
              </a:ext>
            </a:extLst>
          </p:cNvPr>
          <p:cNvSpPr/>
          <p:nvPr/>
        </p:nvSpPr>
        <p:spPr>
          <a:xfrm>
            <a:off x="5604297" y="8774674"/>
            <a:ext cx="2587808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5F9077-FFFC-12E7-CA0B-74A8F15D6893}"/>
              </a:ext>
            </a:extLst>
          </p:cNvPr>
          <p:cNvSpPr txBox="1"/>
          <p:nvPr/>
        </p:nvSpPr>
        <p:spPr>
          <a:xfrm>
            <a:off x="5567598" y="8763982"/>
            <a:ext cx="2587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Je </a:t>
            </a:r>
            <a:r>
              <a:rPr lang="en-GB" sz="2400" kern="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fais</a:t>
            </a:r>
            <a:r>
              <a:rPr lang="en-GB" sz="2400" kern="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le lit.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436355-4D6C-6EFA-54CE-3470EB0AD7D9}"/>
              </a:ext>
            </a:extLst>
          </p:cNvPr>
          <p:cNvSpPr/>
          <p:nvPr/>
        </p:nvSpPr>
        <p:spPr>
          <a:xfrm>
            <a:off x="5604297" y="9302619"/>
            <a:ext cx="3393319" cy="4361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D2253C-2AA5-88B2-75C2-E2308D3AD0D0}"/>
              </a:ext>
            </a:extLst>
          </p:cNvPr>
          <p:cNvSpPr txBox="1"/>
          <p:nvPr/>
        </p:nvSpPr>
        <p:spPr>
          <a:xfrm>
            <a:off x="5567596" y="9287314"/>
            <a:ext cx="376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Je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ne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fais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pas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le lit.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8" name="CustomShape 3">
            <a:extLst>
              <a:ext uri="{FF2B5EF4-FFF2-40B4-BE49-F238E27FC236}">
                <a16:creationId xmlns:a16="http://schemas.microsoft.com/office/drawing/2014/main" id="{20754C14-F186-AFE6-28A9-CE3DA05E7454}"/>
              </a:ext>
            </a:extLst>
          </p:cNvPr>
          <p:cNvSpPr/>
          <p:nvPr/>
        </p:nvSpPr>
        <p:spPr>
          <a:xfrm>
            <a:off x="5552756" y="9768164"/>
            <a:ext cx="6336882" cy="849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… add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ne </a:t>
            </a:r>
            <a:r>
              <a:rPr lang="en-GB" sz="2400" u="sng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before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the verb and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pas </a:t>
            </a:r>
            <a:r>
              <a:rPr lang="en-GB" sz="2400" u="sng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after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the verb to make the sentence negative.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9DB5056D-2AA1-3CE5-837B-07B6517338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780" y="9350100"/>
            <a:ext cx="614423" cy="417616"/>
          </a:xfrm>
          <a:prstGeom prst="rect">
            <a:avLst/>
          </a:prstGeom>
        </p:spPr>
      </p:pic>
      <p:pic>
        <p:nvPicPr>
          <p:cNvPr id="50" name="Picture 49" descr="Shape, arrow&#10;&#10;Description automatically generated">
            <a:extLst>
              <a:ext uri="{FF2B5EF4-FFF2-40B4-BE49-F238E27FC236}">
                <a16:creationId xmlns:a16="http://schemas.microsoft.com/office/drawing/2014/main" id="{BE4F7A3B-634C-FA14-C9E7-D1DDA552D1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0528" y="8630844"/>
            <a:ext cx="594672" cy="551001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ADDE8B-1FC8-E99A-A812-65FABFEF8A27}"/>
              </a:ext>
            </a:extLst>
          </p:cNvPr>
          <p:cNvGrpSpPr/>
          <p:nvPr/>
        </p:nvGrpSpPr>
        <p:grpSpPr>
          <a:xfrm>
            <a:off x="118249" y="10735905"/>
            <a:ext cx="2268556" cy="862054"/>
            <a:chOff x="314909" y="12083263"/>
            <a:chExt cx="2268556" cy="862054"/>
          </a:xfrm>
        </p:grpSpPr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C5E4AB38-97B4-0CD3-9DD9-5AB6C7029E69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53" name="Picture 5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A9008AC3-F72E-DB04-F759-2FF58C96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FBE1ED28-F862-ADA4-7496-3349B2434548}"/>
              </a:ext>
            </a:extLst>
          </p:cNvPr>
          <p:cNvSpPr txBox="1"/>
          <p:nvPr/>
        </p:nvSpPr>
        <p:spPr>
          <a:xfrm>
            <a:off x="2414026" y="10913298"/>
            <a:ext cx="8724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Clémentine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Jean-Michel do to help at home?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2F937DF-E2B2-5374-FCF8-14D0CAD850AE}"/>
              </a:ext>
            </a:extLst>
          </p:cNvPr>
          <p:cNvSpPr/>
          <p:nvPr/>
        </p:nvSpPr>
        <p:spPr>
          <a:xfrm>
            <a:off x="725113" y="11629985"/>
            <a:ext cx="3209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Parfois, il fait le ménage.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E96C65B-0A61-72FF-2545-EC74706C571A}"/>
              </a:ext>
            </a:extLst>
          </p:cNvPr>
          <p:cNvSpPr/>
          <p:nvPr/>
        </p:nvSpPr>
        <p:spPr>
          <a:xfrm>
            <a:off x="725113" y="12177390"/>
            <a:ext cx="4711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Elle fait la cuisine tous les weekends.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C9689C-7091-FE59-C397-576E7BBCD1CF}"/>
              </a:ext>
            </a:extLst>
          </p:cNvPr>
          <p:cNvSpPr/>
          <p:nvPr/>
        </p:nvSpPr>
        <p:spPr>
          <a:xfrm>
            <a:off x="748670" y="12735811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Il fait toujours les devoirs.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846361-2367-0334-905A-941197D3C23C}"/>
              </a:ext>
            </a:extLst>
          </p:cNvPr>
          <p:cNvSpPr/>
          <p:nvPr/>
        </p:nvSpPr>
        <p:spPr>
          <a:xfrm>
            <a:off x="757814" y="13836685"/>
            <a:ext cx="2323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Il ne fait pas le lit.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DA271B3-9241-794E-F79F-C48B5B721069}"/>
              </a:ext>
            </a:extLst>
          </p:cNvPr>
          <p:cNvSpPr/>
          <p:nvPr/>
        </p:nvSpPr>
        <p:spPr>
          <a:xfrm>
            <a:off x="725113" y="14407680"/>
            <a:ext cx="3332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Elle fait le lit tous les jours.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CBC3C6B-0B82-C5B4-18AD-3E56D40AB5B6}"/>
              </a:ext>
            </a:extLst>
          </p:cNvPr>
          <p:cNvSpPr/>
          <p:nvPr/>
        </p:nvSpPr>
        <p:spPr>
          <a:xfrm>
            <a:off x="725113" y="13279521"/>
            <a:ext cx="3470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Elle ne fait pas le ménage.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AF0702B-A60A-A560-6635-3F0613F8D39C}"/>
              </a:ext>
            </a:extLst>
          </p:cNvPr>
          <p:cNvSpPr/>
          <p:nvPr/>
        </p:nvSpPr>
        <p:spPr>
          <a:xfrm>
            <a:off x="717112" y="14942351"/>
            <a:ext cx="31854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Elle fait aussi les devoirs.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BA2E877-35BE-89F9-5951-4D972C953CE4}"/>
              </a:ext>
            </a:extLst>
          </p:cNvPr>
          <p:cNvSpPr/>
          <p:nvPr/>
        </p:nvSpPr>
        <p:spPr>
          <a:xfrm>
            <a:off x="748670" y="15510019"/>
            <a:ext cx="3187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fr-FR" sz="2000" b="1" dirty="0">
                <a:latin typeface="Century Gothic" panose="020B0502020202020204" pitchFamily="34" charset="0"/>
              </a:rPr>
              <a:t>Il ne fait pas les courses.</a:t>
            </a:r>
            <a:endParaRPr lang="en-GB" sz="2000" kern="0" dirty="0">
              <a:latin typeface="Century Gothic" panose="020B0502020202020204" pitchFamily="34" charset="0"/>
            </a:endParaRPr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1CA678B7-E2B6-DB03-9E64-4B32182BC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236802"/>
              </p:ext>
            </p:extLst>
          </p:nvPr>
        </p:nvGraphicFramePr>
        <p:xfrm>
          <a:off x="5998604" y="12825641"/>
          <a:ext cx="4898913" cy="31952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71910">
                  <a:extLst>
                    <a:ext uri="{9D8B030D-6E8A-4147-A177-3AD203B41FA5}">
                      <a16:colId xmlns:a16="http://schemas.microsoft.com/office/drawing/2014/main" val="2284395028"/>
                    </a:ext>
                  </a:extLst>
                </a:gridCol>
                <a:gridCol w="867715">
                  <a:extLst>
                    <a:ext uri="{9D8B030D-6E8A-4147-A177-3AD203B41FA5}">
                      <a16:colId xmlns:a16="http://schemas.microsoft.com/office/drawing/2014/main" val="1346386202"/>
                    </a:ext>
                  </a:extLst>
                </a:gridCol>
                <a:gridCol w="959288">
                  <a:extLst>
                    <a:ext uri="{9D8B030D-6E8A-4147-A177-3AD203B41FA5}">
                      <a16:colId xmlns:a16="http://schemas.microsoft.com/office/drawing/2014/main" val="143703168"/>
                    </a:ext>
                  </a:extLst>
                </a:gridCol>
              </a:tblGrid>
              <a:tr h="48111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cooking</a:t>
                      </a:r>
                      <a:endParaRPr sz="24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773359"/>
                  </a:ext>
                </a:extLst>
              </a:tr>
              <a:tr h="5428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homework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2694251"/>
                  </a:ext>
                </a:extLst>
              </a:tr>
              <a:tr h="5428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shopping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0986391"/>
                  </a:ext>
                </a:extLst>
              </a:tr>
              <a:tr h="5428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garden activities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15183"/>
                  </a:ext>
                </a:extLst>
              </a:tr>
              <a:tr h="5428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housework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2694294"/>
                  </a:ext>
                </a:extLst>
              </a:tr>
              <a:tr h="5428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bed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3789200"/>
                  </a:ext>
                </a:extLst>
              </a:tr>
            </a:tbl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4BEB4757-02CD-31BF-DCC7-55244E89C398}"/>
              </a:ext>
            </a:extLst>
          </p:cNvPr>
          <p:cNvSpPr txBox="1"/>
          <p:nvPr/>
        </p:nvSpPr>
        <p:spPr>
          <a:xfrm>
            <a:off x="5998604" y="11227766"/>
            <a:ext cx="5106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Tick or cross the activities mentioned.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? if the activity isn’t mentioned.</a:t>
            </a:r>
          </a:p>
        </p:txBody>
      </p:sp>
      <p:pic>
        <p:nvPicPr>
          <p:cNvPr id="66" name="Picture 6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39F90F8-1C23-4CFF-E40E-96E58F5134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973" y="12010455"/>
            <a:ext cx="502912" cy="829421"/>
          </a:xfrm>
          <a:prstGeom prst="rect">
            <a:avLst/>
          </a:prstGeom>
        </p:spPr>
      </p:pic>
      <p:pic>
        <p:nvPicPr>
          <p:cNvPr id="67" name="Picture 66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D4501327-CAC6-8864-6111-774E296FF1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360" y="12140004"/>
            <a:ext cx="713820" cy="7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0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E75FC73-3D16-480A-AC9F-5EB48DB6AE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7590" y="1057851"/>
            <a:ext cx="1234410" cy="112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3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14E816-879C-4D2D-9D0D-594FD1D026E9}"/>
              </a:ext>
            </a:extLst>
          </p:cNvPr>
          <p:cNvSpPr txBox="1"/>
          <p:nvPr/>
        </p:nvSpPr>
        <p:spPr>
          <a:xfrm>
            <a:off x="2366341" y="1122508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français.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3" name="Table 4">
            <a:extLst>
              <a:ext uri="{FF2B5EF4-FFF2-40B4-BE49-F238E27FC236}">
                <a16:creationId xmlns:a16="http://schemas.microsoft.com/office/drawing/2014/main" id="{041BF6F8-CC7E-475C-A47D-F0B59CA3E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047625"/>
              </p:ext>
            </p:extLst>
          </p:nvPr>
        </p:nvGraphicFramePr>
        <p:xfrm>
          <a:off x="682487" y="1726400"/>
          <a:ext cx="10681115" cy="5644986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40831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wish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road, street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everyone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408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celebrate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exchange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create,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40831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28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39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4083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40831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cooking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shopping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(the) housework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408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 do, to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do, I make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she does, makes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44" name="Picture 43">
            <a:extLst>
              <a:ext uri="{FF2B5EF4-FFF2-40B4-BE49-F238E27FC236}">
                <a16:creationId xmlns:a16="http://schemas.microsoft.com/office/drawing/2014/main" id="{5F92983B-3324-4EE1-9BE3-1DE771877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93" y="3786109"/>
            <a:ext cx="1186070" cy="108036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45B7832D-B6C1-46CF-AE0C-0821A4F3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7" y="1788145"/>
            <a:ext cx="1186070" cy="11860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5F46148-955C-43C0-B72B-90446BE7E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93" y="5568309"/>
            <a:ext cx="1162417" cy="110123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26125-BA92-48B6-903A-56A91F664651}"/>
              </a:ext>
            </a:extLst>
          </p:cNvPr>
          <p:cNvGrpSpPr/>
          <p:nvPr/>
        </p:nvGrpSpPr>
        <p:grpSpPr>
          <a:xfrm>
            <a:off x="10943152" y="15345207"/>
            <a:ext cx="912053" cy="651262"/>
            <a:chOff x="10804163" y="15567396"/>
            <a:chExt cx="912053" cy="651262"/>
          </a:xfrm>
        </p:grpSpPr>
        <p:pic>
          <p:nvPicPr>
            <p:cNvPr id="2079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3A7B6A95-6AB8-3394-AD68-713D43E5E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B2AFFFD7-5E0E-9D9C-D583-13787BA98ED2}"/>
                </a:ext>
              </a:extLst>
            </p:cNvPr>
            <p:cNvSpPr txBox="1"/>
            <p:nvPr/>
          </p:nvSpPr>
          <p:spPr>
            <a:xfrm>
              <a:off x="11021692" y="15644818"/>
              <a:ext cx="3850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EF7F113-CA09-4EBE-A61B-338E40C8DB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907" y="1014067"/>
            <a:ext cx="2048434" cy="847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F5C4C0-232C-40E1-A6F2-2797364182B7}"/>
              </a:ext>
            </a:extLst>
          </p:cNvPr>
          <p:cNvSpPr txBox="1"/>
          <p:nvPr/>
        </p:nvSpPr>
        <p:spPr>
          <a:xfrm>
            <a:off x="1126863" y="3054589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AEE937-CDFC-4EC6-8C1D-B4CD561F053B}"/>
              </a:ext>
            </a:extLst>
          </p:cNvPr>
          <p:cNvSpPr txBox="1"/>
          <p:nvPr/>
        </p:nvSpPr>
        <p:spPr>
          <a:xfrm>
            <a:off x="1126863" y="4933661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66515C-3F7C-4FB5-8487-B0698B59813B}"/>
              </a:ext>
            </a:extLst>
          </p:cNvPr>
          <p:cNvSpPr txBox="1"/>
          <p:nvPr/>
        </p:nvSpPr>
        <p:spPr>
          <a:xfrm>
            <a:off x="1178614" y="6730293"/>
            <a:ext cx="1085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 X 1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6C97D93-CE1D-45D8-8E54-8A2595EC7673}"/>
              </a:ext>
            </a:extLst>
          </p:cNvPr>
          <p:cNvGrpSpPr/>
          <p:nvPr/>
        </p:nvGrpSpPr>
        <p:grpSpPr>
          <a:xfrm>
            <a:off x="336457" y="12242421"/>
            <a:ext cx="2161593" cy="852090"/>
            <a:chOff x="-3202503" y="7519765"/>
            <a:chExt cx="2161593" cy="852090"/>
          </a:xfrm>
        </p:grpSpPr>
        <p:sp>
          <p:nvSpPr>
            <p:cNvPr id="90" name="Title 1">
              <a:extLst>
                <a:ext uri="{FF2B5EF4-FFF2-40B4-BE49-F238E27FC236}">
                  <a16:creationId xmlns:a16="http://schemas.microsoft.com/office/drawing/2014/main" id="{C42CB34A-291A-4382-AC12-D37EE87EEAA5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03" name="Picture 102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5B02D4FE-BD0C-415C-B4A0-4812ABE32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pic>
        <p:nvPicPr>
          <p:cNvPr id="143" name="Google Shape;111;p3">
            <a:extLst>
              <a:ext uri="{FF2B5EF4-FFF2-40B4-BE49-F238E27FC236}">
                <a16:creationId xmlns:a16="http://schemas.microsoft.com/office/drawing/2014/main" id="{8C5E6340-6D6E-4845-8D3B-1A1BFCD96E1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331837" y="15408236"/>
            <a:ext cx="775440" cy="77544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747EA0-AD6E-BC7E-CC4A-4353EA7CCB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907" y="7327857"/>
            <a:ext cx="2048434" cy="847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1DBAD-1DE3-5F57-456E-C57B3B4F23A8}"/>
              </a:ext>
            </a:extLst>
          </p:cNvPr>
          <p:cNvSpPr txBox="1"/>
          <p:nvPr/>
        </p:nvSpPr>
        <p:spPr>
          <a:xfrm>
            <a:off x="2366379" y="7398968"/>
            <a:ext cx="9312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Tu es Adèle. Tu écris des messages à ta mère. </a:t>
            </a:r>
            <a:b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</a:b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 cinq phrases avec ‘je’ (Adèle) ou ‘il’ (Hervé/papa).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EEF5D-854F-6B4D-6EA9-F83681BE0D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907" y="8147725"/>
            <a:ext cx="10888400" cy="1371719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ED982D8-8EE8-7953-09E7-71446E026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939094"/>
              </p:ext>
            </p:extLst>
          </p:nvPr>
        </p:nvGraphicFramePr>
        <p:xfrm>
          <a:off x="336457" y="9622325"/>
          <a:ext cx="11518747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3112">
                  <a:extLst>
                    <a:ext uri="{9D8B030D-6E8A-4147-A177-3AD203B41FA5}">
                      <a16:colId xmlns:a16="http://schemas.microsoft.com/office/drawing/2014/main" val="2614569837"/>
                    </a:ext>
                  </a:extLst>
                </a:gridCol>
                <a:gridCol w="10905635">
                  <a:extLst>
                    <a:ext uri="{9D8B030D-6E8A-4147-A177-3AD203B41FA5}">
                      <a16:colId xmlns:a16="http://schemas.microsoft.com/office/drawing/2014/main" val="2695975179"/>
                    </a:ext>
                  </a:extLst>
                </a:gridCol>
              </a:tblGrid>
              <a:tr h="40010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66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5522100"/>
                  </a:ext>
                </a:extLst>
              </a:tr>
              <a:tr h="40010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66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4095026"/>
                  </a:ext>
                </a:extLst>
              </a:tr>
              <a:tr h="40010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66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4963155"/>
                  </a:ext>
                </a:extLst>
              </a:tr>
              <a:tr h="40010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66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4559805"/>
                  </a:ext>
                </a:extLst>
              </a:tr>
              <a:tr h="400106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66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322628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6E36D81-8BDD-AFAD-1DCE-4E83B1484BE7}"/>
              </a:ext>
            </a:extLst>
          </p:cNvPr>
          <p:cNvSpPr txBox="1"/>
          <p:nvPr/>
        </p:nvSpPr>
        <p:spPr>
          <a:xfrm>
            <a:off x="2542223" y="12439861"/>
            <a:ext cx="9312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Pierre-papier-ciseaux (Rock-paper-scissors)</a:t>
            </a: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002A70-1931-DE09-5BF8-C0F660A4235F}"/>
              </a:ext>
            </a:extLst>
          </p:cNvPr>
          <p:cNvSpPr txBox="1"/>
          <p:nvPr/>
        </p:nvSpPr>
        <p:spPr>
          <a:xfrm>
            <a:off x="286487" y="13016795"/>
            <a:ext cx="9312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Choose 4 activities. Write 4 sentences: I do ... | I don’t ...</a:t>
            </a:r>
          </a:p>
        </p:txBody>
      </p:sp>
      <p:pic>
        <p:nvPicPr>
          <p:cNvPr id="15" name="Picture 1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A6576E2-FA5E-F757-EEAA-203BAFA00C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244" y="12245136"/>
            <a:ext cx="2022914" cy="13939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1CB340-E374-9B1A-98CE-41B08B0D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2622" y="13403783"/>
            <a:ext cx="1976078" cy="20648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540802-D51E-ABE1-78E5-B962EA58FB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4851" y="13464595"/>
            <a:ext cx="1108547" cy="20648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302031-B710-9F5C-74DF-9F340E1148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12257" y="13723086"/>
            <a:ext cx="2353260" cy="16216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2107CD-856E-720E-8D31-872301D0CC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69533" y="13658735"/>
            <a:ext cx="1883827" cy="17009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71A0B2-44C3-1A8E-9A61-7B5EF1B733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44988" y="13658735"/>
            <a:ext cx="1719221" cy="16765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DDCE67-750D-1002-CFF2-2DCFB12C219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37186" y="13415994"/>
            <a:ext cx="2182557" cy="19143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229B93-C94B-A43E-073E-76020B45A73B}"/>
              </a:ext>
            </a:extLst>
          </p:cNvPr>
          <p:cNvSpPr txBox="1"/>
          <p:nvPr/>
        </p:nvSpPr>
        <p:spPr>
          <a:xfrm>
            <a:off x="1058290" y="15458170"/>
            <a:ext cx="9312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Say your sentences. If your partner has exactly the same, play rock-paper-scissors. The loser has to say a different sentence.</a:t>
            </a:r>
          </a:p>
        </p:txBody>
      </p:sp>
    </p:spTree>
    <p:extLst>
      <p:ext uri="{BB962C8B-B14F-4D97-AF65-F5344CB8AC3E}">
        <p14:creationId xmlns:p14="http://schemas.microsoft.com/office/powerpoint/2010/main" val="3207176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25599d4-67a6-4230-845b-3a0138b2778c}" enabled="1" method="Standard" siteId="{7eeaedd6-bf37-4015-8fe9-19fbc2c02d5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13748</TotalTime>
  <Words>9320</Words>
  <Application>Microsoft Office PowerPoint</Application>
  <PresentationFormat>Custom</PresentationFormat>
  <Paragraphs>2290</Paragraphs>
  <Slides>50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</vt:lpstr>
      <vt:lpstr>Calibri</vt:lpstr>
      <vt:lpstr>Calibri Light</vt:lpstr>
      <vt:lpstr>Cavolini</vt:lpstr>
      <vt:lpstr>Century gothic</vt:lpstr>
      <vt:lpstr>Century gothic</vt:lpstr>
      <vt:lpstr>Modern Love</vt:lpstr>
      <vt:lpstr>Quattrocento Sans</vt:lpstr>
      <vt:lpstr>Segoe Print</vt:lpstr>
      <vt:lpstr>Tw Cen MT</vt:lpstr>
      <vt:lpstr>Office Theme</vt:lpstr>
      <vt:lpstr>Français</vt:lpstr>
      <vt:lpstr>Contents</vt:lpstr>
      <vt:lpstr>La famille Kergosien</vt:lpstr>
      <vt:lpstr>Phonics</vt:lpstr>
      <vt:lpstr>Term overview</vt:lpstr>
      <vt:lpstr>Term 1 week 1</vt:lpstr>
      <vt:lpstr>Term 1 week 1</vt:lpstr>
      <vt:lpstr>Term 1 week 1</vt:lpstr>
      <vt:lpstr>Term 1 week 1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533</cp:revision>
  <dcterms:created xsi:type="dcterms:W3CDTF">2023-06-13T09:43:12Z</dcterms:created>
  <dcterms:modified xsi:type="dcterms:W3CDTF">2026-03-31T20:11:24Z</dcterms:modified>
</cp:coreProperties>
</file>