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7" r:id="rId2"/>
    <p:sldId id="256" r:id="rId3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e-Odile Guillou" initials="MOG" lastIdx="10" clrIdx="0">
    <p:extLst>
      <p:ext uri="{19B8F6BF-5375-455C-9EA6-DF929625EA0E}">
        <p15:presenceInfo xmlns:p15="http://schemas.microsoft.com/office/powerpoint/2012/main" userId="30ac887a7c916dd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8EE"/>
    <a:srgbClr val="FBFDF9"/>
    <a:srgbClr val="DCF7F8"/>
    <a:srgbClr val="FEF6F0"/>
    <a:srgbClr val="DAEFC3"/>
    <a:srgbClr val="F2F7FC"/>
    <a:srgbClr val="2DC5CD"/>
    <a:srgbClr val="FFFAEB"/>
    <a:srgbClr val="FF0066"/>
    <a:srgbClr val="D7E7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57" autoAdjust="0"/>
  </p:normalViewPr>
  <p:slideViewPr>
    <p:cSldViewPr snapToGrid="0">
      <p:cViewPr>
        <p:scale>
          <a:sx n="86" d="100"/>
          <a:sy n="86" d="100"/>
        </p:scale>
        <p:origin x="720" y="6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08882-00A6-465D-BF93-6A1D0EA6BA5B}" type="datetimeFigureOut">
              <a:rPr lang="en-GB" smtClean="0"/>
              <a:t>15/04/2023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B7AC6-B272-4629-B906-823851D36A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275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6B643-7A5E-48A2-BF90-60D76FE37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4365D3-90EB-414B-86B5-1D6F9B12CF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F2676-08C4-4E3E-8C1F-D42E73DFA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15/04/2023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9D29D-39D0-4397-AAA2-A09BD74EF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F54A-F586-46D6-96C5-89FCA54D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94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347B-5D30-4829-B951-959B0091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822A9D-CC2D-481B-BC00-A386936B9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4E333-E85E-45F0-BBDB-E7E39F96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15/04/2023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C43E2-7114-4B82-ABF4-80EE83561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E1236-4325-4ABF-B9B6-42411F09B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579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705B2-36FA-4ECB-A66B-3809778ADB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CB1F13-CE5E-400B-A608-4960D1D82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953F1-DCDA-4D4E-8200-E42F30E25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15/04/2023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F6E06-76BA-428B-935B-27E082D08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B5746-4AD9-4D27-A2C6-BEE283FE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241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0F523-A498-472F-9673-3B0A991A5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4F923-31F0-4D96-8806-58DDF88B4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E513B-F834-464C-83B1-317B0E8D0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15/04/2023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AB607-B678-400B-96D3-E764E23E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A3EDF-2A31-4699-9325-41BCECD56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299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3EF95-F705-4C91-ACE3-67814F670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F9C11-B723-42DB-92A5-5823263E0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9163C-5FAB-45BB-91B1-E1F88FE1E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15/04/2023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11B20-D7F4-4518-B5C3-271236054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85184-88B3-4A83-BCDD-9A29101AC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111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6BBF-8E53-4412-8D52-EBCD1AFFB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DBD5E-72E9-42BD-A37C-7D3D00DE8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FD1590-3F58-4DA1-8828-D020DF536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21EF4-487A-4380-B2C8-A4D90DE3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15/04/2023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EB630C-0E20-4A75-9574-1765C62B0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64817D-0B22-436D-A3A0-8FE5F045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612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9B323-971D-4F01-8285-D8FAD8CC2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EF360-A9D0-4782-9A39-24FAFDCD2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141FB-D580-4B3C-B687-793BF71C4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82ECB-F376-44A5-87E5-C9919AC5B5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96CEC6-73FE-4520-9692-397E4368D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58AC15-43FF-43C0-9A73-AB429130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15/04/2023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D84B8B-8F19-40A8-9F8C-B38D0E7B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72B776-6472-48E8-A73D-C3018D45E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758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0918E-9691-426E-90C9-291F44BD2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B11054-BA22-441E-AA63-287B55015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15/04/2023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8376C3-7A4E-42FE-A318-AA6F891E5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2873DE-5764-45B1-9C62-9685DE14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776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DB3BA0-852C-4381-9CDB-C007A6C5E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15/04/2023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41DD6-0602-4BBE-91D1-32CDBF6E7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C3346-8901-40BB-889D-C6D2F802B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52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4CB02-A0DB-497D-AF45-C5A466747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81EBB-CD31-4ADF-948E-75A126E6B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E849-243C-415D-A32B-C87608CF5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908C57-4724-4F39-AD80-B6BF276F0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15/04/2023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77E1EC-FDCE-4063-8994-62F4D446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7B189-CC80-41EC-A7A2-7AFDE0D6A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181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22934-FA2E-4486-822C-FF2E8E595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161DB5-71C0-4770-B913-6CDFDCFFF1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820A6D-15D3-4C42-A7FE-279B95261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3AFB8-9C5A-4E31-BB5E-0333D3A54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15/04/2023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8CDA6-6A74-4DD7-B496-DC732C65A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BCB22-14DB-4DCE-A311-0CC9CFBB1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56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E87401-B9E7-4690-8AA1-CBBDE77E0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1978B-72D3-44D0-B2AB-E0F632EE7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F536A-1ACE-4A36-BC08-BEE0284900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E21CF-B2ED-4931-8233-7F5935BD4E79}" type="datetimeFigureOut">
              <a:rPr lang="en-GB" smtClean="0"/>
              <a:t>15/04/2023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EB333-040B-42C2-8710-0EAF6B714E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C6950-2B13-4B06-A0FA-7AFA806B1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668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jpg"/><Relationship Id="rId39" Type="http://schemas.openxmlformats.org/officeDocument/2006/relationships/image" Target="../media/image37.png"/><Relationship Id="rId21" Type="http://schemas.openxmlformats.org/officeDocument/2006/relationships/image" Target="../media/image20.png"/><Relationship Id="rId34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jpg"/><Relationship Id="rId38" Type="http://schemas.openxmlformats.org/officeDocument/2006/relationships/image" Target="../media/image36.png"/><Relationship Id="rId2" Type="http://schemas.openxmlformats.org/officeDocument/2006/relationships/image" Target="../media/image1.gif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5.png"/><Relationship Id="rId40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image" Target="../media/image14.gif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3.png"/><Relationship Id="rId8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0.png"/><Relationship Id="rId39" Type="http://schemas.openxmlformats.org/officeDocument/2006/relationships/image" Target="../media/image73.png"/><Relationship Id="rId21" Type="http://schemas.openxmlformats.org/officeDocument/2006/relationships/image" Target="../media/image56.png"/><Relationship Id="rId34" Type="http://schemas.openxmlformats.org/officeDocument/2006/relationships/image" Target="../media/image68.png"/><Relationship Id="rId42" Type="http://schemas.openxmlformats.org/officeDocument/2006/relationships/image" Target="../media/image76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0" Type="http://schemas.openxmlformats.org/officeDocument/2006/relationships/image" Target="../media/image55.png"/><Relationship Id="rId29" Type="http://schemas.openxmlformats.org/officeDocument/2006/relationships/image" Target="../media/image63.png"/><Relationship Id="rId41" Type="http://schemas.openxmlformats.org/officeDocument/2006/relationships/image" Target="../media/image7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47.jpeg"/><Relationship Id="rId24" Type="http://schemas.openxmlformats.org/officeDocument/2006/relationships/image" Target="../media/image58.png"/><Relationship Id="rId32" Type="http://schemas.openxmlformats.org/officeDocument/2006/relationships/image" Target="../media/image66.png"/><Relationship Id="rId37" Type="http://schemas.openxmlformats.org/officeDocument/2006/relationships/image" Target="../media/image71.svg"/><Relationship Id="rId40" Type="http://schemas.openxmlformats.org/officeDocument/2006/relationships/image" Target="../media/image74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7.png"/><Relationship Id="rId28" Type="http://schemas.openxmlformats.org/officeDocument/2006/relationships/image" Target="../media/image62.png"/><Relationship Id="rId36" Type="http://schemas.openxmlformats.org/officeDocument/2006/relationships/image" Target="../media/image70.png"/><Relationship Id="rId10" Type="http://schemas.openxmlformats.org/officeDocument/2006/relationships/image" Target="../media/image46.png"/><Relationship Id="rId19" Type="http://schemas.microsoft.com/office/2007/relationships/hdphoto" Target="../media/hdphoto2.wdp"/><Relationship Id="rId31" Type="http://schemas.openxmlformats.org/officeDocument/2006/relationships/image" Target="../media/image6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13.png"/><Relationship Id="rId27" Type="http://schemas.openxmlformats.org/officeDocument/2006/relationships/image" Target="../media/image61.png"/><Relationship Id="rId30" Type="http://schemas.openxmlformats.org/officeDocument/2006/relationships/image" Target="../media/image64.png"/><Relationship Id="rId35" Type="http://schemas.openxmlformats.org/officeDocument/2006/relationships/image" Target="../media/image69.svg"/><Relationship Id="rId8" Type="http://schemas.openxmlformats.org/officeDocument/2006/relationships/image" Target="../media/image44.png"/><Relationship Id="rId3" Type="http://schemas.openxmlformats.org/officeDocument/2006/relationships/image" Target="../media/image39.sv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59.png"/><Relationship Id="rId33" Type="http://schemas.openxmlformats.org/officeDocument/2006/relationships/image" Target="../media/image67.svg"/><Relationship Id="rId38" Type="http://schemas.openxmlformats.org/officeDocument/2006/relationships/image" Target="../media/image7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092BC80-5EDD-4DCB-8A12-8C06EB68C8D0}"/>
              </a:ext>
            </a:extLst>
          </p:cNvPr>
          <p:cNvSpPr/>
          <p:nvPr/>
        </p:nvSpPr>
        <p:spPr>
          <a:xfrm>
            <a:off x="112004" y="6185983"/>
            <a:ext cx="2522637" cy="621816"/>
          </a:xfrm>
          <a:prstGeom prst="rect">
            <a:avLst/>
          </a:prstGeom>
          <a:solidFill>
            <a:srgbClr val="F2F8EE"/>
          </a:solidFill>
          <a:ln>
            <a:solidFill>
              <a:srgbClr val="F2F8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237" name="Table 34">
            <a:extLst>
              <a:ext uri="{FF2B5EF4-FFF2-40B4-BE49-F238E27FC236}">
                <a16:creationId xmlns:a16="http://schemas.microsoft.com/office/drawing/2014/main" id="{E22FDE8D-382A-4CFD-AB1C-61FD2038A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92423"/>
              </p:ext>
            </p:extLst>
          </p:nvPr>
        </p:nvGraphicFramePr>
        <p:xfrm>
          <a:off x="5872876" y="2831374"/>
          <a:ext cx="6227078" cy="39550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89865">
                  <a:extLst>
                    <a:ext uri="{9D8B030D-6E8A-4147-A177-3AD203B41FA5}">
                      <a16:colId xmlns:a16="http://schemas.microsoft.com/office/drawing/2014/main" val="2497540022"/>
                    </a:ext>
                  </a:extLst>
                </a:gridCol>
                <a:gridCol w="3037213">
                  <a:extLst>
                    <a:ext uri="{9D8B030D-6E8A-4147-A177-3AD203B41FA5}">
                      <a16:colId xmlns:a16="http://schemas.microsoft.com/office/drawing/2014/main" val="3517060348"/>
                    </a:ext>
                  </a:extLst>
                </a:gridCol>
              </a:tblGrid>
              <a:tr h="22584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Asking </a:t>
                      </a:r>
                      <a:r>
                        <a:rPr lang="en-GB" sz="11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what 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questions: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Qu’est-ce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que…</a:t>
                      </a:r>
                    </a:p>
                    <a:p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Using </a:t>
                      </a:r>
                      <a:r>
                        <a:rPr lang="en-GB" sz="11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faire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for weather</a:t>
                      </a: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853878"/>
                  </a:ext>
                </a:extLst>
              </a:tr>
              <a:tr h="16965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Jouer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+ sports</a:t>
                      </a:r>
                      <a:endParaRPr lang="en-GB" sz="11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Longer sentences with </a:t>
                      </a:r>
                      <a:r>
                        <a:rPr lang="en-GB" sz="1100" b="1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quand</a:t>
                      </a:r>
                      <a:endParaRPr lang="en-GB" sz="11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903279"/>
                  </a:ext>
                </a:extLst>
              </a:tr>
            </a:tbl>
          </a:graphicData>
        </a:graphic>
      </p:graphicFrame>
      <p:graphicFrame>
        <p:nvGraphicFramePr>
          <p:cNvPr id="142" name="Table 107">
            <a:extLst>
              <a:ext uri="{FF2B5EF4-FFF2-40B4-BE49-F238E27FC236}">
                <a16:creationId xmlns:a16="http://schemas.microsoft.com/office/drawing/2014/main" id="{48E4239E-7354-4951-84B4-81BA4AD673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280142"/>
              </p:ext>
            </p:extLst>
          </p:nvPr>
        </p:nvGraphicFramePr>
        <p:xfrm>
          <a:off x="5883570" y="1852389"/>
          <a:ext cx="6215138" cy="4389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9116">
                  <a:extLst>
                    <a:ext uri="{9D8B030D-6E8A-4147-A177-3AD203B41FA5}">
                      <a16:colId xmlns:a16="http://schemas.microsoft.com/office/drawing/2014/main" val="388437286"/>
                    </a:ext>
                  </a:extLst>
                </a:gridCol>
                <a:gridCol w="1001485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149532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071154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027612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056239">
                  <a:extLst>
                    <a:ext uri="{9D8B030D-6E8A-4147-A177-3AD203B41FA5}">
                      <a16:colId xmlns:a16="http://schemas.microsoft.com/office/drawing/2014/main" val="1710788701"/>
                    </a:ext>
                  </a:extLst>
                </a:gridCol>
              </a:tblGrid>
              <a:tr h="4389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tion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4090D2E-B22C-451E-8420-4E9CF97E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47527"/>
            <a:ext cx="10515600" cy="365760"/>
          </a:xfrm>
        </p:spPr>
        <p:txBody>
          <a:bodyPr>
            <a:normAutofit fontScale="90000"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buClr>
                <a:srgbClr val="FF3333"/>
              </a:buClr>
              <a:buSzPts val="9600"/>
            </a:pP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 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Knowledge Organiser  - Summer Term 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F2163F6E-3707-4B27-8327-0F170B40E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346961"/>
              </p:ext>
            </p:extLst>
          </p:nvPr>
        </p:nvGraphicFramePr>
        <p:xfrm>
          <a:off x="100987" y="89289"/>
          <a:ext cx="3791317" cy="36954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91317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329950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Faire – to do, make</a:t>
                      </a:r>
                    </a:p>
                  </a:txBody>
                  <a:tcPr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28045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fais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I do, I make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280458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fais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you do, you make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28045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 fait – he does, he makes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280458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fait – she does, she makes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280458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l’automne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(m) – autumn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  <a:tr h="280458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l’été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(f) – summer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73315"/>
                  </a:ext>
                </a:extLst>
              </a:tr>
              <a:tr h="280458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l’hiver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(m) – winter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828313"/>
                  </a:ext>
                </a:extLst>
              </a:tr>
              <a:tr h="28045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printemps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spring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822483"/>
                  </a:ext>
                </a:extLst>
              </a:tr>
              <a:tr h="28045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beau – fine, good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820210"/>
                  </a:ext>
                </a:extLst>
              </a:tr>
              <a:tr h="2804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mauvais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bad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915092"/>
                  </a:ext>
                </a:extLst>
              </a:tr>
              <a:tr h="280458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my (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mfpl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56230"/>
                  </a:ext>
                </a:extLst>
              </a:tr>
              <a:tr h="280458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your (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mfpl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969277"/>
                  </a:ext>
                </a:extLst>
              </a:tr>
            </a:tbl>
          </a:graphicData>
        </a:graphic>
      </p:graphicFrame>
      <p:graphicFrame>
        <p:nvGraphicFramePr>
          <p:cNvPr id="32" name="Table 30">
            <a:extLst>
              <a:ext uri="{FF2B5EF4-FFF2-40B4-BE49-F238E27FC236}">
                <a16:creationId xmlns:a16="http://schemas.microsoft.com/office/drawing/2014/main" id="{0BB43D4B-F631-46F6-A466-275520748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707605"/>
              </p:ext>
            </p:extLst>
          </p:nvPr>
        </p:nvGraphicFramePr>
        <p:xfrm>
          <a:off x="3878606" y="127764"/>
          <a:ext cx="1971085" cy="3840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1085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254146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activités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l’activité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(f) – activity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corde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rope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courses (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 – shopping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cuisine – cooking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l’effort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(m) – effort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l’équipe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(f) – team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73315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fois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time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211249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football – football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5801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ménage – housework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38233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parent – parent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67617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pétanque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petanque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765659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tennis – tennis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5623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voyage – trip, journey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969277"/>
                  </a:ext>
                </a:extLst>
              </a:tr>
            </a:tbl>
          </a:graphicData>
        </a:graphic>
      </p:graphicFrame>
      <p:sp>
        <p:nvSpPr>
          <p:cNvPr id="138" name="Rectangle 137">
            <a:extLst>
              <a:ext uri="{FF2B5EF4-FFF2-40B4-BE49-F238E27FC236}">
                <a16:creationId xmlns:a16="http://schemas.microsoft.com/office/drawing/2014/main" id="{1AA8A286-4A9E-4643-818D-BA1BA9745A15}"/>
              </a:ext>
            </a:extLst>
          </p:cNvPr>
          <p:cNvSpPr/>
          <p:nvPr/>
        </p:nvSpPr>
        <p:spPr>
          <a:xfrm>
            <a:off x="5824471" y="135685"/>
            <a:ext cx="853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Phonics</a:t>
            </a:r>
          </a:p>
        </p:txBody>
      </p:sp>
      <p:pic>
        <p:nvPicPr>
          <p:cNvPr id="339" name="Picture 338" descr="Map&#10;&#10;Description automatically generated">
            <a:extLst>
              <a:ext uri="{FF2B5EF4-FFF2-40B4-BE49-F238E27FC236}">
                <a16:creationId xmlns:a16="http://schemas.microsoft.com/office/drawing/2014/main" id="{58BA4F45-6C50-4557-9C1E-C23C55202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345" y="2513254"/>
            <a:ext cx="1614367" cy="1294817"/>
          </a:xfrm>
          <a:prstGeom prst="rect">
            <a:avLst/>
          </a:prstGeom>
        </p:spPr>
      </p:pic>
      <p:graphicFrame>
        <p:nvGraphicFramePr>
          <p:cNvPr id="179" name="Table 178">
            <a:extLst>
              <a:ext uri="{FF2B5EF4-FFF2-40B4-BE49-F238E27FC236}">
                <a16:creationId xmlns:a16="http://schemas.microsoft.com/office/drawing/2014/main" id="{77EF7F27-C13F-47E7-B4F1-D99BE576D3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065667"/>
              </p:ext>
            </p:extLst>
          </p:nvPr>
        </p:nvGraphicFramePr>
        <p:xfrm>
          <a:off x="115789" y="3842123"/>
          <a:ext cx="2441990" cy="23108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1990">
                  <a:extLst>
                    <a:ext uri="{9D8B030D-6E8A-4147-A177-3AD203B41FA5}">
                      <a16:colId xmlns:a16="http://schemas.microsoft.com/office/drawing/2014/main" val="3733418172"/>
                    </a:ext>
                  </a:extLst>
                </a:gridCol>
              </a:tblGrid>
              <a:tr h="23108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ma,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mes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ton, ta,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tes</a:t>
                      </a: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709968"/>
                  </a:ext>
                </a:extLst>
              </a:tr>
            </a:tbl>
          </a:graphicData>
        </a:graphic>
      </p:graphicFrame>
      <p:sp>
        <p:nvSpPr>
          <p:cNvPr id="180" name="Rectangle 179">
            <a:extLst>
              <a:ext uri="{FF2B5EF4-FFF2-40B4-BE49-F238E27FC236}">
                <a16:creationId xmlns:a16="http://schemas.microsoft.com/office/drawing/2014/main" id="{3743E0EF-2AAC-404E-8C29-D9845D487BC2}"/>
              </a:ext>
            </a:extLst>
          </p:cNvPr>
          <p:cNvSpPr/>
          <p:nvPr/>
        </p:nvSpPr>
        <p:spPr>
          <a:xfrm>
            <a:off x="82452" y="4043624"/>
            <a:ext cx="26006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1E4E79"/>
              </a:buClr>
              <a:buSzPts val="2800"/>
              <a:defRPr/>
            </a:pPr>
            <a:r>
              <a:rPr lang="en-US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mean ‘my’ with all plural nouns, use </a:t>
            </a:r>
            <a:r>
              <a:rPr lang="en-US" sz="11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mes</a:t>
            </a:r>
            <a:r>
              <a:rPr lang="en-US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</a:p>
        </p:txBody>
      </p:sp>
      <p:graphicFrame>
        <p:nvGraphicFramePr>
          <p:cNvPr id="104" name="Table 103">
            <a:extLst>
              <a:ext uri="{FF2B5EF4-FFF2-40B4-BE49-F238E27FC236}">
                <a16:creationId xmlns:a16="http://schemas.microsoft.com/office/drawing/2014/main" id="{451C7E26-6DEC-496B-9232-E1EEE09999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547421"/>
              </p:ext>
            </p:extLst>
          </p:nvPr>
        </p:nvGraphicFramePr>
        <p:xfrm>
          <a:off x="5883571" y="1369721"/>
          <a:ext cx="6207476" cy="42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492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990115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153192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060005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036709">
                  <a:extLst>
                    <a:ext uri="{9D8B030D-6E8A-4147-A177-3AD203B41FA5}">
                      <a16:colId xmlns:a16="http://schemas.microsoft.com/office/drawing/2014/main" val="1261523764"/>
                    </a:ext>
                  </a:extLst>
                </a:gridCol>
                <a:gridCol w="1042532">
                  <a:extLst>
                    <a:ext uri="{9D8B030D-6E8A-4147-A177-3AD203B41FA5}">
                      <a16:colId xmlns:a16="http://schemas.microsoft.com/office/drawing/2014/main" val="3878606707"/>
                    </a:ext>
                  </a:extLst>
                </a:gridCol>
              </a:tblGrid>
              <a:tr h="3734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ien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ien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ien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latin typeface="Century Gothic" panose="020B0502020202020204" pitchFamily="34" charset="0"/>
                        </a:rPr>
                        <a:t>anc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ien</a:t>
                      </a: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ien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tôt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latin typeface="Century Gothic" panose="020B0502020202020204" pitchFamily="34" charset="0"/>
                        </a:rPr>
                        <a:t>comb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ien</a:t>
                      </a:r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106" name="Table 107">
            <a:extLst>
              <a:ext uri="{FF2B5EF4-FFF2-40B4-BE49-F238E27FC236}">
                <a16:creationId xmlns:a16="http://schemas.microsoft.com/office/drawing/2014/main" id="{93A69312-E21E-48BD-96BC-09BE7F955D01}"/>
              </a:ext>
            </a:extLst>
          </p:cNvPr>
          <p:cNvGraphicFramePr>
            <a:graphicFrameLocks noGrp="1"/>
          </p:cNvGraphicFramePr>
          <p:nvPr/>
        </p:nvGraphicFramePr>
        <p:xfrm>
          <a:off x="5883571" y="911325"/>
          <a:ext cx="6205688" cy="42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674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004157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127573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073008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037102">
                  <a:extLst>
                    <a:ext uri="{9D8B030D-6E8A-4147-A177-3AD203B41FA5}">
                      <a16:colId xmlns:a16="http://schemas.microsoft.com/office/drawing/2014/main" val="1261523764"/>
                    </a:ext>
                  </a:extLst>
                </a:gridCol>
                <a:gridCol w="1037102">
                  <a:extLst>
                    <a:ext uri="{9D8B030D-6E8A-4147-A177-3AD203B41FA5}">
                      <a16:colId xmlns:a16="http://schemas.microsoft.com/office/drawing/2014/main" val="3878606707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ç/c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 soft ‘c’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inéma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ider</a:t>
                      </a: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fran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ç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ais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gar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ç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</a:t>
                      </a:r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107" name="Picture 106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85A655D6-142D-4A6B-BCE9-5A1F57E19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650" y="458125"/>
            <a:ext cx="325825" cy="325825"/>
          </a:xfrm>
          <a:prstGeom prst="rect">
            <a:avLst/>
          </a:prstGeom>
        </p:spPr>
      </p:pic>
      <p:pic>
        <p:nvPicPr>
          <p:cNvPr id="108" name="Google Shape;356;p6" descr="target with an arrow in the centre">
            <a:extLst>
              <a:ext uri="{FF2B5EF4-FFF2-40B4-BE49-F238E27FC236}">
                <a16:creationId xmlns:a16="http://schemas.microsoft.com/office/drawing/2014/main" id="{B999E6F3-E724-4346-8813-53E01B7AD1C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8076" y="472392"/>
            <a:ext cx="406747" cy="333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365;p6" descr="the number twelve">
            <a:extLst>
              <a:ext uri="{FF2B5EF4-FFF2-40B4-BE49-F238E27FC236}">
                <a16:creationId xmlns:a16="http://schemas.microsoft.com/office/drawing/2014/main" id="{E07281FA-FDE7-40DE-9205-D54AF20E255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46565" y="477217"/>
            <a:ext cx="370098" cy="30667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10" name="Picture 109" descr="A cartoon character holding a sign&#10;&#10;Description automatically generated with medium confidence">
            <a:extLst>
              <a:ext uri="{FF2B5EF4-FFF2-40B4-BE49-F238E27FC236}">
                <a16:creationId xmlns:a16="http://schemas.microsoft.com/office/drawing/2014/main" id="{F2216B47-F02B-4AA5-A443-117C19C8C4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605" y="380271"/>
            <a:ext cx="351368" cy="470087"/>
          </a:xfrm>
          <a:prstGeom prst="rect">
            <a:avLst/>
          </a:prstGeom>
        </p:spPr>
      </p:pic>
      <p:graphicFrame>
        <p:nvGraphicFramePr>
          <p:cNvPr id="111" name="Table 110">
            <a:extLst>
              <a:ext uri="{FF2B5EF4-FFF2-40B4-BE49-F238E27FC236}">
                <a16:creationId xmlns:a16="http://schemas.microsoft.com/office/drawing/2014/main" id="{457EC196-4F23-4609-B55C-7114845A53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157679"/>
              </p:ext>
            </p:extLst>
          </p:nvPr>
        </p:nvGraphicFramePr>
        <p:xfrm>
          <a:off x="5883571" y="425978"/>
          <a:ext cx="6205689" cy="42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112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993081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122858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074419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037102">
                  <a:extLst>
                    <a:ext uri="{9D8B030D-6E8A-4147-A177-3AD203B41FA5}">
                      <a16:colId xmlns:a16="http://schemas.microsoft.com/office/drawing/2014/main" val="1261523764"/>
                    </a:ext>
                  </a:extLst>
                </a:gridCol>
                <a:gridCol w="1037102">
                  <a:extLst>
                    <a:ext uri="{9D8B030D-6E8A-4147-A177-3AD203B41FA5}">
                      <a16:colId xmlns:a16="http://schemas.microsoft.com/office/drawing/2014/main" val="3878606707"/>
                    </a:ext>
                  </a:extLst>
                </a:gridCol>
              </a:tblGrid>
              <a:tr h="4266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Silent Final ‘e’ 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SFe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endParaRPr lang="en-GB" sz="11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timid</a:t>
                      </a:r>
                      <a:r>
                        <a:rPr lang="en-GB" sz="11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mond</a:t>
                      </a:r>
                      <a:r>
                        <a:rPr lang="en-GB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douz</a:t>
                      </a:r>
                      <a:r>
                        <a:rPr lang="en-GB" sz="11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centr</a:t>
                      </a:r>
                      <a:r>
                        <a:rPr lang="en-GB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modern</a:t>
                      </a:r>
                      <a:r>
                        <a:rPr lang="en-GB" sz="11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112" name="Picture 111" descr="A yellow sports car with a green check mark&#10;&#10;Description automatically generated with low confidence">
            <a:extLst>
              <a:ext uri="{FF2B5EF4-FFF2-40B4-BE49-F238E27FC236}">
                <a16:creationId xmlns:a16="http://schemas.microsoft.com/office/drawing/2014/main" id="{1ADB4039-4157-40FF-8F12-0DE66D1383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857" y="619091"/>
            <a:ext cx="541781" cy="234260"/>
          </a:xfrm>
          <a:prstGeom prst="rect">
            <a:avLst/>
          </a:prstGeom>
        </p:spPr>
      </p:pic>
      <p:pic>
        <p:nvPicPr>
          <p:cNvPr id="113" name="Picture 112" descr="Shape&#10;&#10;Description automatically generated">
            <a:extLst>
              <a:ext uri="{FF2B5EF4-FFF2-40B4-BE49-F238E27FC236}">
                <a16:creationId xmlns:a16="http://schemas.microsoft.com/office/drawing/2014/main" id="{2FBB2A1A-DD17-479B-824B-398ED21E56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706" y="1077306"/>
            <a:ext cx="327850" cy="218481"/>
          </a:xfrm>
          <a:prstGeom prst="rect">
            <a:avLst/>
          </a:prstGeom>
        </p:spPr>
      </p:pic>
      <p:pic>
        <p:nvPicPr>
          <p:cNvPr id="114" name="Picture 113" descr="Background pattern&#10;&#10;Description automatically generated">
            <a:extLst>
              <a:ext uri="{FF2B5EF4-FFF2-40B4-BE49-F238E27FC236}">
                <a16:creationId xmlns:a16="http://schemas.microsoft.com/office/drawing/2014/main" id="{9EADB904-1A23-4109-8FE6-5A6F137FC09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30" t="54370" r="62836" b="-1911"/>
          <a:stretch/>
        </p:blipFill>
        <p:spPr>
          <a:xfrm>
            <a:off x="11705456" y="900453"/>
            <a:ext cx="327850" cy="399920"/>
          </a:xfrm>
          <a:prstGeom prst="rect">
            <a:avLst/>
          </a:prstGeom>
        </p:spPr>
      </p:pic>
      <p:pic>
        <p:nvPicPr>
          <p:cNvPr id="115" name="Picture 114" descr="A picture containing clipart, graphics, graphic design, carmine&#10;&#10;Description automatically generated">
            <a:extLst>
              <a:ext uri="{FF2B5EF4-FFF2-40B4-BE49-F238E27FC236}">
                <a16:creationId xmlns:a16="http://schemas.microsoft.com/office/drawing/2014/main" id="{7F3E1FAD-8E73-4C35-90CF-DA1AE9582D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752" y="929511"/>
            <a:ext cx="327850" cy="357548"/>
          </a:xfrm>
          <a:prstGeom prst="rect">
            <a:avLst/>
          </a:prstGeom>
        </p:spPr>
      </p:pic>
      <p:pic>
        <p:nvPicPr>
          <p:cNvPr id="116" name="Picture 115" descr="Film, Cinema, Popcorn, Coke, Fun, Entertainment, Media">
            <a:extLst>
              <a:ext uri="{FF2B5EF4-FFF2-40B4-BE49-F238E27FC236}">
                <a16:creationId xmlns:a16="http://schemas.microsoft.com/office/drawing/2014/main" id="{715E8C6C-C9E0-4FD9-8E98-F73B52D21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274" y="1025003"/>
            <a:ext cx="380755" cy="28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116" descr="A red pin on a map&#10;&#10;Description automatically generated with low confidence">
            <a:extLst>
              <a:ext uri="{FF2B5EF4-FFF2-40B4-BE49-F238E27FC236}">
                <a16:creationId xmlns:a16="http://schemas.microsoft.com/office/drawing/2014/main" id="{494AFD90-2629-46B8-BE4D-EA194BE939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425" y="942722"/>
            <a:ext cx="392548" cy="359588"/>
          </a:xfrm>
          <a:prstGeom prst="rect">
            <a:avLst/>
          </a:prstGeom>
        </p:spPr>
      </p:pic>
      <p:pic>
        <p:nvPicPr>
          <p:cNvPr id="120" name="Picture 119" descr="Icon&#10;&#10;Description automatically generated with low confidence">
            <a:extLst>
              <a:ext uri="{FF2B5EF4-FFF2-40B4-BE49-F238E27FC236}">
                <a16:creationId xmlns:a16="http://schemas.microsoft.com/office/drawing/2014/main" id="{A4886FD9-5084-422B-9FD5-7D71BD7FF22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0" t="36119" r="16436" b="38504"/>
          <a:stretch/>
        </p:blipFill>
        <p:spPr>
          <a:xfrm rot="21249678">
            <a:off x="10573762" y="1571649"/>
            <a:ext cx="448257" cy="16786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1" name="Picture 120" descr="Text&#10;&#10;Description automatically generated">
            <a:extLst>
              <a:ext uri="{FF2B5EF4-FFF2-40B4-BE49-F238E27FC236}">
                <a16:creationId xmlns:a16="http://schemas.microsoft.com/office/drawing/2014/main" id="{8666C2DA-298E-4BFF-AF7D-2778A06EAE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741" y="1422680"/>
            <a:ext cx="217001" cy="314210"/>
          </a:xfrm>
          <a:prstGeom prst="rect">
            <a:avLst/>
          </a:prstGeom>
        </p:spPr>
      </p:pic>
      <p:pic>
        <p:nvPicPr>
          <p:cNvPr id="122" name="Picture 121" descr="A picture containing text&#10;&#10;Description automatically generated">
            <a:extLst>
              <a:ext uri="{FF2B5EF4-FFF2-40B4-BE49-F238E27FC236}">
                <a16:creationId xmlns:a16="http://schemas.microsoft.com/office/drawing/2014/main" id="{57033C66-BA95-4EEF-9D94-B6B49606852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283" y="1381752"/>
            <a:ext cx="332015" cy="396066"/>
          </a:xfrm>
          <a:prstGeom prst="rect">
            <a:avLst/>
          </a:prstGeom>
        </p:spPr>
      </p:pic>
      <p:pic>
        <p:nvPicPr>
          <p:cNvPr id="123" name="Picture 122" descr="A picture containing tool&#10;&#10;Description automatically generated">
            <a:extLst>
              <a:ext uri="{FF2B5EF4-FFF2-40B4-BE49-F238E27FC236}">
                <a16:creationId xmlns:a16="http://schemas.microsoft.com/office/drawing/2014/main" id="{69131C3D-9634-4105-99F1-301AE1D3A7D8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824" y="1202541"/>
            <a:ext cx="702815" cy="702815"/>
          </a:xfrm>
          <a:prstGeom prst="rect">
            <a:avLst/>
          </a:prstGeom>
        </p:spPr>
      </p:pic>
      <p:pic>
        <p:nvPicPr>
          <p:cNvPr id="126" name="Picture 125" descr="A yellow tag with a question mark and a euro sign&#10;&#10;Description automatically generated with medium confidence">
            <a:extLst>
              <a:ext uri="{FF2B5EF4-FFF2-40B4-BE49-F238E27FC236}">
                <a16:creationId xmlns:a16="http://schemas.microsoft.com/office/drawing/2014/main" id="{2D2BFFA1-D4C6-4BFA-A3EA-3FA7F51036D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8475" y="1532187"/>
            <a:ext cx="310769" cy="266246"/>
          </a:xfrm>
          <a:prstGeom prst="rect">
            <a:avLst/>
          </a:prstGeom>
        </p:spPr>
      </p:pic>
      <p:sp>
        <p:nvSpPr>
          <p:cNvPr id="143" name="TextBox 142">
            <a:extLst>
              <a:ext uri="{FF2B5EF4-FFF2-40B4-BE49-F238E27FC236}">
                <a16:creationId xmlns:a16="http://schemas.microsoft.com/office/drawing/2014/main" id="{DD33B4AC-2B14-4ADD-853D-E13482A80BA9}"/>
              </a:ext>
            </a:extLst>
          </p:cNvPr>
          <p:cNvSpPr txBox="1"/>
          <p:nvPr/>
        </p:nvSpPr>
        <p:spPr>
          <a:xfrm>
            <a:off x="6732749" y="1836073"/>
            <a:ext cx="10426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Atten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tion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8A55556B-1A03-443C-A6E8-49BB9F9E6695}"/>
              </a:ext>
            </a:extLst>
          </p:cNvPr>
          <p:cNvSpPr txBox="1"/>
          <p:nvPr/>
        </p:nvSpPr>
        <p:spPr>
          <a:xfrm>
            <a:off x="7758703" y="1805752"/>
            <a:ext cx="9732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tion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3DEF34A7-5364-43FF-992D-401536A2D3A5}"/>
              </a:ext>
            </a:extLst>
          </p:cNvPr>
          <p:cNvSpPr txBox="1"/>
          <p:nvPr/>
        </p:nvSpPr>
        <p:spPr>
          <a:xfrm>
            <a:off x="8923033" y="1805752"/>
            <a:ext cx="9732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pollu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tion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B594DF15-40CE-4BBF-BFEC-7FAC0813C598}"/>
              </a:ext>
            </a:extLst>
          </p:cNvPr>
          <p:cNvSpPr txBox="1"/>
          <p:nvPr/>
        </p:nvSpPr>
        <p:spPr>
          <a:xfrm>
            <a:off x="9997588" y="1838843"/>
            <a:ext cx="9732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solu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tion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765A460E-6E75-4E94-A3F6-49D625C31332}"/>
              </a:ext>
            </a:extLst>
          </p:cNvPr>
          <p:cNvSpPr txBox="1"/>
          <p:nvPr/>
        </p:nvSpPr>
        <p:spPr>
          <a:xfrm>
            <a:off x="11037671" y="1809132"/>
            <a:ext cx="9732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popula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tion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D85C806B-99B7-4992-B2D1-E9BB6AE41B12}"/>
              </a:ext>
            </a:extLst>
          </p:cNvPr>
          <p:cNvSpPr txBox="1"/>
          <p:nvPr/>
        </p:nvSpPr>
        <p:spPr>
          <a:xfrm>
            <a:off x="6730732" y="2066170"/>
            <a:ext cx="12244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Watch out!</a:t>
            </a:r>
          </a:p>
        </p:txBody>
      </p:sp>
      <p:pic>
        <p:nvPicPr>
          <p:cNvPr id="149" name="Picture 148" descr="a warning sign with someone slipping on it">
            <a:extLst>
              <a:ext uri="{FF2B5EF4-FFF2-40B4-BE49-F238E27FC236}">
                <a16:creationId xmlns:a16="http://schemas.microsoft.com/office/drawing/2014/main" id="{D00A48C5-EF1B-49F5-ACFA-2B272C5073F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346" y="1986241"/>
            <a:ext cx="332121" cy="292163"/>
          </a:xfrm>
          <a:prstGeom prst="rect">
            <a:avLst/>
          </a:prstGeom>
        </p:spPr>
      </p:pic>
      <p:pic>
        <p:nvPicPr>
          <p:cNvPr id="151" name="Picture 150" descr="Logo&#10;&#10;Description automatically generated with low confidence">
            <a:extLst>
              <a:ext uri="{FF2B5EF4-FFF2-40B4-BE49-F238E27FC236}">
                <a16:creationId xmlns:a16="http://schemas.microsoft.com/office/drawing/2014/main" id="{55F7F6AD-5E27-42E6-83B5-E6A332F8E04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791" y="1812800"/>
            <a:ext cx="363679" cy="443343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1AD24E0F-B7E7-414D-91D1-9D3530F453A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232" y="1999221"/>
            <a:ext cx="294657" cy="294657"/>
          </a:xfrm>
          <a:prstGeom prst="rect">
            <a:avLst/>
          </a:prstGeom>
        </p:spPr>
      </p:pic>
      <p:pic>
        <p:nvPicPr>
          <p:cNvPr id="170" name="Picture 169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71E5E5DF-B5D5-4754-9115-A5DB82EE88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202" y="1944810"/>
            <a:ext cx="463905" cy="331257"/>
          </a:xfrm>
          <a:prstGeom prst="rect">
            <a:avLst/>
          </a:prstGeom>
        </p:spPr>
      </p:pic>
      <p:pic>
        <p:nvPicPr>
          <p:cNvPr id="172" name="Picture 171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822230D0-70A1-4902-B910-9BF554DE2F0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793" y="1887140"/>
            <a:ext cx="380427" cy="356353"/>
          </a:xfrm>
          <a:prstGeom prst="rect">
            <a:avLst/>
          </a:prstGeom>
        </p:spPr>
      </p:pic>
      <p:graphicFrame>
        <p:nvGraphicFramePr>
          <p:cNvPr id="173" name="Table 107">
            <a:extLst>
              <a:ext uri="{FF2B5EF4-FFF2-40B4-BE49-F238E27FC236}">
                <a16:creationId xmlns:a16="http://schemas.microsoft.com/office/drawing/2014/main" id="{85A2F1F5-985F-4825-9EB0-00EEEEFA02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418951"/>
              </p:ext>
            </p:extLst>
          </p:nvPr>
        </p:nvGraphicFramePr>
        <p:xfrm>
          <a:off x="5883570" y="2352879"/>
          <a:ext cx="6215138" cy="4389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9116">
                  <a:extLst>
                    <a:ext uri="{9D8B030D-6E8A-4147-A177-3AD203B41FA5}">
                      <a16:colId xmlns:a16="http://schemas.microsoft.com/office/drawing/2014/main" val="388437286"/>
                    </a:ext>
                  </a:extLst>
                </a:gridCol>
                <a:gridCol w="1001485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149532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071154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027612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056239">
                  <a:extLst>
                    <a:ext uri="{9D8B030D-6E8A-4147-A177-3AD203B41FA5}">
                      <a16:colId xmlns:a16="http://schemas.microsoft.com/office/drawing/2014/main" val="1710788701"/>
                    </a:ext>
                  </a:extLst>
                </a:gridCol>
              </a:tblGrid>
              <a:tr h="4389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-s-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74" name="TextBox 173">
            <a:extLst>
              <a:ext uri="{FF2B5EF4-FFF2-40B4-BE49-F238E27FC236}">
                <a16:creationId xmlns:a16="http://schemas.microsoft.com/office/drawing/2014/main" id="{0A8D57E9-DA8C-4D8A-9D02-2DA96F2DBCDB}"/>
              </a:ext>
            </a:extLst>
          </p:cNvPr>
          <p:cNvSpPr txBox="1"/>
          <p:nvPr/>
        </p:nvSpPr>
        <p:spPr>
          <a:xfrm>
            <a:off x="6732749" y="2336563"/>
            <a:ext cx="10426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0BF1B715-E0B8-4EC9-8487-F7297F349587}"/>
              </a:ext>
            </a:extLst>
          </p:cNvPr>
          <p:cNvSpPr txBox="1"/>
          <p:nvPr/>
        </p:nvSpPr>
        <p:spPr>
          <a:xfrm>
            <a:off x="7750168" y="2322704"/>
            <a:ext cx="9732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maga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43F3A305-49E0-4392-83DC-90B796F7025A}"/>
              </a:ext>
            </a:extLst>
          </p:cNvPr>
          <p:cNvSpPr txBox="1"/>
          <p:nvPr/>
        </p:nvSpPr>
        <p:spPr>
          <a:xfrm>
            <a:off x="8954909" y="2306242"/>
            <a:ext cx="9732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égli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26B4C822-8B7C-4120-A898-9F14AC9F8702}"/>
              </a:ext>
            </a:extLst>
          </p:cNvPr>
          <p:cNvSpPr txBox="1"/>
          <p:nvPr/>
        </p:nvSpPr>
        <p:spPr>
          <a:xfrm>
            <a:off x="9954115" y="2312020"/>
            <a:ext cx="9732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cho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FB1BB331-56B8-49B0-BECC-AD488A037764}"/>
              </a:ext>
            </a:extLst>
          </p:cNvPr>
          <p:cNvSpPr txBox="1"/>
          <p:nvPr/>
        </p:nvSpPr>
        <p:spPr>
          <a:xfrm>
            <a:off x="11037671" y="2309622"/>
            <a:ext cx="9732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cui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ine</a:t>
            </a:r>
          </a:p>
        </p:txBody>
      </p:sp>
      <p:pic>
        <p:nvPicPr>
          <p:cNvPr id="229" name="Picture 22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060786B-70F7-4FCB-BE5E-ABD897F9193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1910" y="2414582"/>
            <a:ext cx="217945" cy="318095"/>
          </a:xfrm>
          <a:prstGeom prst="rect">
            <a:avLst/>
          </a:prstGeom>
        </p:spPr>
      </p:pic>
      <p:pic>
        <p:nvPicPr>
          <p:cNvPr id="230" name="Picture 229" descr="A picture containing text&#10;&#10;Description automatically generated">
            <a:extLst>
              <a:ext uri="{FF2B5EF4-FFF2-40B4-BE49-F238E27FC236}">
                <a16:creationId xmlns:a16="http://schemas.microsoft.com/office/drawing/2014/main" id="{99F3DFC1-50C9-4E64-AE0C-0015C312FEB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995" y="2457902"/>
            <a:ext cx="411323" cy="285869"/>
          </a:xfrm>
          <a:prstGeom prst="rect">
            <a:avLst/>
          </a:prstGeom>
        </p:spPr>
      </p:pic>
      <p:grpSp>
        <p:nvGrpSpPr>
          <p:cNvPr id="231" name="Group 230">
            <a:extLst>
              <a:ext uri="{FF2B5EF4-FFF2-40B4-BE49-F238E27FC236}">
                <a16:creationId xmlns:a16="http://schemas.microsoft.com/office/drawing/2014/main" id="{F07E0223-E909-447A-A012-BDF16681C32C}"/>
              </a:ext>
            </a:extLst>
          </p:cNvPr>
          <p:cNvGrpSpPr/>
          <p:nvPr/>
        </p:nvGrpSpPr>
        <p:grpSpPr>
          <a:xfrm>
            <a:off x="10511882" y="2397838"/>
            <a:ext cx="589161" cy="339385"/>
            <a:chOff x="1143212" y="4122288"/>
            <a:chExt cx="2343990" cy="1350250"/>
          </a:xfrm>
        </p:grpSpPr>
        <p:pic>
          <p:nvPicPr>
            <p:cNvPr id="232" name="Picture 231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D513468F-5DFB-4CC3-A1F0-B3C3DF4AD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018" y="4155533"/>
              <a:ext cx="1168842" cy="1317005"/>
            </a:xfrm>
            <a:prstGeom prst="rect">
              <a:avLst/>
            </a:prstGeom>
          </p:spPr>
        </p:pic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9266AB58-E780-4D2D-AAF4-3E6483BF87AC}"/>
                </a:ext>
              </a:extLst>
            </p:cNvPr>
            <p:cNvSpPr txBox="1"/>
            <p:nvPr/>
          </p:nvSpPr>
          <p:spPr>
            <a:xfrm>
              <a:off x="1143212" y="4122288"/>
              <a:ext cx="2343990" cy="918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thing</a:t>
              </a:r>
            </a:p>
          </p:txBody>
        </p:sp>
      </p:grpSp>
      <p:pic>
        <p:nvPicPr>
          <p:cNvPr id="235" name="Picture 234" descr="A drawing of a house&#10;&#10;Description automatically generated with medium confidence">
            <a:extLst>
              <a:ext uri="{FF2B5EF4-FFF2-40B4-BE49-F238E27FC236}">
                <a16:creationId xmlns:a16="http://schemas.microsoft.com/office/drawing/2014/main" id="{2EA45B11-58D7-482F-BB34-4B943B540DBF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796" y="2462354"/>
            <a:ext cx="460123" cy="302989"/>
          </a:xfrm>
          <a:prstGeom prst="rect">
            <a:avLst/>
          </a:prstGeom>
        </p:spPr>
      </p:pic>
      <p:pic>
        <p:nvPicPr>
          <p:cNvPr id="236" name="Picture 2" descr="shop">
            <a:extLst>
              <a:ext uri="{FF2B5EF4-FFF2-40B4-BE49-F238E27FC236}">
                <a16:creationId xmlns:a16="http://schemas.microsoft.com/office/drawing/2014/main" id="{53CE2EB6-8BCE-458B-9B54-040AB44E9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736" y="2376325"/>
            <a:ext cx="316784" cy="35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48B3D2-10FD-4237-A49E-A882E769D29D}"/>
              </a:ext>
            </a:extLst>
          </p:cNvPr>
          <p:cNvSpPr/>
          <p:nvPr/>
        </p:nvSpPr>
        <p:spPr>
          <a:xfrm>
            <a:off x="5872876" y="3044376"/>
            <a:ext cx="314571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To ask a yes/no question, we can add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Est-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(‘Is it that…?’) at the start of any statement: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B7970A03-F543-4598-86DA-AA0CE744835B}"/>
              </a:ext>
            </a:extLst>
          </p:cNvPr>
          <p:cNvSpPr/>
          <p:nvPr/>
        </p:nvSpPr>
        <p:spPr>
          <a:xfrm>
            <a:off x="5983813" y="3630294"/>
            <a:ext cx="3018510" cy="430887"/>
          </a:xfrm>
          <a:prstGeom prst="rect">
            <a:avLst/>
          </a:prstGeom>
          <a:solidFill>
            <a:srgbClr val="DCF7F8"/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ce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qu’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fait les courses ?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Does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he do/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he doing the shopping?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1AA804B1-A0D7-4731-A3B2-9F4C80356DD0}"/>
              </a:ext>
            </a:extLst>
          </p:cNvPr>
          <p:cNvSpPr/>
          <p:nvPr/>
        </p:nvSpPr>
        <p:spPr>
          <a:xfrm>
            <a:off x="5856612" y="4079309"/>
            <a:ext cx="314571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ask a ‘what’ question, we can add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Qu’est-ce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(‘What is it that…?’) at the start of any statement:</a:t>
            </a: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A7967E67-E204-4EA7-A961-E873339B6478}"/>
              </a:ext>
            </a:extLst>
          </p:cNvPr>
          <p:cNvSpPr/>
          <p:nvPr/>
        </p:nvSpPr>
        <p:spPr>
          <a:xfrm>
            <a:off x="5983813" y="4636673"/>
            <a:ext cx="2939220" cy="430887"/>
          </a:xfrm>
          <a:prstGeom prst="rect">
            <a:avLst/>
          </a:prstGeom>
          <a:solidFill>
            <a:srgbClr val="DCF7F8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Qu’est-ce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que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fais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</a:p>
          <a:p>
            <a:pPr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do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do? /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 you doing?</a:t>
            </a: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4E15FB3C-8760-449C-9003-4A053714F3A7}"/>
              </a:ext>
            </a:extLst>
          </p:cNvPr>
          <p:cNvSpPr/>
          <p:nvPr/>
        </p:nvSpPr>
        <p:spPr>
          <a:xfrm>
            <a:off x="9046289" y="3026188"/>
            <a:ext cx="306992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 know to use ‘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fait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to mean ‘he does/is doing’:</a:t>
            </a: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A575521B-5277-44DE-A052-3811B0264A5C}"/>
              </a:ext>
            </a:extLst>
          </p:cNvPr>
          <p:cNvSpPr/>
          <p:nvPr/>
        </p:nvSpPr>
        <p:spPr>
          <a:xfrm>
            <a:off x="9102980" y="3461017"/>
            <a:ext cx="29662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fait </a:t>
            </a: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cuisine.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He does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the cooking.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C3C0E3EC-983A-4C2C-8E99-7B721EE06E20}"/>
              </a:ext>
            </a:extLst>
          </p:cNvPr>
          <p:cNvSpPr/>
          <p:nvPr/>
        </p:nvSpPr>
        <p:spPr>
          <a:xfrm>
            <a:off x="9057175" y="3708280"/>
            <a:ext cx="306992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Also use ‘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fait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to mean ‘it is’ with weather:</a:t>
            </a: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3A4D7C8E-77F5-445F-8227-95CEBB094931}"/>
              </a:ext>
            </a:extLst>
          </p:cNvPr>
          <p:cNvSpPr/>
          <p:nvPr/>
        </p:nvSpPr>
        <p:spPr>
          <a:xfrm>
            <a:off x="9109007" y="4142677"/>
            <a:ext cx="29662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fait </a:t>
            </a:r>
            <a:r>
              <a:rPr kumimoji="0" lang="en-GB" sz="11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chaud</a:t>
            </a: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it is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hot.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Il fait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froid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it is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cold.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Il fait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beau.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it is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fine/good weather.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Il fait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mauvais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it is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bad weather.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id="{9955049A-8E12-4558-BF1C-60D071D95D7C}"/>
              </a:ext>
            </a:extLst>
          </p:cNvPr>
          <p:cNvSpPr/>
          <p:nvPr/>
        </p:nvSpPr>
        <p:spPr>
          <a:xfrm>
            <a:off x="5881766" y="5323134"/>
            <a:ext cx="31457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Use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jouer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+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à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+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le/la/les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say what you </a:t>
            </a:r>
            <a:r>
              <a:rPr kumimoji="0" lang="en-GB" sz="11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play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64C4091E-3A23-4E2E-881D-107A110E8424}"/>
              </a:ext>
            </a:extLst>
          </p:cNvPr>
          <p:cNvSpPr/>
          <p:nvPr/>
        </p:nvSpPr>
        <p:spPr>
          <a:xfrm>
            <a:off x="9067562" y="5258613"/>
            <a:ext cx="31457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 can join two clauses together with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quand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619B90E2-8195-4948-A829-AFD412FABC88}"/>
              </a:ext>
            </a:extLst>
          </p:cNvPr>
          <p:cNvSpPr/>
          <p:nvPr/>
        </p:nvSpPr>
        <p:spPr>
          <a:xfrm>
            <a:off x="5872876" y="5758505"/>
            <a:ext cx="309033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joue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133"/>
                </a:solidFill>
                <a:effectLst/>
                <a:uLnTx/>
                <a:uFillTx/>
                <a:latin typeface="Century Gothic" panose="020B0502020202020204" pitchFamily="34" charset="0"/>
              </a:rPr>
              <a:t>au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football.</a:t>
            </a:r>
            <a:r>
              <a:rPr lang="en-GB" sz="1100" dirty="0">
                <a:solidFill>
                  <a:srgbClr val="E7E6E6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 play football.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joue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133"/>
                </a:solidFill>
                <a:effectLst/>
                <a:uLnTx/>
                <a:uFillTx/>
                <a:latin typeface="Century Gothic" panose="020B0502020202020204" pitchFamily="34" charset="0"/>
              </a:rPr>
              <a:t>au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tennis.</a:t>
            </a:r>
            <a:r>
              <a:rPr lang="en-GB" sz="1100" dirty="0">
                <a:solidFill>
                  <a:srgbClr val="E7E6E6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He plays tennis.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joue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133"/>
                </a:solidFill>
                <a:effectLst/>
                <a:uLnTx/>
                <a:uFillTx/>
                <a:latin typeface="Century Gothic" panose="020B0502020202020204" pitchFamily="34" charset="0"/>
              </a:rPr>
              <a:t>à la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corde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She plays skipping.</a:t>
            </a:r>
          </a:p>
          <a:p>
            <a:pPr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joues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133"/>
                </a:solidFill>
                <a:effectLst/>
                <a:uLnTx/>
                <a:uFillTx/>
                <a:latin typeface="Century Gothic" panose="020B0502020202020204" pitchFamily="34" charset="0"/>
              </a:rPr>
              <a:t>à la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pétanque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Do you play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petanque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9A0AC1CB-7F58-4CB0-B63D-84AF2A5B132D}"/>
              </a:ext>
            </a:extLst>
          </p:cNvPr>
          <p:cNvSpPr/>
          <p:nvPr/>
        </p:nvSpPr>
        <p:spPr>
          <a:xfrm>
            <a:off x="9055048" y="5681976"/>
            <a:ext cx="309033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Quand</a:t>
            </a: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il fait beau, je </a:t>
            </a:r>
            <a:r>
              <a:rPr kumimoji="0" lang="en-GB" sz="11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joue</a:t>
            </a: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au tennis.</a:t>
            </a:r>
            <a:r>
              <a:rPr lang="en-GB" sz="1100" dirty="0">
                <a:solidFill>
                  <a:srgbClr val="E7E6E6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When it’s fine, I play tennis.</a:t>
            </a:r>
          </a:p>
          <a:p>
            <a:pPr>
              <a:defRPr/>
            </a:pP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11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joue</a:t>
            </a: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au ping-pong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quand</a:t>
            </a: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il fait </a:t>
            </a:r>
            <a:r>
              <a:rPr kumimoji="0" lang="en-GB" sz="11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froid</a:t>
            </a: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r>
              <a:rPr lang="en-GB" sz="1100" dirty="0">
                <a:solidFill>
                  <a:srgbClr val="E7E6E6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 play table tennis when it’s cold.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6C7272E0-1228-44DE-B028-CE2C8B0AF153}"/>
              </a:ext>
            </a:extLst>
          </p:cNvPr>
          <p:cNvGrpSpPr/>
          <p:nvPr/>
        </p:nvGrpSpPr>
        <p:grpSpPr>
          <a:xfrm>
            <a:off x="10978309" y="5867668"/>
            <a:ext cx="335258" cy="344601"/>
            <a:chOff x="215899" y="1312343"/>
            <a:chExt cx="1743529" cy="1792116"/>
          </a:xfrm>
        </p:grpSpPr>
        <p:pic>
          <p:nvPicPr>
            <p:cNvPr id="250" name="Picture 249" descr="Icon&#10;&#10;Description automatically generated">
              <a:extLst>
                <a:ext uri="{FF2B5EF4-FFF2-40B4-BE49-F238E27FC236}">
                  <a16:creationId xmlns:a16="http://schemas.microsoft.com/office/drawing/2014/main" id="{69D9C445-F460-4348-8F77-B666D427E4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62" t="19766" r="19651" b="21659"/>
            <a:stretch/>
          </p:blipFill>
          <p:spPr>
            <a:xfrm>
              <a:off x="215899" y="1312343"/>
              <a:ext cx="1743529" cy="1792116"/>
            </a:xfrm>
            <a:prstGeom prst="rect">
              <a:avLst/>
            </a:prstGeom>
          </p:spPr>
        </p:pic>
        <p:pic>
          <p:nvPicPr>
            <p:cNvPr id="251" name="Picture 250">
              <a:extLst>
                <a:ext uri="{FF2B5EF4-FFF2-40B4-BE49-F238E27FC236}">
                  <a16:creationId xmlns:a16="http://schemas.microsoft.com/office/drawing/2014/main" id="{B6740AA6-6914-443E-9A77-8C01BE5A3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893253" y="2265564"/>
              <a:ext cx="1066175" cy="581550"/>
            </a:xfrm>
            <a:prstGeom prst="rect">
              <a:avLst/>
            </a:prstGeom>
          </p:spPr>
        </p:pic>
      </p:grpSp>
      <p:pic>
        <p:nvPicPr>
          <p:cNvPr id="252" name="Picture 251" descr="A tennis racket and a ball&#10;&#10;Description automatically generated with medium confidence">
            <a:extLst>
              <a:ext uri="{FF2B5EF4-FFF2-40B4-BE49-F238E27FC236}">
                <a16:creationId xmlns:a16="http://schemas.microsoft.com/office/drawing/2014/main" id="{9AA9173D-221C-4400-B572-100BF00D1D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0" y="5929996"/>
            <a:ext cx="390694" cy="195347"/>
          </a:xfrm>
          <a:prstGeom prst="rect">
            <a:avLst/>
          </a:prstGeom>
        </p:spPr>
      </p:pic>
      <p:pic>
        <p:nvPicPr>
          <p:cNvPr id="253" name="Picture 252" descr="A picture containing icon&#10;&#10;Description automatically generated">
            <a:extLst>
              <a:ext uri="{FF2B5EF4-FFF2-40B4-BE49-F238E27FC236}">
                <a16:creationId xmlns:a16="http://schemas.microsoft.com/office/drawing/2014/main" id="{04FC5CF2-D01D-4187-85EE-D3B7920F1D6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690" y="6442054"/>
            <a:ext cx="316113" cy="288947"/>
          </a:xfrm>
          <a:prstGeom prst="rect">
            <a:avLst/>
          </a:prstGeom>
        </p:spPr>
      </p:pic>
      <p:pic>
        <p:nvPicPr>
          <p:cNvPr id="254" name="Picture 25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38603EE-BFF1-455D-A693-680C2B7A6BB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1759" y="6389099"/>
            <a:ext cx="155244" cy="342170"/>
          </a:xfrm>
          <a:prstGeom prst="rect">
            <a:avLst/>
          </a:prstGeom>
        </p:spPr>
      </p:pic>
      <p:sp>
        <p:nvSpPr>
          <p:cNvPr id="255" name="Rectangle 254">
            <a:extLst>
              <a:ext uri="{FF2B5EF4-FFF2-40B4-BE49-F238E27FC236}">
                <a16:creationId xmlns:a16="http://schemas.microsoft.com/office/drawing/2014/main" id="{761E5E0D-9AE9-41D2-A60E-7206F101523D}"/>
              </a:ext>
            </a:extLst>
          </p:cNvPr>
          <p:cNvSpPr/>
          <p:nvPr/>
        </p:nvSpPr>
        <p:spPr>
          <a:xfrm>
            <a:off x="77136" y="4900572"/>
            <a:ext cx="24266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Use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to mean ‘your’ with plural nouns: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id="{CA242DB3-E877-4066-B602-D315AA262CE6}"/>
              </a:ext>
            </a:extLst>
          </p:cNvPr>
          <p:cNvSpPr/>
          <p:nvPr/>
        </p:nvSpPr>
        <p:spPr>
          <a:xfrm>
            <a:off x="77136" y="4459996"/>
            <a:ext cx="25088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mes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frères.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my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brothers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sœurs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my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sisters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103C4EEF-8BBC-46FE-BC1E-FD73DAC5AD69}"/>
              </a:ext>
            </a:extLst>
          </p:cNvPr>
          <p:cNvSpPr/>
          <p:nvPr/>
        </p:nvSpPr>
        <p:spPr>
          <a:xfrm>
            <a:off x="82296" y="5262180"/>
            <a:ext cx="25088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tes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amis</a:t>
            </a: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your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friends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amies.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your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(female) friends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8" name="Speech Bubble: Rectangle with Corners Rounded 257">
            <a:extLst>
              <a:ext uri="{FF2B5EF4-FFF2-40B4-BE49-F238E27FC236}">
                <a16:creationId xmlns:a16="http://schemas.microsoft.com/office/drawing/2014/main" id="{B6BD8881-5559-4555-9A48-E6467305A438}"/>
              </a:ext>
            </a:extLst>
          </p:cNvPr>
          <p:cNvSpPr/>
          <p:nvPr/>
        </p:nvSpPr>
        <p:spPr>
          <a:xfrm>
            <a:off x="177056" y="5689064"/>
            <a:ext cx="1221632" cy="357208"/>
          </a:xfrm>
          <a:prstGeom prst="wedgeRoundRectCallout">
            <a:avLst>
              <a:gd name="adj1" fmla="val -29447"/>
              <a:gd name="adj2" fmla="val -71766"/>
              <a:gd name="adj3" fmla="val 16667"/>
            </a:avLst>
          </a:prstGeom>
          <a:solidFill>
            <a:srgbClr val="DCF7F8"/>
          </a:solidFill>
          <a:ln w="12700">
            <a:solidFill>
              <a:srgbClr val="2DC5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⚠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Remember liaison here, too.</a:t>
            </a:r>
          </a:p>
        </p:txBody>
      </p:sp>
      <p:pic>
        <p:nvPicPr>
          <p:cNvPr id="260" name="Picture 259" descr="A picture containing weapon, projectile&#10;&#10;Description automatically generated">
            <a:extLst>
              <a:ext uri="{FF2B5EF4-FFF2-40B4-BE49-F238E27FC236}">
                <a16:creationId xmlns:a16="http://schemas.microsoft.com/office/drawing/2014/main" id="{8B6126F0-B13F-4A1E-8C94-1AB09E308F3D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7"/>
          <a:stretch/>
        </p:blipFill>
        <p:spPr>
          <a:xfrm rot="16200000">
            <a:off x="3561424" y="4175592"/>
            <a:ext cx="2659838" cy="1925704"/>
          </a:xfrm>
          <a:prstGeom prst="rect">
            <a:avLst/>
          </a:prstGeom>
        </p:spPr>
      </p:pic>
      <p:sp>
        <p:nvSpPr>
          <p:cNvPr id="259" name="Google Shape;169;p8">
            <a:hlinkClick r:id="" action="ppaction://noaction">
              <a:snd r:embed="rId34" name="petanque_1.wav"/>
            </a:hlinkClick>
            <a:extLst>
              <a:ext uri="{FF2B5EF4-FFF2-40B4-BE49-F238E27FC236}">
                <a16:creationId xmlns:a16="http://schemas.microsoft.com/office/drawing/2014/main" id="{7C6CCDE5-E497-415B-BF32-D5C6526EA1A7}"/>
              </a:ext>
            </a:extLst>
          </p:cNvPr>
          <p:cNvSpPr txBox="1"/>
          <p:nvPr/>
        </p:nvSpPr>
        <p:spPr>
          <a:xfrm>
            <a:off x="3923390" y="6026446"/>
            <a:ext cx="1930805" cy="769401"/>
          </a:xfrm>
          <a:prstGeom prst="rect">
            <a:avLst/>
          </a:prstGeom>
          <a:solidFill>
            <a:srgbClr val="F2F8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pétanque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un jeu de boules.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C’est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populaire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France et dans beaucoup de pays.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481B5F-BCDE-4054-BA21-58DD88E6A900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290358" y="655738"/>
            <a:ext cx="1600187" cy="1009572"/>
          </a:xfrm>
          <a:prstGeom prst="ellipse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DD07C6D-772A-4786-880E-2F21446C8E15}"/>
              </a:ext>
            </a:extLst>
          </p:cNvPr>
          <p:cNvSpPr/>
          <p:nvPr/>
        </p:nvSpPr>
        <p:spPr>
          <a:xfrm>
            <a:off x="2224258" y="1655583"/>
            <a:ext cx="1619422" cy="551416"/>
          </a:xfrm>
          <a:prstGeom prst="roundRect">
            <a:avLst/>
          </a:prstGeom>
          <a:solidFill>
            <a:srgbClr val="F2F8EE"/>
          </a:solidFill>
          <a:ln>
            <a:solidFill>
              <a:srgbClr val="F2F8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 France,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faire la bise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est pour dire* bonjour et au revoir.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662591FA-3CC5-44A4-912F-CEDC572124CB}"/>
              </a:ext>
            </a:extLst>
          </p:cNvPr>
          <p:cNvSpPr txBox="1"/>
          <p:nvPr/>
        </p:nvSpPr>
        <p:spPr>
          <a:xfrm>
            <a:off x="2626041" y="3842123"/>
            <a:ext cx="1220310" cy="2970044"/>
          </a:xfrm>
          <a:prstGeom prst="rect">
            <a:avLst/>
          </a:prstGeom>
          <a:solidFill>
            <a:srgbClr val="F2F8EE"/>
          </a:solidFill>
        </p:spPr>
        <p:txBody>
          <a:bodyPr wrap="square">
            <a:spAutoFit/>
          </a:bodyPr>
          <a:lstStyle/>
          <a:p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Haïti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les enfants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jouent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souvent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 foot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dans la rue avec deux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équipes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cinq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joueurs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  <a:p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aiment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aussi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jouer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 la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marelle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 jeu de chat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  <a:p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70" name="Picture 269" descr="Shape&#10;&#10;Description automatically generated with low confidence">
            <a:extLst>
              <a:ext uri="{FF2B5EF4-FFF2-40B4-BE49-F238E27FC236}">
                <a16:creationId xmlns:a16="http://schemas.microsoft.com/office/drawing/2014/main" id="{4DF436CA-83BE-4E2E-AAC1-8CF68FDFF4FE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duotone>
              <a:srgbClr val="1D6FA9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3" t="69374"/>
          <a:stretch/>
        </p:blipFill>
        <p:spPr>
          <a:xfrm>
            <a:off x="109886" y="6233165"/>
            <a:ext cx="1041839" cy="482855"/>
          </a:xfrm>
          <a:prstGeom prst="rect">
            <a:avLst/>
          </a:prstGeom>
        </p:spPr>
      </p:pic>
      <p:pic>
        <p:nvPicPr>
          <p:cNvPr id="271" name="Picture 270" descr="A picture containing shape&#10;&#10;Description automatically generated">
            <a:extLst>
              <a:ext uri="{FF2B5EF4-FFF2-40B4-BE49-F238E27FC236}">
                <a16:creationId xmlns:a16="http://schemas.microsoft.com/office/drawing/2014/main" id="{E3A2E5A1-9987-4792-A4FA-8824D6082D0B}"/>
              </a:ext>
            </a:extLst>
          </p:cNvPr>
          <p:cNvPicPr>
            <a:picLocks noChangeAspect="1"/>
          </p:cNvPicPr>
          <p:nvPr/>
        </p:nvPicPr>
        <p:blipFill>
          <a:blip r:embed="rId37">
            <a:duotone>
              <a:srgbClr val="1D6FA9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975" y="5905928"/>
            <a:ext cx="950442" cy="806390"/>
          </a:xfrm>
          <a:prstGeom prst="rect">
            <a:avLst/>
          </a:prstGeom>
        </p:spPr>
      </p:pic>
      <p:sp>
        <p:nvSpPr>
          <p:cNvPr id="272" name="TextBox 271">
            <a:extLst>
              <a:ext uri="{FF2B5EF4-FFF2-40B4-BE49-F238E27FC236}">
                <a16:creationId xmlns:a16="http://schemas.microsoft.com/office/drawing/2014/main" id="{CAED356B-C17D-42A9-896E-CFDAEFF9EA09}"/>
              </a:ext>
            </a:extLst>
          </p:cNvPr>
          <p:cNvSpPr txBox="1"/>
          <p:nvPr/>
        </p:nvSpPr>
        <p:spPr>
          <a:xfrm>
            <a:off x="884879" y="6421598"/>
            <a:ext cx="9750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marelle</a:t>
            </a:r>
            <a:endParaRPr lang="en-GB" sz="1100" b="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2" name="Picture 11" descr="A picture containing graphics, logo, font, circle&#10;&#10;Description automatically generated">
            <a:extLst>
              <a:ext uri="{FF2B5EF4-FFF2-40B4-BE49-F238E27FC236}">
                <a16:creationId xmlns:a16="http://schemas.microsoft.com/office/drawing/2014/main" id="{EBBE31EF-9404-4459-9672-907880FC46F3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749" y="3767916"/>
            <a:ext cx="604064" cy="551416"/>
          </a:xfrm>
          <a:prstGeom prst="rect">
            <a:avLst/>
          </a:prstGeom>
        </p:spPr>
      </p:pic>
      <p:pic>
        <p:nvPicPr>
          <p:cNvPr id="269" name="Picture 268" descr="A picture containing text, businesscard, clipart&#10;&#10;Description automatically generated">
            <a:extLst>
              <a:ext uri="{FF2B5EF4-FFF2-40B4-BE49-F238E27FC236}">
                <a16:creationId xmlns:a16="http://schemas.microsoft.com/office/drawing/2014/main" id="{E103E30E-14DB-45C0-A821-158E78AE528E}"/>
              </a:ext>
            </a:extLst>
          </p:cNvPr>
          <p:cNvPicPr>
            <a:picLocks noChangeAspect="1"/>
          </p:cNvPicPr>
          <p:nvPr/>
        </p:nvPicPr>
        <p:blipFill>
          <a:blip r:embed="rId39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868" y="6205826"/>
            <a:ext cx="733091" cy="549819"/>
          </a:xfrm>
          <a:prstGeom prst="rect">
            <a:avLst/>
          </a:prstGeom>
        </p:spPr>
      </p:pic>
      <p:sp>
        <p:nvSpPr>
          <p:cNvPr id="273" name="TextBox 272">
            <a:extLst>
              <a:ext uri="{FF2B5EF4-FFF2-40B4-BE49-F238E27FC236}">
                <a16:creationId xmlns:a16="http://schemas.microsoft.com/office/drawing/2014/main" id="{241435A0-E17A-42E7-9C10-9EA401DD9FCE}"/>
              </a:ext>
            </a:extLst>
          </p:cNvPr>
          <p:cNvSpPr txBox="1"/>
          <p:nvPr/>
        </p:nvSpPr>
        <p:spPr>
          <a:xfrm>
            <a:off x="1380212" y="6126960"/>
            <a:ext cx="12355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 jeu de chat</a:t>
            </a:r>
            <a:endParaRPr lang="en-GB" sz="11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8F83BB4E-D2A0-4BC0-B2F5-C3219A1292F7}"/>
              </a:ext>
            </a:extLst>
          </p:cNvPr>
          <p:cNvSpPr txBox="1"/>
          <p:nvPr/>
        </p:nvSpPr>
        <p:spPr>
          <a:xfrm>
            <a:off x="2734539" y="2175409"/>
            <a:ext cx="1096051" cy="261610"/>
          </a:xfrm>
          <a:prstGeom prst="rect">
            <a:avLst/>
          </a:prstGeom>
          <a:solidFill>
            <a:srgbClr val="F2F8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*dire – to say</a:t>
            </a:r>
          </a:p>
        </p:txBody>
      </p:sp>
    </p:spTree>
    <p:extLst>
      <p:ext uri="{BB962C8B-B14F-4D97-AF65-F5344CB8AC3E}">
        <p14:creationId xmlns:p14="http://schemas.microsoft.com/office/powerpoint/2010/main" val="595666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Table 34">
            <a:extLst>
              <a:ext uri="{FF2B5EF4-FFF2-40B4-BE49-F238E27FC236}">
                <a16:creationId xmlns:a16="http://schemas.microsoft.com/office/drawing/2014/main" id="{A6B19FC5-DEC3-4C61-AE60-A45FB88FA7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341460"/>
              </p:ext>
            </p:extLst>
          </p:nvPr>
        </p:nvGraphicFramePr>
        <p:xfrm>
          <a:off x="4382429" y="2025062"/>
          <a:ext cx="7728219" cy="4762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58835">
                  <a:extLst>
                    <a:ext uri="{9D8B030D-6E8A-4147-A177-3AD203B41FA5}">
                      <a16:colId xmlns:a16="http://schemas.microsoft.com/office/drawing/2014/main" val="2497540022"/>
                    </a:ext>
                  </a:extLst>
                </a:gridCol>
                <a:gridCol w="3769384">
                  <a:extLst>
                    <a:ext uri="{9D8B030D-6E8A-4147-A177-3AD203B41FA5}">
                      <a16:colId xmlns:a16="http://schemas.microsoft.com/office/drawing/2014/main" val="3517060348"/>
                    </a:ext>
                  </a:extLst>
                </a:gridCol>
              </a:tblGrid>
              <a:tr h="2624803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verb 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faire 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 irregular. Other irregular verbs you know are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être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avoir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and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aller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faire de 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with sports</a:t>
                      </a: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say ‘do’ with sports, use faire de:</a:t>
                      </a:r>
                    </a:p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853878"/>
                  </a:ext>
                </a:extLst>
              </a:tr>
              <a:tr h="2137797"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partitive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Acheter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and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manger</a:t>
                      </a:r>
                      <a:endParaRPr lang="en-GB" sz="11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903279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4090D2E-B22C-451E-8420-4E9CF97E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772" y="36066"/>
            <a:ext cx="10515600" cy="365760"/>
          </a:xfrm>
        </p:spPr>
        <p:txBody>
          <a:bodyPr>
            <a:normAutofit fontScale="90000"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buClr>
                <a:srgbClr val="FF3333"/>
              </a:buClr>
              <a:buSzPts val="9600"/>
            </a:pPr>
            <a:r>
              <a:rPr lang="en-GB" sz="22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 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Knowledge Organiser  - Summer Term 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endParaRPr lang="en-GB" sz="1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F2163F6E-3707-4B27-8327-0F170B40E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169977"/>
              </p:ext>
            </p:extLst>
          </p:nvPr>
        </p:nvGraphicFramePr>
        <p:xfrm>
          <a:off x="43781" y="55119"/>
          <a:ext cx="2680479" cy="2895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80479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213483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verbes</a:t>
                      </a:r>
                      <a:endParaRPr lang="en-GB" sz="1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18146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faire – to do, make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050418"/>
                  </a:ext>
                </a:extLst>
              </a:tr>
              <a:tr h="18146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faisons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we do, make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52851"/>
                  </a:ext>
                </a:extLst>
              </a:tr>
              <a:tr h="18146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faites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you (all, formal) do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3769549"/>
                  </a:ext>
                </a:extLst>
              </a:tr>
              <a:tr h="18146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font – they do, make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9202343"/>
                  </a:ext>
                </a:extLst>
              </a:tr>
              <a:tr h="18146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font – they do, make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648743"/>
                  </a:ext>
                </a:extLst>
              </a:tr>
              <a:tr h="18146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acheter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buy, buying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18146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boire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drink, drinking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18146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donner à manger – to feed. feeding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18146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laver – to wash, washing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18146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ranger – to tidy, put away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</a:tbl>
          </a:graphicData>
        </a:graphic>
      </p:graphicFrame>
      <p:sp>
        <p:nvSpPr>
          <p:cNvPr id="138" name="Rectangle 137">
            <a:extLst>
              <a:ext uri="{FF2B5EF4-FFF2-40B4-BE49-F238E27FC236}">
                <a16:creationId xmlns:a16="http://schemas.microsoft.com/office/drawing/2014/main" id="{1AA8A286-4A9E-4643-818D-BA1BA9745A15}"/>
              </a:ext>
            </a:extLst>
          </p:cNvPr>
          <p:cNvSpPr/>
          <p:nvPr/>
        </p:nvSpPr>
        <p:spPr>
          <a:xfrm>
            <a:off x="6361524" y="164621"/>
            <a:ext cx="853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Phonics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4F200C-4FC3-4D52-B9D1-583B284E5DAA}"/>
              </a:ext>
            </a:extLst>
          </p:cNvPr>
          <p:cNvSpPr/>
          <p:nvPr/>
        </p:nvSpPr>
        <p:spPr>
          <a:xfrm>
            <a:off x="8299081" y="4923425"/>
            <a:ext cx="326402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1E4E79"/>
              </a:buClr>
              <a:buSzPts val="2800"/>
              <a:defRPr/>
            </a:pPr>
            <a:r>
              <a:rPr lang="en-GB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Remember these small spelling changes:</a:t>
            </a:r>
          </a:p>
        </p:txBody>
      </p:sp>
      <p:sp>
        <p:nvSpPr>
          <p:cNvPr id="187" name="Google Shape;171;p8">
            <a:extLst>
              <a:ext uri="{FF2B5EF4-FFF2-40B4-BE49-F238E27FC236}">
                <a16:creationId xmlns:a16="http://schemas.microsoft.com/office/drawing/2014/main" id="{9D4C4F2F-DCF7-4316-A3DC-BB782F894165}"/>
              </a:ext>
            </a:extLst>
          </p:cNvPr>
          <p:cNvSpPr txBox="1"/>
          <p:nvPr/>
        </p:nvSpPr>
        <p:spPr>
          <a:xfrm>
            <a:off x="8329946" y="5216724"/>
            <a:ext cx="3097961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Elle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ach</a:t>
            </a:r>
            <a:r>
              <a:rPr lang="en-GB" sz="11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è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poisson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➜ She buys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a fish.</a:t>
            </a:r>
            <a:endParaRPr kumimoji="0" lang="en-GB" sz="11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674FD393-6152-4BBD-9A28-3DB11A34212D}"/>
              </a:ext>
            </a:extLst>
          </p:cNvPr>
          <p:cNvSpPr/>
          <p:nvPr/>
        </p:nvSpPr>
        <p:spPr>
          <a:xfrm>
            <a:off x="8354865" y="2649719"/>
            <a:ext cx="326402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1E4E79"/>
              </a:buClr>
              <a:buSzPts val="2800"/>
              <a:defRPr/>
            </a:pPr>
            <a:r>
              <a:rPr lang="en-GB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 </a:t>
            </a:r>
            <a:r>
              <a:rPr lang="en-GB" sz="11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fais</a:t>
            </a:r>
            <a:r>
              <a:rPr lang="en-GB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</a:t>
            </a:r>
            <a:r>
              <a:rPr lang="en-GB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sport.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➜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 do (some) sport.</a:t>
            </a:r>
            <a:r>
              <a:rPr lang="en-GB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graphicFrame>
        <p:nvGraphicFramePr>
          <p:cNvPr id="88" name="Table 107">
            <a:extLst>
              <a:ext uri="{FF2B5EF4-FFF2-40B4-BE49-F238E27FC236}">
                <a16:creationId xmlns:a16="http://schemas.microsoft.com/office/drawing/2014/main" id="{2BF66E26-2879-48F1-9230-541EBC8536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559716"/>
              </p:ext>
            </p:extLst>
          </p:nvPr>
        </p:nvGraphicFramePr>
        <p:xfrm>
          <a:off x="6467707" y="438621"/>
          <a:ext cx="5642941" cy="447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874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985669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139279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062565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031094">
                  <a:extLst>
                    <a:ext uri="{9D8B030D-6E8A-4147-A177-3AD203B41FA5}">
                      <a16:colId xmlns:a16="http://schemas.microsoft.com/office/drawing/2014/main" val="1261523764"/>
                    </a:ext>
                  </a:extLst>
                </a:gridCol>
                <a:gridCol w="1045587">
                  <a:extLst>
                    <a:ext uri="{9D8B030D-6E8A-4147-A177-3AD203B41FA5}">
                      <a16:colId xmlns:a16="http://schemas.microsoft.com/office/drawing/2014/main" val="3878606707"/>
                    </a:ext>
                  </a:extLst>
                </a:gridCol>
              </a:tblGrid>
              <a:tr h="4475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qu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estion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qu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atre</a:t>
                      </a: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expli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qu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musi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qu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uni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qu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89" name="Graphic 88" descr="Help with solid fill">
            <a:extLst>
              <a:ext uri="{FF2B5EF4-FFF2-40B4-BE49-F238E27FC236}">
                <a16:creationId xmlns:a16="http://schemas.microsoft.com/office/drawing/2014/main" id="{56BED1C2-2425-4B37-8D2F-9D2115634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06281" y="516155"/>
            <a:ext cx="331512" cy="3315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0" name="Picture 89" descr="A picture containing text, sign, vector graphics&#10;&#10;Description automatically generated">
            <a:extLst>
              <a:ext uri="{FF2B5EF4-FFF2-40B4-BE49-F238E27FC236}">
                <a16:creationId xmlns:a16="http://schemas.microsoft.com/office/drawing/2014/main" id="{72C905CB-5F75-43EA-A164-C4D8B2E45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35" y="474566"/>
            <a:ext cx="266435" cy="393808"/>
          </a:xfrm>
          <a:prstGeom prst="rect">
            <a:avLst/>
          </a:prstGeom>
        </p:spPr>
      </p:pic>
      <p:grpSp>
        <p:nvGrpSpPr>
          <p:cNvPr id="91" name="Group 90">
            <a:extLst>
              <a:ext uri="{FF2B5EF4-FFF2-40B4-BE49-F238E27FC236}">
                <a16:creationId xmlns:a16="http://schemas.microsoft.com/office/drawing/2014/main" id="{1BEA286D-2D31-400B-8834-BC9CA39A70D3}"/>
              </a:ext>
            </a:extLst>
          </p:cNvPr>
          <p:cNvGrpSpPr/>
          <p:nvPr/>
        </p:nvGrpSpPr>
        <p:grpSpPr>
          <a:xfrm>
            <a:off x="11563102" y="642127"/>
            <a:ext cx="469421" cy="232238"/>
            <a:chOff x="8781922" y="4409780"/>
            <a:chExt cx="2616469" cy="1210818"/>
          </a:xfrm>
        </p:grpSpPr>
        <p:pic>
          <p:nvPicPr>
            <p:cNvPr id="92" name="Picture 91" descr="Shape, arrow&#10;&#10;Description automatically generated">
              <a:extLst>
                <a:ext uri="{FF2B5EF4-FFF2-40B4-BE49-F238E27FC236}">
                  <a16:creationId xmlns:a16="http://schemas.microsoft.com/office/drawing/2014/main" id="{13282444-AE8E-413D-A021-507EED244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922" y="5118231"/>
              <a:ext cx="857373" cy="502367"/>
            </a:xfrm>
            <a:prstGeom prst="rect">
              <a:avLst/>
            </a:prstGeom>
          </p:spPr>
        </p:pic>
        <p:pic>
          <p:nvPicPr>
            <p:cNvPr id="93" name="Picture 92" descr="Shape, arrow&#10;&#10;Description automatically generated">
              <a:extLst>
                <a:ext uri="{FF2B5EF4-FFF2-40B4-BE49-F238E27FC236}">
                  <a16:creationId xmlns:a16="http://schemas.microsoft.com/office/drawing/2014/main" id="{E2173A2D-252C-4371-987B-9F43CB4F7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5469" y="5075842"/>
              <a:ext cx="855093" cy="502367"/>
            </a:xfrm>
            <a:prstGeom prst="rect">
              <a:avLst/>
            </a:prstGeom>
          </p:spPr>
        </p:pic>
        <p:pic>
          <p:nvPicPr>
            <p:cNvPr id="94" name="Picture 93" descr="Shape, arrow&#10;&#10;Description automatically generated">
              <a:extLst>
                <a:ext uri="{FF2B5EF4-FFF2-40B4-BE49-F238E27FC236}">
                  <a16:creationId xmlns:a16="http://schemas.microsoft.com/office/drawing/2014/main" id="{29952BF6-39E5-4854-95A7-E1665EBF0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923" y="4452000"/>
              <a:ext cx="857373" cy="502367"/>
            </a:xfrm>
            <a:prstGeom prst="rect">
              <a:avLst/>
            </a:prstGeom>
          </p:spPr>
        </p:pic>
        <p:pic>
          <p:nvPicPr>
            <p:cNvPr id="95" name="Picture 94" descr="Shape, arrow&#10;&#10;Description automatically generated">
              <a:extLst>
                <a:ext uri="{FF2B5EF4-FFF2-40B4-BE49-F238E27FC236}">
                  <a16:creationId xmlns:a16="http://schemas.microsoft.com/office/drawing/2014/main" id="{F3B1189F-F91E-4396-9BF2-BA00A1AEB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1018" y="5052088"/>
              <a:ext cx="857373" cy="502367"/>
            </a:xfrm>
            <a:prstGeom prst="rect">
              <a:avLst/>
            </a:prstGeom>
          </p:spPr>
        </p:pic>
        <p:pic>
          <p:nvPicPr>
            <p:cNvPr id="96" name="Picture 95" descr="Shape, arrow&#10;&#10;Description automatically generated">
              <a:extLst>
                <a:ext uri="{FF2B5EF4-FFF2-40B4-BE49-F238E27FC236}">
                  <a16:creationId xmlns:a16="http://schemas.microsoft.com/office/drawing/2014/main" id="{8FE9A016-F238-4BCA-9FD0-D758358B0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9296" y="4430890"/>
              <a:ext cx="857373" cy="502367"/>
            </a:xfrm>
            <a:prstGeom prst="rect">
              <a:avLst/>
            </a:prstGeom>
          </p:spPr>
        </p:pic>
        <p:pic>
          <p:nvPicPr>
            <p:cNvPr id="97" name="Picture 96" descr="Shape, arrow&#10;&#10;Description automatically generated">
              <a:extLst>
                <a:ext uri="{FF2B5EF4-FFF2-40B4-BE49-F238E27FC236}">
                  <a16:creationId xmlns:a16="http://schemas.microsoft.com/office/drawing/2014/main" id="{5350A36C-75AD-4946-99D3-3F5F42ED7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0799" y="4409780"/>
              <a:ext cx="857373" cy="502367"/>
            </a:xfrm>
            <a:prstGeom prst="rect">
              <a:avLst/>
            </a:prstGeom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87E75450-C3FB-43B9-94F5-99803ADD5198}"/>
              </a:ext>
            </a:extLst>
          </p:cNvPr>
          <p:cNvGrpSpPr/>
          <p:nvPr/>
        </p:nvGrpSpPr>
        <p:grpSpPr>
          <a:xfrm>
            <a:off x="10518569" y="541039"/>
            <a:ext cx="512911" cy="386006"/>
            <a:chOff x="513915" y="3770720"/>
            <a:chExt cx="2970694" cy="2065154"/>
          </a:xfrm>
        </p:grpSpPr>
        <p:pic>
          <p:nvPicPr>
            <p:cNvPr id="99" name="Picture 98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B35AF376-E210-4C88-AC67-33F91D88D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32933">
              <a:off x="513915" y="3770720"/>
              <a:ext cx="2970694" cy="1485347"/>
            </a:xfrm>
            <a:prstGeom prst="rect">
              <a:avLst/>
            </a:prstGeom>
          </p:spPr>
        </p:pic>
        <p:pic>
          <p:nvPicPr>
            <p:cNvPr id="100" name="Picture 99" descr="A group of people wearing clothing&#10;&#10;Description automatically generated with low confidence">
              <a:extLst>
                <a:ext uri="{FF2B5EF4-FFF2-40B4-BE49-F238E27FC236}">
                  <a16:creationId xmlns:a16="http://schemas.microsoft.com/office/drawing/2014/main" id="{022D5520-56F3-4CCA-B6BE-DECE9BF74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28" y="3896219"/>
              <a:ext cx="2213978" cy="1939655"/>
            </a:xfrm>
            <a:prstGeom prst="rect">
              <a:avLst/>
            </a:prstGeom>
          </p:spPr>
        </p:pic>
      </p:grpSp>
      <p:pic>
        <p:nvPicPr>
          <p:cNvPr id="101" name="Picture 100" descr="A person pointing at a white board&#10;&#10;Description automatically generated with medium confidence">
            <a:extLst>
              <a:ext uri="{FF2B5EF4-FFF2-40B4-BE49-F238E27FC236}">
                <a16:creationId xmlns:a16="http://schemas.microsoft.com/office/drawing/2014/main" id="{15D20A35-0A77-434B-B5CC-7FA7E4C72B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005" y="480557"/>
            <a:ext cx="452003" cy="393808"/>
          </a:xfrm>
          <a:prstGeom prst="rect">
            <a:avLst/>
          </a:prstGeom>
        </p:spPr>
      </p:pic>
      <p:graphicFrame>
        <p:nvGraphicFramePr>
          <p:cNvPr id="102" name="Table 107">
            <a:extLst>
              <a:ext uri="{FF2B5EF4-FFF2-40B4-BE49-F238E27FC236}">
                <a16:creationId xmlns:a16="http://schemas.microsoft.com/office/drawing/2014/main" id="{84421721-D983-4011-830F-8992E3610A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384170"/>
              </p:ext>
            </p:extLst>
          </p:nvPr>
        </p:nvGraphicFramePr>
        <p:xfrm>
          <a:off x="6467707" y="908930"/>
          <a:ext cx="5642940" cy="5074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8458">
                  <a:extLst>
                    <a:ext uri="{9D8B030D-6E8A-4147-A177-3AD203B41FA5}">
                      <a16:colId xmlns:a16="http://schemas.microsoft.com/office/drawing/2014/main" val="1353748570"/>
                    </a:ext>
                  </a:extLst>
                </a:gridCol>
                <a:gridCol w="100204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148002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041479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041479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041479">
                  <a:extLst>
                    <a:ext uri="{9D8B030D-6E8A-4147-A177-3AD203B41FA5}">
                      <a16:colId xmlns:a16="http://schemas.microsoft.com/office/drawing/2014/main" val="1710788701"/>
                    </a:ext>
                  </a:extLst>
                </a:gridCol>
              </a:tblGrid>
              <a:tr h="5074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03" name="TextBox 102">
            <a:extLst>
              <a:ext uri="{FF2B5EF4-FFF2-40B4-BE49-F238E27FC236}">
                <a16:creationId xmlns:a16="http://schemas.microsoft.com/office/drawing/2014/main" id="{2EC77EF9-6EB3-4F70-B2FB-81CF50F382DB}"/>
              </a:ext>
            </a:extLst>
          </p:cNvPr>
          <p:cNvSpPr txBox="1"/>
          <p:nvPr/>
        </p:nvSpPr>
        <p:spPr>
          <a:xfrm>
            <a:off x="7798582" y="865053"/>
            <a:ext cx="8546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’ai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72CDFDC-A682-4992-A30A-8E1F37110F92}"/>
              </a:ext>
            </a:extLst>
          </p:cNvPr>
          <p:cNvSpPr txBox="1"/>
          <p:nvPr/>
        </p:nvSpPr>
        <p:spPr>
          <a:xfrm>
            <a:off x="8992354" y="894671"/>
            <a:ext cx="668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énial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8E70875-1F65-4E65-B7D8-9B2484E7D3B0}"/>
              </a:ext>
            </a:extLst>
          </p:cNvPr>
          <p:cNvSpPr txBox="1"/>
          <p:nvPr/>
        </p:nvSpPr>
        <p:spPr>
          <a:xfrm>
            <a:off x="9965739" y="899596"/>
            <a:ext cx="668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390C1A6-2A82-4399-A7D6-C3EB28CA75BA}"/>
              </a:ext>
            </a:extLst>
          </p:cNvPr>
          <p:cNvSpPr txBox="1"/>
          <p:nvPr/>
        </p:nvSpPr>
        <p:spPr>
          <a:xfrm>
            <a:off x="11073580" y="886831"/>
            <a:ext cx="12548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ymnastique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2E217A2-CAF6-406C-890E-A980F39A1F0D}"/>
              </a:ext>
            </a:extLst>
          </p:cNvPr>
          <p:cNvSpPr txBox="1"/>
          <p:nvPr/>
        </p:nvSpPr>
        <p:spPr>
          <a:xfrm>
            <a:off x="6824180" y="886831"/>
            <a:ext cx="668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our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C39A311-80D3-47AA-9BDA-68B6DAF4630B}"/>
              </a:ext>
            </a:extLst>
          </p:cNvPr>
          <p:cNvSpPr txBox="1"/>
          <p:nvPr/>
        </p:nvSpPr>
        <p:spPr>
          <a:xfrm>
            <a:off x="8325164" y="1137144"/>
            <a:ext cx="6963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85FE2F5D-4E47-4B47-AB63-FE942DF056A6}"/>
              </a:ext>
            </a:extLst>
          </p:cNvPr>
          <p:cNvGrpSpPr/>
          <p:nvPr/>
        </p:nvGrpSpPr>
        <p:grpSpPr>
          <a:xfrm>
            <a:off x="7183160" y="1038627"/>
            <a:ext cx="574905" cy="290100"/>
            <a:chOff x="5002772" y="2134052"/>
            <a:chExt cx="2401783" cy="1196629"/>
          </a:xfrm>
        </p:grpSpPr>
        <p:pic>
          <p:nvPicPr>
            <p:cNvPr id="110" name="Picture 2" descr="the sun">
              <a:extLst>
                <a:ext uri="{FF2B5EF4-FFF2-40B4-BE49-F238E27FC236}">
                  <a16:creationId xmlns:a16="http://schemas.microsoft.com/office/drawing/2014/main" id="{289D32A0-5E98-4EE3-936A-E193C18850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02772" y="2197545"/>
              <a:ext cx="1128603" cy="1133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Picture 110" descr="moon with a red cross through it">
              <a:extLst>
                <a:ext uri="{FF2B5EF4-FFF2-40B4-BE49-F238E27FC236}">
                  <a16:creationId xmlns:a16="http://schemas.microsoft.com/office/drawing/2014/main" id="{B2A8C811-06CA-4BF6-BE22-C9634609E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7830" y="2134052"/>
              <a:ext cx="1196629" cy="1196629"/>
            </a:xfrm>
            <a:prstGeom prst="rect">
              <a:avLst/>
            </a:prstGeom>
          </p:spPr>
        </p:pic>
        <p:pic>
          <p:nvPicPr>
            <p:cNvPr id="112" name="Picture 111" descr="Shape, arrow&#10;&#10;Description automatically generated">
              <a:extLst>
                <a:ext uri="{FF2B5EF4-FFF2-40B4-BE49-F238E27FC236}">
                  <a16:creationId xmlns:a16="http://schemas.microsoft.com/office/drawing/2014/main" id="{3F0C7697-4D54-4935-95D5-CEFC5E6E6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1937" y="2390487"/>
              <a:ext cx="1222618" cy="830998"/>
            </a:xfrm>
            <a:prstGeom prst="rect">
              <a:avLst/>
            </a:prstGeom>
          </p:spPr>
        </p:pic>
      </p:grpSp>
      <p:pic>
        <p:nvPicPr>
          <p:cNvPr id="113" name="Picture 112" descr="smiling face">
            <a:extLst>
              <a:ext uri="{FF2B5EF4-FFF2-40B4-BE49-F238E27FC236}">
                <a16:creationId xmlns:a16="http://schemas.microsoft.com/office/drawing/2014/main" id="{8A9880A9-5BDE-4983-A6EC-9B7E0A204E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511" y="955527"/>
            <a:ext cx="429660" cy="429660"/>
          </a:xfrm>
          <a:prstGeom prst="rect">
            <a:avLst/>
          </a:prstGeom>
        </p:spPr>
      </p:pic>
      <p:pic>
        <p:nvPicPr>
          <p:cNvPr id="114" name="Picture 1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86C4E1E-9622-430C-88CC-6CCFC875BE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0138">
            <a:off x="10113505" y="1154395"/>
            <a:ext cx="963029" cy="288909"/>
          </a:xfrm>
          <a:prstGeom prst="rect">
            <a:avLst/>
          </a:prstGeom>
        </p:spPr>
      </p:pic>
      <p:pic>
        <p:nvPicPr>
          <p:cNvPr id="127" name="Picture 12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3078BBC-E5C7-427A-979F-4EA91C4E3585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832" y="1121807"/>
            <a:ext cx="405026" cy="295859"/>
          </a:xfrm>
          <a:prstGeom prst="rect">
            <a:avLst/>
          </a:prstGeom>
        </p:spPr>
      </p:pic>
      <p:graphicFrame>
        <p:nvGraphicFramePr>
          <p:cNvPr id="130" name="Table 107">
            <a:extLst>
              <a:ext uri="{FF2B5EF4-FFF2-40B4-BE49-F238E27FC236}">
                <a16:creationId xmlns:a16="http://schemas.microsoft.com/office/drawing/2014/main" id="{460892C1-8712-482E-93F0-B488227289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33532"/>
              </p:ext>
            </p:extLst>
          </p:nvPr>
        </p:nvGraphicFramePr>
        <p:xfrm>
          <a:off x="6467707" y="1456277"/>
          <a:ext cx="5642940" cy="5301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8458">
                  <a:extLst>
                    <a:ext uri="{9D8B030D-6E8A-4147-A177-3AD203B41FA5}">
                      <a16:colId xmlns:a16="http://schemas.microsoft.com/office/drawing/2014/main" val="1353748570"/>
                    </a:ext>
                  </a:extLst>
                </a:gridCol>
                <a:gridCol w="100204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148002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041479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041479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041479">
                  <a:extLst>
                    <a:ext uri="{9D8B030D-6E8A-4147-A177-3AD203B41FA5}">
                      <a16:colId xmlns:a16="http://schemas.microsoft.com/office/drawing/2014/main" val="1710788701"/>
                    </a:ext>
                  </a:extLst>
                </a:gridCol>
              </a:tblGrid>
              <a:tr h="530102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45" name="TextBox 144">
            <a:extLst>
              <a:ext uri="{FF2B5EF4-FFF2-40B4-BE49-F238E27FC236}">
                <a16:creationId xmlns:a16="http://schemas.microsoft.com/office/drawing/2014/main" id="{5089BE87-202E-4778-B231-864BFB3489E0}"/>
              </a:ext>
            </a:extLst>
          </p:cNvPr>
          <p:cNvSpPr txBox="1"/>
          <p:nvPr/>
        </p:nvSpPr>
        <p:spPr>
          <a:xfrm>
            <a:off x="7785647" y="1434177"/>
            <a:ext cx="8546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istoire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843BBAE6-17FF-4791-AAA3-2EAC717CF393}"/>
              </a:ext>
            </a:extLst>
          </p:cNvPr>
          <p:cNvSpPr txBox="1"/>
          <p:nvPr/>
        </p:nvSpPr>
        <p:spPr>
          <a:xfrm>
            <a:off x="8992354" y="1442017"/>
            <a:ext cx="668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ôtel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1C06E601-C0B4-4C9E-B1EA-9E6737F669EB}"/>
              </a:ext>
            </a:extLst>
          </p:cNvPr>
          <p:cNvSpPr txBox="1"/>
          <p:nvPr/>
        </p:nvSpPr>
        <p:spPr>
          <a:xfrm>
            <a:off x="10010461" y="1436147"/>
            <a:ext cx="668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ôpital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FB7F5D38-6DC1-4A97-A0EA-430454C7070A}"/>
              </a:ext>
            </a:extLst>
          </p:cNvPr>
          <p:cNvSpPr txBox="1"/>
          <p:nvPr/>
        </p:nvSpPr>
        <p:spPr>
          <a:xfrm>
            <a:off x="11073580" y="1434177"/>
            <a:ext cx="12548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iver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DAD0ACD2-855C-47D3-9A85-E295FD364F1B}"/>
              </a:ext>
            </a:extLst>
          </p:cNvPr>
          <p:cNvSpPr txBox="1"/>
          <p:nvPr/>
        </p:nvSpPr>
        <p:spPr>
          <a:xfrm>
            <a:off x="6824180" y="1434177"/>
            <a:ext cx="668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eure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7" name="Picture 206" descr="A picture containing clock&#10;&#10;Description automatically generated">
            <a:extLst>
              <a:ext uri="{FF2B5EF4-FFF2-40B4-BE49-F238E27FC236}">
                <a16:creationId xmlns:a16="http://schemas.microsoft.com/office/drawing/2014/main" id="{7BDFB18B-4DA8-4A26-B8C9-EA65E101304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234" y="1508378"/>
            <a:ext cx="416042" cy="415067"/>
          </a:xfrm>
          <a:prstGeom prst="rect">
            <a:avLst/>
          </a:prstGeom>
        </p:spPr>
      </p:pic>
      <p:pic>
        <p:nvPicPr>
          <p:cNvPr id="208" name="Picture 207" descr="Shape, circle&#10;&#10;Description automatically generated">
            <a:extLst>
              <a:ext uri="{FF2B5EF4-FFF2-40B4-BE49-F238E27FC236}">
                <a16:creationId xmlns:a16="http://schemas.microsoft.com/office/drawing/2014/main" id="{BDB2811C-A0CD-41BF-931C-DAFDCFAA6F4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520" y="1698594"/>
            <a:ext cx="237102" cy="286041"/>
          </a:xfrm>
          <a:prstGeom prst="rect">
            <a:avLst/>
          </a:prstGeom>
        </p:spPr>
      </p:pic>
      <p:grpSp>
        <p:nvGrpSpPr>
          <p:cNvPr id="209" name="Group 208">
            <a:extLst>
              <a:ext uri="{FF2B5EF4-FFF2-40B4-BE49-F238E27FC236}">
                <a16:creationId xmlns:a16="http://schemas.microsoft.com/office/drawing/2014/main" id="{412C02E6-369B-4C0B-834F-8367C27D1DA6}"/>
              </a:ext>
            </a:extLst>
          </p:cNvPr>
          <p:cNvGrpSpPr/>
          <p:nvPr/>
        </p:nvGrpSpPr>
        <p:grpSpPr>
          <a:xfrm>
            <a:off x="11512879" y="1576224"/>
            <a:ext cx="605007" cy="347727"/>
            <a:chOff x="3170745" y="3741888"/>
            <a:chExt cx="2847495" cy="1636594"/>
          </a:xfrm>
        </p:grpSpPr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A30F97F4-EC23-4A40-9A5F-3BBF4FE40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771" y="3741888"/>
              <a:ext cx="1636594" cy="1636594"/>
            </a:xfrm>
            <a:prstGeom prst="rect">
              <a:avLst/>
            </a:prstGeom>
          </p:spPr>
        </p:pic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93B0A97C-3EB7-4617-BD6B-E9EF6CAF977B}"/>
                </a:ext>
              </a:extLst>
            </p:cNvPr>
            <p:cNvSpPr txBox="1"/>
            <p:nvPr/>
          </p:nvSpPr>
          <p:spPr>
            <a:xfrm>
              <a:off x="3170745" y="4073916"/>
              <a:ext cx="2847495" cy="1158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winter</a:t>
              </a:r>
            </a:p>
          </p:txBody>
        </p:sp>
      </p:grpSp>
      <p:pic>
        <p:nvPicPr>
          <p:cNvPr id="212" name="Picture 211" descr="hospital">
            <a:extLst>
              <a:ext uri="{FF2B5EF4-FFF2-40B4-BE49-F238E27FC236}">
                <a16:creationId xmlns:a16="http://schemas.microsoft.com/office/drawing/2014/main" id="{5E183FCB-DE53-451D-BADF-646F7ECF4C64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62"/>
          <a:stretch/>
        </p:blipFill>
        <p:spPr>
          <a:xfrm>
            <a:off x="10530306" y="1532638"/>
            <a:ext cx="560725" cy="421878"/>
          </a:xfrm>
          <a:prstGeom prst="rect">
            <a:avLst/>
          </a:prstGeom>
        </p:spPr>
      </p:pic>
      <p:pic>
        <p:nvPicPr>
          <p:cNvPr id="213" name="Picture 212" descr="hotel">
            <a:extLst>
              <a:ext uri="{FF2B5EF4-FFF2-40B4-BE49-F238E27FC236}">
                <a16:creationId xmlns:a16="http://schemas.microsoft.com/office/drawing/2014/main" id="{208E9BD5-C714-4188-993D-506F2D9B8F6B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95"/>
          <a:stretch/>
        </p:blipFill>
        <p:spPr>
          <a:xfrm>
            <a:off x="9626878" y="1470806"/>
            <a:ext cx="317542" cy="589447"/>
          </a:xfrm>
          <a:prstGeom prst="rect">
            <a:avLst/>
          </a:prstGeom>
        </p:spPr>
      </p:pic>
      <p:pic>
        <p:nvPicPr>
          <p:cNvPr id="214" name="Picture 213" descr="Text&#10;&#10;Description automatically generated">
            <a:extLst>
              <a:ext uri="{FF2B5EF4-FFF2-40B4-BE49-F238E27FC236}">
                <a16:creationId xmlns:a16="http://schemas.microsoft.com/office/drawing/2014/main" id="{A3D6762B-BB79-4C4D-877E-4BF8EA4A51D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733" y="1526524"/>
            <a:ext cx="295582" cy="427992"/>
          </a:xfrm>
          <a:prstGeom prst="rect">
            <a:avLst/>
          </a:prstGeom>
        </p:spPr>
      </p:pic>
      <p:sp>
        <p:nvSpPr>
          <p:cNvPr id="215" name="Speech Bubble: Rectangle with Corners Rounded 214">
            <a:extLst>
              <a:ext uri="{FF2B5EF4-FFF2-40B4-BE49-F238E27FC236}">
                <a16:creationId xmlns:a16="http://schemas.microsoft.com/office/drawing/2014/main" id="{B76F4C77-422D-475D-9ED7-A37B4F16AF81}"/>
              </a:ext>
            </a:extLst>
          </p:cNvPr>
          <p:cNvSpPr/>
          <p:nvPr/>
        </p:nvSpPr>
        <p:spPr>
          <a:xfrm>
            <a:off x="11073580" y="4563102"/>
            <a:ext cx="1076627" cy="422854"/>
          </a:xfrm>
          <a:prstGeom prst="wedgeRoundRectCallout">
            <a:avLst>
              <a:gd name="adj1" fmla="val -35766"/>
              <a:gd name="adj2" fmla="val 112744"/>
              <a:gd name="adj3" fmla="val 16667"/>
            </a:avLst>
          </a:prstGeom>
          <a:solidFill>
            <a:srgbClr val="DCF7F8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Also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préférer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répéter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43B54B1B-649E-4D2A-8972-63638BBC3446}"/>
              </a:ext>
            </a:extLst>
          </p:cNvPr>
          <p:cNvSpPr txBox="1"/>
          <p:nvPr/>
        </p:nvSpPr>
        <p:spPr>
          <a:xfrm>
            <a:off x="6419073" y="525807"/>
            <a:ext cx="4720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0E8DF1B3-7C02-459E-97E1-C58283E6A012}"/>
              </a:ext>
            </a:extLst>
          </p:cNvPr>
          <p:cNvSpPr txBox="1"/>
          <p:nvPr/>
        </p:nvSpPr>
        <p:spPr>
          <a:xfrm>
            <a:off x="6489131" y="870275"/>
            <a:ext cx="4633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  <a:b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soft </a:t>
            </a:r>
            <a:b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pic>
        <p:nvPicPr>
          <p:cNvPr id="219" name="Picture 218">
            <a:extLst>
              <a:ext uri="{FF2B5EF4-FFF2-40B4-BE49-F238E27FC236}">
                <a16:creationId xmlns:a16="http://schemas.microsoft.com/office/drawing/2014/main" id="{9B535EA4-E66D-4F0F-8C10-6226035587D6}"/>
              </a:ext>
            </a:extLst>
          </p:cNvPr>
          <p:cNvPicPr>
            <a:picLocks noChangeAspect="1"/>
          </p:cNvPicPr>
          <p:nvPr/>
        </p:nvPicPr>
        <p:blipFill>
          <a:blip r:embed="rId23">
            <a:duotone>
              <a:srgbClr val="1D6FA9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825" y="981568"/>
            <a:ext cx="949551" cy="486643"/>
          </a:xfrm>
          <a:prstGeom prst="rect">
            <a:avLst/>
          </a:prstGeom>
        </p:spPr>
      </p:pic>
      <p:sp>
        <p:nvSpPr>
          <p:cNvPr id="220" name="TextBox 219">
            <a:extLst>
              <a:ext uri="{FF2B5EF4-FFF2-40B4-BE49-F238E27FC236}">
                <a16:creationId xmlns:a16="http://schemas.microsoft.com/office/drawing/2014/main" id="{758FF7C6-0499-40E8-B819-2FE8800676F7}"/>
              </a:ext>
            </a:extLst>
          </p:cNvPr>
          <p:cNvSpPr txBox="1"/>
          <p:nvPr/>
        </p:nvSpPr>
        <p:spPr>
          <a:xfrm>
            <a:off x="6471022" y="1455831"/>
            <a:ext cx="3986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26AFB24-4DEC-4FA7-A164-B1C5880BB1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443645"/>
              </p:ext>
            </p:extLst>
          </p:nvPr>
        </p:nvGraphicFramePr>
        <p:xfrm>
          <a:off x="4283653" y="72999"/>
          <a:ext cx="2126831" cy="1341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26831">
                  <a:extLst>
                    <a:ext uri="{9D8B030D-6E8A-4147-A177-3AD203B41FA5}">
                      <a16:colId xmlns:a16="http://schemas.microsoft.com/office/drawing/2014/main" val="431190462"/>
                    </a:ext>
                  </a:extLst>
                </a:gridCol>
              </a:tblGrid>
              <a:tr h="284879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sports</a:t>
                      </a:r>
                      <a:endParaRPr lang="en-GB" sz="1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59999080"/>
                  </a:ext>
                </a:extLst>
              </a:tr>
              <a:tr h="242146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cyclisme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cycling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61329"/>
                  </a:ext>
                </a:extLst>
              </a:tr>
              <a:tr h="242146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gymnastique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gymnastics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764665"/>
                  </a:ext>
                </a:extLst>
              </a:tr>
              <a:tr h="242146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natation – swimming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82811"/>
                  </a:ext>
                </a:extLst>
              </a:tr>
              <a:tr h="242146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ski - skiing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392928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695708C-0B3E-4BD9-9DAC-A7037B707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582132"/>
              </p:ext>
            </p:extLst>
          </p:nvPr>
        </p:nvGraphicFramePr>
        <p:xfrm>
          <a:off x="2755401" y="68454"/>
          <a:ext cx="1492405" cy="2453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2405">
                  <a:extLst>
                    <a:ext uri="{9D8B030D-6E8A-4147-A177-3AD203B41FA5}">
                      <a16:colId xmlns:a16="http://schemas.microsoft.com/office/drawing/2014/main" val="427080954"/>
                    </a:ext>
                  </a:extLst>
                </a:gridCol>
              </a:tblGrid>
              <a:tr h="1686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repas</a:t>
                      </a:r>
                      <a:endParaRPr lang="en-GB" sz="1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490359"/>
                  </a:ext>
                </a:extLst>
              </a:tr>
              <a:tr h="14333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café – coffee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3492395"/>
                  </a:ext>
                </a:extLst>
              </a:tr>
              <a:tr h="236075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cuisine – kitchen, </a:t>
                      </a:r>
                    </a:p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cooking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121981"/>
                  </a:ext>
                </a:extLst>
              </a:tr>
              <a:tr h="14333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l’eau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(f) – water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510099"/>
                  </a:ext>
                </a:extLst>
              </a:tr>
              <a:tr h="236075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glace – ice cream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394447"/>
                  </a:ext>
                </a:extLst>
              </a:tr>
              <a:tr h="14333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pain – bread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247622"/>
                  </a:ext>
                </a:extLst>
              </a:tr>
              <a:tr h="14333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poisson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fish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08846"/>
                  </a:ext>
                </a:extLst>
              </a:tr>
              <a:tr h="14333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repas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meal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2976650"/>
                  </a:ext>
                </a:extLst>
              </a:tr>
            </a:tbl>
          </a:graphicData>
        </a:graphic>
      </p:graphicFrame>
      <p:grpSp>
        <p:nvGrpSpPr>
          <p:cNvPr id="223" name="Group 222">
            <a:extLst>
              <a:ext uri="{FF2B5EF4-FFF2-40B4-BE49-F238E27FC236}">
                <a16:creationId xmlns:a16="http://schemas.microsoft.com/office/drawing/2014/main" id="{6D7C4968-55F0-4C4C-B267-B27F90B94044}"/>
              </a:ext>
            </a:extLst>
          </p:cNvPr>
          <p:cNvGrpSpPr/>
          <p:nvPr/>
        </p:nvGrpSpPr>
        <p:grpSpPr>
          <a:xfrm>
            <a:off x="5055660" y="2428348"/>
            <a:ext cx="2887378" cy="2042860"/>
            <a:chOff x="-2600606" y="409929"/>
            <a:chExt cx="2661726" cy="2042860"/>
          </a:xfrm>
        </p:grpSpPr>
        <p:pic>
          <p:nvPicPr>
            <p:cNvPr id="224" name="Picture 223">
              <a:extLst>
                <a:ext uri="{FF2B5EF4-FFF2-40B4-BE49-F238E27FC236}">
                  <a16:creationId xmlns:a16="http://schemas.microsoft.com/office/drawing/2014/main" id="{A19E98E1-1DB4-42B4-8D46-137D20657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8783" y="434941"/>
              <a:ext cx="2113891" cy="1983388"/>
            </a:xfrm>
            <a:prstGeom prst="rect">
              <a:avLst/>
            </a:prstGeom>
          </p:spPr>
        </p:pic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1BDA3044-FC29-482A-98CE-7D04E5F7581E}"/>
                </a:ext>
              </a:extLst>
            </p:cNvPr>
            <p:cNvSpPr txBox="1"/>
            <p:nvPr/>
          </p:nvSpPr>
          <p:spPr>
            <a:xfrm>
              <a:off x="-2016447" y="1152139"/>
              <a:ext cx="970139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faire</a:t>
              </a:r>
              <a:b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9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</a:t>
              </a:r>
              <a:r>
                <a:rPr lang="en-GB" sz="9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do,make</a:t>
              </a:r>
              <a:r>
                <a:rPr lang="en-GB" sz="9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]</a:t>
              </a:r>
              <a:endParaRPr lang="en-GB" sz="1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A257E380-208E-43E9-8502-9E1D295539E2}"/>
                </a:ext>
              </a:extLst>
            </p:cNvPr>
            <p:cNvSpPr txBox="1"/>
            <p:nvPr/>
          </p:nvSpPr>
          <p:spPr>
            <a:xfrm>
              <a:off x="-2600248" y="1155603"/>
              <a:ext cx="10929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je </a:t>
              </a:r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fais</a:t>
              </a:r>
              <a:endParaRPr lang="en-GB" sz="1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F54C8A9B-9C0F-4FA6-9C88-28F6C4FA13A7}"/>
                </a:ext>
              </a:extLst>
            </p:cNvPr>
            <p:cNvSpPr txBox="1"/>
            <p:nvPr/>
          </p:nvSpPr>
          <p:spPr>
            <a:xfrm>
              <a:off x="-2600606" y="1367002"/>
              <a:ext cx="9703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 do, make</a:t>
              </a: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A42F4C1B-4759-40F0-A01E-18DD5F145EBB}"/>
                </a:ext>
              </a:extLst>
            </p:cNvPr>
            <p:cNvSpPr txBox="1"/>
            <p:nvPr/>
          </p:nvSpPr>
          <p:spPr>
            <a:xfrm>
              <a:off x="-2176957" y="500653"/>
              <a:ext cx="720427" cy="305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tu</a:t>
              </a:r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fais</a:t>
              </a:r>
              <a:endParaRPr lang="en-GB" sz="1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2A6684A3-40A4-46E2-94A8-E08190F084C9}"/>
                </a:ext>
              </a:extLst>
            </p:cNvPr>
            <p:cNvSpPr txBox="1"/>
            <p:nvPr/>
          </p:nvSpPr>
          <p:spPr>
            <a:xfrm>
              <a:off x="-2191227" y="705231"/>
              <a:ext cx="92774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you do, make</a:t>
              </a:r>
            </a:p>
          </p:txBody>
        </p: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389108D7-62D1-4CF3-83D6-3E3B2430E2D4}"/>
                </a:ext>
              </a:extLst>
            </p:cNvPr>
            <p:cNvSpPr txBox="1"/>
            <p:nvPr/>
          </p:nvSpPr>
          <p:spPr>
            <a:xfrm>
              <a:off x="-1495225" y="409929"/>
              <a:ext cx="12584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il fait</a:t>
              </a: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5CEE17EF-2EDA-48DC-8F12-437DDF4A71B2}"/>
                </a:ext>
              </a:extLst>
            </p:cNvPr>
            <p:cNvSpPr txBox="1"/>
            <p:nvPr/>
          </p:nvSpPr>
          <p:spPr>
            <a:xfrm>
              <a:off x="-1599308" y="581917"/>
              <a:ext cx="14288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elle</a:t>
              </a:r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fait</a:t>
              </a:r>
            </a:p>
          </p:txBody>
        </p: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1E1788CE-DD8C-4ADD-9255-A217C1051CCF}"/>
                </a:ext>
              </a:extLst>
            </p:cNvPr>
            <p:cNvSpPr txBox="1"/>
            <p:nvPr/>
          </p:nvSpPr>
          <p:spPr>
            <a:xfrm>
              <a:off x="-1582629" y="777174"/>
              <a:ext cx="88158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s/he does, makes</a:t>
              </a:r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3A2F33F7-2D8D-48F9-A4D7-071005E7E44E}"/>
                </a:ext>
              </a:extLst>
            </p:cNvPr>
            <p:cNvSpPr txBox="1"/>
            <p:nvPr/>
          </p:nvSpPr>
          <p:spPr>
            <a:xfrm>
              <a:off x="-1383240" y="1119623"/>
              <a:ext cx="13279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nous </a:t>
              </a:r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faisons</a:t>
              </a:r>
              <a:endParaRPr lang="en-GB" sz="1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981E8950-B590-4011-A2DD-87B23B95E86C}"/>
                </a:ext>
              </a:extLst>
            </p:cNvPr>
            <p:cNvSpPr txBox="1"/>
            <p:nvPr/>
          </p:nvSpPr>
          <p:spPr>
            <a:xfrm>
              <a:off x="-1055217" y="1328667"/>
              <a:ext cx="11163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we do, </a:t>
              </a:r>
            </a:p>
            <a:p>
              <a:r>
                <a:rPr lang="en-GB" sz="12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make</a:t>
              </a:r>
            </a:p>
          </p:txBody>
        </p: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3378D546-68B9-41BD-B895-F0E1E9EE063B}"/>
                </a:ext>
              </a:extLst>
            </p:cNvPr>
            <p:cNvSpPr txBox="1"/>
            <p:nvPr/>
          </p:nvSpPr>
          <p:spPr>
            <a:xfrm>
              <a:off x="-1705421" y="1663002"/>
              <a:ext cx="13511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vous</a:t>
              </a:r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faites</a:t>
              </a:r>
              <a:endParaRPr lang="en-GB" sz="1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0C923C81-CF67-45E9-ABCB-DBD2C8F5DA08}"/>
                </a:ext>
              </a:extLst>
            </p:cNvPr>
            <p:cNvSpPr txBox="1"/>
            <p:nvPr/>
          </p:nvSpPr>
          <p:spPr>
            <a:xfrm>
              <a:off x="-1469512" y="1911687"/>
              <a:ext cx="123992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you (all, formal)</a:t>
              </a:r>
              <a:br>
                <a:rPr lang="en-GB" sz="1100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11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do, make</a:t>
              </a:r>
            </a:p>
          </p:txBody>
        </p:sp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3D761ED9-6DE7-4F5A-92B4-D55605974F6B}"/>
                </a:ext>
              </a:extLst>
            </p:cNvPr>
            <p:cNvSpPr txBox="1"/>
            <p:nvPr/>
          </p:nvSpPr>
          <p:spPr>
            <a:xfrm rot="1762839">
              <a:off x="-2142155" y="1551415"/>
              <a:ext cx="799671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3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ils</a:t>
              </a:r>
              <a:r>
                <a:rPr lang="en-GB" sz="13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, </a:t>
              </a:r>
              <a:br>
                <a:rPr lang="en-GB" sz="13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13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elles</a:t>
              </a:r>
              <a:r>
                <a:rPr lang="en-GB" sz="13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br>
                <a:rPr lang="en-GB" sz="13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13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font</a:t>
              </a:r>
            </a:p>
          </p:txBody>
        </p:sp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498F3F95-C6BA-45FF-AD5D-F0BBA0593769}"/>
                </a:ext>
              </a:extLst>
            </p:cNvPr>
            <p:cNvSpPr txBox="1"/>
            <p:nvPr/>
          </p:nvSpPr>
          <p:spPr>
            <a:xfrm rot="1895990">
              <a:off x="-2266755" y="2052679"/>
              <a:ext cx="7416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they do, make</a:t>
              </a:r>
            </a:p>
          </p:txBody>
        </p:sp>
      </p:grpSp>
      <p:pic>
        <p:nvPicPr>
          <p:cNvPr id="239" name="Picture 238" descr="A picture containing text&#10;&#10;Description automatically generated">
            <a:extLst>
              <a:ext uri="{FF2B5EF4-FFF2-40B4-BE49-F238E27FC236}">
                <a16:creationId xmlns:a16="http://schemas.microsoft.com/office/drawing/2014/main" id="{1F387203-9B27-49E0-B20A-B7338B8EBBE8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691" y="3891384"/>
            <a:ext cx="552050" cy="349866"/>
          </a:xfrm>
          <a:prstGeom prst="rect">
            <a:avLst/>
          </a:prstGeom>
        </p:spPr>
      </p:pic>
      <p:pic>
        <p:nvPicPr>
          <p:cNvPr id="240" name="Picture 239">
            <a:extLst>
              <a:ext uri="{FF2B5EF4-FFF2-40B4-BE49-F238E27FC236}">
                <a16:creationId xmlns:a16="http://schemas.microsoft.com/office/drawing/2014/main" id="{C5B70232-E7C4-4457-9503-77929EFEC22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466377" y="3567174"/>
            <a:ext cx="447386" cy="362019"/>
          </a:xfrm>
          <a:prstGeom prst="rect">
            <a:avLst/>
          </a:prstGeom>
        </p:spPr>
      </p:pic>
      <p:pic>
        <p:nvPicPr>
          <p:cNvPr id="241" name="Picture 240" descr="Shape, circle, rectangle&#10;&#10;Description automatically generated">
            <a:extLst>
              <a:ext uri="{FF2B5EF4-FFF2-40B4-BE49-F238E27FC236}">
                <a16:creationId xmlns:a16="http://schemas.microsoft.com/office/drawing/2014/main" id="{9EFD0FAF-C690-4FE8-99E5-56CFFB103599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918" y="4190768"/>
            <a:ext cx="601264" cy="422854"/>
          </a:xfrm>
          <a:prstGeom prst="rect">
            <a:avLst/>
          </a:prstGeom>
        </p:spPr>
      </p:pic>
      <p:pic>
        <p:nvPicPr>
          <p:cNvPr id="242" name="Picture 241" descr="Shape&#10;&#10;Description automatically generated">
            <a:extLst>
              <a:ext uri="{FF2B5EF4-FFF2-40B4-BE49-F238E27FC236}">
                <a16:creationId xmlns:a16="http://schemas.microsoft.com/office/drawing/2014/main" id="{C77DF1B3-CE7A-4846-B73B-FCE80DE9D9F6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413" y="4247843"/>
            <a:ext cx="554203" cy="392877"/>
          </a:xfrm>
          <a:prstGeom prst="rect">
            <a:avLst/>
          </a:prstGeom>
        </p:spPr>
      </p:pic>
      <p:pic>
        <p:nvPicPr>
          <p:cNvPr id="243" name="Picture 242" descr="A picture containing text&#10;&#10;Description automatically generated">
            <a:extLst>
              <a:ext uri="{FF2B5EF4-FFF2-40B4-BE49-F238E27FC236}">
                <a16:creationId xmlns:a16="http://schemas.microsoft.com/office/drawing/2014/main" id="{1FC4D1EA-02C6-4E37-8B14-1284BCCC253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964" y="4247824"/>
            <a:ext cx="505350" cy="355928"/>
          </a:xfrm>
          <a:prstGeom prst="rect">
            <a:avLst/>
          </a:prstGeom>
        </p:spPr>
      </p:pic>
      <p:sp>
        <p:nvSpPr>
          <p:cNvPr id="244" name="Google Shape;169;p8">
            <a:extLst>
              <a:ext uri="{FF2B5EF4-FFF2-40B4-BE49-F238E27FC236}">
                <a16:creationId xmlns:a16="http://schemas.microsoft.com/office/drawing/2014/main" id="{32F96B49-6F5A-4B87-8D76-69ECDDE14EA7}"/>
              </a:ext>
            </a:extLst>
          </p:cNvPr>
          <p:cNvSpPr txBox="1"/>
          <p:nvPr/>
        </p:nvSpPr>
        <p:spPr>
          <a:xfrm>
            <a:off x="835343" y="2957815"/>
            <a:ext cx="2072799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Haïti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aux Jeux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olympiques</a:t>
            </a:r>
            <a:endParaRPr kumimoji="0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5" name="Picture 244" descr="A picture containing clipart&#10;&#10;Description automatically generated">
            <a:extLst>
              <a:ext uri="{FF2B5EF4-FFF2-40B4-BE49-F238E27FC236}">
                <a16:creationId xmlns:a16="http://schemas.microsoft.com/office/drawing/2014/main" id="{4E787923-D330-495C-9CB7-A10DAE14170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99" y="2548173"/>
            <a:ext cx="1137259" cy="568630"/>
          </a:xfrm>
          <a:prstGeom prst="rect">
            <a:avLst/>
          </a:prstGeom>
        </p:spPr>
      </p:pic>
      <p:pic>
        <p:nvPicPr>
          <p:cNvPr id="246" name="Picture 24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AAA69FB-3B2D-4179-AA8A-DFBBB4DC94E9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429" y="2864210"/>
            <a:ext cx="591960" cy="355176"/>
          </a:xfrm>
          <a:prstGeom prst="rect">
            <a:avLst/>
          </a:prstGeom>
        </p:spPr>
      </p:pic>
      <p:pic>
        <p:nvPicPr>
          <p:cNvPr id="251" name="Picture 250" descr="Shape&#10;&#10;Description automatically generated with medium confidence">
            <a:extLst>
              <a:ext uri="{FF2B5EF4-FFF2-40B4-BE49-F238E27FC236}">
                <a16:creationId xmlns:a16="http://schemas.microsoft.com/office/drawing/2014/main" id="{3C1A9DEF-D4E7-4203-9319-9F339146A459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rgbClr val="1D6FA9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606" y="1579667"/>
            <a:ext cx="417869" cy="305240"/>
          </a:xfrm>
          <a:prstGeom prst="rect">
            <a:avLst/>
          </a:prstGeom>
        </p:spPr>
      </p:pic>
      <p:pic>
        <p:nvPicPr>
          <p:cNvPr id="252" name="Graphic 251" descr="Swimming with solid fill">
            <a:extLst>
              <a:ext uri="{FF2B5EF4-FFF2-40B4-BE49-F238E27FC236}">
                <a16:creationId xmlns:a16="http://schemas.microsoft.com/office/drawing/2014/main" id="{1C7474F3-01DF-4988-9C94-B09F7B7FC4F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429137" y="1541653"/>
            <a:ext cx="408839" cy="408839"/>
          </a:xfrm>
          <a:prstGeom prst="rect">
            <a:avLst/>
          </a:prstGeom>
        </p:spPr>
      </p:pic>
      <p:pic>
        <p:nvPicPr>
          <p:cNvPr id="253" name="Graphic 252" descr="Downhill skiing with solid fill">
            <a:extLst>
              <a:ext uri="{FF2B5EF4-FFF2-40B4-BE49-F238E27FC236}">
                <a16:creationId xmlns:a16="http://schemas.microsoft.com/office/drawing/2014/main" id="{37A776FA-249C-43BE-9610-CB0CE90D911D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5998114" y="1581392"/>
            <a:ext cx="337387" cy="337387"/>
          </a:xfrm>
          <a:prstGeom prst="rect">
            <a:avLst/>
          </a:prstGeom>
        </p:spPr>
      </p:pic>
      <p:pic>
        <p:nvPicPr>
          <p:cNvPr id="254" name="Graphic 253" descr="Cycling with solid fill">
            <a:extLst>
              <a:ext uri="{FF2B5EF4-FFF2-40B4-BE49-F238E27FC236}">
                <a16:creationId xmlns:a16="http://schemas.microsoft.com/office/drawing/2014/main" id="{622C515B-D0F2-4CDA-8EBB-7B52BB12EB8D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358512" y="1541888"/>
            <a:ext cx="358980" cy="358980"/>
          </a:xfrm>
          <a:prstGeom prst="rect">
            <a:avLst/>
          </a:prstGeom>
        </p:spPr>
      </p:pic>
      <p:sp>
        <p:nvSpPr>
          <p:cNvPr id="255" name="Rectangle 254">
            <a:extLst>
              <a:ext uri="{FF2B5EF4-FFF2-40B4-BE49-F238E27FC236}">
                <a16:creationId xmlns:a16="http://schemas.microsoft.com/office/drawing/2014/main" id="{7E80FBDE-337B-484A-8326-BD42B1CD47A5}"/>
              </a:ext>
            </a:extLst>
          </p:cNvPr>
          <p:cNvSpPr/>
          <p:nvPr/>
        </p:nvSpPr>
        <p:spPr>
          <a:xfrm>
            <a:off x="8334837" y="2945013"/>
            <a:ext cx="36790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1E4E79"/>
              </a:buClr>
              <a:buSzPts val="2800"/>
              <a:defRPr/>
            </a:pPr>
            <a:r>
              <a:rPr lang="en-GB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 </a:t>
            </a:r>
            <a:r>
              <a:rPr lang="en-GB" sz="11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fais</a:t>
            </a:r>
            <a:r>
              <a:rPr lang="en-GB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la </a:t>
            </a:r>
            <a:r>
              <a:rPr lang="en-GB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natation.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➜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You do (some) swimming.</a:t>
            </a:r>
            <a:endParaRPr lang="en-GB" sz="11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id="{94DD7B28-7517-4BCA-AB0B-2DD79081948D}"/>
              </a:ext>
            </a:extLst>
          </p:cNvPr>
          <p:cNvSpPr/>
          <p:nvPr/>
        </p:nvSpPr>
        <p:spPr>
          <a:xfrm>
            <a:off x="8343552" y="3237582"/>
            <a:ext cx="368640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1E4E79"/>
              </a:buClr>
              <a:buSzPts val="2800"/>
              <a:defRPr/>
            </a:pPr>
            <a:r>
              <a:rPr lang="en-GB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Elle fait </a:t>
            </a:r>
            <a:r>
              <a:rPr lang="en-GB" sz="11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</a:t>
            </a:r>
            <a:r>
              <a:rPr lang="en-GB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1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-GB" sz="11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’exercice</a:t>
            </a:r>
            <a:r>
              <a:rPr lang="en-GB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➜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She does (some) exercise.</a:t>
            </a:r>
            <a:r>
              <a:rPr lang="en-GB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257" name="Speech Bubble: Rectangle with Corners Rounded 256">
            <a:extLst>
              <a:ext uri="{FF2B5EF4-FFF2-40B4-BE49-F238E27FC236}">
                <a16:creationId xmlns:a16="http://schemas.microsoft.com/office/drawing/2014/main" id="{C0EC66B2-5C30-4B4F-9BF8-C3CF2613F3FE}"/>
              </a:ext>
            </a:extLst>
          </p:cNvPr>
          <p:cNvSpPr/>
          <p:nvPr/>
        </p:nvSpPr>
        <p:spPr>
          <a:xfrm>
            <a:off x="10717304" y="2083210"/>
            <a:ext cx="1331884" cy="273988"/>
          </a:xfrm>
          <a:prstGeom prst="wedgeRoundRectCallout">
            <a:avLst>
              <a:gd name="adj1" fmla="val -39896"/>
              <a:gd name="adj2" fmla="val 174438"/>
              <a:gd name="adj3" fmla="val 16667"/>
            </a:avLst>
          </a:prstGeom>
          <a:solidFill>
            <a:srgbClr val="DCF7F8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⚠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de + le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sym typeface="Wingdings" panose="05000000000000000000" pitchFamily="2" charset="2"/>
              </a:rPr>
              <a:t>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sym typeface="Wingdings" panose="05000000000000000000" pitchFamily="2" charset="2"/>
              </a:rPr>
              <a:t>du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4D8AC537-1951-4723-ADFF-EED8A481CFFD}"/>
              </a:ext>
            </a:extLst>
          </p:cNvPr>
          <p:cNvSpPr/>
          <p:nvPr/>
        </p:nvSpPr>
        <p:spPr>
          <a:xfrm>
            <a:off x="8337111" y="3700475"/>
            <a:ext cx="368640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1E4E79"/>
              </a:buClr>
              <a:buSzPts val="2800"/>
              <a:defRPr/>
            </a:pPr>
            <a:r>
              <a:rPr lang="en-GB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But use </a:t>
            </a:r>
            <a:r>
              <a:rPr lang="en-GB" sz="11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faire un/</a:t>
            </a:r>
            <a:r>
              <a:rPr lang="en-GB" sz="11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lang="en-GB" sz="11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with other nouns:</a:t>
            </a:r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3AE82343-AF77-4D64-814A-5EABBA603F16}"/>
              </a:ext>
            </a:extLst>
          </p:cNvPr>
          <p:cNvSpPr/>
          <p:nvPr/>
        </p:nvSpPr>
        <p:spPr>
          <a:xfrm>
            <a:off x="8354850" y="4026154"/>
            <a:ext cx="368640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1E4E79"/>
              </a:buClr>
              <a:buSzPts val="2800"/>
              <a:defRPr/>
            </a:pPr>
            <a:r>
              <a:rPr lang="en-GB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 </a:t>
            </a:r>
            <a:r>
              <a:rPr lang="en-GB" sz="11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fais</a:t>
            </a:r>
            <a:r>
              <a:rPr lang="en-GB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lang="en-GB" sz="11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cadeau</a:t>
            </a:r>
            <a:r>
              <a:rPr lang="en-GB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➜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 making a present.</a:t>
            </a:r>
            <a:r>
              <a:rPr lang="en-GB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260" name="Rectangle 259">
            <a:extLst>
              <a:ext uri="{FF2B5EF4-FFF2-40B4-BE49-F238E27FC236}">
                <a16:creationId xmlns:a16="http://schemas.microsoft.com/office/drawing/2014/main" id="{6828C0E7-D8A9-4682-9069-BAF162046C29}"/>
              </a:ext>
            </a:extLst>
          </p:cNvPr>
          <p:cNvSpPr/>
          <p:nvPr/>
        </p:nvSpPr>
        <p:spPr>
          <a:xfrm>
            <a:off x="8354850" y="4354194"/>
            <a:ext cx="368640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1E4E79"/>
              </a:buClr>
              <a:buSzPts val="2800"/>
              <a:defRPr/>
            </a:pPr>
            <a:r>
              <a:rPr lang="en-GB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Il fait </a:t>
            </a:r>
            <a:r>
              <a:rPr lang="en-GB" sz="11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lang="en-GB" sz="11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activité</a:t>
            </a:r>
            <a:r>
              <a:rPr lang="en-GB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➜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He is doing an activity.</a:t>
            </a:r>
            <a:endParaRPr lang="en-GB" sz="11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3" name="Google Shape;171;p8">
            <a:extLst>
              <a:ext uri="{FF2B5EF4-FFF2-40B4-BE49-F238E27FC236}">
                <a16:creationId xmlns:a16="http://schemas.microsoft.com/office/drawing/2014/main" id="{4513E905-58DF-4B70-909C-61A42B50A1E3}"/>
              </a:ext>
            </a:extLst>
          </p:cNvPr>
          <p:cNvSpPr txBox="1"/>
          <p:nvPr/>
        </p:nvSpPr>
        <p:spPr>
          <a:xfrm>
            <a:off x="8334837" y="5470821"/>
            <a:ext cx="3993579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Elles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ach</a:t>
            </a:r>
            <a:r>
              <a:rPr lang="en-GB" sz="11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è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tent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du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poisson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➜ They buy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some fish.</a:t>
            </a:r>
            <a:endParaRPr kumimoji="0" lang="en-GB" sz="11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4" name="Google Shape;171;p8">
            <a:extLst>
              <a:ext uri="{FF2B5EF4-FFF2-40B4-BE49-F238E27FC236}">
                <a16:creationId xmlns:a16="http://schemas.microsoft.com/office/drawing/2014/main" id="{F9E7B604-7FF8-45C8-B717-8F840712B3F6}"/>
              </a:ext>
            </a:extLst>
          </p:cNvPr>
          <p:cNvSpPr txBox="1"/>
          <p:nvPr/>
        </p:nvSpPr>
        <p:spPr>
          <a:xfrm>
            <a:off x="8316871" y="5983475"/>
            <a:ext cx="3097961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 mange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poisson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➜ I eat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a fish.</a:t>
            </a:r>
            <a:endParaRPr kumimoji="0" lang="en-GB" sz="11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5" name="Google Shape;171;p8">
            <a:extLst>
              <a:ext uri="{FF2B5EF4-FFF2-40B4-BE49-F238E27FC236}">
                <a16:creationId xmlns:a16="http://schemas.microsoft.com/office/drawing/2014/main" id="{F6B5318B-49C5-4630-BEE2-E6DE9EB02CA2}"/>
              </a:ext>
            </a:extLst>
          </p:cNvPr>
          <p:cNvSpPr txBox="1"/>
          <p:nvPr/>
        </p:nvSpPr>
        <p:spPr>
          <a:xfrm>
            <a:off x="8321762" y="6237572"/>
            <a:ext cx="3993579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Nous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mang</a:t>
            </a:r>
            <a:r>
              <a:rPr lang="en-GB" sz="11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du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poisson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➜ We eat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some fish.</a:t>
            </a:r>
            <a:endParaRPr kumimoji="0" lang="en-GB" sz="11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5F745E2F-F897-476B-9E83-1FA6B24239FB}"/>
              </a:ext>
            </a:extLst>
          </p:cNvPr>
          <p:cNvSpPr/>
          <p:nvPr/>
        </p:nvSpPr>
        <p:spPr>
          <a:xfrm>
            <a:off x="4382681" y="4890343"/>
            <a:ext cx="36864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1E4E79"/>
              </a:buClr>
              <a:buSzPts val="2800"/>
              <a:defRPr/>
            </a:pPr>
            <a:r>
              <a:rPr lang="en-GB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already know definite articles </a:t>
            </a:r>
            <a:r>
              <a:rPr lang="en-GB" sz="11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le, la, l’ </a:t>
            </a:r>
            <a:r>
              <a:rPr lang="en-GB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(the) and indefinite </a:t>
            </a:r>
            <a:r>
              <a:rPr lang="en-GB" sz="11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un, </a:t>
            </a:r>
            <a:r>
              <a:rPr lang="en-GB" sz="11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lang="en-GB" sz="11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(a).</a:t>
            </a:r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BB1E9D1C-51C4-48C1-AD3F-20EBB262EB72}"/>
              </a:ext>
            </a:extLst>
          </p:cNvPr>
          <p:cNvSpPr/>
          <p:nvPr/>
        </p:nvSpPr>
        <p:spPr>
          <a:xfrm>
            <a:off x="4382429" y="5388486"/>
            <a:ext cx="368640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1E4E79"/>
              </a:buClr>
              <a:buSzPts val="2800"/>
              <a:defRPr/>
            </a:pPr>
            <a:r>
              <a:rPr lang="en-GB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‘</a:t>
            </a:r>
            <a:r>
              <a:rPr lang="en-GB" sz="11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some</a:t>
            </a:r>
            <a:r>
              <a:rPr lang="en-GB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we use the partitive article:</a:t>
            </a:r>
          </a:p>
        </p:txBody>
      </p:sp>
      <p:sp>
        <p:nvSpPr>
          <p:cNvPr id="268" name="Google Shape;171;p8">
            <a:extLst>
              <a:ext uri="{FF2B5EF4-FFF2-40B4-BE49-F238E27FC236}">
                <a16:creationId xmlns:a16="http://schemas.microsoft.com/office/drawing/2014/main" id="{9AE76653-1FD7-44D6-968D-0C2830D27038}"/>
              </a:ext>
            </a:extLst>
          </p:cNvPr>
          <p:cNvSpPr txBox="1"/>
          <p:nvPr/>
        </p:nvSpPr>
        <p:spPr>
          <a:xfrm>
            <a:off x="4522295" y="5597951"/>
            <a:ext cx="331549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</a:rPr>
              <a:t>du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pain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</a:rPr>
              <a:t>(some)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bread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9" name="Google Shape;171;p8">
            <a:extLst>
              <a:ext uri="{FF2B5EF4-FFF2-40B4-BE49-F238E27FC236}">
                <a16:creationId xmlns:a16="http://schemas.microsoft.com/office/drawing/2014/main" id="{EDCD6785-00AB-4356-8B39-3A54DD427804}"/>
              </a:ext>
            </a:extLst>
          </p:cNvPr>
          <p:cNvSpPr txBox="1"/>
          <p:nvPr/>
        </p:nvSpPr>
        <p:spPr>
          <a:xfrm>
            <a:off x="4522295" y="5801388"/>
            <a:ext cx="2970141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de la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glace</a:t>
            </a: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(some)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ice-cream</a:t>
            </a:r>
            <a:endParaRPr kumimoji="0" lang="en-GB" sz="11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0" name="Google Shape;171;p8">
            <a:extLst>
              <a:ext uri="{FF2B5EF4-FFF2-40B4-BE49-F238E27FC236}">
                <a16:creationId xmlns:a16="http://schemas.microsoft.com/office/drawing/2014/main" id="{ADEA311A-34C2-44AF-B474-D7845F85E7AD}"/>
              </a:ext>
            </a:extLst>
          </p:cNvPr>
          <p:cNvSpPr txBox="1"/>
          <p:nvPr/>
        </p:nvSpPr>
        <p:spPr>
          <a:xfrm>
            <a:off x="4510443" y="6035921"/>
            <a:ext cx="2199171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de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</a:t>
            </a:r>
            <a:r>
              <a:rPr kumimoji="0" lang="en-GB" sz="11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eau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➜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(some)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water</a:t>
            </a:r>
            <a:endParaRPr kumimoji="0" lang="en-GB" sz="11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1" name="Speech Bubble: Rectangle with Corners Rounded 270">
            <a:extLst>
              <a:ext uri="{FF2B5EF4-FFF2-40B4-BE49-F238E27FC236}">
                <a16:creationId xmlns:a16="http://schemas.microsoft.com/office/drawing/2014/main" id="{8DD57F64-6700-429B-8310-D48D172202FA}"/>
              </a:ext>
            </a:extLst>
          </p:cNvPr>
          <p:cNvSpPr/>
          <p:nvPr/>
        </p:nvSpPr>
        <p:spPr>
          <a:xfrm>
            <a:off x="4522295" y="6348471"/>
            <a:ext cx="3776786" cy="374120"/>
          </a:xfrm>
          <a:prstGeom prst="wedgeRoundRectCallout">
            <a:avLst>
              <a:gd name="adj1" fmla="val -47491"/>
              <a:gd name="adj2" fmla="val 16514"/>
              <a:gd name="adj3" fmla="val 16667"/>
            </a:avLst>
          </a:prstGeom>
          <a:solidFill>
            <a:srgbClr val="DCF7F8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 article</a:t>
            </a:r>
            <a:r>
              <a:rPr kumimoji="0" lang="en-GB" sz="11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doesn’t exist in English. </a:t>
            </a:r>
            <a:br>
              <a:rPr kumimoji="0" lang="en-GB" sz="11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it in French for an ‘unspecified amount or part’.</a:t>
            </a:r>
            <a:endParaRPr kumimoji="0" lang="en-GB" sz="11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3" name="Picture 272" descr="A person flexing his muscles&#10;&#10;Description automatically generated with medium confidence">
            <a:extLst>
              <a:ext uri="{FF2B5EF4-FFF2-40B4-BE49-F238E27FC236}">
                <a16:creationId xmlns:a16="http://schemas.microsoft.com/office/drawing/2014/main" id="{A651C1D8-00CE-4A91-831F-D5F8E965BA88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6" y="3041798"/>
            <a:ext cx="551177" cy="774404"/>
          </a:xfrm>
          <a:prstGeom prst="rect">
            <a:avLst/>
          </a:prstGeom>
        </p:spPr>
      </p:pic>
      <p:sp>
        <p:nvSpPr>
          <p:cNvPr id="274" name="TextBox 273">
            <a:extLst>
              <a:ext uri="{FF2B5EF4-FFF2-40B4-BE49-F238E27FC236}">
                <a16:creationId xmlns:a16="http://schemas.microsoft.com/office/drawing/2014/main" id="{A1B04957-C686-4046-9406-2DB69F53BB07}"/>
              </a:ext>
            </a:extLst>
          </p:cNvPr>
          <p:cNvSpPr txBox="1"/>
          <p:nvPr/>
        </p:nvSpPr>
        <p:spPr>
          <a:xfrm>
            <a:off x="723187" y="3191565"/>
            <a:ext cx="2839118" cy="430887"/>
          </a:xfrm>
          <a:prstGeom prst="rect">
            <a:avLst/>
          </a:prstGeom>
          <a:solidFill>
            <a:srgbClr val="F2F8EE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En 1928 Silvio Cator gagne la médaille d’argent pour le saut en longeur.</a:t>
            </a:r>
          </a:p>
        </p:txBody>
      </p:sp>
      <p:pic>
        <p:nvPicPr>
          <p:cNvPr id="275" name="Picture 27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58908ED-B630-4F4C-96D4-9CEF931E502C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8" y="3475101"/>
            <a:ext cx="524764" cy="326338"/>
          </a:xfrm>
          <a:prstGeom prst="rect">
            <a:avLst/>
          </a:prstGeom>
        </p:spPr>
      </p:pic>
      <p:sp>
        <p:nvSpPr>
          <p:cNvPr id="276" name="Rectangle: Rounded Corners 275">
            <a:extLst>
              <a:ext uri="{FF2B5EF4-FFF2-40B4-BE49-F238E27FC236}">
                <a16:creationId xmlns:a16="http://schemas.microsoft.com/office/drawing/2014/main" id="{B79029DC-327A-4035-BB36-43721B90589B}"/>
              </a:ext>
            </a:extLst>
          </p:cNvPr>
          <p:cNvSpPr/>
          <p:nvPr/>
        </p:nvSpPr>
        <p:spPr>
          <a:xfrm>
            <a:off x="241808" y="3428999"/>
            <a:ext cx="214531" cy="372439"/>
          </a:xfrm>
          <a:prstGeom prst="roundRect">
            <a:avLst/>
          </a:prstGeom>
          <a:solidFill>
            <a:srgbClr val="F7EFFF">
              <a:alpha val="48000"/>
            </a:srgbClr>
          </a:solidFill>
          <a:ln w="127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8720B2FE-2EB5-4E5D-B608-CA6D1329F323}"/>
              </a:ext>
            </a:extLst>
          </p:cNvPr>
          <p:cNvGrpSpPr/>
          <p:nvPr/>
        </p:nvGrpSpPr>
        <p:grpSpPr>
          <a:xfrm>
            <a:off x="749259" y="3176376"/>
            <a:ext cx="3552476" cy="597257"/>
            <a:chOff x="7929154" y="2611352"/>
            <a:chExt cx="3735977" cy="705000"/>
          </a:xfrm>
        </p:grpSpPr>
        <p:pic>
          <p:nvPicPr>
            <p:cNvPr id="278" name="Picture 277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00870C63-7016-4BFC-A5B4-75E91FC4F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5537">
              <a:off x="10918620" y="2611352"/>
              <a:ext cx="497691" cy="703766"/>
            </a:xfrm>
            <a:prstGeom prst="rect">
              <a:avLst/>
            </a:prstGeom>
          </p:spPr>
        </p:pic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970B7FD9-9442-419E-9384-1C4E2E47D78D}"/>
                </a:ext>
              </a:extLst>
            </p:cNvPr>
            <p:cNvSpPr/>
            <p:nvPr/>
          </p:nvSpPr>
          <p:spPr>
            <a:xfrm>
              <a:off x="7929154" y="3268669"/>
              <a:ext cx="3735977" cy="47683"/>
            </a:xfrm>
            <a:prstGeom prst="rect">
              <a:avLst/>
            </a:prstGeom>
            <a:solidFill>
              <a:srgbClr val="F9D8A3"/>
            </a:solidFill>
            <a:ln w="9525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cxnSp>
          <p:nvCxnSpPr>
            <p:cNvPr id="280" name="Straight Arrow Connector 279">
              <a:extLst>
                <a:ext uri="{FF2B5EF4-FFF2-40B4-BE49-F238E27FC236}">
                  <a16:creationId xmlns:a16="http://schemas.microsoft.com/office/drawing/2014/main" id="{DC147A5E-5258-4849-855D-6DFB7FE4AA6E}"/>
                </a:ext>
              </a:extLst>
            </p:cNvPr>
            <p:cNvCxnSpPr/>
            <p:nvPr/>
          </p:nvCxnSpPr>
          <p:spPr>
            <a:xfrm>
              <a:off x="7929154" y="3193777"/>
              <a:ext cx="3082922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002060"/>
              </a:solidFill>
              <a:prstDash val="solid"/>
              <a:headEnd type="triangle"/>
              <a:tailEnd type="triangle"/>
            </a:ln>
            <a:effectLst/>
          </p:spPr>
        </p:cxnSp>
      </p:grpSp>
      <p:sp>
        <p:nvSpPr>
          <p:cNvPr id="281" name="TextBox 280">
            <a:extLst>
              <a:ext uri="{FF2B5EF4-FFF2-40B4-BE49-F238E27FC236}">
                <a16:creationId xmlns:a16="http://schemas.microsoft.com/office/drawing/2014/main" id="{1B4722A9-9D10-44FD-8BB0-797F66B2B193}"/>
              </a:ext>
            </a:extLst>
          </p:cNvPr>
          <p:cNvSpPr txBox="1"/>
          <p:nvPr/>
        </p:nvSpPr>
        <p:spPr>
          <a:xfrm>
            <a:off x="65511" y="3938458"/>
            <a:ext cx="2751759" cy="769441"/>
          </a:xfrm>
          <a:prstGeom prst="rect">
            <a:avLst/>
          </a:prstGeom>
          <a:solidFill>
            <a:srgbClr val="F2F8EE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En 2022, Richardson Viano </a:t>
            </a:r>
            <a:br>
              <a:rPr lang="fr-FR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fr-FR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(19 ans) représente Haïti aux Jeux olympiques de Pékin (Beijing). </a:t>
            </a:r>
            <a:br>
              <a:rPr lang="fr-FR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fr-FR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Il participe à la compétition de ski.</a:t>
            </a:r>
          </a:p>
        </p:txBody>
      </p:sp>
      <p:pic>
        <p:nvPicPr>
          <p:cNvPr id="283" name="Picture 28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6AE6D20-CFDA-4445-83A1-EB284A1B6548}"/>
              </a:ext>
            </a:extLst>
          </p:cNvPr>
          <p:cNvPicPr>
            <a:picLocks noChangeAspect="1"/>
          </p:cNvPicPr>
          <p:nvPr/>
        </p:nvPicPr>
        <p:blipFill>
          <a:blip r:embed="rId4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22" y="3871646"/>
            <a:ext cx="1673195" cy="836598"/>
          </a:xfrm>
          <a:prstGeom prst="rect">
            <a:avLst/>
          </a:prstGeom>
        </p:spPr>
      </p:pic>
      <p:pic>
        <p:nvPicPr>
          <p:cNvPr id="222" name="Picture 221">
            <a:extLst>
              <a:ext uri="{FF2B5EF4-FFF2-40B4-BE49-F238E27FC236}">
                <a16:creationId xmlns:a16="http://schemas.microsoft.com/office/drawing/2014/main" id="{78D3D4CC-D46B-42B1-A4B0-42F48258DAED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456339" y="4788157"/>
            <a:ext cx="3589331" cy="2026462"/>
          </a:xfrm>
          <a:prstGeom prst="rect">
            <a:avLst/>
          </a:prstGeom>
        </p:spPr>
      </p:pic>
      <p:sp>
        <p:nvSpPr>
          <p:cNvPr id="282" name="TextBox 281">
            <a:extLst>
              <a:ext uri="{FF2B5EF4-FFF2-40B4-BE49-F238E27FC236}">
                <a16:creationId xmlns:a16="http://schemas.microsoft.com/office/drawing/2014/main" id="{C1C3534F-3CB2-42CE-900C-953174464444}"/>
              </a:ext>
            </a:extLst>
          </p:cNvPr>
          <p:cNvSpPr txBox="1"/>
          <p:nvPr/>
        </p:nvSpPr>
        <p:spPr>
          <a:xfrm>
            <a:off x="2817270" y="4509009"/>
            <a:ext cx="125914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DL /Karine PAYEN</a:t>
            </a:r>
            <a:endParaRPr lang="en-GB" sz="9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4" name="Speech Bubble: Rectangle with Corners Rounded 283">
            <a:extLst>
              <a:ext uri="{FF2B5EF4-FFF2-40B4-BE49-F238E27FC236}">
                <a16:creationId xmlns:a16="http://schemas.microsoft.com/office/drawing/2014/main" id="{92D65115-3F0D-4F0C-B463-A285AA192A6F}"/>
              </a:ext>
            </a:extLst>
          </p:cNvPr>
          <p:cNvSpPr/>
          <p:nvPr/>
        </p:nvSpPr>
        <p:spPr>
          <a:xfrm>
            <a:off x="6917766" y="5692435"/>
            <a:ext cx="1331884" cy="273988"/>
          </a:xfrm>
          <a:prstGeom prst="wedgeRoundRectCallout">
            <a:avLst>
              <a:gd name="adj1" fmla="val -87619"/>
              <a:gd name="adj2" fmla="val -24990"/>
              <a:gd name="adj3" fmla="val 16667"/>
            </a:avLst>
          </a:prstGeom>
          <a:solidFill>
            <a:srgbClr val="DCF7F8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⚠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de + le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sym typeface="Wingdings" panose="05000000000000000000" pitchFamily="2" charset="2"/>
              </a:rPr>
              <a:t>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sym typeface="Wingdings" panose="05000000000000000000" pitchFamily="2" charset="2"/>
              </a:rPr>
              <a:t>du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9248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7098</TotalTime>
  <Words>1186</Words>
  <Application>Microsoft Office PowerPoint</Application>
  <PresentationFormat>Widescreen</PresentationFormat>
  <Paragraphs>192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Century Gothic</vt:lpstr>
      <vt:lpstr>Modern Love</vt:lpstr>
      <vt:lpstr>Office Theme</vt:lpstr>
      <vt:lpstr> Bleu Knowledge Organiser  - Summer Term A</vt:lpstr>
      <vt:lpstr>Bleu Knowledge Organiser  - Summer Term 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Rouge Knowledge Organiser  - Autumn Term A</dc:title>
  <dc:creator>Rachel Hawkes</dc:creator>
  <cp:lastModifiedBy>Rachel Hawkes</cp:lastModifiedBy>
  <cp:revision>146</cp:revision>
  <cp:lastPrinted>2021-11-25T12:26:36Z</cp:lastPrinted>
  <dcterms:created xsi:type="dcterms:W3CDTF">2021-11-17T16:29:35Z</dcterms:created>
  <dcterms:modified xsi:type="dcterms:W3CDTF">2023-04-16T09:20:39Z</dcterms:modified>
</cp:coreProperties>
</file>