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7FC"/>
    <a:srgbClr val="FF0066"/>
    <a:srgbClr val="D7E7F5"/>
    <a:srgbClr val="FFFAEB"/>
    <a:srgbClr val="C6DCF0"/>
    <a:srgbClr val="FBFDF9"/>
    <a:srgbClr val="F2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>
        <p:scale>
          <a:sx n="100" d="100"/>
          <a:sy n="100" d="100"/>
        </p:scale>
        <p:origin x="852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gif"/><Relationship Id="rId39" Type="http://schemas.openxmlformats.org/officeDocument/2006/relationships/image" Target="../media/image38.jp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gif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gif"/><Relationship Id="rId29" Type="http://schemas.openxmlformats.org/officeDocument/2006/relationships/image" Target="../media/image28.sv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g"/><Relationship Id="rId32" Type="http://schemas.openxmlformats.org/officeDocument/2006/relationships/image" Target="../media/image31.png"/><Relationship Id="rId37" Type="http://schemas.openxmlformats.org/officeDocument/2006/relationships/image" Target="../media/image36.gif"/><Relationship Id="rId40" Type="http://schemas.openxmlformats.org/officeDocument/2006/relationships/image" Target="../media/image39.gif"/><Relationship Id="rId45" Type="http://schemas.openxmlformats.org/officeDocument/2006/relationships/image" Target="../media/image44.gif"/><Relationship Id="rId53" Type="http://schemas.openxmlformats.org/officeDocument/2006/relationships/image" Target="../media/image52.pn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gif"/><Relationship Id="rId31" Type="http://schemas.openxmlformats.org/officeDocument/2006/relationships/image" Target="../media/image30.gif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jpe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gif"/><Relationship Id="rId27" Type="http://schemas.openxmlformats.org/officeDocument/2006/relationships/image" Target="../media/image26.gif"/><Relationship Id="rId30" Type="http://schemas.openxmlformats.org/officeDocument/2006/relationships/image" Target="../media/image29.gif"/><Relationship Id="rId35" Type="http://schemas.openxmlformats.org/officeDocument/2006/relationships/image" Target="../media/image34.png"/><Relationship Id="rId43" Type="http://schemas.openxmlformats.org/officeDocument/2006/relationships/image" Target="../media/image42.gif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3.gif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3" Type="http://schemas.openxmlformats.org/officeDocument/2006/relationships/image" Target="../media/image14.png"/><Relationship Id="rId21" Type="http://schemas.openxmlformats.org/officeDocument/2006/relationships/image" Target="../media/image66.png"/><Relationship Id="rId34" Type="http://schemas.openxmlformats.org/officeDocument/2006/relationships/image" Target="../media/image75.gi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8.svg"/><Relationship Id="rId25" Type="http://schemas.openxmlformats.org/officeDocument/2006/relationships/image" Target="../media/image1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2" Type="http://schemas.openxmlformats.org/officeDocument/2006/relationships/image" Target="../media/image12.png"/><Relationship Id="rId16" Type="http://schemas.openxmlformats.org/officeDocument/2006/relationships/image" Target="../media/image7.png"/><Relationship Id="rId20" Type="http://schemas.openxmlformats.org/officeDocument/2006/relationships/image" Target="../media/image65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1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5" Type="http://schemas.openxmlformats.org/officeDocument/2006/relationships/image" Target="../media/image17.png"/><Relationship Id="rId15" Type="http://schemas.openxmlformats.org/officeDocument/2006/relationships/image" Target="../media/image62.png"/><Relationship Id="rId23" Type="http://schemas.openxmlformats.org/officeDocument/2006/relationships/image" Target="../media/image28.sv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31" Type="http://schemas.openxmlformats.org/officeDocument/2006/relationships/image" Target="../media/image72.png"/><Relationship Id="rId4" Type="http://schemas.openxmlformats.org/officeDocument/2006/relationships/image" Target="../media/image13.png"/><Relationship Id="rId9" Type="http://schemas.openxmlformats.org/officeDocument/2006/relationships/image" Target="../media/image56.png"/><Relationship Id="rId14" Type="http://schemas.openxmlformats.org/officeDocument/2006/relationships/image" Target="../media/image61.gif"/><Relationship Id="rId22" Type="http://schemas.openxmlformats.org/officeDocument/2006/relationships/image" Target="../media/image27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" name="Table 107">
            <a:extLst>
              <a:ext uri="{FF2B5EF4-FFF2-40B4-BE49-F238E27FC236}">
                <a16:creationId xmlns:a16="http://schemas.microsoft.com/office/drawing/2014/main" id="{2C6387C7-9539-4BDA-B90C-8B16654BC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77390"/>
              </p:ext>
            </p:extLst>
          </p:nvPr>
        </p:nvGraphicFramePr>
        <p:xfrm>
          <a:off x="4538260" y="3302294"/>
          <a:ext cx="757640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28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different sounds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versus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Autumn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17470"/>
              </p:ext>
            </p:extLst>
          </p:nvPr>
        </p:nvGraphicFramePr>
        <p:xfrm>
          <a:off x="100989" y="89290"/>
          <a:ext cx="2076138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613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rentrée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be|being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are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ê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(pl) are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(m, m/f) are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(f) are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 – date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school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fleur – flower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wall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l’ordinateur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computer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season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rarely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always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 – together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 – who?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quelle ? – which?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635787"/>
              </p:ext>
            </p:extLst>
          </p:nvPr>
        </p:nvGraphicFramePr>
        <p:xfrm>
          <a:off x="2204488" y="45963"/>
          <a:ext cx="2206147" cy="449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614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9159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– very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inquièt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worried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perdu, perdu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lost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ready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sage – well-behaved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strict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numéros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numbers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13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 – 14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15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 – 16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dix-sept – 17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huit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dix-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20, vingt-et-un – 21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785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688"/>
              </p:ext>
            </p:extLst>
          </p:nvPr>
        </p:nvGraphicFramePr>
        <p:xfrm>
          <a:off x="4523096" y="1421249"/>
          <a:ext cx="7591030" cy="59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8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oral vs nasal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|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[i]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(a)in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m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tr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ain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9" name="Table 107">
            <a:extLst>
              <a:ext uri="{FF2B5EF4-FFF2-40B4-BE49-F238E27FC236}">
                <a16:creationId xmlns:a16="http://schemas.microsoft.com/office/drawing/2014/main" id="{7E919445-A197-4F72-999B-5DA538D8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49240"/>
              </p:ext>
            </p:extLst>
          </p:nvPr>
        </p:nvGraphicFramePr>
        <p:xfrm>
          <a:off x="4529998" y="927866"/>
          <a:ext cx="7584129" cy="4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47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5248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72416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30710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4486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Liaison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optional –s and –t liaison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nglaise.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nglais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4451568" y="124374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78" name="Table 107">
            <a:extLst>
              <a:ext uri="{FF2B5EF4-FFF2-40B4-BE49-F238E27FC236}">
                <a16:creationId xmlns:a16="http://schemas.microsoft.com/office/drawing/2014/main" id="{060CCD6A-3F8B-4A8B-AF7F-6F11538F3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6277"/>
              </p:ext>
            </p:extLst>
          </p:nvPr>
        </p:nvGraphicFramePr>
        <p:xfrm>
          <a:off x="4529998" y="2061067"/>
          <a:ext cx="759103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8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20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 sounds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&amp;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/am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print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9" name="Table 107">
            <a:extLst>
              <a:ext uri="{FF2B5EF4-FFF2-40B4-BE49-F238E27FC236}">
                <a16:creationId xmlns:a16="http://schemas.microsoft.com/office/drawing/2014/main" id="{7E5760D9-B8A6-4A6C-8710-C33FF9B0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09356"/>
              </p:ext>
            </p:extLst>
          </p:nvPr>
        </p:nvGraphicFramePr>
        <p:xfrm>
          <a:off x="4537724" y="2675595"/>
          <a:ext cx="757640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28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528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 sounds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&amp; 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bat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0" name="TextBox 209">
            <a:extLst>
              <a:ext uri="{FF2B5EF4-FFF2-40B4-BE49-F238E27FC236}">
                <a16:creationId xmlns:a16="http://schemas.microsoft.com/office/drawing/2014/main" id="{72E5A6E6-4832-4A8E-9952-19BF2A200696}"/>
              </a:ext>
            </a:extLst>
          </p:cNvPr>
          <p:cNvSpPr txBox="1"/>
          <p:nvPr/>
        </p:nvSpPr>
        <p:spPr>
          <a:xfrm>
            <a:off x="5215827" y="240085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ps</a:t>
            </a:r>
          </a:p>
        </p:txBody>
      </p:sp>
      <p:pic>
        <p:nvPicPr>
          <p:cNvPr id="216" name="Picture 215" descr="group of children">
            <a:extLst>
              <a:ext uri="{FF2B5EF4-FFF2-40B4-BE49-F238E27FC236}">
                <a16:creationId xmlns:a16="http://schemas.microsoft.com/office/drawing/2014/main" id="{92BB3757-BBF9-4E96-97FB-BC96987E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98" y="3628705"/>
            <a:ext cx="265916" cy="2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2" descr="boy pointing to a girl">
            <a:extLst>
              <a:ext uri="{FF2B5EF4-FFF2-40B4-BE49-F238E27FC236}">
                <a16:creationId xmlns:a16="http://schemas.microsoft.com/office/drawing/2014/main" id="{AA70668D-252C-4D11-A0A4-DE699545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79" y="3633032"/>
            <a:ext cx="259330" cy="22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7" descr="cosmos">
            <a:extLst>
              <a:ext uri="{FF2B5EF4-FFF2-40B4-BE49-F238E27FC236}">
                <a16:creationId xmlns:a16="http://schemas.microsoft.com/office/drawing/2014/main" id="{EDADA705-0A72-485D-8BC3-3F7A7AD0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50" y="3316937"/>
            <a:ext cx="490546" cy="3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id="{CA8EC438-60F5-4036-9547-E464AE7EB602}"/>
              </a:ext>
            </a:extLst>
          </p:cNvPr>
          <p:cNvSpPr txBox="1"/>
          <p:nvPr/>
        </p:nvSpPr>
        <p:spPr>
          <a:xfrm>
            <a:off x="6010434" y="3255310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2" name="Picture 221" descr="Logo&#10;&#10;Description automatically generated">
            <a:extLst>
              <a:ext uri="{FF2B5EF4-FFF2-40B4-BE49-F238E27FC236}">
                <a16:creationId xmlns:a16="http://schemas.microsoft.com/office/drawing/2014/main" id="{BDC55852-E470-4343-BC06-68E222DE7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284" y="3272278"/>
            <a:ext cx="421890" cy="359026"/>
          </a:xfrm>
          <a:prstGeom prst="rect">
            <a:avLst/>
          </a:prstGeom>
        </p:spPr>
      </p:pic>
      <p:pic>
        <p:nvPicPr>
          <p:cNvPr id="223" name="Picture 2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AA5AD-3BAE-4452-B70E-5CFB77E2D3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2827" r="46482" b="71433"/>
          <a:stretch/>
        </p:blipFill>
        <p:spPr>
          <a:xfrm>
            <a:off x="8127922" y="3225318"/>
            <a:ext cx="356150" cy="336639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2BFFB314-C9C5-4846-AC51-C050E17D95B8}"/>
              </a:ext>
            </a:extLst>
          </p:cNvPr>
          <p:cNvSpPr txBox="1"/>
          <p:nvPr/>
        </p:nvSpPr>
        <p:spPr>
          <a:xfrm>
            <a:off x="7516275" y="3269740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CB67F784-7EE1-49DC-9075-E79D38D4ECE6}"/>
              </a:ext>
            </a:extLst>
          </p:cNvPr>
          <p:cNvSpPr txBox="1"/>
          <p:nvPr/>
        </p:nvSpPr>
        <p:spPr>
          <a:xfrm>
            <a:off x="9034808" y="323629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929D66B5-7D63-4A2E-B4EA-D47795CBCB39}"/>
              </a:ext>
            </a:extLst>
          </p:cNvPr>
          <p:cNvSpPr txBox="1"/>
          <p:nvPr/>
        </p:nvSpPr>
        <p:spPr>
          <a:xfrm>
            <a:off x="10545576" y="3262821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tiliser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6395FB8-B3CC-455B-B749-9A676B67F403}"/>
              </a:ext>
            </a:extLst>
          </p:cNvPr>
          <p:cNvSpPr txBox="1"/>
          <p:nvPr/>
        </p:nvSpPr>
        <p:spPr>
          <a:xfrm>
            <a:off x="5997184" y="3652577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Bonj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8" name="Picture 227" descr="Logo&#10;&#10;Description automatically generated">
            <a:extLst>
              <a:ext uri="{FF2B5EF4-FFF2-40B4-BE49-F238E27FC236}">
                <a16:creationId xmlns:a16="http://schemas.microsoft.com/office/drawing/2014/main" id="{FD0CACB4-4BEF-4AB7-8E4D-B9AB25CAA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98" y="3598970"/>
            <a:ext cx="429665" cy="252093"/>
          </a:xfrm>
          <a:prstGeom prst="rect">
            <a:avLst/>
          </a:prstGeom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64D8B63C-89C3-467F-A7BB-7DC06A46C198}"/>
              </a:ext>
            </a:extLst>
          </p:cNvPr>
          <p:cNvSpPr txBox="1"/>
          <p:nvPr/>
        </p:nvSpPr>
        <p:spPr>
          <a:xfrm>
            <a:off x="7546161" y="36330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0" name="Graphic 229" descr="Flip calendar">
            <a:extLst>
              <a:ext uri="{FF2B5EF4-FFF2-40B4-BE49-F238E27FC236}">
                <a16:creationId xmlns:a16="http://schemas.microsoft.com/office/drawing/2014/main" id="{04D20007-7444-47EA-B42D-2C4991BE9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85724" y="3471483"/>
            <a:ext cx="444112" cy="444798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F667A17F-816B-448D-94AE-9E60F1FE3382}"/>
              </a:ext>
            </a:extLst>
          </p:cNvPr>
          <p:cNvSpPr txBox="1"/>
          <p:nvPr/>
        </p:nvSpPr>
        <p:spPr>
          <a:xfrm>
            <a:off x="8252206" y="3615505"/>
            <a:ext cx="483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AD9FB9C6-94C1-44EF-93B5-0C135F0DBD2A}"/>
              </a:ext>
            </a:extLst>
          </p:cNvPr>
          <p:cNvSpPr txBox="1"/>
          <p:nvPr/>
        </p:nvSpPr>
        <p:spPr>
          <a:xfrm>
            <a:off x="9045756" y="36457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3" name="Picture 232" descr="Logo&#10;&#10;Description automatically generated">
            <a:extLst>
              <a:ext uri="{FF2B5EF4-FFF2-40B4-BE49-F238E27FC236}">
                <a16:creationId xmlns:a16="http://schemas.microsoft.com/office/drawing/2014/main" id="{36F95981-245C-498F-99E4-ED593E8F8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03" y="3627920"/>
            <a:ext cx="311926" cy="239793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1DA98E36-5F8F-45B1-9167-CEA8000DC61A}"/>
              </a:ext>
            </a:extLst>
          </p:cNvPr>
          <p:cNvSpPr txBox="1"/>
          <p:nvPr/>
        </p:nvSpPr>
        <p:spPr>
          <a:xfrm>
            <a:off x="10543649" y="365732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id="{62DDA7B2-1C7C-428E-B341-A9F4B0BEB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353">
            <a:off x="11198816" y="3532617"/>
            <a:ext cx="840143" cy="314141"/>
          </a:xfrm>
          <a:prstGeom prst="rect">
            <a:avLst/>
          </a:prstGeom>
        </p:spPr>
      </p:pic>
      <p:pic>
        <p:nvPicPr>
          <p:cNvPr id="236" name="Picture 235" descr="A picture containing light&#10;&#10;Description automatically generated">
            <a:extLst>
              <a:ext uri="{FF2B5EF4-FFF2-40B4-BE49-F238E27FC236}">
                <a16:creationId xmlns:a16="http://schemas.microsoft.com/office/drawing/2014/main" id="{F4756E40-1078-48AF-AA13-2E6B7E30FE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809" y="3296413"/>
            <a:ext cx="681459" cy="21053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A81663-321A-412F-BA66-43BA3F36E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632465"/>
              </p:ext>
            </p:extLst>
          </p:nvPr>
        </p:nvGraphicFramePr>
        <p:xfrm>
          <a:off x="100989" y="4568467"/>
          <a:ext cx="5802126" cy="2243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4042">
                  <a:extLst>
                    <a:ext uri="{9D8B030D-6E8A-4147-A177-3AD203B41FA5}">
                      <a16:colId xmlns:a16="http://schemas.microsoft.com/office/drawing/2014/main" val="920688068"/>
                    </a:ext>
                  </a:extLst>
                </a:gridCol>
                <a:gridCol w="1841488">
                  <a:extLst>
                    <a:ext uri="{9D8B030D-6E8A-4147-A177-3AD203B41FA5}">
                      <a16:colId xmlns:a16="http://schemas.microsoft.com/office/drawing/2014/main" val="1212942275"/>
                    </a:ext>
                  </a:extLst>
                </a:gridCol>
                <a:gridCol w="2026596">
                  <a:extLst>
                    <a:ext uri="{9D8B030D-6E8A-4147-A177-3AD203B41FA5}">
                      <a16:colId xmlns:a16="http://schemas.microsoft.com/office/drawing/2014/main" val="279215442"/>
                    </a:ext>
                  </a:extLst>
                </a:gridCol>
              </a:tblGrid>
              <a:tr h="224357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Subject pronouns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people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more than one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6135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A82A54-1F62-406E-B310-5DC19B1D6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12271"/>
              </p:ext>
            </p:extLst>
          </p:nvPr>
        </p:nvGraphicFramePr>
        <p:xfrm>
          <a:off x="5964705" y="4568525"/>
          <a:ext cx="6149421" cy="2228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807">
                  <a:extLst>
                    <a:ext uri="{9D8B030D-6E8A-4147-A177-3AD203B41FA5}">
                      <a16:colId xmlns:a16="http://schemas.microsoft.com/office/drawing/2014/main" val="3733418172"/>
                    </a:ext>
                  </a:extLst>
                </a:gridCol>
                <a:gridCol w="2060890">
                  <a:extLst>
                    <a:ext uri="{9D8B030D-6E8A-4147-A177-3AD203B41FA5}">
                      <a16:colId xmlns:a16="http://schemas.microsoft.com/office/drawing/2014/main" val="3835213980"/>
                    </a:ext>
                  </a:extLst>
                </a:gridCol>
                <a:gridCol w="2038724">
                  <a:extLst>
                    <a:ext uri="{9D8B030D-6E8A-4147-A177-3AD203B41FA5}">
                      <a16:colId xmlns:a16="http://schemas.microsoft.com/office/drawing/2014/main" val="2634238501"/>
                    </a:ext>
                  </a:extLst>
                </a:gridCol>
              </a:tblGrid>
              <a:tr h="2228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More plural adjectives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Asking WH-questions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09968"/>
                  </a:ext>
                </a:extLst>
              </a:tr>
            </a:tbl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3F7B966A-4CED-4EFC-9AE9-8000C49140D4}"/>
              </a:ext>
            </a:extLst>
          </p:cNvPr>
          <p:cNvSpPr txBox="1"/>
          <p:nvPr/>
        </p:nvSpPr>
        <p:spPr>
          <a:xfrm>
            <a:off x="3926677" y="4741837"/>
            <a:ext cx="20355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Use plural forms of adjectives to describe more than one noun: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CC88B85-C7CC-422A-B335-ECDE5E9BF392}"/>
              </a:ext>
            </a:extLst>
          </p:cNvPr>
          <p:cNvSpPr txBox="1"/>
          <p:nvPr/>
        </p:nvSpPr>
        <p:spPr>
          <a:xfrm>
            <a:off x="4558303" y="5272309"/>
            <a:ext cx="1291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contents.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79128E5-0F0F-4BB0-B09D-82D6FB724192}"/>
              </a:ext>
            </a:extLst>
          </p:cNvPr>
          <p:cNvSpPr txBox="1"/>
          <p:nvPr/>
        </p:nvSpPr>
        <p:spPr>
          <a:xfrm>
            <a:off x="4460891" y="5859733"/>
            <a:ext cx="1575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E019A25-3DEA-45FE-9B61-E11223AE3A09}"/>
              </a:ext>
            </a:extLst>
          </p:cNvPr>
          <p:cNvSpPr txBox="1"/>
          <p:nvPr/>
        </p:nvSpPr>
        <p:spPr>
          <a:xfrm>
            <a:off x="4567441" y="5462592"/>
            <a:ext cx="1110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pleased.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C5A8342-4E2D-4EE5-B6CC-914FD777BF2A}"/>
              </a:ext>
            </a:extLst>
          </p:cNvPr>
          <p:cNvSpPr txBox="1"/>
          <p:nvPr/>
        </p:nvSpPr>
        <p:spPr>
          <a:xfrm>
            <a:off x="4500758" y="6058885"/>
            <a:ext cx="1110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pleased.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934920-9F09-4B56-9211-F4819FC8EC74}"/>
              </a:ext>
            </a:extLst>
          </p:cNvPr>
          <p:cNvSpPr txBox="1"/>
          <p:nvPr/>
        </p:nvSpPr>
        <p:spPr>
          <a:xfrm>
            <a:off x="3892835" y="6400156"/>
            <a:ext cx="208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feminine plural nouns,  add-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form.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449E6C1-C404-4F34-97B2-59929264B1C6}"/>
              </a:ext>
            </a:extLst>
          </p:cNvPr>
          <p:cNvSpPr/>
          <p:nvPr/>
        </p:nvSpPr>
        <p:spPr>
          <a:xfrm rot="19315036">
            <a:off x="5469043" y="600696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5F9A936-539B-47E0-B28C-1340F0F1041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66" y="5024981"/>
            <a:ext cx="1825979" cy="171325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981CEF74-90D6-4EC9-B4B7-36948D4447AC}"/>
              </a:ext>
            </a:extLst>
          </p:cNvPr>
          <p:cNvSpPr txBox="1"/>
          <p:nvPr/>
        </p:nvSpPr>
        <p:spPr>
          <a:xfrm>
            <a:off x="2667640" y="5670491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être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62D53A7-3A67-418C-AFF2-B2E0E827C9B0}"/>
              </a:ext>
            </a:extLst>
          </p:cNvPr>
          <p:cNvSpPr txBox="1"/>
          <p:nvPr/>
        </p:nvSpPr>
        <p:spPr>
          <a:xfrm>
            <a:off x="2040910" y="5635571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D523628-34D3-4E2A-B3AA-ED4971CB6E08}"/>
              </a:ext>
            </a:extLst>
          </p:cNvPr>
          <p:cNvSpPr txBox="1"/>
          <p:nvPr/>
        </p:nvSpPr>
        <p:spPr>
          <a:xfrm>
            <a:off x="2124658" y="5870796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0B8AE65-16C6-40AA-9E74-6A75B957B5D8}"/>
              </a:ext>
            </a:extLst>
          </p:cNvPr>
          <p:cNvSpPr txBox="1"/>
          <p:nvPr/>
        </p:nvSpPr>
        <p:spPr>
          <a:xfrm>
            <a:off x="2347159" y="5090161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F23B64A-7B00-4665-B7A9-290D81534346}"/>
              </a:ext>
            </a:extLst>
          </p:cNvPr>
          <p:cNvSpPr txBox="1"/>
          <p:nvPr/>
        </p:nvSpPr>
        <p:spPr>
          <a:xfrm>
            <a:off x="2278175" y="5298662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22C1478-29E1-4DFA-B9B7-B0523660AD82}"/>
              </a:ext>
            </a:extLst>
          </p:cNvPr>
          <p:cNvSpPr txBox="1"/>
          <p:nvPr/>
        </p:nvSpPr>
        <p:spPr>
          <a:xfrm>
            <a:off x="2948397" y="5021317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6BA4E8E-21D3-4A07-A5A5-ED7334187B55}"/>
              </a:ext>
            </a:extLst>
          </p:cNvPr>
          <p:cNvSpPr txBox="1"/>
          <p:nvPr/>
        </p:nvSpPr>
        <p:spPr>
          <a:xfrm>
            <a:off x="2900065" y="5193127"/>
            <a:ext cx="91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5C7B7F9-9968-4A16-B8B1-4A315FBCF8A2}"/>
              </a:ext>
            </a:extLst>
          </p:cNvPr>
          <p:cNvSpPr txBox="1"/>
          <p:nvPr/>
        </p:nvSpPr>
        <p:spPr>
          <a:xfrm>
            <a:off x="2910609" y="5389163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is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F366D02-4F42-40A1-AE61-26FEB6D06933}"/>
              </a:ext>
            </a:extLst>
          </p:cNvPr>
          <p:cNvSpPr txBox="1"/>
          <p:nvPr/>
        </p:nvSpPr>
        <p:spPr>
          <a:xfrm>
            <a:off x="3040157" y="5509304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7CE2E5C-D531-4F73-A24E-F33AE1EA6464}"/>
              </a:ext>
            </a:extLst>
          </p:cNvPr>
          <p:cNvSpPr txBox="1"/>
          <p:nvPr/>
        </p:nvSpPr>
        <p:spPr>
          <a:xfrm>
            <a:off x="3223182" y="5886280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8317E9B-2DFE-4776-A947-B3D771C1E5B0}"/>
              </a:ext>
            </a:extLst>
          </p:cNvPr>
          <p:cNvSpPr txBox="1"/>
          <p:nvPr/>
        </p:nvSpPr>
        <p:spPr>
          <a:xfrm>
            <a:off x="2722583" y="5994037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F84E954-BD9F-406D-977C-239767E39CD1}"/>
              </a:ext>
            </a:extLst>
          </p:cNvPr>
          <p:cNvSpPr txBox="1"/>
          <p:nvPr/>
        </p:nvSpPr>
        <p:spPr>
          <a:xfrm>
            <a:off x="2966611" y="6359955"/>
            <a:ext cx="77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(pl)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0214CC9-C16C-4FA1-BD33-B9CE6DAD21E8}"/>
              </a:ext>
            </a:extLst>
          </p:cNvPr>
          <p:cNvSpPr txBox="1"/>
          <p:nvPr/>
        </p:nvSpPr>
        <p:spPr>
          <a:xfrm rot="1762839">
            <a:off x="2411769" y="5947663"/>
            <a:ext cx="65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F854F06-2205-432F-83CC-3F79BE79ED21}"/>
              </a:ext>
            </a:extLst>
          </p:cNvPr>
          <p:cNvSpPr txBox="1"/>
          <p:nvPr/>
        </p:nvSpPr>
        <p:spPr>
          <a:xfrm rot="1895990">
            <a:off x="2204911" y="6468012"/>
            <a:ext cx="770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424B336-86B5-4C62-A278-D37E0B916E4D}"/>
              </a:ext>
            </a:extLst>
          </p:cNvPr>
          <p:cNvSpPr/>
          <p:nvPr/>
        </p:nvSpPr>
        <p:spPr>
          <a:xfrm>
            <a:off x="77873" y="4821473"/>
            <a:ext cx="970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➜  we</a:t>
            </a:r>
          </a:p>
        </p:txBody>
      </p:sp>
      <p:pic>
        <p:nvPicPr>
          <p:cNvPr id="215" name="Picture 214" descr="A picture containing text&#10;&#10;Description automatically generated">
            <a:extLst>
              <a:ext uri="{FF2B5EF4-FFF2-40B4-BE49-F238E27FC236}">
                <a16:creationId xmlns:a16="http://schemas.microsoft.com/office/drawing/2014/main" id="{30B2BE77-57F4-4147-90A4-592DC3B509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71" y="5958676"/>
            <a:ext cx="505350" cy="355928"/>
          </a:xfrm>
          <a:prstGeom prst="rect">
            <a:avLst/>
          </a:prstGeom>
        </p:spPr>
      </p:pic>
      <p:pic>
        <p:nvPicPr>
          <p:cNvPr id="237" name="Picture 236" descr="A picture containing text&#10;&#10;Description automatically generated">
            <a:extLst>
              <a:ext uri="{FF2B5EF4-FFF2-40B4-BE49-F238E27FC236}">
                <a16:creationId xmlns:a16="http://schemas.microsoft.com/office/drawing/2014/main" id="{E32548BF-CE8A-4233-AC25-EF30FCF841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8" y="5562322"/>
            <a:ext cx="580064" cy="367620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7FFE5266-0209-4ABD-B067-F31AE98DF8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2732" y="4751730"/>
            <a:ext cx="447386" cy="362019"/>
          </a:xfrm>
          <a:prstGeom prst="rect">
            <a:avLst/>
          </a:prstGeom>
        </p:spPr>
      </p:pic>
      <p:sp>
        <p:nvSpPr>
          <p:cNvPr id="239" name="Rectangle 238">
            <a:extLst>
              <a:ext uri="{FF2B5EF4-FFF2-40B4-BE49-F238E27FC236}">
                <a16:creationId xmlns:a16="http://schemas.microsoft.com/office/drawing/2014/main" id="{B841939E-3A9B-4D8E-BE47-F462ED16E6AC}"/>
              </a:ext>
            </a:extLst>
          </p:cNvPr>
          <p:cNvSpPr/>
          <p:nvPr/>
        </p:nvSpPr>
        <p:spPr>
          <a:xfrm>
            <a:off x="88017" y="5215305"/>
            <a:ext cx="19643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you (pl)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C3D31EC1-D382-46D3-B54F-CFF806787BC6}"/>
              </a:ext>
            </a:extLst>
          </p:cNvPr>
          <p:cNvSpPr/>
          <p:nvPr/>
        </p:nvSpPr>
        <p:spPr>
          <a:xfrm>
            <a:off x="94761" y="5634476"/>
            <a:ext cx="833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they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588FE1BF-7E5E-4AF8-ACBD-325832F790E1}"/>
              </a:ext>
            </a:extLst>
          </p:cNvPr>
          <p:cNvSpPr/>
          <p:nvPr/>
        </p:nvSpPr>
        <p:spPr>
          <a:xfrm>
            <a:off x="92652" y="6010717"/>
            <a:ext cx="10134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they</a:t>
            </a:r>
            <a:endParaRPr lang="en-GB" dirty="0"/>
          </a:p>
        </p:txBody>
      </p:sp>
      <p:pic>
        <p:nvPicPr>
          <p:cNvPr id="242" name="Picture 241" descr="Shape, circle, rectangle&#10;&#10;Description automatically generated">
            <a:extLst>
              <a:ext uri="{FF2B5EF4-FFF2-40B4-BE49-F238E27FC236}">
                <a16:creationId xmlns:a16="http://schemas.microsoft.com/office/drawing/2014/main" id="{FA28A630-02A8-44E9-A406-FAD1E1A8EC6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77" y="5137418"/>
            <a:ext cx="601264" cy="422854"/>
          </a:xfrm>
          <a:prstGeom prst="rect">
            <a:avLst/>
          </a:prstGeom>
        </p:spPr>
      </p:pic>
      <p:pic>
        <p:nvPicPr>
          <p:cNvPr id="243" name="Picture 242" descr="Shape&#10;&#10;Description automatically generated">
            <a:extLst>
              <a:ext uri="{FF2B5EF4-FFF2-40B4-BE49-F238E27FC236}">
                <a16:creationId xmlns:a16="http://schemas.microsoft.com/office/drawing/2014/main" id="{310C710C-A869-48AE-B1B3-439EC4F40CD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30" y="5553303"/>
            <a:ext cx="554203" cy="392877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1DDB5FE-CBDC-4C6F-BEF9-BE6AEF36F73C}"/>
              </a:ext>
            </a:extLst>
          </p:cNvPr>
          <p:cNvSpPr txBox="1"/>
          <p:nvPr/>
        </p:nvSpPr>
        <p:spPr>
          <a:xfrm>
            <a:off x="68759" y="6289133"/>
            <a:ext cx="2150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Use ‘</a:t>
            </a:r>
            <a:r>
              <a:rPr lang="en-GB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’ (they) for all masculine nouns. Use ‘</a:t>
            </a:r>
            <a:r>
              <a:rPr lang="en-GB" sz="1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all feminine nouns.</a:t>
            </a:r>
          </a:p>
        </p:txBody>
      </p:sp>
      <p:pic>
        <p:nvPicPr>
          <p:cNvPr id="245" name="Picture 244" descr="A picture containing text&#10;&#10;Description automatically generated">
            <a:extLst>
              <a:ext uri="{FF2B5EF4-FFF2-40B4-BE49-F238E27FC236}">
                <a16:creationId xmlns:a16="http://schemas.microsoft.com/office/drawing/2014/main" id="{1872480C-708C-4C89-ADF5-20A26E6DA3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3" y="5276630"/>
            <a:ext cx="580064" cy="367620"/>
          </a:xfrm>
          <a:prstGeom prst="rect">
            <a:avLst/>
          </a:prstGeom>
        </p:spPr>
      </p:pic>
      <p:pic>
        <p:nvPicPr>
          <p:cNvPr id="246" name="Picture 245" descr="A picture containing text&#10;&#10;Description automatically generated">
            <a:extLst>
              <a:ext uri="{FF2B5EF4-FFF2-40B4-BE49-F238E27FC236}">
                <a16:creationId xmlns:a16="http://schemas.microsoft.com/office/drawing/2014/main" id="{E770423A-3DC7-4639-BF27-48AC987471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5" y="6040021"/>
            <a:ext cx="505350" cy="355928"/>
          </a:xfrm>
          <a:prstGeom prst="rect">
            <a:avLst/>
          </a:prstGeom>
        </p:spPr>
      </p:pic>
      <p:pic>
        <p:nvPicPr>
          <p:cNvPr id="247" name="Picture 246" descr="Shape&#10;&#10;Description automatically generated">
            <a:extLst>
              <a:ext uri="{FF2B5EF4-FFF2-40B4-BE49-F238E27FC236}">
                <a16:creationId xmlns:a16="http://schemas.microsoft.com/office/drawing/2014/main" id="{351FC9B0-D1CF-48FB-9D4D-5ABD9BAD18B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51" y="5601868"/>
            <a:ext cx="554203" cy="392877"/>
          </a:xfrm>
          <a:prstGeom prst="rect">
            <a:avLst/>
          </a:prstGeom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950214FC-656F-4771-AC4A-3D88B1DC02B3}"/>
              </a:ext>
            </a:extLst>
          </p:cNvPr>
          <p:cNvSpPr txBox="1"/>
          <p:nvPr/>
        </p:nvSpPr>
        <p:spPr>
          <a:xfrm>
            <a:off x="5942982" y="4802006"/>
            <a:ext cx="2034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 adjectives ending in –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eux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stay the same in plural: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5B9ABDDA-CBFA-41DE-BF99-A09D675360F3}"/>
              </a:ext>
            </a:extLst>
          </p:cNvPr>
          <p:cNvSpPr txBox="1"/>
          <p:nvPr/>
        </p:nvSpPr>
        <p:spPr>
          <a:xfrm>
            <a:off x="5985384" y="5896019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adjective forms ending in –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add –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250" name="Picture 249" descr="Shape, circle&#10;&#10;Description automatically generated">
            <a:extLst>
              <a:ext uri="{FF2B5EF4-FFF2-40B4-BE49-F238E27FC236}">
                <a16:creationId xmlns:a16="http://schemas.microsoft.com/office/drawing/2014/main" id="{B6A72D0C-E1DB-449C-B128-B6012DB16B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79" y="5378806"/>
            <a:ext cx="427246" cy="276838"/>
          </a:xfrm>
          <a:prstGeom prst="rect">
            <a:avLst/>
          </a:prstGeom>
        </p:spPr>
      </p:pic>
      <p:pic>
        <p:nvPicPr>
          <p:cNvPr id="251" name="Picture 250" descr="Shape, circle&#10;&#10;Description automatically generated">
            <a:extLst>
              <a:ext uri="{FF2B5EF4-FFF2-40B4-BE49-F238E27FC236}">
                <a16:creationId xmlns:a16="http://schemas.microsoft.com/office/drawing/2014/main" id="{DB72588F-D489-415A-A705-286A53A2FD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06" y="6261512"/>
            <a:ext cx="401641" cy="260247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6CE58DC9-6C6C-48C8-9283-030F89773F1E}"/>
              </a:ext>
            </a:extLst>
          </p:cNvPr>
          <p:cNvSpPr txBox="1"/>
          <p:nvPr/>
        </p:nvSpPr>
        <p:spPr>
          <a:xfrm>
            <a:off x="6526367" y="5418112"/>
            <a:ext cx="1341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heureux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300680C-F035-49C4-80DC-62250B18E823}"/>
              </a:ext>
            </a:extLst>
          </p:cNvPr>
          <p:cNvSpPr txBox="1"/>
          <p:nvPr/>
        </p:nvSpPr>
        <p:spPr>
          <a:xfrm>
            <a:off x="6010434" y="5620218"/>
            <a:ext cx="2109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(m, m/f) are happy.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1EACFBF6-941E-4328-A3A7-E1D03635C37F}"/>
              </a:ext>
            </a:extLst>
          </p:cNvPr>
          <p:cNvSpPr txBox="1"/>
          <p:nvPr/>
        </p:nvSpPr>
        <p:spPr>
          <a:xfrm>
            <a:off x="6401064" y="6254235"/>
            <a:ext cx="1647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F36A9E39-0B13-4773-AA47-68375511B726}"/>
              </a:ext>
            </a:extLst>
          </p:cNvPr>
          <p:cNvSpPr txBox="1"/>
          <p:nvPr/>
        </p:nvSpPr>
        <p:spPr>
          <a:xfrm>
            <a:off x="6397303" y="6456401"/>
            <a:ext cx="1555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(f) are happy.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5F4D010-4E25-4C0E-9F46-7E8B7DAE62C1}"/>
              </a:ext>
            </a:extLst>
          </p:cNvPr>
          <p:cNvSpPr txBox="1"/>
          <p:nvPr/>
        </p:nvSpPr>
        <p:spPr>
          <a:xfrm>
            <a:off x="8607223" y="5047794"/>
            <a:ext cx="1620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A778D0E-FF03-42D8-8875-54F60DD6BAB1}"/>
              </a:ext>
            </a:extLst>
          </p:cNvPr>
          <p:cNvSpPr txBox="1"/>
          <p:nvPr/>
        </p:nvSpPr>
        <p:spPr>
          <a:xfrm>
            <a:off x="8133385" y="5391364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When is your birthday?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D159D262-B4E9-4194-9B95-F90D25DF9BF0}"/>
              </a:ext>
            </a:extLst>
          </p:cNvPr>
          <p:cNvSpPr txBox="1"/>
          <p:nvPr/>
        </p:nvSpPr>
        <p:spPr>
          <a:xfrm>
            <a:off x="10041286" y="4767212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three words for my: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mon, ma,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6FA3A42-91F0-4576-8BF5-A18062156418}"/>
              </a:ext>
            </a:extLst>
          </p:cNvPr>
          <p:cNvSpPr txBox="1"/>
          <p:nvPr/>
        </p:nvSpPr>
        <p:spPr>
          <a:xfrm>
            <a:off x="10006492" y="5564083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FB50658-FBFF-4DB9-A4C5-4098CE019A24}"/>
              </a:ext>
            </a:extLst>
          </p:cNvPr>
          <p:cNvSpPr txBox="1"/>
          <p:nvPr/>
        </p:nvSpPr>
        <p:spPr>
          <a:xfrm>
            <a:off x="10033706" y="6394439"/>
            <a:ext cx="2033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11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 m.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f. plural nouns</a:t>
            </a:r>
          </a:p>
        </p:txBody>
      </p:sp>
      <p:pic>
        <p:nvPicPr>
          <p:cNvPr id="261" name="Picture 260" descr="Shape, circle&#10;&#10;Description automatically generated">
            <a:extLst>
              <a:ext uri="{FF2B5EF4-FFF2-40B4-BE49-F238E27FC236}">
                <a16:creationId xmlns:a16="http://schemas.microsoft.com/office/drawing/2014/main" id="{51AA7B62-94FE-4B15-A099-810F16FED8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30" y="5381479"/>
            <a:ext cx="427246" cy="276838"/>
          </a:xfrm>
          <a:prstGeom prst="rect">
            <a:avLst/>
          </a:prstGeom>
        </p:spPr>
      </p:pic>
      <p:pic>
        <p:nvPicPr>
          <p:cNvPr id="262" name="Picture 261" descr="Shape, circle&#10;&#10;Description automatically generated">
            <a:extLst>
              <a:ext uri="{FF2B5EF4-FFF2-40B4-BE49-F238E27FC236}">
                <a16:creationId xmlns:a16="http://schemas.microsoft.com/office/drawing/2014/main" id="{99518F25-0C60-4F7A-9B68-8D82F5148F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06" y="6266857"/>
            <a:ext cx="401641" cy="260247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36A9289E-3483-491D-8C86-C9B775B67C0B}"/>
              </a:ext>
            </a:extLst>
          </p:cNvPr>
          <p:cNvSpPr txBox="1"/>
          <p:nvPr/>
        </p:nvSpPr>
        <p:spPr>
          <a:xfrm>
            <a:off x="8094196" y="4828551"/>
            <a:ext cx="1851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Add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when: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C852B3B8-253D-44C7-ABFB-69AF7EDCC086}"/>
              </a:ext>
            </a:extLst>
          </p:cNvPr>
          <p:cNvSpPr txBox="1"/>
          <p:nvPr/>
        </p:nvSpPr>
        <p:spPr>
          <a:xfrm>
            <a:off x="8093799" y="5581500"/>
            <a:ext cx="1906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Add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quelle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which: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A470A487-40D6-48CC-BC5C-A52E178F3D7E}"/>
              </a:ext>
            </a:extLst>
          </p:cNvPr>
          <p:cNvSpPr txBox="1"/>
          <p:nvPr/>
        </p:nvSpPr>
        <p:spPr>
          <a:xfrm>
            <a:off x="8063598" y="5927795"/>
            <a:ext cx="2002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jour ?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85C9CCC-05B0-448B-9336-C57EE76A6CB6}"/>
              </a:ext>
            </a:extLst>
          </p:cNvPr>
          <p:cNvSpPr txBox="1"/>
          <p:nvPr/>
        </p:nvSpPr>
        <p:spPr>
          <a:xfrm>
            <a:off x="8072239" y="6337872"/>
            <a:ext cx="2063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date ?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980E4F9E-0D16-4103-85C6-9D9DEB37283D}"/>
              </a:ext>
            </a:extLst>
          </p:cNvPr>
          <p:cNvSpPr txBox="1"/>
          <p:nvPr/>
        </p:nvSpPr>
        <p:spPr>
          <a:xfrm>
            <a:off x="8056515" y="6103584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Which (what) day is it?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9C2B5E4-F1FB-4997-8607-32DC2DCEB83F}"/>
              </a:ext>
            </a:extLst>
          </p:cNvPr>
          <p:cNvSpPr txBox="1"/>
          <p:nvPr/>
        </p:nvSpPr>
        <p:spPr>
          <a:xfrm>
            <a:off x="8084995" y="6535592"/>
            <a:ext cx="182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Which (what) date is it?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43B1467-A449-4855-9EB8-9628AB2DB9D8}"/>
              </a:ext>
            </a:extLst>
          </p:cNvPr>
          <p:cNvSpPr txBox="1"/>
          <p:nvPr/>
        </p:nvSpPr>
        <p:spPr>
          <a:xfrm>
            <a:off x="10064391" y="5156994"/>
            <a:ext cx="2034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agree with the gender of the possession: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CDA38F9-0ED5-42DA-8972-CEF73924691C}"/>
              </a:ext>
            </a:extLst>
          </p:cNvPr>
          <p:cNvSpPr txBox="1"/>
          <p:nvPr/>
        </p:nvSpPr>
        <p:spPr>
          <a:xfrm>
            <a:off x="10014772" y="5738125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  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2642BD6F-9F5F-4F0A-BDAE-D038F79F1487}"/>
              </a:ext>
            </a:extLst>
          </p:cNvPr>
          <p:cNvSpPr txBox="1"/>
          <p:nvPr/>
        </p:nvSpPr>
        <p:spPr>
          <a:xfrm>
            <a:off x="10013888" y="5996883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4CC4B8B7-F8FF-44CB-AF1A-214A97E198C4}"/>
              </a:ext>
            </a:extLst>
          </p:cNvPr>
          <p:cNvSpPr txBox="1"/>
          <p:nvPr/>
        </p:nvSpPr>
        <p:spPr>
          <a:xfrm>
            <a:off x="10013888" y="6165759"/>
            <a:ext cx="13223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E6748300-7351-4854-8262-808A51406138}"/>
              </a:ext>
            </a:extLst>
          </p:cNvPr>
          <p:cNvSpPr txBox="1"/>
          <p:nvPr/>
        </p:nvSpPr>
        <p:spPr>
          <a:xfrm>
            <a:off x="11120560" y="5550851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problem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93FA38B8-D0C6-4A4C-A259-A455382CFE46}"/>
              </a:ext>
            </a:extLst>
          </p:cNvPr>
          <p:cNvSpPr txBox="1"/>
          <p:nvPr/>
        </p:nvSpPr>
        <p:spPr>
          <a:xfrm>
            <a:off x="11121913" y="5722908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solution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BAF53E1B-4493-4EF8-B614-AFED7F03D564}"/>
              </a:ext>
            </a:extLst>
          </p:cNvPr>
          <p:cNvSpPr txBox="1"/>
          <p:nvPr/>
        </p:nvSpPr>
        <p:spPr>
          <a:xfrm>
            <a:off x="11111786" y="5982859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problems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E19DE96F-2A53-489C-9EB9-DCCCDF4F3126}"/>
              </a:ext>
            </a:extLst>
          </p:cNvPr>
          <p:cNvSpPr txBox="1"/>
          <p:nvPr/>
        </p:nvSpPr>
        <p:spPr>
          <a:xfrm>
            <a:off x="11113139" y="6154916"/>
            <a:ext cx="1107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solutions</a:t>
            </a:r>
          </a:p>
        </p:txBody>
      </p:sp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FBCE3C2E-327C-47CD-87F0-98DF53DCCE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39" y="5050269"/>
            <a:ext cx="397925" cy="388288"/>
          </a:xfrm>
          <a:prstGeom prst="rect">
            <a:avLst/>
          </a:prstGeom>
        </p:spPr>
      </p:pic>
      <p:graphicFrame>
        <p:nvGraphicFramePr>
          <p:cNvPr id="277" name="Table 107">
            <a:extLst>
              <a:ext uri="{FF2B5EF4-FFF2-40B4-BE49-F238E27FC236}">
                <a16:creationId xmlns:a16="http://schemas.microsoft.com/office/drawing/2014/main" id="{25123479-41F8-45A1-B3A5-66A7ADD08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64677"/>
              </p:ext>
            </p:extLst>
          </p:nvPr>
        </p:nvGraphicFramePr>
        <p:xfrm>
          <a:off x="4521575" y="448791"/>
          <a:ext cx="7592551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272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42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51851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SFC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ilent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inal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onsonant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b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78" name="Image3">
            <a:extLst>
              <a:ext uri="{FF2B5EF4-FFF2-40B4-BE49-F238E27FC236}">
                <a16:creationId xmlns:a16="http://schemas.microsoft.com/office/drawing/2014/main" id="{BC9CC077-0EB2-4D7F-90DE-80935A0C059E}"/>
              </a:ext>
            </a:extLst>
          </p:cNvPr>
          <p:cNvPicPr/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9690561" y="488286"/>
            <a:ext cx="386349" cy="336059"/>
          </a:xfrm>
          <a:prstGeom prst="rect">
            <a:avLst/>
          </a:prstGeom>
        </p:spPr>
      </p:pic>
      <p:pic>
        <p:nvPicPr>
          <p:cNvPr id="279" name="Picture 278" descr="Icon&#10;&#10;Description automatically generated">
            <a:extLst>
              <a:ext uri="{FF2B5EF4-FFF2-40B4-BE49-F238E27FC236}">
                <a16:creationId xmlns:a16="http://schemas.microsoft.com/office/drawing/2014/main" id="{F867B3AA-0BCB-4133-BF3C-8B1A4450C2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17" y="511802"/>
            <a:ext cx="292275" cy="292275"/>
          </a:xfrm>
          <a:prstGeom prst="rect">
            <a:avLst/>
          </a:prstGeom>
        </p:spPr>
      </p:pic>
      <p:pic>
        <p:nvPicPr>
          <p:cNvPr id="280" name="Google Shape;375;p6" descr="face icon to show 'but'">
            <a:extLst>
              <a:ext uri="{FF2B5EF4-FFF2-40B4-BE49-F238E27FC236}">
                <a16:creationId xmlns:a16="http://schemas.microsoft.com/office/drawing/2014/main" id="{67695001-8981-47E2-A83C-4A7ECF918F96}"/>
              </a:ext>
            </a:extLst>
          </p:cNvPr>
          <p:cNvPicPr preferRelativeResize="0"/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097721" y="464282"/>
            <a:ext cx="38635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TextBox 280">
            <a:extLst>
              <a:ext uri="{FF2B5EF4-FFF2-40B4-BE49-F238E27FC236}">
                <a16:creationId xmlns:a16="http://schemas.microsoft.com/office/drawing/2014/main" id="{F0514575-7278-474F-8BB3-5EDA59A63D1C}"/>
              </a:ext>
            </a:extLst>
          </p:cNvPr>
          <p:cNvSpPr txBox="1"/>
          <p:nvPr/>
        </p:nvSpPr>
        <p:spPr>
          <a:xfrm>
            <a:off x="8394057" y="619842"/>
            <a:ext cx="509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2B31DBD9-6272-4327-88D3-7E7A657141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74" y="491956"/>
            <a:ext cx="362065" cy="31800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79D1A79-3F3C-4E9F-A29D-5E17C8CF9A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01" y="918512"/>
            <a:ext cx="491934" cy="41863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AE07EBA-088B-42ED-8C69-D4B5E4951E0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38" y="905474"/>
            <a:ext cx="482941" cy="410980"/>
          </a:xfrm>
          <a:prstGeom prst="rect">
            <a:avLst/>
          </a:prstGeom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B685F908-9DA8-41EB-A47D-EBD3D782E36B}"/>
              </a:ext>
            </a:extLst>
          </p:cNvPr>
          <p:cNvSpPr txBox="1"/>
          <p:nvPr/>
        </p:nvSpPr>
        <p:spPr>
          <a:xfrm>
            <a:off x="10532383" y="861850"/>
            <a:ext cx="1663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Liaison is common here because it makes the language flow better.</a:t>
            </a:r>
            <a:endParaRPr lang="en-GB" sz="1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042A3E-3A57-4477-BDF4-F01FB6DF424C}"/>
              </a:ext>
            </a:extLst>
          </p:cNvPr>
          <p:cNvSpPr/>
          <p:nvPr/>
        </p:nvSpPr>
        <p:spPr>
          <a:xfrm rot="10635280">
            <a:off x="10305692" y="93977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FA77DB51-17F2-4633-A9F5-BA432BEF6DEC}"/>
              </a:ext>
            </a:extLst>
          </p:cNvPr>
          <p:cNvSpPr txBox="1"/>
          <p:nvPr/>
        </p:nvSpPr>
        <p:spPr>
          <a:xfrm>
            <a:off x="4991790" y="300439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om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838C548D-47B3-4202-89D7-900294DA4008}"/>
              </a:ext>
            </a:extLst>
          </p:cNvPr>
          <p:cNvSpPr txBox="1"/>
          <p:nvPr/>
        </p:nvSpPr>
        <p:spPr>
          <a:xfrm>
            <a:off x="4553492" y="3016485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on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DE28295-7DDC-40AA-8902-A71E876816A1}"/>
              </a:ext>
            </a:extLst>
          </p:cNvPr>
          <p:cNvSpPr txBox="1"/>
          <p:nvPr/>
        </p:nvSpPr>
        <p:spPr>
          <a:xfrm>
            <a:off x="4562086" y="240189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A6F1B794-213D-4D85-833C-FB071330CD57}"/>
              </a:ext>
            </a:extLst>
          </p:cNvPr>
          <p:cNvSpPr txBox="1"/>
          <p:nvPr/>
        </p:nvSpPr>
        <p:spPr>
          <a:xfrm>
            <a:off x="5169753" y="3645732"/>
            <a:ext cx="5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C9B4A4D8-FAAD-44C4-926E-7B75D82AC837}"/>
              </a:ext>
            </a:extLst>
          </p:cNvPr>
          <p:cNvSpPr txBox="1"/>
          <p:nvPr/>
        </p:nvSpPr>
        <p:spPr>
          <a:xfrm>
            <a:off x="4562086" y="3648507"/>
            <a:ext cx="348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90" name="Table 107">
            <a:extLst>
              <a:ext uri="{FF2B5EF4-FFF2-40B4-BE49-F238E27FC236}">
                <a16:creationId xmlns:a16="http://schemas.microsoft.com/office/drawing/2014/main" id="{FAAA0651-A7FE-435D-92D7-F1AC7D83A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435240"/>
              </p:ext>
            </p:extLst>
          </p:nvPr>
        </p:nvGraphicFramePr>
        <p:xfrm>
          <a:off x="4521575" y="3927183"/>
          <a:ext cx="7576398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5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948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1262733">
                  <a:extLst>
                    <a:ext uri="{9D8B030D-6E8A-4147-A177-3AD203B41FA5}">
                      <a16:colId xmlns:a16="http://schemas.microsoft.com/office/drawing/2014/main" val="755611360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closed[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versus open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1" name="TextBox 290">
            <a:extLst>
              <a:ext uri="{FF2B5EF4-FFF2-40B4-BE49-F238E27FC236}">
                <a16:creationId xmlns:a16="http://schemas.microsoft.com/office/drawing/2014/main" id="{EE36F8F0-6CEE-4D7A-A87B-D168B3DBEBFC}"/>
              </a:ext>
            </a:extLst>
          </p:cNvPr>
          <p:cNvSpPr txBox="1"/>
          <p:nvPr/>
        </p:nvSpPr>
        <p:spPr>
          <a:xfrm>
            <a:off x="4545123" y="4258176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B5343C4-8983-4AB4-8697-100F0D8E7EA0}"/>
              </a:ext>
            </a:extLst>
          </p:cNvPr>
          <p:cNvSpPr txBox="1"/>
          <p:nvPr/>
        </p:nvSpPr>
        <p:spPr>
          <a:xfrm flipH="1">
            <a:off x="5169753" y="4267067"/>
            <a:ext cx="717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26BE35D-C672-4A03-9C46-93B34843E566}"/>
              </a:ext>
            </a:extLst>
          </p:cNvPr>
          <p:cNvSpPr/>
          <p:nvPr/>
        </p:nvSpPr>
        <p:spPr>
          <a:xfrm>
            <a:off x="9119101" y="2683831"/>
            <a:ext cx="2971910" cy="497535"/>
          </a:xfrm>
          <a:prstGeom prst="wedgeRoundRectCallout">
            <a:avLst>
              <a:gd name="adj1" fmla="val -34226"/>
              <a:gd name="adj2" fmla="val -69393"/>
              <a:gd name="adj3" fmla="val 16667"/>
            </a:avLst>
          </a:prstGeom>
          <a:solidFill>
            <a:srgbClr val="D7E7F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[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sounds the same as [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and [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 the same as [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].</a:t>
            </a:r>
            <a:endParaRPr lang="en-GB" dirty="0"/>
          </a:p>
        </p:txBody>
      </p:sp>
      <p:pic>
        <p:nvPicPr>
          <p:cNvPr id="293" name="Graphic 292" descr="Line arrow Rotate left">
            <a:extLst>
              <a:ext uri="{FF2B5EF4-FFF2-40B4-BE49-F238E27FC236}">
                <a16:creationId xmlns:a16="http://schemas.microsoft.com/office/drawing/2014/main" id="{D32E7D5F-825B-4EF5-ACDF-BBA4FB120D8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9768366">
            <a:off x="472161" y="1061407"/>
            <a:ext cx="181557" cy="181557"/>
          </a:xfrm>
          <a:prstGeom prst="rect">
            <a:avLst/>
          </a:prstGeom>
        </p:spPr>
      </p:pic>
      <p:pic>
        <p:nvPicPr>
          <p:cNvPr id="294" name="Graphic 293" descr="Line arrow Rotate left">
            <a:extLst>
              <a:ext uri="{FF2B5EF4-FFF2-40B4-BE49-F238E27FC236}">
                <a16:creationId xmlns:a16="http://schemas.microsoft.com/office/drawing/2014/main" id="{EDA59932-E57D-4563-929D-579C7D6865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9768366">
            <a:off x="7756367" y="1159963"/>
            <a:ext cx="181557" cy="181557"/>
          </a:xfrm>
          <a:prstGeom prst="rect">
            <a:avLst/>
          </a:prstGeom>
        </p:spPr>
      </p:pic>
      <p:pic>
        <p:nvPicPr>
          <p:cNvPr id="295" name="Graphic 294" descr="Line arrow Rotate left">
            <a:extLst>
              <a:ext uri="{FF2B5EF4-FFF2-40B4-BE49-F238E27FC236}">
                <a16:creationId xmlns:a16="http://schemas.microsoft.com/office/drawing/2014/main" id="{450B974D-DE3A-4BA9-8BCF-DF5CF36B86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9768366">
            <a:off x="9384988" y="1159963"/>
            <a:ext cx="181557" cy="181557"/>
          </a:xfrm>
          <a:prstGeom prst="rect">
            <a:avLst/>
          </a:prstGeom>
        </p:spPr>
      </p:pic>
      <p:pic>
        <p:nvPicPr>
          <p:cNvPr id="296" name="Picture 295" descr="A picture containing logo&#10;&#10;Description automatically generated">
            <a:extLst>
              <a:ext uri="{FF2B5EF4-FFF2-40B4-BE49-F238E27FC236}">
                <a16:creationId xmlns:a16="http://schemas.microsoft.com/office/drawing/2014/main" id="{04EF6B1A-2DBB-4F2E-BE75-C1CBE20AA7D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19281" y="4025145"/>
            <a:ext cx="378068" cy="417976"/>
          </a:xfrm>
          <a:prstGeom prst="rect">
            <a:avLst/>
          </a:prstGeom>
        </p:spPr>
      </p:pic>
      <p:pic>
        <p:nvPicPr>
          <p:cNvPr id="297" name="Picture 296" descr="A picture containing logo&#10;&#10;Description automatically generated">
            <a:extLst>
              <a:ext uri="{FF2B5EF4-FFF2-40B4-BE49-F238E27FC236}">
                <a16:creationId xmlns:a16="http://schemas.microsoft.com/office/drawing/2014/main" id="{A87AD036-5618-423F-B891-C97CB2B63CC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41213" y="4057496"/>
            <a:ext cx="378068" cy="417976"/>
          </a:xfrm>
          <a:prstGeom prst="rect">
            <a:avLst/>
          </a:prstGeom>
        </p:spPr>
      </p:pic>
      <p:pic>
        <p:nvPicPr>
          <p:cNvPr id="298" name="Picture 36">
            <a:extLst>
              <a:ext uri="{FF2B5EF4-FFF2-40B4-BE49-F238E27FC236}">
                <a16:creationId xmlns:a16="http://schemas.microsoft.com/office/drawing/2014/main" id="{2D25DDBA-FCAA-4EFD-A451-AF7636DE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97" y="1633123"/>
            <a:ext cx="485041" cy="28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9" name="Picture 46">
            <a:extLst>
              <a:ext uri="{FF2B5EF4-FFF2-40B4-BE49-F238E27FC236}">
                <a16:creationId xmlns:a16="http://schemas.microsoft.com/office/drawing/2014/main" id="{730647F0-65C0-4C69-BCA0-47C671C5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531" y="1492111"/>
            <a:ext cx="443510" cy="44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0" name="Picture 299" descr="A picture containing shape&#10;&#10;Description automatically generated">
            <a:extLst>
              <a:ext uri="{FF2B5EF4-FFF2-40B4-BE49-F238E27FC236}">
                <a16:creationId xmlns:a16="http://schemas.microsoft.com/office/drawing/2014/main" id="{3E00693C-2727-46B7-B7A0-8B4FD96F81A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39" y="4309151"/>
            <a:ext cx="213088" cy="165499"/>
          </a:xfrm>
          <a:prstGeom prst="rect">
            <a:avLst/>
          </a:prstGeom>
        </p:spPr>
      </p:pic>
      <p:pic>
        <p:nvPicPr>
          <p:cNvPr id="301" name="Picture 2" descr="Child, Happy, Boy, Hair, Smiling, Smile, Kid, Play">
            <a:extLst>
              <a:ext uri="{FF2B5EF4-FFF2-40B4-BE49-F238E27FC236}">
                <a16:creationId xmlns:a16="http://schemas.microsoft.com/office/drawing/2014/main" id="{842CAB88-6DAD-4C70-84C2-A5C57542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876" y="1568295"/>
            <a:ext cx="246929" cy="3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301" descr="Icon&#10;&#10;Description automatically generated">
            <a:extLst>
              <a:ext uri="{FF2B5EF4-FFF2-40B4-BE49-F238E27FC236}">
                <a16:creationId xmlns:a16="http://schemas.microsoft.com/office/drawing/2014/main" id="{B2A38F0C-99EF-447A-8ED9-8F51872BFE2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626168" y="4312992"/>
            <a:ext cx="185960" cy="19149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D5795450-C86E-4EF7-90CE-43C000308D4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93" y="3922522"/>
            <a:ext cx="368251" cy="555125"/>
          </a:xfrm>
          <a:prstGeom prst="rect">
            <a:avLst/>
          </a:prstGeom>
        </p:spPr>
      </p:pic>
      <p:pic>
        <p:nvPicPr>
          <p:cNvPr id="304" name="Picture 303" descr="Logo, icon&#10;&#10;Description automatically generated">
            <a:extLst>
              <a:ext uri="{FF2B5EF4-FFF2-40B4-BE49-F238E27FC236}">
                <a16:creationId xmlns:a16="http://schemas.microsoft.com/office/drawing/2014/main" id="{91320F77-E3B1-40B2-881E-6026DC3BAEE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0822538">
            <a:off x="8937685" y="4010468"/>
            <a:ext cx="281545" cy="433146"/>
          </a:xfrm>
          <a:prstGeom prst="rect">
            <a:avLst/>
          </a:prstGeom>
        </p:spPr>
      </p:pic>
      <p:pic>
        <p:nvPicPr>
          <p:cNvPr id="305" name="Picture 30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3FDBC4-A3EC-4F92-9E1A-49B8ED342B7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143751" y="4112618"/>
            <a:ext cx="586046" cy="344607"/>
          </a:xfrm>
          <a:prstGeom prst="rect">
            <a:avLst/>
          </a:prstGeom>
        </p:spPr>
      </p:pic>
      <p:pic>
        <p:nvPicPr>
          <p:cNvPr id="306" name="Picture 305" descr="Logo&#10;&#10;Description automatically generated">
            <a:extLst>
              <a:ext uri="{FF2B5EF4-FFF2-40B4-BE49-F238E27FC236}">
                <a16:creationId xmlns:a16="http://schemas.microsoft.com/office/drawing/2014/main" id="{74D2654A-C9C5-4E8E-9D20-D0BA150EEF2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251467" y="3933981"/>
            <a:ext cx="715746" cy="540595"/>
          </a:xfrm>
          <a:prstGeom prst="rect">
            <a:avLst/>
          </a:prstGeom>
        </p:spPr>
      </p:pic>
      <p:pic>
        <p:nvPicPr>
          <p:cNvPr id="307" name="Picture 2" descr="clock face">
            <a:extLst>
              <a:ext uri="{FF2B5EF4-FFF2-40B4-BE49-F238E27FC236}">
                <a16:creationId xmlns:a16="http://schemas.microsoft.com/office/drawing/2014/main" id="{10A4852A-2DD1-4BBC-9402-6A31171D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5153" y="2424683"/>
            <a:ext cx="197096" cy="1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2" descr="tent">
            <a:extLst>
              <a:ext uri="{FF2B5EF4-FFF2-40B4-BE49-F238E27FC236}">
                <a16:creationId xmlns:a16="http://schemas.microsoft.com/office/drawing/2014/main" id="{973283B1-F521-49F0-94EF-22E3F177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4847" y="2149118"/>
            <a:ext cx="867096" cy="43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08" descr="Diagram&#10;&#10;Description automatically generated">
            <a:extLst>
              <a:ext uri="{FF2B5EF4-FFF2-40B4-BE49-F238E27FC236}">
                <a16:creationId xmlns:a16="http://schemas.microsoft.com/office/drawing/2014/main" id="{FC8FF033-0756-412D-9220-349E05EA8DF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26" y="2175198"/>
            <a:ext cx="658801" cy="374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4B565-436B-4476-8D78-AF47F7098222}"/>
              </a:ext>
            </a:extLst>
          </p:cNvPr>
          <p:cNvGrpSpPr/>
          <p:nvPr/>
        </p:nvGrpSpPr>
        <p:grpSpPr>
          <a:xfrm>
            <a:off x="5444440" y="2636801"/>
            <a:ext cx="502450" cy="631780"/>
            <a:chOff x="-1054299" y="2015609"/>
            <a:chExt cx="502450" cy="631780"/>
          </a:xfrm>
        </p:grpSpPr>
        <p:pic>
          <p:nvPicPr>
            <p:cNvPr id="311" name="Picture 310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CAC56F0-BB48-4451-A6A7-A0B60CB77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1" r="33346"/>
            <a:stretch/>
          </p:blipFill>
          <p:spPr>
            <a:xfrm>
              <a:off x="-979602" y="2015609"/>
              <a:ext cx="427753" cy="631780"/>
            </a:xfrm>
            <a:prstGeom prst="rect">
              <a:avLst/>
            </a:prstGeom>
          </p:spPr>
        </p:pic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F3EF63F-5E26-4426-B792-08029738A93D}"/>
                </a:ext>
              </a:extLst>
            </p:cNvPr>
            <p:cNvSpPr txBox="1"/>
            <p:nvPr/>
          </p:nvSpPr>
          <p:spPr>
            <a:xfrm>
              <a:off x="-1054299" y="2400857"/>
              <a:ext cx="40074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Pierre</a:t>
              </a: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E0C21A3-7C00-4548-9A7A-C482B15B395B}"/>
                </a:ext>
              </a:extLst>
            </p:cNvPr>
            <p:cNvSpPr/>
            <p:nvPr/>
          </p:nvSpPr>
          <p:spPr>
            <a:xfrm>
              <a:off x="-750253" y="2367448"/>
              <a:ext cx="156975" cy="1818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315" name="Picture 3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54E938A-9933-4BD5-9C43-9F986D89E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817"/>
            <a:stretch/>
          </p:blipFill>
          <p:spPr>
            <a:xfrm>
              <a:off x="-764351" y="2369230"/>
              <a:ext cx="205875" cy="180027"/>
            </a:xfrm>
            <a:prstGeom prst="rect">
              <a:avLst/>
            </a:prstGeom>
          </p:spPr>
        </p:pic>
      </p:grpSp>
      <p:pic>
        <p:nvPicPr>
          <p:cNvPr id="316" name="Picture 315">
            <a:extLst>
              <a:ext uri="{FF2B5EF4-FFF2-40B4-BE49-F238E27FC236}">
                <a16:creationId xmlns:a16="http://schemas.microsoft.com/office/drawing/2014/main" id="{1E555DC6-35D6-4CFA-8C59-924A89F8E2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01" y="2729821"/>
            <a:ext cx="489630" cy="489630"/>
          </a:xfrm>
          <a:prstGeom prst="rect">
            <a:avLst/>
          </a:prstGeom>
        </p:spPr>
      </p:pic>
      <p:pic>
        <p:nvPicPr>
          <p:cNvPr id="317" name="Picture 316">
            <a:extLst>
              <a:ext uri="{FF2B5EF4-FFF2-40B4-BE49-F238E27FC236}">
                <a16:creationId xmlns:a16="http://schemas.microsoft.com/office/drawing/2014/main" id="{0443E2D4-3F9B-48D9-9758-DF6C2EF28D0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62" y="2765809"/>
            <a:ext cx="440334" cy="421069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3239E09B-3576-4673-B4BD-515C33DF197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113">
            <a:off x="8325193" y="2266786"/>
            <a:ext cx="762098" cy="263803"/>
          </a:xfrm>
          <a:prstGeom prst="rect">
            <a:avLst/>
          </a:prstGeom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DD0B585A-DE9D-4647-85C1-1CB1E147B36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40" y="2118168"/>
            <a:ext cx="752038" cy="463561"/>
          </a:xfrm>
          <a:prstGeom prst="rect">
            <a:avLst/>
          </a:prstGeom>
        </p:spPr>
      </p:pic>
      <p:pic>
        <p:nvPicPr>
          <p:cNvPr id="25" name="Picture 24" descr="A picture containing light, clipart&#10;&#10;Description automatically generated">
            <a:extLst>
              <a:ext uri="{FF2B5EF4-FFF2-40B4-BE49-F238E27FC236}">
                <a16:creationId xmlns:a16="http://schemas.microsoft.com/office/drawing/2014/main" id="{BD75E6C3-76AA-4129-8209-633F2F49C5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1387734" y="2244200"/>
            <a:ext cx="662205" cy="296108"/>
          </a:xfrm>
          <a:prstGeom prst="rect">
            <a:avLst/>
          </a:prstGeom>
        </p:spPr>
      </p:pic>
      <p:pic>
        <p:nvPicPr>
          <p:cNvPr id="318" name="Picture 2" descr="steam train">
            <a:extLst>
              <a:ext uri="{FF2B5EF4-FFF2-40B4-BE49-F238E27FC236}">
                <a16:creationId xmlns:a16="http://schemas.microsoft.com/office/drawing/2014/main" id="{431FE4E6-9B4A-4B81-A4EE-36B3C3E0B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6548" y="1465414"/>
            <a:ext cx="604222" cy="5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318">
            <a:extLst>
              <a:ext uri="{FF2B5EF4-FFF2-40B4-BE49-F238E27FC236}">
                <a16:creationId xmlns:a16="http://schemas.microsoft.com/office/drawing/2014/main" id="{F9074D44-BB52-48AD-B947-EFD7D76D998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22" y="67260"/>
            <a:ext cx="417004" cy="264537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id="{7EA7A36A-4333-464C-8518-62D95C1E3F7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23" y="45963"/>
            <a:ext cx="452395" cy="3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Table 107">
            <a:extLst>
              <a:ext uri="{FF2B5EF4-FFF2-40B4-BE49-F238E27FC236}">
                <a16:creationId xmlns:a16="http://schemas.microsoft.com/office/drawing/2014/main" id="{6FAA76FD-2BA2-4263-AA55-4B5D11E74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72098"/>
              </p:ext>
            </p:extLst>
          </p:nvPr>
        </p:nvGraphicFramePr>
        <p:xfrm>
          <a:off x="6428976" y="1392092"/>
          <a:ext cx="5690556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42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267088110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69" name="Table 107">
            <a:extLst>
              <a:ext uri="{FF2B5EF4-FFF2-40B4-BE49-F238E27FC236}">
                <a16:creationId xmlns:a16="http://schemas.microsoft.com/office/drawing/2014/main" id="{3CBA3A84-507C-48DA-9AE2-BEFF8615B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177569"/>
              </p:ext>
            </p:extLst>
          </p:nvPr>
        </p:nvGraphicFramePr>
        <p:xfrm>
          <a:off x="6430775" y="442680"/>
          <a:ext cx="569055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20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894816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843256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  <a:gridCol w="948426">
                  <a:extLst>
                    <a:ext uri="{9D8B030D-6E8A-4147-A177-3AD203B41FA5}">
                      <a16:colId xmlns:a16="http://schemas.microsoft.com/office/drawing/2014/main" val="55287606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GB" sz="11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SFe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] </a:t>
                      </a:r>
                      <a:b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ilent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inal </a:t>
                      </a:r>
                      <a:r>
                        <a:rPr lang="en-GB" sz="11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lang="en-GB" sz="11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84993"/>
              </p:ext>
            </p:extLst>
          </p:nvPr>
        </p:nvGraphicFramePr>
        <p:xfrm>
          <a:off x="6422248" y="2362613"/>
          <a:ext cx="5701161" cy="44719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046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780701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243570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what people have with 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Plural indefinite article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(some)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228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before the noun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article with physical description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Autumn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710470"/>
              </p:ext>
            </p:extLst>
          </p:nvPr>
        </p:nvGraphicFramePr>
        <p:xfrm>
          <a:off x="108284" y="146896"/>
          <a:ext cx="3139295" cy="6663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295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chez nous </a:t>
                      </a:r>
                      <a:r>
                        <a:rPr lang="en-GB" sz="1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(at home)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(pl)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(m, m/f)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they (f)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lesson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l’espace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space, room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exercise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problème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problem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solution – solution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tâche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task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(single) hair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hair(s)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male doctor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female doctor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 – face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– some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chez – at (the house of), with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64674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76446"/>
              </p:ext>
            </p:extLst>
          </p:nvPr>
        </p:nvGraphicFramePr>
        <p:xfrm>
          <a:off x="3248313" y="142296"/>
          <a:ext cx="3142317" cy="6692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231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2566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blond – blond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971937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court – short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frizzy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long, (long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ue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long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587432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heavy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oval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2689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round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447031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roux,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rousse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ginger, red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12644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simple – simple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spéciale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special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that go before the noun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 – beautiful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 – beautiful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 – good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 – good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mauvaise  – bad (m),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 – new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 – new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old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old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7681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A77D9AA-903D-41F1-B574-A97AC97AE300}"/>
              </a:ext>
            </a:extLst>
          </p:cNvPr>
          <p:cNvSpPr txBox="1"/>
          <p:nvPr/>
        </p:nvSpPr>
        <p:spPr>
          <a:xfrm>
            <a:off x="9331899" y="2574557"/>
            <a:ext cx="2718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To say ‘a’ with masculine nouns,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 Use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feminine nouns.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6361524" y="16462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1650EE7-33F0-4325-AFF6-680573E7E8B5}"/>
              </a:ext>
            </a:extLst>
          </p:cNvPr>
          <p:cNvSpPr/>
          <p:nvPr/>
        </p:nvSpPr>
        <p:spPr>
          <a:xfrm>
            <a:off x="8348157" y="496076"/>
            <a:ext cx="683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mond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BC911-69B3-4C44-B1F8-978F3972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06" y="2604082"/>
            <a:ext cx="2113891" cy="198338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D18D27A8-3D26-4128-AE40-F6005DA8FF0B}"/>
              </a:ext>
            </a:extLst>
          </p:cNvPr>
          <p:cNvSpPr txBox="1"/>
          <p:nvPr/>
        </p:nvSpPr>
        <p:spPr>
          <a:xfrm>
            <a:off x="7761994" y="3419382"/>
            <a:ext cx="813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03E853-358B-4C43-9670-AD4643B19E1D}"/>
              </a:ext>
            </a:extLst>
          </p:cNvPr>
          <p:cNvSpPr txBox="1"/>
          <p:nvPr/>
        </p:nvSpPr>
        <p:spPr>
          <a:xfrm>
            <a:off x="7052200" y="3300896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13A80E-9FF0-4A18-8B16-D8F5E00F9A9B}"/>
              </a:ext>
            </a:extLst>
          </p:cNvPr>
          <p:cNvSpPr txBox="1"/>
          <p:nvPr/>
        </p:nvSpPr>
        <p:spPr>
          <a:xfrm>
            <a:off x="7050732" y="3490025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89293-1625-4268-907B-3CFDDAD87A74}"/>
              </a:ext>
            </a:extLst>
          </p:cNvPr>
          <p:cNvSpPr txBox="1"/>
          <p:nvPr/>
        </p:nvSpPr>
        <p:spPr>
          <a:xfrm>
            <a:off x="7398590" y="2744372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73052-939D-4B4E-85FC-FED8848B3198}"/>
              </a:ext>
            </a:extLst>
          </p:cNvPr>
          <p:cNvSpPr txBox="1"/>
          <p:nvPr/>
        </p:nvSpPr>
        <p:spPr>
          <a:xfrm>
            <a:off x="7260650" y="2942678"/>
            <a:ext cx="927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365698-A164-4F6A-8DA9-9DE6E426C47B}"/>
              </a:ext>
            </a:extLst>
          </p:cNvPr>
          <p:cNvSpPr txBox="1"/>
          <p:nvPr/>
        </p:nvSpPr>
        <p:spPr>
          <a:xfrm>
            <a:off x="8095086" y="2623361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8484D2B-91F7-482D-A811-F771DA302E85}"/>
              </a:ext>
            </a:extLst>
          </p:cNvPr>
          <p:cNvSpPr txBox="1"/>
          <p:nvPr/>
        </p:nvSpPr>
        <p:spPr>
          <a:xfrm>
            <a:off x="8004964" y="2825419"/>
            <a:ext cx="91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900E86-8F41-460F-8BBA-A84843473275}"/>
              </a:ext>
            </a:extLst>
          </p:cNvPr>
          <p:cNvSpPr txBox="1"/>
          <p:nvPr/>
        </p:nvSpPr>
        <p:spPr>
          <a:xfrm>
            <a:off x="8014445" y="3011876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30D7DAD-98A3-49B2-912E-E5A3D7B5E747}"/>
              </a:ext>
            </a:extLst>
          </p:cNvPr>
          <p:cNvSpPr txBox="1"/>
          <p:nvPr/>
        </p:nvSpPr>
        <p:spPr>
          <a:xfrm>
            <a:off x="8231517" y="3352740"/>
            <a:ext cx="12448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598144-9760-40A0-B4B7-205C23AC0399}"/>
              </a:ext>
            </a:extLst>
          </p:cNvPr>
          <p:cNvSpPr txBox="1"/>
          <p:nvPr/>
        </p:nvSpPr>
        <p:spPr>
          <a:xfrm>
            <a:off x="8345248" y="3510389"/>
            <a:ext cx="938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E67DC8B-C6B4-49BA-BB91-3EEAC908227F}"/>
              </a:ext>
            </a:extLst>
          </p:cNvPr>
          <p:cNvSpPr txBox="1"/>
          <p:nvPr/>
        </p:nvSpPr>
        <p:spPr>
          <a:xfrm>
            <a:off x="7869808" y="3742632"/>
            <a:ext cx="1000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FFF2246-2E8F-4F4C-AD85-A1A2F73FEA75}"/>
              </a:ext>
            </a:extLst>
          </p:cNvPr>
          <p:cNvSpPr txBox="1"/>
          <p:nvPr/>
        </p:nvSpPr>
        <p:spPr>
          <a:xfrm>
            <a:off x="8133692" y="4112405"/>
            <a:ext cx="77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(pl)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02FF1DF-E5DD-4380-BC50-FD024FA6A824}"/>
              </a:ext>
            </a:extLst>
          </p:cNvPr>
          <p:cNvSpPr txBox="1"/>
          <p:nvPr/>
        </p:nvSpPr>
        <p:spPr>
          <a:xfrm rot="1762839">
            <a:off x="7506124" y="3696554"/>
            <a:ext cx="6575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ont</a:t>
            </a:r>
            <a:endParaRPr lang="en-GB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EA61B2A-2570-4508-A7F5-F1FF93A0F3B5}"/>
              </a:ext>
            </a:extLst>
          </p:cNvPr>
          <p:cNvSpPr txBox="1"/>
          <p:nvPr/>
        </p:nvSpPr>
        <p:spPr>
          <a:xfrm rot="1895990">
            <a:off x="7262461" y="4265482"/>
            <a:ext cx="956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pic>
        <p:nvPicPr>
          <p:cNvPr id="150" name="Picture 149" descr="A picture containing text&#10;&#10;Description automatically generated">
            <a:extLst>
              <a:ext uri="{FF2B5EF4-FFF2-40B4-BE49-F238E27FC236}">
                <a16:creationId xmlns:a16="http://schemas.microsoft.com/office/drawing/2014/main" id="{74462A79-9A39-4DE2-9F25-918713507A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98" y="3799179"/>
            <a:ext cx="552050" cy="349866"/>
          </a:xfrm>
          <a:prstGeom prst="rect">
            <a:avLst/>
          </a:prstGeom>
        </p:spPr>
      </p:pic>
      <p:pic>
        <p:nvPicPr>
          <p:cNvPr id="151" name="Picture 150" descr="A picture containing text&#10;&#10;Description automatically generated">
            <a:extLst>
              <a:ext uri="{FF2B5EF4-FFF2-40B4-BE49-F238E27FC236}">
                <a16:creationId xmlns:a16="http://schemas.microsoft.com/office/drawing/2014/main" id="{E43833C5-4289-41E8-8431-BF54A3934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64" y="4201411"/>
            <a:ext cx="505350" cy="355928"/>
          </a:xfrm>
          <a:prstGeom prst="rect">
            <a:avLst/>
          </a:prstGeom>
        </p:spPr>
      </p:pic>
      <p:pic>
        <p:nvPicPr>
          <p:cNvPr id="152" name="Picture 151" descr="Shape&#10;&#10;Description automatically generated">
            <a:extLst>
              <a:ext uri="{FF2B5EF4-FFF2-40B4-BE49-F238E27FC236}">
                <a16:creationId xmlns:a16="http://schemas.microsoft.com/office/drawing/2014/main" id="{12F1190B-73B0-4479-8096-2E3DDC66D4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97" y="3792414"/>
            <a:ext cx="554203" cy="392877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8C408764-45CD-467B-A1F8-73A6E3BF09C9}"/>
              </a:ext>
            </a:extLst>
          </p:cNvPr>
          <p:cNvSpPr/>
          <p:nvPr/>
        </p:nvSpPr>
        <p:spPr>
          <a:xfrm>
            <a:off x="9215036" y="484196"/>
            <a:ext cx="8162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modern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ADC4564-88B5-4738-ACB6-C6BCD6C30A7C}"/>
              </a:ext>
            </a:extLst>
          </p:cNvPr>
          <p:cNvSpPr/>
          <p:nvPr/>
        </p:nvSpPr>
        <p:spPr>
          <a:xfrm>
            <a:off x="10174647" y="486235"/>
            <a:ext cx="6335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centr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20CA6CE-1608-4CC6-9FC7-D9834033792B}"/>
              </a:ext>
            </a:extLst>
          </p:cNvPr>
          <p:cNvSpPr/>
          <p:nvPr/>
        </p:nvSpPr>
        <p:spPr>
          <a:xfrm>
            <a:off x="11133279" y="475145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douz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5B3767B-15AE-47BD-BDB3-91986152DAAE}"/>
              </a:ext>
            </a:extLst>
          </p:cNvPr>
          <p:cNvSpPr/>
          <p:nvPr/>
        </p:nvSpPr>
        <p:spPr>
          <a:xfrm>
            <a:off x="7467215" y="509306"/>
            <a:ext cx="6094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timid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11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4" name="Picture 17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8BEB95AD-DDC4-453A-8FD1-9CDB49265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07" y="528037"/>
            <a:ext cx="290718" cy="290718"/>
          </a:xfrm>
          <a:prstGeom prst="rect">
            <a:avLst/>
          </a:prstGeom>
        </p:spPr>
      </p:pic>
      <p:pic>
        <p:nvPicPr>
          <p:cNvPr id="175" name="Google Shape;356;p6" descr="target with an arrow in the centre">
            <a:extLst>
              <a:ext uri="{FF2B5EF4-FFF2-40B4-BE49-F238E27FC236}">
                <a16:creationId xmlns:a16="http://schemas.microsoft.com/office/drawing/2014/main" id="{F26AF3C2-D0C1-4356-A650-8AA29F95B6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71206" y="504606"/>
            <a:ext cx="28394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360;p6" descr="yellow sports car">
            <a:extLst>
              <a:ext uri="{FF2B5EF4-FFF2-40B4-BE49-F238E27FC236}">
                <a16:creationId xmlns:a16="http://schemas.microsoft.com/office/drawing/2014/main" id="{8C50F654-D607-46C4-AF22-02C832B4648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36904" y="684185"/>
            <a:ext cx="369474" cy="18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365;p6" descr="the number twelve">
            <a:extLst>
              <a:ext uri="{FF2B5EF4-FFF2-40B4-BE49-F238E27FC236}">
                <a16:creationId xmlns:a16="http://schemas.microsoft.com/office/drawing/2014/main" id="{45950C0D-31E1-4989-A3CE-B552F1C1CD4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723298" y="498468"/>
            <a:ext cx="370211" cy="2972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335;p5" descr="boy holding a sign that says 'shy'">
            <a:extLst>
              <a:ext uri="{FF2B5EF4-FFF2-40B4-BE49-F238E27FC236}">
                <a16:creationId xmlns:a16="http://schemas.microsoft.com/office/drawing/2014/main" id="{5B5AF7C4-26AA-421D-9EA1-EF73DB2E748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28510" y="476924"/>
            <a:ext cx="271936" cy="36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336;p5">
            <a:extLst>
              <a:ext uri="{FF2B5EF4-FFF2-40B4-BE49-F238E27FC236}">
                <a16:creationId xmlns:a16="http://schemas.microsoft.com/office/drawing/2014/main" id="{C9B47ED9-D72E-400B-9065-7150019473DD}"/>
              </a:ext>
            </a:extLst>
          </p:cNvPr>
          <p:cNvSpPr/>
          <p:nvPr/>
        </p:nvSpPr>
        <p:spPr>
          <a:xfrm>
            <a:off x="7946435" y="512841"/>
            <a:ext cx="43746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shy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83" name="Table 107">
            <a:extLst>
              <a:ext uri="{FF2B5EF4-FFF2-40B4-BE49-F238E27FC236}">
                <a16:creationId xmlns:a16="http://schemas.microsoft.com/office/drawing/2014/main" id="{B225D16F-BC8C-41DF-B9EF-3610A493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088234"/>
              </p:ext>
            </p:extLst>
          </p:nvPr>
        </p:nvGraphicFramePr>
        <p:xfrm>
          <a:off x="6430426" y="918660"/>
          <a:ext cx="5690904" cy="426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48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698550059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48484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267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184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4FF76111-8B2A-4EF4-9882-84948B7F5EEA}"/>
              </a:ext>
            </a:extLst>
          </p:cNvPr>
          <p:cNvGrpSpPr/>
          <p:nvPr/>
        </p:nvGrpSpPr>
        <p:grpSpPr>
          <a:xfrm>
            <a:off x="7908342" y="990152"/>
            <a:ext cx="329089" cy="338404"/>
            <a:chOff x="5064823" y="1196357"/>
            <a:chExt cx="2856900" cy="2905322"/>
          </a:xfrm>
        </p:grpSpPr>
        <p:pic>
          <p:nvPicPr>
            <p:cNvPr id="185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8AAFD90-E506-4289-AE9B-2E76B10B8D6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6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5320FA0-C2AD-4601-9994-61AEC8B994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8153" y="1829882"/>
              <a:ext cx="826371" cy="1071561"/>
            </a:xfrm>
            <a:prstGeom prst="straightConnector1">
              <a:avLst/>
            </a:prstGeom>
            <a:noFill/>
            <a:ln w="1905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87" name="Google Shape;346;p5">
              <a:extLst>
                <a:ext uri="{FF2B5EF4-FFF2-40B4-BE49-F238E27FC236}">
                  <a16:creationId xmlns:a16="http://schemas.microsoft.com/office/drawing/2014/main" id="{C596A67B-BB57-44EB-916B-0C3E37678DE1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1905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88" name="Google Shape;362;p6" descr="red cross">
            <a:extLst>
              <a:ext uri="{FF2B5EF4-FFF2-40B4-BE49-F238E27FC236}">
                <a16:creationId xmlns:a16="http://schemas.microsoft.com/office/drawing/2014/main" id="{1C84F9A3-60EE-4777-9046-AF297D5DDDB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37598" y="945527"/>
            <a:ext cx="329088" cy="37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370;p6" descr="water droplet">
            <a:extLst>
              <a:ext uri="{FF2B5EF4-FFF2-40B4-BE49-F238E27FC236}">
                <a16:creationId xmlns:a16="http://schemas.microsoft.com/office/drawing/2014/main" id="{F0D97FEF-AA98-409A-B25D-DA0E6E84903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07912" y="962695"/>
            <a:ext cx="287089" cy="34363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DB02D87B-D712-4FBB-80EA-521ACB36ACB8}"/>
              </a:ext>
            </a:extLst>
          </p:cNvPr>
          <p:cNvSpPr txBox="1"/>
          <p:nvPr/>
        </p:nvSpPr>
        <p:spPr>
          <a:xfrm>
            <a:off x="7309610" y="99335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95E6899-B204-4111-B85E-0A60B8396845}"/>
              </a:ext>
            </a:extLst>
          </p:cNvPr>
          <p:cNvSpPr txBox="1"/>
          <p:nvPr/>
        </p:nvSpPr>
        <p:spPr>
          <a:xfrm>
            <a:off x="8260220" y="986046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F2E1511-D08F-44EA-95C7-E2A5A2B280C1}"/>
              </a:ext>
            </a:extLst>
          </p:cNvPr>
          <p:cNvSpPr txBox="1"/>
          <p:nvPr/>
        </p:nvSpPr>
        <p:spPr>
          <a:xfrm>
            <a:off x="9213700" y="981033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eau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867D17B-B873-4ABD-A5B9-153FC4F4EC9B}"/>
              </a:ext>
            </a:extLst>
          </p:cNvPr>
          <p:cNvSpPr txBox="1"/>
          <p:nvPr/>
        </p:nvSpPr>
        <p:spPr>
          <a:xfrm>
            <a:off x="10181052" y="97854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ssi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CA9DF75-D98A-41C2-A371-02B70742176D}"/>
              </a:ext>
            </a:extLst>
          </p:cNvPr>
          <p:cNvSpPr txBox="1"/>
          <p:nvPr/>
        </p:nvSpPr>
        <p:spPr>
          <a:xfrm>
            <a:off x="11117210" y="981033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ph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5" name="Picture 19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1DE768F-0FD7-4615-8C7F-A3B425198B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789" y="957993"/>
            <a:ext cx="495966" cy="340316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B900358D-97E0-4549-A4ED-A3BBD1AF90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135">
            <a:off x="10575798" y="971948"/>
            <a:ext cx="615999" cy="294893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C8FCC7B8-E012-4B68-A48C-1D1B8E5D0F2E}"/>
              </a:ext>
            </a:extLst>
          </p:cNvPr>
          <p:cNvSpPr txBox="1"/>
          <p:nvPr/>
        </p:nvSpPr>
        <p:spPr>
          <a:xfrm>
            <a:off x="7295328" y="1371421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9C68975-7013-4106-AB33-7CBFB0CB0ABA}"/>
              </a:ext>
            </a:extLst>
          </p:cNvPr>
          <p:cNvSpPr txBox="1"/>
          <p:nvPr/>
        </p:nvSpPr>
        <p:spPr>
          <a:xfrm>
            <a:off x="8265607" y="1362377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E5212C7-16F3-4A41-BB69-86AA87DDF0BC}"/>
              </a:ext>
            </a:extLst>
          </p:cNvPr>
          <p:cNvSpPr txBox="1"/>
          <p:nvPr/>
        </p:nvSpPr>
        <p:spPr>
          <a:xfrm>
            <a:off x="9224661" y="133820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AB244D6-E9F3-4ECB-BEFD-A98672F94797}"/>
              </a:ext>
            </a:extLst>
          </p:cNvPr>
          <p:cNvSpPr txBox="1"/>
          <p:nvPr/>
        </p:nvSpPr>
        <p:spPr>
          <a:xfrm>
            <a:off x="10187182" y="1364546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C1FC0F02-80A8-4F79-AEB1-0A86917C9F65}"/>
              </a:ext>
            </a:extLst>
          </p:cNvPr>
          <p:cNvSpPr txBox="1"/>
          <p:nvPr/>
        </p:nvSpPr>
        <p:spPr>
          <a:xfrm>
            <a:off x="11124498" y="1350989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bou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203" name="Graphic 202" descr="Flip calendar">
            <a:extLst>
              <a:ext uri="{FF2B5EF4-FFF2-40B4-BE49-F238E27FC236}">
                <a16:creationId xmlns:a16="http://schemas.microsoft.com/office/drawing/2014/main" id="{61B13B97-FFF0-4B50-84B1-6AC57DF5D5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78903" y="1516524"/>
            <a:ext cx="492759" cy="49275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F91989B5-AB94-47B5-B724-839B8D14D352}"/>
              </a:ext>
            </a:extLst>
          </p:cNvPr>
          <p:cNvSpPr txBox="1"/>
          <p:nvPr/>
        </p:nvSpPr>
        <p:spPr>
          <a:xfrm>
            <a:off x="8590170" y="1679306"/>
            <a:ext cx="521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Sun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17373664-E691-49C5-9C44-FAFD391605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67" y="1570073"/>
            <a:ext cx="586921" cy="348575"/>
          </a:xfrm>
          <a:prstGeom prst="rect">
            <a:avLst/>
          </a:prstGeom>
        </p:spPr>
      </p:pic>
      <p:pic>
        <p:nvPicPr>
          <p:cNvPr id="206" name="Picture 205" descr="A picture containing logo&#10;&#10;Description automatically generated">
            <a:extLst>
              <a:ext uri="{FF2B5EF4-FFF2-40B4-BE49-F238E27FC236}">
                <a16:creationId xmlns:a16="http://schemas.microsoft.com/office/drawing/2014/main" id="{1DBCD00D-B7B4-4198-800C-1DA83B4BB18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0568526" y="1611584"/>
            <a:ext cx="336820" cy="285790"/>
          </a:xfrm>
          <a:prstGeom prst="rect">
            <a:avLst/>
          </a:prstGeom>
        </p:spPr>
      </p:pic>
      <p:pic>
        <p:nvPicPr>
          <p:cNvPr id="207" name="Picture 206" descr="A picture containing icon&#10;&#10;Description automatically generated">
            <a:extLst>
              <a:ext uri="{FF2B5EF4-FFF2-40B4-BE49-F238E27FC236}">
                <a16:creationId xmlns:a16="http://schemas.microsoft.com/office/drawing/2014/main" id="{7199DA15-8A07-4E67-B0D3-A8ABEA7730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386" y="1563429"/>
            <a:ext cx="265032" cy="368740"/>
          </a:xfrm>
          <a:prstGeom prst="rect">
            <a:avLst/>
          </a:prstGeom>
        </p:spPr>
      </p:pic>
      <p:pic>
        <p:nvPicPr>
          <p:cNvPr id="208" name="Picture 207" descr="Logo&#10;&#10;Description automatically generated">
            <a:extLst>
              <a:ext uri="{FF2B5EF4-FFF2-40B4-BE49-F238E27FC236}">
                <a16:creationId xmlns:a16="http://schemas.microsoft.com/office/drawing/2014/main" id="{F5FEBC8E-CDDB-4895-80CA-9FAF4D83AD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25" y="1563429"/>
            <a:ext cx="348954" cy="352256"/>
          </a:xfrm>
          <a:prstGeom prst="rect">
            <a:avLst/>
          </a:prstGeom>
        </p:spPr>
      </p:pic>
      <p:graphicFrame>
        <p:nvGraphicFramePr>
          <p:cNvPr id="209" name="Table 107">
            <a:extLst>
              <a:ext uri="{FF2B5EF4-FFF2-40B4-BE49-F238E27FC236}">
                <a16:creationId xmlns:a16="http://schemas.microsoft.com/office/drawing/2014/main" id="{9DFD60D1-28F8-4DC3-88C3-9120BDC4A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684884"/>
              </p:ext>
            </p:extLst>
          </p:nvPr>
        </p:nvGraphicFramePr>
        <p:xfrm>
          <a:off x="6428976" y="2008187"/>
          <a:ext cx="5690556" cy="311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911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6911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89629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579421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956610">
                  <a:extLst>
                    <a:ext uri="{9D8B030D-6E8A-4147-A177-3AD203B41FA5}">
                      <a16:colId xmlns:a16="http://schemas.microsoft.com/office/drawing/2014/main" val="340252599"/>
                    </a:ext>
                  </a:extLst>
                </a:gridCol>
              </a:tblGrid>
              <a:tr h="3116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1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vons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vez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10" name="Graphic 209" descr="Line arrow Rotate left">
            <a:extLst>
              <a:ext uri="{FF2B5EF4-FFF2-40B4-BE49-F238E27FC236}">
                <a16:creationId xmlns:a16="http://schemas.microsoft.com/office/drawing/2014/main" id="{D0C46CBF-A187-459D-982A-0F4A7C0A89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9768366">
            <a:off x="10745144" y="2178353"/>
            <a:ext cx="181557" cy="181557"/>
          </a:xfrm>
          <a:prstGeom prst="rect">
            <a:avLst/>
          </a:prstGeom>
        </p:spPr>
      </p:pic>
      <p:pic>
        <p:nvPicPr>
          <p:cNvPr id="211" name="Graphic 210" descr="Line arrow Rotate left">
            <a:extLst>
              <a:ext uri="{FF2B5EF4-FFF2-40B4-BE49-F238E27FC236}">
                <a16:creationId xmlns:a16="http://schemas.microsoft.com/office/drawing/2014/main" id="{EBFBA040-73A4-47E9-AF81-C68D080465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9768366">
            <a:off x="8877869" y="2171618"/>
            <a:ext cx="181557" cy="181557"/>
          </a:xfrm>
          <a:prstGeom prst="rect">
            <a:avLst/>
          </a:prstGeom>
        </p:spPr>
      </p:pic>
      <p:pic>
        <p:nvPicPr>
          <p:cNvPr id="212" name="Graphic 211" descr="Line arrow Rotate left">
            <a:extLst>
              <a:ext uri="{FF2B5EF4-FFF2-40B4-BE49-F238E27FC236}">
                <a16:creationId xmlns:a16="http://schemas.microsoft.com/office/drawing/2014/main" id="{DC2E7442-EC7A-4A9A-9EFA-F303CF16C3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9768366">
            <a:off x="10050167" y="2178353"/>
            <a:ext cx="181557" cy="181557"/>
          </a:xfrm>
          <a:prstGeom prst="rect">
            <a:avLst/>
          </a:prstGeom>
        </p:spPr>
      </p:pic>
      <p:pic>
        <p:nvPicPr>
          <p:cNvPr id="213" name="Graphic 212" descr="Line arrow Rotate left">
            <a:extLst>
              <a:ext uri="{FF2B5EF4-FFF2-40B4-BE49-F238E27FC236}">
                <a16:creationId xmlns:a16="http://schemas.microsoft.com/office/drawing/2014/main" id="{6FEA9515-7FEC-4A0E-9E19-CA04D4CD3F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9768366">
            <a:off x="11505110" y="2171381"/>
            <a:ext cx="181557" cy="181557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B1BF0BC0-CE1D-4D6D-8938-F41873ADAF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44762" y="3046238"/>
            <a:ext cx="447386" cy="362019"/>
          </a:xfrm>
          <a:prstGeom prst="rect">
            <a:avLst/>
          </a:prstGeom>
        </p:spPr>
      </p:pic>
      <p:pic>
        <p:nvPicPr>
          <p:cNvPr id="215" name="Picture 214" descr="Shape, circle, rectangle&#10;&#10;Description automatically generated">
            <a:extLst>
              <a:ext uri="{FF2B5EF4-FFF2-40B4-BE49-F238E27FC236}">
                <a16:creationId xmlns:a16="http://schemas.microsoft.com/office/drawing/2014/main" id="{B2FB6DDA-5F3D-4843-886F-285B0A6B4ED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84" y="3810665"/>
            <a:ext cx="601264" cy="422854"/>
          </a:xfrm>
          <a:prstGeom prst="rect">
            <a:avLst/>
          </a:prstGeo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0A4B945E-7487-4403-B4A3-DA6F12BD9DA2}"/>
              </a:ext>
            </a:extLst>
          </p:cNvPr>
          <p:cNvSpPr txBox="1"/>
          <p:nvPr/>
        </p:nvSpPr>
        <p:spPr>
          <a:xfrm>
            <a:off x="9361360" y="3126995"/>
            <a:ext cx="27182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‘some’ (plural)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3D84439-9779-4655-BBB2-FBB7CF76675C}"/>
              </a:ext>
            </a:extLst>
          </p:cNvPr>
          <p:cNvSpPr txBox="1"/>
          <p:nvPr/>
        </p:nvSpPr>
        <p:spPr>
          <a:xfrm>
            <a:off x="9349533" y="3351750"/>
            <a:ext cx="2822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livres.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books.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CD0960F7-B016-4D3D-AA4D-C21F606F3481}"/>
              </a:ext>
            </a:extLst>
          </p:cNvPr>
          <p:cNvSpPr txBox="1"/>
          <p:nvPr/>
        </p:nvSpPr>
        <p:spPr>
          <a:xfrm>
            <a:off x="9360028" y="3742632"/>
            <a:ext cx="2822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solutions.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(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solutions.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435AB4D8-4455-45DC-8F44-D455DDD224E0}"/>
              </a:ext>
            </a:extLst>
          </p:cNvPr>
          <p:cNvSpPr txBox="1"/>
          <p:nvPr/>
        </p:nvSpPr>
        <p:spPr>
          <a:xfrm>
            <a:off x="9380477" y="4149128"/>
            <a:ext cx="2718295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English can leave out ‘some’ but in French we always need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B0AE0D-622A-4B1D-9B0E-CA0CE060DE2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65" y="3425382"/>
            <a:ext cx="306741" cy="30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D95988-A804-4B92-84B1-ED31ED33B79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71" y="3774383"/>
            <a:ext cx="277239" cy="3205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F8AA86-01A4-4B02-8E67-B6318AA2D6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12" y="3807862"/>
            <a:ext cx="276516" cy="2925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A960A0-BA6C-4D93-9A7C-F3B9D2D14C7C}"/>
              </a:ext>
            </a:extLst>
          </p:cNvPr>
          <p:cNvSpPr/>
          <p:nvPr/>
        </p:nvSpPr>
        <p:spPr>
          <a:xfrm>
            <a:off x="11459274" y="376971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E1020A-1E5C-4D2D-AFC5-1E6B3CA08825}"/>
              </a:ext>
            </a:extLst>
          </p:cNvPr>
          <p:cNvSpPr/>
          <p:nvPr/>
        </p:nvSpPr>
        <p:spPr>
          <a:xfrm>
            <a:off x="6428976" y="4811424"/>
            <a:ext cx="2784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 adjectives go </a:t>
            </a:r>
            <a:r>
              <a:rPr kumimoji="0" lang="en-GB" sz="11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before</a:t>
            </a: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noun: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C436528-2601-45E2-9CE5-F239B172E322}"/>
              </a:ext>
            </a:extLst>
          </p:cNvPr>
          <p:cNvSpPr/>
          <p:nvPr/>
        </p:nvSpPr>
        <p:spPr>
          <a:xfrm>
            <a:off x="6420517" y="4959347"/>
            <a:ext cx="2974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These adjectives refer to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eauty,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ge,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ood/bad or </a:t>
            </a:r>
            <a:r>
              <a:rPr lang="en-GB" sz="11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ize: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1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95203F6F-9907-4A14-A60A-9BF8BC33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15" y="4605522"/>
            <a:ext cx="387930" cy="3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62078A9E-CBF8-4F4D-AD2E-510347BD5769}"/>
              </a:ext>
            </a:extLst>
          </p:cNvPr>
          <p:cNvSpPr txBox="1"/>
          <p:nvPr/>
        </p:nvSpPr>
        <p:spPr>
          <a:xfrm>
            <a:off x="6398073" y="5367703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3D42C0C-C14B-4913-ADA3-85819CEF2532}"/>
              </a:ext>
            </a:extLst>
          </p:cNvPr>
          <p:cNvSpPr txBox="1"/>
          <p:nvPr/>
        </p:nvSpPr>
        <p:spPr>
          <a:xfrm>
            <a:off x="6410380" y="5764705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65147A3E-975D-4764-9399-8F23D1E1AF45}"/>
              </a:ext>
            </a:extLst>
          </p:cNvPr>
          <p:cNvSpPr txBox="1"/>
          <p:nvPr/>
        </p:nvSpPr>
        <p:spPr>
          <a:xfrm>
            <a:off x="6413981" y="6136075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FBC5DAD-7023-499C-8304-4D9083149FD2}"/>
              </a:ext>
            </a:extLst>
          </p:cNvPr>
          <p:cNvSpPr txBox="1"/>
          <p:nvPr/>
        </p:nvSpPr>
        <p:spPr>
          <a:xfrm>
            <a:off x="6410380" y="6475096"/>
            <a:ext cx="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035686D-8AAF-4275-ADA0-50C853B46D0E}"/>
              </a:ext>
            </a:extLst>
          </p:cNvPr>
          <p:cNvSpPr txBox="1"/>
          <p:nvPr/>
        </p:nvSpPr>
        <p:spPr>
          <a:xfrm>
            <a:off x="6538832" y="6454796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bureau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desk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petite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house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FDB48620-9C10-4CB9-9F8E-1A01A2628890}"/>
              </a:ext>
            </a:extLst>
          </p:cNvPr>
          <p:cNvSpPr txBox="1"/>
          <p:nvPr/>
        </p:nvSpPr>
        <p:spPr>
          <a:xfrm>
            <a:off x="6527148" y="6123086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idée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idea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mauvaise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question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6D2D064-59EC-4FB5-9144-D251D83305AF}"/>
              </a:ext>
            </a:extLst>
          </p:cNvPr>
          <p:cNvSpPr txBox="1"/>
          <p:nvPr/>
        </p:nvSpPr>
        <p:spPr>
          <a:xfrm>
            <a:off x="6511863" y="5735221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vieux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an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teacher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jeune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enfant 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(f) child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C9B2378C-F472-44B3-822B-4A09F3D51963}"/>
              </a:ext>
            </a:extLst>
          </p:cNvPr>
          <p:cNvSpPr txBox="1"/>
          <p:nvPr/>
        </p:nvSpPr>
        <p:spPr>
          <a:xfrm>
            <a:off x="6487688" y="5339657"/>
            <a:ext cx="34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 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garden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beautiful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bedroom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41A396-A615-494D-A635-CDC6A3EAC1C9}"/>
              </a:ext>
            </a:extLst>
          </p:cNvPr>
          <p:cNvSpPr/>
          <p:nvPr/>
        </p:nvSpPr>
        <p:spPr>
          <a:xfrm>
            <a:off x="9341097" y="4952827"/>
            <a:ext cx="2762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French we can use the definite article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for physical description.  In English, we leave the article out or use ‘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’, e.g., </a:t>
            </a:r>
            <a:r>
              <a:rPr lang="en-GB" sz="11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11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round face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1100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80228B0B-222D-485D-8AF5-4FA6D799E593}"/>
              </a:ext>
            </a:extLst>
          </p:cNvPr>
          <p:cNvSpPr txBox="1"/>
          <p:nvPr/>
        </p:nvSpPr>
        <p:spPr>
          <a:xfrm>
            <a:off x="9453392" y="5722682"/>
            <a:ext cx="1766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 le visage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3DA8B7B-AF3C-4A92-9F5C-9C88BF6D72B2}"/>
              </a:ext>
            </a:extLst>
          </p:cNvPr>
          <p:cNvSpPr txBox="1"/>
          <p:nvPr/>
        </p:nvSpPr>
        <p:spPr>
          <a:xfrm>
            <a:off x="9461269" y="5910019"/>
            <a:ext cx="177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has 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face.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1C7D17C-F1EF-4A82-B2BD-17D8F943FFB5}"/>
              </a:ext>
            </a:extLst>
          </p:cNvPr>
          <p:cNvSpPr txBox="1"/>
          <p:nvPr/>
        </p:nvSpPr>
        <p:spPr>
          <a:xfrm>
            <a:off x="9476350" y="6187104"/>
            <a:ext cx="2254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 les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yeux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ronds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9FEC1F4-D41B-485B-8BE2-F09297F82CA8}"/>
              </a:ext>
            </a:extLst>
          </p:cNvPr>
          <p:cNvSpPr txBox="1"/>
          <p:nvPr/>
        </p:nvSpPr>
        <p:spPr>
          <a:xfrm>
            <a:off x="9487287" y="6371765"/>
            <a:ext cx="177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round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eyes.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C60E179B-64C1-455A-9677-3B4D2BB9DF09}"/>
              </a:ext>
            </a:extLst>
          </p:cNvPr>
          <p:cNvSpPr/>
          <p:nvPr/>
        </p:nvSpPr>
        <p:spPr>
          <a:xfrm>
            <a:off x="9727341" y="5753395"/>
            <a:ext cx="201211" cy="202192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8B24D62-7F14-4E28-9FAF-76D7EDDB647C}"/>
              </a:ext>
            </a:extLst>
          </p:cNvPr>
          <p:cNvSpPr/>
          <p:nvPr/>
        </p:nvSpPr>
        <p:spPr>
          <a:xfrm>
            <a:off x="9747079" y="6239885"/>
            <a:ext cx="253317" cy="175435"/>
          </a:xfrm>
          <a:prstGeom prst="ellipse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2A3B56BF-063B-4584-AC56-63F3F1133FD0}"/>
              </a:ext>
            </a:extLst>
          </p:cNvPr>
          <p:cNvCxnSpPr>
            <a:cxnSpLocks/>
          </p:cNvCxnSpPr>
          <p:nvPr/>
        </p:nvCxnSpPr>
        <p:spPr>
          <a:xfrm>
            <a:off x="9592850" y="5688153"/>
            <a:ext cx="163738" cy="87611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B9908883-07A5-4A43-9EEE-2C21A9A8B066}"/>
              </a:ext>
            </a:extLst>
          </p:cNvPr>
          <p:cNvCxnSpPr>
            <a:cxnSpLocks/>
          </p:cNvCxnSpPr>
          <p:nvPr/>
        </p:nvCxnSpPr>
        <p:spPr>
          <a:xfrm>
            <a:off x="9587978" y="6147540"/>
            <a:ext cx="167029" cy="119152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8" name="Picture 2" descr="Abstract, Eyes, Look, Ocular, Optical">
            <a:extLst>
              <a:ext uri="{FF2B5EF4-FFF2-40B4-BE49-F238E27FC236}">
                <a16:creationId xmlns:a16="http://schemas.microsoft.com/office/drawing/2014/main" id="{331D6F4F-25AF-4D0F-9340-8E613291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56" y="6244987"/>
            <a:ext cx="478516" cy="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" descr="Face, Black, Man, Smile, Afro, Hair">
            <a:extLst>
              <a:ext uri="{FF2B5EF4-FFF2-40B4-BE49-F238E27FC236}">
                <a16:creationId xmlns:a16="http://schemas.microsoft.com/office/drawing/2014/main" id="{C5296E39-1A43-4B5E-910A-ABB4A4BD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478" y="5716438"/>
            <a:ext cx="382638" cy="3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AB7B837-CA0F-4478-8440-C5D65600F6F9}"/>
              </a:ext>
            </a:extLst>
          </p:cNvPr>
          <p:cNvGrpSpPr/>
          <p:nvPr/>
        </p:nvGrpSpPr>
        <p:grpSpPr>
          <a:xfrm>
            <a:off x="2704054" y="5098285"/>
            <a:ext cx="554714" cy="365761"/>
            <a:chOff x="10462370" y="146240"/>
            <a:chExt cx="1901190" cy="1224686"/>
          </a:xfrm>
        </p:grpSpPr>
        <p:pic>
          <p:nvPicPr>
            <p:cNvPr id="243" name="Picture 242" descr="Icon&#10;&#10;Description automatically generated">
              <a:extLst>
                <a:ext uri="{FF2B5EF4-FFF2-40B4-BE49-F238E27FC236}">
                  <a16:creationId xmlns:a16="http://schemas.microsoft.com/office/drawing/2014/main" id="{72C4A83B-E8D0-4D8A-846D-45B57271A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E385EA95-79C4-4C58-B699-F841CE7B5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245" name="Picture 244" descr="Map&#10;&#10;Description automatically generated">
            <a:extLst>
              <a:ext uri="{FF2B5EF4-FFF2-40B4-BE49-F238E27FC236}">
                <a16:creationId xmlns:a16="http://schemas.microsoft.com/office/drawing/2014/main" id="{61A8A0C3-FC89-4524-A58B-BF825881A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9" y="5206895"/>
            <a:ext cx="888935" cy="712978"/>
          </a:xfrm>
          <a:prstGeom prst="rect">
            <a:avLst/>
          </a:prstGeom>
        </p:spPr>
      </p:pic>
      <p:sp>
        <p:nvSpPr>
          <p:cNvPr id="246" name="TextBox 245">
            <a:extLst>
              <a:ext uri="{FF2B5EF4-FFF2-40B4-BE49-F238E27FC236}">
                <a16:creationId xmlns:a16="http://schemas.microsoft.com/office/drawing/2014/main" id="{3F905900-D812-4DD5-9208-2C9470250D8D}"/>
              </a:ext>
            </a:extLst>
          </p:cNvPr>
          <p:cNvSpPr txBox="1"/>
          <p:nvPr/>
        </p:nvSpPr>
        <p:spPr>
          <a:xfrm>
            <a:off x="985905" y="5189997"/>
            <a:ext cx="2034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Haiti one tradition for celebrating festivals is to make ‘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lanterne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in the shape of ‘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’. 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863215D3-9A16-417A-915A-BA2874F357B3}"/>
              </a:ext>
            </a:extLst>
          </p:cNvPr>
          <p:cNvSpPr txBox="1"/>
          <p:nvPr/>
        </p:nvSpPr>
        <p:spPr>
          <a:xfrm>
            <a:off x="87719" y="5894900"/>
            <a:ext cx="3159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called ‘un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is hung outside the house or paraded through the streets.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6BD7CD03-2512-4B46-A037-DEBC8CFE80E6}"/>
              </a:ext>
            </a:extLst>
          </p:cNvPr>
          <p:cNvSpPr txBox="1"/>
          <p:nvPr/>
        </p:nvSpPr>
        <p:spPr>
          <a:xfrm>
            <a:off x="3234834" y="5995887"/>
            <a:ext cx="3158046" cy="600164"/>
          </a:xfrm>
          <a:prstGeom prst="rect">
            <a:avLst/>
          </a:prstGeom>
          <a:solidFill>
            <a:srgbClr val="F2F7FC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Balance Yaya is a Haitian Creole song that most Haitians know. Yaya is a girl’s name and ‘balance’ means ‘swing’ or ‘balance’.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CD75EC-220D-4255-A9A4-D31D04D65E4E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93" y="6500092"/>
            <a:ext cx="535869" cy="334500"/>
          </a:xfrm>
          <a:prstGeom prst="rect">
            <a:avLst/>
          </a:prstGeom>
        </p:spPr>
      </p:pic>
      <p:pic>
        <p:nvPicPr>
          <p:cNvPr id="250" name="Picture 249" descr="A picture containing text&#10;&#10;Description automatically generated">
            <a:extLst>
              <a:ext uri="{FF2B5EF4-FFF2-40B4-BE49-F238E27FC236}">
                <a16:creationId xmlns:a16="http://schemas.microsoft.com/office/drawing/2014/main" id="{15A8C3A4-4C16-4C69-AD50-36F701C5553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89" y="6531629"/>
            <a:ext cx="259155" cy="250449"/>
          </a:xfrm>
          <a:prstGeom prst="rect">
            <a:avLst/>
          </a:prstGeom>
        </p:spPr>
      </p:pic>
      <p:pic>
        <p:nvPicPr>
          <p:cNvPr id="252" name="Picture 251" descr="Logo&#10;&#10;Description automatically generated">
            <a:extLst>
              <a:ext uri="{FF2B5EF4-FFF2-40B4-BE49-F238E27FC236}">
                <a16:creationId xmlns:a16="http://schemas.microsoft.com/office/drawing/2014/main" id="{DD5882B4-798B-4569-9E85-EE8800C740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28" y="6540030"/>
            <a:ext cx="275298" cy="226476"/>
          </a:xfrm>
          <a:prstGeom prst="rect">
            <a:avLst/>
          </a:prstGeom>
        </p:spPr>
      </p:pic>
      <p:pic>
        <p:nvPicPr>
          <p:cNvPr id="254" name="Picture 253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6DCDFB2-55F6-4773-B73A-219D9B2281B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08" y="6524429"/>
            <a:ext cx="169269" cy="26230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D84EC137-76F5-40F8-B7C9-041C0F38039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3" y="6203878"/>
            <a:ext cx="1396575" cy="698288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A3E0157-512F-45C4-9C67-45FE112AB22B}"/>
              </a:ext>
            </a:extLst>
          </p:cNvPr>
          <p:cNvSpPr txBox="1"/>
          <p:nvPr/>
        </p:nvSpPr>
        <p:spPr>
          <a:xfrm>
            <a:off x="6406398" y="1962583"/>
            <a:ext cx="2113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Liaison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is needed between pronoun and verb.</a:t>
            </a:r>
            <a:endParaRPr lang="en-GB" sz="1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044CA3D-8899-425C-AE29-04510688BEFA}"/>
              </a:ext>
            </a:extLst>
          </p:cNvPr>
          <p:cNvSpPr/>
          <p:nvPr/>
        </p:nvSpPr>
        <p:spPr>
          <a:xfrm>
            <a:off x="8169076" y="198226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1276</Words>
  <Application>Microsoft Office PowerPoint</Application>
  <PresentationFormat>Widescreen</PresentationFormat>
  <Paragraphs>265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 Bleu Knowledge Organiser  - Autumn Term A</vt:lpstr>
      <vt:lpstr>Bleu Knowledge Organiser  - Autumn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80</cp:revision>
  <cp:lastPrinted>2021-11-25T12:26:36Z</cp:lastPrinted>
  <dcterms:created xsi:type="dcterms:W3CDTF">2021-11-17T16:29:35Z</dcterms:created>
  <dcterms:modified xsi:type="dcterms:W3CDTF">2021-11-28T15:29:02Z</dcterms:modified>
</cp:coreProperties>
</file>