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80" r:id="rId2"/>
    <p:sldId id="343" r:id="rId3"/>
    <p:sldId id="344" r:id="rId4"/>
    <p:sldId id="349" r:id="rId5"/>
    <p:sldId id="346" r:id="rId6"/>
    <p:sldId id="348" r:id="rId7"/>
    <p:sldId id="334" r:id="rId8"/>
    <p:sldId id="347" r:id="rId9"/>
    <p:sldId id="336" r:id="rId10"/>
  </p:sldIdLst>
  <p:sldSz cx="9144000" cy="6858000" type="screen4x3"/>
  <p:notesSz cx="6856413" cy="97139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99"/>
    <a:srgbClr val="FF0066"/>
    <a:srgbClr val="FF66FF"/>
    <a:srgbClr val="FF9999"/>
    <a:srgbClr val="FF9933"/>
    <a:srgbClr val="4D4D4D"/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266" y="-78"/>
      </p:cViewPr>
      <p:guideLst>
        <p:guide orient="horz" pos="3059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28138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28138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65" charset="-128"/>
              </a:defRPr>
            </a:lvl1pPr>
          </a:lstStyle>
          <a:p>
            <a:pPr>
              <a:defRPr/>
            </a:pPr>
            <a:fld id="{8C784B66-3213-48CB-812B-8D9162BC13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000125" y="728663"/>
            <a:ext cx="4857750" cy="3643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14863"/>
            <a:ext cx="5027613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28138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28138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65" charset="-128"/>
              </a:defRPr>
            </a:lvl1pPr>
          </a:lstStyle>
          <a:p>
            <a:pPr>
              <a:defRPr/>
            </a:pPr>
            <a:fld id="{923D3F60-F262-4455-B952-B7DC7FAF1F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22C2D4-0759-4FE5-8A4E-BDC884A4FE43}" type="slidenum">
              <a:rPr lang="en-GB" smtClean="0">
                <a:ea typeface="MS PGothic" pitchFamily="34" charset="-128"/>
              </a:rPr>
              <a:pPr/>
              <a:t>1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1D6EEA-D1B6-474B-8A07-3468C34655C6}" type="slidenum">
              <a:rPr lang="en-GB" smtClean="0">
                <a:ea typeface="MS PGothic" pitchFamily="34" charset="-128"/>
              </a:rPr>
              <a:pPr/>
              <a:t>2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E12C9B-CAA0-4F68-83AB-4B3F466C98ED}" type="slidenum">
              <a:rPr lang="en-GB" smtClean="0">
                <a:ea typeface="MS PGothic" pitchFamily="34" charset="-128"/>
              </a:rPr>
              <a:pPr/>
              <a:t>3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BEF245-C17F-4058-85CC-560BF649D024}" type="slidenum">
              <a:rPr lang="en-GB" smtClean="0">
                <a:ea typeface="MS PGothic" pitchFamily="34" charset="-128"/>
              </a:rPr>
              <a:pPr/>
              <a:t>4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2637AF-16C6-4F9C-9565-3143AE17C661}" type="slidenum">
              <a:rPr lang="en-GB" smtClean="0">
                <a:ea typeface="MS PGothic" pitchFamily="34" charset="-128"/>
              </a:rPr>
              <a:pPr/>
              <a:t>5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06083E-81D7-4341-AF7A-995BEB0F1EB9}" type="slidenum">
              <a:rPr lang="en-GB" smtClean="0">
                <a:ea typeface="MS PGothic" pitchFamily="34" charset="-128"/>
              </a:rPr>
              <a:pPr/>
              <a:t>6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857CF3-DCDA-4A63-A2AA-25D801C7586C}" type="slidenum">
              <a:rPr lang="en-GB" smtClean="0">
                <a:ea typeface="MS PGothic" pitchFamily="34" charset="-128"/>
              </a:rPr>
              <a:pPr/>
              <a:t>7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CF5AAF-2317-4E0E-A64C-91BCA8728FE1}" type="slidenum">
              <a:rPr lang="en-GB" smtClean="0">
                <a:ea typeface="MS PGothic" pitchFamily="34" charset="-128"/>
              </a:rPr>
              <a:pPr/>
              <a:t>8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420169-923E-4BE2-8627-13B9676FCAE0}" type="slidenum">
              <a:rPr lang="en-GB" smtClean="0">
                <a:ea typeface="MS PGothic" pitchFamily="34" charset="-128"/>
              </a:rPr>
              <a:pPr/>
              <a:t>9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0601E-9E01-4CA5-B59F-0430D19D86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6013" y="2492375"/>
            <a:ext cx="6400800" cy="3505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764A3-7210-409B-B82B-C58EF171EC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30913" y="404813"/>
            <a:ext cx="1638300" cy="559276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6013" y="404813"/>
            <a:ext cx="4762500" cy="55927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EA6E9-4E89-433A-8637-8453277426C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100" y="2428868"/>
            <a:ext cx="6400800" cy="3505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A8664-3083-4A67-A543-2188EF5828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0B77B-13D3-4CAE-A507-CC6ADB71350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6013" y="2492375"/>
            <a:ext cx="3124200" cy="3505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613" y="2492375"/>
            <a:ext cx="3124200" cy="3505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F19FE-3A5E-4291-B41B-140C9AB443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32129-DD09-43CF-A277-8A265D5BD2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B1A57-B548-4831-939D-86C4EC285C3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8BB55-E35D-4157-B0AD-8C9DADBE16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89951-2F75-456A-889C-4B1F70CABA4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62AF1-393A-4FD2-9977-0D1EB97379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7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16013" y="404813"/>
            <a:ext cx="6553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</a:t>
            </a:r>
            <a:br>
              <a:rPr lang="en-GB" smtClean="0"/>
            </a:br>
            <a:r>
              <a:rPr lang="en-GB" smtClean="0"/>
              <a:t>title style</a:t>
            </a:r>
          </a:p>
        </p:txBody>
      </p:sp>
      <p:pic>
        <p:nvPicPr>
          <p:cNvPr id="1027" name="Picture 8" descr="iStock_000000992516Medium-blue3.jpg"/>
          <p:cNvPicPr>
            <a:picLocks noChangeAspect="1"/>
          </p:cNvPicPr>
          <p:nvPr/>
        </p:nvPicPr>
        <p:blipFill>
          <a:blip r:embed="rId13"/>
          <a:srcRect l="1392" t="2409" r="1392"/>
          <a:stretch>
            <a:fillRect/>
          </a:stretch>
        </p:blipFill>
        <p:spPr bwMode="auto">
          <a:xfrm>
            <a:off x="798513" y="5073650"/>
            <a:ext cx="770255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Ｐゴシック" pitchFamily="-65" charset="-128"/>
              </a:defRPr>
            </a:lvl1pPr>
          </a:lstStyle>
          <a:p>
            <a:pPr>
              <a:defRPr/>
            </a:pPr>
            <a:fld id="{9CDC882F-A747-4558-BB87-39EEE358F8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Verdana" pitchFamily="-65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Verdana" pitchFamily="-65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Verdana" pitchFamily="-65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Verdana" pitchFamily="-65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Verdana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Verdana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Verdana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3399"/>
          </a:solidFill>
          <a:effectLst>
            <a:outerShdw blurRad="38100" dist="38100" dir="2700000" algn="tl">
              <a:srgbClr val="000000"/>
            </a:outerShdw>
          </a:effectLst>
          <a:latin typeface="Verdana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333333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rgbClr val="333333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333333"/>
          </a:solidFill>
          <a:latin typeface="Times New Roman" pitchFamily="-65" charset="0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33333"/>
          </a:solidFill>
          <a:latin typeface="Times New Roman" pitchFamily="-65" charset="0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Times New Roman" pitchFamily="-65" charset="0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Times New Roman" pitchFamily="-65" charset="0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Times New Roman" pitchFamily="-65" charset="0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Times New Roman" pitchFamily="-65" charset="0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Times New Roman" pitchFamily="-65" charset="0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1828800" y="2362200"/>
            <a:ext cx="6858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n-GB" sz="3200" b="1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ＭＳ Ｐゴシック" pitchFamily="-65" charset="-128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ＭＳ Ｐゴシック" pitchFamily="-65" charset="-128"/>
              <a:cs typeface="Times New Roman" pitchFamily="18" charset="0"/>
            </a:endParaRPr>
          </a:p>
        </p:txBody>
      </p:sp>
      <p:sp>
        <p:nvSpPr>
          <p:cNvPr id="2051" name="Rectangle 12"/>
          <p:cNvSpPr>
            <a:spLocks noChangeArrowheads="1"/>
          </p:cNvSpPr>
          <p:nvPr/>
        </p:nvSpPr>
        <p:spPr bwMode="auto">
          <a:xfrm>
            <a:off x="3287713" y="3074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571500" y="500063"/>
            <a:ext cx="8001000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46023" rIns="160287" bIns="0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ＭＳ Ｐゴシック" pitchFamily="-65" charset="-128"/>
              </a:rPr>
              <a:t>NVQ Business Languages </a:t>
            </a:r>
          </a:p>
          <a:p>
            <a:pPr algn="ctr">
              <a:defRPr/>
            </a:pPr>
            <a:endParaRPr lang="en-GB" sz="440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ＭＳ Ｐゴシック" pitchFamily="-65" charset="-128"/>
            </a:endParaRPr>
          </a:p>
          <a:p>
            <a:pPr algn="ctr">
              <a:defRPr/>
            </a:pPr>
            <a:r>
              <a:rPr lang="en-GB" sz="440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ＭＳ Ｐゴシック" pitchFamily="-65" charset="-128"/>
              </a:rPr>
              <a:t>Level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1476375" y="1484313"/>
            <a:ext cx="6858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n-US" sz="3200" b="1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ＭＳ Ｐゴシック" pitchFamily="-65" charset="-128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3287713" y="3074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1622" name="Rectangle 6"/>
          <p:cNvSpPr>
            <a:spLocks noGrp="1" noChangeArrowheads="1"/>
          </p:cNvSpPr>
          <p:nvPr>
            <p:ph type="title"/>
          </p:nvPr>
        </p:nvSpPr>
        <p:spPr>
          <a:xfrm>
            <a:off x="1116013" y="260350"/>
            <a:ext cx="6553200" cy="1296988"/>
          </a:xfrm>
        </p:spPr>
        <p:txBody>
          <a:bodyPr/>
          <a:lstStyle/>
          <a:p>
            <a:pPr eaLnBrk="1" hangingPunct="1">
              <a:defRPr/>
            </a:pPr>
            <a:r>
              <a:rPr lang="en-GB" smtClean="0">
                <a:ea typeface="ＭＳ Ｐゴシック" pitchFamily="-65" charset="-128"/>
              </a:rPr>
              <a:t>What are NVQs?</a:t>
            </a:r>
          </a:p>
        </p:txBody>
      </p:sp>
      <p:sp>
        <p:nvSpPr>
          <p:cNvPr id="1638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628775"/>
            <a:ext cx="7632700" cy="3505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800" smtClean="0"/>
              <a:t>National Vocational Qualifications</a:t>
            </a:r>
          </a:p>
          <a:p>
            <a:pPr eaLnBrk="1" hangingPunct="1"/>
            <a:r>
              <a:rPr lang="en-GB" sz="2800" smtClean="0"/>
              <a:t>Recognised by employers</a:t>
            </a:r>
          </a:p>
          <a:p>
            <a:pPr eaLnBrk="1" hangingPunct="1"/>
            <a:r>
              <a:rPr lang="en-GB" sz="2800" smtClean="0"/>
              <a:t>Work-related</a:t>
            </a:r>
          </a:p>
          <a:p>
            <a:pPr eaLnBrk="1" hangingPunct="1"/>
            <a:r>
              <a:rPr lang="en-GB" sz="2800" smtClean="0"/>
              <a:t>Often taken by people in the workplace</a:t>
            </a:r>
          </a:p>
          <a:p>
            <a:pPr eaLnBrk="1" hangingPunct="1"/>
            <a:r>
              <a:rPr lang="en-GB" sz="2800" smtClean="0"/>
              <a:t>Good for going onto vocational education</a:t>
            </a:r>
          </a:p>
          <a:p>
            <a:pPr eaLnBrk="1" hangingPunct="1"/>
            <a:endParaRPr lang="en-GB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343775" cy="1295400"/>
          </a:xfrm>
        </p:spPr>
        <p:txBody>
          <a:bodyPr/>
          <a:lstStyle/>
          <a:p>
            <a:pPr eaLnBrk="1" hangingPunct="1">
              <a:defRPr/>
            </a:pPr>
            <a:r>
              <a:rPr lang="en-GB" smtClean="0">
                <a:ea typeface="ＭＳ Ｐゴシック" pitchFamily="-65" charset="-128"/>
              </a:rPr>
              <a:t>How are they assessed?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4375" y="1214438"/>
            <a:ext cx="8137525" cy="3505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600" smtClean="0"/>
              <a:t>No exam</a:t>
            </a:r>
          </a:p>
          <a:p>
            <a:pPr eaLnBrk="1" hangingPunct="1"/>
            <a:r>
              <a:rPr lang="en-GB" sz="2600" smtClean="0"/>
              <a:t>Mini assessments in</a:t>
            </a:r>
          </a:p>
          <a:p>
            <a:pPr lvl="1" eaLnBrk="1" hangingPunct="1"/>
            <a:r>
              <a:rPr lang="en-GB" sz="2600" smtClean="0"/>
              <a:t>reading, writing, speaking and listening</a:t>
            </a:r>
          </a:p>
          <a:p>
            <a:pPr eaLnBrk="1" hangingPunct="1"/>
            <a:r>
              <a:rPr lang="en-GB" sz="2600" smtClean="0"/>
              <a:t>You can refer to your notes in the assessments </a:t>
            </a:r>
          </a:p>
          <a:p>
            <a:pPr eaLnBrk="1" hangingPunct="1"/>
            <a:r>
              <a:rPr lang="en-GB" sz="2600" smtClean="0"/>
              <a:t>You don’t have to get everything right first time!  </a:t>
            </a:r>
          </a:p>
          <a:p>
            <a:pPr eaLnBrk="1" hangingPunct="1"/>
            <a:r>
              <a:rPr lang="en-GB" sz="2600" smtClean="0"/>
              <a:t>You can go back to each assessment until everything is correct so you cannot fail!</a:t>
            </a:r>
          </a:p>
          <a:p>
            <a:pPr eaLnBrk="1" hangingPunct="1"/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343775" cy="12954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a typeface="ＭＳ Ｐゴシック" pitchFamily="-65" charset="-128"/>
              </a:rPr>
              <a:t>How many assessments?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341438"/>
            <a:ext cx="8137525" cy="3505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800" smtClean="0"/>
          </a:p>
          <a:p>
            <a:pPr eaLnBrk="1" hangingPunct="1"/>
            <a:r>
              <a:rPr lang="en-GB" sz="2800" smtClean="0"/>
              <a:t>Reading: 	4 assessments</a:t>
            </a:r>
          </a:p>
          <a:p>
            <a:pPr eaLnBrk="1" hangingPunct="1"/>
            <a:r>
              <a:rPr lang="en-GB" sz="2800" smtClean="0"/>
              <a:t>Listening: 	4 assessments</a:t>
            </a:r>
          </a:p>
          <a:p>
            <a:pPr eaLnBrk="1" hangingPunct="1"/>
            <a:r>
              <a:rPr lang="en-GB" sz="2800" smtClean="0"/>
              <a:t>Speaking: 	4 assessments</a:t>
            </a:r>
          </a:p>
          <a:p>
            <a:pPr eaLnBrk="1" hangingPunct="1"/>
            <a:r>
              <a:rPr lang="en-GB" sz="2800" smtClean="0"/>
              <a:t>Writing: 	3 assessments</a:t>
            </a:r>
          </a:p>
          <a:p>
            <a:pPr lvl="1" eaLnBrk="1" hangingPunct="1">
              <a:buFontTx/>
              <a:buNone/>
            </a:pPr>
            <a:endParaRPr lang="en-GB" smtClean="0"/>
          </a:p>
          <a:p>
            <a:pPr eaLnBrk="1" hangingPunct="1"/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24863" cy="16764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a typeface="ＭＳ Ｐゴシック" pitchFamily="-65" charset="-128"/>
              </a:rPr>
              <a:t>What topics will I cover?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4313" y="1571625"/>
            <a:ext cx="8497887" cy="35052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2" indent="-342900" eaLnBrk="1" hangingPunct="1">
              <a:defRPr/>
            </a:pPr>
            <a:r>
              <a:rPr lang="en-GB" sz="2800" dirty="0" smtClean="0">
                <a:latin typeface="Arial" charset="0"/>
                <a:ea typeface="ＭＳ Ｐゴシック" pitchFamily="-65" charset="-128"/>
              </a:rPr>
              <a:t>Jobs using languages</a:t>
            </a:r>
          </a:p>
          <a:p>
            <a:pPr marL="342900" lvl="2" indent="-342900" eaLnBrk="1" hangingPunct="1">
              <a:defRPr/>
            </a:pPr>
            <a:r>
              <a:rPr lang="en-GB" sz="2800" dirty="0" smtClean="0">
                <a:latin typeface="Arial" charset="0"/>
                <a:ea typeface="ＭＳ Ｐゴシック" pitchFamily="-65" charset="-128"/>
              </a:rPr>
              <a:t>Presentations</a:t>
            </a:r>
          </a:p>
          <a:p>
            <a:pPr marL="342900" lvl="2" indent="-342900" eaLnBrk="1" hangingPunct="1">
              <a:defRPr/>
            </a:pPr>
            <a:r>
              <a:rPr lang="en-GB" sz="2800" dirty="0" smtClean="0">
                <a:latin typeface="Arial" charset="0"/>
                <a:ea typeface="ＭＳ Ｐゴシック" pitchFamily="-65" charset="-128"/>
              </a:rPr>
              <a:t>Business travel</a:t>
            </a:r>
          </a:p>
          <a:p>
            <a:pPr marL="342900" lvl="2" indent="-342900" eaLnBrk="1" hangingPunct="1">
              <a:defRPr/>
            </a:pPr>
            <a:r>
              <a:rPr lang="en-GB" sz="2800" dirty="0" smtClean="0">
                <a:latin typeface="Arial" charset="0"/>
                <a:ea typeface="ＭＳ Ｐゴシック" pitchFamily="-65" charset="-128"/>
              </a:rPr>
              <a:t>Socialising in business</a:t>
            </a:r>
          </a:p>
          <a:p>
            <a:pPr marL="342900" lvl="2" indent="-342900" eaLnBrk="1" hangingPunct="1">
              <a:defRPr/>
            </a:pPr>
            <a:r>
              <a:rPr lang="en-GB" sz="2800" dirty="0" smtClean="0">
                <a:latin typeface="Arial" charset="0"/>
                <a:ea typeface="ＭＳ Ｐゴシック" pitchFamily="-65" charset="-128"/>
              </a:rPr>
              <a:t>Dealing with foreign business people</a:t>
            </a:r>
          </a:p>
          <a:p>
            <a:pPr marL="342900" lvl="2" indent="-342900" eaLnBrk="1" hangingPunct="1">
              <a:defRPr/>
            </a:pPr>
            <a:r>
              <a:rPr lang="en-GB" sz="2800" dirty="0" smtClean="0">
                <a:latin typeface="Arial" charset="0"/>
                <a:ea typeface="ＭＳ Ｐゴシック" pitchFamily="-65" charset="-128"/>
              </a:rPr>
              <a:t>Business correspondence</a:t>
            </a:r>
          </a:p>
          <a:p>
            <a:pPr marL="342900" lvl="2" indent="-342900" eaLnBrk="1" hangingPunct="1">
              <a:defRPr/>
            </a:pPr>
            <a:r>
              <a:rPr lang="en-GB" sz="2800" dirty="0" smtClean="0">
                <a:latin typeface="Arial" charset="0"/>
                <a:ea typeface="ＭＳ Ｐゴシック" pitchFamily="-65" charset="-128"/>
              </a:rPr>
              <a:t>Work experience</a:t>
            </a:r>
          </a:p>
          <a:p>
            <a:pPr lvl="2" eaLnBrk="1" hangingPunct="1">
              <a:defRPr/>
            </a:pPr>
            <a:endParaRPr lang="en-GB" dirty="0" smtClean="0">
              <a:latin typeface="Arial" charset="0"/>
              <a:ea typeface="ＭＳ Ｐゴシック" pitchFamily="-65" charset="-128"/>
            </a:endParaRPr>
          </a:p>
          <a:p>
            <a:pPr lvl="1" eaLnBrk="1" hangingPunct="1">
              <a:defRPr/>
            </a:pPr>
            <a:endParaRPr lang="en-GB" sz="2400" dirty="0" smtClean="0">
              <a:latin typeface="Arial" charset="0"/>
              <a:ea typeface="ＭＳ Ｐゴシック" pitchFamily="-65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15888"/>
            <a:ext cx="6553200" cy="1296987"/>
          </a:xfrm>
        </p:spPr>
        <p:txBody>
          <a:bodyPr/>
          <a:lstStyle/>
          <a:p>
            <a:pPr eaLnBrk="1" hangingPunct="1">
              <a:defRPr/>
            </a:pPr>
            <a:r>
              <a:rPr lang="en-GB" smtClean="0">
                <a:ea typeface="ＭＳ Ｐゴシック" pitchFamily="-65" charset="-128"/>
              </a:rPr>
              <a:t>How will I learn?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4675" y="1844675"/>
            <a:ext cx="8569325" cy="3505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800" smtClean="0">
                <a:latin typeface="Arial" charset="0"/>
              </a:rPr>
              <a:t>Practical activities</a:t>
            </a:r>
          </a:p>
          <a:p>
            <a:pPr eaLnBrk="1" hangingPunct="1"/>
            <a:r>
              <a:rPr lang="en-GB" sz="2800" smtClean="0">
                <a:latin typeface="Arial" charset="0"/>
              </a:rPr>
              <a:t>Cross curricular activities (business, ICT, maths, geography)</a:t>
            </a:r>
          </a:p>
          <a:p>
            <a:pPr eaLnBrk="1" hangingPunct="1"/>
            <a:r>
              <a:rPr lang="en-GB" sz="2800" smtClean="0">
                <a:latin typeface="Arial" charset="0"/>
              </a:rPr>
              <a:t>ICT-based activities:</a:t>
            </a:r>
          </a:p>
          <a:p>
            <a:pPr lvl="1" eaLnBrk="1" hangingPunct="1"/>
            <a:r>
              <a:rPr lang="en-GB" sz="2800" smtClean="0">
                <a:latin typeface="Arial" charset="0"/>
              </a:rPr>
              <a:t>powerpoints, internet </a:t>
            </a:r>
          </a:p>
          <a:p>
            <a:pPr eaLnBrk="1" hangingPunct="1"/>
            <a:r>
              <a:rPr lang="en-GB" sz="2800" smtClean="0">
                <a:latin typeface="Arial" charset="0"/>
              </a:rPr>
              <a:t>Whole class, groups, pairs and independent 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323850" y="260350"/>
            <a:ext cx="882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36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pitchFamily="-65" charset="-128"/>
              </a:rPr>
              <a:t>NVQ compared to GCSE</a:t>
            </a:r>
            <a:r>
              <a:rPr lang="en-GB" sz="32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pitchFamily="-65" charset="-128"/>
              </a:rPr>
              <a:t> </a:t>
            </a:r>
            <a:r>
              <a:rPr lang="en-GB" sz="3200">
                <a:solidFill>
                  <a:srgbClr val="FFFFFF"/>
                </a:solidFill>
                <a:latin typeface="Arial Black" pitchFamily="34" charset="0"/>
                <a:ea typeface="ＭＳ Ｐゴシック" pitchFamily="-65" charset="-128"/>
              </a:rPr>
              <a:t> </a:t>
            </a: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395288" y="1700213"/>
            <a:ext cx="152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>
                <a:latin typeface="Arial" charset="0"/>
                <a:cs typeface="Times New Roman" pitchFamily="18" charset="0"/>
              </a:rPr>
              <a:t>GCSE</a:t>
            </a:r>
            <a:endParaRPr lang="en-GB"/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2195513" y="908050"/>
            <a:ext cx="685800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Arial" charset="0"/>
              </a:rPr>
              <a:t>A*</a:t>
            </a:r>
          </a:p>
          <a:p>
            <a:pPr>
              <a:spcBef>
                <a:spcPct val="50000"/>
              </a:spcBef>
            </a:pPr>
            <a:r>
              <a:rPr lang="en-GB">
                <a:latin typeface="Arial" charset="0"/>
              </a:rPr>
              <a:t>A</a:t>
            </a:r>
          </a:p>
          <a:p>
            <a:pPr>
              <a:spcBef>
                <a:spcPct val="50000"/>
              </a:spcBef>
            </a:pPr>
            <a:r>
              <a:rPr lang="en-GB">
                <a:latin typeface="Arial" charset="0"/>
              </a:rPr>
              <a:t>B</a:t>
            </a:r>
          </a:p>
          <a:p>
            <a:pPr>
              <a:spcBef>
                <a:spcPct val="50000"/>
              </a:spcBef>
            </a:pPr>
            <a:r>
              <a:rPr lang="en-GB">
                <a:latin typeface="Arial" charset="0"/>
              </a:rPr>
              <a:t>C</a:t>
            </a:r>
          </a:p>
          <a:p>
            <a:pPr>
              <a:spcBef>
                <a:spcPct val="50000"/>
              </a:spcBef>
            </a:pPr>
            <a:r>
              <a:rPr lang="en-GB">
                <a:latin typeface="Arial" charset="0"/>
              </a:rPr>
              <a:t>D</a:t>
            </a:r>
          </a:p>
          <a:p>
            <a:pPr>
              <a:spcBef>
                <a:spcPct val="50000"/>
              </a:spcBef>
            </a:pPr>
            <a:r>
              <a:rPr lang="en-GB">
                <a:latin typeface="Arial" charset="0"/>
              </a:rPr>
              <a:t>E</a:t>
            </a:r>
          </a:p>
          <a:p>
            <a:pPr>
              <a:spcBef>
                <a:spcPct val="50000"/>
              </a:spcBef>
            </a:pPr>
            <a:r>
              <a:rPr lang="en-GB">
                <a:latin typeface="Arial" charset="0"/>
              </a:rPr>
              <a:t>F</a:t>
            </a:r>
          </a:p>
          <a:p>
            <a:pPr>
              <a:spcBef>
                <a:spcPct val="50000"/>
              </a:spcBef>
            </a:pPr>
            <a:r>
              <a:rPr lang="en-GB">
                <a:latin typeface="Arial" charset="0"/>
              </a:rPr>
              <a:t>G</a:t>
            </a:r>
          </a:p>
        </p:txBody>
      </p:sp>
      <p:sp>
        <p:nvSpPr>
          <p:cNvPr id="100366" name="Line 14"/>
          <p:cNvSpPr>
            <a:spLocks noChangeShapeType="1"/>
          </p:cNvSpPr>
          <p:nvPr/>
        </p:nvSpPr>
        <p:spPr bwMode="auto">
          <a:xfrm>
            <a:off x="2195513" y="1989138"/>
            <a:ext cx="3886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0367" name="Text Box 15"/>
          <p:cNvSpPr txBox="1">
            <a:spLocks noChangeArrowheads="1"/>
          </p:cNvSpPr>
          <p:nvPr/>
        </p:nvSpPr>
        <p:spPr bwMode="auto">
          <a:xfrm>
            <a:off x="6156325" y="1773238"/>
            <a:ext cx="2514600" cy="4857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solidFill>
                  <a:srgbClr val="4D4D4D"/>
                </a:solidFill>
                <a:latin typeface="Arial" charset="0"/>
              </a:rPr>
              <a:t>Level 2 NVQ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autoUpdateAnimBg="0"/>
      <p:bldP spid="100357" grpId="0" autoUpdateAnimBg="0"/>
      <p:bldP spid="100366" grpId="0" animBg="1"/>
      <p:bldP spid="100367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404813"/>
            <a:ext cx="8424862" cy="115252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a typeface="ＭＳ Ｐゴシック" pitchFamily="-65" charset="-128"/>
              </a:rPr>
              <a:t>Who should do the course?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1844675"/>
            <a:ext cx="7816850" cy="3505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400" dirty="0" smtClean="0"/>
              <a:t>Anyone who wants a fun, practical </a:t>
            </a:r>
            <a:r>
              <a:rPr lang="en-GB" sz="2400" dirty="0" smtClean="0"/>
              <a:t>course but still a level 2 Spanish qualification</a:t>
            </a:r>
            <a:endParaRPr lang="en-GB" sz="2400" dirty="0" smtClean="0"/>
          </a:p>
          <a:p>
            <a:pPr eaLnBrk="1" hangingPunct="1"/>
            <a:endParaRPr lang="en-GB" sz="2400" dirty="0" smtClean="0"/>
          </a:p>
          <a:p>
            <a:pPr eaLnBrk="1" hangingPunct="1"/>
            <a:r>
              <a:rPr lang="en-GB" sz="2400" dirty="0" smtClean="0"/>
              <a:t>Anyone who doesn’t want to do ‘A’ level</a:t>
            </a:r>
          </a:p>
          <a:p>
            <a:pPr eaLnBrk="1" hangingPunct="1"/>
            <a:endParaRPr lang="en-GB" sz="2400" dirty="0" smtClean="0"/>
          </a:p>
          <a:p>
            <a:pPr eaLnBrk="1" hangingPunct="1"/>
            <a:r>
              <a:rPr lang="en-GB" sz="2400" dirty="0" smtClean="0"/>
              <a:t>Anyone who gets stressed in exams</a:t>
            </a:r>
          </a:p>
          <a:p>
            <a:pPr eaLnBrk="1" hangingPunct="1">
              <a:buNone/>
            </a:pPr>
            <a:endParaRPr lang="en-GB" sz="2400" dirty="0" smtClean="0"/>
          </a:p>
          <a:p>
            <a:pPr eaLnBrk="1" hangingPunct="1"/>
            <a:endParaRPr lang="en-GB" sz="2400" dirty="0" smtClean="0"/>
          </a:p>
          <a:p>
            <a:pPr eaLnBrk="1" hangingPunct="1"/>
            <a:endParaRPr lang="en-GB" sz="2400" dirty="0" smtClean="0"/>
          </a:p>
          <a:p>
            <a:pPr eaLnBrk="1" hangingPunct="1"/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1143000" y="214313"/>
            <a:ext cx="65532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pitchFamily="-65" charset="-128"/>
                <a:cs typeface="Times New Roman" pitchFamily="18" charset="0"/>
              </a:rPr>
              <a:t>        To summarise:</a:t>
            </a:r>
          </a:p>
          <a:p>
            <a:pPr>
              <a:defRPr/>
            </a:pPr>
            <a:r>
              <a:rPr lang="en-GB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ＭＳ Ｐゴシック" pitchFamily="-65" charset="-128"/>
                <a:cs typeface="Times New Roman" pitchFamily="18" charset="0"/>
              </a:rPr>
              <a:t>GCSE                  NVQ Units</a:t>
            </a: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1000125" y="142875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GB">
                <a:solidFill>
                  <a:srgbClr val="FFFFFF"/>
                </a:solidFill>
                <a:latin typeface="Arial Black" pitchFamily="34" charset="0"/>
              </a:rPr>
              <a:t>   academic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5286375" y="1500188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GB">
                <a:solidFill>
                  <a:srgbClr val="FFFFFF"/>
                </a:solidFill>
                <a:latin typeface="Arial Black" pitchFamily="34" charset="0"/>
              </a:rPr>
              <a:t>   vocational</a:t>
            </a:r>
            <a:r>
              <a:rPr lang="en-GB">
                <a:latin typeface="Arial Black" pitchFamily="34" charset="0"/>
              </a:rPr>
              <a:t> </a:t>
            </a:r>
          </a:p>
        </p:txBody>
      </p:sp>
      <p:sp>
        <p:nvSpPr>
          <p:cNvPr id="102408" name="Text Box 8"/>
          <p:cNvSpPr txBox="1">
            <a:spLocks noChangeArrowheads="1"/>
          </p:cNvSpPr>
          <p:nvPr/>
        </p:nvSpPr>
        <p:spPr bwMode="auto">
          <a:xfrm>
            <a:off x="1000125" y="2643188"/>
            <a:ext cx="3581400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  <a:buFontTx/>
              <a:buChar char="•"/>
            </a:pPr>
            <a:r>
              <a:rPr lang="en-GB">
                <a:solidFill>
                  <a:srgbClr val="FFFFFF"/>
                </a:solidFill>
                <a:latin typeface="Arial Black" pitchFamily="34" charset="0"/>
              </a:rPr>
              <a:t>   social &amp; leisure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endParaRPr lang="en-GB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1000125" y="3286125"/>
            <a:ext cx="32861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  <a:buFontTx/>
              <a:buChar char="•"/>
            </a:pPr>
            <a:r>
              <a:rPr lang="en-GB">
                <a:latin typeface="Arial Black" pitchFamily="34" charset="0"/>
              </a:rPr>
              <a:t>   Final exam in </a:t>
            </a:r>
          </a:p>
          <a:p>
            <a:pPr>
              <a:spcBef>
                <a:spcPct val="25000"/>
              </a:spcBef>
            </a:pPr>
            <a:r>
              <a:rPr lang="en-GB">
                <a:latin typeface="Arial Black" pitchFamily="34" charset="0"/>
              </a:rPr>
              <a:t>    Year 11</a:t>
            </a:r>
          </a:p>
        </p:txBody>
      </p:sp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1000125" y="200025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GB">
                <a:latin typeface="Arial Black" pitchFamily="34" charset="0"/>
              </a:rPr>
              <a:t>   general</a:t>
            </a:r>
          </a:p>
        </p:txBody>
      </p:sp>
      <p:sp>
        <p:nvSpPr>
          <p:cNvPr id="102413" name="Text Box 13"/>
          <p:cNvSpPr txBox="1">
            <a:spLocks noChangeArrowheads="1"/>
          </p:cNvSpPr>
          <p:nvPr/>
        </p:nvSpPr>
        <p:spPr bwMode="auto">
          <a:xfrm>
            <a:off x="5286375" y="200025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GB">
                <a:latin typeface="Arial Black" pitchFamily="34" charset="0"/>
              </a:rPr>
              <a:t>   practical </a:t>
            </a:r>
          </a:p>
        </p:txBody>
      </p:sp>
      <p:sp>
        <p:nvSpPr>
          <p:cNvPr id="102414" name="Text Box 14"/>
          <p:cNvSpPr txBox="1">
            <a:spLocks noChangeArrowheads="1"/>
          </p:cNvSpPr>
          <p:nvPr/>
        </p:nvSpPr>
        <p:spPr bwMode="auto">
          <a:xfrm>
            <a:off x="5286375" y="2571750"/>
            <a:ext cx="2971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GB">
                <a:solidFill>
                  <a:srgbClr val="FFFFFF"/>
                </a:solidFill>
                <a:latin typeface="Arial Black" pitchFamily="34" charset="0"/>
              </a:rPr>
              <a:t>   work </a:t>
            </a:r>
          </a:p>
          <a:p>
            <a:pPr>
              <a:spcBef>
                <a:spcPct val="50000"/>
              </a:spcBef>
            </a:pPr>
            <a:r>
              <a:rPr lang="en-GB">
                <a:solidFill>
                  <a:srgbClr val="FFFFFF"/>
                </a:solidFill>
                <a:latin typeface="Arial Black" pitchFamily="34" charset="0"/>
              </a:rPr>
              <a:t>     </a:t>
            </a:r>
            <a:endParaRPr lang="en-GB">
              <a:latin typeface="Arial Black" pitchFamily="34" charset="0"/>
            </a:endParaRPr>
          </a:p>
        </p:txBody>
      </p:sp>
      <p:sp>
        <p:nvSpPr>
          <p:cNvPr id="102415" name="Text Box 15"/>
          <p:cNvSpPr txBox="1">
            <a:spLocks noChangeArrowheads="1"/>
          </p:cNvSpPr>
          <p:nvPr/>
        </p:nvSpPr>
        <p:spPr bwMode="auto">
          <a:xfrm>
            <a:off x="5286375" y="3214688"/>
            <a:ext cx="2971800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  <a:buFontTx/>
              <a:buChar char="•"/>
            </a:pPr>
            <a:r>
              <a:rPr lang="en-GB">
                <a:latin typeface="Arial Black" pitchFamily="34" charset="0"/>
              </a:rPr>
              <a:t>   No exam</a:t>
            </a:r>
          </a:p>
          <a:p>
            <a:pPr>
              <a:spcBef>
                <a:spcPct val="30000"/>
              </a:spcBef>
            </a:pPr>
            <a:r>
              <a:rPr lang="en-GB">
                <a:latin typeface="Arial Black" pitchFamily="34" charset="0"/>
              </a:rPr>
              <a:t>    Portfolio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6" grpId="0" autoUpdateAnimBg="0"/>
      <p:bldP spid="102407" grpId="0" autoUpdateAnimBg="0"/>
      <p:bldP spid="102408" grpId="0" autoUpdateAnimBg="0"/>
      <p:bldP spid="102409" grpId="0" autoUpdateAnimBg="0"/>
      <p:bldP spid="102412" grpId="0" autoUpdateAnimBg="0"/>
      <p:bldP spid="102413" grpId="0" autoUpdateAnimBg="0"/>
      <p:bldP spid="102414" grpId="0" autoUpdateAnimBg="0"/>
      <p:bldP spid="102415" grpId="0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00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AA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</TotalTime>
  <Words>242</Words>
  <Application>Microsoft PowerPoint</Application>
  <PresentationFormat>On-screen Show (4:3)</PresentationFormat>
  <Paragraphs>77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Times New Roman</vt:lpstr>
      <vt:lpstr>MS PGothic</vt:lpstr>
      <vt:lpstr>Arial</vt:lpstr>
      <vt:lpstr>Verdana</vt:lpstr>
      <vt:lpstr>Arial Black</vt:lpstr>
      <vt:lpstr>Wingdings 3</vt:lpstr>
      <vt:lpstr>Default Design</vt:lpstr>
      <vt:lpstr>Slide 1</vt:lpstr>
      <vt:lpstr>What are NVQs?</vt:lpstr>
      <vt:lpstr>How are they assessed?</vt:lpstr>
      <vt:lpstr>How many assessments?</vt:lpstr>
      <vt:lpstr>What topics will I cover?</vt:lpstr>
      <vt:lpstr>How will I learn?</vt:lpstr>
      <vt:lpstr>Slide 7</vt:lpstr>
      <vt:lpstr>Who should do the course?</vt:lpstr>
      <vt:lpstr>Slide 9</vt:lpstr>
    </vt:vector>
  </TitlesOfParts>
  <Company>Financial Dynamics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NVQ Options presentation</dc:title>
  <dc:creator>Juliet Park</dc:creator>
  <cp:lastModifiedBy> </cp:lastModifiedBy>
  <cp:revision>76</cp:revision>
  <dcterms:created xsi:type="dcterms:W3CDTF">2003-08-28T11:04:01Z</dcterms:created>
  <dcterms:modified xsi:type="dcterms:W3CDTF">2010-08-30T08:48:39Z</dcterms:modified>
</cp:coreProperties>
</file>