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0" r:id="rId2"/>
    <p:sldId id="261" r:id="rId3"/>
    <p:sldId id="262" r:id="rId4"/>
    <p:sldId id="269" r:id="rId5"/>
    <p:sldId id="263" r:id="rId6"/>
    <p:sldId id="259" r:id="rId7"/>
    <p:sldId id="264" r:id="rId8"/>
    <p:sldId id="266" r:id="rId9"/>
    <p:sldId id="268" r:id="rId10"/>
    <p:sldId id="267" r:id="rId11"/>
  </p:sldIdLst>
  <p:sldSz cx="9144000" cy="6858000" type="screen4x3"/>
  <p:notesSz cx="6858000" cy="9715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80492" autoAdjust="0"/>
  </p:normalViewPr>
  <p:slideViewPr>
    <p:cSldViewPr>
      <p:cViewPr>
        <p:scale>
          <a:sx n="47" d="100"/>
          <a:sy n="47" d="100"/>
        </p:scale>
        <p:origin x="-2046" y="-3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9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857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857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0DEC37-EB65-4F3F-8716-53E31A1265D0}" type="datetimeFigureOut">
              <a:rPr lang="en-GB" smtClean="0"/>
              <a:t>02/11/2011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00125" y="728663"/>
            <a:ext cx="4857750" cy="36433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614863"/>
            <a:ext cx="5486400" cy="43719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228039"/>
            <a:ext cx="2971800" cy="4857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228039"/>
            <a:ext cx="2971800" cy="4857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5170EA-3AF3-46CD-AE52-58E7C28F3C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1055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Match the </a:t>
            </a:r>
            <a:r>
              <a:rPr lang="en-GB" dirty="0" err="1" smtClean="0"/>
              <a:t>txtspk</a:t>
            </a:r>
            <a:r>
              <a:rPr lang="en-GB" baseline="0" dirty="0" smtClean="0"/>
              <a:t> to the ‘proper’ Spanish.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170EA-3AF3-46CD-AE52-58E7C28F3C3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40308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A couple of slides giving the ‘rules’ or patterns of </a:t>
            </a:r>
            <a:r>
              <a:rPr lang="en-GB" dirty="0" err="1" smtClean="0"/>
              <a:t>txtspk</a:t>
            </a:r>
            <a:r>
              <a:rPr lang="en-GB" baseline="0" dirty="0" smtClean="0"/>
              <a:t> in Spanish.  Similar to what we do in English – leave out vowels, use numbers that ‘sound’ like the word or part of the word e.g. l8r etc..</a:t>
            </a:r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http://matadornetwork.com/abroad/global-netspeak-20-words-and-phrases-to-get-started-texting-in-spanish/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170EA-3AF3-46CD-AE52-58E7C28F3C3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54599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‘Say what you see’ </a:t>
            </a:r>
            <a:r>
              <a:rPr lang="en-GB" dirty="0" err="1" smtClean="0"/>
              <a:t>ess-tres</a:t>
            </a:r>
            <a:r>
              <a:rPr lang="en-GB" baseline="0" dirty="0" smtClean="0"/>
              <a:t> </a:t>
            </a:r>
            <a:r>
              <a:rPr lang="en-GB" baseline="0" dirty="0" smtClean="0">
                <a:sym typeface="Wingdings" pitchFamily="2" charset="2"/>
              </a:rPr>
              <a:t> </a:t>
            </a:r>
            <a:r>
              <a:rPr lang="en-GB" baseline="0" dirty="0" err="1" smtClean="0">
                <a:sym typeface="Wingdings" pitchFamily="2" charset="2"/>
              </a:rPr>
              <a:t>estrés</a:t>
            </a:r>
            <a:r>
              <a:rPr lang="en-GB" baseline="0" dirty="0" smtClean="0">
                <a:sym typeface="Wingdings" pitchFamily="2" charset="2"/>
              </a:rPr>
              <a:t> (stress)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170EA-3AF3-46CD-AE52-58E7C28F3C3F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048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Students start with 100 points and take one away for each mistake, including accents!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170EA-3AF3-46CD-AE52-58E7C28F3C3F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71769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Reading task – find the Spanish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170EA-3AF3-46CD-AE52-58E7C28F3C3F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30250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This is a similar reading text.  This time the idea is to work memory AND</a:t>
            </a:r>
            <a:r>
              <a:rPr lang="en-GB" baseline="0" dirty="0" smtClean="0"/>
              <a:t> attention to detail, first by re-writing the text as </a:t>
            </a:r>
            <a:r>
              <a:rPr lang="en-GB" baseline="0" dirty="0" err="1" smtClean="0"/>
              <a:t>textspeak</a:t>
            </a:r>
            <a:r>
              <a:rPr lang="en-GB" baseline="0" dirty="0" smtClean="0"/>
              <a:t> and then by trying to re-construct the text again and then comparing with the original version.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170EA-3AF3-46CD-AE52-58E7C28F3C3F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19055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Straightforward translation task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170EA-3AF3-46CD-AE52-58E7C28F3C3F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42656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To finish…….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170EA-3AF3-46CD-AE52-58E7C28F3C3F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10867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Homework:  Use</a:t>
            </a:r>
            <a:r>
              <a:rPr lang="en-GB" baseline="0" dirty="0" smtClean="0"/>
              <a:t> the 3 model texts we have worked with to write a similar one for yourself.  Decide where you would most like to have some work experience – make it fit your future aspirations!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170EA-3AF3-46CD-AE52-58E7C28F3C3F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1833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F7D65-4890-4916-96E9-7A4ECFEA6E33}" type="datetimeFigureOut">
              <a:rPr lang="en-GB" smtClean="0"/>
              <a:t>02/11/2011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9F502-1921-4958-9B31-C5D229D839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3324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F7D65-4890-4916-96E9-7A4ECFEA6E33}" type="datetimeFigureOut">
              <a:rPr lang="en-GB" smtClean="0"/>
              <a:t>02/11/2011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9F502-1921-4958-9B31-C5D229D839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1664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F7D65-4890-4916-96E9-7A4ECFEA6E33}" type="datetimeFigureOut">
              <a:rPr lang="en-GB" smtClean="0"/>
              <a:t>02/11/2011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9F502-1921-4958-9B31-C5D229D839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1035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F7D65-4890-4916-96E9-7A4ECFEA6E33}" type="datetimeFigureOut">
              <a:rPr lang="en-GB" smtClean="0"/>
              <a:t>02/11/2011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9F502-1921-4958-9B31-C5D229D839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3463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F7D65-4890-4916-96E9-7A4ECFEA6E33}" type="datetimeFigureOut">
              <a:rPr lang="en-GB" smtClean="0"/>
              <a:t>02/11/2011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9F502-1921-4958-9B31-C5D229D839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5953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F7D65-4890-4916-96E9-7A4ECFEA6E33}" type="datetimeFigureOut">
              <a:rPr lang="en-GB" smtClean="0"/>
              <a:t>02/11/2011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9F502-1921-4958-9B31-C5D229D839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5110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F7D65-4890-4916-96E9-7A4ECFEA6E33}" type="datetimeFigureOut">
              <a:rPr lang="en-GB" smtClean="0"/>
              <a:t>02/11/2011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9F502-1921-4958-9B31-C5D229D839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0034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F7D65-4890-4916-96E9-7A4ECFEA6E33}" type="datetimeFigureOut">
              <a:rPr lang="en-GB" smtClean="0"/>
              <a:t>02/11/2011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9F502-1921-4958-9B31-C5D229D839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4590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F7D65-4890-4916-96E9-7A4ECFEA6E33}" type="datetimeFigureOut">
              <a:rPr lang="en-GB" smtClean="0"/>
              <a:t>02/11/2011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9F502-1921-4958-9B31-C5D229D839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766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F7D65-4890-4916-96E9-7A4ECFEA6E33}" type="datetimeFigureOut">
              <a:rPr lang="en-GB" smtClean="0"/>
              <a:t>02/11/2011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9F502-1921-4958-9B31-C5D229D839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2598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F7D65-4890-4916-96E9-7A4ECFEA6E33}" type="datetimeFigureOut">
              <a:rPr lang="en-GB" smtClean="0"/>
              <a:t>02/11/2011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9F502-1921-4958-9B31-C5D229D839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4526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1F7D65-4890-4916-96E9-7A4ECFEA6E33}" type="datetimeFigureOut">
              <a:rPr lang="en-GB" smtClean="0"/>
              <a:t>02/11/2011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89F502-1921-4958-9B31-C5D229D839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8296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88640"/>
            <a:ext cx="8640960" cy="64633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 smtClean="0">
                <a:solidFill>
                  <a:srgbClr val="FFFFCC"/>
                </a:solidFill>
              </a:rPr>
              <a:t>¿</a:t>
            </a:r>
            <a:r>
              <a:rPr lang="en-GB" sz="3600" b="1" dirty="0" err="1" smtClean="0">
                <a:solidFill>
                  <a:srgbClr val="FFFFCC"/>
                </a:solidFill>
              </a:rPr>
              <a:t>Cómo</a:t>
            </a:r>
            <a:r>
              <a:rPr lang="en-GB" sz="3600" b="1" dirty="0" smtClean="0">
                <a:solidFill>
                  <a:srgbClr val="FFFFCC"/>
                </a:solidFill>
              </a:rPr>
              <a:t> </a:t>
            </a:r>
            <a:r>
              <a:rPr lang="en-GB" sz="3600" b="1" dirty="0" err="1" smtClean="0">
                <a:solidFill>
                  <a:srgbClr val="FFFFCC"/>
                </a:solidFill>
              </a:rPr>
              <a:t>mandar</a:t>
            </a:r>
            <a:r>
              <a:rPr lang="en-GB" sz="3600" b="1" dirty="0" smtClean="0">
                <a:solidFill>
                  <a:srgbClr val="FFFFCC"/>
                </a:solidFill>
              </a:rPr>
              <a:t> un SMS en </a:t>
            </a:r>
            <a:r>
              <a:rPr lang="en-GB" sz="3600" b="1" dirty="0" err="1" smtClean="0">
                <a:solidFill>
                  <a:srgbClr val="FFFFCC"/>
                </a:solidFill>
              </a:rPr>
              <a:t>español</a:t>
            </a:r>
            <a:r>
              <a:rPr lang="en-GB" sz="3600" b="1" dirty="0" smtClean="0">
                <a:solidFill>
                  <a:srgbClr val="FFFFCC"/>
                </a:solidFill>
              </a:rPr>
              <a:t>?</a:t>
            </a:r>
            <a:endParaRPr lang="en-GB" sz="3600" b="1" dirty="0">
              <a:solidFill>
                <a:srgbClr val="FFFFCC"/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539552" y="1412776"/>
            <a:ext cx="1800200" cy="1008112"/>
          </a:xfrm>
          <a:prstGeom prst="ellipse">
            <a:avLst/>
          </a:prstGeom>
          <a:solidFill>
            <a:srgbClr val="00B0F0"/>
          </a:solidFill>
          <a:ln w="762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a2</a:t>
            </a:r>
            <a:endParaRPr lang="en-GB" sz="5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9125604"/>
              </p:ext>
            </p:extLst>
          </p:nvPr>
        </p:nvGraphicFramePr>
        <p:xfrm>
          <a:off x="2939988" y="1308368"/>
          <a:ext cx="3120008" cy="47849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0008"/>
              </a:tblGrid>
              <a:tr h="797488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 smtClean="0">
                          <a:solidFill>
                            <a:srgbClr val="FFFFCC"/>
                          </a:solidFill>
                        </a:rPr>
                        <a:t>¿</a:t>
                      </a:r>
                      <a:r>
                        <a:rPr lang="en-GB" sz="2800" b="1" dirty="0" err="1" smtClean="0">
                          <a:solidFill>
                            <a:srgbClr val="FFFFCC"/>
                          </a:solidFill>
                        </a:rPr>
                        <a:t>Estás</a:t>
                      </a:r>
                      <a:r>
                        <a:rPr lang="en-GB" sz="2800" b="1" dirty="0" smtClean="0">
                          <a:solidFill>
                            <a:srgbClr val="FFFFCC"/>
                          </a:solidFill>
                        </a:rPr>
                        <a:t> </a:t>
                      </a:r>
                      <a:r>
                        <a:rPr lang="en-GB" sz="2800" b="1" dirty="0" err="1" smtClean="0">
                          <a:solidFill>
                            <a:srgbClr val="FFFFCC"/>
                          </a:solidFill>
                        </a:rPr>
                        <a:t>bien</a:t>
                      </a:r>
                      <a:r>
                        <a:rPr lang="en-GB" sz="2800" b="1" dirty="0" smtClean="0">
                          <a:solidFill>
                            <a:srgbClr val="FFFFCC"/>
                          </a:solidFill>
                        </a:rPr>
                        <a:t>?</a:t>
                      </a:r>
                      <a:endParaRPr lang="en-GB" sz="2800" b="1" dirty="0">
                        <a:solidFill>
                          <a:srgbClr val="FFFFCC"/>
                        </a:solidFill>
                      </a:endParaRPr>
                    </a:p>
                  </a:txBody>
                  <a:tcPr anchor="ctr"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</a:tr>
              <a:tr h="797488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 err="1" smtClean="0">
                          <a:solidFill>
                            <a:srgbClr val="FFFFCC"/>
                          </a:solidFill>
                        </a:rPr>
                        <a:t>saludos</a:t>
                      </a:r>
                      <a:endParaRPr lang="en-GB" sz="2800" b="1" dirty="0">
                        <a:solidFill>
                          <a:srgbClr val="FFFFCC"/>
                        </a:solidFill>
                      </a:endParaRPr>
                    </a:p>
                  </a:txBody>
                  <a:tcPr anchor="ctr"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</a:tr>
              <a:tr h="797488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 err="1" smtClean="0">
                          <a:solidFill>
                            <a:srgbClr val="FFFFCC"/>
                          </a:solidFill>
                        </a:rPr>
                        <a:t>adiós</a:t>
                      </a:r>
                      <a:endParaRPr lang="en-GB" sz="2800" b="1" dirty="0">
                        <a:solidFill>
                          <a:srgbClr val="FFFFCC"/>
                        </a:solidFill>
                      </a:endParaRPr>
                    </a:p>
                  </a:txBody>
                  <a:tcPr anchor="ctr"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</a:tr>
              <a:tr h="797488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 smtClean="0">
                          <a:solidFill>
                            <a:srgbClr val="FFFFCC"/>
                          </a:solidFill>
                        </a:rPr>
                        <a:t>hasta </a:t>
                      </a:r>
                      <a:r>
                        <a:rPr lang="en-GB" sz="2800" b="1" dirty="0" err="1" smtClean="0">
                          <a:solidFill>
                            <a:srgbClr val="FFFFCC"/>
                          </a:solidFill>
                        </a:rPr>
                        <a:t>luego</a:t>
                      </a:r>
                      <a:endParaRPr lang="en-GB" sz="2800" b="1" dirty="0">
                        <a:solidFill>
                          <a:srgbClr val="FFFFCC"/>
                        </a:solidFill>
                      </a:endParaRPr>
                    </a:p>
                  </a:txBody>
                  <a:tcPr anchor="ctr"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</a:tr>
              <a:tr h="797488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 err="1" smtClean="0">
                          <a:solidFill>
                            <a:srgbClr val="FFFFCC"/>
                          </a:solidFill>
                        </a:rPr>
                        <a:t>besos</a:t>
                      </a:r>
                      <a:endParaRPr lang="en-GB" sz="2800" b="1" dirty="0">
                        <a:solidFill>
                          <a:srgbClr val="FFFFCC"/>
                        </a:solidFill>
                      </a:endParaRPr>
                    </a:p>
                  </a:txBody>
                  <a:tcPr anchor="ctr"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</a:tr>
              <a:tr h="797488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 err="1" smtClean="0">
                          <a:solidFill>
                            <a:srgbClr val="FFFFCC"/>
                          </a:solidFill>
                        </a:rPr>
                        <a:t>por</a:t>
                      </a:r>
                      <a:r>
                        <a:rPr lang="en-GB" sz="2800" b="1" dirty="0" smtClean="0">
                          <a:solidFill>
                            <a:srgbClr val="FFFFCC"/>
                          </a:solidFill>
                        </a:rPr>
                        <a:t> </a:t>
                      </a:r>
                      <a:r>
                        <a:rPr lang="en-GB" sz="2800" b="1" dirty="0" err="1" smtClean="0">
                          <a:solidFill>
                            <a:srgbClr val="FFFFCC"/>
                          </a:solidFill>
                        </a:rPr>
                        <a:t>favor</a:t>
                      </a:r>
                      <a:endParaRPr lang="en-GB" sz="2800" b="1" dirty="0">
                        <a:solidFill>
                          <a:srgbClr val="FFFFCC"/>
                        </a:solidFill>
                      </a:endParaRPr>
                    </a:p>
                  </a:txBody>
                  <a:tcPr anchor="ctr"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Oval 4"/>
          <p:cNvSpPr/>
          <p:nvPr/>
        </p:nvSpPr>
        <p:spPr>
          <a:xfrm>
            <a:off x="6660232" y="1412776"/>
            <a:ext cx="1800200" cy="1008112"/>
          </a:xfrm>
          <a:prstGeom prst="ellipse">
            <a:avLst/>
          </a:prstGeom>
          <a:solidFill>
            <a:srgbClr val="00B0F0"/>
          </a:solidFill>
          <a:ln w="762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hl</a:t>
            </a:r>
            <a:endParaRPr lang="en-GB" sz="5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324704" y="3080088"/>
            <a:ext cx="1800200" cy="1008112"/>
          </a:xfrm>
          <a:prstGeom prst="ellipse">
            <a:avLst/>
          </a:prstGeom>
          <a:solidFill>
            <a:srgbClr val="00B0F0"/>
          </a:solidFill>
          <a:ln w="762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xfa</a:t>
            </a:r>
            <a:endParaRPr lang="en-GB" sz="5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39552" y="4869160"/>
            <a:ext cx="1800200" cy="1008112"/>
          </a:xfrm>
          <a:prstGeom prst="ellipse">
            <a:avLst/>
          </a:prstGeom>
          <a:solidFill>
            <a:srgbClr val="00B0F0"/>
          </a:solidFill>
          <a:ln w="762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</a:t>
            </a:r>
            <a:r>
              <a:rPr lang="en-GB" sz="28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as</a:t>
            </a:r>
            <a:r>
              <a:rPr lang="en-GB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OK?</a:t>
            </a:r>
            <a:endParaRPr lang="en-GB" sz="2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660232" y="3099540"/>
            <a:ext cx="1800200" cy="1008112"/>
          </a:xfrm>
          <a:prstGeom prst="ellipse">
            <a:avLst/>
          </a:prstGeom>
          <a:solidFill>
            <a:srgbClr val="00B0F0"/>
          </a:solidFill>
          <a:ln w="762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salu2</a:t>
            </a:r>
            <a:endParaRPr lang="en-GB" sz="3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6670556" y="5013176"/>
            <a:ext cx="1800200" cy="1008112"/>
          </a:xfrm>
          <a:prstGeom prst="ellipse">
            <a:avLst/>
          </a:prstGeom>
          <a:solidFill>
            <a:srgbClr val="00B0F0"/>
          </a:solidFill>
          <a:ln w="762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bs</a:t>
            </a:r>
            <a:endParaRPr lang="en-GB" sz="5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843808" y="1203750"/>
            <a:ext cx="3312368" cy="4968552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Arrow Connector 11"/>
          <p:cNvCxnSpPr>
            <a:stCxn id="3" idx="6"/>
          </p:cNvCxnSpPr>
          <p:nvPr/>
        </p:nvCxnSpPr>
        <p:spPr>
          <a:xfrm>
            <a:off x="2339752" y="1916832"/>
            <a:ext cx="576064" cy="1368152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6" idx="6"/>
          </p:cNvCxnSpPr>
          <p:nvPr/>
        </p:nvCxnSpPr>
        <p:spPr>
          <a:xfrm>
            <a:off x="2124904" y="3584144"/>
            <a:ext cx="790912" cy="2077104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2339752" y="1772816"/>
            <a:ext cx="576064" cy="360040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6084168" y="1916832"/>
            <a:ext cx="576064" cy="219082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 flipV="1">
            <a:off x="6084168" y="2420888"/>
            <a:ext cx="576064" cy="1224136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 flipV="1">
            <a:off x="5940152" y="4869160"/>
            <a:ext cx="718964" cy="6206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4099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Document 1"/>
          <p:cNvSpPr/>
          <p:nvPr/>
        </p:nvSpPr>
        <p:spPr>
          <a:xfrm>
            <a:off x="339512" y="764704"/>
            <a:ext cx="8372440" cy="5437023"/>
          </a:xfrm>
          <a:prstGeom prst="flowChartDocument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323528" y="188640"/>
            <a:ext cx="8388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err="1" smtClean="0"/>
              <a:t>Escribe</a:t>
            </a:r>
            <a:r>
              <a:rPr lang="en-GB" sz="2400" dirty="0" smtClean="0"/>
              <a:t> un </a:t>
            </a:r>
            <a:r>
              <a:rPr lang="en-GB" sz="2400" dirty="0" err="1" smtClean="0"/>
              <a:t>texto</a:t>
            </a:r>
            <a:r>
              <a:rPr lang="en-GB" sz="2400" dirty="0" smtClean="0"/>
              <a:t> </a:t>
            </a:r>
            <a:r>
              <a:rPr lang="en-GB" sz="2400" dirty="0" err="1" smtClean="0"/>
              <a:t>parecido</a:t>
            </a:r>
            <a:r>
              <a:rPr lang="en-GB" sz="2400" dirty="0" smtClean="0"/>
              <a:t>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830880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88640"/>
            <a:ext cx="8640960" cy="64633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 smtClean="0">
                <a:solidFill>
                  <a:srgbClr val="FFFFCC"/>
                </a:solidFill>
              </a:rPr>
              <a:t>¿</a:t>
            </a:r>
            <a:r>
              <a:rPr lang="en-GB" sz="3600" b="1" dirty="0" err="1" smtClean="0">
                <a:solidFill>
                  <a:srgbClr val="FFFFCC"/>
                </a:solidFill>
              </a:rPr>
              <a:t>Cómo</a:t>
            </a:r>
            <a:r>
              <a:rPr lang="en-GB" sz="3600" b="1" dirty="0" smtClean="0">
                <a:solidFill>
                  <a:srgbClr val="FFFFCC"/>
                </a:solidFill>
              </a:rPr>
              <a:t> </a:t>
            </a:r>
            <a:r>
              <a:rPr lang="en-GB" sz="3600" b="1" dirty="0" err="1" smtClean="0">
                <a:solidFill>
                  <a:srgbClr val="FFFFCC"/>
                </a:solidFill>
              </a:rPr>
              <a:t>mandar</a:t>
            </a:r>
            <a:r>
              <a:rPr lang="en-GB" sz="3600" b="1" dirty="0" smtClean="0">
                <a:solidFill>
                  <a:srgbClr val="FFFFCC"/>
                </a:solidFill>
              </a:rPr>
              <a:t> un SMS en </a:t>
            </a:r>
            <a:r>
              <a:rPr lang="en-GB" sz="3600" b="1" dirty="0" err="1" smtClean="0">
                <a:solidFill>
                  <a:srgbClr val="FFFFCC"/>
                </a:solidFill>
              </a:rPr>
              <a:t>español</a:t>
            </a:r>
            <a:r>
              <a:rPr lang="en-GB" sz="3600" b="1" dirty="0" smtClean="0">
                <a:solidFill>
                  <a:srgbClr val="FFFFCC"/>
                </a:solidFill>
              </a:rPr>
              <a:t>?</a:t>
            </a:r>
            <a:endParaRPr lang="en-GB" sz="3600" b="1" dirty="0">
              <a:solidFill>
                <a:srgbClr val="FFFFCC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9512" y="1124744"/>
            <a:ext cx="8892480" cy="52322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rgbClr val="FFFFCC"/>
                </a:solidFill>
              </a:rPr>
              <a:t>1.  ‘e’, ‘</a:t>
            </a:r>
            <a:r>
              <a:rPr lang="en-GB" sz="2800" dirty="0" err="1" smtClean="0">
                <a:solidFill>
                  <a:srgbClr val="FFFFCC"/>
                </a:solidFill>
              </a:rPr>
              <a:t>es</a:t>
            </a:r>
            <a:r>
              <a:rPr lang="en-GB" sz="2800" dirty="0" smtClean="0">
                <a:solidFill>
                  <a:srgbClr val="FFFFCC"/>
                </a:solidFill>
              </a:rPr>
              <a:t>’ y la ‘d’ entre </a:t>
            </a:r>
            <a:r>
              <a:rPr lang="en-GB" sz="2800" dirty="0" err="1" smtClean="0">
                <a:solidFill>
                  <a:srgbClr val="FFFFCC"/>
                </a:solidFill>
              </a:rPr>
              <a:t>vocales</a:t>
            </a:r>
            <a:r>
              <a:rPr lang="en-GB" sz="2800" dirty="0" smtClean="0">
                <a:solidFill>
                  <a:srgbClr val="FFFFCC"/>
                </a:solidFill>
              </a:rPr>
              <a:t> </a:t>
            </a:r>
            <a:r>
              <a:rPr lang="en-GB" sz="2800" dirty="0" err="1" smtClean="0">
                <a:solidFill>
                  <a:srgbClr val="FFFFCC"/>
                </a:solidFill>
              </a:rPr>
              <a:t>desaparecen</a:t>
            </a:r>
            <a:endParaRPr lang="en-GB" sz="2800" dirty="0">
              <a:solidFill>
                <a:srgbClr val="FFFFCC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7504" y="1753652"/>
            <a:ext cx="8964488" cy="523220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Por</a:t>
            </a:r>
            <a:r>
              <a:rPr lang="en-GB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GB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ejemplo</a:t>
            </a:r>
            <a:r>
              <a:rPr lang="en-GB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: </a:t>
            </a:r>
            <a:r>
              <a:rPr lang="en-GB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estoy</a:t>
            </a:r>
            <a:r>
              <a:rPr lang="en-GB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GB" sz="2800" dirty="0" smtClean="0">
                <a:solidFill>
                  <a:schemeClr val="tx1">
                    <a:lumMod val="85000"/>
                    <a:lumOff val="15000"/>
                  </a:schemeClr>
                </a:solidFill>
                <a:sym typeface="Wingdings" pitchFamily="2" charset="2"/>
              </a:rPr>
              <a:t> toy/</a:t>
            </a:r>
            <a:r>
              <a:rPr lang="en-GB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  <a:sym typeface="Wingdings" pitchFamily="2" charset="2"/>
              </a:rPr>
              <a:t>toi</a:t>
            </a:r>
            <a:r>
              <a:rPr lang="en-GB" sz="2800" dirty="0" smtClean="0">
                <a:solidFill>
                  <a:schemeClr val="tx1">
                    <a:lumMod val="85000"/>
                    <a:lumOff val="15000"/>
                  </a:schemeClr>
                </a:solidFill>
                <a:sym typeface="Wingdings" pitchFamily="2" charset="2"/>
              </a:rPr>
              <a:t> / </a:t>
            </a:r>
            <a:r>
              <a:rPr lang="en-GB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  <a:sym typeface="Wingdings" pitchFamily="2" charset="2"/>
              </a:rPr>
              <a:t>espera</a:t>
            </a:r>
            <a:r>
              <a:rPr lang="en-GB" sz="2800" dirty="0" smtClean="0">
                <a:solidFill>
                  <a:schemeClr val="tx1">
                    <a:lumMod val="85000"/>
                    <a:lumOff val="15000"/>
                  </a:schemeClr>
                </a:solidFill>
                <a:sym typeface="Wingdings" pitchFamily="2" charset="2"/>
              </a:rPr>
              <a:t>  </a:t>
            </a:r>
            <a:r>
              <a:rPr lang="en-GB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  <a:sym typeface="Wingdings" pitchFamily="2" charset="2"/>
              </a:rPr>
              <a:t>pera</a:t>
            </a:r>
            <a:r>
              <a:rPr lang="en-GB" sz="2800" dirty="0" smtClean="0">
                <a:solidFill>
                  <a:schemeClr val="tx1">
                    <a:lumMod val="85000"/>
                    <a:lumOff val="15000"/>
                  </a:schemeClr>
                </a:solidFill>
                <a:sym typeface="Wingdings" pitchFamily="2" charset="2"/>
              </a:rPr>
              <a:t> / </a:t>
            </a:r>
            <a:r>
              <a:rPr lang="en-GB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  <a:sym typeface="Wingdings" pitchFamily="2" charset="2"/>
              </a:rPr>
              <a:t>todo</a:t>
            </a:r>
            <a:r>
              <a:rPr lang="en-GB" sz="2800" dirty="0" smtClean="0">
                <a:solidFill>
                  <a:schemeClr val="tx1">
                    <a:lumMod val="85000"/>
                    <a:lumOff val="15000"/>
                  </a:schemeClr>
                </a:solidFill>
                <a:sym typeface="Wingdings" pitchFamily="2" charset="2"/>
              </a:rPr>
              <a:t>  too</a:t>
            </a:r>
            <a:endParaRPr lang="en-GB" sz="2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9512" y="2473732"/>
            <a:ext cx="8892480" cy="52322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FFCC"/>
                </a:solidFill>
              </a:rPr>
              <a:t>2. </a:t>
            </a:r>
            <a:r>
              <a:rPr lang="en-US" sz="2800" dirty="0" err="1" smtClean="0">
                <a:solidFill>
                  <a:srgbClr val="FFFFCC"/>
                </a:solidFill>
              </a:rPr>
              <a:t>Unas</a:t>
            </a:r>
            <a:r>
              <a:rPr lang="en-US" sz="2800" dirty="0" smtClean="0">
                <a:solidFill>
                  <a:srgbClr val="FFFFCC"/>
                </a:solidFill>
              </a:rPr>
              <a:t> </a:t>
            </a:r>
            <a:r>
              <a:rPr lang="en-US" sz="2800" dirty="0" err="1" smtClean="0">
                <a:solidFill>
                  <a:srgbClr val="FFFFCC"/>
                </a:solidFill>
              </a:rPr>
              <a:t>letras</a:t>
            </a:r>
            <a:r>
              <a:rPr lang="en-US" sz="2800" dirty="0" smtClean="0">
                <a:solidFill>
                  <a:srgbClr val="FFFFCC"/>
                </a:solidFill>
              </a:rPr>
              <a:t> </a:t>
            </a:r>
            <a:r>
              <a:rPr lang="en-US" sz="2800" dirty="0" err="1" smtClean="0">
                <a:solidFill>
                  <a:srgbClr val="FFFFCC"/>
                </a:solidFill>
              </a:rPr>
              <a:t>cambian</a:t>
            </a:r>
            <a:r>
              <a:rPr lang="en-US" sz="2800" dirty="0" smtClean="0">
                <a:solidFill>
                  <a:srgbClr val="FFFFCC"/>
                </a:solidFill>
              </a:rPr>
              <a:t>:  ‘c’ y ‘q’ </a:t>
            </a:r>
            <a:r>
              <a:rPr lang="en-US" sz="2800" dirty="0" smtClean="0">
                <a:solidFill>
                  <a:srgbClr val="FFFFCC"/>
                </a:solidFill>
                <a:sym typeface="Wingdings" pitchFamily="2" charset="2"/>
              </a:rPr>
              <a:t> ‘k’  / ‘y’  ‘I’ / ‘</a:t>
            </a:r>
            <a:r>
              <a:rPr lang="en-US" sz="2800" dirty="0" err="1" smtClean="0">
                <a:solidFill>
                  <a:srgbClr val="FFFFCC"/>
                </a:solidFill>
                <a:sym typeface="Wingdings" pitchFamily="2" charset="2"/>
              </a:rPr>
              <a:t>ch</a:t>
            </a:r>
            <a:r>
              <a:rPr lang="en-US" sz="2800" dirty="0" smtClean="0">
                <a:solidFill>
                  <a:srgbClr val="FFFFCC"/>
                </a:solidFill>
                <a:sym typeface="Wingdings" pitchFamily="2" charset="2"/>
              </a:rPr>
              <a:t>’  </a:t>
            </a:r>
            <a:r>
              <a:rPr lang="en-US" sz="2800" dirty="0">
                <a:solidFill>
                  <a:srgbClr val="FFFFCC"/>
                </a:solidFill>
                <a:sym typeface="Wingdings" pitchFamily="2" charset="2"/>
              </a:rPr>
              <a:t> </a:t>
            </a:r>
            <a:r>
              <a:rPr lang="en-US" sz="2800" dirty="0" smtClean="0">
                <a:solidFill>
                  <a:srgbClr val="FFFFCC"/>
                </a:solidFill>
                <a:sym typeface="Wingdings" pitchFamily="2" charset="2"/>
              </a:rPr>
              <a:t>‘x’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7504" y="3068960"/>
            <a:ext cx="8964488" cy="523220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Por</a:t>
            </a:r>
            <a:r>
              <a:rPr lang="en-GB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GB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ejemplo</a:t>
            </a:r>
            <a:r>
              <a:rPr lang="en-GB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: </a:t>
            </a:r>
            <a:r>
              <a:rPr lang="en-US" sz="2800" dirty="0" err="1" smtClean="0"/>
              <a:t>quiero</a:t>
            </a:r>
            <a:r>
              <a:rPr lang="en-US" sz="2800" dirty="0" smtClean="0"/>
              <a:t> → </a:t>
            </a:r>
            <a:r>
              <a:rPr lang="en-US" sz="2800" dirty="0" err="1" smtClean="0"/>
              <a:t>kiero</a:t>
            </a:r>
            <a:r>
              <a:rPr lang="en-US" sz="2800" dirty="0" smtClean="0"/>
              <a:t>, </a:t>
            </a:r>
            <a:r>
              <a:rPr lang="en-US" sz="2800" dirty="0" err="1" smtClean="0"/>
              <a:t>quién</a:t>
            </a:r>
            <a:r>
              <a:rPr lang="en-US" sz="2800" dirty="0" smtClean="0"/>
              <a:t> → </a:t>
            </a:r>
            <a:r>
              <a:rPr lang="en-US" sz="2800" dirty="0" err="1" smtClean="0"/>
              <a:t>kien</a:t>
            </a:r>
            <a:r>
              <a:rPr lang="en-US" sz="2800" dirty="0" smtClean="0"/>
              <a:t>, </a:t>
            </a:r>
            <a:r>
              <a:rPr lang="en-US" sz="2800" dirty="0" err="1" smtClean="0"/>
              <a:t>escucha</a:t>
            </a:r>
            <a:r>
              <a:rPr lang="en-US" sz="2800" dirty="0" smtClean="0"/>
              <a:t> → </a:t>
            </a:r>
            <a:r>
              <a:rPr lang="en-US" sz="2800" dirty="0" err="1" smtClean="0"/>
              <a:t>kuxa</a:t>
            </a:r>
            <a:r>
              <a:rPr lang="en-US" sz="2800" dirty="0" smtClean="0"/>
              <a:t> </a:t>
            </a:r>
            <a:endParaRPr lang="en-GB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179512" y="3789040"/>
            <a:ext cx="8892480" cy="52322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CC"/>
                </a:solidFill>
              </a:rPr>
              <a:t>3</a:t>
            </a:r>
            <a:r>
              <a:rPr lang="en-US" sz="2800" dirty="0" smtClean="0">
                <a:solidFill>
                  <a:srgbClr val="FFFFCC"/>
                </a:solidFill>
              </a:rPr>
              <a:t>. </a:t>
            </a:r>
            <a:r>
              <a:rPr lang="en-US" sz="2800" dirty="0" err="1" smtClean="0">
                <a:solidFill>
                  <a:srgbClr val="FFFFCC"/>
                </a:solidFill>
              </a:rPr>
              <a:t>Siglas</a:t>
            </a:r>
            <a:r>
              <a:rPr lang="en-US" sz="2800" dirty="0" smtClean="0">
                <a:solidFill>
                  <a:srgbClr val="FFFFCC"/>
                </a:solidFill>
              </a:rPr>
              <a:t> (initials)</a:t>
            </a:r>
            <a:endParaRPr lang="en-US" sz="2800" dirty="0" smtClean="0">
              <a:solidFill>
                <a:srgbClr val="FFFFCC"/>
              </a:solidFill>
              <a:sym typeface="Wingdings" pitchFamily="2" charset="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2320" y="4437112"/>
            <a:ext cx="8964488" cy="954107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Por</a:t>
            </a:r>
            <a:r>
              <a:rPr lang="en-GB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GB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ejemplo</a:t>
            </a:r>
            <a:r>
              <a:rPr lang="en-GB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: </a:t>
            </a:r>
            <a:r>
              <a:rPr lang="en-US" sz="2800" dirty="0" err="1" smtClean="0"/>
              <a:t>tkm</a:t>
            </a:r>
            <a:r>
              <a:rPr lang="en-US" sz="2800" dirty="0" smtClean="0"/>
              <a:t> </a:t>
            </a:r>
            <a:r>
              <a:rPr lang="en-US" sz="2800" dirty="0" smtClean="0">
                <a:sym typeface="Wingdings" pitchFamily="2" charset="2"/>
              </a:rPr>
              <a:t> </a:t>
            </a:r>
            <a:r>
              <a:rPr lang="en-US" sz="2800" dirty="0" err="1" smtClean="0">
                <a:sym typeface="Wingdings" pitchFamily="2" charset="2"/>
              </a:rPr>
              <a:t>te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quiero</a:t>
            </a:r>
            <a:r>
              <a:rPr lang="en-US" sz="2800" dirty="0" smtClean="0">
                <a:sym typeface="Wingdings" pitchFamily="2" charset="2"/>
              </a:rPr>
              <a:t> mucho / </a:t>
            </a:r>
            <a:r>
              <a:rPr lang="en-US" sz="2800" dirty="0" err="1" smtClean="0">
                <a:sym typeface="Wingdings" pitchFamily="2" charset="2"/>
              </a:rPr>
              <a:t>tki</a:t>
            </a:r>
            <a:r>
              <a:rPr lang="en-US" sz="2800" dirty="0" smtClean="0">
                <a:sym typeface="Wingdings" pitchFamily="2" charset="2"/>
              </a:rPr>
              <a:t>  </a:t>
            </a:r>
            <a:r>
              <a:rPr lang="en-US" sz="2800" dirty="0" err="1" smtClean="0">
                <a:sym typeface="Wingdings" pitchFamily="2" charset="2"/>
              </a:rPr>
              <a:t>tengo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que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irme</a:t>
            </a:r>
            <a:r>
              <a:rPr lang="en-US" sz="2800" dirty="0" smtClean="0">
                <a:sym typeface="Wingdings" pitchFamily="2" charset="2"/>
              </a:rPr>
              <a:t/>
            </a:r>
            <a:br>
              <a:rPr lang="en-US" sz="2800" dirty="0" smtClean="0">
                <a:sym typeface="Wingdings" pitchFamily="2" charset="2"/>
              </a:rPr>
            </a:br>
            <a:r>
              <a:rPr lang="en-US" sz="2800" dirty="0" err="1" smtClean="0">
                <a:sym typeface="Wingdings" pitchFamily="2" charset="2"/>
              </a:rPr>
              <a:t>nph</a:t>
            </a:r>
            <a:r>
              <a:rPr lang="en-US" sz="2800" dirty="0" smtClean="0">
                <a:sym typeface="Wingdings" pitchFamily="2" charset="2"/>
              </a:rPr>
              <a:t>  no </a:t>
            </a:r>
            <a:r>
              <a:rPr lang="en-US" sz="2800" dirty="0" err="1" smtClean="0">
                <a:sym typeface="Wingdings" pitchFamily="2" charset="2"/>
              </a:rPr>
              <a:t>puedo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hablar</a:t>
            </a:r>
            <a:r>
              <a:rPr lang="en-US" sz="2800" dirty="0" smtClean="0">
                <a:sym typeface="Wingdings" pitchFamily="2" charset="2"/>
              </a:rPr>
              <a:t> / </a:t>
            </a:r>
            <a:r>
              <a:rPr lang="en-US" sz="2800" dirty="0" err="1" smtClean="0">
                <a:sym typeface="Wingdings" pitchFamily="2" charset="2"/>
              </a:rPr>
              <a:t>npn</a:t>
            </a:r>
            <a:r>
              <a:rPr lang="en-US" sz="2800" dirty="0" smtClean="0">
                <a:sym typeface="Wingdings" pitchFamily="2" charset="2"/>
              </a:rPr>
              <a:t>  no </a:t>
            </a:r>
            <a:r>
              <a:rPr lang="en-US" sz="2800" dirty="0" err="1" smtClean="0">
                <a:sym typeface="Wingdings" pitchFamily="2" charset="2"/>
              </a:rPr>
              <a:t>pasa</a:t>
            </a:r>
            <a:r>
              <a:rPr lang="en-US" sz="2800" dirty="0" smtClean="0">
                <a:sym typeface="Wingdings" pitchFamily="2" charset="2"/>
              </a:rPr>
              <a:t> nada</a:t>
            </a:r>
            <a:endParaRPr lang="en-GB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179512" y="5498068"/>
            <a:ext cx="8892480" cy="52322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FFCC"/>
                </a:solidFill>
              </a:rPr>
              <a:t>4. </a:t>
            </a:r>
            <a:r>
              <a:rPr lang="en-US" sz="2800" dirty="0" err="1" smtClean="0">
                <a:solidFill>
                  <a:srgbClr val="FFFFCC"/>
                </a:solidFill>
              </a:rPr>
              <a:t>Letras</a:t>
            </a:r>
            <a:r>
              <a:rPr lang="en-US" sz="2800" dirty="0" smtClean="0">
                <a:solidFill>
                  <a:srgbClr val="FFFFCC"/>
                </a:solidFill>
              </a:rPr>
              <a:t> </a:t>
            </a:r>
            <a:r>
              <a:rPr lang="en-US" sz="2800" dirty="0" err="1" smtClean="0">
                <a:solidFill>
                  <a:srgbClr val="FFFFCC"/>
                </a:solidFill>
              </a:rPr>
              <a:t>que</a:t>
            </a:r>
            <a:r>
              <a:rPr lang="en-US" sz="2800" dirty="0" smtClean="0">
                <a:solidFill>
                  <a:srgbClr val="FFFFCC"/>
                </a:solidFill>
              </a:rPr>
              <a:t> </a:t>
            </a:r>
            <a:r>
              <a:rPr lang="en-US" sz="2800" dirty="0" err="1" smtClean="0">
                <a:solidFill>
                  <a:srgbClr val="FFFFCC"/>
                </a:solidFill>
              </a:rPr>
              <a:t>hablan</a:t>
            </a:r>
            <a:endParaRPr lang="en-US" sz="2800" dirty="0" smtClean="0">
              <a:solidFill>
                <a:srgbClr val="FFFFCC"/>
              </a:solidFill>
              <a:sym typeface="Wingdings" pitchFamily="2" charset="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9512" y="6147301"/>
            <a:ext cx="8964488" cy="523220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Por</a:t>
            </a:r>
            <a:r>
              <a:rPr lang="en-GB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GB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ejemplo</a:t>
            </a:r>
            <a:r>
              <a:rPr lang="en-GB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: </a:t>
            </a:r>
            <a:r>
              <a:rPr lang="en-US" sz="2800" dirty="0" smtClean="0"/>
              <a:t>bb </a:t>
            </a:r>
            <a:r>
              <a:rPr lang="en-US" sz="2800" dirty="0" smtClean="0">
                <a:sym typeface="Wingdings" pitchFamily="2" charset="2"/>
              </a:rPr>
              <a:t> </a:t>
            </a:r>
            <a:r>
              <a:rPr lang="en-US" sz="2800" dirty="0" err="1" smtClean="0">
                <a:sym typeface="Wingdings" pitchFamily="2" charset="2"/>
              </a:rPr>
              <a:t>bébé</a:t>
            </a:r>
            <a:r>
              <a:rPr lang="en-US" sz="2800" dirty="0" smtClean="0">
                <a:sym typeface="Wingdings" pitchFamily="2" charset="2"/>
              </a:rPr>
              <a:t> / </a:t>
            </a:r>
            <a:r>
              <a:rPr lang="en-US" sz="2800" dirty="0" err="1" smtClean="0">
                <a:sym typeface="Wingdings" pitchFamily="2" charset="2"/>
              </a:rPr>
              <a:t>rs</a:t>
            </a:r>
            <a:r>
              <a:rPr lang="en-US" sz="2800" dirty="0" smtClean="0">
                <a:sym typeface="Wingdings" pitchFamily="2" charset="2"/>
              </a:rPr>
              <a:t>  </a:t>
            </a:r>
            <a:r>
              <a:rPr lang="en-US" sz="2800" dirty="0" err="1" smtClean="0">
                <a:sym typeface="Wingdings" pitchFamily="2" charset="2"/>
              </a:rPr>
              <a:t>eres</a:t>
            </a:r>
            <a:r>
              <a:rPr lang="en-US" sz="2800" dirty="0" smtClean="0">
                <a:sym typeface="Wingdings" pitchFamily="2" charset="2"/>
              </a:rPr>
              <a:t> / 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4206136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9512" y="116632"/>
            <a:ext cx="8892480" cy="52322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rgbClr val="FFFFCC"/>
                </a:solidFill>
              </a:rPr>
              <a:t>5.  Los </a:t>
            </a:r>
            <a:r>
              <a:rPr lang="en-GB" sz="2800" dirty="0" err="1" smtClean="0">
                <a:solidFill>
                  <a:srgbClr val="FFFFCC"/>
                </a:solidFill>
              </a:rPr>
              <a:t>números</a:t>
            </a:r>
            <a:r>
              <a:rPr lang="en-GB" sz="2800" dirty="0" smtClean="0">
                <a:solidFill>
                  <a:srgbClr val="FFFFCC"/>
                </a:solidFill>
              </a:rPr>
              <a:t> y los </a:t>
            </a:r>
            <a:r>
              <a:rPr lang="en-GB" sz="2800" dirty="0" err="1" smtClean="0">
                <a:solidFill>
                  <a:srgbClr val="FFFFCC"/>
                </a:solidFill>
              </a:rPr>
              <a:t>símbolos</a:t>
            </a:r>
            <a:endParaRPr lang="en-GB" sz="2800" dirty="0">
              <a:solidFill>
                <a:srgbClr val="FFFFCC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7504" y="745540"/>
            <a:ext cx="8964488" cy="1384995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Por</a:t>
            </a:r>
            <a:r>
              <a:rPr lang="en-GB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GB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ejemplo</a:t>
            </a:r>
            <a:r>
              <a:rPr lang="en-GB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: </a:t>
            </a:r>
            <a:r>
              <a:rPr lang="en-US" sz="2800" dirty="0"/>
              <a:t> x = </a:t>
            </a:r>
            <a:r>
              <a:rPr lang="en-US" sz="2800" dirty="0" err="1"/>
              <a:t>por</a:t>
            </a:r>
            <a:r>
              <a:rPr lang="en-US" sz="2800" dirty="0"/>
              <a:t>, + = mas, and – = </a:t>
            </a:r>
            <a:r>
              <a:rPr lang="en-US" sz="2800" dirty="0" err="1" smtClean="0"/>
              <a:t>menos</a:t>
            </a:r>
            <a:r>
              <a:rPr lang="en-US" sz="2800" dirty="0" smtClean="0"/>
              <a:t> </a:t>
            </a:r>
            <a:endParaRPr lang="en-GB" sz="2800" dirty="0"/>
          </a:p>
          <a:p>
            <a:r>
              <a:rPr lang="es-ES_tradnl" sz="2800" dirty="0" smtClean="0"/>
              <a:t>saludos </a:t>
            </a:r>
            <a:r>
              <a:rPr lang="es-ES_tradnl" sz="2800" dirty="0"/>
              <a:t>→ salu2, recién → re100, besitos → </a:t>
            </a:r>
            <a:r>
              <a:rPr lang="es-ES_tradnl" sz="2800" dirty="0" smtClean="0"/>
              <a:t>b7s, </a:t>
            </a:r>
            <a:r>
              <a:rPr lang="es-ES_tradnl" sz="2800" dirty="0"/>
              <a:t>porque → </a:t>
            </a:r>
            <a:r>
              <a:rPr lang="es-ES_tradnl" sz="2800" dirty="0" err="1"/>
              <a:t>xq</a:t>
            </a:r>
            <a:r>
              <a:rPr lang="es-ES_tradnl" sz="2800" dirty="0"/>
              <a:t>, al menos → al-, demasiado → </a:t>
            </a:r>
            <a:r>
              <a:rPr lang="es-ES_tradnl" sz="2800" dirty="0" smtClean="0"/>
              <a:t>de+sia2</a:t>
            </a:r>
            <a:endParaRPr lang="en-GB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44016" y="2204864"/>
            <a:ext cx="8892480" cy="954107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FFCC"/>
                </a:solidFill>
                <a:sym typeface="Wingdings" pitchFamily="2" charset="2"/>
              </a:rPr>
              <a:t>6.  La ‘u’:  ‘</a:t>
            </a:r>
            <a:r>
              <a:rPr lang="en-US" sz="2800" dirty="0" err="1" smtClean="0">
                <a:solidFill>
                  <a:srgbClr val="FFFFCC"/>
                </a:solidFill>
                <a:sym typeface="Wingdings" pitchFamily="2" charset="2"/>
              </a:rPr>
              <a:t>bu</a:t>
            </a:r>
            <a:r>
              <a:rPr lang="en-US" sz="2800" dirty="0" smtClean="0">
                <a:solidFill>
                  <a:srgbClr val="FFFFCC"/>
                </a:solidFill>
                <a:sym typeface="Wingdings" pitchFamily="2" charset="2"/>
              </a:rPr>
              <a:t>’ y ‘</a:t>
            </a:r>
            <a:r>
              <a:rPr lang="en-US" sz="2800" dirty="0" err="1" smtClean="0">
                <a:solidFill>
                  <a:srgbClr val="FFFFCC"/>
                </a:solidFill>
                <a:sym typeface="Wingdings" pitchFamily="2" charset="2"/>
              </a:rPr>
              <a:t>gu</a:t>
            </a:r>
            <a:r>
              <a:rPr lang="en-US" sz="2800" dirty="0" smtClean="0">
                <a:solidFill>
                  <a:srgbClr val="FFFFCC"/>
                </a:solidFill>
                <a:sym typeface="Wingdings" pitchFamily="2" charset="2"/>
              </a:rPr>
              <a:t>’ </a:t>
            </a:r>
            <a:r>
              <a:rPr lang="en-US" sz="2800" dirty="0" err="1" smtClean="0">
                <a:solidFill>
                  <a:srgbClr val="FFFFCC"/>
                </a:solidFill>
                <a:sym typeface="Wingdings" pitchFamily="2" charset="2"/>
              </a:rPr>
              <a:t>pierden</a:t>
            </a:r>
            <a:r>
              <a:rPr lang="en-US" sz="2800" dirty="0" smtClean="0">
                <a:solidFill>
                  <a:srgbClr val="FFFFCC"/>
                </a:solidFill>
                <a:sym typeface="Wingdings" pitchFamily="2" charset="2"/>
              </a:rPr>
              <a:t> ‘b’ y ‘g’.  El </a:t>
            </a:r>
            <a:r>
              <a:rPr lang="en-US" sz="2800" dirty="0" err="1" smtClean="0">
                <a:solidFill>
                  <a:srgbClr val="FFFFCC"/>
                </a:solidFill>
                <a:sym typeface="Wingdings" pitchFamily="2" charset="2"/>
              </a:rPr>
              <a:t>sonido</a:t>
            </a:r>
            <a:r>
              <a:rPr lang="en-US" sz="2800" dirty="0" smtClean="0">
                <a:solidFill>
                  <a:srgbClr val="FFFFCC"/>
                </a:solidFill>
                <a:sym typeface="Wingdings" pitchFamily="2" charset="2"/>
              </a:rPr>
              <a:t> ‘u’ se </a:t>
            </a:r>
            <a:r>
              <a:rPr lang="en-US" sz="2800" dirty="0" err="1" smtClean="0">
                <a:solidFill>
                  <a:srgbClr val="FFFFCC"/>
                </a:solidFill>
                <a:sym typeface="Wingdings" pitchFamily="2" charset="2"/>
              </a:rPr>
              <a:t>escribe</a:t>
            </a:r>
            <a:r>
              <a:rPr lang="en-US" sz="2800" dirty="0" smtClean="0">
                <a:solidFill>
                  <a:srgbClr val="FFFFCC"/>
                </a:solidFill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rgbClr val="FFFFCC"/>
                </a:solidFill>
                <a:sym typeface="Wingdings" pitchFamily="2" charset="2"/>
              </a:rPr>
              <a:t>como</a:t>
            </a:r>
            <a:r>
              <a:rPr lang="en-US" sz="2800" dirty="0" smtClean="0">
                <a:solidFill>
                  <a:srgbClr val="FFFFCC"/>
                </a:solidFill>
                <a:sym typeface="Wingdings" pitchFamily="2" charset="2"/>
              </a:rPr>
              <a:t> ‘w’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7504" y="3212976"/>
            <a:ext cx="8964488" cy="523220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Por</a:t>
            </a:r>
            <a:r>
              <a:rPr lang="en-GB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GB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ejemplo</a:t>
            </a:r>
            <a:r>
              <a:rPr lang="en-GB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: </a:t>
            </a:r>
            <a:r>
              <a:rPr lang="es-ES_tradnl" sz="2800" dirty="0" smtClean="0"/>
              <a:t>bueno </a:t>
            </a:r>
            <a:r>
              <a:rPr lang="es-ES_tradnl" sz="2800" dirty="0"/>
              <a:t>→ </a:t>
            </a:r>
            <a:r>
              <a:rPr lang="es-ES_tradnl" sz="2800" dirty="0" err="1"/>
              <a:t>weno</a:t>
            </a:r>
            <a:r>
              <a:rPr lang="es-ES_tradnl" sz="2800" dirty="0"/>
              <a:t>, </a:t>
            </a:r>
            <a:r>
              <a:rPr lang="es-ES_tradnl" sz="2800" dirty="0" smtClean="0"/>
              <a:t>guapo </a:t>
            </a:r>
            <a:r>
              <a:rPr lang="es-ES_tradnl" sz="2800" dirty="0"/>
              <a:t>→ </a:t>
            </a:r>
            <a:r>
              <a:rPr lang="es-ES_tradnl" sz="2800" dirty="0" err="1" smtClean="0"/>
              <a:t>wapo</a:t>
            </a:r>
            <a:endParaRPr lang="en-GB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124696" y="3861048"/>
            <a:ext cx="8892480" cy="52322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FFCC"/>
                </a:solidFill>
              </a:rPr>
              <a:t>7. La </a:t>
            </a:r>
            <a:r>
              <a:rPr lang="en-US" sz="2800" dirty="0" err="1" smtClean="0">
                <a:solidFill>
                  <a:srgbClr val="FFFFCC"/>
                </a:solidFill>
              </a:rPr>
              <a:t>inclusividad</a:t>
            </a:r>
            <a:endParaRPr lang="en-US" sz="2800" dirty="0" smtClean="0">
              <a:solidFill>
                <a:srgbClr val="FFFFCC"/>
              </a:solidFill>
              <a:sym typeface="Wingdings" pitchFamily="2" charset="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7504" y="4437112"/>
            <a:ext cx="8964488" cy="523220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Por</a:t>
            </a:r>
            <a:r>
              <a:rPr lang="en-GB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GB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ej</a:t>
            </a:r>
            <a:r>
              <a:rPr lang="en-GB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.: </a:t>
            </a:r>
            <a:r>
              <a:rPr lang="es-ES_tradnl" sz="2800" dirty="0"/>
              <a:t>amigos/amigas → </a:t>
            </a:r>
            <a:r>
              <a:rPr lang="es-ES_tradnl" sz="2800" dirty="0" err="1"/>
              <a:t>amig@s</a:t>
            </a:r>
            <a:r>
              <a:rPr lang="es-ES_tradnl" sz="2800" dirty="0"/>
              <a:t>, todos/todas → </a:t>
            </a:r>
            <a:r>
              <a:rPr lang="es-ES_tradnl" sz="2800" dirty="0" err="1"/>
              <a:t>tod@s</a:t>
            </a:r>
            <a:endParaRPr lang="en-GB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124696" y="5067181"/>
            <a:ext cx="8892480" cy="954107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CC"/>
                </a:solidFill>
              </a:rPr>
              <a:t>8</a:t>
            </a:r>
            <a:r>
              <a:rPr lang="en-US" sz="2800" dirty="0" smtClean="0">
                <a:solidFill>
                  <a:srgbClr val="FFFFCC"/>
                </a:solidFill>
              </a:rPr>
              <a:t>. El </a:t>
            </a:r>
            <a:r>
              <a:rPr lang="en-US" sz="2800" dirty="0" err="1" smtClean="0">
                <a:solidFill>
                  <a:srgbClr val="FFFFCC"/>
                </a:solidFill>
              </a:rPr>
              <a:t>uso</a:t>
            </a:r>
            <a:r>
              <a:rPr lang="en-US" sz="2800" dirty="0" smtClean="0">
                <a:solidFill>
                  <a:srgbClr val="FFFFCC"/>
                </a:solidFill>
              </a:rPr>
              <a:t> del </a:t>
            </a:r>
            <a:r>
              <a:rPr lang="en-US" sz="2800" dirty="0" err="1" smtClean="0">
                <a:solidFill>
                  <a:srgbClr val="FFFFCC"/>
                </a:solidFill>
              </a:rPr>
              <a:t>fonético</a:t>
            </a:r>
            <a:r>
              <a:rPr lang="en-US" sz="2800" dirty="0" smtClean="0">
                <a:solidFill>
                  <a:srgbClr val="FFFFCC"/>
                </a:solidFill>
              </a:rPr>
              <a:t> </a:t>
            </a:r>
            <a:r>
              <a:rPr lang="en-US" sz="2800" dirty="0" err="1" smtClean="0">
                <a:solidFill>
                  <a:srgbClr val="FFFFCC"/>
                </a:solidFill>
              </a:rPr>
              <a:t>español</a:t>
            </a:r>
            <a:r>
              <a:rPr lang="en-US" sz="2800" dirty="0" smtClean="0">
                <a:solidFill>
                  <a:srgbClr val="FFFFCC"/>
                </a:solidFill>
              </a:rPr>
              <a:t> </a:t>
            </a:r>
            <a:r>
              <a:rPr lang="en-US" sz="2800" dirty="0" err="1" smtClean="0">
                <a:solidFill>
                  <a:srgbClr val="FFFFCC"/>
                </a:solidFill>
              </a:rPr>
              <a:t>para</a:t>
            </a:r>
            <a:r>
              <a:rPr lang="en-US" sz="2800" dirty="0" smtClean="0">
                <a:solidFill>
                  <a:srgbClr val="FFFFCC"/>
                </a:solidFill>
              </a:rPr>
              <a:t> </a:t>
            </a:r>
            <a:r>
              <a:rPr lang="en-US" sz="2800" dirty="0" err="1" smtClean="0">
                <a:solidFill>
                  <a:srgbClr val="FFFFCC"/>
                </a:solidFill>
              </a:rPr>
              <a:t>comunicar</a:t>
            </a:r>
            <a:r>
              <a:rPr lang="en-US" sz="2800" dirty="0" smtClean="0">
                <a:solidFill>
                  <a:srgbClr val="FFFFCC"/>
                </a:solidFill>
              </a:rPr>
              <a:t> </a:t>
            </a:r>
            <a:r>
              <a:rPr lang="en-US" sz="2800" dirty="0" err="1" smtClean="0">
                <a:solidFill>
                  <a:srgbClr val="FFFFCC"/>
                </a:solidFill>
              </a:rPr>
              <a:t>palabras</a:t>
            </a:r>
            <a:r>
              <a:rPr lang="en-US" sz="2800" dirty="0" smtClean="0">
                <a:solidFill>
                  <a:srgbClr val="FFFFCC"/>
                </a:solidFill>
              </a:rPr>
              <a:t> </a:t>
            </a:r>
            <a:r>
              <a:rPr lang="en-US" sz="2800" dirty="0" err="1" smtClean="0">
                <a:solidFill>
                  <a:srgbClr val="FFFFCC"/>
                </a:solidFill>
              </a:rPr>
              <a:t>inglesas</a:t>
            </a:r>
            <a:endParaRPr lang="en-US" sz="2800" dirty="0" smtClean="0">
              <a:solidFill>
                <a:srgbClr val="FFFFCC"/>
              </a:solidFill>
              <a:sym typeface="Wingdings" pitchFamily="2" charset="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4696" y="6093296"/>
            <a:ext cx="8964488" cy="523220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Por</a:t>
            </a:r>
            <a:r>
              <a:rPr lang="en-GB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GB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ejemplo</a:t>
            </a:r>
            <a:r>
              <a:rPr lang="en-GB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: </a:t>
            </a:r>
            <a:r>
              <a:rPr lang="en-US" sz="2800" dirty="0" err="1"/>
              <a:t>jelou</a:t>
            </a:r>
            <a:r>
              <a:rPr lang="en-US" sz="2800" dirty="0"/>
              <a:t>, </a:t>
            </a:r>
            <a:r>
              <a:rPr lang="en-US" sz="2800" dirty="0" err="1"/>
              <a:t>japibirdei</a:t>
            </a:r>
            <a:r>
              <a:rPr lang="en-US" sz="2800" dirty="0"/>
              <a:t>, </a:t>
            </a:r>
            <a:r>
              <a:rPr lang="en-US" sz="2800" dirty="0" err="1"/>
              <a:t>sorri</a:t>
            </a:r>
            <a:r>
              <a:rPr lang="en-US" sz="2800" dirty="0"/>
              <a:t>, </a:t>
            </a:r>
            <a:r>
              <a:rPr lang="en-US" sz="2800" dirty="0" err="1"/>
              <a:t>plis</a:t>
            </a:r>
            <a:r>
              <a:rPr lang="en-US" sz="2800" dirty="0"/>
              <a:t>.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450978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899592" y="751176"/>
            <a:ext cx="1800200" cy="1008112"/>
          </a:xfrm>
          <a:prstGeom prst="ellipse">
            <a:avLst/>
          </a:prstGeom>
          <a:solidFill>
            <a:srgbClr val="00B0F0"/>
          </a:solidFill>
          <a:ln w="762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s3</a:t>
            </a:r>
            <a:endParaRPr lang="en-GB" sz="5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5968"/>
            <a:ext cx="4134594" cy="55844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ounded Rectangle 2"/>
          <p:cNvSpPr/>
          <p:nvPr/>
        </p:nvSpPr>
        <p:spPr>
          <a:xfrm>
            <a:off x="6084168" y="4653136"/>
            <a:ext cx="2736304" cy="1080120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000" b="1" dirty="0" err="1" smtClean="0">
                <a:solidFill>
                  <a:srgbClr val="FFFFCC"/>
                </a:solidFill>
              </a:rPr>
              <a:t>estrés</a:t>
            </a:r>
            <a:endParaRPr lang="en-GB" sz="6000" b="1" dirty="0">
              <a:solidFill>
                <a:srgbClr val="FFF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9670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79512" y="476672"/>
            <a:ext cx="8712968" cy="72008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200" dirty="0" smtClean="0">
                <a:solidFill>
                  <a:srgbClr val="FFFFCC"/>
                </a:solidFill>
              </a:rPr>
              <a:t>Salu2.  </a:t>
            </a:r>
            <a:r>
              <a:rPr lang="en-GB" sz="3200" dirty="0" err="1" smtClean="0">
                <a:solidFill>
                  <a:srgbClr val="FFFFCC"/>
                </a:solidFill>
              </a:rPr>
              <a:t>Mym</a:t>
            </a:r>
            <a:r>
              <a:rPr lang="en-GB" sz="3200" dirty="0" smtClean="0">
                <a:solidFill>
                  <a:srgbClr val="FFFFCC"/>
                </a:solidFill>
              </a:rPr>
              <a:t> Alicia i </a:t>
            </a:r>
            <a:r>
              <a:rPr lang="en-GB" sz="3200" dirty="0" err="1" smtClean="0">
                <a:solidFill>
                  <a:srgbClr val="FFFFCC"/>
                </a:solidFill>
              </a:rPr>
              <a:t>tng</a:t>
            </a:r>
            <a:r>
              <a:rPr lang="en-GB" sz="3200" dirty="0" smtClean="0">
                <a:solidFill>
                  <a:srgbClr val="FFFFCC"/>
                </a:solidFill>
              </a:rPr>
              <a:t> 16 </a:t>
            </a:r>
            <a:r>
              <a:rPr lang="en-GB" sz="3200" dirty="0" err="1" smtClean="0">
                <a:solidFill>
                  <a:srgbClr val="FFFFCC"/>
                </a:solidFill>
              </a:rPr>
              <a:t>añs</a:t>
            </a:r>
            <a:r>
              <a:rPr lang="en-GB" sz="3200" dirty="0" smtClean="0">
                <a:solidFill>
                  <a:srgbClr val="FFFFCC"/>
                </a:solidFill>
              </a:rPr>
              <a:t>.</a:t>
            </a:r>
            <a:endParaRPr lang="en-GB" sz="3200" dirty="0">
              <a:solidFill>
                <a:srgbClr val="FFFFCC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9512" y="1349152"/>
            <a:ext cx="8712968" cy="720080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Saludos</a:t>
            </a:r>
            <a:r>
              <a:rPr lang="en-GB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  Me </a:t>
            </a:r>
            <a:r>
              <a:rPr lang="en-GB" sz="3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llamo</a:t>
            </a:r>
            <a:r>
              <a:rPr lang="en-GB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Alicia y </a:t>
            </a:r>
            <a:r>
              <a:rPr lang="en-GB" sz="3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tengo</a:t>
            </a:r>
            <a:r>
              <a:rPr lang="en-GB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16 </a:t>
            </a:r>
            <a:r>
              <a:rPr lang="en-GB" sz="3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años</a:t>
            </a:r>
            <a:r>
              <a:rPr lang="en-GB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  <a:endParaRPr lang="en-GB" sz="32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829" y="2204864"/>
            <a:ext cx="8712968" cy="72008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200" dirty="0" smtClean="0">
                <a:solidFill>
                  <a:srgbClr val="FFFFCC"/>
                </a:solidFill>
              </a:rPr>
              <a:t>Soy </a:t>
            </a:r>
            <a:r>
              <a:rPr lang="en-GB" sz="3200" dirty="0" err="1" smtClean="0">
                <a:solidFill>
                  <a:srgbClr val="FFFFCC"/>
                </a:solidFill>
              </a:rPr>
              <a:t>tdnt</a:t>
            </a:r>
            <a:r>
              <a:rPr lang="en-GB" sz="3200" dirty="0" smtClean="0">
                <a:solidFill>
                  <a:srgbClr val="FFFFCC"/>
                </a:solidFill>
              </a:rPr>
              <a:t> n l </a:t>
            </a:r>
            <a:r>
              <a:rPr lang="en-GB" sz="3200" dirty="0" err="1" smtClean="0">
                <a:solidFill>
                  <a:srgbClr val="FFFFCC"/>
                </a:solidFill>
              </a:rPr>
              <a:t>nsti</a:t>
            </a:r>
            <a:r>
              <a:rPr lang="en-GB" sz="3200" dirty="0" smtClean="0">
                <a:solidFill>
                  <a:srgbClr val="FFFFCC"/>
                </a:solidFill>
              </a:rPr>
              <a:t> </a:t>
            </a:r>
            <a:r>
              <a:rPr lang="en-GB" sz="3200" dirty="0" err="1" smtClean="0">
                <a:solidFill>
                  <a:srgbClr val="FFFFCC"/>
                </a:solidFill>
              </a:rPr>
              <a:t>CVC</a:t>
            </a:r>
            <a:r>
              <a:rPr lang="en-GB" sz="3200" dirty="0" smtClean="0">
                <a:solidFill>
                  <a:srgbClr val="FFFFCC"/>
                </a:solidFill>
              </a:rPr>
              <a:t> n CB.</a:t>
            </a:r>
            <a:endParaRPr lang="en-GB" sz="3200" dirty="0">
              <a:solidFill>
                <a:srgbClr val="FFFFCC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80829" y="3068960"/>
            <a:ext cx="8712968" cy="936104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Soy </a:t>
            </a:r>
            <a:r>
              <a:rPr lang="en-GB" sz="3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estudiante</a:t>
            </a:r>
            <a:r>
              <a:rPr lang="en-GB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en el </a:t>
            </a:r>
            <a:r>
              <a:rPr lang="en-GB" sz="3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instituto</a:t>
            </a:r>
            <a:r>
              <a:rPr lang="en-GB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Comberton Village College en Cambridgeshire.</a:t>
            </a:r>
            <a:endParaRPr lang="en-GB" sz="32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41960" y="4221088"/>
            <a:ext cx="8712968" cy="72008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200" dirty="0" err="1" smtClean="0">
                <a:solidFill>
                  <a:srgbClr val="FFFFCC"/>
                </a:solidFill>
              </a:rPr>
              <a:t>Tudio</a:t>
            </a:r>
            <a:r>
              <a:rPr lang="en-GB" sz="3200" dirty="0" smtClean="0">
                <a:solidFill>
                  <a:srgbClr val="FFFFCC"/>
                </a:solidFill>
              </a:rPr>
              <a:t> </a:t>
            </a:r>
            <a:r>
              <a:rPr lang="en-GB" sz="3200" dirty="0" err="1" smtClean="0">
                <a:solidFill>
                  <a:srgbClr val="FFFFCC"/>
                </a:solidFill>
              </a:rPr>
              <a:t>mtcs</a:t>
            </a:r>
            <a:r>
              <a:rPr lang="en-GB" sz="3200" dirty="0" smtClean="0">
                <a:solidFill>
                  <a:srgbClr val="FFFFCC"/>
                </a:solidFill>
              </a:rPr>
              <a:t>, </a:t>
            </a:r>
            <a:r>
              <a:rPr lang="en-GB" sz="3200" dirty="0" err="1" smtClean="0">
                <a:solidFill>
                  <a:srgbClr val="FFFFCC"/>
                </a:solidFill>
              </a:rPr>
              <a:t>pñl</a:t>
            </a:r>
            <a:r>
              <a:rPr lang="en-GB" sz="3200" dirty="0" smtClean="0">
                <a:solidFill>
                  <a:srgbClr val="FFFFCC"/>
                </a:solidFill>
              </a:rPr>
              <a:t>, </a:t>
            </a:r>
            <a:r>
              <a:rPr lang="en-GB" sz="3200" dirty="0" err="1" smtClean="0">
                <a:solidFill>
                  <a:srgbClr val="FFFFCC"/>
                </a:solidFill>
              </a:rPr>
              <a:t>ngls</a:t>
            </a:r>
            <a:r>
              <a:rPr lang="en-GB" sz="3200" dirty="0" smtClean="0">
                <a:solidFill>
                  <a:srgbClr val="FFFFCC"/>
                </a:solidFill>
              </a:rPr>
              <a:t>, </a:t>
            </a:r>
            <a:r>
              <a:rPr lang="en-GB" sz="3200" dirty="0" err="1" smtClean="0">
                <a:solidFill>
                  <a:srgbClr val="FFFFCC"/>
                </a:solidFill>
              </a:rPr>
              <a:t>cncs</a:t>
            </a:r>
            <a:r>
              <a:rPr lang="en-GB" sz="3200" dirty="0" smtClean="0">
                <a:solidFill>
                  <a:srgbClr val="FFFFCC"/>
                </a:solidFill>
              </a:rPr>
              <a:t>, </a:t>
            </a:r>
            <a:r>
              <a:rPr lang="en-GB" sz="3200" dirty="0" err="1" smtClean="0">
                <a:solidFill>
                  <a:srgbClr val="FFFFCC"/>
                </a:solidFill>
              </a:rPr>
              <a:t>grf</a:t>
            </a:r>
            <a:r>
              <a:rPr lang="en-GB" sz="3200" dirty="0" smtClean="0">
                <a:solidFill>
                  <a:srgbClr val="FFFFCC"/>
                </a:solidFill>
              </a:rPr>
              <a:t>, </a:t>
            </a:r>
            <a:r>
              <a:rPr lang="en-GB" sz="3200" dirty="0" err="1" smtClean="0">
                <a:solidFill>
                  <a:srgbClr val="FFFFCC"/>
                </a:solidFill>
              </a:rPr>
              <a:t>hst</a:t>
            </a:r>
            <a:r>
              <a:rPr lang="en-GB" sz="3200" dirty="0" smtClean="0">
                <a:solidFill>
                  <a:srgbClr val="FFFFCC"/>
                </a:solidFill>
              </a:rPr>
              <a:t> i rt.</a:t>
            </a:r>
            <a:endParaRPr lang="en-GB" sz="3200" dirty="0">
              <a:solidFill>
                <a:srgbClr val="FFFFCC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41960" y="5085184"/>
            <a:ext cx="8712968" cy="936104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Estudio</a:t>
            </a:r>
            <a:r>
              <a:rPr lang="en-GB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GB" sz="3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matemáticas</a:t>
            </a:r>
            <a:r>
              <a:rPr lang="en-GB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GB" sz="3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español</a:t>
            </a:r>
            <a:r>
              <a:rPr lang="en-GB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GB" sz="3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inglés</a:t>
            </a:r>
            <a:r>
              <a:rPr lang="en-GB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GB" sz="3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ciencias</a:t>
            </a:r>
            <a:r>
              <a:rPr lang="en-GB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GB" sz="3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geografía</a:t>
            </a:r>
            <a:r>
              <a:rPr lang="en-GB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GB" sz="3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historia</a:t>
            </a:r>
            <a:r>
              <a:rPr lang="en-GB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y arte.</a:t>
            </a:r>
            <a:endParaRPr lang="en-GB" sz="32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0564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116632"/>
            <a:ext cx="8640959" cy="3046988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txBody>
          <a:bodyPr wrap="square">
            <a:spAutoFit/>
          </a:bodyPr>
          <a:lstStyle/>
          <a:p>
            <a:r>
              <a:rPr lang="fr-FR" sz="2400" b="1" dirty="0" smtClean="0">
                <a:solidFill>
                  <a:srgbClr val="FFFFCC"/>
                </a:solidFill>
              </a:rPr>
              <a:t>Me </a:t>
            </a:r>
            <a:r>
              <a:rPr lang="fr-FR" sz="2400" b="1" dirty="0" err="1" smtClean="0">
                <a:solidFill>
                  <a:srgbClr val="FFFFCC"/>
                </a:solidFill>
              </a:rPr>
              <a:t>llamo</a:t>
            </a:r>
            <a:r>
              <a:rPr lang="fr-FR" sz="2400" b="1" dirty="0" smtClean="0">
                <a:solidFill>
                  <a:srgbClr val="FFFFCC"/>
                </a:solidFill>
              </a:rPr>
              <a:t> Conchita .  </a:t>
            </a:r>
            <a:r>
              <a:rPr lang="es-ES" sz="2400" b="1" dirty="0" smtClean="0">
                <a:solidFill>
                  <a:srgbClr val="FFFFCC"/>
                </a:solidFill>
              </a:rPr>
              <a:t>Tengo dieciséis años y soy estudiante en el instituto Juan de la Cierva en Madrid.  Estudio inglés y español para el Bachillerato.  Tengo facilidad en el inglés.  </a:t>
            </a:r>
            <a:br>
              <a:rPr lang="es-ES" sz="2400" b="1" dirty="0" smtClean="0">
                <a:solidFill>
                  <a:srgbClr val="FFFFCC"/>
                </a:solidFill>
              </a:rPr>
            </a:br>
            <a:r>
              <a:rPr lang="es-ES" sz="2400" b="1" dirty="0" smtClean="0">
                <a:solidFill>
                  <a:srgbClr val="FFFFCC"/>
                </a:solidFill>
              </a:rPr>
              <a:t>Tengo un pequeño empleo los sábados en una panadería donde trabaja mi tío.  </a:t>
            </a:r>
            <a:r>
              <a:rPr lang="fr-FR" sz="2400" b="1" dirty="0" err="1" smtClean="0">
                <a:solidFill>
                  <a:srgbClr val="FFFFCC"/>
                </a:solidFill>
              </a:rPr>
              <a:t>Soy</a:t>
            </a:r>
            <a:r>
              <a:rPr lang="fr-FR" sz="2400" b="1" dirty="0" smtClean="0">
                <a:solidFill>
                  <a:srgbClr val="FFFFCC"/>
                </a:solidFill>
              </a:rPr>
              <a:t> </a:t>
            </a:r>
            <a:r>
              <a:rPr lang="fr-FR" sz="2400" b="1" dirty="0" err="1" smtClean="0">
                <a:solidFill>
                  <a:srgbClr val="FFFFCC"/>
                </a:solidFill>
              </a:rPr>
              <a:t>servicial</a:t>
            </a:r>
            <a:r>
              <a:rPr lang="fr-FR" sz="2400" b="1" dirty="0" smtClean="0">
                <a:solidFill>
                  <a:srgbClr val="FFFFCC"/>
                </a:solidFill>
              </a:rPr>
              <a:t> y </a:t>
            </a:r>
            <a:r>
              <a:rPr lang="fr-FR" sz="2400" b="1" dirty="0" err="1" smtClean="0">
                <a:solidFill>
                  <a:srgbClr val="FFFFCC"/>
                </a:solidFill>
              </a:rPr>
              <a:t>sonrío</a:t>
            </a:r>
            <a:r>
              <a:rPr lang="fr-FR" sz="2400" b="1" dirty="0" smtClean="0">
                <a:solidFill>
                  <a:srgbClr val="FFFFCC"/>
                </a:solidFill>
              </a:rPr>
              <a:t> </a:t>
            </a:r>
            <a:r>
              <a:rPr lang="fr-FR" sz="2400" b="1" dirty="0" err="1" smtClean="0">
                <a:solidFill>
                  <a:srgbClr val="FFFFCC"/>
                </a:solidFill>
              </a:rPr>
              <a:t>mucho</a:t>
            </a:r>
            <a:r>
              <a:rPr lang="fr-FR" sz="2400" b="1" dirty="0" smtClean="0">
                <a:solidFill>
                  <a:srgbClr val="FFFFCC"/>
                </a:solidFill>
              </a:rPr>
              <a:t>.</a:t>
            </a:r>
            <a:endParaRPr lang="es-ES" sz="2400" b="1" dirty="0" smtClean="0">
              <a:solidFill>
                <a:srgbClr val="FFFFCC"/>
              </a:solidFill>
            </a:endParaRPr>
          </a:p>
          <a:p>
            <a:r>
              <a:rPr lang="es-ES" sz="2400" b="1" dirty="0" smtClean="0">
                <a:solidFill>
                  <a:srgbClr val="FFFFCC"/>
                </a:solidFill>
              </a:rPr>
              <a:t>Quisiera hacer prácticas en el Corte Inglés por que me gustaría tener experiencia en un gran almacén.  En el futuro quisiera ser gerente en un gran almacén. </a:t>
            </a:r>
            <a:endParaRPr lang="fr-FR" sz="2400" b="1" dirty="0">
              <a:solidFill>
                <a:srgbClr val="FFFFCC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2904180"/>
              </p:ext>
            </p:extLst>
          </p:nvPr>
        </p:nvGraphicFramePr>
        <p:xfrm>
          <a:off x="323527" y="3212976"/>
          <a:ext cx="8424937" cy="3474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60441"/>
                <a:gridCol w="4464496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a small (Saturday)</a:t>
                      </a:r>
                      <a:r>
                        <a:rPr lang="en-GB" sz="2400" baseline="0" dirty="0" smtClean="0"/>
                        <a:t> job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I am good at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I am helpful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I would like to</a:t>
                      </a:r>
                      <a:r>
                        <a:rPr lang="en-GB" sz="2400" baseline="0" dirty="0" smtClean="0"/>
                        <a:t> do work experience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I would like to have experience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I would like to be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283968" y="3212976"/>
            <a:ext cx="4464496" cy="461665"/>
          </a:xfrm>
          <a:prstGeom prst="rect">
            <a:avLst/>
          </a:prstGeom>
          <a:solidFill>
            <a:srgbClr val="FFFFCC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/>
              <a:t>u</a:t>
            </a:r>
            <a:r>
              <a:rPr lang="en-GB" sz="2400" dirty="0" smtClean="0"/>
              <a:t>n </a:t>
            </a:r>
            <a:r>
              <a:rPr lang="en-GB" sz="2400" dirty="0" err="1" smtClean="0"/>
              <a:t>pequeño</a:t>
            </a:r>
            <a:r>
              <a:rPr lang="en-GB" sz="2400" dirty="0" smtClean="0"/>
              <a:t> </a:t>
            </a:r>
            <a:r>
              <a:rPr lang="en-GB" sz="2400" dirty="0" err="1" smtClean="0"/>
              <a:t>empleo</a:t>
            </a:r>
            <a:r>
              <a:rPr lang="en-GB" sz="2400" dirty="0" smtClean="0"/>
              <a:t> (los </a:t>
            </a:r>
            <a:r>
              <a:rPr lang="en-GB" sz="2400" dirty="0" err="1" smtClean="0"/>
              <a:t>sábados</a:t>
            </a:r>
            <a:r>
              <a:rPr lang="en-GB" sz="2400" dirty="0" smtClean="0"/>
              <a:t>)</a:t>
            </a:r>
            <a:endParaRPr lang="en-GB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4283235" y="4149080"/>
            <a:ext cx="4464496" cy="461665"/>
          </a:xfrm>
          <a:prstGeom prst="rect">
            <a:avLst/>
          </a:prstGeom>
          <a:solidFill>
            <a:srgbClr val="FFFFCC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</a:t>
            </a:r>
            <a:r>
              <a:rPr lang="en-GB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oy </a:t>
            </a:r>
            <a:r>
              <a:rPr lang="en-GB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servicial</a:t>
            </a:r>
            <a:endParaRPr lang="en-GB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83968" y="4725144"/>
            <a:ext cx="4464496" cy="584775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3200" dirty="0" err="1">
                <a:solidFill>
                  <a:srgbClr val="FFFFCC"/>
                </a:solidFill>
              </a:rPr>
              <a:t>q</a:t>
            </a:r>
            <a:r>
              <a:rPr lang="en-GB" sz="3200" dirty="0" err="1" smtClean="0">
                <a:solidFill>
                  <a:srgbClr val="FFFFCC"/>
                </a:solidFill>
              </a:rPr>
              <a:t>uisiera</a:t>
            </a:r>
            <a:r>
              <a:rPr lang="en-GB" sz="3200" dirty="0" smtClean="0">
                <a:solidFill>
                  <a:srgbClr val="FFFFCC"/>
                </a:solidFill>
              </a:rPr>
              <a:t> </a:t>
            </a:r>
            <a:r>
              <a:rPr lang="en-GB" sz="3200" dirty="0" err="1" smtClean="0">
                <a:solidFill>
                  <a:srgbClr val="FFFFCC"/>
                </a:solidFill>
              </a:rPr>
              <a:t>hacer</a:t>
            </a:r>
            <a:r>
              <a:rPr lang="en-GB" sz="3200" dirty="0" smtClean="0">
                <a:solidFill>
                  <a:srgbClr val="FFFFCC"/>
                </a:solidFill>
              </a:rPr>
              <a:t> </a:t>
            </a:r>
            <a:r>
              <a:rPr lang="en-GB" sz="3200" dirty="0" err="1" smtClean="0">
                <a:solidFill>
                  <a:srgbClr val="FFFFCC"/>
                </a:solidFill>
              </a:rPr>
              <a:t>prácticas</a:t>
            </a:r>
            <a:r>
              <a:rPr lang="en-GB" sz="3200" dirty="0" smtClean="0">
                <a:solidFill>
                  <a:srgbClr val="FFFFCC"/>
                </a:solidFill>
              </a:rPr>
              <a:t> </a:t>
            </a:r>
            <a:endParaRPr lang="en-GB" sz="3200" dirty="0">
              <a:solidFill>
                <a:srgbClr val="FFFFCC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83968" y="5559623"/>
            <a:ext cx="4464496" cy="461665"/>
          </a:xfrm>
          <a:prstGeom prst="rect">
            <a:avLst/>
          </a:prstGeom>
          <a:solidFill>
            <a:srgbClr val="FFFFCC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</a:t>
            </a:r>
            <a:r>
              <a:rPr lang="en-GB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 </a:t>
            </a:r>
            <a:r>
              <a:rPr lang="en-GB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gustaría</a:t>
            </a:r>
            <a:r>
              <a:rPr lang="en-GB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GB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tener</a:t>
            </a:r>
            <a:r>
              <a:rPr lang="en-GB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GB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experiencia</a:t>
            </a:r>
            <a:endParaRPr lang="en-GB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83235" y="6207695"/>
            <a:ext cx="4464496" cy="461665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err="1">
                <a:solidFill>
                  <a:srgbClr val="FFFFCC"/>
                </a:solidFill>
              </a:rPr>
              <a:t>q</a:t>
            </a:r>
            <a:r>
              <a:rPr lang="en-GB" sz="2400" dirty="0" err="1" smtClean="0">
                <a:solidFill>
                  <a:srgbClr val="FFFFCC"/>
                </a:solidFill>
              </a:rPr>
              <a:t>uisiera</a:t>
            </a:r>
            <a:r>
              <a:rPr lang="en-GB" sz="2400" dirty="0" smtClean="0">
                <a:solidFill>
                  <a:srgbClr val="FFFFCC"/>
                </a:solidFill>
              </a:rPr>
              <a:t> </a:t>
            </a:r>
            <a:r>
              <a:rPr lang="en-GB" sz="2400" dirty="0" err="1" smtClean="0">
                <a:solidFill>
                  <a:srgbClr val="FFFFCC"/>
                </a:solidFill>
              </a:rPr>
              <a:t>ser</a:t>
            </a:r>
            <a:endParaRPr lang="en-GB" sz="2400" dirty="0">
              <a:solidFill>
                <a:srgbClr val="FFFFCC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271611" y="3647857"/>
            <a:ext cx="4464496" cy="461665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err="1">
                <a:solidFill>
                  <a:srgbClr val="FFFFCC"/>
                </a:solidFill>
              </a:rPr>
              <a:t>t</a:t>
            </a:r>
            <a:r>
              <a:rPr lang="en-GB" sz="2400" dirty="0" err="1" smtClean="0">
                <a:solidFill>
                  <a:srgbClr val="FFFFCC"/>
                </a:solidFill>
              </a:rPr>
              <a:t>engo</a:t>
            </a:r>
            <a:r>
              <a:rPr lang="en-GB" sz="2400" dirty="0" smtClean="0">
                <a:solidFill>
                  <a:srgbClr val="FFFFCC"/>
                </a:solidFill>
              </a:rPr>
              <a:t> </a:t>
            </a:r>
            <a:r>
              <a:rPr lang="en-GB" sz="2400" dirty="0" err="1" smtClean="0">
                <a:solidFill>
                  <a:srgbClr val="FFFFCC"/>
                </a:solidFill>
              </a:rPr>
              <a:t>facilidad</a:t>
            </a:r>
            <a:r>
              <a:rPr lang="en-GB" sz="2400" dirty="0" smtClean="0">
                <a:solidFill>
                  <a:srgbClr val="FFFFCC"/>
                </a:solidFill>
              </a:rPr>
              <a:t> en..</a:t>
            </a:r>
            <a:endParaRPr lang="en-GB" sz="2400" dirty="0">
              <a:solidFill>
                <a:srgbClr val="FFF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7873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323528" y="260648"/>
            <a:ext cx="8496944" cy="2677656"/>
          </a:xfrm>
          <a:prstGeom prst="rect">
            <a:avLst/>
          </a:prstGeom>
          <a:solidFill>
            <a:srgbClr val="FFFFCC"/>
          </a:solidFill>
          <a:ln>
            <a:solidFill>
              <a:schemeClr val="tx1">
                <a:lumMod val="85000"/>
                <a:lumOff val="15000"/>
              </a:schemeClr>
            </a:solidFill>
          </a:ln>
          <a:extLst/>
        </p:spPr>
        <p:txBody>
          <a:bodyPr wrap="square" anchor="ctr">
            <a:spAutoFit/>
          </a:bodyPr>
          <a:lstStyle/>
          <a:p>
            <a:r>
              <a:rPr lang="fr-FR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Me </a:t>
            </a:r>
            <a:r>
              <a:rPr lang="fr-FR" sz="2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llamo</a:t>
            </a:r>
            <a:r>
              <a:rPr lang="fr-FR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Carlos Roberto.  </a:t>
            </a:r>
            <a:r>
              <a:rPr lang="es-E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Tengo dieciocho años y soy estudiante </a:t>
            </a:r>
            <a:r>
              <a:rPr lang="es-E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en el Instituto </a:t>
            </a:r>
            <a:r>
              <a:rPr lang="es-E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Pablo Picasso en Málaga.  </a:t>
            </a:r>
            <a:r>
              <a:rPr lang="es-E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Estudio las ciencias y las matemáticas. Tengo </a:t>
            </a:r>
            <a:r>
              <a:rPr lang="es-E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facilidad en las matemáticas.</a:t>
            </a:r>
          </a:p>
          <a:p>
            <a:r>
              <a:rPr lang="es-E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Tengo un pequeño empleo </a:t>
            </a:r>
            <a:r>
              <a:rPr lang="es-E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el fin de semana </a:t>
            </a:r>
            <a:r>
              <a:rPr lang="es-E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en un restaurante de mi pueblo.</a:t>
            </a:r>
            <a:br>
              <a:rPr lang="es-E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s-E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Quisiera </a:t>
            </a:r>
            <a:r>
              <a:rPr lang="es-E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hacer prácticas </a:t>
            </a:r>
            <a:r>
              <a:rPr lang="es-E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en  Iberia </a:t>
            </a:r>
            <a:r>
              <a:rPr lang="es-E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por que me gustaría tener experiencia en una línea aérea.  En el futuro quisiera ser piloto. </a:t>
            </a:r>
            <a:endParaRPr lang="fr-FR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528" y="2996952"/>
            <a:ext cx="84969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err="1" smtClean="0"/>
              <a:t>Escribe</a:t>
            </a:r>
            <a:r>
              <a:rPr lang="en-GB" sz="2400" dirty="0" smtClean="0"/>
              <a:t> </a:t>
            </a:r>
            <a:r>
              <a:rPr lang="en-GB" sz="2400" dirty="0" err="1" smtClean="0"/>
              <a:t>este</a:t>
            </a:r>
            <a:r>
              <a:rPr lang="en-GB" sz="2400" dirty="0" smtClean="0"/>
              <a:t> </a:t>
            </a:r>
            <a:r>
              <a:rPr lang="en-GB" sz="2400" dirty="0" err="1" smtClean="0"/>
              <a:t>párrafo</a:t>
            </a:r>
            <a:r>
              <a:rPr lang="en-GB" sz="2400" dirty="0" smtClean="0"/>
              <a:t> </a:t>
            </a:r>
            <a:r>
              <a:rPr lang="en-GB" sz="2400" dirty="0" err="1" smtClean="0"/>
              <a:t>como</a:t>
            </a:r>
            <a:r>
              <a:rPr lang="en-GB" sz="2400" dirty="0" smtClean="0"/>
              <a:t> un </a:t>
            </a:r>
            <a:r>
              <a:rPr lang="en-GB" sz="2400" dirty="0" err="1" smtClean="0"/>
              <a:t>SMS</a:t>
            </a:r>
            <a:r>
              <a:rPr lang="en-GB" sz="2400" dirty="0" smtClean="0"/>
              <a:t>.  </a:t>
            </a:r>
            <a:r>
              <a:rPr lang="en-GB" sz="2400" dirty="0" err="1" smtClean="0"/>
              <a:t>Luego</a:t>
            </a:r>
            <a:r>
              <a:rPr lang="en-GB" sz="2400" dirty="0" smtClean="0"/>
              <a:t> </a:t>
            </a:r>
            <a:r>
              <a:rPr lang="en-GB" sz="2400" dirty="0" err="1" smtClean="0"/>
              <a:t>dáselo</a:t>
            </a:r>
            <a:r>
              <a:rPr lang="en-GB" sz="2400" dirty="0" smtClean="0"/>
              <a:t> a </a:t>
            </a:r>
            <a:r>
              <a:rPr lang="en-GB" sz="2400" dirty="0" err="1" smtClean="0"/>
              <a:t>tu</a:t>
            </a:r>
            <a:r>
              <a:rPr lang="en-GB" sz="2400" dirty="0" smtClean="0"/>
              <a:t> </a:t>
            </a:r>
            <a:r>
              <a:rPr lang="en-GB" sz="2400" dirty="0" err="1" smtClean="0"/>
              <a:t>compañero</a:t>
            </a:r>
            <a:r>
              <a:rPr lang="en-GB" sz="2400" dirty="0" smtClean="0"/>
              <a:t> </a:t>
            </a:r>
            <a:r>
              <a:rPr lang="en-GB" sz="2400" dirty="0" err="1" smtClean="0"/>
              <a:t>para</a:t>
            </a:r>
            <a:r>
              <a:rPr lang="en-GB" sz="2400" dirty="0" smtClean="0"/>
              <a:t> </a:t>
            </a:r>
            <a:r>
              <a:rPr lang="en-GB" sz="2400" dirty="0" err="1" smtClean="0"/>
              <a:t>que</a:t>
            </a:r>
            <a:r>
              <a:rPr lang="en-GB" sz="2400" dirty="0" smtClean="0"/>
              <a:t> lo </a:t>
            </a:r>
            <a:r>
              <a:rPr lang="en-GB" sz="2400" dirty="0" err="1" smtClean="0"/>
              <a:t>vuelva</a:t>
            </a:r>
            <a:r>
              <a:rPr lang="en-GB" sz="2400" dirty="0" smtClean="0"/>
              <a:t> a ‘</a:t>
            </a:r>
            <a:r>
              <a:rPr lang="en-GB" sz="2400" dirty="0" err="1" smtClean="0"/>
              <a:t>traducir</a:t>
            </a:r>
            <a:r>
              <a:rPr lang="en-GB" sz="2400" dirty="0" smtClean="0"/>
              <a:t>’ al </a:t>
            </a:r>
            <a:r>
              <a:rPr lang="en-GB" sz="2400" dirty="0" err="1" smtClean="0"/>
              <a:t>español</a:t>
            </a:r>
            <a:r>
              <a:rPr lang="en-GB" sz="2400" dirty="0" smtClean="0"/>
              <a:t>.</a:t>
            </a:r>
            <a:endParaRPr lang="en-GB" sz="2400" dirty="0"/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338336" y="4012615"/>
            <a:ext cx="8496944" cy="2308324"/>
          </a:xfrm>
          <a:prstGeom prst="rect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</a:ln>
          <a:extLst/>
        </p:spPr>
        <p:txBody>
          <a:bodyPr wrap="square" anchor="ctr">
            <a:spAutoFit/>
          </a:bodyPr>
          <a:lstStyle/>
          <a:p>
            <a:r>
              <a:rPr lang="en-GB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...........</a:t>
            </a:r>
            <a:endParaRPr lang="fr-FR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8746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ChangeArrowheads="1"/>
          </p:cNvSpPr>
          <p:nvPr/>
        </p:nvSpPr>
        <p:spPr bwMode="auto">
          <a:xfrm>
            <a:off x="307544" y="650305"/>
            <a:ext cx="8388424" cy="2554545"/>
          </a:xfrm>
          <a:prstGeom prst="rect">
            <a:avLst/>
          </a:prstGeom>
          <a:solidFill>
            <a:srgbClr val="FFFFCC"/>
          </a:solidFill>
          <a:ln>
            <a:solidFill>
              <a:schemeClr val="tx1">
                <a:lumMod val="85000"/>
                <a:lumOff val="15000"/>
              </a:schemeClr>
            </a:solidFill>
          </a:ln>
          <a:extLst/>
        </p:spPr>
        <p:txBody>
          <a:bodyPr wrap="square" anchor="ctr">
            <a:spAutoFit/>
          </a:bodyPr>
          <a:lstStyle/>
          <a:p>
            <a:r>
              <a:rPr lang="fr-FR" sz="2000" dirty="0" smtClean="0"/>
              <a:t>Me </a:t>
            </a:r>
            <a:r>
              <a:rPr lang="fr-FR" sz="2000" dirty="0" err="1"/>
              <a:t>llamo</a:t>
            </a:r>
            <a:r>
              <a:rPr lang="fr-FR" sz="2000" dirty="0"/>
              <a:t> Felipe </a:t>
            </a:r>
            <a:r>
              <a:rPr lang="fr-FR" sz="2000" dirty="0" err="1"/>
              <a:t>Manzano</a:t>
            </a:r>
            <a:r>
              <a:rPr lang="fr-FR" sz="2000" dirty="0"/>
              <a:t>.  </a:t>
            </a:r>
            <a:r>
              <a:rPr lang="es-ES" sz="2000" dirty="0"/>
              <a:t>Tengo diecisiete años y soy estudiante al Instituto San </a:t>
            </a:r>
            <a:r>
              <a:rPr lang="es-ES" sz="2000" dirty="0" err="1"/>
              <a:t>Isidorio</a:t>
            </a:r>
            <a:r>
              <a:rPr lang="es-ES" sz="2000" dirty="0"/>
              <a:t> en Sevilla.  </a:t>
            </a:r>
            <a:r>
              <a:rPr lang="fr-FR" sz="2000" dirty="0" err="1"/>
              <a:t>Estudio</a:t>
            </a:r>
            <a:r>
              <a:rPr lang="fr-FR" sz="2000" dirty="0"/>
              <a:t> para el </a:t>
            </a:r>
            <a:r>
              <a:rPr lang="en-GB" sz="2000" dirty="0" err="1" smtClean="0"/>
              <a:t>Bachillerato</a:t>
            </a:r>
            <a:r>
              <a:rPr lang="en-GB" sz="2000" dirty="0" smtClean="0"/>
              <a:t>.</a:t>
            </a:r>
            <a:endParaRPr lang="es-ES" sz="2000" dirty="0"/>
          </a:p>
          <a:p>
            <a:r>
              <a:rPr lang="es-ES" sz="2000" dirty="0"/>
              <a:t>Los fines de semana y los jueves por la tarde trabajo a </a:t>
            </a:r>
            <a:r>
              <a:rPr lang="es-ES" sz="2000" dirty="0" err="1"/>
              <a:t>McDonalds</a:t>
            </a:r>
            <a:r>
              <a:rPr lang="es-ES" sz="2000" dirty="0"/>
              <a:t>.  Trabajo en la caja y trabajo durante 12 horas cada semana.  </a:t>
            </a:r>
            <a:r>
              <a:rPr lang="fr-FR" sz="2000" dirty="0" err="1"/>
              <a:t>Gano</a:t>
            </a:r>
            <a:r>
              <a:rPr lang="fr-FR" sz="2000" dirty="0"/>
              <a:t> 5,30 € </a:t>
            </a:r>
            <a:r>
              <a:rPr lang="fr-FR" sz="2000" dirty="0" err="1"/>
              <a:t>por</a:t>
            </a:r>
            <a:r>
              <a:rPr lang="fr-FR" sz="2000" dirty="0"/>
              <a:t> </a:t>
            </a:r>
            <a:r>
              <a:rPr lang="fr-FR" sz="2000" dirty="0" err="1"/>
              <a:t>hora</a:t>
            </a:r>
            <a:r>
              <a:rPr lang="fr-FR" sz="2000" dirty="0" smtClean="0"/>
              <a:t>.</a:t>
            </a:r>
            <a:endParaRPr lang="es-ES" sz="2000" dirty="0"/>
          </a:p>
          <a:p>
            <a:r>
              <a:rPr lang="es-ES" sz="2000" dirty="0"/>
              <a:t>Quisiera hacer prácticas a </a:t>
            </a:r>
            <a:r>
              <a:rPr lang="es-ES" sz="2000" dirty="0" err="1"/>
              <a:t>Esterel</a:t>
            </a:r>
            <a:r>
              <a:rPr lang="es-ES" sz="2000" dirty="0"/>
              <a:t> Technologies por que me gustaría tener experiencia en una empresa que crea el software.  En el futuro quisiera ser director de mi propia empresa – a lo mejor una tienda o una empresa de informática. </a:t>
            </a:r>
            <a:endParaRPr lang="fr-FR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323528" y="188640"/>
            <a:ext cx="8388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Traduce al </a:t>
            </a:r>
            <a:r>
              <a:rPr lang="en-GB" sz="2400" dirty="0" err="1" smtClean="0"/>
              <a:t>inglés</a:t>
            </a:r>
            <a:r>
              <a:rPr lang="en-GB" sz="2400" dirty="0" smtClean="0"/>
              <a:t>.</a:t>
            </a:r>
            <a:endParaRPr lang="en-GB" sz="2400" dirty="0"/>
          </a:p>
        </p:txBody>
      </p:sp>
      <p:sp>
        <p:nvSpPr>
          <p:cNvPr id="4" name="Flowchart: Document 3"/>
          <p:cNvSpPr/>
          <p:nvPr/>
        </p:nvSpPr>
        <p:spPr>
          <a:xfrm>
            <a:off x="323528" y="3501008"/>
            <a:ext cx="8372440" cy="3168352"/>
          </a:xfrm>
          <a:prstGeom prst="flowChartDocument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7822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764704"/>
            <a:ext cx="8712968" cy="72008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200" dirty="0" err="1" smtClean="0">
                <a:solidFill>
                  <a:srgbClr val="FFFFCC"/>
                </a:solidFill>
              </a:rPr>
              <a:t>Tng</a:t>
            </a:r>
            <a:r>
              <a:rPr lang="en-GB" sz="3200" dirty="0" smtClean="0">
                <a:solidFill>
                  <a:srgbClr val="FFFFCC"/>
                </a:solidFill>
              </a:rPr>
              <a:t> 1 </a:t>
            </a:r>
            <a:r>
              <a:rPr lang="en-GB" sz="3200" dirty="0" err="1" smtClean="0">
                <a:solidFill>
                  <a:srgbClr val="FFFFCC"/>
                </a:solidFill>
              </a:rPr>
              <a:t>mpl</a:t>
            </a:r>
            <a:r>
              <a:rPr lang="en-GB" sz="3200" dirty="0" smtClean="0">
                <a:solidFill>
                  <a:srgbClr val="FFFFCC"/>
                </a:solidFill>
              </a:rPr>
              <a:t> </a:t>
            </a:r>
            <a:r>
              <a:rPr lang="en-GB" sz="3200" dirty="0" err="1" smtClean="0">
                <a:solidFill>
                  <a:srgbClr val="FFFFCC"/>
                </a:solidFill>
              </a:rPr>
              <a:t>ls</a:t>
            </a:r>
            <a:r>
              <a:rPr lang="en-GB" sz="3200" dirty="0" smtClean="0">
                <a:solidFill>
                  <a:srgbClr val="FFFFCC"/>
                </a:solidFill>
              </a:rPr>
              <a:t> </a:t>
            </a:r>
            <a:r>
              <a:rPr lang="en-GB" sz="3200" dirty="0" err="1" smtClean="0">
                <a:solidFill>
                  <a:srgbClr val="FFFFCC"/>
                </a:solidFill>
              </a:rPr>
              <a:t>findes</a:t>
            </a:r>
            <a:r>
              <a:rPr lang="en-GB" sz="3200" dirty="0" smtClean="0">
                <a:solidFill>
                  <a:srgbClr val="FFFFCC"/>
                </a:solidFill>
              </a:rPr>
              <a:t> n </a:t>
            </a:r>
            <a:r>
              <a:rPr lang="en-GB" sz="3200" dirty="0" err="1" smtClean="0">
                <a:solidFill>
                  <a:srgbClr val="FFFFCC"/>
                </a:solidFill>
              </a:rPr>
              <a:t>WHSmth</a:t>
            </a:r>
            <a:r>
              <a:rPr lang="en-GB" sz="3200" dirty="0" smtClean="0">
                <a:solidFill>
                  <a:srgbClr val="FFFFCC"/>
                </a:solidFill>
              </a:rPr>
              <a:t>.</a:t>
            </a:r>
            <a:endParaRPr lang="en-GB" sz="3200" dirty="0">
              <a:solidFill>
                <a:srgbClr val="FFFFCC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9512" y="1637184"/>
            <a:ext cx="8712968" cy="720080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Tengo</a:t>
            </a:r>
            <a:r>
              <a:rPr lang="en-GB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un </a:t>
            </a:r>
            <a:r>
              <a:rPr lang="en-GB" sz="3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empleo</a:t>
            </a:r>
            <a:r>
              <a:rPr lang="en-GB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los fines de </a:t>
            </a:r>
            <a:r>
              <a:rPr lang="en-GB" sz="3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semana</a:t>
            </a:r>
            <a:r>
              <a:rPr lang="en-GB" sz="32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GB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en WHSmith</a:t>
            </a:r>
            <a:endParaRPr lang="en-GB" sz="32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80829" y="2492896"/>
            <a:ext cx="8712968" cy="72008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200" dirty="0" err="1" smtClean="0">
                <a:solidFill>
                  <a:srgbClr val="FFFFCC"/>
                </a:solidFill>
              </a:rPr>
              <a:t>Ksra</a:t>
            </a:r>
            <a:r>
              <a:rPr lang="en-GB" sz="3200" dirty="0" smtClean="0">
                <a:solidFill>
                  <a:srgbClr val="FFFFCC"/>
                </a:solidFill>
              </a:rPr>
              <a:t> </a:t>
            </a:r>
            <a:r>
              <a:rPr lang="en-GB" sz="3200" dirty="0" err="1" smtClean="0">
                <a:solidFill>
                  <a:srgbClr val="FFFFCC"/>
                </a:solidFill>
              </a:rPr>
              <a:t>hcr</a:t>
            </a:r>
            <a:r>
              <a:rPr lang="en-GB" sz="3200" dirty="0" smtClean="0">
                <a:solidFill>
                  <a:srgbClr val="FFFFCC"/>
                </a:solidFill>
              </a:rPr>
              <a:t> </a:t>
            </a:r>
            <a:r>
              <a:rPr lang="en-GB" sz="3200" dirty="0" err="1" smtClean="0">
                <a:solidFill>
                  <a:srgbClr val="FFFFCC"/>
                </a:solidFill>
              </a:rPr>
              <a:t>prctcs</a:t>
            </a:r>
            <a:r>
              <a:rPr lang="en-GB" sz="3200" dirty="0" smtClean="0">
                <a:solidFill>
                  <a:srgbClr val="FFFFCC"/>
                </a:solidFill>
              </a:rPr>
              <a:t> n Marshalls.</a:t>
            </a:r>
            <a:endParaRPr lang="en-GB" sz="3200" dirty="0">
              <a:solidFill>
                <a:srgbClr val="FFFFCC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829" y="3356992"/>
            <a:ext cx="8712968" cy="648072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Quisiera</a:t>
            </a:r>
            <a:r>
              <a:rPr lang="en-GB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GB" sz="3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hacer</a:t>
            </a:r>
            <a:r>
              <a:rPr lang="en-GB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GB" sz="3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prácticas</a:t>
            </a:r>
            <a:r>
              <a:rPr lang="en-GB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en Marshalls.</a:t>
            </a:r>
            <a:endParaRPr lang="en-GB" sz="32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5904" y="4163928"/>
            <a:ext cx="8712968" cy="72008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200" dirty="0" smtClean="0">
                <a:solidFill>
                  <a:srgbClr val="FFFFCC"/>
                </a:solidFill>
              </a:rPr>
              <a:t>M </a:t>
            </a:r>
            <a:r>
              <a:rPr lang="en-GB" sz="3200" dirty="0" err="1" smtClean="0">
                <a:solidFill>
                  <a:srgbClr val="FFFFCC"/>
                </a:solidFill>
              </a:rPr>
              <a:t>gstra</a:t>
            </a:r>
            <a:r>
              <a:rPr lang="en-GB" sz="3200" dirty="0" smtClean="0">
                <a:solidFill>
                  <a:srgbClr val="FFFFCC"/>
                </a:solidFill>
              </a:rPr>
              <a:t> </a:t>
            </a:r>
            <a:r>
              <a:rPr lang="en-GB" sz="3200" dirty="0" err="1" smtClean="0">
                <a:solidFill>
                  <a:srgbClr val="FFFFCC"/>
                </a:solidFill>
              </a:rPr>
              <a:t>tnr</a:t>
            </a:r>
            <a:r>
              <a:rPr lang="en-GB" sz="3200" dirty="0" smtClean="0">
                <a:solidFill>
                  <a:srgbClr val="FFFFCC"/>
                </a:solidFill>
              </a:rPr>
              <a:t> </a:t>
            </a:r>
            <a:r>
              <a:rPr lang="en-GB" sz="3200" dirty="0" err="1" smtClean="0">
                <a:solidFill>
                  <a:srgbClr val="FFFFCC"/>
                </a:solidFill>
              </a:rPr>
              <a:t>xprnca</a:t>
            </a:r>
            <a:r>
              <a:rPr lang="en-GB" sz="3200" dirty="0" smtClean="0">
                <a:solidFill>
                  <a:srgbClr val="FFFFCC"/>
                </a:solidFill>
              </a:rPr>
              <a:t> n 1 </a:t>
            </a:r>
            <a:r>
              <a:rPr lang="en-GB" sz="3200" dirty="0" err="1" smtClean="0">
                <a:solidFill>
                  <a:srgbClr val="FFFFCC"/>
                </a:solidFill>
              </a:rPr>
              <a:t>gn</a:t>
            </a:r>
            <a:r>
              <a:rPr lang="en-GB" sz="3200" dirty="0" smtClean="0">
                <a:solidFill>
                  <a:srgbClr val="FFFFCC"/>
                </a:solidFill>
              </a:rPr>
              <a:t> </a:t>
            </a:r>
            <a:r>
              <a:rPr lang="en-GB" sz="3200" dirty="0" err="1" smtClean="0">
                <a:solidFill>
                  <a:srgbClr val="FFFFCC"/>
                </a:solidFill>
              </a:rPr>
              <a:t>mprsa</a:t>
            </a:r>
            <a:endParaRPr lang="en-GB" sz="3200" dirty="0">
              <a:solidFill>
                <a:srgbClr val="FFFFCC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41960" y="5013176"/>
            <a:ext cx="8712968" cy="936104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Me </a:t>
            </a:r>
            <a:r>
              <a:rPr lang="en-GB" sz="3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gustaría</a:t>
            </a:r>
            <a:r>
              <a:rPr lang="en-GB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GB" sz="3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tener</a:t>
            </a:r>
            <a:r>
              <a:rPr lang="en-GB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GB" sz="3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experiencia</a:t>
            </a:r>
            <a:r>
              <a:rPr lang="en-GB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en </a:t>
            </a:r>
            <a:r>
              <a:rPr lang="en-GB" sz="3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una</a:t>
            </a:r>
            <a:r>
              <a:rPr lang="en-GB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gran </a:t>
            </a:r>
            <a:r>
              <a:rPr lang="en-GB" sz="3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empresa</a:t>
            </a:r>
            <a:r>
              <a:rPr lang="en-GB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  <a:endParaRPr lang="en-GB" sz="32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3836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845</Words>
  <Application>Microsoft Office PowerPoint</Application>
  <PresentationFormat>On-screen Show (4:3)</PresentationFormat>
  <Paragraphs>89</Paragraphs>
  <Slides>10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 </dc:creator>
  <cp:lastModifiedBy>Rachel Hawkes</cp:lastModifiedBy>
  <cp:revision>17</cp:revision>
  <cp:lastPrinted>2011-10-31T06:54:01Z</cp:lastPrinted>
  <dcterms:created xsi:type="dcterms:W3CDTF">2011-10-31T05:04:34Z</dcterms:created>
  <dcterms:modified xsi:type="dcterms:W3CDTF">2011-11-02T20:42:50Z</dcterms:modified>
</cp:coreProperties>
</file>