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66" r:id="rId2"/>
    <p:sldId id="276" r:id="rId3"/>
    <p:sldId id="279" r:id="rId4"/>
    <p:sldId id="281" r:id="rId5"/>
    <p:sldId id="282" r:id="rId6"/>
    <p:sldId id="284" r:id="rId7"/>
    <p:sldId id="285" r:id="rId8"/>
    <p:sldId id="286" r:id="rId9"/>
    <p:sldId id="287" r:id="rId10"/>
    <p:sldId id="283" r:id="rId11"/>
    <p:sldId id="288" r:id="rId12"/>
    <p:sldId id="289" r:id="rId13"/>
    <p:sldId id="278" r:id="rId14"/>
    <p:sldId id="290" r:id="rId15"/>
    <p:sldId id="291" r:id="rId16"/>
    <p:sldId id="292" r:id="rId17"/>
    <p:sldId id="293" r:id="rId18"/>
    <p:sldId id="296" r:id="rId19"/>
    <p:sldId id="299" r:id="rId20"/>
    <p:sldId id="301" r:id="rId21"/>
    <p:sldId id="297" r:id="rId22"/>
    <p:sldId id="298" r:id="rId23"/>
    <p:sldId id="300" r:id="rId24"/>
    <p:sldId id="302" r:id="rId25"/>
    <p:sldId id="304" r:id="rId26"/>
    <p:sldId id="277" r:id="rId27"/>
    <p:sldId id="256" r:id="rId28"/>
    <p:sldId id="261" r:id="rId29"/>
    <p:sldId id="260" r:id="rId30"/>
    <p:sldId id="262" r:id="rId31"/>
    <p:sldId id="263" r:id="rId32"/>
    <p:sldId id="272" r:id="rId33"/>
    <p:sldId id="273" r:id="rId34"/>
    <p:sldId id="267" r:id="rId35"/>
    <p:sldId id="274" r:id="rId36"/>
    <p:sldId id="275" r:id="rId37"/>
    <p:sldId id="257" r:id="rId38"/>
    <p:sldId id="265" r:id="rId39"/>
    <p:sldId id="268" r:id="rId40"/>
    <p:sldId id="303" r:id="rId41"/>
    <p:sldId id="305" r:id="rId4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01B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p:scale>
          <a:sx n="35" d="100"/>
          <a:sy n="35" d="100"/>
        </p:scale>
        <p:origin x="-918" y="-18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611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8344DDB3-35D3-4B30-85AE-36B107B0598D}" type="datetimeFigureOut">
              <a:rPr lang="en-US"/>
              <a:pPr>
                <a:defRPr/>
              </a:pPr>
              <a:t>11/2/2011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F6A1E2B1-A51B-482B-B0EA-AFA058946797}" type="slidenum">
              <a:rPr lang="en-US"/>
              <a:pPr>
                <a:defRPr/>
              </a:pPr>
              <a:t>‹#›</a:t>
            </a:fld>
            <a:endParaRPr lang="en-US"/>
          </a:p>
        </p:txBody>
      </p:sp>
    </p:spTree>
    <p:extLst>
      <p:ext uri="{BB962C8B-B14F-4D97-AF65-F5344CB8AC3E}">
        <p14:creationId xmlns:p14="http://schemas.microsoft.com/office/powerpoint/2010/main" val="64847381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1741789-B1BC-4AD9-B932-EE4EA5145632}" type="slidenum">
              <a:rPr lang="en-GB" smtClean="0"/>
              <a:t>6</a:t>
            </a:fld>
            <a:endParaRPr lang="en-GB"/>
          </a:p>
        </p:txBody>
      </p:sp>
    </p:spTree>
    <p:extLst>
      <p:ext uri="{BB962C8B-B14F-4D97-AF65-F5344CB8AC3E}">
        <p14:creationId xmlns:p14="http://schemas.microsoft.com/office/powerpoint/2010/main" val="19090216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fld id="{FB3D1B1A-7E3D-4F06-85E6-8BA5A83F7A8D}" type="slidenum">
              <a:rPr lang="en-GB" smtClean="0">
                <a:latin typeface="Calibri" pitchFamily="34" charset="0"/>
              </a:rPr>
              <a:pPr eaLnBrk="1" fontAlgn="base" hangingPunct="1">
                <a:spcBef>
                  <a:spcPct val="0"/>
                </a:spcBef>
                <a:spcAft>
                  <a:spcPct val="0"/>
                </a:spcAft>
              </a:pPr>
              <a:t>34</a:t>
            </a:fld>
            <a:endParaRPr lang="en-GB" smtClean="0">
              <a:latin typeface="Calibri" pitchFamily="34" charset="0"/>
            </a:endParaRPr>
          </a:p>
        </p:txBody>
      </p:sp>
      <p:sp>
        <p:nvSpPr>
          <p:cNvPr id="215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fld id="{D2006B7E-C14B-4DCC-B19B-579265541058}" type="slidenum">
              <a:rPr lang="en-GB" smtClean="0">
                <a:latin typeface="Calibri" pitchFamily="34" charset="0"/>
              </a:rPr>
              <a:pPr eaLnBrk="1" fontAlgn="base" hangingPunct="1">
                <a:spcBef>
                  <a:spcPct val="0"/>
                </a:spcBef>
                <a:spcAft>
                  <a:spcPct val="0"/>
                </a:spcAft>
              </a:pPr>
              <a:t>38</a:t>
            </a:fld>
            <a:endParaRPr lang="en-GB" smtClean="0">
              <a:latin typeface="Calibri" pitchFamily="34" charset="0"/>
            </a:endParaRPr>
          </a:p>
        </p:txBody>
      </p:sp>
      <p:sp>
        <p:nvSpPr>
          <p:cNvPr id="225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There are obviously a lot more ideas – limit is only</a:t>
            </a:r>
            <a:r>
              <a:rPr lang="en-GB" baseline="0" dirty="0" smtClean="0"/>
              <a:t> time to explore them, create them, try them out!  And today, the time is limited to share the ideas, but I hope that’s been a useful session and you’ve taken at least one thought away to explore in your own practice.</a:t>
            </a:r>
            <a:endParaRPr lang="en-GB" dirty="0" smtClean="0"/>
          </a:p>
        </p:txBody>
      </p:sp>
      <p:sp>
        <p:nvSpPr>
          <p:cNvPr id="4" name="Slide Number Placeholder 3"/>
          <p:cNvSpPr>
            <a:spLocks noGrp="1"/>
          </p:cNvSpPr>
          <p:nvPr>
            <p:ph type="sldNum" sz="quarter" idx="10"/>
          </p:nvPr>
        </p:nvSpPr>
        <p:spPr/>
        <p:txBody>
          <a:bodyPr/>
          <a:lstStyle/>
          <a:p>
            <a:fld id="{9097FBD5-C8D6-44EA-A072-D4473285BE1E}" type="slidenum">
              <a:rPr lang="en-GB" smtClean="0"/>
              <a:t>41</a:t>
            </a:fld>
            <a:endParaRPr lang="en-GB"/>
          </a:p>
        </p:txBody>
      </p:sp>
    </p:spTree>
    <p:extLst>
      <p:ext uri="{BB962C8B-B14F-4D97-AF65-F5344CB8AC3E}">
        <p14:creationId xmlns:p14="http://schemas.microsoft.com/office/powerpoint/2010/main" val="92775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3.07p.m. 20,000 points </a:t>
            </a:r>
            <a:r>
              <a:rPr lang="en-GB" dirty="0" err="1" smtClean="0"/>
              <a:t>approx</a:t>
            </a:r>
            <a:r>
              <a:rPr lang="en-GB" dirty="0" smtClean="0"/>
              <a:t> ahead</a:t>
            </a:r>
            <a:br>
              <a:rPr lang="en-GB" dirty="0" smtClean="0"/>
            </a:br>
            <a:r>
              <a:rPr lang="en-GB" dirty="0" smtClean="0"/>
              <a:t>Last minute steal</a:t>
            </a:r>
            <a:r>
              <a:rPr lang="en-GB" baseline="0" dirty="0" smtClean="0"/>
              <a:t> from Tunbridge Well Girls’ Grammar School</a:t>
            </a:r>
            <a:br>
              <a:rPr lang="en-GB" baseline="0" dirty="0" smtClean="0"/>
            </a:br>
            <a:r>
              <a:rPr lang="en-GB" baseline="0" dirty="0" smtClean="0"/>
              <a:t/>
            </a:r>
            <a:br>
              <a:rPr lang="en-GB" baseline="0" dirty="0" smtClean="0"/>
            </a:br>
            <a:r>
              <a:rPr lang="en-GB" baseline="0" dirty="0" smtClean="0"/>
              <a:t>Relate the excitement – the use of IT rooms at lunchtimes, breaks, before school!</a:t>
            </a:r>
          </a:p>
          <a:p>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err="1" smtClean="0">
                <a:solidFill>
                  <a:schemeClr val="tx1"/>
                </a:solidFill>
                <a:effectLst/>
                <a:latin typeface="+mn-lt"/>
                <a:ea typeface="+mn-ea"/>
                <a:cs typeface="+mn-cs"/>
              </a:rPr>
              <a:t>Comberton</a:t>
            </a:r>
            <a:r>
              <a:rPr lang="en-GB" sz="1200" kern="1200" dirty="0" smtClean="0">
                <a:solidFill>
                  <a:schemeClr val="tx1"/>
                </a:solidFill>
                <a:effectLst/>
                <a:latin typeface="+mn-lt"/>
                <a:ea typeface="+mn-ea"/>
                <a:cs typeface="+mn-cs"/>
              </a:rPr>
              <a:t> answered 236,669 questions during the course of the competition (an average of almost 30,000 per day).</a:t>
            </a:r>
          </a:p>
          <a:p>
            <a:endParaRPr lang="en-GB" dirty="0" smtClean="0"/>
          </a:p>
        </p:txBody>
      </p:sp>
      <p:sp>
        <p:nvSpPr>
          <p:cNvPr id="4" name="Slide Number Placeholder 3"/>
          <p:cNvSpPr>
            <a:spLocks noGrp="1"/>
          </p:cNvSpPr>
          <p:nvPr>
            <p:ph type="sldNum" sz="quarter" idx="10"/>
          </p:nvPr>
        </p:nvSpPr>
        <p:spPr/>
        <p:txBody>
          <a:bodyPr/>
          <a:lstStyle/>
          <a:p>
            <a:fld id="{9097FBD5-C8D6-44EA-A072-D4473285BE1E}" type="slidenum">
              <a:rPr lang="en-GB" smtClean="0"/>
              <a:t>11</a:t>
            </a:fld>
            <a:endParaRPr lang="en-GB"/>
          </a:p>
        </p:txBody>
      </p:sp>
    </p:spTree>
    <p:extLst>
      <p:ext uri="{BB962C8B-B14F-4D97-AF65-F5344CB8AC3E}">
        <p14:creationId xmlns:p14="http://schemas.microsoft.com/office/powerpoint/2010/main" val="92775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More</a:t>
            </a:r>
            <a:r>
              <a:rPr lang="en-GB" baseline="0" dirty="0" smtClean="0"/>
              <a:t> than just the whole school this was also a week of extraordinary personal stories.  Just pick out 3 x stories of these individuals – give their profiles and how they approached the competition etc…</a:t>
            </a:r>
          </a:p>
          <a:p>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Over 26 hours on vocab learning over the course of a week from Alexia Sloane is not bad (that’s an average of 3.3 hours per day for each of the eight days).</a:t>
            </a:r>
          </a:p>
          <a:p>
            <a:endParaRPr lang="en-GB" dirty="0" smtClean="0"/>
          </a:p>
        </p:txBody>
      </p:sp>
      <p:sp>
        <p:nvSpPr>
          <p:cNvPr id="4" name="Slide Number Placeholder 3"/>
          <p:cNvSpPr>
            <a:spLocks noGrp="1"/>
          </p:cNvSpPr>
          <p:nvPr>
            <p:ph type="sldNum" sz="quarter" idx="10"/>
          </p:nvPr>
        </p:nvSpPr>
        <p:spPr/>
        <p:txBody>
          <a:bodyPr/>
          <a:lstStyle/>
          <a:p>
            <a:fld id="{9097FBD5-C8D6-44EA-A072-D4473285BE1E}" type="slidenum">
              <a:rPr lang="en-GB" smtClean="0"/>
              <a:t>12</a:t>
            </a:fld>
            <a:endParaRPr lang="en-GB"/>
          </a:p>
        </p:txBody>
      </p:sp>
    </p:spTree>
    <p:extLst>
      <p:ext uri="{BB962C8B-B14F-4D97-AF65-F5344CB8AC3E}">
        <p14:creationId xmlns:p14="http://schemas.microsoft.com/office/powerpoint/2010/main" val="927752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Font typeface="Wingdings" pitchFamily="2" charset="2"/>
              <a:buNone/>
            </a:pPr>
            <a:r>
              <a:rPr lang="en-GB" smtClean="0">
                <a:solidFill>
                  <a:srgbClr val="993366"/>
                </a:solidFill>
              </a:rPr>
              <a:t>Points to mention:</a:t>
            </a:r>
          </a:p>
          <a:p>
            <a:pPr eaLnBrk="1" hangingPunct="1">
              <a:spcBef>
                <a:spcPct val="0"/>
              </a:spcBef>
              <a:buFont typeface="Wingdings" pitchFamily="2" charset="2"/>
              <a:buChar char="§"/>
            </a:pPr>
            <a:r>
              <a:rPr lang="en-GB" smtClean="0">
                <a:solidFill>
                  <a:srgbClr val="993366"/>
                </a:solidFill>
              </a:rPr>
              <a:t> contributes to calm, mature learning environment</a:t>
            </a:r>
          </a:p>
          <a:p>
            <a:pPr eaLnBrk="1" hangingPunct="1">
              <a:spcBef>
                <a:spcPct val="0"/>
              </a:spcBef>
              <a:buFont typeface="Wingdings" pitchFamily="2" charset="2"/>
              <a:buChar char="§"/>
            </a:pPr>
            <a:r>
              <a:rPr lang="en-GB" smtClean="0">
                <a:solidFill>
                  <a:srgbClr val="993366"/>
                </a:solidFill>
              </a:rPr>
              <a:t>  models ‘active engagement’ e.g. questioning</a:t>
            </a:r>
          </a:p>
          <a:p>
            <a:pPr eaLnBrk="1" hangingPunct="1">
              <a:spcBef>
                <a:spcPct val="0"/>
              </a:spcBef>
              <a:buFont typeface="Wingdings" pitchFamily="2" charset="2"/>
              <a:buChar char="§"/>
            </a:pPr>
            <a:r>
              <a:rPr lang="en-GB" smtClean="0">
                <a:solidFill>
                  <a:srgbClr val="993366"/>
                </a:solidFill>
              </a:rPr>
              <a:t>  highlights the value of language learning</a:t>
            </a:r>
          </a:p>
          <a:p>
            <a:pPr eaLnBrk="1" hangingPunct="1">
              <a:spcBef>
                <a:spcPct val="0"/>
              </a:spcBef>
              <a:buFont typeface="Wingdings" pitchFamily="2" charset="2"/>
              <a:buChar char="§"/>
            </a:pPr>
            <a:r>
              <a:rPr lang="en-GB" smtClean="0">
                <a:solidFill>
                  <a:srgbClr val="993366"/>
                </a:solidFill>
              </a:rPr>
              <a:t>  literacy levels and ‘world knowledge’ are shared by adults</a:t>
            </a:r>
          </a:p>
          <a:p>
            <a:pPr eaLnBrk="1" hangingPunct="1">
              <a:spcBef>
                <a:spcPct val="0"/>
              </a:spcBef>
              <a:buFont typeface="Wingdings" pitchFamily="2" charset="2"/>
              <a:buChar char="§"/>
            </a:pPr>
            <a:r>
              <a:rPr lang="en-GB" smtClean="0">
                <a:solidFill>
                  <a:srgbClr val="993366"/>
                </a:solidFill>
              </a:rPr>
              <a:t>  linguistic and ICT skills are shared by students</a:t>
            </a:r>
            <a:endParaRPr lang="en-US" smtClean="0">
              <a:solidFill>
                <a:srgbClr val="993366"/>
              </a:solidFill>
            </a:endParaRPr>
          </a:p>
          <a:p>
            <a:pPr eaLnBrk="1" hangingPunct="1">
              <a:spcBef>
                <a:spcPct val="0"/>
              </a:spcBef>
            </a:pPr>
            <a:endParaRPr lang="en-US" smtClean="0"/>
          </a:p>
        </p:txBody>
      </p:sp>
      <p:sp>
        <p:nvSpPr>
          <p:cNvPr id="48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054E753-8C0D-4945-8C0F-1F00F9AF8AA1}" type="slidenum">
              <a:rPr lang="en-GB">
                <a:latin typeface="Calibri" pitchFamily="34" charset="0"/>
              </a:rPr>
              <a:pPr eaLnBrk="1" hangingPunct="1"/>
              <a:t>15</a:t>
            </a:fld>
            <a:endParaRPr lang="en-GB">
              <a:latin typeface="Calibri"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smtClean="0"/>
              <a:t>In conclusion</a:t>
            </a:r>
            <a:r>
              <a:rPr lang="en-GB" b="1" smtClean="0"/>
              <a:t>, </a:t>
            </a:r>
            <a:r>
              <a:rPr lang="en-GB" smtClean="0"/>
              <a:t>despite the difference in the models implemented by Northgate and Comberton, they share many successful outcomes, including:</a:t>
            </a:r>
            <a:br>
              <a:rPr lang="en-GB" smtClean="0"/>
            </a:br>
            <a:endParaRPr lang="en-US" smtClean="0"/>
          </a:p>
          <a:p>
            <a:pPr eaLnBrk="1" hangingPunct="1">
              <a:spcBef>
                <a:spcPct val="0"/>
              </a:spcBef>
            </a:pPr>
            <a:r>
              <a:rPr lang="en-GB" smtClean="0"/>
              <a:t>Personal commitment of the adults to learning Spanish and the positive effect this has on the students’ attitudes, behaviour and therefore progress.</a:t>
            </a:r>
            <a:endParaRPr lang="en-US" smtClean="0"/>
          </a:p>
          <a:p>
            <a:pPr eaLnBrk="1" hangingPunct="1">
              <a:spcBef>
                <a:spcPct val="0"/>
              </a:spcBef>
            </a:pPr>
            <a:r>
              <a:rPr lang="en-GB" smtClean="0"/>
              <a:t>The contribution this project has made to parent-whole school liaison and the community cohesion agenda overall.  Adults from our classes are spreading positive messages about their learning experiences.</a:t>
            </a:r>
            <a:endParaRPr lang="en-US" smtClean="0"/>
          </a:p>
          <a:p>
            <a:pPr eaLnBrk="1" hangingPunct="1">
              <a:spcBef>
                <a:spcPct val="0"/>
              </a:spcBef>
            </a:pPr>
            <a:r>
              <a:rPr lang="en-GB" smtClean="0"/>
              <a:t>The quality of adults’ feedback that has pushed teachers in the project to improve their provision, creating tightly focused learning and maximising the opportunities for creative language use, as well as focusing on developing more opportunities and supplying better resources for independent learning and homework.</a:t>
            </a:r>
            <a:endParaRPr lang="en-US" smtClean="0"/>
          </a:p>
          <a:p>
            <a:pPr eaLnBrk="1" hangingPunct="1">
              <a:spcBef>
                <a:spcPct val="0"/>
              </a:spcBef>
            </a:pPr>
            <a:r>
              <a:rPr lang="en-GB" smtClean="0"/>
              <a:t>The role of the school within the community has been strengthened through this project and the school’s reputation within the community enhance.</a:t>
            </a:r>
            <a:endParaRPr lang="en-US" smtClean="0"/>
          </a:p>
          <a:p>
            <a:pPr eaLnBrk="1" hangingPunct="1">
              <a:spcBef>
                <a:spcPct val="0"/>
              </a:spcBef>
            </a:pPr>
            <a:endParaRPr lang="en-US" smtClean="0"/>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2885E62-7946-4F2F-80F1-326B0773025A}" type="slidenum">
              <a:rPr lang="en-GB">
                <a:latin typeface="Calibri" pitchFamily="34" charset="0"/>
              </a:rPr>
              <a:pPr eaLnBrk="1" hangingPunct="1"/>
              <a:t>18</a:t>
            </a:fld>
            <a:endParaRPr lang="en-GB">
              <a:latin typeface="Calibri"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DCB2B85-96DA-4768-B3A9-3006D5401D8F}" type="slidenum">
              <a:rPr lang="en-GB">
                <a:latin typeface="Calibri" pitchFamily="34" charset="0"/>
              </a:rPr>
              <a:pPr eaLnBrk="1" hangingPunct="1"/>
              <a:t>24</a:t>
            </a:fld>
            <a:endParaRPr lang="en-GB">
              <a:latin typeface="Calibri" pitchFamily="34" charset="0"/>
            </a:endParaRPr>
          </a:p>
        </p:txBody>
      </p:sp>
      <p:sp>
        <p:nvSpPr>
          <p:cNvPr id="5120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51205"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27E0CC2F-1437-462F-8A7E-5077C8D98D2E}" type="slidenum">
              <a:rPr lang="en-US" sz="1200">
                <a:latin typeface="Calibri" pitchFamily="34" charset="0"/>
              </a:rPr>
              <a:pPr algn="r" eaLnBrk="1" hangingPunct="1"/>
              <a:t>24</a:t>
            </a:fld>
            <a:endParaRPr lang="en-US" sz="1200">
              <a:latin typeface="Calibri"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fld id="{2953FA94-1D55-447D-BE1A-8C7D734B5976}" type="slidenum">
              <a:rPr lang="en-GB" smtClean="0">
                <a:latin typeface="Calibri" pitchFamily="34" charset="0"/>
              </a:rPr>
              <a:pPr eaLnBrk="1" fontAlgn="base" hangingPunct="1">
                <a:spcBef>
                  <a:spcPct val="0"/>
                </a:spcBef>
                <a:spcAft>
                  <a:spcPct val="0"/>
                </a:spcAft>
              </a:pPr>
              <a:t>28</a:t>
            </a:fld>
            <a:endParaRPr lang="en-GB" smtClean="0">
              <a:latin typeface="Calibri" pitchFamily="34" charset="0"/>
            </a:endParaRPr>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fld id="{35307794-6C3A-4276-B8E6-EE2579513729}" type="slidenum">
              <a:rPr lang="en-GB" smtClean="0">
                <a:latin typeface="Calibri" pitchFamily="34" charset="0"/>
              </a:rPr>
              <a:pPr eaLnBrk="1" fontAlgn="base" hangingPunct="1">
                <a:spcBef>
                  <a:spcPct val="0"/>
                </a:spcBef>
                <a:spcAft>
                  <a:spcPct val="0"/>
                </a:spcAft>
              </a:pPr>
              <a:t>30</a:t>
            </a:fld>
            <a:endParaRPr lang="en-GB" smtClean="0">
              <a:latin typeface="Calibri" pitchFamily="34" charset="0"/>
            </a:endParaRPr>
          </a:p>
        </p:txBody>
      </p:sp>
      <p:sp>
        <p:nvSpPr>
          <p:cNvPr id="194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fld id="{D745BCF1-E087-46AF-A754-E595C3177C88}" type="slidenum">
              <a:rPr lang="en-GB" smtClean="0">
                <a:latin typeface="Calibri" pitchFamily="34" charset="0"/>
              </a:rPr>
              <a:pPr eaLnBrk="1" fontAlgn="base" hangingPunct="1">
                <a:spcBef>
                  <a:spcPct val="0"/>
                </a:spcBef>
                <a:spcAft>
                  <a:spcPct val="0"/>
                </a:spcAft>
              </a:pPr>
              <a:t>31</a:t>
            </a:fld>
            <a:endParaRPr lang="en-GB" smtClean="0">
              <a:latin typeface="Calibri" pitchFamily="34" charset="0"/>
            </a:endParaRPr>
          </a:p>
        </p:txBody>
      </p:sp>
      <p:sp>
        <p:nvSpPr>
          <p:cNvPr id="204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272F8CE-B04B-46A0-90E4-BFFB38CA05E6}" type="datetimeFigureOut">
              <a:rPr lang="en-US"/>
              <a:pPr>
                <a:defRPr/>
              </a:pPr>
              <a:t>11/2/2011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F30047C-EE6F-4810-8015-39527608A0A5}" type="slidenum">
              <a:rPr lang="en-US"/>
              <a:pPr>
                <a:defRPr/>
              </a:pPr>
              <a:t>‹#›</a:t>
            </a:fld>
            <a:endParaRPr lang="en-US"/>
          </a:p>
        </p:txBody>
      </p:sp>
    </p:spTree>
    <p:extLst>
      <p:ext uri="{BB962C8B-B14F-4D97-AF65-F5344CB8AC3E}">
        <p14:creationId xmlns:p14="http://schemas.microsoft.com/office/powerpoint/2010/main" val="4000681104"/>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B1B7DE8-5D83-45FF-A238-0DC44A51D183}" type="datetimeFigureOut">
              <a:rPr lang="en-US"/>
              <a:pPr>
                <a:defRPr/>
              </a:pPr>
              <a:t>11/2/2011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01EE2C2-ACCA-4806-AF0A-E860C6222641}" type="slidenum">
              <a:rPr lang="en-US"/>
              <a:pPr>
                <a:defRPr/>
              </a:pPr>
              <a:t>‹#›</a:t>
            </a:fld>
            <a:endParaRPr lang="en-US"/>
          </a:p>
        </p:txBody>
      </p:sp>
    </p:spTree>
    <p:extLst>
      <p:ext uri="{BB962C8B-B14F-4D97-AF65-F5344CB8AC3E}">
        <p14:creationId xmlns:p14="http://schemas.microsoft.com/office/powerpoint/2010/main" val="3586029888"/>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1110C18-DA3E-44D9-9091-F2F9A0598AAE}" type="datetimeFigureOut">
              <a:rPr lang="en-US"/>
              <a:pPr>
                <a:defRPr/>
              </a:pPr>
              <a:t>11/2/2011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1326C3A-0AAF-4F5B-80CD-F06B228AF21F}" type="slidenum">
              <a:rPr lang="en-US"/>
              <a:pPr>
                <a:defRPr/>
              </a:pPr>
              <a:t>‹#›</a:t>
            </a:fld>
            <a:endParaRPr lang="en-US"/>
          </a:p>
        </p:txBody>
      </p:sp>
    </p:spTree>
    <p:extLst>
      <p:ext uri="{BB962C8B-B14F-4D97-AF65-F5344CB8AC3E}">
        <p14:creationId xmlns:p14="http://schemas.microsoft.com/office/powerpoint/2010/main" val="2169743902"/>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36A0D74-5DB9-4AF5-AC7B-8183886EF7CC}" type="datetimeFigureOut">
              <a:rPr lang="en-US"/>
              <a:pPr>
                <a:defRPr/>
              </a:pPr>
              <a:t>11/2/2011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BD573E9-FA9F-4A68-AA88-253D9E49C436}" type="slidenum">
              <a:rPr lang="en-US"/>
              <a:pPr>
                <a:defRPr/>
              </a:pPr>
              <a:t>‹#›</a:t>
            </a:fld>
            <a:endParaRPr lang="en-US"/>
          </a:p>
        </p:txBody>
      </p:sp>
    </p:spTree>
    <p:extLst>
      <p:ext uri="{BB962C8B-B14F-4D97-AF65-F5344CB8AC3E}">
        <p14:creationId xmlns:p14="http://schemas.microsoft.com/office/powerpoint/2010/main" val="1142265578"/>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02D2D285-13E6-40B1-9F94-1E4C7128AA37}" type="datetimeFigureOut">
              <a:rPr lang="en-US"/>
              <a:pPr>
                <a:defRPr/>
              </a:pPr>
              <a:t>11/2/2011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4BF3ECD-8D0A-4FE5-8EFA-F3DACB40102B}" type="slidenum">
              <a:rPr lang="en-US"/>
              <a:pPr>
                <a:defRPr/>
              </a:pPr>
              <a:t>‹#›</a:t>
            </a:fld>
            <a:endParaRPr lang="en-US"/>
          </a:p>
        </p:txBody>
      </p:sp>
    </p:spTree>
    <p:extLst>
      <p:ext uri="{BB962C8B-B14F-4D97-AF65-F5344CB8AC3E}">
        <p14:creationId xmlns:p14="http://schemas.microsoft.com/office/powerpoint/2010/main" val="2266008935"/>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9A57C11D-9F8F-46CC-B57E-B4F97E66C354}" type="datetimeFigureOut">
              <a:rPr lang="en-US"/>
              <a:pPr>
                <a:defRPr/>
              </a:pPr>
              <a:t>11/2/2011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D4BB81A-92DC-4902-869E-E2DA9680B75D}" type="slidenum">
              <a:rPr lang="en-US"/>
              <a:pPr>
                <a:defRPr/>
              </a:pPr>
              <a:t>‹#›</a:t>
            </a:fld>
            <a:endParaRPr lang="en-US"/>
          </a:p>
        </p:txBody>
      </p:sp>
    </p:spTree>
    <p:extLst>
      <p:ext uri="{BB962C8B-B14F-4D97-AF65-F5344CB8AC3E}">
        <p14:creationId xmlns:p14="http://schemas.microsoft.com/office/powerpoint/2010/main" val="2266294915"/>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78E34889-DE36-48A9-9FC4-C8A0C634406C}" type="datetimeFigureOut">
              <a:rPr lang="en-US"/>
              <a:pPr>
                <a:defRPr/>
              </a:pPr>
              <a:t>11/2/2011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46D620DD-1B29-43ED-9CE7-3F6983A6E4FD}" type="slidenum">
              <a:rPr lang="en-US"/>
              <a:pPr>
                <a:defRPr/>
              </a:pPr>
              <a:t>‹#›</a:t>
            </a:fld>
            <a:endParaRPr lang="en-US"/>
          </a:p>
        </p:txBody>
      </p:sp>
    </p:spTree>
    <p:extLst>
      <p:ext uri="{BB962C8B-B14F-4D97-AF65-F5344CB8AC3E}">
        <p14:creationId xmlns:p14="http://schemas.microsoft.com/office/powerpoint/2010/main" val="1719689466"/>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B2D8D377-ED57-48DC-B0D9-1F0D8D659BBF}" type="datetimeFigureOut">
              <a:rPr lang="en-US"/>
              <a:pPr>
                <a:defRPr/>
              </a:pPr>
              <a:t>11/2/2011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F13C09E5-A7D9-4C29-A3CA-80E1DA4CBA7D}" type="slidenum">
              <a:rPr lang="en-US"/>
              <a:pPr>
                <a:defRPr/>
              </a:pPr>
              <a:t>‹#›</a:t>
            </a:fld>
            <a:endParaRPr lang="en-US"/>
          </a:p>
        </p:txBody>
      </p:sp>
    </p:spTree>
    <p:extLst>
      <p:ext uri="{BB962C8B-B14F-4D97-AF65-F5344CB8AC3E}">
        <p14:creationId xmlns:p14="http://schemas.microsoft.com/office/powerpoint/2010/main" val="2172069276"/>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99489B5-770A-4BC5-9722-07B8A36DE908}" type="datetimeFigureOut">
              <a:rPr lang="en-US"/>
              <a:pPr>
                <a:defRPr/>
              </a:pPr>
              <a:t>11/2/2011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6FC6C59D-AD97-449E-92B7-6D0F9DBFA975}" type="slidenum">
              <a:rPr lang="en-US"/>
              <a:pPr>
                <a:defRPr/>
              </a:pPr>
              <a:t>‹#›</a:t>
            </a:fld>
            <a:endParaRPr lang="en-US"/>
          </a:p>
        </p:txBody>
      </p:sp>
    </p:spTree>
    <p:extLst>
      <p:ext uri="{BB962C8B-B14F-4D97-AF65-F5344CB8AC3E}">
        <p14:creationId xmlns:p14="http://schemas.microsoft.com/office/powerpoint/2010/main" val="2448863486"/>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56438B5-2A66-48F7-86CE-395DAB24E598}" type="datetimeFigureOut">
              <a:rPr lang="en-US"/>
              <a:pPr>
                <a:defRPr/>
              </a:pPr>
              <a:t>11/2/2011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4FCBF65-40F4-4CD8-87ED-62E5DE25663A}" type="slidenum">
              <a:rPr lang="en-US"/>
              <a:pPr>
                <a:defRPr/>
              </a:pPr>
              <a:t>‹#›</a:t>
            </a:fld>
            <a:endParaRPr lang="en-US"/>
          </a:p>
        </p:txBody>
      </p:sp>
    </p:spTree>
    <p:extLst>
      <p:ext uri="{BB962C8B-B14F-4D97-AF65-F5344CB8AC3E}">
        <p14:creationId xmlns:p14="http://schemas.microsoft.com/office/powerpoint/2010/main" val="1786305942"/>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E8EEB8E-D118-4767-9DDD-1383B3C1C16F}" type="datetimeFigureOut">
              <a:rPr lang="en-US"/>
              <a:pPr>
                <a:defRPr/>
              </a:pPr>
              <a:t>11/2/2011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6130BCF-3E09-43CD-87A1-06BB4E5D3D79}" type="slidenum">
              <a:rPr lang="en-US"/>
              <a:pPr>
                <a:defRPr/>
              </a:pPr>
              <a:t>‹#›</a:t>
            </a:fld>
            <a:endParaRPr lang="en-US"/>
          </a:p>
        </p:txBody>
      </p:sp>
    </p:spTree>
    <p:extLst>
      <p:ext uri="{BB962C8B-B14F-4D97-AF65-F5344CB8AC3E}">
        <p14:creationId xmlns:p14="http://schemas.microsoft.com/office/powerpoint/2010/main" val="2020193972"/>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A2435A5A-E5E1-422C-AD41-C027833101AD}" type="datetimeFigureOut">
              <a:rPr lang="en-US"/>
              <a:pPr>
                <a:defRPr/>
              </a:pPr>
              <a:t>11/2/2011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002EEAAD-645E-4FE6-B788-9CEEA6A069B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gif"/><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gif"/><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http://www.rachelhawkes.com/RPP/IntTalent/IntTalent.php" TargetMode="External"/><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hyperlink" Target="http://www.rachelhawkes.com/RPP/Parents/Parents.php"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8.jpeg"/><Relationship Id="rId11" Type="http://schemas.openxmlformats.org/officeDocument/2006/relationships/image" Target="../media/image33.png"/><Relationship Id="rId5" Type="http://schemas.openxmlformats.org/officeDocument/2006/relationships/image" Target="../media/image27.jpeg"/><Relationship Id="rId10" Type="http://schemas.openxmlformats.org/officeDocument/2006/relationships/image" Target="../media/image32.jpeg"/><Relationship Id="rId4" Type="http://schemas.openxmlformats.org/officeDocument/2006/relationships/image" Target="../media/image26.jpeg"/><Relationship Id="rId9" Type="http://schemas.openxmlformats.org/officeDocument/2006/relationships/image" Target="../media/image31.jpeg"/></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3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hyperlink" Target="http://www.rachelhawkes.com/RPP/LangLead/LanguageLeaders.php" TargetMode="External"/><Relationship Id="rId4" Type="http://schemas.openxmlformats.org/officeDocument/2006/relationships/hyperlink" Target="http://rilanguageleaderaward.wikispaces.com/" TargetMode="External"/></Relationships>
</file>

<file path=ppt/slides/_rels/slide3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hyperlink" Target="http://www.tes.co.uk/" TargetMode="External"/><Relationship Id="rId7" Type="http://schemas.openxmlformats.org/officeDocument/2006/relationships/hyperlink" Target="mailto:rhawkes@comberton.cambs.sch.uk"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9.jpg"/><Relationship Id="rId5" Type="http://schemas.openxmlformats.org/officeDocument/2006/relationships/image" Target="../media/image10.gif"/><Relationship Id="rId10" Type="http://schemas.openxmlformats.org/officeDocument/2006/relationships/image" Target="../media/image52.jpeg"/><Relationship Id="rId4" Type="http://schemas.openxmlformats.org/officeDocument/2006/relationships/hyperlink" Target="http://www.rachelhawkes.com/" TargetMode="External"/><Relationship Id="rId9" Type="http://schemas.openxmlformats.org/officeDocument/2006/relationships/image" Target="../media/image5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a:xfrm>
            <a:off x="469900" y="1772816"/>
            <a:ext cx="8134350" cy="1470025"/>
          </a:xfrm>
          <a:ln w="57150">
            <a:solidFill>
              <a:srgbClr val="FF0000"/>
            </a:solidFill>
          </a:ln>
        </p:spPr>
        <p:txBody>
          <a:bodyPr/>
          <a:lstStyle/>
          <a:p>
            <a:pPr eaLnBrk="1" hangingPunct="1"/>
            <a:r>
              <a:rPr lang="en-GB" sz="5400" b="1" dirty="0" smtClean="0">
                <a:solidFill>
                  <a:schemeClr val="tx1">
                    <a:lumMod val="85000"/>
                    <a:lumOff val="15000"/>
                  </a:schemeClr>
                </a:solidFill>
              </a:rPr>
              <a:t>Learning beyond the classroom</a:t>
            </a:r>
          </a:p>
        </p:txBody>
      </p:sp>
      <p:sp>
        <p:nvSpPr>
          <p:cNvPr id="3" name="Subtitle 2"/>
          <p:cNvSpPr>
            <a:spLocks noGrp="1"/>
          </p:cNvSpPr>
          <p:nvPr>
            <p:ph type="subTitle" idx="1"/>
          </p:nvPr>
        </p:nvSpPr>
        <p:spPr>
          <a:xfrm>
            <a:off x="1259632" y="3789040"/>
            <a:ext cx="6400800" cy="1752600"/>
          </a:xfrm>
        </p:spPr>
        <p:txBody>
          <a:bodyPr/>
          <a:lstStyle/>
          <a:p>
            <a:pPr eaLnBrk="1" hangingPunct="1">
              <a:defRPr/>
            </a:pPr>
            <a:r>
              <a:rPr lang="en-GB" dirty="0" smtClean="0"/>
              <a:t>Rachel Hawkes</a:t>
            </a:r>
            <a:br>
              <a:rPr lang="en-GB" dirty="0" smtClean="0"/>
            </a:br>
            <a:r>
              <a:rPr lang="en-GB" dirty="0" err="1" smtClean="0"/>
              <a:t>Comberton</a:t>
            </a:r>
            <a:r>
              <a:rPr lang="en-GB" dirty="0" smtClean="0"/>
              <a:t> Village College</a:t>
            </a:r>
            <a:endParaRPr lang="en-GB" dirty="0"/>
          </a:p>
        </p:txBody>
      </p:sp>
      <p:pic>
        <p:nvPicPr>
          <p:cNvPr id="205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02050" y="4849813"/>
            <a:ext cx="1517650" cy="179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nSpc>
                <a:spcPct val="150000"/>
              </a:lnSpc>
            </a:pPr>
            <a:r>
              <a:rPr lang="en-GB" dirty="0" smtClean="0"/>
              <a:t>Vocabulary learning online</a:t>
            </a:r>
          </a:p>
          <a:p>
            <a:pPr>
              <a:lnSpc>
                <a:spcPct val="150000"/>
              </a:lnSpc>
            </a:pPr>
            <a:r>
              <a:rPr lang="en-GB" dirty="0" smtClean="0"/>
              <a:t>Text book and awarding body vocabulary lists</a:t>
            </a:r>
          </a:p>
          <a:p>
            <a:pPr>
              <a:lnSpc>
                <a:spcPct val="150000"/>
              </a:lnSpc>
            </a:pPr>
            <a:r>
              <a:rPr lang="en-GB" dirty="0" smtClean="0"/>
              <a:t>Built-in monitoring of individuals and by-class</a:t>
            </a:r>
          </a:p>
          <a:p>
            <a:pPr>
              <a:lnSpc>
                <a:spcPct val="150000"/>
              </a:lnSpc>
            </a:pPr>
            <a:r>
              <a:rPr lang="en-GB" dirty="0" smtClean="0"/>
              <a:t>EDL Championships (September) and national championship open to all (February)</a:t>
            </a: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283" y="208112"/>
            <a:ext cx="8473716" cy="1368152"/>
          </a:xfrm>
          <a:prstGeom prst="rect">
            <a:avLst/>
          </a:prstGeom>
        </p:spPr>
      </p:pic>
      <p:sp>
        <p:nvSpPr>
          <p:cNvPr id="5" name="TextBox 4"/>
          <p:cNvSpPr txBox="1"/>
          <p:nvPr/>
        </p:nvSpPr>
        <p:spPr>
          <a:xfrm>
            <a:off x="6192688" y="6378986"/>
            <a:ext cx="2843808" cy="338554"/>
          </a:xfrm>
          <a:prstGeom prst="rect">
            <a:avLst/>
          </a:prstGeom>
          <a:noFill/>
        </p:spPr>
        <p:txBody>
          <a:bodyPr wrap="square" rtlCol="0">
            <a:spAutoFit/>
          </a:bodyPr>
          <a:lstStyle/>
          <a:p>
            <a:pPr algn="r"/>
            <a:r>
              <a:rPr lang="en-GB" sz="1600" b="1" i="1" dirty="0" smtClean="0">
                <a:solidFill>
                  <a:schemeClr val="tx1">
                    <a:lumMod val="85000"/>
                    <a:lumOff val="15000"/>
                  </a:schemeClr>
                </a:solidFill>
              </a:rPr>
              <a:t>Rachel Hawkes</a:t>
            </a:r>
            <a:endParaRPr lang="en-GB" sz="1600" b="1" i="1" dirty="0">
              <a:solidFill>
                <a:schemeClr val="tx1">
                  <a:lumMod val="85000"/>
                  <a:lumOff val="15000"/>
                </a:schemeClr>
              </a:solidFill>
            </a:endParaRPr>
          </a:p>
        </p:txBody>
      </p:sp>
    </p:spTree>
    <p:extLst>
      <p:ext uri="{BB962C8B-B14F-4D97-AF65-F5344CB8AC3E}">
        <p14:creationId xmlns:p14="http://schemas.microsoft.com/office/powerpoint/2010/main" val="2931779155"/>
      </p:ext>
    </p:extLst>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681743908"/>
              </p:ext>
            </p:extLst>
          </p:nvPr>
        </p:nvGraphicFramePr>
        <p:xfrm>
          <a:off x="179512" y="171449"/>
          <a:ext cx="8856984" cy="6497910"/>
        </p:xfrm>
        <a:graphic>
          <a:graphicData uri="http://schemas.openxmlformats.org/drawingml/2006/table">
            <a:tbl>
              <a:tblPr firstRow="1" bandRow="1">
                <a:tableStyleId>{5940675A-B579-460E-94D1-54222C63F5DA}</a:tableStyleId>
              </a:tblPr>
              <a:tblGrid>
                <a:gridCol w="8856984"/>
              </a:tblGrid>
              <a:tr h="574886">
                <a:tc>
                  <a:txBody>
                    <a:bodyPr/>
                    <a:lstStyle/>
                    <a:p>
                      <a:r>
                        <a:rPr lang="en-GB" sz="2400" b="1" dirty="0" err="1" smtClean="0"/>
                        <a:t>Comberton</a:t>
                      </a:r>
                      <a:r>
                        <a:rPr lang="en-GB" sz="2400" b="1" dirty="0" smtClean="0"/>
                        <a:t> Village College</a:t>
                      </a:r>
                      <a:endParaRPr lang="en-US" sz="2400" b="1" dirty="0"/>
                    </a:p>
                  </a:txBody>
                  <a:tcPr marL="91439" marR="91439" marT="45725" marB="45725"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tcPr>
                </a:tc>
              </a:tr>
              <a:tr h="605167">
                <a:tc>
                  <a:txBody>
                    <a:bodyPr/>
                    <a:lstStyle/>
                    <a:p>
                      <a:pPr algn="l" eaLnBrk="1" hangingPunct="1"/>
                      <a:r>
                        <a:rPr lang="en-GB" sz="3200" b="1" dirty="0" smtClean="0">
                          <a:solidFill>
                            <a:schemeClr val="bg1"/>
                          </a:solidFill>
                          <a:latin typeface="Calibri" pitchFamily="34" charset="0"/>
                        </a:rPr>
                        <a:t>Vocab Express </a:t>
                      </a:r>
                      <a:r>
                        <a:rPr lang="en-GB" sz="3200" b="1" dirty="0" err="1" smtClean="0">
                          <a:solidFill>
                            <a:schemeClr val="bg1"/>
                          </a:solidFill>
                          <a:latin typeface="Calibri" pitchFamily="34" charset="0"/>
                        </a:rPr>
                        <a:t>EDL</a:t>
                      </a:r>
                      <a:r>
                        <a:rPr lang="en-GB" sz="3200" b="1" baseline="0" dirty="0" smtClean="0">
                          <a:solidFill>
                            <a:schemeClr val="bg1"/>
                          </a:solidFill>
                          <a:latin typeface="Calibri" pitchFamily="34" charset="0"/>
                        </a:rPr>
                        <a:t> Championships</a:t>
                      </a:r>
                      <a:endParaRPr lang="en-US" sz="3200" b="1" dirty="0">
                        <a:solidFill>
                          <a:schemeClr val="bg1"/>
                        </a:solidFill>
                        <a:latin typeface="Calibri" pitchFamily="34" charset="0"/>
                      </a:endParaRPr>
                    </a:p>
                  </a:txBody>
                  <a:tcPr marL="91439" marR="91439" marT="45725" marB="45725"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chemeClr val="tx1">
                        <a:lumMod val="85000"/>
                        <a:lumOff val="15000"/>
                      </a:schemeClr>
                    </a:solidFill>
                  </a:tcPr>
                </a:tc>
              </a:tr>
              <a:tr h="4851560">
                <a:tc>
                  <a:txBody>
                    <a:bodyPr/>
                    <a:lstStyle/>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en-US" sz="2800" dirty="0" smtClean="0"/>
                    </a:p>
                  </a:txBody>
                  <a:tcPr marL="91439" marR="91439" marT="45725" marB="45725">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tcPr>
                </a:tc>
              </a:tr>
              <a:tr h="466297">
                <a:tc>
                  <a:txBody>
                    <a:bodyPr/>
                    <a:lstStyle/>
                    <a:p>
                      <a:pPr algn="r"/>
                      <a:endParaRPr lang="en-US" sz="1600" i="1" dirty="0"/>
                    </a:p>
                  </a:txBody>
                  <a:tcPr marL="91439" marR="91439" marT="45725" marB="45725"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7904" y="270036"/>
            <a:ext cx="357808" cy="422660"/>
          </a:xfrm>
          <a:prstGeom prst="rect">
            <a:avLst/>
          </a:prstGeom>
        </p:spPr>
      </p:pic>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0500" t="16667" r="27000" b="26833"/>
          <a:stretch/>
        </p:blipFill>
        <p:spPr bwMode="auto">
          <a:xfrm>
            <a:off x="1619672" y="1484784"/>
            <a:ext cx="6768752" cy="4589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24128" y="188640"/>
            <a:ext cx="3231391" cy="521735"/>
          </a:xfrm>
          <a:prstGeom prst="rect">
            <a:avLst/>
          </a:prstGeom>
        </p:spPr>
      </p:pic>
      <p:sp>
        <p:nvSpPr>
          <p:cNvPr id="7" name="TextBox 6"/>
          <p:cNvSpPr txBox="1"/>
          <p:nvPr/>
        </p:nvSpPr>
        <p:spPr>
          <a:xfrm>
            <a:off x="6192688" y="6309320"/>
            <a:ext cx="2843808" cy="338554"/>
          </a:xfrm>
          <a:prstGeom prst="rect">
            <a:avLst/>
          </a:prstGeom>
          <a:noFill/>
        </p:spPr>
        <p:txBody>
          <a:bodyPr wrap="square" rtlCol="0">
            <a:spAutoFit/>
          </a:bodyPr>
          <a:lstStyle/>
          <a:p>
            <a:pPr algn="r"/>
            <a:r>
              <a:rPr lang="en-GB" sz="1600" b="1" i="1" dirty="0" smtClean="0">
                <a:solidFill>
                  <a:schemeClr val="tx1">
                    <a:lumMod val="85000"/>
                    <a:lumOff val="15000"/>
                  </a:schemeClr>
                </a:solidFill>
              </a:rPr>
              <a:t>Rachel Hawkes</a:t>
            </a:r>
            <a:endParaRPr lang="en-GB" sz="1600" b="1" i="1" dirty="0">
              <a:solidFill>
                <a:schemeClr val="tx1">
                  <a:lumMod val="85000"/>
                  <a:lumOff val="15000"/>
                </a:schemeClr>
              </a:solidFill>
            </a:endParaRPr>
          </a:p>
        </p:txBody>
      </p:sp>
    </p:spTree>
    <p:extLst>
      <p:ext uri="{BB962C8B-B14F-4D97-AF65-F5344CB8AC3E}">
        <p14:creationId xmlns:p14="http://schemas.microsoft.com/office/powerpoint/2010/main" val="4205863389"/>
      </p:ext>
    </p:extLst>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677612050"/>
              </p:ext>
            </p:extLst>
          </p:nvPr>
        </p:nvGraphicFramePr>
        <p:xfrm>
          <a:off x="179512" y="171449"/>
          <a:ext cx="8856984" cy="6497910"/>
        </p:xfrm>
        <a:graphic>
          <a:graphicData uri="http://schemas.openxmlformats.org/drawingml/2006/table">
            <a:tbl>
              <a:tblPr firstRow="1" bandRow="1">
                <a:tableStyleId>{5940675A-B579-460E-94D1-54222C63F5DA}</a:tableStyleId>
              </a:tblPr>
              <a:tblGrid>
                <a:gridCol w="8856984"/>
              </a:tblGrid>
              <a:tr h="574886">
                <a:tc>
                  <a:txBody>
                    <a:bodyPr/>
                    <a:lstStyle/>
                    <a:p>
                      <a:r>
                        <a:rPr lang="en-GB" sz="2400" b="1" dirty="0" err="1" smtClean="0">
                          <a:ln>
                            <a:solidFill>
                              <a:schemeClr val="tx1">
                                <a:lumMod val="85000"/>
                                <a:lumOff val="15000"/>
                              </a:schemeClr>
                            </a:solidFill>
                          </a:ln>
                        </a:rPr>
                        <a:t>Comberton</a:t>
                      </a:r>
                      <a:r>
                        <a:rPr lang="en-GB" sz="2400" b="1" dirty="0" smtClean="0">
                          <a:ln>
                            <a:solidFill>
                              <a:schemeClr val="tx1">
                                <a:lumMod val="85000"/>
                                <a:lumOff val="15000"/>
                              </a:schemeClr>
                            </a:solidFill>
                          </a:ln>
                        </a:rPr>
                        <a:t> Village College</a:t>
                      </a:r>
                      <a:endParaRPr lang="en-US" sz="2400" b="1" dirty="0">
                        <a:ln>
                          <a:solidFill>
                            <a:schemeClr val="tx1">
                              <a:lumMod val="85000"/>
                              <a:lumOff val="15000"/>
                            </a:schemeClr>
                          </a:solidFill>
                        </a:ln>
                      </a:endParaRPr>
                    </a:p>
                  </a:txBody>
                  <a:tcPr marL="91439" marR="91439" marT="45725" marB="45725" anchor="ct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tcPr>
                </a:tc>
              </a:tr>
              <a:tr h="605167">
                <a:tc>
                  <a:txBody>
                    <a:bodyPr/>
                    <a:lstStyle/>
                    <a:p>
                      <a:pPr algn="l" eaLnBrk="1" hangingPunct="1"/>
                      <a:r>
                        <a:rPr lang="en-GB" sz="3200" b="1" dirty="0" smtClean="0">
                          <a:ln>
                            <a:solidFill>
                              <a:schemeClr val="tx1"/>
                            </a:solidFill>
                          </a:ln>
                          <a:solidFill>
                            <a:schemeClr val="bg1"/>
                          </a:solidFill>
                          <a:latin typeface="Calibri" pitchFamily="34" charset="0"/>
                        </a:rPr>
                        <a:t>Vocab Express </a:t>
                      </a:r>
                      <a:r>
                        <a:rPr lang="en-GB" sz="3200" b="1" dirty="0" err="1" smtClean="0">
                          <a:ln>
                            <a:solidFill>
                              <a:schemeClr val="tx1"/>
                            </a:solidFill>
                          </a:ln>
                          <a:solidFill>
                            <a:schemeClr val="bg1"/>
                          </a:solidFill>
                          <a:latin typeface="Calibri" pitchFamily="34" charset="0"/>
                        </a:rPr>
                        <a:t>EDL</a:t>
                      </a:r>
                      <a:r>
                        <a:rPr lang="en-GB" sz="3200" b="1" baseline="0" dirty="0" smtClean="0">
                          <a:ln>
                            <a:solidFill>
                              <a:schemeClr val="tx1"/>
                            </a:solidFill>
                          </a:ln>
                          <a:solidFill>
                            <a:schemeClr val="bg1"/>
                          </a:solidFill>
                          <a:latin typeface="Calibri" pitchFamily="34" charset="0"/>
                        </a:rPr>
                        <a:t> Championships</a:t>
                      </a:r>
                      <a:endParaRPr lang="en-US" sz="3200" b="1" dirty="0">
                        <a:ln>
                          <a:solidFill>
                            <a:schemeClr val="tx1"/>
                          </a:solidFill>
                        </a:ln>
                        <a:solidFill>
                          <a:schemeClr val="bg1"/>
                        </a:solidFill>
                        <a:latin typeface="Calibri" pitchFamily="34" charset="0"/>
                      </a:endParaRPr>
                    </a:p>
                  </a:txBody>
                  <a:tcPr marL="91439" marR="91439" marT="45725" marB="45725" anchor="ct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solidFill>
                      <a:schemeClr val="tx1">
                        <a:lumMod val="85000"/>
                        <a:lumOff val="15000"/>
                      </a:schemeClr>
                    </a:solidFill>
                  </a:tcPr>
                </a:tc>
              </a:tr>
              <a:tr h="4851560">
                <a:tc>
                  <a:txBody>
                    <a:bodyPr/>
                    <a:lstStyle/>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en-US" sz="2800" dirty="0" smtClean="0">
                        <a:ln>
                          <a:solidFill>
                            <a:schemeClr val="tx1">
                              <a:lumMod val="85000"/>
                              <a:lumOff val="15000"/>
                            </a:schemeClr>
                          </a:solidFill>
                        </a:ln>
                      </a:endParaRPr>
                    </a:p>
                  </a:txBody>
                  <a:tcPr marL="91439" marR="91439" marT="45725" marB="45725">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tcPr>
                </a:tc>
              </a:tr>
              <a:tr h="466297">
                <a:tc>
                  <a:txBody>
                    <a:bodyPr/>
                    <a:lstStyle/>
                    <a:p>
                      <a:pPr algn="r"/>
                      <a:endParaRPr lang="en-US" sz="1600" i="1" dirty="0">
                        <a:ln>
                          <a:solidFill>
                            <a:schemeClr val="tx1">
                              <a:lumMod val="85000"/>
                              <a:lumOff val="15000"/>
                            </a:schemeClr>
                          </a:solidFill>
                        </a:ln>
                      </a:endParaRPr>
                    </a:p>
                  </a:txBody>
                  <a:tcPr marL="91439" marR="91439" marT="45725" marB="45725" anchor="ct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tcPr>
                </a:tc>
              </a:tr>
            </a:tbl>
          </a:graphicData>
        </a:graphic>
      </p:graphicFrame>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7904" y="270036"/>
            <a:ext cx="357808" cy="422660"/>
          </a:xfrm>
          <a:prstGeom prst="rect">
            <a:avLst/>
          </a:prstGeom>
        </p:spPr>
      </p:pic>
      <p:pic>
        <p:nvPicPr>
          <p:cNvPr id="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0500" t="17667" r="27125" b="8500"/>
          <a:stretch/>
        </p:blipFill>
        <p:spPr bwMode="auto">
          <a:xfrm>
            <a:off x="827584" y="1556792"/>
            <a:ext cx="5040560" cy="4474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012160" y="1556792"/>
            <a:ext cx="2736304" cy="954107"/>
          </a:xfrm>
          <a:prstGeom prst="rect">
            <a:avLst/>
          </a:prstGeom>
          <a:noFill/>
        </p:spPr>
        <p:txBody>
          <a:bodyPr wrap="square" rtlCol="0">
            <a:spAutoFit/>
          </a:bodyPr>
          <a:lstStyle/>
          <a:p>
            <a:pPr algn="ctr"/>
            <a:r>
              <a:rPr lang="en-GB" sz="2800" b="1" u="sng" dirty="0" smtClean="0"/>
              <a:t>Personal stories</a:t>
            </a:r>
            <a:br>
              <a:rPr lang="en-GB" sz="2800" b="1" u="sng" dirty="0" smtClean="0"/>
            </a:br>
            <a:endParaRPr lang="en-GB" sz="2800" b="1" dirty="0"/>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24128" y="188640"/>
            <a:ext cx="3231391" cy="521735"/>
          </a:xfrm>
          <a:prstGeom prst="rect">
            <a:avLst/>
          </a:prstGeom>
        </p:spPr>
      </p:pic>
      <p:sp>
        <p:nvSpPr>
          <p:cNvPr id="7" name="TextBox 6"/>
          <p:cNvSpPr txBox="1"/>
          <p:nvPr/>
        </p:nvSpPr>
        <p:spPr>
          <a:xfrm>
            <a:off x="6192688" y="6309320"/>
            <a:ext cx="2843808" cy="338554"/>
          </a:xfrm>
          <a:prstGeom prst="rect">
            <a:avLst/>
          </a:prstGeom>
          <a:noFill/>
        </p:spPr>
        <p:txBody>
          <a:bodyPr wrap="square" rtlCol="0">
            <a:spAutoFit/>
          </a:bodyPr>
          <a:lstStyle/>
          <a:p>
            <a:pPr algn="r"/>
            <a:r>
              <a:rPr lang="en-GB" sz="1600" b="1" i="1" dirty="0" smtClean="0">
                <a:solidFill>
                  <a:schemeClr val="tx1">
                    <a:lumMod val="85000"/>
                    <a:lumOff val="15000"/>
                  </a:schemeClr>
                </a:solidFill>
              </a:rPr>
              <a:t>Rachel Hawkes</a:t>
            </a:r>
            <a:endParaRPr lang="en-GB" sz="1600" b="1" i="1" dirty="0">
              <a:solidFill>
                <a:schemeClr val="tx1">
                  <a:lumMod val="85000"/>
                  <a:lumOff val="15000"/>
                </a:schemeClr>
              </a:solidFill>
            </a:endParaRPr>
          </a:p>
        </p:txBody>
      </p:sp>
    </p:spTree>
    <p:extLst>
      <p:ext uri="{BB962C8B-B14F-4D97-AF65-F5344CB8AC3E}">
        <p14:creationId xmlns:p14="http://schemas.microsoft.com/office/powerpoint/2010/main" val="3032219534"/>
      </p:ext>
    </p:extLst>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1340768"/>
            <a:ext cx="8229600" cy="4525963"/>
          </a:xfrm>
        </p:spPr>
        <p:txBody>
          <a:bodyPr/>
          <a:lstStyle/>
          <a:p>
            <a:pPr>
              <a:buFont typeface="Wingdings" pitchFamily="2" charset="2"/>
              <a:buChar char="§"/>
            </a:pPr>
            <a:r>
              <a:rPr lang="en-GB" sz="4000" dirty="0" smtClean="0"/>
              <a:t>International Talent Evening</a:t>
            </a:r>
          </a:p>
          <a:p>
            <a:pPr>
              <a:buFont typeface="Wingdings" pitchFamily="2" charset="2"/>
              <a:buChar char="§"/>
            </a:pPr>
            <a:r>
              <a:rPr lang="en-GB" sz="4000" dirty="0" smtClean="0"/>
              <a:t>Mixed Age Learning</a:t>
            </a:r>
          </a:p>
          <a:p>
            <a:pPr>
              <a:buFont typeface="Wingdings" pitchFamily="2" charset="2"/>
              <a:buChar char="§"/>
            </a:pPr>
            <a:r>
              <a:rPr lang="en-GB" sz="4000" dirty="0" smtClean="0"/>
              <a:t>Parents into Spanish</a:t>
            </a:r>
          </a:p>
          <a:p>
            <a:pPr>
              <a:buFont typeface="Wingdings" pitchFamily="2" charset="2"/>
              <a:buChar char="§"/>
            </a:pPr>
            <a:r>
              <a:rPr lang="en-GB" sz="4000" dirty="0" smtClean="0"/>
              <a:t>Parents into lessons</a:t>
            </a:r>
          </a:p>
          <a:p>
            <a:pPr>
              <a:buFont typeface="Wingdings" pitchFamily="2" charset="2"/>
              <a:buChar char="§"/>
            </a:pPr>
            <a:r>
              <a:rPr lang="en-GB" sz="4000" dirty="0" smtClean="0"/>
              <a:t>European Day of Languages</a:t>
            </a:r>
            <a:endParaRPr lang="en-GB" sz="4000" dirty="0"/>
          </a:p>
        </p:txBody>
      </p:sp>
      <p:sp>
        <p:nvSpPr>
          <p:cNvPr id="6" name="TextBox 5"/>
          <p:cNvSpPr txBox="1"/>
          <p:nvPr/>
        </p:nvSpPr>
        <p:spPr>
          <a:xfrm>
            <a:off x="257922" y="260648"/>
            <a:ext cx="8634558" cy="646331"/>
          </a:xfrm>
          <a:prstGeom prst="rect">
            <a:avLst/>
          </a:prstGeom>
          <a:solidFill>
            <a:schemeClr val="bg1">
              <a:lumMod val="65000"/>
            </a:schemeClr>
          </a:solidFill>
          <a:ln w="57150">
            <a:solidFill>
              <a:srgbClr val="C00000"/>
            </a:solidFill>
          </a:ln>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GB" sz="3600" b="1" dirty="0" smtClean="0">
                <a:solidFill>
                  <a:schemeClr val="tx1">
                    <a:lumMod val="95000"/>
                    <a:lumOff val="5000"/>
                  </a:schemeClr>
                </a:solidFill>
              </a:rPr>
              <a:t>Events and celebrations</a:t>
            </a:r>
            <a:endParaRPr lang="en-GB" sz="3600" b="1" dirty="0">
              <a:solidFill>
                <a:schemeClr val="tx1">
                  <a:lumMod val="95000"/>
                  <a:lumOff val="5000"/>
                </a:schemeClr>
              </a:solidFill>
            </a:endParaRPr>
          </a:p>
        </p:txBody>
      </p:sp>
      <p:pic>
        <p:nvPicPr>
          <p:cNvPr id="7"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7922" y="5513578"/>
            <a:ext cx="758825" cy="896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72008" y="6402814"/>
            <a:ext cx="2843808" cy="338554"/>
          </a:xfrm>
          <a:prstGeom prst="rect">
            <a:avLst/>
          </a:prstGeom>
          <a:noFill/>
        </p:spPr>
        <p:txBody>
          <a:bodyPr wrap="square" rtlCol="0">
            <a:spAutoFit/>
          </a:bodyPr>
          <a:lstStyle/>
          <a:p>
            <a:pPr algn="ctr"/>
            <a:r>
              <a:rPr lang="en-GB" sz="1600" b="1" dirty="0" smtClean="0">
                <a:solidFill>
                  <a:schemeClr val="accent5">
                    <a:lumMod val="50000"/>
                  </a:schemeClr>
                </a:solidFill>
              </a:rPr>
              <a:t>Comberton Village College</a:t>
            </a:r>
            <a:endParaRPr lang="en-GB" sz="1600" b="1" dirty="0">
              <a:solidFill>
                <a:schemeClr val="accent5">
                  <a:lumMod val="50000"/>
                </a:schemeClr>
              </a:solidFill>
            </a:endParaRPr>
          </a:p>
        </p:txBody>
      </p:sp>
      <p:sp>
        <p:nvSpPr>
          <p:cNvPr id="9" name="TextBox 8"/>
          <p:cNvSpPr txBox="1"/>
          <p:nvPr/>
        </p:nvSpPr>
        <p:spPr>
          <a:xfrm>
            <a:off x="6192688" y="6378986"/>
            <a:ext cx="2843808" cy="338554"/>
          </a:xfrm>
          <a:prstGeom prst="rect">
            <a:avLst/>
          </a:prstGeom>
          <a:noFill/>
        </p:spPr>
        <p:txBody>
          <a:bodyPr wrap="square" rtlCol="0">
            <a:spAutoFit/>
          </a:bodyPr>
          <a:lstStyle/>
          <a:p>
            <a:pPr algn="r"/>
            <a:r>
              <a:rPr lang="en-GB" sz="1600" b="1" i="1" dirty="0" smtClean="0">
                <a:solidFill>
                  <a:schemeClr val="tx1">
                    <a:lumMod val="85000"/>
                    <a:lumOff val="15000"/>
                  </a:schemeClr>
                </a:solidFill>
              </a:rPr>
              <a:t>Rachel Hawkes</a:t>
            </a:r>
            <a:endParaRPr lang="en-GB" sz="1600" b="1" i="1" dirty="0">
              <a:solidFill>
                <a:schemeClr val="tx1">
                  <a:lumMod val="85000"/>
                  <a:lumOff val="15000"/>
                </a:schemeClr>
              </a:solidFill>
            </a:endParaRPr>
          </a:p>
        </p:txBody>
      </p:sp>
    </p:spTree>
    <p:extLst>
      <p:ext uri="{BB962C8B-B14F-4D97-AF65-F5344CB8AC3E}">
        <p14:creationId xmlns:p14="http://schemas.microsoft.com/office/powerpoint/2010/main" val="1569997321"/>
      </p:ext>
    </p:extLst>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3" descr="NVQ_2011(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57750" y="3571875"/>
            <a:ext cx="3857625" cy="289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TextBox 5"/>
          <p:cNvSpPr txBox="1">
            <a:spLocks noChangeArrowheads="1"/>
          </p:cNvSpPr>
          <p:nvPr/>
        </p:nvSpPr>
        <p:spPr bwMode="auto">
          <a:xfrm>
            <a:off x="214313" y="119063"/>
            <a:ext cx="8643937" cy="523875"/>
          </a:xfrm>
          <a:prstGeom prst="rect">
            <a:avLst/>
          </a:prstGeom>
          <a:solidFill>
            <a:schemeClr val="bg1"/>
          </a:solidFill>
          <a:ln>
            <a:headEnd/>
            <a:tailEnd/>
          </a:ln>
        </p:spPr>
        <p:style>
          <a:lnRef idx="1">
            <a:schemeClr val="accent2"/>
          </a:lnRef>
          <a:fillRef idx="2">
            <a:schemeClr val="accent2"/>
          </a:fillRef>
          <a:effectRef idx="1">
            <a:schemeClr val="accent2"/>
          </a:effectRef>
          <a:fontRef idx="minor">
            <a:schemeClr val="dk1"/>
          </a:fontRef>
        </p:style>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2800" b="1">
                <a:solidFill>
                  <a:schemeClr val="tx1">
                    <a:lumMod val="85000"/>
                    <a:lumOff val="15000"/>
                  </a:schemeClr>
                </a:solidFill>
                <a:latin typeface="Calibri" pitchFamily="34" charset="0"/>
              </a:rPr>
              <a:t>Mixed age learning</a:t>
            </a:r>
            <a:endParaRPr lang="en-US" sz="2800" b="1">
              <a:solidFill>
                <a:schemeClr val="tx1">
                  <a:lumMod val="85000"/>
                  <a:lumOff val="15000"/>
                </a:schemeClr>
              </a:solidFill>
              <a:latin typeface="Calibri" pitchFamily="34" charset="0"/>
            </a:endParaRPr>
          </a:p>
        </p:txBody>
      </p:sp>
      <p:sp>
        <p:nvSpPr>
          <p:cNvPr id="7172" name="TextBox 6"/>
          <p:cNvSpPr txBox="1">
            <a:spLocks noChangeArrowheads="1"/>
          </p:cNvSpPr>
          <p:nvPr/>
        </p:nvSpPr>
        <p:spPr bwMode="auto">
          <a:xfrm>
            <a:off x="4857750" y="709613"/>
            <a:ext cx="4071938"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buFont typeface="Wingdings" pitchFamily="2" charset="2"/>
              <a:buChar char="§"/>
            </a:pPr>
            <a:r>
              <a:rPr lang="en-GB"/>
              <a:t>  contributes to calm, mature learning environment</a:t>
            </a:r>
          </a:p>
          <a:p>
            <a:pPr eaLnBrk="1" hangingPunct="1">
              <a:buFont typeface="Wingdings" pitchFamily="2" charset="2"/>
              <a:buChar char="§"/>
            </a:pPr>
            <a:r>
              <a:rPr lang="en-GB"/>
              <a:t>  models ‘active engagement’ e.g. questioning</a:t>
            </a:r>
          </a:p>
          <a:p>
            <a:pPr eaLnBrk="1" hangingPunct="1">
              <a:buFont typeface="Wingdings" pitchFamily="2" charset="2"/>
              <a:buChar char="§"/>
            </a:pPr>
            <a:r>
              <a:rPr lang="en-GB"/>
              <a:t>  highlights the value of language learning</a:t>
            </a:r>
          </a:p>
          <a:p>
            <a:pPr eaLnBrk="1" hangingPunct="1">
              <a:buFont typeface="Wingdings" pitchFamily="2" charset="2"/>
              <a:buChar char="§"/>
            </a:pPr>
            <a:r>
              <a:rPr lang="en-GB"/>
              <a:t>  literacy levels and ‘world knowledge’ are shared by adults</a:t>
            </a:r>
          </a:p>
          <a:p>
            <a:pPr eaLnBrk="1" hangingPunct="1">
              <a:buFont typeface="Wingdings" pitchFamily="2" charset="2"/>
              <a:buChar char="§"/>
            </a:pPr>
            <a:r>
              <a:rPr lang="en-GB"/>
              <a:t>  linguistic and ICT skills are shared by students</a:t>
            </a:r>
            <a:endParaRPr lang="en-US"/>
          </a:p>
        </p:txBody>
      </p:sp>
      <p:pic>
        <p:nvPicPr>
          <p:cNvPr id="717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8" y="785813"/>
            <a:ext cx="4643437" cy="54292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192688" y="6474822"/>
            <a:ext cx="2843808" cy="338554"/>
          </a:xfrm>
          <a:prstGeom prst="rect">
            <a:avLst/>
          </a:prstGeom>
          <a:noFill/>
        </p:spPr>
        <p:txBody>
          <a:bodyPr wrap="square" rtlCol="0">
            <a:spAutoFit/>
          </a:bodyPr>
          <a:lstStyle/>
          <a:p>
            <a:pPr algn="r"/>
            <a:r>
              <a:rPr lang="en-GB" sz="1600" b="1" i="1" dirty="0" smtClean="0">
                <a:solidFill>
                  <a:schemeClr val="tx1">
                    <a:lumMod val="85000"/>
                    <a:lumOff val="15000"/>
                  </a:schemeClr>
                </a:solidFill>
              </a:rPr>
              <a:t>Rachel Hawkes</a:t>
            </a:r>
            <a:endParaRPr lang="en-GB" sz="1600" b="1" i="1" dirty="0">
              <a:solidFill>
                <a:schemeClr val="tx1">
                  <a:lumMod val="85000"/>
                  <a:lumOff val="15000"/>
                </a:schemeClr>
              </a:solidFill>
            </a:endParaRPr>
          </a:p>
        </p:txBody>
      </p:sp>
    </p:spTree>
    <p:extLst>
      <p:ext uri="{BB962C8B-B14F-4D97-AF65-F5344CB8AC3E}">
        <p14:creationId xmlns:p14="http://schemas.microsoft.com/office/powerpoint/2010/main" val="556755073"/>
      </p:ext>
    </p:extLst>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3" descr="NVQ_2011(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7250" y="698500"/>
            <a:ext cx="7358063" cy="551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6215063"/>
            <a:ext cx="9144000" cy="400050"/>
          </a:xfrm>
          <a:prstGeom prst="rect">
            <a:avLst/>
          </a:prstGeom>
          <a:solidFill>
            <a:schemeClr val="bg1"/>
          </a:solidFill>
        </p:spPr>
        <p:style>
          <a:lnRef idx="1">
            <a:schemeClr val="accent2"/>
          </a:lnRef>
          <a:fillRef idx="2">
            <a:schemeClr val="accent2"/>
          </a:fillRef>
          <a:effectRef idx="1">
            <a:schemeClr val="accent2"/>
          </a:effectRef>
          <a:fontRef idx="minor">
            <a:schemeClr val="dk1"/>
          </a:fontRef>
        </p:style>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2000">
                <a:solidFill>
                  <a:schemeClr val="tx1">
                    <a:lumMod val="85000"/>
                    <a:lumOff val="15000"/>
                  </a:schemeClr>
                </a:solidFill>
                <a:latin typeface="Calibri" pitchFamily="34" charset="0"/>
              </a:rPr>
              <a:t>Adults and Year 10 students working together at Comberton Village College</a:t>
            </a:r>
            <a:endParaRPr lang="en-US" sz="2000">
              <a:solidFill>
                <a:schemeClr val="tx1">
                  <a:lumMod val="85000"/>
                  <a:lumOff val="15000"/>
                </a:schemeClr>
              </a:solidFill>
              <a:latin typeface="Calibri" pitchFamily="34" charset="0"/>
            </a:endParaRPr>
          </a:p>
        </p:txBody>
      </p:sp>
    </p:spTree>
    <p:extLst>
      <p:ext uri="{BB962C8B-B14F-4D97-AF65-F5344CB8AC3E}">
        <p14:creationId xmlns:p14="http://schemas.microsoft.com/office/powerpoint/2010/main" val="3038720478"/>
      </p:ext>
    </p:extLst>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313" y="214313"/>
            <a:ext cx="5500687" cy="64309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786438" y="214313"/>
            <a:ext cx="3214687" cy="1384300"/>
          </a:xfrm>
          <a:prstGeom prst="rect">
            <a:avLst/>
          </a:prstGeom>
          <a:solidFill>
            <a:schemeClr val="bg1"/>
          </a:solidFill>
        </p:spPr>
        <p:style>
          <a:lnRef idx="1">
            <a:schemeClr val="accent2"/>
          </a:lnRef>
          <a:fillRef idx="2">
            <a:schemeClr val="accent2"/>
          </a:fillRef>
          <a:effectRef idx="1">
            <a:schemeClr val="accent2"/>
          </a:effectRef>
          <a:fontRef idx="minor">
            <a:schemeClr val="dk1"/>
          </a:fontRef>
        </p:style>
        <p:txBody>
          <a:bodyPr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2800">
                <a:solidFill>
                  <a:schemeClr val="tx1">
                    <a:lumMod val="85000"/>
                    <a:lumOff val="15000"/>
                  </a:schemeClr>
                </a:solidFill>
                <a:latin typeface="Calibri" pitchFamily="34" charset="0"/>
              </a:rPr>
              <a:t>Both students and adults highlight the benefits.</a:t>
            </a:r>
            <a:endParaRPr lang="en-US" sz="2800">
              <a:solidFill>
                <a:schemeClr val="tx1">
                  <a:lumMod val="85000"/>
                  <a:lumOff val="15000"/>
                </a:schemeClr>
              </a:solidFill>
              <a:latin typeface="Calibri" pitchFamily="34" charset="0"/>
            </a:endParaRPr>
          </a:p>
        </p:txBody>
      </p:sp>
      <p:sp>
        <p:nvSpPr>
          <p:cNvPr id="4" name="TextBox 3"/>
          <p:cNvSpPr txBox="1"/>
          <p:nvPr/>
        </p:nvSpPr>
        <p:spPr>
          <a:xfrm>
            <a:off x="6192688" y="6378986"/>
            <a:ext cx="2843808" cy="338554"/>
          </a:xfrm>
          <a:prstGeom prst="rect">
            <a:avLst/>
          </a:prstGeom>
          <a:noFill/>
        </p:spPr>
        <p:txBody>
          <a:bodyPr wrap="square" rtlCol="0">
            <a:spAutoFit/>
          </a:bodyPr>
          <a:lstStyle/>
          <a:p>
            <a:pPr algn="r"/>
            <a:r>
              <a:rPr lang="en-GB" sz="1600" b="1" i="1" dirty="0" smtClean="0">
                <a:solidFill>
                  <a:schemeClr val="tx1">
                    <a:lumMod val="85000"/>
                    <a:lumOff val="15000"/>
                  </a:schemeClr>
                </a:solidFill>
              </a:rPr>
              <a:t>Rachel Hawkes</a:t>
            </a:r>
            <a:endParaRPr lang="en-GB" sz="1600" b="1" i="1" dirty="0">
              <a:solidFill>
                <a:schemeClr val="tx1">
                  <a:lumMod val="85000"/>
                  <a:lumOff val="15000"/>
                </a:schemeClr>
              </a:solidFill>
            </a:endParaRPr>
          </a:p>
        </p:txBody>
      </p:sp>
    </p:spTree>
    <p:extLst>
      <p:ext uri="{BB962C8B-B14F-4D97-AF65-F5344CB8AC3E}">
        <p14:creationId xmlns:p14="http://schemas.microsoft.com/office/powerpoint/2010/main" val="4072977948"/>
      </p:ext>
    </p:extLst>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txBox="1">
            <a:spLocks/>
          </p:cNvSpPr>
          <p:nvPr/>
        </p:nvSpPr>
        <p:spPr bwMode="auto">
          <a:xfrm>
            <a:off x="457200" y="274638"/>
            <a:ext cx="8229600" cy="1143000"/>
          </a:xfrm>
          <a:prstGeom prst="rect">
            <a:avLst/>
          </a:prstGeom>
          <a:solidFill>
            <a:schemeClr val="bg1"/>
          </a:solidFill>
          <a:ln>
            <a:noFill/>
          </a:ln>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en-US" sz="4000">
              <a:solidFill>
                <a:schemeClr val="tx1">
                  <a:lumMod val="85000"/>
                  <a:lumOff val="15000"/>
                </a:schemeClr>
              </a:solidFill>
              <a:latin typeface="Calibri" pitchFamily="34" charset="0"/>
            </a:endParaRPr>
          </a:p>
        </p:txBody>
      </p:sp>
      <p:sp>
        <p:nvSpPr>
          <p:cNvPr id="10243" name="TextBox 3"/>
          <p:cNvSpPr txBox="1">
            <a:spLocks noChangeArrowheads="1"/>
          </p:cNvSpPr>
          <p:nvPr/>
        </p:nvSpPr>
        <p:spPr bwMode="auto">
          <a:xfrm>
            <a:off x="500063" y="1571625"/>
            <a:ext cx="8286750" cy="4246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800">
                <a:latin typeface="Calibri" pitchFamily="34" charset="0"/>
              </a:rPr>
              <a:t>“I was expecting a difficult cover lesson but behaviour was exemplary.  They did ALL the work including the work from Tuesday which some of them hadn’t completed.  I think they deserve  praise from their teacher to make them realise teachers don’t only talk about bad behaviour.</a:t>
            </a:r>
          </a:p>
          <a:p>
            <a:pPr eaLnBrk="1" hangingPunct="1"/>
            <a:r>
              <a:rPr lang="en-US" sz="2800">
                <a:latin typeface="Calibri" pitchFamily="34" charset="0"/>
              </a:rPr>
              <a:t>Thanks</a:t>
            </a:r>
            <a:br>
              <a:rPr lang="en-US" sz="2800">
                <a:latin typeface="Calibri" pitchFamily="34" charset="0"/>
              </a:rPr>
            </a:br>
            <a:r>
              <a:rPr lang="en-US" sz="2800">
                <a:latin typeface="Calibri" pitchFamily="34" charset="0"/>
              </a:rPr>
              <a:t>PS: Your plan of mixing adults and teenagers is working fantastically.”</a:t>
            </a:r>
          </a:p>
          <a:p>
            <a:pPr eaLnBrk="1" hangingPunct="1"/>
            <a:endParaRPr lang="en-US">
              <a:solidFill>
                <a:srgbClr val="993366"/>
              </a:solidFill>
            </a:endParaRPr>
          </a:p>
        </p:txBody>
      </p:sp>
      <p:sp>
        <p:nvSpPr>
          <p:cNvPr id="4" name="TextBox 3"/>
          <p:cNvSpPr txBox="1"/>
          <p:nvPr/>
        </p:nvSpPr>
        <p:spPr>
          <a:xfrm>
            <a:off x="285750" y="285750"/>
            <a:ext cx="8572500" cy="1077913"/>
          </a:xfrm>
          <a:prstGeom prst="rect">
            <a:avLst/>
          </a:prstGeom>
          <a:solidFill>
            <a:schemeClr val="bg1"/>
          </a:solidFill>
        </p:spPr>
        <p:style>
          <a:lnRef idx="1">
            <a:schemeClr val="accent2"/>
          </a:lnRef>
          <a:fillRef idx="2">
            <a:schemeClr val="accent2"/>
          </a:fillRef>
          <a:effectRef idx="1">
            <a:schemeClr val="accent2"/>
          </a:effectRef>
          <a:fontRef idx="minor">
            <a:schemeClr val="dk1"/>
          </a:fontRef>
        </p:style>
        <p:txBody>
          <a:bodyPr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GB" sz="3200" b="1">
                <a:solidFill>
                  <a:schemeClr val="tx1">
                    <a:lumMod val="85000"/>
                    <a:lumOff val="15000"/>
                  </a:schemeClr>
                </a:solidFill>
                <a:latin typeface="Calibri" pitchFamily="34" charset="0"/>
              </a:rPr>
              <a:t>Behaviour – </a:t>
            </a:r>
            <a:br>
              <a:rPr lang="en-GB" sz="3200" b="1">
                <a:solidFill>
                  <a:schemeClr val="tx1">
                    <a:lumMod val="85000"/>
                    <a:lumOff val="15000"/>
                  </a:schemeClr>
                </a:solidFill>
                <a:latin typeface="Calibri" pitchFamily="34" charset="0"/>
              </a:rPr>
            </a:br>
            <a:r>
              <a:rPr lang="en-GB" sz="3200" b="1">
                <a:solidFill>
                  <a:schemeClr val="tx1">
                    <a:lumMod val="85000"/>
                    <a:lumOff val="15000"/>
                  </a:schemeClr>
                </a:solidFill>
                <a:latin typeface="Calibri" pitchFamily="34" charset="0"/>
              </a:rPr>
              <a:t>even in cover lessons without adults!</a:t>
            </a:r>
            <a:endParaRPr lang="en-US" sz="3200" b="1">
              <a:solidFill>
                <a:schemeClr val="tx1">
                  <a:lumMod val="85000"/>
                  <a:lumOff val="15000"/>
                </a:schemeClr>
              </a:solidFill>
              <a:latin typeface="Calibri" pitchFamily="34" charset="0"/>
            </a:endParaRPr>
          </a:p>
        </p:txBody>
      </p:sp>
      <p:sp>
        <p:nvSpPr>
          <p:cNvPr id="5" name="TextBox 4"/>
          <p:cNvSpPr txBox="1"/>
          <p:nvPr/>
        </p:nvSpPr>
        <p:spPr>
          <a:xfrm>
            <a:off x="6192688" y="6378986"/>
            <a:ext cx="2843808" cy="338554"/>
          </a:xfrm>
          <a:prstGeom prst="rect">
            <a:avLst/>
          </a:prstGeom>
          <a:noFill/>
        </p:spPr>
        <p:txBody>
          <a:bodyPr wrap="square" rtlCol="0">
            <a:spAutoFit/>
          </a:bodyPr>
          <a:lstStyle/>
          <a:p>
            <a:pPr algn="r"/>
            <a:r>
              <a:rPr lang="en-GB" sz="1600" b="1" i="1" dirty="0" smtClean="0">
                <a:solidFill>
                  <a:schemeClr val="tx1">
                    <a:lumMod val="85000"/>
                    <a:lumOff val="15000"/>
                  </a:schemeClr>
                </a:solidFill>
              </a:rPr>
              <a:t>Rachel Hawkes</a:t>
            </a:r>
            <a:endParaRPr lang="en-GB" sz="1600" b="1" i="1" dirty="0">
              <a:solidFill>
                <a:schemeClr val="tx1">
                  <a:lumMod val="85000"/>
                  <a:lumOff val="15000"/>
                </a:schemeClr>
              </a:solidFill>
            </a:endParaRPr>
          </a:p>
        </p:txBody>
      </p:sp>
    </p:spTree>
    <p:extLst>
      <p:ext uri="{BB962C8B-B14F-4D97-AF65-F5344CB8AC3E}">
        <p14:creationId xmlns:p14="http://schemas.microsoft.com/office/powerpoint/2010/main" val="102827435"/>
      </p:ext>
    </p:extLst>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Content Placeholder 2"/>
          <p:cNvSpPr>
            <a:spLocks noGrp="1"/>
          </p:cNvSpPr>
          <p:nvPr>
            <p:ph idx="1"/>
          </p:nvPr>
        </p:nvSpPr>
        <p:spPr>
          <a:xfrm>
            <a:off x="428625" y="1143000"/>
            <a:ext cx="8229600" cy="5143500"/>
          </a:xfrm>
        </p:spPr>
        <p:txBody>
          <a:bodyPr/>
          <a:lstStyle/>
          <a:p>
            <a:pPr eaLnBrk="1" hangingPunct="1"/>
            <a:r>
              <a:rPr lang="en-GB" smtClean="0"/>
              <a:t>Positive effect on students’ attitudes, behaviour and therefore progress</a:t>
            </a:r>
            <a:endParaRPr lang="en-US" smtClean="0"/>
          </a:p>
          <a:p>
            <a:pPr eaLnBrk="1" hangingPunct="1"/>
            <a:r>
              <a:rPr lang="en-GB" smtClean="0"/>
              <a:t>Contribution to parent-whole school liaison and the community cohesion agenda overall  </a:t>
            </a:r>
            <a:endParaRPr lang="en-US" smtClean="0"/>
          </a:p>
          <a:p>
            <a:pPr eaLnBrk="1" hangingPunct="1"/>
            <a:r>
              <a:rPr lang="en-GB" smtClean="0"/>
              <a:t>Quality of adults’ feedback generating improvements in teaching and provision</a:t>
            </a:r>
            <a:endParaRPr lang="en-US" smtClean="0"/>
          </a:p>
          <a:p>
            <a:pPr eaLnBrk="1" hangingPunct="1"/>
            <a:r>
              <a:rPr lang="en-GB" smtClean="0"/>
              <a:t>Strengthening of the role and reputation of the school within the community</a:t>
            </a:r>
          </a:p>
          <a:p>
            <a:pPr eaLnBrk="1" hangingPunct="1"/>
            <a:r>
              <a:rPr lang="en-GB" smtClean="0"/>
              <a:t>Creation of a mixed age learning community – mutual sharing of knowledge and expertise</a:t>
            </a:r>
            <a:endParaRPr lang="en-US" smtClean="0"/>
          </a:p>
        </p:txBody>
      </p:sp>
      <p:sp>
        <p:nvSpPr>
          <p:cNvPr id="5" name="TextBox 4"/>
          <p:cNvSpPr txBox="1"/>
          <p:nvPr/>
        </p:nvSpPr>
        <p:spPr>
          <a:xfrm>
            <a:off x="285750" y="214313"/>
            <a:ext cx="8572500" cy="708025"/>
          </a:xfrm>
          <a:prstGeom prst="rect">
            <a:avLst/>
          </a:prstGeom>
          <a:solidFill>
            <a:schemeClr val="bg1"/>
          </a:solidFill>
        </p:spPr>
        <p:style>
          <a:lnRef idx="1">
            <a:schemeClr val="accent2"/>
          </a:lnRef>
          <a:fillRef idx="2">
            <a:schemeClr val="accent2"/>
          </a:fillRef>
          <a:effectRef idx="1">
            <a:schemeClr val="accent2"/>
          </a:effectRef>
          <a:fontRef idx="minor">
            <a:schemeClr val="dk1"/>
          </a:fontRef>
        </p:style>
        <p:txBody>
          <a:bodyPr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GB" sz="4000" b="1">
                <a:solidFill>
                  <a:schemeClr val="tx1">
                    <a:lumMod val="85000"/>
                    <a:lumOff val="15000"/>
                  </a:schemeClr>
                </a:solidFill>
                <a:latin typeface="Calibri" pitchFamily="34" charset="0"/>
              </a:rPr>
              <a:t>Summary of successful outcomes</a:t>
            </a:r>
            <a:endParaRPr lang="en-US" sz="4000" b="1">
              <a:solidFill>
                <a:schemeClr val="tx1">
                  <a:lumMod val="85000"/>
                  <a:lumOff val="15000"/>
                </a:schemeClr>
              </a:solidFill>
              <a:latin typeface="Calibri" pitchFamily="34" charset="0"/>
            </a:endParaRPr>
          </a:p>
        </p:txBody>
      </p:sp>
      <p:sp>
        <p:nvSpPr>
          <p:cNvPr id="4" name="TextBox 3"/>
          <p:cNvSpPr txBox="1"/>
          <p:nvPr/>
        </p:nvSpPr>
        <p:spPr>
          <a:xfrm>
            <a:off x="6192688" y="6474822"/>
            <a:ext cx="2843808" cy="338554"/>
          </a:xfrm>
          <a:prstGeom prst="rect">
            <a:avLst/>
          </a:prstGeom>
          <a:noFill/>
        </p:spPr>
        <p:txBody>
          <a:bodyPr wrap="square" rtlCol="0">
            <a:spAutoFit/>
          </a:bodyPr>
          <a:lstStyle/>
          <a:p>
            <a:pPr algn="r"/>
            <a:r>
              <a:rPr lang="en-GB" sz="1600" b="1" i="1" dirty="0" smtClean="0">
                <a:solidFill>
                  <a:schemeClr val="tx1">
                    <a:lumMod val="85000"/>
                    <a:lumOff val="15000"/>
                  </a:schemeClr>
                </a:solidFill>
              </a:rPr>
              <a:t>Rachel Hawkes</a:t>
            </a:r>
            <a:endParaRPr lang="en-GB" sz="1600" b="1" i="1" dirty="0">
              <a:solidFill>
                <a:schemeClr val="tx1">
                  <a:lumMod val="85000"/>
                  <a:lumOff val="15000"/>
                </a:schemeClr>
              </a:solidFill>
            </a:endParaRPr>
          </a:p>
        </p:txBody>
      </p:sp>
    </p:spTree>
    <p:extLst>
      <p:ext uri="{BB962C8B-B14F-4D97-AF65-F5344CB8AC3E}">
        <p14:creationId xmlns:p14="http://schemas.microsoft.com/office/powerpoint/2010/main" val="1047553224"/>
      </p:ext>
    </p:extLst>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4"/>
          <p:cNvSpPr txBox="1">
            <a:spLocks noChangeArrowheads="1"/>
          </p:cNvSpPr>
          <p:nvPr/>
        </p:nvSpPr>
        <p:spPr bwMode="auto">
          <a:xfrm>
            <a:off x="1547813" y="219075"/>
            <a:ext cx="604837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4400" b="1">
                <a:latin typeface="Tempus Sans ITC" pitchFamily="82" charset="0"/>
              </a:rPr>
              <a:t>The sounds of Spanish</a:t>
            </a:r>
          </a:p>
        </p:txBody>
      </p:sp>
      <p:sp>
        <p:nvSpPr>
          <p:cNvPr id="16387" name="Text Box 5"/>
          <p:cNvSpPr txBox="1">
            <a:spLocks noChangeArrowheads="1"/>
          </p:cNvSpPr>
          <p:nvPr/>
        </p:nvSpPr>
        <p:spPr bwMode="auto">
          <a:xfrm>
            <a:off x="34925" y="1087438"/>
            <a:ext cx="62642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000">
                <a:latin typeface="Trebuchet MS" pitchFamily="34" charset="0"/>
              </a:rPr>
              <a:t>A </a:t>
            </a:r>
            <a:r>
              <a:rPr lang="en-GB" sz="2000" b="1">
                <a:latin typeface="Trebuchet MS" pitchFamily="34" charset="0"/>
              </a:rPr>
              <a:t>one-hour</a:t>
            </a:r>
            <a:r>
              <a:rPr lang="en-GB" sz="2000">
                <a:latin typeface="Trebuchet MS" pitchFamily="34" charset="0"/>
              </a:rPr>
              <a:t> session for parents new to Spanish</a:t>
            </a:r>
          </a:p>
        </p:txBody>
      </p:sp>
      <p:sp>
        <p:nvSpPr>
          <p:cNvPr id="16388" name="Text Box 6"/>
          <p:cNvSpPr txBox="1">
            <a:spLocks noChangeArrowheads="1"/>
          </p:cNvSpPr>
          <p:nvPr/>
        </p:nvSpPr>
        <p:spPr bwMode="auto">
          <a:xfrm>
            <a:off x="468313" y="1628775"/>
            <a:ext cx="3024187" cy="325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buFontTx/>
              <a:buChar char="•"/>
            </a:pPr>
            <a:r>
              <a:rPr lang="en-GB"/>
              <a:t> Learn how to pronounce Spanish words </a:t>
            </a:r>
          </a:p>
          <a:p>
            <a:pPr eaLnBrk="1" hangingPunct="1">
              <a:spcBef>
                <a:spcPct val="50000"/>
              </a:spcBef>
              <a:buFontTx/>
              <a:buChar char="•"/>
            </a:pPr>
            <a:r>
              <a:rPr lang="en-GB"/>
              <a:t> Learn some memory techniques</a:t>
            </a:r>
          </a:p>
          <a:p>
            <a:pPr eaLnBrk="1" hangingPunct="1">
              <a:spcBef>
                <a:spcPct val="50000"/>
              </a:spcBef>
              <a:buFontTx/>
              <a:buChar char="•"/>
            </a:pPr>
            <a:r>
              <a:rPr lang="en-GB"/>
              <a:t> Learn the skills you need to feel confident about supporting your child in Spanish </a:t>
            </a:r>
          </a:p>
          <a:p>
            <a:pPr eaLnBrk="1" hangingPunct="1">
              <a:spcBef>
                <a:spcPct val="50000"/>
              </a:spcBef>
              <a:buFontTx/>
              <a:buChar char="•"/>
            </a:pPr>
            <a:r>
              <a:rPr lang="en-GB"/>
              <a:t> Have fun and get to know more year 7 parents</a:t>
            </a:r>
          </a:p>
        </p:txBody>
      </p:sp>
      <p:pic>
        <p:nvPicPr>
          <p:cNvPr id="16389" name="Picture 8" descr="spa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263" y="3284538"/>
            <a:ext cx="2087562" cy="139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9" descr="spid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8400" y="2349500"/>
            <a:ext cx="998538" cy="134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10" descr="worl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51500" y="4724400"/>
            <a:ext cx="1030288"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11" descr="forgetBday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51725" y="3429000"/>
            <a:ext cx="971550" cy="127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12" descr="32840687"/>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659563" y="1916113"/>
            <a:ext cx="1368425" cy="132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4" name="Picture 13" descr="3240695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787900" y="1844675"/>
            <a:ext cx="1422400"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5" name="Picture 14" descr="casa"/>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63938" y="4005263"/>
            <a:ext cx="1295400" cy="89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7" name="Rectangle 15"/>
          <p:cNvSpPr>
            <a:spLocks noChangeArrowheads="1"/>
          </p:cNvSpPr>
          <p:nvPr/>
        </p:nvSpPr>
        <p:spPr bwMode="auto">
          <a:xfrm>
            <a:off x="0" y="6237288"/>
            <a:ext cx="9144000" cy="692150"/>
          </a:xfrm>
          <a:prstGeom prst="rect">
            <a:avLst/>
          </a:prstGeom>
          <a:solidFill>
            <a:schemeClr val="bg1"/>
          </a:solidFill>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lgn="ctr">
              <a:defRPr/>
            </a:pPr>
            <a:r>
              <a:rPr lang="en-GB" sz="3200" b="1" dirty="0">
                <a:solidFill>
                  <a:schemeClr val="tx1">
                    <a:lumMod val="85000"/>
                    <a:lumOff val="15000"/>
                  </a:schemeClr>
                </a:solidFill>
                <a:latin typeface="Arial Rounded MT Bold" pitchFamily="34" charset="0"/>
              </a:rPr>
              <a:t>Introduction to Spanish for Parents</a:t>
            </a:r>
          </a:p>
        </p:txBody>
      </p:sp>
    </p:spTree>
    <p:extLst>
      <p:ext uri="{BB962C8B-B14F-4D97-AF65-F5344CB8AC3E}">
        <p14:creationId xmlns:p14="http://schemas.microsoft.com/office/powerpoint/2010/main" val="1562425131"/>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pPr>
              <a:lnSpc>
                <a:spcPct val="150000"/>
              </a:lnSpc>
              <a:buFont typeface="Wingdings" pitchFamily="2" charset="2"/>
              <a:buChar char="§"/>
            </a:pPr>
            <a:r>
              <a:rPr lang="en-GB" sz="4000" dirty="0" smtClean="0"/>
              <a:t>Competitions</a:t>
            </a:r>
          </a:p>
          <a:p>
            <a:pPr>
              <a:lnSpc>
                <a:spcPct val="150000"/>
              </a:lnSpc>
              <a:buFont typeface="Wingdings" pitchFamily="2" charset="2"/>
              <a:buChar char="§"/>
            </a:pPr>
            <a:r>
              <a:rPr lang="en-GB" sz="4000" dirty="0" smtClean="0"/>
              <a:t>Events and celebrations</a:t>
            </a:r>
          </a:p>
          <a:p>
            <a:pPr>
              <a:lnSpc>
                <a:spcPct val="150000"/>
              </a:lnSpc>
              <a:buFont typeface="Wingdings" pitchFamily="2" charset="2"/>
              <a:buChar char="§"/>
            </a:pPr>
            <a:r>
              <a:rPr lang="en-GB" sz="4000" dirty="0" smtClean="0"/>
              <a:t>Leadership activities</a:t>
            </a:r>
            <a:endParaRPr lang="en-GB" sz="4000" dirty="0"/>
          </a:p>
        </p:txBody>
      </p:sp>
      <p:sp>
        <p:nvSpPr>
          <p:cNvPr id="6" name="TextBox 5"/>
          <p:cNvSpPr txBox="1"/>
          <p:nvPr/>
        </p:nvSpPr>
        <p:spPr>
          <a:xfrm>
            <a:off x="257922" y="260648"/>
            <a:ext cx="8634558" cy="646331"/>
          </a:xfrm>
          <a:prstGeom prst="rect">
            <a:avLst/>
          </a:prstGeom>
          <a:solidFill>
            <a:schemeClr val="bg1">
              <a:lumMod val="65000"/>
            </a:schemeClr>
          </a:solidFill>
          <a:ln w="57150">
            <a:solidFill>
              <a:srgbClr val="C00000"/>
            </a:solidFill>
          </a:ln>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GB" sz="3600" b="1" dirty="0" smtClean="0">
                <a:solidFill>
                  <a:schemeClr val="tx1">
                    <a:lumMod val="95000"/>
                    <a:lumOff val="5000"/>
                  </a:schemeClr>
                </a:solidFill>
              </a:rPr>
              <a:t>Learning beyond the classroom</a:t>
            </a:r>
            <a:endParaRPr lang="en-GB" sz="3600" b="1" dirty="0">
              <a:solidFill>
                <a:schemeClr val="tx1">
                  <a:lumMod val="95000"/>
                  <a:lumOff val="5000"/>
                </a:schemeClr>
              </a:solidFill>
            </a:endParaRPr>
          </a:p>
        </p:txBody>
      </p:sp>
      <p:pic>
        <p:nvPicPr>
          <p:cNvPr id="7"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7922" y="5513578"/>
            <a:ext cx="758825" cy="896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72008" y="6402814"/>
            <a:ext cx="2843808" cy="338554"/>
          </a:xfrm>
          <a:prstGeom prst="rect">
            <a:avLst/>
          </a:prstGeom>
          <a:noFill/>
        </p:spPr>
        <p:txBody>
          <a:bodyPr wrap="square" rtlCol="0">
            <a:spAutoFit/>
          </a:bodyPr>
          <a:lstStyle/>
          <a:p>
            <a:pPr algn="ctr"/>
            <a:r>
              <a:rPr lang="en-GB" sz="1600" b="1" dirty="0" smtClean="0">
                <a:solidFill>
                  <a:schemeClr val="accent5">
                    <a:lumMod val="50000"/>
                  </a:schemeClr>
                </a:solidFill>
              </a:rPr>
              <a:t>Comberton Village College</a:t>
            </a:r>
            <a:endParaRPr lang="en-GB" sz="1600" b="1" dirty="0">
              <a:solidFill>
                <a:schemeClr val="accent5">
                  <a:lumMod val="50000"/>
                </a:schemeClr>
              </a:solidFill>
            </a:endParaRPr>
          </a:p>
        </p:txBody>
      </p:sp>
      <p:sp>
        <p:nvSpPr>
          <p:cNvPr id="9" name="TextBox 8"/>
          <p:cNvSpPr txBox="1"/>
          <p:nvPr/>
        </p:nvSpPr>
        <p:spPr>
          <a:xfrm>
            <a:off x="6192688" y="6378986"/>
            <a:ext cx="2843808" cy="338554"/>
          </a:xfrm>
          <a:prstGeom prst="rect">
            <a:avLst/>
          </a:prstGeom>
          <a:noFill/>
        </p:spPr>
        <p:txBody>
          <a:bodyPr wrap="square" rtlCol="0">
            <a:spAutoFit/>
          </a:bodyPr>
          <a:lstStyle/>
          <a:p>
            <a:pPr algn="r"/>
            <a:r>
              <a:rPr lang="en-GB" sz="1600" b="1" i="1" dirty="0" smtClean="0">
                <a:solidFill>
                  <a:schemeClr val="tx1">
                    <a:lumMod val="85000"/>
                    <a:lumOff val="15000"/>
                  </a:schemeClr>
                </a:solidFill>
              </a:rPr>
              <a:t>Rachel Hawkes</a:t>
            </a:r>
            <a:endParaRPr lang="en-GB" sz="1600" b="1" i="1" dirty="0">
              <a:solidFill>
                <a:schemeClr val="tx1">
                  <a:lumMod val="85000"/>
                  <a:lumOff val="15000"/>
                </a:schemeClr>
              </a:solidFill>
            </a:endParaRPr>
          </a:p>
        </p:txBody>
      </p:sp>
    </p:spTree>
    <p:extLst>
      <p:ext uri="{BB962C8B-B14F-4D97-AF65-F5344CB8AC3E}">
        <p14:creationId xmlns:p14="http://schemas.microsoft.com/office/powerpoint/2010/main" val="2927399950"/>
      </p:ext>
    </p:extLst>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
          <p:cNvSpPr>
            <a:spLocks noChangeArrowheads="1"/>
          </p:cNvSpPr>
          <p:nvPr/>
        </p:nvSpPr>
        <p:spPr bwMode="auto">
          <a:xfrm>
            <a:off x="500063" y="1690688"/>
            <a:ext cx="8358187"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sz="2800">
                <a:latin typeface="Calibri" pitchFamily="34" charset="0"/>
              </a:rPr>
              <a:t>“I can honestly say that I can still remember most of the words that we were taught, and understand how this will help me to help my children with their pronunciation.  Miss Hawkes also talked a little about the different ways that children learn, which was very interesting, and could prove useful over the coming years. The evening gave me an insight as to how the children are being taught, and a real sense that it all seems so much more fun than in my day. “</a:t>
            </a:r>
            <a:endParaRPr lang="en-US" sz="2800">
              <a:latin typeface="Calibri" pitchFamily="34" charset="0"/>
            </a:endParaRPr>
          </a:p>
        </p:txBody>
      </p:sp>
      <p:sp>
        <p:nvSpPr>
          <p:cNvPr id="18435" name="TextBox 2"/>
          <p:cNvSpPr txBox="1">
            <a:spLocks noChangeArrowheads="1"/>
          </p:cNvSpPr>
          <p:nvPr/>
        </p:nvSpPr>
        <p:spPr bwMode="auto">
          <a:xfrm>
            <a:off x="428625" y="5762625"/>
            <a:ext cx="85010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sz="2800" b="1">
                <a:latin typeface="Calibri" pitchFamily="34" charset="0"/>
              </a:rPr>
              <a:t>Parent of new Y7 pupil, September 2010</a:t>
            </a:r>
            <a:endParaRPr lang="en-US" sz="2800" b="1">
              <a:latin typeface="Calibri" pitchFamily="34" charset="0"/>
            </a:endParaRPr>
          </a:p>
        </p:txBody>
      </p:sp>
      <p:sp>
        <p:nvSpPr>
          <p:cNvPr id="18436" name="WordArt 7"/>
          <p:cNvSpPr>
            <a:spLocks noChangeArrowheads="1" noChangeShapeType="1" noTextEdit="1"/>
          </p:cNvSpPr>
          <p:nvPr/>
        </p:nvSpPr>
        <p:spPr bwMode="auto">
          <a:xfrm>
            <a:off x="357188" y="762000"/>
            <a:ext cx="8358187" cy="2357438"/>
          </a:xfrm>
          <a:prstGeom prst="rect">
            <a:avLst/>
          </a:prstGeom>
        </p:spPr>
        <p:txBody>
          <a:bodyPr spcFirstLastPara="1" wrap="none" fromWordArt="1">
            <a:prstTxWarp prst="textArchUp">
              <a:avLst>
                <a:gd name="adj" fmla="val 10800004"/>
              </a:avLst>
            </a:prstTxWarp>
          </a:bodyPr>
          <a:lstStyle/>
          <a:p>
            <a:pPr algn="ctr"/>
            <a:r>
              <a:rPr lang="en-GB" sz="3600" kern="10">
                <a:ln w="9525">
                  <a:solidFill>
                    <a:srgbClr val="000000"/>
                  </a:solidFill>
                  <a:round/>
                  <a:headEnd/>
                  <a:tailEnd/>
                </a:ln>
                <a:solidFill>
                  <a:srgbClr val="000000"/>
                </a:solidFill>
                <a:latin typeface="Arial Black"/>
              </a:rPr>
              <a:t>Parents into Spanish Evening</a:t>
            </a:r>
          </a:p>
        </p:txBody>
      </p:sp>
      <p:sp>
        <p:nvSpPr>
          <p:cNvPr id="7" name="TextBox 6"/>
          <p:cNvSpPr txBox="1"/>
          <p:nvPr/>
        </p:nvSpPr>
        <p:spPr>
          <a:xfrm>
            <a:off x="6192688" y="6378986"/>
            <a:ext cx="2843808" cy="338554"/>
          </a:xfrm>
          <a:prstGeom prst="rect">
            <a:avLst/>
          </a:prstGeom>
          <a:noFill/>
        </p:spPr>
        <p:txBody>
          <a:bodyPr wrap="square" rtlCol="0">
            <a:spAutoFit/>
          </a:bodyPr>
          <a:lstStyle/>
          <a:p>
            <a:pPr algn="r"/>
            <a:r>
              <a:rPr lang="en-GB" sz="1600" b="1" i="1" dirty="0" smtClean="0">
                <a:solidFill>
                  <a:schemeClr val="tx1">
                    <a:lumMod val="85000"/>
                    <a:lumOff val="15000"/>
                  </a:schemeClr>
                </a:solidFill>
              </a:rPr>
              <a:t>Rachel Hawkes</a:t>
            </a:r>
            <a:endParaRPr lang="en-GB" sz="1600" b="1" i="1" dirty="0">
              <a:solidFill>
                <a:schemeClr val="tx1">
                  <a:lumMod val="85000"/>
                  <a:lumOff val="15000"/>
                </a:schemeClr>
              </a:solidFill>
            </a:endParaRPr>
          </a:p>
        </p:txBody>
      </p:sp>
    </p:spTree>
    <p:extLst>
      <p:ext uri="{BB962C8B-B14F-4D97-AF65-F5344CB8AC3E}">
        <p14:creationId xmlns:p14="http://schemas.microsoft.com/office/powerpoint/2010/main" val="4092994826"/>
      </p:ext>
    </p:extLst>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descr="ParentsIntoLesson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57250"/>
            <a:ext cx="9094788" cy="464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6192688" y="6378986"/>
            <a:ext cx="2843808" cy="338554"/>
          </a:xfrm>
          <a:prstGeom prst="rect">
            <a:avLst/>
          </a:prstGeom>
          <a:noFill/>
        </p:spPr>
        <p:txBody>
          <a:bodyPr wrap="square" rtlCol="0">
            <a:spAutoFit/>
          </a:bodyPr>
          <a:lstStyle/>
          <a:p>
            <a:pPr algn="r"/>
            <a:r>
              <a:rPr lang="en-GB" sz="1600" b="1" i="1" dirty="0" smtClean="0">
                <a:solidFill>
                  <a:schemeClr val="tx1">
                    <a:lumMod val="85000"/>
                    <a:lumOff val="15000"/>
                  </a:schemeClr>
                </a:solidFill>
              </a:rPr>
              <a:t>Rachel Hawkes</a:t>
            </a:r>
            <a:endParaRPr lang="en-GB" sz="1600" b="1" i="1" dirty="0">
              <a:solidFill>
                <a:schemeClr val="tx1">
                  <a:lumMod val="85000"/>
                  <a:lumOff val="15000"/>
                </a:schemeClr>
              </a:solidFill>
            </a:endParaRPr>
          </a:p>
        </p:txBody>
      </p:sp>
    </p:spTree>
    <p:extLst>
      <p:ext uri="{BB962C8B-B14F-4D97-AF65-F5344CB8AC3E}">
        <p14:creationId xmlns:p14="http://schemas.microsoft.com/office/powerpoint/2010/main" val="2451657656"/>
      </p:ext>
    </p:extLst>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ChangeArrowheads="1"/>
          </p:cNvSpPr>
          <p:nvPr/>
        </p:nvSpPr>
        <p:spPr bwMode="auto">
          <a:xfrm rot="627081">
            <a:off x="2703513" y="1735138"/>
            <a:ext cx="6286500"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sz="2000"/>
              <a:t>“The pupils were all encouraged to participate and try and the feedback from the teacher was very positive.  I like the fact that it was varied, with singing, repetition, and written work.  I was also impressed that 99% of the lesson was in Spanish, so they were all hearing and understanding Spanish.  The behaviour was excellent, and the teacher was engaging, smiley and very positive.  A lovely atmosphere!”</a:t>
            </a:r>
            <a:endParaRPr lang="en-US" sz="2000"/>
          </a:p>
        </p:txBody>
      </p:sp>
      <p:sp>
        <p:nvSpPr>
          <p:cNvPr id="15363" name="Rectangle 4"/>
          <p:cNvSpPr>
            <a:spLocks noChangeArrowheads="1"/>
          </p:cNvSpPr>
          <p:nvPr/>
        </p:nvSpPr>
        <p:spPr bwMode="auto">
          <a:xfrm rot="-756244">
            <a:off x="690563" y="4714875"/>
            <a:ext cx="4872037"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sz="2000"/>
              <a:t>“ I enjoyed the observation experience because it gave a real direct picture of what happens in class and it gave an insight into the level pupils are working at.”</a:t>
            </a:r>
            <a:endParaRPr lang="en-US" sz="2000"/>
          </a:p>
        </p:txBody>
      </p:sp>
      <p:sp>
        <p:nvSpPr>
          <p:cNvPr id="15364" name="Rectangle 5"/>
          <p:cNvSpPr>
            <a:spLocks noChangeArrowheads="1"/>
          </p:cNvSpPr>
          <p:nvPr/>
        </p:nvSpPr>
        <p:spPr bwMode="auto">
          <a:xfrm rot="-566144">
            <a:off x="428625" y="357188"/>
            <a:ext cx="4572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sz="2000"/>
              <a:t>It was good that the lesson was (mostly) in Spanish.  I wish I was taught like this!”</a:t>
            </a:r>
            <a:br>
              <a:rPr lang="en-GB" sz="2000"/>
            </a:br>
            <a:endParaRPr lang="en-US" sz="2000"/>
          </a:p>
        </p:txBody>
      </p:sp>
      <p:pic>
        <p:nvPicPr>
          <p:cNvPr id="15365" name="Picture 7" descr="parent_picture.gif"/>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00688" y="4572000"/>
            <a:ext cx="3248025" cy="186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6192688" y="6378986"/>
            <a:ext cx="2843808" cy="338554"/>
          </a:xfrm>
          <a:prstGeom prst="rect">
            <a:avLst/>
          </a:prstGeom>
          <a:noFill/>
        </p:spPr>
        <p:txBody>
          <a:bodyPr wrap="square" rtlCol="0">
            <a:spAutoFit/>
          </a:bodyPr>
          <a:lstStyle/>
          <a:p>
            <a:pPr algn="r"/>
            <a:r>
              <a:rPr lang="en-GB" sz="1600" b="1" i="1" dirty="0" smtClean="0">
                <a:solidFill>
                  <a:schemeClr val="tx1">
                    <a:lumMod val="85000"/>
                    <a:lumOff val="15000"/>
                  </a:schemeClr>
                </a:solidFill>
              </a:rPr>
              <a:t>Rachel Hawkes</a:t>
            </a:r>
            <a:endParaRPr lang="en-GB" sz="1600" b="1" i="1" dirty="0">
              <a:solidFill>
                <a:schemeClr val="tx1">
                  <a:lumMod val="85000"/>
                  <a:lumOff val="15000"/>
                </a:schemeClr>
              </a:solidFill>
            </a:endParaRPr>
          </a:p>
        </p:txBody>
      </p:sp>
    </p:spTree>
    <p:extLst>
      <p:ext uri="{BB962C8B-B14F-4D97-AF65-F5344CB8AC3E}">
        <p14:creationId xmlns:p14="http://schemas.microsoft.com/office/powerpoint/2010/main" val="2359781926"/>
      </p:ext>
    </p:extLst>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descr="LastScan.bmp"/>
          <p:cNvPicPr>
            <a:picLocks noChangeAspect="1"/>
          </p:cNvPicPr>
          <p:nvPr/>
        </p:nvPicPr>
        <p:blipFill>
          <a:blip r:embed="rId2">
            <a:extLst>
              <a:ext uri="{28A0092B-C50C-407E-A947-70E740481C1C}">
                <a14:useLocalDpi xmlns:a14="http://schemas.microsoft.com/office/drawing/2010/main" val="0"/>
              </a:ext>
            </a:extLst>
          </a:blip>
          <a:srcRect t="67708"/>
          <a:stretch>
            <a:fillRect/>
          </a:stretch>
        </p:blipFill>
        <p:spPr bwMode="auto">
          <a:xfrm>
            <a:off x="285750" y="642938"/>
            <a:ext cx="8588375"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Rectangle 2"/>
          <p:cNvSpPr>
            <a:spLocks noChangeArrowheads="1"/>
          </p:cNvSpPr>
          <p:nvPr/>
        </p:nvSpPr>
        <p:spPr bwMode="auto">
          <a:xfrm>
            <a:off x="1428750" y="6072188"/>
            <a:ext cx="69294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000">
                <a:hlinkClick r:id="rId3"/>
              </a:rPr>
              <a:t>http://www.rachelhawkes.com/RPP/IntTalent/IntTalent.php</a:t>
            </a:r>
            <a:r>
              <a:rPr lang="en-US" sz="2000"/>
              <a:t> </a:t>
            </a:r>
          </a:p>
        </p:txBody>
      </p:sp>
      <p:sp>
        <p:nvSpPr>
          <p:cNvPr id="17412" name="Rectangle 3"/>
          <p:cNvSpPr>
            <a:spLocks noChangeArrowheads="1"/>
          </p:cNvSpPr>
          <p:nvPr/>
        </p:nvSpPr>
        <p:spPr bwMode="auto">
          <a:xfrm>
            <a:off x="1428750" y="5572125"/>
            <a:ext cx="6858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000">
                <a:hlinkClick r:id="rId4"/>
              </a:rPr>
              <a:t>http://www.rachelhawkes.com/RPP/Parents/Parents.php</a:t>
            </a:r>
            <a:r>
              <a:rPr lang="en-US" sz="2000"/>
              <a:t> </a:t>
            </a:r>
          </a:p>
        </p:txBody>
      </p:sp>
      <p:sp>
        <p:nvSpPr>
          <p:cNvPr id="7" name="TextBox 6"/>
          <p:cNvSpPr txBox="1"/>
          <p:nvPr/>
        </p:nvSpPr>
        <p:spPr>
          <a:xfrm>
            <a:off x="6192688" y="6474822"/>
            <a:ext cx="2843808" cy="338554"/>
          </a:xfrm>
          <a:prstGeom prst="rect">
            <a:avLst/>
          </a:prstGeom>
          <a:noFill/>
        </p:spPr>
        <p:txBody>
          <a:bodyPr wrap="square" rtlCol="0">
            <a:spAutoFit/>
          </a:bodyPr>
          <a:lstStyle/>
          <a:p>
            <a:pPr algn="r"/>
            <a:r>
              <a:rPr lang="en-GB" sz="1600" b="1" i="1" dirty="0" smtClean="0">
                <a:solidFill>
                  <a:schemeClr val="tx1">
                    <a:lumMod val="85000"/>
                    <a:lumOff val="15000"/>
                  </a:schemeClr>
                </a:solidFill>
              </a:rPr>
              <a:t>Rachel Hawkes</a:t>
            </a:r>
            <a:endParaRPr lang="en-GB" sz="1600" b="1" i="1" dirty="0">
              <a:solidFill>
                <a:schemeClr val="tx1">
                  <a:lumMod val="85000"/>
                  <a:lumOff val="15000"/>
                </a:schemeClr>
              </a:solidFill>
            </a:endParaRPr>
          </a:p>
        </p:txBody>
      </p:sp>
    </p:spTree>
    <p:extLst>
      <p:ext uri="{BB962C8B-B14F-4D97-AF65-F5344CB8AC3E}">
        <p14:creationId xmlns:p14="http://schemas.microsoft.com/office/powerpoint/2010/main" val="625486382"/>
      </p:ext>
    </p:extLst>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nvGraphicFramePr>
        <p:xfrm>
          <a:off x="0" y="0"/>
          <a:ext cx="9144000" cy="6858000"/>
        </p:xfrm>
        <a:graphic>
          <a:graphicData uri="http://schemas.openxmlformats.org/drawingml/2006/table">
            <a:tbl>
              <a:tblPr/>
              <a:tblGrid>
                <a:gridCol w="3048000"/>
                <a:gridCol w="3048000"/>
                <a:gridCol w="3048000"/>
              </a:tblGrid>
              <a:tr h="2286000">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286000">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286000">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9476" name="TextBox 1"/>
          <p:cNvSpPr txBox="1">
            <a:spLocks noChangeArrowheads="1"/>
          </p:cNvSpPr>
          <p:nvPr/>
        </p:nvSpPr>
        <p:spPr bwMode="auto">
          <a:xfrm>
            <a:off x="3000375" y="3670300"/>
            <a:ext cx="30718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2400" b="1">
                <a:latin typeface="AntigoniBd" pitchFamily="34" charset="0"/>
              </a:rPr>
              <a:t>Partner Schools</a:t>
            </a:r>
            <a:endParaRPr lang="en-US" sz="2400" b="1">
              <a:latin typeface="AntigoniBd" pitchFamily="34" charset="0"/>
            </a:endParaRPr>
          </a:p>
        </p:txBody>
      </p:sp>
      <p:pic>
        <p:nvPicPr>
          <p:cNvPr id="19477" name="Picture 2" descr="P101045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72188" y="0"/>
            <a:ext cx="3071812" cy="230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8" name="Picture 3" descr="CoPEStudentsinSpain08.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225675"/>
            <a:ext cx="3071813"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9" name="Picture 4" descr="PragZeitungklein.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3071813"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80" name="Picture 5" descr="7leadersSA.JPG"/>
          <p:cNvPicPr>
            <a:picLocks noChangeAspect="1"/>
          </p:cNvPicPr>
          <p:nvPr/>
        </p:nvPicPr>
        <p:blipFill>
          <a:blip r:embed="rId6">
            <a:extLst>
              <a:ext uri="{28A0092B-C50C-407E-A947-70E740481C1C}">
                <a14:useLocalDpi xmlns:a14="http://schemas.microsoft.com/office/drawing/2010/main" val="0"/>
              </a:ext>
            </a:extLst>
          </a:blip>
          <a:srcRect l="8511" t="8212"/>
          <a:stretch>
            <a:fillRect/>
          </a:stretch>
        </p:blipFill>
        <p:spPr bwMode="auto">
          <a:xfrm>
            <a:off x="6072188" y="2286000"/>
            <a:ext cx="3071812"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81" name="Picture 3" descr="L:\WiderProfessionalRoles\DirectorLanguageCollege\Projects\Spanish School of the year 2009 Bid\Spanish school of yr\P7 Figueres.jpg"/>
          <p:cNvPicPr>
            <a:picLocks noChangeAspect="1" noChangeArrowheads="1"/>
          </p:cNvPicPr>
          <p:nvPr/>
        </p:nvPicPr>
        <p:blipFill>
          <a:blip r:embed="rId7">
            <a:extLst>
              <a:ext uri="{28A0092B-C50C-407E-A947-70E740481C1C}">
                <a14:useLocalDpi xmlns:a14="http://schemas.microsoft.com/office/drawing/2010/main" val="0"/>
              </a:ext>
            </a:extLst>
          </a:blip>
          <a:srcRect l="8038"/>
          <a:stretch>
            <a:fillRect/>
          </a:stretch>
        </p:blipFill>
        <p:spPr bwMode="auto">
          <a:xfrm>
            <a:off x="6045200" y="4572000"/>
            <a:ext cx="317023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82" name="Picture 4" descr="Pierre Ferrmat 2"/>
          <p:cNvPicPr>
            <a:picLocks noChangeAspect="1" noChangeArrowheads="1"/>
          </p:cNvPicPr>
          <p:nvPr/>
        </p:nvPicPr>
        <p:blipFill>
          <a:blip r:embed="rId8">
            <a:extLst>
              <a:ext uri="{28A0092B-C50C-407E-A947-70E740481C1C}">
                <a14:useLocalDpi xmlns:a14="http://schemas.microsoft.com/office/drawing/2010/main" val="0"/>
              </a:ext>
            </a:extLst>
          </a:blip>
          <a:srcRect l="12325" r="13171" b="2940"/>
          <a:stretch>
            <a:fillRect/>
          </a:stretch>
        </p:blipFill>
        <p:spPr bwMode="auto">
          <a:xfrm>
            <a:off x="3071813" y="0"/>
            <a:ext cx="300037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83" name="Picture 5" descr="PICT000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4554538"/>
            <a:ext cx="3071813" cy="230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84" name="Picture 7" descr="DSC00022.JPG"/>
          <p:cNvPicPr>
            <a:picLocks noChangeAspect="1"/>
          </p:cNvPicPr>
          <p:nvPr/>
        </p:nvPicPr>
        <p:blipFill>
          <a:blip r:embed="rId10">
            <a:extLst>
              <a:ext uri="{28A0092B-C50C-407E-A947-70E740481C1C}">
                <a14:useLocalDpi xmlns:a14="http://schemas.microsoft.com/office/drawing/2010/main" val="0"/>
              </a:ext>
            </a:extLst>
          </a:blip>
          <a:srcRect l="4303" t="2785"/>
          <a:stretch>
            <a:fillRect/>
          </a:stretch>
        </p:blipFill>
        <p:spPr bwMode="auto">
          <a:xfrm>
            <a:off x="3071813" y="4572000"/>
            <a:ext cx="300037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85" name="Picture 6" descr="comberton logo new 0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32250" y="2500313"/>
            <a:ext cx="9683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86" name="TextBox 12"/>
          <p:cNvSpPr txBox="1">
            <a:spLocks noChangeArrowheads="1"/>
          </p:cNvSpPr>
          <p:nvPr/>
        </p:nvSpPr>
        <p:spPr bwMode="auto">
          <a:xfrm>
            <a:off x="0" y="1571625"/>
            <a:ext cx="3071813"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sz="1400" b="1">
                <a:solidFill>
                  <a:schemeClr val="bg1"/>
                </a:solidFill>
                <a:latin typeface="Calibri" pitchFamily="34" charset="0"/>
              </a:rPr>
              <a:t>Modellschule &amp; Gesamtschule, </a:t>
            </a:r>
            <a:br>
              <a:rPr lang="en-GB" sz="1400" b="1">
                <a:solidFill>
                  <a:schemeClr val="bg1"/>
                </a:solidFill>
                <a:latin typeface="Calibri" pitchFamily="34" charset="0"/>
              </a:rPr>
            </a:br>
            <a:r>
              <a:rPr lang="en-GB" sz="1400" b="1">
                <a:solidFill>
                  <a:schemeClr val="bg1"/>
                </a:solidFill>
                <a:latin typeface="Calibri" pitchFamily="34" charset="0"/>
              </a:rPr>
              <a:t>Obersberg</a:t>
            </a:r>
            <a:br>
              <a:rPr lang="en-GB" sz="1400" b="1">
                <a:solidFill>
                  <a:schemeClr val="bg1"/>
                </a:solidFill>
                <a:latin typeface="Calibri" pitchFamily="34" charset="0"/>
              </a:rPr>
            </a:br>
            <a:r>
              <a:rPr lang="en-GB" sz="1400" b="1">
                <a:solidFill>
                  <a:schemeClr val="bg1"/>
                </a:solidFill>
                <a:latin typeface="Calibri" pitchFamily="34" charset="0"/>
              </a:rPr>
              <a:t>Bad Hersfeld, Germany</a:t>
            </a:r>
            <a:endParaRPr lang="en-US" sz="1400" b="1">
              <a:solidFill>
                <a:schemeClr val="bg1"/>
              </a:solidFill>
              <a:latin typeface="Calibri" pitchFamily="34" charset="0"/>
            </a:endParaRPr>
          </a:p>
        </p:txBody>
      </p:sp>
      <p:sp>
        <p:nvSpPr>
          <p:cNvPr id="19487" name="TextBox 13"/>
          <p:cNvSpPr txBox="1">
            <a:spLocks noChangeArrowheads="1"/>
          </p:cNvSpPr>
          <p:nvPr/>
        </p:nvSpPr>
        <p:spPr bwMode="auto">
          <a:xfrm>
            <a:off x="0" y="6365875"/>
            <a:ext cx="3071813"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nl-NL" sz="1400" b="1">
                <a:solidFill>
                  <a:schemeClr val="bg1"/>
                </a:solidFill>
                <a:latin typeface="Calibri" pitchFamily="34" charset="0"/>
              </a:rPr>
              <a:t>Anna van Rijn College</a:t>
            </a:r>
            <a:br>
              <a:rPr lang="nl-NL" sz="1400" b="1">
                <a:solidFill>
                  <a:schemeClr val="bg1"/>
                </a:solidFill>
                <a:latin typeface="Calibri" pitchFamily="34" charset="0"/>
              </a:rPr>
            </a:br>
            <a:r>
              <a:rPr lang="nl-NL" sz="1200" b="1">
                <a:solidFill>
                  <a:schemeClr val="bg1"/>
                </a:solidFill>
                <a:latin typeface="Calibri" pitchFamily="34" charset="0"/>
              </a:rPr>
              <a:t>Nieuwegein, Holland</a:t>
            </a:r>
            <a:endParaRPr lang="nl-NL" sz="900" b="1">
              <a:solidFill>
                <a:schemeClr val="bg1"/>
              </a:solidFill>
              <a:latin typeface="Calibri" pitchFamily="34" charset="0"/>
            </a:endParaRPr>
          </a:p>
        </p:txBody>
      </p:sp>
      <p:sp>
        <p:nvSpPr>
          <p:cNvPr id="19488" name="TextBox 14"/>
          <p:cNvSpPr txBox="1">
            <a:spLocks noChangeArrowheads="1"/>
          </p:cNvSpPr>
          <p:nvPr/>
        </p:nvSpPr>
        <p:spPr bwMode="auto">
          <a:xfrm>
            <a:off x="3071813" y="1357313"/>
            <a:ext cx="3071812"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400" b="1">
                <a:solidFill>
                  <a:schemeClr val="bg1"/>
                </a:solidFill>
                <a:latin typeface="Calibri" pitchFamily="34" charset="0"/>
              </a:rPr>
              <a:t>Collège Pierre de Fermat</a:t>
            </a:r>
            <a:br>
              <a:rPr lang="en-US" sz="1400" b="1">
                <a:solidFill>
                  <a:schemeClr val="bg1"/>
                </a:solidFill>
                <a:latin typeface="Calibri" pitchFamily="34" charset="0"/>
              </a:rPr>
            </a:br>
            <a:r>
              <a:rPr lang="en-US" sz="1400" b="1">
                <a:solidFill>
                  <a:schemeClr val="bg1"/>
                </a:solidFill>
                <a:latin typeface="Calibri" pitchFamily="34" charset="0"/>
              </a:rPr>
              <a:t>Toulouse, France</a:t>
            </a:r>
            <a:br>
              <a:rPr lang="en-US" sz="1400" b="1">
                <a:solidFill>
                  <a:schemeClr val="bg1"/>
                </a:solidFill>
                <a:latin typeface="Calibri" pitchFamily="34" charset="0"/>
              </a:rPr>
            </a:br>
            <a:r>
              <a:rPr lang="en-US" sz="1400" b="1">
                <a:solidFill>
                  <a:schemeClr val="bg1"/>
                </a:solidFill>
                <a:latin typeface="Calibri" pitchFamily="34" charset="0"/>
              </a:rPr>
              <a:t>Lycée Jean Jaurès</a:t>
            </a:r>
            <a:br>
              <a:rPr lang="en-US" sz="1400" b="1">
                <a:solidFill>
                  <a:schemeClr val="bg1"/>
                </a:solidFill>
                <a:latin typeface="Calibri" pitchFamily="34" charset="0"/>
              </a:rPr>
            </a:br>
            <a:r>
              <a:rPr lang="en-US" sz="1400" b="1">
                <a:solidFill>
                  <a:schemeClr val="bg1"/>
                </a:solidFill>
                <a:latin typeface="Calibri" pitchFamily="34" charset="0"/>
              </a:rPr>
              <a:t>Reims, France</a:t>
            </a:r>
            <a:endParaRPr lang="nl-NL" sz="900" b="1">
              <a:solidFill>
                <a:schemeClr val="bg1"/>
              </a:solidFill>
              <a:latin typeface="Calibri" pitchFamily="34" charset="0"/>
            </a:endParaRPr>
          </a:p>
        </p:txBody>
      </p:sp>
      <p:sp>
        <p:nvSpPr>
          <p:cNvPr id="19489" name="TextBox 15"/>
          <p:cNvSpPr txBox="1">
            <a:spLocks noChangeArrowheads="1"/>
          </p:cNvSpPr>
          <p:nvPr/>
        </p:nvSpPr>
        <p:spPr bwMode="auto">
          <a:xfrm>
            <a:off x="0" y="4071938"/>
            <a:ext cx="30718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nl-NL" sz="1400" b="1">
                <a:solidFill>
                  <a:schemeClr val="bg1"/>
                </a:solidFill>
                <a:latin typeface="Calibri" pitchFamily="34" charset="0"/>
              </a:rPr>
              <a:t>IES Emilio Alarcos</a:t>
            </a:r>
            <a:br>
              <a:rPr lang="nl-NL" sz="1400" b="1">
                <a:solidFill>
                  <a:schemeClr val="bg1"/>
                </a:solidFill>
                <a:latin typeface="Calibri" pitchFamily="34" charset="0"/>
              </a:rPr>
            </a:br>
            <a:r>
              <a:rPr lang="nl-NL" sz="1400" b="1">
                <a:solidFill>
                  <a:schemeClr val="bg1"/>
                </a:solidFill>
                <a:latin typeface="Calibri" pitchFamily="34" charset="0"/>
              </a:rPr>
              <a:t>Gijón, Spain</a:t>
            </a:r>
            <a:endParaRPr lang="nl-NL" sz="900" b="1">
              <a:solidFill>
                <a:schemeClr val="bg1"/>
              </a:solidFill>
              <a:latin typeface="Calibri" pitchFamily="34" charset="0"/>
            </a:endParaRPr>
          </a:p>
        </p:txBody>
      </p:sp>
      <p:sp>
        <p:nvSpPr>
          <p:cNvPr id="19490" name="TextBox 16"/>
          <p:cNvSpPr txBox="1">
            <a:spLocks noChangeArrowheads="1"/>
          </p:cNvSpPr>
          <p:nvPr/>
        </p:nvSpPr>
        <p:spPr bwMode="auto">
          <a:xfrm>
            <a:off x="3071813" y="6143625"/>
            <a:ext cx="3071812"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nl-NL" sz="1400" b="1">
                <a:solidFill>
                  <a:schemeClr val="bg1"/>
                </a:solidFill>
                <a:latin typeface="Calibri" pitchFamily="34" charset="0"/>
              </a:rPr>
              <a:t>Instituto Lord Byron</a:t>
            </a:r>
            <a:br>
              <a:rPr lang="nl-NL" sz="1400" b="1">
                <a:solidFill>
                  <a:schemeClr val="bg1"/>
                </a:solidFill>
                <a:latin typeface="Calibri" pitchFamily="34" charset="0"/>
              </a:rPr>
            </a:br>
            <a:r>
              <a:rPr lang="nl-NL" sz="1400" b="1">
                <a:solidFill>
                  <a:schemeClr val="bg1"/>
                </a:solidFill>
                <a:latin typeface="Calibri" pitchFamily="34" charset="0"/>
              </a:rPr>
              <a:t>Arequipa</a:t>
            </a:r>
            <a:br>
              <a:rPr lang="nl-NL" sz="1400" b="1">
                <a:solidFill>
                  <a:schemeClr val="bg1"/>
                </a:solidFill>
                <a:latin typeface="Calibri" pitchFamily="34" charset="0"/>
              </a:rPr>
            </a:br>
            <a:r>
              <a:rPr lang="nl-NL" sz="1400" b="1">
                <a:solidFill>
                  <a:schemeClr val="bg1"/>
                </a:solidFill>
                <a:latin typeface="Calibri" pitchFamily="34" charset="0"/>
              </a:rPr>
              <a:t>Perú </a:t>
            </a:r>
            <a:endParaRPr lang="nl-NL" sz="900" b="1">
              <a:solidFill>
                <a:schemeClr val="bg1"/>
              </a:solidFill>
              <a:latin typeface="Calibri" pitchFamily="34" charset="0"/>
            </a:endParaRPr>
          </a:p>
        </p:txBody>
      </p:sp>
      <p:sp>
        <p:nvSpPr>
          <p:cNvPr id="19491" name="TextBox 17"/>
          <p:cNvSpPr txBox="1">
            <a:spLocks noChangeArrowheads="1"/>
          </p:cNvSpPr>
          <p:nvPr/>
        </p:nvSpPr>
        <p:spPr bwMode="auto">
          <a:xfrm>
            <a:off x="6143625" y="6334125"/>
            <a:ext cx="30718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nl-NL" sz="1400" b="1">
                <a:solidFill>
                  <a:schemeClr val="bg1"/>
                </a:solidFill>
                <a:latin typeface="Calibri" pitchFamily="34" charset="0"/>
              </a:rPr>
              <a:t>Institut Ramon Muntaner</a:t>
            </a:r>
            <a:br>
              <a:rPr lang="nl-NL" sz="1400" b="1">
                <a:solidFill>
                  <a:schemeClr val="bg1"/>
                </a:solidFill>
                <a:latin typeface="Calibri" pitchFamily="34" charset="0"/>
              </a:rPr>
            </a:br>
            <a:r>
              <a:rPr lang="nl-NL" sz="1400" b="1">
                <a:solidFill>
                  <a:schemeClr val="bg1"/>
                </a:solidFill>
                <a:latin typeface="Calibri" pitchFamily="34" charset="0"/>
              </a:rPr>
              <a:t>Figueras, Spain</a:t>
            </a:r>
            <a:endParaRPr lang="nl-NL" sz="900" b="1">
              <a:solidFill>
                <a:schemeClr val="bg1"/>
              </a:solidFill>
              <a:latin typeface="Calibri" pitchFamily="34" charset="0"/>
            </a:endParaRPr>
          </a:p>
        </p:txBody>
      </p:sp>
      <p:sp>
        <p:nvSpPr>
          <p:cNvPr id="19492" name="TextBox 18"/>
          <p:cNvSpPr txBox="1">
            <a:spLocks noChangeArrowheads="1"/>
          </p:cNvSpPr>
          <p:nvPr/>
        </p:nvSpPr>
        <p:spPr bwMode="auto">
          <a:xfrm>
            <a:off x="6143625" y="3981450"/>
            <a:ext cx="307181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nl-NL" sz="1400" b="1">
                <a:solidFill>
                  <a:schemeClr val="bg1"/>
                </a:solidFill>
                <a:latin typeface="Calibri" pitchFamily="34" charset="0"/>
              </a:rPr>
              <a:t>Edendale School</a:t>
            </a:r>
            <a:br>
              <a:rPr lang="nl-NL" sz="1400" b="1">
                <a:solidFill>
                  <a:schemeClr val="bg1"/>
                </a:solidFill>
                <a:latin typeface="Calibri" pitchFamily="34" charset="0"/>
              </a:rPr>
            </a:br>
            <a:r>
              <a:rPr lang="nl-NL" sz="1400" b="1">
                <a:solidFill>
                  <a:schemeClr val="bg1"/>
                </a:solidFill>
                <a:latin typeface="Calibri" pitchFamily="34" charset="0"/>
              </a:rPr>
              <a:t>Gauteng, South Africa</a:t>
            </a:r>
            <a:br>
              <a:rPr lang="nl-NL" sz="1400" b="1">
                <a:solidFill>
                  <a:schemeClr val="bg1"/>
                </a:solidFill>
                <a:latin typeface="Calibri" pitchFamily="34" charset="0"/>
              </a:rPr>
            </a:br>
            <a:endParaRPr lang="nl-NL" sz="900" b="1">
              <a:solidFill>
                <a:schemeClr val="bg1"/>
              </a:solidFill>
              <a:latin typeface="Calibri" pitchFamily="34" charset="0"/>
            </a:endParaRPr>
          </a:p>
        </p:txBody>
      </p:sp>
      <p:sp>
        <p:nvSpPr>
          <p:cNvPr id="19493" name="TextBox 19"/>
          <p:cNvSpPr txBox="1">
            <a:spLocks noChangeArrowheads="1"/>
          </p:cNvSpPr>
          <p:nvPr/>
        </p:nvSpPr>
        <p:spPr bwMode="auto">
          <a:xfrm>
            <a:off x="6072188" y="1762125"/>
            <a:ext cx="30718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nl-NL" sz="1400" b="1">
                <a:solidFill>
                  <a:schemeClr val="bg1"/>
                </a:solidFill>
                <a:latin typeface="Calibri" pitchFamily="34" charset="0"/>
              </a:rPr>
              <a:t>Escola Secundaria do Noroeste 1</a:t>
            </a:r>
            <a:br>
              <a:rPr lang="nl-NL" sz="1400" b="1">
                <a:solidFill>
                  <a:schemeClr val="bg1"/>
                </a:solidFill>
                <a:latin typeface="Calibri" pitchFamily="34" charset="0"/>
              </a:rPr>
            </a:br>
            <a:r>
              <a:rPr lang="nl-NL" sz="1400" b="1">
                <a:solidFill>
                  <a:schemeClr val="bg1"/>
                </a:solidFill>
                <a:latin typeface="Calibri" pitchFamily="34" charset="0"/>
              </a:rPr>
              <a:t>Maputo, Mozambique</a:t>
            </a:r>
            <a:endParaRPr lang="nl-NL" sz="900" b="1">
              <a:solidFill>
                <a:schemeClr val="bg1"/>
              </a:solidFill>
              <a:latin typeface="Calibri" pitchFamily="34" charset="0"/>
            </a:endParaRPr>
          </a:p>
        </p:txBody>
      </p:sp>
    </p:spTree>
    <p:extLst>
      <p:ext uri="{BB962C8B-B14F-4D97-AF65-F5344CB8AC3E}">
        <p14:creationId xmlns:p14="http://schemas.microsoft.com/office/powerpoint/2010/main" val="3353773496"/>
      </p:ext>
    </p:extLst>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1340768"/>
            <a:ext cx="8229600" cy="4525963"/>
          </a:xfrm>
        </p:spPr>
        <p:txBody>
          <a:bodyPr/>
          <a:lstStyle/>
          <a:p>
            <a:pPr>
              <a:buFont typeface="Wingdings" pitchFamily="2" charset="2"/>
              <a:buChar char="§"/>
            </a:pPr>
            <a:r>
              <a:rPr lang="en-GB" sz="4000" dirty="0" smtClean="0"/>
              <a:t>International Talent Evening</a:t>
            </a:r>
          </a:p>
          <a:p>
            <a:pPr>
              <a:buFont typeface="Wingdings" pitchFamily="2" charset="2"/>
              <a:buChar char="§"/>
            </a:pPr>
            <a:r>
              <a:rPr lang="en-GB" sz="4000" dirty="0" smtClean="0"/>
              <a:t>Mixed Age Learning</a:t>
            </a:r>
          </a:p>
          <a:p>
            <a:pPr>
              <a:buFont typeface="Wingdings" pitchFamily="2" charset="2"/>
              <a:buChar char="§"/>
            </a:pPr>
            <a:r>
              <a:rPr lang="en-GB" sz="4000" dirty="0" smtClean="0"/>
              <a:t>Parents into Spanish</a:t>
            </a:r>
          </a:p>
          <a:p>
            <a:pPr>
              <a:buFont typeface="Wingdings" pitchFamily="2" charset="2"/>
              <a:buChar char="§"/>
            </a:pPr>
            <a:r>
              <a:rPr lang="en-GB" sz="4000" dirty="0" smtClean="0"/>
              <a:t>Parents into lessons</a:t>
            </a:r>
          </a:p>
          <a:p>
            <a:pPr>
              <a:buFont typeface="Wingdings" pitchFamily="2" charset="2"/>
              <a:buChar char="§"/>
            </a:pPr>
            <a:r>
              <a:rPr lang="en-GB" sz="4000" dirty="0" smtClean="0"/>
              <a:t>Involvement in exchanges</a:t>
            </a:r>
          </a:p>
          <a:p>
            <a:pPr>
              <a:buFont typeface="Wingdings" pitchFamily="2" charset="2"/>
              <a:buChar char="§"/>
            </a:pPr>
            <a:r>
              <a:rPr lang="en-GB" sz="4000" dirty="0" smtClean="0"/>
              <a:t>European Day of Languages</a:t>
            </a:r>
            <a:endParaRPr lang="en-GB" sz="4000" dirty="0"/>
          </a:p>
        </p:txBody>
      </p:sp>
      <p:sp>
        <p:nvSpPr>
          <p:cNvPr id="6" name="TextBox 5"/>
          <p:cNvSpPr txBox="1"/>
          <p:nvPr/>
        </p:nvSpPr>
        <p:spPr>
          <a:xfrm>
            <a:off x="257922" y="260648"/>
            <a:ext cx="8634558" cy="646331"/>
          </a:xfrm>
          <a:prstGeom prst="rect">
            <a:avLst/>
          </a:prstGeom>
          <a:solidFill>
            <a:schemeClr val="bg1">
              <a:lumMod val="65000"/>
            </a:schemeClr>
          </a:solidFill>
          <a:ln w="57150">
            <a:solidFill>
              <a:srgbClr val="C00000"/>
            </a:solidFill>
          </a:ln>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GB" sz="3600" b="1" dirty="0" smtClean="0">
                <a:solidFill>
                  <a:schemeClr val="tx1">
                    <a:lumMod val="95000"/>
                    <a:lumOff val="5000"/>
                  </a:schemeClr>
                </a:solidFill>
              </a:rPr>
              <a:t>Events and celebrations</a:t>
            </a:r>
            <a:endParaRPr lang="en-GB" sz="3600" b="1" dirty="0">
              <a:solidFill>
                <a:schemeClr val="tx1">
                  <a:lumMod val="95000"/>
                  <a:lumOff val="5000"/>
                </a:schemeClr>
              </a:solidFill>
            </a:endParaRPr>
          </a:p>
        </p:txBody>
      </p:sp>
      <p:pic>
        <p:nvPicPr>
          <p:cNvPr id="7"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7922" y="5513578"/>
            <a:ext cx="758825" cy="896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72008" y="6402814"/>
            <a:ext cx="2843808" cy="338554"/>
          </a:xfrm>
          <a:prstGeom prst="rect">
            <a:avLst/>
          </a:prstGeom>
          <a:noFill/>
        </p:spPr>
        <p:txBody>
          <a:bodyPr wrap="square" rtlCol="0">
            <a:spAutoFit/>
          </a:bodyPr>
          <a:lstStyle/>
          <a:p>
            <a:pPr algn="ctr"/>
            <a:r>
              <a:rPr lang="en-GB" sz="1600" b="1" dirty="0" smtClean="0">
                <a:solidFill>
                  <a:schemeClr val="accent5">
                    <a:lumMod val="50000"/>
                  </a:schemeClr>
                </a:solidFill>
              </a:rPr>
              <a:t>Comberton Village College</a:t>
            </a:r>
            <a:endParaRPr lang="en-GB" sz="1600" b="1" dirty="0">
              <a:solidFill>
                <a:schemeClr val="accent5">
                  <a:lumMod val="50000"/>
                </a:schemeClr>
              </a:solidFill>
            </a:endParaRPr>
          </a:p>
        </p:txBody>
      </p:sp>
      <p:sp>
        <p:nvSpPr>
          <p:cNvPr id="9" name="TextBox 8"/>
          <p:cNvSpPr txBox="1"/>
          <p:nvPr/>
        </p:nvSpPr>
        <p:spPr>
          <a:xfrm>
            <a:off x="6192688" y="6378986"/>
            <a:ext cx="2843808" cy="338554"/>
          </a:xfrm>
          <a:prstGeom prst="rect">
            <a:avLst/>
          </a:prstGeom>
          <a:noFill/>
        </p:spPr>
        <p:txBody>
          <a:bodyPr wrap="square" rtlCol="0">
            <a:spAutoFit/>
          </a:bodyPr>
          <a:lstStyle/>
          <a:p>
            <a:pPr algn="r"/>
            <a:r>
              <a:rPr lang="en-GB" sz="1600" b="1" i="1" dirty="0" smtClean="0">
                <a:solidFill>
                  <a:schemeClr val="tx1">
                    <a:lumMod val="85000"/>
                    <a:lumOff val="15000"/>
                  </a:schemeClr>
                </a:solidFill>
              </a:rPr>
              <a:t>Rachel Hawkes</a:t>
            </a:r>
            <a:endParaRPr lang="en-GB" sz="1600" b="1" i="1" dirty="0">
              <a:solidFill>
                <a:schemeClr val="tx1">
                  <a:lumMod val="85000"/>
                  <a:lumOff val="15000"/>
                </a:schemeClr>
              </a:solidFill>
            </a:endParaRPr>
          </a:p>
        </p:txBody>
      </p:sp>
    </p:spTree>
    <p:extLst>
      <p:ext uri="{BB962C8B-B14F-4D97-AF65-F5344CB8AC3E}">
        <p14:creationId xmlns:p14="http://schemas.microsoft.com/office/powerpoint/2010/main" val="584662768"/>
      </p:ext>
    </p:extLst>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pPr>
              <a:lnSpc>
                <a:spcPct val="150000"/>
              </a:lnSpc>
              <a:buFont typeface="Wingdings" pitchFamily="2" charset="2"/>
              <a:buChar char="§"/>
            </a:pPr>
            <a:r>
              <a:rPr lang="en-GB" sz="4000" dirty="0" smtClean="0"/>
              <a:t>Language Leader Award</a:t>
            </a:r>
          </a:p>
          <a:p>
            <a:pPr>
              <a:lnSpc>
                <a:spcPct val="150000"/>
              </a:lnSpc>
              <a:buFont typeface="Wingdings" pitchFamily="2" charset="2"/>
              <a:buChar char="§"/>
            </a:pPr>
            <a:r>
              <a:rPr lang="en-GB" sz="4000" dirty="0" smtClean="0"/>
              <a:t>Spelling Bee leaders</a:t>
            </a:r>
          </a:p>
          <a:p>
            <a:pPr>
              <a:lnSpc>
                <a:spcPct val="150000"/>
              </a:lnSpc>
              <a:buFont typeface="Wingdings" pitchFamily="2" charset="2"/>
              <a:buChar char="§"/>
            </a:pPr>
            <a:r>
              <a:rPr lang="en-GB" sz="4000" dirty="0" smtClean="0"/>
              <a:t>Catch-up club</a:t>
            </a:r>
          </a:p>
          <a:p>
            <a:pPr>
              <a:lnSpc>
                <a:spcPct val="150000"/>
              </a:lnSpc>
              <a:buFont typeface="Wingdings" pitchFamily="2" charset="2"/>
              <a:buChar char="§"/>
            </a:pPr>
            <a:r>
              <a:rPr lang="en-GB" sz="4000" dirty="0" smtClean="0"/>
              <a:t>International Leaders </a:t>
            </a:r>
            <a:r>
              <a:rPr lang="en-GB" sz="4000" dirty="0" smtClean="0">
                <a:sym typeface="Wingdings" pitchFamily="2" charset="2"/>
              </a:rPr>
              <a:t> Interact</a:t>
            </a:r>
            <a:endParaRPr lang="en-GB" sz="4000" dirty="0"/>
          </a:p>
        </p:txBody>
      </p:sp>
      <p:sp>
        <p:nvSpPr>
          <p:cNvPr id="6" name="TextBox 5"/>
          <p:cNvSpPr txBox="1"/>
          <p:nvPr/>
        </p:nvSpPr>
        <p:spPr>
          <a:xfrm>
            <a:off x="257922" y="260648"/>
            <a:ext cx="8634558" cy="646331"/>
          </a:xfrm>
          <a:prstGeom prst="rect">
            <a:avLst/>
          </a:prstGeom>
          <a:solidFill>
            <a:schemeClr val="bg1">
              <a:lumMod val="65000"/>
            </a:schemeClr>
          </a:solidFill>
          <a:ln w="57150">
            <a:solidFill>
              <a:srgbClr val="C00000"/>
            </a:solidFill>
          </a:ln>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GB" sz="3600" b="1" dirty="0" smtClean="0">
                <a:solidFill>
                  <a:schemeClr val="tx1">
                    <a:lumMod val="95000"/>
                    <a:lumOff val="5000"/>
                  </a:schemeClr>
                </a:solidFill>
              </a:rPr>
              <a:t>Leadership activities</a:t>
            </a:r>
            <a:endParaRPr lang="en-GB" sz="3600" b="1" dirty="0">
              <a:solidFill>
                <a:schemeClr val="tx1">
                  <a:lumMod val="95000"/>
                  <a:lumOff val="5000"/>
                </a:schemeClr>
              </a:solidFill>
            </a:endParaRPr>
          </a:p>
        </p:txBody>
      </p:sp>
      <p:pic>
        <p:nvPicPr>
          <p:cNvPr id="7"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7922" y="5513578"/>
            <a:ext cx="758825" cy="896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72008" y="6402814"/>
            <a:ext cx="2843808" cy="338554"/>
          </a:xfrm>
          <a:prstGeom prst="rect">
            <a:avLst/>
          </a:prstGeom>
          <a:noFill/>
        </p:spPr>
        <p:txBody>
          <a:bodyPr wrap="square" rtlCol="0">
            <a:spAutoFit/>
          </a:bodyPr>
          <a:lstStyle/>
          <a:p>
            <a:pPr algn="ctr"/>
            <a:r>
              <a:rPr lang="en-GB" sz="1600" b="1" dirty="0" smtClean="0">
                <a:solidFill>
                  <a:schemeClr val="accent5">
                    <a:lumMod val="50000"/>
                  </a:schemeClr>
                </a:solidFill>
              </a:rPr>
              <a:t>Comberton Village College</a:t>
            </a:r>
            <a:endParaRPr lang="en-GB" sz="1600" b="1" dirty="0">
              <a:solidFill>
                <a:schemeClr val="accent5">
                  <a:lumMod val="50000"/>
                </a:schemeClr>
              </a:solidFill>
            </a:endParaRPr>
          </a:p>
        </p:txBody>
      </p:sp>
      <p:sp>
        <p:nvSpPr>
          <p:cNvPr id="9" name="TextBox 8"/>
          <p:cNvSpPr txBox="1"/>
          <p:nvPr/>
        </p:nvSpPr>
        <p:spPr>
          <a:xfrm>
            <a:off x="6192688" y="6378986"/>
            <a:ext cx="2843808" cy="338554"/>
          </a:xfrm>
          <a:prstGeom prst="rect">
            <a:avLst/>
          </a:prstGeom>
          <a:noFill/>
        </p:spPr>
        <p:txBody>
          <a:bodyPr wrap="square" rtlCol="0">
            <a:spAutoFit/>
          </a:bodyPr>
          <a:lstStyle/>
          <a:p>
            <a:pPr algn="r"/>
            <a:r>
              <a:rPr lang="en-GB" sz="1600" b="1" i="1" dirty="0" smtClean="0">
                <a:solidFill>
                  <a:schemeClr val="tx1">
                    <a:lumMod val="85000"/>
                    <a:lumOff val="15000"/>
                  </a:schemeClr>
                </a:solidFill>
              </a:rPr>
              <a:t>Rachel Hawkes</a:t>
            </a:r>
            <a:endParaRPr lang="en-GB" sz="1600" b="1" i="1" dirty="0">
              <a:solidFill>
                <a:schemeClr val="tx1">
                  <a:lumMod val="85000"/>
                  <a:lumOff val="15000"/>
                </a:schemeClr>
              </a:solidFill>
            </a:endParaRPr>
          </a:p>
        </p:txBody>
      </p:sp>
    </p:spTree>
    <p:extLst>
      <p:ext uri="{BB962C8B-B14F-4D97-AF65-F5344CB8AC3E}">
        <p14:creationId xmlns:p14="http://schemas.microsoft.com/office/powerpoint/2010/main" val="1569997321"/>
      </p:ext>
    </p:extLst>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p:nvPr>
        </p:nvSpPr>
        <p:spPr>
          <a:xfrm>
            <a:off x="629852" y="5301208"/>
            <a:ext cx="7772400" cy="1100857"/>
          </a:xfrm>
          <a:solidFill>
            <a:schemeClr val="tx1"/>
          </a:solidFill>
        </p:spPr>
        <p:txBody>
          <a:bodyPr/>
          <a:lstStyle/>
          <a:p>
            <a:pPr eaLnBrk="1" hangingPunct="1"/>
            <a:r>
              <a:rPr lang="en-GB" sz="6000" b="1" smtClean="0">
                <a:solidFill>
                  <a:schemeClr val="bg1"/>
                </a:solidFill>
              </a:rPr>
              <a:t>Language Leader Award</a:t>
            </a:r>
            <a:endParaRPr lang="en-US" sz="6000" b="1" smtClean="0">
              <a:solidFill>
                <a:schemeClr val="bg1"/>
              </a:solidFill>
            </a:endParaRPr>
          </a:p>
        </p:txBody>
      </p:sp>
      <p:pic>
        <p:nvPicPr>
          <p:cNvPr id="3076" name="Picture 3" descr="LanguageLeaders for Lingua Sept1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47452" y="750199"/>
            <a:ext cx="5537200" cy="414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J:\WiderProfessionalRoles\DirectorLanguageCollege\Lingua@Com\Lingua@Com edition Feb 10\LanguageLeaderawar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4652" y="33373"/>
            <a:ext cx="1760312" cy="1401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6192688" y="6378986"/>
            <a:ext cx="2843808" cy="338554"/>
          </a:xfrm>
          <a:prstGeom prst="rect">
            <a:avLst/>
          </a:prstGeom>
          <a:noFill/>
        </p:spPr>
        <p:txBody>
          <a:bodyPr wrap="square" rtlCol="0">
            <a:spAutoFit/>
          </a:bodyPr>
          <a:lstStyle/>
          <a:p>
            <a:pPr algn="r"/>
            <a:r>
              <a:rPr lang="en-GB" sz="1600" b="1" i="1" dirty="0" smtClean="0">
                <a:solidFill>
                  <a:schemeClr val="tx1">
                    <a:lumMod val="85000"/>
                    <a:lumOff val="15000"/>
                  </a:schemeClr>
                </a:solidFill>
              </a:rPr>
              <a:t>Rachel Hawkes</a:t>
            </a:r>
            <a:endParaRPr lang="en-GB" sz="1600" b="1" i="1" dirty="0">
              <a:solidFill>
                <a:schemeClr val="tx1">
                  <a:lumMod val="85000"/>
                  <a:lumOff val="15000"/>
                </a:schemeClr>
              </a:solidFill>
            </a:endParaRPr>
          </a:p>
        </p:txBody>
      </p:sp>
    </p:spTree>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188" y="214313"/>
            <a:ext cx="4259262" cy="602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Line 3"/>
          <p:cNvSpPr>
            <a:spLocks noChangeShapeType="1"/>
          </p:cNvSpPr>
          <p:nvPr/>
        </p:nvSpPr>
        <p:spPr bwMode="auto">
          <a:xfrm>
            <a:off x="0" y="6308725"/>
            <a:ext cx="9144000" cy="0"/>
          </a:xfrm>
          <a:prstGeom prst="line">
            <a:avLst/>
          </a:prstGeom>
          <a:noFill/>
          <a:ln w="57150" cmpd="thickThin">
            <a:solidFill>
              <a:srgbClr val="FF33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 name="Content Placeholder 5"/>
          <p:cNvSpPr>
            <a:spLocks noGrp="1"/>
          </p:cNvSpPr>
          <p:nvPr>
            <p:ph idx="1"/>
          </p:nvPr>
        </p:nvSpPr>
        <p:spPr>
          <a:xfrm>
            <a:off x="4857750" y="1500188"/>
            <a:ext cx="3900488" cy="4525962"/>
          </a:xfrm>
        </p:spPr>
        <p:txBody>
          <a:bodyPr rtlCol="0">
            <a:normAutofit fontScale="92500"/>
          </a:bodyPr>
          <a:lstStyle/>
          <a:p>
            <a:pPr eaLnBrk="1" fontAlgn="auto" hangingPunct="1">
              <a:spcAft>
                <a:spcPts val="0"/>
              </a:spcAft>
              <a:defRPr/>
            </a:pPr>
            <a:r>
              <a:rPr lang="en-GB" dirty="0" smtClean="0"/>
              <a:t>started in 2006</a:t>
            </a:r>
          </a:p>
          <a:p>
            <a:pPr eaLnBrk="1" fontAlgn="auto" hangingPunct="1">
              <a:spcAft>
                <a:spcPts val="0"/>
              </a:spcAft>
              <a:defRPr/>
            </a:pPr>
            <a:r>
              <a:rPr lang="en-GB" dirty="0" smtClean="0"/>
              <a:t>has been running for 5 year</a:t>
            </a:r>
            <a:r>
              <a:rPr lang="en-US" dirty="0" smtClean="0"/>
              <a:t>s</a:t>
            </a:r>
          </a:p>
          <a:p>
            <a:pPr eaLnBrk="1" fontAlgn="auto" hangingPunct="1">
              <a:spcAft>
                <a:spcPts val="0"/>
              </a:spcAft>
              <a:defRPr/>
            </a:pPr>
            <a:r>
              <a:rPr lang="en-GB" dirty="0" smtClean="0"/>
              <a:t>is being implemented by other schools nationally</a:t>
            </a:r>
          </a:p>
          <a:p>
            <a:pPr eaLnBrk="1" fontAlgn="auto" hangingPunct="1">
              <a:spcAft>
                <a:spcPts val="0"/>
              </a:spcAft>
              <a:defRPr/>
            </a:pPr>
            <a:r>
              <a:rPr lang="en-GB" dirty="0" smtClean="0"/>
              <a:t>has been publicised in national language college magazine</a:t>
            </a:r>
          </a:p>
        </p:txBody>
      </p:sp>
      <p:sp>
        <p:nvSpPr>
          <p:cNvPr id="4101" name="TextBox 6"/>
          <p:cNvSpPr txBox="1">
            <a:spLocks noChangeArrowheads="1"/>
          </p:cNvSpPr>
          <p:nvPr/>
        </p:nvSpPr>
        <p:spPr bwMode="auto">
          <a:xfrm>
            <a:off x="4786313" y="214313"/>
            <a:ext cx="4071937" cy="10779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3200" b="1">
                <a:solidFill>
                  <a:schemeClr val="bg1"/>
                </a:solidFill>
                <a:latin typeface="Calibri" pitchFamily="34" charset="0"/>
              </a:rPr>
              <a:t>The Language Leader Award at CVC…</a:t>
            </a:r>
            <a:endParaRPr lang="en-US" sz="3200" b="1">
              <a:solidFill>
                <a:schemeClr val="bg1"/>
              </a:solidFill>
              <a:latin typeface="Calibri" pitchFamily="34" charset="0"/>
            </a:endParaRPr>
          </a:p>
        </p:txBody>
      </p:sp>
      <p:sp>
        <p:nvSpPr>
          <p:cNvPr id="7" name="TextBox 6"/>
          <p:cNvSpPr txBox="1"/>
          <p:nvPr/>
        </p:nvSpPr>
        <p:spPr>
          <a:xfrm>
            <a:off x="6192688" y="6378986"/>
            <a:ext cx="2843808" cy="338554"/>
          </a:xfrm>
          <a:prstGeom prst="rect">
            <a:avLst/>
          </a:prstGeom>
          <a:noFill/>
        </p:spPr>
        <p:txBody>
          <a:bodyPr wrap="square" rtlCol="0">
            <a:spAutoFit/>
          </a:bodyPr>
          <a:lstStyle/>
          <a:p>
            <a:pPr algn="r"/>
            <a:r>
              <a:rPr lang="en-GB" sz="1600" b="1" i="1" dirty="0" smtClean="0">
                <a:solidFill>
                  <a:schemeClr val="tx1">
                    <a:lumMod val="85000"/>
                    <a:lumOff val="15000"/>
                  </a:schemeClr>
                </a:solidFill>
              </a:rPr>
              <a:t>Rachel Hawkes</a:t>
            </a:r>
            <a:endParaRPr lang="en-GB" sz="1600" b="1" i="1" dirty="0">
              <a:solidFill>
                <a:schemeClr val="tx1">
                  <a:lumMod val="85000"/>
                  <a:lumOff val="15000"/>
                </a:schemeClr>
              </a:solidFill>
            </a:endParaRPr>
          </a:p>
        </p:txBody>
      </p:sp>
    </p:spTree>
  </p:cSld>
  <p:clrMapOvr>
    <a:masterClrMapping/>
  </p:clrMapOvr>
  <p:transition spd="med">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 descr="LastScan.bmp"/>
          <p:cNvPicPr>
            <a:picLocks noChangeAspect="1"/>
          </p:cNvPicPr>
          <p:nvPr/>
        </p:nvPicPr>
        <p:blipFill>
          <a:blip r:embed="rId2">
            <a:extLst>
              <a:ext uri="{28A0092B-C50C-407E-A947-70E740481C1C}">
                <a14:useLocalDpi xmlns:a14="http://schemas.microsoft.com/office/drawing/2010/main" val="0"/>
              </a:ext>
            </a:extLst>
          </a:blip>
          <a:srcRect r="6166" b="52083"/>
          <a:stretch>
            <a:fillRect/>
          </a:stretch>
        </p:blipFill>
        <p:spPr bwMode="auto">
          <a:xfrm>
            <a:off x="285750" y="249238"/>
            <a:ext cx="8501063" cy="610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6192688" y="6378986"/>
            <a:ext cx="2843808" cy="338554"/>
          </a:xfrm>
          <a:prstGeom prst="rect">
            <a:avLst/>
          </a:prstGeom>
          <a:noFill/>
        </p:spPr>
        <p:txBody>
          <a:bodyPr wrap="square" rtlCol="0">
            <a:spAutoFit/>
          </a:bodyPr>
          <a:lstStyle/>
          <a:p>
            <a:pPr algn="r"/>
            <a:r>
              <a:rPr lang="en-GB" sz="1600" b="1" i="1" dirty="0" smtClean="0">
                <a:solidFill>
                  <a:schemeClr val="tx1">
                    <a:lumMod val="85000"/>
                    <a:lumOff val="15000"/>
                  </a:schemeClr>
                </a:solidFill>
              </a:rPr>
              <a:t>Rachel Hawkes</a:t>
            </a:r>
            <a:endParaRPr lang="en-GB" sz="1600" b="1" i="1" dirty="0">
              <a:solidFill>
                <a:schemeClr val="tx1">
                  <a:lumMod val="85000"/>
                  <a:lumOff val="15000"/>
                </a:schemeClr>
              </a:solidFill>
            </a:endParaRPr>
          </a:p>
        </p:txBody>
      </p:sp>
    </p:spTree>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1567333"/>
            <a:ext cx="8229600" cy="4525963"/>
          </a:xfrm>
        </p:spPr>
        <p:txBody>
          <a:bodyPr/>
          <a:lstStyle/>
          <a:p>
            <a:pPr>
              <a:buFont typeface="Wingdings" pitchFamily="2" charset="2"/>
              <a:buChar char="§"/>
            </a:pPr>
            <a:r>
              <a:rPr lang="en-GB" sz="4000" dirty="0" err="1" smtClean="0"/>
              <a:t>Spanglovision</a:t>
            </a:r>
            <a:r>
              <a:rPr lang="en-GB" sz="4000" dirty="0" smtClean="0"/>
              <a:t> (Y7)</a:t>
            </a:r>
          </a:p>
          <a:p>
            <a:pPr>
              <a:buFont typeface="Wingdings" pitchFamily="2" charset="2"/>
              <a:buChar char="§"/>
            </a:pPr>
            <a:r>
              <a:rPr lang="en-GB" sz="4000" dirty="0" smtClean="0"/>
              <a:t>Language </a:t>
            </a:r>
            <a:r>
              <a:rPr lang="en-GB" sz="4000" dirty="0" err="1" smtClean="0"/>
              <a:t>BeatZ</a:t>
            </a:r>
            <a:r>
              <a:rPr lang="en-GB" sz="4000" dirty="0" smtClean="0"/>
              <a:t> (Y8)</a:t>
            </a:r>
          </a:p>
          <a:p>
            <a:pPr>
              <a:buFont typeface="Wingdings" pitchFamily="2" charset="2"/>
              <a:buChar char="§"/>
            </a:pPr>
            <a:r>
              <a:rPr lang="en-GB" sz="4000" dirty="0" smtClean="0"/>
              <a:t>Spelling Bee (Y7)</a:t>
            </a:r>
          </a:p>
          <a:p>
            <a:pPr>
              <a:buFont typeface="Wingdings" pitchFamily="2" charset="2"/>
              <a:buChar char="§"/>
            </a:pPr>
            <a:r>
              <a:rPr lang="en-GB" sz="4000" dirty="0" smtClean="0"/>
              <a:t>Language on Film (Y9)</a:t>
            </a:r>
          </a:p>
          <a:p>
            <a:pPr>
              <a:buFont typeface="Wingdings" pitchFamily="2" charset="2"/>
              <a:buChar char="§"/>
            </a:pPr>
            <a:r>
              <a:rPr lang="en-GB" sz="4000" dirty="0" smtClean="0"/>
              <a:t>Vocab Express Championships (all)</a:t>
            </a:r>
            <a:endParaRPr lang="en-GB" sz="4000" dirty="0"/>
          </a:p>
        </p:txBody>
      </p:sp>
      <p:sp>
        <p:nvSpPr>
          <p:cNvPr id="6" name="TextBox 5"/>
          <p:cNvSpPr txBox="1"/>
          <p:nvPr/>
        </p:nvSpPr>
        <p:spPr>
          <a:xfrm>
            <a:off x="257922" y="260648"/>
            <a:ext cx="8634558" cy="646331"/>
          </a:xfrm>
          <a:prstGeom prst="rect">
            <a:avLst/>
          </a:prstGeom>
          <a:solidFill>
            <a:schemeClr val="bg1">
              <a:lumMod val="65000"/>
            </a:schemeClr>
          </a:solidFill>
          <a:ln w="57150">
            <a:solidFill>
              <a:srgbClr val="C00000"/>
            </a:solidFill>
          </a:ln>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GB" sz="3600" b="1" dirty="0" smtClean="0">
                <a:solidFill>
                  <a:schemeClr val="tx1">
                    <a:lumMod val="95000"/>
                    <a:lumOff val="5000"/>
                  </a:schemeClr>
                </a:solidFill>
              </a:rPr>
              <a:t>Competitions</a:t>
            </a:r>
            <a:endParaRPr lang="en-GB" sz="3600" b="1" dirty="0">
              <a:solidFill>
                <a:schemeClr val="tx1">
                  <a:lumMod val="95000"/>
                  <a:lumOff val="5000"/>
                </a:schemeClr>
              </a:solidFill>
            </a:endParaRPr>
          </a:p>
        </p:txBody>
      </p:sp>
      <p:pic>
        <p:nvPicPr>
          <p:cNvPr id="7"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7922" y="5513578"/>
            <a:ext cx="758825" cy="896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72008" y="6402814"/>
            <a:ext cx="2843808" cy="338554"/>
          </a:xfrm>
          <a:prstGeom prst="rect">
            <a:avLst/>
          </a:prstGeom>
          <a:noFill/>
        </p:spPr>
        <p:txBody>
          <a:bodyPr wrap="square" rtlCol="0">
            <a:spAutoFit/>
          </a:bodyPr>
          <a:lstStyle/>
          <a:p>
            <a:pPr algn="ctr"/>
            <a:r>
              <a:rPr lang="en-GB" sz="1600" b="1" dirty="0" smtClean="0">
                <a:solidFill>
                  <a:schemeClr val="accent5">
                    <a:lumMod val="50000"/>
                  </a:schemeClr>
                </a:solidFill>
              </a:rPr>
              <a:t>Comberton Village College</a:t>
            </a:r>
            <a:endParaRPr lang="en-GB" sz="1600" b="1" dirty="0">
              <a:solidFill>
                <a:schemeClr val="accent5">
                  <a:lumMod val="50000"/>
                </a:schemeClr>
              </a:solidFill>
            </a:endParaRPr>
          </a:p>
        </p:txBody>
      </p:sp>
      <p:sp>
        <p:nvSpPr>
          <p:cNvPr id="9" name="TextBox 8"/>
          <p:cNvSpPr txBox="1"/>
          <p:nvPr/>
        </p:nvSpPr>
        <p:spPr>
          <a:xfrm>
            <a:off x="6192688" y="6378986"/>
            <a:ext cx="2843808" cy="338554"/>
          </a:xfrm>
          <a:prstGeom prst="rect">
            <a:avLst/>
          </a:prstGeom>
          <a:noFill/>
        </p:spPr>
        <p:txBody>
          <a:bodyPr wrap="square" rtlCol="0">
            <a:spAutoFit/>
          </a:bodyPr>
          <a:lstStyle/>
          <a:p>
            <a:pPr algn="r"/>
            <a:r>
              <a:rPr lang="en-GB" sz="1600" b="1" i="1" dirty="0" smtClean="0">
                <a:solidFill>
                  <a:schemeClr val="tx1">
                    <a:lumMod val="85000"/>
                    <a:lumOff val="15000"/>
                  </a:schemeClr>
                </a:solidFill>
              </a:rPr>
              <a:t>Rachel Hawkes</a:t>
            </a:r>
            <a:endParaRPr lang="en-GB" sz="1600" b="1" i="1" dirty="0">
              <a:solidFill>
                <a:schemeClr val="tx1">
                  <a:lumMod val="85000"/>
                  <a:lumOff val="15000"/>
                </a:schemeClr>
              </a:solidFill>
            </a:endParaRPr>
          </a:p>
        </p:txBody>
      </p:sp>
    </p:spTree>
    <p:extLst>
      <p:ext uri="{BB962C8B-B14F-4D97-AF65-F5344CB8AC3E}">
        <p14:creationId xmlns:p14="http://schemas.microsoft.com/office/powerpoint/2010/main" val="1569997321"/>
      </p:ext>
    </p:extLst>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0" y="-26988"/>
            <a:ext cx="9144000" cy="625476"/>
          </a:xfrm>
          <a:prstGeom prst="rect">
            <a:avLst/>
          </a:prstGeom>
          <a:solidFill>
            <a:schemeClr val="tx1"/>
          </a:solidFill>
          <a:ln>
            <a:noFill/>
          </a:ln>
          <a:extLst>
            <a:ext uri="{91240B29-F687-4F45-9708-019B960494DF}">
              <a14:hiddenLine xmlns:a14="http://schemas.microsoft.com/office/drawing/2010/main" w="57150" cmpd="thickThin">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GB" sz="3500" b="1">
                <a:solidFill>
                  <a:schemeClr val="bg1"/>
                </a:solidFill>
                <a:latin typeface="Calibri" pitchFamily="34" charset="0"/>
              </a:rPr>
              <a:t>What does it do for students?</a:t>
            </a:r>
          </a:p>
        </p:txBody>
      </p:sp>
      <p:sp>
        <p:nvSpPr>
          <p:cNvPr id="44035" name="Rectangle 3"/>
          <p:cNvSpPr>
            <a:spLocks noGrp="1" noChangeArrowheads="1"/>
          </p:cNvSpPr>
          <p:nvPr>
            <p:ph type="body" idx="1"/>
          </p:nvPr>
        </p:nvSpPr>
        <p:spPr>
          <a:xfrm>
            <a:off x="468313" y="1341438"/>
            <a:ext cx="8229600" cy="4525962"/>
          </a:xfrm>
        </p:spPr>
        <p:txBody>
          <a:bodyPr rtlCol="0">
            <a:normAutofit lnSpcReduction="10000"/>
          </a:bodyPr>
          <a:lstStyle/>
          <a:p>
            <a:pPr eaLnBrk="1" fontAlgn="auto" hangingPunct="1">
              <a:lnSpc>
                <a:spcPct val="80000"/>
              </a:lnSpc>
              <a:spcBef>
                <a:spcPct val="50000"/>
              </a:spcBef>
              <a:spcAft>
                <a:spcPts val="0"/>
              </a:spcAft>
              <a:defRPr/>
            </a:pPr>
            <a:r>
              <a:rPr lang="en-GB" sz="2800" dirty="0" smtClean="0"/>
              <a:t> rewards language learning</a:t>
            </a:r>
          </a:p>
          <a:p>
            <a:pPr eaLnBrk="1" fontAlgn="auto" hangingPunct="1">
              <a:lnSpc>
                <a:spcPct val="80000"/>
              </a:lnSpc>
              <a:spcBef>
                <a:spcPct val="50000"/>
              </a:spcBef>
              <a:spcAft>
                <a:spcPts val="0"/>
              </a:spcAft>
              <a:defRPr/>
            </a:pPr>
            <a:r>
              <a:rPr lang="en-GB" sz="2800" dirty="0" smtClean="0"/>
              <a:t>gives them a practical way to use  language skills</a:t>
            </a:r>
          </a:p>
          <a:p>
            <a:pPr eaLnBrk="1" fontAlgn="auto" hangingPunct="1">
              <a:lnSpc>
                <a:spcPct val="80000"/>
              </a:lnSpc>
              <a:spcBef>
                <a:spcPct val="50000"/>
              </a:spcBef>
              <a:spcAft>
                <a:spcPts val="0"/>
              </a:spcAft>
              <a:defRPr/>
            </a:pPr>
            <a:r>
              <a:rPr lang="en-GB" sz="2800" dirty="0" smtClean="0"/>
              <a:t>develops  general communication and leadership skills</a:t>
            </a:r>
          </a:p>
          <a:p>
            <a:pPr eaLnBrk="1" fontAlgn="auto" hangingPunct="1">
              <a:lnSpc>
                <a:spcPct val="80000"/>
              </a:lnSpc>
              <a:spcBef>
                <a:spcPct val="50000"/>
              </a:spcBef>
              <a:spcAft>
                <a:spcPts val="0"/>
              </a:spcAft>
              <a:defRPr/>
            </a:pPr>
            <a:r>
              <a:rPr lang="en-GB" sz="2800" dirty="0" smtClean="0"/>
              <a:t>gives a better understanding of how people learn and including how they learn</a:t>
            </a:r>
          </a:p>
          <a:p>
            <a:pPr eaLnBrk="1" fontAlgn="auto" hangingPunct="1">
              <a:spcBef>
                <a:spcPct val="50000"/>
              </a:spcBef>
              <a:spcAft>
                <a:spcPts val="0"/>
              </a:spcAft>
              <a:defRPr/>
            </a:pPr>
            <a:r>
              <a:rPr lang="en-GB" sz="2800" dirty="0" smtClean="0"/>
              <a:t> enhances  self-esteem and confidence</a:t>
            </a:r>
          </a:p>
          <a:p>
            <a:pPr eaLnBrk="1" fontAlgn="auto" hangingPunct="1">
              <a:spcBef>
                <a:spcPct val="50000"/>
              </a:spcBef>
              <a:spcAft>
                <a:spcPts val="0"/>
              </a:spcAft>
              <a:defRPr/>
            </a:pPr>
            <a:r>
              <a:rPr lang="en-GB" sz="2800" dirty="0" smtClean="0"/>
              <a:t> improves   evaluative and analytical skills</a:t>
            </a:r>
          </a:p>
          <a:p>
            <a:pPr eaLnBrk="1" fontAlgn="auto" hangingPunct="1">
              <a:spcBef>
                <a:spcPct val="50000"/>
              </a:spcBef>
              <a:spcAft>
                <a:spcPts val="0"/>
              </a:spcAft>
              <a:defRPr/>
            </a:pPr>
            <a:r>
              <a:rPr lang="en-GB" sz="2800" dirty="0" smtClean="0"/>
              <a:t>increases  skills in the language</a:t>
            </a:r>
          </a:p>
          <a:p>
            <a:pPr eaLnBrk="1" fontAlgn="auto" hangingPunct="1">
              <a:lnSpc>
                <a:spcPct val="80000"/>
              </a:lnSpc>
              <a:spcBef>
                <a:spcPct val="50000"/>
              </a:spcBef>
              <a:spcAft>
                <a:spcPts val="0"/>
              </a:spcAft>
              <a:defRPr/>
            </a:pPr>
            <a:endParaRPr lang="en-GB" sz="2400" dirty="0" smtClean="0"/>
          </a:p>
          <a:p>
            <a:pPr eaLnBrk="1" fontAlgn="auto" hangingPunct="1">
              <a:lnSpc>
                <a:spcPct val="80000"/>
              </a:lnSpc>
              <a:spcAft>
                <a:spcPts val="0"/>
              </a:spcAft>
              <a:defRPr/>
            </a:pPr>
            <a:endParaRPr lang="en-GB" sz="2400" dirty="0" smtClean="0"/>
          </a:p>
        </p:txBody>
      </p:sp>
      <p:sp>
        <p:nvSpPr>
          <p:cNvPr id="6148" name="Line 4"/>
          <p:cNvSpPr>
            <a:spLocks noChangeShapeType="1"/>
          </p:cNvSpPr>
          <p:nvPr/>
        </p:nvSpPr>
        <p:spPr bwMode="auto">
          <a:xfrm>
            <a:off x="0" y="6308725"/>
            <a:ext cx="9144000" cy="0"/>
          </a:xfrm>
          <a:prstGeom prst="line">
            <a:avLst/>
          </a:prstGeom>
          <a:noFill/>
          <a:ln w="57150" cmpd="thickThin">
            <a:solidFill>
              <a:srgbClr val="FF3300"/>
            </a:solidFill>
            <a:round/>
            <a:headEnd/>
            <a:tailEnd/>
          </a:ln>
          <a:extLst>
            <a:ext uri="{909E8E84-426E-40DD-AFC4-6F175D3DCCD1}">
              <a14:hiddenFill xmlns:a14="http://schemas.microsoft.com/office/drawing/2010/main">
                <a:noFill/>
              </a14:hiddenFill>
            </a:ext>
          </a:extLst>
        </p:spPr>
        <p:txBody>
          <a:bodyPr/>
          <a:lstStyle/>
          <a:p>
            <a:endParaRPr lang="en-GB"/>
          </a:p>
        </p:txBody>
      </p:sp>
      <p:pic>
        <p:nvPicPr>
          <p:cNvPr id="6149" name="Picture 5" descr="J:\WiderProfessionalRoles\DirectorLanguageCollege\Lingua@Com\Lingua@Com edition Feb 10\LanguageLeaderawar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5638" y="4576763"/>
            <a:ext cx="2057400"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6192688" y="6378986"/>
            <a:ext cx="2843808" cy="338554"/>
          </a:xfrm>
          <a:prstGeom prst="rect">
            <a:avLst/>
          </a:prstGeom>
          <a:noFill/>
        </p:spPr>
        <p:txBody>
          <a:bodyPr wrap="square" rtlCol="0">
            <a:spAutoFit/>
          </a:bodyPr>
          <a:lstStyle/>
          <a:p>
            <a:pPr algn="r"/>
            <a:r>
              <a:rPr lang="en-GB" sz="1600" b="1" i="1" dirty="0" smtClean="0">
                <a:solidFill>
                  <a:schemeClr val="tx1">
                    <a:lumMod val="85000"/>
                    <a:lumOff val="15000"/>
                  </a:schemeClr>
                </a:solidFill>
              </a:rPr>
              <a:t>Rachel Hawkes</a:t>
            </a:r>
            <a:endParaRPr lang="en-GB" sz="1600" b="1" i="1" dirty="0">
              <a:solidFill>
                <a:schemeClr val="tx1">
                  <a:lumMod val="85000"/>
                  <a:lumOff val="15000"/>
                </a:schemeClr>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44035">
                                            <p:txEl>
                                              <p:pRg st="0" end="0"/>
                                            </p:txEl>
                                          </p:spTgt>
                                        </p:tgtEl>
                                        <p:attrNameLst>
                                          <p:attrName>style.visibility</p:attrName>
                                        </p:attrNameLst>
                                      </p:cBhvr>
                                      <p:to>
                                        <p:strVal val="visible"/>
                                      </p:to>
                                    </p:set>
                                    <p:anim calcmode="lin" valueType="num">
                                      <p:cBhvr>
                                        <p:cTn id="7" dur="1000" fill="hold"/>
                                        <p:tgtEl>
                                          <p:spTgt spid="44035">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44035">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44035">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44035">
                                            <p:txEl>
                                              <p:pRg st="1" end="1"/>
                                            </p:txEl>
                                          </p:spTgt>
                                        </p:tgtEl>
                                        <p:attrNameLst>
                                          <p:attrName>style.visibility</p:attrName>
                                        </p:attrNameLst>
                                      </p:cBhvr>
                                      <p:to>
                                        <p:strVal val="visible"/>
                                      </p:to>
                                    </p:set>
                                    <p:anim calcmode="lin" valueType="num">
                                      <p:cBhvr>
                                        <p:cTn id="14" dur="1000" fill="hold"/>
                                        <p:tgtEl>
                                          <p:spTgt spid="44035">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44035">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44035">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44035">
                                            <p:txEl>
                                              <p:pRg st="2" end="2"/>
                                            </p:txEl>
                                          </p:spTgt>
                                        </p:tgtEl>
                                        <p:attrNameLst>
                                          <p:attrName>style.visibility</p:attrName>
                                        </p:attrNameLst>
                                      </p:cBhvr>
                                      <p:to>
                                        <p:strVal val="visible"/>
                                      </p:to>
                                    </p:set>
                                    <p:anim calcmode="lin" valueType="num">
                                      <p:cBhvr>
                                        <p:cTn id="21" dur="1000" fill="hold"/>
                                        <p:tgtEl>
                                          <p:spTgt spid="44035">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44035">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44035">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9" presetClass="entr" presetSubtype="0" fill="hold" grpId="0" nodeType="clickEffect">
                                  <p:stCondLst>
                                    <p:cond delay="0"/>
                                  </p:stCondLst>
                                  <p:childTnLst>
                                    <p:set>
                                      <p:cBhvr>
                                        <p:cTn id="27" dur="1" fill="hold">
                                          <p:stCondLst>
                                            <p:cond delay="0"/>
                                          </p:stCondLst>
                                        </p:cTn>
                                        <p:tgtEl>
                                          <p:spTgt spid="44035">
                                            <p:txEl>
                                              <p:pRg st="3" end="3"/>
                                            </p:txEl>
                                          </p:spTgt>
                                        </p:tgtEl>
                                        <p:attrNameLst>
                                          <p:attrName>style.visibility</p:attrName>
                                        </p:attrNameLst>
                                      </p:cBhvr>
                                      <p:to>
                                        <p:strVal val="visible"/>
                                      </p:to>
                                    </p:set>
                                    <p:anim calcmode="lin" valueType="num">
                                      <p:cBhvr>
                                        <p:cTn id="28" dur="1000" fill="hold"/>
                                        <p:tgtEl>
                                          <p:spTgt spid="44035">
                                            <p:txEl>
                                              <p:pRg st="3" end="3"/>
                                            </p:txEl>
                                          </p:spTgt>
                                        </p:tgtEl>
                                        <p:attrNameLst>
                                          <p:attrName>ppt_x</p:attrName>
                                        </p:attrNameLst>
                                      </p:cBhvr>
                                      <p:tavLst>
                                        <p:tav tm="0">
                                          <p:val>
                                            <p:strVal val="#ppt_x-.2"/>
                                          </p:val>
                                        </p:tav>
                                        <p:tav tm="100000">
                                          <p:val>
                                            <p:strVal val="#ppt_x"/>
                                          </p:val>
                                        </p:tav>
                                      </p:tavLst>
                                    </p:anim>
                                    <p:anim calcmode="lin" valueType="num">
                                      <p:cBhvr>
                                        <p:cTn id="29" dur="1000" fill="hold"/>
                                        <p:tgtEl>
                                          <p:spTgt spid="44035">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44035">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9" presetClass="entr" presetSubtype="0" fill="hold" grpId="0" nodeType="clickEffect">
                                  <p:stCondLst>
                                    <p:cond delay="0"/>
                                  </p:stCondLst>
                                  <p:childTnLst>
                                    <p:set>
                                      <p:cBhvr>
                                        <p:cTn id="34" dur="1" fill="hold">
                                          <p:stCondLst>
                                            <p:cond delay="0"/>
                                          </p:stCondLst>
                                        </p:cTn>
                                        <p:tgtEl>
                                          <p:spTgt spid="44035">
                                            <p:txEl>
                                              <p:pRg st="4" end="4"/>
                                            </p:txEl>
                                          </p:spTgt>
                                        </p:tgtEl>
                                        <p:attrNameLst>
                                          <p:attrName>style.visibility</p:attrName>
                                        </p:attrNameLst>
                                      </p:cBhvr>
                                      <p:to>
                                        <p:strVal val="visible"/>
                                      </p:to>
                                    </p:set>
                                    <p:anim calcmode="lin" valueType="num">
                                      <p:cBhvr>
                                        <p:cTn id="35" dur="1000" fill="hold"/>
                                        <p:tgtEl>
                                          <p:spTgt spid="44035">
                                            <p:txEl>
                                              <p:pRg st="4" end="4"/>
                                            </p:txEl>
                                          </p:spTgt>
                                        </p:tgtEl>
                                        <p:attrNameLst>
                                          <p:attrName>ppt_x</p:attrName>
                                        </p:attrNameLst>
                                      </p:cBhvr>
                                      <p:tavLst>
                                        <p:tav tm="0">
                                          <p:val>
                                            <p:strVal val="#ppt_x-.2"/>
                                          </p:val>
                                        </p:tav>
                                        <p:tav tm="100000">
                                          <p:val>
                                            <p:strVal val="#ppt_x"/>
                                          </p:val>
                                        </p:tav>
                                      </p:tavLst>
                                    </p:anim>
                                    <p:anim calcmode="lin" valueType="num">
                                      <p:cBhvr>
                                        <p:cTn id="36" dur="1000" fill="hold"/>
                                        <p:tgtEl>
                                          <p:spTgt spid="44035">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37" dur="1000"/>
                                        <p:tgtEl>
                                          <p:spTgt spid="44035">
                                            <p:txEl>
                                              <p:pRg st="4" end="4"/>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9" presetClass="entr" presetSubtype="0" fill="hold" grpId="0" nodeType="clickEffect">
                                  <p:stCondLst>
                                    <p:cond delay="0"/>
                                  </p:stCondLst>
                                  <p:childTnLst>
                                    <p:set>
                                      <p:cBhvr>
                                        <p:cTn id="41" dur="1" fill="hold">
                                          <p:stCondLst>
                                            <p:cond delay="0"/>
                                          </p:stCondLst>
                                        </p:cTn>
                                        <p:tgtEl>
                                          <p:spTgt spid="44035">
                                            <p:txEl>
                                              <p:pRg st="5" end="5"/>
                                            </p:txEl>
                                          </p:spTgt>
                                        </p:tgtEl>
                                        <p:attrNameLst>
                                          <p:attrName>style.visibility</p:attrName>
                                        </p:attrNameLst>
                                      </p:cBhvr>
                                      <p:to>
                                        <p:strVal val="visible"/>
                                      </p:to>
                                    </p:set>
                                    <p:anim calcmode="lin" valueType="num">
                                      <p:cBhvr>
                                        <p:cTn id="42" dur="1000" fill="hold"/>
                                        <p:tgtEl>
                                          <p:spTgt spid="44035">
                                            <p:txEl>
                                              <p:pRg st="5" end="5"/>
                                            </p:txEl>
                                          </p:spTgt>
                                        </p:tgtEl>
                                        <p:attrNameLst>
                                          <p:attrName>ppt_x</p:attrName>
                                        </p:attrNameLst>
                                      </p:cBhvr>
                                      <p:tavLst>
                                        <p:tav tm="0">
                                          <p:val>
                                            <p:strVal val="#ppt_x-.2"/>
                                          </p:val>
                                        </p:tav>
                                        <p:tav tm="100000">
                                          <p:val>
                                            <p:strVal val="#ppt_x"/>
                                          </p:val>
                                        </p:tav>
                                      </p:tavLst>
                                    </p:anim>
                                    <p:anim calcmode="lin" valueType="num">
                                      <p:cBhvr>
                                        <p:cTn id="43" dur="1000" fill="hold"/>
                                        <p:tgtEl>
                                          <p:spTgt spid="44035">
                                            <p:txEl>
                                              <p:pRg st="5" end="5"/>
                                            </p:txEl>
                                          </p:spTgt>
                                        </p:tgtEl>
                                        <p:attrNameLst>
                                          <p:attrName>ppt_y</p:attrName>
                                        </p:attrNameLst>
                                      </p:cBhvr>
                                      <p:tavLst>
                                        <p:tav tm="0">
                                          <p:val>
                                            <p:strVal val="#ppt_y"/>
                                          </p:val>
                                        </p:tav>
                                        <p:tav tm="100000">
                                          <p:val>
                                            <p:strVal val="#ppt_y"/>
                                          </p:val>
                                        </p:tav>
                                      </p:tavLst>
                                    </p:anim>
                                    <p:animEffect transition="in" filter="wipe(right)" prLst="gradientSize: 0.1">
                                      <p:cBhvr>
                                        <p:cTn id="44" dur="1000"/>
                                        <p:tgtEl>
                                          <p:spTgt spid="44035">
                                            <p:txEl>
                                              <p:pRg st="5" end="5"/>
                                            </p:txEl>
                                          </p:spTgt>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9" presetClass="entr" presetSubtype="0" fill="hold" grpId="0" nodeType="clickEffect">
                                  <p:stCondLst>
                                    <p:cond delay="0"/>
                                  </p:stCondLst>
                                  <p:childTnLst>
                                    <p:set>
                                      <p:cBhvr>
                                        <p:cTn id="48" dur="1" fill="hold">
                                          <p:stCondLst>
                                            <p:cond delay="0"/>
                                          </p:stCondLst>
                                        </p:cTn>
                                        <p:tgtEl>
                                          <p:spTgt spid="44035">
                                            <p:txEl>
                                              <p:pRg st="6" end="6"/>
                                            </p:txEl>
                                          </p:spTgt>
                                        </p:tgtEl>
                                        <p:attrNameLst>
                                          <p:attrName>style.visibility</p:attrName>
                                        </p:attrNameLst>
                                      </p:cBhvr>
                                      <p:to>
                                        <p:strVal val="visible"/>
                                      </p:to>
                                    </p:set>
                                    <p:anim calcmode="lin" valueType="num">
                                      <p:cBhvr>
                                        <p:cTn id="49" dur="1000" fill="hold"/>
                                        <p:tgtEl>
                                          <p:spTgt spid="44035">
                                            <p:txEl>
                                              <p:pRg st="6" end="6"/>
                                            </p:txEl>
                                          </p:spTgt>
                                        </p:tgtEl>
                                        <p:attrNameLst>
                                          <p:attrName>ppt_x</p:attrName>
                                        </p:attrNameLst>
                                      </p:cBhvr>
                                      <p:tavLst>
                                        <p:tav tm="0">
                                          <p:val>
                                            <p:strVal val="#ppt_x-.2"/>
                                          </p:val>
                                        </p:tav>
                                        <p:tav tm="100000">
                                          <p:val>
                                            <p:strVal val="#ppt_x"/>
                                          </p:val>
                                        </p:tav>
                                      </p:tavLst>
                                    </p:anim>
                                    <p:anim calcmode="lin" valueType="num">
                                      <p:cBhvr>
                                        <p:cTn id="50" dur="1000" fill="hold"/>
                                        <p:tgtEl>
                                          <p:spTgt spid="44035">
                                            <p:txEl>
                                              <p:pRg st="6" end="6"/>
                                            </p:txEl>
                                          </p:spTgt>
                                        </p:tgtEl>
                                        <p:attrNameLst>
                                          <p:attrName>ppt_y</p:attrName>
                                        </p:attrNameLst>
                                      </p:cBhvr>
                                      <p:tavLst>
                                        <p:tav tm="0">
                                          <p:val>
                                            <p:strVal val="#ppt_y"/>
                                          </p:val>
                                        </p:tav>
                                        <p:tav tm="100000">
                                          <p:val>
                                            <p:strVal val="#ppt_y"/>
                                          </p:val>
                                        </p:tav>
                                      </p:tavLst>
                                    </p:anim>
                                    <p:animEffect transition="in" filter="wipe(right)" prLst="gradientSize: 0.1">
                                      <p:cBhvr>
                                        <p:cTn id="51" dur="1000"/>
                                        <p:tgtEl>
                                          <p:spTgt spid="4403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5"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0" y="-26988"/>
            <a:ext cx="9144000" cy="641351"/>
          </a:xfrm>
          <a:prstGeom prst="rect">
            <a:avLst/>
          </a:prstGeom>
          <a:solidFill>
            <a:schemeClr val="tx1"/>
          </a:solidFill>
          <a:ln>
            <a:noFill/>
          </a:ln>
          <a:extLs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GB" sz="3600" b="1">
                <a:solidFill>
                  <a:schemeClr val="bg1"/>
                </a:solidFill>
                <a:latin typeface="Calibri" pitchFamily="34" charset="0"/>
              </a:rPr>
              <a:t>What does it involve?</a:t>
            </a:r>
          </a:p>
        </p:txBody>
      </p:sp>
      <p:sp>
        <p:nvSpPr>
          <p:cNvPr id="46083" name="Rectangle 3"/>
          <p:cNvSpPr>
            <a:spLocks noGrp="1" noChangeArrowheads="1"/>
          </p:cNvSpPr>
          <p:nvPr>
            <p:ph type="body" idx="1"/>
          </p:nvPr>
        </p:nvSpPr>
        <p:spPr>
          <a:xfrm>
            <a:off x="457200" y="1196975"/>
            <a:ext cx="6615113" cy="4525963"/>
          </a:xfrm>
        </p:spPr>
        <p:txBody>
          <a:bodyPr rtlCol="0">
            <a:normAutofit lnSpcReduction="10000"/>
          </a:bodyPr>
          <a:lstStyle/>
          <a:p>
            <a:pPr eaLnBrk="1" fontAlgn="auto" hangingPunct="1">
              <a:spcAft>
                <a:spcPts val="0"/>
              </a:spcAft>
              <a:defRPr/>
            </a:pPr>
            <a:r>
              <a:rPr lang="en-GB" sz="2800" dirty="0" smtClean="0"/>
              <a:t>Weekly lunchtime sessions</a:t>
            </a:r>
          </a:p>
          <a:p>
            <a:pPr eaLnBrk="1" fontAlgn="auto" hangingPunct="1">
              <a:spcAft>
                <a:spcPts val="0"/>
              </a:spcAft>
              <a:defRPr/>
            </a:pPr>
            <a:r>
              <a:rPr lang="en-GB" sz="2800" dirty="0" smtClean="0"/>
              <a:t>Support from a languages teacher</a:t>
            </a:r>
          </a:p>
          <a:p>
            <a:pPr eaLnBrk="1" fontAlgn="auto" hangingPunct="1">
              <a:spcAft>
                <a:spcPts val="0"/>
              </a:spcAft>
              <a:defRPr/>
            </a:pPr>
            <a:r>
              <a:rPr lang="en-GB" sz="2800" dirty="0" smtClean="0"/>
              <a:t>Working in whole group to develop techniques for teaching</a:t>
            </a:r>
          </a:p>
          <a:p>
            <a:pPr eaLnBrk="1" fontAlgn="auto" hangingPunct="1">
              <a:spcAft>
                <a:spcPts val="0"/>
              </a:spcAft>
              <a:defRPr/>
            </a:pPr>
            <a:r>
              <a:rPr lang="en-GB" sz="2800" dirty="0" smtClean="0"/>
              <a:t>Working in pairs or trios to devise primary school lessons</a:t>
            </a:r>
          </a:p>
          <a:p>
            <a:pPr eaLnBrk="1" fontAlgn="auto" hangingPunct="1">
              <a:spcAft>
                <a:spcPts val="0"/>
              </a:spcAft>
              <a:defRPr/>
            </a:pPr>
            <a:r>
              <a:rPr lang="en-GB" sz="2800" dirty="0" smtClean="0"/>
              <a:t>3 visits to teach in primary school – January, April and May/June</a:t>
            </a:r>
          </a:p>
          <a:p>
            <a:pPr eaLnBrk="1" fontAlgn="auto" hangingPunct="1">
              <a:spcAft>
                <a:spcPts val="0"/>
              </a:spcAft>
              <a:defRPr/>
            </a:pPr>
            <a:r>
              <a:rPr lang="en-GB" sz="2800" dirty="0" smtClean="0"/>
              <a:t>Succeeding and gaining the leadership award!</a:t>
            </a:r>
          </a:p>
          <a:p>
            <a:pPr eaLnBrk="1" fontAlgn="auto" hangingPunct="1">
              <a:spcAft>
                <a:spcPts val="0"/>
              </a:spcAft>
              <a:defRPr/>
            </a:pPr>
            <a:endParaRPr lang="en-GB" sz="2800" dirty="0" smtClean="0"/>
          </a:p>
        </p:txBody>
      </p:sp>
      <p:sp>
        <p:nvSpPr>
          <p:cNvPr id="7172" name="Line 4"/>
          <p:cNvSpPr>
            <a:spLocks noChangeShapeType="1"/>
          </p:cNvSpPr>
          <p:nvPr/>
        </p:nvSpPr>
        <p:spPr bwMode="auto">
          <a:xfrm>
            <a:off x="0" y="6308725"/>
            <a:ext cx="9144000" cy="0"/>
          </a:xfrm>
          <a:prstGeom prst="line">
            <a:avLst/>
          </a:prstGeom>
          <a:noFill/>
          <a:ln w="57150" cmpd="thickThin">
            <a:solidFill>
              <a:srgbClr val="FF3300"/>
            </a:solidFill>
            <a:round/>
            <a:headEnd/>
            <a:tailEnd/>
          </a:ln>
          <a:extLst>
            <a:ext uri="{909E8E84-426E-40DD-AFC4-6F175D3DCCD1}">
              <a14:hiddenFill xmlns:a14="http://schemas.microsoft.com/office/drawing/2010/main">
                <a:noFill/>
              </a14:hiddenFill>
            </a:ext>
          </a:extLst>
        </p:spPr>
        <p:txBody>
          <a:bodyPr/>
          <a:lstStyle/>
          <a:p>
            <a:endParaRPr lang="en-GB"/>
          </a:p>
        </p:txBody>
      </p:sp>
      <p:pic>
        <p:nvPicPr>
          <p:cNvPr id="7173" name="Picture 6" descr="J:\WiderProfessionalRoles\DirectorLanguageCollege\Lingua@Com\Lingua@Com edition Feb 10\LanguageLeaderawar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9563" y="904875"/>
            <a:ext cx="2057400"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6192688" y="6378986"/>
            <a:ext cx="2843808" cy="338554"/>
          </a:xfrm>
          <a:prstGeom prst="rect">
            <a:avLst/>
          </a:prstGeom>
          <a:noFill/>
        </p:spPr>
        <p:txBody>
          <a:bodyPr wrap="square" rtlCol="0">
            <a:spAutoFit/>
          </a:bodyPr>
          <a:lstStyle/>
          <a:p>
            <a:pPr algn="r"/>
            <a:r>
              <a:rPr lang="en-GB" sz="1600" b="1" i="1" dirty="0" smtClean="0">
                <a:solidFill>
                  <a:schemeClr val="tx1">
                    <a:lumMod val="85000"/>
                    <a:lumOff val="15000"/>
                  </a:schemeClr>
                </a:solidFill>
              </a:rPr>
              <a:t>Rachel Hawkes</a:t>
            </a:r>
            <a:endParaRPr lang="en-GB" sz="1600" b="1" i="1" dirty="0">
              <a:solidFill>
                <a:schemeClr val="tx1">
                  <a:lumMod val="85000"/>
                  <a:lumOff val="15000"/>
                </a:schemeClr>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46083">
                                            <p:txEl>
                                              <p:pRg st="0" end="0"/>
                                            </p:txEl>
                                          </p:spTgt>
                                        </p:tgtEl>
                                        <p:attrNameLst>
                                          <p:attrName>style.visibility</p:attrName>
                                        </p:attrNameLst>
                                      </p:cBhvr>
                                      <p:to>
                                        <p:strVal val="visible"/>
                                      </p:to>
                                    </p:set>
                                    <p:anim calcmode="lin" valueType="num">
                                      <p:cBhvr>
                                        <p:cTn id="7" dur="1000" fill="hold"/>
                                        <p:tgtEl>
                                          <p:spTgt spid="46083">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46083">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46083">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46083">
                                            <p:txEl>
                                              <p:pRg st="1" end="1"/>
                                            </p:txEl>
                                          </p:spTgt>
                                        </p:tgtEl>
                                        <p:attrNameLst>
                                          <p:attrName>style.visibility</p:attrName>
                                        </p:attrNameLst>
                                      </p:cBhvr>
                                      <p:to>
                                        <p:strVal val="visible"/>
                                      </p:to>
                                    </p:set>
                                    <p:anim calcmode="lin" valueType="num">
                                      <p:cBhvr>
                                        <p:cTn id="14" dur="1000" fill="hold"/>
                                        <p:tgtEl>
                                          <p:spTgt spid="46083">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46083">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46083">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46083">
                                            <p:txEl>
                                              <p:pRg st="2" end="2"/>
                                            </p:txEl>
                                          </p:spTgt>
                                        </p:tgtEl>
                                        <p:attrNameLst>
                                          <p:attrName>style.visibility</p:attrName>
                                        </p:attrNameLst>
                                      </p:cBhvr>
                                      <p:to>
                                        <p:strVal val="visible"/>
                                      </p:to>
                                    </p:set>
                                    <p:anim calcmode="lin" valueType="num">
                                      <p:cBhvr>
                                        <p:cTn id="21" dur="1000" fill="hold"/>
                                        <p:tgtEl>
                                          <p:spTgt spid="46083">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46083">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46083">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9" presetClass="entr" presetSubtype="0" fill="hold" grpId="0" nodeType="clickEffect">
                                  <p:stCondLst>
                                    <p:cond delay="0"/>
                                  </p:stCondLst>
                                  <p:childTnLst>
                                    <p:set>
                                      <p:cBhvr>
                                        <p:cTn id="27" dur="1" fill="hold">
                                          <p:stCondLst>
                                            <p:cond delay="0"/>
                                          </p:stCondLst>
                                        </p:cTn>
                                        <p:tgtEl>
                                          <p:spTgt spid="46083">
                                            <p:txEl>
                                              <p:pRg st="3" end="3"/>
                                            </p:txEl>
                                          </p:spTgt>
                                        </p:tgtEl>
                                        <p:attrNameLst>
                                          <p:attrName>style.visibility</p:attrName>
                                        </p:attrNameLst>
                                      </p:cBhvr>
                                      <p:to>
                                        <p:strVal val="visible"/>
                                      </p:to>
                                    </p:set>
                                    <p:anim calcmode="lin" valueType="num">
                                      <p:cBhvr>
                                        <p:cTn id="28" dur="1000" fill="hold"/>
                                        <p:tgtEl>
                                          <p:spTgt spid="46083">
                                            <p:txEl>
                                              <p:pRg st="3" end="3"/>
                                            </p:txEl>
                                          </p:spTgt>
                                        </p:tgtEl>
                                        <p:attrNameLst>
                                          <p:attrName>ppt_x</p:attrName>
                                        </p:attrNameLst>
                                      </p:cBhvr>
                                      <p:tavLst>
                                        <p:tav tm="0">
                                          <p:val>
                                            <p:strVal val="#ppt_x-.2"/>
                                          </p:val>
                                        </p:tav>
                                        <p:tav tm="100000">
                                          <p:val>
                                            <p:strVal val="#ppt_x"/>
                                          </p:val>
                                        </p:tav>
                                      </p:tavLst>
                                    </p:anim>
                                    <p:anim calcmode="lin" valueType="num">
                                      <p:cBhvr>
                                        <p:cTn id="29" dur="1000" fill="hold"/>
                                        <p:tgtEl>
                                          <p:spTgt spid="46083">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46083">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9" presetClass="entr" presetSubtype="0" fill="hold" grpId="0" nodeType="clickEffect">
                                  <p:stCondLst>
                                    <p:cond delay="0"/>
                                  </p:stCondLst>
                                  <p:childTnLst>
                                    <p:set>
                                      <p:cBhvr>
                                        <p:cTn id="34" dur="1" fill="hold">
                                          <p:stCondLst>
                                            <p:cond delay="0"/>
                                          </p:stCondLst>
                                        </p:cTn>
                                        <p:tgtEl>
                                          <p:spTgt spid="46083">
                                            <p:txEl>
                                              <p:pRg st="4" end="4"/>
                                            </p:txEl>
                                          </p:spTgt>
                                        </p:tgtEl>
                                        <p:attrNameLst>
                                          <p:attrName>style.visibility</p:attrName>
                                        </p:attrNameLst>
                                      </p:cBhvr>
                                      <p:to>
                                        <p:strVal val="visible"/>
                                      </p:to>
                                    </p:set>
                                    <p:anim calcmode="lin" valueType="num">
                                      <p:cBhvr>
                                        <p:cTn id="35" dur="1000" fill="hold"/>
                                        <p:tgtEl>
                                          <p:spTgt spid="46083">
                                            <p:txEl>
                                              <p:pRg st="4" end="4"/>
                                            </p:txEl>
                                          </p:spTgt>
                                        </p:tgtEl>
                                        <p:attrNameLst>
                                          <p:attrName>ppt_x</p:attrName>
                                        </p:attrNameLst>
                                      </p:cBhvr>
                                      <p:tavLst>
                                        <p:tav tm="0">
                                          <p:val>
                                            <p:strVal val="#ppt_x-.2"/>
                                          </p:val>
                                        </p:tav>
                                        <p:tav tm="100000">
                                          <p:val>
                                            <p:strVal val="#ppt_x"/>
                                          </p:val>
                                        </p:tav>
                                      </p:tavLst>
                                    </p:anim>
                                    <p:anim calcmode="lin" valueType="num">
                                      <p:cBhvr>
                                        <p:cTn id="36" dur="1000" fill="hold"/>
                                        <p:tgtEl>
                                          <p:spTgt spid="46083">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37" dur="1000"/>
                                        <p:tgtEl>
                                          <p:spTgt spid="46083">
                                            <p:txEl>
                                              <p:pRg st="4" end="4"/>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9" presetClass="entr" presetSubtype="0" fill="hold" grpId="0" nodeType="clickEffect">
                                  <p:stCondLst>
                                    <p:cond delay="0"/>
                                  </p:stCondLst>
                                  <p:childTnLst>
                                    <p:set>
                                      <p:cBhvr>
                                        <p:cTn id="41" dur="1" fill="hold">
                                          <p:stCondLst>
                                            <p:cond delay="0"/>
                                          </p:stCondLst>
                                        </p:cTn>
                                        <p:tgtEl>
                                          <p:spTgt spid="46083">
                                            <p:txEl>
                                              <p:pRg st="5" end="5"/>
                                            </p:txEl>
                                          </p:spTgt>
                                        </p:tgtEl>
                                        <p:attrNameLst>
                                          <p:attrName>style.visibility</p:attrName>
                                        </p:attrNameLst>
                                      </p:cBhvr>
                                      <p:to>
                                        <p:strVal val="visible"/>
                                      </p:to>
                                    </p:set>
                                    <p:anim calcmode="lin" valueType="num">
                                      <p:cBhvr>
                                        <p:cTn id="42" dur="1000" fill="hold"/>
                                        <p:tgtEl>
                                          <p:spTgt spid="46083">
                                            <p:txEl>
                                              <p:pRg st="5" end="5"/>
                                            </p:txEl>
                                          </p:spTgt>
                                        </p:tgtEl>
                                        <p:attrNameLst>
                                          <p:attrName>ppt_x</p:attrName>
                                        </p:attrNameLst>
                                      </p:cBhvr>
                                      <p:tavLst>
                                        <p:tav tm="0">
                                          <p:val>
                                            <p:strVal val="#ppt_x-.2"/>
                                          </p:val>
                                        </p:tav>
                                        <p:tav tm="100000">
                                          <p:val>
                                            <p:strVal val="#ppt_x"/>
                                          </p:val>
                                        </p:tav>
                                      </p:tavLst>
                                    </p:anim>
                                    <p:anim calcmode="lin" valueType="num">
                                      <p:cBhvr>
                                        <p:cTn id="43" dur="1000" fill="hold"/>
                                        <p:tgtEl>
                                          <p:spTgt spid="46083">
                                            <p:txEl>
                                              <p:pRg st="5" end="5"/>
                                            </p:txEl>
                                          </p:spTgt>
                                        </p:tgtEl>
                                        <p:attrNameLst>
                                          <p:attrName>ppt_y</p:attrName>
                                        </p:attrNameLst>
                                      </p:cBhvr>
                                      <p:tavLst>
                                        <p:tav tm="0">
                                          <p:val>
                                            <p:strVal val="#ppt_y"/>
                                          </p:val>
                                        </p:tav>
                                        <p:tav tm="100000">
                                          <p:val>
                                            <p:strVal val="#ppt_y"/>
                                          </p:val>
                                        </p:tav>
                                      </p:tavLst>
                                    </p:anim>
                                    <p:animEffect transition="in" filter="wipe(right)" prLst="gradientSize: 0.1">
                                      <p:cBhvr>
                                        <p:cTn id="44" dur="1000"/>
                                        <p:tgtEl>
                                          <p:spTgt spid="4608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pPr eaLnBrk="1" hangingPunct="1"/>
            <a:endParaRPr lang="en-GB" smtClean="0"/>
          </a:p>
        </p:txBody>
      </p:sp>
      <p:sp>
        <p:nvSpPr>
          <p:cNvPr id="8195" name="Content Placeholder 2"/>
          <p:cNvSpPr>
            <a:spLocks noGrp="1"/>
          </p:cNvSpPr>
          <p:nvPr>
            <p:ph idx="1"/>
          </p:nvPr>
        </p:nvSpPr>
        <p:spPr/>
        <p:txBody>
          <a:bodyPr/>
          <a:lstStyle/>
          <a:p>
            <a:pPr eaLnBrk="1" hangingPunct="1"/>
            <a:endParaRPr lang="en-GB" smtClean="0"/>
          </a:p>
        </p:txBody>
      </p:sp>
      <p:pic>
        <p:nvPicPr>
          <p:cNvPr id="8196" name="Picture 3" descr="J:\WiderProfessionalRoles\DirectorLanguageCollege\Lingua@Com\Lingua@Com edition Feb 10\P6 french language leader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13" y="-26988"/>
            <a:ext cx="91551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Text Box 2"/>
          <p:cNvSpPr txBox="1">
            <a:spLocks noChangeArrowheads="1"/>
          </p:cNvSpPr>
          <p:nvPr/>
        </p:nvSpPr>
        <p:spPr bwMode="auto">
          <a:xfrm>
            <a:off x="0" y="6259513"/>
            <a:ext cx="9144000" cy="625475"/>
          </a:xfrm>
          <a:prstGeom prst="rect">
            <a:avLst/>
          </a:prstGeom>
          <a:solidFill>
            <a:schemeClr val="tx1"/>
          </a:solidFill>
          <a:ln>
            <a:noFill/>
          </a:ln>
          <a:extLst>
            <a:ext uri="{91240B29-F687-4F45-9708-019B960494DF}">
              <a14:hiddenLine xmlns:a14="http://schemas.microsoft.com/office/drawing/2010/main" w="57150" cmpd="thickThin">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3500" b="1">
                <a:solidFill>
                  <a:schemeClr val="bg1"/>
                </a:solidFill>
                <a:latin typeface="Calibri" pitchFamily="34" charset="0"/>
              </a:rPr>
              <a:t>French Language Leaders lunchtime session</a:t>
            </a:r>
          </a:p>
        </p:txBody>
      </p:sp>
    </p:spTree>
  </p:cSld>
  <p:clrMapOvr>
    <a:masterClrMapping/>
  </p:clrMapOvr>
  <p:transition spd="med">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pPr eaLnBrk="1" hangingPunct="1"/>
            <a:endParaRPr lang="en-GB" smtClean="0"/>
          </a:p>
        </p:txBody>
      </p:sp>
      <p:sp>
        <p:nvSpPr>
          <p:cNvPr id="9219" name="Content Placeholder 2"/>
          <p:cNvSpPr>
            <a:spLocks noGrp="1"/>
          </p:cNvSpPr>
          <p:nvPr>
            <p:ph idx="1"/>
          </p:nvPr>
        </p:nvSpPr>
        <p:spPr/>
        <p:txBody>
          <a:bodyPr/>
          <a:lstStyle/>
          <a:p>
            <a:pPr eaLnBrk="1" hangingPunct="1"/>
            <a:endParaRPr lang="en-GB" smtClean="0"/>
          </a:p>
        </p:txBody>
      </p:sp>
      <p:pic>
        <p:nvPicPr>
          <p:cNvPr id="9220" name="Picture 2" descr="J:\WiderProfessionalRoles\DirectorLanguageCollege\Lingua@Com\Lingua@Com edition Feb 10\P6 german language leader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0"/>
            <a:ext cx="9194800"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Text Box 2"/>
          <p:cNvSpPr txBox="1">
            <a:spLocks noChangeArrowheads="1"/>
          </p:cNvSpPr>
          <p:nvPr/>
        </p:nvSpPr>
        <p:spPr bwMode="auto">
          <a:xfrm>
            <a:off x="0" y="6259513"/>
            <a:ext cx="9144000" cy="625475"/>
          </a:xfrm>
          <a:prstGeom prst="rect">
            <a:avLst/>
          </a:prstGeom>
          <a:solidFill>
            <a:schemeClr val="tx1"/>
          </a:solidFill>
          <a:ln>
            <a:noFill/>
          </a:ln>
          <a:extLst>
            <a:ext uri="{91240B29-F687-4F45-9708-019B960494DF}">
              <a14:hiddenLine xmlns:a14="http://schemas.microsoft.com/office/drawing/2010/main" w="57150" cmpd="thickThin">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3500" b="1">
                <a:solidFill>
                  <a:schemeClr val="bg1"/>
                </a:solidFill>
                <a:latin typeface="Calibri" pitchFamily="34" charset="0"/>
              </a:rPr>
              <a:t>German Language Leaders lunchtime session</a:t>
            </a:r>
          </a:p>
        </p:txBody>
      </p:sp>
    </p:spTree>
  </p:cSld>
  <p:clrMapOvr>
    <a:masterClrMapping/>
  </p:clrMapOvr>
  <p:transition spd="med">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0" y="-26988"/>
            <a:ext cx="9144000" cy="641351"/>
          </a:xfrm>
          <a:prstGeom prst="rect">
            <a:avLst/>
          </a:prstGeom>
          <a:solidFill>
            <a:schemeClr val="tx1"/>
          </a:solidFill>
          <a:ln>
            <a:noFill/>
          </a:ln>
          <a:extLs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GB" sz="3600" b="1">
                <a:solidFill>
                  <a:schemeClr val="bg1"/>
                </a:solidFill>
                <a:latin typeface="Calibri" pitchFamily="34" charset="0"/>
              </a:rPr>
              <a:t>What is the process?</a:t>
            </a:r>
          </a:p>
        </p:txBody>
      </p:sp>
      <p:sp>
        <p:nvSpPr>
          <p:cNvPr id="46083" name="Rectangle 3"/>
          <p:cNvSpPr>
            <a:spLocks noGrp="1" noChangeArrowheads="1"/>
          </p:cNvSpPr>
          <p:nvPr>
            <p:ph type="body" idx="1"/>
          </p:nvPr>
        </p:nvSpPr>
        <p:spPr>
          <a:xfrm>
            <a:off x="457200" y="1196975"/>
            <a:ext cx="6923088" cy="4525963"/>
          </a:xfrm>
        </p:spPr>
        <p:txBody>
          <a:bodyPr/>
          <a:lstStyle/>
          <a:p>
            <a:pPr eaLnBrk="1" hangingPunct="1"/>
            <a:r>
              <a:rPr lang="en-GB" sz="2800" smtClean="0"/>
              <a:t>Assembly to ‘launch’ to Y8 in June/July</a:t>
            </a:r>
          </a:p>
          <a:p>
            <a:pPr eaLnBrk="1" hangingPunct="1"/>
            <a:r>
              <a:rPr lang="en-GB" sz="2800" smtClean="0"/>
              <a:t>Parent letter</a:t>
            </a:r>
          </a:p>
          <a:p>
            <a:pPr eaLnBrk="1" hangingPunct="1"/>
            <a:r>
              <a:rPr lang="en-GB" sz="2800" smtClean="0"/>
              <a:t>Completion/Submission of application form</a:t>
            </a:r>
          </a:p>
          <a:p>
            <a:pPr eaLnBrk="1" hangingPunct="1"/>
            <a:r>
              <a:rPr lang="en-GB" sz="2800" smtClean="0"/>
              <a:t>Selection in time for September – start of Y9</a:t>
            </a:r>
          </a:p>
          <a:p>
            <a:pPr eaLnBrk="1" hangingPunct="1"/>
            <a:r>
              <a:rPr lang="en-GB" sz="2800" smtClean="0"/>
              <a:t>Lunchtime Language Leader sessions once a week from September – June/July</a:t>
            </a:r>
          </a:p>
          <a:p>
            <a:pPr eaLnBrk="1" hangingPunct="1"/>
            <a:r>
              <a:rPr lang="en-GB" sz="2800" smtClean="0"/>
              <a:t>3 visits to teach in primary school – January, April and May/June</a:t>
            </a:r>
          </a:p>
          <a:p>
            <a:pPr eaLnBrk="1" hangingPunct="1"/>
            <a:endParaRPr lang="en-GB" sz="2800" smtClean="0"/>
          </a:p>
        </p:txBody>
      </p:sp>
      <p:sp>
        <p:nvSpPr>
          <p:cNvPr id="10244" name="Line 4"/>
          <p:cNvSpPr>
            <a:spLocks noChangeShapeType="1"/>
          </p:cNvSpPr>
          <p:nvPr/>
        </p:nvSpPr>
        <p:spPr bwMode="auto">
          <a:xfrm>
            <a:off x="0" y="6308725"/>
            <a:ext cx="9144000" cy="0"/>
          </a:xfrm>
          <a:prstGeom prst="line">
            <a:avLst/>
          </a:prstGeom>
          <a:noFill/>
          <a:ln w="57150" cmpd="thickThin">
            <a:solidFill>
              <a:srgbClr val="FF3300"/>
            </a:solidFill>
            <a:round/>
            <a:headEnd/>
            <a:tailEnd/>
          </a:ln>
          <a:extLst>
            <a:ext uri="{909E8E84-426E-40DD-AFC4-6F175D3DCCD1}">
              <a14:hiddenFill xmlns:a14="http://schemas.microsoft.com/office/drawing/2010/main">
                <a:noFill/>
              </a14:hiddenFill>
            </a:ext>
          </a:extLst>
        </p:spPr>
        <p:txBody>
          <a:bodyPr/>
          <a:lstStyle/>
          <a:p>
            <a:endParaRPr lang="en-GB"/>
          </a:p>
        </p:txBody>
      </p:sp>
      <p:pic>
        <p:nvPicPr>
          <p:cNvPr id="10245" name="Picture 4" descr="european flag language leader badge"/>
          <p:cNvPicPr>
            <a:picLocks noChangeAspect="1" noChangeArrowheads="1"/>
          </p:cNvPicPr>
          <p:nvPr/>
        </p:nvPicPr>
        <p:blipFill>
          <a:blip r:embed="rId3">
            <a:extLst>
              <a:ext uri="{28A0092B-C50C-407E-A947-70E740481C1C}">
                <a14:useLocalDpi xmlns:a14="http://schemas.microsoft.com/office/drawing/2010/main" val="0"/>
              </a:ext>
            </a:extLst>
          </a:blip>
          <a:srcRect l="36424" r="39665" b="84749"/>
          <a:stretch>
            <a:fillRect/>
          </a:stretch>
        </p:blipFill>
        <p:spPr bwMode="auto">
          <a:xfrm>
            <a:off x="7151688" y="4868863"/>
            <a:ext cx="1484312"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6192688" y="6378986"/>
            <a:ext cx="2843808" cy="338554"/>
          </a:xfrm>
          <a:prstGeom prst="rect">
            <a:avLst/>
          </a:prstGeom>
          <a:noFill/>
        </p:spPr>
        <p:txBody>
          <a:bodyPr wrap="square" rtlCol="0">
            <a:spAutoFit/>
          </a:bodyPr>
          <a:lstStyle/>
          <a:p>
            <a:pPr algn="r"/>
            <a:r>
              <a:rPr lang="en-GB" sz="1600" b="1" i="1" dirty="0" smtClean="0">
                <a:solidFill>
                  <a:schemeClr val="tx1">
                    <a:lumMod val="85000"/>
                    <a:lumOff val="15000"/>
                  </a:schemeClr>
                </a:solidFill>
              </a:rPr>
              <a:t>Rachel Hawkes</a:t>
            </a:r>
            <a:endParaRPr lang="en-GB" sz="1600" b="1" i="1" dirty="0">
              <a:solidFill>
                <a:schemeClr val="tx1">
                  <a:lumMod val="85000"/>
                  <a:lumOff val="15000"/>
                </a:schemeClr>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46083">
                                            <p:txEl>
                                              <p:pRg st="0" end="0"/>
                                            </p:txEl>
                                          </p:spTgt>
                                        </p:tgtEl>
                                        <p:attrNameLst>
                                          <p:attrName>style.visibility</p:attrName>
                                        </p:attrNameLst>
                                      </p:cBhvr>
                                      <p:to>
                                        <p:strVal val="visible"/>
                                      </p:to>
                                    </p:set>
                                    <p:anim calcmode="lin" valueType="num">
                                      <p:cBhvr>
                                        <p:cTn id="7" dur="1000" fill="hold"/>
                                        <p:tgtEl>
                                          <p:spTgt spid="46083">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46083">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46083">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46083">
                                            <p:txEl>
                                              <p:pRg st="1" end="1"/>
                                            </p:txEl>
                                          </p:spTgt>
                                        </p:tgtEl>
                                        <p:attrNameLst>
                                          <p:attrName>style.visibility</p:attrName>
                                        </p:attrNameLst>
                                      </p:cBhvr>
                                      <p:to>
                                        <p:strVal val="visible"/>
                                      </p:to>
                                    </p:set>
                                    <p:anim calcmode="lin" valueType="num">
                                      <p:cBhvr>
                                        <p:cTn id="14" dur="1000" fill="hold"/>
                                        <p:tgtEl>
                                          <p:spTgt spid="46083">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46083">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46083">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46083">
                                            <p:txEl>
                                              <p:pRg st="2" end="2"/>
                                            </p:txEl>
                                          </p:spTgt>
                                        </p:tgtEl>
                                        <p:attrNameLst>
                                          <p:attrName>style.visibility</p:attrName>
                                        </p:attrNameLst>
                                      </p:cBhvr>
                                      <p:to>
                                        <p:strVal val="visible"/>
                                      </p:to>
                                    </p:set>
                                    <p:anim calcmode="lin" valueType="num">
                                      <p:cBhvr>
                                        <p:cTn id="21" dur="1000" fill="hold"/>
                                        <p:tgtEl>
                                          <p:spTgt spid="46083">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46083">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46083">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9" presetClass="entr" presetSubtype="0" fill="hold" grpId="0" nodeType="clickEffect">
                                  <p:stCondLst>
                                    <p:cond delay="0"/>
                                  </p:stCondLst>
                                  <p:childTnLst>
                                    <p:set>
                                      <p:cBhvr>
                                        <p:cTn id="27" dur="1" fill="hold">
                                          <p:stCondLst>
                                            <p:cond delay="0"/>
                                          </p:stCondLst>
                                        </p:cTn>
                                        <p:tgtEl>
                                          <p:spTgt spid="46083">
                                            <p:txEl>
                                              <p:pRg st="3" end="3"/>
                                            </p:txEl>
                                          </p:spTgt>
                                        </p:tgtEl>
                                        <p:attrNameLst>
                                          <p:attrName>style.visibility</p:attrName>
                                        </p:attrNameLst>
                                      </p:cBhvr>
                                      <p:to>
                                        <p:strVal val="visible"/>
                                      </p:to>
                                    </p:set>
                                    <p:anim calcmode="lin" valueType="num">
                                      <p:cBhvr>
                                        <p:cTn id="28" dur="1000" fill="hold"/>
                                        <p:tgtEl>
                                          <p:spTgt spid="46083">
                                            <p:txEl>
                                              <p:pRg st="3" end="3"/>
                                            </p:txEl>
                                          </p:spTgt>
                                        </p:tgtEl>
                                        <p:attrNameLst>
                                          <p:attrName>ppt_x</p:attrName>
                                        </p:attrNameLst>
                                      </p:cBhvr>
                                      <p:tavLst>
                                        <p:tav tm="0">
                                          <p:val>
                                            <p:strVal val="#ppt_x-.2"/>
                                          </p:val>
                                        </p:tav>
                                        <p:tav tm="100000">
                                          <p:val>
                                            <p:strVal val="#ppt_x"/>
                                          </p:val>
                                        </p:tav>
                                      </p:tavLst>
                                    </p:anim>
                                    <p:anim calcmode="lin" valueType="num">
                                      <p:cBhvr>
                                        <p:cTn id="29" dur="1000" fill="hold"/>
                                        <p:tgtEl>
                                          <p:spTgt spid="46083">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46083">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9" presetClass="entr" presetSubtype="0" fill="hold" grpId="0" nodeType="clickEffect">
                                  <p:stCondLst>
                                    <p:cond delay="0"/>
                                  </p:stCondLst>
                                  <p:childTnLst>
                                    <p:set>
                                      <p:cBhvr>
                                        <p:cTn id="34" dur="1" fill="hold">
                                          <p:stCondLst>
                                            <p:cond delay="0"/>
                                          </p:stCondLst>
                                        </p:cTn>
                                        <p:tgtEl>
                                          <p:spTgt spid="46083">
                                            <p:txEl>
                                              <p:pRg st="4" end="4"/>
                                            </p:txEl>
                                          </p:spTgt>
                                        </p:tgtEl>
                                        <p:attrNameLst>
                                          <p:attrName>style.visibility</p:attrName>
                                        </p:attrNameLst>
                                      </p:cBhvr>
                                      <p:to>
                                        <p:strVal val="visible"/>
                                      </p:to>
                                    </p:set>
                                    <p:anim calcmode="lin" valueType="num">
                                      <p:cBhvr>
                                        <p:cTn id="35" dur="1000" fill="hold"/>
                                        <p:tgtEl>
                                          <p:spTgt spid="46083">
                                            <p:txEl>
                                              <p:pRg st="4" end="4"/>
                                            </p:txEl>
                                          </p:spTgt>
                                        </p:tgtEl>
                                        <p:attrNameLst>
                                          <p:attrName>ppt_x</p:attrName>
                                        </p:attrNameLst>
                                      </p:cBhvr>
                                      <p:tavLst>
                                        <p:tav tm="0">
                                          <p:val>
                                            <p:strVal val="#ppt_x-.2"/>
                                          </p:val>
                                        </p:tav>
                                        <p:tav tm="100000">
                                          <p:val>
                                            <p:strVal val="#ppt_x"/>
                                          </p:val>
                                        </p:tav>
                                      </p:tavLst>
                                    </p:anim>
                                    <p:anim calcmode="lin" valueType="num">
                                      <p:cBhvr>
                                        <p:cTn id="36" dur="1000" fill="hold"/>
                                        <p:tgtEl>
                                          <p:spTgt spid="46083">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37" dur="1000"/>
                                        <p:tgtEl>
                                          <p:spTgt spid="46083">
                                            <p:txEl>
                                              <p:pRg st="4" end="4"/>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9" presetClass="entr" presetSubtype="0" fill="hold" grpId="0" nodeType="clickEffect">
                                  <p:stCondLst>
                                    <p:cond delay="0"/>
                                  </p:stCondLst>
                                  <p:childTnLst>
                                    <p:set>
                                      <p:cBhvr>
                                        <p:cTn id="41" dur="1" fill="hold">
                                          <p:stCondLst>
                                            <p:cond delay="0"/>
                                          </p:stCondLst>
                                        </p:cTn>
                                        <p:tgtEl>
                                          <p:spTgt spid="46083">
                                            <p:txEl>
                                              <p:pRg st="5" end="5"/>
                                            </p:txEl>
                                          </p:spTgt>
                                        </p:tgtEl>
                                        <p:attrNameLst>
                                          <p:attrName>style.visibility</p:attrName>
                                        </p:attrNameLst>
                                      </p:cBhvr>
                                      <p:to>
                                        <p:strVal val="visible"/>
                                      </p:to>
                                    </p:set>
                                    <p:anim calcmode="lin" valueType="num">
                                      <p:cBhvr>
                                        <p:cTn id="42" dur="1000" fill="hold"/>
                                        <p:tgtEl>
                                          <p:spTgt spid="46083">
                                            <p:txEl>
                                              <p:pRg st="5" end="5"/>
                                            </p:txEl>
                                          </p:spTgt>
                                        </p:tgtEl>
                                        <p:attrNameLst>
                                          <p:attrName>ppt_x</p:attrName>
                                        </p:attrNameLst>
                                      </p:cBhvr>
                                      <p:tavLst>
                                        <p:tav tm="0">
                                          <p:val>
                                            <p:strVal val="#ppt_x-.2"/>
                                          </p:val>
                                        </p:tav>
                                        <p:tav tm="100000">
                                          <p:val>
                                            <p:strVal val="#ppt_x"/>
                                          </p:val>
                                        </p:tav>
                                      </p:tavLst>
                                    </p:anim>
                                    <p:anim calcmode="lin" valueType="num">
                                      <p:cBhvr>
                                        <p:cTn id="43" dur="1000" fill="hold"/>
                                        <p:tgtEl>
                                          <p:spTgt spid="46083">
                                            <p:txEl>
                                              <p:pRg st="5" end="5"/>
                                            </p:txEl>
                                          </p:spTgt>
                                        </p:tgtEl>
                                        <p:attrNameLst>
                                          <p:attrName>ppt_y</p:attrName>
                                        </p:attrNameLst>
                                      </p:cBhvr>
                                      <p:tavLst>
                                        <p:tav tm="0">
                                          <p:val>
                                            <p:strVal val="#ppt_y"/>
                                          </p:val>
                                        </p:tav>
                                        <p:tav tm="100000">
                                          <p:val>
                                            <p:strVal val="#ppt_y"/>
                                          </p:val>
                                        </p:tav>
                                      </p:tavLst>
                                    </p:anim>
                                    <p:animEffect transition="in" filter="wipe(right)" prLst="gradientSize: 0.1">
                                      <p:cBhvr>
                                        <p:cTn id="44" dur="1000"/>
                                        <p:tgtEl>
                                          <p:spTgt spid="4608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eaLnBrk="1" hangingPunct="1"/>
            <a:endParaRPr lang="en-GB" smtClean="0"/>
          </a:p>
        </p:txBody>
      </p:sp>
      <p:pic>
        <p:nvPicPr>
          <p:cNvPr id="11267" name="Picture 2" descr="J:\WiderProfessionalRoles\DirectorLanguageCollege\Lingua@Com\Lingua@Com_May2011\LanguageLeaders_Bourn_July201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450" y="0"/>
            <a:ext cx="9188450" cy="687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ext Box 2"/>
          <p:cNvSpPr txBox="1">
            <a:spLocks noChangeArrowheads="1"/>
          </p:cNvSpPr>
          <p:nvPr/>
        </p:nvSpPr>
        <p:spPr bwMode="auto">
          <a:xfrm>
            <a:off x="0" y="6259513"/>
            <a:ext cx="9144000" cy="625475"/>
          </a:xfrm>
          <a:prstGeom prst="rect">
            <a:avLst/>
          </a:prstGeom>
          <a:solidFill>
            <a:schemeClr val="tx1"/>
          </a:solidFill>
          <a:ln>
            <a:noFill/>
          </a:ln>
          <a:extLst>
            <a:ext uri="{91240B29-F687-4F45-9708-019B960494DF}">
              <a14:hiddenLine xmlns:a14="http://schemas.microsoft.com/office/drawing/2010/main" w="57150" cmpd="thickThin">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3500" b="1">
                <a:solidFill>
                  <a:schemeClr val="bg1"/>
                </a:solidFill>
                <a:latin typeface="Calibri" pitchFamily="34" charset="0"/>
              </a:rPr>
              <a:t>Language Leaders at Bourn Primary</a:t>
            </a:r>
          </a:p>
        </p:txBody>
      </p:sp>
    </p:spTree>
  </p:cSld>
  <p:clrMapOvr>
    <a:masterClrMapping/>
  </p:clrMapOvr>
  <p:transition spd="med">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pPr eaLnBrk="1" hangingPunct="1"/>
            <a:endParaRPr lang="en-GB" smtClean="0"/>
          </a:p>
        </p:txBody>
      </p:sp>
      <p:pic>
        <p:nvPicPr>
          <p:cNvPr id="12291" name="Picture 2" descr="J:\WiderProfessionalRoles\DirectorLanguageCollege\Lingua@Com\Lingua@Com_May2011\P8 language leader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463"/>
            <a:ext cx="9167813" cy="687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Text Box 2"/>
          <p:cNvSpPr txBox="1">
            <a:spLocks noChangeArrowheads="1"/>
          </p:cNvSpPr>
          <p:nvPr/>
        </p:nvSpPr>
        <p:spPr bwMode="auto">
          <a:xfrm>
            <a:off x="0" y="6259513"/>
            <a:ext cx="9144000" cy="625475"/>
          </a:xfrm>
          <a:prstGeom prst="rect">
            <a:avLst/>
          </a:prstGeom>
          <a:solidFill>
            <a:schemeClr val="tx1"/>
          </a:solidFill>
          <a:ln>
            <a:noFill/>
          </a:ln>
          <a:extLst>
            <a:ext uri="{91240B29-F687-4F45-9708-019B960494DF}">
              <a14:hiddenLine xmlns:a14="http://schemas.microsoft.com/office/drawing/2010/main" w="57150" cmpd="thickThin">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3500" b="1">
                <a:solidFill>
                  <a:schemeClr val="bg1"/>
                </a:solidFill>
                <a:latin typeface="Calibri" pitchFamily="34" charset="0"/>
              </a:rPr>
              <a:t>Language Leaders at Monkfield Park</a:t>
            </a:r>
          </a:p>
        </p:txBody>
      </p:sp>
    </p:spTree>
  </p:cSld>
  <p:clrMapOvr>
    <a:masterClrMapping/>
  </p:clrMapOvr>
  <p:transition spd="med">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7" descr="L:\WiderProfessionalRoles\DirectorLanguageCollege\Lingua@Com\LinguaCom May09\9LeadersComicStrip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29000"/>
            <a:ext cx="4583113"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5" descr="L:\WiderProfessionalRoles\DirectorLanguageCollege\Projects\Spanish School of the year 2009 Bid\Photos_CVC_SpanishSchoolAward\Intake-8Leaders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0888" y="3429000"/>
            <a:ext cx="4665662" cy="349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4" descr="Year 10 LL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TextBox 4"/>
          <p:cNvSpPr txBox="1">
            <a:spLocks noChangeArrowheads="1"/>
          </p:cNvSpPr>
          <p:nvPr/>
        </p:nvSpPr>
        <p:spPr bwMode="auto">
          <a:xfrm>
            <a:off x="0" y="6273800"/>
            <a:ext cx="9144000" cy="584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3200">
                <a:solidFill>
                  <a:schemeClr val="bg1"/>
                </a:solidFill>
                <a:latin typeface="Antigoni Med" pitchFamily="34" charset="0"/>
              </a:rPr>
              <a:t>Language Leaders in Years 7, 8, 9 and 10</a:t>
            </a:r>
            <a:endParaRPr lang="en-US" sz="3200">
              <a:solidFill>
                <a:schemeClr val="bg1"/>
              </a:solidFill>
              <a:latin typeface="Antigoni Med" pitchFamily="34" charset="0"/>
            </a:endParaRPr>
          </a:p>
        </p:txBody>
      </p:sp>
      <p:pic>
        <p:nvPicPr>
          <p:cNvPr id="13318" name="Picture 6" descr="L:\WiderProfessionalRoles\DirectorLanguageCollege\Projects\Spanish School of the year 2009 Bid\Photos_CVC_SpanishSchoolAward\7LeadersSA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47625"/>
            <a:ext cx="4635500" cy="347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10" descr="language leader pin.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000500" y="3000375"/>
            <a:ext cx="1219200" cy="928688"/>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6225" y="4006850"/>
            <a:ext cx="3405188" cy="255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4" name="Text Box 8"/>
          <p:cNvSpPr txBox="1">
            <a:spLocks noChangeArrowheads="1"/>
          </p:cNvSpPr>
          <p:nvPr/>
        </p:nvSpPr>
        <p:spPr bwMode="auto">
          <a:xfrm>
            <a:off x="120650" y="981075"/>
            <a:ext cx="8796338"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400">
                <a:latin typeface="Calibri" pitchFamily="34" charset="0"/>
              </a:rPr>
              <a:t>Resources to support delivery of a Language Leader Award are available here: </a:t>
            </a:r>
            <a:r>
              <a:rPr lang="en-GB" sz="2400" u="sng">
                <a:latin typeface="Calibri" pitchFamily="34" charset="0"/>
                <a:hlinkClick r:id="rId4"/>
              </a:rPr>
              <a:t>http://rilanguageleaderaward.wikispaces.com/</a:t>
            </a:r>
            <a:r>
              <a:rPr lang="en-GB" sz="2400">
                <a:latin typeface="Calibri" pitchFamily="34" charset="0"/>
              </a:rPr>
              <a:t> </a:t>
            </a:r>
          </a:p>
          <a:p>
            <a:pPr algn="ctr" eaLnBrk="1" hangingPunct="1">
              <a:spcBef>
                <a:spcPct val="50000"/>
              </a:spcBef>
            </a:pPr>
            <a:r>
              <a:rPr lang="en-GB" sz="2400">
                <a:latin typeface="Calibri" pitchFamily="34" charset="0"/>
              </a:rPr>
              <a:t>and here: </a:t>
            </a:r>
            <a:r>
              <a:rPr lang="en-GB" sz="2400" u="sng">
                <a:latin typeface="Calibri" pitchFamily="34" charset="0"/>
                <a:hlinkClick r:id="rId5"/>
              </a:rPr>
              <a:t>http://www.rachelhawkes.com/RPP/LangLead/LanguageLeaders.php</a:t>
            </a:r>
            <a:r>
              <a:rPr lang="en-GB" sz="2400">
                <a:latin typeface="Calibri" pitchFamily="34" charset="0"/>
              </a:rPr>
              <a:t> </a:t>
            </a:r>
            <a:br>
              <a:rPr lang="en-GB" sz="2400">
                <a:latin typeface="Calibri" pitchFamily="34" charset="0"/>
              </a:rPr>
            </a:br>
            <a:r>
              <a:rPr lang="en-GB" sz="2400">
                <a:latin typeface="Calibri" pitchFamily="34" charset="0"/>
              </a:rPr>
              <a:t>These include an </a:t>
            </a:r>
            <a:r>
              <a:rPr lang="en-GB" sz="2400" i="1">
                <a:latin typeface="Calibri" pitchFamily="34" charset="0"/>
              </a:rPr>
              <a:t>introduction to the award</a:t>
            </a:r>
            <a:r>
              <a:rPr lang="en-GB" sz="2400">
                <a:latin typeface="Calibri" pitchFamily="34" charset="0"/>
              </a:rPr>
              <a:t>, </a:t>
            </a:r>
            <a:r>
              <a:rPr lang="en-GB" sz="2400" i="1">
                <a:latin typeface="Calibri" pitchFamily="34" charset="0"/>
              </a:rPr>
              <a:t>model letter to parents</a:t>
            </a:r>
            <a:r>
              <a:rPr lang="en-GB" sz="2400">
                <a:latin typeface="Calibri" pitchFamily="34" charset="0"/>
              </a:rPr>
              <a:t>, an </a:t>
            </a:r>
            <a:r>
              <a:rPr lang="en-GB" sz="2400" i="1">
                <a:latin typeface="Calibri" pitchFamily="34" charset="0"/>
              </a:rPr>
              <a:t>assembly</a:t>
            </a:r>
            <a:r>
              <a:rPr lang="en-GB" sz="2400">
                <a:latin typeface="Calibri" pitchFamily="34" charset="0"/>
              </a:rPr>
              <a:t>, </a:t>
            </a:r>
            <a:r>
              <a:rPr lang="en-GB" sz="2400" i="1">
                <a:latin typeface="Calibri" pitchFamily="34" charset="0"/>
              </a:rPr>
              <a:t>application form</a:t>
            </a:r>
            <a:r>
              <a:rPr lang="en-GB" sz="2400">
                <a:latin typeface="Calibri" pitchFamily="34" charset="0"/>
              </a:rPr>
              <a:t>, </a:t>
            </a:r>
            <a:r>
              <a:rPr lang="en-GB" sz="2400" i="1">
                <a:latin typeface="Calibri" pitchFamily="34" charset="0"/>
              </a:rPr>
              <a:t>student log book </a:t>
            </a:r>
            <a:r>
              <a:rPr lang="en-GB" sz="2400">
                <a:latin typeface="Calibri" pitchFamily="34" charset="0"/>
              </a:rPr>
              <a:t>and </a:t>
            </a:r>
            <a:r>
              <a:rPr lang="en-GB" sz="2400" i="1">
                <a:latin typeface="Calibri" pitchFamily="34" charset="0"/>
              </a:rPr>
              <a:t>overview of the course.</a:t>
            </a:r>
            <a:endParaRPr lang="en-GB" sz="2400" b="1" i="1">
              <a:latin typeface="Calibri" pitchFamily="34" charset="0"/>
            </a:endParaRPr>
          </a:p>
        </p:txBody>
      </p:sp>
      <p:sp>
        <p:nvSpPr>
          <p:cNvPr id="14340" name="Text Box 2"/>
          <p:cNvSpPr txBox="1">
            <a:spLocks noChangeArrowheads="1"/>
          </p:cNvSpPr>
          <p:nvPr/>
        </p:nvSpPr>
        <p:spPr bwMode="auto">
          <a:xfrm>
            <a:off x="0" y="-26988"/>
            <a:ext cx="9144000" cy="641351"/>
          </a:xfrm>
          <a:prstGeom prst="rect">
            <a:avLst/>
          </a:prstGeom>
          <a:solidFill>
            <a:schemeClr val="tx1"/>
          </a:solidFill>
          <a:ln>
            <a:noFill/>
          </a:ln>
          <a:extLs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GB" sz="3600" b="1">
                <a:solidFill>
                  <a:schemeClr val="bg1"/>
                </a:solidFill>
                <a:latin typeface="Calibri" pitchFamily="34" charset="0"/>
              </a:rPr>
              <a:t>How do I introduce LL in my school?</a:t>
            </a:r>
          </a:p>
        </p:txBody>
      </p:sp>
      <p:sp>
        <p:nvSpPr>
          <p:cNvPr id="5" name="TextBox 4"/>
          <p:cNvSpPr txBox="1"/>
          <p:nvPr/>
        </p:nvSpPr>
        <p:spPr>
          <a:xfrm>
            <a:off x="6192688" y="6378986"/>
            <a:ext cx="2843808" cy="338554"/>
          </a:xfrm>
          <a:prstGeom prst="rect">
            <a:avLst/>
          </a:prstGeom>
          <a:noFill/>
        </p:spPr>
        <p:txBody>
          <a:bodyPr wrap="square" rtlCol="0">
            <a:spAutoFit/>
          </a:bodyPr>
          <a:lstStyle/>
          <a:p>
            <a:pPr algn="r"/>
            <a:r>
              <a:rPr lang="en-GB" sz="1600" b="1" i="1" dirty="0" smtClean="0">
                <a:solidFill>
                  <a:schemeClr val="tx1">
                    <a:lumMod val="85000"/>
                    <a:lumOff val="15000"/>
                  </a:schemeClr>
                </a:solidFill>
              </a:rPr>
              <a:t>Rachel Hawkes</a:t>
            </a:r>
            <a:endParaRPr lang="en-GB" sz="1600" b="1" i="1" dirty="0">
              <a:solidFill>
                <a:schemeClr val="tx1">
                  <a:lumMod val="85000"/>
                  <a:lumOff val="15000"/>
                </a:schemeClr>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9704"/>
                                        </p:tgtEl>
                                        <p:attrNameLst>
                                          <p:attrName>style.visibility</p:attrName>
                                        </p:attrNameLst>
                                      </p:cBhvr>
                                      <p:to>
                                        <p:strVal val="visible"/>
                                      </p:to>
                                    </p:set>
                                    <p:anim calcmode="lin" valueType="num">
                                      <p:cBhvr>
                                        <p:cTn id="7" dur="1000" fill="hold"/>
                                        <p:tgtEl>
                                          <p:spTgt spid="29704"/>
                                        </p:tgtEl>
                                        <p:attrNameLst>
                                          <p:attrName>ppt_x</p:attrName>
                                        </p:attrNameLst>
                                      </p:cBhvr>
                                      <p:tavLst>
                                        <p:tav tm="0">
                                          <p:val>
                                            <p:strVal val="#ppt_x-.2"/>
                                          </p:val>
                                        </p:tav>
                                        <p:tav tm="100000">
                                          <p:val>
                                            <p:strVal val="#ppt_x"/>
                                          </p:val>
                                        </p:tav>
                                      </p:tavLst>
                                    </p:anim>
                                    <p:anim calcmode="lin" valueType="num">
                                      <p:cBhvr>
                                        <p:cTn id="8" dur="1000" fill="hold"/>
                                        <p:tgtEl>
                                          <p:spTgt spid="29704"/>
                                        </p:tgtEl>
                                        <p:attrNameLst>
                                          <p:attrName>ppt_y</p:attrName>
                                        </p:attrNameLst>
                                      </p:cBhvr>
                                      <p:tavLst>
                                        <p:tav tm="0">
                                          <p:val>
                                            <p:strVal val="#ppt_y"/>
                                          </p:val>
                                        </p:tav>
                                        <p:tav tm="100000">
                                          <p:val>
                                            <p:strVal val="#ppt_y"/>
                                          </p:val>
                                        </p:tav>
                                      </p:tavLst>
                                    </p:anim>
                                    <p:animEffect transition="in" filter="wipe(right)" prLst="gradientSize: 0.1">
                                      <p:cBhvr>
                                        <p:cTn id="9" dur="1000"/>
                                        <p:tgtEl>
                                          <p:spTgt spid="297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457200" y="274638"/>
            <a:ext cx="8229600" cy="993775"/>
          </a:xfrm>
          <a:solidFill>
            <a:schemeClr val="tx1"/>
          </a:solidFill>
        </p:spPr>
        <p:txBody>
          <a:bodyPr/>
          <a:lstStyle/>
          <a:p>
            <a:pPr eaLnBrk="1" hangingPunct="1"/>
            <a:r>
              <a:rPr lang="en-GB" b="1" smtClean="0">
                <a:solidFill>
                  <a:schemeClr val="bg1"/>
                </a:solidFill>
              </a:rPr>
              <a:t>What students say….</a:t>
            </a:r>
          </a:p>
        </p:txBody>
      </p:sp>
      <p:sp>
        <p:nvSpPr>
          <p:cNvPr id="15363" name="TextBox 2"/>
          <p:cNvSpPr txBox="1">
            <a:spLocks noChangeArrowheads="1"/>
          </p:cNvSpPr>
          <p:nvPr/>
        </p:nvSpPr>
        <p:spPr bwMode="auto">
          <a:xfrm>
            <a:off x="611188" y="1557338"/>
            <a:ext cx="7848600"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sz="2800" dirty="0"/>
              <a:t>“Any language leader would agree that the experience is a fun and exciting way to improve your range of vocabulary, accuracy of pronunciation and leadership skills as we go into groups of two or three to teach three lessons to primary school students and I would recommend it to any students that were interested.” </a:t>
            </a:r>
          </a:p>
          <a:p>
            <a:pPr eaLnBrk="1" hangingPunct="1"/>
            <a:endParaRPr lang="en-GB" sz="2800" i="1" dirty="0"/>
          </a:p>
          <a:p>
            <a:pPr eaLnBrk="1" hangingPunct="1"/>
            <a:r>
              <a:rPr lang="en-GB" i="1" dirty="0"/>
              <a:t>Year 9 student, </a:t>
            </a:r>
            <a:r>
              <a:rPr lang="en-GB" i="1" dirty="0" err="1"/>
              <a:t>Comberton</a:t>
            </a:r>
            <a:r>
              <a:rPr lang="en-GB" i="1" dirty="0"/>
              <a:t> Village College</a:t>
            </a:r>
          </a:p>
        </p:txBody>
      </p:sp>
      <p:pic>
        <p:nvPicPr>
          <p:cNvPr id="15364" name="Picture 5" descr="J:\WiderProfessionalRoles\DirectorLanguageCollege\Lingua@Com\Lingua@Com edition Feb 10\LanguageLeaderawar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3025" y="4554538"/>
            <a:ext cx="2057400"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6192688" y="6378986"/>
            <a:ext cx="2843808" cy="338554"/>
          </a:xfrm>
          <a:prstGeom prst="rect">
            <a:avLst/>
          </a:prstGeom>
          <a:noFill/>
        </p:spPr>
        <p:txBody>
          <a:bodyPr wrap="square" rtlCol="0">
            <a:spAutoFit/>
          </a:bodyPr>
          <a:lstStyle/>
          <a:p>
            <a:pPr algn="r"/>
            <a:r>
              <a:rPr lang="en-GB" sz="1600" b="1" i="1" dirty="0" smtClean="0">
                <a:solidFill>
                  <a:schemeClr val="tx1">
                    <a:lumMod val="85000"/>
                    <a:lumOff val="15000"/>
                  </a:schemeClr>
                </a:solidFill>
              </a:rPr>
              <a:t>Rachel Hawkes</a:t>
            </a:r>
            <a:endParaRPr lang="en-GB" sz="1600" b="1" i="1" dirty="0">
              <a:solidFill>
                <a:schemeClr val="tx1">
                  <a:lumMod val="85000"/>
                  <a:lumOff val="15000"/>
                </a:schemeClr>
              </a:solidFill>
            </a:endParaRPr>
          </a:p>
        </p:txBody>
      </p:sp>
    </p:spTree>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Language </a:t>
            </a:r>
            <a:r>
              <a:rPr lang="en-GB" dirty="0" err="1" smtClean="0"/>
              <a:t>BeatZ</a:t>
            </a:r>
            <a:endParaRPr lang="en-GB"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67544" y="260648"/>
            <a:ext cx="1296144" cy="1164536"/>
          </a:xfr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39716" y="116632"/>
            <a:ext cx="2068788" cy="2232248"/>
          </a:xfrm>
          <a:prstGeom prst="rect">
            <a:avLst/>
          </a:prstGeom>
        </p:spPr>
      </p:pic>
      <p:sp>
        <p:nvSpPr>
          <p:cNvPr id="7" name="Content Placeholder 4"/>
          <p:cNvSpPr txBox="1">
            <a:spLocks/>
          </p:cNvSpPr>
          <p:nvPr/>
        </p:nvSpPr>
        <p:spPr bwMode="auto">
          <a:xfrm>
            <a:off x="457200" y="2060848"/>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pitchFamily="2" charset="2"/>
              <a:buChar char="§"/>
            </a:pPr>
            <a:r>
              <a:rPr lang="en-GB" sz="4000" dirty="0" smtClean="0"/>
              <a:t>Use language learnt in class to write lyrics for a song</a:t>
            </a:r>
          </a:p>
          <a:p>
            <a:pPr>
              <a:buFont typeface="Wingdings" pitchFamily="2" charset="2"/>
              <a:buChar char="§"/>
            </a:pPr>
            <a:r>
              <a:rPr lang="en-GB" sz="4000" dirty="0" smtClean="0"/>
              <a:t>Put lyrics to a ready-made backing track OR create own music track</a:t>
            </a:r>
          </a:p>
          <a:p>
            <a:pPr>
              <a:buFont typeface="Wingdings" pitchFamily="2" charset="2"/>
              <a:buChar char="§"/>
            </a:pPr>
            <a:r>
              <a:rPr lang="en-GB" sz="4000" dirty="0" smtClean="0"/>
              <a:t>Practise for performance</a:t>
            </a:r>
          </a:p>
          <a:p>
            <a:pPr>
              <a:buFont typeface="Wingdings" pitchFamily="2" charset="2"/>
              <a:buChar char="§"/>
            </a:pPr>
            <a:r>
              <a:rPr lang="en-GB" sz="4000" dirty="0" smtClean="0"/>
              <a:t>Enter in-school and/or regional competition</a:t>
            </a:r>
          </a:p>
          <a:p>
            <a:pPr>
              <a:buFont typeface="Wingdings" pitchFamily="2" charset="2"/>
              <a:buChar char="§"/>
            </a:pPr>
            <a:endParaRPr lang="en-GB" sz="4000" dirty="0" smtClean="0"/>
          </a:p>
          <a:p>
            <a:pPr>
              <a:buFont typeface="Wingdings" pitchFamily="2" charset="2"/>
              <a:buChar char="§"/>
            </a:pPr>
            <a:endParaRPr lang="en-GB" sz="4000" dirty="0" smtClean="0"/>
          </a:p>
        </p:txBody>
      </p:sp>
      <p:sp>
        <p:nvSpPr>
          <p:cNvPr id="9" name="TextBox 8"/>
          <p:cNvSpPr txBox="1"/>
          <p:nvPr/>
        </p:nvSpPr>
        <p:spPr>
          <a:xfrm>
            <a:off x="6192688" y="6378986"/>
            <a:ext cx="2843808" cy="338554"/>
          </a:xfrm>
          <a:prstGeom prst="rect">
            <a:avLst/>
          </a:prstGeom>
          <a:noFill/>
        </p:spPr>
        <p:txBody>
          <a:bodyPr wrap="square" rtlCol="0">
            <a:spAutoFit/>
          </a:bodyPr>
          <a:lstStyle/>
          <a:p>
            <a:pPr algn="r"/>
            <a:r>
              <a:rPr lang="en-GB" sz="1600" b="1" i="1" dirty="0" smtClean="0">
                <a:solidFill>
                  <a:schemeClr val="tx1">
                    <a:lumMod val="85000"/>
                    <a:lumOff val="15000"/>
                  </a:schemeClr>
                </a:solidFill>
              </a:rPr>
              <a:t>Rachel Hawkes</a:t>
            </a:r>
            <a:endParaRPr lang="en-GB" sz="1600" b="1" i="1" dirty="0">
              <a:solidFill>
                <a:schemeClr val="tx1">
                  <a:lumMod val="85000"/>
                  <a:lumOff val="15000"/>
                </a:schemeClr>
              </a:solidFill>
            </a:endParaRPr>
          </a:p>
        </p:txBody>
      </p:sp>
    </p:spTree>
    <p:extLst>
      <p:ext uri="{BB962C8B-B14F-4D97-AF65-F5344CB8AC3E}">
        <p14:creationId xmlns:p14="http://schemas.microsoft.com/office/powerpoint/2010/main" val="117774221"/>
      </p:ext>
    </p:extLst>
  </p:cSld>
  <p:clrMapOvr>
    <a:masterClrMapping/>
  </p:clrMapOvr>
  <p:transition spd="med">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pPr>
              <a:lnSpc>
                <a:spcPct val="150000"/>
              </a:lnSpc>
              <a:buFont typeface="Wingdings" pitchFamily="2" charset="2"/>
              <a:buChar char="§"/>
            </a:pPr>
            <a:r>
              <a:rPr lang="en-GB" sz="4000" dirty="0" smtClean="0"/>
              <a:t>Language Leader Award</a:t>
            </a:r>
          </a:p>
          <a:p>
            <a:pPr>
              <a:lnSpc>
                <a:spcPct val="150000"/>
              </a:lnSpc>
              <a:buFont typeface="Wingdings" pitchFamily="2" charset="2"/>
              <a:buChar char="§"/>
            </a:pPr>
            <a:r>
              <a:rPr lang="en-GB" sz="4000" dirty="0" smtClean="0"/>
              <a:t>Spelling Bee leaders</a:t>
            </a:r>
          </a:p>
          <a:p>
            <a:pPr>
              <a:lnSpc>
                <a:spcPct val="150000"/>
              </a:lnSpc>
              <a:buFont typeface="Wingdings" pitchFamily="2" charset="2"/>
              <a:buChar char="§"/>
            </a:pPr>
            <a:r>
              <a:rPr lang="en-GB" sz="4000" dirty="0" smtClean="0"/>
              <a:t>Catch-up club</a:t>
            </a:r>
          </a:p>
          <a:p>
            <a:pPr>
              <a:lnSpc>
                <a:spcPct val="150000"/>
              </a:lnSpc>
              <a:buFont typeface="Wingdings" pitchFamily="2" charset="2"/>
              <a:buChar char="§"/>
            </a:pPr>
            <a:r>
              <a:rPr lang="en-GB" sz="4000" dirty="0" smtClean="0"/>
              <a:t>International Leaders </a:t>
            </a:r>
            <a:r>
              <a:rPr lang="en-GB" sz="4000" dirty="0" smtClean="0">
                <a:sym typeface="Wingdings" pitchFamily="2" charset="2"/>
              </a:rPr>
              <a:t> Interact</a:t>
            </a:r>
            <a:endParaRPr lang="en-GB" sz="4000" dirty="0"/>
          </a:p>
        </p:txBody>
      </p:sp>
      <p:sp>
        <p:nvSpPr>
          <p:cNvPr id="6" name="TextBox 5"/>
          <p:cNvSpPr txBox="1"/>
          <p:nvPr/>
        </p:nvSpPr>
        <p:spPr>
          <a:xfrm>
            <a:off x="257922" y="260648"/>
            <a:ext cx="8634558" cy="646331"/>
          </a:xfrm>
          <a:prstGeom prst="rect">
            <a:avLst/>
          </a:prstGeom>
          <a:solidFill>
            <a:schemeClr val="bg1">
              <a:lumMod val="65000"/>
            </a:schemeClr>
          </a:solidFill>
          <a:ln w="57150">
            <a:solidFill>
              <a:srgbClr val="C00000"/>
            </a:solidFill>
          </a:ln>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GB" sz="3600" b="1" dirty="0" smtClean="0">
                <a:solidFill>
                  <a:schemeClr val="tx1">
                    <a:lumMod val="95000"/>
                    <a:lumOff val="5000"/>
                  </a:schemeClr>
                </a:solidFill>
              </a:rPr>
              <a:t>Leadership activities</a:t>
            </a:r>
            <a:endParaRPr lang="en-GB" sz="3600" b="1" dirty="0">
              <a:solidFill>
                <a:schemeClr val="tx1">
                  <a:lumMod val="95000"/>
                  <a:lumOff val="5000"/>
                </a:schemeClr>
              </a:solidFill>
            </a:endParaRPr>
          </a:p>
        </p:txBody>
      </p:sp>
      <p:pic>
        <p:nvPicPr>
          <p:cNvPr id="7"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7922" y="5513578"/>
            <a:ext cx="758825" cy="896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72008" y="6402814"/>
            <a:ext cx="2843808" cy="338554"/>
          </a:xfrm>
          <a:prstGeom prst="rect">
            <a:avLst/>
          </a:prstGeom>
          <a:noFill/>
        </p:spPr>
        <p:txBody>
          <a:bodyPr wrap="square" rtlCol="0">
            <a:spAutoFit/>
          </a:bodyPr>
          <a:lstStyle/>
          <a:p>
            <a:pPr algn="ctr"/>
            <a:r>
              <a:rPr lang="en-GB" sz="1600" b="1" dirty="0" smtClean="0">
                <a:solidFill>
                  <a:schemeClr val="accent5">
                    <a:lumMod val="50000"/>
                  </a:schemeClr>
                </a:solidFill>
              </a:rPr>
              <a:t>Comberton Village College</a:t>
            </a:r>
            <a:endParaRPr lang="en-GB" sz="1600" b="1" dirty="0">
              <a:solidFill>
                <a:schemeClr val="accent5">
                  <a:lumMod val="50000"/>
                </a:schemeClr>
              </a:solidFill>
            </a:endParaRPr>
          </a:p>
        </p:txBody>
      </p:sp>
      <p:sp>
        <p:nvSpPr>
          <p:cNvPr id="9" name="TextBox 8"/>
          <p:cNvSpPr txBox="1"/>
          <p:nvPr/>
        </p:nvSpPr>
        <p:spPr>
          <a:xfrm>
            <a:off x="6192688" y="6378986"/>
            <a:ext cx="2843808" cy="338554"/>
          </a:xfrm>
          <a:prstGeom prst="rect">
            <a:avLst/>
          </a:prstGeom>
          <a:noFill/>
        </p:spPr>
        <p:txBody>
          <a:bodyPr wrap="square" rtlCol="0">
            <a:spAutoFit/>
          </a:bodyPr>
          <a:lstStyle/>
          <a:p>
            <a:pPr algn="r"/>
            <a:r>
              <a:rPr lang="en-GB" sz="1600" b="1" i="1" dirty="0" smtClean="0">
                <a:solidFill>
                  <a:schemeClr val="tx1">
                    <a:lumMod val="85000"/>
                    <a:lumOff val="15000"/>
                  </a:schemeClr>
                </a:solidFill>
              </a:rPr>
              <a:t>Rachel Hawkes</a:t>
            </a:r>
            <a:endParaRPr lang="en-GB" sz="1600" b="1" i="1" dirty="0">
              <a:solidFill>
                <a:schemeClr val="tx1">
                  <a:lumMod val="85000"/>
                  <a:lumOff val="15000"/>
                </a:schemeClr>
              </a:solidFill>
            </a:endParaRPr>
          </a:p>
        </p:txBody>
      </p:sp>
    </p:spTree>
    <p:extLst>
      <p:ext uri="{BB962C8B-B14F-4D97-AF65-F5344CB8AC3E}">
        <p14:creationId xmlns:p14="http://schemas.microsoft.com/office/powerpoint/2010/main" val="3134223474"/>
      </p:ext>
    </p:extLst>
  </p:cSld>
  <p:clrMapOvr>
    <a:masterClrMapping/>
  </p:clrMapOvr>
  <p:transition spd="med">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601352659"/>
              </p:ext>
            </p:extLst>
          </p:nvPr>
        </p:nvGraphicFramePr>
        <p:xfrm>
          <a:off x="179512" y="171449"/>
          <a:ext cx="8856984" cy="6497910"/>
        </p:xfrm>
        <a:graphic>
          <a:graphicData uri="http://schemas.openxmlformats.org/drawingml/2006/table">
            <a:tbl>
              <a:tblPr firstRow="1" bandRow="1">
                <a:tableStyleId>{5940675A-B579-460E-94D1-54222C63F5DA}</a:tableStyleId>
              </a:tblPr>
              <a:tblGrid>
                <a:gridCol w="8856984"/>
              </a:tblGrid>
              <a:tr h="574886">
                <a:tc>
                  <a:txBody>
                    <a:bodyPr/>
                    <a:lstStyle/>
                    <a:p>
                      <a:r>
                        <a:rPr lang="en-GB" sz="2400" b="1" dirty="0" err="1" smtClean="0"/>
                        <a:t>Comberton</a:t>
                      </a:r>
                      <a:r>
                        <a:rPr lang="en-GB" sz="2400" b="1" dirty="0" smtClean="0"/>
                        <a:t> Village College</a:t>
                      </a:r>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05167">
                <a:tc>
                  <a:txBody>
                    <a:bodyPr/>
                    <a:lstStyle/>
                    <a:p>
                      <a:pPr algn="l" eaLnBrk="1" hangingPunct="1"/>
                      <a:r>
                        <a:rPr lang="en-GB" sz="3200" b="1" dirty="0" smtClean="0">
                          <a:solidFill>
                            <a:schemeClr val="bg1"/>
                          </a:solidFill>
                          <a:latin typeface="Calibri" pitchFamily="34" charset="0"/>
                        </a:rPr>
                        <a:t>My contact details and links to resources</a:t>
                      </a:r>
                      <a:endParaRPr lang="en-US" sz="3200" b="1" dirty="0">
                        <a:solidFill>
                          <a:schemeClr val="bg1"/>
                        </a:solidFill>
                        <a:latin typeface="Calibri" pitchFamily="34" charset="0"/>
                      </a:endParaRP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85000"/>
                        <a:lumOff val="15000"/>
                      </a:schemeClr>
                    </a:solidFill>
                  </a:tcPr>
                </a:tc>
              </a:tr>
              <a:tr h="4851560">
                <a:tc>
                  <a:txBody>
                    <a:bodyPr/>
                    <a:lstStyle/>
                    <a:p>
                      <a:pPr marL="0" marR="0" indent="0" algn="l" defTabSz="914400" rtl="0" eaLnBrk="1" fontAlgn="auto" latinLnBrk="0" hangingPunct="1">
                        <a:lnSpc>
                          <a:spcPct val="200000"/>
                        </a:lnSpc>
                        <a:spcBef>
                          <a:spcPts val="0"/>
                        </a:spcBef>
                        <a:spcAft>
                          <a:spcPts val="0"/>
                        </a:spcAft>
                        <a:buClrTx/>
                        <a:buSzTx/>
                        <a:buFont typeface="Wingdings" pitchFamily="2" charset="2"/>
                        <a:buNone/>
                        <a:tabLst/>
                        <a:defRPr/>
                      </a:pPr>
                      <a:endParaRPr lang="en-US" sz="2400" dirty="0" smtClean="0">
                        <a:hlinkClick r:id="rId3"/>
                      </a:endParaRPr>
                    </a:p>
                    <a:p>
                      <a:pPr marL="0" marR="0" indent="0" algn="l" defTabSz="914400" rtl="0" eaLnBrk="1" fontAlgn="auto" latinLnBrk="0" hangingPunct="1">
                        <a:lnSpc>
                          <a:spcPct val="200000"/>
                        </a:lnSpc>
                        <a:spcBef>
                          <a:spcPts val="0"/>
                        </a:spcBef>
                        <a:spcAft>
                          <a:spcPts val="0"/>
                        </a:spcAft>
                        <a:buClrTx/>
                        <a:buSzTx/>
                        <a:buFont typeface="Wingdings" pitchFamily="2" charset="2"/>
                        <a:buNone/>
                        <a:tabLst/>
                        <a:defRPr/>
                      </a:pPr>
                      <a:endParaRPr lang="en-US" sz="2400" dirty="0" smtClean="0">
                        <a:hlinkClick r:id="rId3"/>
                      </a:endParaRPr>
                    </a:p>
                    <a:p>
                      <a:pPr marL="342900" marR="0" indent="-342900" algn="l" defTabSz="914400" rtl="0" eaLnBrk="1" fontAlgn="auto" latinLnBrk="0" hangingPunct="1">
                        <a:lnSpc>
                          <a:spcPct val="100000"/>
                        </a:lnSpc>
                        <a:spcBef>
                          <a:spcPts val="0"/>
                        </a:spcBef>
                        <a:spcAft>
                          <a:spcPts val="0"/>
                        </a:spcAft>
                        <a:buClrTx/>
                        <a:buSzTx/>
                        <a:buFont typeface="Wingdings" pitchFamily="2" charset="2"/>
                        <a:buChar char="§"/>
                        <a:tabLst/>
                        <a:defRPr/>
                      </a:pPr>
                      <a:r>
                        <a:rPr lang="en-GB" sz="2400" dirty="0" smtClean="0">
                          <a:hlinkClick r:id="rId4"/>
                        </a:rPr>
                        <a:t>www.rachelhawkes.com</a:t>
                      </a:r>
                      <a:r>
                        <a:rPr lang="en-GB" sz="2400" dirty="0" smtClean="0"/>
                        <a:t/>
                      </a:r>
                      <a:br>
                        <a:rPr lang="en-GB" sz="2400" dirty="0" smtClean="0"/>
                      </a:br>
                      <a:r>
                        <a:rPr lang="en-GB" sz="2400" dirty="0" smtClean="0"/>
                        <a:t/>
                      </a:r>
                      <a:br>
                        <a:rPr lang="en-GB" sz="2400" dirty="0" smtClean="0"/>
                      </a:br>
                      <a:endParaRPr lang="en-GB" sz="2400" dirty="0" smtClean="0"/>
                    </a:p>
                    <a:p>
                      <a:pPr marL="342900" marR="0" indent="-342900"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sz="2400" dirty="0" smtClean="0">
                          <a:hlinkClick r:id="rId3"/>
                        </a:rPr>
                        <a:t>www.tes.co.uk</a:t>
                      </a:r>
                      <a:r>
                        <a:rPr lang="en-US" sz="2400" dirty="0" smtClean="0"/>
                        <a:t>  (type ‘</a:t>
                      </a:r>
                      <a:r>
                        <a:rPr lang="en-US" sz="2400" dirty="0" err="1" smtClean="0"/>
                        <a:t>rhawkes</a:t>
                      </a:r>
                      <a:r>
                        <a:rPr lang="en-US" sz="2400" dirty="0" smtClean="0"/>
                        <a:t>’ into search to pull up all resources)</a:t>
                      </a:r>
                      <a:br>
                        <a:rPr lang="en-US" sz="2400" dirty="0" smtClean="0"/>
                      </a:br>
                      <a:endParaRPr lang="en-US" sz="2400" dirty="0" smtClean="0"/>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r>
              <a:tr h="466297">
                <a:tc>
                  <a:txBody>
                    <a:bodyPr/>
                    <a:lstStyle/>
                    <a:p>
                      <a:pPr algn="r"/>
                      <a:r>
                        <a:rPr lang="en-GB" sz="1600" b="1" i="1" dirty="0" smtClean="0"/>
                        <a:t>Rachel Hawkes</a:t>
                      </a: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FF000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07904" y="270036"/>
            <a:ext cx="357808" cy="422660"/>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3528" y="1484784"/>
            <a:ext cx="1441510" cy="1316161"/>
          </a:xfrm>
          <a:prstGeom prst="rect">
            <a:avLst/>
          </a:prstGeom>
        </p:spPr>
      </p:pic>
      <p:sp>
        <p:nvSpPr>
          <p:cNvPr id="5" name="TextBox 4"/>
          <p:cNvSpPr txBox="1"/>
          <p:nvPr/>
        </p:nvSpPr>
        <p:spPr>
          <a:xfrm>
            <a:off x="1907704" y="1556792"/>
            <a:ext cx="6192688" cy="830997"/>
          </a:xfrm>
          <a:prstGeom prst="rect">
            <a:avLst/>
          </a:prstGeom>
          <a:noFill/>
        </p:spPr>
        <p:txBody>
          <a:bodyPr wrap="square" rtlCol="0">
            <a:spAutoFit/>
          </a:bodyPr>
          <a:lstStyle/>
          <a:p>
            <a:r>
              <a:rPr lang="en-GB" sz="2400" dirty="0" smtClean="0">
                <a:hlinkClick r:id="rId7"/>
              </a:rPr>
              <a:t>rhawkes@comberton.cambs.sch.uk</a:t>
            </a:r>
            <a:r>
              <a:rPr lang="en-GB" sz="2400" dirty="0" smtClean="0"/>
              <a:t> </a:t>
            </a:r>
            <a:br>
              <a:rPr lang="en-GB" sz="2400" dirty="0" smtClean="0"/>
            </a:br>
            <a:r>
              <a:rPr lang="en-GB" sz="2400" dirty="0" smtClean="0"/>
              <a:t>01223 262503 ext.222</a:t>
            </a:r>
            <a:r>
              <a:rPr lang="en-GB" dirty="0" smtClean="0"/>
              <a:t> </a:t>
            </a:r>
            <a:endParaRPr lang="en-GB" dirty="0"/>
          </a:p>
        </p:txBody>
      </p:sp>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05820" y="5282164"/>
            <a:ext cx="1319784" cy="826008"/>
          </a:xfrm>
          <a:prstGeom prst="rect">
            <a:avLst/>
          </a:prstGeom>
        </p:spPr>
      </p:pic>
      <p:pic>
        <p:nvPicPr>
          <p:cNvPr id="8" name="Picture 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873742" y="3140968"/>
            <a:ext cx="1130306" cy="1334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ProudtobeMemberOfALLMagenta.jpg"/>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030933" y="2329694"/>
            <a:ext cx="1752216" cy="942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7602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spelling bee example.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47664" y="836712"/>
            <a:ext cx="6034088" cy="4525963"/>
          </a:xfrm>
        </p:spPr>
      </p:pic>
      <p:sp>
        <p:nvSpPr>
          <p:cNvPr id="6" name="TextBox 5"/>
          <p:cNvSpPr txBox="1"/>
          <p:nvPr/>
        </p:nvSpPr>
        <p:spPr>
          <a:xfrm>
            <a:off x="6192688" y="6378986"/>
            <a:ext cx="2843808" cy="338554"/>
          </a:xfrm>
          <a:prstGeom prst="rect">
            <a:avLst/>
          </a:prstGeom>
          <a:noFill/>
        </p:spPr>
        <p:txBody>
          <a:bodyPr wrap="square" rtlCol="0">
            <a:spAutoFit/>
          </a:bodyPr>
          <a:lstStyle/>
          <a:p>
            <a:pPr algn="r"/>
            <a:r>
              <a:rPr lang="en-GB" sz="1600" b="1" i="1" dirty="0" smtClean="0">
                <a:solidFill>
                  <a:schemeClr val="tx1">
                    <a:lumMod val="85000"/>
                    <a:lumOff val="15000"/>
                  </a:schemeClr>
                </a:solidFill>
              </a:rPr>
              <a:t>Rachel Hawkes</a:t>
            </a:r>
            <a:endParaRPr lang="en-GB" sz="1600" b="1" i="1" dirty="0">
              <a:solidFill>
                <a:schemeClr val="tx1">
                  <a:lumMod val="85000"/>
                  <a:lumOff val="15000"/>
                </a:schemeClr>
              </a:solidFill>
            </a:endParaRPr>
          </a:p>
        </p:txBody>
      </p:sp>
    </p:spTree>
    <p:extLst>
      <p:ext uri="{BB962C8B-B14F-4D97-AF65-F5344CB8AC3E}">
        <p14:creationId xmlns:p14="http://schemas.microsoft.com/office/powerpoint/2010/main" val="99369966"/>
      </p:ext>
    </p:extLst>
  </p:cSld>
  <p:clrMapOvr>
    <a:masterClrMapping/>
  </p:clrMapOvr>
  <p:transition spd="med">
    <p:fad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8418" y="118373"/>
            <a:ext cx="8875734" cy="646331"/>
          </a:xfrm>
          <a:prstGeom prst="rect">
            <a:avLst/>
          </a:prstGeom>
          <a:solidFill>
            <a:schemeClr val="bg1">
              <a:lumMod val="65000"/>
            </a:schemeClr>
          </a:solidFill>
          <a:ln w="57150">
            <a:solidFill>
              <a:srgbClr val="C00000"/>
            </a:solidFill>
          </a:ln>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GB" sz="3600" b="1" dirty="0" smtClean="0">
                <a:solidFill>
                  <a:schemeClr val="tx1">
                    <a:lumMod val="95000"/>
                    <a:lumOff val="5000"/>
                  </a:schemeClr>
                </a:solidFill>
              </a:rPr>
              <a:t>Language </a:t>
            </a:r>
            <a:r>
              <a:rPr lang="en-GB" sz="3600" b="1" i="1" dirty="0" smtClean="0">
                <a:solidFill>
                  <a:schemeClr val="tx1">
                    <a:lumMod val="95000"/>
                    <a:lumOff val="5000"/>
                  </a:schemeClr>
                </a:solidFill>
              </a:rPr>
              <a:t>on</a:t>
            </a:r>
            <a:r>
              <a:rPr lang="en-GB" sz="3600" b="1" dirty="0" smtClean="0">
                <a:solidFill>
                  <a:schemeClr val="tx1">
                    <a:lumMod val="95000"/>
                    <a:lumOff val="5000"/>
                  </a:schemeClr>
                </a:solidFill>
              </a:rPr>
              <a:t> </a:t>
            </a:r>
            <a:r>
              <a:rPr lang="en-GB" sz="3600" b="1" dirty="0">
                <a:solidFill>
                  <a:schemeClr val="tx1">
                    <a:lumMod val="95000"/>
                    <a:lumOff val="5000"/>
                  </a:schemeClr>
                </a:solidFill>
              </a:rPr>
              <a:t>F</a:t>
            </a:r>
            <a:r>
              <a:rPr lang="en-GB" sz="3600" b="1" dirty="0" smtClean="0">
                <a:solidFill>
                  <a:schemeClr val="tx1">
                    <a:lumMod val="95000"/>
                    <a:lumOff val="5000"/>
                  </a:schemeClr>
                </a:solidFill>
              </a:rPr>
              <a:t>ilm</a:t>
            </a:r>
            <a:endParaRPr lang="en-GB" sz="3600" b="1" dirty="0">
              <a:solidFill>
                <a:schemeClr val="tx1">
                  <a:lumMod val="95000"/>
                  <a:lumOff val="5000"/>
                </a:schemeClr>
              </a:solidFill>
            </a:endParaRPr>
          </a:p>
        </p:txBody>
      </p:sp>
      <p:pic>
        <p:nvPicPr>
          <p:cNvPr id="20" name="Content Placeholder 19"/>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36512" y="5733256"/>
            <a:ext cx="4796728" cy="907257"/>
          </a:xfrm>
        </p:spPr>
      </p:pic>
      <p:pic>
        <p:nvPicPr>
          <p:cNvPr id="21" name="Content Placeholder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6016" y="5733256"/>
            <a:ext cx="4796728" cy="907257"/>
          </a:xfrm>
          <a:prstGeom prst="rect">
            <a:avLst/>
          </a:prstGeom>
        </p:spPr>
      </p:pic>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519" y="1008112"/>
            <a:ext cx="8742633" cy="4579332"/>
          </a:xfrm>
          <a:prstGeom prst="rect">
            <a:avLst/>
          </a:prstGeom>
        </p:spPr>
      </p:pic>
      <p:sp>
        <p:nvSpPr>
          <p:cNvPr id="7" name="Content Placeholder 6"/>
          <p:cNvSpPr>
            <a:spLocks noGrp="1"/>
          </p:cNvSpPr>
          <p:nvPr>
            <p:ph sz="half" idx="1"/>
          </p:nvPr>
        </p:nvSpPr>
        <p:spPr>
          <a:xfrm>
            <a:off x="2051720" y="1412776"/>
            <a:ext cx="5109663" cy="4525963"/>
          </a:xfrm>
        </p:spPr>
        <p:txBody>
          <a:bodyPr anchor="ctr">
            <a:normAutofit/>
          </a:bodyPr>
          <a:lstStyle/>
          <a:p>
            <a:pPr marL="0" indent="0" algn="ctr">
              <a:lnSpc>
                <a:spcPts val="3000"/>
              </a:lnSpc>
              <a:buNone/>
            </a:pPr>
            <a:r>
              <a:rPr lang="en-GB" b="1" dirty="0" smtClean="0"/>
              <a:t>A foreign film-making competition for Y9 students</a:t>
            </a:r>
          </a:p>
          <a:p>
            <a:pPr algn="ctr"/>
            <a:endParaRPr lang="en-GB" sz="3600" b="1" dirty="0" smtClean="0"/>
          </a:p>
          <a:p>
            <a:pPr marL="0" indent="0" algn="ctr">
              <a:buNone/>
            </a:pPr>
            <a:endParaRPr lang="en-GB" sz="3600" b="1" dirty="0" smtClean="0"/>
          </a:p>
        </p:txBody>
      </p:sp>
    </p:spTree>
    <p:extLst>
      <p:ext uri="{BB962C8B-B14F-4D97-AF65-F5344CB8AC3E}">
        <p14:creationId xmlns:p14="http://schemas.microsoft.com/office/powerpoint/2010/main" val="716883711"/>
      </p:ext>
    </p:extLst>
  </p:cSld>
  <p:clrMapOvr>
    <a:masterClrMapping/>
  </p:clrMapOvr>
  <p:transition spd="slow">
    <p:pull/>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294" name="Group 102"/>
          <p:cNvGraphicFramePr>
            <a:graphicFrameLocks noGrp="1"/>
          </p:cNvGraphicFramePr>
          <p:nvPr>
            <p:ph type="tbl" idx="4294967295"/>
            <p:extLst>
              <p:ext uri="{D42A27DB-BD31-4B8C-83A1-F6EECF244321}">
                <p14:modId xmlns:p14="http://schemas.microsoft.com/office/powerpoint/2010/main" val="1920770861"/>
              </p:ext>
            </p:extLst>
          </p:nvPr>
        </p:nvGraphicFramePr>
        <p:xfrm>
          <a:off x="251717" y="908720"/>
          <a:ext cx="8640763" cy="5330855"/>
        </p:xfrm>
        <a:graphic>
          <a:graphicData uri="http://schemas.openxmlformats.org/drawingml/2006/table">
            <a:tbl>
              <a:tblPr/>
              <a:tblGrid>
                <a:gridCol w="1206500"/>
                <a:gridCol w="2401888"/>
                <a:gridCol w="2511425"/>
                <a:gridCol w="2520950"/>
              </a:tblGrid>
              <a:tr h="115121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mn-lt"/>
                        </a:rPr>
                        <a:t>Stage 1</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mn-lt"/>
                        </a:rPr>
                        <a:t>Proposal and Pitch</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mn-lt"/>
                        </a:rPr>
                        <a:t>What’s Your Idea?</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mn-lt"/>
                        </a:rPr>
                        <a:t>Formulating Your Proposal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mn-lt"/>
                        </a:rPr>
                        <a:t>Short written proposal and videoed pitch &amp;</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mn-lt"/>
                        </a:rPr>
                        <a:t>Discussion</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21699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mn-lt"/>
                        </a:rPr>
                        <a:t>Stage 2</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mn-lt"/>
                        </a:rPr>
                        <a:t>Pre Production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mn-lt"/>
                        </a:rPr>
                        <a:t>Scriptwriting</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mn-lt"/>
                        </a:rPr>
                        <a:t>Storyboarding</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mn-lt"/>
                        </a:rPr>
                        <a:t>Shot Lists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mn-lt"/>
                        </a:rPr>
                        <a:t>Camera Lists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mn-lt"/>
                        </a:rPr>
                        <a:t>Sound Lists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mn-lt"/>
                        </a:rPr>
                        <a:t>Production Planning</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21699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mn-lt"/>
                        </a:rPr>
                        <a:t>Stage 3</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mn-lt"/>
                        </a:rPr>
                        <a:t>Production</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mn-lt"/>
                        </a:rPr>
                        <a:t>‘The Shoot’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mn-lt"/>
                        </a:rPr>
                        <a:t>Rehearsing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mn-lt"/>
                        </a:rPr>
                        <a:t>Action</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mn-lt"/>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mn-lt"/>
                        </a:rPr>
                        <a:t>Takes &amp; Shots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mn-lt"/>
                        </a:rPr>
                        <a:t>Sound Recording</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7368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mn-lt"/>
                        </a:rPr>
                        <a:t>Stage 4 </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mn-lt"/>
                        </a:rPr>
                        <a:t>Post Production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mn-lt"/>
                        </a:rPr>
                        <a:t>Picture &amp;</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mn-lt"/>
                        </a:rPr>
                        <a:t>Sound Edit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mn-lt"/>
                        </a:rPr>
                        <a:t>Mixing</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mn-lt"/>
                        </a:rPr>
                        <a:t>Music</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7197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mn-lt"/>
                        </a:rPr>
                        <a:t>Stage 5</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mn-lt"/>
                        </a:rPr>
                        <a:t>Exhibition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mn-lt"/>
                        </a:rPr>
                        <a:t>Screening Your Film</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mn-lt"/>
                        </a:rPr>
                        <a:t>Awards Ceremony</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5" name="Text Box 2"/>
          <p:cNvSpPr txBox="1">
            <a:spLocks noChangeArrowheads="1"/>
          </p:cNvSpPr>
          <p:nvPr/>
        </p:nvSpPr>
        <p:spPr bwMode="auto">
          <a:xfrm>
            <a:off x="0" y="-26988"/>
            <a:ext cx="9144000" cy="641351"/>
          </a:xfrm>
          <a:prstGeom prst="rect">
            <a:avLst/>
          </a:prstGeom>
          <a:solidFill>
            <a:schemeClr val="tx1"/>
          </a:solidFill>
          <a:ln>
            <a:noFill/>
          </a:ln>
          <a:extLs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3600" b="1" dirty="0" smtClean="0">
                <a:solidFill>
                  <a:schemeClr val="bg1"/>
                </a:solidFill>
                <a:latin typeface="Calibri" pitchFamily="34" charset="0"/>
              </a:rPr>
              <a:t>The basic film-making model</a:t>
            </a:r>
            <a:endParaRPr lang="en-GB" sz="3600" b="1" dirty="0">
              <a:solidFill>
                <a:schemeClr val="bg1"/>
              </a:solidFill>
              <a:latin typeface="Calibri" pitchFamily="34" charset="0"/>
            </a:endParaRPr>
          </a:p>
        </p:txBody>
      </p:sp>
      <p:sp>
        <p:nvSpPr>
          <p:cNvPr id="6" name="TextBox 5"/>
          <p:cNvSpPr txBox="1"/>
          <p:nvPr/>
        </p:nvSpPr>
        <p:spPr>
          <a:xfrm>
            <a:off x="6192688" y="6378986"/>
            <a:ext cx="2843808" cy="338554"/>
          </a:xfrm>
          <a:prstGeom prst="rect">
            <a:avLst/>
          </a:prstGeom>
          <a:noFill/>
        </p:spPr>
        <p:txBody>
          <a:bodyPr wrap="square" rtlCol="0">
            <a:spAutoFit/>
          </a:bodyPr>
          <a:lstStyle/>
          <a:p>
            <a:pPr algn="r"/>
            <a:r>
              <a:rPr lang="en-GB" sz="1600" b="1" i="1" dirty="0" smtClean="0">
                <a:solidFill>
                  <a:schemeClr val="tx1">
                    <a:lumMod val="85000"/>
                    <a:lumOff val="15000"/>
                  </a:schemeClr>
                </a:solidFill>
              </a:rPr>
              <a:t>Rachel Hawkes</a:t>
            </a:r>
            <a:endParaRPr lang="en-GB" sz="1600" b="1" i="1" dirty="0">
              <a:solidFill>
                <a:schemeClr val="tx1">
                  <a:lumMod val="85000"/>
                  <a:lumOff val="15000"/>
                </a:schemeClr>
              </a:solidFill>
            </a:endParaRPr>
          </a:p>
        </p:txBody>
      </p:sp>
    </p:spTree>
    <p:extLst>
      <p:ext uri="{BB962C8B-B14F-4D97-AF65-F5344CB8AC3E}">
        <p14:creationId xmlns:p14="http://schemas.microsoft.com/office/powerpoint/2010/main" val="3261143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457200" y="274638"/>
            <a:ext cx="8229600" cy="993775"/>
          </a:xfrm>
          <a:solidFill>
            <a:schemeClr val="tx1"/>
          </a:solidFill>
        </p:spPr>
        <p:txBody>
          <a:bodyPr/>
          <a:lstStyle/>
          <a:p>
            <a:pPr eaLnBrk="1" hangingPunct="1"/>
            <a:r>
              <a:rPr lang="en-GB" b="1" smtClean="0">
                <a:solidFill>
                  <a:schemeClr val="bg1"/>
                </a:solidFill>
              </a:rPr>
              <a:t>What students say….</a:t>
            </a:r>
          </a:p>
        </p:txBody>
      </p:sp>
      <p:sp>
        <p:nvSpPr>
          <p:cNvPr id="15363" name="TextBox 2"/>
          <p:cNvSpPr txBox="1">
            <a:spLocks noChangeArrowheads="1"/>
          </p:cNvSpPr>
          <p:nvPr/>
        </p:nvSpPr>
        <p:spPr bwMode="auto">
          <a:xfrm>
            <a:off x="611188" y="1557338"/>
            <a:ext cx="7848600"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dirty="0"/>
              <a:t>“I really enjoyed the film project because it improved my teamwork and acting skills, as well as my linguistic skills and spontaneity.  I chose to take up this project because I enjoy languages and acting.  As this was a combination of both, I couldn’t say no.  Also, my peers had very interesting and similar ideas to me, so we worked well together</a:t>
            </a:r>
            <a:r>
              <a:rPr lang="en-US" sz="2800" dirty="0" smtClean="0"/>
              <a:t>.”</a:t>
            </a:r>
            <a:br>
              <a:rPr lang="en-US" sz="2800" dirty="0" smtClean="0"/>
            </a:br>
            <a:endParaRPr lang="en-GB" sz="2800" i="1" dirty="0"/>
          </a:p>
          <a:p>
            <a:pPr eaLnBrk="1" hangingPunct="1"/>
            <a:r>
              <a:rPr lang="en-GB" i="1" dirty="0"/>
              <a:t>Year 9 student, Comberton Village College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63271" y="4667980"/>
            <a:ext cx="1517650" cy="179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6300192" y="6445423"/>
            <a:ext cx="2843808" cy="338554"/>
          </a:xfrm>
          <a:prstGeom prst="rect">
            <a:avLst/>
          </a:prstGeom>
          <a:noFill/>
        </p:spPr>
        <p:txBody>
          <a:bodyPr wrap="square" rtlCol="0">
            <a:spAutoFit/>
          </a:bodyPr>
          <a:lstStyle/>
          <a:p>
            <a:pPr algn="ctr"/>
            <a:r>
              <a:rPr lang="en-GB" sz="1600" b="1" dirty="0" smtClean="0">
                <a:solidFill>
                  <a:schemeClr val="accent5">
                    <a:lumMod val="50000"/>
                  </a:schemeClr>
                </a:solidFill>
              </a:rPr>
              <a:t>Comberton Village College</a:t>
            </a:r>
            <a:endParaRPr lang="en-GB" sz="1600" b="1" dirty="0">
              <a:solidFill>
                <a:schemeClr val="accent5">
                  <a:lumMod val="50000"/>
                </a:schemeClr>
              </a:solidFill>
            </a:endParaRPr>
          </a:p>
        </p:txBody>
      </p:sp>
    </p:spTree>
    <p:extLst>
      <p:ext uri="{BB962C8B-B14F-4D97-AF65-F5344CB8AC3E}">
        <p14:creationId xmlns:p14="http://schemas.microsoft.com/office/powerpoint/2010/main" val="1476821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6712"/>
            <a:ext cx="8229600" cy="5472608"/>
          </a:xfrm>
        </p:spPr>
        <p:txBody>
          <a:bodyPr>
            <a:normAutofit lnSpcReduction="10000"/>
          </a:bodyPr>
          <a:lstStyle/>
          <a:p>
            <a:pPr>
              <a:lnSpc>
                <a:spcPct val="150000"/>
              </a:lnSpc>
            </a:pPr>
            <a:r>
              <a:rPr lang="en-GB" sz="2800" dirty="0" smtClean="0"/>
              <a:t>Y8/9 Activities Week</a:t>
            </a:r>
          </a:p>
          <a:p>
            <a:pPr>
              <a:lnSpc>
                <a:spcPct val="150000"/>
              </a:lnSpc>
            </a:pPr>
            <a:r>
              <a:rPr lang="en-GB" sz="2800" dirty="0" smtClean="0"/>
              <a:t>Y8 Curriculum Extension Day</a:t>
            </a:r>
          </a:p>
          <a:p>
            <a:pPr>
              <a:lnSpc>
                <a:spcPct val="150000"/>
              </a:lnSpc>
            </a:pPr>
            <a:r>
              <a:rPr lang="en-GB" sz="2800" dirty="0" smtClean="0"/>
              <a:t>Spanish Exchange (2-day)</a:t>
            </a:r>
          </a:p>
          <a:p>
            <a:pPr>
              <a:lnSpc>
                <a:spcPct val="150000"/>
              </a:lnSpc>
            </a:pPr>
            <a:r>
              <a:rPr lang="en-GB" sz="2800" dirty="0" smtClean="0"/>
              <a:t>German Exchange (1-day)</a:t>
            </a:r>
          </a:p>
          <a:p>
            <a:pPr>
              <a:lnSpc>
                <a:spcPct val="150000"/>
              </a:lnSpc>
            </a:pPr>
            <a:r>
              <a:rPr lang="en-GB" sz="2800" dirty="0" smtClean="0"/>
              <a:t>Y9 Extra-curricular (Sept – May) </a:t>
            </a:r>
            <a:r>
              <a:rPr lang="en-GB" sz="2800" dirty="0" smtClean="0">
                <a:sym typeface="Wingdings" pitchFamily="2" charset="2"/>
              </a:rPr>
              <a:t> Regional Film Competition</a:t>
            </a:r>
          </a:p>
          <a:p>
            <a:pPr>
              <a:lnSpc>
                <a:spcPct val="150000"/>
              </a:lnSpc>
            </a:pPr>
            <a:r>
              <a:rPr lang="en-GB" sz="2800" dirty="0" smtClean="0">
                <a:sym typeface="Wingdings" pitchFamily="2" charset="2"/>
              </a:rPr>
              <a:t>Y9 Lower ability group (sustain motivation through Y9 – split class)</a:t>
            </a:r>
            <a:endParaRPr lang="en-GB" sz="2800" dirty="0" smtClean="0"/>
          </a:p>
          <a:p>
            <a:endParaRPr lang="en-GB" dirty="0"/>
          </a:p>
        </p:txBody>
      </p:sp>
      <p:pic>
        <p:nvPicPr>
          <p:cNvPr id="4" name="Picture 12" descr="scc080et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2120" y="622055"/>
            <a:ext cx="2952328" cy="2952328"/>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2"/>
          <p:cNvSpPr txBox="1">
            <a:spLocks noChangeArrowheads="1"/>
          </p:cNvSpPr>
          <p:nvPr/>
        </p:nvSpPr>
        <p:spPr bwMode="auto">
          <a:xfrm>
            <a:off x="0" y="-26988"/>
            <a:ext cx="9144000" cy="641351"/>
          </a:xfrm>
          <a:prstGeom prst="rect">
            <a:avLst/>
          </a:prstGeom>
          <a:solidFill>
            <a:schemeClr val="tx1"/>
          </a:solidFill>
          <a:ln>
            <a:noFill/>
          </a:ln>
          <a:extLst>
            <a:ext uri="{91240B29-F687-4F45-9708-019B960494DF}">
              <a14:hiddenLine xmlns:a14="http://schemas.microsoft.com/office/drawing/2010/main" w="57150" cmpd="thinThick">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3600" b="1" dirty="0" smtClean="0">
                <a:solidFill>
                  <a:schemeClr val="bg1"/>
                </a:solidFill>
                <a:latin typeface="Calibri" pitchFamily="34" charset="0"/>
              </a:rPr>
              <a:t>Possibilities for using the film-making model</a:t>
            </a:r>
            <a:endParaRPr lang="en-GB" sz="3600" b="1" dirty="0">
              <a:solidFill>
                <a:schemeClr val="bg1"/>
              </a:solidFill>
              <a:latin typeface="Calibri" pitchFamily="34" charset="0"/>
            </a:endParaRPr>
          </a:p>
        </p:txBody>
      </p:sp>
      <p:sp>
        <p:nvSpPr>
          <p:cNvPr id="7" name="TextBox 6"/>
          <p:cNvSpPr txBox="1"/>
          <p:nvPr/>
        </p:nvSpPr>
        <p:spPr>
          <a:xfrm>
            <a:off x="6192688" y="6378986"/>
            <a:ext cx="2843808" cy="338554"/>
          </a:xfrm>
          <a:prstGeom prst="rect">
            <a:avLst/>
          </a:prstGeom>
          <a:noFill/>
        </p:spPr>
        <p:txBody>
          <a:bodyPr wrap="square" rtlCol="0">
            <a:spAutoFit/>
          </a:bodyPr>
          <a:lstStyle/>
          <a:p>
            <a:pPr algn="r"/>
            <a:r>
              <a:rPr lang="en-GB" sz="1600" b="1" i="1" dirty="0" smtClean="0">
                <a:solidFill>
                  <a:schemeClr val="tx1">
                    <a:lumMod val="85000"/>
                    <a:lumOff val="15000"/>
                  </a:schemeClr>
                </a:solidFill>
              </a:rPr>
              <a:t>Rachel Hawkes</a:t>
            </a:r>
            <a:endParaRPr lang="en-GB" sz="1600" b="1" i="1" dirty="0">
              <a:solidFill>
                <a:schemeClr val="tx1">
                  <a:lumMod val="85000"/>
                  <a:lumOff val="15000"/>
                </a:schemeClr>
              </a:solidFill>
            </a:endParaRPr>
          </a:p>
        </p:txBody>
      </p:sp>
    </p:spTree>
    <p:extLst>
      <p:ext uri="{BB962C8B-B14F-4D97-AF65-F5344CB8AC3E}">
        <p14:creationId xmlns:p14="http://schemas.microsoft.com/office/powerpoint/2010/main" val="1897590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508</TotalTime>
  <Words>1462</Words>
  <Application>Microsoft Office PowerPoint</Application>
  <PresentationFormat>On-screen Show (4:3)</PresentationFormat>
  <Paragraphs>249</Paragraphs>
  <Slides>41</Slides>
  <Notes>12</Notes>
  <HiddenSlides>0</HiddenSlides>
  <MMClips>1</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Office Theme</vt:lpstr>
      <vt:lpstr>Learning beyond the classroom</vt:lpstr>
      <vt:lpstr>PowerPoint Presentation</vt:lpstr>
      <vt:lpstr>PowerPoint Presentation</vt:lpstr>
      <vt:lpstr>Language BeatZ</vt:lpstr>
      <vt:lpstr>PowerPoint Presentation</vt:lpstr>
      <vt:lpstr>PowerPoint Presentation</vt:lpstr>
      <vt:lpstr>PowerPoint Presentation</vt:lpstr>
      <vt:lpstr>What students say….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Language Leader Award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students say….</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Language Leader Award</dc:title>
  <dc:creator> </dc:creator>
  <cp:lastModifiedBy>Rachel Hawkes</cp:lastModifiedBy>
  <cp:revision>36</cp:revision>
  <dcterms:created xsi:type="dcterms:W3CDTF">2010-06-05T16:44:11Z</dcterms:created>
  <dcterms:modified xsi:type="dcterms:W3CDTF">2011-11-02T20:44:22Z</dcterms:modified>
</cp:coreProperties>
</file>