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9" r:id="rId2"/>
    <p:sldId id="259" r:id="rId3"/>
    <p:sldId id="280" r:id="rId4"/>
    <p:sldId id="281" r:id="rId5"/>
    <p:sldId id="282" r:id="rId6"/>
    <p:sldId id="283" r:id="rId7"/>
    <p:sldId id="284" r:id="rId8"/>
    <p:sldId id="265" r:id="rId9"/>
    <p:sldId id="266" r:id="rId10"/>
    <p:sldId id="267" r:id="rId11"/>
    <p:sldId id="286" r:id="rId12"/>
    <p:sldId id="287" r:id="rId13"/>
    <p:sldId id="288" r:id="rId14"/>
    <p:sldId id="268" r:id="rId15"/>
    <p:sldId id="269" r:id="rId16"/>
    <p:sldId id="270" r:id="rId17"/>
    <p:sldId id="274" r:id="rId18"/>
    <p:sldId id="275" r:id="rId19"/>
    <p:sldId id="276" r:id="rId20"/>
    <p:sldId id="261" r:id="rId21"/>
    <p:sldId id="28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6" y="-90"/>
      </p:cViewPr>
      <p:guideLst>
        <p:guide orient="horz" pos="2160"/>
        <p:guide pos="2880"/>
      </p:guideLst>
    </p:cSldViewPr>
  </p:slideViewPr>
  <p:notesTextViewPr>
    <p:cViewPr>
      <p:scale>
        <a:sx n="1" d="1"/>
        <a:sy n="1" d="1"/>
      </p:scale>
      <p:origin x="0" y="3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7B86EA-B6E4-41DC-BB16-1412252D56BF}" type="datetimeFigureOut">
              <a:rPr lang="en-GB" smtClean="0"/>
              <a:t>01/11/2011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BD6AD9-3157-49F8-807E-9E683B2A1D2C}" type="slidenum">
              <a:rPr lang="en-GB" smtClean="0"/>
              <a:t>‹#›</a:t>
            </a:fld>
            <a:endParaRPr lang="en-GB"/>
          </a:p>
        </p:txBody>
      </p:sp>
    </p:spTree>
    <p:extLst>
      <p:ext uri="{BB962C8B-B14F-4D97-AF65-F5344CB8AC3E}">
        <p14:creationId xmlns:p14="http://schemas.microsoft.com/office/powerpoint/2010/main" val="3200679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1</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At all levels, but particularly at KS4 where the first step is often to find out what students already know/can do in the language based on their vocabulary from previous years, it’s often useful to give vocabulary activities as embedded items at sentence level.  The example on the left is clearly a first stage, where it is receptive knowledge and the ability to decode meaning at sentence level and use the language in context which is assessed here.  Assuming that they have managed this first stage fairly confidently, a subsequent stage (several lessons every weeks later) would be to give the same sentences again but without the words listed below.  Alternative answers that fit do need to be accepted, but either way, we are still consolidating on vocabulary.</a:t>
            </a:r>
            <a:br>
              <a:rPr lang="en-GB" baseline="0" dirty="0" smtClean="0"/>
            </a:br>
            <a:r>
              <a:rPr lang="en-GB" baseline="0" dirty="0" smtClean="0"/>
              <a:t/>
            </a:r>
            <a:br>
              <a:rPr lang="en-GB" baseline="0" dirty="0" smtClean="0"/>
            </a:br>
            <a:r>
              <a:rPr lang="en-GB" baseline="0" dirty="0" smtClean="0"/>
              <a:t>I have made the start of a bank of these using the Edexcel Spanish vocabulary list.  They are on the TES website but also on mine – links on the final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 like the fact that with these I am able to test vocabulary but also develop reading skills.  I find that students of all abilities (you can vary the difficulty obviously) find this challenging but engaging and you can hear from their verbalisations that they are really thinking actively about the meaning of the words.  It is also something very active you can give students to do for homework, rather than just set ‘learn 20 words’.</a:t>
            </a:r>
          </a:p>
        </p:txBody>
      </p:sp>
      <p:sp>
        <p:nvSpPr>
          <p:cNvPr id="4" name="Slide Number Placeholder 3"/>
          <p:cNvSpPr>
            <a:spLocks noGrp="1"/>
          </p:cNvSpPr>
          <p:nvPr>
            <p:ph type="sldNum" sz="quarter" idx="10"/>
          </p:nvPr>
        </p:nvSpPr>
        <p:spPr/>
        <p:txBody>
          <a:bodyPr/>
          <a:lstStyle/>
          <a:p>
            <a:fld id="{9097FBD5-C8D6-44EA-A072-D4473285BE1E}" type="slidenum">
              <a:rPr lang="en-GB" smtClean="0"/>
              <a:t>10</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Go through</a:t>
            </a:r>
            <a:r>
              <a:rPr lang="en-GB" baseline="0" dirty="0" smtClean="0"/>
              <a:t> with students how they learn their vocabulary and keep the conversation going with them about this during the year so that they don’t forget at any point that they need to be very active when doing vocabulary </a:t>
            </a:r>
            <a:r>
              <a:rPr lang="en-GB" baseline="0" dirty="0" err="1" smtClean="0"/>
              <a:t>hw</a:t>
            </a:r>
            <a:r>
              <a:rPr lang="en-GB" baseline="0" dirty="0" smtClean="0"/>
              <a:t>.  There should be evidence that you can see that they have done the </a:t>
            </a:r>
            <a:r>
              <a:rPr lang="en-GB" baseline="0" dirty="0" err="1" smtClean="0"/>
              <a:t>hw</a:t>
            </a:r>
            <a:r>
              <a:rPr lang="en-GB" baseline="0" dirty="0" smtClean="0"/>
              <a:t>, rather than just having to spend class time doing a test to see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terms of choice of language, I do think it can be very useful to get students to select their own list of 10, 15, 20 words to learn on a given topic.  This personalisation not only leads to the student learning the words that they are most likely to want to use (paragliding need not be learnt actively by all!) but it also neatly injects the elements of autonomy and active learning into a learning homework.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Showing them how to use www.wordreference.com rather than </a:t>
            </a:r>
            <a:r>
              <a:rPr lang="en-GB" baseline="0" dirty="0" err="1" smtClean="0"/>
              <a:t>google</a:t>
            </a:r>
            <a:r>
              <a:rPr lang="en-GB" baseline="0" dirty="0" smtClean="0"/>
              <a:t> translate is a helpful first step here – to avoid blunders!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14</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Links to ideas on this on final slide.  Just explain super-briefly!</a:t>
            </a:r>
          </a:p>
        </p:txBody>
      </p:sp>
      <p:sp>
        <p:nvSpPr>
          <p:cNvPr id="4" name="Slide Number Placeholder 3"/>
          <p:cNvSpPr>
            <a:spLocks noGrp="1"/>
          </p:cNvSpPr>
          <p:nvPr>
            <p:ph type="sldNum" sz="quarter" idx="10"/>
          </p:nvPr>
        </p:nvSpPr>
        <p:spPr/>
        <p:txBody>
          <a:bodyPr/>
          <a:lstStyle/>
          <a:p>
            <a:fld id="{9097FBD5-C8D6-44EA-A072-D4473285BE1E}" type="slidenum">
              <a:rPr lang="en-GB" smtClean="0"/>
              <a:t>15</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Describe briefly how I have used both of these and spell out the typical differences between the free possibilities and vocab express i.e. the ads of the latter are the monitoring, tracking, homework setting, competition possibilities as well as the lack of making and preparation of course.</a:t>
            </a:r>
          </a:p>
        </p:txBody>
      </p:sp>
      <p:sp>
        <p:nvSpPr>
          <p:cNvPr id="4" name="Slide Number Placeholder 3"/>
          <p:cNvSpPr>
            <a:spLocks noGrp="1"/>
          </p:cNvSpPr>
          <p:nvPr>
            <p:ph type="sldNum" sz="quarter" idx="10"/>
          </p:nvPr>
        </p:nvSpPr>
        <p:spPr/>
        <p:txBody>
          <a:bodyPr/>
          <a:lstStyle/>
          <a:p>
            <a:fld id="{9097FBD5-C8D6-44EA-A072-D4473285BE1E}" type="slidenum">
              <a:rPr lang="en-GB" smtClean="0"/>
              <a:t>16</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Talk about the Mother and son</a:t>
            </a:r>
            <a:r>
              <a:rPr lang="en-GB" baseline="0" dirty="0" smtClean="0"/>
              <a:t> partnership / competition.</a:t>
            </a:r>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17</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always the same ones who shine.</a:t>
            </a:r>
            <a:r>
              <a:rPr lang="en-GB" baseline="0" dirty="0" smtClean="0"/>
              <a:t>  Student who is a school </a:t>
            </a:r>
            <a:r>
              <a:rPr lang="en-GB" baseline="0" dirty="0" err="1" smtClean="0"/>
              <a:t>refuser</a:t>
            </a:r>
            <a:r>
              <a:rPr lang="en-GB" baseline="0" dirty="0" smtClean="0"/>
              <a:t> tops the board in June.  </a:t>
            </a:r>
            <a:br>
              <a:rPr lang="en-GB" baseline="0" dirty="0" smtClean="0"/>
            </a:br>
            <a:r>
              <a:rPr lang="en-GB" baseline="0" dirty="0" smtClean="0"/>
              <a:t>Particularly attractive to boys but girls love competition too – as we will see!  Mention Megan here.</a:t>
            </a:r>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18</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Wednesday 29th February to Tuesday 6th March</a:t>
            </a:r>
            <a:r>
              <a:rPr lang="en-US" sz="1200" kern="1200" baseline="0" smtClean="0">
                <a:solidFill>
                  <a:schemeClr val="tx1"/>
                </a:solidFill>
                <a:effectLst/>
                <a:latin typeface="+mn-lt"/>
                <a:ea typeface="+mn-ea"/>
                <a:cs typeface="+mn-cs"/>
              </a:rPr>
              <a:t> 2012</a:t>
            </a:r>
            <a:endParaRPr lang="en-GB" smtClean="0"/>
          </a:p>
          <a:p>
            <a:r>
              <a:rPr lang="en-GB" dirty="0" smtClean="0"/>
              <a:t>3.07p.m</a:t>
            </a:r>
            <a:r>
              <a:rPr lang="en-GB" dirty="0" smtClean="0"/>
              <a:t>. 20,000 points </a:t>
            </a:r>
            <a:r>
              <a:rPr lang="en-GB" dirty="0" err="1" smtClean="0"/>
              <a:t>approx</a:t>
            </a:r>
            <a:r>
              <a:rPr lang="en-GB" dirty="0" smtClean="0"/>
              <a:t> ahead</a:t>
            </a:r>
            <a:br>
              <a:rPr lang="en-GB" dirty="0" smtClean="0"/>
            </a:br>
            <a:r>
              <a:rPr lang="en-GB" dirty="0" smtClean="0"/>
              <a:t>Last minute steal</a:t>
            </a:r>
            <a:r>
              <a:rPr lang="en-GB" baseline="0" dirty="0" smtClean="0"/>
              <a:t> from Tunbridge Well Girls’ Grammar School</a:t>
            </a:r>
            <a:br>
              <a:rPr lang="en-GB" baseline="0" dirty="0" smtClean="0"/>
            </a:br>
            <a:r>
              <a:rPr lang="en-GB" baseline="0" dirty="0" smtClean="0"/>
              <a:t/>
            </a:r>
            <a:br>
              <a:rPr lang="en-GB" baseline="0" dirty="0" smtClean="0"/>
            </a:br>
            <a:r>
              <a:rPr lang="en-GB" baseline="0" dirty="0" smtClean="0"/>
              <a:t>Relate the excitement – the use of IT rooms at lunchtimes, breaks, before school!</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Comberton</a:t>
            </a:r>
            <a:r>
              <a:rPr lang="en-GB" sz="1200" kern="1200" dirty="0" smtClean="0">
                <a:solidFill>
                  <a:schemeClr val="tx1"/>
                </a:solidFill>
                <a:effectLst/>
                <a:latin typeface="+mn-lt"/>
                <a:ea typeface="+mn-ea"/>
                <a:cs typeface="+mn-cs"/>
              </a:rPr>
              <a:t> answered 236,669 questions during the course of the competition (an average of almost 30,000 per day).</a:t>
            </a:r>
          </a:p>
          <a:p>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19</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dirty="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20</a:t>
            </a:fld>
            <a:endParaRPr lang="en-US"/>
          </a:p>
        </p:txBody>
      </p:sp>
    </p:spTree>
    <p:extLst>
      <p:ext uri="{BB962C8B-B14F-4D97-AF65-F5344CB8AC3E}">
        <p14:creationId xmlns:p14="http://schemas.microsoft.com/office/powerpoint/2010/main" val="2322521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obviously a lot more ideas – limit is only</a:t>
            </a:r>
            <a:r>
              <a:rPr lang="en-GB" baseline="0" dirty="0" smtClean="0"/>
              <a:t> time to explore them, create them, try them out!  And today, the time is limited to share the ideas, but I hope that’s been a useful session and you’ve taken at least one thought away to explore in your own practice.</a:t>
            </a:r>
            <a:endParaRPr lang="en-GB"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21</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009EE9B7-5A1F-4AC5-B48C-E2A0FDE68EDA}" type="slidenum">
              <a:rPr lang="en-US" smtClean="0"/>
              <a:pPr>
                <a:defRPr/>
              </a:pPr>
              <a:t>2</a:t>
            </a:fld>
            <a:endParaRPr lang="en-US"/>
          </a:p>
        </p:txBody>
      </p:sp>
    </p:spTree>
    <p:extLst>
      <p:ext uri="{BB962C8B-B14F-4D97-AF65-F5344CB8AC3E}">
        <p14:creationId xmlns:p14="http://schemas.microsoft.com/office/powerpoint/2010/main" val="327026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Listening is vital for language learning.</a:t>
            </a:r>
            <a:r>
              <a:rPr lang="en-GB" sz="1200" kern="1200" baseline="0" dirty="0" smtClean="0">
                <a:solidFill>
                  <a:schemeClr val="tx1"/>
                </a:solidFill>
                <a:effectLst/>
                <a:latin typeface="+mn-lt"/>
                <a:ea typeface="+mn-ea"/>
                <a:cs typeface="+mn-cs"/>
              </a:rPr>
              <a:t>  It is a source of language input, the decoding of which is believed by most to account to a large extent for language acquisition.  But for learners it is often the activity that causes most anxiety.  You can often detect a powerful change in the atmosphere in a languages classroom when a listening activity is announced and then in progress.  So often students ask ‘is it a test?’ when you start a listening activity, presumably because this is how it feels to them.  I’ve never been asked that about a reading activity.  It is true that it’s most often the lower ability that find it the most scary and demotivating but there are a significant number of students in top sets that struggle with listening.  </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3</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whole class teaching situations I think there are lots of things we can do to make listening more effective and more enjoyable.  By more effective</a:t>
            </a:r>
            <a:r>
              <a:rPr lang="en-GB" baseline="0" dirty="0" smtClean="0"/>
              <a:t> I really mean less scary, because fear is not positively correlated with either motivation or progress!  Some favourite ideas for this involve a slight twist on the usual format of playing a CD, individual work answering questions.</a:t>
            </a:r>
            <a:br>
              <a:rPr lang="en-GB" baseline="0" dirty="0" smtClean="0"/>
            </a:br>
            <a:r>
              <a:rPr lang="en-GB" baseline="0" dirty="0" smtClean="0"/>
              <a:t/>
            </a:r>
            <a:br>
              <a:rPr lang="en-GB" baseline="0" dirty="0" smtClean="0"/>
            </a:br>
            <a:r>
              <a:rPr lang="en-GB" sz="1200" kern="1200" dirty="0" smtClean="0">
                <a:solidFill>
                  <a:schemeClr val="tx1"/>
                </a:solidFill>
                <a:effectLst/>
                <a:latin typeface="+mn-lt"/>
                <a:ea typeface="+mn-ea"/>
                <a:cs typeface="+mn-cs"/>
              </a:rPr>
              <a:t>1.  Learners work in pairs and listen for alternate number answers and then share their answers before listening a second time.  On feedback their approach is “we think that no. 1 is.....”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2.  Give the answers first and ask learners to anticipate (written or orally) what language they will hear (even scripting a suggested dialogue/monologue).  When they listen, they compare what they’ve anticipated with the audio material.</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3.  Learners respond to material heard by ordering cards.  The focus can be the on structures, where learners sort the activity cards into columns to denote present, past or future or opinions, where the categorising is into positive and negatives or simply on the order in which the items on the cards are mentioned in the passage.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4.  Learners are the source of listening themselves.  A text is posted on the wall – learners read and memorise as much as they can and run back to their group and repeat it.  Learners have to respond to the text by answering questions or filling in a grid or completing a multiple choice activity.  (if learners write down what is said, this is called ‘running dictation’).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sz="1200" kern="1200" dirty="0" smtClean="0">
                <a:solidFill>
                  <a:schemeClr val="tx1"/>
                </a:solidFill>
                <a:effectLst/>
                <a:latin typeface="+mn-lt"/>
                <a:ea typeface="+mn-ea"/>
                <a:cs typeface="+mn-cs"/>
              </a:rPr>
              <a:t>5.  Move away from the ‘disembodied voices’ of CD by using video extracts for listening tasks (</a:t>
            </a:r>
            <a:r>
              <a:rPr lang="en-GB" sz="1200" kern="1200" dirty="0" err="1" smtClean="0">
                <a:solidFill>
                  <a:schemeClr val="tx1"/>
                </a:solidFill>
                <a:effectLst/>
                <a:latin typeface="+mn-lt"/>
                <a:ea typeface="+mn-ea"/>
                <a:cs typeface="+mn-cs"/>
              </a:rPr>
              <a:t>Youtube</a:t>
            </a:r>
            <a:r>
              <a:rPr lang="en-GB" sz="1200" kern="1200" dirty="0" smtClean="0">
                <a:solidFill>
                  <a:schemeClr val="tx1"/>
                </a:solidFill>
                <a:effectLst/>
                <a:latin typeface="+mn-lt"/>
                <a:ea typeface="+mn-ea"/>
                <a:cs typeface="+mn-cs"/>
              </a:rPr>
              <a:t>, foreign television channels, short </a:t>
            </a:r>
            <a:r>
              <a:rPr lang="en-GB" sz="1200" kern="1200" dirty="0" err="1" smtClean="0">
                <a:solidFill>
                  <a:schemeClr val="tx1"/>
                </a:solidFill>
                <a:effectLst/>
                <a:latin typeface="+mn-lt"/>
                <a:ea typeface="+mn-ea"/>
                <a:cs typeface="+mn-cs"/>
              </a:rPr>
              <a:t>tv</a:t>
            </a:r>
            <a:r>
              <a:rPr lang="en-GB" sz="1200" kern="1200" dirty="0" smtClean="0">
                <a:solidFill>
                  <a:schemeClr val="tx1"/>
                </a:solidFill>
                <a:effectLst/>
                <a:latin typeface="+mn-lt"/>
                <a:ea typeface="+mn-ea"/>
                <a:cs typeface="+mn-cs"/>
              </a:rPr>
              <a:t> adverts, </a:t>
            </a:r>
            <a:r>
              <a:rPr lang="en-GB" sz="1200" kern="1200" dirty="0" err="1" smtClean="0">
                <a:solidFill>
                  <a:schemeClr val="tx1"/>
                </a:solidFill>
                <a:effectLst/>
                <a:latin typeface="+mn-lt"/>
                <a:ea typeface="+mn-ea"/>
                <a:cs typeface="+mn-cs"/>
              </a:rPr>
              <a:t>bbc</a:t>
            </a:r>
            <a:r>
              <a:rPr lang="en-GB" sz="1200" kern="1200" dirty="0" smtClean="0">
                <a:solidFill>
                  <a:schemeClr val="tx1"/>
                </a:solidFill>
                <a:effectLst/>
                <a:latin typeface="+mn-lt"/>
                <a:ea typeface="+mn-ea"/>
                <a:cs typeface="+mn-cs"/>
              </a:rPr>
              <a:t> online clips)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6.  Use songs.  Gap fill and or responding using a simple </a:t>
            </a:r>
            <a:r>
              <a:rPr lang="en-GB" sz="1200" kern="1200" dirty="0" err="1" smtClean="0">
                <a:solidFill>
                  <a:schemeClr val="tx1"/>
                </a:solidFill>
                <a:effectLst/>
                <a:latin typeface="+mn-lt"/>
                <a:ea typeface="+mn-ea"/>
                <a:cs typeface="+mn-cs"/>
              </a:rPr>
              <a:t>proforma</a:t>
            </a:r>
            <a:r>
              <a:rPr lang="en-GB" sz="1200" kern="1200" dirty="0" smtClean="0">
                <a:solidFill>
                  <a:schemeClr val="tx1"/>
                </a:solidFill>
                <a:effectLst/>
                <a:latin typeface="+mn-lt"/>
                <a:ea typeface="+mn-ea"/>
                <a:cs typeface="+mn-cs"/>
              </a:rPr>
              <a:t> to identify key features, key language and elicit opinions.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7.  Use listening as a stimulus for speaking as often as you can, rather than an end in its own right.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8.  Learners make their own listening material in groups (as a revision activity at the end of a module) and the whole class completes the different activities.  Can use video for this (webcam &amp; effects)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9.  Think of all speaking activities as listening activities too and let this influence your planning.  For example, verbal tennis, speaking lines, role plays are as much about listening as they are about speaking.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10.  Pre-teach some key language.  Teacher selects some key language crucial to the listening passage and flags this up, defining it in the foreign language for learners before listening.  This activity is a listening task in itself and can greatly enhance learners’ comprehension of the text when they come to listen to it.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11.  Repeat listening exam papers a couple of lessons later or the following week (after you have gone through and marked it.   This really improves confidence which in turn impacts on performance.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4</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It’s not always possible to get computer access (hence the need for developing whole class listening strategies!)</a:t>
            </a:r>
            <a:r>
              <a:rPr lang="en-GB" baseline="0" dirty="0" smtClean="0"/>
              <a:t> but when you can it is brilliant to enable students to do listening activities at their own pace.  This does several things.  First, it reduces the sense of anxiety and second, with the student in control of playback the activity does not feel like a test.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fact that students can, and will, listen to the same stretch several times but according to their own individual need, differentiates and personalises the activity of listening</a:t>
            </a:r>
            <a:br>
              <a:rPr lang="en-GB" baseline="0" dirty="0" smtClean="0"/>
            </a:br>
            <a:r>
              <a:rPr lang="en-GB" baseline="0" dirty="0" smtClean="0"/>
              <a:t>This in turn means that you can increase the interest and complexity of material that you give learners, firstly because they can stop, start, pause, rewind at will and this reduces frustration when understanding is not immediate and secondly, because they can progress from more straightforward tasks to more challenging ones and listening becomes a differentiation by outcome activity.  </a:t>
            </a:r>
            <a:br>
              <a:rPr lang="en-GB" baseline="0" dirty="0" smtClean="0"/>
            </a:br>
            <a:r>
              <a:rPr lang="en-GB" baseline="0" dirty="0" smtClean="0"/>
              <a:t>With a class I will quite often choose to do several short, discrete tasks so that slower learners in the group will still feel that they have ‘finished’ the work, whilst others, who tell me that they’ve finished can be put into ‘new groups’ using Sanako and given more challenging tasks.  Here’s one example of this. Go to player and show.</a:t>
            </a:r>
            <a:br>
              <a:rPr lang="en-GB" baseline="0" dirty="0" smtClean="0"/>
            </a:br>
            <a:r>
              <a:rPr lang="en-GB" baseline="0" dirty="0" smtClean="0"/>
              <a:t>(Example 1:  Listening Practice 1 &amp; 2 </a:t>
            </a:r>
            <a:r>
              <a:rPr lang="en-GB" baseline="0" dirty="0" err="1" smtClean="0"/>
              <a:t>Numeros</a:t>
            </a:r>
            <a:r>
              <a:rPr lang="en-GB" baseline="0" dirty="0" smtClean="0"/>
              <a:t> – </a:t>
            </a:r>
            <a:r>
              <a:rPr lang="en-GB" baseline="0" dirty="0" err="1" smtClean="0"/>
              <a:t>Practicar</a:t>
            </a:r>
            <a:r>
              <a:rPr lang="en-GB" baseline="0" dirty="0" smtClean="0"/>
              <a:t> los </a:t>
            </a:r>
            <a:r>
              <a:rPr lang="en-GB" baseline="0" dirty="0" err="1" smtClean="0"/>
              <a:t>numeros</a:t>
            </a:r>
            <a:r>
              <a:rPr lang="en-GB" baseline="0" dirty="0" smtClean="0"/>
              <a:t> – through to Transformers trailer) </a:t>
            </a:r>
            <a:endParaRPr lang="en-GB" dirty="0"/>
          </a:p>
        </p:txBody>
      </p:sp>
      <p:sp>
        <p:nvSpPr>
          <p:cNvPr id="4" name="Slide Number Placeholder 3"/>
          <p:cNvSpPr>
            <a:spLocks noGrp="1"/>
          </p:cNvSpPr>
          <p:nvPr>
            <p:ph type="sldNum" sz="quarter" idx="10"/>
          </p:nvPr>
        </p:nvSpPr>
        <p:spPr/>
        <p:txBody>
          <a:bodyPr/>
          <a:lstStyle/>
          <a:p>
            <a:fld id="{9097FBD5-C8D6-44EA-A072-D4473285BE1E}" type="slidenum">
              <a:rPr lang="en-GB" smtClean="0"/>
              <a:t>5</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BD6AD9-3157-49F8-807E-9E683B2A1D2C}" type="slidenum">
              <a:rPr lang="en-GB" smtClean="0"/>
              <a:t>6</a:t>
            </a:fld>
            <a:endParaRPr lang="en-GB"/>
          </a:p>
        </p:txBody>
      </p:sp>
    </p:spTree>
    <p:extLst>
      <p:ext uri="{BB962C8B-B14F-4D97-AF65-F5344CB8AC3E}">
        <p14:creationId xmlns:p14="http://schemas.microsoft.com/office/powerpoint/2010/main" val="3270878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Obviously there is a wealth</a:t>
            </a:r>
            <a:r>
              <a:rPr lang="en-GB" baseline="0" dirty="0" smtClean="0"/>
              <a:t> of video material on the internet that you can set tasks to.</a:t>
            </a:r>
            <a:br>
              <a:rPr lang="en-GB" baseline="0" dirty="0" smtClean="0"/>
            </a:br>
            <a:r>
              <a:rPr lang="en-GB" baseline="0" dirty="0" smtClean="0"/>
              <a:t>You can include songs, adverts, video clips, </a:t>
            </a:r>
            <a:r>
              <a:rPr lang="en-GB" baseline="0" dirty="0" err="1" smtClean="0"/>
              <a:t>tv</a:t>
            </a:r>
            <a:r>
              <a:rPr lang="en-GB" baseline="0" dirty="0" smtClean="0"/>
              <a:t> programmes, film trailers – all available from YouTube.</a:t>
            </a:r>
            <a:br>
              <a:rPr lang="en-GB" baseline="0" dirty="0" smtClean="0"/>
            </a:br>
            <a:r>
              <a:rPr lang="en-GB" baseline="0" dirty="0" smtClean="0"/>
              <a:t>I download using RealPlayer.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r>
            <a:br>
              <a:rPr lang="en-GB" baseline="0" dirty="0" smtClean="0"/>
            </a:br>
            <a:r>
              <a:rPr lang="en-GB" baseline="0" dirty="0" smtClean="0"/>
              <a:t>An example of a song I like using:</a:t>
            </a:r>
            <a:br>
              <a:rPr lang="en-GB" baseline="0" dirty="0" smtClean="0"/>
            </a:br>
            <a:r>
              <a:rPr lang="en-GB" baseline="0" dirty="0" err="1" smtClean="0"/>
              <a:t>Amparanoia</a:t>
            </a:r>
            <a:r>
              <a:rPr lang="en-GB" baseline="0" dirty="0" smtClean="0"/>
              <a:t> – La </a:t>
            </a:r>
            <a:r>
              <a:rPr lang="en-GB" baseline="0" dirty="0" err="1" smtClean="0"/>
              <a:t>semana</a:t>
            </a:r>
            <a:r>
              <a:rPr lang="en-GB" baseline="0" dirty="0" smtClean="0"/>
              <a:t/>
            </a:r>
            <a:br>
              <a:rPr lang="en-GB" baseline="0" dirty="0" smtClean="0"/>
            </a:br>
            <a:r>
              <a:rPr lang="en-GB" baseline="0" dirty="0" smtClean="0"/>
              <a:t>Task can be very structured like a gap fill or simply ‘listen and write down any words you can’</a:t>
            </a:r>
            <a:br>
              <a:rPr lang="en-GB" baseline="0" dirty="0" smtClean="0"/>
            </a:br>
            <a:r>
              <a:rPr lang="en-GB" baseline="0" dirty="0" smtClean="0"/>
              <a:t>They group these into words they know (and therefore probably know how to spell) and those they can write down but don’t yet know the meaning of.  This supports their phonics knowledge, that we work really hard on in Year 7.</a:t>
            </a:r>
            <a:br>
              <a:rPr lang="en-GB" baseline="0" dirty="0" smtClean="0"/>
            </a:br>
            <a:r>
              <a:rPr lang="en-GB" baseline="0" dirty="0" smtClean="0"/>
              <a:t/>
            </a:r>
            <a:br>
              <a:rPr lang="en-GB" baseline="0" dirty="0" smtClean="0"/>
            </a:br>
            <a:r>
              <a:rPr lang="en-GB" baseline="0" dirty="0" smtClean="0"/>
              <a:t>Although the song has lots on unknown, fairly complex language for Y7, they are completely capable of learning it – example of </a:t>
            </a:r>
            <a:r>
              <a:rPr lang="en-GB" baseline="0" dirty="0" err="1" smtClean="0"/>
              <a:t>Spanglovision</a:t>
            </a:r>
            <a:r>
              <a:rPr lang="en-GB" baseline="0" dirty="0" smtClean="0"/>
              <a:t>.</a:t>
            </a:r>
            <a:br>
              <a:rPr lang="en-GB" baseline="0" dirty="0" smtClean="0"/>
            </a:br>
            <a:r>
              <a:rPr lang="en-GB" baseline="0" dirty="0" smtClean="0"/>
              <a:t>Listening repeatedly reinforces memory and pronunciation skills.</a:t>
            </a:r>
            <a:br>
              <a:rPr lang="en-GB" baseline="0" dirty="0" smtClean="0"/>
            </a:br>
            <a:r>
              <a:rPr lang="en-GB" baseline="0" dirty="0" smtClean="0"/>
              <a:t>Learning language through song is very powerful and effective.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Just show one more example of a video that makes excellent listening practice – just found on the internet.  This is now in our Y9 SOW.</a:t>
            </a:r>
            <a:endParaRPr lang="en-GB" dirty="0" smtClean="0"/>
          </a:p>
          <a:p>
            <a:endParaRPr lang="en-GB" dirty="0"/>
          </a:p>
        </p:txBody>
      </p:sp>
      <p:sp>
        <p:nvSpPr>
          <p:cNvPr id="4" name="Slide Number Placeholder 3"/>
          <p:cNvSpPr>
            <a:spLocks noGrp="1"/>
          </p:cNvSpPr>
          <p:nvPr>
            <p:ph type="sldNum" sz="quarter" idx="10"/>
          </p:nvPr>
        </p:nvSpPr>
        <p:spPr/>
        <p:txBody>
          <a:bodyPr/>
          <a:lstStyle/>
          <a:p>
            <a:fld id="{82BD6AD9-3157-49F8-807E-9E683B2A1D2C}" type="slidenum">
              <a:rPr lang="en-GB" smtClean="0"/>
              <a:t>7</a:t>
            </a:fld>
            <a:endParaRPr lang="en-GB"/>
          </a:p>
        </p:txBody>
      </p:sp>
    </p:spTree>
    <p:extLst>
      <p:ext uri="{BB962C8B-B14F-4D97-AF65-F5344CB8AC3E}">
        <p14:creationId xmlns:p14="http://schemas.microsoft.com/office/powerpoint/2010/main" val="1853273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All of us would I think agree that we need to know words, vocabulary in the language to make progress.</a:t>
            </a:r>
            <a:r>
              <a:rPr lang="en-GB" baseline="0" dirty="0" smtClean="0"/>
              <a:t>  Some would say, with good reason, I think, that success, particularly at GCSE, is to a large extent defined by the number of words we know, although also I think that it is also about the choice of words that we learn – some have a higher currency for me than others.  But we will certainly not argue too long about the role vocabulary knowledge plays in making progress in the foreign language. Perhaps more importantly and less often considered is the interplay between the words students know in their heads and can produce without reference to notes and their motivation.  Surveying around 300 students from different secondary schools in Years 7-10 revealed a remarkable consistency in the belief that what they know in their heads and can produce confidently by heart is the true representation of what they know/can do/ their level of the language at any particular time.  It is not therefore much of a leap to say that if they don’t know many words they won’t feel very confident in the language – the link between confidence and motivation is clear in language learning (most other learning too, come to that).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Secondly, vocabulary learning is hard.  Even for higher ability learners, considerable work is required to fix words in memory and keep them there over the medium- longer term.  For learners with auditory and / or kinaesthetic learning preferences, it can be particularly hard, particularly to retain spellings (auditory learners) or pronunciation (kinaesthetic learners) over time.  A lot of traditional vocabulary learning methods do play to the visual learning preference.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Finally (although we could talk at length about all of these points!) it is not exciting.  Learners know it is important, but the combination of difficulty + lack of excitement do make a set vocabulary learning homework the least popular and most often ‘left until last’ homework.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r>
            <a:br>
              <a:rPr lang="en-GB" baseline="0" dirty="0" smtClean="0"/>
            </a:br>
            <a:r>
              <a:rPr lang="en-GB" baseline="0" dirty="0" smtClean="0"/>
              <a:t>So, what can help?  Well, there are no universally right answers to this,  or at least no completely easy solutions that just make the whole thing effortless and painless.  If I could present that, perhaps I would not be long for the working world and might soon be sunning myself on a beach in the Bahamas!  However, there are some strategies, types of activity, ways of learning, even ways to engage 3</a:t>
            </a:r>
            <a:r>
              <a:rPr lang="en-GB" baseline="30000" dirty="0" smtClean="0"/>
              <a:t>rd</a:t>
            </a:r>
            <a:r>
              <a:rPr lang="en-GB" baseline="0" dirty="0" smtClean="0"/>
              <a:t> parties that can be of benefit and it’s just a few of those that I’m going to mention here.  </a:t>
            </a:r>
            <a:br>
              <a:rPr lang="en-GB" baseline="0" dirty="0" smtClean="0"/>
            </a:br>
            <a:r>
              <a:rPr lang="en-GB" baseline="0" dirty="0" smtClean="0"/>
              <a:t>Please note that I have had to strip down my initial brainstorming for this session, knowing how important it is to keep to time, so there are lots more ideas, many that I’m sure you all use already, but I’m just confining this to a sharing of a few key ideas.  I’m drawing most particularly on the experience of teaching lowest GCSE groups and </a:t>
            </a:r>
            <a:r>
              <a:rPr lang="en-GB" baseline="0" dirty="0" err="1" smtClean="0"/>
              <a:t>NVQ</a:t>
            </a:r>
            <a:r>
              <a:rPr lang="en-GB" baseline="0" dirty="0" smtClean="0"/>
              <a:t> level 2 groups.</a:t>
            </a:r>
            <a:br>
              <a:rPr lang="en-GB" baseline="0" dirty="0" smtClean="0"/>
            </a:br>
            <a:endParaRPr lang="en-GB" baseline="0"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8</a:t>
            </a:fld>
            <a:endParaRPr lang="en-GB"/>
          </a:p>
        </p:txBody>
      </p:sp>
    </p:spTree>
    <p:extLst>
      <p:ext uri="{BB962C8B-B14F-4D97-AF65-F5344CB8AC3E}">
        <p14:creationId xmlns:p14="http://schemas.microsoft.com/office/powerpoint/2010/main" val="9277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9097FBD5-C8D6-44EA-A072-D4473285BE1E}" type="slidenum">
              <a:rPr lang="en-GB" smtClean="0"/>
              <a:t>9</a:t>
            </a:fld>
            <a:endParaRPr lang="en-GB"/>
          </a:p>
        </p:txBody>
      </p:sp>
    </p:spTree>
    <p:extLst>
      <p:ext uri="{BB962C8B-B14F-4D97-AF65-F5344CB8AC3E}">
        <p14:creationId xmlns:p14="http://schemas.microsoft.com/office/powerpoint/2010/main" val="9277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75913ED-6B57-4C92-945D-5170A27E911C}" type="datetimeFigureOut">
              <a:rPr lang="en-GB" smtClean="0"/>
              <a:t>01/11/2011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69357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5913ED-6B57-4C92-945D-5170A27E911C}" type="datetimeFigureOut">
              <a:rPr lang="en-GB" smtClean="0"/>
              <a:t>01/11/2011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4039299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5913ED-6B57-4C92-945D-5170A27E911C}" type="datetimeFigureOut">
              <a:rPr lang="en-GB" smtClean="0"/>
              <a:t>01/11/2011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9394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5913ED-6B57-4C92-945D-5170A27E911C}" type="datetimeFigureOut">
              <a:rPr lang="en-GB" smtClean="0"/>
              <a:t>01/11/2011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2494891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5913ED-6B57-4C92-945D-5170A27E911C}" type="datetimeFigureOut">
              <a:rPr lang="en-GB" smtClean="0"/>
              <a:t>01/11/2011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1211945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75913ED-6B57-4C92-945D-5170A27E911C}" type="datetimeFigureOut">
              <a:rPr lang="en-GB" smtClean="0"/>
              <a:t>01/11/2011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3680488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75913ED-6B57-4C92-945D-5170A27E911C}" type="datetimeFigureOut">
              <a:rPr lang="en-GB" smtClean="0"/>
              <a:t>01/11/2011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393109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75913ED-6B57-4C92-945D-5170A27E911C}" type="datetimeFigureOut">
              <a:rPr lang="en-GB" smtClean="0"/>
              <a:t>01/11/2011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111771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913ED-6B57-4C92-945D-5170A27E911C}" type="datetimeFigureOut">
              <a:rPr lang="en-GB" smtClean="0"/>
              <a:t>01/11/2011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3256051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5913ED-6B57-4C92-945D-5170A27E911C}" type="datetimeFigureOut">
              <a:rPr lang="en-GB" smtClean="0"/>
              <a:t>01/11/2011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39881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5913ED-6B57-4C92-945D-5170A27E911C}" type="datetimeFigureOut">
              <a:rPr lang="en-GB" smtClean="0"/>
              <a:t>01/11/2011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9C85E3-16A9-4F82-BD8A-253B8681F719}" type="slidenum">
              <a:rPr lang="en-GB" smtClean="0"/>
              <a:t>‹#›</a:t>
            </a:fld>
            <a:endParaRPr lang="en-GB"/>
          </a:p>
        </p:txBody>
      </p:sp>
    </p:spTree>
    <p:extLst>
      <p:ext uri="{BB962C8B-B14F-4D97-AF65-F5344CB8AC3E}">
        <p14:creationId xmlns:p14="http://schemas.microsoft.com/office/powerpoint/2010/main" val="75935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913ED-6B57-4C92-945D-5170A27E911C}" type="datetimeFigureOut">
              <a:rPr lang="en-GB" smtClean="0"/>
              <a:t>01/11/2011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C85E3-16A9-4F82-BD8A-253B8681F719}" type="slidenum">
              <a:rPr lang="en-GB" smtClean="0"/>
              <a:t>‹#›</a:t>
            </a:fld>
            <a:endParaRPr lang="en-GB"/>
          </a:p>
        </p:txBody>
      </p:sp>
    </p:spTree>
    <p:extLst>
      <p:ext uri="{BB962C8B-B14F-4D97-AF65-F5344CB8AC3E}">
        <p14:creationId xmlns:p14="http://schemas.microsoft.com/office/powerpoint/2010/main" val="2302163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4.gif"/><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quizlet.com/6985620/gcse-free-time-2-flash-cards/"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mailto:rhawkes@comberton.cambs.sch.uk" TargetMode="External"/><Relationship Id="rId3" Type="http://schemas.openxmlformats.org/officeDocument/2006/relationships/hyperlink" Target="http://www.tes.co.uk/" TargetMode="External"/><Relationship Id="rId7"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hyperlink" Target="http://www.rachelhawkes.com/RPP/Song/SongContests.php" TargetMode="External"/><Relationship Id="rId4" Type="http://schemas.openxmlformats.org/officeDocument/2006/relationships/hyperlink" Target="http://www.rachelhawke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Memory%20matters.ppt#3. Slide 3" TargetMode="Externa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81626126"/>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endParaRPr lang="en-US"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388151606"/>
              </p:ext>
            </p:extLst>
          </p:nvPr>
        </p:nvGraphicFramePr>
        <p:xfrm>
          <a:off x="755576" y="1628800"/>
          <a:ext cx="7683116" cy="4248471"/>
        </p:xfrm>
        <a:graphic>
          <a:graphicData uri="http://schemas.openxmlformats.org/drawingml/2006/table">
            <a:tbl>
              <a:tblPr firstRow="1" bandRow="1">
                <a:tableStyleId>{5940675A-B579-460E-94D1-54222C63F5DA}</a:tableStyleId>
              </a:tblPr>
              <a:tblGrid>
                <a:gridCol w="7683116"/>
              </a:tblGrid>
              <a:tr h="797805">
                <a:tc>
                  <a:txBody>
                    <a:bodyPr/>
                    <a:lstStyle/>
                    <a:p>
                      <a:r>
                        <a:rPr lang="en-GB" sz="2400" dirty="0" smtClean="0"/>
                        <a:t>Priorities</a:t>
                      </a:r>
                      <a:endParaRPr lang="en-GB" sz="2400" dirty="0"/>
                    </a:p>
                  </a:txBody>
                  <a:tcPr anchor="ctr"/>
                </a:tc>
              </a:tr>
              <a:tr h="1377032">
                <a:tc>
                  <a:txBody>
                    <a:bodyPr/>
                    <a:lstStyle/>
                    <a:p>
                      <a:r>
                        <a:rPr lang="en-GB" sz="2400" dirty="0" smtClean="0"/>
                        <a:t>1   Strategies</a:t>
                      </a:r>
                      <a:r>
                        <a:rPr lang="en-GB" sz="2400" baseline="0" dirty="0" smtClean="0"/>
                        <a:t> for Speaking</a:t>
                      </a:r>
                      <a:endParaRPr lang="en-GB" sz="2400" dirty="0"/>
                    </a:p>
                  </a:txBody>
                  <a:tcPr anchor="ctr"/>
                </a:tc>
              </a:tr>
              <a:tr h="797805">
                <a:tc>
                  <a:txBody>
                    <a:bodyPr/>
                    <a:lstStyle/>
                    <a:p>
                      <a:pPr marL="342900" indent="-342900">
                        <a:buAutoNum type="arabicPlain" startAt="2"/>
                      </a:pPr>
                      <a:r>
                        <a:rPr lang="en-GB" sz="2400" dirty="0" smtClean="0"/>
                        <a:t> Strategies for Writing</a:t>
                      </a:r>
                      <a:endParaRPr lang="en-GB" sz="2400" dirty="0"/>
                    </a:p>
                  </a:txBody>
                  <a:tcPr anchor="ctr"/>
                </a:tc>
              </a:tr>
              <a:tr h="1275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smtClean="0"/>
                        <a:t>3    </a:t>
                      </a:r>
                      <a:r>
                        <a:rPr lang="en-GB" sz="2400" baseline="0" dirty="0" smtClean="0"/>
                        <a:t>Strategies for Listening and Reading </a:t>
                      </a:r>
                      <a:br>
                        <a:rPr lang="en-GB" sz="2400" baseline="0" dirty="0" smtClean="0"/>
                      </a:br>
                      <a:r>
                        <a:rPr lang="en-GB" sz="2400" baseline="0" dirty="0" smtClean="0"/>
                        <a:t>Further discussion and planning</a:t>
                      </a:r>
                      <a:endParaRPr lang="en-GB" sz="2400" dirty="0" smtClean="0"/>
                    </a:p>
                  </a:txBody>
                  <a:tcPr anchor="ct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830" y="257950"/>
            <a:ext cx="966498" cy="423036"/>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3799" y="207816"/>
            <a:ext cx="476329" cy="56266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363" y="232883"/>
            <a:ext cx="739329" cy="473170"/>
          </a:xfrm>
          <a:prstGeom prst="rect">
            <a:avLst/>
          </a:prstGeom>
        </p:spPr>
      </p:pic>
      <p:sp>
        <p:nvSpPr>
          <p:cNvPr id="2" name="Rectangle 1"/>
          <p:cNvSpPr/>
          <p:nvPr/>
        </p:nvSpPr>
        <p:spPr>
          <a:xfrm>
            <a:off x="179512" y="188640"/>
            <a:ext cx="4120039" cy="523220"/>
          </a:xfrm>
          <a:prstGeom prst="rect">
            <a:avLst/>
          </a:prstGeom>
        </p:spPr>
        <p:txBody>
          <a:bodyPr wrap="none">
            <a:spAutoFit/>
          </a:bodyPr>
          <a:lstStyle/>
          <a:p>
            <a:r>
              <a:rPr lang="en-GB" sz="2800" b="1" dirty="0"/>
              <a:t>Comberton Village College</a:t>
            </a:r>
            <a:endParaRPr lang="en-US" sz="2800" b="1" dirty="0"/>
          </a:p>
        </p:txBody>
      </p:sp>
      <p:sp>
        <p:nvSpPr>
          <p:cNvPr id="8" name="Oval 7"/>
          <p:cNvSpPr/>
          <p:nvPr/>
        </p:nvSpPr>
        <p:spPr>
          <a:xfrm>
            <a:off x="898805" y="4797152"/>
            <a:ext cx="4921106" cy="91473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Tree>
    <p:extLst>
      <p:ext uri="{BB962C8B-B14F-4D97-AF65-F5344CB8AC3E}">
        <p14:creationId xmlns:p14="http://schemas.microsoft.com/office/powerpoint/2010/main" val="98867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25835211"/>
              </p:ext>
            </p:extLst>
          </p:nvPr>
        </p:nvGraphicFramePr>
        <p:xfrm>
          <a:off x="179512" y="171450"/>
          <a:ext cx="8856984" cy="6425901"/>
        </p:xfrm>
        <a:graphic>
          <a:graphicData uri="http://schemas.openxmlformats.org/drawingml/2006/table">
            <a:tbl>
              <a:tblPr firstRow="1" bandRow="1">
                <a:tableStyleId>{5940675A-B579-460E-94D1-54222C63F5DA}</a:tableStyleId>
              </a:tblPr>
              <a:tblGrid>
                <a:gridCol w="8856984"/>
              </a:tblGrid>
              <a:tr h="568515">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460">
                <a:tc>
                  <a:txBody>
                    <a:bodyPr/>
                    <a:lstStyle/>
                    <a:p>
                      <a:pPr algn="l" fontAlgn="auto">
                        <a:spcBef>
                          <a:spcPts val="0"/>
                        </a:spcBef>
                        <a:spcAft>
                          <a:spcPts val="0"/>
                        </a:spcAft>
                        <a:defRPr/>
                      </a:pPr>
                      <a:r>
                        <a:rPr lang="en-GB" sz="3200" b="1" kern="1200" dirty="0" smtClean="0">
                          <a:solidFill>
                            <a:schemeClr val="bg1"/>
                          </a:solidFill>
                          <a:effectLst/>
                          <a:latin typeface="+mn-lt"/>
                          <a:ea typeface="+mn-ea"/>
                          <a:cs typeface="+mn-cs"/>
                        </a:rPr>
                        <a:t>Contextualisation</a:t>
                      </a:r>
                      <a:r>
                        <a:rPr lang="en-GB" sz="3200" b="1" kern="1200" baseline="0" dirty="0" smtClean="0">
                          <a:solidFill>
                            <a:schemeClr val="bg1"/>
                          </a:solidFill>
                          <a:effectLst/>
                          <a:latin typeface="+mn-lt"/>
                          <a:ea typeface="+mn-ea"/>
                          <a:cs typeface="+mn-cs"/>
                        </a:rPr>
                        <a:t> and repetition</a:t>
                      </a:r>
                      <a:endParaRPr lang="en-GB" sz="2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79779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1130">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125" r="21813"/>
          <a:stretch/>
        </p:blipFill>
        <p:spPr bwMode="auto">
          <a:xfrm>
            <a:off x="179512" y="1415008"/>
            <a:ext cx="3873802" cy="51823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75" r="21875"/>
          <a:stretch/>
        </p:blipFill>
        <p:spPr bwMode="auto">
          <a:xfrm>
            <a:off x="5148064" y="1412776"/>
            <a:ext cx="3888432" cy="51845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144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66438835"/>
              </p:ext>
            </p:extLst>
          </p:nvPr>
        </p:nvGraphicFramePr>
        <p:xfrm>
          <a:off x="285750" y="404670"/>
          <a:ext cx="6302474" cy="6120675"/>
        </p:xfrm>
        <a:graphic>
          <a:graphicData uri="http://schemas.openxmlformats.org/drawingml/2006/table">
            <a:tbl>
              <a:tblPr firstRow="1" bandRow="1">
                <a:tableStyleId>{2D5ABB26-0587-4C30-8999-92F81FD0307C}</a:tableStyleId>
              </a:tblPr>
              <a:tblGrid>
                <a:gridCol w="6302474"/>
              </a:tblGrid>
              <a:tr h="408045">
                <a:tc>
                  <a:txBody>
                    <a:bodyPr/>
                    <a:lstStyle/>
                    <a:p>
                      <a:r>
                        <a:rPr lang="en-GB" sz="1800" dirty="0" smtClean="0"/>
                        <a:t>1.  El </a:t>
                      </a:r>
                      <a:r>
                        <a:rPr lang="en-GB" sz="1800" dirty="0" err="1" smtClean="0"/>
                        <a:t>número</a:t>
                      </a:r>
                      <a:r>
                        <a:rPr lang="en-GB" sz="1800" dirty="0" smtClean="0"/>
                        <a:t> entre </a:t>
                      </a:r>
                      <a:r>
                        <a:rPr lang="en-GB" sz="1800" dirty="0" err="1" smtClean="0"/>
                        <a:t>cinco</a:t>
                      </a:r>
                      <a:r>
                        <a:rPr lang="en-GB" sz="1800" dirty="0" smtClean="0"/>
                        <a:t> y </a:t>
                      </a:r>
                      <a:r>
                        <a:rPr lang="en-GB" sz="1800" dirty="0" err="1" smtClean="0"/>
                        <a:t>siete</a:t>
                      </a:r>
                      <a:r>
                        <a:rPr lang="en-GB" sz="1800" dirty="0" smtClean="0"/>
                        <a:t> </a:t>
                      </a:r>
                      <a:r>
                        <a:rPr lang="en-GB" sz="1800" dirty="0" err="1" smtClean="0"/>
                        <a:t>es</a:t>
                      </a:r>
                      <a:r>
                        <a:rPr lang="en-GB" sz="1800" dirty="0" smtClean="0"/>
                        <a:t> ______________.</a:t>
                      </a:r>
                      <a:endParaRPr lang="en-US" sz="1800" dirty="0"/>
                    </a:p>
                  </a:txBody>
                  <a:tcPr marL="91439" marR="91439" marT="45724" marB="45724" anchor="ctr"/>
                </a:tc>
              </a:tr>
              <a:tr h="408045">
                <a:tc>
                  <a:txBody>
                    <a:bodyPr/>
                    <a:lstStyle/>
                    <a:p>
                      <a:r>
                        <a:rPr lang="en-US" sz="1800" dirty="0" smtClean="0"/>
                        <a:t>2.  </a:t>
                      </a:r>
                      <a:r>
                        <a:rPr lang="en-US" sz="1800" dirty="0" err="1" smtClean="0"/>
                        <a:t>Veinte</a:t>
                      </a:r>
                      <a:r>
                        <a:rPr lang="en-US" sz="1800" dirty="0" smtClean="0"/>
                        <a:t> </a:t>
                      </a:r>
                      <a:r>
                        <a:rPr lang="en-US" sz="1800" dirty="0" err="1" smtClean="0"/>
                        <a:t>menos</a:t>
                      </a:r>
                      <a:r>
                        <a:rPr lang="en-US" sz="1800" dirty="0" smtClean="0"/>
                        <a:t> quince son______________.</a:t>
                      </a:r>
                      <a:endParaRPr lang="en-US" sz="1800" dirty="0"/>
                    </a:p>
                  </a:txBody>
                  <a:tcPr marL="91439" marR="91439" marT="45724" marB="45724" anchor="ctr"/>
                </a:tc>
              </a:tr>
              <a:tr h="408045">
                <a:tc>
                  <a:txBody>
                    <a:bodyPr/>
                    <a:lstStyle/>
                    <a:p>
                      <a:r>
                        <a:rPr lang="en-US" sz="1800" dirty="0" smtClean="0"/>
                        <a:t>3.  Se</a:t>
                      </a:r>
                      <a:r>
                        <a:rPr lang="en-US" sz="1800" baseline="0" dirty="0" smtClean="0"/>
                        <a:t> _________ Harry Potter.</a:t>
                      </a:r>
                      <a:endParaRPr lang="en-US" sz="1800" dirty="0"/>
                    </a:p>
                  </a:txBody>
                  <a:tcPr marL="91439" marR="91439" marT="45724" marB="45724" anchor="ctr"/>
                </a:tc>
              </a:tr>
              <a:tr h="408045">
                <a:tc>
                  <a:txBody>
                    <a:bodyPr/>
                    <a:lstStyle/>
                    <a:p>
                      <a:r>
                        <a:rPr lang="en-US" sz="1800" dirty="0" smtClean="0"/>
                        <a:t>4.  ___________ </a:t>
                      </a:r>
                      <a:r>
                        <a:rPr lang="en-US" sz="1800" dirty="0" err="1" smtClean="0"/>
                        <a:t>dieciséis</a:t>
                      </a:r>
                      <a:r>
                        <a:rPr lang="en-US" sz="1800" dirty="0" smtClean="0"/>
                        <a:t> </a:t>
                      </a:r>
                      <a:r>
                        <a:rPr lang="en-US" sz="1800" dirty="0" err="1" smtClean="0"/>
                        <a:t>años</a:t>
                      </a:r>
                      <a:r>
                        <a:rPr lang="en-US" sz="1800" dirty="0" smtClean="0"/>
                        <a:t>.</a:t>
                      </a:r>
                      <a:endParaRPr lang="en-US" sz="1800" dirty="0"/>
                    </a:p>
                  </a:txBody>
                  <a:tcPr marL="91439" marR="91439" marT="45724" marB="45724" anchor="ctr"/>
                </a:tc>
              </a:tr>
              <a:tr h="408045">
                <a:tc>
                  <a:txBody>
                    <a:bodyPr/>
                    <a:lstStyle/>
                    <a:p>
                      <a:r>
                        <a:rPr lang="en-US" sz="1800" dirty="0" smtClean="0"/>
                        <a:t>5.  El primer </a:t>
                      </a:r>
                      <a:r>
                        <a:rPr lang="en-US" sz="1800" dirty="0" err="1" smtClean="0"/>
                        <a:t>mes</a:t>
                      </a:r>
                      <a:r>
                        <a:rPr lang="en-US" sz="1800" dirty="0" smtClean="0"/>
                        <a:t> del </a:t>
                      </a:r>
                      <a:r>
                        <a:rPr lang="en-US" sz="1800" dirty="0" err="1" smtClean="0"/>
                        <a:t>año</a:t>
                      </a:r>
                      <a:r>
                        <a:rPr lang="en-US" sz="1800" dirty="0" smtClean="0"/>
                        <a:t> no </a:t>
                      </a:r>
                      <a:r>
                        <a:rPr lang="en-US" sz="1800" dirty="0" err="1" smtClean="0"/>
                        <a:t>es</a:t>
                      </a:r>
                      <a:r>
                        <a:rPr lang="en-US" sz="1800" dirty="0" smtClean="0"/>
                        <a:t> </a:t>
                      </a:r>
                      <a:r>
                        <a:rPr lang="en-US" sz="1800" dirty="0" err="1" smtClean="0"/>
                        <a:t>febrero</a:t>
                      </a:r>
                      <a:r>
                        <a:rPr lang="en-US" sz="1800" dirty="0" smtClean="0"/>
                        <a:t>, </a:t>
                      </a:r>
                      <a:r>
                        <a:rPr lang="en-US" sz="1800" dirty="0" err="1" smtClean="0"/>
                        <a:t>es</a:t>
                      </a:r>
                      <a:r>
                        <a:rPr lang="en-US" sz="1800" dirty="0" smtClean="0"/>
                        <a:t> __________.</a:t>
                      </a:r>
                      <a:endParaRPr lang="en-US" sz="1800" dirty="0"/>
                    </a:p>
                  </a:txBody>
                  <a:tcPr marL="91439" marR="91439" marT="45724" marB="45724" anchor="ctr"/>
                </a:tc>
              </a:tr>
              <a:tr h="408045">
                <a:tc>
                  <a:txBody>
                    <a:bodyPr/>
                    <a:lstStyle/>
                    <a:p>
                      <a:r>
                        <a:rPr lang="en-US" sz="1800" dirty="0" smtClean="0"/>
                        <a:t>6.  El </a:t>
                      </a:r>
                      <a:r>
                        <a:rPr lang="en-US" sz="1800" dirty="0" err="1" smtClean="0"/>
                        <a:t>tercer</a:t>
                      </a:r>
                      <a:r>
                        <a:rPr lang="en-US" sz="1800" dirty="0" smtClean="0"/>
                        <a:t> </a:t>
                      </a:r>
                      <a:r>
                        <a:rPr lang="en-US" sz="1800" dirty="0" err="1" smtClean="0"/>
                        <a:t>mes</a:t>
                      </a:r>
                      <a:r>
                        <a:rPr lang="en-US" sz="1800" dirty="0" smtClean="0"/>
                        <a:t> </a:t>
                      </a:r>
                      <a:r>
                        <a:rPr lang="en-US" sz="1800" dirty="0" err="1" smtClean="0"/>
                        <a:t>es</a:t>
                      </a:r>
                      <a:r>
                        <a:rPr lang="en-US" sz="1800" dirty="0" smtClean="0"/>
                        <a:t> ____________.</a:t>
                      </a:r>
                      <a:endParaRPr lang="en-US" sz="1800" dirty="0"/>
                    </a:p>
                  </a:txBody>
                  <a:tcPr marL="91439" marR="91439" marT="45724" marB="45724" anchor="ctr"/>
                </a:tc>
              </a:tr>
              <a:tr h="408045">
                <a:tc>
                  <a:txBody>
                    <a:bodyPr/>
                    <a:lstStyle/>
                    <a:p>
                      <a:r>
                        <a:rPr lang="en-US" sz="1800" dirty="0" smtClean="0"/>
                        <a:t>7.  El 27 de </a:t>
                      </a:r>
                      <a:r>
                        <a:rPr lang="en-US" sz="1800" dirty="0" err="1" smtClean="0"/>
                        <a:t>junio</a:t>
                      </a:r>
                      <a:r>
                        <a:rPr lang="en-US" sz="1800" dirty="0" smtClean="0"/>
                        <a:t> </a:t>
                      </a:r>
                      <a:r>
                        <a:rPr lang="en-US" sz="1800" dirty="0" err="1" smtClean="0"/>
                        <a:t>es</a:t>
                      </a:r>
                      <a:r>
                        <a:rPr lang="en-US" sz="1800" dirty="0" smtClean="0"/>
                        <a:t> el _____________________de </a:t>
                      </a:r>
                      <a:r>
                        <a:rPr lang="en-US" sz="1800" dirty="0" err="1" smtClean="0"/>
                        <a:t>Sra</a:t>
                      </a:r>
                      <a:r>
                        <a:rPr lang="en-US" sz="1800" dirty="0" smtClean="0"/>
                        <a:t> Hawkes.</a:t>
                      </a:r>
                      <a:endParaRPr lang="en-US" sz="1800" dirty="0"/>
                    </a:p>
                  </a:txBody>
                  <a:tcPr marL="91439" marR="91439" marT="45724" marB="45724" anchor="ctr"/>
                </a:tc>
              </a:tr>
              <a:tr h="408045">
                <a:tc>
                  <a:txBody>
                    <a:bodyPr/>
                    <a:lstStyle/>
                    <a:p>
                      <a:r>
                        <a:rPr lang="en-US" sz="1800" dirty="0" smtClean="0"/>
                        <a:t>8.  Los 3 </a:t>
                      </a:r>
                      <a:r>
                        <a:rPr lang="en-US" sz="1800" dirty="0" err="1" smtClean="0"/>
                        <a:t>meses</a:t>
                      </a:r>
                      <a:r>
                        <a:rPr lang="en-US" sz="1800" dirty="0" smtClean="0"/>
                        <a:t> del ____________ son </a:t>
                      </a:r>
                      <a:r>
                        <a:rPr lang="en-US" sz="1800" dirty="0" err="1" smtClean="0"/>
                        <a:t>junio</a:t>
                      </a:r>
                      <a:r>
                        <a:rPr lang="en-US" sz="1800" dirty="0" smtClean="0"/>
                        <a:t>,</a:t>
                      </a:r>
                      <a:r>
                        <a:rPr lang="en-US" sz="1800" baseline="0" dirty="0" smtClean="0"/>
                        <a:t> </a:t>
                      </a:r>
                      <a:r>
                        <a:rPr lang="en-US" sz="1800" baseline="0" dirty="0" err="1" smtClean="0"/>
                        <a:t>julio</a:t>
                      </a:r>
                      <a:r>
                        <a:rPr lang="en-US" sz="1800" baseline="0" dirty="0" smtClean="0"/>
                        <a:t> y </a:t>
                      </a:r>
                      <a:r>
                        <a:rPr lang="en-US" sz="1800" baseline="0" dirty="0" err="1" smtClean="0"/>
                        <a:t>agosto</a:t>
                      </a:r>
                      <a:r>
                        <a:rPr lang="en-US" sz="1800" baseline="0" dirty="0" smtClean="0"/>
                        <a:t>.</a:t>
                      </a:r>
                      <a:endParaRPr lang="en-US" sz="1800" dirty="0"/>
                    </a:p>
                  </a:txBody>
                  <a:tcPr marL="91439" marR="91439" marT="45724" marB="45724" anchor="ctr"/>
                </a:tc>
              </a:tr>
              <a:tr h="408045">
                <a:tc>
                  <a:txBody>
                    <a:bodyPr/>
                    <a:lstStyle/>
                    <a:p>
                      <a:r>
                        <a:rPr lang="en-US" sz="1800" dirty="0" smtClean="0"/>
                        <a:t>9.  Hoy no </a:t>
                      </a:r>
                      <a:r>
                        <a:rPr lang="en-US" sz="1800" dirty="0" err="1" smtClean="0"/>
                        <a:t>es</a:t>
                      </a:r>
                      <a:r>
                        <a:rPr lang="en-US" sz="1800" dirty="0" smtClean="0"/>
                        <a:t> </a:t>
                      </a:r>
                      <a:r>
                        <a:rPr lang="en-US" sz="1800" dirty="0" err="1" smtClean="0"/>
                        <a:t>lunes</a:t>
                      </a:r>
                      <a:r>
                        <a:rPr lang="en-US" sz="1800" dirty="0" smtClean="0"/>
                        <a:t>, </a:t>
                      </a:r>
                      <a:r>
                        <a:rPr lang="en-US" sz="1800" dirty="0" err="1" smtClean="0"/>
                        <a:t>es</a:t>
                      </a:r>
                      <a:r>
                        <a:rPr lang="en-US" sz="1800" dirty="0" smtClean="0"/>
                        <a:t> ____________.</a:t>
                      </a:r>
                      <a:endParaRPr lang="en-US" sz="1800" dirty="0"/>
                    </a:p>
                  </a:txBody>
                  <a:tcPr marL="91439" marR="91439" marT="45724" marB="45724" anchor="ctr"/>
                </a:tc>
              </a:tr>
              <a:tr h="408045">
                <a:tc>
                  <a:txBody>
                    <a:bodyPr/>
                    <a:lstStyle/>
                    <a:p>
                      <a:r>
                        <a:rPr lang="en-US" sz="1800" dirty="0" smtClean="0"/>
                        <a:t>10. Soy de </a:t>
                      </a:r>
                      <a:r>
                        <a:rPr lang="en-US" sz="1800" dirty="0" err="1" smtClean="0"/>
                        <a:t>Francia</a:t>
                      </a:r>
                      <a:r>
                        <a:rPr lang="en-US" sz="1800" baseline="0" dirty="0" smtClean="0"/>
                        <a:t> y de </a:t>
                      </a:r>
                      <a:r>
                        <a:rPr lang="en-US" sz="1800" baseline="0" dirty="0" err="1" smtClean="0"/>
                        <a:t>nacionalidad</a:t>
                      </a:r>
                      <a:r>
                        <a:rPr lang="en-US" sz="1800" baseline="0" dirty="0" smtClean="0"/>
                        <a:t> soy ______________.</a:t>
                      </a:r>
                      <a:endParaRPr lang="en-US" sz="1800" dirty="0"/>
                    </a:p>
                  </a:txBody>
                  <a:tcPr marL="91439" marR="91439" marT="45724" marB="45724" anchor="ctr"/>
                </a:tc>
              </a:tr>
              <a:tr h="408045">
                <a:tc>
                  <a:txBody>
                    <a:bodyPr/>
                    <a:lstStyle/>
                    <a:p>
                      <a:r>
                        <a:rPr lang="en-US" sz="1800" dirty="0" smtClean="0"/>
                        <a:t>11.  </a:t>
                      </a:r>
                      <a:r>
                        <a:rPr lang="en-US" sz="1800" dirty="0" err="1" smtClean="0"/>
                        <a:t>Somos</a:t>
                      </a:r>
                      <a:r>
                        <a:rPr lang="en-US" sz="1800" baseline="0" dirty="0" smtClean="0"/>
                        <a:t> de Gales y de </a:t>
                      </a:r>
                      <a:r>
                        <a:rPr lang="en-US" sz="1800" baseline="0" dirty="0" err="1" smtClean="0"/>
                        <a:t>nacionalidad</a:t>
                      </a:r>
                      <a:r>
                        <a:rPr lang="en-US" sz="1800" baseline="0" dirty="0" smtClean="0"/>
                        <a:t> </a:t>
                      </a:r>
                      <a:r>
                        <a:rPr lang="en-US" sz="1800" baseline="0" dirty="0" err="1" smtClean="0"/>
                        <a:t>somos</a:t>
                      </a:r>
                      <a:r>
                        <a:rPr lang="en-US" sz="1800" baseline="0" dirty="0" smtClean="0"/>
                        <a:t> _______________.</a:t>
                      </a:r>
                      <a:endParaRPr lang="en-US" sz="1800" dirty="0"/>
                    </a:p>
                  </a:txBody>
                  <a:tcPr marL="91439" marR="91439" marT="45724" marB="45724" anchor="ctr"/>
                </a:tc>
              </a:tr>
              <a:tr h="408045">
                <a:tc>
                  <a:txBody>
                    <a:bodyPr/>
                    <a:lstStyle/>
                    <a:p>
                      <a:r>
                        <a:rPr lang="en-US" sz="1800" dirty="0" smtClean="0"/>
                        <a:t>12.  ¿</a:t>
                      </a:r>
                      <a:r>
                        <a:rPr lang="en-US" sz="1800" dirty="0" err="1" smtClean="0"/>
                        <a:t>Cómo</a:t>
                      </a:r>
                      <a:r>
                        <a:rPr lang="en-US" sz="1800" dirty="0" smtClean="0"/>
                        <a:t> </a:t>
                      </a:r>
                      <a:r>
                        <a:rPr lang="en-US" sz="1800" dirty="0" err="1" smtClean="0"/>
                        <a:t>te</a:t>
                      </a:r>
                      <a:r>
                        <a:rPr lang="en-US" sz="1800" dirty="0" smtClean="0"/>
                        <a:t> __________?  </a:t>
                      </a:r>
                      <a:r>
                        <a:rPr lang="en-US" sz="1800" dirty="0" err="1" smtClean="0"/>
                        <a:t>Mi</a:t>
                      </a:r>
                      <a:r>
                        <a:rPr lang="en-US" sz="1800" dirty="0" smtClean="0"/>
                        <a:t> </a:t>
                      </a:r>
                      <a:r>
                        <a:rPr lang="en-US" sz="1800" dirty="0" err="1" smtClean="0"/>
                        <a:t>nombre</a:t>
                      </a:r>
                      <a:r>
                        <a:rPr lang="en-US" sz="1800" dirty="0" smtClean="0"/>
                        <a:t> </a:t>
                      </a:r>
                      <a:r>
                        <a:rPr lang="en-US" sz="1800" dirty="0" err="1" smtClean="0"/>
                        <a:t>es</a:t>
                      </a:r>
                      <a:r>
                        <a:rPr lang="en-US" sz="1800" dirty="0" smtClean="0"/>
                        <a:t> Bond, James Bond.</a:t>
                      </a:r>
                      <a:endParaRPr lang="en-US" sz="1800" dirty="0"/>
                    </a:p>
                  </a:txBody>
                  <a:tcPr marL="91439" marR="91439" marT="45724" marB="45724" anchor="ctr"/>
                </a:tc>
              </a:tr>
              <a:tr h="408045">
                <a:tc>
                  <a:txBody>
                    <a:bodyPr/>
                    <a:lstStyle/>
                    <a:p>
                      <a:r>
                        <a:rPr lang="en-US" sz="1800" dirty="0" smtClean="0"/>
                        <a:t>13.  ¿__________ </a:t>
                      </a:r>
                      <a:r>
                        <a:rPr lang="en-US" sz="1800" dirty="0" err="1" smtClean="0"/>
                        <a:t>vives</a:t>
                      </a:r>
                      <a:r>
                        <a:rPr lang="en-US" sz="1800" dirty="0" smtClean="0"/>
                        <a:t>?</a:t>
                      </a:r>
                      <a:endParaRPr lang="en-US" sz="1800" dirty="0"/>
                    </a:p>
                  </a:txBody>
                  <a:tcPr marL="91439" marR="91439" marT="45724" marB="45724" anchor="ctr"/>
                </a:tc>
              </a:tr>
              <a:tr h="408045">
                <a:tc>
                  <a:txBody>
                    <a:bodyPr/>
                    <a:lstStyle/>
                    <a:p>
                      <a:r>
                        <a:rPr lang="en-US" sz="1800" dirty="0" smtClean="0"/>
                        <a:t>14.  Soy </a:t>
                      </a:r>
                      <a:r>
                        <a:rPr lang="en-US" sz="1800" dirty="0" err="1" smtClean="0"/>
                        <a:t>inglés</a:t>
                      </a:r>
                      <a:r>
                        <a:rPr lang="en-US" sz="1800" dirty="0" smtClean="0"/>
                        <a:t>.  ¿De </a:t>
                      </a:r>
                      <a:r>
                        <a:rPr lang="en-US" sz="1800" dirty="0" err="1" smtClean="0"/>
                        <a:t>qué</a:t>
                      </a:r>
                      <a:r>
                        <a:rPr lang="en-US" sz="1800" dirty="0" smtClean="0"/>
                        <a:t> _________________ </a:t>
                      </a:r>
                      <a:r>
                        <a:rPr lang="en-US" sz="1800" dirty="0" err="1" smtClean="0"/>
                        <a:t>eres</a:t>
                      </a:r>
                      <a:r>
                        <a:rPr lang="en-US" sz="1800" dirty="0" smtClean="0"/>
                        <a:t>?</a:t>
                      </a:r>
                      <a:endParaRPr lang="en-US" sz="1800" dirty="0"/>
                    </a:p>
                  </a:txBody>
                  <a:tcPr marL="91439" marR="91439" marT="45724" marB="45724" anchor="ctr"/>
                </a:tc>
              </a:tr>
              <a:tr h="408045">
                <a:tc>
                  <a:txBody>
                    <a:bodyPr/>
                    <a:lstStyle/>
                    <a:p>
                      <a:r>
                        <a:rPr lang="en-US" sz="1800" dirty="0" smtClean="0"/>
                        <a:t>15.  </a:t>
                      </a:r>
                      <a:r>
                        <a:rPr lang="en-US" sz="1800" dirty="0" err="1" smtClean="0"/>
                        <a:t>Mi</a:t>
                      </a:r>
                      <a:r>
                        <a:rPr lang="en-US" sz="1800" baseline="0" dirty="0" smtClean="0"/>
                        <a:t> </a:t>
                      </a:r>
                      <a:r>
                        <a:rPr lang="en-US" sz="1800" baseline="0" dirty="0" err="1" smtClean="0"/>
                        <a:t>familia</a:t>
                      </a:r>
                      <a:r>
                        <a:rPr lang="en-US" sz="1800" baseline="0" dirty="0" smtClean="0"/>
                        <a:t> y </a:t>
                      </a:r>
                      <a:r>
                        <a:rPr lang="en-US" sz="1800" baseline="0" dirty="0" err="1" smtClean="0"/>
                        <a:t>yo</a:t>
                      </a:r>
                      <a:r>
                        <a:rPr lang="en-US" sz="1800" baseline="0" dirty="0" smtClean="0"/>
                        <a:t> ______________ en </a:t>
                      </a:r>
                      <a:r>
                        <a:rPr lang="en-US" sz="1800" baseline="0" dirty="0" err="1" smtClean="0"/>
                        <a:t>Cambourne</a:t>
                      </a:r>
                      <a:r>
                        <a:rPr lang="en-US" sz="1800" baseline="0" dirty="0" smtClean="0"/>
                        <a:t>.</a:t>
                      </a:r>
                      <a:endParaRPr lang="en-US" sz="1800" dirty="0"/>
                    </a:p>
                  </a:txBody>
                  <a:tcPr marL="91439" marR="91439" marT="45724" marB="45724"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4351430"/>
              </p:ext>
            </p:extLst>
          </p:nvPr>
        </p:nvGraphicFramePr>
        <p:xfrm>
          <a:off x="6276529" y="476672"/>
          <a:ext cx="2759967" cy="6120685"/>
        </p:xfrm>
        <a:graphic>
          <a:graphicData uri="http://schemas.openxmlformats.org/drawingml/2006/table">
            <a:tbl>
              <a:tblPr firstRow="1" bandRow="1">
                <a:tableStyleId>{5940675A-B579-460E-94D1-54222C63F5DA}</a:tableStyleId>
              </a:tblPr>
              <a:tblGrid>
                <a:gridCol w="919989"/>
                <a:gridCol w="919989"/>
                <a:gridCol w="919989"/>
              </a:tblGrid>
              <a:tr h="1224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t>llama</a:t>
                      </a:r>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verano</a:t>
                      </a:r>
                      <a:endParaRPr lang="en-GB" sz="2000" dirty="0" smtClean="0"/>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dónde</a:t>
                      </a:r>
                      <a:r>
                        <a:rPr lang="en-GB" sz="2000" baseline="0" dirty="0" smtClean="0"/>
                        <a:t> </a:t>
                      </a:r>
                      <a:endParaRPr lang="en-GB" sz="2000" dirty="0" smtClean="0"/>
                    </a:p>
                  </a:txBody>
                  <a:tcPr vert="vert270" anchor="ctr"/>
                </a:tc>
              </a:tr>
              <a:tr h="1224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martes</a:t>
                      </a:r>
                      <a:endParaRPr lang="en-GB" sz="2000" dirty="0" smtClean="0"/>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marzo</a:t>
                      </a:r>
                      <a:endParaRPr lang="en-GB" sz="2000" dirty="0" smtClean="0"/>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cinco</a:t>
                      </a:r>
                      <a:endParaRPr lang="en-GB" sz="2000" dirty="0" smtClean="0"/>
                    </a:p>
                  </a:txBody>
                  <a:tcPr vert="vert270" anchor="ctr"/>
                </a:tc>
              </a:tr>
              <a:tr h="1224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enero</a:t>
                      </a:r>
                      <a:endParaRPr lang="en-GB" sz="2000" dirty="0" smtClean="0"/>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seis</a:t>
                      </a:r>
                      <a:endParaRPr lang="en-GB" sz="2000" dirty="0" smtClean="0"/>
                    </a:p>
                  </a:txBody>
                  <a:tcPr vert="vert2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err="1" smtClean="0"/>
                        <a:t>vivimos</a:t>
                      </a:r>
                      <a:endParaRPr lang="en-GB" sz="2000" dirty="0" smtClean="0"/>
                    </a:p>
                  </a:txBody>
                  <a:tcPr vert="vert270" anchor="ctr"/>
                </a:tc>
              </a:tr>
              <a:tr h="1224137">
                <a:tc>
                  <a:txBody>
                    <a:bodyPr/>
                    <a:lstStyle/>
                    <a:p>
                      <a:pPr algn="ctr"/>
                      <a:r>
                        <a:rPr lang="en-GB" sz="1800" dirty="0" err="1" smtClean="0"/>
                        <a:t>na</a:t>
                      </a:r>
                      <a:r>
                        <a:rPr lang="en-GB" sz="1600" dirty="0" err="1" smtClean="0"/>
                        <a:t>cionalidad</a:t>
                      </a:r>
                      <a:endParaRPr lang="en-GB" sz="1600" dirty="0"/>
                    </a:p>
                  </a:txBody>
                  <a:tcPr vert="vert270" anchor="ctr"/>
                </a:tc>
                <a:tc>
                  <a:txBody>
                    <a:bodyPr/>
                    <a:lstStyle/>
                    <a:p>
                      <a:pPr algn="ctr"/>
                      <a:r>
                        <a:rPr lang="en-GB" sz="1800" dirty="0" err="1" smtClean="0"/>
                        <a:t>francés</a:t>
                      </a:r>
                      <a:endParaRPr lang="en-GB" sz="1800" dirty="0"/>
                    </a:p>
                  </a:txBody>
                  <a:tcPr vert="vert270" anchor="ctr"/>
                </a:tc>
                <a:tc>
                  <a:txBody>
                    <a:bodyPr/>
                    <a:lstStyle/>
                    <a:p>
                      <a:pPr algn="ctr"/>
                      <a:r>
                        <a:rPr lang="en-GB" sz="1800" dirty="0" err="1" smtClean="0"/>
                        <a:t>cumpleaños</a:t>
                      </a:r>
                      <a:endParaRPr lang="en-GB" sz="1800" dirty="0"/>
                    </a:p>
                  </a:txBody>
                  <a:tcPr vert="vert270" anchor="ctr"/>
                </a:tc>
              </a:tr>
              <a:tr h="1224137">
                <a:tc>
                  <a:txBody>
                    <a:bodyPr/>
                    <a:lstStyle/>
                    <a:p>
                      <a:pPr algn="ctr"/>
                      <a:r>
                        <a:rPr lang="en-GB" sz="2000" dirty="0" err="1" smtClean="0"/>
                        <a:t>galeses</a:t>
                      </a:r>
                      <a:endParaRPr lang="en-GB" sz="2000" dirty="0"/>
                    </a:p>
                  </a:txBody>
                  <a:tcPr vert="vert270" anchor="ctr"/>
                </a:tc>
                <a:tc>
                  <a:txBody>
                    <a:bodyPr/>
                    <a:lstStyle/>
                    <a:p>
                      <a:pPr algn="ctr"/>
                      <a:r>
                        <a:rPr lang="en-GB" sz="2000" dirty="0" smtClean="0"/>
                        <a:t>llamas</a:t>
                      </a:r>
                      <a:endParaRPr lang="en-GB" sz="2000" dirty="0"/>
                    </a:p>
                  </a:txBody>
                  <a:tcPr vert="vert270" anchor="ctr"/>
                </a:tc>
                <a:tc>
                  <a:txBody>
                    <a:bodyPr/>
                    <a:lstStyle/>
                    <a:p>
                      <a:pPr algn="ctr"/>
                      <a:r>
                        <a:rPr lang="en-GB" sz="2000" dirty="0" err="1" smtClean="0"/>
                        <a:t>tiene</a:t>
                      </a:r>
                      <a:endParaRPr lang="en-GB" sz="2000" dirty="0"/>
                    </a:p>
                  </a:txBody>
                  <a:tcPr vert="vert270" anchor="ctr"/>
                </a:tc>
              </a:tr>
            </a:tbl>
          </a:graphicData>
        </a:graphic>
      </p:graphicFrame>
      <p:sp>
        <p:nvSpPr>
          <p:cNvPr id="6" name="Rounded Rectangle 5"/>
          <p:cNvSpPr/>
          <p:nvPr/>
        </p:nvSpPr>
        <p:spPr>
          <a:xfrm>
            <a:off x="7524328" y="2996952"/>
            <a:ext cx="432048" cy="10801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709333" y="188640"/>
            <a:ext cx="1584176" cy="646331"/>
          </a:xfrm>
          <a:prstGeom prst="rect">
            <a:avLst/>
          </a:prstGeom>
          <a:noFill/>
        </p:spPr>
        <p:txBody>
          <a:bodyPr wrap="square" rtlCol="0">
            <a:spAutoFit/>
          </a:bodyPr>
          <a:lstStyle/>
          <a:p>
            <a:pPr algn="ctr"/>
            <a:r>
              <a:rPr lang="en-GB" sz="3600" b="1" i="1" dirty="0" err="1" smtClean="0">
                <a:solidFill>
                  <a:srgbClr val="0070C0"/>
                </a:solidFill>
              </a:rPr>
              <a:t>seis</a:t>
            </a:r>
            <a:endParaRPr lang="en-GB" sz="3600" b="1" i="1" dirty="0">
              <a:solidFill>
                <a:srgbClr val="0070C0"/>
              </a:solidFill>
            </a:endParaRPr>
          </a:p>
        </p:txBody>
      </p:sp>
    </p:spTree>
    <p:extLst>
      <p:ext uri="{BB962C8B-B14F-4D97-AF65-F5344CB8AC3E}">
        <p14:creationId xmlns:p14="http://schemas.microsoft.com/office/powerpoint/2010/main" val="148238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97824861"/>
              </p:ext>
            </p:extLst>
          </p:nvPr>
        </p:nvGraphicFramePr>
        <p:xfrm>
          <a:off x="323528" y="116632"/>
          <a:ext cx="8640960" cy="3888432"/>
        </p:xfrm>
        <a:graphic>
          <a:graphicData uri="http://schemas.openxmlformats.org/drawingml/2006/table">
            <a:tbl>
              <a:tblPr firstRow="1" bandRow="1">
                <a:tableStyleId>{5940675A-B579-460E-94D1-54222C63F5DA}</a:tableStyleId>
              </a:tblPr>
              <a:tblGrid>
                <a:gridCol w="4320480"/>
                <a:gridCol w="4320480"/>
              </a:tblGrid>
              <a:tr h="1944216">
                <a:tc>
                  <a:txBody>
                    <a:bodyPr/>
                    <a:lstStyle/>
                    <a:p>
                      <a:r>
                        <a:rPr lang="en-GB" dirty="0" err="1" smtClean="0"/>
                        <a:t>Números</a:t>
                      </a:r>
                      <a:endParaRPr lang="en-GB" dirty="0"/>
                    </a:p>
                  </a:txBody>
                  <a:tcPr/>
                </a:tc>
                <a:tc>
                  <a:txBody>
                    <a:bodyPr/>
                    <a:lstStyle/>
                    <a:p>
                      <a:r>
                        <a:rPr lang="en-GB" dirty="0" err="1" smtClean="0"/>
                        <a:t>Países</a:t>
                      </a:r>
                      <a:endParaRPr lang="en-GB" dirty="0"/>
                    </a:p>
                  </a:txBody>
                  <a:tcPr/>
                </a:tc>
              </a:tr>
              <a:tr h="1944216">
                <a:tc>
                  <a:txBody>
                    <a:bodyPr/>
                    <a:lstStyle/>
                    <a:p>
                      <a:r>
                        <a:rPr lang="en-GB" dirty="0" err="1" smtClean="0"/>
                        <a:t>Actividades</a:t>
                      </a:r>
                      <a:endParaRPr lang="en-GB" dirty="0"/>
                    </a:p>
                  </a:txBody>
                  <a:tcPr/>
                </a:tc>
                <a:tc>
                  <a:txBody>
                    <a:bodyPr/>
                    <a:lstStyle/>
                    <a:p>
                      <a:r>
                        <a:rPr lang="en-GB" dirty="0" err="1" smtClean="0"/>
                        <a:t>Expresiones</a:t>
                      </a:r>
                      <a:r>
                        <a:rPr lang="en-GB" dirty="0" smtClean="0"/>
                        <a:t> </a:t>
                      </a:r>
                      <a:r>
                        <a:rPr lang="en-GB" dirty="0" err="1" smtClean="0"/>
                        <a:t>temporales</a:t>
                      </a:r>
                      <a:endParaRPr lang="en-GB"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809711"/>
              </p:ext>
            </p:extLst>
          </p:nvPr>
        </p:nvGraphicFramePr>
        <p:xfrm>
          <a:off x="0" y="4149080"/>
          <a:ext cx="9144000" cy="2654032"/>
        </p:xfrm>
        <a:graphic>
          <a:graphicData uri="http://schemas.openxmlformats.org/drawingml/2006/table">
            <a:tbl>
              <a:tblPr firstRow="1" bandRow="1">
                <a:tableStyleId>{5940675A-B579-460E-94D1-54222C63F5DA}</a:tableStyleId>
              </a:tblPr>
              <a:tblGrid>
                <a:gridCol w="1828800"/>
                <a:gridCol w="1828800"/>
                <a:gridCol w="1828800"/>
                <a:gridCol w="1828800"/>
                <a:gridCol w="1828800"/>
              </a:tblGrid>
              <a:tr h="504056">
                <a:tc>
                  <a:txBody>
                    <a:bodyPr/>
                    <a:lstStyle/>
                    <a:p>
                      <a:pPr algn="ctr"/>
                      <a:r>
                        <a:rPr lang="en-GB" sz="2400" b="1" dirty="0" err="1" smtClean="0">
                          <a:solidFill>
                            <a:srgbClr val="0070C0"/>
                          </a:solidFill>
                        </a:rPr>
                        <a:t>siempre</a:t>
                      </a:r>
                      <a:endParaRPr lang="en-GB" sz="2400" b="1" dirty="0">
                        <a:solidFill>
                          <a:srgbClr val="0070C0"/>
                        </a:solidFill>
                      </a:endParaRPr>
                    </a:p>
                  </a:txBody>
                  <a:tcPr anchor="ctr"/>
                </a:tc>
                <a:tc>
                  <a:txBody>
                    <a:bodyPr/>
                    <a:lstStyle/>
                    <a:p>
                      <a:pPr algn="ctr"/>
                      <a:r>
                        <a:rPr lang="en-GB" sz="2400" b="1" dirty="0" err="1" smtClean="0">
                          <a:solidFill>
                            <a:srgbClr val="0070C0"/>
                          </a:solidFill>
                        </a:rPr>
                        <a:t>cuatro</a:t>
                      </a:r>
                      <a:endParaRPr lang="en-GB" sz="2400" b="1" dirty="0">
                        <a:solidFill>
                          <a:srgbClr val="0070C0"/>
                        </a:solidFill>
                      </a:endParaRPr>
                    </a:p>
                  </a:txBody>
                  <a:tcPr anchor="ctr"/>
                </a:tc>
                <a:tc>
                  <a:txBody>
                    <a:bodyPr/>
                    <a:lstStyle/>
                    <a:p>
                      <a:pPr algn="ctr"/>
                      <a:r>
                        <a:rPr lang="en-GB" sz="2400" b="1" dirty="0" err="1" smtClean="0">
                          <a:solidFill>
                            <a:srgbClr val="0070C0"/>
                          </a:solidFill>
                        </a:rPr>
                        <a:t>España</a:t>
                      </a:r>
                      <a:endParaRPr lang="en-GB" sz="2400" b="1" dirty="0">
                        <a:solidFill>
                          <a:srgbClr val="0070C0"/>
                        </a:solidFill>
                      </a:endParaRPr>
                    </a:p>
                  </a:txBody>
                  <a:tcPr anchor="ctr"/>
                </a:tc>
                <a:tc>
                  <a:txBody>
                    <a:bodyPr/>
                    <a:lstStyle/>
                    <a:p>
                      <a:pPr algn="ctr"/>
                      <a:r>
                        <a:rPr lang="en-GB" sz="2400" b="1" dirty="0" smtClean="0">
                          <a:solidFill>
                            <a:srgbClr val="0070C0"/>
                          </a:solidFill>
                        </a:rPr>
                        <a:t>a menudo</a:t>
                      </a:r>
                      <a:endParaRPr lang="en-GB" sz="2400" b="1" dirty="0">
                        <a:solidFill>
                          <a:srgbClr val="0070C0"/>
                        </a:solidFill>
                      </a:endParaRPr>
                    </a:p>
                  </a:txBody>
                  <a:tcPr anchor="ctr"/>
                </a:tc>
                <a:tc>
                  <a:txBody>
                    <a:bodyPr/>
                    <a:lstStyle/>
                    <a:p>
                      <a:pPr algn="ctr"/>
                      <a:r>
                        <a:rPr lang="en-GB" sz="2400" b="1" dirty="0" smtClean="0">
                          <a:solidFill>
                            <a:srgbClr val="0070C0"/>
                          </a:solidFill>
                        </a:rPr>
                        <a:t>Argentina</a:t>
                      </a:r>
                      <a:endParaRPr lang="en-GB" sz="2400" b="1" dirty="0">
                        <a:solidFill>
                          <a:srgbClr val="0070C0"/>
                        </a:solidFill>
                      </a:endParaRPr>
                    </a:p>
                  </a:txBody>
                  <a:tcPr anchor="ctr"/>
                </a:tc>
              </a:tr>
              <a:tr h="504056">
                <a:tc>
                  <a:txBody>
                    <a:bodyPr/>
                    <a:lstStyle/>
                    <a:p>
                      <a:pPr algn="ctr"/>
                      <a:r>
                        <a:rPr lang="en-GB" sz="2400" b="1" dirty="0" smtClean="0">
                          <a:solidFill>
                            <a:srgbClr val="0070C0"/>
                          </a:solidFill>
                        </a:rPr>
                        <a:t>quince</a:t>
                      </a:r>
                      <a:endParaRPr lang="en-GB" sz="2400" b="1" dirty="0">
                        <a:solidFill>
                          <a:srgbClr val="0070C0"/>
                        </a:solidFill>
                      </a:endParaRPr>
                    </a:p>
                  </a:txBody>
                  <a:tcPr anchor="ctr"/>
                </a:tc>
                <a:tc>
                  <a:txBody>
                    <a:bodyPr/>
                    <a:lstStyle/>
                    <a:p>
                      <a:pPr algn="ctr"/>
                      <a:r>
                        <a:rPr lang="en-GB" sz="2400" b="1" dirty="0" err="1" smtClean="0">
                          <a:solidFill>
                            <a:srgbClr val="0070C0"/>
                          </a:solidFill>
                        </a:rPr>
                        <a:t>todos</a:t>
                      </a:r>
                      <a:r>
                        <a:rPr lang="en-GB" sz="2400" b="1" dirty="0" smtClean="0">
                          <a:solidFill>
                            <a:srgbClr val="0070C0"/>
                          </a:solidFill>
                        </a:rPr>
                        <a:t> los </a:t>
                      </a:r>
                      <a:r>
                        <a:rPr lang="en-GB" sz="2400" b="1" dirty="0" err="1" smtClean="0">
                          <a:solidFill>
                            <a:srgbClr val="0070C0"/>
                          </a:solidFill>
                        </a:rPr>
                        <a:t>días</a:t>
                      </a:r>
                      <a:endParaRPr lang="en-GB" sz="2400" b="1" dirty="0">
                        <a:solidFill>
                          <a:srgbClr val="0070C0"/>
                        </a:solidFill>
                      </a:endParaRPr>
                    </a:p>
                  </a:txBody>
                  <a:tcPr anchor="ctr"/>
                </a:tc>
                <a:tc>
                  <a:txBody>
                    <a:bodyPr/>
                    <a:lstStyle/>
                    <a:p>
                      <a:pPr algn="ctr"/>
                      <a:r>
                        <a:rPr lang="en-GB" sz="2400" b="1" dirty="0" err="1" smtClean="0">
                          <a:solidFill>
                            <a:srgbClr val="0070C0"/>
                          </a:solidFill>
                        </a:rPr>
                        <a:t>salgo</a:t>
                      </a:r>
                      <a:endParaRPr lang="en-GB" sz="2400" b="1" dirty="0">
                        <a:solidFill>
                          <a:srgbClr val="0070C0"/>
                        </a:solidFill>
                      </a:endParaRPr>
                    </a:p>
                  </a:txBody>
                  <a:tcPr anchor="ctr"/>
                </a:tc>
                <a:tc>
                  <a:txBody>
                    <a:bodyPr/>
                    <a:lstStyle/>
                    <a:p>
                      <a:pPr algn="ctr"/>
                      <a:r>
                        <a:rPr lang="en-GB" sz="2400" b="1" dirty="0" err="1" smtClean="0">
                          <a:solidFill>
                            <a:srgbClr val="0070C0"/>
                          </a:solidFill>
                        </a:rPr>
                        <a:t>descargo</a:t>
                      </a:r>
                      <a:endParaRPr lang="en-GB" sz="2400" b="1" dirty="0">
                        <a:solidFill>
                          <a:srgbClr val="0070C0"/>
                        </a:solidFill>
                      </a:endParaRPr>
                    </a:p>
                  </a:txBody>
                  <a:tcPr anchor="ctr"/>
                </a:tc>
                <a:tc>
                  <a:txBody>
                    <a:bodyPr/>
                    <a:lstStyle/>
                    <a:p>
                      <a:pPr algn="ctr"/>
                      <a:r>
                        <a:rPr lang="en-GB" sz="2400" b="1" dirty="0" err="1" smtClean="0">
                          <a:solidFill>
                            <a:srgbClr val="0070C0"/>
                          </a:solidFill>
                        </a:rPr>
                        <a:t>nunca</a:t>
                      </a:r>
                      <a:endParaRPr lang="en-GB" sz="2400" b="1" dirty="0">
                        <a:solidFill>
                          <a:srgbClr val="0070C0"/>
                        </a:solidFill>
                      </a:endParaRPr>
                    </a:p>
                  </a:txBody>
                  <a:tcPr anchor="ctr"/>
                </a:tc>
              </a:tr>
              <a:tr h="504056">
                <a:tc>
                  <a:txBody>
                    <a:bodyPr/>
                    <a:lstStyle/>
                    <a:p>
                      <a:pPr algn="ctr"/>
                      <a:r>
                        <a:rPr lang="en-GB" sz="2400" b="1" dirty="0" err="1" smtClean="0">
                          <a:solidFill>
                            <a:srgbClr val="0070C0"/>
                          </a:solidFill>
                        </a:rPr>
                        <a:t>juego</a:t>
                      </a:r>
                      <a:r>
                        <a:rPr lang="en-GB" sz="2400" b="1" dirty="0" smtClean="0">
                          <a:solidFill>
                            <a:srgbClr val="0070C0"/>
                          </a:solidFill>
                        </a:rPr>
                        <a:t> </a:t>
                      </a:r>
                      <a:endParaRPr lang="en-GB" sz="2400" b="1" dirty="0">
                        <a:solidFill>
                          <a:srgbClr val="0070C0"/>
                        </a:solidFill>
                      </a:endParaRPr>
                    </a:p>
                  </a:txBody>
                  <a:tcPr anchor="ctr"/>
                </a:tc>
                <a:tc>
                  <a:txBody>
                    <a:bodyPr/>
                    <a:lstStyle/>
                    <a:p>
                      <a:pPr algn="ctr"/>
                      <a:r>
                        <a:rPr lang="en-GB" sz="2400" b="1" dirty="0" err="1" smtClean="0">
                          <a:solidFill>
                            <a:srgbClr val="0070C0"/>
                          </a:solidFill>
                        </a:rPr>
                        <a:t>Perú</a:t>
                      </a:r>
                      <a:endParaRPr lang="en-GB" sz="2400" b="1" dirty="0">
                        <a:solidFill>
                          <a:srgbClr val="0070C0"/>
                        </a:solidFill>
                      </a:endParaRPr>
                    </a:p>
                  </a:txBody>
                  <a:tcPr anchor="ctr"/>
                </a:tc>
                <a:tc>
                  <a:txBody>
                    <a:bodyPr/>
                    <a:lstStyle/>
                    <a:p>
                      <a:pPr algn="ctr"/>
                      <a:r>
                        <a:rPr lang="en-GB" sz="2400" b="1" dirty="0" smtClean="0">
                          <a:solidFill>
                            <a:srgbClr val="0070C0"/>
                          </a:solidFill>
                        </a:rPr>
                        <a:t>a </a:t>
                      </a:r>
                      <a:r>
                        <a:rPr lang="en-GB" sz="2400" b="1" dirty="0" err="1" smtClean="0">
                          <a:solidFill>
                            <a:srgbClr val="0070C0"/>
                          </a:solidFill>
                        </a:rPr>
                        <a:t>veces</a:t>
                      </a:r>
                      <a:endParaRPr lang="en-GB" sz="2400" b="1" dirty="0">
                        <a:solidFill>
                          <a:srgbClr val="0070C0"/>
                        </a:solidFill>
                      </a:endParaRPr>
                    </a:p>
                  </a:txBody>
                  <a:tcPr anchor="ctr"/>
                </a:tc>
                <a:tc>
                  <a:txBody>
                    <a:bodyPr/>
                    <a:lstStyle/>
                    <a:p>
                      <a:pPr algn="ctr"/>
                      <a:r>
                        <a:rPr lang="en-GB" sz="2400" b="1" dirty="0" err="1" smtClean="0">
                          <a:solidFill>
                            <a:srgbClr val="0070C0"/>
                          </a:solidFill>
                        </a:rPr>
                        <a:t>catorce</a:t>
                      </a:r>
                      <a:endParaRPr lang="en-GB" sz="2400" b="1" dirty="0">
                        <a:solidFill>
                          <a:srgbClr val="0070C0"/>
                        </a:solidFill>
                      </a:endParaRPr>
                    </a:p>
                  </a:txBody>
                  <a:tcPr anchor="ctr"/>
                </a:tc>
                <a:tc>
                  <a:txBody>
                    <a:bodyPr/>
                    <a:lstStyle/>
                    <a:p>
                      <a:pPr algn="ctr"/>
                      <a:r>
                        <a:rPr lang="en-GB" sz="2400" b="1" dirty="0" err="1" smtClean="0">
                          <a:solidFill>
                            <a:srgbClr val="0070C0"/>
                          </a:solidFill>
                        </a:rPr>
                        <a:t>voy</a:t>
                      </a:r>
                      <a:endParaRPr lang="en-GB" sz="2400" b="1" dirty="0">
                        <a:solidFill>
                          <a:srgbClr val="0070C0"/>
                        </a:solidFill>
                      </a:endParaRPr>
                    </a:p>
                  </a:txBody>
                  <a:tcPr anchor="ctr"/>
                </a:tc>
              </a:tr>
              <a:tr h="504056">
                <a:tc>
                  <a:txBody>
                    <a:bodyPr/>
                    <a:lstStyle/>
                    <a:p>
                      <a:pPr algn="ctr"/>
                      <a:r>
                        <a:rPr lang="en-GB" sz="2400" b="1" dirty="0" smtClean="0">
                          <a:solidFill>
                            <a:srgbClr val="0070C0"/>
                          </a:solidFill>
                        </a:rPr>
                        <a:t>Gran </a:t>
                      </a:r>
                      <a:r>
                        <a:rPr lang="en-GB" sz="2400" b="1" dirty="0" err="1" smtClean="0">
                          <a:solidFill>
                            <a:srgbClr val="0070C0"/>
                          </a:solidFill>
                        </a:rPr>
                        <a:t>Bretaña</a:t>
                      </a:r>
                      <a:endParaRPr lang="en-GB" sz="2400" b="1" dirty="0">
                        <a:solidFill>
                          <a:srgbClr val="0070C0"/>
                        </a:solidFill>
                      </a:endParaRPr>
                    </a:p>
                  </a:txBody>
                  <a:tcPr anchor="ctr"/>
                </a:tc>
                <a:tc>
                  <a:txBody>
                    <a:bodyPr/>
                    <a:lstStyle/>
                    <a:p>
                      <a:pPr algn="ctr"/>
                      <a:r>
                        <a:rPr lang="en-GB" sz="2400" b="1" dirty="0" err="1" smtClean="0">
                          <a:solidFill>
                            <a:srgbClr val="0070C0"/>
                          </a:solidFill>
                        </a:rPr>
                        <a:t>leo</a:t>
                      </a:r>
                      <a:endParaRPr lang="en-GB" sz="2400" b="1" dirty="0">
                        <a:solidFill>
                          <a:srgbClr val="0070C0"/>
                        </a:solidFill>
                      </a:endParaRPr>
                    </a:p>
                  </a:txBody>
                  <a:tcPr anchor="ctr"/>
                </a:tc>
                <a:tc>
                  <a:txBody>
                    <a:bodyPr/>
                    <a:lstStyle/>
                    <a:p>
                      <a:pPr algn="ctr"/>
                      <a:r>
                        <a:rPr lang="en-GB" sz="2400" b="1" dirty="0" err="1" smtClean="0">
                          <a:solidFill>
                            <a:srgbClr val="0070C0"/>
                          </a:solidFill>
                        </a:rPr>
                        <a:t>doce</a:t>
                      </a:r>
                      <a:endParaRPr lang="en-GB" sz="2400" b="1" dirty="0">
                        <a:solidFill>
                          <a:srgbClr val="0070C0"/>
                        </a:solidFill>
                      </a:endParaRPr>
                    </a:p>
                  </a:txBody>
                  <a:tcPr anchor="ctr"/>
                </a:tc>
                <a:tc>
                  <a:txBody>
                    <a:bodyPr/>
                    <a:lstStyle/>
                    <a:p>
                      <a:pPr algn="ctr"/>
                      <a:r>
                        <a:rPr lang="en-GB" sz="2400" b="1" dirty="0" err="1" smtClean="0">
                          <a:solidFill>
                            <a:srgbClr val="0070C0"/>
                          </a:solidFill>
                        </a:rPr>
                        <a:t>Alemania</a:t>
                      </a:r>
                      <a:endParaRPr lang="en-GB" sz="2400" b="1" dirty="0">
                        <a:solidFill>
                          <a:srgbClr val="0070C0"/>
                        </a:solidFill>
                      </a:endParaRPr>
                    </a:p>
                  </a:txBody>
                  <a:tcPr anchor="ctr"/>
                </a:tc>
                <a:tc>
                  <a:txBody>
                    <a:bodyPr/>
                    <a:lstStyle/>
                    <a:p>
                      <a:pPr algn="ctr"/>
                      <a:r>
                        <a:rPr lang="en-GB" sz="2400" b="1" dirty="0" err="1" smtClean="0">
                          <a:solidFill>
                            <a:srgbClr val="0070C0"/>
                          </a:solidFill>
                        </a:rPr>
                        <a:t>veinte</a:t>
                      </a:r>
                      <a:endParaRPr lang="en-GB" sz="2400" b="1" dirty="0">
                        <a:solidFill>
                          <a:srgbClr val="0070C0"/>
                        </a:solidFill>
                      </a:endParaRPr>
                    </a:p>
                  </a:txBody>
                  <a:tcPr anchor="ctr"/>
                </a:tc>
              </a:tr>
            </a:tbl>
          </a:graphicData>
        </a:graphic>
      </p:graphicFrame>
    </p:spTree>
    <p:extLst>
      <p:ext uri="{BB962C8B-B14F-4D97-AF65-F5344CB8AC3E}">
        <p14:creationId xmlns:p14="http://schemas.microsoft.com/office/powerpoint/2010/main" val="2341319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08" r="22062"/>
          <a:stretch/>
        </p:blipFill>
        <p:spPr bwMode="auto">
          <a:xfrm>
            <a:off x="245804" y="114039"/>
            <a:ext cx="4824536" cy="64810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20072" y="332656"/>
            <a:ext cx="3672408" cy="369332"/>
          </a:xfrm>
          <a:prstGeom prst="rect">
            <a:avLst/>
          </a:prstGeom>
          <a:noFill/>
        </p:spPr>
        <p:txBody>
          <a:bodyPr wrap="square" rtlCol="0">
            <a:spAutoFit/>
          </a:bodyPr>
          <a:lstStyle/>
          <a:p>
            <a:r>
              <a:rPr lang="en-GB" dirty="0" smtClean="0"/>
              <a:t>Example of Reading strategy 10.</a:t>
            </a:r>
            <a:endParaRPr lang="en-GB" dirty="0"/>
          </a:p>
        </p:txBody>
      </p:sp>
    </p:spTree>
    <p:extLst>
      <p:ext uri="{BB962C8B-B14F-4D97-AF65-F5344CB8AC3E}">
        <p14:creationId xmlns:p14="http://schemas.microsoft.com/office/powerpoint/2010/main" val="3965534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41730535"/>
              </p:ext>
            </p:extLst>
          </p:nvPr>
        </p:nvGraphicFramePr>
        <p:xfrm>
          <a:off x="179512" y="171450"/>
          <a:ext cx="8856984" cy="6425901"/>
        </p:xfrm>
        <a:graphic>
          <a:graphicData uri="http://schemas.openxmlformats.org/drawingml/2006/table">
            <a:tbl>
              <a:tblPr firstRow="1" bandRow="1">
                <a:tableStyleId>{5940675A-B579-460E-94D1-54222C63F5DA}</a:tableStyleId>
              </a:tblPr>
              <a:tblGrid>
                <a:gridCol w="8856984"/>
              </a:tblGrid>
              <a:tr h="568515">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8460">
                <a:tc>
                  <a:txBody>
                    <a:bodyPr/>
                    <a:lstStyle/>
                    <a:p>
                      <a:pPr algn="l" fontAlgn="auto">
                        <a:spcBef>
                          <a:spcPts val="0"/>
                        </a:spcBef>
                        <a:spcAft>
                          <a:spcPts val="0"/>
                        </a:spcAft>
                        <a:defRPr/>
                      </a:pPr>
                      <a:r>
                        <a:rPr lang="en-GB" sz="3200" b="1" kern="1200" dirty="0" smtClean="0">
                          <a:solidFill>
                            <a:schemeClr val="bg1"/>
                          </a:solidFill>
                          <a:effectLst/>
                          <a:latin typeface="+mn-lt"/>
                          <a:ea typeface="+mn-ea"/>
                          <a:cs typeface="+mn-cs"/>
                        </a:rPr>
                        <a:t>Choice of method and language</a:t>
                      </a:r>
                      <a:endParaRPr lang="en-GB" sz="2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797796">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1130">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466782"/>
            <a:ext cx="6120680" cy="459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6241540" y="3406350"/>
            <a:ext cx="4932548" cy="369332"/>
          </a:xfrm>
          <a:prstGeom prst="rect">
            <a:avLst/>
          </a:prstGeom>
          <a:noFill/>
        </p:spPr>
        <p:txBody>
          <a:bodyPr wrap="square" rtlCol="0">
            <a:spAutoFit/>
          </a:bodyPr>
          <a:lstStyle/>
          <a:p>
            <a:r>
              <a:rPr lang="en-GB" b="1" dirty="0" smtClean="0"/>
              <a:t>VocabMan adapted from MFL resrouces</a:t>
            </a:r>
            <a:endParaRPr lang="en-GB" b="1" dirty="0"/>
          </a:p>
        </p:txBody>
      </p:sp>
    </p:spTree>
    <p:extLst>
      <p:ext uri="{BB962C8B-B14F-4D97-AF65-F5344CB8AC3E}">
        <p14:creationId xmlns:p14="http://schemas.microsoft.com/office/powerpoint/2010/main" val="4171213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53051767"/>
              </p:ext>
            </p:extLst>
          </p:nvPr>
        </p:nvGraphicFramePr>
        <p:xfrm>
          <a:off x="179512" y="171451"/>
          <a:ext cx="8856984" cy="6351239"/>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3200" b="1" kern="1200" dirty="0" smtClean="0">
                          <a:solidFill>
                            <a:schemeClr val="bg1"/>
                          </a:solidFill>
                          <a:effectLst/>
                          <a:latin typeface="+mn-lt"/>
                          <a:ea typeface="+mn-ea"/>
                          <a:cs typeface="+mn-cs"/>
                        </a:rPr>
                        <a:t>Uses</a:t>
                      </a:r>
                      <a:r>
                        <a:rPr lang="en-GB" sz="3200" b="1" kern="1200" baseline="0" dirty="0" smtClean="0">
                          <a:solidFill>
                            <a:schemeClr val="bg1"/>
                          </a:solidFill>
                          <a:effectLst/>
                          <a:latin typeface="+mn-lt"/>
                          <a:ea typeface="+mn-ea"/>
                          <a:cs typeface="+mn-cs"/>
                        </a:rPr>
                        <a:t> of music</a:t>
                      </a:r>
                      <a:endParaRPr lang="en-GB" sz="2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Y7 song competition</a:t>
                      </a:r>
                      <a:r>
                        <a:rPr lang="en-US" sz="2800" baseline="0" dirty="0" smtClean="0"/>
                        <a:t> highlights value of music for memory</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Using music in lessons for creative language use supports vocabulary learning</a:t>
                      </a: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GB" sz="1600" b="1" i="1" dirty="0" smtClean="0"/>
                    </a:p>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2" name="ANW1213_04_Cali-Calyps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7160" y="1545532"/>
            <a:ext cx="609600" cy="609600"/>
          </a:xfrm>
          <a:prstGeom prst="rect">
            <a:avLst/>
          </a:prstGeom>
        </p:spPr>
      </p:pic>
    </p:spTree>
    <p:extLst>
      <p:ext uri="{BB962C8B-B14F-4D97-AF65-F5344CB8AC3E}">
        <p14:creationId xmlns:p14="http://schemas.microsoft.com/office/powerpoint/2010/main" val="39055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28854606"/>
              </p:ext>
            </p:extLst>
          </p:nvPr>
        </p:nvGraphicFramePr>
        <p:xfrm>
          <a:off x="179512" y="171451"/>
          <a:ext cx="8856984" cy="621834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3200" b="1" dirty="0" smtClean="0">
                          <a:solidFill>
                            <a:schemeClr val="bg1"/>
                          </a:solidFill>
                        </a:rPr>
                        <a:t>Online possibilities</a:t>
                      </a:r>
                      <a:endParaRPr lang="en-US" sz="3200" b="1" baseline="0"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Vocab Express</a:t>
                      </a:r>
                      <a:endParaRPr lang="en-US" sz="2800" baseline="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err="1" smtClean="0"/>
                        <a:t>Quizlet</a:t>
                      </a: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4428147"/>
            <a:ext cx="2314490" cy="83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5373216"/>
            <a:ext cx="8424936" cy="738664"/>
          </a:xfrm>
          <a:prstGeom prst="rect">
            <a:avLst/>
          </a:prstGeom>
          <a:noFill/>
        </p:spPr>
        <p:txBody>
          <a:bodyPr wrap="square" rtlCol="0">
            <a:spAutoFit/>
          </a:bodyPr>
          <a:lstStyle/>
          <a:p>
            <a:r>
              <a:rPr lang="en-GB" sz="2400" dirty="0">
                <a:hlinkClick r:id="rId5"/>
              </a:rPr>
              <a:t>http://quizlet.com/6985620/gcse-free-time-2-flash-cards</a:t>
            </a:r>
            <a:r>
              <a:rPr lang="en-GB" sz="2400" dirty="0" smtClean="0">
                <a:hlinkClick r:id="rId5"/>
              </a:rPr>
              <a:t>/</a:t>
            </a:r>
            <a:r>
              <a:rPr lang="en-GB" sz="2400" dirty="0" smtClean="0"/>
              <a:t> </a:t>
            </a:r>
            <a:endParaRPr lang="en-GB" sz="2400" dirty="0"/>
          </a:p>
          <a:p>
            <a:r>
              <a:rPr lang="en-GB" dirty="0" smtClean="0"/>
              <a:t> </a:t>
            </a:r>
            <a:endParaRPr lang="en-GB"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965" y="1556792"/>
            <a:ext cx="7398052" cy="1194478"/>
          </a:xfrm>
          <a:prstGeom prst="rect">
            <a:avLst/>
          </a:prstGeom>
        </p:spPr>
      </p:pic>
    </p:spTree>
    <p:extLst>
      <p:ext uri="{BB962C8B-B14F-4D97-AF65-F5344CB8AC3E}">
        <p14:creationId xmlns:p14="http://schemas.microsoft.com/office/powerpoint/2010/main" val="2898999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0749101"/>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bg1"/>
                          </a:solidFill>
                          <a:latin typeface="Calibri" pitchFamily="34" charset="0"/>
                        </a:rPr>
                        <a:t>Collaboration</a:t>
                      </a:r>
                      <a:r>
                        <a:rPr lang="en-GB" sz="3200" b="1" baseline="0" dirty="0" smtClean="0">
                          <a:solidFill>
                            <a:schemeClr val="bg1"/>
                          </a:solidFill>
                          <a:latin typeface="Calibri" pitchFamily="34" charset="0"/>
                        </a:rPr>
                        <a:t> </a:t>
                      </a:r>
                      <a:r>
                        <a:rPr lang="en-GB" sz="3200" b="1" dirty="0" smtClean="0">
                          <a:solidFill>
                            <a:schemeClr val="bg1"/>
                          </a:solidFill>
                          <a:latin typeface="Calibri" pitchFamily="34" charset="0"/>
                        </a:rPr>
                        <a:t>and competition</a:t>
                      </a:r>
                      <a:endParaRPr lang="en-US" sz="3200" b="1" dirty="0">
                        <a:solidFill>
                          <a:schemeClr val="bg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85156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628800"/>
            <a:ext cx="5593804" cy="428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a:spLocks noChangeArrowheads="1"/>
          </p:cNvSpPr>
          <p:nvPr/>
        </p:nvSpPr>
        <p:spPr bwMode="auto">
          <a:xfrm>
            <a:off x="6372200" y="2545330"/>
            <a:ext cx="235458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latin typeface="Calibri" pitchFamily="34" charset="0"/>
              </a:rPr>
              <a:t>Vocab Express Leader Board – Mixed Age Learning project</a:t>
            </a:r>
            <a:br>
              <a:rPr lang="en-GB" sz="2400" b="1" dirty="0">
                <a:latin typeface="Calibri" pitchFamily="34" charset="0"/>
              </a:rPr>
            </a:br>
            <a:endParaRPr lang="en-US" sz="2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28" y="188640"/>
            <a:ext cx="3231391" cy="521735"/>
          </a:xfrm>
          <a:prstGeom prst="rect">
            <a:avLst/>
          </a:prstGeom>
        </p:spPr>
      </p:pic>
    </p:spTree>
    <p:extLst>
      <p:ext uri="{BB962C8B-B14F-4D97-AF65-F5344CB8AC3E}">
        <p14:creationId xmlns:p14="http://schemas.microsoft.com/office/powerpoint/2010/main" val="1095365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59884202"/>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bg1"/>
                          </a:solidFill>
                          <a:latin typeface="Calibri" pitchFamily="34" charset="0"/>
                        </a:rPr>
                        <a:t>Collaboration and competition</a:t>
                      </a:r>
                      <a:endParaRPr lang="en-US" sz="3200" b="1" dirty="0">
                        <a:solidFill>
                          <a:schemeClr val="bg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85156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sp>
        <p:nvSpPr>
          <p:cNvPr id="9" name="TextBox 3"/>
          <p:cNvSpPr txBox="1">
            <a:spLocks noChangeArrowheads="1"/>
          </p:cNvSpPr>
          <p:nvPr/>
        </p:nvSpPr>
        <p:spPr bwMode="auto">
          <a:xfrm>
            <a:off x="6372200" y="2545330"/>
            <a:ext cx="235458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latin typeface="Calibri" pitchFamily="34" charset="0"/>
              </a:rPr>
              <a:t>Vocab Express Leader Board – Mixed Age Learning project</a:t>
            </a:r>
            <a:br>
              <a:rPr lang="en-GB" sz="2400" b="1" dirty="0">
                <a:latin typeface="Calibri" pitchFamily="34" charset="0"/>
              </a:rPr>
            </a:br>
            <a:r>
              <a:rPr lang="en-GB" sz="2400" b="1" dirty="0">
                <a:latin typeface="Calibri" pitchFamily="34" charset="0"/>
              </a:rPr>
              <a:t>June 2011</a:t>
            </a:r>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15" y="1585244"/>
            <a:ext cx="5633925" cy="38591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28" y="188640"/>
            <a:ext cx="3231391" cy="521735"/>
          </a:xfrm>
          <a:prstGeom prst="rect">
            <a:avLst/>
          </a:prstGeom>
        </p:spPr>
      </p:pic>
    </p:spTree>
    <p:extLst>
      <p:ext uri="{BB962C8B-B14F-4D97-AF65-F5344CB8AC3E}">
        <p14:creationId xmlns:p14="http://schemas.microsoft.com/office/powerpoint/2010/main" val="839282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2690069"/>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bg1"/>
                          </a:solidFill>
                          <a:latin typeface="Calibri" pitchFamily="34" charset="0"/>
                        </a:rPr>
                        <a:t>Vocab Express </a:t>
                      </a:r>
                      <a:r>
                        <a:rPr lang="en-GB" sz="3200" b="1" dirty="0" err="1" smtClean="0">
                          <a:solidFill>
                            <a:schemeClr val="bg1"/>
                          </a:solidFill>
                          <a:latin typeface="Calibri" pitchFamily="34" charset="0"/>
                        </a:rPr>
                        <a:t>EDL</a:t>
                      </a:r>
                      <a:r>
                        <a:rPr lang="en-GB" sz="3200" b="1" baseline="0" dirty="0" smtClean="0">
                          <a:solidFill>
                            <a:schemeClr val="bg1"/>
                          </a:solidFill>
                          <a:latin typeface="Calibri" pitchFamily="34" charset="0"/>
                        </a:rPr>
                        <a:t> Championships</a:t>
                      </a:r>
                      <a:endParaRPr lang="en-US" sz="3200" b="1" dirty="0">
                        <a:solidFill>
                          <a:schemeClr val="bg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85156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500" t="16667" r="27000" b="26833"/>
          <a:stretch/>
        </p:blipFill>
        <p:spPr bwMode="auto">
          <a:xfrm>
            <a:off x="1619672" y="1484784"/>
            <a:ext cx="6768752" cy="458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7143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24731817"/>
              </p:ext>
            </p:extLst>
          </p:nvPr>
        </p:nvGraphicFramePr>
        <p:xfrm>
          <a:off x="179512" y="171451"/>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r>
                        <a:rPr lang="en-US" sz="2800" b="1" dirty="0" smtClean="0">
                          <a:solidFill>
                            <a:schemeClr val="bg1"/>
                          </a:solidFill>
                        </a:rPr>
                        <a:t>Listening and Reading</a:t>
                      </a:r>
                      <a:endParaRPr lang="en-US"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342900" marR="0" indent="-3429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dirty="0" smtClean="0"/>
                        <a:t>Integrate the 4 skills as much as possible (L &amp; S, R &amp; W, but also R &amp; S)</a:t>
                      </a:r>
                    </a:p>
                    <a:p>
                      <a:pPr marL="342900" marR="0" indent="-3429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dirty="0" smtClean="0"/>
                        <a:t>Include authentic material for variety</a:t>
                      </a:r>
                      <a:r>
                        <a:rPr lang="en-US" sz="2800" baseline="0" dirty="0" smtClean="0"/>
                        <a:t> but also difficulty of language</a:t>
                      </a:r>
                    </a:p>
                    <a:p>
                      <a:pPr marL="342900" marR="0" indent="-3429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baseline="0" dirty="0" smtClean="0"/>
                        <a:t>Allow for choice of task wherever possible</a:t>
                      </a:r>
                    </a:p>
                    <a:p>
                      <a:pPr marL="342900" marR="0" indent="-342900" algn="l" defTabSz="914400" rtl="0" eaLnBrk="1" fontAlgn="auto" latinLnBrk="0" hangingPunct="1">
                        <a:lnSpc>
                          <a:spcPct val="150000"/>
                        </a:lnSpc>
                        <a:spcBef>
                          <a:spcPts val="0"/>
                        </a:spcBef>
                        <a:spcAft>
                          <a:spcPts val="0"/>
                        </a:spcAft>
                        <a:buClrTx/>
                        <a:buSzTx/>
                        <a:buFont typeface="Wingdings" pitchFamily="2" charset="2"/>
                        <a:buChar char="§"/>
                        <a:tabLst/>
                        <a:defRPr/>
                      </a:pPr>
                      <a:r>
                        <a:rPr lang="en-US" sz="2800" baseline="0" dirty="0" smtClean="0"/>
                        <a:t>Make opportunities for collaborative work in L &amp; R</a:t>
                      </a: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2" name="TextBox 1"/>
          <p:cNvSpPr txBox="1"/>
          <p:nvPr/>
        </p:nvSpPr>
        <p:spPr>
          <a:xfrm>
            <a:off x="251520" y="1393612"/>
            <a:ext cx="8784976" cy="523220"/>
          </a:xfrm>
          <a:prstGeom prst="rect">
            <a:avLst/>
          </a:prstGeom>
          <a:noFill/>
        </p:spPr>
        <p:txBody>
          <a:bodyPr wrap="square" rtlCol="0">
            <a:spAutoFit/>
          </a:bodyPr>
          <a:lstStyle/>
          <a:p>
            <a:r>
              <a:rPr lang="en-GB" sz="2800" b="1" dirty="0" smtClean="0"/>
              <a:t>Key points</a:t>
            </a:r>
            <a:endParaRPr lang="en-GB" sz="2800" b="1" dirty="0"/>
          </a:p>
        </p:txBody>
      </p:sp>
      <p:sp>
        <p:nvSpPr>
          <p:cNvPr id="4" name="TextBox 3"/>
          <p:cNvSpPr txBox="1"/>
          <p:nvPr/>
        </p:nvSpPr>
        <p:spPr>
          <a:xfrm>
            <a:off x="251520" y="5805264"/>
            <a:ext cx="5544616" cy="369332"/>
          </a:xfrm>
          <a:prstGeom prst="rect">
            <a:avLst/>
          </a:prstGeom>
          <a:noFill/>
        </p:spPr>
        <p:txBody>
          <a:bodyPr wrap="square" rtlCol="0">
            <a:spAutoFit/>
          </a:bodyPr>
          <a:lstStyle/>
          <a:p>
            <a:r>
              <a:rPr lang="en-GB" b="1" i="1" dirty="0" smtClean="0">
                <a:solidFill>
                  <a:srgbClr val="002060"/>
                </a:solidFill>
              </a:rPr>
              <a:t>See </a:t>
            </a:r>
            <a:r>
              <a:rPr lang="en-GB" b="1" i="1" dirty="0" err="1">
                <a:solidFill>
                  <a:srgbClr val="002060"/>
                </a:solidFill>
              </a:rPr>
              <a:t>h</a:t>
            </a:r>
            <a:r>
              <a:rPr lang="en-GB" b="1" i="1" dirty="0" err="1" smtClean="0">
                <a:solidFill>
                  <a:srgbClr val="002060"/>
                </a:solidFill>
              </a:rPr>
              <a:t>andouts</a:t>
            </a:r>
            <a:r>
              <a:rPr lang="en-GB" b="1" i="1" dirty="0" smtClean="0">
                <a:solidFill>
                  <a:srgbClr val="002060"/>
                </a:solidFill>
              </a:rPr>
              <a:t> of Listening and Reading strategies</a:t>
            </a:r>
            <a:endParaRPr lang="en-GB" b="1" i="1" dirty="0">
              <a:solidFill>
                <a:srgbClr val="00206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830" y="257950"/>
            <a:ext cx="966498" cy="423036"/>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3799" y="207816"/>
            <a:ext cx="476329" cy="56266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363" y="232883"/>
            <a:ext cx="739329" cy="473170"/>
          </a:xfrm>
          <a:prstGeom prst="rect">
            <a:avLst/>
          </a:prstGeom>
        </p:spPr>
      </p:pic>
      <p:sp>
        <p:nvSpPr>
          <p:cNvPr id="8" name="Rectangle 7"/>
          <p:cNvSpPr/>
          <p:nvPr/>
        </p:nvSpPr>
        <p:spPr>
          <a:xfrm>
            <a:off x="179512" y="188640"/>
            <a:ext cx="4120039" cy="523220"/>
          </a:xfrm>
          <a:prstGeom prst="rect">
            <a:avLst/>
          </a:prstGeom>
        </p:spPr>
        <p:txBody>
          <a:bodyPr wrap="none">
            <a:spAutoFit/>
          </a:bodyPr>
          <a:lstStyle/>
          <a:p>
            <a:r>
              <a:rPr lang="en-GB" sz="2800" b="1" dirty="0"/>
              <a:t>Comberton Village College</a:t>
            </a:r>
            <a:endParaRPr lang="en-US" sz="2800" b="1" dirty="0"/>
          </a:p>
        </p:txBody>
      </p:sp>
    </p:spTree>
    <p:extLst>
      <p:ext uri="{BB962C8B-B14F-4D97-AF65-F5344CB8AC3E}">
        <p14:creationId xmlns:p14="http://schemas.microsoft.com/office/powerpoint/2010/main" val="14340982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85967041"/>
              </p:ext>
            </p:extLst>
          </p:nvPr>
        </p:nvGraphicFramePr>
        <p:xfrm>
          <a:off x="179512" y="188640"/>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r>
                        <a:rPr lang="en-GB" sz="2400" b="1" dirty="0" smtClean="0"/>
                        <a:t>Comberton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rgbClr val="FFFFCC"/>
                          </a:solidFill>
                        </a:rPr>
                        <a:t>Discussion,</a:t>
                      </a:r>
                      <a:r>
                        <a:rPr lang="en-GB" sz="2800" b="1" baseline="0" dirty="0" smtClean="0">
                          <a:solidFill>
                            <a:srgbClr val="FFFFCC"/>
                          </a:solidFill>
                        </a:rPr>
                        <a:t> reflection &amp; planning</a:t>
                      </a:r>
                      <a:endParaRPr lang="en-GB" sz="2000" b="1" dirty="0" smtClean="0">
                        <a:solidFill>
                          <a:srgbClr val="FFFFCC"/>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31676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32243166"/>
              </p:ext>
            </p:extLst>
          </p:nvPr>
        </p:nvGraphicFramePr>
        <p:xfrm>
          <a:off x="179512" y="171449"/>
          <a:ext cx="8856984" cy="6497910"/>
        </p:xfrm>
        <a:graphic>
          <a:graphicData uri="http://schemas.openxmlformats.org/drawingml/2006/table">
            <a:tbl>
              <a:tblPr firstRow="1" bandRow="1">
                <a:tableStyleId>{5940675A-B579-460E-94D1-54222C63F5DA}</a:tableStyleId>
              </a:tblPr>
              <a:tblGrid>
                <a:gridCol w="8856984"/>
              </a:tblGrid>
              <a:tr h="574886">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5167">
                <a:tc>
                  <a:txBody>
                    <a:bodyPr/>
                    <a:lstStyle/>
                    <a:p>
                      <a:pPr algn="l" eaLnBrk="1" hangingPunct="1"/>
                      <a:r>
                        <a:rPr lang="en-GB" sz="3200" b="1" dirty="0" smtClean="0">
                          <a:solidFill>
                            <a:schemeClr val="bg1"/>
                          </a:solidFill>
                          <a:latin typeface="Calibri" pitchFamily="34" charset="0"/>
                        </a:rPr>
                        <a:t>My contact details and links to resources</a:t>
                      </a:r>
                      <a:endParaRPr lang="en-US" sz="3200" b="1" dirty="0">
                        <a:solidFill>
                          <a:schemeClr val="bg1"/>
                        </a:solidFill>
                        <a:latin typeface="Calibri" pitchFamily="34" charset="0"/>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851560">
                <a:tc>
                  <a:txBody>
                    <a:bodyPr/>
                    <a:lstStyle/>
                    <a:p>
                      <a:pPr marL="342900" marR="0" indent="-342900" algn="l" defTabSz="914400" rtl="0" eaLnBrk="1" fontAlgn="auto" latinLnBrk="0" hangingPunct="1">
                        <a:lnSpc>
                          <a:spcPct val="200000"/>
                        </a:lnSpc>
                        <a:spcBef>
                          <a:spcPts val="0"/>
                        </a:spcBef>
                        <a:spcAft>
                          <a:spcPts val="0"/>
                        </a:spcAft>
                        <a:buClrTx/>
                        <a:buSzTx/>
                        <a:buFont typeface="Wingdings" pitchFamily="2" charset="2"/>
                        <a:buChar char="§"/>
                        <a:tabLst/>
                        <a:defRPr/>
                      </a:pPr>
                      <a:r>
                        <a:rPr lang="en-US" sz="2400" dirty="0" smtClean="0">
                          <a:hlinkClick r:id="rId3"/>
                        </a:rPr>
                        <a:t>www.tes.co.uk</a:t>
                      </a:r>
                      <a:r>
                        <a:rPr lang="en-US" sz="2400" dirty="0" smtClean="0"/>
                        <a:t>  (type ‘</a:t>
                      </a:r>
                      <a:r>
                        <a:rPr lang="en-US" sz="2400" dirty="0" err="1" smtClean="0"/>
                        <a:t>rhawkes</a:t>
                      </a:r>
                      <a:r>
                        <a:rPr lang="en-US" sz="2400" dirty="0" smtClean="0"/>
                        <a:t>’ into search to pull up all resources)</a:t>
                      </a:r>
                    </a:p>
                    <a:p>
                      <a:pPr marL="342900" marR="0" indent="-342900" algn="l" defTabSz="914400" rtl="0" eaLnBrk="1" fontAlgn="auto" latinLnBrk="0" hangingPunct="1">
                        <a:lnSpc>
                          <a:spcPct val="200000"/>
                        </a:lnSpc>
                        <a:spcBef>
                          <a:spcPts val="0"/>
                        </a:spcBef>
                        <a:spcAft>
                          <a:spcPts val="0"/>
                        </a:spcAft>
                        <a:buClrTx/>
                        <a:buSzTx/>
                        <a:buFont typeface="Wingdings" pitchFamily="2" charset="2"/>
                        <a:buChar char="§"/>
                        <a:tabLst/>
                        <a:defRPr/>
                      </a:pPr>
                      <a:r>
                        <a:rPr lang="en-GB" sz="2400" dirty="0" smtClean="0">
                          <a:hlinkClick r:id="rId4"/>
                        </a:rPr>
                        <a:t>www.rachelhawkes.com</a:t>
                      </a:r>
                      <a:endParaRPr lang="en-US" sz="2400" dirty="0" smtClean="0"/>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400" dirty="0" smtClean="0"/>
                        <a:t>Spontaneous talk sessions</a:t>
                      </a:r>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400" dirty="0" smtClean="0"/>
                        <a:t>Resources (Y7, 9,GCSE, AS Level</a:t>
                      </a:r>
                      <a:r>
                        <a:rPr lang="en-US" sz="2400" baseline="0" dirty="0" smtClean="0"/>
                        <a:t> Spanish)</a:t>
                      </a:r>
                      <a:endParaRPr lang="en-US" sz="2400" dirty="0" smtClean="0"/>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400" dirty="0" smtClean="0"/>
                        <a:t>Using</a:t>
                      </a:r>
                      <a:r>
                        <a:rPr lang="en-US" sz="2400" baseline="0" dirty="0" smtClean="0"/>
                        <a:t> music</a:t>
                      </a:r>
                      <a:endParaRPr lang="en-US" sz="2400" dirty="0" smtClean="0"/>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2400" dirty="0" smtClean="0">
                          <a:hlinkClick r:id="rId5"/>
                        </a:rPr>
                        <a:t>http://www.rachelhawkes.com/RPP/Song/SongContests.php</a:t>
                      </a:r>
                      <a:r>
                        <a:rPr lang="en-US" sz="2400" dirty="0" smtClean="0"/>
                        <a:t> </a:t>
                      </a:r>
                      <a:br>
                        <a:rPr lang="en-US" sz="2400" dirty="0" smtClean="0"/>
                      </a:br>
                      <a:endParaRPr lang="en-US" sz="2400" dirty="0" smtClean="0"/>
                    </a:p>
                  </a:txBody>
                  <a:tcPr marL="91439" marR="91439" marT="45725" marB="45725"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6297">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28" y="1484784"/>
            <a:ext cx="1441510" cy="1316161"/>
          </a:xfrm>
          <a:prstGeom prst="rect">
            <a:avLst/>
          </a:prstGeom>
        </p:spPr>
      </p:pic>
      <p:sp>
        <p:nvSpPr>
          <p:cNvPr id="5" name="TextBox 4"/>
          <p:cNvSpPr txBox="1"/>
          <p:nvPr/>
        </p:nvSpPr>
        <p:spPr>
          <a:xfrm>
            <a:off x="1907704" y="1556792"/>
            <a:ext cx="6192688" cy="1200329"/>
          </a:xfrm>
          <a:prstGeom prst="rect">
            <a:avLst/>
          </a:prstGeom>
          <a:noFill/>
        </p:spPr>
        <p:txBody>
          <a:bodyPr wrap="square" rtlCol="0">
            <a:spAutoFit/>
          </a:bodyPr>
          <a:lstStyle/>
          <a:p>
            <a:r>
              <a:rPr lang="en-GB" sz="2400" dirty="0" smtClean="0">
                <a:hlinkClick r:id="rId4"/>
              </a:rPr>
              <a:t>www.rachelhawkes.com</a:t>
            </a:r>
            <a:r>
              <a:rPr lang="en-GB" sz="2400" dirty="0" smtClean="0"/>
              <a:t/>
            </a:r>
            <a:br>
              <a:rPr lang="en-GB" sz="2400" dirty="0" smtClean="0"/>
            </a:br>
            <a:r>
              <a:rPr lang="en-GB" sz="2400" dirty="0" smtClean="0">
                <a:hlinkClick r:id="rId8"/>
              </a:rPr>
              <a:t>rhawkes@comberton.cambs.sch.uk</a:t>
            </a:r>
            <a:r>
              <a:rPr lang="en-GB" sz="2400" dirty="0" smtClean="0"/>
              <a:t> </a:t>
            </a:r>
            <a:br>
              <a:rPr lang="en-GB" sz="2400" dirty="0" smtClean="0"/>
            </a:br>
            <a:r>
              <a:rPr lang="en-GB" sz="2400" dirty="0" smtClean="0"/>
              <a:t>01223 262503 ext.222</a:t>
            </a:r>
            <a:r>
              <a:rPr lang="en-GB" dirty="0" smtClean="0"/>
              <a:t> </a:t>
            </a:r>
            <a:endParaRPr lang="en-GB" dirty="0"/>
          </a:p>
        </p:txBody>
      </p:sp>
    </p:spTree>
    <p:extLst>
      <p:ext uri="{BB962C8B-B14F-4D97-AF65-F5344CB8AC3E}">
        <p14:creationId xmlns:p14="http://schemas.microsoft.com/office/powerpoint/2010/main" val="320424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98907175"/>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Listening</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Causes most</a:t>
                      </a:r>
                      <a:r>
                        <a:rPr lang="en-US" sz="2800" baseline="0" dirty="0" smtClean="0"/>
                        <a:t> anxiety</a:t>
                      </a:r>
                      <a:endParaRPr lang="en-US" sz="28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Always feels like a test</a:t>
                      </a:r>
                      <a:endParaRPr lang="en-US" sz="2800" baseline="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Most challenging for lower ability</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But…certain top set students also fear it</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spTree>
    <p:extLst>
      <p:ext uri="{BB962C8B-B14F-4D97-AF65-F5344CB8AC3E}">
        <p14:creationId xmlns:p14="http://schemas.microsoft.com/office/powerpoint/2010/main" val="2542748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81238647"/>
              </p:ext>
            </p:extLst>
          </p:nvPr>
        </p:nvGraphicFramePr>
        <p:xfrm>
          <a:off x="179512" y="171451"/>
          <a:ext cx="8856984" cy="6466509"/>
        </p:xfrm>
        <a:graphic>
          <a:graphicData uri="http://schemas.openxmlformats.org/drawingml/2006/table">
            <a:tbl>
              <a:tblPr firstRow="1" bandRow="1">
                <a:tableStyleId>{5940675A-B579-460E-94D1-54222C63F5DA}</a:tableStyleId>
              </a:tblPr>
              <a:tblGrid>
                <a:gridCol w="8856984"/>
              </a:tblGrid>
              <a:tr h="520835">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140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Listening –</a:t>
                      </a:r>
                      <a:r>
                        <a:rPr lang="en-GB" sz="4400" b="1" kern="1200" baseline="0" dirty="0" smtClean="0">
                          <a:solidFill>
                            <a:schemeClr val="bg1"/>
                          </a:solidFill>
                          <a:effectLst/>
                          <a:latin typeface="+mn-lt"/>
                          <a:ea typeface="+mn-ea"/>
                          <a:cs typeface="+mn-cs"/>
                        </a:rPr>
                        <a:t> whole class</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761208">
                <a:tc>
                  <a:txBody>
                    <a:bodyPr/>
                    <a:lstStyle/>
                    <a:p>
                      <a:r>
                        <a:rPr lang="en-GB" sz="1800" b="1" kern="1200" dirty="0" smtClean="0">
                          <a:solidFill>
                            <a:schemeClr val="tx1"/>
                          </a:solidFill>
                          <a:effectLst/>
                          <a:latin typeface="+mn-lt"/>
                          <a:ea typeface="+mn-ea"/>
                          <a:cs typeface="+mn-cs"/>
                        </a:rPr>
                        <a:t>Listening (with confidence and perseverance)</a:t>
                      </a:r>
                      <a:endParaRPr lang="en-GB" sz="1800" kern="1200" dirty="0" smtClean="0">
                        <a:solidFill>
                          <a:schemeClr val="tx1"/>
                        </a:solidFill>
                        <a:effectLst/>
                        <a:latin typeface="+mn-lt"/>
                        <a:ea typeface="+mn-ea"/>
                        <a:cs typeface="+mn-cs"/>
                      </a:endParaRPr>
                    </a:p>
                    <a:p>
                      <a:r>
                        <a:rPr lang="en-GB" sz="1800" b="1" kern="1200" dirty="0" smtClean="0">
                          <a:solidFill>
                            <a:schemeClr val="tx1"/>
                          </a:solidFill>
                          <a:effectLst/>
                          <a:latin typeface="+mn-lt"/>
                          <a:ea typeface="+mn-ea"/>
                          <a:cs typeface="+mn-cs"/>
                        </a:rPr>
                        <a:t> </a:t>
                      </a:r>
                      <a:endParaRPr lang="en-GB" sz="1800" kern="1200" dirty="0" smtClean="0">
                        <a:solidFill>
                          <a:schemeClr val="tx1"/>
                        </a:solidFill>
                        <a:effectLst/>
                        <a:latin typeface="+mn-lt"/>
                        <a:ea typeface="+mn-ea"/>
                        <a:cs typeface="+mn-cs"/>
                      </a:endParaRPr>
                    </a:p>
                    <a:p>
                      <a:r>
                        <a:rPr lang="en-GB" sz="1800" kern="1200" dirty="0" smtClean="0">
                          <a:solidFill>
                            <a:schemeClr val="tx1"/>
                          </a:solidFill>
                          <a:effectLst/>
                          <a:latin typeface="+mn-lt"/>
                          <a:ea typeface="+mn-ea"/>
                          <a:cs typeface="+mn-cs"/>
                        </a:rPr>
                        <a:t>1.  In pairs</a:t>
                      </a:r>
                    </a:p>
                    <a:p>
                      <a:r>
                        <a:rPr lang="en-GB" sz="1800" kern="1200" dirty="0" smtClean="0">
                          <a:solidFill>
                            <a:schemeClr val="tx1"/>
                          </a:solidFill>
                          <a:effectLst/>
                          <a:latin typeface="+mn-lt"/>
                          <a:ea typeface="+mn-ea"/>
                          <a:cs typeface="+mn-cs"/>
                        </a:rPr>
                        <a:t> </a:t>
                      </a:r>
                    </a:p>
                    <a:p>
                      <a:r>
                        <a:rPr lang="en-GB" sz="1800" kern="1200" dirty="0" smtClean="0">
                          <a:solidFill>
                            <a:schemeClr val="tx1"/>
                          </a:solidFill>
                          <a:effectLst/>
                          <a:latin typeface="+mn-lt"/>
                          <a:ea typeface="+mn-ea"/>
                          <a:cs typeface="+mn-cs"/>
                        </a:rPr>
                        <a:t>2.  Answers first</a:t>
                      </a:r>
                    </a:p>
                    <a:p>
                      <a:r>
                        <a:rPr lang="en-GB" sz="1800" kern="1200" dirty="0" smtClean="0">
                          <a:solidFill>
                            <a:schemeClr val="tx1"/>
                          </a:solidFill>
                          <a:effectLst/>
                          <a:latin typeface="+mn-lt"/>
                          <a:ea typeface="+mn-ea"/>
                          <a:cs typeface="+mn-cs"/>
                        </a:rPr>
                        <a:t> </a:t>
                      </a:r>
                    </a:p>
                    <a:p>
                      <a:r>
                        <a:rPr lang="en-GB" sz="1800" kern="1200" dirty="0" smtClean="0">
                          <a:solidFill>
                            <a:schemeClr val="tx1"/>
                          </a:solidFill>
                          <a:effectLst/>
                          <a:latin typeface="+mn-lt"/>
                          <a:ea typeface="+mn-ea"/>
                          <a:cs typeface="+mn-cs"/>
                        </a:rPr>
                        <a:t>3.  Ordering cards</a:t>
                      </a:r>
                    </a:p>
                    <a:p>
                      <a:r>
                        <a:rPr lang="en-GB" sz="1800" kern="1200" dirty="0" smtClean="0">
                          <a:solidFill>
                            <a:schemeClr val="tx1"/>
                          </a:solidFill>
                          <a:effectLst/>
                          <a:latin typeface="+mn-lt"/>
                          <a:ea typeface="+mn-ea"/>
                          <a:cs typeface="+mn-cs"/>
                        </a:rPr>
                        <a:t> </a:t>
                      </a:r>
                    </a:p>
                    <a:p>
                      <a:pPr marL="342900" indent="-342900">
                        <a:buAutoNum type="arabicPeriod" startAt="4"/>
                      </a:pPr>
                      <a:r>
                        <a:rPr lang="en-GB" sz="1800" kern="1200" dirty="0" smtClean="0">
                          <a:solidFill>
                            <a:schemeClr val="tx1"/>
                          </a:solidFill>
                          <a:effectLst/>
                          <a:latin typeface="+mn-lt"/>
                          <a:ea typeface="+mn-ea"/>
                          <a:cs typeface="+mn-cs"/>
                        </a:rPr>
                        <a:t>‘Running listening comprehension’</a:t>
                      </a:r>
                    </a:p>
                    <a:p>
                      <a:pPr marL="0" indent="0">
                        <a:buNone/>
                      </a:pPr>
                      <a:r>
                        <a:rPr lang="en-GB" sz="1800" kern="1200" dirty="0" smtClean="0">
                          <a:solidFill>
                            <a:schemeClr val="tx1"/>
                          </a:solidFill>
                          <a:effectLst/>
                          <a:latin typeface="+mn-lt"/>
                          <a:ea typeface="+mn-ea"/>
                          <a:cs typeface="+mn-cs"/>
                        </a:rPr>
                        <a:t/>
                      </a:r>
                      <a:br>
                        <a:rPr lang="en-GB" sz="1800" kern="1200" dirty="0" smtClean="0">
                          <a:solidFill>
                            <a:schemeClr val="tx1"/>
                          </a:solidFill>
                          <a:effectLst/>
                          <a:latin typeface="+mn-lt"/>
                          <a:ea typeface="+mn-ea"/>
                          <a:cs typeface="+mn-cs"/>
                        </a:rPr>
                      </a:br>
                      <a:r>
                        <a:rPr lang="en-GB" sz="1800" kern="1200" dirty="0" smtClean="0">
                          <a:solidFill>
                            <a:schemeClr val="tx1"/>
                          </a:solidFill>
                          <a:effectLst/>
                          <a:latin typeface="+mn-lt"/>
                          <a:ea typeface="+mn-ea"/>
                          <a:cs typeface="+mn-cs"/>
                        </a:rPr>
                        <a:t>5.  Visual</a:t>
                      </a:r>
                      <a:r>
                        <a:rPr lang="en-GB" sz="1800" kern="1200" baseline="0" dirty="0" smtClean="0">
                          <a:solidFill>
                            <a:schemeClr val="tx1"/>
                          </a:solidFill>
                          <a:effectLst/>
                          <a:latin typeface="+mn-lt"/>
                          <a:ea typeface="+mn-ea"/>
                          <a:cs typeface="+mn-cs"/>
                        </a:rPr>
                        <a:t> listening (YouTube, BBC online clips, adverts)</a:t>
                      </a:r>
                      <a:br>
                        <a:rPr lang="en-GB" sz="1800" kern="1200" baseline="0" dirty="0" smtClean="0">
                          <a:solidFill>
                            <a:schemeClr val="tx1"/>
                          </a:solidFill>
                          <a:effectLst/>
                          <a:latin typeface="+mn-lt"/>
                          <a:ea typeface="+mn-ea"/>
                          <a:cs typeface="+mn-cs"/>
                        </a:rPr>
                      </a:br>
                      <a:r>
                        <a:rPr lang="en-GB" sz="1800" kern="1200" baseline="0" dirty="0" smtClean="0">
                          <a:solidFill>
                            <a:schemeClr val="tx1"/>
                          </a:solidFill>
                          <a:effectLst/>
                          <a:latin typeface="+mn-lt"/>
                          <a:ea typeface="+mn-ea"/>
                          <a:cs typeface="+mn-cs"/>
                        </a:rPr>
                        <a:t/>
                      </a:r>
                      <a:br>
                        <a:rPr lang="en-GB" sz="1800" kern="1200" baseline="0" dirty="0" smtClean="0">
                          <a:solidFill>
                            <a:schemeClr val="tx1"/>
                          </a:solidFill>
                          <a:effectLst/>
                          <a:latin typeface="+mn-lt"/>
                          <a:ea typeface="+mn-ea"/>
                          <a:cs typeface="+mn-cs"/>
                        </a:rPr>
                      </a:br>
                      <a:r>
                        <a:rPr lang="en-GB" sz="1800" kern="1200" baseline="0" dirty="0" smtClean="0">
                          <a:solidFill>
                            <a:schemeClr val="tx1"/>
                          </a:solidFill>
                          <a:effectLst/>
                          <a:latin typeface="+mn-lt"/>
                          <a:ea typeface="+mn-ea"/>
                          <a:cs typeface="+mn-cs"/>
                        </a:rPr>
                        <a:t>6.  Songs</a:t>
                      </a:r>
                    </a:p>
                    <a:p>
                      <a:pPr marL="0" indent="0">
                        <a:buNone/>
                      </a:pPr>
                      <a:r>
                        <a:rPr lang="en-GB" sz="1800" kern="1200" baseline="0" dirty="0" smtClean="0">
                          <a:solidFill>
                            <a:schemeClr val="tx1"/>
                          </a:solidFill>
                          <a:effectLst/>
                          <a:latin typeface="+mn-lt"/>
                          <a:ea typeface="+mn-ea"/>
                          <a:cs typeface="+mn-cs"/>
                        </a:rPr>
                        <a:t/>
                      </a:r>
                      <a:br>
                        <a:rPr lang="en-GB" sz="1800" kern="1200" baseline="0" dirty="0" smtClean="0">
                          <a:solidFill>
                            <a:schemeClr val="tx1"/>
                          </a:solidFill>
                          <a:effectLst/>
                          <a:latin typeface="+mn-lt"/>
                          <a:ea typeface="+mn-ea"/>
                          <a:cs typeface="+mn-cs"/>
                        </a:rPr>
                      </a:br>
                      <a:r>
                        <a:rPr lang="en-GB" sz="1800" kern="1200" baseline="0" dirty="0" smtClean="0">
                          <a:solidFill>
                            <a:schemeClr val="tx1"/>
                          </a:solidFill>
                          <a:effectLst/>
                          <a:latin typeface="+mn-lt"/>
                          <a:ea typeface="+mn-ea"/>
                          <a:cs typeface="+mn-cs"/>
                        </a:rPr>
                        <a:t>7.  Listening </a:t>
                      </a:r>
                      <a:r>
                        <a:rPr lang="en-GB" sz="1800" kern="1200" baseline="0" dirty="0" smtClean="0">
                          <a:solidFill>
                            <a:schemeClr val="tx1"/>
                          </a:solidFill>
                          <a:effectLst/>
                          <a:latin typeface="+mn-lt"/>
                          <a:ea typeface="+mn-ea"/>
                          <a:cs typeface="+mn-cs"/>
                          <a:sym typeface="Wingdings" pitchFamily="2" charset="2"/>
                        </a:rPr>
                        <a:t> speaking</a:t>
                      </a:r>
                      <a:br>
                        <a:rPr lang="en-GB" sz="1800" kern="1200" baseline="0" dirty="0" smtClean="0">
                          <a:solidFill>
                            <a:schemeClr val="tx1"/>
                          </a:solidFill>
                          <a:effectLst/>
                          <a:latin typeface="+mn-lt"/>
                          <a:ea typeface="+mn-ea"/>
                          <a:cs typeface="+mn-cs"/>
                          <a:sym typeface="Wingdings" pitchFamily="2" charset="2"/>
                        </a:rPr>
                      </a:br>
                      <a:r>
                        <a:rPr lang="en-GB" sz="1800" kern="1200" baseline="0" dirty="0" smtClean="0">
                          <a:solidFill>
                            <a:schemeClr val="tx1"/>
                          </a:solidFill>
                          <a:effectLst/>
                          <a:latin typeface="+mn-lt"/>
                          <a:ea typeface="+mn-ea"/>
                          <a:cs typeface="+mn-cs"/>
                          <a:sym typeface="Wingdings" pitchFamily="2" charset="2"/>
                        </a:rPr>
                        <a:t/>
                      </a:r>
                      <a:br>
                        <a:rPr lang="en-GB" sz="1800" kern="1200" baseline="0" dirty="0" smtClean="0">
                          <a:solidFill>
                            <a:schemeClr val="tx1"/>
                          </a:solidFill>
                          <a:effectLst/>
                          <a:latin typeface="+mn-lt"/>
                          <a:ea typeface="+mn-ea"/>
                          <a:cs typeface="+mn-cs"/>
                          <a:sym typeface="Wingdings" pitchFamily="2" charset="2"/>
                        </a:rPr>
                      </a:br>
                      <a:r>
                        <a:rPr lang="en-GB" sz="1800" kern="1200" baseline="0" dirty="0" smtClean="0">
                          <a:solidFill>
                            <a:schemeClr val="tx1"/>
                          </a:solidFill>
                          <a:effectLst/>
                          <a:latin typeface="+mn-lt"/>
                          <a:ea typeface="+mn-ea"/>
                          <a:cs typeface="+mn-cs"/>
                          <a:sym typeface="Wingdings" pitchFamily="2" charset="2"/>
                        </a:rPr>
                        <a:t>8.  Produce own listening assessment</a:t>
                      </a:r>
                      <a:endParaRPr lang="en-GB" sz="1800" kern="1200" dirty="0" smtClean="0">
                        <a:solidFill>
                          <a:schemeClr val="tx1"/>
                        </a:solidFill>
                        <a:effectLst/>
                        <a:latin typeface="+mn-lt"/>
                        <a:ea typeface="+mn-ea"/>
                        <a:cs typeface="+mn-cs"/>
                      </a:endParaRPr>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22456">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355539968"/>
              </p:ext>
            </p:extLst>
          </p:nvPr>
        </p:nvGraphicFramePr>
        <p:xfrm>
          <a:off x="5364088" y="1772816"/>
          <a:ext cx="3456384" cy="2468880"/>
        </p:xfrm>
        <a:graphic>
          <a:graphicData uri="http://schemas.openxmlformats.org/drawingml/2006/table">
            <a:tbl>
              <a:tblPr firstRow="1" bandRow="1">
                <a:tableStyleId>{5940675A-B579-460E-94D1-54222C63F5DA}</a:tableStyleId>
              </a:tblPr>
              <a:tblGrid>
                <a:gridCol w="3456384"/>
              </a:tblGrid>
              <a:tr h="370840">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GB" sz="1800" kern="1200" baseline="0" dirty="0" smtClean="0">
                          <a:solidFill>
                            <a:schemeClr val="tx1"/>
                          </a:solidFill>
                          <a:effectLst/>
                          <a:latin typeface="+mn-lt"/>
                          <a:ea typeface="+mn-ea"/>
                          <a:cs typeface="+mn-cs"/>
                          <a:sym typeface="Wingdings" pitchFamily="2" charset="2"/>
                        </a:rPr>
                        <a:t>9.  All speaking (when spontaneous) is listening</a:t>
                      </a:r>
                      <a:endParaRPr lang="en-GB" sz="1800" kern="1200" dirty="0" smtClean="0">
                        <a:solidFill>
                          <a:schemeClr val="tx1"/>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nSpc>
                          <a:spcPct val="200000"/>
                        </a:lnSpc>
                      </a:pPr>
                      <a:r>
                        <a:rPr lang="en-GB" dirty="0" smtClean="0"/>
                        <a:t>10. Pre-teach key language</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nSpc>
                          <a:spcPct val="200000"/>
                        </a:lnSpc>
                      </a:pPr>
                      <a:r>
                        <a:rPr lang="en-GB" dirty="0" smtClean="0"/>
                        <a:t>11. Repeat listening tasks</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395506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15489916"/>
              </p:ext>
            </p:extLst>
          </p:nvPr>
        </p:nvGraphicFramePr>
        <p:xfrm>
          <a:off x="179512" y="171451"/>
          <a:ext cx="8856984" cy="640122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4400" b="1" kern="1200" dirty="0" smtClean="0">
                          <a:solidFill>
                            <a:schemeClr val="bg1"/>
                          </a:solidFill>
                          <a:effectLst/>
                          <a:latin typeface="+mn-lt"/>
                          <a:ea typeface="+mn-ea"/>
                          <a:cs typeface="+mn-cs"/>
                        </a:rPr>
                        <a:t>Listening: at own pace</a:t>
                      </a:r>
                      <a:endParaRPr lang="en-GB" sz="5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Reduces anxiety</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dirty="0" smtClean="0"/>
                        <a:t>Student</a:t>
                      </a:r>
                      <a:r>
                        <a:rPr lang="en-US" sz="2800" baseline="0" dirty="0" smtClean="0"/>
                        <a:t> controls playback – ‘test’ feeling removed</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Facilitates ‘listen again’ according to need</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2800" baseline="0" dirty="0" smtClean="0"/>
                        <a:t>Increases the range and complexity of material you can use for listening</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spTree>
    <p:extLst>
      <p:ext uri="{BB962C8B-B14F-4D97-AF65-F5344CB8AC3E}">
        <p14:creationId xmlns:p14="http://schemas.microsoft.com/office/powerpoint/2010/main" val="1328253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57188" y="171450"/>
          <a:ext cx="8286750" cy="6400800"/>
        </p:xfrm>
        <a:graphic>
          <a:graphicData uri="http://schemas.openxmlformats.org/drawingml/2006/table">
            <a:tbl>
              <a:tblPr firstRow="1" bandRow="1">
                <a:tableStyleId>{5940675A-B579-460E-94D1-54222C63F5DA}</a:tableStyleId>
              </a:tblPr>
              <a:tblGrid>
                <a:gridCol w="8286750"/>
              </a:tblGrid>
              <a:tr h="541930">
                <a:tc>
                  <a:txBody>
                    <a:bodyPr/>
                    <a:lstStyle/>
                    <a:p>
                      <a:r>
                        <a:rPr lang="en-GB" sz="2400" b="1" dirty="0" smtClean="0"/>
                        <a:t>La </a:t>
                      </a:r>
                      <a:r>
                        <a:rPr lang="en-GB" sz="2400" b="1" dirty="0" err="1" smtClean="0"/>
                        <a:t>semana</a:t>
                      </a:r>
                      <a:endParaRPr lang="en-US" sz="2400" b="1" dirty="0"/>
                    </a:p>
                  </a:txBody>
                  <a:tcPr marL="91439" marR="91439" marT="45725" marB="45725" anchor="ctr"/>
                </a:tc>
              </a:tr>
              <a:tr h="433545">
                <a:tc>
                  <a:txBody>
                    <a:bodyPr/>
                    <a:lstStyle/>
                    <a:p>
                      <a:endParaRPr lang="en-US" sz="1800" dirty="0"/>
                    </a:p>
                  </a:txBody>
                  <a:tcPr marL="91439" marR="91439" marT="45725" marB="45725" anchor="ctr">
                    <a:solidFill>
                      <a:srgbClr val="002060"/>
                    </a:solidFill>
                  </a:tcPr>
                </a:tc>
              </a:tr>
              <a:tr h="49857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aseline="0" dirty="0" err="1" smtClean="0"/>
                        <a:t>Voy</a:t>
                      </a:r>
                      <a:r>
                        <a:rPr lang="en-GB" sz="2000" baseline="0" dirty="0" smtClean="0"/>
                        <a:t> </a:t>
                      </a:r>
                      <a:r>
                        <a:rPr lang="en-GB" sz="2000" baseline="0" dirty="0" err="1" smtClean="0"/>
                        <a:t>corriendo</a:t>
                      </a:r>
                      <a:r>
                        <a:rPr lang="en-GB" sz="2000" baseline="0" dirty="0" smtClean="0"/>
                        <a:t>, la </a:t>
                      </a:r>
                      <a:r>
                        <a:rPr lang="en-GB" sz="2000" baseline="0" dirty="0" err="1" smtClean="0"/>
                        <a:t>poli</a:t>
                      </a:r>
                      <a:r>
                        <a:rPr lang="en-GB" sz="2000" baseline="0" dirty="0" smtClean="0"/>
                        <a:t> </a:t>
                      </a:r>
                      <a:r>
                        <a:rPr lang="en-GB" sz="2000" baseline="0" dirty="0" err="1" smtClean="0"/>
                        <a:t>va</a:t>
                      </a:r>
                      <a:r>
                        <a:rPr lang="en-GB" sz="2000" baseline="0" dirty="0" smtClean="0"/>
                        <a:t> </a:t>
                      </a:r>
                      <a:r>
                        <a:rPr lang="en-GB" sz="2000" baseline="0" dirty="0" err="1" smtClean="0"/>
                        <a:t>detrás</a:t>
                      </a:r>
                      <a:r>
                        <a:rPr lang="en-GB" sz="2000" baseline="0" dirty="0" smtClean="0"/>
                        <a:t/>
                      </a:r>
                      <a:br>
                        <a:rPr lang="en-GB" sz="2000" baseline="0" dirty="0" smtClean="0"/>
                      </a:br>
                      <a:r>
                        <a:rPr lang="en-GB" sz="2000" baseline="0" dirty="0" err="1" smtClean="0"/>
                        <a:t>Voy</a:t>
                      </a:r>
                      <a:r>
                        <a:rPr lang="en-GB" sz="2000" baseline="0" dirty="0" smtClean="0"/>
                        <a:t> </a:t>
                      </a:r>
                      <a:r>
                        <a:rPr lang="en-GB" sz="2000" baseline="0" dirty="0" err="1" smtClean="0"/>
                        <a:t>corriendo</a:t>
                      </a:r>
                      <a:r>
                        <a:rPr lang="en-GB" sz="2000" baseline="0" dirty="0" smtClean="0"/>
                        <a:t>, a </a:t>
                      </a:r>
                      <a:r>
                        <a:rPr lang="en-GB" sz="2000" baseline="0" dirty="0" err="1" smtClean="0"/>
                        <a:t>mí</a:t>
                      </a:r>
                      <a:r>
                        <a:rPr lang="en-GB" sz="2000" baseline="0" dirty="0" smtClean="0"/>
                        <a:t> me </a:t>
                      </a:r>
                      <a:r>
                        <a:rPr lang="en-GB" sz="2000" baseline="0" dirty="0" err="1" smtClean="0"/>
                        <a:t>quieren</a:t>
                      </a:r>
                      <a:r>
                        <a:rPr lang="en-GB" sz="2000" baseline="0" dirty="0" smtClean="0"/>
                        <a:t> pillar</a:t>
                      </a:r>
                      <a:br>
                        <a:rPr lang="en-GB" sz="2000" baseline="0" dirty="0" smtClean="0"/>
                      </a:br>
                      <a:r>
                        <a:rPr lang="en-GB" sz="2000" baseline="0" dirty="0" smtClean="0"/>
                        <a:t>el </a:t>
                      </a:r>
                      <a:r>
                        <a:rPr lang="en-GB" sz="2000" baseline="0" dirty="0" err="1" smtClean="0"/>
                        <a:t>alquiler</a:t>
                      </a:r>
                      <a:r>
                        <a:rPr lang="en-GB" sz="2000" baseline="0" dirty="0" smtClean="0"/>
                        <a:t>, no </a:t>
                      </a:r>
                      <a:r>
                        <a:rPr lang="en-GB" sz="2000" baseline="0" dirty="0" err="1" smtClean="0"/>
                        <a:t>voy</a:t>
                      </a:r>
                      <a:r>
                        <a:rPr lang="en-GB" sz="2000" baseline="0" dirty="0" smtClean="0"/>
                        <a:t> a </a:t>
                      </a:r>
                      <a:r>
                        <a:rPr lang="en-GB" sz="2000" baseline="0" dirty="0" err="1" smtClean="0"/>
                        <a:t>pagar</a:t>
                      </a:r>
                      <a:r>
                        <a:rPr lang="en-GB" sz="2000" baseline="0" dirty="0" smtClean="0"/>
                        <a:t/>
                      </a:r>
                      <a:br>
                        <a:rPr lang="en-GB" sz="2000" baseline="0" dirty="0" smtClean="0"/>
                      </a:br>
                      <a:r>
                        <a:rPr lang="en-GB" sz="2000" baseline="0" dirty="0" err="1" smtClean="0"/>
                        <a:t>que</a:t>
                      </a:r>
                      <a:r>
                        <a:rPr lang="en-GB" sz="2000" baseline="0" dirty="0" smtClean="0"/>
                        <a:t> </a:t>
                      </a:r>
                      <a:r>
                        <a:rPr lang="en-GB" sz="2000" baseline="0" dirty="0" err="1" smtClean="0"/>
                        <a:t>vengan</a:t>
                      </a:r>
                      <a:r>
                        <a:rPr lang="en-GB" sz="2000" baseline="0" dirty="0" smtClean="0"/>
                        <a:t> a </a:t>
                      </a:r>
                      <a:r>
                        <a:rPr lang="en-GB" sz="2000" baseline="0" dirty="0" err="1" smtClean="0"/>
                        <a:t>buscarme</a:t>
                      </a:r>
                      <a:r>
                        <a:rPr lang="en-GB" sz="2000" baseline="0" dirty="0" smtClean="0"/>
                        <a:t>, no me </a:t>
                      </a:r>
                      <a:r>
                        <a:rPr lang="en-GB" sz="2000" baseline="0" dirty="0" err="1" smtClean="0"/>
                        <a:t>encontrarán</a:t>
                      </a:r>
                      <a:r>
                        <a:rPr lang="en-GB" sz="2000" baseline="0" dirty="0" smtClean="0"/>
                        <a:t>.</a:t>
                      </a:r>
                      <a:br>
                        <a:rPr lang="en-GB" sz="2000" baseline="0" dirty="0" smtClean="0"/>
                      </a:br>
                      <a:r>
                        <a:rPr lang="en-GB" sz="2000" baseline="0" dirty="0" smtClean="0"/>
                        <a:t/>
                      </a:r>
                      <a:br>
                        <a:rPr lang="en-GB" sz="2000" baseline="0" dirty="0" smtClean="0"/>
                      </a:br>
                      <a:r>
                        <a:rPr lang="en-GB" sz="2000" baseline="0" dirty="0" err="1" smtClean="0"/>
                        <a:t>Yo</a:t>
                      </a:r>
                      <a:r>
                        <a:rPr lang="en-GB" sz="2000" baseline="0" dirty="0" smtClean="0"/>
                        <a:t> </a:t>
                      </a:r>
                      <a:r>
                        <a:rPr lang="en-GB" sz="2000" baseline="0" dirty="0" err="1" smtClean="0"/>
                        <a:t>v</a:t>
                      </a:r>
                      <a:r>
                        <a:rPr lang="en-GB" sz="2000" dirty="0" err="1" smtClean="0"/>
                        <a:t>oy</a:t>
                      </a:r>
                      <a:r>
                        <a:rPr lang="en-GB" sz="2000" baseline="0" dirty="0" smtClean="0"/>
                        <a:t> </a:t>
                      </a:r>
                      <a:r>
                        <a:rPr lang="en-GB" sz="2000" baseline="0" dirty="0" err="1" smtClean="0"/>
                        <a:t>corriendo</a:t>
                      </a:r>
                      <a:r>
                        <a:rPr lang="en-GB" sz="2000" baseline="0" dirty="0" smtClean="0"/>
                        <a:t> </a:t>
                      </a:r>
                      <a:r>
                        <a:rPr lang="en-GB" sz="2000" baseline="0" dirty="0" err="1" smtClean="0"/>
                        <a:t>lunes</a:t>
                      </a:r>
                      <a:r>
                        <a:rPr lang="en-GB" sz="2000" baseline="0" dirty="0" smtClean="0"/>
                        <a:t>, </a:t>
                      </a:r>
                      <a:r>
                        <a:rPr lang="en-GB" sz="2000" baseline="0" dirty="0" err="1" smtClean="0"/>
                        <a:t>martes</a:t>
                      </a:r>
                      <a:r>
                        <a:rPr lang="en-GB" sz="2000" baseline="0" dirty="0" smtClean="0"/>
                        <a:t>, </a:t>
                      </a:r>
                      <a:r>
                        <a:rPr lang="en-GB" sz="2000" baseline="0" dirty="0" err="1" smtClean="0"/>
                        <a:t>miércoles</a:t>
                      </a:r>
                      <a:r>
                        <a:rPr lang="en-GB" sz="2000" baseline="0" dirty="0" smtClean="0"/>
                        <a:t/>
                      </a:r>
                      <a:br>
                        <a:rPr lang="en-GB" sz="2000" baseline="0" dirty="0" smtClean="0"/>
                      </a:br>
                      <a:r>
                        <a:rPr lang="en-GB" sz="2000" baseline="0" dirty="0" err="1" smtClean="0"/>
                        <a:t>jueves</a:t>
                      </a:r>
                      <a:r>
                        <a:rPr lang="en-GB" sz="2000" baseline="0" dirty="0" smtClean="0"/>
                        <a:t>, </a:t>
                      </a:r>
                      <a:r>
                        <a:rPr lang="en-GB" sz="2000" baseline="0" dirty="0" err="1" smtClean="0"/>
                        <a:t>viernes</a:t>
                      </a:r>
                      <a:r>
                        <a:rPr lang="en-GB" sz="2000" baseline="0" dirty="0" smtClean="0"/>
                        <a:t>, </a:t>
                      </a:r>
                      <a:r>
                        <a:rPr lang="en-GB" sz="2000" baseline="0" dirty="0" err="1" smtClean="0"/>
                        <a:t>sábado</a:t>
                      </a:r>
                      <a:r>
                        <a:rPr lang="en-GB" sz="2000" baseline="0" dirty="0" smtClean="0"/>
                        <a:t> y </a:t>
                      </a:r>
                      <a:r>
                        <a:rPr lang="en-GB" sz="2000" baseline="0" dirty="0" err="1" smtClean="0"/>
                        <a:t>domingo</a:t>
                      </a:r>
                      <a:r>
                        <a:rPr lang="en-GB" sz="2000" baseline="0" dirty="0" smtClean="0"/>
                        <a:t> (x2)</a:t>
                      </a:r>
                      <a:br>
                        <a:rPr lang="en-GB" sz="2000" baseline="0" dirty="0" smtClean="0"/>
                      </a:br>
                      <a:r>
                        <a:rPr lang="en-GB" sz="2000" baseline="0" dirty="0" smtClean="0"/>
                        <a:t/>
                      </a:r>
                      <a:br>
                        <a:rPr lang="en-GB" sz="2000" baseline="0" dirty="0" smtClean="0"/>
                      </a:br>
                      <a:r>
                        <a:rPr lang="en-GB" sz="2000" baseline="0" dirty="0" smtClean="0"/>
                        <a:t>¿</a:t>
                      </a:r>
                      <a:r>
                        <a:rPr lang="en-GB" sz="2000" baseline="0" dirty="0" err="1" smtClean="0"/>
                        <a:t>Qué</a:t>
                      </a:r>
                      <a:r>
                        <a:rPr lang="en-GB" sz="2000" baseline="0" dirty="0" smtClean="0"/>
                        <a:t> </a:t>
                      </a:r>
                      <a:r>
                        <a:rPr lang="en-GB" sz="2000" baseline="0" dirty="0" err="1" smtClean="0"/>
                        <a:t>malo</a:t>
                      </a:r>
                      <a:r>
                        <a:rPr lang="en-GB" sz="2000" baseline="0" dirty="0" smtClean="0"/>
                        <a:t> he </a:t>
                      </a:r>
                      <a:r>
                        <a:rPr lang="en-GB" sz="2000" baseline="0" dirty="0" err="1" smtClean="0"/>
                        <a:t>hecho</a:t>
                      </a:r>
                      <a:r>
                        <a:rPr lang="en-GB" sz="2000" baseline="0" dirty="0" smtClean="0"/>
                        <a:t> </a:t>
                      </a:r>
                      <a:r>
                        <a:rPr lang="en-GB" sz="2000" baseline="0" dirty="0" err="1" smtClean="0"/>
                        <a:t>yo</a:t>
                      </a:r>
                      <a:r>
                        <a:rPr lang="en-GB" sz="2000" baseline="0" dirty="0" smtClean="0"/>
                        <a:t>? (x4)</a:t>
                      </a:r>
                      <a:endParaRPr lang="en-US" sz="2000" dirty="0" smtClean="0"/>
                    </a:p>
                    <a:p>
                      <a:r>
                        <a:rPr lang="en-GB" sz="2000" baseline="0" dirty="0" smtClean="0"/>
                        <a:t/>
                      </a:r>
                      <a:br>
                        <a:rPr lang="en-GB" sz="2000" baseline="0" dirty="0" smtClean="0"/>
                      </a:br>
                      <a:r>
                        <a:rPr lang="en-GB" sz="2000" baseline="0" dirty="0" err="1" smtClean="0"/>
                        <a:t>Voy</a:t>
                      </a:r>
                      <a:r>
                        <a:rPr lang="en-GB" sz="2000" baseline="0" dirty="0" smtClean="0"/>
                        <a:t> </a:t>
                      </a:r>
                      <a:r>
                        <a:rPr lang="en-GB" sz="2000" baseline="0" dirty="0" err="1" smtClean="0"/>
                        <a:t>corriendo</a:t>
                      </a:r>
                      <a:r>
                        <a:rPr lang="en-GB" sz="2000" baseline="0" dirty="0" smtClean="0"/>
                        <a:t>, la </a:t>
                      </a:r>
                      <a:r>
                        <a:rPr lang="en-GB" sz="2000" baseline="0" dirty="0" err="1" smtClean="0"/>
                        <a:t>poli</a:t>
                      </a:r>
                      <a:r>
                        <a:rPr lang="en-GB" sz="2000" baseline="0" dirty="0" smtClean="0"/>
                        <a:t> </a:t>
                      </a:r>
                      <a:r>
                        <a:rPr lang="en-GB" sz="2000" baseline="0" dirty="0" err="1" smtClean="0"/>
                        <a:t>siempre</a:t>
                      </a:r>
                      <a:r>
                        <a:rPr lang="en-GB" sz="2000" baseline="0" dirty="0" smtClean="0"/>
                        <a:t> </a:t>
                      </a:r>
                      <a:r>
                        <a:rPr lang="en-GB" sz="2000" baseline="0" dirty="0" err="1" smtClean="0"/>
                        <a:t>detrás</a:t>
                      </a:r>
                      <a:r>
                        <a:rPr lang="en-GB" sz="2000" baseline="0" dirty="0" smtClean="0"/>
                        <a:t/>
                      </a:r>
                      <a:br>
                        <a:rPr lang="en-GB" sz="2000" baseline="0" dirty="0" smtClean="0"/>
                      </a:br>
                      <a:r>
                        <a:rPr lang="en-GB" sz="2000" baseline="0" dirty="0" err="1" smtClean="0"/>
                        <a:t>Voy</a:t>
                      </a:r>
                      <a:r>
                        <a:rPr lang="en-GB" sz="2000" baseline="0" dirty="0" smtClean="0"/>
                        <a:t> </a:t>
                      </a:r>
                      <a:r>
                        <a:rPr lang="en-GB" sz="2000" baseline="0" dirty="0" err="1" smtClean="0"/>
                        <a:t>corriendo</a:t>
                      </a:r>
                      <a:r>
                        <a:rPr lang="en-GB" sz="2000" baseline="0" dirty="0" smtClean="0"/>
                        <a:t>, a </a:t>
                      </a:r>
                      <a:r>
                        <a:rPr lang="en-GB" sz="2000" baseline="0" dirty="0" err="1" smtClean="0"/>
                        <a:t>mí</a:t>
                      </a:r>
                      <a:r>
                        <a:rPr lang="en-GB" sz="2000" baseline="0" dirty="0" smtClean="0"/>
                        <a:t> me </a:t>
                      </a:r>
                      <a:r>
                        <a:rPr lang="en-GB" sz="2000" baseline="0" dirty="0" err="1" smtClean="0"/>
                        <a:t>quieren</a:t>
                      </a:r>
                      <a:r>
                        <a:rPr lang="en-GB" sz="2000" baseline="0" dirty="0" smtClean="0"/>
                        <a:t> pillar</a:t>
                      </a:r>
                      <a:br>
                        <a:rPr lang="en-GB" sz="2000" baseline="0" dirty="0" smtClean="0"/>
                      </a:br>
                      <a:r>
                        <a:rPr lang="en-GB" sz="2000" baseline="0" dirty="0" err="1" smtClean="0"/>
                        <a:t>Mis</a:t>
                      </a:r>
                      <a:r>
                        <a:rPr lang="en-GB" sz="2000" baseline="0" dirty="0" smtClean="0"/>
                        <a:t> </a:t>
                      </a:r>
                      <a:r>
                        <a:rPr lang="en-GB" sz="2000" baseline="0" dirty="0" err="1" smtClean="0"/>
                        <a:t>hijos</a:t>
                      </a:r>
                      <a:r>
                        <a:rPr lang="en-GB" sz="2000" baseline="0" dirty="0" smtClean="0"/>
                        <a:t> no van a </a:t>
                      </a:r>
                      <a:r>
                        <a:rPr lang="en-GB" sz="2000" baseline="0" dirty="0" err="1" smtClean="0"/>
                        <a:t>hacer</a:t>
                      </a:r>
                      <a:r>
                        <a:rPr lang="en-GB" sz="2000" baseline="0" dirty="0" smtClean="0"/>
                        <a:t> el </a:t>
                      </a:r>
                      <a:r>
                        <a:rPr lang="en-GB" sz="2000" baseline="0" dirty="0" err="1" smtClean="0"/>
                        <a:t>servicio</a:t>
                      </a:r>
                      <a:r>
                        <a:rPr lang="en-GB" sz="2000" baseline="0" dirty="0" smtClean="0"/>
                        <a:t> </a:t>
                      </a:r>
                      <a:r>
                        <a:rPr lang="en-GB" sz="2000" baseline="0" dirty="0" err="1" smtClean="0"/>
                        <a:t>militar</a:t>
                      </a:r>
                      <a:r>
                        <a:rPr lang="en-GB" sz="2000" baseline="0" dirty="0" smtClean="0"/>
                        <a:t/>
                      </a:r>
                      <a:br>
                        <a:rPr lang="en-GB" sz="2000" baseline="0" dirty="0" smtClean="0"/>
                      </a:br>
                      <a:r>
                        <a:rPr lang="en-GB" sz="2000" baseline="0" dirty="0" err="1" smtClean="0"/>
                        <a:t>que</a:t>
                      </a:r>
                      <a:r>
                        <a:rPr lang="en-GB" sz="2000" baseline="0" dirty="0" smtClean="0"/>
                        <a:t> </a:t>
                      </a:r>
                      <a:r>
                        <a:rPr lang="en-GB" sz="2000" baseline="0" dirty="0" err="1" smtClean="0"/>
                        <a:t>vengan</a:t>
                      </a:r>
                      <a:r>
                        <a:rPr lang="en-GB" sz="2000" baseline="0" dirty="0" smtClean="0"/>
                        <a:t> a </a:t>
                      </a:r>
                      <a:r>
                        <a:rPr lang="en-GB" sz="2000" baseline="0" dirty="0" err="1" smtClean="0"/>
                        <a:t>buscarme</a:t>
                      </a:r>
                      <a:r>
                        <a:rPr lang="en-GB" sz="2000" baseline="0" dirty="0" smtClean="0"/>
                        <a:t>, no me </a:t>
                      </a:r>
                      <a:r>
                        <a:rPr lang="en-GB" sz="2000" baseline="0" dirty="0" err="1" smtClean="0"/>
                        <a:t>encontrarán</a:t>
                      </a:r>
                      <a:r>
                        <a:rPr lang="en-GB" sz="2000" baseline="0" dirty="0" smtClean="0"/>
                        <a:t>.</a:t>
                      </a:r>
                      <a:br>
                        <a:rPr lang="en-GB" sz="2000" baseline="0" dirty="0" smtClean="0"/>
                      </a:br>
                      <a:r>
                        <a:rPr lang="en-GB" sz="2000" baseline="0" dirty="0" smtClean="0"/>
                        <a:t> </a:t>
                      </a:r>
                      <a:br>
                        <a:rPr lang="en-GB" sz="2000" baseline="0" dirty="0" smtClean="0"/>
                      </a:br>
                      <a:r>
                        <a:rPr lang="en-GB" sz="2000" baseline="0" dirty="0" err="1" smtClean="0"/>
                        <a:t>Yo</a:t>
                      </a:r>
                      <a:r>
                        <a:rPr lang="en-GB" sz="2000" baseline="0" dirty="0" smtClean="0"/>
                        <a:t> </a:t>
                      </a:r>
                      <a:r>
                        <a:rPr lang="en-GB" sz="2000" baseline="0" dirty="0" err="1" smtClean="0"/>
                        <a:t>voy</a:t>
                      </a:r>
                      <a:r>
                        <a:rPr lang="en-GB" sz="2000" baseline="0" dirty="0" smtClean="0"/>
                        <a:t> </a:t>
                      </a:r>
                      <a:r>
                        <a:rPr lang="en-GB" sz="2000" baseline="0" dirty="0" err="1" smtClean="0"/>
                        <a:t>corriendo</a:t>
                      </a:r>
                      <a:r>
                        <a:rPr lang="en-GB" sz="2000" baseline="0" dirty="0" smtClean="0"/>
                        <a:t> </a:t>
                      </a:r>
                      <a:r>
                        <a:rPr lang="en-GB" sz="2000" baseline="0" dirty="0" err="1" smtClean="0"/>
                        <a:t>lunes</a:t>
                      </a:r>
                      <a:r>
                        <a:rPr lang="en-GB" sz="2000" baseline="0" dirty="0" smtClean="0"/>
                        <a:t>.......... (ad lib)</a:t>
                      </a:r>
                      <a:endParaRPr lang="en-US" sz="2000" dirty="0"/>
                    </a:p>
                  </a:txBody>
                  <a:tcPr marL="91439" marR="91439" marT="45725" marB="45725" anchor="ctr"/>
                </a:tc>
              </a:tr>
              <a:tr h="439566">
                <a:tc>
                  <a:txBody>
                    <a:bodyPr/>
                    <a:lstStyle/>
                    <a:p>
                      <a:r>
                        <a:rPr lang="en-GB" sz="1800" b="1" dirty="0" err="1" smtClean="0"/>
                        <a:t>Artista</a:t>
                      </a:r>
                      <a:r>
                        <a:rPr lang="en-GB" sz="1800" b="1" baseline="0" dirty="0" smtClean="0"/>
                        <a:t> - </a:t>
                      </a:r>
                      <a:r>
                        <a:rPr lang="en-GB" sz="1800" b="1" dirty="0" err="1" smtClean="0"/>
                        <a:t>Amparanoia</a:t>
                      </a:r>
                      <a:r>
                        <a:rPr lang="en-GB" sz="1800" dirty="0" smtClean="0"/>
                        <a:t> </a:t>
                      </a:r>
                      <a:r>
                        <a:rPr lang="en-GB" sz="1800" i="1" dirty="0" smtClean="0"/>
                        <a:t>(CD</a:t>
                      </a:r>
                      <a:r>
                        <a:rPr lang="en-GB" sz="1800" i="1" baseline="0" dirty="0" smtClean="0"/>
                        <a:t> – El </a:t>
                      </a:r>
                      <a:r>
                        <a:rPr lang="en-GB" sz="1800" i="1" baseline="0" dirty="0" err="1" smtClean="0"/>
                        <a:t>poder</a:t>
                      </a:r>
                      <a:r>
                        <a:rPr lang="en-GB" sz="1800" i="1" baseline="0" dirty="0" smtClean="0"/>
                        <a:t> de </a:t>
                      </a:r>
                      <a:r>
                        <a:rPr lang="en-GB" sz="1800" i="1" baseline="0" dirty="0" err="1" smtClean="0"/>
                        <a:t>Machín</a:t>
                      </a:r>
                      <a:r>
                        <a:rPr lang="en-GB" sz="1800" i="1" baseline="0" dirty="0" smtClean="0"/>
                        <a:t>)</a:t>
                      </a:r>
                      <a:endParaRPr lang="en-US" sz="1800" i="1" dirty="0"/>
                    </a:p>
                  </a:txBody>
                  <a:tcPr marL="91439" marR="91439" marT="45725" marB="45725" anchor="ctr"/>
                </a:tc>
              </a:tr>
            </a:tbl>
          </a:graphicData>
        </a:graphic>
      </p:graphicFrame>
      <p:pic>
        <p:nvPicPr>
          <p:cNvPr id="3086" name="Picture 3">
            <a:hlinkClick r:id="" action="ppaction://noaction">
              <a:snd r:embed="rId3" name="1 La Semana (edited).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l="22705" t="25391" r="60449" b="52148"/>
          <a:stretch>
            <a:fillRect/>
          </a:stretch>
        </p:blipFill>
        <p:spPr bwMode="auto">
          <a:xfrm>
            <a:off x="7143750" y="71438"/>
            <a:ext cx="1643063"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239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57188" y="171450"/>
          <a:ext cx="8286750" cy="6400800"/>
        </p:xfrm>
        <a:graphic>
          <a:graphicData uri="http://schemas.openxmlformats.org/drawingml/2006/table">
            <a:tbl>
              <a:tblPr firstRow="1" bandRow="1">
                <a:tableStyleId>{5940675A-B579-460E-94D1-54222C63F5DA}</a:tableStyleId>
              </a:tblPr>
              <a:tblGrid>
                <a:gridCol w="8286750"/>
              </a:tblGrid>
              <a:tr h="541930">
                <a:tc>
                  <a:txBody>
                    <a:bodyPr/>
                    <a:lstStyle/>
                    <a:p>
                      <a:r>
                        <a:rPr lang="en-GB" sz="2400" b="1" dirty="0" smtClean="0"/>
                        <a:t>La </a:t>
                      </a:r>
                      <a:r>
                        <a:rPr lang="en-GB" sz="2400" b="1" dirty="0" err="1" smtClean="0"/>
                        <a:t>semana</a:t>
                      </a:r>
                      <a:endParaRPr lang="en-US" sz="2400" b="1" dirty="0"/>
                    </a:p>
                  </a:txBody>
                  <a:tcPr marL="91439" marR="91439" marT="45725" marB="45725" anchor="ctr"/>
                </a:tc>
              </a:tr>
              <a:tr h="433545">
                <a:tc>
                  <a:txBody>
                    <a:bodyPr/>
                    <a:lstStyle/>
                    <a:p>
                      <a:endParaRPr lang="en-US" sz="1800" dirty="0"/>
                    </a:p>
                  </a:txBody>
                  <a:tcPr marL="91439" marR="91439" marT="45725" marB="45725" anchor="ctr">
                    <a:solidFill>
                      <a:srgbClr val="002060"/>
                    </a:solidFill>
                  </a:tcPr>
                </a:tc>
              </a:tr>
              <a:tr h="49857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aseline="0" dirty="0" err="1" smtClean="0"/>
                        <a:t>Voy</a:t>
                      </a:r>
                      <a:r>
                        <a:rPr lang="en-GB" sz="2000" baseline="0" dirty="0" smtClean="0"/>
                        <a:t>__________, la </a:t>
                      </a:r>
                      <a:r>
                        <a:rPr lang="en-GB" sz="2000" baseline="0" dirty="0" err="1" smtClean="0"/>
                        <a:t>poli</a:t>
                      </a:r>
                      <a:r>
                        <a:rPr lang="en-GB" sz="2000" baseline="0" dirty="0" smtClean="0"/>
                        <a:t> </a:t>
                      </a:r>
                      <a:r>
                        <a:rPr lang="en-GB" sz="2000" baseline="0" dirty="0" err="1" smtClean="0"/>
                        <a:t>va</a:t>
                      </a:r>
                      <a:r>
                        <a:rPr lang="en-GB" sz="2000" baseline="0" dirty="0" smtClean="0"/>
                        <a:t> ________</a:t>
                      </a:r>
                      <a:br>
                        <a:rPr lang="en-GB" sz="2000" baseline="0" dirty="0" smtClean="0"/>
                      </a:br>
                      <a:r>
                        <a:rPr lang="en-GB" sz="2000" baseline="0" dirty="0" err="1" smtClean="0"/>
                        <a:t>Voy</a:t>
                      </a:r>
                      <a:r>
                        <a:rPr lang="en-GB" sz="2000" baseline="0" dirty="0" smtClean="0"/>
                        <a:t> </a:t>
                      </a:r>
                      <a:r>
                        <a:rPr lang="en-GB" sz="2000" baseline="0" dirty="0" err="1" smtClean="0"/>
                        <a:t>corriendo</a:t>
                      </a:r>
                      <a:r>
                        <a:rPr lang="en-GB" sz="2000" baseline="0" dirty="0" smtClean="0"/>
                        <a:t>, me </a:t>
                      </a:r>
                      <a:r>
                        <a:rPr lang="en-GB" sz="2000" baseline="0" dirty="0" err="1" smtClean="0"/>
                        <a:t>quieren</a:t>
                      </a:r>
                      <a:r>
                        <a:rPr lang="en-GB" sz="2000" baseline="0" dirty="0" smtClean="0"/>
                        <a:t> ________</a:t>
                      </a:r>
                      <a:br>
                        <a:rPr lang="en-GB" sz="2000" baseline="0" dirty="0" smtClean="0"/>
                      </a:br>
                      <a:r>
                        <a:rPr lang="en-GB" sz="2000" baseline="0" dirty="0" smtClean="0"/>
                        <a:t>el </a:t>
                      </a:r>
                      <a:r>
                        <a:rPr lang="en-GB" sz="2000" baseline="0" dirty="0" err="1" smtClean="0"/>
                        <a:t>alquiler</a:t>
                      </a:r>
                      <a:r>
                        <a:rPr lang="en-GB" sz="2000" baseline="0" dirty="0" smtClean="0"/>
                        <a:t>, </a:t>
                      </a:r>
                      <a:r>
                        <a:rPr lang="en-GB" sz="2000" baseline="0" dirty="0" err="1" smtClean="0"/>
                        <a:t>yo</a:t>
                      </a:r>
                      <a:r>
                        <a:rPr lang="en-GB" sz="2000" baseline="0" dirty="0" smtClean="0"/>
                        <a:t> no ______ a </a:t>
                      </a:r>
                      <a:r>
                        <a:rPr lang="en-GB" sz="2000" baseline="0" dirty="0" err="1" smtClean="0"/>
                        <a:t>pagar</a:t>
                      </a:r>
                      <a:r>
                        <a:rPr lang="en-GB" sz="2000" baseline="0" dirty="0" smtClean="0"/>
                        <a:t/>
                      </a:r>
                      <a:br>
                        <a:rPr lang="en-GB" sz="2000" baseline="0" dirty="0" smtClean="0"/>
                      </a:br>
                      <a:r>
                        <a:rPr lang="en-GB" sz="2000" baseline="0" dirty="0" err="1" smtClean="0"/>
                        <a:t>que</a:t>
                      </a:r>
                      <a:r>
                        <a:rPr lang="en-GB" sz="2000" baseline="0" dirty="0" smtClean="0"/>
                        <a:t> </a:t>
                      </a:r>
                      <a:r>
                        <a:rPr lang="en-GB" sz="2000" baseline="0" dirty="0" err="1" smtClean="0"/>
                        <a:t>vengan</a:t>
                      </a:r>
                      <a:r>
                        <a:rPr lang="en-GB" sz="2000" baseline="0" dirty="0" smtClean="0"/>
                        <a:t> a </a:t>
                      </a:r>
                      <a:r>
                        <a:rPr lang="en-GB" sz="2000" baseline="0" dirty="0" err="1" smtClean="0"/>
                        <a:t>buscarme</a:t>
                      </a:r>
                      <a:r>
                        <a:rPr lang="en-GB" sz="2000" baseline="0" dirty="0" smtClean="0"/>
                        <a:t>, no me </a:t>
                      </a:r>
                      <a:r>
                        <a:rPr lang="en-GB" sz="2000" baseline="0" dirty="0" err="1" smtClean="0"/>
                        <a:t>encontrarán</a:t>
                      </a:r>
                      <a:r>
                        <a:rPr lang="en-GB" sz="2000" baseline="0" dirty="0" smtClean="0"/>
                        <a:t>.</a:t>
                      </a:r>
                      <a:br>
                        <a:rPr lang="en-GB" sz="2000" baseline="0" dirty="0" smtClean="0"/>
                      </a:br>
                      <a:r>
                        <a:rPr lang="en-GB" sz="2000" baseline="0" dirty="0" smtClean="0"/>
                        <a:t/>
                      </a:r>
                      <a:br>
                        <a:rPr lang="en-GB" sz="2000" baseline="0" dirty="0" smtClean="0"/>
                      </a:br>
                      <a:r>
                        <a:rPr lang="en-GB" sz="2000" baseline="0" dirty="0" err="1" smtClean="0"/>
                        <a:t>V</a:t>
                      </a:r>
                      <a:r>
                        <a:rPr lang="en-GB" sz="2000" dirty="0" err="1" smtClean="0"/>
                        <a:t>oy</a:t>
                      </a:r>
                      <a:r>
                        <a:rPr lang="en-GB" sz="2000" baseline="0" dirty="0" smtClean="0"/>
                        <a:t> </a:t>
                      </a:r>
                      <a:r>
                        <a:rPr lang="en-GB" sz="2000" baseline="0" dirty="0" err="1" smtClean="0"/>
                        <a:t>corriendo</a:t>
                      </a:r>
                      <a:r>
                        <a:rPr lang="en-GB" sz="2000" baseline="0" dirty="0" smtClean="0"/>
                        <a:t> </a:t>
                      </a:r>
                      <a:r>
                        <a:rPr lang="en-GB" sz="2000" baseline="0" dirty="0" err="1" smtClean="0"/>
                        <a:t>lunes</a:t>
                      </a:r>
                      <a:r>
                        <a:rPr lang="en-GB" sz="2000" baseline="0" dirty="0" smtClean="0"/>
                        <a:t>, ________, </a:t>
                      </a:r>
                      <a:r>
                        <a:rPr lang="en-GB" sz="2000" baseline="0" dirty="0" err="1" smtClean="0"/>
                        <a:t>miércoles</a:t>
                      </a:r>
                      <a:r>
                        <a:rPr lang="en-GB" sz="2000" baseline="0" dirty="0" smtClean="0"/>
                        <a:t/>
                      </a:r>
                      <a:br>
                        <a:rPr lang="en-GB" sz="2000" baseline="0" dirty="0" smtClean="0"/>
                      </a:br>
                      <a:r>
                        <a:rPr lang="en-GB" sz="2000" baseline="0" dirty="0" err="1" smtClean="0"/>
                        <a:t>jueves</a:t>
                      </a:r>
                      <a:r>
                        <a:rPr lang="en-GB" sz="2000" baseline="0" dirty="0" smtClean="0"/>
                        <a:t>, ________, </a:t>
                      </a:r>
                      <a:r>
                        <a:rPr lang="en-GB" sz="2000" baseline="0" dirty="0" err="1" smtClean="0"/>
                        <a:t>sábado</a:t>
                      </a:r>
                      <a:r>
                        <a:rPr lang="en-GB" sz="2000" baseline="0" dirty="0" smtClean="0"/>
                        <a:t> y </a:t>
                      </a:r>
                      <a:r>
                        <a:rPr lang="en-GB" sz="2000" baseline="0" dirty="0" err="1" smtClean="0"/>
                        <a:t>domingo</a:t>
                      </a:r>
                      <a:r>
                        <a:rPr lang="en-GB" sz="2000" baseline="0" dirty="0" smtClean="0"/>
                        <a:t> (x2)</a:t>
                      </a:r>
                      <a:br>
                        <a:rPr lang="en-GB" sz="2000" baseline="0" dirty="0" smtClean="0"/>
                      </a:br>
                      <a:r>
                        <a:rPr lang="en-GB" sz="2000" baseline="0" dirty="0" smtClean="0"/>
                        <a:t/>
                      </a:r>
                      <a:br>
                        <a:rPr lang="en-GB" sz="2000" baseline="0" dirty="0" smtClean="0"/>
                      </a:br>
                      <a:r>
                        <a:rPr lang="en-GB" sz="2000" baseline="0" dirty="0" smtClean="0"/>
                        <a:t>¿</a:t>
                      </a:r>
                      <a:r>
                        <a:rPr lang="en-GB" sz="2000" baseline="0" dirty="0" err="1" smtClean="0"/>
                        <a:t>Qué</a:t>
                      </a:r>
                      <a:r>
                        <a:rPr lang="en-GB" sz="2000" baseline="0" dirty="0" smtClean="0"/>
                        <a:t> _______ he </a:t>
                      </a:r>
                      <a:r>
                        <a:rPr lang="en-GB" sz="2000" baseline="0" dirty="0" err="1" smtClean="0"/>
                        <a:t>hecho</a:t>
                      </a:r>
                      <a:r>
                        <a:rPr lang="en-GB" sz="2000" baseline="0" dirty="0" smtClean="0"/>
                        <a:t> </a:t>
                      </a:r>
                      <a:r>
                        <a:rPr lang="en-GB" sz="2000" baseline="0" dirty="0" err="1" smtClean="0"/>
                        <a:t>yo</a:t>
                      </a:r>
                      <a:r>
                        <a:rPr lang="en-GB" sz="2000" baseline="0" dirty="0" smtClean="0"/>
                        <a:t>? (x4)</a:t>
                      </a:r>
                      <a:endParaRPr lang="en-US" sz="2000" dirty="0" smtClean="0"/>
                    </a:p>
                    <a:p>
                      <a:r>
                        <a:rPr lang="en-GB" sz="2000" baseline="0" dirty="0" smtClean="0"/>
                        <a:t/>
                      </a:r>
                      <a:br>
                        <a:rPr lang="en-GB" sz="2000" baseline="0" dirty="0" smtClean="0"/>
                      </a:br>
                      <a:r>
                        <a:rPr lang="en-GB" sz="2000" baseline="0" dirty="0" err="1" smtClean="0"/>
                        <a:t>Yo</a:t>
                      </a:r>
                      <a:r>
                        <a:rPr lang="en-GB" sz="2000" baseline="0" dirty="0" smtClean="0"/>
                        <a:t> </a:t>
                      </a:r>
                      <a:r>
                        <a:rPr lang="en-GB" sz="2000" baseline="0" dirty="0" err="1" smtClean="0"/>
                        <a:t>voy</a:t>
                      </a:r>
                      <a:r>
                        <a:rPr lang="en-GB" sz="2000" baseline="0" dirty="0" smtClean="0"/>
                        <a:t> </a:t>
                      </a:r>
                      <a:r>
                        <a:rPr lang="en-GB" sz="2000" baseline="0" dirty="0" err="1" smtClean="0"/>
                        <a:t>corriendo</a:t>
                      </a:r>
                      <a:r>
                        <a:rPr lang="en-GB" sz="2000" baseline="0" dirty="0" smtClean="0"/>
                        <a:t>, la </a:t>
                      </a:r>
                      <a:r>
                        <a:rPr lang="en-GB" sz="2000" baseline="0" dirty="0" err="1" smtClean="0"/>
                        <a:t>poli</a:t>
                      </a:r>
                      <a:r>
                        <a:rPr lang="en-GB" sz="2000" baseline="0" dirty="0" smtClean="0"/>
                        <a:t> _______ </a:t>
                      </a:r>
                      <a:r>
                        <a:rPr lang="en-GB" sz="2000" baseline="0" dirty="0" err="1" smtClean="0"/>
                        <a:t>detrás</a:t>
                      </a:r>
                      <a:r>
                        <a:rPr lang="en-GB" sz="2000" baseline="0" dirty="0" smtClean="0"/>
                        <a:t/>
                      </a:r>
                      <a:br>
                        <a:rPr lang="en-GB" sz="2000" baseline="0" dirty="0" smtClean="0"/>
                      </a:br>
                      <a:r>
                        <a:rPr lang="en-GB" sz="2000" baseline="0" dirty="0" err="1" smtClean="0"/>
                        <a:t>Voy</a:t>
                      </a:r>
                      <a:r>
                        <a:rPr lang="en-GB" sz="2000" baseline="0" dirty="0" smtClean="0"/>
                        <a:t> </a:t>
                      </a:r>
                      <a:r>
                        <a:rPr lang="en-GB" sz="2000" baseline="0" dirty="0" err="1" smtClean="0"/>
                        <a:t>corriendo</a:t>
                      </a:r>
                      <a:r>
                        <a:rPr lang="en-GB" sz="2000" baseline="0" dirty="0" smtClean="0"/>
                        <a:t>, me __________ pillar</a:t>
                      </a:r>
                      <a:br>
                        <a:rPr lang="en-GB" sz="2000" baseline="0" dirty="0" smtClean="0"/>
                      </a:br>
                      <a:r>
                        <a:rPr lang="en-GB" sz="2000" baseline="0" dirty="0" err="1" smtClean="0"/>
                        <a:t>Mis</a:t>
                      </a:r>
                      <a:r>
                        <a:rPr lang="en-GB" sz="2000" baseline="0" dirty="0" smtClean="0"/>
                        <a:t> _______ no van a </a:t>
                      </a:r>
                      <a:r>
                        <a:rPr lang="en-GB" sz="2000" baseline="0" dirty="0" err="1" smtClean="0"/>
                        <a:t>hacer</a:t>
                      </a:r>
                      <a:r>
                        <a:rPr lang="en-GB" sz="2000" baseline="0" dirty="0" smtClean="0"/>
                        <a:t> el </a:t>
                      </a:r>
                      <a:r>
                        <a:rPr lang="en-GB" sz="2000" baseline="0" dirty="0" err="1" smtClean="0"/>
                        <a:t>servicio</a:t>
                      </a:r>
                      <a:r>
                        <a:rPr lang="en-GB" sz="2000" baseline="0" dirty="0" smtClean="0"/>
                        <a:t> </a:t>
                      </a:r>
                      <a:r>
                        <a:rPr lang="en-GB" sz="2000" baseline="0" dirty="0" err="1" smtClean="0"/>
                        <a:t>militar</a:t>
                      </a:r>
                      <a:r>
                        <a:rPr lang="en-GB" sz="2000" baseline="0" dirty="0" smtClean="0"/>
                        <a:t/>
                      </a:r>
                      <a:br>
                        <a:rPr lang="en-GB" sz="2000" baseline="0" dirty="0" smtClean="0"/>
                      </a:br>
                      <a:r>
                        <a:rPr lang="en-GB" sz="2000" baseline="0" dirty="0" err="1" smtClean="0"/>
                        <a:t>que</a:t>
                      </a:r>
                      <a:r>
                        <a:rPr lang="en-GB" sz="2000" baseline="0" dirty="0" smtClean="0"/>
                        <a:t> </a:t>
                      </a:r>
                      <a:r>
                        <a:rPr lang="en-GB" sz="2000" baseline="0" dirty="0" err="1" smtClean="0"/>
                        <a:t>vengan</a:t>
                      </a:r>
                      <a:r>
                        <a:rPr lang="en-GB" sz="2000" baseline="0" dirty="0" smtClean="0"/>
                        <a:t> a </a:t>
                      </a:r>
                      <a:r>
                        <a:rPr lang="en-GB" sz="2000" baseline="0" dirty="0" err="1" smtClean="0"/>
                        <a:t>buscarme</a:t>
                      </a:r>
                      <a:r>
                        <a:rPr lang="en-GB" sz="2000" baseline="0" dirty="0" smtClean="0"/>
                        <a:t>, no me </a:t>
                      </a:r>
                      <a:r>
                        <a:rPr lang="en-GB" sz="2000" baseline="0" dirty="0" err="1" smtClean="0"/>
                        <a:t>encontrarán</a:t>
                      </a:r>
                      <a:r>
                        <a:rPr lang="en-GB" sz="2000" baseline="0" dirty="0" smtClean="0"/>
                        <a:t>.</a:t>
                      </a:r>
                      <a:br>
                        <a:rPr lang="en-GB" sz="2000" baseline="0" dirty="0" smtClean="0"/>
                      </a:br>
                      <a:r>
                        <a:rPr lang="en-GB" sz="2000" baseline="0" dirty="0" smtClean="0"/>
                        <a:t> </a:t>
                      </a:r>
                      <a:br>
                        <a:rPr lang="en-GB" sz="2000" baseline="0" dirty="0" smtClean="0"/>
                      </a:br>
                      <a:r>
                        <a:rPr lang="en-GB" sz="2000" baseline="0" dirty="0" err="1" smtClean="0"/>
                        <a:t>Yo</a:t>
                      </a:r>
                      <a:r>
                        <a:rPr lang="en-GB" sz="2000" baseline="0" dirty="0" smtClean="0"/>
                        <a:t> </a:t>
                      </a:r>
                      <a:r>
                        <a:rPr lang="en-GB" sz="2000" baseline="0" dirty="0" err="1" smtClean="0"/>
                        <a:t>voy</a:t>
                      </a:r>
                      <a:r>
                        <a:rPr lang="en-GB" sz="2000" baseline="0" dirty="0" smtClean="0"/>
                        <a:t> </a:t>
                      </a:r>
                      <a:r>
                        <a:rPr lang="en-GB" sz="2000" baseline="0" dirty="0" err="1" smtClean="0"/>
                        <a:t>corriendo</a:t>
                      </a:r>
                      <a:r>
                        <a:rPr lang="en-GB" sz="2000" baseline="0" dirty="0" smtClean="0"/>
                        <a:t> </a:t>
                      </a:r>
                      <a:r>
                        <a:rPr lang="en-GB" sz="2000" baseline="0" dirty="0" err="1" smtClean="0"/>
                        <a:t>lunes</a:t>
                      </a:r>
                      <a:r>
                        <a:rPr lang="en-GB" sz="2000" baseline="0" dirty="0" smtClean="0"/>
                        <a:t>.......... (ad lib)</a:t>
                      </a:r>
                      <a:endParaRPr lang="en-US" sz="2000" dirty="0"/>
                    </a:p>
                  </a:txBody>
                  <a:tcPr marL="91439" marR="91439" marT="45725" marB="45725" anchor="ctr"/>
                </a:tc>
              </a:tr>
              <a:tr h="439566">
                <a:tc>
                  <a:txBody>
                    <a:bodyPr/>
                    <a:lstStyle/>
                    <a:p>
                      <a:r>
                        <a:rPr lang="en-GB" sz="1800" b="1" dirty="0" err="1" smtClean="0"/>
                        <a:t>Artista</a:t>
                      </a:r>
                      <a:r>
                        <a:rPr lang="en-GB" sz="1800" b="1" baseline="0" dirty="0" smtClean="0"/>
                        <a:t> - </a:t>
                      </a:r>
                      <a:r>
                        <a:rPr lang="en-GB" sz="1800" b="1" dirty="0" err="1" smtClean="0"/>
                        <a:t>Amparanoia</a:t>
                      </a:r>
                      <a:r>
                        <a:rPr lang="en-GB" sz="1800" dirty="0" smtClean="0"/>
                        <a:t> </a:t>
                      </a:r>
                      <a:r>
                        <a:rPr lang="en-GB" sz="1800" i="1" dirty="0" smtClean="0"/>
                        <a:t>(CD</a:t>
                      </a:r>
                      <a:r>
                        <a:rPr lang="en-GB" sz="1800" i="1" baseline="0" dirty="0" smtClean="0"/>
                        <a:t> – El </a:t>
                      </a:r>
                      <a:r>
                        <a:rPr lang="en-GB" sz="1800" i="1" baseline="0" dirty="0" err="1" smtClean="0"/>
                        <a:t>poder</a:t>
                      </a:r>
                      <a:r>
                        <a:rPr lang="en-GB" sz="1800" i="1" baseline="0" dirty="0" smtClean="0"/>
                        <a:t> de </a:t>
                      </a:r>
                      <a:r>
                        <a:rPr lang="en-GB" sz="1800" i="1" baseline="0" dirty="0" err="1" smtClean="0"/>
                        <a:t>Machín</a:t>
                      </a:r>
                      <a:r>
                        <a:rPr lang="en-GB" sz="1800" i="1" baseline="0" dirty="0" smtClean="0"/>
                        <a:t>)</a:t>
                      </a:r>
                      <a:endParaRPr lang="en-US" sz="1800" i="1" dirty="0"/>
                    </a:p>
                  </a:txBody>
                  <a:tcPr marL="91439" marR="91439" marT="45725" marB="45725" anchor="ctr"/>
                </a:tc>
              </a:tr>
            </a:tbl>
          </a:graphicData>
        </a:graphic>
      </p:graphicFrame>
      <p:graphicFrame>
        <p:nvGraphicFramePr>
          <p:cNvPr id="4" name="Table 3"/>
          <p:cNvGraphicFramePr>
            <a:graphicFrameLocks noGrp="1"/>
          </p:cNvGraphicFramePr>
          <p:nvPr/>
        </p:nvGraphicFramePr>
        <p:xfrm>
          <a:off x="6072188" y="1397000"/>
          <a:ext cx="2286000" cy="4572000"/>
        </p:xfrm>
        <a:graphic>
          <a:graphicData uri="http://schemas.openxmlformats.org/drawingml/2006/table">
            <a:tbl>
              <a:tblPr firstRow="1" bandRow="1">
                <a:tableStyleId>{5940675A-B579-460E-94D1-54222C63F5DA}</a:tableStyleId>
              </a:tblPr>
              <a:tblGrid>
                <a:gridCol w="2286000"/>
              </a:tblGrid>
              <a:tr h="438945">
                <a:tc>
                  <a:txBody>
                    <a:bodyPr/>
                    <a:lstStyle/>
                    <a:p>
                      <a:pPr algn="ctr"/>
                      <a:r>
                        <a:rPr lang="en-GB" sz="2400" b="0" dirty="0" err="1" smtClean="0">
                          <a:latin typeface="Antigoni Med" pitchFamily="34" charset="0"/>
                        </a:rPr>
                        <a:t>martes</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detrás</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hijos</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corriendo</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quieren</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siempre</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viernes</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malo</a:t>
                      </a:r>
                      <a:endParaRPr lang="en-US" sz="2400" b="0" dirty="0">
                        <a:latin typeface="Antigoni Med" pitchFamily="34" charset="0"/>
                      </a:endParaRPr>
                    </a:p>
                  </a:txBody>
                  <a:tcPr marL="91439" marR="91439" anchor="ctr"/>
                </a:tc>
              </a:tr>
              <a:tr h="438945">
                <a:tc>
                  <a:txBody>
                    <a:bodyPr/>
                    <a:lstStyle/>
                    <a:p>
                      <a:pPr algn="ctr"/>
                      <a:r>
                        <a:rPr lang="en-GB" sz="2400" b="0" dirty="0" smtClean="0">
                          <a:latin typeface="Antigoni Med" pitchFamily="34" charset="0"/>
                        </a:rPr>
                        <a:t>pillar</a:t>
                      </a:r>
                      <a:endParaRPr lang="en-US" sz="2400" b="0" dirty="0">
                        <a:latin typeface="Antigoni Med" pitchFamily="34" charset="0"/>
                      </a:endParaRPr>
                    </a:p>
                  </a:txBody>
                  <a:tcPr marL="91439" marR="91439" anchor="ctr"/>
                </a:tc>
              </a:tr>
              <a:tr h="438945">
                <a:tc>
                  <a:txBody>
                    <a:bodyPr/>
                    <a:lstStyle/>
                    <a:p>
                      <a:pPr algn="ctr"/>
                      <a:r>
                        <a:rPr lang="en-GB" sz="2400" b="0" dirty="0" err="1" smtClean="0">
                          <a:latin typeface="Antigoni Med" pitchFamily="34" charset="0"/>
                        </a:rPr>
                        <a:t>voy</a:t>
                      </a:r>
                      <a:endParaRPr lang="en-US" sz="2400" b="0" dirty="0">
                        <a:latin typeface="Antigoni Med" pitchFamily="34" charset="0"/>
                      </a:endParaRPr>
                    </a:p>
                  </a:txBody>
                  <a:tcPr marL="91439" marR="91439" anchor="ctr"/>
                </a:tc>
              </a:tr>
            </a:tbl>
          </a:graphicData>
        </a:graphic>
      </p:graphicFrame>
    </p:spTree>
    <p:extLst>
      <p:ext uri="{BB962C8B-B14F-4D97-AF65-F5344CB8AC3E}">
        <p14:creationId xmlns:p14="http://schemas.microsoft.com/office/powerpoint/2010/main" val="2634407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76036690"/>
              </p:ext>
            </p:extLst>
          </p:nvPr>
        </p:nvGraphicFramePr>
        <p:xfrm>
          <a:off x="179512" y="171451"/>
          <a:ext cx="8856984" cy="621834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3200" b="1" kern="1200" dirty="0" smtClean="0">
                          <a:solidFill>
                            <a:schemeClr val="bg1"/>
                          </a:solidFill>
                          <a:effectLst/>
                          <a:latin typeface="+mn-lt"/>
                          <a:ea typeface="+mn-ea"/>
                          <a:cs typeface="+mn-cs"/>
                        </a:rPr>
                        <a:t>Things we know about vocabulary learning</a:t>
                      </a:r>
                      <a:endParaRPr lang="en-GB" sz="2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It is essential for progress</a:t>
                      </a:r>
                      <a:r>
                        <a:rPr lang="en-US" sz="3200" baseline="0" dirty="0" smtClean="0"/>
                        <a:t> and motivation</a:t>
                      </a:r>
                      <a:endParaRPr lang="en-US" sz="32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It is hard for most / all learners</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It is not</a:t>
                      </a:r>
                      <a:r>
                        <a:rPr lang="en-US" sz="3200" baseline="0" dirty="0" smtClean="0"/>
                        <a:t> exciting </a:t>
                      </a:r>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7" name="Picture 1" descr="wo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484784"/>
            <a:ext cx="22145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6156176" y="3861047"/>
            <a:ext cx="2592288" cy="1872209"/>
          </a:xfrm>
          <a:prstGeom prst="rect">
            <a:avLst/>
          </a:prstGeom>
          <a:ln w="76200">
            <a:solidFill>
              <a:srgbClr val="002060"/>
            </a:solidFill>
          </a:ln>
          <a:effectLst>
            <a:outerShdw blurRad="50800" dist="38100" dir="5400000" algn="t" rotWithShape="0">
              <a:prstClr val="black">
                <a:alpha val="40000"/>
              </a:prstClr>
            </a:outerShdw>
          </a:effectLst>
        </p:spPr>
        <p:txBody>
          <a:bodyPr rtlCol="0" anchor="t">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endParaRPr lang="en-US" dirty="0">
              <a:ln w="76200">
                <a:solidFill>
                  <a:schemeClr val="tx1"/>
                </a:solidFill>
              </a:ln>
            </a:endParaRPr>
          </a:p>
        </p:txBody>
      </p:sp>
      <p:pic>
        <p:nvPicPr>
          <p:cNvPr id="10" name="Picture 7">
            <a:hlinkClick r:id="rId5" action="ppaction://hlinkpres?slideindex=3&amp;slidetitle=Slide 3"/>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3578" y="4005063"/>
            <a:ext cx="2057484" cy="15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481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63825899"/>
              </p:ext>
            </p:extLst>
          </p:nvPr>
        </p:nvGraphicFramePr>
        <p:xfrm>
          <a:off x="179512" y="171451"/>
          <a:ext cx="8856984" cy="6218344"/>
        </p:xfrm>
        <a:graphic>
          <a:graphicData uri="http://schemas.openxmlformats.org/drawingml/2006/table">
            <a:tbl>
              <a:tblPr firstRow="1" bandRow="1">
                <a:tableStyleId>{5940675A-B579-460E-94D1-54222C63F5DA}</a:tableStyleId>
              </a:tblPr>
              <a:tblGrid>
                <a:gridCol w="8856984"/>
              </a:tblGrid>
              <a:tr h="550152">
                <a:tc>
                  <a:txBody>
                    <a:bodyPr/>
                    <a:lstStyle/>
                    <a:p>
                      <a:r>
                        <a:rPr lang="en-GB" sz="2400" b="1" dirty="0" err="1" smtClean="0"/>
                        <a:t>Comberton</a:t>
                      </a:r>
                      <a:r>
                        <a:rPr lang="en-GB" sz="2400" b="1" dirty="0" smtClean="0"/>
                        <a:t> Village College</a:t>
                      </a:r>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algn="l" fontAlgn="auto">
                        <a:spcBef>
                          <a:spcPts val="0"/>
                        </a:spcBef>
                        <a:spcAft>
                          <a:spcPts val="0"/>
                        </a:spcAft>
                        <a:defRPr/>
                      </a:pPr>
                      <a:r>
                        <a:rPr lang="en-GB" sz="3200" b="1" kern="1200" dirty="0" smtClean="0">
                          <a:solidFill>
                            <a:schemeClr val="bg1"/>
                          </a:solidFill>
                          <a:effectLst/>
                          <a:latin typeface="+mn-lt"/>
                          <a:ea typeface="+mn-ea"/>
                          <a:cs typeface="+mn-cs"/>
                        </a:rPr>
                        <a:t>Variety of strategies</a:t>
                      </a:r>
                      <a:endParaRPr lang="en-GB" sz="24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42827">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Contextualisation</a:t>
                      </a:r>
                      <a:r>
                        <a:rPr lang="en-US" sz="3200" baseline="0" dirty="0" smtClean="0"/>
                        <a:t> and repetition</a:t>
                      </a:r>
                      <a:endParaRPr lang="en-US" sz="32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Choice of method (and language)</a:t>
                      </a:r>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Uses</a:t>
                      </a:r>
                      <a:r>
                        <a:rPr lang="en-US" sz="3200" baseline="0" dirty="0" smtClean="0"/>
                        <a:t> of music</a:t>
                      </a:r>
                      <a:endParaRPr lang="en-US" sz="3200" dirty="0" smtClean="0"/>
                    </a:p>
                    <a:p>
                      <a:pPr marL="457200" marR="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3200" dirty="0" smtClean="0"/>
                        <a:t>Online possibilities</a:t>
                      </a:r>
                      <a:endParaRPr lang="en-US" sz="3200" baseline="0" dirty="0" smtClean="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r>
                        <a:rPr lang="en-GB" sz="1600" b="1" i="1" dirty="0" smtClean="0"/>
                        <a:t>Rachel Hawkes</a:t>
                      </a: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0036"/>
            <a:ext cx="357808" cy="422660"/>
          </a:xfrm>
          <a:prstGeom prst="rect">
            <a:avLst/>
          </a:prstGeom>
        </p:spPr>
      </p:pic>
      <p:pic>
        <p:nvPicPr>
          <p:cNvPr id="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24" y="1700808"/>
            <a:ext cx="17446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6434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1849</Words>
  <Application>Microsoft Office PowerPoint</Application>
  <PresentationFormat>On-screen Show (4:3)</PresentationFormat>
  <Paragraphs>246</Paragraphs>
  <Slides>21</Slides>
  <Notes>18</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 </cp:lastModifiedBy>
  <cp:revision>6</cp:revision>
  <dcterms:created xsi:type="dcterms:W3CDTF">2011-09-05T05:16:23Z</dcterms:created>
  <dcterms:modified xsi:type="dcterms:W3CDTF">2011-11-01T04:59:15Z</dcterms:modified>
</cp:coreProperties>
</file>