
<file path=[Content_Types].xml><?xml version="1.0" encoding="utf-8"?>
<Types xmlns="http://schemas.openxmlformats.org/package/2006/content-types">
  <Default Extension="png" ContentType="image/png"/>
  <Default Extension="mpg" ContentType="video/mpe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413" r:id="rId2"/>
    <p:sldId id="409" r:id="rId3"/>
    <p:sldId id="487" r:id="rId4"/>
    <p:sldId id="478" r:id="rId5"/>
    <p:sldId id="410" r:id="rId6"/>
    <p:sldId id="411" r:id="rId7"/>
    <p:sldId id="414" r:id="rId8"/>
    <p:sldId id="415" r:id="rId9"/>
    <p:sldId id="416" r:id="rId10"/>
    <p:sldId id="417" r:id="rId11"/>
    <p:sldId id="265" r:id="rId12"/>
    <p:sldId id="418" r:id="rId13"/>
    <p:sldId id="267" r:id="rId14"/>
    <p:sldId id="419" r:id="rId15"/>
    <p:sldId id="269" r:id="rId16"/>
    <p:sldId id="420" r:id="rId17"/>
    <p:sldId id="271" r:id="rId18"/>
    <p:sldId id="421" r:id="rId19"/>
    <p:sldId id="273" r:id="rId20"/>
    <p:sldId id="422" r:id="rId21"/>
    <p:sldId id="275" r:id="rId22"/>
    <p:sldId id="423" r:id="rId23"/>
    <p:sldId id="424" r:id="rId24"/>
    <p:sldId id="425" r:id="rId25"/>
    <p:sldId id="426" r:id="rId26"/>
    <p:sldId id="279" r:id="rId27"/>
    <p:sldId id="431" r:id="rId28"/>
    <p:sldId id="430" r:id="rId29"/>
    <p:sldId id="280" r:id="rId30"/>
    <p:sldId id="433" r:id="rId31"/>
    <p:sldId id="432" r:id="rId32"/>
    <p:sldId id="434" r:id="rId33"/>
    <p:sldId id="435" r:id="rId34"/>
    <p:sldId id="436" r:id="rId35"/>
    <p:sldId id="437" r:id="rId36"/>
    <p:sldId id="440" r:id="rId37"/>
    <p:sldId id="438" r:id="rId38"/>
    <p:sldId id="439" r:id="rId39"/>
    <p:sldId id="441" r:id="rId40"/>
    <p:sldId id="442" r:id="rId41"/>
    <p:sldId id="443" r:id="rId42"/>
    <p:sldId id="293" r:id="rId43"/>
    <p:sldId id="292" r:id="rId44"/>
    <p:sldId id="448" r:id="rId45"/>
    <p:sldId id="445" r:id="rId46"/>
    <p:sldId id="446" r:id="rId47"/>
    <p:sldId id="447" r:id="rId48"/>
    <p:sldId id="452" r:id="rId49"/>
    <p:sldId id="450" r:id="rId50"/>
    <p:sldId id="451" r:id="rId51"/>
    <p:sldId id="449" r:id="rId52"/>
    <p:sldId id="453" r:id="rId53"/>
    <p:sldId id="454" r:id="rId54"/>
    <p:sldId id="455" r:id="rId55"/>
    <p:sldId id="309" r:id="rId56"/>
    <p:sldId id="456" r:id="rId57"/>
    <p:sldId id="457" r:id="rId58"/>
    <p:sldId id="458" r:id="rId59"/>
    <p:sldId id="459" r:id="rId60"/>
    <p:sldId id="460" r:id="rId61"/>
    <p:sldId id="461" r:id="rId62"/>
    <p:sldId id="462" r:id="rId63"/>
    <p:sldId id="463" r:id="rId64"/>
    <p:sldId id="464" r:id="rId65"/>
    <p:sldId id="465" r:id="rId66"/>
    <p:sldId id="466" r:id="rId67"/>
    <p:sldId id="467" r:id="rId68"/>
    <p:sldId id="468" r:id="rId69"/>
    <p:sldId id="326" r:id="rId70"/>
    <p:sldId id="469" r:id="rId71"/>
    <p:sldId id="328" r:id="rId72"/>
    <p:sldId id="329" r:id="rId73"/>
    <p:sldId id="470" r:id="rId74"/>
    <p:sldId id="340" r:id="rId75"/>
    <p:sldId id="471" r:id="rId76"/>
    <p:sldId id="476" r:id="rId77"/>
    <p:sldId id="473" r:id="rId78"/>
    <p:sldId id="352" r:id="rId79"/>
    <p:sldId id="474" r:id="rId80"/>
    <p:sldId id="354" r:id="rId81"/>
    <p:sldId id="477" r:id="rId82"/>
    <p:sldId id="356" r:id="rId83"/>
    <p:sldId id="479" r:id="rId8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16" autoAdjust="0"/>
    <p:restoredTop sz="65729" autoAdjust="0"/>
  </p:normalViewPr>
  <p:slideViewPr>
    <p:cSldViewPr>
      <p:cViewPr>
        <p:scale>
          <a:sx n="42" d="100"/>
          <a:sy n="42" d="100"/>
        </p:scale>
        <p:origin x="-1962" y="-22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0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CCEDE93-1CF4-4910-A5AC-C1732C5DF74F}" type="datetimeFigureOut">
              <a:rPr lang="en-US"/>
              <a:pPr>
                <a:defRPr/>
              </a:pPr>
              <a:t>10/14/2011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09EE9B7-5A1F-4AC5-B48C-E2A0FDE68EDA}" type="slidenum">
              <a:rPr lang="en-US"/>
              <a:pPr>
                <a:defRPr/>
              </a:pPr>
              <a:t>‹#›</a:t>
            </a:fld>
            <a:endParaRPr lang="en-US"/>
          </a:p>
        </p:txBody>
      </p:sp>
    </p:spTree>
    <p:extLst>
      <p:ext uri="{BB962C8B-B14F-4D97-AF65-F5344CB8AC3E}">
        <p14:creationId xmlns:p14="http://schemas.microsoft.com/office/powerpoint/2010/main" val="407864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1</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eaLnBrk="1" fontAlgn="auto" hangingPunct="1">
              <a:spcBef>
                <a:spcPct val="50000"/>
              </a:spcBef>
              <a:spcAft>
                <a:spcPts val="0"/>
              </a:spcAft>
              <a:defRPr/>
            </a:pPr>
            <a:r>
              <a:rPr lang="en-GB" dirty="0" smtClean="0"/>
              <a:t>Speaking &amp; memory lesson – instructions for teacher</a:t>
            </a:r>
            <a:br>
              <a:rPr lang="en-GB" dirty="0" smtClean="0"/>
            </a:br>
            <a:r>
              <a:rPr lang="en-GB" dirty="0" smtClean="0"/>
              <a:t>1  Explain and ‘sell’ the concept of the lesson – students are going to aim to memorise one level 5 speech as a minimum by the end of the lesson.  They are going to improve their Spanish speaking AND their memory skills in this lesson. (5 </a:t>
            </a:r>
            <a:r>
              <a:rPr lang="en-GB" dirty="0" err="1" smtClean="0"/>
              <a:t>mins</a:t>
            </a:r>
            <a:r>
              <a:rPr lang="en-GB" dirty="0" smtClean="0"/>
              <a:t>)</a:t>
            </a:r>
          </a:p>
          <a:p>
            <a:pPr eaLnBrk="1" fontAlgn="auto" hangingPunct="1">
              <a:spcBef>
                <a:spcPct val="50000"/>
              </a:spcBef>
              <a:spcAft>
                <a:spcPts val="0"/>
              </a:spcAft>
              <a:defRPr/>
            </a:pPr>
            <a:r>
              <a:rPr lang="en-GB" dirty="0" smtClean="0"/>
              <a:t>2  Show the sheet – for most groups the first step will be to take them through the meanings.  Allow students to writing in the English meanings by the side of the Spanish if desired. (8 </a:t>
            </a:r>
            <a:r>
              <a:rPr lang="en-GB" dirty="0" err="1" smtClean="0"/>
              <a:t>mins</a:t>
            </a:r>
            <a:r>
              <a:rPr lang="en-GB" dirty="0" smtClean="0"/>
              <a:t>)</a:t>
            </a:r>
          </a:p>
          <a:p>
            <a:pPr eaLnBrk="1" fontAlgn="auto" hangingPunct="1">
              <a:spcBef>
                <a:spcPct val="50000"/>
              </a:spcBef>
              <a:spcAft>
                <a:spcPts val="0"/>
              </a:spcAft>
              <a:defRPr/>
            </a:pPr>
            <a:r>
              <a:rPr lang="en-GB" dirty="0" smtClean="0"/>
              <a:t>3 Next model a speech using the dice – display the sheet on the whiteboard as you do so and underline each part as you roll, emphasising the Spanish and repeating the whole speech from the beginning each time you roll so that by the end of 9 boxes you have said the first box part 9 times!  This is excellent repetition practice and they will do this without noticing if you model it clearly as you show them what to do. (5 </a:t>
            </a:r>
            <a:r>
              <a:rPr lang="en-GB" dirty="0" err="1" smtClean="0"/>
              <a:t>mins</a:t>
            </a:r>
            <a:r>
              <a:rPr lang="en-GB" dirty="0" smtClean="0"/>
              <a:t>)</a:t>
            </a:r>
          </a:p>
          <a:p>
            <a:pPr eaLnBrk="1" fontAlgn="auto" hangingPunct="1">
              <a:spcBef>
                <a:spcPct val="50000"/>
              </a:spcBef>
              <a:spcAft>
                <a:spcPts val="0"/>
              </a:spcAft>
              <a:defRPr/>
            </a:pPr>
            <a:r>
              <a:rPr lang="en-GB" dirty="0" smtClean="0"/>
              <a:t>4 Elicit the English meaning from the students of the speech you have given (either taking oral contributions or on whiteboards) – this is what the partner will do when they do this is pairs so is important to model this part too. (3 </a:t>
            </a:r>
            <a:r>
              <a:rPr lang="en-GB" dirty="0" err="1" smtClean="0"/>
              <a:t>mins</a:t>
            </a:r>
            <a:r>
              <a:rPr lang="en-GB" dirty="0" smtClean="0"/>
              <a:t>)</a:t>
            </a:r>
          </a:p>
          <a:p>
            <a:pPr eaLnBrk="1" fontAlgn="auto" hangingPunct="1">
              <a:spcBef>
                <a:spcPct val="50000"/>
              </a:spcBef>
              <a:spcAft>
                <a:spcPts val="0"/>
              </a:spcAft>
              <a:defRPr/>
            </a:pPr>
            <a:r>
              <a:rPr lang="en-GB" dirty="0" smtClean="0"/>
              <a:t>5  Make clear that this is just the first activity and that they have 6 minutes to make as many sentences as they can, taking it in turns each time. (6 </a:t>
            </a:r>
            <a:r>
              <a:rPr lang="en-GB" dirty="0" err="1" smtClean="0"/>
              <a:t>mins</a:t>
            </a:r>
            <a:r>
              <a:rPr lang="en-GB" dirty="0" smtClean="0"/>
              <a:t>)</a:t>
            </a:r>
          </a:p>
          <a:p>
            <a:pPr marL="342900" indent="-342900" eaLnBrk="1" fontAlgn="auto" hangingPunct="1">
              <a:spcBef>
                <a:spcPct val="50000"/>
              </a:spcBef>
              <a:spcAft>
                <a:spcPts val="0"/>
              </a:spcAft>
              <a:defRPr/>
            </a:pPr>
            <a:r>
              <a:rPr lang="en-GB" dirty="0" smtClean="0"/>
              <a:t>Speaking &amp; memory lesson – instructions for teacher</a:t>
            </a:r>
            <a:br>
              <a:rPr lang="en-GB" dirty="0" smtClean="0"/>
            </a:br>
            <a:r>
              <a:rPr lang="en-GB" dirty="0" smtClean="0"/>
              <a:t>cont’d</a:t>
            </a:r>
          </a:p>
          <a:p>
            <a:pPr marL="342900" indent="-342900" eaLnBrk="1" fontAlgn="auto" hangingPunct="1">
              <a:spcBef>
                <a:spcPct val="50000"/>
              </a:spcBef>
              <a:spcAft>
                <a:spcPts val="0"/>
              </a:spcAft>
              <a:buFontTx/>
              <a:buAutoNum type="arabicPlain" startAt="6"/>
              <a:defRPr/>
            </a:pPr>
            <a:r>
              <a:rPr lang="en-GB" dirty="0" smtClean="0"/>
              <a:t>Now explain that you want them to use the scaffolding sheet to write their own 30-second marathon sentence.  All will write using a phrase from each of the 9 boxes. (5 </a:t>
            </a:r>
            <a:r>
              <a:rPr lang="en-GB" dirty="0" err="1" smtClean="0"/>
              <a:t>mins</a:t>
            </a:r>
            <a:r>
              <a:rPr lang="en-GB" dirty="0" smtClean="0"/>
              <a:t>)</a:t>
            </a:r>
          </a:p>
          <a:p>
            <a:pPr marL="342900" indent="-342900" eaLnBrk="1" fontAlgn="auto" hangingPunct="1">
              <a:spcBef>
                <a:spcPct val="50000"/>
              </a:spcBef>
              <a:spcAft>
                <a:spcPts val="0"/>
              </a:spcAft>
              <a:buFontTx/>
              <a:buAutoNum type="arabicPlain" startAt="6"/>
              <a:defRPr/>
            </a:pPr>
            <a:r>
              <a:rPr lang="en-GB" dirty="0" smtClean="0"/>
              <a:t>Now the challenge is to use some memory strategies to learn it off by heart.  Explain that the first 6 boxes are compulsory (will make about 20 seconds) and adding in the final 3 boxes will be exceptionally good and will be about 30 seconds.  </a:t>
            </a:r>
          </a:p>
          <a:p>
            <a:pPr marL="342900" indent="-342900" eaLnBrk="1" fontAlgn="auto" hangingPunct="1">
              <a:spcBef>
                <a:spcPct val="50000"/>
              </a:spcBef>
              <a:spcAft>
                <a:spcPts val="0"/>
              </a:spcAft>
              <a:buFontTx/>
              <a:buAutoNum type="arabicPlain" startAt="6"/>
              <a:defRPr/>
            </a:pPr>
            <a:r>
              <a:rPr lang="en-GB" dirty="0" smtClean="0"/>
              <a:t>Suggest that one strategy (chunking) is already provided by the sheet itself and that building up the speech ‘chunk by chunk’ repeating each bit that they learnt before should help them to memorise.</a:t>
            </a:r>
          </a:p>
          <a:p>
            <a:pPr marL="342900" indent="-342900" eaLnBrk="1" fontAlgn="auto" hangingPunct="1">
              <a:spcBef>
                <a:spcPct val="50000"/>
              </a:spcBef>
              <a:spcAft>
                <a:spcPts val="0"/>
              </a:spcAft>
              <a:buFontTx/>
              <a:buAutoNum type="arabicPlain" startAt="6"/>
              <a:defRPr/>
            </a:pPr>
            <a:r>
              <a:rPr lang="en-GB" dirty="0" smtClean="0"/>
              <a:t>Suggest also that they might split their page into 9 boxes.</a:t>
            </a:r>
          </a:p>
          <a:p>
            <a:pPr marL="342900" indent="-342900" eaLnBrk="1" fontAlgn="auto" hangingPunct="1">
              <a:spcBef>
                <a:spcPct val="50000"/>
              </a:spcBef>
              <a:spcAft>
                <a:spcPts val="0"/>
              </a:spcAft>
              <a:buFontTx/>
              <a:buAutoNum type="alphaLcParenR"/>
              <a:defRPr/>
            </a:pPr>
            <a:r>
              <a:rPr lang="en-GB" dirty="0" smtClean="0"/>
              <a:t>Write each bit out with just the first letter to prompt in each box</a:t>
            </a:r>
          </a:p>
          <a:p>
            <a:pPr marL="342900" indent="-342900" eaLnBrk="1" fontAlgn="auto" hangingPunct="1">
              <a:spcBef>
                <a:spcPct val="50000"/>
              </a:spcBef>
              <a:spcAft>
                <a:spcPts val="0"/>
              </a:spcAft>
              <a:buFontTx/>
              <a:buAutoNum type="alphaLcParenR"/>
              <a:defRPr/>
            </a:pPr>
            <a:r>
              <a:rPr lang="en-GB" dirty="0" smtClean="0"/>
              <a:t>Draw a picture instead of the words in each box</a:t>
            </a:r>
          </a:p>
          <a:p>
            <a:pPr marL="342900" indent="-342900" eaLnBrk="1" fontAlgn="auto" hangingPunct="1">
              <a:spcBef>
                <a:spcPct val="50000"/>
              </a:spcBef>
              <a:spcAft>
                <a:spcPts val="0"/>
              </a:spcAft>
              <a:buFontTx/>
              <a:buAutoNum type="alphaLcParenR"/>
              <a:defRPr/>
            </a:pPr>
            <a:r>
              <a:rPr lang="en-GB" dirty="0" smtClean="0"/>
              <a:t>Use look, cover, say, check</a:t>
            </a:r>
          </a:p>
          <a:p>
            <a:pPr marL="342900" indent="-342900" eaLnBrk="1" fontAlgn="auto" hangingPunct="1">
              <a:spcBef>
                <a:spcPct val="50000"/>
              </a:spcBef>
              <a:spcAft>
                <a:spcPts val="0"/>
              </a:spcAft>
              <a:buFontTx/>
              <a:buAutoNum type="alphaLcParenR"/>
              <a:defRPr/>
            </a:pPr>
            <a:r>
              <a:rPr lang="en-GB" dirty="0" smtClean="0"/>
              <a:t>Work in pairs to test each other</a:t>
            </a:r>
            <a:br>
              <a:rPr lang="en-GB" dirty="0" smtClean="0"/>
            </a:br>
            <a:r>
              <a:rPr lang="en-GB" dirty="0" smtClean="0"/>
              <a:t>(5 </a:t>
            </a:r>
            <a:r>
              <a:rPr lang="en-GB" dirty="0" err="1" smtClean="0"/>
              <a:t>mins</a:t>
            </a:r>
            <a:r>
              <a:rPr lang="en-GB" dirty="0" smtClean="0"/>
              <a:t>)</a:t>
            </a:r>
          </a:p>
          <a:p>
            <a:pPr marL="342900" indent="-342900" eaLnBrk="1" fontAlgn="auto" hangingPunct="1">
              <a:spcBef>
                <a:spcPct val="50000"/>
              </a:spcBef>
              <a:spcAft>
                <a:spcPts val="0"/>
              </a:spcAft>
              <a:buFontTx/>
              <a:buAutoNum type="arabicPlain" startAt="10"/>
              <a:defRPr/>
            </a:pPr>
            <a:r>
              <a:rPr lang="en-GB" dirty="0" smtClean="0"/>
              <a:t>Give them 14 minutes to work on their speeches – circulate to support</a:t>
            </a:r>
            <a:br>
              <a:rPr lang="en-GB" dirty="0" smtClean="0"/>
            </a:br>
            <a:endParaRPr lang="en-GB" dirty="0" smtClean="0"/>
          </a:p>
          <a:p>
            <a:pPr marL="342900" indent="-342900" eaLnBrk="1" fontAlgn="auto" hangingPunct="1">
              <a:spcBef>
                <a:spcPct val="50000"/>
              </a:spcBef>
              <a:spcAft>
                <a:spcPts val="0"/>
              </a:spcAft>
              <a:buFontTx/>
              <a:buAutoNum type="arabicPlain" startAt="10"/>
              <a:defRPr/>
            </a:pPr>
            <a:r>
              <a:rPr lang="en-GB" dirty="0" smtClean="0"/>
              <a:t>Plenary – hopefully there will just be time to hear 2 or 3 students ‘perform’ their speeches – plenty of praise at this point.</a:t>
            </a:r>
          </a:p>
          <a:p>
            <a:pPr marL="342900" indent="-342900" eaLnBrk="1" fontAlgn="auto" hangingPunct="1">
              <a:spcBef>
                <a:spcPct val="50000"/>
              </a:spcBef>
              <a:spcAft>
                <a:spcPts val="0"/>
              </a:spcAft>
              <a:buFontTx/>
              <a:buAutoNum type="arabicPlain" startAt="10"/>
              <a:defRPr/>
            </a:pPr>
            <a:r>
              <a:rPr lang="en-GB" dirty="0" smtClean="0"/>
              <a:t>For homework, set them to work their speech into their longer term memory by repeating some of the activities that have worked for them in the lesson.  Say you will begin next lesson by hearing and recording their speeches.</a:t>
            </a:r>
          </a:p>
          <a:p>
            <a:pPr eaLnBrk="1" fontAlgn="auto" hangingPunct="1">
              <a:spcBef>
                <a:spcPts val="0"/>
              </a:spcBef>
              <a:spcAft>
                <a:spcPts val="0"/>
              </a:spcAft>
              <a:defRPr/>
            </a:pPr>
            <a:endParaRPr lang="en-US" dirty="0" smtClean="0"/>
          </a:p>
        </p:txBody>
      </p:sp>
      <p:sp>
        <p:nvSpPr>
          <p:cNvPr id="150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D04B9C-469E-42A9-A4F3-220F160165F7}"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12</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Vokis are talking avatars.  Using this free website you can either record and upload the mp3 audio file OR you can copy/paste corrected TL script and choose a voice to say your words.</a:t>
            </a:r>
            <a:endParaRPr lang="en-US" smtClean="0"/>
          </a:p>
        </p:txBody>
      </p:sp>
      <p:sp>
        <p:nvSpPr>
          <p:cNvPr id="151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5F72FA-4EB5-404D-B609-D7FA72D8CAE5}"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14</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It is hard to get students to use what they have learnt already sometimes.  To focus them back on what is in their books, ask them to choose 9 sentences on the theme they have been covering and write them in English, making sure they know how they would be said in the TL (they will have this doubtless in their books).  They then get up and go around the class, testing each other.  When they find someone who can do a phrase correctly they write their name in one of the boxes next to that phrase.  In this version each phrase needs 2 x different names.  The plenary activity that follows is for the teacher to do a brief ‘spot check’ asking named individuals to do the phrase they have been signed up for.    This gets students to think back to what they have covered and to fix it more deeply in their long term memories.  </a:t>
            </a:r>
            <a:endParaRPr lang="en-US" smtClean="0"/>
          </a:p>
        </p:txBody>
      </p:sp>
      <p:sp>
        <p:nvSpPr>
          <p:cNvPr id="152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6880E6-CD07-4A28-A8BE-63939FC3644D}"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Some the most structured (and seemingly unimaginative!) tasks can work the best.  I was told by my Y11 that this is an excellent activity and why couldn’t they do it more often in all the topics they’ve covered.  Essentially, a list of core phrases (either whole of partial) with TL and English is produced on card and cut up.  Students can do this themselves as the first step to familiarise themselves with the phrases, if that saves teacher time!  They then work in pairs, either collaboratively or competitively, to memorise the phrases, turning them over when they think they know and taking themselves through them one by one until they can do them all in TL without referring to the TL version of the cards.  </a:t>
            </a:r>
            <a:endParaRPr lang="en-US" dirty="0" smtClean="0"/>
          </a:p>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16</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18</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just an example.</a:t>
            </a:r>
            <a:r>
              <a:rPr lang="en-GB" baseline="0" dirty="0" smtClean="0"/>
              <a:t>  This activity works best when students have written their own paragraph and use it to play a talking game with their partner.  This fulfils several purposes.  Pronunciation practice with an added motivation.  2 x pairs of eyes concentrating on written work just produced – the chances are that spelling or other errors may be picked up this way.  Students can learn from each others work – they may spot useful language that they can use in their own work.  </a:t>
            </a: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19</a:t>
            </a:fld>
            <a:endParaRPr lang="en-US"/>
          </a:p>
        </p:txBody>
      </p:sp>
    </p:spTree>
    <p:extLst>
      <p:ext uri="{BB962C8B-B14F-4D97-AF65-F5344CB8AC3E}">
        <p14:creationId xmlns:p14="http://schemas.microsoft.com/office/powerpoint/2010/main" val="392610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20</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t>Pilla al intruso.  Students may say anything from ‘2012 porque es futuro y los otros son pasados’ or ‘2012’ porque son ‘dos mil’ y los otros son ‘mil novecientos’.  My answer is ‘1992’ porque los juegos olimpicos tuvieron lugar en Barcelona y los otros en Londres.</a:t>
            </a:r>
            <a:endParaRPr 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874425A-CD88-46C2-8D72-A479D8A3CFB7}" type="slidenum">
              <a:rPr lang="en-US"/>
              <a:pPr fontAlgn="base">
                <a:spcBef>
                  <a:spcPct val="0"/>
                </a:spcBef>
                <a:spcAft>
                  <a:spcPct val="0"/>
                </a:spcAft>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2</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t>Pilla al intruso.  El hockey, el remo, el tenis de mesa o el baloncesto.  El remo porque es el unico que necesita agua?  El remo porque los otros tienen pelotas?  El tenis de mesa porque es el unico deporte individual – los otros son deportes de equipo?</a:t>
            </a:r>
            <a:endParaRPr 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E03C20B-E99D-41EB-83E5-059B4A6EB2F6}" type="slidenum">
              <a:rPr lang="en-US"/>
              <a:pPr fontAlgn="base">
                <a:spcBef>
                  <a:spcPct val="0"/>
                </a:spcBef>
                <a:spcAft>
                  <a:spcPct val="0"/>
                </a:spcAft>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t>Pilla al intruso.  (el tenis, el voleibol, el badminton o el beisbol) Students could say anything but my answer is ‘el beisbol porque lo han sadado de los juegos olimpicos’.</a:t>
            </a:r>
          </a:p>
          <a:p>
            <a:pPr>
              <a:spcBef>
                <a:spcPct val="0"/>
              </a:spcBef>
            </a:pPr>
            <a:endParaRPr 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A22E550-F921-4719-89A3-95959C53D260}" type="slidenum">
              <a:rPr lang="en-US"/>
              <a:pPr fontAlgn="base">
                <a:spcBef>
                  <a:spcPct val="0"/>
                </a:spcBef>
                <a:spcAft>
                  <a:spcPct val="0"/>
                </a:spcAft>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25</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Reading images – a way to stimulate creative sentence-building, recycling of known languages in a new context and spontaneous responses.  This can be a short or long a task as required, and the teacher can vary questions accordingly.  A routine for this picture could be:</a:t>
            </a:r>
            <a:br>
              <a:rPr lang="en-GB" smtClean="0"/>
            </a:br>
            <a:r>
              <a:rPr lang="en-GB" smtClean="0"/>
              <a:t>¿Cómo se llama esta chica? ¿Cuántos años tiene? ¿Es mayor o menor que vosotros (o la misma edad? ¿Qué tal está? ¿Tiene problemas? ¿Por qué? ¿Qué quiere hacer? ¿Qué tiene que hacer? ¿Qué le gustaría más hacer? ¿Qué planes tiene para el fin de semana?  </a:t>
            </a:r>
            <a:endParaRPr lang="en-US" smtClean="0"/>
          </a:p>
        </p:txBody>
      </p:sp>
      <p:sp>
        <p:nvSpPr>
          <p:cNvPr id="156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614E01-9B90-40C1-84D6-34A09B3354CC}" type="slidenum">
              <a:rPr lang="en-US" smtClean="0"/>
              <a:pPr fontAlgn="base">
                <a:spcBef>
                  <a:spcPct val="0"/>
                </a:spcBef>
                <a:spcAft>
                  <a:spcPct val="0"/>
                </a:spcAft>
                <a:defRPr/>
              </a:pPr>
              <a:t>26</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http://www.muchosgifs.com/1a1a1a/hogar/cubos/basura25.gif</a:t>
            </a:r>
            <a:endParaRPr lang="en-GB" dirty="0"/>
          </a:p>
        </p:txBody>
      </p:sp>
      <p:sp>
        <p:nvSpPr>
          <p:cNvPr id="4" name="Slide Number Placeholder 3"/>
          <p:cNvSpPr>
            <a:spLocks noGrp="1"/>
          </p:cNvSpPr>
          <p:nvPr>
            <p:ph type="sldNum" sz="quarter" idx="10"/>
          </p:nvPr>
        </p:nvSpPr>
        <p:spPr/>
        <p:txBody>
          <a:bodyPr/>
          <a:lstStyle/>
          <a:p>
            <a:fld id="{81741789-B1BC-4AD9-B932-EE4EA5145632}" type="slidenum">
              <a:rPr lang="en-GB" smtClean="0"/>
              <a:t>27</a:t>
            </a:fld>
            <a:endParaRPr lang="en-GB"/>
          </a:p>
        </p:txBody>
      </p:sp>
    </p:spTree>
    <p:extLst>
      <p:ext uri="{BB962C8B-B14F-4D97-AF65-F5344CB8AC3E}">
        <p14:creationId xmlns:p14="http://schemas.microsoft.com/office/powerpoint/2010/main" val="1909021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http://www.cosasdemotor.es/images/novedades_ley_de_trafico.jpg</a:t>
            </a:r>
            <a:endParaRPr lang="en-GB" dirty="0"/>
          </a:p>
        </p:txBody>
      </p:sp>
      <p:sp>
        <p:nvSpPr>
          <p:cNvPr id="4" name="Slide Number Placeholder 3"/>
          <p:cNvSpPr>
            <a:spLocks noGrp="1"/>
          </p:cNvSpPr>
          <p:nvPr>
            <p:ph type="sldNum" sz="quarter" idx="10"/>
          </p:nvPr>
        </p:nvSpPr>
        <p:spPr/>
        <p:txBody>
          <a:bodyPr/>
          <a:lstStyle/>
          <a:p>
            <a:fld id="{841230EF-DF0B-481E-B4AC-33909D176927}" type="slidenum">
              <a:rPr lang="en-GB" smtClean="0"/>
              <a:t>28</a:t>
            </a:fld>
            <a:endParaRPr lang="en-GB"/>
          </a:p>
        </p:txBody>
      </p:sp>
    </p:spTree>
    <p:extLst>
      <p:ext uri="{BB962C8B-B14F-4D97-AF65-F5344CB8AC3E}">
        <p14:creationId xmlns:p14="http://schemas.microsoft.com/office/powerpoint/2010/main" val="1177141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30</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t>Pairs work with this stimulus (within given time limit) to come up with as many statements/utterances using one or more of the picture or verbal prompts.  This one has the theme of school.  </a:t>
            </a:r>
            <a:endParaRPr 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D0F8A07F-0521-40BE-ADC6-AAFDB815D0A8}" type="slidenum">
              <a:rPr lang="en-US" smtClean="0">
                <a:latin typeface="Calibri" pitchFamily="34" charset="0"/>
              </a:rPr>
              <a:pPr eaLnBrk="1" hangingPunct="1"/>
              <a:t>31</a:t>
            </a:fld>
            <a:endParaRPr lang="en-US" smtClean="0">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32</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55CDC860-3F54-4EB8-BBB3-32471EABE7BD}" type="slidenum">
              <a:rPr lang="en-GB" smtClean="0">
                <a:latin typeface="Calibri" pitchFamily="34" charset="0"/>
              </a:rPr>
              <a:pPr eaLnBrk="1" hangingPunct="1"/>
              <a:t>33</a:t>
            </a:fld>
            <a:endParaRPr lang="en-GB" smtClean="0">
              <a:latin typeface="Calibri" pitchFamily="34" charset="0"/>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smtClean="0"/>
              <a:t>Give students the questions and 1 minute for question 1 to think through (not write down) an answer with exactly 7 words.  Take a few answers in whole class feedback.  Then give them 3 minutes to do the same for the next 2 questions.  Then give them 3 minutes to choose 1 of the 3 remaining questions and try to come up with a sentence of 10 words – they will need either a connective for this, either ‘et’ or ‘mais’ or a ‘parce que’.  They can be encouraged to use other forms of the verb other than 1</a:t>
            </a:r>
            <a:r>
              <a:rPr lang="en-GB" baseline="30000" smtClean="0"/>
              <a:t>st</a:t>
            </a:r>
            <a:r>
              <a:rPr lang="en-GB" smtClean="0"/>
              <a:t> person too here.  This highlights some of the different ways to extend answers.</a:t>
            </a: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baseline="0" dirty="0" smtClean="0"/>
          </a:p>
          <a:p>
            <a:pPr marL="0" indent="0">
              <a:buNone/>
            </a:pPr>
            <a:r>
              <a:rPr lang="en-GB" baseline="0" dirty="0" smtClean="0"/>
              <a:t>Examiner comment:  variety of structures, readily understood.  Not initiate or develop the task, little explanation of ideas or extended replies.  Most characteristic of Grade B.</a:t>
            </a:r>
          </a:p>
          <a:p>
            <a:pPr marL="0" indent="0">
              <a:buNone/>
            </a:pPr>
            <a:endParaRPr lang="en-GB" baseline="0" dirty="0" smtClean="0"/>
          </a:p>
          <a:p>
            <a:pPr marL="0" indent="0">
              <a:buNone/>
            </a:pPr>
            <a:r>
              <a:rPr lang="en-GB" baseline="0" dirty="0" smtClean="0"/>
              <a:t>Define initiate:  not necessarily asking a question!  It means extending the answers really, offering more information that was required for a minimal response to the question asked.</a:t>
            </a:r>
          </a:p>
          <a:p>
            <a:pPr marL="0" indent="0">
              <a:buNone/>
            </a:pPr>
            <a:endParaRPr lang="en-GB" baseline="0" dirty="0" smtClean="0"/>
          </a:p>
          <a:p>
            <a:pPr marL="228600" indent="-228600">
              <a:buAutoNum type="arabicPeriod"/>
            </a:pPr>
            <a:r>
              <a:rPr lang="en-GB" baseline="0" dirty="0" smtClean="0"/>
              <a:t>What could </a:t>
            </a:r>
            <a:r>
              <a:rPr lang="en-GB" baseline="0" dirty="0" err="1" smtClean="0"/>
              <a:t>Pippa</a:t>
            </a:r>
            <a:r>
              <a:rPr lang="en-GB" baseline="0" dirty="0" smtClean="0"/>
              <a:t> have done?</a:t>
            </a:r>
            <a:br>
              <a:rPr lang="en-GB" baseline="0" dirty="0" smtClean="0"/>
            </a:br>
            <a:r>
              <a:rPr lang="en-GB" baseline="0" dirty="0" smtClean="0"/>
              <a:t>More factual information about the film itself and Jonny Depp too.</a:t>
            </a:r>
          </a:p>
          <a:p>
            <a:pPr marL="228600" indent="-228600">
              <a:buAutoNum type="alphaLcParenR"/>
            </a:pPr>
            <a:r>
              <a:rPr lang="en-GB" baseline="0" dirty="0" smtClean="0"/>
              <a:t>Narrate the story</a:t>
            </a:r>
          </a:p>
          <a:p>
            <a:pPr marL="228600" indent="-228600">
              <a:buAutoNum type="alphaLcParenR"/>
            </a:pPr>
            <a:r>
              <a:rPr lang="en-GB" baseline="0" dirty="0" smtClean="0"/>
              <a:t>More range of language to describe the type of film</a:t>
            </a:r>
          </a:p>
          <a:p>
            <a:pPr marL="228600" indent="-228600">
              <a:buAutoNum type="alphaLcParenR"/>
            </a:pPr>
            <a:r>
              <a:rPr lang="en-GB" baseline="0" dirty="0" smtClean="0"/>
              <a:t>Character Jonny plays in the film.  Say why the film is </a:t>
            </a:r>
            <a:r>
              <a:rPr lang="en-GB" baseline="0" dirty="0" err="1" smtClean="0"/>
              <a:t>amusant</a:t>
            </a:r>
            <a:r>
              <a:rPr lang="en-GB" baseline="0" dirty="0" smtClean="0"/>
              <a:t>.</a:t>
            </a:r>
          </a:p>
          <a:p>
            <a:pPr marL="228600" indent="-228600">
              <a:buAutoNum type="alphaLcParenR"/>
            </a:pPr>
            <a:r>
              <a:rPr lang="en-GB" baseline="0" dirty="0" smtClean="0"/>
              <a:t>Other films Jonny has been in.</a:t>
            </a:r>
          </a:p>
          <a:p>
            <a:pPr marL="228600" indent="-228600">
              <a:buAutoNum type="alphaLcParenR"/>
            </a:pPr>
            <a:r>
              <a:rPr lang="en-GB" baseline="0" dirty="0" smtClean="0"/>
              <a:t>Other details about the actor – e.g. he speaks French, he’s been in a French film himself, he can’t see 3D films, not typical Hollywood star</a:t>
            </a:r>
          </a:p>
          <a:p>
            <a:pPr marL="0" indent="0">
              <a:buNone/>
            </a:pPr>
            <a:endParaRPr lang="en-GB" baseline="0" dirty="0" smtClean="0"/>
          </a:p>
          <a:p>
            <a:pPr marL="228600" indent="-228600">
              <a:buAutoNum type="arabicPeriod" startAt="2"/>
            </a:pPr>
            <a:r>
              <a:rPr lang="en-GB" baseline="0" dirty="0" smtClean="0"/>
              <a:t>More prepared to talk in depth about her own hobbies</a:t>
            </a:r>
          </a:p>
          <a:p>
            <a:pPr marL="228600" indent="-228600">
              <a:buAutoNum type="alphaLcParenR"/>
            </a:pPr>
            <a:r>
              <a:rPr lang="en-GB" baseline="0" dirty="0" smtClean="0"/>
              <a:t>Swimming – she swims for Oxfordshire!  Since when?  Family also into swimming?  When/where does she train?  Competitions?  How often? Why does she like it?  Take it further?  Any other sports?  Why prefer it to other sports?</a:t>
            </a:r>
          </a:p>
          <a:p>
            <a:pPr marL="0" indent="0">
              <a:buNone/>
            </a:pPr>
            <a:endParaRPr lang="en-GB" baseline="0" dirty="0" smtClean="0"/>
          </a:p>
          <a:p>
            <a:pPr marL="0" indent="0">
              <a:buNone/>
            </a:pPr>
            <a:r>
              <a:rPr lang="en-GB" baseline="0" dirty="0" smtClean="0"/>
              <a:t>Why does the question </a:t>
            </a:r>
            <a:r>
              <a:rPr lang="en-GB" baseline="0" dirty="0" err="1" smtClean="0"/>
              <a:t>C’etait</a:t>
            </a:r>
            <a:r>
              <a:rPr lang="en-GB" baseline="0" dirty="0" smtClean="0"/>
              <a:t> comment? Confuse her?  Spontaneity is first and foremost about understanding – grasping the meaning of the question quickly.</a:t>
            </a:r>
            <a:br>
              <a:rPr lang="en-GB" baseline="0" dirty="0" smtClean="0"/>
            </a:br>
            <a:r>
              <a:rPr lang="en-GB" baseline="0" dirty="0" smtClean="0"/>
              <a:t/>
            </a:r>
            <a:br>
              <a:rPr lang="en-GB" baseline="0" dirty="0" smtClean="0"/>
            </a:br>
            <a:r>
              <a:rPr lang="en-GB" baseline="0" dirty="0" smtClean="0"/>
              <a:t>What should classroom interaction look like?  What can the teacher do?</a:t>
            </a:r>
            <a:br>
              <a:rPr lang="en-GB" baseline="0" dirty="0" smtClean="0"/>
            </a:br>
            <a:r>
              <a:rPr lang="en-GB" baseline="0" dirty="0" smtClean="0"/>
              <a:t>More extended questioning with one student each lesson (aim to do this with 4-5 students per lesson).  Deeper, sequential, unpredictable questioning.  Perhaps this will need to be whilst others students are doing group work?  So that it is not too much pressure in front of peers.  However, research shows that other students benefit from the learning opportunities that are created from secondary participation in these spontaneous interactions.  i.e. they have the time to attend to what is said and learn from it, when not fully involved themselves.  </a:t>
            </a:r>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4</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34</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36</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Students have to change something in the sentence – it could be one detail, it could be the whole thing, it could be adding an additional detail to ‘grow’ the sentence.  </a:t>
            </a:r>
            <a:endParaRPr lang="en-US" smtClean="0"/>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7D6B7CC-78D9-41C9-8324-E3CAD1DC4776}" type="slidenum">
              <a:rPr lang="en-US">
                <a:latin typeface="Calibri" pitchFamily="34" charset="0"/>
              </a:rPr>
              <a:pPr eaLnBrk="1" hangingPunct="1"/>
              <a:t>38</a:t>
            </a:fld>
            <a:endParaRPr lang="en-US">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39</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I used this after revising present and imperfect talking about healthy lifestyles so they could relate that</a:t>
            </a:r>
            <a:br>
              <a:rPr lang="en-US" smtClean="0"/>
            </a:br>
            <a:r>
              <a:rPr lang="en-US" smtClean="0"/>
              <a:t>back to what they eat/drink.</a:t>
            </a:r>
            <a:br>
              <a:rPr lang="en-US" smtClean="0"/>
            </a:br>
            <a:r>
              <a:rPr lang="en-US" smtClean="0"/>
              <a:t/>
            </a:r>
            <a:br>
              <a:rPr lang="en-US" smtClean="0"/>
            </a:br>
            <a:r>
              <a:rPr lang="en-US" smtClean="0"/>
              <a:t>I remember the girls being particularly enthusiastic, but the boys as well were quite quick to talk about era gorda porque comía muchas patatas fritas/comida rápida etc, no hacía deportes, era perezosa</a:t>
            </a:r>
            <a:br>
              <a:rPr lang="en-US" smtClean="0"/>
            </a:br>
            <a:r>
              <a:rPr lang="en-US" smtClean="0"/>
              <a:t>Some also brought back in quite a lot that we had previously done on sports and related that in, so they started off with era gorda/es delgada but then extended into why - they just made it up obviously!</a:t>
            </a:r>
            <a:br>
              <a:rPr lang="en-US" smtClean="0"/>
            </a:br>
            <a:r>
              <a:rPr lang="en-US" smtClean="0"/>
              <a:t>Using vocabulary they knew from talking about their own free time.</a:t>
            </a:r>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35FB376-F56C-40F9-AC8A-6FAFCA345101}" type="slidenum">
              <a:rPr lang="en-US"/>
              <a:pPr eaLnBrk="1" hangingPunct="1"/>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t>This is an idea to get students to make links between language they learn and use in one topic in further topics.  For example, when finishing the theme of holidays, students should be encouraged to do a mind map of key language, focusing on the verbs and sentences starters that they have practised and learnt during that topic.  Then they should be given a new piece of paper and told the new theme.  Their first task is to take all of the language they know from the context of holidays and adapt it to the new context.  So, for example, I used to go on holiday to France can become I used to go to Milton Primary School.  We went on holiday to Mallorca can become we went on an excursion to Alton Towers theme park with the school.  It’s a very visual and practical way to get students to take stock of what they know already before starting a unit, so they never feel that they are beginning from scratch.   If preferred, they could actually cross out the holidays related vocabulary and write the new possibilities (e.g. school/world of work) over the top.</a:t>
            </a:r>
          </a:p>
          <a:p>
            <a:pPr eaLnBrk="1" hangingPunct="1">
              <a:spcBef>
                <a:spcPct val="0"/>
              </a:spcBef>
            </a:pPr>
            <a:r>
              <a:rPr lang="en-GB" dirty="0" smtClean="0"/>
              <a:t>This type of activity could also be done in different ways </a:t>
            </a:r>
            <a:r>
              <a:rPr lang="en-GB" dirty="0" err="1" smtClean="0"/>
              <a:t>i.e</a:t>
            </a:r>
            <a:r>
              <a:rPr lang="en-GB" dirty="0" smtClean="0"/>
              <a:t> the teacher could present them with a list of language from the holidays theme and they could highlight any language that they could use in the new theme.</a:t>
            </a: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44</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BC93575-4BD8-4D19-977C-13BF40F7FE95}" type="slidenum">
              <a:rPr lang="en-GB"/>
              <a:pPr eaLnBrk="1" hangingPunct="1"/>
              <a:t>45</a:t>
            </a:fld>
            <a:endParaRPr lang="en-GB"/>
          </a:p>
        </p:txBody>
      </p:sp>
      <p:sp>
        <p:nvSpPr>
          <p:cNvPr id="179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Mind mapping activity.  Aim to practise generating longer sentences about sports and food/drink and likes/dislikes.  Here we are looking for something like: Me gusta jugar al baloncesto a veces con mis amigos porque es divertido = I like playing basketball at times with my friends because it’s fun.</a:t>
            </a:r>
          </a:p>
          <a:p>
            <a:pPr eaLnBrk="1" hangingPunct="1">
              <a:spcBef>
                <a:spcPct val="0"/>
              </a:spcBef>
            </a:pPr>
            <a:r>
              <a:rPr lang="en-GB" smtClean="0"/>
              <a:t>Tell them that mind-mapping helps memory because it’s about elaboration – working the knowledge you’re trying to remember so that it sticks (like the activity about the elephant knowledge in Everlasting 1).   It’s good to use pictures, words &amp; lots of colour and have a logical order with arrows etc…  In this one you start with an opinion in the middle and you then go either left or right, to talk about food or sports.  Then you add in a time expression and extra detail and a reason.  The pyramid on the next slide is just a different way to portray this visually.  After they have made their mind map they should practise saying some sentences referring to it.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F480FE0-6B11-4E09-B4BC-A1FD29DC2498}" type="slidenum">
              <a:rPr lang="en-GB"/>
              <a:pPr eaLnBrk="1" hangingPunct="1"/>
              <a:t>47</a:t>
            </a:fld>
            <a:endParaRPr lang="en-GB"/>
          </a:p>
        </p:txBody>
      </p:sp>
      <p:sp>
        <p:nvSpPr>
          <p:cNvPr id="1802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02393B2E-B6D8-42B8-A01B-AA3DABA5E26A}" type="slidenum">
              <a:rPr lang="en-GB" sz="1200">
                <a:cs typeface="Arial" pitchFamily="34" charset="0"/>
              </a:rPr>
              <a:pPr algn="r" eaLnBrk="1" hangingPunct="1"/>
              <a:t>47</a:t>
            </a:fld>
            <a:endParaRPr lang="en-GB" sz="1200">
              <a:cs typeface="Arial" pitchFamily="34" charset="0"/>
            </a:endParaRPr>
          </a:p>
        </p:txBody>
      </p:sp>
      <p:sp>
        <p:nvSpPr>
          <p:cNvPr id="1802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48</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t>The individual thought bubbles are for something that is only applicable to that 1 person and not the other two e.g. VB is a woman  The starburst in the middle is for something common to all e.g. They are famous and the rectangles between the pairs are for something that pair has in common. E.g. TH and DB are sporty.  With a zillion thanks to Jackie Howis, AST and SSAT LP in Kent for this lovely visual lay-out of this fab task type! </a:t>
            </a:r>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F285DCD-A2AE-4BC3-A527-632B5AB90BD7}" type="slidenum">
              <a:rPr lang="en-GB"/>
              <a:pPr eaLnBrk="1" hangingPunct="1"/>
              <a:t>49</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5</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966647-5C33-485B-8819-646173B0DDDE}" type="slidenum">
              <a:rPr lang="en-GB"/>
              <a:pPr eaLnBrk="1" hangingPunct="1"/>
              <a:t>50</a:t>
            </a:fld>
            <a:endParaRPr lang="en-GB"/>
          </a:p>
        </p:txBody>
      </p:sp>
      <p:sp>
        <p:nvSpPr>
          <p:cNvPr id="183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51</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latin typeface="Arial" pitchFamily="34" charset="0"/>
              </a:rPr>
              <a:t>I think it’s a sign that classes are getting confident with asking questions when they can do one of these without asking if they can write down the questions and check them with you first.  When you introduce the class to this type of activity first in Y7/8 then this might be a necessary step, but by KS4 (if they have had lots of practice with it) they should be able to do this activity spontaneously, either in a speaking line set up/a speed-dating arrangement or just walking around in the classroom.</a:t>
            </a:r>
            <a:endParaRPr lang="en-US" smtClean="0">
              <a:latin typeface="Arial" pitchFamily="34" charset="0"/>
            </a:endParaRPr>
          </a:p>
          <a:p>
            <a:pPr eaLnBrk="1" hangingPunct="1">
              <a:spcBef>
                <a:spcPct val="0"/>
              </a:spcBef>
            </a:pPr>
            <a:endParaRPr lang="en-US" smtClean="0"/>
          </a:p>
        </p:txBody>
      </p:sp>
      <p:sp>
        <p:nvSpPr>
          <p:cNvPr id="184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8062C2E-45DC-435D-BE00-92386D2DC388}" type="slidenum">
              <a:rPr lang="en-US"/>
              <a:pPr eaLnBrk="1" hangingPunct="1"/>
              <a:t>52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9CFE4DC-02DA-4344-A051-BB0834331FFC}" type="slidenum">
              <a:rPr lang="en-GB"/>
              <a:pPr eaLnBrk="1" hangingPunct="1"/>
              <a:t>53</a:t>
            </a:fld>
            <a:endParaRPr lang="en-GB"/>
          </a:p>
        </p:txBody>
      </p:sp>
      <p:sp>
        <p:nvSpPr>
          <p:cNvPr id="185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54</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65F8B6-C22C-4D7F-A87A-410D50574B49}" type="slidenum">
              <a:rPr lang="en-GB" smtClean="0"/>
              <a:pPr fontAlgn="base">
                <a:spcBef>
                  <a:spcPct val="0"/>
                </a:spcBef>
                <a:spcAft>
                  <a:spcPct val="0"/>
                </a:spcAft>
                <a:defRPr/>
              </a:pPr>
              <a:t>55</a:t>
            </a:fld>
            <a:endParaRPr lang="en-GB" smtClean="0"/>
          </a:p>
        </p:txBody>
      </p:sp>
      <p:sp>
        <p:nvSpPr>
          <p:cNvPr id="174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A159205-F13E-4F7B-87BF-3D17558947E8}" type="slidenum">
              <a:rPr lang="en-GB"/>
              <a:pPr eaLnBrk="1" hangingPunct="1"/>
              <a:t>56</a:t>
            </a:fld>
            <a:endParaRPr lang="en-GB"/>
          </a:p>
        </p:txBody>
      </p:sp>
      <p:sp>
        <p:nvSpPr>
          <p:cNvPr id="12185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t>Eliciting a mixture of yes/no questions AND question word questions- towards end of Year 8. </a:t>
            </a:r>
          </a:p>
        </p:txBody>
      </p:sp>
      <p:sp>
        <p:nvSpPr>
          <p:cNvPr id="121861" name="Slide Number Placeholder 3"/>
          <p:cNvSpPr txBox="1">
            <a:spLocks noGrp="1"/>
          </p:cNvSpPr>
          <p:nvPr/>
        </p:nvSpPr>
        <p:spPr bwMode="auto">
          <a:xfrm>
            <a:off x="3884613" y="8685307"/>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6F68B26D-16DB-4D50-A2F4-354AE3C50EFB}" type="slidenum">
              <a:rPr lang="en-GB" sz="1200">
                <a:latin typeface="Calibri" pitchFamily="34" charset="0"/>
              </a:rPr>
              <a:pPr algn="r" eaLnBrk="1" hangingPunct="1"/>
              <a:t>56</a:t>
            </a:fld>
            <a:endParaRPr lang="en-GB" sz="1200">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59</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6FF0853-2F79-463E-90FB-15F288321EE1}" type="slidenum">
              <a:rPr lang="en-GB"/>
              <a:pPr eaLnBrk="1" hangingPunct="1"/>
              <a:t>62</a:t>
            </a:fld>
            <a:endParaRPr lang="en-GB"/>
          </a:p>
        </p:txBody>
      </p:sp>
      <p:sp>
        <p:nvSpPr>
          <p:cNvPr id="192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Key points from Edexcel mark scheme for 2</a:t>
            </a:r>
            <a:r>
              <a:rPr lang="en-GB" baseline="30000" smtClean="0"/>
              <a:t>nd</a:t>
            </a:r>
            <a:r>
              <a:rPr lang="en-GB" smtClean="0"/>
              <a:t> band marks (12-15;5;5)</a:t>
            </a:r>
          </a:p>
          <a:p>
            <a:r>
              <a:rPr lang="en-GB" smtClean="0"/>
              <a:t>Information in brackets is for top band marks (C&amp;R: 16-18; RoL: 6; A: 6)</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Here is the pair work task.  This sheet is printed out and cut down the middle so that the respondent does NOT see the questions.  S/he has to try to make this into a conversation though and is encouraged to ask questions back to their partner, who will therefore also need to be listening carefully and be ready to respond.</a:t>
            </a:r>
            <a:endParaRPr lang="en-US" smtClean="0"/>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D40450D-F728-415E-BF38-D5595E2CCABD}" type="slidenum">
              <a:rPr lang="en-US"/>
              <a:pPr eaLnBrk="1" hangingPunct="1"/>
              <a:t>63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6</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D1617F5-A5D6-4165-AF0F-5ED7434FB4FC}" type="slidenum">
              <a:rPr lang="en-GB">
                <a:latin typeface="Calibri" pitchFamily="34" charset="0"/>
              </a:rPr>
              <a:pPr eaLnBrk="1" hangingPunct="1"/>
              <a:t>64</a:t>
            </a:fld>
            <a:endParaRPr lang="en-GB">
              <a:latin typeface="Calibri" pitchFamily="34" charset="0"/>
            </a:endParaRPr>
          </a:p>
        </p:txBody>
      </p:sp>
      <p:sp>
        <p:nvSpPr>
          <p:cNvPr id="194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I’ve put a whole range of discussion questions on this slide that would fit broadly into the theme of school and education – it might not be appropriate to have them all at once but it should be possible to build up to these, taking perhaps 3 per lesson to practise in a speaking line/speed-dating activity.</a:t>
            </a:r>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65</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These words/phrases are on cards and they are divided up equally between the pair or small group.  Then a topic is given and the students have to try to ‘spend’ their cards naturally in conversation on the given topic.</a:t>
            </a:r>
            <a:endParaRPr lang="en-US" smtClean="0"/>
          </a:p>
        </p:txBody>
      </p:sp>
      <p:sp>
        <p:nvSpPr>
          <p:cNvPr id="201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81BC4BA-1F2B-4133-AE71-A3D99A46083C}" type="slidenum">
              <a:rPr lang="en-US">
                <a:latin typeface="Calibri" pitchFamily="34" charset="0"/>
              </a:rPr>
              <a:pPr eaLnBrk="1" hangingPunct="1"/>
              <a:t>66</a:t>
            </a:fld>
            <a:endParaRPr lang="en-US">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68</a:t>
            </a:fld>
            <a:endParaRPr lang="en-US" dirty="0"/>
          </a:p>
        </p:txBody>
      </p:sp>
    </p:spTree>
    <p:extLst>
      <p:ext uri="{BB962C8B-B14F-4D97-AF65-F5344CB8AC3E}">
        <p14:creationId xmlns:p14="http://schemas.microsoft.com/office/powerpoint/2010/main" val="23225217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Students have to narrate the story shown in the pictures.</a:t>
            </a:r>
            <a:endParaRPr lang="en-US" dirty="0" smtClean="0"/>
          </a:p>
        </p:txBody>
      </p:sp>
      <p:sp>
        <p:nvSpPr>
          <p:cNvPr id="184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BB732F-C27A-4AC9-A07D-73D2A01C61CE}" type="slidenum">
              <a:rPr lang="en-US" smtClean="0"/>
              <a:pPr fontAlgn="base">
                <a:spcBef>
                  <a:spcPct val="0"/>
                </a:spcBef>
                <a:spcAft>
                  <a:spcPct val="0"/>
                </a:spcAft>
                <a:defRPr/>
              </a:pPr>
              <a:t>69</a:t>
            </a:fld>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70</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A Keep Talking for 1 minute game.  Can do this in groups but direct from the front.  Click on ? To roll the dice.  A player from each group then has to talk for 1 minute on that theme.  1 member of each group has a stop watch to time and others listen to make sure they keep talking.  In this way, all engaged simultaneously.</a:t>
            </a:r>
            <a:endParaRPr lang="en-US" smtClean="0"/>
          </a:p>
        </p:txBody>
      </p:sp>
      <p:sp>
        <p:nvSpPr>
          <p:cNvPr id="185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404D9D-7F8A-4967-8EEB-F4C9B80B308A}" type="slidenum">
              <a:rPr lang="en-US" smtClean="0"/>
              <a:pPr fontAlgn="base">
                <a:spcBef>
                  <a:spcPct val="0"/>
                </a:spcBef>
                <a:spcAft>
                  <a:spcPct val="0"/>
                </a:spcAft>
                <a:defRPr/>
              </a:pPr>
              <a:t>71</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Although this could work as a whole class activity, this version where talking for one minute is the aim I think it works best in groups (up to 6 in one group).  Each person chooses a category, tries to talk for one minute (one of group has stop watch) and they can colour in the coloured segment if they manage it.  If the teacher chooses to display this on data project, each segment is triggered so if you click on it it turns the colour as indicated on the key in top left of the slide.</a:t>
            </a:r>
            <a:endParaRPr lang="en-US" smtClean="0"/>
          </a:p>
        </p:txBody>
      </p:sp>
      <p:sp>
        <p:nvSpPr>
          <p:cNvPr id="186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D5324C-8B0F-421C-886A-E3F998C2AE7C}" type="slidenum">
              <a:rPr lang="en-US" smtClean="0"/>
              <a:pPr fontAlgn="base">
                <a:spcBef>
                  <a:spcPct val="0"/>
                </a:spcBef>
                <a:spcAft>
                  <a:spcPct val="0"/>
                </a:spcAft>
                <a:defRPr/>
              </a:pPr>
              <a:t>72</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73</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828955-9920-4E1F-A190-AA2127C1213F}" type="slidenum">
              <a:rPr lang="en-GB" smtClean="0"/>
              <a:pPr fontAlgn="base">
                <a:spcBef>
                  <a:spcPct val="0"/>
                </a:spcBef>
                <a:spcAft>
                  <a:spcPct val="0"/>
                </a:spcAft>
                <a:defRPr/>
              </a:pPr>
              <a:t>74</a:t>
            </a:fld>
            <a:endParaRPr lang="en-GB" smtClean="0"/>
          </a:p>
        </p:txBody>
      </p:sp>
      <p:sp>
        <p:nvSpPr>
          <p:cNvPr id="18841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2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Year 7 Talking frame</a:t>
            </a:r>
            <a:endParaRPr lang="en-US" smtClean="0"/>
          </a:p>
        </p:txBody>
      </p:sp>
      <p:sp>
        <p:nvSpPr>
          <p:cNvPr id="18842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71EDF07F-FF85-4FFC-A596-AAA717BB54A2}" type="slidenum">
              <a:rPr lang="en-US" sz="1200">
                <a:latin typeface="Calibri" pitchFamily="34" charset="0"/>
              </a:rPr>
              <a:pPr algn="r" eaLnBrk="1" hangingPunct="1"/>
              <a:t>74</a:t>
            </a:fld>
            <a:endParaRPr lang="en-US"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dirty="0" smtClean="0"/>
              <a:t>Anna’s TES resources reminded me of this one!  She calls it Trapdoor and it’s brilliant for a) memory and b) speaking (repetition with a reason!)  It’s a competitive game in pairs.  Each chooses and option for each sentence in their head.  One starts reading out loud, trying to anticipate the other’s choices.  Each time they make a choice, the partner either nods or shakes his/her head.  If the choice is wrong, play passes to the partner who starts the same process.  If it is the right choice, the student gets to continue.  The aim is to get to the end first.  Answers don’t change, so this is also a great memory developer.  </a:t>
            </a:r>
            <a:br>
              <a:rPr lang="en-GB" dirty="0" smtClean="0"/>
            </a:br>
            <a:r>
              <a:rPr lang="en-GB" dirty="0" smtClean="0"/>
              <a:t/>
            </a:r>
            <a:br>
              <a:rPr lang="en-GB" dirty="0" smtClean="0"/>
            </a:br>
            <a:r>
              <a:rPr lang="en-GB" dirty="0" smtClean="0"/>
              <a:t>I have used this recently in Year 9 to help develop narration skills,</a:t>
            </a:r>
            <a:r>
              <a:rPr lang="en-GB" baseline="0" dirty="0" smtClean="0"/>
              <a:t> which is one thing </a:t>
            </a:r>
            <a:r>
              <a:rPr lang="en-GB" baseline="0" dirty="0" err="1" smtClean="0"/>
              <a:t>AQA</a:t>
            </a:r>
            <a:r>
              <a:rPr lang="en-GB" baseline="0" dirty="0" smtClean="0"/>
              <a:t> seems to prize highly in its </a:t>
            </a:r>
            <a:r>
              <a:rPr lang="en-GB" baseline="0" dirty="0" err="1" smtClean="0"/>
              <a:t>markschemes</a:t>
            </a:r>
            <a:r>
              <a:rPr lang="en-GB" baseline="0" dirty="0" smtClean="0"/>
              <a:t> for CA.  </a:t>
            </a:r>
            <a:endParaRPr 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F1E73932-DC79-4572-92DD-220EA947BC83}" type="slidenum">
              <a:rPr lang="en-US" smtClean="0">
                <a:latin typeface="Calibri" pitchFamily="34" charset="0"/>
              </a:rPr>
              <a:pPr eaLnBrk="1" hangingPunct="1"/>
              <a:t>7</a:t>
            </a:fld>
            <a:endParaRPr lang="en-US" smtClean="0">
              <a:latin typeface="Calibri"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75</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76</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79</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Given a specific topic to talk about (or a set of questions if appropriate), students have to try to include each thing from the Bingo grid.  When they do, they cross off the box and in their pairs, it’s the first person to cross everything off who wins (full house).  </a:t>
            </a:r>
            <a:endParaRPr lang="en-US" smtClean="0"/>
          </a:p>
        </p:txBody>
      </p:sp>
      <p:sp>
        <p:nvSpPr>
          <p:cNvPr id="193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9E355C-9566-47CC-9432-08EBC5FCC1DA}" type="slidenum">
              <a:rPr lang="en-US" smtClean="0"/>
              <a:pPr fontAlgn="base">
                <a:spcBef>
                  <a:spcPct val="0"/>
                </a:spcBef>
                <a:spcAft>
                  <a:spcPct val="0"/>
                </a:spcAft>
                <a:defRPr/>
              </a:pPr>
              <a:t>80</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81</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83</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smtClean="0"/>
              <a:t>This is a trapdoor activity to practise scene-setting language. It’s brilliant for a) memory and b) speaking (repetition with a reason!)  It’s a competitive game in pairs.  Each chooses and option for each sentence in their head.  One starts reading out loud, trying to anticipate the other’s choices.  Each time they make a choice, the partner either nods or shakes his/her head.  If the choice is wrong, play passes to the partner who starts the same process.  If it is the right choice, the student gets to continue.  The aim is to get to the end first.  Answers don’t change, so this is also a great memory developer.  </a:t>
            </a:r>
            <a:endParaRPr 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8C0FD995-43E5-4986-88E3-3074455A798F}" type="slidenum">
              <a:rPr lang="en-US"/>
              <a:pPr eaLnBrk="1" hangingPunct="1"/>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smtClean="0"/>
              <a:t>This is a trapdoor activity to practise scene-setting language. It’s brilliant for a) memory and b) speaking (repetition with a reason!)  It’s a competitive game in pairs.  Each chooses and option for each sentence in their head.  One starts reading out loud, trying to anticipate the other’s choices.  Each time they make a choice, the partner either nods or shakes his/her head.  If the choice is wrong, play passes to the partner who starts the same process.  If it is the right choice, the student gets to continue.  The aim is to get to the end first.  Answers don’t change, so this is also a great memory developer.  </a:t>
            </a:r>
            <a:endParaRPr 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D1D9B839-A790-4384-A888-31EBA8637545}" type="slidenum">
              <a:rPr lang="en-US"/>
              <a:pPr eaLnBrk="1" hangingPunct="1"/>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10</a:t>
            </a:fld>
            <a:endParaRPr lang="en-US"/>
          </a:p>
        </p:txBody>
      </p:sp>
    </p:spTree>
    <p:extLst>
      <p:ext uri="{BB962C8B-B14F-4D97-AF65-F5344CB8AC3E}">
        <p14:creationId xmlns:p14="http://schemas.microsoft.com/office/powerpoint/2010/main" val="2322521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4C58846-B52B-4DEF-9AE7-9EB4B5B44A57}" type="datetimeFigureOut">
              <a:rPr lang="en-US"/>
              <a:pPr>
                <a:defRPr/>
              </a:pPr>
              <a:t>10/14/2011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5BE200-48AD-4036-A016-7256C3606CDB}" type="slidenum">
              <a:rPr lang="en-US"/>
              <a:pPr>
                <a:defRPr/>
              </a:pPr>
              <a:t>‹#›</a:t>
            </a:fld>
            <a:endParaRPr lang="en-US"/>
          </a:p>
        </p:txBody>
      </p:sp>
    </p:spTree>
    <p:extLst>
      <p:ext uri="{BB962C8B-B14F-4D97-AF65-F5344CB8AC3E}">
        <p14:creationId xmlns:p14="http://schemas.microsoft.com/office/powerpoint/2010/main" val="4003813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DD3D64-EC2A-4107-A468-932C786AC4F6}" type="datetimeFigureOut">
              <a:rPr lang="en-US"/>
              <a:pPr>
                <a:defRPr/>
              </a:pPr>
              <a:t>10/14/2011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AC026E-2E6D-40D4-AF7C-CE5691C6FB4C}" type="slidenum">
              <a:rPr lang="en-US"/>
              <a:pPr>
                <a:defRPr/>
              </a:pPr>
              <a:t>‹#›</a:t>
            </a:fld>
            <a:endParaRPr lang="en-US"/>
          </a:p>
        </p:txBody>
      </p:sp>
    </p:spTree>
    <p:extLst>
      <p:ext uri="{BB962C8B-B14F-4D97-AF65-F5344CB8AC3E}">
        <p14:creationId xmlns:p14="http://schemas.microsoft.com/office/powerpoint/2010/main" val="946590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847636-6B33-40B1-80EA-B27C38FC3521}" type="datetimeFigureOut">
              <a:rPr lang="en-US"/>
              <a:pPr>
                <a:defRPr/>
              </a:pPr>
              <a:t>10/14/2011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8C579C-3793-4B22-861B-D0196BB2EB7D}" type="slidenum">
              <a:rPr lang="en-US"/>
              <a:pPr>
                <a:defRPr/>
              </a:pPr>
              <a:t>‹#›</a:t>
            </a:fld>
            <a:endParaRPr lang="en-US"/>
          </a:p>
        </p:txBody>
      </p:sp>
    </p:spTree>
    <p:extLst>
      <p:ext uri="{BB962C8B-B14F-4D97-AF65-F5344CB8AC3E}">
        <p14:creationId xmlns:p14="http://schemas.microsoft.com/office/powerpoint/2010/main" val="3463245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8626D71-E232-4438-B669-239FDAF88B07}" type="datetimeFigureOut">
              <a:rPr lang="en-US"/>
              <a:pPr>
                <a:defRPr/>
              </a:pPr>
              <a:t>10/14/2011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DC4156-D3CA-4F6A-8B79-CA36368D740C}" type="slidenum">
              <a:rPr lang="en-US"/>
              <a:pPr>
                <a:defRPr/>
              </a:pPr>
              <a:t>‹#›</a:t>
            </a:fld>
            <a:endParaRPr lang="en-US"/>
          </a:p>
        </p:txBody>
      </p:sp>
    </p:spTree>
    <p:extLst>
      <p:ext uri="{BB962C8B-B14F-4D97-AF65-F5344CB8AC3E}">
        <p14:creationId xmlns:p14="http://schemas.microsoft.com/office/powerpoint/2010/main" val="2424637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6BF7DCD-B649-4B48-AFA8-AF9FABBE8932}" type="datetimeFigureOut">
              <a:rPr lang="en-US"/>
              <a:pPr>
                <a:defRPr/>
              </a:pPr>
              <a:t>10/14/2011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5E2F35-5F35-4E8A-AC47-994AC3460C4B}" type="slidenum">
              <a:rPr lang="en-US"/>
              <a:pPr>
                <a:defRPr/>
              </a:pPr>
              <a:t>‹#›</a:t>
            </a:fld>
            <a:endParaRPr lang="en-US"/>
          </a:p>
        </p:txBody>
      </p:sp>
    </p:spTree>
    <p:extLst>
      <p:ext uri="{BB962C8B-B14F-4D97-AF65-F5344CB8AC3E}">
        <p14:creationId xmlns:p14="http://schemas.microsoft.com/office/powerpoint/2010/main" val="3973189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62CC44E-00A2-471F-A08B-BF6C72F302C1}" type="datetimeFigureOut">
              <a:rPr lang="en-US"/>
              <a:pPr>
                <a:defRPr/>
              </a:pPr>
              <a:t>10/14/2011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72EFFA-9009-4EF7-9066-A1CDAEDED1EC}" type="slidenum">
              <a:rPr lang="en-US"/>
              <a:pPr>
                <a:defRPr/>
              </a:pPr>
              <a:t>‹#›</a:t>
            </a:fld>
            <a:endParaRPr lang="en-US"/>
          </a:p>
        </p:txBody>
      </p:sp>
    </p:spTree>
    <p:extLst>
      <p:ext uri="{BB962C8B-B14F-4D97-AF65-F5344CB8AC3E}">
        <p14:creationId xmlns:p14="http://schemas.microsoft.com/office/powerpoint/2010/main" val="1660727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ECE701F-6361-4B02-ABAF-D1FD5786D952}" type="datetimeFigureOut">
              <a:rPr lang="en-US"/>
              <a:pPr>
                <a:defRPr/>
              </a:pPr>
              <a:t>10/14/2011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70248AF-1CD8-44B1-A2C1-178698F3C8A8}" type="slidenum">
              <a:rPr lang="en-US"/>
              <a:pPr>
                <a:defRPr/>
              </a:pPr>
              <a:t>‹#›</a:t>
            </a:fld>
            <a:endParaRPr lang="en-US"/>
          </a:p>
        </p:txBody>
      </p:sp>
    </p:spTree>
    <p:extLst>
      <p:ext uri="{BB962C8B-B14F-4D97-AF65-F5344CB8AC3E}">
        <p14:creationId xmlns:p14="http://schemas.microsoft.com/office/powerpoint/2010/main" val="2117271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E381473-3D0F-40D5-A16C-644BC646E391}" type="datetimeFigureOut">
              <a:rPr lang="en-US"/>
              <a:pPr>
                <a:defRPr/>
              </a:pPr>
              <a:t>10/14/2011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9F524C8-7BA9-4AF1-917E-76522AD945EC}" type="slidenum">
              <a:rPr lang="en-US"/>
              <a:pPr>
                <a:defRPr/>
              </a:pPr>
              <a:t>‹#›</a:t>
            </a:fld>
            <a:endParaRPr lang="en-US"/>
          </a:p>
        </p:txBody>
      </p:sp>
    </p:spTree>
    <p:extLst>
      <p:ext uri="{BB962C8B-B14F-4D97-AF65-F5344CB8AC3E}">
        <p14:creationId xmlns:p14="http://schemas.microsoft.com/office/powerpoint/2010/main" val="710868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DDAAF3-D8FF-430E-9D59-0A99D0C19BAE}" type="datetimeFigureOut">
              <a:rPr lang="en-US"/>
              <a:pPr>
                <a:defRPr/>
              </a:pPr>
              <a:t>10/14/2011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A848457-9C64-4C6C-89A0-DD6055848314}" type="slidenum">
              <a:rPr lang="en-US"/>
              <a:pPr>
                <a:defRPr/>
              </a:pPr>
              <a:t>‹#›</a:t>
            </a:fld>
            <a:endParaRPr lang="en-US"/>
          </a:p>
        </p:txBody>
      </p:sp>
    </p:spTree>
    <p:extLst>
      <p:ext uri="{BB962C8B-B14F-4D97-AF65-F5344CB8AC3E}">
        <p14:creationId xmlns:p14="http://schemas.microsoft.com/office/powerpoint/2010/main" val="516905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9186D1D-8F64-4555-BDAA-BED15AEC1532}" type="datetimeFigureOut">
              <a:rPr lang="en-US"/>
              <a:pPr>
                <a:defRPr/>
              </a:pPr>
              <a:t>10/14/2011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C72A37-2A3C-4BF3-9A9C-BDCE7B520FD3}" type="slidenum">
              <a:rPr lang="en-US"/>
              <a:pPr>
                <a:defRPr/>
              </a:pPr>
              <a:t>‹#›</a:t>
            </a:fld>
            <a:endParaRPr lang="en-US"/>
          </a:p>
        </p:txBody>
      </p:sp>
    </p:spTree>
    <p:extLst>
      <p:ext uri="{BB962C8B-B14F-4D97-AF65-F5344CB8AC3E}">
        <p14:creationId xmlns:p14="http://schemas.microsoft.com/office/powerpoint/2010/main" val="1362297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6CE105-789E-46FB-B74A-5E2E127C50BC}" type="datetimeFigureOut">
              <a:rPr lang="en-US"/>
              <a:pPr>
                <a:defRPr/>
              </a:pPr>
              <a:t>10/14/2011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158B83-24F4-439B-88FA-B99256B0710B}" type="slidenum">
              <a:rPr lang="en-US"/>
              <a:pPr>
                <a:defRPr/>
              </a:pPr>
              <a:t>‹#›</a:t>
            </a:fld>
            <a:endParaRPr lang="en-US"/>
          </a:p>
        </p:txBody>
      </p:sp>
    </p:spTree>
    <p:extLst>
      <p:ext uri="{BB962C8B-B14F-4D97-AF65-F5344CB8AC3E}">
        <p14:creationId xmlns:p14="http://schemas.microsoft.com/office/powerpoint/2010/main" val="2943372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37009D3-20C2-4F9A-99A6-C97D544D333A}" type="datetimeFigureOut">
              <a:rPr lang="en-US"/>
              <a:pPr>
                <a:defRPr/>
              </a:pPr>
              <a:t>10/14/2011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E398136-3206-414A-98A2-6A04C2A5F1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www.starwars.com/games/playnow/crawl_creator/" TargetMode="External"/><Relationship Id="rId3" Type="http://schemas.openxmlformats.org/officeDocument/2006/relationships/image" Target="../media/image9.jpeg"/><Relationship Id="rId7" Type="http://schemas.openxmlformats.org/officeDocument/2006/relationships/hyperlink" Target="http://www.cueprompter.com/"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www.voki.com/" TargetMode="External"/><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hyperlink" Target="http://text-to-speech.imtranslator.net/"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ofqual.gov.uk/news-and-announcements/83/660" TargetMode="External"/><Relationship Id="rId2" Type="http://schemas.openxmlformats.org/officeDocument/2006/relationships/hyperlink" Target="http://www.ofqual.gov.uk/help-and-support/94-articles/664-gcse-unitisation-faqs" TargetMode="External"/><Relationship Id="rId1" Type="http://schemas.openxmlformats.org/officeDocument/2006/relationships/slideLayout" Target="../slideLayouts/slideLayout7.xml"/><Relationship Id="rId4" Type="http://schemas.openxmlformats.org/officeDocument/2006/relationships/hyperlink" Target="http://www.edexcel.com/quals/gcse/gcse09/mfl/italian/pages/viewNotice.aspx?notice=2487"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3.png"/><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wmf"/><Relationship Id="rId18" Type="http://schemas.openxmlformats.org/officeDocument/2006/relationships/image" Target="../media/image60.png"/><Relationship Id="rId3" Type="http://schemas.openxmlformats.org/officeDocument/2006/relationships/notesSlide" Target="../notesSlides/notesSlide36.xml"/><Relationship Id="rId21" Type="http://schemas.openxmlformats.org/officeDocument/2006/relationships/image" Target="../media/image63.png"/><Relationship Id="rId7" Type="http://schemas.openxmlformats.org/officeDocument/2006/relationships/image" Target="../media/image51.jpeg"/><Relationship Id="rId12" Type="http://schemas.openxmlformats.org/officeDocument/2006/relationships/image" Target="../media/image56.jpeg"/><Relationship Id="rId17" Type="http://schemas.openxmlformats.org/officeDocument/2006/relationships/image" Target="../media/image47.wmf"/><Relationship Id="rId2" Type="http://schemas.openxmlformats.org/officeDocument/2006/relationships/slideLayout" Target="../slideLayouts/slideLayout7.xml"/><Relationship Id="rId16" Type="http://schemas.openxmlformats.org/officeDocument/2006/relationships/oleObject" Target="../embeddings/oleObject2.bin"/><Relationship Id="rId20" Type="http://schemas.openxmlformats.org/officeDocument/2006/relationships/image" Target="../media/image62.png"/><Relationship Id="rId1" Type="http://schemas.openxmlformats.org/officeDocument/2006/relationships/vmlDrawing" Target="../drawings/vmlDrawing2.v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5" Type="http://schemas.openxmlformats.org/officeDocument/2006/relationships/image" Target="../media/image59.wmf"/><Relationship Id="rId10" Type="http://schemas.openxmlformats.org/officeDocument/2006/relationships/image" Target="../media/image54.jpeg"/><Relationship Id="rId19" Type="http://schemas.openxmlformats.org/officeDocument/2006/relationships/image" Target="../media/image61.pn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wmf"/></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8.wmf"/><Relationship Id="rId5" Type="http://schemas.openxmlformats.org/officeDocument/2006/relationships/image" Target="../media/image67.wmf"/><Relationship Id="rId4" Type="http://schemas.openxmlformats.org/officeDocument/2006/relationships/image" Target="../media/image66.w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hyperlink" Target="file:///\\SERVER1\Chris.Harte$\imgres%3fimgurl=www.probertencyclopaedia.com\j\Victoria%20Beckham.jpg&amp;imgrefurl=http:\www.probertencyclopaedia.com\CG.HTM&amp;h=163&amp;w=200&amp;prev=\images%3fq=beckham&amp;svnum=10&amp;hl=en&amp;lr=&amp;ie=UTF-8&amp;sa=G" TargetMode="External"/><Relationship Id="rId7"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hyperlink" Target="file:///\\SERVER1\Chris.Harte$\imgres" TargetMode="External"/><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94.gif"/><Relationship Id="rId13" Type="http://schemas.openxmlformats.org/officeDocument/2006/relationships/image" Target="../media/image99.gif"/><Relationship Id="rId18" Type="http://schemas.openxmlformats.org/officeDocument/2006/relationships/image" Target="../media/image104.wmf"/><Relationship Id="rId3" Type="http://schemas.openxmlformats.org/officeDocument/2006/relationships/image" Target="../media/image89.wmf"/><Relationship Id="rId7" Type="http://schemas.openxmlformats.org/officeDocument/2006/relationships/image" Target="../media/image93.jpeg"/><Relationship Id="rId12" Type="http://schemas.openxmlformats.org/officeDocument/2006/relationships/image" Target="../media/image98.wmf"/><Relationship Id="rId17" Type="http://schemas.openxmlformats.org/officeDocument/2006/relationships/image" Target="../media/image103.wmf"/><Relationship Id="rId2" Type="http://schemas.openxmlformats.org/officeDocument/2006/relationships/notesSlide" Target="../notesSlides/notesSlide56.xml"/><Relationship Id="rId16" Type="http://schemas.openxmlformats.org/officeDocument/2006/relationships/image" Target="../media/image102.wmf"/><Relationship Id="rId1" Type="http://schemas.openxmlformats.org/officeDocument/2006/relationships/slideLayout" Target="../slideLayouts/slideLayout7.xml"/><Relationship Id="rId6" Type="http://schemas.openxmlformats.org/officeDocument/2006/relationships/image" Target="../media/image92.wmf"/><Relationship Id="rId11" Type="http://schemas.openxmlformats.org/officeDocument/2006/relationships/image" Target="../media/image97.wmf"/><Relationship Id="rId5" Type="http://schemas.openxmlformats.org/officeDocument/2006/relationships/image" Target="../media/image91.gif"/><Relationship Id="rId15" Type="http://schemas.openxmlformats.org/officeDocument/2006/relationships/image" Target="../media/image101.wmf"/><Relationship Id="rId10" Type="http://schemas.openxmlformats.org/officeDocument/2006/relationships/image" Target="../media/image96.wmf"/><Relationship Id="rId4" Type="http://schemas.openxmlformats.org/officeDocument/2006/relationships/image" Target="../media/image90.wmf"/><Relationship Id="rId9" Type="http://schemas.openxmlformats.org/officeDocument/2006/relationships/image" Target="../media/image95.wmf"/><Relationship Id="rId14" Type="http://schemas.openxmlformats.org/officeDocument/2006/relationships/image" Target="../media/image100.wmf"/></Relationships>
</file>

<file path=ppt/slides/_rels/slide72.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slide" Target="slide16.xml"/><Relationship Id="rId4" Type="http://schemas.openxmlformats.org/officeDocument/2006/relationships/slide" Target="slide1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92038450"/>
              </p:ext>
            </p:extLst>
          </p:nvPr>
        </p:nvGraphicFramePr>
        <p:xfrm>
          <a:off x="179512" y="171451"/>
          <a:ext cx="8856984" cy="6296072"/>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eaLnBrk="1" hangingPunct="1"/>
                      <a:r>
                        <a:rPr lang="en-GB" sz="2800" b="0" i="1" dirty="0" smtClean="0">
                          <a:solidFill>
                            <a:srgbClr val="FFFFCC"/>
                          </a:solidFill>
                        </a:rPr>
                        <a:t>GCSE languages:</a:t>
                      </a:r>
                      <a:r>
                        <a:rPr lang="en-GB" sz="2800" b="0" i="1" baseline="0" dirty="0" smtClean="0">
                          <a:solidFill>
                            <a:srgbClr val="FFFFCC"/>
                          </a:solidFill>
                        </a:rPr>
                        <a:t>  How to raise achievement through high quality teaching</a:t>
                      </a:r>
                      <a:endParaRPr lang="en-GB" sz="2800" b="0" dirty="0">
                        <a:solidFill>
                          <a:srgbClr val="FFFFCC"/>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354795">
                <a:tc>
                  <a:txBody>
                    <a:bodyPr/>
                    <a:lstStyle/>
                    <a:p>
                      <a:pPr marL="457200" marR="0" indent="-457200" algn="l" defTabSz="914400" rtl="0" eaLnBrk="1" fontAlgn="auto" latinLnBrk="0" hangingPunct="1">
                        <a:lnSpc>
                          <a:spcPct val="150000"/>
                        </a:lnSpc>
                        <a:spcBef>
                          <a:spcPts val="0"/>
                        </a:spcBef>
                        <a:spcAft>
                          <a:spcPts val="0"/>
                        </a:spcAft>
                        <a:buClrTx/>
                        <a:buSzTx/>
                        <a:buFont typeface="Wingdings" pitchFamily="2" charset="2"/>
                        <a:buChar char="§"/>
                        <a:tabLst/>
                        <a:defRPr/>
                      </a:pPr>
                      <a:r>
                        <a:rPr lang="en-US" sz="2800" dirty="0" smtClean="0"/>
                        <a:t>Independence in speaking </a:t>
                      </a:r>
                    </a:p>
                    <a:p>
                      <a:pPr marL="457200" marR="0" indent="-457200" algn="l" defTabSz="914400" rtl="0" eaLnBrk="1" fontAlgn="auto" latinLnBrk="0" hangingPunct="1">
                        <a:lnSpc>
                          <a:spcPct val="150000"/>
                        </a:lnSpc>
                        <a:spcBef>
                          <a:spcPts val="0"/>
                        </a:spcBef>
                        <a:spcAft>
                          <a:spcPts val="0"/>
                        </a:spcAft>
                        <a:buClrTx/>
                        <a:buSzTx/>
                        <a:buFont typeface="Wingdings" pitchFamily="2" charset="2"/>
                        <a:buChar char="§"/>
                        <a:tabLst/>
                        <a:defRPr/>
                      </a:pPr>
                      <a:r>
                        <a:rPr lang="en-US" sz="2800" dirty="0" smtClean="0"/>
                        <a:t>Secure</a:t>
                      </a:r>
                      <a:r>
                        <a:rPr lang="en-US" sz="2800" baseline="0" dirty="0" smtClean="0"/>
                        <a:t> grasp of repertoire of key structures and reference skills in writing</a:t>
                      </a:r>
                    </a:p>
                    <a:p>
                      <a:pPr marL="457200" marR="0" indent="-457200" algn="l" defTabSz="914400" rtl="0" eaLnBrk="1" fontAlgn="auto" latinLnBrk="0" hangingPunct="1">
                        <a:lnSpc>
                          <a:spcPct val="150000"/>
                        </a:lnSpc>
                        <a:spcBef>
                          <a:spcPts val="0"/>
                        </a:spcBef>
                        <a:spcAft>
                          <a:spcPts val="0"/>
                        </a:spcAft>
                        <a:buClrTx/>
                        <a:buSzTx/>
                        <a:buFont typeface="Wingdings" pitchFamily="2" charset="2"/>
                        <a:buChar char="§"/>
                        <a:tabLst/>
                        <a:defRPr/>
                      </a:pPr>
                      <a:r>
                        <a:rPr lang="en-US" sz="2800" baseline="0" dirty="0" smtClean="0"/>
                        <a:t>Perseverance in listening and link-making in reading</a:t>
                      </a:r>
                    </a:p>
                    <a:p>
                      <a:pPr marL="457200" marR="0" indent="-457200" algn="l" defTabSz="914400" rtl="0" eaLnBrk="1" fontAlgn="auto" latinLnBrk="0" hangingPunct="1">
                        <a:lnSpc>
                          <a:spcPct val="150000"/>
                        </a:lnSpc>
                        <a:spcBef>
                          <a:spcPts val="0"/>
                        </a:spcBef>
                        <a:spcAft>
                          <a:spcPts val="0"/>
                        </a:spcAft>
                        <a:buClrTx/>
                        <a:buSzTx/>
                        <a:buFont typeface="Wingdings" pitchFamily="2" charset="2"/>
                        <a:buChar char="§"/>
                        <a:tabLst/>
                        <a:defRPr/>
                      </a:pPr>
                      <a:r>
                        <a:rPr lang="en-US" sz="2800" baseline="0" dirty="0" smtClean="0"/>
                        <a:t>Vocabulary!</a:t>
                      </a: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830" y="257950"/>
            <a:ext cx="966498" cy="423036"/>
          </a:xfrm>
          <a:prstGeom prst="rect">
            <a:avLst/>
          </a:prstGeom>
        </p:spPr>
      </p:pic>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3799" y="207816"/>
            <a:ext cx="476329" cy="5626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9363" y="232883"/>
            <a:ext cx="739329" cy="473170"/>
          </a:xfrm>
          <a:prstGeom prst="rect">
            <a:avLst/>
          </a:prstGeom>
        </p:spPr>
      </p:pic>
    </p:spTree>
    <p:extLst>
      <p:ext uri="{BB962C8B-B14F-4D97-AF65-F5344CB8AC3E}">
        <p14:creationId xmlns:p14="http://schemas.microsoft.com/office/powerpoint/2010/main" val="1948053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96049274"/>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2</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smtClean="0"/>
              <a:t>DICE/CHUNKING</a:t>
            </a:r>
            <a:endParaRPr lang="en-US" dirty="0"/>
          </a:p>
        </p:txBody>
      </p:sp>
    </p:spTree>
    <p:extLst>
      <p:ext uri="{BB962C8B-B14F-4D97-AF65-F5344CB8AC3E}">
        <p14:creationId xmlns:p14="http://schemas.microsoft.com/office/powerpoint/2010/main" val="28735044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82" name="Group 34"/>
          <p:cNvGraphicFramePr>
            <a:graphicFrameLocks noGrp="1"/>
          </p:cNvGraphicFramePr>
          <p:nvPr/>
        </p:nvGraphicFramePr>
        <p:xfrm>
          <a:off x="179388" y="908050"/>
          <a:ext cx="8785225" cy="5878557"/>
        </p:xfrm>
        <a:graphic>
          <a:graphicData uri="http://schemas.openxmlformats.org/drawingml/2006/table">
            <a:tbl>
              <a:tblPr/>
              <a:tblGrid>
                <a:gridCol w="2928937"/>
                <a:gridCol w="2927350"/>
                <a:gridCol w="2928938"/>
              </a:tblGrid>
              <a:tr h="17271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1  El </a:t>
                      </a:r>
                      <a:r>
                        <a:rPr kumimoji="0" lang="en-GB" sz="1400" b="0" i="0" u="none" strike="noStrike" cap="none" normalizeH="0" baseline="0" dirty="0" err="1" smtClean="0">
                          <a:ln>
                            <a:noFill/>
                          </a:ln>
                          <a:solidFill>
                            <a:schemeClr val="tx1"/>
                          </a:solidFill>
                          <a:effectLst/>
                          <a:latin typeface="Arial" pitchFamily="34" charset="0"/>
                        </a:rPr>
                        <a:t>a</a:t>
                      </a:r>
                      <a:r>
                        <a:rPr kumimoji="0" lang="en-GB" sz="1400" b="0" i="0" u="none" strike="noStrike" cap="none" normalizeH="0" baseline="0" dirty="0" err="1" smtClean="0">
                          <a:ln>
                            <a:noFill/>
                          </a:ln>
                          <a:solidFill>
                            <a:schemeClr val="tx1"/>
                          </a:solidFill>
                          <a:effectLst/>
                          <a:latin typeface="Arial" pitchFamily="34" charset="0"/>
                          <a:cs typeface="Arial" pitchFamily="34" charset="0"/>
                        </a:rPr>
                        <a:t>ño</a:t>
                      </a:r>
                      <a:r>
                        <a:rPr kumimoji="0" lang="en-GB" sz="1400" b="0" i="0" u="none" strike="noStrike" cap="none" normalizeH="0" baseline="0" dirty="0" smtClean="0">
                          <a:ln>
                            <a:noFill/>
                          </a:ln>
                          <a:solidFill>
                            <a:schemeClr val="tx1"/>
                          </a:solidFill>
                          <a:effectLst/>
                          <a:latin typeface="Arial" pitchFamily="34" charset="0"/>
                          <a:cs typeface="Arial" pitchFamily="34" charset="0"/>
                        </a:rPr>
                        <a:t> </a:t>
                      </a:r>
                      <a:r>
                        <a:rPr kumimoji="0" lang="en-GB" sz="1400" b="0" i="0" u="none" strike="noStrike" cap="none" normalizeH="0" baseline="0" dirty="0" err="1" smtClean="0">
                          <a:ln>
                            <a:noFill/>
                          </a:ln>
                          <a:solidFill>
                            <a:schemeClr val="tx1"/>
                          </a:solidFill>
                          <a:effectLst/>
                          <a:latin typeface="Arial" pitchFamily="34" charset="0"/>
                          <a:cs typeface="Arial" pitchFamily="34" charset="0"/>
                        </a:rPr>
                        <a:t>pasado</a:t>
                      </a:r>
                      <a:r>
                        <a:rPr kumimoji="0" lang="en-GB" sz="1400" b="0" i="0" u="none" strike="noStrike" cap="none" normalizeH="0" baseline="0" dirty="0" smtClean="0">
                          <a:ln>
                            <a:noFill/>
                          </a:ln>
                          <a:solidFill>
                            <a:schemeClr val="tx1"/>
                          </a:solidFill>
                          <a:effectLst/>
                          <a:latin typeface="Arial" pitchFamily="34" charset="0"/>
                          <a:cs typeface="Arial" pitchFamily="34" charset="0"/>
                        </a:rPr>
                        <a:t/>
                      </a:r>
                      <a:br>
                        <a:rPr kumimoji="0" lang="en-GB" sz="1400" b="0" i="0" u="none" strike="noStrike" cap="none" normalizeH="0" baseline="0" dirty="0" smtClean="0">
                          <a:ln>
                            <a:noFill/>
                          </a:ln>
                          <a:solidFill>
                            <a:schemeClr val="tx1"/>
                          </a:solidFill>
                          <a:effectLst/>
                          <a:latin typeface="Arial" pitchFamily="34" charset="0"/>
                          <a:cs typeface="Arial" pitchFamily="34" charset="0"/>
                        </a:rPr>
                      </a:br>
                      <a:r>
                        <a:rPr kumimoji="0" lang="en-GB" sz="1400" b="0" i="0" u="none" strike="noStrike" cap="none" normalizeH="0" baseline="0" dirty="0" smtClean="0">
                          <a:ln>
                            <a:noFill/>
                          </a:ln>
                          <a:solidFill>
                            <a:schemeClr val="tx1"/>
                          </a:solidFill>
                          <a:effectLst/>
                          <a:latin typeface="Arial" pitchFamily="34" charset="0"/>
                          <a:cs typeface="Arial" pitchFamily="34" charset="0"/>
                        </a:rPr>
                        <a:t>2  El </a:t>
                      </a:r>
                      <a:r>
                        <a:rPr kumimoji="0" lang="en-GB" sz="1400" b="0" i="0" u="none" strike="noStrike" cap="none" normalizeH="0" baseline="0" dirty="0" err="1" smtClean="0">
                          <a:ln>
                            <a:noFill/>
                          </a:ln>
                          <a:solidFill>
                            <a:schemeClr val="tx1"/>
                          </a:solidFill>
                          <a:effectLst/>
                          <a:latin typeface="Arial" pitchFamily="34" charset="0"/>
                          <a:cs typeface="Arial" pitchFamily="34" charset="0"/>
                        </a:rPr>
                        <a:t>verano</a:t>
                      </a:r>
                      <a:r>
                        <a:rPr kumimoji="0" lang="en-GB" sz="1400" b="0" i="0" u="none" strike="noStrike" cap="none" normalizeH="0" baseline="0" dirty="0" smtClean="0">
                          <a:ln>
                            <a:noFill/>
                          </a:ln>
                          <a:solidFill>
                            <a:schemeClr val="tx1"/>
                          </a:solidFill>
                          <a:effectLst/>
                          <a:latin typeface="Arial" pitchFamily="34" charset="0"/>
                          <a:cs typeface="Arial" pitchFamily="34" charset="0"/>
                        </a:rPr>
                        <a:t> </a:t>
                      </a:r>
                      <a:r>
                        <a:rPr kumimoji="0" lang="en-GB" sz="1400" b="0" i="0" u="none" strike="noStrike" cap="none" normalizeH="0" baseline="0" dirty="0" err="1" smtClean="0">
                          <a:ln>
                            <a:noFill/>
                          </a:ln>
                          <a:solidFill>
                            <a:schemeClr val="tx1"/>
                          </a:solidFill>
                          <a:effectLst/>
                          <a:latin typeface="Arial" pitchFamily="34" charset="0"/>
                          <a:cs typeface="Arial" pitchFamily="34" charset="0"/>
                        </a:rPr>
                        <a:t>pasado</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3  </a:t>
                      </a:r>
                      <a:r>
                        <a:rPr kumimoji="0" lang="en-GB" sz="1400" b="0" i="0" u="none" strike="noStrike" cap="none" normalizeH="0" baseline="0" dirty="0" err="1" smtClean="0">
                          <a:ln>
                            <a:noFill/>
                          </a:ln>
                          <a:solidFill>
                            <a:schemeClr val="tx1"/>
                          </a:solidFill>
                          <a:effectLst/>
                          <a:latin typeface="Arial" pitchFamily="34" charset="0"/>
                          <a:cs typeface="Arial" pitchFamily="34" charset="0"/>
                        </a:rPr>
                        <a:t>Hace</a:t>
                      </a:r>
                      <a:r>
                        <a:rPr kumimoji="0" lang="en-GB" sz="1400" b="0" i="0" u="none" strike="noStrike" cap="none" normalizeH="0" baseline="0" dirty="0" smtClean="0">
                          <a:ln>
                            <a:noFill/>
                          </a:ln>
                          <a:solidFill>
                            <a:schemeClr val="tx1"/>
                          </a:solidFill>
                          <a:effectLst/>
                          <a:latin typeface="Arial" pitchFamily="34" charset="0"/>
                          <a:cs typeface="Arial" pitchFamily="34" charset="0"/>
                        </a:rPr>
                        <a:t> dos </a:t>
                      </a:r>
                      <a:r>
                        <a:rPr kumimoji="0" lang="en-GB" sz="1400" b="0" i="0" u="none" strike="noStrike" cap="none" normalizeH="0" baseline="0" dirty="0" err="1" smtClean="0">
                          <a:ln>
                            <a:noFill/>
                          </a:ln>
                          <a:solidFill>
                            <a:schemeClr val="tx1"/>
                          </a:solidFill>
                          <a:effectLst/>
                          <a:latin typeface="Arial" pitchFamily="34" charset="0"/>
                          <a:cs typeface="Arial" pitchFamily="34" charset="0"/>
                        </a:rPr>
                        <a:t>años</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4  Durante </a:t>
                      </a:r>
                      <a:r>
                        <a:rPr kumimoji="0" lang="en-GB" sz="1400" b="0" i="0" u="none" strike="noStrike" cap="none" normalizeH="0" baseline="0" dirty="0" err="1" smtClean="0">
                          <a:ln>
                            <a:noFill/>
                          </a:ln>
                          <a:solidFill>
                            <a:schemeClr val="tx1"/>
                          </a:solidFill>
                          <a:effectLst/>
                          <a:latin typeface="Arial" pitchFamily="34" charset="0"/>
                          <a:cs typeface="Arial" pitchFamily="34" charset="0"/>
                        </a:rPr>
                        <a:t>las</a:t>
                      </a:r>
                      <a:r>
                        <a:rPr kumimoji="0" lang="en-GB" sz="1400" b="0" i="0" u="none" strike="noStrike" cap="none" normalizeH="0" baseline="0" dirty="0" smtClean="0">
                          <a:ln>
                            <a:noFill/>
                          </a:ln>
                          <a:solidFill>
                            <a:schemeClr val="tx1"/>
                          </a:solidFill>
                          <a:effectLst/>
                          <a:latin typeface="Arial" pitchFamily="34" charset="0"/>
                          <a:cs typeface="Arial" pitchFamily="34" charset="0"/>
                        </a:rPr>
                        <a:t> </a:t>
                      </a:r>
                      <a:r>
                        <a:rPr kumimoji="0" lang="en-GB" sz="1400" b="0" i="0" u="none" strike="noStrike" cap="none" normalizeH="0" baseline="0" dirty="0" err="1" smtClean="0">
                          <a:ln>
                            <a:noFill/>
                          </a:ln>
                          <a:solidFill>
                            <a:schemeClr val="tx1"/>
                          </a:solidFill>
                          <a:effectLst/>
                          <a:latin typeface="Arial" pitchFamily="34" charset="0"/>
                          <a:cs typeface="Arial" pitchFamily="34" charset="0"/>
                        </a:rPr>
                        <a:t>vacaciones</a:t>
                      </a:r>
                      <a:r>
                        <a:rPr kumimoji="0" lang="en-GB" sz="1400" b="0" i="0" u="none" strike="noStrike" cap="none" normalizeH="0" baseline="0" dirty="0" smtClean="0">
                          <a:ln>
                            <a:noFill/>
                          </a:ln>
                          <a:solidFill>
                            <a:schemeClr val="tx1"/>
                          </a:solidFill>
                          <a:effectLst/>
                          <a:latin typeface="Arial" pitchFamily="34" charset="0"/>
                          <a:cs typeface="Arial" pitchFamily="34" charset="0"/>
                        </a:rPr>
                        <a:t/>
                      </a:r>
                      <a:br>
                        <a:rPr kumimoji="0" lang="en-GB" sz="1400" b="0" i="0" u="none" strike="noStrike" cap="none" normalizeH="0" baseline="0" dirty="0" smtClean="0">
                          <a:ln>
                            <a:noFill/>
                          </a:ln>
                          <a:solidFill>
                            <a:schemeClr val="tx1"/>
                          </a:solidFill>
                          <a:effectLst/>
                          <a:latin typeface="Arial" pitchFamily="34" charset="0"/>
                          <a:cs typeface="Arial" pitchFamily="34" charset="0"/>
                        </a:rPr>
                      </a:br>
                      <a:r>
                        <a:rPr kumimoji="0" lang="en-GB" sz="1400" b="0" i="0" u="none" strike="noStrike" cap="none" normalizeH="0" baseline="0" dirty="0" smtClean="0">
                          <a:ln>
                            <a:noFill/>
                          </a:ln>
                          <a:solidFill>
                            <a:schemeClr val="tx1"/>
                          </a:solidFill>
                          <a:effectLst/>
                          <a:latin typeface="Arial" pitchFamily="34" charset="0"/>
                          <a:cs typeface="Arial" pitchFamily="34" charset="0"/>
                        </a:rPr>
                        <a:t>5  En 2007</a:t>
                      </a:r>
                      <a:br>
                        <a:rPr kumimoji="0" lang="en-GB" sz="1400" b="0" i="0" u="none" strike="noStrike" cap="none" normalizeH="0" baseline="0" dirty="0" smtClean="0">
                          <a:ln>
                            <a:noFill/>
                          </a:ln>
                          <a:solidFill>
                            <a:schemeClr val="tx1"/>
                          </a:solidFill>
                          <a:effectLst/>
                          <a:latin typeface="Arial" pitchFamily="34" charset="0"/>
                          <a:cs typeface="Arial" pitchFamily="34" charset="0"/>
                        </a:rPr>
                      </a:br>
                      <a:r>
                        <a:rPr kumimoji="0" lang="en-GB" sz="1400" b="0" i="0" u="none" strike="noStrike" cap="none" normalizeH="0" baseline="0" dirty="0" smtClean="0">
                          <a:ln>
                            <a:noFill/>
                          </a:ln>
                          <a:solidFill>
                            <a:schemeClr val="tx1"/>
                          </a:solidFill>
                          <a:effectLst/>
                          <a:latin typeface="Arial" pitchFamily="34" charset="0"/>
                          <a:cs typeface="Arial" pitchFamily="34" charset="0"/>
                        </a:rPr>
                        <a:t>6  El </a:t>
                      </a:r>
                      <a:r>
                        <a:rPr kumimoji="0" lang="en-GB" sz="1400" b="0" i="0" u="none" strike="noStrike" cap="none" normalizeH="0" baseline="0" dirty="0" err="1" smtClean="0">
                          <a:ln>
                            <a:noFill/>
                          </a:ln>
                          <a:solidFill>
                            <a:schemeClr val="tx1"/>
                          </a:solidFill>
                          <a:effectLst/>
                          <a:latin typeface="Arial" pitchFamily="34" charset="0"/>
                          <a:cs typeface="Arial" pitchFamily="34" charset="0"/>
                        </a:rPr>
                        <a:t>invierno</a:t>
                      </a:r>
                      <a:r>
                        <a:rPr kumimoji="0" lang="en-GB" sz="1400" b="0" i="0" u="none" strike="noStrike" cap="none" normalizeH="0" baseline="0" dirty="0" smtClean="0">
                          <a:ln>
                            <a:noFill/>
                          </a:ln>
                          <a:solidFill>
                            <a:schemeClr val="tx1"/>
                          </a:solidFill>
                          <a:effectLst/>
                          <a:latin typeface="Arial" pitchFamily="34" charset="0"/>
                          <a:cs typeface="Arial" pitchFamily="34" charset="0"/>
                        </a:rPr>
                        <a:t> </a:t>
                      </a:r>
                      <a:r>
                        <a:rPr kumimoji="0" lang="en-GB" sz="1400" b="0" i="0" u="none" strike="noStrike" cap="none" normalizeH="0" baseline="0" dirty="0" err="1" smtClean="0">
                          <a:ln>
                            <a:noFill/>
                          </a:ln>
                          <a:solidFill>
                            <a:schemeClr val="tx1"/>
                          </a:solidFill>
                          <a:effectLst/>
                          <a:latin typeface="Arial" pitchFamily="34" charset="0"/>
                          <a:cs typeface="Arial" pitchFamily="34" charset="0"/>
                        </a:rPr>
                        <a:t>pasado</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1  fui a Espa</a:t>
                      </a:r>
                      <a:r>
                        <a:rPr kumimoji="0" lang="en-GB" sz="1400" b="0" i="0" u="none" strike="noStrike" cap="none" normalizeH="0" baseline="0" smtClean="0">
                          <a:ln>
                            <a:noFill/>
                          </a:ln>
                          <a:solidFill>
                            <a:schemeClr val="tx1"/>
                          </a:solidFill>
                          <a:effectLst/>
                          <a:latin typeface="Arial" pitchFamily="34" charset="0"/>
                          <a:cs typeface="Arial" pitchFamily="34" charset="0"/>
                        </a:rPr>
                        <a:t>ña</a:t>
                      </a:r>
                      <a:br>
                        <a:rPr kumimoji="0" lang="en-GB" sz="1400" b="0" i="0" u="none" strike="noStrike" cap="none" normalizeH="0" baseline="0" smtClean="0">
                          <a:ln>
                            <a:noFill/>
                          </a:ln>
                          <a:solidFill>
                            <a:schemeClr val="tx1"/>
                          </a:solidFill>
                          <a:effectLst/>
                          <a:latin typeface="Arial" pitchFamily="34" charset="0"/>
                          <a:cs typeface="Arial" pitchFamily="34" charset="0"/>
                        </a:rPr>
                      </a:br>
                      <a:r>
                        <a:rPr kumimoji="0" lang="en-GB" sz="1400" b="0" i="0" u="none" strike="noStrike" cap="none" normalizeH="0" baseline="0" smtClean="0">
                          <a:ln>
                            <a:noFill/>
                          </a:ln>
                          <a:solidFill>
                            <a:schemeClr val="tx1"/>
                          </a:solidFill>
                          <a:effectLst/>
                          <a:latin typeface="Arial" pitchFamily="34" charset="0"/>
                          <a:cs typeface="Arial" pitchFamily="34" charset="0"/>
                        </a:rPr>
                        <a:t>2  fui a Francia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3  fui a Escocia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4  fui a Norfolk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5  fui a Grecia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6  fui a Italia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1  con mis amigos.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2  con mi familia.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3  con mis padres.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4  para dos semanas.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5  para una semana.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6  para un mes.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970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rPr>
                        <a:t>Me gust</a:t>
                      </a:r>
                      <a:r>
                        <a:rPr kumimoji="0" lang="en-GB" sz="1400" b="1" i="0" u="none" strike="noStrike" cap="none" normalizeH="0" baseline="0" smtClean="0">
                          <a:ln>
                            <a:noFill/>
                          </a:ln>
                          <a:solidFill>
                            <a:schemeClr val="tx1"/>
                          </a:solidFill>
                          <a:effectLst/>
                          <a:latin typeface="Arial" pitchFamily="34" charset="0"/>
                          <a:cs typeface="Arial" pitchFamily="34" charset="0"/>
                        </a:rPr>
                        <a:t>ó mucho porque……..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1  nadé en el mar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2  visité monumentos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3  descansé</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4  jugué al voleibol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5  fui a la playa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6  comí platos típicos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1 y mand</a:t>
                      </a:r>
                      <a:r>
                        <a:rPr kumimoji="0" lang="en-GB" sz="1400" b="0" i="0" u="none" strike="noStrike" cap="none" normalizeH="0" baseline="0" smtClean="0">
                          <a:ln>
                            <a:noFill/>
                          </a:ln>
                          <a:solidFill>
                            <a:schemeClr val="tx1"/>
                          </a:solidFill>
                          <a:effectLst/>
                          <a:latin typeface="Arial" pitchFamily="34" charset="0"/>
                          <a:cs typeface="Arial" pitchFamily="34" charset="0"/>
                        </a:rPr>
                        <a:t>é mensajes.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2 y saqué fotos.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3 y tomé el sol.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4 y bailé en la discoteca.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5 y monté en bici.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6 y escuché música.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1 </a:t>
                      </a:r>
                      <a:r>
                        <a:rPr kumimoji="0" lang="en-GB" sz="1400" b="0" i="0" u="none" strike="noStrike" cap="none" normalizeH="0" baseline="0" smtClean="0">
                          <a:ln>
                            <a:noFill/>
                          </a:ln>
                          <a:solidFill>
                            <a:schemeClr val="tx1"/>
                          </a:solidFill>
                          <a:effectLst/>
                          <a:latin typeface="Arial" pitchFamily="34" charset="0"/>
                          <a:cs typeface="Arial" pitchFamily="34" charset="0"/>
                        </a:rPr>
                        <a:t>¡Fue genial!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2 </a:t>
                      </a:r>
                      <a:r>
                        <a:rPr kumimoji="0" lang="en-GB" sz="1400" b="0" i="0" u="none" strike="noStrike" cap="none" normalizeH="0" baseline="0" smtClean="0">
                          <a:ln>
                            <a:noFill/>
                          </a:ln>
                          <a:solidFill>
                            <a:schemeClr val="tx1"/>
                          </a:solidFill>
                          <a:effectLst/>
                          <a:latin typeface="Arial" pitchFamily="34" charset="0"/>
                          <a:cs typeface="Arial" pitchFamily="34" charset="0"/>
                        </a:rPr>
                        <a:t>¡Fue guay!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3 </a:t>
                      </a:r>
                      <a:r>
                        <a:rPr kumimoji="0" lang="en-GB" sz="1400" b="0" i="0" u="none" strike="noStrike" cap="none" normalizeH="0" baseline="0" smtClean="0">
                          <a:ln>
                            <a:noFill/>
                          </a:ln>
                          <a:solidFill>
                            <a:schemeClr val="tx1"/>
                          </a:solidFill>
                          <a:effectLst/>
                          <a:latin typeface="Arial" pitchFamily="34" charset="0"/>
                          <a:cs typeface="Arial" pitchFamily="34" charset="0"/>
                        </a:rPr>
                        <a:t>¡Fue fantástico!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4 </a:t>
                      </a:r>
                      <a:r>
                        <a:rPr kumimoji="0" lang="en-GB" sz="1400" b="0" i="0" u="none" strike="noStrike" cap="none" normalizeH="0" baseline="0" smtClean="0">
                          <a:ln>
                            <a:noFill/>
                          </a:ln>
                          <a:solidFill>
                            <a:schemeClr val="tx1"/>
                          </a:solidFill>
                          <a:effectLst/>
                          <a:latin typeface="Arial" pitchFamily="34" charset="0"/>
                          <a:cs typeface="Arial" pitchFamily="34" charset="0"/>
                        </a:rPr>
                        <a:t>¡Fue estupendo!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5 </a:t>
                      </a:r>
                      <a:r>
                        <a:rPr kumimoji="0" lang="en-GB" sz="1400" b="0" i="0" u="none" strike="noStrike" cap="none" normalizeH="0" baseline="0" smtClean="0">
                          <a:ln>
                            <a:noFill/>
                          </a:ln>
                          <a:solidFill>
                            <a:schemeClr val="tx1"/>
                          </a:solidFill>
                          <a:effectLst/>
                          <a:latin typeface="Arial" pitchFamily="34" charset="0"/>
                          <a:cs typeface="Arial" pitchFamily="34" charset="0"/>
                        </a:rPr>
                        <a:t>¡Fue maravilloso!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6 </a:t>
                      </a:r>
                      <a:r>
                        <a:rPr kumimoji="0" lang="en-GB" sz="1400" b="0" i="0" u="none" strike="noStrike" cap="none" normalizeH="0" baseline="0" smtClean="0">
                          <a:ln>
                            <a:noFill/>
                          </a:ln>
                          <a:solidFill>
                            <a:schemeClr val="tx1"/>
                          </a:solidFill>
                          <a:effectLst/>
                          <a:latin typeface="Arial" pitchFamily="34" charset="0"/>
                          <a:cs typeface="Arial" pitchFamily="34" charset="0"/>
                        </a:rPr>
                        <a:t>¡Fue fenomenal!</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543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pitchFamily="34" charset="0"/>
                        </a:rPr>
                        <a:t>El </a:t>
                      </a:r>
                      <a:r>
                        <a:rPr kumimoji="0" lang="en-GB" sz="1400" b="1" i="0" u="none" strike="noStrike" cap="none" normalizeH="0" baseline="0" dirty="0" err="1" smtClean="0">
                          <a:ln>
                            <a:noFill/>
                          </a:ln>
                          <a:solidFill>
                            <a:schemeClr val="tx1"/>
                          </a:solidFill>
                          <a:effectLst/>
                          <a:latin typeface="Arial" pitchFamily="34" charset="0"/>
                        </a:rPr>
                        <a:t>a</a:t>
                      </a:r>
                      <a:r>
                        <a:rPr kumimoji="0" lang="en-GB" sz="1400" b="1" i="0" u="none" strike="noStrike" cap="none" normalizeH="0" baseline="0" dirty="0" err="1" smtClean="0">
                          <a:ln>
                            <a:noFill/>
                          </a:ln>
                          <a:solidFill>
                            <a:schemeClr val="tx1"/>
                          </a:solidFill>
                          <a:effectLst/>
                          <a:latin typeface="Arial" pitchFamily="34" charset="0"/>
                          <a:cs typeface="Arial" pitchFamily="34" charset="0"/>
                        </a:rPr>
                        <a:t>ño</a:t>
                      </a:r>
                      <a:r>
                        <a:rPr kumimoji="0" lang="en-GB" sz="1400" b="1" i="0" u="none" strike="noStrike" cap="none" normalizeH="0" baseline="0" dirty="0" smtClean="0">
                          <a:ln>
                            <a:noFill/>
                          </a:ln>
                          <a:solidFill>
                            <a:schemeClr val="tx1"/>
                          </a:solidFill>
                          <a:effectLst/>
                          <a:latin typeface="Arial" pitchFamily="34" charset="0"/>
                          <a:cs typeface="Arial" pitchFamily="34" charset="0"/>
                        </a:rPr>
                        <a:t> </a:t>
                      </a:r>
                      <a:r>
                        <a:rPr kumimoji="0" lang="en-GB" sz="1400" b="1" i="0" u="none" strike="noStrike" cap="none" normalizeH="0" baseline="0" dirty="0" err="1" smtClean="0">
                          <a:ln>
                            <a:noFill/>
                          </a:ln>
                          <a:solidFill>
                            <a:schemeClr val="tx1"/>
                          </a:solidFill>
                          <a:effectLst/>
                          <a:latin typeface="Arial" pitchFamily="34" charset="0"/>
                          <a:cs typeface="Arial" pitchFamily="34" charset="0"/>
                        </a:rPr>
                        <a:t>que</a:t>
                      </a:r>
                      <a:r>
                        <a:rPr kumimoji="0" lang="en-GB" sz="1400" b="1" i="0" u="none" strike="noStrike" cap="none" normalizeH="0" baseline="0" dirty="0" smtClean="0">
                          <a:ln>
                            <a:noFill/>
                          </a:ln>
                          <a:solidFill>
                            <a:schemeClr val="tx1"/>
                          </a:solidFill>
                          <a:effectLst/>
                          <a:latin typeface="Arial" pitchFamily="34" charset="0"/>
                          <a:cs typeface="Arial" pitchFamily="34" charset="0"/>
                        </a:rPr>
                        <a:t> </a:t>
                      </a:r>
                      <a:r>
                        <a:rPr kumimoji="0" lang="en-GB" sz="1400" b="1" i="0" u="none" strike="noStrike" cap="none" normalizeH="0" baseline="0" dirty="0" err="1" smtClean="0">
                          <a:ln>
                            <a:noFill/>
                          </a:ln>
                          <a:solidFill>
                            <a:schemeClr val="tx1"/>
                          </a:solidFill>
                          <a:effectLst/>
                          <a:latin typeface="Arial" pitchFamily="34" charset="0"/>
                          <a:cs typeface="Arial" pitchFamily="34" charset="0"/>
                        </a:rPr>
                        <a:t>viene</a:t>
                      </a:r>
                      <a:r>
                        <a:rPr kumimoji="0" lang="en-GB" sz="1400" b="1" i="0" u="none" strike="noStrike" cap="none" normalizeH="0" baseline="0" dirty="0" smtClean="0">
                          <a:ln>
                            <a:noFill/>
                          </a:ln>
                          <a:solidFill>
                            <a:schemeClr val="tx1"/>
                          </a:solidFill>
                          <a:effectLst/>
                          <a:latin typeface="Arial" pitchFamily="34" charset="0"/>
                          <a:cs typeface="Arial" pitchFamily="34" charset="0"/>
                        </a:rPr>
                        <a:t>, </a:t>
                      </a:r>
                      <a:r>
                        <a:rPr kumimoji="0" lang="en-GB" sz="1400" b="1" i="0" u="none" strike="noStrike" cap="none" normalizeH="0" baseline="0" dirty="0" err="1" smtClean="0">
                          <a:ln>
                            <a:noFill/>
                          </a:ln>
                          <a:solidFill>
                            <a:schemeClr val="tx1"/>
                          </a:solidFill>
                          <a:effectLst/>
                          <a:latin typeface="Arial" pitchFamily="34" charset="0"/>
                          <a:cs typeface="Arial" pitchFamily="34" charset="0"/>
                        </a:rPr>
                        <a:t>c</a:t>
                      </a:r>
                      <a:r>
                        <a:rPr kumimoji="0" lang="en-GB" sz="1400" b="1" i="0" u="none" strike="noStrike" cap="none" normalizeH="0" baseline="0" dirty="0" err="1" smtClean="0">
                          <a:ln>
                            <a:noFill/>
                          </a:ln>
                          <a:solidFill>
                            <a:schemeClr val="tx1"/>
                          </a:solidFill>
                          <a:effectLst/>
                          <a:latin typeface="Arial" pitchFamily="34" charset="0"/>
                        </a:rPr>
                        <a:t>uando</a:t>
                      </a:r>
                      <a:r>
                        <a:rPr kumimoji="0" lang="en-GB" sz="1400" b="1" i="0" u="none" strike="noStrike" cap="none" normalizeH="0" baseline="0" dirty="0" smtClean="0">
                          <a:ln>
                            <a:noFill/>
                          </a:ln>
                          <a:solidFill>
                            <a:schemeClr val="tx1"/>
                          </a:solidFill>
                          <a:effectLst/>
                          <a:latin typeface="Arial" pitchFamily="34" charset="0"/>
                        </a:rPr>
                        <a:t> </a:t>
                      </a:r>
                      <a:r>
                        <a:rPr kumimoji="0" lang="en-GB" sz="1400" b="1" i="0" u="none" strike="noStrike" cap="none" normalizeH="0" baseline="0" dirty="0" err="1" smtClean="0">
                          <a:ln>
                            <a:noFill/>
                          </a:ln>
                          <a:solidFill>
                            <a:schemeClr val="tx1"/>
                          </a:solidFill>
                          <a:effectLst/>
                          <a:latin typeface="Arial" pitchFamily="34" charset="0"/>
                        </a:rPr>
                        <a:t>vaya</a:t>
                      </a:r>
                      <a:r>
                        <a:rPr kumimoji="0" lang="en-GB" sz="1400" b="1" i="0" u="none" strike="noStrike" cap="none" normalizeH="0" baseline="0" dirty="0" smtClean="0">
                          <a:ln>
                            <a:noFill/>
                          </a:ln>
                          <a:solidFill>
                            <a:schemeClr val="tx1"/>
                          </a:solidFill>
                          <a:effectLst/>
                          <a:latin typeface="Arial" pitchFamily="34" charset="0"/>
                        </a:rPr>
                        <a:t> </a:t>
                      </a:r>
                      <a:br>
                        <a:rPr kumimoji="0" lang="en-GB" sz="1400" b="1" i="0" u="none" strike="noStrike" cap="none" normalizeH="0" baseline="0" dirty="0" smtClean="0">
                          <a:ln>
                            <a:noFill/>
                          </a:ln>
                          <a:solidFill>
                            <a:schemeClr val="tx1"/>
                          </a:solidFill>
                          <a:effectLst/>
                          <a:latin typeface="Arial" pitchFamily="34" charset="0"/>
                        </a:rPr>
                      </a:br>
                      <a:r>
                        <a:rPr kumimoji="0" lang="en-GB" sz="1400" b="1" i="0" u="none" strike="noStrike" cap="none" normalizeH="0" baseline="0" dirty="0" smtClean="0">
                          <a:ln>
                            <a:noFill/>
                          </a:ln>
                          <a:solidFill>
                            <a:schemeClr val="tx1"/>
                          </a:solidFill>
                          <a:effectLst/>
                          <a:latin typeface="Arial" pitchFamily="34" charset="0"/>
                        </a:rPr>
                        <a:t>a </a:t>
                      </a:r>
                      <a:r>
                        <a:rPr kumimoji="0" lang="en-GB" sz="1400" b="1" i="0" u="none" strike="noStrike" cap="none" normalizeH="0" baseline="0" dirty="0" err="1" smtClean="0">
                          <a:ln>
                            <a:noFill/>
                          </a:ln>
                          <a:solidFill>
                            <a:schemeClr val="tx1"/>
                          </a:solidFill>
                          <a:effectLst/>
                          <a:latin typeface="Arial" pitchFamily="34" charset="0"/>
                        </a:rPr>
                        <a:t>Espa</a:t>
                      </a:r>
                      <a:r>
                        <a:rPr kumimoji="0" lang="en-GB" sz="1400" b="1" i="0" u="none" strike="noStrike" cap="none" normalizeH="0" baseline="0" dirty="0" err="1" smtClean="0">
                          <a:ln>
                            <a:noFill/>
                          </a:ln>
                          <a:solidFill>
                            <a:schemeClr val="tx1"/>
                          </a:solidFill>
                          <a:effectLst/>
                          <a:latin typeface="Arial" pitchFamily="34" charset="0"/>
                          <a:cs typeface="Arial" pitchFamily="34" charset="0"/>
                        </a:rPr>
                        <a:t>ña</a:t>
                      </a:r>
                      <a:r>
                        <a:rPr kumimoji="0" lang="en-GB" sz="14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1  </a:t>
                      </a:r>
                      <a:r>
                        <a:rPr kumimoji="0" lang="en-GB" sz="1400" b="0" i="0" u="none" strike="noStrike" cap="none" normalizeH="0" baseline="0" dirty="0" err="1" smtClean="0">
                          <a:ln>
                            <a:noFill/>
                          </a:ln>
                          <a:solidFill>
                            <a:schemeClr val="tx1"/>
                          </a:solidFill>
                          <a:effectLst/>
                          <a:latin typeface="Arial" pitchFamily="34" charset="0"/>
                          <a:cs typeface="Arial" pitchFamily="34" charset="0"/>
                        </a:rPr>
                        <a:t>voy</a:t>
                      </a:r>
                      <a:r>
                        <a:rPr kumimoji="0" lang="en-GB" sz="1400" b="0" i="0" u="none" strike="noStrike" cap="none" normalizeH="0" baseline="0" dirty="0" smtClean="0">
                          <a:ln>
                            <a:noFill/>
                          </a:ln>
                          <a:solidFill>
                            <a:schemeClr val="tx1"/>
                          </a:solidFill>
                          <a:effectLst/>
                          <a:latin typeface="Arial" pitchFamily="34" charset="0"/>
                          <a:cs typeface="Arial" pitchFamily="34" charset="0"/>
                        </a:rPr>
                        <a:t> a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2  me </a:t>
                      </a:r>
                      <a:r>
                        <a:rPr kumimoji="0" lang="en-GB" sz="1400" b="0" i="0" u="none" strike="noStrike" cap="none" normalizeH="0" baseline="0" dirty="0" err="1" smtClean="0">
                          <a:ln>
                            <a:noFill/>
                          </a:ln>
                          <a:solidFill>
                            <a:schemeClr val="tx1"/>
                          </a:solidFill>
                          <a:effectLst/>
                          <a:latin typeface="Arial" pitchFamily="34" charset="0"/>
                          <a:cs typeface="Arial" pitchFamily="34" charset="0"/>
                        </a:rPr>
                        <a:t>gustaría</a:t>
                      </a:r>
                      <a:r>
                        <a:rPr kumimoji="0" lang="en-GB" sz="1400" b="0"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3  </a:t>
                      </a:r>
                      <a:r>
                        <a:rPr kumimoji="0" lang="en-GB" sz="1400" b="0" i="0" u="none" strike="noStrike" cap="none" normalizeH="0" baseline="0" dirty="0" err="1" smtClean="0">
                          <a:ln>
                            <a:noFill/>
                          </a:ln>
                          <a:solidFill>
                            <a:schemeClr val="tx1"/>
                          </a:solidFill>
                          <a:effectLst/>
                          <a:latin typeface="Arial" pitchFamily="34" charset="0"/>
                          <a:cs typeface="Arial" pitchFamily="34" charset="0"/>
                        </a:rPr>
                        <a:t>quiero</a:t>
                      </a:r>
                      <a:r>
                        <a:rPr kumimoji="0" lang="en-GB" sz="1400" b="0"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4  </a:t>
                      </a:r>
                      <a:r>
                        <a:rPr kumimoji="0" lang="en-GB" sz="1400" b="0" i="0" u="none" strike="noStrike" cap="none" normalizeH="0" baseline="0" dirty="0" err="1" smtClean="0">
                          <a:ln>
                            <a:noFill/>
                          </a:ln>
                          <a:solidFill>
                            <a:schemeClr val="tx1"/>
                          </a:solidFill>
                          <a:effectLst/>
                          <a:latin typeface="Arial" pitchFamily="34" charset="0"/>
                          <a:cs typeface="Arial" pitchFamily="34" charset="0"/>
                        </a:rPr>
                        <a:t>tengo</a:t>
                      </a:r>
                      <a:r>
                        <a:rPr kumimoji="0" lang="en-GB" sz="1400" b="0" i="0" u="none" strike="noStrike" cap="none" normalizeH="0" baseline="0" dirty="0" smtClean="0">
                          <a:ln>
                            <a:noFill/>
                          </a:ln>
                          <a:solidFill>
                            <a:schemeClr val="tx1"/>
                          </a:solidFill>
                          <a:effectLst/>
                          <a:latin typeface="Arial" pitchFamily="34" charset="0"/>
                          <a:cs typeface="Arial" pitchFamily="34" charset="0"/>
                        </a:rPr>
                        <a:t> </a:t>
                      </a:r>
                      <a:r>
                        <a:rPr kumimoji="0" lang="en-GB" sz="1400" b="0" i="0" u="none" strike="noStrike" cap="none" normalizeH="0" baseline="0" dirty="0" err="1" smtClean="0">
                          <a:ln>
                            <a:noFill/>
                          </a:ln>
                          <a:solidFill>
                            <a:schemeClr val="tx1"/>
                          </a:solidFill>
                          <a:effectLst/>
                          <a:latin typeface="Arial" pitchFamily="34" charset="0"/>
                          <a:cs typeface="Arial" pitchFamily="34" charset="0"/>
                        </a:rPr>
                        <a:t>ganas</a:t>
                      </a:r>
                      <a:r>
                        <a:rPr kumimoji="0" lang="en-GB" sz="1400" b="0" i="0" u="none" strike="noStrike" cap="none" normalizeH="0" baseline="0" dirty="0" smtClean="0">
                          <a:ln>
                            <a:noFill/>
                          </a:ln>
                          <a:solidFill>
                            <a:schemeClr val="tx1"/>
                          </a:solidFill>
                          <a:effectLst/>
                          <a:latin typeface="Arial" pitchFamily="34" charset="0"/>
                          <a:cs typeface="Arial" pitchFamily="34" charset="0"/>
                        </a:rPr>
                        <a:t> de..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5  </a:t>
                      </a:r>
                      <a:r>
                        <a:rPr kumimoji="0" lang="en-GB" sz="1400" b="0" i="0" u="none" strike="noStrike" cap="none" normalizeH="0" baseline="0" dirty="0" err="1" smtClean="0">
                          <a:ln>
                            <a:noFill/>
                          </a:ln>
                          <a:solidFill>
                            <a:schemeClr val="tx1"/>
                          </a:solidFill>
                          <a:effectLst/>
                          <a:latin typeface="Arial" pitchFamily="34" charset="0"/>
                          <a:cs typeface="Arial" pitchFamily="34" charset="0"/>
                        </a:rPr>
                        <a:t>tengo</a:t>
                      </a:r>
                      <a:r>
                        <a:rPr kumimoji="0" lang="en-GB" sz="1400" b="0" i="0" u="none" strike="noStrike" cap="none" normalizeH="0" baseline="0" dirty="0" smtClean="0">
                          <a:ln>
                            <a:noFill/>
                          </a:ln>
                          <a:solidFill>
                            <a:schemeClr val="tx1"/>
                          </a:solidFill>
                          <a:effectLst/>
                          <a:latin typeface="Arial" pitchFamily="34" charset="0"/>
                          <a:cs typeface="Arial" pitchFamily="34" charset="0"/>
                        </a:rPr>
                        <a:t> </a:t>
                      </a:r>
                      <a:r>
                        <a:rPr kumimoji="0" lang="en-GB" sz="1400" b="0" i="0" u="none" strike="noStrike" cap="none" normalizeH="0" baseline="0" dirty="0" err="1" smtClean="0">
                          <a:ln>
                            <a:noFill/>
                          </a:ln>
                          <a:solidFill>
                            <a:schemeClr val="tx1"/>
                          </a:solidFill>
                          <a:effectLst/>
                          <a:latin typeface="Arial" pitchFamily="34" charset="0"/>
                          <a:cs typeface="Arial" pitchFamily="34" charset="0"/>
                        </a:rPr>
                        <a:t>pensado</a:t>
                      </a:r>
                      <a:r>
                        <a:rPr kumimoji="0" lang="en-GB" sz="1400" b="0"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6  </a:t>
                      </a:r>
                      <a:r>
                        <a:rPr kumimoji="0" lang="en-GB" sz="1400" b="0" i="0" u="none" strike="noStrike" cap="none" normalizeH="0" baseline="0" dirty="0" err="1" smtClean="0">
                          <a:ln>
                            <a:noFill/>
                          </a:ln>
                          <a:solidFill>
                            <a:schemeClr val="tx1"/>
                          </a:solidFill>
                          <a:effectLst/>
                          <a:latin typeface="Arial" pitchFamily="34" charset="0"/>
                          <a:cs typeface="Arial" pitchFamily="34" charset="0"/>
                        </a:rPr>
                        <a:t>espero</a:t>
                      </a:r>
                      <a:r>
                        <a:rPr kumimoji="0" lang="en-GB" sz="1400" b="0" i="0" u="none" strike="noStrike" cap="none" normalizeH="0" baseline="0" dirty="0" smtClean="0">
                          <a:ln>
                            <a:noFill/>
                          </a:ln>
                          <a:solidFill>
                            <a:schemeClr val="tx1"/>
                          </a:solidFill>
                          <a:effectLst/>
                          <a:latin typeface="Arial" pitchFamily="34" charset="0"/>
                          <a:cs typeface="Arial" pitchFamily="34" charset="0"/>
                        </a:rPr>
                        <a:t>..</a:t>
                      </a:r>
                      <a:endParaRPr kumimoji="0" lang="en-GB" sz="14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1  ir de compras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2  ir a la piscina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3  hablar espa</a:t>
                      </a:r>
                      <a:r>
                        <a:rPr kumimoji="0" lang="en-GB" sz="1400" b="0" i="0" u="none" strike="noStrike" cap="none" normalizeH="0" baseline="0" smtClean="0">
                          <a:ln>
                            <a:noFill/>
                          </a:ln>
                          <a:solidFill>
                            <a:schemeClr val="tx1"/>
                          </a:solidFill>
                          <a:effectLst/>
                          <a:latin typeface="Arial" pitchFamily="34" charset="0"/>
                          <a:cs typeface="Arial" pitchFamily="34" charset="0"/>
                        </a:rPr>
                        <a:t>ñol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4  jugar al tenis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5  montar a caballo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6  acampar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1  en la playa.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2  con mis amigos.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3  todo el tiempo.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4  todos los d</a:t>
                      </a:r>
                      <a:r>
                        <a:rPr kumimoji="0" lang="en-GB" sz="1400" b="0" i="0" u="none" strike="noStrike" cap="none" normalizeH="0" baseline="0" smtClean="0">
                          <a:ln>
                            <a:noFill/>
                          </a:ln>
                          <a:solidFill>
                            <a:schemeClr val="tx1"/>
                          </a:solidFill>
                          <a:effectLst/>
                          <a:latin typeface="Arial" pitchFamily="34" charset="0"/>
                          <a:cs typeface="Arial" pitchFamily="34" charset="0"/>
                        </a:rPr>
                        <a:t>ías.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5  por la noche.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Arial" pitchFamily="34" charset="0"/>
                        </a:rPr>
                        <a:t>6  y tomar el sol.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453" name="Text Box 31"/>
          <p:cNvSpPr txBox="1">
            <a:spLocks noChangeArrowheads="1"/>
          </p:cNvSpPr>
          <p:nvPr/>
        </p:nvSpPr>
        <p:spPr bwMode="auto">
          <a:xfrm>
            <a:off x="0" y="3333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200">
                <a:latin typeface="Calibri" pitchFamily="34" charset="0"/>
              </a:rPr>
              <a:t>Role the dice each time and move left to right through the boxes.  Say your phrase out loud.  Your partner will use the whiteboard to translate what you are saying.  Take it in turns to produce these level 5 speeches.</a:t>
            </a:r>
          </a:p>
        </p:txBody>
      </p:sp>
      <p:sp>
        <p:nvSpPr>
          <p:cNvPr id="18454" name="Text Box 35"/>
          <p:cNvSpPr txBox="1">
            <a:spLocks noChangeArrowheads="1"/>
          </p:cNvSpPr>
          <p:nvPr/>
        </p:nvSpPr>
        <p:spPr bwMode="auto">
          <a:xfrm>
            <a:off x="2771775" y="836613"/>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a:latin typeface="Calibri" pitchFamily="34" charset="0"/>
              </a:rPr>
              <a:t>A</a:t>
            </a:r>
          </a:p>
        </p:txBody>
      </p:sp>
      <p:sp>
        <p:nvSpPr>
          <p:cNvPr id="18455" name="Text Box 36"/>
          <p:cNvSpPr txBox="1">
            <a:spLocks noChangeArrowheads="1"/>
          </p:cNvSpPr>
          <p:nvPr/>
        </p:nvSpPr>
        <p:spPr bwMode="auto">
          <a:xfrm>
            <a:off x="5653088" y="836613"/>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a:latin typeface="Calibri" pitchFamily="34" charset="0"/>
              </a:rPr>
              <a:t>B</a:t>
            </a:r>
          </a:p>
        </p:txBody>
      </p:sp>
      <p:sp>
        <p:nvSpPr>
          <p:cNvPr id="18456" name="Text Box 37"/>
          <p:cNvSpPr txBox="1">
            <a:spLocks noChangeArrowheads="1"/>
          </p:cNvSpPr>
          <p:nvPr/>
        </p:nvSpPr>
        <p:spPr bwMode="auto">
          <a:xfrm>
            <a:off x="8605838" y="836613"/>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a:latin typeface="Calibri" pitchFamily="34" charset="0"/>
              </a:rPr>
              <a:t>C</a:t>
            </a:r>
          </a:p>
        </p:txBody>
      </p:sp>
      <p:sp>
        <p:nvSpPr>
          <p:cNvPr id="18457" name="Text Box 38"/>
          <p:cNvSpPr txBox="1">
            <a:spLocks noChangeArrowheads="1"/>
          </p:cNvSpPr>
          <p:nvPr/>
        </p:nvSpPr>
        <p:spPr bwMode="auto">
          <a:xfrm>
            <a:off x="2773363" y="2565400"/>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a:latin typeface="Calibri" pitchFamily="34" charset="0"/>
              </a:rPr>
              <a:t>D</a:t>
            </a:r>
          </a:p>
        </p:txBody>
      </p:sp>
      <p:sp>
        <p:nvSpPr>
          <p:cNvPr id="18458" name="Text Box 39"/>
          <p:cNvSpPr txBox="1">
            <a:spLocks noChangeArrowheads="1"/>
          </p:cNvSpPr>
          <p:nvPr/>
        </p:nvSpPr>
        <p:spPr bwMode="auto">
          <a:xfrm>
            <a:off x="5651500" y="2565400"/>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a:latin typeface="Calibri" pitchFamily="34" charset="0"/>
              </a:rPr>
              <a:t>E</a:t>
            </a:r>
          </a:p>
        </p:txBody>
      </p:sp>
      <p:sp>
        <p:nvSpPr>
          <p:cNvPr id="18459" name="Text Box 40"/>
          <p:cNvSpPr txBox="1">
            <a:spLocks noChangeArrowheads="1"/>
          </p:cNvSpPr>
          <p:nvPr/>
        </p:nvSpPr>
        <p:spPr bwMode="auto">
          <a:xfrm>
            <a:off x="8605838" y="2565400"/>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a:latin typeface="Calibri" pitchFamily="34" charset="0"/>
              </a:rPr>
              <a:t>F</a:t>
            </a:r>
          </a:p>
        </p:txBody>
      </p:sp>
      <p:sp>
        <p:nvSpPr>
          <p:cNvPr id="18460" name="Text Box 41"/>
          <p:cNvSpPr txBox="1">
            <a:spLocks noChangeArrowheads="1"/>
          </p:cNvSpPr>
          <p:nvPr/>
        </p:nvSpPr>
        <p:spPr bwMode="auto">
          <a:xfrm>
            <a:off x="2771775" y="4652963"/>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a:latin typeface="Calibri" pitchFamily="34" charset="0"/>
              </a:rPr>
              <a:t>G</a:t>
            </a:r>
          </a:p>
        </p:txBody>
      </p:sp>
      <p:sp>
        <p:nvSpPr>
          <p:cNvPr id="18461" name="Text Box 42"/>
          <p:cNvSpPr txBox="1">
            <a:spLocks noChangeArrowheads="1"/>
          </p:cNvSpPr>
          <p:nvPr/>
        </p:nvSpPr>
        <p:spPr bwMode="auto">
          <a:xfrm>
            <a:off x="5651500" y="4652963"/>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a:latin typeface="Calibri" pitchFamily="34" charset="0"/>
              </a:rPr>
              <a:t>H</a:t>
            </a:r>
          </a:p>
        </p:txBody>
      </p:sp>
      <p:sp>
        <p:nvSpPr>
          <p:cNvPr id="18462" name="Text Box 43"/>
          <p:cNvSpPr txBox="1">
            <a:spLocks noChangeArrowheads="1"/>
          </p:cNvSpPr>
          <p:nvPr/>
        </p:nvSpPr>
        <p:spPr bwMode="auto">
          <a:xfrm>
            <a:off x="8605838" y="4652963"/>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a:latin typeface="Calibri" pitchFamily="34" charset="0"/>
              </a:rPr>
              <a:t>I</a:t>
            </a:r>
          </a:p>
        </p:txBody>
      </p:sp>
      <p:sp>
        <p:nvSpPr>
          <p:cNvPr id="2" name="TextBox 1"/>
          <p:cNvSpPr txBox="1"/>
          <p:nvPr/>
        </p:nvSpPr>
        <p:spPr>
          <a:xfrm rot="16200000">
            <a:off x="1874055" y="1534326"/>
            <a:ext cx="1764757" cy="369332"/>
          </a:xfrm>
          <a:prstGeom prst="rect">
            <a:avLst/>
          </a:prstGeom>
          <a:noFill/>
        </p:spPr>
        <p:txBody>
          <a:bodyPr wrap="square" rtlCol="0">
            <a:spAutoFit/>
          </a:bodyPr>
          <a:lstStyle/>
          <a:p>
            <a:r>
              <a:rPr lang="en-GB" b="1" dirty="0" smtClean="0">
                <a:solidFill>
                  <a:srgbClr val="002060"/>
                </a:solidFill>
              </a:rPr>
              <a:t>Time phrase</a:t>
            </a:r>
            <a:endParaRPr lang="en-GB" b="1" dirty="0">
              <a:solidFill>
                <a:srgbClr val="002060"/>
              </a:solidFill>
            </a:endParaRPr>
          </a:p>
        </p:txBody>
      </p:sp>
      <p:sp>
        <p:nvSpPr>
          <p:cNvPr id="15" name="TextBox 14"/>
          <p:cNvSpPr txBox="1"/>
          <p:nvPr/>
        </p:nvSpPr>
        <p:spPr>
          <a:xfrm rot="16200000">
            <a:off x="4441059" y="1349788"/>
            <a:ext cx="1764757" cy="646331"/>
          </a:xfrm>
          <a:prstGeom prst="rect">
            <a:avLst/>
          </a:prstGeom>
          <a:noFill/>
        </p:spPr>
        <p:txBody>
          <a:bodyPr wrap="square" rtlCol="0">
            <a:spAutoFit/>
          </a:bodyPr>
          <a:lstStyle/>
          <a:p>
            <a:r>
              <a:rPr lang="en-GB" b="1" dirty="0" smtClean="0">
                <a:solidFill>
                  <a:srgbClr val="002060"/>
                </a:solidFill>
              </a:rPr>
              <a:t>Where you went</a:t>
            </a:r>
            <a:endParaRPr lang="en-GB" b="1" dirty="0">
              <a:solidFill>
                <a:srgbClr val="002060"/>
              </a:solidFill>
            </a:endParaRPr>
          </a:p>
        </p:txBody>
      </p:sp>
      <p:sp>
        <p:nvSpPr>
          <p:cNvPr id="16" name="TextBox 15"/>
          <p:cNvSpPr txBox="1"/>
          <p:nvPr/>
        </p:nvSpPr>
        <p:spPr>
          <a:xfrm rot="16200000">
            <a:off x="7402680" y="1534327"/>
            <a:ext cx="1764757" cy="369332"/>
          </a:xfrm>
          <a:prstGeom prst="rect">
            <a:avLst/>
          </a:prstGeom>
          <a:noFill/>
        </p:spPr>
        <p:txBody>
          <a:bodyPr wrap="square" rtlCol="0">
            <a:spAutoFit/>
          </a:bodyPr>
          <a:lstStyle/>
          <a:p>
            <a:r>
              <a:rPr lang="en-GB" b="1" dirty="0" smtClean="0">
                <a:solidFill>
                  <a:srgbClr val="002060"/>
                </a:solidFill>
              </a:rPr>
              <a:t>Who with?</a:t>
            </a:r>
            <a:endParaRPr lang="en-GB" b="1" dirty="0">
              <a:solidFill>
                <a:srgbClr val="002060"/>
              </a:solidFill>
            </a:endParaRPr>
          </a:p>
        </p:txBody>
      </p:sp>
      <p:sp>
        <p:nvSpPr>
          <p:cNvPr id="17" name="TextBox 16"/>
          <p:cNvSpPr txBox="1"/>
          <p:nvPr/>
        </p:nvSpPr>
        <p:spPr>
          <a:xfrm rot="16200000">
            <a:off x="1922689" y="3568585"/>
            <a:ext cx="1764757" cy="369332"/>
          </a:xfrm>
          <a:prstGeom prst="rect">
            <a:avLst/>
          </a:prstGeom>
          <a:noFill/>
        </p:spPr>
        <p:txBody>
          <a:bodyPr wrap="square" rtlCol="0">
            <a:spAutoFit/>
          </a:bodyPr>
          <a:lstStyle/>
          <a:p>
            <a:r>
              <a:rPr lang="en-GB" b="1" dirty="0" smtClean="0">
                <a:solidFill>
                  <a:srgbClr val="002060"/>
                </a:solidFill>
              </a:rPr>
              <a:t>One activity</a:t>
            </a:r>
            <a:endParaRPr lang="en-GB" b="1" dirty="0">
              <a:solidFill>
                <a:srgbClr val="002060"/>
              </a:solidFill>
            </a:endParaRPr>
          </a:p>
        </p:txBody>
      </p:sp>
      <p:sp>
        <p:nvSpPr>
          <p:cNvPr id="18" name="TextBox 17"/>
          <p:cNvSpPr txBox="1"/>
          <p:nvPr/>
        </p:nvSpPr>
        <p:spPr>
          <a:xfrm rot="16200000">
            <a:off x="4599321" y="3353215"/>
            <a:ext cx="1764757" cy="646331"/>
          </a:xfrm>
          <a:prstGeom prst="rect">
            <a:avLst/>
          </a:prstGeom>
          <a:noFill/>
        </p:spPr>
        <p:txBody>
          <a:bodyPr wrap="square" rtlCol="0">
            <a:spAutoFit/>
          </a:bodyPr>
          <a:lstStyle/>
          <a:p>
            <a:r>
              <a:rPr lang="en-GB" b="1" dirty="0" smtClean="0">
                <a:solidFill>
                  <a:srgbClr val="002060"/>
                </a:solidFill>
              </a:rPr>
              <a:t>A second activity</a:t>
            </a:r>
            <a:endParaRPr lang="en-GB" b="1" dirty="0">
              <a:solidFill>
                <a:srgbClr val="002060"/>
              </a:solidFill>
            </a:endParaRPr>
          </a:p>
        </p:txBody>
      </p:sp>
      <p:sp>
        <p:nvSpPr>
          <p:cNvPr id="19" name="TextBox 18"/>
          <p:cNvSpPr txBox="1"/>
          <p:nvPr/>
        </p:nvSpPr>
        <p:spPr>
          <a:xfrm rot="16200000">
            <a:off x="7396764" y="3491715"/>
            <a:ext cx="1764757" cy="369332"/>
          </a:xfrm>
          <a:prstGeom prst="rect">
            <a:avLst/>
          </a:prstGeom>
          <a:noFill/>
        </p:spPr>
        <p:txBody>
          <a:bodyPr wrap="square" rtlCol="0">
            <a:spAutoFit/>
          </a:bodyPr>
          <a:lstStyle/>
          <a:p>
            <a:r>
              <a:rPr lang="en-GB" b="1" dirty="0" smtClean="0">
                <a:solidFill>
                  <a:srgbClr val="002060"/>
                </a:solidFill>
              </a:rPr>
              <a:t>An opinion</a:t>
            </a:r>
            <a:endParaRPr lang="en-GB" b="1" dirty="0">
              <a:solidFill>
                <a:srgbClr val="002060"/>
              </a:solidFill>
            </a:endParaRPr>
          </a:p>
        </p:txBody>
      </p:sp>
      <p:sp>
        <p:nvSpPr>
          <p:cNvPr id="20" name="TextBox 19"/>
          <p:cNvSpPr txBox="1"/>
          <p:nvPr/>
        </p:nvSpPr>
        <p:spPr>
          <a:xfrm rot="16200000">
            <a:off x="1738022" y="5523073"/>
            <a:ext cx="1764757" cy="646331"/>
          </a:xfrm>
          <a:prstGeom prst="rect">
            <a:avLst/>
          </a:prstGeom>
          <a:noFill/>
        </p:spPr>
        <p:txBody>
          <a:bodyPr wrap="square" rtlCol="0">
            <a:spAutoFit/>
          </a:bodyPr>
          <a:lstStyle/>
          <a:p>
            <a:r>
              <a:rPr lang="en-GB" b="1" dirty="0" smtClean="0">
                <a:solidFill>
                  <a:srgbClr val="002060"/>
                </a:solidFill>
              </a:rPr>
              <a:t>Next year’s plans</a:t>
            </a:r>
            <a:endParaRPr lang="en-GB" b="1" dirty="0">
              <a:solidFill>
                <a:srgbClr val="002060"/>
              </a:solidFill>
            </a:endParaRPr>
          </a:p>
        </p:txBody>
      </p:sp>
      <p:sp>
        <p:nvSpPr>
          <p:cNvPr id="21" name="TextBox 20"/>
          <p:cNvSpPr txBox="1"/>
          <p:nvPr/>
        </p:nvSpPr>
        <p:spPr>
          <a:xfrm rot="16200000">
            <a:off x="4460821" y="5421987"/>
            <a:ext cx="1764757" cy="646331"/>
          </a:xfrm>
          <a:prstGeom prst="rect">
            <a:avLst/>
          </a:prstGeom>
          <a:noFill/>
        </p:spPr>
        <p:txBody>
          <a:bodyPr wrap="square" rtlCol="0">
            <a:spAutoFit/>
          </a:bodyPr>
          <a:lstStyle/>
          <a:p>
            <a:r>
              <a:rPr lang="en-GB" b="1" dirty="0" smtClean="0">
                <a:solidFill>
                  <a:srgbClr val="002060"/>
                </a:solidFill>
              </a:rPr>
              <a:t>What you will do</a:t>
            </a:r>
            <a:endParaRPr lang="en-GB" b="1" dirty="0">
              <a:solidFill>
                <a:srgbClr val="002060"/>
              </a:solidFill>
            </a:endParaRPr>
          </a:p>
        </p:txBody>
      </p:sp>
      <p:sp>
        <p:nvSpPr>
          <p:cNvPr id="22" name="TextBox 21"/>
          <p:cNvSpPr txBox="1"/>
          <p:nvPr/>
        </p:nvSpPr>
        <p:spPr>
          <a:xfrm rot="16200000">
            <a:off x="7441253" y="5579276"/>
            <a:ext cx="1764757" cy="369332"/>
          </a:xfrm>
          <a:prstGeom prst="rect">
            <a:avLst/>
          </a:prstGeom>
          <a:noFill/>
        </p:spPr>
        <p:txBody>
          <a:bodyPr wrap="square" rtlCol="0">
            <a:spAutoFit/>
          </a:bodyPr>
          <a:lstStyle/>
          <a:p>
            <a:r>
              <a:rPr lang="en-GB" b="1" dirty="0" smtClean="0">
                <a:solidFill>
                  <a:srgbClr val="002060"/>
                </a:solidFill>
              </a:rPr>
              <a:t>Extra detail</a:t>
            </a:r>
            <a:endParaRPr lang="en-GB" b="1" dirty="0">
              <a:solidFill>
                <a:srgbClr val="002060"/>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94838480"/>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3</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err="1" smtClean="0"/>
              <a:t>VOKIS</a:t>
            </a:r>
            <a:r>
              <a:rPr lang="en-GB" dirty="0" smtClean="0"/>
              <a:t> (or other)</a:t>
            </a:r>
            <a:endParaRPr lang="en-US" dirty="0"/>
          </a:p>
        </p:txBody>
      </p:sp>
    </p:spTree>
    <p:extLst>
      <p:ext uri="{BB962C8B-B14F-4D97-AF65-F5344CB8AC3E}">
        <p14:creationId xmlns:p14="http://schemas.microsoft.com/office/powerpoint/2010/main" val="14494937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500063"/>
            <a:ext cx="55435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1571625"/>
            <a:ext cx="5534025"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descr="RHA_Voki.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625" y="3714750"/>
            <a:ext cx="2449513"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4"/>
          <p:cNvSpPr txBox="1">
            <a:spLocks noChangeArrowheads="1"/>
          </p:cNvSpPr>
          <p:nvPr/>
        </p:nvSpPr>
        <p:spPr bwMode="auto">
          <a:xfrm>
            <a:off x="3250059" y="4653136"/>
            <a:ext cx="57864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000" dirty="0">
                <a:latin typeface="+mn-lt"/>
                <a:hlinkClick r:id="rId6"/>
              </a:rPr>
              <a:t>www.voki.com</a:t>
            </a:r>
            <a:r>
              <a:rPr lang="en-GB" dirty="0">
                <a:latin typeface="+mn-lt"/>
              </a:rPr>
              <a:t> </a:t>
            </a:r>
            <a:endParaRPr lang="en-US" dirty="0">
              <a:latin typeface="+mn-lt"/>
            </a:endParaRPr>
          </a:p>
        </p:txBody>
      </p:sp>
      <p:sp>
        <p:nvSpPr>
          <p:cNvPr id="2" name="TextBox 1"/>
          <p:cNvSpPr txBox="1"/>
          <p:nvPr/>
        </p:nvSpPr>
        <p:spPr>
          <a:xfrm>
            <a:off x="3255838" y="5579948"/>
            <a:ext cx="5708650" cy="369332"/>
          </a:xfrm>
          <a:prstGeom prst="rect">
            <a:avLst/>
          </a:prstGeom>
          <a:noFill/>
        </p:spPr>
        <p:txBody>
          <a:bodyPr wrap="square" rtlCol="0">
            <a:spAutoFit/>
          </a:bodyPr>
          <a:lstStyle/>
          <a:p>
            <a:r>
              <a:rPr lang="en-GB" dirty="0" smtClean="0">
                <a:latin typeface="+mn-lt"/>
                <a:hlinkClick r:id="rId7"/>
              </a:rPr>
              <a:t>http://www.cueprompter.com/</a:t>
            </a:r>
            <a:r>
              <a:rPr lang="en-GB" dirty="0" smtClean="0">
                <a:latin typeface="+mn-lt"/>
              </a:rPr>
              <a:t> </a:t>
            </a:r>
            <a:endParaRPr lang="en-GB" dirty="0">
              <a:latin typeface="+mn-lt"/>
            </a:endParaRPr>
          </a:p>
        </p:txBody>
      </p:sp>
      <p:sp>
        <p:nvSpPr>
          <p:cNvPr id="3" name="TextBox 2"/>
          <p:cNvSpPr txBox="1"/>
          <p:nvPr/>
        </p:nvSpPr>
        <p:spPr>
          <a:xfrm>
            <a:off x="3236912" y="6084004"/>
            <a:ext cx="5943600" cy="369332"/>
          </a:xfrm>
          <a:prstGeom prst="rect">
            <a:avLst/>
          </a:prstGeom>
          <a:noFill/>
        </p:spPr>
        <p:txBody>
          <a:bodyPr wrap="square" rtlCol="0">
            <a:spAutoFit/>
          </a:bodyPr>
          <a:lstStyle/>
          <a:p>
            <a:r>
              <a:rPr lang="en-GB" dirty="0" smtClean="0">
                <a:latin typeface="+mn-lt"/>
                <a:hlinkClick r:id="rId8"/>
              </a:rPr>
              <a:t>http://www.starwars.com/games/playnow/crawl_creator/</a:t>
            </a:r>
            <a:r>
              <a:rPr lang="en-GB" dirty="0" smtClean="0">
                <a:latin typeface="+mn-lt"/>
              </a:rPr>
              <a:t> </a:t>
            </a:r>
            <a:endParaRPr lang="en-GB" dirty="0">
              <a:latin typeface="+mn-lt"/>
            </a:endParaRPr>
          </a:p>
        </p:txBody>
      </p:sp>
      <p:sp>
        <p:nvSpPr>
          <p:cNvPr id="4" name="TextBox 3"/>
          <p:cNvSpPr txBox="1"/>
          <p:nvPr/>
        </p:nvSpPr>
        <p:spPr>
          <a:xfrm>
            <a:off x="3255838" y="5085184"/>
            <a:ext cx="5708650" cy="369332"/>
          </a:xfrm>
          <a:prstGeom prst="rect">
            <a:avLst/>
          </a:prstGeom>
          <a:noFill/>
        </p:spPr>
        <p:txBody>
          <a:bodyPr wrap="square" rtlCol="0">
            <a:spAutoFit/>
          </a:bodyPr>
          <a:lstStyle/>
          <a:p>
            <a:r>
              <a:rPr lang="en-GB" dirty="0" smtClean="0">
                <a:latin typeface="+mn-lt"/>
                <a:hlinkClick r:id="rId9"/>
              </a:rPr>
              <a:t>http://text-to-speech.imtranslator.net/</a:t>
            </a:r>
            <a:r>
              <a:rPr lang="en-GB" dirty="0" smtClean="0">
                <a:latin typeface="+mn-lt"/>
              </a:rPr>
              <a:t> </a:t>
            </a:r>
            <a:endParaRPr lang="en-GB" dirty="0">
              <a:latin typeface="+mn-lt"/>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17094229"/>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4</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err="1" smtClean="0"/>
              <a:t>REPASO</a:t>
            </a:r>
            <a:endParaRPr lang="en-US" dirty="0"/>
          </a:p>
        </p:txBody>
      </p:sp>
    </p:spTree>
    <p:extLst>
      <p:ext uri="{BB962C8B-B14F-4D97-AF65-F5344CB8AC3E}">
        <p14:creationId xmlns:p14="http://schemas.microsoft.com/office/powerpoint/2010/main" val="7433278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00063" y="428625"/>
          <a:ext cx="8286750" cy="5643564"/>
        </p:xfrm>
        <a:graphic>
          <a:graphicData uri="http://schemas.openxmlformats.org/drawingml/2006/table">
            <a:tbl>
              <a:tblPr firstRow="1" bandRow="1">
                <a:tableStyleId>{5940675A-B579-460E-94D1-54222C63F5DA}</a:tableStyleId>
              </a:tblPr>
              <a:tblGrid>
                <a:gridCol w="2762250"/>
                <a:gridCol w="2762250"/>
                <a:gridCol w="2762250"/>
              </a:tblGrid>
              <a:tr h="1881188">
                <a:tc>
                  <a:txBody>
                    <a:bodyPr/>
                    <a:lstStyle/>
                    <a:p>
                      <a:endParaRPr lang="en-US" sz="1800" dirty="0"/>
                    </a:p>
                  </a:txBody>
                  <a:tcPr marL="91439" marR="91439"/>
                </a:tc>
                <a:tc>
                  <a:txBody>
                    <a:bodyPr/>
                    <a:lstStyle/>
                    <a:p>
                      <a:endParaRPr lang="en-US" sz="1800"/>
                    </a:p>
                  </a:txBody>
                  <a:tcPr marL="91439" marR="91439"/>
                </a:tc>
                <a:tc>
                  <a:txBody>
                    <a:bodyPr/>
                    <a:lstStyle/>
                    <a:p>
                      <a:endParaRPr lang="en-US" sz="1800"/>
                    </a:p>
                  </a:txBody>
                  <a:tcPr marL="91439" marR="91439"/>
                </a:tc>
              </a:tr>
              <a:tr h="1881188">
                <a:tc>
                  <a:txBody>
                    <a:bodyPr/>
                    <a:lstStyle/>
                    <a:p>
                      <a:endParaRPr lang="en-US" sz="1800"/>
                    </a:p>
                  </a:txBody>
                  <a:tcPr marL="91439" marR="91439"/>
                </a:tc>
                <a:tc>
                  <a:txBody>
                    <a:bodyPr/>
                    <a:lstStyle/>
                    <a:p>
                      <a:endParaRPr lang="en-US" sz="1800"/>
                    </a:p>
                  </a:txBody>
                  <a:tcPr marL="91439" marR="91439"/>
                </a:tc>
                <a:tc>
                  <a:txBody>
                    <a:bodyPr/>
                    <a:lstStyle/>
                    <a:p>
                      <a:endParaRPr lang="en-US" sz="1800"/>
                    </a:p>
                  </a:txBody>
                  <a:tcPr marL="91439" marR="91439"/>
                </a:tc>
              </a:tr>
              <a:tr h="1881188">
                <a:tc>
                  <a:txBody>
                    <a:bodyPr/>
                    <a:lstStyle/>
                    <a:p>
                      <a:endParaRPr lang="en-US" sz="1800"/>
                    </a:p>
                  </a:txBody>
                  <a:tcPr marL="91439" marR="91439"/>
                </a:tc>
                <a:tc>
                  <a:txBody>
                    <a:bodyPr/>
                    <a:lstStyle/>
                    <a:p>
                      <a:endParaRPr lang="en-US" sz="1800"/>
                    </a:p>
                  </a:txBody>
                  <a:tcPr marL="91439" marR="91439"/>
                </a:tc>
                <a:tc>
                  <a:txBody>
                    <a:bodyPr/>
                    <a:lstStyle/>
                    <a:p>
                      <a:endParaRPr lang="en-US" sz="1800" dirty="0"/>
                    </a:p>
                  </a:txBody>
                  <a:tcPr marL="91439" marR="91439"/>
                </a:tc>
              </a:tr>
            </a:tbl>
          </a:graphicData>
        </a:graphic>
      </p:graphicFrame>
      <p:sp>
        <p:nvSpPr>
          <p:cNvPr id="4" name="Rectangle 3"/>
          <p:cNvSpPr/>
          <p:nvPr/>
        </p:nvSpPr>
        <p:spPr>
          <a:xfrm>
            <a:off x="500063" y="1928813"/>
            <a:ext cx="8286750" cy="357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 name="Straight Connector 6"/>
          <p:cNvCxnSpPr/>
          <p:nvPr/>
        </p:nvCxnSpPr>
        <p:spPr>
          <a:xfrm rot="5400000">
            <a:off x="1677988" y="2106613"/>
            <a:ext cx="35718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4464050" y="2106613"/>
            <a:ext cx="35718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7250113" y="2106613"/>
            <a:ext cx="35718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00063" y="3857625"/>
            <a:ext cx="8286750" cy="3571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Connector 10"/>
          <p:cNvCxnSpPr/>
          <p:nvPr/>
        </p:nvCxnSpPr>
        <p:spPr>
          <a:xfrm rot="5400000">
            <a:off x="1677988" y="4035425"/>
            <a:ext cx="3571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464050" y="4035425"/>
            <a:ext cx="35718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7250113" y="4035425"/>
            <a:ext cx="3571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00063" y="5715000"/>
            <a:ext cx="8286750" cy="3571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Straight Connector 14"/>
          <p:cNvCxnSpPr/>
          <p:nvPr/>
        </p:nvCxnSpPr>
        <p:spPr>
          <a:xfrm rot="5400000">
            <a:off x="1677988" y="5892800"/>
            <a:ext cx="3571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4464050" y="5892800"/>
            <a:ext cx="35718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7250113" y="5892800"/>
            <a:ext cx="3571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560" name="TextBox 17"/>
          <p:cNvSpPr txBox="1">
            <a:spLocks noChangeArrowheads="1"/>
          </p:cNvSpPr>
          <p:nvPr/>
        </p:nvSpPr>
        <p:spPr bwMode="auto">
          <a:xfrm>
            <a:off x="642938" y="642938"/>
            <a:ext cx="23574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000">
                <a:latin typeface="Calibri" pitchFamily="34" charset="0"/>
              </a:rPr>
              <a:t>Last year to I went on holiday to France with my family.</a:t>
            </a:r>
            <a:endParaRPr lang="en-US" sz="2000">
              <a:latin typeface="Calibri" pitchFamily="34"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21408291"/>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5</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PAIRED REVISION</a:t>
            </a:r>
            <a:endParaRPr lang="en-US" dirty="0"/>
          </a:p>
        </p:txBody>
      </p:sp>
    </p:spTree>
    <p:extLst>
      <p:ext uri="{BB962C8B-B14F-4D97-AF65-F5344CB8AC3E}">
        <p14:creationId xmlns:p14="http://schemas.microsoft.com/office/powerpoint/2010/main" val="24651071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2163" y="428625"/>
            <a:ext cx="41846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428625"/>
            <a:ext cx="421481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07186922"/>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6</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3 – 2 - 1</a:t>
            </a:r>
            <a:endParaRPr lang="en-US" dirty="0"/>
          </a:p>
        </p:txBody>
      </p:sp>
    </p:spTree>
    <p:extLst>
      <p:ext uri="{BB962C8B-B14F-4D97-AF65-F5344CB8AC3E}">
        <p14:creationId xmlns:p14="http://schemas.microsoft.com/office/powerpoint/2010/main" val="37402543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3"/>
          <p:cNvSpPr txBox="1">
            <a:spLocks noChangeArrowheads="1"/>
          </p:cNvSpPr>
          <p:nvPr/>
        </p:nvSpPr>
        <p:spPr bwMode="auto">
          <a:xfrm>
            <a:off x="785813" y="2214563"/>
            <a:ext cx="78581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800" b="1">
                <a:latin typeface="Calibri" pitchFamily="34" charset="0"/>
              </a:rPr>
              <a:t>Johnny Depp</a:t>
            </a:r>
            <a:r>
              <a:rPr lang="fr-FR" sz="2800">
                <a:latin typeface="Calibri" pitchFamily="34" charset="0"/>
              </a:rPr>
              <a:t> est né le 9 juin 1963 à  Owensboro dans le Kentucky, aux États-Unis.  Il est acteur américain, qui est déjà très célèbre. Il est en couple avec la chanteuse et actrice française Vanessa Paradis et ils vivent en France. Ils ont deux enfants ensemble. En 2010, il a refusé le titre de l'homme le plus sexy de l'année pour servir d'exemple à ses deux enfants.</a:t>
            </a:r>
            <a:endParaRPr lang="en-US" sz="2800">
              <a:latin typeface="Calibri" pitchFamily="34" charset="0"/>
            </a:endParaRPr>
          </a:p>
          <a:p>
            <a:pPr eaLnBrk="1" hangingPunct="1"/>
            <a:endParaRPr lang="en-US">
              <a:latin typeface="Calibri" pitchFamily="34" charset="0"/>
            </a:endParaRPr>
          </a:p>
        </p:txBody>
      </p:sp>
      <p:pic>
        <p:nvPicPr>
          <p:cNvPr id="26627" name="ipfPQcucOqoTRG1zM:" descr="t1la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428625"/>
            <a:ext cx="2878138"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53592453"/>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endParaRPr lang="en-US"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117404560"/>
              </p:ext>
            </p:extLst>
          </p:nvPr>
        </p:nvGraphicFramePr>
        <p:xfrm>
          <a:off x="755575" y="1628800"/>
          <a:ext cx="7758224" cy="3960440"/>
        </p:xfrm>
        <a:graphic>
          <a:graphicData uri="http://schemas.openxmlformats.org/drawingml/2006/table">
            <a:tbl>
              <a:tblPr firstRow="1" bandRow="1">
                <a:tableStyleId>{5940675A-B579-460E-94D1-54222C63F5DA}</a:tableStyleId>
              </a:tblPr>
              <a:tblGrid>
                <a:gridCol w="7758224"/>
              </a:tblGrid>
              <a:tr h="743717">
                <a:tc>
                  <a:txBody>
                    <a:bodyPr/>
                    <a:lstStyle/>
                    <a:p>
                      <a:r>
                        <a:rPr lang="en-GB" sz="2400" dirty="0" smtClean="0"/>
                        <a:t>Priorities</a:t>
                      </a:r>
                      <a:endParaRPr lang="en-GB" sz="2400" dirty="0"/>
                    </a:p>
                  </a:txBody>
                  <a:tcPr anchor="ctr"/>
                </a:tc>
              </a:tr>
              <a:tr h="1283674">
                <a:tc>
                  <a:txBody>
                    <a:bodyPr/>
                    <a:lstStyle/>
                    <a:p>
                      <a:r>
                        <a:rPr lang="en-GB" sz="2400" dirty="0" smtClean="0"/>
                        <a:t>1   Strategies</a:t>
                      </a:r>
                      <a:r>
                        <a:rPr lang="en-GB" sz="2400" baseline="0" dirty="0" smtClean="0"/>
                        <a:t> for Speaking</a:t>
                      </a:r>
                      <a:endParaRPr lang="en-GB" sz="2400" dirty="0"/>
                    </a:p>
                  </a:txBody>
                  <a:tcPr anchor="ctr"/>
                </a:tc>
              </a:tr>
              <a:tr h="743717">
                <a:tc>
                  <a:txBody>
                    <a:bodyPr/>
                    <a:lstStyle/>
                    <a:p>
                      <a:pPr marL="342900" indent="-342900">
                        <a:buAutoNum type="arabicPlain" startAt="2"/>
                      </a:pPr>
                      <a:r>
                        <a:rPr lang="en-GB" sz="2400" dirty="0" smtClean="0"/>
                        <a:t> Strategies for Writing</a:t>
                      </a:r>
                      <a:endParaRPr lang="en-GB" sz="2400" dirty="0"/>
                    </a:p>
                  </a:txBody>
                  <a:tcPr anchor="ctr"/>
                </a:tc>
              </a:tr>
              <a:tr h="11893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smtClean="0"/>
                        <a:t>3    </a:t>
                      </a:r>
                      <a:r>
                        <a:rPr lang="en-GB" sz="2400" baseline="0" dirty="0" smtClean="0"/>
                        <a:t>Strategies for Listening and Reading </a:t>
                      </a:r>
                      <a:br>
                        <a:rPr lang="en-GB" sz="2400" baseline="0" dirty="0" smtClean="0"/>
                      </a:br>
                      <a:r>
                        <a:rPr lang="en-GB" sz="2400" baseline="0" dirty="0" smtClean="0"/>
                        <a:t>Further discussion and planning</a:t>
                      </a:r>
                      <a:endParaRPr lang="en-GB" sz="2400" dirty="0" smtClean="0"/>
                    </a:p>
                  </a:txBody>
                  <a:tcPr anchor="ctr"/>
                </a:tc>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830" y="257950"/>
            <a:ext cx="966498" cy="423036"/>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3799" y="207816"/>
            <a:ext cx="476329" cy="56266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9363" y="232883"/>
            <a:ext cx="739329" cy="473170"/>
          </a:xfrm>
          <a:prstGeom prst="rect">
            <a:avLst/>
          </a:prstGeom>
        </p:spPr>
      </p:pic>
      <p:sp>
        <p:nvSpPr>
          <p:cNvPr id="2" name="Rectangle 1"/>
          <p:cNvSpPr/>
          <p:nvPr/>
        </p:nvSpPr>
        <p:spPr>
          <a:xfrm>
            <a:off x="251520" y="276946"/>
            <a:ext cx="3117200" cy="369332"/>
          </a:xfrm>
          <a:prstGeom prst="rect">
            <a:avLst/>
          </a:prstGeom>
        </p:spPr>
        <p:txBody>
          <a:bodyPr wrap="none">
            <a:spAutoFit/>
          </a:bodyPr>
          <a:lstStyle/>
          <a:p>
            <a:r>
              <a:rPr lang="en-GB" b="1" dirty="0"/>
              <a:t>Comberton Village College</a:t>
            </a:r>
            <a:endParaRPr lang="en-US" b="1" dirty="0"/>
          </a:p>
        </p:txBody>
      </p:sp>
    </p:spTree>
    <p:extLst>
      <p:ext uri="{BB962C8B-B14F-4D97-AF65-F5344CB8AC3E}">
        <p14:creationId xmlns:p14="http://schemas.microsoft.com/office/powerpoint/2010/main" val="14631702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47717050"/>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Manipulating language</a:t>
                      </a:r>
                      <a:r>
                        <a:rPr lang="en-GB" sz="2800" b="1" baseline="0" dirty="0" smtClean="0">
                          <a:solidFill>
                            <a:schemeClr val="bg1"/>
                          </a:solidFill>
                        </a:rPr>
                        <a:t>  </a:t>
                      </a:r>
                      <a:r>
                        <a:rPr lang="en-GB" sz="1800" b="1" dirty="0" smtClean="0">
                          <a:solidFill>
                            <a:schemeClr val="bg1"/>
                          </a:solidFill>
                        </a:rPr>
                        <a:t>(Sentence-building, creativity, improvisation)</a:t>
                      </a: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7</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ODD ONE OUT</a:t>
            </a:r>
            <a:endParaRPr lang="en-US" dirty="0"/>
          </a:p>
        </p:txBody>
      </p:sp>
    </p:spTree>
    <p:extLst>
      <p:ext uri="{BB962C8B-B14F-4D97-AF65-F5344CB8AC3E}">
        <p14:creationId xmlns:p14="http://schemas.microsoft.com/office/powerpoint/2010/main" val="4203645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863" y="0"/>
            <a:ext cx="10629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285875"/>
            <a:ext cx="7437438"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572000" cy="3429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3800" dirty="0">
                <a:solidFill>
                  <a:srgbClr val="FF0000"/>
                </a:solidFill>
                <a:latin typeface="AntigoniBd" pitchFamily="34" charset="0"/>
              </a:rPr>
              <a:t>1908</a:t>
            </a:r>
            <a:endParaRPr lang="en-US" sz="13800" dirty="0">
              <a:solidFill>
                <a:srgbClr val="FF0000"/>
              </a:solidFill>
              <a:latin typeface="AntigoniBd" pitchFamily="34" charset="0"/>
            </a:endParaRPr>
          </a:p>
        </p:txBody>
      </p:sp>
      <p:sp>
        <p:nvSpPr>
          <p:cNvPr id="3" name="Rectangle 2"/>
          <p:cNvSpPr/>
          <p:nvPr/>
        </p:nvSpPr>
        <p:spPr>
          <a:xfrm>
            <a:off x="4572000" y="0"/>
            <a:ext cx="4572000" cy="3429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3800" dirty="0">
                <a:solidFill>
                  <a:srgbClr val="FF0000"/>
                </a:solidFill>
                <a:latin typeface="AntigoniBd" pitchFamily="34" charset="0"/>
              </a:rPr>
              <a:t>1992</a:t>
            </a:r>
            <a:endParaRPr lang="en-US" sz="13800" dirty="0">
              <a:solidFill>
                <a:srgbClr val="FF0000"/>
              </a:solidFill>
              <a:latin typeface="AntigoniBd" pitchFamily="34" charset="0"/>
            </a:endParaRPr>
          </a:p>
        </p:txBody>
      </p:sp>
      <p:sp>
        <p:nvSpPr>
          <p:cNvPr id="4" name="Rectangle 3"/>
          <p:cNvSpPr/>
          <p:nvPr/>
        </p:nvSpPr>
        <p:spPr>
          <a:xfrm>
            <a:off x="0" y="3429000"/>
            <a:ext cx="4572000" cy="3429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3800" dirty="0">
                <a:solidFill>
                  <a:srgbClr val="FF0000"/>
                </a:solidFill>
                <a:latin typeface="AntigoniBd" pitchFamily="34" charset="0"/>
              </a:rPr>
              <a:t>2012</a:t>
            </a:r>
            <a:endParaRPr lang="en-US" sz="13800" dirty="0">
              <a:solidFill>
                <a:srgbClr val="FF0000"/>
              </a:solidFill>
              <a:latin typeface="AntigoniBd" pitchFamily="34" charset="0"/>
            </a:endParaRPr>
          </a:p>
        </p:txBody>
      </p:sp>
      <p:sp>
        <p:nvSpPr>
          <p:cNvPr id="5" name="Rectangle 4"/>
          <p:cNvSpPr/>
          <p:nvPr/>
        </p:nvSpPr>
        <p:spPr>
          <a:xfrm>
            <a:off x="4572000" y="3429000"/>
            <a:ext cx="4572000" cy="3429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3800" dirty="0">
                <a:solidFill>
                  <a:srgbClr val="FF0000"/>
                </a:solidFill>
                <a:latin typeface="AntigoniBd" pitchFamily="34" charset="0"/>
              </a:rPr>
              <a:t>1948</a:t>
            </a:r>
            <a:endParaRPr lang="en-US" sz="13800" dirty="0">
              <a:solidFill>
                <a:srgbClr val="FF0000"/>
              </a:solidFill>
              <a:latin typeface="AntigoniBd" pitchFamily="34" charset="0"/>
            </a:endParaRPr>
          </a:p>
        </p:txBody>
      </p:sp>
    </p:spTree>
    <p:extLst>
      <p:ext uri="{BB962C8B-B14F-4D97-AF65-F5344CB8AC3E}">
        <p14:creationId xmlns:p14="http://schemas.microsoft.com/office/powerpoint/2010/main" val="861346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 calcmode="lin" valueType="num">
                                      <p:cBhvr>
                                        <p:cTn id="25" dur="500" fill="hold"/>
                                        <p:tgtEl>
                                          <p:spTgt spid="4"/>
                                        </p:tgtEl>
                                        <p:attrNameLst>
                                          <p:attrName>style.rotation</p:attrName>
                                        </p:attrNameLst>
                                      </p:cBhvr>
                                      <p:tavLst>
                                        <p:tav tm="0">
                                          <p:val>
                                            <p:fltVal val="360"/>
                                          </p:val>
                                        </p:tav>
                                        <p:tav tm="100000">
                                          <p:val>
                                            <p:fltVal val="0"/>
                                          </p:val>
                                        </p:tav>
                                      </p:tavLst>
                                    </p:anim>
                                    <p:animEffect transition="in" filter="fade">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 calcmode="lin" valueType="num">
                                      <p:cBhvr>
                                        <p:cTn id="33" dur="500" fill="hold"/>
                                        <p:tgtEl>
                                          <p:spTgt spid="5"/>
                                        </p:tgtEl>
                                        <p:attrNameLst>
                                          <p:attrName>style.rotation</p:attrName>
                                        </p:attrNameLst>
                                      </p:cBhvr>
                                      <p:tavLst>
                                        <p:tav tm="0">
                                          <p:val>
                                            <p:fltVal val="360"/>
                                          </p:val>
                                        </p:tav>
                                        <p:tav tm="100000">
                                          <p:val>
                                            <p:fltVal val="0"/>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r="11200"/>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l="5933" r="9499" b="4477"/>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l="11189"/>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809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anim calcmode="lin" valueType="num">
                                      <p:cBhvr>
                                        <p:cTn id="15" dur="500" fill="hold"/>
                                        <p:tgtEl>
                                          <p:spTgt spid="3075"/>
                                        </p:tgtEl>
                                        <p:attrNameLst>
                                          <p:attrName>ppt_w</p:attrName>
                                        </p:attrNameLst>
                                      </p:cBhvr>
                                      <p:tavLst>
                                        <p:tav tm="0">
                                          <p:val>
                                            <p:fltVal val="0"/>
                                          </p:val>
                                        </p:tav>
                                        <p:tav tm="100000">
                                          <p:val>
                                            <p:strVal val="#ppt_w"/>
                                          </p:val>
                                        </p:tav>
                                      </p:tavLst>
                                    </p:anim>
                                    <p:anim calcmode="lin" valueType="num">
                                      <p:cBhvr>
                                        <p:cTn id="16" dur="500" fill="hold"/>
                                        <p:tgtEl>
                                          <p:spTgt spid="3075"/>
                                        </p:tgtEl>
                                        <p:attrNameLst>
                                          <p:attrName>ppt_h</p:attrName>
                                        </p:attrNameLst>
                                      </p:cBhvr>
                                      <p:tavLst>
                                        <p:tav tm="0">
                                          <p:val>
                                            <p:fltVal val="0"/>
                                          </p:val>
                                        </p:tav>
                                        <p:tav tm="100000">
                                          <p:val>
                                            <p:strVal val="#ppt_h"/>
                                          </p:val>
                                        </p:tav>
                                      </p:tavLst>
                                    </p:anim>
                                    <p:anim calcmode="lin" valueType="num">
                                      <p:cBhvr>
                                        <p:cTn id="17" dur="500" fill="hold"/>
                                        <p:tgtEl>
                                          <p:spTgt spid="3075"/>
                                        </p:tgtEl>
                                        <p:attrNameLst>
                                          <p:attrName>style.rotation</p:attrName>
                                        </p:attrNameLst>
                                      </p:cBhvr>
                                      <p:tavLst>
                                        <p:tav tm="0">
                                          <p:val>
                                            <p:fltVal val="360"/>
                                          </p:val>
                                        </p:tav>
                                        <p:tav tm="100000">
                                          <p:val>
                                            <p:fltVal val="0"/>
                                          </p:val>
                                        </p:tav>
                                      </p:tavLst>
                                    </p:anim>
                                    <p:animEffect transition="in" filter="fade">
                                      <p:cBhvr>
                                        <p:cTn id="18" dur="500"/>
                                        <p:tgtEl>
                                          <p:spTgt spid="307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3077"/>
                                        </p:tgtEl>
                                        <p:attrNameLst>
                                          <p:attrName>style.visibility</p:attrName>
                                        </p:attrNameLst>
                                      </p:cBhvr>
                                      <p:to>
                                        <p:strVal val="visible"/>
                                      </p:to>
                                    </p:set>
                                    <p:anim calcmode="lin" valueType="num">
                                      <p:cBhvr>
                                        <p:cTn id="23" dur="500" fill="hold"/>
                                        <p:tgtEl>
                                          <p:spTgt spid="3077"/>
                                        </p:tgtEl>
                                        <p:attrNameLst>
                                          <p:attrName>ppt_w</p:attrName>
                                        </p:attrNameLst>
                                      </p:cBhvr>
                                      <p:tavLst>
                                        <p:tav tm="0">
                                          <p:val>
                                            <p:fltVal val="0"/>
                                          </p:val>
                                        </p:tav>
                                        <p:tav tm="100000">
                                          <p:val>
                                            <p:strVal val="#ppt_w"/>
                                          </p:val>
                                        </p:tav>
                                      </p:tavLst>
                                    </p:anim>
                                    <p:anim calcmode="lin" valueType="num">
                                      <p:cBhvr>
                                        <p:cTn id="24" dur="500" fill="hold"/>
                                        <p:tgtEl>
                                          <p:spTgt spid="3077"/>
                                        </p:tgtEl>
                                        <p:attrNameLst>
                                          <p:attrName>ppt_h</p:attrName>
                                        </p:attrNameLst>
                                      </p:cBhvr>
                                      <p:tavLst>
                                        <p:tav tm="0">
                                          <p:val>
                                            <p:fltVal val="0"/>
                                          </p:val>
                                        </p:tav>
                                        <p:tav tm="100000">
                                          <p:val>
                                            <p:strVal val="#ppt_h"/>
                                          </p:val>
                                        </p:tav>
                                      </p:tavLst>
                                    </p:anim>
                                    <p:anim calcmode="lin" valueType="num">
                                      <p:cBhvr>
                                        <p:cTn id="25" dur="500" fill="hold"/>
                                        <p:tgtEl>
                                          <p:spTgt spid="3077"/>
                                        </p:tgtEl>
                                        <p:attrNameLst>
                                          <p:attrName>style.rotation</p:attrName>
                                        </p:attrNameLst>
                                      </p:cBhvr>
                                      <p:tavLst>
                                        <p:tav tm="0">
                                          <p:val>
                                            <p:fltVal val="360"/>
                                          </p:val>
                                        </p:tav>
                                        <p:tav tm="100000">
                                          <p:val>
                                            <p:fltVal val="0"/>
                                          </p:val>
                                        </p:tav>
                                      </p:tavLst>
                                    </p:anim>
                                    <p:animEffect transition="in" filter="fade">
                                      <p:cBhvr>
                                        <p:cTn id="26" dur="500"/>
                                        <p:tgtEl>
                                          <p:spTgt spid="307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3076"/>
                                        </p:tgtEl>
                                        <p:attrNameLst>
                                          <p:attrName>style.visibility</p:attrName>
                                        </p:attrNameLst>
                                      </p:cBhvr>
                                      <p:to>
                                        <p:strVal val="visible"/>
                                      </p:to>
                                    </p:set>
                                    <p:anim calcmode="lin" valueType="num">
                                      <p:cBhvr>
                                        <p:cTn id="31" dur="500" fill="hold"/>
                                        <p:tgtEl>
                                          <p:spTgt spid="3076"/>
                                        </p:tgtEl>
                                        <p:attrNameLst>
                                          <p:attrName>ppt_w</p:attrName>
                                        </p:attrNameLst>
                                      </p:cBhvr>
                                      <p:tavLst>
                                        <p:tav tm="0">
                                          <p:val>
                                            <p:fltVal val="0"/>
                                          </p:val>
                                        </p:tav>
                                        <p:tav tm="100000">
                                          <p:val>
                                            <p:strVal val="#ppt_w"/>
                                          </p:val>
                                        </p:tav>
                                      </p:tavLst>
                                    </p:anim>
                                    <p:anim calcmode="lin" valueType="num">
                                      <p:cBhvr>
                                        <p:cTn id="32" dur="500" fill="hold"/>
                                        <p:tgtEl>
                                          <p:spTgt spid="3076"/>
                                        </p:tgtEl>
                                        <p:attrNameLst>
                                          <p:attrName>ppt_h</p:attrName>
                                        </p:attrNameLst>
                                      </p:cBhvr>
                                      <p:tavLst>
                                        <p:tav tm="0">
                                          <p:val>
                                            <p:fltVal val="0"/>
                                          </p:val>
                                        </p:tav>
                                        <p:tav tm="100000">
                                          <p:val>
                                            <p:strVal val="#ppt_h"/>
                                          </p:val>
                                        </p:tav>
                                      </p:tavLst>
                                    </p:anim>
                                    <p:anim calcmode="lin" valueType="num">
                                      <p:cBhvr>
                                        <p:cTn id="33" dur="500" fill="hold"/>
                                        <p:tgtEl>
                                          <p:spTgt spid="3076"/>
                                        </p:tgtEl>
                                        <p:attrNameLst>
                                          <p:attrName>style.rotation</p:attrName>
                                        </p:attrNameLst>
                                      </p:cBhvr>
                                      <p:tavLst>
                                        <p:tav tm="0">
                                          <p:val>
                                            <p:fltVal val="360"/>
                                          </p:val>
                                        </p:tav>
                                        <p:tav tm="100000">
                                          <p:val>
                                            <p:fltVal val="0"/>
                                          </p:val>
                                        </p:tav>
                                      </p:tavLst>
                                    </p:anim>
                                    <p:animEffect transition="in" filter="fade">
                                      <p:cBhvr>
                                        <p:cTn id="3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a:grpSpLocks/>
          </p:cNvGrpSpPr>
          <p:nvPr/>
        </p:nvGrpSpPr>
        <p:grpSpPr bwMode="auto">
          <a:xfrm>
            <a:off x="4572000" y="3429000"/>
            <a:ext cx="4572000" cy="3429000"/>
            <a:chOff x="4572000" y="3429000"/>
            <a:chExt cx="4572000" cy="3429000"/>
          </a:xfrm>
        </p:grpSpPr>
        <p:pic>
          <p:nvPicPr>
            <p:cNvPr id="9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18" y="3571876"/>
              <a:ext cx="28575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572000" y="3429000"/>
              <a:ext cx="4572000" cy="3429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 name="Group 9"/>
          <p:cNvGrpSpPr>
            <a:grpSpLocks/>
          </p:cNvGrpSpPr>
          <p:nvPr/>
        </p:nvGrpSpPr>
        <p:grpSpPr bwMode="auto">
          <a:xfrm>
            <a:off x="0" y="0"/>
            <a:ext cx="4572000" cy="3429000"/>
            <a:chOff x="0" y="0"/>
            <a:chExt cx="4572000" cy="3429000"/>
          </a:xfrm>
        </p:grpSpPr>
        <p:sp>
          <p:nvSpPr>
            <p:cNvPr id="2" name="Rectangle 1"/>
            <p:cNvSpPr/>
            <p:nvPr/>
          </p:nvSpPr>
          <p:spPr>
            <a:xfrm>
              <a:off x="0" y="0"/>
              <a:ext cx="4572000" cy="3429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22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034" y="285728"/>
              <a:ext cx="36671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0"/>
          <p:cNvGrpSpPr>
            <a:grpSpLocks/>
          </p:cNvGrpSpPr>
          <p:nvPr/>
        </p:nvGrpSpPr>
        <p:grpSpPr bwMode="auto">
          <a:xfrm>
            <a:off x="4572000" y="0"/>
            <a:ext cx="4572000" cy="3429000"/>
            <a:chOff x="4572000" y="0"/>
            <a:chExt cx="4572000" cy="3429000"/>
          </a:xfrm>
        </p:grpSpPr>
        <p:sp>
          <p:nvSpPr>
            <p:cNvPr id="4" name="Rectangle 3"/>
            <p:cNvSpPr/>
            <p:nvPr/>
          </p:nvSpPr>
          <p:spPr>
            <a:xfrm>
              <a:off x="4572000" y="0"/>
              <a:ext cx="4572000" cy="3429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2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28" y="21429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1"/>
          <p:cNvGrpSpPr>
            <a:grpSpLocks/>
          </p:cNvGrpSpPr>
          <p:nvPr/>
        </p:nvGrpSpPr>
        <p:grpSpPr bwMode="auto">
          <a:xfrm>
            <a:off x="0" y="3319463"/>
            <a:ext cx="4572000" cy="3538537"/>
            <a:chOff x="0" y="3319486"/>
            <a:chExt cx="4572000" cy="3538514"/>
          </a:xfrm>
        </p:grpSpPr>
        <p:sp>
          <p:nvSpPr>
            <p:cNvPr id="5" name="Rectangle 4"/>
            <p:cNvSpPr/>
            <p:nvPr/>
          </p:nvSpPr>
          <p:spPr>
            <a:xfrm>
              <a:off x="0" y="3429022"/>
              <a:ext cx="4572000" cy="34289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223"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2910" y="3319486"/>
              <a:ext cx="28765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90794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360"/>
                                          </p:val>
                                        </p:tav>
                                        <p:tav tm="100000">
                                          <p:val>
                                            <p:fltVal val="0"/>
                                          </p:val>
                                        </p:tav>
                                      </p:tavLst>
                                    </p:anim>
                                    <p:animEffect transition="in" filter="fade">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 calcmode="lin" valueType="num">
                                      <p:cBhvr>
                                        <p:cTn id="25" dur="500" fill="hold"/>
                                        <p:tgtEl>
                                          <p:spTgt spid="9"/>
                                        </p:tgtEl>
                                        <p:attrNameLst>
                                          <p:attrName>style.rotation</p:attrName>
                                        </p:attrNameLst>
                                      </p:cBhvr>
                                      <p:tavLst>
                                        <p:tav tm="0">
                                          <p:val>
                                            <p:fltVal val="360"/>
                                          </p:val>
                                        </p:tav>
                                        <p:tav tm="100000">
                                          <p:val>
                                            <p:fltVal val="0"/>
                                          </p:val>
                                        </p:tav>
                                      </p:tavLst>
                                    </p:anim>
                                    <p:animEffect transition="in" filter="fade">
                                      <p:cBhvr>
                                        <p:cTn id="26" dur="5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style.rotation</p:attrName>
                                        </p:attrNameLst>
                                      </p:cBhvr>
                                      <p:tavLst>
                                        <p:tav tm="0">
                                          <p:val>
                                            <p:fltVal val="360"/>
                                          </p:val>
                                        </p:tav>
                                        <p:tav tm="100000">
                                          <p:val>
                                            <p:fltVal val="0"/>
                                          </p:val>
                                        </p:tav>
                                      </p:tavLst>
                                    </p:anim>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23641278"/>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Manipulating language</a:t>
                      </a:r>
                      <a:r>
                        <a:rPr lang="en-GB" sz="2800" b="1" baseline="0" dirty="0" smtClean="0">
                          <a:solidFill>
                            <a:schemeClr val="bg1"/>
                          </a:solidFill>
                        </a:rPr>
                        <a:t>  </a:t>
                      </a:r>
                      <a:r>
                        <a:rPr lang="en-GB" sz="1800" b="1" dirty="0" smtClean="0">
                          <a:solidFill>
                            <a:schemeClr val="bg1"/>
                          </a:solidFill>
                        </a:rPr>
                        <a:t>(Sentence-building, creativity, improvisation)</a:t>
                      </a: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8</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READING IMAGES</a:t>
            </a:r>
            <a:endParaRPr lang="en-US" dirty="0"/>
          </a:p>
        </p:txBody>
      </p:sp>
    </p:spTree>
    <p:extLst>
      <p:ext uri="{BB962C8B-B14F-4D97-AF65-F5344CB8AC3E}">
        <p14:creationId xmlns:p14="http://schemas.microsoft.com/office/powerpoint/2010/main" val="8627454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513" y="928688"/>
            <a:ext cx="729297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052736"/>
            <a:ext cx="3888432" cy="5054962"/>
          </a:xfrm>
          <a:prstGeom prst="rect">
            <a:avLst/>
          </a:prstGeom>
          <a:ln>
            <a:solidFill>
              <a:schemeClr val="bg2"/>
            </a:solidFill>
          </a:ln>
        </p:spPr>
      </p:pic>
      <p:sp>
        <p:nvSpPr>
          <p:cNvPr id="5" name="TextBox 4"/>
          <p:cNvSpPr txBox="1"/>
          <p:nvPr/>
        </p:nvSpPr>
        <p:spPr>
          <a:xfrm>
            <a:off x="118418" y="118373"/>
            <a:ext cx="3301454" cy="646331"/>
          </a:xfrm>
          <a:prstGeom prst="rect">
            <a:avLst/>
          </a:prstGeom>
          <a:solidFill>
            <a:srgbClr val="FF3399"/>
          </a:solidFill>
          <a:ln/>
        </p:spPr>
        <p:style>
          <a:lnRef idx="3">
            <a:schemeClr val="lt1"/>
          </a:lnRef>
          <a:fillRef idx="1">
            <a:schemeClr val="dk1"/>
          </a:fillRef>
          <a:effectRef idx="1">
            <a:schemeClr val="dk1"/>
          </a:effectRef>
          <a:fontRef idx="minor">
            <a:schemeClr val="lt1"/>
          </a:fontRef>
        </p:style>
        <p:txBody>
          <a:bodyPr wrap="square" rtlCol="0">
            <a:spAutoFit/>
          </a:bodyPr>
          <a:lstStyle/>
          <a:p>
            <a:r>
              <a:rPr lang="en-GB" sz="3600" b="1" dirty="0" err="1" smtClean="0">
                <a:solidFill>
                  <a:schemeClr val="tx1"/>
                </a:solidFill>
              </a:rPr>
              <a:t>Cubo</a:t>
            </a:r>
            <a:r>
              <a:rPr lang="en-GB" sz="3600" b="1" dirty="0" smtClean="0">
                <a:solidFill>
                  <a:schemeClr val="tx1"/>
                </a:solidFill>
              </a:rPr>
              <a:t> de </a:t>
            </a:r>
            <a:r>
              <a:rPr lang="en-GB" sz="3600" b="1" dirty="0" err="1" smtClean="0">
                <a:solidFill>
                  <a:schemeClr val="tx1"/>
                </a:solidFill>
              </a:rPr>
              <a:t>basura</a:t>
            </a:r>
            <a:endParaRPr lang="en-GB" sz="3600" b="1" dirty="0">
              <a:solidFill>
                <a:schemeClr val="tx1"/>
              </a:solidFill>
            </a:endParaRPr>
          </a:p>
        </p:txBody>
      </p:sp>
      <p:sp>
        <p:nvSpPr>
          <p:cNvPr id="7" name="Content Placeholder 6"/>
          <p:cNvSpPr>
            <a:spLocks noGrp="1"/>
          </p:cNvSpPr>
          <p:nvPr>
            <p:ph idx="1"/>
          </p:nvPr>
        </p:nvSpPr>
        <p:spPr>
          <a:xfrm>
            <a:off x="323528" y="1196752"/>
            <a:ext cx="3888432" cy="4929411"/>
          </a:xfrm>
        </p:spPr>
        <p:txBody>
          <a:bodyPr>
            <a:normAutofit/>
          </a:bodyPr>
          <a:lstStyle/>
          <a:p>
            <a:r>
              <a:rPr lang="en-GB" sz="3600" b="1" dirty="0" smtClean="0"/>
              <a:t>¿</a:t>
            </a:r>
            <a:r>
              <a:rPr lang="en-GB" sz="3600" b="1" dirty="0" err="1" smtClean="0"/>
              <a:t>Qué</a:t>
            </a:r>
            <a:r>
              <a:rPr lang="en-GB" sz="3600" b="1" dirty="0" smtClean="0"/>
              <a:t> vas a </a:t>
            </a:r>
            <a:r>
              <a:rPr lang="en-GB" sz="3600" b="1" dirty="0" err="1" smtClean="0"/>
              <a:t>tirar</a:t>
            </a:r>
            <a:r>
              <a:rPr lang="en-GB" sz="3600" b="1" dirty="0" smtClean="0"/>
              <a:t>?</a:t>
            </a:r>
          </a:p>
          <a:p>
            <a:r>
              <a:rPr lang="en-GB" sz="3600" b="1" dirty="0" smtClean="0"/>
              <a:t>¿</a:t>
            </a:r>
            <a:r>
              <a:rPr lang="en-GB" sz="3600" b="1" dirty="0" err="1" smtClean="0"/>
              <a:t>Por</a:t>
            </a:r>
            <a:r>
              <a:rPr lang="en-GB" sz="3600" b="1" dirty="0" smtClean="0"/>
              <a:t> </a:t>
            </a:r>
            <a:r>
              <a:rPr lang="en-GB" sz="3600" b="1" dirty="0" err="1" smtClean="0"/>
              <a:t>qué</a:t>
            </a:r>
            <a:r>
              <a:rPr lang="en-GB" sz="3600" b="1" dirty="0" smtClean="0"/>
              <a:t>?</a:t>
            </a:r>
            <a:endParaRPr lang="en-GB" sz="3600" b="1" dirty="0"/>
          </a:p>
        </p:txBody>
      </p:sp>
    </p:spTree>
    <p:extLst>
      <p:ext uri="{BB962C8B-B14F-4D97-AF65-F5344CB8AC3E}">
        <p14:creationId xmlns:p14="http://schemas.microsoft.com/office/powerpoint/2010/main" val="30822745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418" y="118373"/>
            <a:ext cx="3301454" cy="646331"/>
          </a:xfrm>
          <a:prstGeom prst="rect">
            <a:avLst/>
          </a:prstGeom>
          <a:solidFill>
            <a:srgbClr val="3366FF"/>
          </a:solidFill>
          <a:ln/>
        </p:spPr>
        <p:style>
          <a:lnRef idx="3">
            <a:schemeClr val="lt1"/>
          </a:lnRef>
          <a:fillRef idx="1">
            <a:schemeClr val="dk1"/>
          </a:fillRef>
          <a:effectRef idx="1">
            <a:schemeClr val="dk1"/>
          </a:effectRef>
          <a:fontRef idx="minor">
            <a:schemeClr val="lt1"/>
          </a:fontRef>
        </p:style>
        <p:txBody>
          <a:bodyPr wrap="square" rtlCol="0">
            <a:spAutoFit/>
          </a:bodyPr>
          <a:lstStyle/>
          <a:p>
            <a:r>
              <a:rPr lang="en-GB" sz="3600" b="1" dirty="0" smtClean="0">
                <a:solidFill>
                  <a:schemeClr val="bg1"/>
                </a:solidFill>
              </a:rPr>
              <a:t>¡</a:t>
            </a:r>
            <a:r>
              <a:rPr lang="en-GB" sz="3600" b="1" dirty="0" err="1" smtClean="0">
                <a:solidFill>
                  <a:schemeClr val="bg1"/>
                </a:solidFill>
              </a:rPr>
              <a:t>Atasco</a:t>
            </a:r>
            <a:r>
              <a:rPr lang="en-GB" sz="3600" b="1" dirty="0" smtClean="0">
                <a:solidFill>
                  <a:schemeClr val="bg1"/>
                </a:solidFill>
              </a:rPr>
              <a:t>!</a:t>
            </a:r>
            <a:endParaRPr lang="en-GB" sz="3600" b="1" dirty="0">
              <a:solidFill>
                <a:schemeClr val="bg1"/>
              </a:solidFill>
            </a:endParaRPr>
          </a:p>
        </p:txBody>
      </p:sp>
      <p:sp>
        <p:nvSpPr>
          <p:cNvPr id="7" name="Content Placeholder 6"/>
          <p:cNvSpPr>
            <a:spLocks noGrp="1"/>
          </p:cNvSpPr>
          <p:nvPr>
            <p:ph idx="1"/>
          </p:nvPr>
        </p:nvSpPr>
        <p:spPr>
          <a:xfrm>
            <a:off x="5178115" y="1052736"/>
            <a:ext cx="3871004" cy="4525963"/>
          </a:xfrm>
        </p:spPr>
        <p:txBody>
          <a:bodyPr>
            <a:normAutofit fontScale="92500" lnSpcReduction="20000"/>
          </a:bodyPr>
          <a:lstStyle/>
          <a:p>
            <a:r>
              <a:rPr lang="en-GB" b="1" dirty="0" smtClean="0"/>
              <a:t>¿</a:t>
            </a:r>
            <a:r>
              <a:rPr lang="en-GB" b="1" dirty="0" err="1" smtClean="0"/>
              <a:t>Adónde</a:t>
            </a:r>
            <a:r>
              <a:rPr lang="en-GB" b="1" dirty="0" smtClean="0"/>
              <a:t> </a:t>
            </a:r>
            <a:r>
              <a:rPr lang="en-GB" b="1" dirty="0" err="1" smtClean="0"/>
              <a:t>ibas</a:t>
            </a:r>
            <a:r>
              <a:rPr lang="en-GB" b="1" dirty="0" smtClean="0"/>
              <a:t>?</a:t>
            </a:r>
            <a:br>
              <a:rPr lang="en-GB" b="1" dirty="0" smtClean="0"/>
            </a:br>
            <a:endParaRPr lang="en-GB" b="1" dirty="0" smtClean="0"/>
          </a:p>
          <a:p>
            <a:r>
              <a:rPr lang="en-GB" b="1" dirty="0" smtClean="0"/>
              <a:t>¿A </a:t>
            </a:r>
            <a:r>
              <a:rPr lang="en-GB" b="1" dirty="0" err="1" smtClean="0"/>
              <a:t>qué</a:t>
            </a:r>
            <a:r>
              <a:rPr lang="en-GB" b="1" dirty="0" smtClean="0"/>
              <a:t> </a:t>
            </a:r>
            <a:r>
              <a:rPr lang="en-GB" b="1" dirty="0" err="1" smtClean="0"/>
              <a:t>hora</a:t>
            </a:r>
            <a:r>
              <a:rPr lang="en-GB" b="1" dirty="0" smtClean="0"/>
              <a:t> </a:t>
            </a:r>
            <a:r>
              <a:rPr lang="en-GB" b="1" dirty="0" err="1" smtClean="0"/>
              <a:t>saliste</a:t>
            </a:r>
            <a:r>
              <a:rPr lang="en-GB" b="1" dirty="0" smtClean="0"/>
              <a:t> de casa?</a:t>
            </a:r>
            <a:br>
              <a:rPr lang="en-GB" b="1" dirty="0" smtClean="0"/>
            </a:br>
            <a:endParaRPr lang="en-GB" b="1" dirty="0" smtClean="0"/>
          </a:p>
          <a:p>
            <a:r>
              <a:rPr lang="en-GB" b="1" dirty="0" smtClean="0"/>
              <a:t>¿</a:t>
            </a:r>
            <a:r>
              <a:rPr lang="en-GB" b="1" dirty="0" err="1" smtClean="0"/>
              <a:t>Cuánto</a:t>
            </a:r>
            <a:r>
              <a:rPr lang="en-GB" b="1" dirty="0" smtClean="0"/>
              <a:t> </a:t>
            </a:r>
            <a:r>
              <a:rPr lang="en-GB" b="1" dirty="0" err="1" smtClean="0"/>
              <a:t>tiempo</a:t>
            </a:r>
            <a:r>
              <a:rPr lang="en-GB" b="1" dirty="0" smtClean="0"/>
              <a:t> </a:t>
            </a:r>
            <a:r>
              <a:rPr lang="en-GB" b="1" dirty="0" err="1" smtClean="0"/>
              <a:t>llevas</a:t>
            </a:r>
            <a:r>
              <a:rPr lang="en-GB" b="1" dirty="0" smtClean="0"/>
              <a:t> </a:t>
            </a:r>
            <a:r>
              <a:rPr lang="en-GB" b="1" dirty="0" err="1" smtClean="0"/>
              <a:t>esperando</a:t>
            </a:r>
            <a:r>
              <a:rPr lang="en-GB" b="1" dirty="0" smtClean="0"/>
              <a:t>?</a:t>
            </a:r>
          </a:p>
          <a:p>
            <a:endParaRPr lang="en-GB" b="1" dirty="0" smtClean="0"/>
          </a:p>
          <a:p>
            <a:r>
              <a:rPr lang="en-GB" b="1" dirty="0"/>
              <a:t> </a:t>
            </a:r>
            <a:r>
              <a:rPr lang="en-GB" b="1" dirty="0" smtClean="0"/>
              <a:t>¿</a:t>
            </a:r>
            <a:r>
              <a:rPr lang="en-GB" b="1" dirty="0" err="1" smtClean="0"/>
              <a:t>Qué</a:t>
            </a:r>
            <a:r>
              <a:rPr lang="en-GB" b="1" dirty="0" smtClean="0"/>
              <a:t> </a:t>
            </a:r>
            <a:r>
              <a:rPr lang="en-GB" b="1" dirty="0" err="1" smtClean="0"/>
              <a:t>harás</a:t>
            </a:r>
            <a:r>
              <a:rPr lang="en-GB" b="1" dirty="0" smtClean="0"/>
              <a:t> </a:t>
            </a:r>
            <a:r>
              <a:rPr lang="en-GB" b="1" dirty="0" err="1" smtClean="0"/>
              <a:t>mientras</a:t>
            </a:r>
            <a:r>
              <a:rPr lang="en-GB" b="1" dirty="0" smtClean="0"/>
              <a:t> </a:t>
            </a:r>
            <a:r>
              <a:rPr lang="en-GB" b="1" dirty="0" err="1" smtClean="0"/>
              <a:t>sigues</a:t>
            </a:r>
            <a:r>
              <a:rPr lang="en-GB" b="1" dirty="0" smtClean="0"/>
              <a:t> </a:t>
            </a:r>
            <a:r>
              <a:rPr lang="en-GB" b="1" dirty="0" err="1" smtClean="0"/>
              <a:t>esperando</a:t>
            </a:r>
            <a:r>
              <a:rPr lang="en-GB" b="1" dirty="0" smtClean="0"/>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79" y="1700808"/>
            <a:ext cx="4977935" cy="3318623"/>
          </a:xfrm>
          <a:prstGeom prst="rect">
            <a:avLst/>
          </a:prstGeom>
        </p:spPr>
      </p:pic>
    </p:spTree>
    <p:extLst>
      <p:ext uri="{BB962C8B-B14F-4D97-AF65-F5344CB8AC3E}">
        <p14:creationId xmlns:p14="http://schemas.microsoft.com/office/powerpoint/2010/main" val="27524674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p:cNvSpPr/>
          <p:nvPr/>
        </p:nvSpPr>
        <p:spPr>
          <a:xfrm>
            <a:off x="6786563" y="2428875"/>
            <a:ext cx="2357437" cy="1285875"/>
          </a:xfrm>
          <a:prstGeom prst="cloudCallout">
            <a:avLst>
              <a:gd name="adj1" fmla="val -66807"/>
              <a:gd name="adj2" fmla="val 4240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err="1" smtClean="0"/>
              <a:t>Wo</a:t>
            </a:r>
            <a:r>
              <a:rPr lang="en-US" sz="2200" dirty="0" smtClean="0"/>
              <a:t> </a:t>
            </a:r>
            <a:r>
              <a:rPr lang="en-US" sz="2200" dirty="0" err="1" smtClean="0"/>
              <a:t>ist</a:t>
            </a:r>
            <a:r>
              <a:rPr lang="en-US" sz="2200" dirty="0" smtClean="0"/>
              <a:t> das?</a:t>
            </a:r>
            <a:endParaRPr lang="en-US" sz="2200" dirty="0"/>
          </a:p>
        </p:txBody>
      </p:sp>
      <p:sp>
        <p:nvSpPr>
          <p:cNvPr id="4" name="Cloud Callout 3"/>
          <p:cNvSpPr/>
          <p:nvPr/>
        </p:nvSpPr>
        <p:spPr>
          <a:xfrm>
            <a:off x="6715125" y="3786188"/>
            <a:ext cx="2428875" cy="1571625"/>
          </a:xfrm>
          <a:prstGeom prst="cloudCallout">
            <a:avLst>
              <a:gd name="adj1" fmla="val -71561"/>
              <a:gd name="adj2" fmla="val -1481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smtClean="0"/>
              <a:t>Was </a:t>
            </a:r>
            <a:r>
              <a:rPr lang="en-US" sz="2200" dirty="0" err="1" smtClean="0"/>
              <a:t>sieht</a:t>
            </a:r>
            <a:r>
              <a:rPr lang="en-US" sz="2200" dirty="0" smtClean="0"/>
              <a:t> man </a:t>
            </a:r>
            <a:r>
              <a:rPr lang="en-US" sz="2200" dirty="0" err="1" smtClean="0"/>
              <a:t>im</a:t>
            </a:r>
            <a:r>
              <a:rPr lang="en-US" sz="2200" dirty="0" smtClean="0"/>
              <a:t> </a:t>
            </a:r>
            <a:r>
              <a:rPr lang="en-US" sz="2200" dirty="0" err="1" smtClean="0"/>
              <a:t>Foto</a:t>
            </a:r>
            <a:r>
              <a:rPr lang="en-US" sz="2200" dirty="0" smtClean="0"/>
              <a:t>?</a:t>
            </a:r>
            <a:endParaRPr lang="en-US" sz="2200" b="1" dirty="0"/>
          </a:p>
        </p:txBody>
      </p:sp>
      <p:sp>
        <p:nvSpPr>
          <p:cNvPr id="5" name="Cloud Callout 4"/>
          <p:cNvSpPr/>
          <p:nvPr/>
        </p:nvSpPr>
        <p:spPr>
          <a:xfrm>
            <a:off x="6715125" y="5500688"/>
            <a:ext cx="2428875" cy="1357312"/>
          </a:xfrm>
          <a:prstGeom prst="cloudCallout">
            <a:avLst>
              <a:gd name="adj1" fmla="val -58929"/>
              <a:gd name="adj2" fmla="val -4967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smtClean="0"/>
              <a:t>Was </a:t>
            </a:r>
            <a:r>
              <a:rPr lang="en-US" sz="2200" dirty="0" err="1" smtClean="0"/>
              <a:t>sieht</a:t>
            </a:r>
            <a:r>
              <a:rPr lang="en-US" sz="2200" dirty="0" smtClean="0"/>
              <a:t> man </a:t>
            </a:r>
            <a:r>
              <a:rPr lang="en-US" sz="2200" dirty="0" err="1" smtClean="0"/>
              <a:t>nicht</a:t>
            </a:r>
            <a:r>
              <a:rPr lang="en-US" sz="2200" dirty="0" smtClean="0"/>
              <a:t>?</a:t>
            </a:r>
            <a:endParaRPr lang="en-US" sz="2200" b="1" dirty="0"/>
          </a:p>
        </p:txBody>
      </p:sp>
      <p:sp>
        <p:nvSpPr>
          <p:cNvPr id="7" name="Cloud Callout 6"/>
          <p:cNvSpPr/>
          <p:nvPr/>
        </p:nvSpPr>
        <p:spPr>
          <a:xfrm>
            <a:off x="0" y="5429250"/>
            <a:ext cx="2483768" cy="1428750"/>
          </a:xfrm>
          <a:prstGeom prst="cloudCallout">
            <a:avLst>
              <a:gd name="adj1" fmla="val 71114"/>
              <a:gd name="adj2" fmla="val -4845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err="1" smtClean="0"/>
              <a:t>Wer</a:t>
            </a:r>
            <a:r>
              <a:rPr lang="en-US" sz="2200" dirty="0" smtClean="0"/>
              <a:t> hat das </a:t>
            </a:r>
            <a:r>
              <a:rPr lang="en-US" sz="2200" dirty="0" err="1" smtClean="0"/>
              <a:t>Foto</a:t>
            </a:r>
            <a:r>
              <a:rPr lang="en-US" sz="2200" dirty="0" smtClean="0"/>
              <a:t> </a:t>
            </a:r>
            <a:r>
              <a:rPr lang="en-US" sz="2200" dirty="0" err="1" smtClean="0"/>
              <a:t>genommen</a:t>
            </a:r>
            <a:r>
              <a:rPr lang="en-US" sz="2200" dirty="0" smtClean="0"/>
              <a:t>?</a:t>
            </a:r>
            <a:endParaRPr lang="en-US" sz="2200" b="1" dirty="0"/>
          </a:p>
        </p:txBody>
      </p:sp>
      <p:sp>
        <p:nvSpPr>
          <p:cNvPr id="8" name="Cloud Callout 7"/>
          <p:cNvSpPr/>
          <p:nvPr/>
        </p:nvSpPr>
        <p:spPr>
          <a:xfrm>
            <a:off x="0" y="3714750"/>
            <a:ext cx="2286000" cy="1571625"/>
          </a:xfrm>
          <a:prstGeom prst="cloudCallout">
            <a:avLst>
              <a:gd name="adj1" fmla="val 77737"/>
              <a:gd name="adj2" fmla="val 1475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a:t> </a:t>
            </a:r>
            <a:r>
              <a:rPr lang="en-US" sz="2200" dirty="0" smtClean="0"/>
              <a:t>Was </a:t>
            </a:r>
            <a:r>
              <a:rPr lang="en-US" sz="2200" dirty="0" err="1" smtClean="0"/>
              <a:t>ist</a:t>
            </a:r>
            <a:r>
              <a:rPr lang="en-US" sz="2200" dirty="0" smtClean="0"/>
              <a:t> </a:t>
            </a:r>
            <a:r>
              <a:rPr lang="en-US" sz="2200" dirty="0" err="1" smtClean="0"/>
              <a:t>gleich</a:t>
            </a:r>
            <a:r>
              <a:rPr lang="en-US" sz="2200" dirty="0" smtClean="0"/>
              <a:t> </a:t>
            </a:r>
            <a:r>
              <a:rPr lang="en-US" sz="2200" dirty="0" err="1" smtClean="0"/>
              <a:t>passiert</a:t>
            </a:r>
            <a:r>
              <a:rPr lang="en-US" sz="2200" dirty="0" smtClean="0"/>
              <a:t>?</a:t>
            </a:r>
            <a:endParaRPr lang="en-US" sz="2200" b="1" dirty="0"/>
          </a:p>
        </p:txBody>
      </p:sp>
      <p:sp>
        <p:nvSpPr>
          <p:cNvPr id="9" name="Cloud Callout 8"/>
          <p:cNvSpPr/>
          <p:nvPr/>
        </p:nvSpPr>
        <p:spPr>
          <a:xfrm>
            <a:off x="0" y="2143125"/>
            <a:ext cx="2286000" cy="1500188"/>
          </a:xfrm>
          <a:prstGeom prst="cloudCallout">
            <a:avLst>
              <a:gd name="adj1" fmla="val 74612"/>
              <a:gd name="adj2" fmla="val 1674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dirty="0"/>
              <a:t>  </a:t>
            </a:r>
            <a:r>
              <a:rPr lang="en-US" sz="2200" dirty="0" smtClean="0"/>
              <a:t>Was </a:t>
            </a:r>
            <a:r>
              <a:rPr lang="en-US" sz="2200" dirty="0" err="1" smtClean="0"/>
              <a:t>wird</a:t>
            </a:r>
            <a:r>
              <a:rPr lang="en-US" sz="2200" dirty="0" smtClean="0"/>
              <a:t> </a:t>
            </a:r>
            <a:r>
              <a:rPr lang="en-US" sz="2200" dirty="0" err="1" smtClean="0"/>
              <a:t>jetzt</a:t>
            </a:r>
            <a:r>
              <a:rPr lang="en-US" sz="2200" dirty="0" smtClean="0"/>
              <a:t> </a:t>
            </a:r>
            <a:r>
              <a:rPr lang="en-US" sz="2200" dirty="0" err="1" smtClean="0"/>
              <a:t>passieren</a:t>
            </a:r>
            <a:r>
              <a:rPr lang="en-US" sz="2200" dirty="0" smtClean="0"/>
              <a:t>?</a:t>
            </a:r>
            <a:endParaRPr lang="en-US" sz="2200" b="1" dirty="0"/>
          </a:p>
        </p:txBody>
      </p:sp>
      <p:sp>
        <p:nvSpPr>
          <p:cNvPr id="10" name="TextBox 9"/>
          <p:cNvSpPr txBox="1">
            <a:spLocks noChangeArrowheads="1"/>
          </p:cNvSpPr>
          <p:nvPr/>
        </p:nvSpPr>
        <p:spPr bwMode="auto">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800" b="1">
                <a:latin typeface="Calibri" pitchFamily="34" charset="0"/>
              </a:rPr>
              <a:t>Qu’est-ce qu’il veut faire?  </a:t>
            </a:r>
            <a:br>
              <a:rPr lang="en-GB" sz="2800" b="1">
                <a:latin typeface="Calibri" pitchFamily="34" charset="0"/>
              </a:rPr>
            </a:br>
            <a:r>
              <a:rPr lang="en-GB" sz="2800" b="1">
                <a:latin typeface="Calibri" pitchFamily="34" charset="0"/>
              </a:rPr>
              <a:t>Qu’est-ce qu’il peut faire? </a:t>
            </a:r>
            <a:endParaRPr lang="en-US" sz="2800" b="1">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19658180"/>
              </p:ext>
            </p:extLst>
          </p:nvPr>
        </p:nvGraphicFramePr>
        <p:xfrm>
          <a:off x="323528" y="116632"/>
          <a:ext cx="8496944" cy="6223620"/>
        </p:xfrm>
        <a:graphic>
          <a:graphicData uri="http://schemas.openxmlformats.org/drawingml/2006/table">
            <a:tbl>
              <a:tblPr/>
              <a:tblGrid>
                <a:gridCol w="8496944"/>
              </a:tblGrid>
              <a:tr h="315519">
                <a:tc>
                  <a:txBody>
                    <a:bodyPr/>
                    <a:lstStyle/>
                    <a:p>
                      <a:r>
                        <a:rPr lang="en-GB" sz="1800" dirty="0"/>
                        <a:t>7 July 2011</a:t>
                      </a:r>
                    </a:p>
                  </a:txBody>
                  <a:tcPr marL="62861" marR="62861" marT="31430" marB="31430" anchor="ctr">
                    <a:lnL>
                      <a:noFill/>
                    </a:lnL>
                    <a:lnR>
                      <a:noFill/>
                    </a:lnR>
                    <a:lnT>
                      <a:noFill/>
                    </a:lnT>
                    <a:lnB>
                      <a:noFill/>
                    </a:lnB>
                  </a:tcPr>
                </a:tc>
              </a:tr>
              <a:tr h="315519">
                <a:tc>
                  <a:txBody>
                    <a:bodyPr/>
                    <a:lstStyle/>
                    <a:p>
                      <a:r>
                        <a:rPr lang="en-US" sz="1800"/>
                        <a:t>GCSE reforms and the move to linear assessment </a:t>
                      </a:r>
                    </a:p>
                  </a:txBody>
                  <a:tcPr marL="62861" marR="62861" marT="31430" marB="31430" anchor="ctr">
                    <a:lnL>
                      <a:noFill/>
                    </a:lnL>
                    <a:lnR>
                      <a:noFill/>
                    </a:lnR>
                    <a:lnT>
                      <a:noFill/>
                    </a:lnT>
                    <a:lnB>
                      <a:noFill/>
                    </a:lnB>
                  </a:tcPr>
                </a:tc>
              </a:tr>
              <a:tr h="5048303">
                <a:tc>
                  <a:txBody>
                    <a:bodyPr/>
                    <a:lstStyle/>
                    <a:p>
                      <a:r>
                        <a:rPr lang="en-US" sz="1800" dirty="0"/>
                        <a:t>On Sunday 27 June 2011, Michael Gove, Secretary of State for Education, announced his support for a move to linear assessment of </a:t>
                      </a:r>
                      <a:r>
                        <a:rPr lang="en-US" sz="1800" dirty="0" err="1"/>
                        <a:t>GCSEs</a:t>
                      </a:r>
                      <a:r>
                        <a:rPr lang="en-US" sz="1800" dirty="0"/>
                        <a:t>. For two-year courses starting in September 2012, we expect that all </a:t>
                      </a:r>
                      <a:r>
                        <a:rPr lang="en-US" sz="1800" dirty="0" err="1"/>
                        <a:t>GCSE</a:t>
                      </a:r>
                      <a:r>
                        <a:rPr lang="en-US" sz="1800" dirty="0"/>
                        <a:t> examinations will be taken at the end of the course, with no modular examinations available. Retaking of units will therefore not be possible. </a:t>
                      </a:r>
                      <a:br>
                        <a:rPr lang="en-US" sz="1800" dirty="0"/>
                      </a:br>
                      <a:r>
                        <a:rPr lang="en-US" sz="1800" dirty="0"/>
                        <a:t/>
                      </a:r>
                      <a:br>
                        <a:rPr lang="en-US" sz="1800" dirty="0"/>
                      </a:br>
                      <a:r>
                        <a:rPr lang="en-US" sz="1800" dirty="0"/>
                        <a:t>The Secretary of State also announced his support for the strengthening of spelling, punctuation and grammar (</a:t>
                      </a:r>
                      <a:r>
                        <a:rPr lang="en-US" sz="1800" dirty="0" err="1"/>
                        <a:t>SPAG</a:t>
                      </a:r>
                      <a:r>
                        <a:rPr lang="en-US" sz="1800" dirty="0"/>
                        <a:t>) requirements for </a:t>
                      </a:r>
                      <a:r>
                        <a:rPr lang="en-US" sz="1800" dirty="0" err="1"/>
                        <a:t>GCSE</a:t>
                      </a:r>
                      <a:r>
                        <a:rPr lang="en-US" sz="1800" dirty="0"/>
                        <a:t> examinations. For these </a:t>
                      </a:r>
                      <a:r>
                        <a:rPr lang="en-US" sz="1800" dirty="0" err="1"/>
                        <a:t>SPAG</a:t>
                      </a:r>
                      <a:r>
                        <a:rPr lang="en-US" sz="1800" dirty="0"/>
                        <a:t> requirements, we expect that English Literature, Geography, History and RS will be the</a:t>
                      </a:r>
                      <a:r>
                        <a:rPr lang="en-US" sz="1800" dirty="0">
                          <a:solidFill>
                            <a:srgbClr val="FF0000"/>
                          </a:solidFill>
                          <a:effectLst/>
                        </a:rPr>
                        <a:t> </a:t>
                      </a:r>
                      <a:r>
                        <a:rPr lang="en-US" sz="1800" dirty="0"/>
                        <a:t>first subjects to be changed for assessments taken in the academic year 2012/13.</a:t>
                      </a:r>
                    </a:p>
                    <a:p>
                      <a:r>
                        <a:rPr lang="en-US" sz="1800" dirty="0"/>
                        <a:t>Over the next few weeks, </a:t>
                      </a:r>
                      <a:r>
                        <a:rPr lang="en-US" sz="1800" dirty="0" err="1"/>
                        <a:t>Ofqual</a:t>
                      </a:r>
                      <a:r>
                        <a:rPr lang="en-US" sz="1800" dirty="0"/>
                        <a:t>, the qualifications and examinations regulator, will be working closely with all the awarding bodies to discuss the implementation of these changes. </a:t>
                      </a:r>
                    </a:p>
                    <a:p>
                      <a:r>
                        <a:rPr lang="en-US" sz="1800" dirty="0"/>
                        <a:t>We very much welcome </a:t>
                      </a:r>
                      <a:r>
                        <a:rPr lang="en-US" sz="1800" dirty="0" err="1"/>
                        <a:t>Ofqual’s</a:t>
                      </a:r>
                      <a:r>
                        <a:rPr lang="en-US" sz="1800" dirty="0"/>
                        <a:t> commitment to ensuring that there is no unacceptable risk to students in this implementation, and its recognition that teachers need to have appropriate time to revise their teaching plans and strategies.</a:t>
                      </a:r>
                    </a:p>
                    <a:p>
                      <a:r>
                        <a:rPr lang="en-US" sz="1800" dirty="0"/>
                        <a:t>As we find out more about these </a:t>
                      </a:r>
                      <a:r>
                        <a:rPr lang="en-US" sz="1800" dirty="0" err="1"/>
                        <a:t>GCSE</a:t>
                      </a:r>
                      <a:r>
                        <a:rPr lang="en-US" sz="1800" dirty="0"/>
                        <a:t> reforms, we will let you know. We'll also develop specific advice and support to help you implement these changes. Further information will be made available on the subject pages of our website. </a:t>
                      </a:r>
                    </a:p>
                    <a:p>
                      <a:r>
                        <a:rPr lang="en-US" sz="1800" dirty="0"/>
                        <a:t>You can also find information and </a:t>
                      </a:r>
                      <a:r>
                        <a:rPr lang="en-US" sz="1800" b="1" dirty="0" err="1">
                          <a:solidFill>
                            <a:srgbClr val="0000FF"/>
                          </a:solidFill>
                          <a:effectLst/>
                          <a:hlinkClick r:id="rId2"/>
                        </a:rPr>
                        <a:t>FAQs</a:t>
                      </a:r>
                      <a:r>
                        <a:rPr lang="en-US" sz="1800" dirty="0"/>
                        <a:t> about </a:t>
                      </a:r>
                      <a:r>
                        <a:rPr lang="en-US" sz="1800" dirty="0" err="1"/>
                        <a:t>GCSE</a:t>
                      </a:r>
                      <a:r>
                        <a:rPr lang="en-US" sz="1800" dirty="0"/>
                        <a:t> reforms on the </a:t>
                      </a:r>
                      <a:r>
                        <a:rPr lang="en-US" sz="1800" b="1" dirty="0" err="1">
                          <a:solidFill>
                            <a:srgbClr val="0000FF"/>
                          </a:solidFill>
                          <a:effectLst/>
                          <a:hlinkClick r:id="rId3"/>
                        </a:rPr>
                        <a:t>Ofqual</a:t>
                      </a:r>
                      <a:r>
                        <a:rPr lang="en-US" sz="1800" b="1" dirty="0">
                          <a:solidFill>
                            <a:srgbClr val="0000FF"/>
                          </a:solidFill>
                          <a:effectLst/>
                          <a:hlinkClick r:id="rId3"/>
                        </a:rPr>
                        <a:t> website</a:t>
                      </a:r>
                      <a:r>
                        <a:rPr lang="en-US" sz="1800" dirty="0"/>
                        <a:t>.</a:t>
                      </a:r>
                    </a:p>
                  </a:txBody>
                  <a:tcPr marL="62861" marR="62861" marT="31430" marB="31430" anchor="ctr">
                    <a:lnL>
                      <a:noFill/>
                    </a:lnL>
                    <a:lnR>
                      <a:noFill/>
                    </a:lnR>
                    <a:lnT>
                      <a:noFill/>
                    </a:lnT>
                    <a:lnB>
                      <a:noFill/>
                    </a:lnB>
                  </a:tcPr>
                </a:tc>
              </a:tr>
            </a:tbl>
          </a:graphicData>
        </a:graphic>
      </p:graphicFrame>
      <p:sp>
        <p:nvSpPr>
          <p:cNvPr id="4" name="Rectangle 3"/>
          <p:cNvSpPr/>
          <p:nvPr/>
        </p:nvSpPr>
        <p:spPr>
          <a:xfrm>
            <a:off x="179512" y="6402814"/>
            <a:ext cx="10441160" cy="338554"/>
          </a:xfrm>
          <a:prstGeom prst="rect">
            <a:avLst/>
          </a:prstGeom>
        </p:spPr>
        <p:txBody>
          <a:bodyPr wrap="square">
            <a:spAutoFit/>
          </a:bodyPr>
          <a:lstStyle/>
          <a:p>
            <a:r>
              <a:rPr lang="en-GB" sz="1600" dirty="0">
                <a:hlinkClick r:id="rId4"/>
              </a:rPr>
              <a:t>http://</a:t>
            </a:r>
            <a:r>
              <a:rPr lang="en-GB" sz="1600" dirty="0" smtClean="0">
                <a:hlinkClick r:id="rId4"/>
              </a:rPr>
              <a:t>www.edexcel.com/quals/gcse/gcse09/mfl/italian/pages/viewNotice.aspx?notice=2487</a:t>
            </a:r>
            <a:r>
              <a:rPr lang="en-GB" sz="1600" dirty="0" smtClean="0"/>
              <a:t> </a:t>
            </a:r>
            <a:endParaRPr lang="en-GB" sz="1600" dirty="0"/>
          </a:p>
        </p:txBody>
      </p:sp>
    </p:spTree>
    <p:extLst>
      <p:ext uri="{BB962C8B-B14F-4D97-AF65-F5344CB8AC3E}">
        <p14:creationId xmlns:p14="http://schemas.microsoft.com/office/powerpoint/2010/main" val="4524480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94351501"/>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Manipulating language</a:t>
                      </a:r>
                      <a:r>
                        <a:rPr lang="en-GB" sz="2800" b="1" baseline="0" dirty="0" smtClean="0">
                          <a:solidFill>
                            <a:schemeClr val="bg1"/>
                          </a:solidFill>
                        </a:rPr>
                        <a:t>  </a:t>
                      </a:r>
                      <a:r>
                        <a:rPr lang="en-GB" sz="1800" b="1" dirty="0" smtClean="0">
                          <a:solidFill>
                            <a:schemeClr val="bg1"/>
                          </a:solidFill>
                        </a:rPr>
                        <a:t>(Sentence-building, creativity, improvisation)</a:t>
                      </a: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9</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IN THE ZONE</a:t>
            </a:r>
            <a:endParaRPr lang="en-US" dirty="0"/>
          </a:p>
        </p:txBody>
      </p:sp>
    </p:spTree>
    <p:extLst>
      <p:ext uri="{BB962C8B-B14F-4D97-AF65-F5344CB8AC3E}">
        <p14:creationId xmlns:p14="http://schemas.microsoft.com/office/powerpoint/2010/main" val="6907484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857500" y="1643063"/>
            <a:ext cx="3857625" cy="3643312"/>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20483" name="TextBox 4"/>
          <p:cNvSpPr txBox="1">
            <a:spLocks noChangeArrowheads="1"/>
          </p:cNvSpPr>
          <p:nvPr/>
        </p:nvSpPr>
        <p:spPr bwMode="auto">
          <a:xfrm>
            <a:off x="179388" y="333375"/>
            <a:ext cx="3313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GB" sz="3200" dirty="0"/>
              <a:t> </a:t>
            </a:r>
            <a:r>
              <a:rPr lang="en-GB" sz="3200" dirty="0" smtClean="0"/>
              <a:t>(</a:t>
            </a:r>
            <a:r>
              <a:rPr lang="en-GB" sz="3200" dirty="0" err="1" smtClean="0"/>
              <a:t>nicht</a:t>
            </a:r>
            <a:r>
              <a:rPr lang="en-GB" sz="3200" dirty="0" smtClean="0"/>
              <a:t>) </a:t>
            </a:r>
            <a:r>
              <a:rPr lang="en-GB" sz="3200" dirty="0" err="1" smtClean="0"/>
              <a:t>bestehen</a:t>
            </a:r>
            <a:endParaRPr lang="en-US" sz="2400" dirty="0"/>
          </a:p>
        </p:txBody>
      </p:sp>
      <p:sp>
        <p:nvSpPr>
          <p:cNvPr id="20484" name="TextBox 5"/>
          <p:cNvSpPr txBox="1">
            <a:spLocks noChangeArrowheads="1"/>
          </p:cNvSpPr>
          <p:nvPr/>
        </p:nvSpPr>
        <p:spPr bwMode="auto">
          <a:xfrm>
            <a:off x="5429250" y="785813"/>
            <a:ext cx="3429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GB" sz="3200"/>
              <a:t>Letztes Jahr</a:t>
            </a:r>
            <a:endParaRPr lang="en-US" sz="3200"/>
          </a:p>
        </p:txBody>
      </p:sp>
      <p:sp>
        <p:nvSpPr>
          <p:cNvPr id="20485" name="TextBox 6"/>
          <p:cNvSpPr txBox="1">
            <a:spLocks noChangeArrowheads="1"/>
          </p:cNvSpPr>
          <p:nvPr/>
        </p:nvSpPr>
        <p:spPr bwMode="auto">
          <a:xfrm>
            <a:off x="0" y="3714750"/>
            <a:ext cx="3429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GB" sz="3200"/>
              <a:t>wann</a:t>
            </a:r>
            <a:endParaRPr lang="en-US" sz="3200"/>
          </a:p>
        </p:txBody>
      </p:sp>
      <p:sp>
        <p:nvSpPr>
          <p:cNvPr id="20486" name="TextBox 7"/>
          <p:cNvSpPr txBox="1">
            <a:spLocks noChangeArrowheads="1"/>
          </p:cNvSpPr>
          <p:nvPr/>
        </p:nvSpPr>
        <p:spPr bwMode="auto">
          <a:xfrm>
            <a:off x="5857875" y="3571875"/>
            <a:ext cx="3429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GB" sz="3200"/>
              <a:t>wenn</a:t>
            </a:r>
            <a:endParaRPr lang="en-US" sz="3200"/>
          </a:p>
        </p:txBody>
      </p:sp>
      <p:pic>
        <p:nvPicPr>
          <p:cNvPr id="20487" name="Picture 9" descr="homework.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875" y="1643063"/>
            <a:ext cx="1335088"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0" descr="spor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6563" y="4786313"/>
            <a:ext cx="14001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1" descr="sixth-form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785938"/>
            <a:ext cx="1476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TextBox 12"/>
          <p:cNvSpPr txBox="1">
            <a:spLocks noChangeArrowheads="1"/>
          </p:cNvSpPr>
          <p:nvPr/>
        </p:nvSpPr>
        <p:spPr bwMode="auto">
          <a:xfrm>
            <a:off x="3357563" y="5500688"/>
            <a:ext cx="3429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GB" sz="3200"/>
              <a:t>Was ich am liebsten mag</a:t>
            </a:r>
            <a:endParaRPr lang="en-US" sz="3200"/>
          </a:p>
        </p:txBody>
      </p:sp>
      <p:pic>
        <p:nvPicPr>
          <p:cNvPr id="2049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85875" y="4714875"/>
            <a:ext cx="18367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0438" y="285750"/>
            <a:ext cx="1633537"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760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83690363"/>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Manipulating language</a:t>
                      </a:r>
                      <a:r>
                        <a:rPr lang="en-GB" sz="2800" b="1" baseline="0" dirty="0" smtClean="0">
                          <a:solidFill>
                            <a:schemeClr val="bg1"/>
                          </a:solidFill>
                        </a:rPr>
                        <a:t>  </a:t>
                      </a:r>
                      <a:r>
                        <a:rPr lang="en-GB" sz="1800" b="1" dirty="0" smtClean="0">
                          <a:solidFill>
                            <a:schemeClr val="bg1"/>
                          </a:solidFill>
                        </a:rPr>
                        <a:t>(Sentence-building, creativity, improvisation)</a:t>
                      </a: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10</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TARGET TALK</a:t>
            </a:r>
            <a:endParaRPr lang="en-US" dirty="0"/>
          </a:p>
        </p:txBody>
      </p:sp>
    </p:spTree>
    <p:extLst>
      <p:ext uri="{BB962C8B-B14F-4D97-AF65-F5344CB8AC3E}">
        <p14:creationId xmlns:p14="http://schemas.microsoft.com/office/powerpoint/2010/main" val="8710927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j03043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44450"/>
            <a:ext cx="152717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WordArt 6"/>
          <p:cNvSpPr>
            <a:spLocks noChangeArrowheads="1" noChangeShapeType="1" noTextEdit="1"/>
          </p:cNvSpPr>
          <p:nvPr/>
        </p:nvSpPr>
        <p:spPr bwMode="auto">
          <a:xfrm>
            <a:off x="1857375" y="357188"/>
            <a:ext cx="6846888" cy="4683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GB" sz="3600" b="1" kern="10">
                <a:latin typeface="Arial"/>
                <a:cs typeface="Arial"/>
              </a:rPr>
              <a:t>Was ist dein Lieblingsfach?</a:t>
            </a:r>
          </a:p>
        </p:txBody>
      </p:sp>
      <p:sp>
        <p:nvSpPr>
          <p:cNvPr id="21514" name="Text Box 10"/>
          <p:cNvSpPr txBox="1">
            <a:spLocks noChangeArrowheads="1"/>
          </p:cNvSpPr>
          <p:nvPr/>
        </p:nvSpPr>
        <p:spPr bwMode="auto">
          <a:xfrm>
            <a:off x="0" y="5578475"/>
            <a:ext cx="9144000"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spcBef>
                <a:spcPct val="50000"/>
              </a:spcBef>
            </a:pPr>
            <a:r>
              <a:rPr lang="en-GB" sz="3600">
                <a:solidFill>
                  <a:schemeClr val="bg1"/>
                </a:solidFill>
                <a:latin typeface="Berlin Sans FB Demi" pitchFamily="34" charset="0"/>
              </a:rPr>
              <a:t>NB:  Du mußt 7 Wörter sagen</a:t>
            </a:r>
            <a:r>
              <a:rPr lang="en-US" sz="3600">
                <a:solidFill>
                  <a:schemeClr val="bg1"/>
                </a:solidFill>
                <a:latin typeface="Berlin Sans FB Demi" pitchFamily="34" charset="0"/>
                <a:cs typeface="Arial" charset="0"/>
              </a:rPr>
              <a:t>.</a:t>
            </a:r>
          </a:p>
        </p:txBody>
      </p:sp>
      <p:sp>
        <p:nvSpPr>
          <p:cNvPr id="21515" name="Text Box 11"/>
          <p:cNvSpPr txBox="1">
            <a:spLocks noChangeArrowheads="1"/>
          </p:cNvSpPr>
          <p:nvPr/>
        </p:nvSpPr>
        <p:spPr bwMode="auto">
          <a:xfrm>
            <a:off x="-36513" y="6211888"/>
            <a:ext cx="9180513"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spcBef>
                <a:spcPct val="50000"/>
              </a:spcBef>
            </a:pPr>
            <a:r>
              <a:rPr lang="en-GB" sz="3600">
                <a:solidFill>
                  <a:schemeClr val="bg1"/>
                </a:solidFill>
                <a:latin typeface="Berlin Sans FB Demi" pitchFamily="34" charset="0"/>
              </a:rPr>
              <a:t>Und jetzt, 10+ Wörter</a:t>
            </a:r>
            <a:endParaRPr lang="en-US" sz="3600">
              <a:solidFill>
                <a:schemeClr val="bg1"/>
              </a:solidFill>
              <a:latin typeface="Berlin Sans FB Demi" pitchFamily="34" charset="0"/>
              <a:cs typeface="Arial" charset="0"/>
            </a:endParaRPr>
          </a:p>
        </p:txBody>
      </p:sp>
      <p:sp>
        <p:nvSpPr>
          <p:cNvPr id="9" name="WordArt 6"/>
          <p:cNvSpPr>
            <a:spLocks noChangeArrowheads="1" noChangeShapeType="1" noTextEdit="1"/>
          </p:cNvSpPr>
          <p:nvPr/>
        </p:nvSpPr>
        <p:spPr bwMode="auto">
          <a:xfrm>
            <a:off x="1797050" y="1857375"/>
            <a:ext cx="6846888" cy="4683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de-DE" sz="3600" b="1" kern="10">
                <a:latin typeface="Arial"/>
                <a:cs typeface="Arial"/>
              </a:rPr>
              <a:t>Wie findest du die Schuluniform?</a:t>
            </a:r>
            <a:endParaRPr lang="en-GB" sz="3600" b="1" kern="10">
              <a:latin typeface="Arial"/>
              <a:cs typeface="Arial"/>
            </a:endParaRPr>
          </a:p>
        </p:txBody>
      </p:sp>
      <p:sp>
        <p:nvSpPr>
          <p:cNvPr id="10" name="WordArt 6"/>
          <p:cNvSpPr>
            <a:spLocks noChangeArrowheads="1" noChangeShapeType="1" noTextEdit="1"/>
          </p:cNvSpPr>
          <p:nvPr/>
        </p:nvSpPr>
        <p:spPr bwMode="auto">
          <a:xfrm>
            <a:off x="1857375" y="2714625"/>
            <a:ext cx="6846888" cy="4683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de-DE" sz="3600" b="1" kern="10">
                <a:latin typeface="Arial"/>
                <a:cs typeface="Arial"/>
              </a:rPr>
              <a:t>Was ist das größte Problem in deiner Schule ?</a:t>
            </a:r>
            <a:endParaRPr lang="en-GB" sz="3600" b="1" kern="10">
              <a:latin typeface="Arial"/>
              <a:cs typeface="Arial"/>
            </a:endParaRPr>
          </a:p>
        </p:txBody>
      </p:sp>
      <p:sp>
        <p:nvSpPr>
          <p:cNvPr id="11" name="WordArt 6"/>
          <p:cNvSpPr>
            <a:spLocks noChangeArrowheads="1" noChangeShapeType="1" noTextEdit="1"/>
          </p:cNvSpPr>
          <p:nvPr/>
        </p:nvSpPr>
        <p:spPr bwMode="auto">
          <a:xfrm>
            <a:off x="1857375" y="4572000"/>
            <a:ext cx="6846888" cy="4683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de-DE" sz="3600" b="1" kern="10">
                <a:latin typeface="Arial"/>
                <a:cs typeface="Arial"/>
              </a:rPr>
              <a:t>Wie wäre die Schule der Zukunft?</a:t>
            </a:r>
            <a:endParaRPr lang="en-GB" sz="3600" b="1" kern="10">
              <a:latin typeface="Arial"/>
              <a:cs typeface="Arial"/>
            </a:endParaRPr>
          </a:p>
        </p:txBody>
      </p:sp>
      <p:sp>
        <p:nvSpPr>
          <p:cNvPr id="12" name="WordArt 6"/>
          <p:cNvSpPr>
            <a:spLocks noChangeArrowheads="1" noChangeShapeType="1" noTextEdit="1"/>
          </p:cNvSpPr>
          <p:nvPr/>
        </p:nvSpPr>
        <p:spPr bwMode="auto">
          <a:xfrm>
            <a:off x="1928813" y="3643313"/>
            <a:ext cx="6846887" cy="4683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de-DE" sz="3600" b="1" kern="10">
                <a:latin typeface="Arial"/>
                <a:cs typeface="Arial"/>
              </a:rPr>
              <a:t>Welche Pläne hast du für nächstes Jahr?</a:t>
            </a:r>
            <a:endParaRPr lang="en-GB" sz="3600" b="1" kern="10">
              <a:latin typeface="Arial"/>
              <a:cs typeface="Arial"/>
            </a:endParaRPr>
          </a:p>
        </p:txBody>
      </p:sp>
      <p:sp>
        <p:nvSpPr>
          <p:cNvPr id="13" name="WordArt 6"/>
          <p:cNvSpPr>
            <a:spLocks noChangeArrowheads="1" noChangeShapeType="1" noTextEdit="1"/>
          </p:cNvSpPr>
          <p:nvPr/>
        </p:nvSpPr>
        <p:spPr bwMode="auto">
          <a:xfrm>
            <a:off x="2000250" y="1071563"/>
            <a:ext cx="6846888" cy="4683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GB" sz="3600" b="1" kern="10">
                <a:latin typeface="Arial"/>
                <a:cs typeface="Arial"/>
              </a:rPr>
              <a:t>Wie ist deine Schule?</a:t>
            </a:r>
          </a:p>
        </p:txBody>
      </p:sp>
    </p:spTree>
    <p:extLst>
      <p:ext uri="{BB962C8B-B14F-4D97-AF65-F5344CB8AC3E}">
        <p14:creationId xmlns:p14="http://schemas.microsoft.com/office/powerpoint/2010/main" val="3432611395"/>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Effect transition="in" filter="dissolve">
                                      <p:cBhvr>
                                        <p:cTn id="7" dur="500"/>
                                        <p:tgtEl>
                                          <p:spTgt spid="215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21514"/>
                                        </p:tgtEl>
                                        <p:attrNameLst>
                                          <p:attrName>style.visibility</p:attrName>
                                        </p:attrNameLst>
                                      </p:cBhvr>
                                      <p:to>
                                        <p:strVal val="visible"/>
                                      </p:to>
                                    </p:set>
                                    <p:anim calcmode="lin" valueType="num">
                                      <p:cBhvr>
                                        <p:cTn id="12" dur="1000" fill="hold"/>
                                        <p:tgtEl>
                                          <p:spTgt spid="21514"/>
                                        </p:tgtEl>
                                        <p:attrNameLst>
                                          <p:attrName>ppt_x</p:attrName>
                                        </p:attrNameLst>
                                      </p:cBhvr>
                                      <p:tavLst>
                                        <p:tav tm="0">
                                          <p:val>
                                            <p:strVal val="#ppt_x-.2"/>
                                          </p:val>
                                        </p:tav>
                                        <p:tav tm="100000">
                                          <p:val>
                                            <p:strVal val="#ppt_x"/>
                                          </p:val>
                                        </p:tav>
                                      </p:tavLst>
                                    </p:anim>
                                    <p:anim calcmode="lin" valueType="num">
                                      <p:cBhvr>
                                        <p:cTn id="13" dur="1000" fill="hold"/>
                                        <p:tgtEl>
                                          <p:spTgt spid="215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151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21515"/>
                                        </p:tgtEl>
                                        <p:attrNameLst>
                                          <p:attrName>style.visibility</p:attrName>
                                        </p:attrNameLst>
                                      </p:cBhvr>
                                      <p:to>
                                        <p:strVal val="visible"/>
                                      </p:to>
                                    </p:set>
                                    <p:anim calcmode="lin" valueType="num">
                                      <p:cBhvr>
                                        <p:cTn id="29" dur="1000" fill="hold"/>
                                        <p:tgtEl>
                                          <p:spTgt spid="21515"/>
                                        </p:tgtEl>
                                        <p:attrNameLst>
                                          <p:attrName>ppt_x</p:attrName>
                                        </p:attrNameLst>
                                      </p:cBhvr>
                                      <p:tavLst>
                                        <p:tav tm="0">
                                          <p:val>
                                            <p:strVal val="#ppt_x-.2"/>
                                          </p:val>
                                        </p:tav>
                                        <p:tav tm="100000">
                                          <p:val>
                                            <p:strVal val="#ppt_x"/>
                                          </p:val>
                                        </p:tav>
                                      </p:tavLst>
                                    </p:anim>
                                    <p:anim calcmode="lin" valueType="num">
                                      <p:cBhvr>
                                        <p:cTn id="30" dur="1000" fill="hold"/>
                                        <p:tgtEl>
                                          <p:spTgt spid="21515"/>
                                        </p:tgtEl>
                                        <p:attrNameLst>
                                          <p:attrName>ppt_y</p:attrName>
                                        </p:attrNameLst>
                                      </p:cBhvr>
                                      <p:tavLst>
                                        <p:tav tm="0">
                                          <p:val>
                                            <p:strVal val="#ppt_y"/>
                                          </p:val>
                                        </p:tav>
                                        <p:tav tm="100000">
                                          <p:val>
                                            <p:strVal val="#ppt_y"/>
                                          </p:val>
                                        </p:tav>
                                      </p:tavLst>
                                    </p:anim>
                                    <p:animEffect transition="in" filter="wipe(right)" prLst="gradientSize: 0.1">
                                      <p:cBhvr>
                                        <p:cTn id="31" dur="1000"/>
                                        <p:tgtEl>
                                          <p:spTgt spid="215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4" grpId="0" animBg="1"/>
      <p:bldP spid="21515" grpId="0" animBg="1"/>
      <p:bldP spid="9" grpId="0" animBg="1"/>
      <p:bldP spid="10"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60045760"/>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Manipulating language</a:t>
                      </a:r>
                      <a:r>
                        <a:rPr lang="en-GB" sz="2800" b="1" baseline="0" dirty="0" smtClean="0">
                          <a:solidFill>
                            <a:schemeClr val="bg1"/>
                          </a:solidFill>
                        </a:rPr>
                        <a:t>  </a:t>
                      </a:r>
                      <a:r>
                        <a:rPr lang="en-GB" sz="1800" b="1" dirty="0" smtClean="0">
                          <a:solidFill>
                            <a:schemeClr val="bg1"/>
                          </a:solidFill>
                        </a:rPr>
                        <a:t>(Sentence-building, creativity, improvisation)</a:t>
                      </a: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11</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PIMP MY FRENCH</a:t>
            </a:r>
            <a:endParaRPr lang="en-US" dirty="0"/>
          </a:p>
        </p:txBody>
      </p:sp>
    </p:spTree>
    <p:extLst>
      <p:ext uri="{BB962C8B-B14F-4D97-AF65-F5344CB8AC3E}">
        <p14:creationId xmlns:p14="http://schemas.microsoft.com/office/powerpoint/2010/main" val="28671881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custardcream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714375" y="1714500"/>
            <a:ext cx="7858125" cy="708025"/>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b="1">
                <a:solidFill>
                  <a:schemeClr val="bg1"/>
                </a:solidFill>
                <a:latin typeface="Calibri" pitchFamily="34" charset="0"/>
              </a:rPr>
              <a:t>Je joue au tennis.</a:t>
            </a:r>
            <a:endParaRPr lang="en-US" sz="4000" b="1">
              <a:solidFill>
                <a:schemeClr val="bg1"/>
              </a:solidFill>
              <a:latin typeface="Calibri" pitchFamily="34" charset="0"/>
            </a:endParaRPr>
          </a:p>
        </p:txBody>
      </p:sp>
      <p:sp>
        <p:nvSpPr>
          <p:cNvPr id="3" name="TextBox 2"/>
          <p:cNvSpPr txBox="1">
            <a:spLocks noChangeArrowheads="1"/>
          </p:cNvSpPr>
          <p:nvPr/>
        </p:nvSpPr>
        <p:spPr bwMode="auto">
          <a:xfrm>
            <a:off x="714375" y="2727325"/>
            <a:ext cx="7858125" cy="708025"/>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b="1">
                <a:solidFill>
                  <a:schemeClr val="bg1"/>
                </a:solidFill>
                <a:latin typeface="Calibri" pitchFamily="34" charset="0"/>
              </a:rPr>
              <a:t>J’habite au nord de l’Angleterre.</a:t>
            </a:r>
            <a:endParaRPr lang="en-US" sz="4000" b="1">
              <a:solidFill>
                <a:schemeClr val="bg1"/>
              </a:solidFill>
              <a:latin typeface="Calibri" pitchFamily="34" charset="0"/>
            </a:endParaRPr>
          </a:p>
        </p:txBody>
      </p:sp>
      <p:sp>
        <p:nvSpPr>
          <p:cNvPr id="4" name="TextBox 3"/>
          <p:cNvSpPr txBox="1">
            <a:spLocks noChangeArrowheads="1"/>
          </p:cNvSpPr>
          <p:nvPr/>
        </p:nvSpPr>
        <p:spPr bwMode="auto">
          <a:xfrm>
            <a:off x="642938" y="3929063"/>
            <a:ext cx="7858125" cy="708025"/>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b="1">
                <a:solidFill>
                  <a:schemeClr val="bg1"/>
                </a:solidFill>
                <a:latin typeface="Calibri" pitchFamily="34" charset="0"/>
              </a:rPr>
              <a:t>Mon chien s’appelle Bob.</a:t>
            </a:r>
            <a:endParaRPr lang="en-US" sz="4000" b="1">
              <a:solidFill>
                <a:schemeClr val="bg1"/>
              </a:solidFill>
              <a:latin typeface="Calibri" pitchFamily="34" charset="0"/>
            </a:endParaRPr>
          </a:p>
        </p:txBody>
      </p:sp>
      <p:sp>
        <p:nvSpPr>
          <p:cNvPr id="39942" name="TextBox 5"/>
          <p:cNvSpPr txBox="1">
            <a:spLocks noChangeArrowheads="1"/>
          </p:cNvSpPr>
          <p:nvPr/>
        </p:nvSpPr>
        <p:spPr bwMode="auto">
          <a:xfrm>
            <a:off x="500063" y="285750"/>
            <a:ext cx="821531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400" b="1" dirty="0">
                <a:solidFill>
                  <a:schemeClr val="bg1"/>
                </a:solidFill>
              </a:rPr>
              <a:t>Pimp my sentence!</a:t>
            </a:r>
            <a:endParaRPr lang="en-US" sz="4400" b="1" dirty="0">
              <a:solidFill>
                <a:schemeClr val="bg1"/>
              </a:solidFill>
            </a:endParaRPr>
          </a:p>
        </p:txBody>
      </p:sp>
    </p:spTree>
    <p:extLst>
      <p:ext uri="{BB962C8B-B14F-4D97-AF65-F5344CB8AC3E}">
        <p14:creationId xmlns:p14="http://schemas.microsoft.com/office/powerpoint/2010/main" val="3144807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3"/>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3"/>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61287370"/>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Manipulating language</a:t>
                      </a:r>
                      <a:r>
                        <a:rPr lang="en-GB" sz="2800" b="1" baseline="0" dirty="0" smtClean="0">
                          <a:solidFill>
                            <a:schemeClr val="bg1"/>
                          </a:solidFill>
                        </a:rPr>
                        <a:t>  </a:t>
                      </a:r>
                      <a:r>
                        <a:rPr lang="en-GB" sz="1800" b="1" dirty="0" smtClean="0">
                          <a:solidFill>
                            <a:schemeClr val="bg1"/>
                          </a:solidFill>
                        </a:rPr>
                        <a:t>(Sentence-building, creativity, improvisation)</a:t>
                      </a: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12</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SAY SOMETHING ELSE</a:t>
            </a:r>
            <a:endParaRPr lang="en-US" dirty="0"/>
          </a:p>
        </p:txBody>
      </p:sp>
    </p:spTree>
    <p:extLst>
      <p:ext uri="{BB962C8B-B14F-4D97-AF65-F5344CB8AC3E}">
        <p14:creationId xmlns:p14="http://schemas.microsoft.com/office/powerpoint/2010/main" val="27857057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3374620636_6bdf8fc82b_b_d%5B1%5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24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p:txBody>
          <a:bodyPr/>
          <a:lstStyle/>
          <a:p>
            <a:r>
              <a:rPr lang="en-GB" sz="4000" b="1" smtClean="0">
                <a:solidFill>
                  <a:schemeClr val="bg1"/>
                </a:solidFill>
                <a:latin typeface="Lucida Fax" pitchFamily="18" charset="0"/>
              </a:rPr>
              <a:t>HAVE I GOT NEWS</a:t>
            </a:r>
            <a:br>
              <a:rPr lang="en-GB" sz="4000" b="1" smtClean="0">
                <a:solidFill>
                  <a:schemeClr val="bg1"/>
                </a:solidFill>
                <a:latin typeface="Lucida Fax" pitchFamily="18" charset="0"/>
              </a:rPr>
            </a:br>
            <a:r>
              <a:rPr lang="en-GB" sz="4000" b="1" smtClean="0">
                <a:solidFill>
                  <a:schemeClr val="bg1"/>
                </a:solidFill>
                <a:latin typeface="Lucida Fax" pitchFamily="18" charset="0"/>
              </a:rPr>
              <a:t>FOR YOU</a:t>
            </a:r>
          </a:p>
        </p:txBody>
      </p:sp>
      <p:sp>
        <p:nvSpPr>
          <p:cNvPr id="41988" name="Rectangle 4"/>
          <p:cNvSpPr>
            <a:spLocks noGrp="1" noChangeArrowheads="1"/>
          </p:cNvSpPr>
          <p:nvPr>
            <p:ph type="body" idx="1"/>
          </p:nvPr>
        </p:nvSpPr>
        <p:spPr/>
        <p:txBody>
          <a:bodyPr/>
          <a:lstStyle/>
          <a:p>
            <a:pPr>
              <a:lnSpc>
                <a:spcPct val="90000"/>
              </a:lnSpc>
              <a:buFontTx/>
              <a:buNone/>
            </a:pPr>
            <a:r>
              <a:rPr lang="en-GB" sz="2400" smtClean="0">
                <a:solidFill>
                  <a:schemeClr val="bg1"/>
                </a:solidFill>
                <a:latin typeface="Lucida Fax" pitchFamily="18" charset="0"/>
                <a:ea typeface="SimHei" pitchFamily="2" charset="-122"/>
              </a:rPr>
              <a:t>Hinesh, 14ans, va </a:t>
            </a:r>
          </a:p>
          <a:p>
            <a:pPr>
              <a:lnSpc>
                <a:spcPct val="90000"/>
              </a:lnSpc>
              <a:buFontTx/>
              <a:buNone/>
            </a:pPr>
            <a:r>
              <a:rPr lang="en-GB" sz="2400" smtClean="0">
                <a:solidFill>
                  <a:schemeClr val="bg1"/>
                </a:solidFill>
                <a:latin typeface="Lucida Fax" pitchFamily="18" charset="0"/>
                <a:ea typeface="SimHei" pitchFamily="2" charset="-122"/>
              </a:rPr>
              <a:t>jouer pour…</a:t>
            </a:r>
          </a:p>
          <a:p>
            <a:pPr>
              <a:lnSpc>
                <a:spcPct val="90000"/>
              </a:lnSpc>
              <a:buFontTx/>
              <a:buNone/>
            </a:pPr>
            <a:endParaRPr lang="en-GB" sz="2400" smtClean="0">
              <a:solidFill>
                <a:schemeClr val="bg1"/>
              </a:solidFill>
              <a:latin typeface="Lucida Fax" pitchFamily="18" charset="0"/>
            </a:endParaRPr>
          </a:p>
          <a:p>
            <a:pPr>
              <a:lnSpc>
                <a:spcPct val="90000"/>
              </a:lnSpc>
              <a:buFontTx/>
              <a:buNone/>
            </a:pPr>
            <a:r>
              <a:rPr lang="en-GB" sz="2400" smtClean="0">
                <a:solidFill>
                  <a:schemeClr val="bg1"/>
                </a:solidFill>
                <a:latin typeface="Lucida Fax" pitchFamily="18" charset="0"/>
              </a:rPr>
              <a:t>				Chloe admet: Je fume…cigarettes</a:t>
            </a:r>
          </a:p>
          <a:p>
            <a:pPr>
              <a:lnSpc>
                <a:spcPct val="90000"/>
              </a:lnSpc>
              <a:buFontTx/>
              <a:buNone/>
            </a:pPr>
            <a:r>
              <a:rPr lang="en-GB" sz="2400" smtClean="0">
                <a:solidFill>
                  <a:schemeClr val="bg1"/>
                </a:solidFill>
                <a:latin typeface="Lucida Fax" pitchFamily="18" charset="0"/>
              </a:rPr>
              <a:t>				par jour</a:t>
            </a:r>
          </a:p>
          <a:p>
            <a:pPr>
              <a:lnSpc>
                <a:spcPct val="90000"/>
              </a:lnSpc>
              <a:buFontTx/>
              <a:buNone/>
            </a:pPr>
            <a:endParaRPr lang="en-GB" sz="2400" smtClean="0">
              <a:solidFill>
                <a:schemeClr val="bg1"/>
              </a:solidFill>
              <a:latin typeface="Lucida Fax" pitchFamily="18" charset="0"/>
            </a:endParaRPr>
          </a:p>
          <a:p>
            <a:pPr>
              <a:lnSpc>
                <a:spcPct val="90000"/>
              </a:lnSpc>
              <a:buFontTx/>
              <a:buNone/>
            </a:pPr>
            <a:r>
              <a:rPr lang="en-GB" sz="2400" smtClean="0">
                <a:solidFill>
                  <a:schemeClr val="bg1"/>
                </a:solidFill>
                <a:latin typeface="Lucida Fax" pitchFamily="18" charset="0"/>
              </a:rPr>
              <a:t>Selon Adam, Alex a acheté des </a:t>
            </a:r>
          </a:p>
          <a:p>
            <a:pPr>
              <a:lnSpc>
                <a:spcPct val="90000"/>
              </a:lnSpc>
              <a:buFontTx/>
              <a:buNone/>
            </a:pPr>
            <a:r>
              <a:rPr lang="en-GB" sz="2400" smtClean="0">
                <a:solidFill>
                  <a:schemeClr val="bg1"/>
                </a:solidFill>
                <a:latin typeface="Lucida Fax" pitchFamily="18" charset="0"/>
              </a:rPr>
              <a:t>chocolats...</a:t>
            </a:r>
          </a:p>
          <a:p>
            <a:pPr>
              <a:lnSpc>
                <a:spcPct val="90000"/>
              </a:lnSpc>
              <a:buFontTx/>
              <a:buNone/>
            </a:pPr>
            <a:r>
              <a:rPr lang="en-GB" sz="2400" smtClean="0">
                <a:solidFill>
                  <a:schemeClr val="bg1"/>
                </a:solidFill>
                <a:latin typeface="Lucida Fax" pitchFamily="18" charset="0"/>
              </a:rPr>
              <a:t>				 </a:t>
            </a:r>
            <a:r>
              <a:rPr lang="en-GB" sz="2400" smtClean="0">
                <a:solidFill>
                  <a:schemeClr val="bg1"/>
                </a:solidFill>
                <a:latin typeface="Lucida Fax" pitchFamily="18" charset="0"/>
                <a:ea typeface="SimHei" pitchFamily="2" charset="-122"/>
              </a:rPr>
              <a:t>Abir fait…    tous les jours, dit 			 James. </a:t>
            </a:r>
          </a:p>
          <a:p>
            <a:pPr>
              <a:lnSpc>
                <a:spcPct val="90000"/>
              </a:lnSpc>
              <a:buFontTx/>
              <a:buNone/>
            </a:pPr>
            <a:endParaRPr lang="en-GB" sz="2400" smtClean="0">
              <a:solidFill>
                <a:schemeClr val="bg1"/>
              </a:solidFill>
              <a:latin typeface="Lucida Fax" pitchFamily="18" charset="0"/>
              <a:ea typeface="SimHei" pitchFamily="2" charset="-122"/>
            </a:endParaRPr>
          </a:p>
          <a:p>
            <a:pPr>
              <a:lnSpc>
                <a:spcPct val="90000"/>
              </a:lnSpc>
              <a:buFontTx/>
              <a:buNone/>
            </a:pPr>
            <a:endParaRPr lang="en-GB" sz="2400" smtClean="0">
              <a:solidFill>
                <a:schemeClr val="bg1"/>
              </a:solidFill>
              <a:latin typeface="Lucida Fax" pitchFamily="18" charset="0"/>
            </a:endParaRPr>
          </a:p>
        </p:txBody>
      </p:sp>
      <p:pic>
        <p:nvPicPr>
          <p:cNvPr id="41989" name="Picture 5" descr="b006mkw3_178_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260350"/>
            <a:ext cx="2160587"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652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1"/>
          <p:cNvSpPr txBox="1">
            <a:spLocks noChangeArrowheads="1"/>
          </p:cNvSpPr>
          <p:nvPr/>
        </p:nvSpPr>
        <p:spPr bwMode="auto">
          <a:xfrm>
            <a:off x="214313" y="285750"/>
            <a:ext cx="8715375"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sz="2800" b="1">
                <a:solidFill>
                  <a:schemeClr val="bg1"/>
                </a:solidFill>
              </a:rPr>
              <a:t>Meine Schule ist eine gemischte Schule.</a:t>
            </a:r>
          </a:p>
        </p:txBody>
      </p:sp>
      <p:sp>
        <p:nvSpPr>
          <p:cNvPr id="43011" name="TextBox 2"/>
          <p:cNvSpPr txBox="1">
            <a:spLocks noChangeArrowheads="1"/>
          </p:cNvSpPr>
          <p:nvPr/>
        </p:nvSpPr>
        <p:spPr bwMode="auto">
          <a:xfrm>
            <a:off x="179388" y="908050"/>
            <a:ext cx="8715375" cy="9540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sz="2800" b="1">
                <a:solidFill>
                  <a:schemeClr val="bg1"/>
                </a:solidFill>
              </a:rPr>
              <a:t>Meine Schule ist eine Schule,die sich in Naturwissenschaften  spezialisiert.</a:t>
            </a:r>
          </a:p>
        </p:txBody>
      </p:sp>
      <p:sp>
        <p:nvSpPr>
          <p:cNvPr id="43012" name="TextBox 3"/>
          <p:cNvSpPr txBox="1">
            <a:spLocks noChangeArrowheads="1"/>
          </p:cNvSpPr>
          <p:nvPr/>
        </p:nvSpPr>
        <p:spPr bwMode="auto">
          <a:xfrm>
            <a:off x="179388" y="1989138"/>
            <a:ext cx="8715375" cy="9540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sz="2800" b="1">
                <a:solidFill>
                  <a:schemeClr val="bg1"/>
                </a:solidFill>
              </a:rPr>
              <a:t>Meiner Meinung nach sind die Schulregeln nicht zu streng</a:t>
            </a:r>
            <a:r>
              <a:rPr lang="en-GB" sz="2800" b="1">
                <a:solidFill>
                  <a:schemeClr val="bg1"/>
                </a:solidFill>
              </a:rPr>
              <a:t>.</a:t>
            </a:r>
            <a:endParaRPr lang="en-US" sz="2800" b="1">
              <a:solidFill>
                <a:schemeClr val="bg1"/>
              </a:solidFill>
            </a:endParaRPr>
          </a:p>
        </p:txBody>
      </p:sp>
      <p:sp>
        <p:nvSpPr>
          <p:cNvPr id="43013" name="TextBox 4"/>
          <p:cNvSpPr txBox="1">
            <a:spLocks noChangeArrowheads="1"/>
          </p:cNvSpPr>
          <p:nvPr/>
        </p:nvSpPr>
        <p:spPr bwMode="auto">
          <a:xfrm>
            <a:off x="214313" y="3071813"/>
            <a:ext cx="8715375"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800" b="1">
                <a:solidFill>
                  <a:schemeClr val="bg1"/>
                </a:solidFill>
              </a:rPr>
              <a:t>Die besten Schulen haben eine Uniform.</a:t>
            </a:r>
            <a:endParaRPr lang="en-US" sz="2800" b="1">
              <a:solidFill>
                <a:schemeClr val="bg1"/>
              </a:solidFill>
            </a:endParaRPr>
          </a:p>
        </p:txBody>
      </p:sp>
      <p:sp>
        <p:nvSpPr>
          <p:cNvPr id="43014" name="TextBox 5"/>
          <p:cNvSpPr txBox="1">
            <a:spLocks noChangeArrowheads="1"/>
          </p:cNvSpPr>
          <p:nvPr/>
        </p:nvSpPr>
        <p:spPr bwMode="auto">
          <a:xfrm>
            <a:off x="214313" y="3786188"/>
            <a:ext cx="8715375" cy="9540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sz="2800" b="1">
                <a:solidFill>
                  <a:schemeClr val="bg1"/>
                </a:solidFill>
              </a:rPr>
              <a:t>Mein Lieblingsfach ist Englisch, weil ich gern Geschichten schreibe.</a:t>
            </a:r>
          </a:p>
        </p:txBody>
      </p:sp>
      <p:sp>
        <p:nvSpPr>
          <p:cNvPr id="43015" name="TextBox 6"/>
          <p:cNvSpPr txBox="1">
            <a:spLocks noChangeArrowheads="1"/>
          </p:cNvSpPr>
          <p:nvPr/>
        </p:nvSpPr>
        <p:spPr bwMode="auto">
          <a:xfrm>
            <a:off x="214313" y="4929188"/>
            <a:ext cx="8715375" cy="9540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sz="2800" b="1">
                <a:solidFill>
                  <a:schemeClr val="bg1"/>
                </a:solidFill>
              </a:rPr>
              <a:t>Um meine Schule zu verbessern, muß man mit den Strafen aufhören</a:t>
            </a:r>
            <a:r>
              <a:rPr lang="en-GB" sz="2800" b="1">
                <a:solidFill>
                  <a:schemeClr val="bg1"/>
                </a:solidFill>
              </a:rPr>
              <a:t>.</a:t>
            </a:r>
            <a:endParaRPr lang="en-US" sz="2800" b="1">
              <a:solidFill>
                <a:schemeClr val="bg1"/>
              </a:solidFill>
            </a:endParaRPr>
          </a:p>
        </p:txBody>
      </p:sp>
      <p:sp>
        <p:nvSpPr>
          <p:cNvPr id="43016" name="TextBox 7"/>
          <p:cNvSpPr txBox="1">
            <a:spLocks noChangeArrowheads="1"/>
          </p:cNvSpPr>
          <p:nvPr/>
        </p:nvSpPr>
        <p:spPr bwMode="auto">
          <a:xfrm>
            <a:off x="214313" y="6000750"/>
            <a:ext cx="8715375"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sz="2800" b="1">
                <a:solidFill>
                  <a:schemeClr val="bg1"/>
                </a:solidFill>
              </a:rPr>
              <a:t>Nächstes Jahr möchte ich Spanisch studieren.</a:t>
            </a:r>
          </a:p>
        </p:txBody>
      </p:sp>
    </p:spTree>
    <p:extLst>
      <p:ext uri="{BB962C8B-B14F-4D97-AF65-F5344CB8AC3E}">
        <p14:creationId xmlns:p14="http://schemas.microsoft.com/office/powerpoint/2010/main" val="4155770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6574654"/>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Manipulating language</a:t>
                      </a:r>
                      <a:r>
                        <a:rPr lang="en-GB" sz="2800" b="1" baseline="0" dirty="0" smtClean="0">
                          <a:solidFill>
                            <a:schemeClr val="bg1"/>
                          </a:solidFill>
                        </a:rPr>
                        <a:t>  </a:t>
                      </a:r>
                      <a:r>
                        <a:rPr lang="en-GB" sz="1800" b="1" dirty="0" smtClean="0">
                          <a:solidFill>
                            <a:schemeClr val="bg1"/>
                          </a:solidFill>
                        </a:rPr>
                        <a:t>(Sentence-building, creativity, improvisation)</a:t>
                      </a: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13</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THEN AND NOW</a:t>
            </a:r>
            <a:endParaRPr lang="en-US" dirty="0"/>
          </a:p>
        </p:txBody>
      </p:sp>
    </p:spTree>
    <p:extLst>
      <p:ext uri="{BB962C8B-B14F-4D97-AF65-F5344CB8AC3E}">
        <p14:creationId xmlns:p14="http://schemas.microsoft.com/office/powerpoint/2010/main" val="25754238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62282049"/>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US"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err="1" smtClean="0">
                          <a:solidFill>
                            <a:schemeClr val="bg1"/>
                          </a:solidFill>
                        </a:rPr>
                        <a:t>QCDA</a:t>
                      </a:r>
                      <a:r>
                        <a:rPr lang="en-GB" sz="2800" b="1" baseline="0" dirty="0" smtClean="0">
                          <a:solidFill>
                            <a:schemeClr val="bg1"/>
                          </a:solidFill>
                        </a:rPr>
                        <a:t> Pilot CD: Sample Controlled Assessment</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2" name="VideoClip_Pippa_QC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69829" y="1772816"/>
            <a:ext cx="6578802" cy="3700576"/>
          </a:xfrm>
          <a:prstGeom prst="rect">
            <a:avLst/>
          </a:prstGeom>
          <a:ln w="228600" cap="sq">
            <a:gradFill>
              <a:gsLst>
                <a:gs pos="0">
                  <a:srgbClr val="DDDDDD"/>
                </a:gs>
                <a:gs pos="100000">
                  <a:srgbClr val="FFFFFF"/>
                </a:gs>
              </a:gsLst>
              <a:lin ang="5400000" scaled="1"/>
            </a:gradFill>
            <a:miter lim="800000"/>
          </a:ln>
          <a:effectLst>
            <a:outerShdw blurRad="177800" dist="127000" dir="9600000" sx="102000" sy="102000" kx="195000" ky="145000" algn="tl" rotWithShape="0">
              <a:srgbClr val="000000">
                <a:alpha val="30000"/>
              </a:srgbClr>
            </a:outerShdw>
          </a:effectLst>
          <a:scene3d>
            <a:camera prst="orthographicFront">
              <a:rot lat="0" lon="0" rev="21240000"/>
            </a:camera>
            <a:lightRig rig="twoPt" dir="t">
              <a:rot lat="0" lon="0" rev="7200000"/>
            </a:lightRig>
          </a:scene3d>
          <a:sp3d extrusionH="38100">
            <a:extrusionClr>
              <a:srgbClr val="FFFFFF"/>
            </a:extrusionClr>
          </a:sp3d>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7830" y="257950"/>
            <a:ext cx="966498" cy="423036"/>
          </a:xfrm>
          <a:prstGeom prst="rect">
            <a:avLst/>
          </a:prstGeom>
        </p:spPr>
      </p:pic>
      <p:pic>
        <p:nvPicPr>
          <p:cNvPr id="5" name="Picture 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3799" y="207816"/>
            <a:ext cx="476329" cy="562663"/>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9363" y="232883"/>
            <a:ext cx="739329" cy="473170"/>
          </a:xfrm>
          <a:prstGeom prst="rect">
            <a:avLst/>
          </a:prstGeom>
        </p:spPr>
      </p:pic>
    </p:spTree>
    <p:extLst>
      <p:ext uri="{BB962C8B-B14F-4D97-AF65-F5344CB8AC3E}">
        <p14:creationId xmlns:p14="http://schemas.microsoft.com/office/powerpoint/2010/main" val="3549402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r="50288"/>
          <a:stretch>
            <a:fillRect/>
          </a:stretch>
        </p:blipFill>
        <p:spPr bwMode="auto">
          <a:xfrm>
            <a:off x="1835150" y="260350"/>
            <a:ext cx="2879725"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5" name="Group 3"/>
          <p:cNvGraphicFramePr>
            <a:graphicFrameLocks noGrp="1"/>
          </p:cNvGraphicFramePr>
          <p:nvPr/>
        </p:nvGraphicFramePr>
        <p:xfrm>
          <a:off x="71438" y="4286250"/>
          <a:ext cx="9001125" cy="2284415"/>
        </p:xfrm>
        <a:graphic>
          <a:graphicData uri="http://schemas.openxmlformats.org/drawingml/2006/table">
            <a:tbl>
              <a:tblPr/>
              <a:tblGrid>
                <a:gridCol w="4500562"/>
                <a:gridCol w="4500563"/>
              </a:tblGrid>
              <a:tr h="398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Arial" pitchFamily="34" charset="0"/>
                        </a:rPr>
                        <a:t>Antes….</a:t>
                      </a:r>
                      <a:endParaRPr kumimoji="0" lang="en-US" sz="1800" b="1"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Ahora…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0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Arial" pitchFamily="34" charset="0"/>
                        </a:rPr>
                        <a:t>Cuando jugaba el papel de Bridget Jones…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Arial" pitchFamily="34" charset="0"/>
                        </a:rPr>
                        <a:t>Hoy en d</a:t>
                      </a:r>
                      <a:r>
                        <a:rPr kumimoji="0" lang="en-GB" sz="1800" b="1" i="0" u="none" strike="noStrike" cap="none" normalizeH="0" baseline="0" smtClean="0">
                          <a:ln>
                            <a:noFill/>
                          </a:ln>
                          <a:solidFill>
                            <a:schemeClr val="tx1"/>
                          </a:solidFill>
                          <a:effectLst/>
                          <a:latin typeface="Arial" pitchFamily="34" charset="0"/>
                          <a:cs typeface="Arial" pitchFamily="34" charset="0"/>
                        </a:rPr>
                        <a:t>ía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5079" name="Picture 23"/>
          <p:cNvPicPr>
            <a:picLocks noChangeAspect="1" noChangeArrowheads="1"/>
          </p:cNvPicPr>
          <p:nvPr/>
        </p:nvPicPr>
        <p:blipFill>
          <a:blip r:embed="rId4">
            <a:extLst>
              <a:ext uri="{28A0092B-C50C-407E-A947-70E740481C1C}">
                <a14:useLocalDpi xmlns:a14="http://schemas.microsoft.com/office/drawing/2010/main" val="0"/>
              </a:ext>
            </a:extLst>
          </a:blip>
          <a:srcRect l="8112" t="6660" r="12132"/>
          <a:stretch>
            <a:fillRect/>
          </a:stretch>
        </p:blipFill>
        <p:spPr bwMode="auto">
          <a:xfrm>
            <a:off x="0" y="1052513"/>
            <a:ext cx="208915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0" name="Picture 24"/>
          <p:cNvPicPr>
            <a:picLocks noChangeAspect="1" noChangeArrowheads="1"/>
          </p:cNvPicPr>
          <p:nvPr/>
        </p:nvPicPr>
        <p:blipFill>
          <a:blip r:embed="rId5">
            <a:extLst>
              <a:ext uri="{28A0092B-C50C-407E-A947-70E740481C1C}">
                <a14:useLocalDpi xmlns:a14="http://schemas.microsoft.com/office/drawing/2010/main" val="0"/>
              </a:ext>
            </a:extLst>
          </a:blip>
          <a:srcRect l="19778" r="21445"/>
          <a:stretch>
            <a:fillRect/>
          </a:stretch>
        </p:blipFill>
        <p:spPr bwMode="auto">
          <a:xfrm>
            <a:off x="4932363" y="0"/>
            <a:ext cx="3384550"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792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71438" y="4000500"/>
          <a:ext cx="9001125" cy="2754315"/>
        </p:xfrm>
        <a:graphic>
          <a:graphicData uri="http://schemas.openxmlformats.org/drawingml/2006/table">
            <a:tbl>
              <a:tblPr/>
              <a:tblGrid>
                <a:gridCol w="4500562"/>
                <a:gridCol w="4500563"/>
              </a:tblGrid>
              <a:tr h="639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Calibri" pitchFamily="34" charset="0"/>
                        </a:rPr>
                        <a:t>À mon école primaire, il y avait…</a:t>
                      </a:r>
                      <a:endParaRPr kumimoji="0" lang="en-US" sz="1800" b="1"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Calibri" pitchFamily="34" charset="0"/>
                        </a:rPr>
                        <a:t>À mon école secondaire, il y a…</a:t>
                      </a:r>
                      <a:endParaRPr kumimoji="0" lang="en-US" sz="1800" b="1"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61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642938"/>
            <a:ext cx="4214812"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42938"/>
            <a:ext cx="43815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463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p:cNvPicPr>
            <a:picLocks noChangeAspect="1" noChangeArrowheads="1"/>
          </p:cNvPicPr>
          <p:nvPr/>
        </p:nvPicPr>
        <p:blipFill>
          <a:blip r:embed="rId3">
            <a:extLst>
              <a:ext uri="{28A0092B-C50C-407E-A947-70E740481C1C}">
                <a14:useLocalDpi xmlns:a14="http://schemas.microsoft.com/office/drawing/2010/main" val="0"/>
              </a:ext>
            </a:extLst>
          </a:blip>
          <a:srcRect t="6248" b="4167"/>
          <a:stretch>
            <a:fillRect/>
          </a:stretch>
        </p:blipFill>
        <p:spPr bwMode="auto">
          <a:xfrm>
            <a:off x="4572000" y="0"/>
            <a:ext cx="457200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3"/>
          <p:cNvGraphicFramePr>
            <a:graphicFrameLocks noChangeAspect="1"/>
          </p:cNvGraphicFramePr>
          <p:nvPr/>
        </p:nvGraphicFramePr>
        <p:xfrm>
          <a:off x="0" y="0"/>
          <a:ext cx="4552950" cy="3071813"/>
        </p:xfrm>
        <a:graphic>
          <a:graphicData uri="http://schemas.openxmlformats.org/presentationml/2006/ole">
            <mc:AlternateContent xmlns:mc="http://schemas.openxmlformats.org/markup-compatibility/2006">
              <mc:Choice xmlns:v="urn:schemas-microsoft-com:vml" Requires="v">
                <p:oleObj spid="_x0000_s1090" name="Bitmap Image" r:id="rId4" imgW="4361905" imgH="2943636" progId="PBrush">
                  <p:embed/>
                </p:oleObj>
              </mc:Choice>
              <mc:Fallback>
                <p:oleObj name="Bitmap Image" r:id="rId4" imgW="4361905" imgH="2943636"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52950" cy="307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Box 3"/>
          <p:cNvSpPr txBox="1">
            <a:spLocks noChangeArrowheads="1"/>
          </p:cNvSpPr>
          <p:nvPr/>
        </p:nvSpPr>
        <p:spPr bwMode="auto">
          <a:xfrm>
            <a:off x="4572000" y="2763838"/>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400" b="1">
                <a:solidFill>
                  <a:schemeClr val="bg1"/>
                </a:solidFill>
                <a:latin typeface="Calibri" pitchFamily="34" charset="0"/>
              </a:rPr>
              <a:t>Cambridge, Petty Cury 2009</a:t>
            </a:r>
            <a:endParaRPr lang="en-US" sz="1400" b="1">
              <a:solidFill>
                <a:schemeClr val="bg1"/>
              </a:solidFill>
              <a:latin typeface="Calibri" pitchFamily="34" charset="0"/>
            </a:endParaRPr>
          </a:p>
        </p:txBody>
      </p:sp>
      <p:graphicFrame>
        <p:nvGraphicFramePr>
          <p:cNvPr id="6" name="Table 5"/>
          <p:cNvGraphicFramePr>
            <a:graphicFrameLocks noGrp="1"/>
          </p:cNvGraphicFramePr>
          <p:nvPr/>
        </p:nvGraphicFramePr>
        <p:xfrm>
          <a:off x="214313" y="3214688"/>
          <a:ext cx="8786812" cy="3429000"/>
        </p:xfrm>
        <a:graphic>
          <a:graphicData uri="http://schemas.openxmlformats.org/drawingml/2006/table">
            <a:tbl>
              <a:tblPr firstRow="1" bandRow="1">
                <a:tableStyleId>{5940675A-B579-460E-94D1-54222C63F5DA}</a:tableStyleId>
              </a:tblPr>
              <a:tblGrid>
                <a:gridCol w="4393406"/>
                <a:gridCol w="4393406"/>
              </a:tblGrid>
              <a:tr h="857250">
                <a:tc>
                  <a:txBody>
                    <a:bodyPr/>
                    <a:lstStyle/>
                    <a:p>
                      <a:r>
                        <a:rPr lang="en-GB" sz="2400" dirty="0" smtClean="0"/>
                        <a:t>Il y a cent </a:t>
                      </a:r>
                      <a:r>
                        <a:rPr lang="en-GB" sz="2400" dirty="0" err="1" smtClean="0"/>
                        <a:t>ans</a:t>
                      </a:r>
                      <a:r>
                        <a:rPr lang="en-GB" sz="2400" dirty="0" smtClean="0"/>
                        <a:t>, </a:t>
                      </a:r>
                      <a:r>
                        <a:rPr lang="en-GB" sz="2400" dirty="0" err="1" smtClean="0"/>
                        <a:t>il</a:t>
                      </a:r>
                      <a:r>
                        <a:rPr lang="en-GB" sz="2400" dirty="0" smtClean="0"/>
                        <a:t> y </a:t>
                      </a:r>
                      <a:r>
                        <a:rPr lang="en-GB" sz="2400" dirty="0" err="1" smtClean="0"/>
                        <a:t>avait</a:t>
                      </a:r>
                      <a:r>
                        <a:rPr lang="en-GB" sz="2400" dirty="0" smtClean="0"/>
                        <a:t> des </a:t>
                      </a:r>
                      <a:r>
                        <a:rPr lang="en-GB" sz="2400" dirty="0" err="1" smtClean="0"/>
                        <a:t>magasins</a:t>
                      </a:r>
                      <a:r>
                        <a:rPr lang="en-GB" sz="2400" baseline="0" dirty="0" smtClean="0"/>
                        <a:t> </a:t>
                      </a:r>
                      <a:r>
                        <a:rPr lang="en-GB" sz="2400" baseline="0" dirty="0" err="1" smtClean="0"/>
                        <a:t>dans</a:t>
                      </a:r>
                      <a:r>
                        <a:rPr lang="en-GB" sz="2400" baseline="0" dirty="0" smtClean="0"/>
                        <a:t> </a:t>
                      </a:r>
                      <a:r>
                        <a:rPr lang="en-GB" sz="2400" baseline="0" dirty="0" err="1" smtClean="0"/>
                        <a:t>cette</a:t>
                      </a:r>
                      <a:r>
                        <a:rPr lang="en-GB" sz="2400" baseline="0" dirty="0" smtClean="0"/>
                        <a:t> rue.</a:t>
                      </a:r>
                      <a:endParaRPr lang="en-US" sz="2400" dirty="0"/>
                    </a:p>
                  </a:txBody>
                  <a:tcPr marL="91439" marR="91439" anchor="ctr"/>
                </a:tc>
                <a:tc>
                  <a:txBody>
                    <a:bodyPr/>
                    <a:lstStyle/>
                    <a:p>
                      <a:r>
                        <a:rPr lang="en-GB" sz="2400" dirty="0" err="1" smtClean="0"/>
                        <a:t>Aujourd’hui</a:t>
                      </a:r>
                      <a:r>
                        <a:rPr lang="en-GB" sz="2400" dirty="0" smtClean="0"/>
                        <a:t>,</a:t>
                      </a:r>
                      <a:r>
                        <a:rPr lang="en-GB" sz="2400" baseline="0" dirty="0" smtClean="0"/>
                        <a:t> </a:t>
                      </a:r>
                      <a:r>
                        <a:rPr lang="en-GB" sz="2400" baseline="0" dirty="0" err="1" smtClean="0"/>
                        <a:t>il</a:t>
                      </a:r>
                      <a:r>
                        <a:rPr lang="en-GB" sz="2400" baseline="0" dirty="0" smtClean="0"/>
                        <a:t> y a encore plus de </a:t>
                      </a:r>
                      <a:r>
                        <a:rPr lang="en-GB" sz="2400" baseline="0" dirty="0" err="1" smtClean="0"/>
                        <a:t>magasins</a:t>
                      </a:r>
                      <a:r>
                        <a:rPr lang="en-GB" sz="2400" baseline="0" dirty="0" smtClean="0"/>
                        <a:t> </a:t>
                      </a:r>
                      <a:r>
                        <a:rPr lang="en-GB" sz="2400" baseline="0" dirty="0" err="1" smtClean="0"/>
                        <a:t>ici</a:t>
                      </a:r>
                      <a:r>
                        <a:rPr lang="en-GB" sz="2400" baseline="0" dirty="0" smtClean="0"/>
                        <a:t>.</a:t>
                      </a:r>
                      <a:endParaRPr lang="en-US" sz="2400" dirty="0"/>
                    </a:p>
                  </a:txBody>
                  <a:tcPr marL="91439" marR="91439" anchor="ctr"/>
                </a:tc>
              </a:tr>
              <a:tr h="857250">
                <a:tc>
                  <a:txBody>
                    <a:bodyPr/>
                    <a:lstStyle/>
                    <a:p>
                      <a:endParaRPr lang="en-US" sz="1800" dirty="0"/>
                    </a:p>
                  </a:txBody>
                  <a:tcPr marL="91439" marR="91439" anchor="ctr"/>
                </a:tc>
                <a:tc>
                  <a:txBody>
                    <a:bodyPr/>
                    <a:lstStyle/>
                    <a:p>
                      <a:endParaRPr lang="en-US" sz="1800" dirty="0"/>
                    </a:p>
                  </a:txBody>
                  <a:tcPr marL="91439" marR="91439" anchor="ctr"/>
                </a:tc>
              </a:tr>
              <a:tr h="857250">
                <a:tc>
                  <a:txBody>
                    <a:bodyPr/>
                    <a:lstStyle/>
                    <a:p>
                      <a:endParaRPr lang="en-US" sz="1800"/>
                    </a:p>
                  </a:txBody>
                  <a:tcPr marL="91439" marR="91439" anchor="ctr"/>
                </a:tc>
                <a:tc>
                  <a:txBody>
                    <a:bodyPr/>
                    <a:lstStyle/>
                    <a:p>
                      <a:endParaRPr lang="en-US" sz="1800" dirty="0"/>
                    </a:p>
                  </a:txBody>
                  <a:tcPr marL="91439" marR="91439" anchor="ctr"/>
                </a:tc>
              </a:tr>
              <a:tr h="857250">
                <a:tc>
                  <a:txBody>
                    <a:bodyPr/>
                    <a:lstStyle/>
                    <a:p>
                      <a:endParaRPr lang="en-US" sz="1800"/>
                    </a:p>
                  </a:txBody>
                  <a:tcPr marL="91439" marR="91439" anchor="ctr"/>
                </a:tc>
                <a:tc>
                  <a:txBody>
                    <a:bodyPr/>
                    <a:lstStyle/>
                    <a:p>
                      <a:endParaRPr lang="en-US" sz="1800" dirty="0"/>
                    </a:p>
                  </a:txBody>
                  <a:tcPr marL="91439" marR="91439" anchor="ctr"/>
                </a:tc>
              </a:tr>
            </a:tbl>
          </a:graphicData>
        </a:graphic>
      </p:graphicFrame>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sitges2.JPG"/>
          <p:cNvPicPr>
            <a:picLocks noChangeAspect="1"/>
          </p:cNvPicPr>
          <p:nvPr/>
        </p:nvPicPr>
        <p:blipFill>
          <a:blip r:embed="rId2">
            <a:extLst>
              <a:ext uri="{28A0092B-C50C-407E-A947-70E740481C1C}">
                <a14:useLocalDpi xmlns:a14="http://schemas.microsoft.com/office/drawing/2010/main" val="0"/>
              </a:ext>
            </a:extLst>
          </a:blip>
          <a:srcRect l="7246" b="-484"/>
          <a:stretch>
            <a:fillRect/>
          </a:stretch>
        </p:blipFill>
        <p:spPr bwMode="auto">
          <a:xfrm>
            <a:off x="4572000" y="0"/>
            <a:ext cx="4572000" cy="37147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r="16309"/>
          <a:stretch>
            <a:fillRect/>
          </a:stretch>
        </p:blipFill>
        <p:spPr bwMode="auto">
          <a:xfrm>
            <a:off x="0" y="0"/>
            <a:ext cx="4572000" cy="37147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0" name="TextBox 3"/>
          <p:cNvSpPr txBox="1">
            <a:spLocks noChangeArrowheads="1"/>
          </p:cNvSpPr>
          <p:nvPr/>
        </p:nvSpPr>
        <p:spPr bwMode="auto">
          <a:xfrm>
            <a:off x="4643438" y="69850"/>
            <a:ext cx="16430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100" b="1">
                <a:latin typeface="Comic Sans MS" pitchFamily="66" charset="0"/>
              </a:rPr>
              <a:t>Sitges</a:t>
            </a:r>
          </a:p>
          <a:p>
            <a:pPr eaLnBrk="1" hangingPunct="1"/>
            <a:r>
              <a:rPr lang="en-GB" sz="1100" b="1">
                <a:latin typeface="Comic Sans MS" pitchFamily="66" charset="0"/>
              </a:rPr>
              <a:t>Cataluña, Spain 2009</a:t>
            </a:r>
            <a:endParaRPr lang="en-US" sz="1100" b="1">
              <a:latin typeface="Comic Sans MS" pitchFamily="66" charset="0"/>
            </a:endParaRPr>
          </a:p>
        </p:txBody>
      </p:sp>
      <p:graphicFrame>
        <p:nvGraphicFramePr>
          <p:cNvPr id="5" name="Table 4"/>
          <p:cNvGraphicFramePr>
            <a:graphicFrameLocks noGrp="1"/>
          </p:cNvGraphicFramePr>
          <p:nvPr/>
        </p:nvGraphicFramePr>
        <p:xfrm>
          <a:off x="71438" y="4000500"/>
          <a:ext cx="9001126" cy="2643190"/>
        </p:xfrm>
        <a:graphic>
          <a:graphicData uri="http://schemas.openxmlformats.org/drawingml/2006/table">
            <a:tbl>
              <a:tblPr firstRow="1" bandRow="1">
                <a:tableStyleId>{5940675A-B579-460E-94D1-54222C63F5DA}</a:tableStyleId>
              </a:tblPr>
              <a:tblGrid>
                <a:gridCol w="4500563"/>
                <a:gridCol w="4500563"/>
              </a:tblGrid>
              <a:tr h="528638">
                <a:tc>
                  <a:txBody>
                    <a:bodyPr/>
                    <a:lstStyle/>
                    <a:p>
                      <a:r>
                        <a:rPr lang="en-GB" sz="1800" b="1" dirty="0" err="1" smtClean="0"/>
                        <a:t>Hace</a:t>
                      </a:r>
                      <a:r>
                        <a:rPr lang="en-GB" sz="1800" b="1" baseline="0" dirty="0" smtClean="0"/>
                        <a:t> 50 </a:t>
                      </a:r>
                      <a:r>
                        <a:rPr lang="en-GB" sz="1800" b="1" baseline="0" dirty="0" err="1" smtClean="0"/>
                        <a:t>años</a:t>
                      </a:r>
                      <a:r>
                        <a:rPr lang="en-GB" sz="1800" b="1" baseline="0" dirty="0" smtClean="0"/>
                        <a:t>, </a:t>
                      </a:r>
                      <a:r>
                        <a:rPr lang="en-GB" sz="1800" b="1" baseline="0" dirty="0" err="1" smtClean="0"/>
                        <a:t>había</a:t>
                      </a:r>
                      <a:r>
                        <a:rPr lang="en-GB" sz="1800" b="1" baseline="0" dirty="0" smtClean="0"/>
                        <a:t> </a:t>
                      </a:r>
                      <a:r>
                        <a:rPr lang="en-GB" sz="1800" b="1" baseline="0" dirty="0" err="1" smtClean="0"/>
                        <a:t>más</a:t>
                      </a:r>
                      <a:r>
                        <a:rPr lang="en-GB" sz="1800" b="1" baseline="0" dirty="0" smtClean="0"/>
                        <a:t> </a:t>
                      </a:r>
                      <a:r>
                        <a:rPr lang="en-GB" sz="1800" b="1" baseline="0" dirty="0" err="1" smtClean="0"/>
                        <a:t>rocas</a:t>
                      </a:r>
                      <a:r>
                        <a:rPr lang="en-GB" sz="1800" b="1" baseline="0" dirty="0" smtClean="0"/>
                        <a:t> en la playa.</a:t>
                      </a:r>
                      <a:endParaRPr lang="en-US" sz="1800" b="1" dirty="0"/>
                    </a:p>
                  </a:txBody>
                  <a:tcPr anchor="ctr"/>
                </a:tc>
                <a:tc>
                  <a:txBody>
                    <a:bodyPr/>
                    <a:lstStyle/>
                    <a:p>
                      <a:r>
                        <a:rPr lang="en-GB" sz="1800" b="1" dirty="0" smtClean="0"/>
                        <a:t>Hoy no</a:t>
                      </a:r>
                      <a:r>
                        <a:rPr lang="en-GB" sz="1800" b="1" baseline="0" dirty="0" smtClean="0"/>
                        <a:t> hay </a:t>
                      </a:r>
                      <a:r>
                        <a:rPr lang="en-GB" sz="1800" b="1" baseline="0" dirty="0" err="1" smtClean="0"/>
                        <a:t>rocas</a:t>
                      </a:r>
                      <a:r>
                        <a:rPr lang="en-GB" sz="1800" b="1" baseline="0" dirty="0" smtClean="0"/>
                        <a:t> en la playa.</a:t>
                      </a:r>
                      <a:endParaRPr lang="en-US" sz="1800" b="1" dirty="0"/>
                    </a:p>
                  </a:txBody>
                  <a:tcPr anchor="ctr"/>
                </a:tc>
              </a:tr>
              <a:tr h="528638">
                <a:tc>
                  <a:txBody>
                    <a:bodyPr/>
                    <a:lstStyle/>
                    <a:p>
                      <a:endParaRPr lang="en-US" sz="1800" dirty="0"/>
                    </a:p>
                  </a:txBody>
                  <a:tcPr anchor="ctr"/>
                </a:tc>
                <a:tc>
                  <a:txBody>
                    <a:bodyPr/>
                    <a:lstStyle/>
                    <a:p>
                      <a:endParaRPr lang="en-US" sz="1800" dirty="0"/>
                    </a:p>
                  </a:txBody>
                  <a:tcPr anchor="ctr"/>
                </a:tc>
              </a:tr>
              <a:tr h="528638">
                <a:tc>
                  <a:txBody>
                    <a:bodyPr/>
                    <a:lstStyle/>
                    <a:p>
                      <a:endParaRPr lang="en-US" sz="1800"/>
                    </a:p>
                  </a:txBody>
                  <a:tcPr anchor="ctr"/>
                </a:tc>
                <a:tc>
                  <a:txBody>
                    <a:bodyPr/>
                    <a:lstStyle/>
                    <a:p>
                      <a:endParaRPr lang="en-US" sz="1800" dirty="0"/>
                    </a:p>
                  </a:txBody>
                  <a:tcPr anchor="ctr"/>
                </a:tc>
              </a:tr>
              <a:tr h="528638">
                <a:tc>
                  <a:txBody>
                    <a:bodyPr/>
                    <a:lstStyle/>
                    <a:p>
                      <a:endParaRPr lang="en-US" sz="1800"/>
                    </a:p>
                  </a:txBody>
                  <a:tcPr anchor="ctr"/>
                </a:tc>
                <a:tc>
                  <a:txBody>
                    <a:bodyPr/>
                    <a:lstStyle/>
                    <a:p>
                      <a:endParaRPr lang="en-US" sz="1800" dirty="0"/>
                    </a:p>
                  </a:txBody>
                  <a:tcPr anchor="ctr"/>
                </a:tc>
              </a:tr>
              <a:tr h="528638">
                <a:tc>
                  <a:txBody>
                    <a:bodyPr/>
                    <a:lstStyle/>
                    <a:p>
                      <a:endParaRPr lang="en-US" sz="1800"/>
                    </a:p>
                  </a:txBody>
                  <a:tcPr anchor="ctr"/>
                </a:tc>
                <a:tc>
                  <a:txBody>
                    <a:bodyPr/>
                    <a:lstStyle/>
                    <a:p>
                      <a:endParaRPr lang="en-US" sz="1800" dirty="0"/>
                    </a:p>
                  </a:txBody>
                  <a:tcPr anchor="ctr"/>
                </a:tc>
              </a:tr>
            </a:tbl>
          </a:graphicData>
        </a:graphic>
      </p:graphicFrame>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96139114"/>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Manipulating language</a:t>
                      </a:r>
                      <a:r>
                        <a:rPr lang="en-GB" sz="2800" b="1" baseline="0" dirty="0" smtClean="0">
                          <a:solidFill>
                            <a:schemeClr val="bg1"/>
                          </a:solidFill>
                        </a:rPr>
                        <a:t>  </a:t>
                      </a:r>
                      <a:r>
                        <a:rPr lang="en-GB" sz="1800" b="1" dirty="0" smtClean="0">
                          <a:solidFill>
                            <a:schemeClr val="bg1"/>
                          </a:solidFill>
                        </a:rPr>
                        <a:t>(Sentence-building, creativity, improvisation)</a:t>
                      </a: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14</a:t>
            </a:r>
            <a:endParaRPr lang="en-US"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MIND MAPPING</a:t>
            </a:r>
            <a:endParaRPr lang="en-US" dirty="0"/>
          </a:p>
        </p:txBody>
      </p:sp>
    </p:spTree>
    <p:extLst>
      <p:ext uri="{BB962C8B-B14F-4D97-AF65-F5344CB8AC3E}">
        <p14:creationId xmlns:p14="http://schemas.microsoft.com/office/powerpoint/2010/main" val="9627934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Oval 4"/>
          <p:cNvSpPr>
            <a:spLocks noChangeArrowheads="1"/>
          </p:cNvSpPr>
          <p:nvPr/>
        </p:nvSpPr>
        <p:spPr bwMode="auto">
          <a:xfrm>
            <a:off x="2987675" y="2276475"/>
            <a:ext cx="2881313" cy="2160588"/>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latin typeface="Calibri" pitchFamily="34" charset="0"/>
            </a:endParaRPr>
          </a:p>
        </p:txBody>
      </p:sp>
      <p:pic>
        <p:nvPicPr>
          <p:cNvPr id="1028" name="Picture 5" descr="me gust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9338" y="2781300"/>
            <a:ext cx="7207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descr="od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3500438"/>
            <a:ext cx="9366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7" descr="me encan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475" y="2636838"/>
            <a:ext cx="1223963"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8" descr="no me gust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9475" y="3500438"/>
            <a:ext cx="79057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Line 9"/>
          <p:cNvSpPr>
            <a:spLocks noChangeShapeType="1"/>
          </p:cNvSpPr>
          <p:nvPr/>
        </p:nvSpPr>
        <p:spPr bwMode="auto">
          <a:xfrm flipV="1">
            <a:off x="4859338" y="1557338"/>
            <a:ext cx="1225550" cy="79216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1033" name="Picture 32" descr="tenni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750" y="1196975"/>
            <a:ext cx="86518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3" descr="footbal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888" y="333375"/>
            <a:ext cx="10795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34" descr="basketbal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5825" y="333375"/>
            <a:ext cx="9366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35" descr="table tenni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3800" y="333375"/>
            <a:ext cx="93503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36" descr="swimmi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00788" y="1125538"/>
            <a:ext cx="1008062"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Line 37"/>
          <p:cNvSpPr>
            <a:spLocks noChangeShapeType="1"/>
          </p:cNvSpPr>
          <p:nvPr/>
        </p:nvSpPr>
        <p:spPr bwMode="auto">
          <a:xfrm flipH="1" flipV="1">
            <a:off x="2484438" y="1989138"/>
            <a:ext cx="935037" cy="57626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1039" name="Picture 38" descr="j011314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1550" y="333375"/>
            <a:ext cx="7223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39" descr="j029023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9388" y="273050"/>
            <a:ext cx="647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40" descr="j026428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35150" y="333375"/>
            <a:ext cx="50323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2"/>
          <p:cNvGraphicFramePr>
            <a:graphicFrameLocks noChangeAspect="1"/>
          </p:cNvGraphicFramePr>
          <p:nvPr/>
        </p:nvGraphicFramePr>
        <p:xfrm>
          <a:off x="1258888" y="836613"/>
          <a:ext cx="1116012" cy="466725"/>
        </p:xfrm>
        <a:graphic>
          <a:graphicData uri="http://schemas.openxmlformats.org/presentationml/2006/ole">
            <mc:AlternateContent xmlns:mc="http://schemas.openxmlformats.org/markup-compatibility/2006">
              <mc:Choice xmlns:v="urn:schemas-microsoft-com:vml" Requires="v">
                <p:oleObj spid="_x0000_s221209" name="Clip" r:id="rId16" imgW="1937614" imgH="811073" progId="">
                  <p:embed/>
                </p:oleObj>
              </mc:Choice>
              <mc:Fallback>
                <p:oleObj name="Clip" r:id="rId16" imgW="1937614" imgH="811073"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58888" y="836613"/>
                        <a:ext cx="11160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42" name="Picture 4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71550" y="1412875"/>
            <a:ext cx="7207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4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0825" y="981075"/>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 name="AutoShape 44"/>
          <p:cNvSpPr>
            <a:spLocks noChangeArrowheads="1"/>
          </p:cNvSpPr>
          <p:nvPr/>
        </p:nvSpPr>
        <p:spPr bwMode="auto">
          <a:xfrm rot="5400000">
            <a:off x="611188" y="2420938"/>
            <a:ext cx="1295400" cy="8636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045" name="AutoShape 45"/>
          <p:cNvSpPr>
            <a:spLocks noChangeArrowheads="1"/>
          </p:cNvSpPr>
          <p:nvPr/>
        </p:nvSpPr>
        <p:spPr bwMode="auto">
          <a:xfrm rot="10623871">
            <a:off x="4427538" y="4652963"/>
            <a:ext cx="1295400" cy="8636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046" name="Text Box 46"/>
          <p:cNvSpPr txBox="1">
            <a:spLocks noChangeArrowheads="1"/>
          </p:cNvSpPr>
          <p:nvPr/>
        </p:nvSpPr>
        <p:spPr bwMode="auto">
          <a:xfrm rot="-1982134">
            <a:off x="4572000" y="1404938"/>
            <a:ext cx="15843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a:latin typeface="Calibri" pitchFamily="34" charset="0"/>
              </a:rPr>
              <a:t>jugar al</a:t>
            </a:r>
          </a:p>
        </p:txBody>
      </p:sp>
      <p:sp>
        <p:nvSpPr>
          <p:cNvPr id="1047" name="Text Box 47"/>
          <p:cNvSpPr txBox="1">
            <a:spLocks noChangeArrowheads="1"/>
          </p:cNvSpPr>
          <p:nvPr/>
        </p:nvSpPr>
        <p:spPr bwMode="auto">
          <a:xfrm rot="-1982134">
            <a:off x="5045075" y="1895475"/>
            <a:ext cx="15843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a:latin typeface="Calibri" pitchFamily="34" charset="0"/>
              </a:rPr>
              <a:t>hacer</a:t>
            </a:r>
          </a:p>
        </p:txBody>
      </p:sp>
      <p:sp>
        <p:nvSpPr>
          <p:cNvPr id="1048" name="Text Box 48"/>
          <p:cNvSpPr txBox="1">
            <a:spLocks noChangeArrowheads="1"/>
          </p:cNvSpPr>
          <p:nvPr/>
        </p:nvSpPr>
        <p:spPr bwMode="auto">
          <a:xfrm rot="-313555">
            <a:off x="4643438" y="5227638"/>
            <a:ext cx="15843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a:latin typeface="Calibri" pitchFamily="34" charset="0"/>
              </a:rPr>
              <a:t>porque</a:t>
            </a:r>
          </a:p>
        </p:txBody>
      </p:sp>
      <p:sp>
        <p:nvSpPr>
          <p:cNvPr id="1049" name="Text Box 49"/>
          <p:cNvSpPr txBox="1">
            <a:spLocks noChangeArrowheads="1"/>
          </p:cNvSpPr>
          <p:nvPr/>
        </p:nvSpPr>
        <p:spPr bwMode="auto">
          <a:xfrm rot="5400000">
            <a:off x="1038225" y="2622550"/>
            <a:ext cx="1584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400" b="1">
                <a:latin typeface="Calibri" pitchFamily="34" charset="0"/>
              </a:rPr>
              <a:t>porque</a:t>
            </a:r>
          </a:p>
        </p:txBody>
      </p:sp>
      <p:sp>
        <p:nvSpPr>
          <p:cNvPr id="1050" name="Text Box 50"/>
          <p:cNvSpPr txBox="1">
            <a:spLocks noChangeArrowheads="1"/>
          </p:cNvSpPr>
          <p:nvPr/>
        </p:nvSpPr>
        <p:spPr bwMode="auto">
          <a:xfrm rot="2004041">
            <a:off x="2225675" y="1758950"/>
            <a:ext cx="15843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a:latin typeface="Calibri" pitchFamily="34" charset="0"/>
              </a:rPr>
              <a:t>comer</a:t>
            </a:r>
          </a:p>
        </p:txBody>
      </p:sp>
      <p:sp>
        <p:nvSpPr>
          <p:cNvPr id="1051" name="Text Box 51"/>
          <p:cNvSpPr txBox="1">
            <a:spLocks noChangeArrowheads="1"/>
          </p:cNvSpPr>
          <p:nvPr/>
        </p:nvSpPr>
        <p:spPr bwMode="auto">
          <a:xfrm rot="2004041">
            <a:off x="1865313" y="2327275"/>
            <a:ext cx="15843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a:latin typeface="Calibri" pitchFamily="34" charset="0"/>
              </a:rPr>
              <a:t>beber</a:t>
            </a:r>
          </a:p>
        </p:txBody>
      </p:sp>
      <p:graphicFrame>
        <p:nvGraphicFramePr>
          <p:cNvPr id="21641" name="Group 137"/>
          <p:cNvGraphicFramePr>
            <a:graphicFrameLocks noGrp="1"/>
          </p:cNvGraphicFramePr>
          <p:nvPr/>
        </p:nvGraphicFramePr>
        <p:xfrm>
          <a:off x="250825" y="3860800"/>
          <a:ext cx="2736850" cy="2835847"/>
        </p:xfrm>
        <a:graphic>
          <a:graphicData uri="http://schemas.openxmlformats.org/drawingml/2006/table">
            <a:tbl>
              <a:tblPr/>
              <a:tblGrid>
                <a:gridCol w="1370013"/>
                <a:gridCol w="1366837"/>
              </a:tblGrid>
              <a:tr h="290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8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sano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malsano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8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delicioso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bueno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malo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58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picante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dulce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salado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pitchFamily="34" charset="0"/>
                        </a:rPr>
                        <a:t>amargo</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r>
            </a:tbl>
          </a:graphicData>
        </a:graphic>
      </p:graphicFrame>
      <p:pic>
        <p:nvPicPr>
          <p:cNvPr id="1071" name="Picture 8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1117615" flipV="1">
            <a:off x="819150" y="3860800"/>
            <a:ext cx="363538"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2" name="Picture 85"/>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120900" y="3860800"/>
            <a:ext cx="2857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3" name="Line 138"/>
          <p:cNvSpPr>
            <a:spLocks noChangeShapeType="1"/>
          </p:cNvSpPr>
          <p:nvPr/>
        </p:nvSpPr>
        <p:spPr bwMode="auto">
          <a:xfrm>
            <a:off x="6335713" y="2652713"/>
            <a:ext cx="2160587" cy="0"/>
          </a:xfrm>
          <a:prstGeom prst="line">
            <a:avLst/>
          </a:prstGeom>
          <a:noFill/>
          <a:ln w="57150">
            <a:solidFill>
              <a:srgbClr val="3366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74" name="Text Box 139"/>
          <p:cNvSpPr txBox="1">
            <a:spLocks noChangeArrowheads="1"/>
          </p:cNvSpPr>
          <p:nvPr/>
        </p:nvSpPr>
        <p:spPr bwMode="auto">
          <a:xfrm>
            <a:off x="6551613" y="2133600"/>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a:latin typeface="Calibri" pitchFamily="34" charset="0"/>
              </a:rPr>
              <a:t>siempre</a:t>
            </a:r>
          </a:p>
        </p:txBody>
      </p:sp>
      <p:sp>
        <p:nvSpPr>
          <p:cNvPr id="1075" name="Line 140"/>
          <p:cNvSpPr>
            <a:spLocks noChangeShapeType="1"/>
          </p:cNvSpPr>
          <p:nvPr/>
        </p:nvSpPr>
        <p:spPr bwMode="auto">
          <a:xfrm>
            <a:off x="6335713" y="3084513"/>
            <a:ext cx="2160587" cy="0"/>
          </a:xfrm>
          <a:prstGeom prst="line">
            <a:avLst/>
          </a:prstGeom>
          <a:noFill/>
          <a:ln w="57150">
            <a:solidFill>
              <a:srgbClr val="CC3399"/>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1076" name="Text Box 141"/>
          <p:cNvSpPr txBox="1">
            <a:spLocks noChangeArrowheads="1"/>
          </p:cNvSpPr>
          <p:nvPr/>
        </p:nvSpPr>
        <p:spPr bwMode="auto">
          <a:xfrm>
            <a:off x="6048375" y="2627313"/>
            <a:ext cx="2700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400" b="1">
                <a:latin typeface="Calibri" pitchFamily="34" charset="0"/>
              </a:rPr>
              <a:t>normalmente</a:t>
            </a:r>
          </a:p>
        </p:txBody>
      </p:sp>
      <p:sp>
        <p:nvSpPr>
          <p:cNvPr id="1077" name="Text Box 142"/>
          <p:cNvSpPr txBox="1">
            <a:spLocks noChangeArrowheads="1"/>
          </p:cNvSpPr>
          <p:nvPr/>
        </p:nvSpPr>
        <p:spPr bwMode="auto">
          <a:xfrm>
            <a:off x="6551613" y="3070225"/>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a:latin typeface="Calibri" pitchFamily="34" charset="0"/>
              </a:rPr>
              <a:t>a veces</a:t>
            </a:r>
          </a:p>
        </p:txBody>
      </p:sp>
      <p:sp>
        <p:nvSpPr>
          <p:cNvPr id="1078" name="Line 143"/>
          <p:cNvSpPr>
            <a:spLocks noChangeShapeType="1"/>
          </p:cNvSpPr>
          <p:nvPr/>
        </p:nvSpPr>
        <p:spPr bwMode="auto">
          <a:xfrm>
            <a:off x="6335713" y="3589338"/>
            <a:ext cx="2160587" cy="0"/>
          </a:xfrm>
          <a:prstGeom prst="line">
            <a:avLst/>
          </a:prstGeom>
          <a:noFill/>
          <a:ln w="57150">
            <a:solidFill>
              <a:srgbClr val="66FF66"/>
            </a:solidFill>
            <a:prstDash val="dashDot"/>
            <a:round/>
            <a:headEnd/>
            <a:tailEnd/>
          </a:ln>
          <a:extLst>
            <a:ext uri="{909E8E84-426E-40DD-AFC4-6F175D3DCCD1}">
              <a14:hiddenFill xmlns:a14="http://schemas.microsoft.com/office/drawing/2010/main">
                <a:noFill/>
              </a14:hiddenFill>
            </a:ext>
          </a:extLst>
        </p:spPr>
        <p:txBody>
          <a:bodyPr/>
          <a:lstStyle/>
          <a:p>
            <a:endParaRPr lang="en-GB"/>
          </a:p>
        </p:txBody>
      </p:sp>
      <p:sp>
        <p:nvSpPr>
          <p:cNvPr id="1079" name="Text Box 144"/>
          <p:cNvSpPr txBox="1">
            <a:spLocks noChangeArrowheads="1"/>
          </p:cNvSpPr>
          <p:nvPr/>
        </p:nvSpPr>
        <p:spPr bwMode="auto">
          <a:xfrm>
            <a:off x="6551613" y="3517900"/>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a:latin typeface="Calibri" pitchFamily="34" charset="0"/>
              </a:rPr>
              <a:t>nunca</a:t>
            </a:r>
          </a:p>
        </p:txBody>
      </p:sp>
      <p:sp>
        <p:nvSpPr>
          <p:cNvPr id="1080" name="Text Box 145"/>
          <p:cNvSpPr txBox="1">
            <a:spLocks noChangeArrowheads="1"/>
          </p:cNvSpPr>
          <p:nvPr/>
        </p:nvSpPr>
        <p:spPr bwMode="auto">
          <a:xfrm>
            <a:off x="6840538" y="3733800"/>
            <a:ext cx="1008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3600" b="1">
                <a:solidFill>
                  <a:srgbClr val="FF3300"/>
                </a:solidFill>
                <a:latin typeface="Bookshelf Symbol 7" pitchFamily="2" charset="2"/>
              </a:rPr>
              <a:t>i</a:t>
            </a:r>
          </a:p>
        </p:txBody>
      </p:sp>
      <p:graphicFrame>
        <p:nvGraphicFramePr>
          <p:cNvPr id="21670" name="Group 166"/>
          <p:cNvGraphicFramePr>
            <a:graphicFrameLocks noGrp="1"/>
          </p:cNvGraphicFramePr>
          <p:nvPr/>
        </p:nvGraphicFramePr>
        <p:xfrm>
          <a:off x="3205163" y="4508500"/>
          <a:ext cx="1366837" cy="2063752"/>
        </p:xfrm>
        <a:graphic>
          <a:graphicData uri="http://schemas.openxmlformats.org/drawingml/2006/table">
            <a:tbl>
              <a:tblPr/>
              <a:tblGrid>
                <a:gridCol w="1366837"/>
              </a:tblGrid>
              <a:tr h="363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rPr>
                        <a:t>divertido</a:t>
                      </a:r>
                    </a:p>
                  </a:txBody>
                  <a:tcPr horzOverflow="overflow">
                    <a:lnL>
                      <a:noFill/>
                    </a:lnL>
                    <a:lnR>
                      <a:noFill/>
                    </a:lnR>
                    <a:lnT>
                      <a:noFill/>
                    </a:lnT>
                    <a:lnB>
                      <a:noFill/>
                    </a:lnB>
                    <a:lnTlToBr>
                      <a:noFill/>
                    </a:lnTlToBr>
                    <a:lnBlToTr>
                      <a:noFill/>
                    </a:lnBlToTr>
                    <a:noFill/>
                  </a:tcPr>
                </a:tc>
              </a:tr>
              <a:tr h="231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rPr>
                        <a:t>c</a:t>
                      </a:r>
                      <a:r>
                        <a:rPr kumimoji="0" lang="en-US" sz="1400" b="1" i="0" u="none" strike="noStrike" cap="none" normalizeH="0" baseline="0" smtClean="0">
                          <a:ln>
                            <a:noFill/>
                          </a:ln>
                          <a:solidFill>
                            <a:schemeClr val="tx1"/>
                          </a:solidFill>
                          <a:effectLst/>
                          <a:latin typeface="Arial" pitchFamily="34" charset="0"/>
                          <a:cs typeface="Arial" pitchFamily="34" charset="0"/>
                        </a:rPr>
                        <a:t>ómico</a:t>
                      </a:r>
                    </a:p>
                  </a:txBody>
                  <a:tcPr horzOverflow="overflow">
                    <a:lnL>
                      <a:noFill/>
                    </a:lnL>
                    <a:lnR>
                      <a:noFill/>
                    </a:lnR>
                    <a:lnT>
                      <a:noFill/>
                    </a:lnT>
                    <a:lnB>
                      <a:noFill/>
                    </a:lnB>
                    <a:lnTlToBr>
                      <a:noFill/>
                    </a:lnTlToBr>
                    <a:lnBlToTr>
                      <a:noFill/>
                    </a:lnBlToTr>
                    <a:noFill/>
                  </a:tcPr>
                </a:tc>
              </a:tr>
              <a:tr h="233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rPr>
                        <a:t>guay</a:t>
                      </a:r>
                    </a:p>
                  </a:txBody>
                  <a:tcPr horzOverflow="overflow">
                    <a:lnL>
                      <a:noFill/>
                    </a:lnL>
                    <a:lnR>
                      <a:noFill/>
                    </a:lnR>
                    <a:lnT>
                      <a:noFill/>
                    </a:lnT>
                    <a:lnB>
                      <a:noFill/>
                    </a:lnB>
                    <a:lnTlToBr>
                      <a:noFill/>
                    </a:lnTlToBr>
                    <a:lnBlToTr>
                      <a:noFill/>
                    </a:lnBlToTr>
                    <a:noFill/>
                  </a:tcPr>
                </a:tc>
              </a:tr>
              <a:tr h="363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rPr>
                        <a:t>interesante</a:t>
                      </a:r>
                      <a:endParaRPr kumimoji="0" lang="en-US" sz="1400" b="1" i="0" u="none" strike="noStrike" cap="none" normalizeH="0" baseline="0" smtClean="0">
                        <a:ln>
                          <a:noFill/>
                        </a:ln>
                        <a:solidFill>
                          <a:schemeClr val="tx1"/>
                        </a:solidFill>
                        <a:effectLst/>
                        <a:latin typeface="Arial" pitchFamily="34" charset="0"/>
                        <a:cs typeface="Arial" pitchFamily="34" charset="0"/>
                      </a:endParaRPr>
                    </a:p>
                  </a:txBody>
                  <a:tcPr horzOverflow="overflow">
                    <a:lnL>
                      <a:noFill/>
                    </a:lnL>
                    <a:lnR>
                      <a:noFill/>
                    </a:lnR>
                    <a:lnT>
                      <a:noFill/>
                    </a:lnT>
                    <a:lnB>
                      <a:noFill/>
                    </a:lnB>
                    <a:lnTlToBr>
                      <a:noFill/>
                    </a:lnTlToBr>
                    <a:lnBlToTr>
                      <a:noFill/>
                    </a:lnBlToTr>
                    <a:noFill/>
                  </a:tcPr>
                </a:tc>
              </a:tr>
              <a:tr h="363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rPr>
                        <a:t>emocionante</a:t>
                      </a:r>
                    </a:p>
                  </a:txBody>
                  <a:tcPr horzOverflow="overflow">
                    <a:lnL>
                      <a:noFill/>
                    </a:lnL>
                    <a:lnR>
                      <a:noFill/>
                    </a:lnR>
                    <a:lnT>
                      <a:noFill/>
                    </a:lnT>
                    <a:lnB>
                      <a:noFill/>
                    </a:lnB>
                    <a:lnTlToBr>
                      <a:noFill/>
                    </a:lnTlToBr>
                    <a:lnBlToTr>
                      <a:noFill/>
                    </a:lnBlToTr>
                    <a:noFill/>
                  </a:tcPr>
                </a:tc>
              </a:tr>
              <a:tr h="363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tx1"/>
                          </a:solidFill>
                          <a:effectLst/>
                          <a:latin typeface="Arial" pitchFamily="34" charset="0"/>
                        </a:rPr>
                        <a:t>aburrido</a:t>
                      </a:r>
                    </a:p>
                  </a:txBody>
                  <a:tcPr horzOverflow="overflow">
                    <a:lnL>
                      <a:noFill/>
                    </a:lnL>
                    <a:lnR>
                      <a:noFill/>
                    </a:lnR>
                    <a:lnT>
                      <a:noFill/>
                    </a:lnT>
                    <a:lnB>
                      <a:noFill/>
                    </a:lnB>
                    <a:lnTlToBr>
                      <a:noFill/>
                    </a:lnTlToBr>
                    <a:lnBlToTr>
                      <a:noFill/>
                    </a:lnBlToTr>
                    <a:noFill/>
                  </a:tcPr>
                </a:tc>
              </a:tr>
            </a:tbl>
          </a:graphicData>
        </a:graphic>
      </p:graphicFrame>
      <p:sp>
        <p:nvSpPr>
          <p:cNvPr id="1088" name="Text Box 167"/>
          <p:cNvSpPr txBox="1">
            <a:spLocks noChangeArrowheads="1"/>
          </p:cNvSpPr>
          <p:nvPr/>
        </p:nvSpPr>
        <p:spPr bwMode="auto">
          <a:xfrm>
            <a:off x="6372225" y="4652963"/>
            <a:ext cx="1728788" cy="10795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000">
                <a:latin typeface="Tempus Sans ITC" pitchFamily="82" charset="0"/>
              </a:rPr>
              <a:t>con = with</a:t>
            </a:r>
            <a:br>
              <a:rPr lang="en-US" sz="2000">
                <a:latin typeface="Tempus Sans ITC" pitchFamily="82" charset="0"/>
              </a:rPr>
            </a:br>
            <a:r>
              <a:rPr lang="en-US" sz="2000">
                <a:latin typeface="Tempus Sans ITC" pitchFamily="82" charset="0"/>
              </a:rPr>
              <a:t>sin = without</a:t>
            </a:r>
            <a:br>
              <a:rPr lang="en-US" sz="2000">
                <a:latin typeface="Tempus Sans ITC" pitchFamily="82" charset="0"/>
              </a:rPr>
            </a:br>
            <a:r>
              <a:rPr lang="en-US" sz="2000">
                <a:latin typeface="Tempus Sans ITC" pitchFamily="82" charset="0"/>
              </a:rPr>
              <a:t>en = in</a:t>
            </a:r>
            <a:br>
              <a:rPr lang="en-US" sz="2000">
                <a:latin typeface="Tempus Sans ITC" pitchFamily="82" charset="0"/>
              </a:rPr>
            </a:br>
            <a:endParaRPr lang="en-US" sz="2000">
              <a:latin typeface="Tempus Sans ITC" pitchFamily="82" charset="0"/>
            </a:endParaRPr>
          </a:p>
        </p:txBody>
      </p:sp>
      <p:sp>
        <p:nvSpPr>
          <p:cNvPr id="41" name="Rounded Rectangle 40"/>
          <p:cNvSpPr/>
          <p:nvPr/>
        </p:nvSpPr>
        <p:spPr>
          <a:xfrm>
            <a:off x="2786063" y="285750"/>
            <a:ext cx="1785937" cy="107156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6000" b="1">
                <a:solidFill>
                  <a:srgbClr val="FFFFFF"/>
                </a:solidFill>
              </a:rPr>
              <a:t>KS3</a:t>
            </a:r>
            <a:endParaRPr lang="en-US" sz="6000" b="1">
              <a:solidFill>
                <a:srgbClr val="FFFFFF"/>
              </a:solidFill>
            </a:endParaRPr>
          </a:p>
        </p:txBody>
      </p:sp>
    </p:spTree>
    <p:extLst>
      <p:ext uri="{BB962C8B-B14F-4D97-AF65-F5344CB8AC3E}">
        <p14:creationId xmlns:p14="http://schemas.microsoft.com/office/powerpoint/2010/main" val="2018041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 y="571500"/>
            <a:ext cx="8875713"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1290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MCj02418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4438" y="1341438"/>
            <a:ext cx="119062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5" descr="MCj0160958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3068638"/>
            <a:ext cx="1779587"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6" descr="MCj0120929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0338" y="4581525"/>
            <a:ext cx="223202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Oval 7"/>
          <p:cNvSpPr>
            <a:spLocks noChangeArrowheads="1"/>
          </p:cNvSpPr>
          <p:nvPr/>
        </p:nvSpPr>
        <p:spPr bwMode="auto">
          <a:xfrm rot="-407478">
            <a:off x="2555875" y="2708275"/>
            <a:ext cx="4103688" cy="1150938"/>
          </a:xfrm>
          <a:prstGeom prst="ellipse">
            <a:avLst/>
          </a:prstGeom>
          <a:solidFill>
            <a:schemeClr val="bg1"/>
          </a:solidFill>
          <a:ln w="9525">
            <a:solidFill>
              <a:schemeClr val="tx1"/>
            </a:solidFill>
            <a:round/>
            <a:headEnd/>
            <a:tailEnd/>
          </a:ln>
        </p:spPr>
        <p:txBody>
          <a:bodyPr wrap="none" anchor="ctr"/>
          <a:lstStyle/>
          <a:p>
            <a:endParaRPr lang="en-US">
              <a:cs typeface="Arial" pitchFamily="34" charset="0"/>
            </a:endParaRPr>
          </a:p>
        </p:txBody>
      </p:sp>
      <p:sp>
        <p:nvSpPr>
          <p:cNvPr id="53254" name="WordArt 8"/>
          <p:cNvSpPr>
            <a:spLocks noChangeArrowheads="1" noChangeShapeType="1" noTextEdit="1"/>
          </p:cNvSpPr>
          <p:nvPr/>
        </p:nvSpPr>
        <p:spPr bwMode="auto">
          <a:xfrm>
            <a:off x="3348038" y="2565400"/>
            <a:ext cx="2533650" cy="1285875"/>
          </a:xfrm>
          <a:prstGeom prst="rect">
            <a:avLst/>
          </a:prstGeom>
        </p:spPr>
        <p:txBody>
          <a:bodyPr wrap="none" fromWordArt="1">
            <a:prstTxWarp prst="textSlantUp">
              <a:avLst>
                <a:gd name="adj" fmla="val 32056"/>
              </a:avLst>
            </a:prstTxWarp>
          </a:bodyPr>
          <a:lstStyle/>
          <a:p>
            <a:pPr algn="ctr"/>
            <a:r>
              <a:rPr lang="en-GB" sz="3600" kern="10">
                <a:ln w="9525">
                  <a:solidFill>
                    <a:srgbClr val="CC99FF"/>
                  </a:solidFill>
                  <a:round/>
                  <a:headEnd/>
                  <a:tailEnd/>
                </a:ln>
                <a:effectLst>
                  <a:outerShdw dist="53882" dir="2700000" algn="ctr" rotWithShape="0">
                    <a:srgbClr val="9999FF">
                      <a:alpha val="79999"/>
                    </a:srgbClr>
                  </a:outerShdw>
                </a:effectLst>
                <a:latin typeface="Impact"/>
              </a:rPr>
              <a:t>El Balonmano</a:t>
            </a:r>
          </a:p>
        </p:txBody>
      </p:sp>
      <p:sp>
        <p:nvSpPr>
          <p:cNvPr id="53255" name="Line 9"/>
          <p:cNvSpPr>
            <a:spLocks noChangeShapeType="1"/>
          </p:cNvSpPr>
          <p:nvPr/>
        </p:nvSpPr>
        <p:spPr bwMode="auto">
          <a:xfrm flipV="1">
            <a:off x="5364163" y="1341438"/>
            <a:ext cx="792162"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256" name="Text Box 10"/>
          <p:cNvSpPr txBox="1">
            <a:spLocks noChangeArrowheads="1"/>
          </p:cNvSpPr>
          <p:nvPr/>
        </p:nvSpPr>
        <p:spPr bwMode="auto">
          <a:xfrm>
            <a:off x="6084888" y="404813"/>
            <a:ext cx="237648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solidFill>
                  <a:srgbClr val="FF0000"/>
                </a:solidFill>
                <a:cs typeface="Arial" pitchFamily="34" charset="0"/>
              </a:rPr>
              <a:t>Se juega </a:t>
            </a:r>
            <a:r>
              <a:rPr lang="en-GB">
                <a:cs typeface="Arial" pitchFamily="34" charset="0"/>
              </a:rPr>
              <a:t>en una cancha del balonmano, que tiene 20 de 40 metros.</a:t>
            </a:r>
          </a:p>
        </p:txBody>
      </p:sp>
      <p:sp>
        <p:nvSpPr>
          <p:cNvPr id="53257" name="Line 11"/>
          <p:cNvSpPr>
            <a:spLocks noChangeShapeType="1"/>
          </p:cNvSpPr>
          <p:nvPr/>
        </p:nvSpPr>
        <p:spPr bwMode="auto">
          <a:xfrm flipV="1">
            <a:off x="5003800" y="3716338"/>
            <a:ext cx="503238" cy="136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258" name="Text Box 12"/>
          <p:cNvSpPr txBox="1">
            <a:spLocks noChangeArrowheads="1"/>
          </p:cNvSpPr>
          <p:nvPr/>
        </p:nvSpPr>
        <p:spPr bwMode="auto">
          <a:xfrm>
            <a:off x="4500563" y="5013325"/>
            <a:ext cx="1655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cs typeface="Arial" pitchFamily="34" charset="0"/>
              </a:rPr>
              <a:t>Tiene mucho en común con el balon</a:t>
            </a:r>
            <a:r>
              <a:rPr lang="en-GB">
                <a:solidFill>
                  <a:srgbClr val="FF0000"/>
                </a:solidFill>
                <a:cs typeface="Arial" pitchFamily="34" charset="0"/>
              </a:rPr>
              <a:t>cesto </a:t>
            </a:r>
            <a:r>
              <a:rPr lang="en-GB">
                <a:cs typeface="Arial" pitchFamily="34" charset="0"/>
              </a:rPr>
              <a:t>y el fútbol.</a:t>
            </a:r>
          </a:p>
        </p:txBody>
      </p:sp>
      <p:sp>
        <p:nvSpPr>
          <p:cNvPr id="53259" name="Line 13"/>
          <p:cNvSpPr>
            <a:spLocks noChangeShapeType="1"/>
          </p:cNvSpPr>
          <p:nvPr/>
        </p:nvSpPr>
        <p:spPr bwMode="auto">
          <a:xfrm>
            <a:off x="6516688" y="3284538"/>
            <a:ext cx="863600" cy="1296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260" name="Text Box 14"/>
          <p:cNvSpPr txBox="1">
            <a:spLocks noChangeArrowheads="1"/>
          </p:cNvSpPr>
          <p:nvPr/>
        </p:nvSpPr>
        <p:spPr bwMode="auto">
          <a:xfrm>
            <a:off x="6300788" y="4508500"/>
            <a:ext cx="26638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cs typeface="Arial" pitchFamily="34" charset="0"/>
              </a:rPr>
              <a:t>Hay dos tiempos </a:t>
            </a:r>
            <a:r>
              <a:rPr lang="en-GB">
                <a:solidFill>
                  <a:srgbClr val="FF0000"/>
                </a:solidFill>
                <a:cs typeface="Arial" pitchFamily="34" charset="0"/>
              </a:rPr>
              <a:t>de</a:t>
            </a:r>
            <a:r>
              <a:rPr lang="en-GB">
                <a:cs typeface="Arial" pitchFamily="34" charset="0"/>
              </a:rPr>
              <a:t> 25-30 minutos cada </a:t>
            </a:r>
            <a:r>
              <a:rPr lang="en-GB">
                <a:solidFill>
                  <a:srgbClr val="FF0000"/>
                </a:solidFill>
                <a:cs typeface="Arial" pitchFamily="34" charset="0"/>
              </a:rPr>
              <a:t>uno</a:t>
            </a:r>
            <a:r>
              <a:rPr lang="en-GB">
                <a:cs typeface="Arial" pitchFamily="34" charset="0"/>
              </a:rPr>
              <a:t> durante un partido. Hay tambien un descanso de 10 minutos </a:t>
            </a:r>
            <a:r>
              <a:rPr lang="en-GB">
                <a:solidFill>
                  <a:srgbClr val="FF0000"/>
                </a:solidFill>
                <a:cs typeface="Arial" pitchFamily="34" charset="0"/>
              </a:rPr>
              <a:t>a mediados del partido</a:t>
            </a:r>
            <a:r>
              <a:rPr lang="en-GB">
                <a:cs typeface="Arial" pitchFamily="34" charset="0"/>
              </a:rPr>
              <a:t>.</a:t>
            </a:r>
          </a:p>
        </p:txBody>
      </p:sp>
      <p:sp>
        <p:nvSpPr>
          <p:cNvPr id="53261" name="Line 15"/>
          <p:cNvSpPr>
            <a:spLocks noChangeShapeType="1"/>
          </p:cNvSpPr>
          <p:nvPr/>
        </p:nvSpPr>
        <p:spPr bwMode="auto">
          <a:xfrm flipH="1">
            <a:off x="1692275" y="3716338"/>
            <a:ext cx="1079500" cy="1225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262" name="Text Box 16"/>
          <p:cNvSpPr txBox="1">
            <a:spLocks noChangeArrowheads="1"/>
          </p:cNvSpPr>
          <p:nvPr/>
        </p:nvSpPr>
        <p:spPr bwMode="auto">
          <a:xfrm>
            <a:off x="250825" y="5013325"/>
            <a:ext cx="29527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solidFill>
                  <a:srgbClr val="FF0000"/>
                </a:solidFill>
                <a:cs typeface="Arial" pitchFamily="34" charset="0"/>
              </a:rPr>
              <a:t>Hay</a:t>
            </a:r>
            <a:r>
              <a:rPr lang="en-GB">
                <a:cs typeface="Arial" pitchFamily="34" charset="0"/>
              </a:rPr>
              <a:t> una área de 6 metros </a:t>
            </a:r>
            <a:r>
              <a:rPr lang="en-GB">
                <a:solidFill>
                  <a:srgbClr val="FF0000"/>
                </a:solidFill>
                <a:cs typeface="Arial" pitchFamily="34" charset="0"/>
              </a:rPr>
              <a:t>delante de </a:t>
            </a:r>
            <a:r>
              <a:rPr lang="en-GB">
                <a:cs typeface="Arial" pitchFamily="34" charset="0"/>
              </a:rPr>
              <a:t>cada portería que todos los jugardores </a:t>
            </a:r>
            <a:r>
              <a:rPr lang="en-GB">
                <a:solidFill>
                  <a:srgbClr val="FF0000"/>
                </a:solidFill>
                <a:cs typeface="Arial" pitchFamily="34" charset="0"/>
              </a:rPr>
              <a:t>sino</a:t>
            </a:r>
            <a:r>
              <a:rPr lang="en-GB">
                <a:cs typeface="Arial" pitchFamily="34" charset="0"/>
              </a:rPr>
              <a:t> el portero no </a:t>
            </a:r>
            <a:r>
              <a:rPr lang="en-GB">
                <a:solidFill>
                  <a:srgbClr val="FF0000"/>
                </a:solidFill>
                <a:cs typeface="Arial" pitchFamily="34" charset="0"/>
              </a:rPr>
              <a:t>deben pisar.</a:t>
            </a:r>
          </a:p>
        </p:txBody>
      </p:sp>
      <p:sp>
        <p:nvSpPr>
          <p:cNvPr id="53263" name="Line 17"/>
          <p:cNvSpPr>
            <a:spLocks noChangeShapeType="1"/>
          </p:cNvSpPr>
          <p:nvPr/>
        </p:nvSpPr>
        <p:spPr bwMode="auto">
          <a:xfrm flipH="1" flipV="1">
            <a:off x="3995738" y="1412875"/>
            <a:ext cx="431800"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264" name="Text Box 18"/>
          <p:cNvSpPr txBox="1">
            <a:spLocks noChangeArrowheads="1"/>
          </p:cNvSpPr>
          <p:nvPr/>
        </p:nvSpPr>
        <p:spPr bwMode="auto">
          <a:xfrm>
            <a:off x="2843213" y="438150"/>
            <a:ext cx="3095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cs typeface="Arial" pitchFamily="34" charset="0"/>
              </a:rPr>
              <a:t>Cada equipo tiene dos laterales, dos extremos, un centro, un pivote y un portero.</a:t>
            </a:r>
          </a:p>
        </p:txBody>
      </p:sp>
      <p:sp>
        <p:nvSpPr>
          <p:cNvPr id="53265" name="Text Box 19"/>
          <p:cNvSpPr txBox="1">
            <a:spLocks noChangeArrowheads="1"/>
          </p:cNvSpPr>
          <p:nvPr/>
        </p:nvSpPr>
        <p:spPr bwMode="auto">
          <a:xfrm>
            <a:off x="468313" y="765175"/>
            <a:ext cx="1943100"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cs typeface="Arial" pitchFamily="34" charset="0"/>
              </a:rPr>
              <a:t>El </a:t>
            </a:r>
            <a:r>
              <a:rPr lang="en-GB">
                <a:solidFill>
                  <a:srgbClr val="FF0000"/>
                </a:solidFill>
                <a:cs typeface="Arial" pitchFamily="34" charset="0"/>
              </a:rPr>
              <a:t>objetivo</a:t>
            </a:r>
            <a:r>
              <a:rPr lang="en-GB">
                <a:cs typeface="Arial" pitchFamily="34" charset="0"/>
              </a:rPr>
              <a:t> es meter goles en la portería contraría, pero </a:t>
            </a:r>
            <a:r>
              <a:rPr lang="en-GB">
                <a:solidFill>
                  <a:srgbClr val="FF0000"/>
                </a:solidFill>
                <a:cs typeface="Arial" pitchFamily="34" charset="0"/>
              </a:rPr>
              <a:t>se necesita </a:t>
            </a:r>
            <a:r>
              <a:rPr lang="en-GB">
                <a:cs typeface="Arial" pitchFamily="34" charset="0"/>
              </a:rPr>
              <a:t>también  defender la portería propia.</a:t>
            </a:r>
          </a:p>
        </p:txBody>
      </p:sp>
      <p:sp>
        <p:nvSpPr>
          <p:cNvPr id="53266" name="Line 20"/>
          <p:cNvSpPr>
            <a:spLocks noChangeShapeType="1"/>
          </p:cNvSpPr>
          <p:nvPr/>
        </p:nvSpPr>
        <p:spPr bwMode="auto">
          <a:xfrm flipH="1" flipV="1">
            <a:off x="2051050" y="2781300"/>
            <a:ext cx="7207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267" name="WordArt 21"/>
          <p:cNvSpPr>
            <a:spLocks noChangeArrowheads="1" noChangeShapeType="1" noTextEdit="1"/>
          </p:cNvSpPr>
          <p:nvPr/>
        </p:nvSpPr>
        <p:spPr bwMode="auto">
          <a:xfrm>
            <a:off x="6551613" y="6524625"/>
            <a:ext cx="2484437" cy="223838"/>
          </a:xfrm>
          <a:prstGeom prst="rect">
            <a:avLst/>
          </a:prstGeom>
        </p:spPr>
        <p:txBody>
          <a:bodyPr wrap="none" fromWordArt="1">
            <a:prstTxWarp prst="textSlantUp">
              <a:avLst>
                <a:gd name="adj" fmla="val 0"/>
              </a:avLst>
            </a:prstTxWarp>
          </a:bodyPr>
          <a:lstStyle/>
          <a:p>
            <a:pPr algn="ctr"/>
            <a:r>
              <a:rPr lang="en-GB" sz="3600" kern="10">
                <a:ln w="9525">
                  <a:solidFill>
                    <a:srgbClr val="000000"/>
                  </a:solidFill>
                  <a:round/>
                  <a:headEnd/>
                  <a:tailEnd/>
                </a:ln>
                <a:solidFill>
                  <a:srgbClr val="000000"/>
                </a:solidFill>
                <a:latin typeface="Arial Black"/>
              </a:rPr>
              <a:t>Danny McNamee 10T</a:t>
            </a:r>
          </a:p>
        </p:txBody>
      </p:sp>
      <p:pic>
        <p:nvPicPr>
          <p:cNvPr id="53268" name="Picture 22" descr="MCBD20225_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5825" y="2205038"/>
            <a:ext cx="15398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20"/>
          <p:cNvSpPr/>
          <p:nvPr/>
        </p:nvSpPr>
        <p:spPr>
          <a:xfrm>
            <a:off x="5857875" y="1857375"/>
            <a:ext cx="1643063" cy="85725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6000" b="1">
                <a:solidFill>
                  <a:srgbClr val="FFFFFF"/>
                </a:solidFill>
              </a:rPr>
              <a:t>KS4</a:t>
            </a:r>
            <a:endParaRPr lang="en-US" sz="6000" b="1">
              <a:solidFill>
                <a:srgbClr val="FFFFFF"/>
              </a:solidFill>
            </a:endParaRPr>
          </a:p>
        </p:txBody>
      </p:sp>
    </p:spTree>
    <p:extLst>
      <p:ext uri="{BB962C8B-B14F-4D97-AF65-F5344CB8AC3E}">
        <p14:creationId xmlns:p14="http://schemas.microsoft.com/office/powerpoint/2010/main" val="2756214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85714398"/>
              </p:ext>
            </p:extLst>
          </p:nvPr>
        </p:nvGraphicFramePr>
        <p:xfrm>
          <a:off x="179512" y="188640"/>
          <a:ext cx="8856984" cy="6369888"/>
        </p:xfrm>
        <a:graphic>
          <a:graphicData uri="http://schemas.openxmlformats.org/drawingml/2006/table">
            <a:tbl>
              <a:tblPr firstRow="1" bandRow="1">
                <a:tableStyleId>{5940675A-B579-460E-94D1-54222C63F5DA}</a:tableStyleId>
              </a:tblPr>
              <a:tblGrid>
                <a:gridCol w="8856984"/>
              </a:tblGrid>
              <a:tr h="522379">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463">
                <a:tc>
                  <a:txBody>
                    <a:bodyPr/>
                    <a:lstStyle/>
                    <a:p>
                      <a:pPr algn="l" fontAlgn="auto">
                        <a:spcBef>
                          <a:spcPts val="0"/>
                        </a:spcBef>
                        <a:spcAft>
                          <a:spcPts val="0"/>
                        </a:spcAft>
                        <a:defRPr/>
                      </a:pPr>
                      <a:r>
                        <a:rPr lang="en-GB" sz="3200" b="1" dirty="0" smtClean="0">
                          <a:solidFill>
                            <a:schemeClr val="bg1"/>
                          </a:solidFill>
                        </a:rPr>
                        <a:t>Increasing interactivity </a:t>
                      </a:r>
                      <a:r>
                        <a:rPr lang="en-GB" sz="2000" b="1" dirty="0" smtClean="0">
                          <a:solidFill>
                            <a:schemeClr val="bg1"/>
                          </a:solidFill>
                        </a:rPr>
                        <a:t>(spontaneity, sustaining the flow, intonation)</a:t>
                      </a:r>
                      <a:br>
                        <a:rPr lang="en-GB" sz="2000" b="1" dirty="0" smtClean="0">
                          <a:solidFill>
                            <a:schemeClr val="bg1"/>
                          </a:solidFill>
                        </a:rPr>
                      </a:br>
                      <a:r>
                        <a:rPr lang="en-GB" sz="2800" b="1" dirty="0" smtClean="0">
                          <a:solidFill>
                            <a:schemeClr val="bg1"/>
                          </a:solidFill>
                        </a:rPr>
                        <a:t>Questioning</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395682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393224">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15</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TALKING PYRAMIDS</a:t>
            </a:r>
            <a:endParaRPr lang="en-US" dirty="0"/>
          </a:p>
        </p:txBody>
      </p:sp>
    </p:spTree>
    <p:extLst>
      <p:ext uri="{BB962C8B-B14F-4D97-AF65-F5344CB8AC3E}">
        <p14:creationId xmlns:p14="http://schemas.microsoft.com/office/powerpoint/2010/main" val="19372546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457200" y="292100"/>
            <a:ext cx="8229600" cy="698500"/>
          </a:xfrm>
          <a:prstGeom prst="rect">
            <a:avLst/>
          </a:prstGeom>
          <a:noFill/>
          <a:ln w="9525">
            <a:noFill/>
            <a:miter lim="800000"/>
            <a:headEnd/>
            <a:tailEnd/>
          </a:ln>
          <a:effectLst/>
        </p:spPr>
        <p:txBody>
          <a:bodyPr anchor="ctr"/>
          <a:lstStyle/>
          <a:p>
            <a:pPr fontAlgn="auto">
              <a:spcBef>
                <a:spcPts val="0"/>
              </a:spcBef>
              <a:spcAft>
                <a:spcPts val="0"/>
              </a:spcAft>
              <a:defRPr/>
            </a:pPr>
            <a:r>
              <a:rPr lang="en-GB" sz="4400" dirty="0">
                <a:solidFill>
                  <a:schemeClr val="tx2"/>
                </a:solidFill>
                <a:effectLst>
                  <a:outerShdw blurRad="38100" dist="38100" dir="2700000" algn="tl">
                    <a:srgbClr val="000000"/>
                  </a:outerShdw>
                </a:effectLst>
                <a:latin typeface="+mn-lt"/>
              </a:rPr>
              <a:t>¡</a:t>
            </a:r>
            <a:r>
              <a:rPr lang="en-GB" sz="4400" dirty="0" err="1">
                <a:solidFill>
                  <a:schemeClr val="tx2"/>
                </a:solidFill>
                <a:effectLst>
                  <a:outerShdw blurRad="38100" dist="38100" dir="2700000" algn="tl">
                    <a:srgbClr val="000000"/>
                  </a:outerShdw>
                </a:effectLst>
                <a:latin typeface="+mn-lt"/>
              </a:rPr>
              <a:t>Pensar</a:t>
            </a:r>
            <a:r>
              <a:rPr lang="en-GB" sz="4400" dirty="0">
                <a:solidFill>
                  <a:schemeClr val="tx2"/>
                </a:solidFill>
                <a:effectLst>
                  <a:outerShdw blurRad="38100" dist="38100" dir="2700000" algn="tl">
                    <a:srgbClr val="000000"/>
                  </a:outerShdw>
                </a:effectLst>
                <a:latin typeface="+mn-lt"/>
              </a:rPr>
              <a:t> y </a:t>
            </a:r>
            <a:r>
              <a:rPr lang="en-GB" sz="4400" dirty="0" err="1">
                <a:solidFill>
                  <a:schemeClr val="tx2"/>
                </a:solidFill>
                <a:effectLst>
                  <a:outerShdw blurRad="38100" dist="38100" dir="2700000" algn="tl">
                    <a:srgbClr val="000000"/>
                  </a:outerShdw>
                </a:effectLst>
                <a:latin typeface="+mn-lt"/>
              </a:rPr>
              <a:t>hablar</a:t>
            </a:r>
            <a:r>
              <a:rPr lang="en-GB" sz="4400" dirty="0">
                <a:solidFill>
                  <a:schemeClr val="tx2"/>
                </a:solidFill>
                <a:effectLst>
                  <a:outerShdw blurRad="38100" dist="38100" dir="2700000" algn="tl">
                    <a:srgbClr val="000000"/>
                  </a:outerShdw>
                </a:effectLst>
                <a:latin typeface="+mn-lt"/>
              </a:rPr>
              <a:t>!</a:t>
            </a:r>
          </a:p>
        </p:txBody>
      </p:sp>
      <p:sp>
        <p:nvSpPr>
          <p:cNvPr id="33795" name="AutoShape 3"/>
          <p:cNvSpPr>
            <a:spLocks noChangeArrowheads="1"/>
          </p:cNvSpPr>
          <p:nvPr/>
        </p:nvSpPr>
        <p:spPr bwMode="auto">
          <a:xfrm>
            <a:off x="381000" y="1066800"/>
            <a:ext cx="2057400" cy="1485900"/>
          </a:xfrm>
          <a:prstGeom prst="cloudCallout">
            <a:avLst>
              <a:gd name="adj1" fmla="val 120602"/>
              <a:gd name="adj2" fmla="val 10472"/>
            </a:avLst>
          </a:prstGeom>
          <a:solidFill>
            <a:srgbClr val="FFFFFF"/>
          </a:solidFill>
          <a:ln w="9525">
            <a:solidFill>
              <a:srgbClr val="000000"/>
            </a:solidFill>
            <a:round/>
            <a:headEnd/>
            <a:tailEnd/>
          </a:ln>
        </p:spPr>
        <p:txBody>
          <a:bodyPr/>
          <a:lstStyle/>
          <a:p>
            <a:pPr eaLnBrk="0" hangingPunct="0"/>
            <a:endParaRPr lang="en-US" sz="1200">
              <a:latin typeface="Times New Roman" pitchFamily="18" charset="0"/>
            </a:endParaRPr>
          </a:p>
        </p:txBody>
      </p:sp>
      <p:sp>
        <p:nvSpPr>
          <p:cNvPr id="33796" name="AutoShape 4"/>
          <p:cNvSpPr>
            <a:spLocks noChangeArrowheads="1"/>
          </p:cNvSpPr>
          <p:nvPr/>
        </p:nvSpPr>
        <p:spPr bwMode="auto">
          <a:xfrm>
            <a:off x="3810000" y="914400"/>
            <a:ext cx="2286000" cy="1600200"/>
          </a:xfrm>
          <a:prstGeom prst="triangle">
            <a:avLst>
              <a:gd name="adj" fmla="val 50000"/>
            </a:avLst>
          </a:prstGeom>
          <a:solidFill>
            <a:srgbClr val="FFFFFF"/>
          </a:solidFill>
          <a:ln w="9525">
            <a:solidFill>
              <a:srgbClr val="000000"/>
            </a:solidFill>
            <a:miter lim="800000"/>
            <a:headEnd/>
            <a:tailEnd/>
          </a:ln>
        </p:spPr>
        <p:txBody>
          <a:bodyPr/>
          <a:lstStyle/>
          <a:p>
            <a:endParaRPr lang="en-GB">
              <a:latin typeface="Calibri" pitchFamily="34" charset="0"/>
            </a:endParaRPr>
          </a:p>
        </p:txBody>
      </p:sp>
      <p:sp>
        <p:nvSpPr>
          <p:cNvPr id="33797" name="AutoShape 5"/>
          <p:cNvSpPr>
            <a:spLocks noChangeArrowheads="1"/>
          </p:cNvSpPr>
          <p:nvPr/>
        </p:nvSpPr>
        <p:spPr bwMode="auto">
          <a:xfrm>
            <a:off x="7010400" y="1600200"/>
            <a:ext cx="1943100" cy="1600200"/>
          </a:xfrm>
          <a:prstGeom prst="cloudCallout">
            <a:avLst>
              <a:gd name="adj1" fmla="val -11519"/>
              <a:gd name="adj2" fmla="val 126292"/>
            </a:avLst>
          </a:prstGeom>
          <a:solidFill>
            <a:srgbClr val="FFFFFF"/>
          </a:solidFill>
          <a:ln w="9525">
            <a:solidFill>
              <a:srgbClr val="000000"/>
            </a:solidFill>
            <a:round/>
            <a:headEnd/>
            <a:tailEnd/>
          </a:ln>
        </p:spPr>
        <p:txBody>
          <a:bodyPr/>
          <a:lstStyle/>
          <a:p>
            <a:pPr eaLnBrk="0" hangingPunct="0"/>
            <a:endParaRPr lang="en-US" sz="1200">
              <a:latin typeface="Times New Roman" pitchFamily="18" charset="0"/>
            </a:endParaRPr>
          </a:p>
        </p:txBody>
      </p:sp>
      <p:sp>
        <p:nvSpPr>
          <p:cNvPr id="33798" name="AutoShape 6"/>
          <p:cNvSpPr>
            <a:spLocks noChangeArrowheads="1"/>
          </p:cNvSpPr>
          <p:nvPr/>
        </p:nvSpPr>
        <p:spPr bwMode="auto">
          <a:xfrm rot="2943511">
            <a:off x="5953125" y="2962275"/>
            <a:ext cx="1428750" cy="1143000"/>
          </a:xfrm>
          <a:prstGeom prst="roundRect">
            <a:avLst>
              <a:gd name="adj" fmla="val 16667"/>
            </a:avLst>
          </a:prstGeom>
          <a:solidFill>
            <a:srgbClr val="FFFFFF"/>
          </a:solidFill>
          <a:ln w="9525">
            <a:solidFill>
              <a:srgbClr val="000000"/>
            </a:solidFill>
            <a:round/>
            <a:headEnd/>
            <a:tailEnd/>
          </a:ln>
        </p:spPr>
        <p:txBody>
          <a:bodyPr/>
          <a:lstStyle/>
          <a:p>
            <a:endParaRPr lang="en-GB">
              <a:latin typeface="Calibri" pitchFamily="34" charset="0"/>
            </a:endParaRPr>
          </a:p>
        </p:txBody>
      </p:sp>
      <p:sp>
        <p:nvSpPr>
          <p:cNvPr id="33799" name="AutoShape 7"/>
          <p:cNvSpPr>
            <a:spLocks noChangeArrowheads="1"/>
          </p:cNvSpPr>
          <p:nvPr/>
        </p:nvSpPr>
        <p:spPr bwMode="auto">
          <a:xfrm rot="-3054119">
            <a:off x="2524125" y="3038475"/>
            <a:ext cx="1428750" cy="1143000"/>
          </a:xfrm>
          <a:prstGeom prst="roundRect">
            <a:avLst>
              <a:gd name="adj" fmla="val 16667"/>
            </a:avLst>
          </a:prstGeom>
          <a:solidFill>
            <a:srgbClr val="FFFFFF"/>
          </a:solidFill>
          <a:ln w="9525">
            <a:solidFill>
              <a:srgbClr val="000000"/>
            </a:solidFill>
            <a:round/>
            <a:headEnd/>
            <a:tailEnd/>
          </a:ln>
        </p:spPr>
        <p:txBody>
          <a:bodyPr/>
          <a:lstStyle/>
          <a:p>
            <a:endParaRPr lang="en-GB">
              <a:latin typeface="Calibri" pitchFamily="34" charset="0"/>
            </a:endParaRPr>
          </a:p>
        </p:txBody>
      </p:sp>
      <p:sp>
        <p:nvSpPr>
          <p:cNvPr id="33800" name="AutoShape 8"/>
          <p:cNvSpPr>
            <a:spLocks noChangeArrowheads="1"/>
          </p:cNvSpPr>
          <p:nvPr/>
        </p:nvSpPr>
        <p:spPr bwMode="auto">
          <a:xfrm>
            <a:off x="1371600" y="4419600"/>
            <a:ext cx="2286000" cy="1600200"/>
          </a:xfrm>
          <a:prstGeom prst="triangle">
            <a:avLst>
              <a:gd name="adj" fmla="val 50000"/>
            </a:avLst>
          </a:prstGeom>
          <a:solidFill>
            <a:srgbClr val="FFFFFF"/>
          </a:solidFill>
          <a:ln w="9525">
            <a:solidFill>
              <a:srgbClr val="000000"/>
            </a:solidFill>
            <a:miter lim="800000"/>
            <a:headEnd/>
            <a:tailEnd/>
          </a:ln>
        </p:spPr>
        <p:txBody>
          <a:bodyPr/>
          <a:lstStyle/>
          <a:p>
            <a:endParaRPr lang="en-GB">
              <a:latin typeface="Calibri" pitchFamily="34" charset="0"/>
            </a:endParaRPr>
          </a:p>
        </p:txBody>
      </p:sp>
      <p:sp>
        <p:nvSpPr>
          <p:cNvPr id="33801" name="AutoShape 9"/>
          <p:cNvSpPr>
            <a:spLocks noChangeArrowheads="1"/>
          </p:cNvSpPr>
          <p:nvPr/>
        </p:nvSpPr>
        <p:spPr bwMode="auto">
          <a:xfrm>
            <a:off x="6400800" y="4419600"/>
            <a:ext cx="2286000" cy="1600200"/>
          </a:xfrm>
          <a:prstGeom prst="triangle">
            <a:avLst>
              <a:gd name="adj" fmla="val 50000"/>
            </a:avLst>
          </a:prstGeom>
          <a:solidFill>
            <a:srgbClr val="FFFFFF"/>
          </a:solidFill>
          <a:ln w="9525">
            <a:solidFill>
              <a:srgbClr val="000000"/>
            </a:solidFill>
            <a:miter lim="800000"/>
            <a:headEnd/>
            <a:tailEnd/>
          </a:ln>
        </p:spPr>
        <p:txBody>
          <a:bodyPr/>
          <a:lstStyle/>
          <a:p>
            <a:endParaRPr lang="en-GB">
              <a:latin typeface="Calibri" pitchFamily="34" charset="0"/>
            </a:endParaRPr>
          </a:p>
        </p:txBody>
      </p:sp>
      <p:sp>
        <p:nvSpPr>
          <p:cNvPr id="33802" name="AutoShape 10"/>
          <p:cNvSpPr>
            <a:spLocks noChangeArrowheads="1"/>
          </p:cNvSpPr>
          <p:nvPr/>
        </p:nvSpPr>
        <p:spPr bwMode="auto">
          <a:xfrm rot="21521">
            <a:off x="4343400" y="5181600"/>
            <a:ext cx="1428750" cy="1143000"/>
          </a:xfrm>
          <a:prstGeom prst="roundRect">
            <a:avLst>
              <a:gd name="adj" fmla="val 16667"/>
            </a:avLst>
          </a:prstGeom>
          <a:solidFill>
            <a:srgbClr val="FFFFFF"/>
          </a:solidFill>
          <a:ln w="9525">
            <a:solidFill>
              <a:srgbClr val="000000"/>
            </a:solidFill>
            <a:round/>
            <a:headEnd/>
            <a:tailEnd/>
          </a:ln>
        </p:spPr>
        <p:txBody>
          <a:bodyPr/>
          <a:lstStyle/>
          <a:p>
            <a:endParaRPr lang="en-GB">
              <a:latin typeface="Calibri" pitchFamily="34" charset="0"/>
            </a:endParaRPr>
          </a:p>
        </p:txBody>
      </p:sp>
      <p:sp>
        <p:nvSpPr>
          <p:cNvPr id="33803" name="AutoShape 11"/>
          <p:cNvSpPr>
            <a:spLocks noChangeArrowheads="1"/>
          </p:cNvSpPr>
          <p:nvPr/>
        </p:nvSpPr>
        <p:spPr bwMode="auto">
          <a:xfrm rot="2415193">
            <a:off x="3657600" y="2438400"/>
            <a:ext cx="269875" cy="558800"/>
          </a:xfrm>
          <a:prstGeom prst="downArrow">
            <a:avLst>
              <a:gd name="adj1" fmla="val 50000"/>
              <a:gd name="adj2" fmla="val 51765"/>
            </a:avLst>
          </a:prstGeom>
          <a:solidFill>
            <a:srgbClr val="000000"/>
          </a:solidFill>
          <a:ln w="9525">
            <a:solidFill>
              <a:srgbClr val="000000"/>
            </a:solidFill>
            <a:miter lim="800000"/>
            <a:headEnd/>
            <a:tailEnd/>
          </a:ln>
        </p:spPr>
        <p:txBody>
          <a:bodyPr/>
          <a:lstStyle/>
          <a:p>
            <a:endParaRPr lang="en-GB">
              <a:latin typeface="Calibri" pitchFamily="34" charset="0"/>
            </a:endParaRPr>
          </a:p>
        </p:txBody>
      </p:sp>
      <p:sp>
        <p:nvSpPr>
          <p:cNvPr id="33804" name="AutoShape 12"/>
          <p:cNvSpPr>
            <a:spLocks noChangeArrowheads="1"/>
          </p:cNvSpPr>
          <p:nvPr/>
        </p:nvSpPr>
        <p:spPr bwMode="auto">
          <a:xfrm rot="-8867743">
            <a:off x="2590800" y="4114800"/>
            <a:ext cx="269875" cy="558800"/>
          </a:xfrm>
          <a:prstGeom prst="downArrow">
            <a:avLst>
              <a:gd name="adj1" fmla="val 50000"/>
              <a:gd name="adj2" fmla="val 51765"/>
            </a:avLst>
          </a:prstGeom>
          <a:solidFill>
            <a:srgbClr val="000000"/>
          </a:solidFill>
          <a:ln w="9525">
            <a:solidFill>
              <a:srgbClr val="000000"/>
            </a:solidFill>
            <a:miter lim="800000"/>
            <a:headEnd/>
            <a:tailEnd/>
          </a:ln>
        </p:spPr>
        <p:txBody>
          <a:bodyPr/>
          <a:lstStyle/>
          <a:p>
            <a:endParaRPr lang="en-GB">
              <a:latin typeface="Calibri" pitchFamily="34" charset="0"/>
            </a:endParaRPr>
          </a:p>
        </p:txBody>
      </p:sp>
      <p:sp>
        <p:nvSpPr>
          <p:cNvPr id="33805" name="AutoShape 13"/>
          <p:cNvSpPr>
            <a:spLocks noChangeArrowheads="1"/>
          </p:cNvSpPr>
          <p:nvPr/>
        </p:nvSpPr>
        <p:spPr bwMode="auto">
          <a:xfrm rot="-5411777">
            <a:off x="3845718" y="5526882"/>
            <a:ext cx="271463" cy="800100"/>
          </a:xfrm>
          <a:prstGeom prst="downArrow">
            <a:avLst>
              <a:gd name="adj1" fmla="val 50000"/>
              <a:gd name="adj2" fmla="val 73684"/>
            </a:avLst>
          </a:prstGeom>
          <a:solidFill>
            <a:srgbClr val="000000"/>
          </a:solidFill>
          <a:ln w="9525">
            <a:solidFill>
              <a:srgbClr val="000000"/>
            </a:solidFill>
            <a:miter lim="800000"/>
            <a:headEnd/>
            <a:tailEnd/>
          </a:ln>
        </p:spPr>
        <p:txBody>
          <a:bodyPr/>
          <a:lstStyle/>
          <a:p>
            <a:endParaRPr lang="en-GB">
              <a:latin typeface="Calibri" pitchFamily="34" charset="0"/>
            </a:endParaRPr>
          </a:p>
        </p:txBody>
      </p:sp>
      <p:sp>
        <p:nvSpPr>
          <p:cNvPr id="33806" name="AutoShape 14"/>
          <p:cNvSpPr>
            <a:spLocks noChangeArrowheads="1"/>
          </p:cNvSpPr>
          <p:nvPr/>
        </p:nvSpPr>
        <p:spPr bwMode="auto">
          <a:xfrm rot="5388223">
            <a:off x="5999162" y="5659438"/>
            <a:ext cx="269875" cy="685800"/>
          </a:xfrm>
          <a:prstGeom prst="downArrow">
            <a:avLst>
              <a:gd name="adj1" fmla="val 50000"/>
              <a:gd name="adj2" fmla="val 63529"/>
            </a:avLst>
          </a:prstGeom>
          <a:solidFill>
            <a:srgbClr val="000000"/>
          </a:solidFill>
          <a:ln w="9525">
            <a:solidFill>
              <a:srgbClr val="000000"/>
            </a:solidFill>
            <a:miter lim="800000"/>
            <a:headEnd/>
            <a:tailEnd/>
          </a:ln>
        </p:spPr>
        <p:txBody>
          <a:bodyPr/>
          <a:lstStyle/>
          <a:p>
            <a:endParaRPr lang="en-GB">
              <a:latin typeface="Calibri" pitchFamily="34" charset="0"/>
            </a:endParaRPr>
          </a:p>
        </p:txBody>
      </p:sp>
      <p:sp>
        <p:nvSpPr>
          <p:cNvPr id="33807" name="AutoShape 15"/>
          <p:cNvSpPr>
            <a:spLocks noChangeArrowheads="1"/>
          </p:cNvSpPr>
          <p:nvPr/>
        </p:nvSpPr>
        <p:spPr bwMode="auto">
          <a:xfrm rot="8380381">
            <a:off x="7162800" y="3962400"/>
            <a:ext cx="269875" cy="558800"/>
          </a:xfrm>
          <a:prstGeom prst="downArrow">
            <a:avLst>
              <a:gd name="adj1" fmla="val 50000"/>
              <a:gd name="adj2" fmla="val 51765"/>
            </a:avLst>
          </a:prstGeom>
          <a:solidFill>
            <a:srgbClr val="000000"/>
          </a:solidFill>
          <a:ln w="9525">
            <a:solidFill>
              <a:srgbClr val="000000"/>
            </a:solidFill>
            <a:miter lim="800000"/>
            <a:headEnd/>
            <a:tailEnd/>
          </a:ln>
        </p:spPr>
        <p:txBody>
          <a:bodyPr/>
          <a:lstStyle/>
          <a:p>
            <a:endParaRPr lang="en-GB">
              <a:latin typeface="Calibri" pitchFamily="34" charset="0"/>
            </a:endParaRPr>
          </a:p>
        </p:txBody>
      </p:sp>
      <p:sp>
        <p:nvSpPr>
          <p:cNvPr id="33808" name="AutoShape 16"/>
          <p:cNvSpPr>
            <a:spLocks noChangeArrowheads="1"/>
          </p:cNvSpPr>
          <p:nvPr/>
        </p:nvSpPr>
        <p:spPr bwMode="auto">
          <a:xfrm rot="-2448814">
            <a:off x="5943600" y="2438400"/>
            <a:ext cx="269875" cy="558800"/>
          </a:xfrm>
          <a:prstGeom prst="downArrow">
            <a:avLst>
              <a:gd name="adj1" fmla="val 50000"/>
              <a:gd name="adj2" fmla="val 51765"/>
            </a:avLst>
          </a:prstGeom>
          <a:solidFill>
            <a:srgbClr val="000000"/>
          </a:solidFill>
          <a:ln w="9525">
            <a:solidFill>
              <a:srgbClr val="000000"/>
            </a:solidFill>
            <a:miter lim="800000"/>
            <a:headEnd/>
            <a:tailEnd/>
          </a:ln>
        </p:spPr>
        <p:txBody>
          <a:bodyPr/>
          <a:lstStyle/>
          <a:p>
            <a:endParaRPr lang="en-GB">
              <a:latin typeface="Calibri" pitchFamily="34" charset="0"/>
            </a:endParaRPr>
          </a:p>
        </p:txBody>
      </p:sp>
      <p:sp>
        <p:nvSpPr>
          <p:cNvPr id="33809" name="AutoShape 17"/>
          <p:cNvSpPr>
            <a:spLocks noChangeArrowheads="1"/>
          </p:cNvSpPr>
          <p:nvPr/>
        </p:nvSpPr>
        <p:spPr bwMode="auto">
          <a:xfrm>
            <a:off x="3657600" y="3048000"/>
            <a:ext cx="2476500" cy="1981200"/>
          </a:xfrm>
          <a:prstGeom prst="irregularSeal2">
            <a:avLst/>
          </a:prstGeom>
          <a:solidFill>
            <a:srgbClr val="FFFFFF"/>
          </a:solidFill>
          <a:ln w="9525">
            <a:solidFill>
              <a:srgbClr val="000000"/>
            </a:solidFill>
            <a:miter lim="800000"/>
            <a:headEnd/>
            <a:tailEnd/>
          </a:ln>
        </p:spPr>
        <p:txBody>
          <a:bodyPr/>
          <a:lstStyle/>
          <a:p>
            <a:endParaRPr lang="en-GB">
              <a:latin typeface="Calibri" pitchFamily="34" charset="0"/>
            </a:endParaRPr>
          </a:p>
        </p:txBody>
      </p:sp>
      <p:sp>
        <p:nvSpPr>
          <p:cNvPr id="33810" name="AutoShape 18"/>
          <p:cNvSpPr>
            <a:spLocks noChangeArrowheads="1"/>
          </p:cNvSpPr>
          <p:nvPr/>
        </p:nvSpPr>
        <p:spPr bwMode="auto">
          <a:xfrm>
            <a:off x="250825" y="3500438"/>
            <a:ext cx="2057400" cy="1485900"/>
          </a:xfrm>
          <a:prstGeom prst="cloudCallout">
            <a:avLst>
              <a:gd name="adj1" fmla="val 14273"/>
              <a:gd name="adj2" fmla="val 87926"/>
            </a:avLst>
          </a:prstGeom>
          <a:solidFill>
            <a:srgbClr val="FFFFFF"/>
          </a:solidFill>
          <a:ln w="9525">
            <a:solidFill>
              <a:srgbClr val="000000"/>
            </a:solidFill>
            <a:round/>
            <a:headEnd/>
            <a:tailEnd/>
          </a:ln>
        </p:spPr>
        <p:txBody>
          <a:bodyPr/>
          <a:lstStyle/>
          <a:p>
            <a:pPr eaLnBrk="0" hangingPunct="0"/>
            <a:endParaRPr lang="en-US" sz="1200">
              <a:latin typeface="Times New Roman" pitchFamily="18" charset="0"/>
            </a:endParaRPr>
          </a:p>
        </p:txBody>
      </p:sp>
      <p:pic>
        <p:nvPicPr>
          <p:cNvPr id="33811" name="Picture 19" descr="Victoria%2520Beckham">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876800"/>
            <a:ext cx="12192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2" name="Picture 20" descr="beckham">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876800"/>
            <a:ext cx="11017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3" name="Picture 21" descr="img008719">
            <a:hlinkClick r:id="rId5"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1295400"/>
            <a:ext cx="10175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Slide Number Placeholder 29"/>
          <p:cNvSpPr>
            <a:spLocks noGrp="1"/>
          </p:cNvSpPr>
          <p:nvPr>
            <p:ph type="sldNum" sz="quarter" idx="12"/>
          </p:nvPr>
        </p:nvSpPr>
        <p:spPr>
          <a:xfrm>
            <a:off x="5786438" y="6286500"/>
            <a:ext cx="3186112" cy="365125"/>
          </a:xfrm>
        </p:spPr>
        <p:txBody>
          <a:bodyPr rtlCol="0"/>
          <a:lstStyle/>
          <a:p>
            <a:pPr fontAlgn="auto">
              <a:spcBef>
                <a:spcPts val="0"/>
              </a:spcBef>
              <a:spcAft>
                <a:spcPts val="0"/>
              </a:spcAft>
              <a:defRPr/>
            </a:pPr>
            <a:r>
              <a:rPr lang="en-GB" sz="1800" i="1" dirty="0">
                <a:solidFill>
                  <a:schemeClr val="tx1"/>
                </a:solidFill>
                <a:latin typeface="+mn-lt"/>
              </a:rPr>
              <a:t>Thanks to Jackie </a:t>
            </a:r>
            <a:r>
              <a:rPr lang="en-GB" sz="1800" i="1" dirty="0" err="1">
                <a:solidFill>
                  <a:schemeClr val="tx1"/>
                </a:solidFill>
                <a:latin typeface="+mn-lt"/>
              </a:rPr>
              <a:t>Howis</a:t>
            </a:r>
            <a:endParaRPr lang="en-GB" sz="1800" i="1" dirty="0">
              <a:solidFill>
                <a:schemeClr val="tx1"/>
              </a:solidFill>
              <a:latin typeface="+mn-lt"/>
            </a:endParaRPr>
          </a:p>
        </p:txBody>
      </p:sp>
      <p:pic>
        <p:nvPicPr>
          <p:cNvPr id="55319" name="Picture 3" descr="C:\Documents and Settings\Administrator\Desktop\Current RHA\Images\talking picture yellow.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5225" y="0"/>
            <a:ext cx="16287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629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dissolve">
                                      <p:cBhvr>
                                        <p:cTn id="7" dur="500"/>
                                        <p:tgtEl>
                                          <p:spTgt spid="33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795"/>
                                        </p:tgtEl>
                                        <p:attrNameLst>
                                          <p:attrName>style.visibility</p:attrName>
                                        </p:attrNameLst>
                                      </p:cBhvr>
                                      <p:to>
                                        <p:strVal val="visible"/>
                                      </p:to>
                                    </p:set>
                                    <p:animEffect transition="in" filter="dissolve">
                                      <p:cBhvr>
                                        <p:cTn id="12" dur="500"/>
                                        <p:tgtEl>
                                          <p:spTgt spid="3379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3797"/>
                                        </p:tgtEl>
                                        <p:attrNameLst>
                                          <p:attrName>style.visibility</p:attrName>
                                        </p:attrNameLst>
                                      </p:cBhvr>
                                      <p:to>
                                        <p:strVal val="visible"/>
                                      </p:to>
                                    </p:set>
                                    <p:animEffect transition="in" filter="dissolve">
                                      <p:cBhvr>
                                        <p:cTn id="15" dur="500"/>
                                        <p:tgtEl>
                                          <p:spTgt spid="3379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3798"/>
                                        </p:tgtEl>
                                        <p:attrNameLst>
                                          <p:attrName>style.visibility</p:attrName>
                                        </p:attrNameLst>
                                      </p:cBhvr>
                                      <p:to>
                                        <p:strVal val="visible"/>
                                      </p:to>
                                    </p:set>
                                    <p:animEffect transition="in" filter="dissolve">
                                      <p:cBhvr>
                                        <p:cTn id="18" dur="500"/>
                                        <p:tgtEl>
                                          <p:spTgt spid="3379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3799"/>
                                        </p:tgtEl>
                                        <p:attrNameLst>
                                          <p:attrName>style.visibility</p:attrName>
                                        </p:attrNameLst>
                                      </p:cBhvr>
                                      <p:to>
                                        <p:strVal val="visible"/>
                                      </p:to>
                                    </p:set>
                                    <p:animEffect transition="in" filter="dissolve">
                                      <p:cBhvr>
                                        <p:cTn id="21" dur="500"/>
                                        <p:tgtEl>
                                          <p:spTgt spid="3379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3802"/>
                                        </p:tgtEl>
                                        <p:attrNameLst>
                                          <p:attrName>style.visibility</p:attrName>
                                        </p:attrNameLst>
                                      </p:cBhvr>
                                      <p:to>
                                        <p:strVal val="visible"/>
                                      </p:to>
                                    </p:set>
                                    <p:animEffect transition="in" filter="dissolve">
                                      <p:cBhvr>
                                        <p:cTn id="26" dur="500"/>
                                        <p:tgtEl>
                                          <p:spTgt spid="3380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3796"/>
                                        </p:tgtEl>
                                        <p:attrNameLst>
                                          <p:attrName>style.visibility</p:attrName>
                                        </p:attrNameLst>
                                      </p:cBhvr>
                                      <p:to>
                                        <p:strVal val="visible"/>
                                      </p:to>
                                    </p:set>
                                    <p:animEffect transition="in" filter="dissolve">
                                      <p:cBhvr>
                                        <p:cTn id="31" dur="500"/>
                                        <p:tgtEl>
                                          <p:spTgt spid="3379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3800"/>
                                        </p:tgtEl>
                                        <p:attrNameLst>
                                          <p:attrName>style.visibility</p:attrName>
                                        </p:attrNameLst>
                                      </p:cBhvr>
                                      <p:to>
                                        <p:strVal val="visible"/>
                                      </p:to>
                                    </p:set>
                                    <p:animEffect transition="in" filter="dissolve">
                                      <p:cBhvr>
                                        <p:cTn id="34" dur="500"/>
                                        <p:tgtEl>
                                          <p:spTgt spid="3380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3801"/>
                                        </p:tgtEl>
                                        <p:attrNameLst>
                                          <p:attrName>style.visibility</p:attrName>
                                        </p:attrNameLst>
                                      </p:cBhvr>
                                      <p:to>
                                        <p:strVal val="visible"/>
                                      </p:to>
                                    </p:set>
                                    <p:animEffect transition="in" filter="dissolve">
                                      <p:cBhvr>
                                        <p:cTn id="37" dur="500"/>
                                        <p:tgtEl>
                                          <p:spTgt spid="3380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3803"/>
                                        </p:tgtEl>
                                        <p:attrNameLst>
                                          <p:attrName>style.visibility</p:attrName>
                                        </p:attrNameLst>
                                      </p:cBhvr>
                                      <p:to>
                                        <p:strVal val="visible"/>
                                      </p:to>
                                    </p:set>
                                    <p:animEffect transition="in" filter="dissolve">
                                      <p:cBhvr>
                                        <p:cTn id="40" dur="500"/>
                                        <p:tgtEl>
                                          <p:spTgt spid="33803"/>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3804"/>
                                        </p:tgtEl>
                                        <p:attrNameLst>
                                          <p:attrName>style.visibility</p:attrName>
                                        </p:attrNameLst>
                                      </p:cBhvr>
                                      <p:to>
                                        <p:strVal val="visible"/>
                                      </p:to>
                                    </p:set>
                                    <p:animEffect transition="in" filter="dissolve">
                                      <p:cBhvr>
                                        <p:cTn id="43" dur="500"/>
                                        <p:tgtEl>
                                          <p:spTgt spid="33804"/>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3805"/>
                                        </p:tgtEl>
                                        <p:attrNameLst>
                                          <p:attrName>style.visibility</p:attrName>
                                        </p:attrNameLst>
                                      </p:cBhvr>
                                      <p:to>
                                        <p:strVal val="visible"/>
                                      </p:to>
                                    </p:set>
                                    <p:animEffect transition="in" filter="dissolve">
                                      <p:cBhvr>
                                        <p:cTn id="46" dur="500"/>
                                        <p:tgtEl>
                                          <p:spTgt spid="33805"/>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3806"/>
                                        </p:tgtEl>
                                        <p:attrNameLst>
                                          <p:attrName>style.visibility</p:attrName>
                                        </p:attrNameLst>
                                      </p:cBhvr>
                                      <p:to>
                                        <p:strVal val="visible"/>
                                      </p:to>
                                    </p:set>
                                    <p:animEffect transition="in" filter="dissolve">
                                      <p:cBhvr>
                                        <p:cTn id="49" dur="500"/>
                                        <p:tgtEl>
                                          <p:spTgt spid="33806"/>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33807"/>
                                        </p:tgtEl>
                                        <p:attrNameLst>
                                          <p:attrName>style.visibility</p:attrName>
                                        </p:attrNameLst>
                                      </p:cBhvr>
                                      <p:to>
                                        <p:strVal val="visible"/>
                                      </p:to>
                                    </p:set>
                                    <p:animEffect transition="in" filter="dissolve">
                                      <p:cBhvr>
                                        <p:cTn id="52" dur="500"/>
                                        <p:tgtEl>
                                          <p:spTgt spid="33807"/>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33808"/>
                                        </p:tgtEl>
                                        <p:attrNameLst>
                                          <p:attrName>style.visibility</p:attrName>
                                        </p:attrNameLst>
                                      </p:cBhvr>
                                      <p:to>
                                        <p:strVal val="visible"/>
                                      </p:to>
                                    </p:set>
                                    <p:animEffect transition="in" filter="dissolve">
                                      <p:cBhvr>
                                        <p:cTn id="55" dur="500"/>
                                        <p:tgtEl>
                                          <p:spTgt spid="33808"/>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3809"/>
                                        </p:tgtEl>
                                        <p:attrNameLst>
                                          <p:attrName>style.visibility</p:attrName>
                                        </p:attrNameLst>
                                      </p:cBhvr>
                                      <p:to>
                                        <p:strVal val="visible"/>
                                      </p:to>
                                    </p:set>
                                    <p:animEffect transition="in" filter="dissolve">
                                      <p:cBhvr>
                                        <p:cTn id="58" dur="500"/>
                                        <p:tgtEl>
                                          <p:spTgt spid="33809"/>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33810"/>
                                        </p:tgtEl>
                                        <p:attrNameLst>
                                          <p:attrName>style.visibility</p:attrName>
                                        </p:attrNameLst>
                                      </p:cBhvr>
                                      <p:to>
                                        <p:strVal val="visible"/>
                                      </p:to>
                                    </p:set>
                                    <p:animEffect transition="in" filter="dissolve">
                                      <p:cBhvr>
                                        <p:cTn id="61" dur="500"/>
                                        <p:tgtEl>
                                          <p:spTgt spid="33810"/>
                                        </p:tgtEl>
                                      </p:cBhvr>
                                    </p:animEffect>
                                  </p:childTnLst>
                                </p:cTn>
                              </p:par>
                              <p:par>
                                <p:cTn id="62" presetID="9" presetClass="entr" presetSubtype="0" fill="hold" nodeType="withEffect">
                                  <p:stCondLst>
                                    <p:cond delay="0"/>
                                  </p:stCondLst>
                                  <p:childTnLst>
                                    <p:set>
                                      <p:cBhvr>
                                        <p:cTn id="63" dur="1" fill="hold">
                                          <p:stCondLst>
                                            <p:cond delay="0"/>
                                          </p:stCondLst>
                                        </p:cTn>
                                        <p:tgtEl>
                                          <p:spTgt spid="33811"/>
                                        </p:tgtEl>
                                        <p:attrNameLst>
                                          <p:attrName>style.visibility</p:attrName>
                                        </p:attrNameLst>
                                      </p:cBhvr>
                                      <p:to>
                                        <p:strVal val="visible"/>
                                      </p:to>
                                    </p:set>
                                    <p:animEffect transition="in" filter="dissolve">
                                      <p:cBhvr>
                                        <p:cTn id="64" dur="500"/>
                                        <p:tgtEl>
                                          <p:spTgt spid="33811"/>
                                        </p:tgtEl>
                                      </p:cBhvr>
                                    </p:animEffect>
                                  </p:childTnLst>
                                </p:cTn>
                              </p:par>
                              <p:par>
                                <p:cTn id="65" presetID="9" presetClass="entr" presetSubtype="0" fill="hold" nodeType="withEffect">
                                  <p:stCondLst>
                                    <p:cond delay="0"/>
                                  </p:stCondLst>
                                  <p:childTnLst>
                                    <p:set>
                                      <p:cBhvr>
                                        <p:cTn id="66" dur="1" fill="hold">
                                          <p:stCondLst>
                                            <p:cond delay="0"/>
                                          </p:stCondLst>
                                        </p:cTn>
                                        <p:tgtEl>
                                          <p:spTgt spid="33812"/>
                                        </p:tgtEl>
                                        <p:attrNameLst>
                                          <p:attrName>style.visibility</p:attrName>
                                        </p:attrNameLst>
                                      </p:cBhvr>
                                      <p:to>
                                        <p:strVal val="visible"/>
                                      </p:to>
                                    </p:set>
                                    <p:animEffect transition="in" filter="dissolve">
                                      <p:cBhvr>
                                        <p:cTn id="67" dur="500"/>
                                        <p:tgtEl>
                                          <p:spTgt spid="33812"/>
                                        </p:tgtEl>
                                      </p:cBhvr>
                                    </p:animEffect>
                                  </p:childTnLst>
                                </p:cTn>
                              </p:par>
                              <p:par>
                                <p:cTn id="68" presetID="9" presetClass="entr" presetSubtype="0" fill="hold" nodeType="withEffect">
                                  <p:stCondLst>
                                    <p:cond delay="0"/>
                                  </p:stCondLst>
                                  <p:childTnLst>
                                    <p:set>
                                      <p:cBhvr>
                                        <p:cTn id="69" dur="1" fill="hold">
                                          <p:stCondLst>
                                            <p:cond delay="0"/>
                                          </p:stCondLst>
                                        </p:cTn>
                                        <p:tgtEl>
                                          <p:spTgt spid="33813"/>
                                        </p:tgtEl>
                                        <p:attrNameLst>
                                          <p:attrName>style.visibility</p:attrName>
                                        </p:attrNameLst>
                                      </p:cBhvr>
                                      <p:to>
                                        <p:strVal val="visible"/>
                                      </p:to>
                                    </p:set>
                                    <p:animEffect transition="in" filter="dissolve">
                                      <p:cBhvr>
                                        <p:cTn id="70" dur="500"/>
                                        <p:tgtEl>
                                          <p:spTgt spid="33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5" grpId="0" animBg="1"/>
      <p:bldP spid="33796" grpId="0" animBg="1"/>
      <p:bldP spid="33797" grpId="0" animBg="1"/>
      <p:bldP spid="33798" grpId="0" animBg="1"/>
      <p:bldP spid="33799" grpId="0" animBg="1"/>
      <p:bldP spid="33800" grpId="0" animBg="1"/>
      <p:bldP spid="33801" grpId="0" animBg="1"/>
      <p:bldP spid="33802" grpId="0" animBg="1"/>
      <p:bldP spid="33803" grpId="0" animBg="1"/>
      <p:bldP spid="33804" grpId="0" animBg="1"/>
      <p:bldP spid="33805" grpId="0" animBg="1"/>
      <p:bldP spid="33806" grpId="0" animBg="1"/>
      <p:bldP spid="33807" grpId="0" animBg="1"/>
      <p:bldP spid="33808" grpId="0" animBg="1"/>
      <p:bldP spid="33809" grpId="0" animBg="1"/>
      <p:bldP spid="338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80499897"/>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r>
                        <a:rPr lang="en-US" sz="2800" b="1" dirty="0" smtClean="0">
                          <a:solidFill>
                            <a:schemeClr val="bg1"/>
                          </a:solidFill>
                        </a:rPr>
                        <a:t>Session</a:t>
                      </a:r>
                      <a:r>
                        <a:rPr lang="en-US" sz="2800" b="1" baseline="0" dirty="0" smtClean="0">
                          <a:solidFill>
                            <a:schemeClr val="bg1"/>
                          </a:solidFill>
                        </a:rPr>
                        <a:t> 2:  Strategies for Speaking</a:t>
                      </a:r>
                      <a:endParaRPr lang="en-US"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Rounded Rectangle 4"/>
          <p:cNvSpPr/>
          <p:nvPr/>
        </p:nvSpPr>
        <p:spPr>
          <a:xfrm>
            <a:off x="755576" y="1310184"/>
            <a:ext cx="4104456" cy="152300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p>
          <a:p>
            <a:pPr algn="ctr" fontAlgn="auto">
              <a:spcBef>
                <a:spcPts val="0"/>
              </a:spcBef>
              <a:spcAft>
                <a:spcPts val="0"/>
              </a:spcAft>
              <a:defRPr/>
            </a:pPr>
            <a:r>
              <a:rPr lang="en-GB" sz="3600" b="1" dirty="0"/>
              <a:t>Practising output</a:t>
            </a:r>
            <a:br>
              <a:rPr lang="en-GB" sz="3600" b="1" dirty="0"/>
            </a:br>
            <a:r>
              <a:rPr lang="en-GB" sz="2400" b="1" dirty="0"/>
              <a:t>(fluency , pronunciation, </a:t>
            </a:r>
            <a:r>
              <a:rPr lang="en-GB" sz="2400" b="1" dirty="0" err="1"/>
              <a:t>automatization</a:t>
            </a:r>
            <a:r>
              <a:rPr lang="en-GB" sz="2400" b="1" dirty="0"/>
              <a:t>, memory)</a:t>
            </a:r>
          </a:p>
          <a:p>
            <a:pPr algn="ctr" fontAlgn="auto">
              <a:spcBef>
                <a:spcPts val="0"/>
              </a:spcBef>
              <a:spcAft>
                <a:spcPts val="0"/>
              </a:spcAft>
              <a:defRPr/>
            </a:pPr>
            <a:endParaRPr lang="en-US" sz="2400" b="1" dirty="0"/>
          </a:p>
        </p:txBody>
      </p:sp>
      <p:sp>
        <p:nvSpPr>
          <p:cNvPr id="6" name="Rounded Rectangle 5"/>
          <p:cNvSpPr/>
          <p:nvPr/>
        </p:nvSpPr>
        <p:spPr>
          <a:xfrm>
            <a:off x="179512" y="2924944"/>
            <a:ext cx="4070226" cy="194421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p>
          <a:p>
            <a:pPr algn="ctr" fontAlgn="auto">
              <a:spcBef>
                <a:spcPts val="0"/>
              </a:spcBef>
              <a:spcAft>
                <a:spcPts val="0"/>
              </a:spcAft>
              <a:defRPr/>
            </a:pPr>
            <a:r>
              <a:rPr lang="en-GB" sz="3600" b="1" dirty="0"/>
              <a:t>Manipulating language</a:t>
            </a:r>
            <a:br>
              <a:rPr lang="en-GB" sz="3600" b="1" dirty="0"/>
            </a:br>
            <a:r>
              <a:rPr lang="en-GB" sz="2400" b="1" dirty="0"/>
              <a:t>(Sentence-building, creativity, improvisation)</a:t>
            </a:r>
          </a:p>
          <a:p>
            <a:pPr algn="ctr" fontAlgn="auto">
              <a:spcBef>
                <a:spcPts val="0"/>
              </a:spcBef>
              <a:spcAft>
                <a:spcPts val="0"/>
              </a:spcAft>
              <a:defRPr/>
            </a:pPr>
            <a:endParaRPr lang="en-US" sz="2400" b="1" dirty="0"/>
          </a:p>
        </p:txBody>
      </p:sp>
      <p:sp>
        <p:nvSpPr>
          <p:cNvPr id="7" name="Rounded Rectangle 6"/>
          <p:cNvSpPr/>
          <p:nvPr/>
        </p:nvSpPr>
        <p:spPr>
          <a:xfrm>
            <a:off x="861814" y="4941169"/>
            <a:ext cx="4070226" cy="158417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p>
          <a:p>
            <a:pPr algn="ctr" fontAlgn="auto">
              <a:spcBef>
                <a:spcPts val="0"/>
              </a:spcBef>
              <a:spcAft>
                <a:spcPts val="0"/>
              </a:spcAft>
              <a:defRPr/>
            </a:pPr>
            <a:r>
              <a:rPr lang="en-GB" sz="3600" b="1" dirty="0"/>
              <a:t>Developing quality</a:t>
            </a:r>
            <a:br>
              <a:rPr lang="en-GB" sz="3600" b="1" dirty="0"/>
            </a:br>
            <a:r>
              <a:rPr lang="en-GB" sz="2400" b="1" dirty="0"/>
              <a:t>(Assessing, improving, enhancing, modelling)</a:t>
            </a:r>
          </a:p>
          <a:p>
            <a:pPr algn="ctr" fontAlgn="auto">
              <a:spcBef>
                <a:spcPts val="0"/>
              </a:spcBef>
              <a:spcAft>
                <a:spcPts val="0"/>
              </a:spcAft>
              <a:defRPr/>
            </a:pPr>
            <a:endParaRPr lang="en-US" sz="2400" b="1" dirty="0"/>
          </a:p>
        </p:txBody>
      </p:sp>
      <p:sp>
        <p:nvSpPr>
          <p:cNvPr id="8" name="Rounded Rectangle 7"/>
          <p:cNvSpPr/>
          <p:nvPr/>
        </p:nvSpPr>
        <p:spPr>
          <a:xfrm>
            <a:off x="6000750" y="1340768"/>
            <a:ext cx="2928938" cy="278606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p>
          <a:p>
            <a:pPr algn="ctr" fontAlgn="auto">
              <a:spcBef>
                <a:spcPts val="0"/>
              </a:spcBef>
              <a:spcAft>
                <a:spcPts val="0"/>
              </a:spcAft>
              <a:defRPr/>
            </a:pPr>
            <a:r>
              <a:rPr lang="en-GB" sz="3600" b="1" dirty="0"/>
              <a:t>Increasing interactivity</a:t>
            </a:r>
            <a:br>
              <a:rPr lang="en-GB" sz="3600" b="1" dirty="0"/>
            </a:br>
            <a:r>
              <a:rPr lang="en-GB" sz="2400" b="1" dirty="0"/>
              <a:t>(spontaneity, sustaining the flow, filling pauses, intonation)</a:t>
            </a:r>
          </a:p>
          <a:p>
            <a:pPr algn="ctr" fontAlgn="auto">
              <a:spcBef>
                <a:spcPts val="0"/>
              </a:spcBef>
              <a:spcAft>
                <a:spcPts val="0"/>
              </a:spcAft>
              <a:defRPr/>
            </a:pPr>
            <a:endParaRPr lang="en-US" sz="2400" b="1" dirty="0"/>
          </a:p>
        </p:txBody>
      </p:sp>
      <p:sp>
        <p:nvSpPr>
          <p:cNvPr id="9" name="Rounded Rectangle 8"/>
          <p:cNvSpPr/>
          <p:nvPr/>
        </p:nvSpPr>
        <p:spPr>
          <a:xfrm>
            <a:off x="6000750" y="4221088"/>
            <a:ext cx="2928938" cy="78581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p>
          <a:p>
            <a:pPr algn="ctr" fontAlgn="auto">
              <a:spcBef>
                <a:spcPts val="0"/>
              </a:spcBef>
              <a:spcAft>
                <a:spcPts val="0"/>
              </a:spcAft>
              <a:defRPr/>
            </a:pPr>
            <a:r>
              <a:rPr lang="en-GB" sz="3600" b="1" dirty="0"/>
              <a:t>Questioning</a:t>
            </a:r>
            <a:br>
              <a:rPr lang="en-GB" sz="3600" b="1" dirty="0"/>
            </a:br>
            <a:endParaRPr lang="en-GB" sz="2400" b="1" dirty="0"/>
          </a:p>
          <a:p>
            <a:pPr algn="ctr" fontAlgn="auto">
              <a:spcBef>
                <a:spcPts val="0"/>
              </a:spcBef>
              <a:spcAft>
                <a:spcPts val="0"/>
              </a:spcAft>
              <a:defRPr/>
            </a:pPr>
            <a:endParaRPr lang="en-US" sz="2400" b="1" dirty="0"/>
          </a:p>
        </p:txBody>
      </p:sp>
      <p:sp>
        <p:nvSpPr>
          <p:cNvPr id="10" name="Rounded Rectangle 9"/>
          <p:cNvSpPr/>
          <p:nvPr/>
        </p:nvSpPr>
        <p:spPr>
          <a:xfrm>
            <a:off x="5076056" y="5094882"/>
            <a:ext cx="2928938" cy="121443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600" b="1" dirty="0"/>
          </a:p>
          <a:p>
            <a:pPr algn="ctr" fontAlgn="auto">
              <a:spcBef>
                <a:spcPts val="0"/>
              </a:spcBef>
              <a:spcAft>
                <a:spcPts val="0"/>
              </a:spcAft>
              <a:defRPr/>
            </a:pPr>
            <a:r>
              <a:rPr lang="en-GB" sz="3600" b="1" dirty="0"/>
              <a:t>Rewarding spontaneity</a:t>
            </a:r>
            <a:br>
              <a:rPr lang="en-GB" sz="3600" b="1" dirty="0"/>
            </a:br>
            <a:endParaRPr lang="en-GB" sz="2400" b="1" dirty="0"/>
          </a:p>
          <a:p>
            <a:pPr algn="ctr" fontAlgn="auto">
              <a:spcBef>
                <a:spcPts val="0"/>
              </a:spcBef>
              <a:spcAft>
                <a:spcPts val="0"/>
              </a:spcAft>
              <a:defRPr/>
            </a:pPr>
            <a:endParaRPr lang="en-US" sz="2400" b="1" dirty="0"/>
          </a:p>
        </p:txBody>
      </p:sp>
      <p:pic>
        <p:nvPicPr>
          <p:cNvPr id="11" name="Picture 15" descr="talking picture icon.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9952" y="3140968"/>
            <a:ext cx="204470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4185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AutoShape 2"/>
          <p:cNvSpPr>
            <a:spLocks noChangeArrowheads="1"/>
          </p:cNvSpPr>
          <p:nvPr/>
        </p:nvSpPr>
        <p:spPr bwMode="auto">
          <a:xfrm>
            <a:off x="3276600" y="404813"/>
            <a:ext cx="2087563" cy="1295400"/>
          </a:xfrm>
          <a:prstGeom prst="triangle">
            <a:avLst>
              <a:gd name="adj" fmla="val 50000"/>
            </a:avLst>
          </a:prstGeom>
          <a:noFill/>
          <a:ln w="28575">
            <a:solidFill>
              <a:schemeClr val="tx1"/>
            </a:solidFill>
            <a:miter lim="800000"/>
            <a:headEnd/>
            <a:tailEnd/>
          </a:ln>
          <a:effectLst>
            <a:outerShdw blurRad="63500" sx="102000" sy="102000" algn="ctr" rotWithShape="0">
              <a:prstClr val="black">
                <a:alpha val="40000"/>
              </a:prstClr>
            </a:outerShdw>
          </a:effectLst>
        </p:spPr>
        <p:txBody>
          <a:bodyPr wrap="none" anchor="ctr"/>
          <a:lstStyle/>
          <a:p>
            <a:endParaRPr lang="en-US"/>
          </a:p>
        </p:txBody>
      </p:sp>
      <p:sp>
        <p:nvSpPr>
          <p:cNvPr id="66563" name="AutoShape 3"/>
          <p:cNvSpPr>
            <a:spLocks noChangeArrowheads="1"/>
          </p:cNvSpPr>
          <p:nvPr/>
        </p:nvSpPr>
        <p:spPr bwMode="auto">
          <a:xfrm>
            <a:off x="3276600" y="4941888"/>
            <a:ext cx="2087563" cy="1295400"/>
          </a:xfrm>
          <a:prstGeom prst="triangle">
            <a:avLst>
              <a:gd name="adj" fmla="val 50000"/>
            </a:avLst>
          </a:prstGeom>
          <a:noFill/>
          <a:ln w="28575">
            <a:solidFill>
              <a:schemeClr val="tx1"/>
            </a:solidFill>
            <a:miter lim="800000"/>
            <a:headEnd/>
            <a:tailEnd/>
          </a:ln>
          <a:effectLst>
            <a:outerShdw blurRad="63500" sx="102000" sy="102000" algn="ctr" rotWithShape="0">
              <a:prstClr val="black">
                <a:alpha val="40000"/>
              </a:prstClr>
            </a:outerShdw>
          </a:effectLst>
        </p:spPr>
        <p:txBody>
          <a:bodyPr wrap="none" anchor="ctr"/>
          <a:lstStyle/>
          <a:p>
            <a:endParaRPr lang="en-US"/>
          </a:p>
        </p:txBody>
      </p:sp>
      <p:sp>
        <p:nvSpPr>
          <p:cNvPr id="66564" name="AutoShape 4"/>
          <p:cNvSpPr>
            <a:spLocks noChangeArrowheads="1"/>
          </p:cNvSpPr>
          <p:nvPr/>
        </p:nvSpPr>
        <p:spPr bwMode="auto">
          <a:xfrm>
            <a:off x="6300788" y="2781300"/>
            <a:ext cx="2087562" cy="1295400"/>
          </a:xfrm>
          <a:prstGeom prst="triangle">
            <a:avLst>
              <a:gd name="adj" fmla="val 50000"/>
            </a:avLst>
          </a:prstGeom>
          <a:noFill/>
          <a:ln w="28575">
            <a:solidFill>
              <a:schemeClr val="tx1"/>
            </a:solidFill>
            <a:miter lim="800000"/>
            <a:headEnd/>
            <a:tailEnd/>
          </a:ln>
          <a:effectLst>
            <a:outerShdw blurRad="63500" sx="102000" sy="102000" algn="ctr" rotWithShape="0">
              <a:prstClr val="black">
                <a:alpha val="40000"/>
              </a:prstClr>
            </a:outerShdw>
          </a:effectLst>
        </p:spPr>
        <p:txBody>
          <a:bodyPr wrap="none" anchor="ctr"/>
          <a:lstStyle/>
          <a:p>
            <a:endParaRPr lang="en-US"/>
          </a:p>
        </p:txBody>
      </p:sp>
      <p:sp>
        <p:nvSpPr>
          <p:cNvPr id="66565" name="AutoShape 5"/>
          <p:cNvSpPr>
            <a:spLocks noChangeArrowheads="1"/>
          </p:cNvSpPr>
          <p:nvPr/>
        </p:nvSpPr>
        <p:spPr bwMode="auto">
          <a:xfrm>
            <a:off x="468313" y="2709863"/>
            <a:ext cx="2087562" cy="1295400"/>
          </a:xfrm>
          <a:prstGeom prst="triangle">
            <a:avLst>
              <a:gd name="adj" fmla="val 50000"/>
            </a:avLst>
          </a:prstGeom>
          <a:noFill/>
          <a:ln w="28575">
            <a:solidFill>
              <a:schemeClr val="tx1"/>
            </a:solidFill>
            <a:miter lim="800000"/>
            <a:headEnd/>
            <a:tailEnd/>
          </a:ln>
          <a:effectLst>
            <a:outerShdw blurRad="63500" sx="102000" sy="102000" algn="ctr" rotWithShape="0">
              <a:prstClr val="black">
                <a:alpha val="40000"/>
              </a:prstClr>
            </a:outerShdw>
          </a:effectLst>
        </p:spPr>
        <p:txBody>
          <a:bodyPr wrap="none" anchor="ctr"/>
          <a:lstStyle/>
          <a:p>
            <a:endParaRPr lang="en-US"/>
          </a:p>
        </p:txBody>
      </p:sp>
      <p:sp>
        <p:nvSpPr>
          <p:cNvPr id="66566" name="AutoShape 6"/>
          <p:cNvSpPr>
            <a:spLocks noChangeArrowheads="1"/>
          </p:cNvSpPr>
          <p:nvPr/>
        </p:nvSpPr>
        <p:spPr bwMode="auto">
          <a:xfrm>
            <a:off x="5940425" y="1052513"/>
            <a:ext cx="2519363" cy="1368425"/>
          </a:xfrm>
          <a:prstGeom prst="roundRect">
            <a:avLst>
              <a:gd name="adj" fmla="val 16667"/>
            </a:avLst>
          </a:prstGeom>
          <a:solidFill>
            <a:srgbClr val="FFFF00"/>
          </a:solidFill>
          <a:ln w="28575">
            <a:solidFill>
              <a:schemeClr val="tx1"/>
            </a:solidFill>
            <a:round/>
            <a:headEnd/>
            <a:tailEnd/>
          </a:ln>
          <a:effectLst>
            <a:outerShdw blurRad="63500" sx="102000" sy="102000" algn="ctr" rotWithShape="0">
              <a:prstClr val="black">
                <a:alpha val="40000"/>
              </a:prstClr>
            </a:outerShdw>
          </a:effectLst>
        </p:spPr>
        <p:txBody>
          <a:bodyPr wrap="none" anchor="ctr"/>
          <a:lstStyle/>
          <a:p>
            <a:endParaRPr lang="en-US"/>
          </a:p>
        </p:txBody>
      </p:sp>
      <p:sp>
        <p:nvSpPr>
          <p:cNvPr id="66567" name="AutoShape 7"/>
          <p:cNvSpPr>
            <a:spLocks noChangeArrowheads="1"/>
          </p:cNvSpPr>
          <p:nvPr/>
        </p:nvSpPr>
        <p:spPr bwMode="auto">
          <a:xfrm>
            <a:off x="5867400" y="4652963"/>
            <a:ext cx="2519363" cy="1368425"/>
          </a:xfrm>
          <a:prstGeom prst="roundRect">
            <a:avLst>
              <a:gd name="adj" fmla="val 16667"/>
            </a:avLst>
          </a:prstGeom>
          <a:solidFill>
            <a:srgbClr val="FFFF00"/>
          </a:solidFill>
          <a:ln w="28575">
            <a:solidFill>
              <a:schemeClr val="tx1"/>
            </a:solidFill>
            <a:round/>
            <a:headEnd/>
            <a:tailEnd/>
          </a:ln>
          <a:effectLst>
            <a:outerShdw blurRad="63500" sx="102000" sy="102000" algn="ctr" rotWithShape="0">
              <a:prstClr val="black">
                <a:alpha val="40000"/>
              </a:prstClr>
            </a:outerShdw>
          </a:effectLst>
        </p:spPr>
        <p:txBody>
          <a:bodyPr wrap="none" anchor="ctr"/>
          <a:lstStyle/>
          <a:p>
            <a:endParaRPr lang="en-US"/>
          </a:p>
        </p:txBody>
      </p:sp>
      <p:sp>
        <p:nvSpPr>
          <p:cNvPr id="66568" name="AutoShape 8"/>
          <p:cNvSpPr>
            <a:spLocks noChangeArrowheads="1"/>
          </p:cNvSpPr>
          <p:nvPr/>
        </p:nvSpPr>
        <p:spPr bwMode="auto">
          <a:xfrm>
            <a:off x="612775" y="4437063"/>
            <a:ext cx="2519363" cy="1368425"/>
          </a:xfrm>
          <a:prstGeom prst="roundRect">
            <a:avLst>
              <a:gd name="adj" fmla="val 16667"/>
            </a:avLst>
          </a:prstGeom>
          <a:solidFill>
            <a:srgbClr val="FFFF00"/>
          </a:solidFill>
          <a:ln w="28575">
            <a:solidFill>
              <a:schemeClr val="tx1"/>
            </a:solidFill>
            <a:round/>
            <a:headEnd/>
            <a:tailEnd/>
          </a:ln>
          <a:effectLst>
            <a:outerShdw blurRad="63500" sx="102000" sy="102000" algn="ctr" rotWithShape="0">
              <a:prstClr val="black">
                <a:alpha val="40000"/>
              </a:prstClr>
            </a:outerShdw>
          </a:effectLst>
        </p:spPr>
        <p:txBody>
          <a:bodyPr wrap="none" anchor="ctr"/>
          <a:lstStyle/>
          <a:p>
            <a:endParaRPr lang="en-US"/>
          </a:p>
        </p:txBody>
      </p:sp>
      <p:sp>
        <p:nvSpPr>
          <p:cNvPr id="66569" name="AutoShape 9"/>
          <p:cNvSpPr>
            <a:spLocks noChangeArrowheads="1"/>
          </p:cNvSpPr>
          <p:nvPr/>
        </p:nvSpPr>
        <p:spPr bwMode="auto">
          <a:xfrm>
            <a:off x="468313" y="981075"/>
            <a:ext cx="2519362" cy="1368425"/>
          </a:xfrm>
          <a:prstGeom prst="roundRect">
            <a:avLst>
              <a:gd name="adj" fmla="val 16667"/>
            </a:avLst>
          </a:prstGeom>
          <a:solidFill>
            <a:srgbClr val="FFFF00"/>
          </a:solidFill>
          <a:ln w="28575">
            <a:solidFill>
              <a:schemeClr val="tx1"/>
            </a:solidFill>
            <a:round/>
            <a:headEnd/>
            <a:tailEnd/>
          </a:ln>
          <a:effectLst>
            <a:outerShdw blurRad="63500" sx="102000" sy="102000" algn="ctr" rotWithShape="0">
              <a:prstClr val="black">
                <a:alpha val="40000"/>
              </a:prstClr>
            </a:outerShdw>
          </a:effectLst>
        </p:spPr>
        <p:txBody>
          <a:bodyPr wrap="none" anchor="ctr"/>
          <a:lstStyle/>
          <a:p>
            <a:endParaRPr lang="en-US"/>
          </a:p>
        </p:txBody>
      </p:sp>
      <p:sp>
        <p:nvSpPr>
          <p:cNvPr id="66570" name="Oval 10"/>
          <p:cNvSpPr>
            <a:spLocks noChangeArrowheads="1"/>
          </p:cNvSpPr>
          <p:nvPr/>
        </p:nvSpPr>
        <p:spPr bwMode="auto">
          <a:xfrm>
            <a:off x="3059113" y="2636838"/>
            <a:ext cx="2881312" cy="1800225"/>
          </a:xfrm>
          <a:prstGeom prst="ellipse">
            <a:avLst/>
          </a:prstGeom>
          <a:solidFill>
            <a:schemeClr val="accent1"/>
          </a:solidFill>
          <a:ln w="9525">
            <a:solidFill>
              <a:schemeClr val="tx1"/>
            </a:solidFill>
            <a:round/>
            <a:headEnd/>
            <a:tailEnd/>
          </a:ln>
          <a:effectLst>
            <a:outerShdw blurRad="63500" sx="102000" sy="102000" algn="ctr" rotWithShape="0">
              <a:prstClr val="black">
                <a:alpha val="40000"/>
              </a:prstClr>
            </a:outerShdw>
          </a:effectLst>
        </p:spPr>
        <p:txBody>
          <a:bodyPr wrap="none" anchor="ctr"/>
          <a:lstStyle/>
          <a:p>
            <a:endParaRPr lang="en-US"/>
          </a:p>
        </p:txBody>
      </p:sp>
      <p:sp>
        <p:nvSpPr>
          <p:cNvPr id="56331" name="Text Box 11"/>
          <p:cNvSpPr txBox="1">
            <a:spLocks noChangeArrowheads="1"/>
          </p:cNvSpPr>
          <p:nvPr/>
        </p:nvSpPr>
        <p:spPr bwMode="auto">
          <a:xfrm>
            <a:off x="3203575" y="3141663"/>
            <a:ext cx="27368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a:solidFill>
                  <a:schemeClr val="bg1"/>
                </a:solidFill>
              </a:rPr>
              <a:t>manger et boire</a:t>
            </a:r>
          </a:p>
        </p:txBody>
      </p:sp>
      <p:sp>
        <p:nvSpPr>
          <p:cNvPr id="12" name="TextBox 11"/>
          <p:cNvSpPr txBox="1"/>
          <p:nvPr/>
        </p:nvSpPr>
        <p:spPr>
          <a:xfrm>
            <a:off x="3643313" y="714375"/>
            <a:ext cx="1357312" cy="830263"/>
          </a:xfrm>
          <a:prstGeom prst="rect">
            <a:avLst/>
          </a:prstGeom>
          <a:noFill/>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b="1">
                <a:latin typeface="Calibri" pitchFamily="34" charset="0"/>
              </a:rPr>
              <a:t>le fastfood</a:t>
            </a:r>
            <a:endParaRPr lang="en-US" sz="2400" b="1">
              <a:latin typeface="Calibri" pitchFamily="34" charset="0"/>
            </a:endParaRPr>
          </a:p>
        </p:txBody>
      </p:sp>
      <p:sp>
        <p:nvSpPr>
          <p:cNvPr id="13" name="TextBox 12"/>
          <p:cNvSpPr txBox="1"/>
          <p:nvPr/>
        </p:nvSpPr>
        <p:spPr>
          <a:xfrm>
            <a:off x="6643688" y="3143250"/>
            <a:ext cx="1357312" cy="830263"/>
          </a:xfrm>
          <a:prstGeom prst="rect">
            <a:avLst/>
          </a:prstGeom>
          <a:noFill/>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b="1">
                <a:latin typeface="Calibri" pitchFamily="34" charset="0"/>
              </a:rPr>
              <a:t>les légumes</a:t>
            </a:r>
            <a:endParaRPr lang="en-US" sz="2400" b="1">
              <a:latin typeface="Calibri" pitchFamily="34" charset="0"/>
            </a:endParaRPr>
          </a:p>
        </p:txBody>
      </p:sp>
      <p:sp>
        <p:nvSpPr>
          <p:cNvPr id="14" name="TextBox 13"/>
          <p:cNvSpPr txBox="1"/>
          <p:nvPr/>
        </p:nvSpPr>
        <p:spPr>
          <a:xfrm>
            <a:off x="3500438" y="5286375"/>
            <a:ext cx="1571625" cy="830263"/>
          </a:xfrm>
          <a:prstGeom prst="rect">
            <a:avLst/>
          </a:prstGeom>
          <a:noFill/>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b="1">
                <a:latin typeface="Calibri" pitchFamily="34" charset="0"/>
              </a:rPr>
              <a:t>les sandwichs</a:t>
            </a:r>
            <a:endParaRPr lang="en-US" sz="2400" b="1">
              <a:latin typeface="Calibri" pitchFamily="34" charset="0"/>
            </a:endParaRPr>
          </a:p>
        </p:txBody>
      </p:sp>
      <p:sp>
        <p:nvSpPr>
          <p:cNvPr id="15" name="TextBox 14"/>
          <p:cNvSpPr txBox="1"/>
          <p:nvPr/>
        </p:nvSpPr>
        <p:spPr>
          <a:xfrm>
            <a:off x="714375" y="3357563"/>
            <a:ext cx="1571625" cy="461962"/>
          </a:xfrm>
          <a:prstGeom prst="rect">
            <a:avLst/>
          </a:prstGeom>
          <a:noFill/>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b="1">
                <a:latin typeface="Calibri" pitchFamily="34" charset="0"/>
              </a:rPr>
              <a:t>J’adore</a:t>
            </a:r>
            <a:endParaRPr lang="en-US" sz="2400" b="1">
              <a:latin typeface="Calibri" pitchFamily="34" charset="0"/>
            </a:endParaRPr>
          </a:p>
        </p:txBody>
      </p:sp>
    </p:spTree>
    <p:extLst>
      <p:ext uri="{BB962C8B-B14F-4D97-AF65-F5344CB8AC3E}">
        <p14:creationId xmlns:p14="http://schemas.microsoft.com/office/powerpoint/2010/main" val="196955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3"/>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3"/>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strVal val="#ppt_w+.3"/>
                                          </p:val>
                                        </p:tav>
                                        <p:tav tm="100000">
                                          <p:val>
                                            <p:strVal val="#ppt_w"/>
                                          </p:val>
                                        </p:tav>
                                      </p:tavLst>
                                    </p:anim>
                                    <p:anim calcmode="lin" valueType="num">
                                      <p:cBhvr>
                                        <p:cTn id="29" dur="1000" fill="hold"/>
                                        <p:tgtEl>
                                          <p:spTgt spid="15"/>
                                        </p:tgtEl>
                                        <p:attrNameLst>
                                          <p:attrName>ppt_h</p:attrName>
                                        </p:attrNameLst>
                                      </p:cBhvr>
                                      <p:tavLst>
                                        <p:tav tm="0">
                                          <p:val>
                                            <p:strVal val="#ppt_h"/>
                                          </p:val>
                                        </p:tav>
                                        <p:tav tm="100000">
                                          <p:val>
                                            <p:strVal val="#ppt_h"/>
                                          </p:val>
                                        </p:tav>
                                      </p:tavLst>
                                    </p:anim>
                                    <p:animEffect transition="in" filter="fade">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95545480"/>
              </p:ext>
            </p:extLst>
          </p:nvPr>
        </p:nvGraphicFramePr>
        <p:xfrm>
          <a:off x="179512" y="188640"/>
          <a:ext cx="8856984" cy="6369888"/>
        </p:xfrm>
        <a:graphic>
          <a:graphicData uri="http://schemas.openxmlformats.org/drawingml/2006/table">
            <a:tbl>
              <a:tblPr firstRow="1" bandRow="1">
                <a:tableStyleId>{5940675A-B579-460E-94D1-54222C63F5DA}</a:tableStyleId>
              </a:tblPr>
              <a:tblGrid>
                <a:gridCol w="8856984"/>
              </a:tblGrid>
              <a:tr h="522379">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463">
                <a:tc>
                  <a:txBody>
                    <a:bodyPr/>
                    <a:lstStyle/>
                    <a:p>
                      <a:pPr algn="l" fontAlgn="auto">
                        <a:spcBef>
                          <a:spcPts val="0"/>
                        </a:spcBef>
                        <a:spcAft>
                          <a:spcPts val="0"/>
                        </a:spcAft>
                        <a:defRPr/>
                      </a:pPr>
                      <a:r>
                        <a:rPr lang="en-GB" sz="3200" b="1" dirty="0" smtClean="0">
                          <a:solidFill>
                            <a:schemeClr val="bg1"/>
                          </a:solidFill>
                        </a:rPr>
                        <a:t>Increasing interactivity </a:t>
                      </a:r>
                      <a:r>
                        <a:rPr lang="en-GB" sz="2000" b="1" dirty="0" smtClean="0">
                          <a:solidFill>
                            <a:schemeClr val="bg1"/>
                          </a:solidFill>
                        </a:rPr>
                        <a:t>(spontaneity, sustaining the flow, intonation)</a:t>
                      </a:r>
                      <a:br>
                        <a:rPr lang="en-GB" sz="2000" b="1" dirty="0" smtClean="0">
                          <a:solidFill>
                            <a:schemeClr val="bg1"/>
                          </a:solidFill>
                        </a:rPr>
                      </a:br>
                      <a:r>
                        <a:rPr lang="en-GB" sz="2800" b="1" dirty="0" smtClean="0">
                          <a:solidFill>
                            <a:schemeClr val="bg1"/>
                          </a:solidFill>
                        </a:rPr>
                        <a:t>Questioning</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395682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393224">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16</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FIND SOMEONE WHO</a:t>
            </a:r>
            <a:endParaRPr lang="en-US" dirty="0"/>
          </a:p>
        </p:txBody>
      </p:sp>
    </p:spTree>
    <p:extLst>
      <p:ext uri="{BB962C8B-B14F-4D97-AF65-F5344CB8AC3E}">
        <p14:creationId xmlns:p14="http://schemas.microsoft.com/office/powerpoint/2010/main" val="33299253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357188" y="1285875"/>
            <a:ext cx="8429625" cy="5214938"/>
          </a:xfrm>
          <a:prstGeom prst="rect">
            <a:avLst/>
          </a:prstGeom>
          <a:solidFill>
            <a:srgbClr val="00FF00"/>
          </a:solidFill>
          <a:ln w="57150">
            <a:solidFill>
              <a:srgbClr val="000000"/>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atin typeface="Calibri" pitchFamily="34" charset="0"/>
            </a:endParaRPr>
          </a:p>
        </p:txBody>
      </p:sp>
      <p:sp>
        <p:nvSpPr>
          <p:cNvPr id="58371" name="AutoShape 3"/>
          <p:cNvSpPr>
            <a:spLocks noChangeArrowheads="1"/>
          </p:cNvSpPr>
          <p:nvPr/>
        </p:nvSpPr>
        <p:spPr bwMode="auto">
          <a:xfrm>
            <a:off x="1857375" y="214313"/>
            <a:ext cx="5929313" cy="785812"/>
          </a:xfrm>
          <a:prstGeom prst="wedgeRoundRectCallout">
            <a:avLst>
              <a:gd name="adj1" fmla="val -40588"/>
              <a:gd name="adj2" fmla="val 110014"/>
              <a:gd name="adj3" fmla="val 16667"/>
            </a:avLst>
          </a:prstGeom>
          <a:solidFill>
            <a:schemeClr val="tx1"/>
          </a:solidFill>
          <a:ln w="9525">
            <a:solidFill>
              <a:srgbClr val="000000"/>
            </a:solidFill>
            <a:miter lim="800000"/>
            <a:headEnd/>
            <a:tailEnd/>
          </a:ln>
        </p:spPr>
        <p:txBody>
          <a:bodyPr anchor="ctr"/>
          <a:lstStyle/>
          <a:p>
            <a:pPr algn="ctr">
              <a:spcAft>
                <a:spcPts val="1000"/>
              </a:spcAft>
            </a:pPr>
            <a:r>
              <a:rPr lang="en-US" sz="2800" b="1">
                <a:solidFill>
                  <a:schemeClr val="bg1"/>
                </a:solidFill>
                <a:latin typeface="Kristen ITC" pitchFamily="66" charset="0"/>
              </a:rPr>
              <a:t>Findet eine Person, die………….</a:t>
            </a:r>
            <a:endParaRPr lang="en-US" sz="2800">
              <a:solidFill>
                <a:schemeClr val="bg1"/>
              </a:solidFill>
              <a:latin typeface="Calibri" pitchFamily="34" charset="0"/>
            </a:endParaRPr>
          </a:p>
        </p:txBody>
      </p:sp>
      <p:sp>
        <p:nvSpPr>
          <p:cNvPr id="58372" name="TextBox 5"/>
          <p:cNvSpPr txBox="1">
            <a:spLocks noChangeArrowheads="1"/>
          </p:cNvSpPr>
          <p:nvPr/>
        </p:nvSpPr>
        <p:spPr bwMode="auto">
          <a:xfrm>
            <a:off x="642938" y="2143125"/>
            <a:ext cx="7786687"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4000" b="1">
                <a:latin typeface="Calibri" pitchFamily="34" charset="0"/>
              </a:rPr>
              <a:t>1.   nicht gern Sport treibt</a:t>
            </a:r>
            <a:endParaRPr lang="en-US" sz="4000">
              <a:latin typeface="Calibri" pitchFamily="34" charset="0"/>
            </a:endParaRPr>
          </a:p>
          <a:p>
            <a:pPr eaLnBrk="1" hangingPunct="1">
              <a:buFontTx/>
              <a:buAutoNum type="arabicPeriod" startAt="2"/>
            </a:pPr>
            <a:r>
              <a:rPr lang="en-GB" sz="4000" b="1">
                <a:latin typeface="Calibri" pitchFamily="34" charset="0"/>
              </a:rPr>
              <a:t>schon in Frankreich war</a:t>
            </a:r>
            <a:endParaRPr lang="en-US" sz="4000">
              <a:latin typeface="Calibri" pitchFamily="34" charset="0"/>
            </a:endParaRPr>
          </a:p>
          <a:p>
            <a:pPr eaLnBrk="1" hangingPunct="1">
              <a:buFontTx/>
              <a:buAutoNum type="arabicPeriod" startAt="2"/>
            </a:pPr>
            <a:r>
              <a:rPr lang="en-GB" sz="4000" b="1">
                <a:latin typeface="Calibri" pitchFamily="34" charset="0"/>
              </a:rPr>
              <a:t>gern ins Kino geht</a:t>
            </a:r>
            <a:endParaRPr lang="en-US" sz="4000">
              <a:latin typeface="Calibri" pitchFamily="34" charset="0"/>
            </a:endParaRPr>
          </a:p>
          <a:p>
            <a:pPr eaLnBrk="1" hangingPunct="1"/>
            <a:r>
              <a:rPr lang="en-GB" sz="4000" b="1">
                <a:latin typeface="Calibri" pitchFamily="34" charset="0"/>
              </a:rPr>
              <a:t>4.   mehr als ein Haustier hat</a:t>
            </a:r>
            <a:endParaRPr lang="en-US">
              <a:latin typeface="Calibri" pitchFamily="34" charset="0"/>
            </a:endParaRPr>
          </a:p>
        </p:txBody>
      </p:sp>
      <p:pic>
        <p:nvPicPr>
          <p:cNvPr id="58373" name="Picture 7" descr="MCj036051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214313"/>
            <a:ext cx="1465263"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7" descr="MCj036051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0875" y="5357813"/>
            <a:ext cx="1465263"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3214688" y="5214938"/>
            <a:ext cx="1785937" cy="107156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6000" b="1">
                <a:solidFill>
                  <a:srgbClr val="FFFFFF"/>
                </a:solidFill>
              </a:rPr>
              <a:t>KS3</a:t>
            </a:r>
            <a:endParaRPr lang="en-US" sz="6000" b="1">
              <a:solidFill>
                <a:srgbClr val="FFFFFF"/>
              </a:solidFill>
            </a:endParaRPr>
          </a:p>
        </p:txBody>
      </p:sp>
    </p:spTree>
    <p:extLst>
      <p:ext uri="{BB962C8B-B14F-4D97-AF65-F5344CB8AC3E}">
        <p14:creationId xmlns:p14="http://schemas.microsoft.com/office/powerpoint/2010/main" val="3551988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title"/>
          </p:nvPr>
        </p:nvSpPr>
        <p:spPr>
          <a:xfrm>
            <a:off x="142875" y="1277938"/>
            <a:ext cx="9001125" cy="1143000"/>
          </a:xfrm>
        </p:spPr>
        <p:txBody>
          <a:bodyPr/>
          <a:lstStyle/>
          <a:p>
            <a:pPr eaLnBrk="1" hangingPunct="1"/>
            <a:r>
              <a:rPr lang="en-GB" sz="4000" b="1" smtClean="0"/>
              <a:t>Finde eine Person in der Klasse,die </a:t>
            </a:r>
          </a:p>
        </p:txBody>
      </p:sp>
      <p:sp>
        <p:nvSpPr>
          <p:cNvPr id="2053" name="Rectangle 5"/>
          <p:cNvSpPr>
            <a:spLocks noGrp="1" noChangeArrowheads="1"/>
          </p:cNvSpPr>
          <p:nvPr>
            <p:ph type="body" idx="1"/>
          </p:nvPr>
        </p:nvSpPr>
        <p:spPr>
          <a:xfrm>
            <a:off x="519113" y="2752725"/>
            <a:ext cx="8229600" cy="3052763"/>
          </a:xfrm>
          <a:solidFill>
            <a:schemeClr val="bg1"/>
          </a:solidFill>
        </p:spPr>
        <p:txBody>
          <a:bodyPr/>
          <a:lstStyle/>
          <a:p>
            <a:pPr eaLnBrk="1" hangingPunct="1"/>
            <a:r>
              <a:rPr lang="fr-FR" smtClean="0"/>
              <a:t>am Samstag im Kino war</a:t>
            </a:r>
            <a:endParaRPr lang="fr-FR" smtClean="0">
              <a:cs typeface="Arial" pitchFamily="34" charset="0"/>
            </a:endParaRPr>
          </a:p>
          <a:p>
            <a:pPr eaLnBrk="1" hangingPunct="1"/>
            <a:r>
              <a:rPr lang="fr-FR" smtClean="0">
                <a:cs typeface="Arial" pitchFamily="34" charset="0"/>
              </a:rPr>
              <a:t>Ein Lied von  Lady Gaga in seiner Sammlung hat</a:t>
            </a:r>
          </a:p>
          <a:p>
            <a:pPr eaLnBrk="1" hangingPunct="1"/>
            <a:r>
              <a:rPr lang="fr-FR" smtClean="0">
                <a:cs typeface="Arial" pitchFamily="34" charset="0"/>
              </a:rPr>
              <a:t>Mathe für das Abitur studieren möchte</a:t>
            </a:r>
          </a:p>
        </p:txBody>
      </p:sp>
      <p:pic>
        <p:nvPicPr>
          <p:cNvPr id="59396" name="Picture 6" descr="MCj036051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788" y="5229225"/>
            <a:ext cx="2017712"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7" descr="MCj036051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63" y="44450"/>
            <a:ext cx="2017712"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3214688" y="5214938"/>
            <a:ext cx="1785937" cy="107156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6000" b="1">
                <a:solidFill>
                  <a:srgbClr val="FFFFFF"/>
                </a:solidFill>
              </a:rPr>
              <a:t>KS4</a:t>
            </a:r>
            <a:endParaRPr lang="en-US" sz="6000" b="1">
              <a:solidFill>
                <a:srgbClr val="FFFFFF"/>
              </a:solidFill>
            </a:endParaRPr>
          </a:p>
        </p:txBody>
      </p:sp>
    </p:spTree>
    <p:extLst>
      <p:ext uri="{BB962C8B-B14F-4D97-AF65-F5344CB8AC3E}">
        <p14:creationId xmlns:p14="http://schemas.microsoft.com/office/powerpoint/2010/main" val="2516152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053">
                                            <p:bg/>
                                          </p:spTgt>
                                        </p:tgtEl>
                                        <p:attrNameLst>
                                          <p:attrName>style.visibility</p:attrName>
                                        </p:attrNameLst>
                                      </p:cBhvr>
                                      <p:to>
                                        <p:strVal val="visible"/>
                                      </p:to>
                                    </p:set>
                                    <p:anim calcmode="lin" valueType="num">
                                      <p:cBhvr>
                                        <p:cTn id="7" dur="1000" fill="hold"/>
                                        <p:tgtEl>
                                          <p:spTgt spid="2053">
                                            <p:bg/>
                                          </p:spTgt>
                                        </p:tgtEl>
                                        <p:attrNameLst>
                                          <p:attrName>ppt_x</p:attrName>
                                        </p:attrNameLst>
                                      </p:cBhvr>
                                      <p:tavLst>
                                        <p:tav tm="0">
                                          <p:val>
                                            <p:strVal val="#ppt_x-.2"/>
                                          </p:val>
                                        </p:tav>
                                        <p:tav tm="100000">
                                          <p:val>
                                            <p:strVal val="#ppt_x"/>
                                          </p:val>
                                        </p:tav>
                                      </p:tavLst>
                                    </p:anim>
                                    <p:anim calcmode="lin" valueType="num">
                                      <p:cBhvr>
                                        <p:cTn id="8" dur="1000" fill="hold"/>
                                        <p:tgtEl>
                                          <p:spTgt spid="2053">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53">
                                            <p:bg/>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053">
                                            <p:txEl>
                                              <p:pRg st="0" end="0"/>
                                            </p:txEl>
                                          </p:spTgt>
                                        </p:tgtEl>
                                        <p:attrNameLst>
                                          <p:attrName>style.visibility</p:attrName>
                                        </p:attrNameLst>
                                      </p:cBhvr>
                                      <p:to>
                                        <p:strVal val="visible"/>
                                      </p:to>
                                    </p:set>
                                    <p:anim calcmode="lin" valueType="num">
                                      <p:cBhvr>
                                        <p:cTn id="14" dur="1000" fill="hold"/>
                                        <p:tgtEl>
                                          <p:spTgt spid="2053">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205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05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2053">
                                            <p:txEl>
                                              <p:pRg st="1" end="1"/>
                                            </p:txEl>
                                          </p:spTgt>
                                        </p:tgtEl>
                                        <p:attrNameLst>
                                          <p:attrName>style.visibility</p:attrName>
                                        </p:attrNameLst>
                                      </p:cBhvr>
                                      <p:to>
                                        <p:strVal val="visible"/>
                                      </p:to>
                                    </p:set>
                                    <p:anim calcmode="lin" valueType="num">
                                      <p:cBhvr>
                                        <p:cTn id="21" dur="1000" fill="hold"/>
                                        <p:tgtEl>
                                          <p:spTgt spid="2053">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205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053">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2053">
                                            <p:txEl>
                                              <p:pRg st="2" end="2"/>
                                            </p:txEl>
                                          </p:spTgt>
                                        </p:tgtEl>
                                        <p:attrNameLst>
                                          <p:attrName>style.visibility</p:attrName>
                                        </p:attrNameLst>
                                      </p:cBhvr>
                                      <p:to>
                                        <p:strVal val="visible"/>
                                      </p:to>
                                    </p:set>
                                    <p:anim calcmode="lin" valueType="num">
                                      <p:cBhvr>
                                        <p:cTn id="28" dur="1000" fill="hold"/>
                                        <p:tgtEl>
                                          <p:spTgt spid="2053">
                                            <p:txEl>
                                              <p:pRg st="2" end="2"/>
                                            </p:txEl>
                                          </p:spTgt>
                                        </p:tgtEl>
                                        <p:attrNameLst>
                                          <p:attrName>ppt_x</p:attrName>
                                        </p:attrNameLst>
                                      </p:cBhvr>
                                      <p:tavLst>
                                        <p:tav tm="0">
                                          <p:val>
                                            <p:strVal val="#ppt_x-.2"/>
                                          </p:val>
                                        </p:tav>
                                        <p:tav tm="100000">
                                          <p:val>
                                            <p:strVal val="#ppt_x"/>
                                          </p:val>
                                        </p:tav>
                                      </p:tavLst>
                                    </p:anim>
                                    <p:anim calcmode="lin" valueType="num">
                                      <p:cBhvr>
                                        <p:cTn id="29" dur="1000" fill="hold"/>
                                        <p:tgtEl>
                                          <p:spTgt spid="205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05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9164240"/>
              </p:ext>
            </p:extLst>
          </p:nvPr>
        </p:nvGraphicFramePr>
        <p:xfrm>
          <a:off x="179512" y="188640"/>
          <a:ext cx="8856984" cy="6369888"/>
        </p:xfrm>
        <a:graphic>
          <a:graphicData uri="http://schemas.openxmlformats.org/drawingml/2006/table">
            <a:tbl>
              <a:tblPr firstRow="1" bandRow="1">
                <a:tableStyleId>{5940675A-B579-460E-94D1-54222C63F5DA}</a:tableStyleId>
              </a:tblPr>
              <a:tblGrid>
                <a:gridCol w="8856984"/>
              </a:tblGrid>
              <a:tr h="522379">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463">
                <a:tc>
                  <a:txBody>
                    <a:bodyPr/>
                    <a:lstStyle/>
                    <a:p>
                      <a:pPr algn="l" fontAlgn="auto">
                        <a:spcBef>
                          <a:spcPts val="0"/>
                        </a:spcBef>
                        <a:spcAft>
                          <a:spcPts val="0"/>
                        </a:spcAft>
                        <a:defRPr/>
                      </a:pPr>
                      <a:r>
                        <a:rPr lang="en-GB" sz="3200" b="1" dirty="0" smtClean="0">
                          <a:solidFill>
                            <a:schemeClr val="bg1"/>
                          </a:solidFill>
                        </a:rPr>
                        <a:t>Increasing interactivity </a:t>
                      </a:r>
                      <a:r>
                        <a:rPr lang="en-GB" sz="2000" b="1" dirty="0" smtClean="0">
                          <a:solidFill>
                            <a:schemeClr val="bg1"/>
                          </a:solidFill>
                        </a:rPr>
                        <a:t>(spontaneity, sustaining the flow, intonation)</a:t>
                      </a:r>
                      <a:br>
                        <a:rPr lang="en-GB" sz="2000" b="1" dirty="0" smtClean="0">
                          <a:solidFill>
                            <a:schemeClr val="bg1"/>
                          </a:solidFill>
                        </a:rPr>
                      </a:br>
                      <a:r>
                        <a:rPr lang="en-GB" sz="2800" b="1" dirty="0" smtClean="0">
                          <a:solidFill>
                            <a:schemeClr val="bg1"/>
                          </a:solidFill>
                        </a:rPr>
                        <a:t>Questioning</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395682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393224">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17</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WHAT ARE THE QUESTIONS</a:t>
            </a:r>
            <a:endParaRPr lang="en-US" dirty="0"/>
          </a:p>
        </p:txBody>
      </p:sp>
      <p:pic>
        <p:nvPicPr>
          <p:cNvPr id="6" name="Picture 3" descr="c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712" y="4509120"/>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06403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95288" y="188913"/>
            <a:ext cx="8229600" cy="1143000"/>
          </a:xfrm>
        </p:spPr>
        <p:txBody>
          <a:bodyPr/>
          <a:lstStyle/>
          <a:p>
            <a:pPr eaLnBrk="1" hangingPunct="1"/>
            <a:r>
              <a:rPr lang="en-GB" sz="3200" smtClean="0"/>
              <a:t>Quelles sont les questions?</a:t>
            </a:r>
          </a:p>
        </p:txBody>
      </p:sp>
      <p:sp>
        <p:nvSpPr>
          <p:cNvPr id="60419" name="AutoShape 3"/>
          <p:cNvSpPr>
            <a:spLocks noChangeArrowheads="1"/>
          </p:cNvSpPr>
          <p:nvPr/>
        </p:nvSpPr>
        <p:spPr bwMode="auto">
          <a:xfrm>
            <a:off x="1116013" y="1412875"/>
            <a:ext cx="2232025" cy="865188"/>
          </a:xfrm>
          <a:prstGeom prst="wedgeEllipseCallout">
            <a:avLst>
              <a:gd name="adj1" fmla="val 63657"/>
              <a:gd name="adj2" fmla="val 101745"/>
            </a:avLst>
          </a:prstGeom>
          <a:solidFill>
            <a:srgbClr val="C0C0C0"/>
          </a:solidFill>
          <a:ln w="9525">
            <a:solidFill>
              <a:schemeClr val="tx1"/>
            </a:solidFill>
            <a:miter lim="800000"/>
            <a:headEnd/>
            <a:tailEnd/>
          </a:ln>
        </p:spPr>
        <p:txBody>
          <a:bodyPr/>
          <a:lstStyle/>
          <a:p>
            <a:pPr algn="ctr"/>
            <a:r>
              <a:rPr lang="en-GB">
                <a:latin typeface="Calibri" pitchFamily="34" charset="0"/>
              </a:rPr>
              <a:t>1. Il fait beau.</a:t>
            </a:r>
          </a:p>
        </p:txBody>
      </p:sp>
      <p:sp>
        <p:nvSpPr>
          <p:cNvPr id="60420" name="AutoShape 4"/>
          <p:cNvSpPr>
            <a:spLocks noChangeArrowheads="1"/>
          </p:cNvSpPr>
          <p:nvPr/>
        </p:nvSpPr>
        <p:spPr bwMode="auto">
          <a:xfrm>
            <a:off x="4140200" y="1341438"/>
            <a:ext cx="2232025" cy="647700"/>
          </a:xfrm>
          <a:prstGeom prst="wedgeRectCallout">
            <a:avLst>
              <a:gd name="adj1" fmla="val -38407"/>
              <a:gd name="adj2" fmla="val 152449"/>
            </a:avLst>
          </a:prstGeom>
          <a:solidFill>
            <a:srgbClr val="00CCFF"/>
          </a:solidFill>
          <a:ln w="9525">
            <a:solidFill>
              <a:schemeClr val="tx1"/>
            </a:solidFill>
            <a:miter lim="800000"/>
            <a:headEnd/>
            <a:tailEnd/>
          </a:ln>
        </p:spPr>
        <p:txBody>
          <a:bodyPr/>
          <a:lstStyle/>
          <a:p>
            <a:pPr algn="ctr"/>
            <a:r>
              <a:rPr lang="en-GB">
                <a:latin typeface="Calibri" pitchFamily="34" charset="0"/>
              </a:rPr>
              <a:t>2. La capitale de la Tunisie, c’est Tunis.</a:t>
            </a:r>
          </a:p>
        </p:txBody>
      </p:sp>
      <p:sp>
        <p:nvSpPr>
          <p:cNvPr id="60421" name="AutoShape 5"/>
          <p:cNvSpPr>
            <a:spLocks noChangeArrowheads="1"/>
          </p:cNvSpPr>
          <p:nvPr/>
        </p:nvSpPr>
        <p:spPr bwMode="auto">
          <a:xfrm>
            <a:off x="323850" y="2636838"/>
            <a:ext cx="1873250" cy="935037"/>
          </a:xfrm>
          <a:prstGeom prst="wedgeRoundRectCallout">
            <a:avLst>
              <a:gd name="adj1" fmla="val 110056"/>
              <a:gd name="adj2" fmla="val 34278"/>
              <a:gd name="adj3" fmla="val 16667"/>
            </a:avLst>
          </a:prstGeom>
          <a:solidFill>
            <a:srgbClr val="99CC00"/>
          </a:solidFill>
          <a:ln w="9525">
            <a:solidFill>
              <a:schemeClr val="tx1"/>
            </a:solidFill>
            <a:miter lim="800000"/>
            <a:headEnd/>
            <a:tailEnd/>
          </a:ln>
        </p:spPr>
        <p:txBody>
          <a:bodyPr/>
          <a:lstStyle/>
          <a:p>
            <a:pPr algn="ctr"/>
            <a:r>
              <a:rPr lang="en-GB">
                <a:latin typeface="Calibri" pitchFamily="34" charset="0"/>
              </a:rPr>
              <a:t>3. S’il fait du soleil, je fais du cyclisme.</a:t>
            </a:r>
          </a:p>
        </p:txBody>
      </p:sp>
      <p:sp>
        <p:nvSpPr>
          <p:cNvPr id="60422" name="AutoShape 6"/>
          <p:cNvSpPr>
            <a:spLocks noChangeArrowheads="1"/>
          </p:cNvSpPr>
          <p:nvPr/>
        </p:nvSpPr>
        <p:spPr bwMode="auto">
          <a:xfrm>
            <a:off x="6227763" y="1844675"/>
            <a:ext cx="2736850" cy="1152525"/>
          </a:xfrm>
          <a:prstGeom prst="wedgeEllipseCallout">
            <a:avLst>
              <a:gd name="adj1" fmla="val -71981"/>
              <a:gd name="adj2" fmla="val 65977"/>
            </a:avLst>
          </a:prstGeom>
          <a:solidFill>
            <a:srgbClr val="FFCC99"/>
          </a:solidFill>
          <a:ln w="9525">
            <a:solidFill>
              <a:schemeClr val="tx1"/>
            </a:solidFill>
            <a:miter lim="800000"/>
            <a:headEnd/>
            <a:tailEnd/>
          </a:ln>
        </p:spPr>
        <p:txBody>
          <a:bodyPr/>
          <a:lstStyle/>
          <a:p>
            <a:pPr algn="ctr"/>
            <a:r>
              <a:rPr lang="en-GB">
                <a:latin typeface="Calibri" pitchFamily="34" charset="0"/>
              </a:rPr>
              <a:t>4. Je vais en Espagne pour aller à la plage.</a:t>
            </a:r>
          </a:p>
        </p:txBody>
      </p:sp>
      <p:sp>
        <p:nvSpPr>
          <p:cNvPr id="60423" name="AutoShape 7"/>
          <p:cNvSpPr>
            <a:spLocks noChangeArrowheads="1"/>
          </p:cNvSpPr>
          <p:nvPr/>
        </p:nvSpPr>
        <p:spPr bwMode="auto">
          <a:xfrm>
            <a:off x="6443663" y="3141663"/>
            <a:ext cx="1943100" cy="863600"/>
          </a:xfrm>
          <a:prstGeom prst="wedgeEllipseCallout">
            <a:avLst>
              <a:gd name="adj1" fmla="val -109806"/>
              <a:gd name="adj2" fmla="val 56616"/>
            </a:avLst>
          </a:prstGeom>
          <a:solidFill>
            <a:srgbClr val="FFFF99"/>
          </a:solidFill>
          <a:ln w="9525">
            <a:solidFill>
              <a:schemeClr val="tx1"/>
            </a:solidFill>
            <a:miter lim="800000"/>
            <a:headEnd/>
            <a:tailEnd/>
          </a:ln>
        </p:spPr>
        <p:txBody>
          <a:bodyPr/>
          <a:lstStyle/>
          <a:p>
            <a:pPr algn="ctr"/>
            <a:r>
              <a:rPr lang="en-GB">
                <a:latin typeface="Calibri" pitchFamily="34" charset="0"/>
              </a:rPr>
              <a:t>5. Oui, bien sûr. Et toi? </a:t>
            </a:r>
          </a:p>
        </p:txBody>
      </p:sp>
      <p:sp>
        <p:nvSpPr>
          <p:cNvPr id="60424" name="AutoShape 8"/>
          <p:cNvSpPr>
            <a:spLocks noChangeArrowheads="1"/>
          </p:cNvSpPr>
          <p:nvPr/>
        </p:nvSpPr>
        <p:spPr bwMode="auto">
          <a:xfrm>
            <a:off x="395288" y="4005263"/>
            <a:ext cx="2592387" cy="720725"/>
          </a:xfrm>
          <a:prstGeom prst="wedgeRoundRectCallout">
            <a:avLst>
              <a:gd name="adj1" fmla="val 72903"/>
              <a:gd name="adj2" fmla="val -107708"/>
              <a:gd name="adj3" fmla="val 16667"/>
            </a:avLst>
          </a:prstGeom>
          <a:solidFill>
            <a:schemeClr val="accent1"/>
          </a:solidFill>
          <a:ln w="9525">
            <a:solidFill>
              <a:schemeClr val="tx1"/>
            </a:solidFill>
            <a:miter lim="800000"/>
            <a:headEnd/>
            <a:tailEnd/>
          </a:ln>
        </p:spPr>
        <p:txBody>
          <a:bodyPr/>
          <a:lstStyle/>
          <a:p>
            <a:pPr algn="ctr"/>
            <a:r>
              <a:rPr lang="en-GB">
                <a:latin typeface="Calibri" pitchFamily="34" charset="0"/>
              </a:rPr>
              <a:t>6. Hier je suis resté à la maison.</a:t>
            </a:r>
          </a:p>
        </p:txBody>
      </p:sp>
      <p:sp>
        <p:nvSpPr>
          <p:cNvPr id="60425" name="AutoShape 9"/>
          <p:cNvSpPr>
            <a:spLocks noChangeArrowheads="1"/>
          </p:cNvSpPr>
          <p:nvPr/>
        </p:nvSpPr>
        <p:spPr bwMode="auto">
          <a:xfrm>
            <a:off x="2051050" y="5300663"/>
            <a:ext cx="2305050" cy="360362"/>
          </a:xfrm>
          <a:prstGeom prst="wedgeRectCallout">
            <a:avLst>
              <a:gd name="adj1" fmla="val 35264"/>
              <a:gd name="adj2" fmla="val -273787"/>
            </a:avLst>
          </a:prstGeom>
          <a:solidFill>
            <a:srgbClr val="FF6600"/>
          </a:solidFill>
          <a:ln w="9525">
            <a:solidFill>
              <a:schemeClr val="tx1"/>
            </a:solidFill>
            <a:miter lim="800000"/>
            <a:headEnd/>
            <a:tailEnd/>
          </a:ln>
        </p:spPr>
        <p:txBody>
          <a:bodyPr/>
          <a:lstStyle/>
          <a:p>
            <a:pPr algn="ctr"/>
            <a:r>
              <a:rPr lang="en-GB">
                <a:latin typeface="Calibri" pitchFamily="34" charset="0"/>
              </a:rPr>
              <a:t>7. On peut faire du ski</a:t>
            </a:r>
          </a:p>
        </p:txBody>
      </p:sp>
      <p:sp>
        <p:nvSpPr>
          <p:cNvPr id="60426" name="AutoShape 10"/>
          <p:cNvSpPr>
            <a:spLocks noChangeArrowheads="1"/>
          </p:cNvSpPr>
          <p:nvPr/>
        </p:nvSpPr>
        <p:spPr bwMode="auto">
          <a:xfrm>
            <a:off x="4787900" y="5661025"/>
            <a:ext cx="2232025" cy="719138"/>
          </a:xfrm>
          <a:prstGeom prst="wedgeEllipseCallout">
            <a:avLst>
              <a:gd name="adj1" fmla="val -62801"/>
              <a:gd name="adj2" fmla="val -212912"/>
            </a:avLst>
          </a:prstGeom>
          <a:solidFill>
            <a:srgbClr val="33CCCC"/>
          </a:solidFill>
          <a:ln w="9525">
            <a:solidFill>
              <a:schemeClr val="tx1"/>
            </a:solidFill>
            <a:miter lim="800000"/>
            <a:headEnd/>
            <a:tailEnd/>
          </a:ln>
        </p:spPr>
        <p:txBody>
          <a:bodyPr/>
          <a:lstStyle/>
          <a:p>
            <a:pPr algn="ctr"/>
            <a:r>
              <a:rPr lang="en-GB" sz="2000">
                <a:latin typeface="Calibri" pitchFamily="34" charset="0"/>
              </a:rPr>
              <a:t>9.  Peut-être</a:t>
            </a:r>
            <a:endParaRPr lang="en-GB">
              <a:latin typeface="Calibri" pitchFamily="34" charset="0"/>
            </a:endParaRPr>
          </a:p>
        </p:txBody>
      </p:sp>
      <p:pic>
        <p:nvPicPr>
          <p:cNvPr id="60427" name="Picture 11"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708275"/>
            <a:ext cx="1398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8" name="AutoShape 12"/>
          <p:cNvSpPr>
            <a:spLocks noChangeArrowheads="1"/>
          </p:cNvSpPr>
          <p:nvPr/>
        </p:nvSpPr>
        <p:spPr bwMode="auto">
          <a:xfrm>
            <a:off x="6877050" y="4508500"/>
            <a:ext cx="2087563" cy="1152525"/>
          </a:xfrm>
          <a:prstGeom prst="wedgeEllipseCallout">
            <a:avLst>
              <a:gd name="adj1" fmla="val -125208"/>
              <a:gd name="adj2" fmla="val -67079"/>
            </a:avLst>
          </a:prstGeom>
          <a:solidFill>
            <a:srgbClr val="FFCC99"/>
          </a:solidFill>
          <a:ln w="9525">
            <a:solidFill>
              <a:schemeClr val="tx1"/>
            </a:solidFill>
            <a:miter lim="800000"/>
            <a:headEnd/>
            <a:tailEnd/>
          </a:ln>
        </p:spPr>
        <p:txBody>
          <a:bodyPr/>
          <a:lstStyle/>
          <a:p>
            <a:pPr algn="ctr"/>
            <a:r>
              <a:rPr lang="en-GB">
                <a:latin typeface="Calibri" pitchFamily="34" charset="0"/>
              </a:rPr>
              <a:t>8. Je vais visiter le château</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73463" y="2205038"/>
            <a:ext cx="1398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AutoShape 3"/>
          <p:cNvSpPr>
            <a:spLocks noChangeArrowheads="1"/>
          </p:cNvSpPr>
          <p:nvPr/>
        </p:nvSpPr>
        <p:spPr bwMode="auto">
          <a:xfrm>
            <a:off x="5724525" y="4508500"/>
            <a:ext cx="3024188" cy="1223963"/>
          </a:xfrm>
          <a:prstGeom prst="wedgeRoundRectCallout">
            <a:avLst>
              <a:gd name="adj1" fmla="val -75514"/>
              <a:gd name="adj2" fmla="val -99806"/>
              <a:gd name="adj3" fmla="val 16667"/>
            </a:avLst>
          </a:prstGeom>
          <a:solidFill>
            <a:schemeClr val="bg1"/>
          </a:solidFill>
          <a:ln w="9525">
            <a:solidFill>
              <a:schemeClr val="tx1"/>
            </a:solidFill>
            <a:miter lim="800000"/>
            <a:headEnd/>
            <a:tailEnd/>
          </a:ln>
        </p:spPr>
        <p:txBody>
          <a:bodyPr/>
          <a:lstStyle/>
          <a:p>
            <a:pPr algn="ctr"/>
            <a:r>
              <a:rPr lang="en-GB" sz="2400">
                <a:latin typeface="Calibri" pitchFamily="34" charset="0"/>
                <a:cs typeface="Arial" pitchFamily="34" charset="0"/>
              </a:rPr>
              <a:t>Ich wohne in Hamburg in Deutschland. </a:t>
            </a:r>
          </a:p>
        </p:txBody>
      </p:sp>
      <p:sp>
        <p:nvSpPr>
          <p:cNvPr id="10244" name="AutoShape 4"/>
          <p:cNvSpPr>
            <a:spLocks noChangeArrowheads="1"/>
          </p:cNvSpPr>
          <p:nvPr/>
        </p:nvSpPr>
        <p:spPr bwMode="auto">
          <a:xfrm>
            <a:off x="5076825" y="1125538"/>
            <a:ext cx="3600450" cy="792162"/>
          </a:xfrm>
          <a:prstGeom prst="wedgeRoundRectCallout">
            <a:avLst>
              <a:gd name="adj1" fmla="val -55731"/>
              <a:gd name="adj2" fmla="val 172245"/>
              <a:gd name="adj3" fmla="val 16667"/>
            </a:avLst>
          </a:prstGeom>
          <a:solidFill>
            <a:schemeClr val="bg1"/>
          </a:solidFill>
          <a:ln w="9525">
            <a:solidFill>
              <a:schemeClr val="tx1"/>
            </a:solidFill>
            <a:miter lim="800000"/>
            <a:headEnd/>
            <a:tailEnd/>
          </a:ln>
        </p:spPr>
        <p:txBody>
          <a:bodyPr/>
          <a:lstStyle/>
          <a:p>
            <a:pPr algn="ctr"/>
            <a:r>
              <a:rPr lang="en-GB" sz="2400">
                <a:latin typeface="Calibri" pitchFamily="34" charset="0"/>
                <a:cs typeface="Arial" pitchFamily="34" charset="0"/>
              </a:rPr>
              <a:t>Mein Lieblingsfach ist Deutsch! </a:t>
            </a:r>
          </a:p>
        </p:txBody>
      </p:sp>
      <p:sp>
        <p:nvSpPr>
          <p:cNvPr id="10245" name="AutoShape 5"/>
          <p:cNvSpPr>
            <a:spLocks noChangeArrowheads="1"/>
          </p:cNvSpPr>
          <p:nvPr/>
        </p:nvSpPr>
        <p:spPr bwMode="auto">
          <a:xfrm>
            <a:off x="0" y="2924175"/>
            <a:ext cx="3024188" cy="793750"/>
          </a:xfrm>
          <a:prstGeom prst="wedgeRoundRectCallout">
            <a:avLst>
              <a:gd name="adj1" fmla="val 66431"/>
              <a:gd name="adj2" fmla="val 28801"/>
              <a:gd name="adj3" fmla="val 16667"/>
            </a:avLst>
          </a:prstGeom>
          <a:solidFill>
            <a:schemeClr val="bg1"/>
          </a:solidFill>
          <a:ln w="9525">
            <a:solidFill>
              <a:schemeClr val="tx1"/>
            </a:solidFill>
            <a:miter lim="800000"/>
            <a:headEnd/>
            <a:tailEnd/>
          </a:ln>
        </p:spPr>
        <p:txBody>
          <a:bodyPr/>
          <a:lstStyle/>
          <a:p>
            <a:pPr algn="ctr"/>
            <a:r>
              <a:rPr lang="en-GB" sz="2400">
                <a:latin typeface="Calibri" pitchFamily="34" charset="0"/>
                <a:cs typeface="Arial" pitchFamily="34" charset="0"/>
              </a:rPr>
              <a:t>Es ist neun Uhr dreißig.</a:t>
            </a:r>
          </a:p>
        </p:txBody>
      </p:sp>
      <p:sp>
        <p:nvSpPr>
          <p:cNvPr id="10246" name="AutoShape 6"/>
          <p:cNvSpPr>
            <a:spLocks noChangeArrowheads="1"/>
          </p:cNvSpPr>
          <p:nvPr/>
        </p:nvSpPr>
        <p:spPr bwMode="auto">
          <a:xfrm>
            <a:off x="5364163" y="2997200"/>
            <a:ext cx="3168650" cy="792163"/>
          </a:xfrm>
          <a:prstGeom prst="wedgeRoundRectCallout">
            <a:avLst>
              <a:gd name="adj1" fmla="val -62074"/>
              <a:gd name="adj2" fmla="val 30560"/>
              <a:gd name="adj3" fmla="val 16667"/>
            </a:avLst>
          </a:prstGeom>
          <a:solidFill>
            <a:schemeClr val="bg1"/>
          </a:solidFill>
          <a:ln w="9525">
            <a:solidFill>
              <a:schemeClr val="tx1"/>
            </a:solidFill>
            <a:miter lim="800000"/>
            <a:headEnd/>
            <a:tailEnd/>
          </a:ln>
        </p:spPr>
        <p:txBody>
          <a:bodyPr/>
          <a:lstStyle/>
          <a:p>
            <a:pPr algn="ctr"/>
            <a:r>
              <a:rPr lang="en-GB" sz="2400">
                <a:latin typeface="Calibri" pitchFamily="34" charset="0"/>
                <a:cs typeface="Arial" pitchFamily="34" charset="0"/>
              </a:rPr>
              <a:t>Ab und zu…</a:t>
            </a:r>
          </a:p>
        </p:txBody>
      </p:sp>
      <p:sp>
        <p:nvSpPr>
          <p:cNvPr id="10247" name="AutoShape 7"/>
          <p:cNvSpPr>
            <a:spLocks noChangeArrowheads="1"/>
          </p:cNvSpPr>
          <p:nvPr/>
        </p:nvSpPr>
        <p:spPr bwMode="auto">
          <a:xfrm>
            <a:off x="323850" y="4221163"/>
            <a:ext cx="2447925" cy="576262"/>
          </a:xfrm>
          <a:prstGeom prst="wedgeRoundRectCallout">
            <a:avLst>
              <a:gd name="adj1" fmla="val 103630"/>
              <a:gd name="adj2" fmla="val -95731"/>
              <a:gd name="adj3" fmla="val 16667"/>
            </a:avLst>
          </a:prstGeom>
          <a:solidFill>
            <a:schemeClr val="bg1"/>
          </a:solidFill>
          <a:ln w="9525">
            <a:solidFill>
              <a:schemeClr val="tx1"/>
            </a:solidFill>
            <a:miter lim="800000"/>
            <a:headEnd/>
            <a:tailEnd/>
          </a:ln>
        </p:spPr>
        <p:txBody>
          <a:bodyPr/>
          <a:lstStyle/>
          <a:p>
            <a:pPr algn="ctr"/>
            <a:r>
              <a:rPr lang="en-GB" sz="2400">
                <a:latin typeface="Calibri" pitchFamily="34" charset="0"/>
                <a:cs typeface="Arial" pitchFamily="34" charset="0"/>
              </a:rPr>
              <a:t>Vielleicht…</a:t>
            </a:r>
          </a:p>
        </p:txBody>
      </p:sp>
      <p:sp>
        <p:nvSpPr>
          <p:cNvPr id="10248" name="Text Box 8"/>
          <p:cNvSpPr txBox="1">
            <a:spLocks noChangeArrowheads="1"/>
          </p:cNvSpPr>
          <p:nvPr/>
        </p:nvSpPr>
        <p:spPr bwMode="auto">
          <a:xfrm>
            <a:off x="611188" y="0"/>
            <a:ext cx="77041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3200" b="1">
                <a:latin typeface="Calibri" pitchFamily="34" charset="0"/>
              </a:rPr>
              <a:t>Was sind die Fragen?</a:t>
            </a:r>
            <a:endParaRPr lang="en-GB" sz="3200" b="1">
              <a:latin typeface="Calibri" pitchFamily="34" charset="0"/>
              <a:cs typeface="Arial" pitchFamily="34" charset="0"/>
            </a:endParaRPr>
          </a:p>
        </p:txBody>
      </p:sp>
      <p:sp>
        <p:nvSpPr>
          <p:cNvPr id="10249" name="AutoShape 9"/>
          <p:cNvSpPr>
            <a:spLocks noChangeArrowheads="1"/>
          </p:cNvSpPr>
          <p:nvPr/>
        </p:nvSpPr>
        <p:spPr bwMode="auto">
          <a:xfrm>
            <a:off x="179388" y="908050"/>
            <a:ext cx="3384550" cy="1295400"/>
          </a:xfrm>
          <a:prstGeom prst="wedgeRoundRectCallout">
            <a:avLst>
              <a:gd name="adj1" fmla="val 53519"/>
              <a:gd name="adj2" fmla="val 112380"/>
              <a:gd name="adj3" fmla="val 16667"/>
            </a:avLst>
          </a:prstGeom>
          <a:solidFill>
            <a:schemeClr val="bg1"/>
          </a:solidFill>
          <a:ln w="9525">
            <a:solidFill>
              <a:schemeClr val="tx1"/>
            </a:solidFill>
            <a:miter lim="800000"/>
            <a:headEnd/>
            <a:tailEnd/>
          </a:ln>
        </p:spPr>
        <p:txBody>
          <a:bodyPr/>
          <a:lstStyle/>
          <a:p>
            <a:pPr algn="ctr"/>
            <a:r>
              <a:rPr lang="en-GB" sz="2400">
                <a:latin typeface="Calibri" pitchFamily="34" charset="0"/>
              </a:rPr>
              <a:t>Ja. Ich habe eine Schwester und zwei Brüder.</a:t>
            </a:r>
          </a:p>
        </p:txBody>
      </p:sp>
      <p:sp>
        <p:nvSpPr>
          <p:cNvPr id="10250" name="AutoShape 6"/>
          <p:cNvSpPr>
            <a:spLocks noChangeArrowheads="1"/>
          </p:cNvSpPr>
          <p:nvPr/>
        </p:nvSpPr>
        <p:spPr bwMode="auto">
          <a:xfrm>
            <a:off x="611188" y="5373688"/>
            <a:ext cx="3529012" cy="1223962"/>
          </a:xfrm>
          <a:prstGeom prst="wedgeRoundRectCallout">
            <a:avLst>
              <a:gd name="adj1" fmla="val 48333"/>
              <a:gd name="adj2" fmla="val -150778"/>
              <a:gd name="adj3" fmla="val 16667"/>
            </a:avLst>
          </a:prstGeom>
          <a:solidFill>
            <a:schemeClr val="bg1"/>
          </a:solidFill>
          <a:ln w="9525">
            <a:solidFill>
              <a:schemeClr val="tx1"/>
            </a:solidFill>
            <a:miter lim="800000"/>
            <a:headEnd/>
            <a:tailEnd/>
          </a:ln>
        </p:spPr>
        <p:txBody>
          <a:bodyPr/>
          <a:lstStyle/>
          <a:p>
            <a:pPr algn="ctr"/>
            <a:r>
              <a:rPr lang="en-GB" sz="2400">
                <a:latin typeface="Calibri" pitchFamily="34" charset="0"/>
                <a:cs typeface="Arial" pitchFamily="34" charset="0"/>
              </a:rPr>
              <a:t>In meiner Freizeit fahre ich gern Rad und ich besuche Freunde. </a:t>
            </a:r>
          </a:p>
        </p:txBody>
      </p:sp>
      <p:sp>
        <p:nvSpPr>
          <p:cNvPr id="10251" name="AutoShape 7"/>
          <p:cNvSpPr>
            <a:spLocks noChangeArrowheads="1"/>
          </p:cNvSpPr>
          <p:nvPr/>
        </p:nvSpPr>
        <p:spPr bwMode="auto">
          <a:xfrm>
            <a:off x="4284663" y="5805488"/>
            <a:ext cx="2881312" cy="908050"/>
          </a:xfrm>
          <a:prstGeom prst="wedgeRoundRectCallout">
            <a:avLst>
              <a:gd name="adj1" fmla="val -34023"/>
              <a:gd name="adj2" fmla="val -210491"/>
              <a:gd name="adj3" fmla="val 16667"/>
            </a:avLst>
          </a:prstGeom>
          <a:solidFill>
            <a:schemeClr val="bg1"/>
          </a:solidFill>
          <a:ln w="9525">
            <a:solidFill>
              <a:schemeClr val="tx1"/>
            </a:solidFill>
            <a:miter lim="800000"/>
            <a:headEnd/>
            <a:tailEnd/>
          </a:ln>
        </p:spPr>
        <p:txBody>
          <a:bodyPr/>
          <a:lstStyle/>
          <a:p>
            <a:pPr algn="ctr"/>
            <a:r>
              <a:rPr lang="en-GB" sz="2400">
                <a:latin typeface="Calibri" pitchFamily="34" charset="0"/>
                <a:cs typeface="Arial" pitchFamily="34" charset="0"/>
              </a:rPr>
              <a:t>Das ist eine gute Frage!</a:t>
            </a:r>
          </a:p>
        </p:txBody>
      </p:sp>
    </p:spTree>
    <p:extLst>
      <p:ext uri="{BB962C8B-B14F-4D97-AF65-F5344CB8AC3E}">
        <p14:creationId xmlns:p14="http://schemas.microsoft.com/office/powerpoint/2010/main" val="1536432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RARELY USED\MY STUFF 07\Photos\S&amp;M photos for wedding\11 years old (2) - 19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2747963" cy="170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a:t>Mein </a:t>
            </a:r>
            <a:r>
              <a:rPr lang="en-GB" sz="2000" dirty="0" err="1"/>
              <a:t>Schultag</a:t>
            </a:r>
            <a:r>
              <a:rPr lang="en-GB" sz="2000" dirty="0"/>
              <a:t> </a:t>
            </a:r>
            <a:r>
              <a:rPr lang="en-GB" sz="2000" dirty="0" err="1"/>
              <a:t>beginnt</a:t>
            </a:r>
            <a:r>
              <a:rPr lang="en-GB" sz="2000" dirty="0"/>
              <a:t> um </a:t>
            </a:r>
            <a:r>
              <a:rPr lang="en-GB" sz="2000" dirty="0" err="1"/>
              <a:t>halb</a:t>
            </a:r>
            <a:r>
              <a:rPr lang="en-GB" sz="2000" dirty="0"/>
              <a:t> </a:t>
            </a:r>
            <a:r>
              <a:rPr lang="en-GB" sz="2000" dirty="0" err="1"/>
              <a:t>neun</a:t>
            </a:r>
            <a:r>
              <a:rPr lang="en-GB" sz="2000" dirty="0"/>
              <a:t> (1)</a:t>
            </a:r>
          </a:p>
        </p:txBody>
      </p:sp>
      <p:sp>
        <p:nvSpPr>
          <p:cNvPr id="6" name="Rectangle 5"/>
          <p:cNvSpPr/>
          <p:nvPr/>
        </p:nvSpPr>
        <p:spPr>
          <a:xfrm>
            <a:off x="2747963" y="0"/>
            <a:ext cx="3132137" cy="170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a:t>Nein. Deutsch </a:t>
            </a:r>
            <a:r>
              <a:rPr lang="en-GB" sz="2000" dirty="0" err="1"/>
              <a:t>ist</a:t>
            </a:r>
            <a:r>
              <a:rPr lang="en-GB" sz="2000" dirty="0"/>
              <a:t> </a:t>
            </a:r>
            <a:r>
              <a:rPr lang="en-GB" sz="2000" dirty="0" err="1"/>
              <a:t>natürlich</a:t>
            </a:r>
            <a:r>
              <a:rPr lang="en-GB" sz="2000" dirty="0"/>
              <a:t> </a:t>
            </a:r>
            <a:r>
              <a:rPr lang="en-GB" sz="2000" dirty="0" err="1"/>
              <a:t>mein</a:t>
            </a:r>
            <a:r>
              <a:rPr lang="en-GB" sz="2000" dirty="0"/>
              <a:t> </a:t>
            </a:r>
            <a:r>
              <a:rPr lang="en-GB" sz="2000" dirty="0" err="1"/>
              <a:t>Lieblingsfach</a:t>
            </a:r>
            <a:r>
              <a:rPr lang="en-GB" sz="2000" dirty="0"/>
              <a:t>. (2)</a:t>
            </a:r>
          </a:p>
        </p:txBody>
      </p:sp>
      <p:sp>
        <p:nvSpPr>
          <p:cNvPr id="7" name="Rectangle 6"/>
          <p:cNvSpPr/>
          <p:nvPr/>
        </p:nvSpPr>
        <p:spPr>
          <a:xfrm>
            <a:off x="5880100" y="12700"/>
            <a:ext cx="3227388" cy="170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a:t>Das </a:t>
            </a:r>
            <a:r>
              <a:rPr lang="en-GB" sz="2000" dirty="0" err="1"/>
              <a:t>langweiligste</a:t>
            </a:r>
            <a:r>
              <a:rPr lang="en-GB" sz="2000" dirty="0"/>
              <a:t> </a:t>
            </a:r>
            <a:r>
              <a:rPr lang="en-GB" sz="2000" dirty="0" err="1"/>
              <a:t>Fach</a:t>
            </a:r>
            <a:r>
              <a:rPr lang="en-GB" sz="2000" dirty="0"/>
              <a:t> </a:t>
            </a:r>
            <a:r>
              <a:rPr lang="en-GB" sz="2000" dirty="0" err="1"/>
              <a:t>ist</a:t>
            </a:r>
            <a:r>
              <a:rPr lang="en-GB" sz="2000" dirty="0"/>
              <a:t> </a:t>
            </a:r>
            <a:r>
              <a:rPr lang="en-GB" sz="2000" dirty="0" err="1"/>
              <a:t>Englisch</a:t>
            </a:r>
            <a:r>
              <a:rPr lang="en-GB" sz="2000" dirty="0"/>
              <a:t>. (2)</a:t>
            </a:r>
          </a:p>
        </p:txBody>
      </p:sp>
      <p:sp>
        <p:nvSpPr>
          <p:cNvPr id="8" name="Rectangle 7"/>
          <p:cNvSpPr/>
          <p:nvPr/>
        </p:nvSpPr>
        <p:spPr>
          <a:xfrm>
            <a:off x="-36513" y="1701800"/>
            <a:ext cx="2747963" cy="1700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err="1"/>
              <a:t>Eine</a:t>
            </a:r>
            <a:r>
              <a:rPr lang="en-GB" sz="2000" dirty="0"/>
              <a:t> </a:t>
            </a:r>
            <a:r>
              <a:rPr lang="en-GB" sz="2000" dirty="0" err="1"/>
              <a:t>gute</a:t>
            </a:r>
            <a:r>
              <a:rPr lang="en-GB" sz="2000" dirty="0"/>
              <a:t> </a:t>
            </a:r>
            <a:r>
              <a:rPr lang="en-GB" sz="2000" dirty="0" err="1"/>
              <a:t>Frage</a:t>
            </a:r>
            <a:r>
              <a:rPr lang="en-GB" sz="2000" dirty="0"/>
              <a:t>. </a:t>
            </a:r>
            <a:r>
              <a:rPr lang="en-GB" sz="2000" dirty="0" err="1"/>
              <a:t>Ich</a:t>
            </a:r>
            <a:r>
              <a:rPr lang="en-GB" sz="2000" dirty="0"/>
              <a:t> </a:t>
            </a:r>
            <a:r>
              <a:rPr lang="en-GB" sz="2000" dirty="0" err="1"/>
              <a:t>finde</a:t>
            </a:r>
            <a:r>
              <a:rPr lang="en-GB" sz="2000" dirty="0"/>
              <a:t> </a:t>
            </a:r>
            <a:r>
              <a:rPr lang="en-GB" sz="2000" dirty="0" err="1"/>
              <a:t>Mathe</a:t>
            </a:r>
            <a:r>
              <a:rPr lang="en-GB" sz="2000" dirty="0"/>
              <a:t> </a:t>
            </a:r>
            <a:r>
              <a:rPr lang="en-GB" sz="2000" dirty="0" err="1"/>
              <a:t>nützlicher</a:t>
            </a:r>
            <a:r>
              <a:rPr lang="en-GB" sz="2000" dirty="0"/>
              <a:t> </a:t>
            </a:r>
            <a:r>
              <a:rPr lang="en-GB" sz="2000" dirty="0" err="1"/>
              <a:t>als</a:t>
            </a:r>
            <a:r>
              <a:rPr lang="en-GB" sz="2000" dirty="0"/>
              <a:t> </a:t>
            </a:r>
            <a:r>
              <a:rPr lang="en-GB" sz="2000" dirty="0" err="1"/>
              <a:t>Englisch</a:t>
            </a:r>
            <a:r>
              <a:rPr lang="en-GB" sz="2000" dirty="0"/>
              <a:t>. (2)</a:t>
            </a:r>
          </a:p>
        </p:txBody>
      </p:sp>
      <p:sp>
        <p:nvSpPr>
          <p:cNvPr id="9" name="Rectangle 8"/>
          <p:cNvSpPr/>
          <p:nvPr/>
        </p:nvSpPr>
        <p:spPr>
          <a:xfrm>
            <a:off x="-36513" y="3375025"/>
            <a:ext cx="2747963" cy="1700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err="1"/>
              <a:t>Letztes</a:t>
            </a:r>
            <a:r>
              <a:rPr lang="en-GB" sz="2000" dirty="0"/>
              <a:t> </a:t>
            </a:r>
            <a:r>
              <a:rPr lang="en-GB" sz="2000" dirty="0" err="1"/>
              <a:t>Jahr</a:t>
            </a:r>
            <a:r>
              <a:rPr lang="en-GB" sz="2000" dirty="0"/>
              <a:t> war Geschichte </a:t>
            </a:r>
            <a:r>
              <a:rPr lang="en-GB" sz="2000" dirty="0" err="1"/>
              <a:t>sehr</a:t>
            </a:r>
            <a:r>
              <a:rPr lang="en-GB" sz="2000" dirty="0"/>
              <a:t> </a:t>
            </a:r>
            <a:r>
              <a:rPr lang="en-GB" sz="2000" dirty="0" err="1"/>
              <a:t>langweilig</a:t>
            </a:r>
            <a:r>
              <a:rPr lang="en-GB" sz="2000" dirty="0"/>
              <a:t> </a:t>
            </a:r>
            <a:r>
              <a:rPr lang="en-GB" sz="2000" dirty="0" err="1"/>
              <a:t>aber</a:t>
            </a:r>
            <a:r>
              <a:rPr lang="en-GB" sz="2000" dirty="0"/>
              <a:t> dieses </a:t>
            </a:r>
            <a:r>
              <a:rPr lang="en-GB" sz="2000" dirty="0" err="1"/>
              <a:t>Jahr</a:t>
            </a:r>
            <a:r>
              <a:rPr lang="en-GB" sz="2000" dirty="0"/>
              <a:t> </a:t>
            </a:r>
            <a:r>
              <a:rPr lang="en-GB" sz="2000" dirty="0" err="1"/>
              <a:t>ist</a:t>
            </a:r>
            <a:r>
              <a:rPr lang="en-GB" sz="2000" dirty="0"/>
              <a:t> </a:t>
            </a:r>
            <a:r>
              <a:rPr lang="en-GB" sz="2000" dirty="0" err="1"/>
              <a:t>es</a:t>
            </a:r>
            <a:r>
              <a:rPr lang="en-GB" sz="2000" dirty="0"/>
              <a:t> </a:t>
            </a:r>
            <a:r>
              <a:rPr lang="en-GB" sz="2000" dirty="0" err="1"/>
              <a:t>besser</a:t>
            </a:r>
            <a:r>
              <a:rPr lang="en-GB" sz="2000" dirty="0"/>
              <a:t>. (2)</a:t>
            </a:r>
          </a:p>
        </p:txBody>
      </p:sp>
      <p:sp>
        <p:nvSpPr>
          <p:cNvPr id="10" name="Rectangle 9"/>
          <p:cNvSpPr/>
          <p:nvPr/>
        </p:nvSpPr>
        <p:spPr>
          <a:xfrm>
            <a:off x="-36513" y="5075238"/>
            <a:ext cx="2747963" cy="180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err="1"/>
              <a:t>Ich</a:t>
            </a:r>
            <a:r>
              <a:rPr lang="en-GB" sz="2000" dirty="0"/>
              <a:t> </a:t>
            </a:r>
            <a:r>
              <a:rPr lang="en-GB" sz="2000" dirty="0" err="1"/>
              <a:t>werde</a:t>
            </a:r>
            <a:r>
              <a:rPr lang="en-GB" sz="2000" dirty="0"/>
              <a:t> </a:t>
            </a:r>
            <a:r>
              <a:rPr lang="en-GB" sz="2000" dirty="0" err="1"/>
              <a:t>immer</a:t>
            </a:r>
            <a:r>
              <a:rPr lang="en-GB" sz="2000" dirty="0"/>
              <a:t> </a:t>
            </a:r>
            <a:r>
              <a:rPr lang="en-GB" sz="2000" dirty="0" err="1"/>
              <a:t>pünktlich</a:t>
            </a:r>
            <a:r>
              <a:rPr lang="en-GB" sz="2000" dirty="0"/>
              <a:t> </a:t>
            </a:r>
            <a:r>
              <a:rPr lang="en-GB" sz="2000" dirty="0" err="1"/>
              <a:t>zur</a:t>
            </a:r>
            <a:r>
              <a:rPr lang="en-GB" sz="2000" dirty="0"/>
              <a:t> </a:t>
            </a:r>
            <a:r>
              <a:rPr lang="en-GB" sz="2000" dirty="0" err="1"/>
              <a:t>Deutschklasse</a:t>
            </a:r>
            <a:r>
              <a:rPr lang="en-GB" sz="2000" dirty="0"/>
              <a:t> </a:t>
            </a:r>
            <a:r>
              <a:rPr lang="en-GB" sz="2000" dirty="0" err="1"/>
              <a:t>kommen</a:t>
            </a:r>
            <a:r>
              <a:rPr lang="en-GB" sz="2000" dirty="0"/>
              <a:t> (1)</a:t>
            </a:r>
          </a:p>
        </p:txBody>
      </p:sp>
      <p:sp>
        <p:nvSpPr>
          <p:cNvPr id="11" name="Rectangle 10"/>
          <p:cNvSpPr/>
          <p:nvPr/>
        </p:nvSpPr>
        <p:spPr>
          <a:xfrm>
            <a:off x="2747963" y="1714500"/>
            <a:ext cx="3132137" cy="1700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err="1"/>
              <a:t>Ich</a:t>
            </a:r>
            <a:r>
              <a:rPr lang="en-GB" sz="2000" dirty="0"/>
              <a:t> </a:t>
            </a:r>
            <a:r>
              <a:rPr lang="en-GB" sz="2000" dirty="0" err="1"/>
              <a:t>habe</a:t>
            </a:r>
            <a:r>
              <a:rPr lang="en-GB" sz="2000" dirty="0"/>
              <a:t> Grammatik </a:t>
            </a:r>
            <a:r>
              <a:rPr lang="en-GB" sz="2000" dirty="0" err="1"/>
              <a:t>gelernt</a:t>
            </a:r>
            <a:r>
              <a:rPr lang="en-GB" sz="2000" dirty="0"/>
              <a:t> und </a:t>
            </a:r>
            <a:r>
              <a:rPr lang="en-GB" sz="2000" dirty="0" err="1"/>
              <a:t>ich</a:t>
            </a:r>
            <a:r>
              <a:rPr lang="en-GB" sz="2000" dirty="0"/>
              <a:t> </a:t>
            </a:r>
            <a:r>
              <a:rPr lang="en-GB" sz="2000" dirty="0" err="1"/>
              <a:t>habe</a:t>
            </a:r>
            <a:r>
              <a:rPr lang="en-GB" sz="2000" dirty="0"/>
              <a:t> </a:t>
            </a:r>
            <a:r>
              <a:rPr lang="en-GB" sz="2000" dirty="0" err="1"/>
              <a:t>gesungen</a:t>
            </a:r>
            <a:r>
              <a:rPr lang="en-GB" sz="2000"/>
              <a:t> (2)</a:t>
            </a:r>
            <a:endParaRPr lang="en-GB" sz="2000" dirty="0"/>
          </a:p>
        </p:txBody>
      </p:sp>
      <p:sp>
        <p:nvSpPr>
          <p:cNvPr id="12" name="Rectangle 11"/>
          <p:cNvSpPr/>
          <p:nvPr/>
        </p:nvSpPr>
        <p:spPr>
          <a:xfrm>
            <a:off x="2711450" y="3360738"/>
            <a:ext cx="3168650" cy="1700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err="1"/>
              <a:t>Ja</a:t>
            </a:r>
            <a:r>
              <a:rPr lang="en-GB" sz="2000" dirty="0"/>
              <a:t> (5).</a:t>
            </a:r>
          </a:p>
        </p:txBody>
      </p:sp>
      <p:sp>
        <p:nvSpPr>
          <p:cNvPr id="13" name="Rectangle 12"/>
          <p:cNvSpPr/>
          <p:nvPr/>
        </p:nvSpPr>
        <p:spPr>
          <a:xfrm>
            <a:off x="2747963" y="5075238"/>
            <a:ext cx="3132137" cy="180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a:t>Nein. </a:t>
            </a:r>
            <a:r>
              <a:rPr lang="en-GB" sz="2000" dirty="0" err="1"/>
              <a:t>Ich</a:t>
            </a:r>
            <a:r>
              <a:rPr lang="en-GB" sz="2000" dirty="0"/>
              <a:t> muss </a:t>
            </a:r>
            <a:r>
              <a:rPr lang="en-GB" sz="2000" dirty="0" err="1"/>
              <a:t>Hausaufgaben</a:t>
            </a:r>
            <a:r>
              <a:rPr lang="en-GB" sz="2000" dirty="0"/>
              <a:t> </a:t>
            </a:r>
            <a:r>
              <a:rPr lang="en-GB" sz="2000" dirty="0" err="1"/>
              <a:t>machen</a:t>
            </a:r>
            <a:r>
              <a:rPr lang="en-GB" sz="2000" dirty="0"/>
              <a:t> (5)</a:t>
            </a:r>
          </a:p>
        </p:txBody>
      </p:sp>
      <p:sp>
        <p:nvSpPr>
          <p:cNvPr id="14" name="Rectangle 13"/>
          <p:cNvSpPr/>
          <p:nvPr/>
        </p:nvSpPr>
        <p:spPr>
          <a:xfrm>
            <a:off x="5916613" y="1701800"/>
            <a:ext cx="3227387" cy="1700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2400">
                <a:solidFill>
                  <a:srgbClr val="FFFFFF"/>
                </a:solidFill>
              </a:rPr>
              <a:t>Man darf niemanden hänseln oder ärgern (1)</a:t>
            </a:r>
            <a:endParaRPr lang="en-GB" sz="2000">
              <a:solidFill>
                <a:srgbClr val="FFFFFF"/>
              </a:solidFill>
            </a:endParaRPr>
          </a:p>
        </p:txBody>
      </p:sp>
      <p:sp>
        <p:nvSpPr>
          <p:cNvPr id="15" name="Rectangle 14"/>
          <p:cNvSpPr/>
          <p:nvPr/>
        </p:nvSpPr>
        <p:spPr>
          <a:xfrm>
            <a:off x="5916613" y="3348038"/>
            <a:ext cx="3227387" cy="170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err="1"/>
              <a:t>Manchmal</a:t>
            </a:r>
            <a:r>
              <a:rPr lang="en-GB" sz="2000" dirty="0"/>
              <a:t> </a:t>
            </a:r>
            <a:r>
              <a:rPr lang="en-GB" sz="2000" dirty="0" err="1"/>
              <a:t>ist</a:t>
            </a:r>
            <a:r>
              <a:rPr lang="en-GB" sz="2000" dirty="0"/>
              <a:t> </a:t>
            </a:r>
            <a:r>
              <a:rPr lang="en-GB" sz="2000" dirty="0" err="1"/>
              <a:t>es</a:t>
            </a:r>
            <a:r>
              <a:rPr lang="en-GB" sz="2000" dirty="0"/>
              <a:t> </a:t>
            </a:r>
            <a:r>
              <a:rPr lang="en-GB" sz="2000" dirty="0" err="1"/>
              <a:t>lustig</a:t>
            </a:r>
            <a:r>
              <a:rPr lang="en-GB" sz="2000" dirty="0"/>
              <a:t> </a:t>
            </a:r>
            <a:r>
              <a:rPr lang="en-GB" sz="2000" dirty="0" err="1"/>
              <a:t>aber</a:t>
            </a:r>
            <a:r>
              <a:rPr lang="en-GB" sz="2000" dirty="0"/>
              <a:t> </a:t>
            </a:r>
            <a:r>
              <a:rPr lang="en-GB" sz="2000" dirty="0" err="1"/>
              <a:t>leider</a:t>
            </a:r>
            <a:r>
              <a:rPr lang="en-GB" sz="2000" dirty="0"/>
              <a:t> </a:t>
            </a:r>
            <a:r>
              <a:rPr lang="en-GB" sz="2000" dirty="0" err="1"/>
              <a:t>ist</a:t>
            </a:r>
            <a:r>
              <a:rPr lang="en-GB" sz="2000" dirty="0"/>
              <a:t> </a:t>
            </a:r>
            <a:r>
              <a:rPr lang="en-GB" sz="2000" dirty="0" err="1"/>
              <a:t>Mathe</a:t>
            </a:r>
            <a:r>
              <a:rPr lang="en-GB" sz="2000" dirty="0"/>
              <a:t> oft </a:t>
            </a:r>
            <a:r>
              <a:rPr lang="en-GB" sz="2000" dirty="0" err="1"/>
              <a:t>nur</a:t>
            </a:r>
            <a:r>
              <a:rPr lang="en-GB" sz="2000" dirty="0"/>
              <a:t> </a:t>
            </a:r>
            <a:r>
              <a:rPr lang="en-GB" sz="2000" dirty="0" err="1"/>
              <a:t>langweilig</a:t>
            </a:r>
            <a:r>
              <a:rPr lang="en-GB" sz="2000" dirty="0"/>
              <a:t>. (2)</a:t>
            </a:r>
          </a:p>
        </p:txBody>
      </p:sp>
      <p:sp>
        <p:nvSpPr>
          <p:cNvPr id="16" name="Rectangle 15"/>
          <p:cNvSpPr/>
          <p:nvPr/>
        </p:nvSpPr>
        <p:spPr>
          <a:xfrm>
            <a:off x="5916613" y="5049838"/>
            <a:ext cx="3227387" cy="1835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400" dirty="0" err="1"/>
              <a:t>Ich</a:t>
            </a:r>
            <a:r>
              <a:rPr lang="en-GB" sz="2400" dirty="0"/>
              <a:t> muss </a:t>
            </a:r>
            <a:r>
              <a:rPr lang="en-GB" sz="2400" dirty="0" err="1"/>
              <a:t>Hausaufgaben</a:t>
            </a:r>
            <a:r>
              <a:rPr lang="en-GB" sz="2400" dirty="0"/>
              <a:t> </a:t>
            </a:r>
            <a:r>
              <a:rPr lang="en-GB" sz="2400" dirty="0" err="1"/>
              <a:t>machen</a:t>
            </a:r>
            <a:r>
              <a:rPr lang="en-GB" sz="2400" dirty="0"/>
              <a:t> (2)</a:t>
            </a:r>
          </a:p>
        </p:txBody>
      </p:sp>
    </p:spTree>
    <p:extLst>
      <p:ext uri="{BB962C8B-B14F-4D97-AF65-F5344CB8AC3E}">
        <p14:creationId xmlns:p14="http://schemas.microsoft.com/office/powerpoint/2010/main" val="1962543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exit" presetSubtype="4"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6" presetClass="exit" presetSubtype="0" fill="hold" grpId="0" nodeType="clickEffect">
                                  <p:stCondLst>
                                    <p:cond delay="0"/>
                                  </p:stCondLst>
                                  <p:childTnLst>
                                    <p:animEffect transition="out" filter="wipe(down)">
                                      <p:cBhvr>
                                        <p:cTn id="19" dur="180" accel="50000">
                                          <p:stCondLst>
                                            <p:cond delay="1820"/>
                                          </p:stCondLst>
                                        </p:cTn>
                                        <p:tgtEl>
                                          <p:spTgt spid="14"/>
                                        </p:tgtEl>
                                      </p:cBhvr>
                                    </p:animEffect>
                                    <p:anim calcmode="lin" valueType="num">
                                      <p:cBhvr>
                                        <p:cTn id="20" dur="1822"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21" dur="178">
                                          <p:stCondLst>
                                            <p:cond delay="1822"/>
                                          </p:stCondLst>
                                        </p:cTn>
                                        <p:tgtEl>
                                          <p:spTgt spid="14"/>
                                        </p:tgtEl>
                                        <p:attrNameLst>
                                          <p:attrName>ppt_x</p:attrName>
                                        </p:attrNameLst>
                                      </p:cBhvr>
                                      <p:tavLst>
                                        <p:tav tm="0">
                                          <p:val>
                                            <p:strVal val="ppt_x"/>
                                          </p:val>
                                        </p:tav>
                                        <p:tav tm="100000">
                                          <p:val>
                                            <p:strVal val="ppt_x"/>
                                          </p:val>
                                        </p:tav>
                                      </p:tavLst>
                                    </p:anim>
                                    <p:anim calcmode="lin" valueType="num">
                                      <p:cBhvr>
                                        <p:cTn id="22" dur="664"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3" dur="664" tmFilter="0, 0; 0.125,0.2665; 0.25,0.4; 0.375,0.465; 0.5,0.5;  0.625,0.535; 0.75,0.6; 0.875,0.7335; 1,1">
                                          <p:stCondLst>
                                            <p:cond delay="664"/>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4" dur="332" tmFilter="0, 0; 0.125,0.2665; 0.25,0.4; 0.375,0.465; 0.5,0.5;  0.625,0.535; 0.75,0.6; 0.875,0.7335; 1,1">
                                          <p:stCondLst>
                                            <p:cond delay="1324"/>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5" dur="164" tmFilter="0, 0; 0.125,0.2665; 0.25,0.4; 0.375,0.465; 0.5,0.5;  0.625,0.535; 0.75,0.6; 0.875,0.7335; 1,1">
                                          <p:stCondLst>
                                            <p:cond delay="1656"/>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6" dur="180" accel="50000">
                                          <p:stCondLst>
                                            <p:cond delay="1820"/>
                                          </p:stCondLst>
                                        </p:cTn>
                                        <p:tgtEl>
                                          <p:spTgt spid="14"/>
                                        </p:tgtEl>
                                        <p:attrNameLst>
                                          <p:attrName>ppt_y</p:attrName>
                                        </p:attrNameLst>
                                      </p:cBhvr>
                                      <p:tavLst>
                                        <p:tav tm="0">
                                          <p:val>
                                            <p:strVal val="ppt_y"/>
                                          </p:val>
                                        </p:tav>
                                        <p:tav tm="100000">
                                          <p:val>
                                            <p:strVal val="ppt_y+ppt_h"/>
                                          </p:val>
                                        </p:tav>
                                      </p:tavLst>
                                    </p:anim>
                                    <p:animScale>
                                      <p:cBhvr>
                                        <p:cTn id="27" dur="26">
                                          <p:stCondLst>
                                            <p:cond delay="620"/>
                                          </p:stCondLst>
                                        </p:cTn>
                                        <p:tgtEl>
                                          <p:spTgt spid="14"/>
                                        </p:tgtEl>
                                      </p:cBhvr>
                                      <p:to x="100000" y="60000"/>
                                    </p:animScale>
                                    <p:animScale>
                                      <p:cBhvr>
                                        <p:cTn id="28" dur="166" decel="50000">
                                          <p:stCondLst>
                                            <p:cond delay="646"/>
                                          </p:stCondLst>
                                        </p:cTn>
                                        <p:tgtEl>
                                          <p:spTgt spid="14"/>
                                        </p:tgtEl>
                                      </p:cBhvr>
                                      <p:to x="100000" y="100000"/>
                                    </p:animScale>
                                    <p:animScale>
                                      <p:cBhvr>
                                        <p:cTn id="29" dur="26">
                                          <p:stCondLst>
                                            <p:cond delay="1312"/>
                                          </p:stCondLst>
                                        </p:cTn>
                                        <p:tgtEl>
                                          <p:spTgt spid="14"/>
                                        </p:tgtEl>
                                      </p:cBhvr>
                                      <p:to x="100000" y="80000"/>
                                    </p:animScale>
                                    <p:animScale>
                                      <p:cBhvr>
                                        <p:cTn id="30" dur="166" decel="50000">
                                          <p:stCondLst>
                                            <p:cond delay="1338"/>
                                          </p:stCondLst>
                                        </p:cTn>
                                        <p:tgtEl>
                                          <p:spTgt spid="14"/>
                                        </p:tgtEl>
                                      </p:cBhvr>
                                      <p:to x="100000" y="100000"/>
                                    </p:animScale>
                                    <p:animScale>
                                      <p:cBhvr>
                                        <p:cTn id="31" dur="26">
                                          <p:stCondLst>
                                            <p:cond delay="1642"/>
                                          </p:stCondLst>
                                        </p:cTn>
                                        <p:tgtEl>
                                          <p:spTgt spid="14"/>
                                        </p:tgtEl>
                                      </p:cBhvr>
                                      <p:to x="100000" y="90000"/>
                                    </p:animScale>
                                    <p:animScale>
                                      <p:cBhvr>
                                        <p:cTn id="32" dur="166" decel="50000">
                                          <p:stCondLst>
                                            <p:cond delay="1668"/>
                                          </p:stCondLst>
                                        </p:cTn>
                                        <p:tgtEl>
                                          <p:spTgt spid="14"/>
                                        </p:tgtEl>
                                      </p:cBhvr>
                                      <p:to x="100000" y="100000"/>
                                    </p:animScale>
                                    <p:animScale>
                                      <p:cBhvr>
                                        <p:cTn id="33" dur="26">
                                          <p:stCondLst>
                                            <p:cond delay="1808"/>
                                          </p:stCondLst>
                                        </p:cTn>
                                        <p:tgtEl>
                                          <p:spTgt spid="14"/>
                                        </p:tgtEl>
                                      </p:cBhvr>
                                      <p:to x="100000" y="95000"/>
                                    </p:animScale>
                                    <p:animScale>
                                      <p:cBhvr>
                                        <p:cTn id="34" dur="166" decel="50000">
                                          <p:stCondLst>
                                            <p:cond delay="1834"/>
                                          </p:stCondLst>
                                        </p:cTn>
                                        <p:tgtEl>
                                          <p:spTgt spid="14"/>
                                        </p:tgtEl>
                                      </p:cBhvr>
                                      <p:to x="100000" y="100000"/>
                                    </p:animScale>
                                    <p:set>
                                      <p:cBhvr>
                                        <p:cTn id="3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5"/>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22" presetClass="exit" presetSubtype="4" fill="hold" grpId="0" nodeType="clickEffect">
                                  <p:stCondLst>
                                    <p:cond delay="0"/>
                                  </p:stCondLst>
                                  <p:childTnLst>
                                    <p:animEffect transition="out" filter="wipe(down)">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21" presetClass="exit" presetSubtype="1" fill="hold" grpId="0" nodeType="clickEffect">
                                  <p:stCondLst>
                                    <p:cond delay="0"/>
                                  </p:stCondLst>
                                  <p:childTnLst>
                                    <p:animEffect transition="out" filter="wheel(1)">
                                      <p:cBhvr>
                                        <p:cTn id="46" dur="2000"/>
                                        <p:tgtEl>
                                          <p:spTgt spid="16"/>
                                        </p:tgtEl>
                                      </p:cBhvr>
                                    </p:animEffect>
                                    <p:set>
                                      <p:cBhvr>
                                        <p:cTn id="4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45" presetClass="exit" presetSubtype="0" fill="hold" grpId="0" nodeType="clickEffect">
                                  <p:stCondLst>
                                    <p:cond delay="0"/>
                                  </p:stCondLst>
                                  <p:childTnLst>
                                    <p:animEffect transition="out" filter="fade">
                                      <p:cBhvr>
                                        <p:cTn id="52" dur="2000"/>
                                        <p:tgtEl>
                                          <p:spTgt spid="13"/>
                                        </p:tgtEl>
                                      </p:cBhvr>
                                    </p:animEffect>
                                    <p:anim calcmode="lin" valueType="num">
                                      <p:cBhvr>
                                        <p:cTn id="53" dur="2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4" dur="2000"/>
                                        <p:tgtEl>
                                          <p:spTgt spid="13"/>
                                        </p:tgtEl>
                                        <p:attrNameLst>
                                          <p:attrName>ppt_h</p:attrName>
                                        </p:attrNameLst>
                                      </p:cBhvr>
                                      <p:tavLst>
                                        <p:tav tm="0">
                                          <p:val>
                                            <p:strVal val="ppt_h"/>
                                          </p:val>
                                        </p:tav>
                                        <p:tav tm="100000">
                                          <p:val>
                                            <p:strVal val="ppt_h"/>
                                          </p:val>
                                        </p:tav>
                                      </p:tavLst>
                                    </p:anim>
                                    <p:set>
                                      <p:cBhvr>
                                        <p:cTn id="5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31" presetClass="exit" presetSubtype="0" fill="hold" grpId="0" nodeType="clickEffect">
                                  <p:stCondLst>
                                    <p:cond delay="0"/>
                                  </p:stCondLst>
                                  <p:childTnLst>
                                    <p:anim calcmode="lin" valueType="num">
                                      <p:cBhvr>
                                        <p:cTn id="60" dur="1000"/>
                                        <p:tgtEl>
                                          <p:spTgt spid="10"/>
                                        </p:tgtEl>
                                        <p:attrNameLst>
                                          <p:attrName>ppt_w</p:attrName>
                                        </p:attrNameLst>
                                      </p:cBhvr>
                                      <p:tavLst>
                                        <p:tav tm="0">
                                          <p:val>
                                            <p:strVal val="ppt_w"/>
                                          </p:val>
                                        </p:tav>
                                        <p:tav tm="100000">
                                          <p:val>
                                            <p:fltVal val="0"/>
                                          </p:val>
                                        </p:tav>
                                      </p:tavLst>
                                    </p:anim>
                                    <p:anim calcmode="lin" valueType="num">
                                      <p:cBhvr>
                                        <p:cTn id="61" dur="1000"/>
                                        <p:tgtEl>
                                          <p:spTgt spid="10"/>
                                        </p:tgtEl>
                                        <p:attrNameLst>
                                          <p:attrName>ppt_h</p:attrName>
                                        </p:attrNameLst>
                                      </p:cBhvr>
                                      <p:tavLst>
                                        <p:tav tm="0">
                                          <p:val>
                                            <p:strVal val="ppt_h"/>
                                          </p:val>
                                        </p:tav>
                                        <p:tav tm="100000">
                                          <p:val>
                                            <p:fltVal val="0"/>
                                          </p:val>
                                        </p:tav>
                                      </p:tavLst>
                                    </p:anim>
                                    <p:anim calcmode="lin" valueType="num">
                                      <p:cBhvr>
                                        <p:cTn id="62" dur="1000"/>
                                        <p:tgtEl>
                                          <p:spTgt spid="10"/>
                                        </p:tgtEl>
                                        <p:attrNameLst>
                                          <p:attrName>style.rotation</p:attrName>
                                        </p:attrNameLst>
                                      </p:cBhvr>
                                      <p:tavLst>
                                        <p:tav tm="0">
                                          <p:val>
                                            <p:fltVal val="0"/>
                                          </p:val>
                                        </p:tav>
                                        <p:tav tm="100000">
                                          <p:val>
                                            <p:fltVal val="90"/>
                                          </p:val>
                                        </p:tav>
                                      </p:tavLst>
                                    </p:anim>
                                    <p:animEffect transition="out" filter="fade">
                                      <p:cBhvr>
                                        <p:cTn id="63" dur="1000"/>
                                        <p:tgtEl>
                                          <p:spTgt spid="10"/>
                                        </p:tgtEl>
                                      </p:cBhvr>
                                    </p:animEffect>
                                    <p:set>
                                      <p:cBhvr>
                                        <p:cTn id="64"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9"/>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42" presetClass="exit" presetSubtype="0" fill="hold" grpId="0" nodeType="clickEffect">
                                  <p:stCondLst>
                                    <p:cond delay="0"/>
                                  </p:stCondLst>
                                  <p:childTnLst>
                                    <p:animEffect transition="out" filter="fade">
                                      <p:cBhvr>
                                        <p:cTn id="69" dur="1000"/>
                                        <p:tgtEl>
                                          <p:spTgt spid="9"/>
                                        </p:tgtEl>
                                      </p:cBhvr>
                                    </p:animEffect>
                                    <p:anim calcmode="lin" valueType="num">
                                      <p:cBhvr>
                                        <p:cTn id="70" dur="1000"/>
                                        <p:tgtEl>
                                          <p:spTgt spid="9"/>
                                        </p:tgtEl>
                                        <p:attrNameLst>
                                          <p:attrName>ppt_x</p:attrName>
                                        </p:attrNameLst>
                                      </p:cBhvr>
                                      <p:tavLst>
                                        <p:tav tm="0">
                                          <p:val>
                                            <p:strVal val="ppt_x"/>
                                          </p:val>
                                        </p:tav>
                                        <p:tav tm="100000">
                                          <p:val>
                                            <p:strVal val="ppt_x"/>
                                          </p:val>
                                        </p:tav>
                                      </p:tavLst>
                                    </p:anim>
                                    <p:anim calcmode="lin" valueType="num">
                                      <p:cBhvr>
                                        <p:cTn id="71" dur="1000"/>
                                        <p:tgtEl>
                                          <p:spTgt spid="9"/>
                                        </p:tgtEl>
                                        <p:attrNameLst>
                                          <p:attrName>ppt_y</p:attrName>
                                        </p:attrNameLst>
                                      </p:cBhvr>
                                      <p:tavLst>
                                        <p:tav tm="0">
                                          <p:val>
                                            <p:strVal val="ppt_y"/>
                                          </p:val>
                                        </p:tav>
                                        <p:tav tm="100000">
                                          <p:val>
                                            <p:strVal val="ppt_y+.1"/>
                                          </p:val>
                                        </p:tav>
                                      </p:tavLst>
                                    </p:anim>
                                    <p:set>
                                      <p:cBhvr>
                                        <p:cTn id="72"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8"/>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11"/>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26" presetClass="exit" presetSubtype="0" fill="hold" grpId="0" nodeType="clickEffect">
                                  <p:stCondLst>
                                    <p:cond delay="0"/>
                                  </p:stCondLst>
                                  <p:childTnLst>
                                    <p:animEffect transition="out" filter="wipe(down)">
                                      <p:cBhvr>
                                        <p:cTn id="82" dur="180" accel="50000">
                                          <p:stCondLst>
                                            <p:cond delay="1820"/>
                                          </p:stCondLst>
                                        </p:cTn>
                                        <p:tgtEl>
                                          <p:spTgt spid="11"/>
                                        </p:tgtEl>
                                      </p:cBhvr>
                                    </p:animEffect>
                                    <p:anim calcmode="lin" valueType="num">
                                      <p:cBhvr>
                                        <p:cTn id="83"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84"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85"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86"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87"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8"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9"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90" dur="26">
                                          <p:stCondLst>
                                            <p:cond delay="620"/>
                                          </p:stCondLst>
                                        </p:cTn>
                                        <p:tgtEl>
                                          <p:spTgt spid="11"/>
                                        </p:tgtEl>
                                      </p:cBhvr>
                                      <p:to x="100000" y="60000"/>
                                    </p:animScale>
                                    <p:animScale>
                                      <p:cBhvr>
                                        <p:cTn id="91" dur="166" decel="50000">
                                          <p:stCondLst>
                                            <p:cond delay="646"/>
                                          </p:stCondLst>
                                        </p:cTn>
                                        <p:tgtEl>
                                          <p:spTgt spid="11"/>
                                        </p:tgtEl>
                                      </p:cBhvr>
                                      <p:to x="100000" y="100000"/>
                                    </p:animScale>
                                    <p:animScale>
                                      <p:cBhvr>
                                        <p:cTn id="92" dur="26">
                                          <p:stCondLst>
                                            <p:cond delay="1312"/>
                                          </p:stCondLst>
                                        </p:cTn>
                                        <p:tgtEl>
                                          <p:spTgt spid="11"/>
                                        </p:tgtEl>
                                      </p:cBhvr>
                                      <p:to x="100000" y="80000"/>
                                    </p:animScale>
                                    <p:animScale>
                                      <p:cBhvr>
                                        <p:cTn id="93" dur="166" decel="50000">
                                          <p:stCondLst>
                                            <p:cond delay="1338"/>
                                          </p:stCondLst>
                                        </p:cTn>
                                        <p:tgtEl>
                                          <p:spTgt spid="11"/>
                                        </p:tgtEl>
                                      </p:cBhvr>
                                      <p:to x="100000" y="100000"/>
                                    </p:animScale>
                                    <p:animScale>
                                      <p:cBhvr>
                                        <p:cTn id="94" dur="26">
                                          <p:stCondLst>
                                            <p:cond delay="1642"/>
                                          </p:stCondLst>
                                        </p:cTn>
                                        <p:tgtEl>
                                          <p:spTgt spid="11"/>
                                        </p:tgtEl>
                                      </p:cBhvr>
                                      <p:to x="100000" y="90000"/>
                                    </p:animScale>
                                    <p:animScale>
                                      <p:cBhvr>
                                        <p:cTn id="95" dur="166" decel="50000">
                                          <p:stCondLst>
                                            <p:cond delay="1668"/>
                                          </p:stCondLst>
                                        </p:cTn>
                                        <p:tgtEl>
                                          <p:spTgt spid="11"/>
                                        </p:tgtEl>
                                      </p:cBhvr>
                                      <p:to x="100000" y="100000"/>
                                    </p:animScale>
                                    <p:animScale>
                                      <p:cBhvr>
                                        <p:cTn id="96" dur="26">
                                          <p:stCondLst>
                                            <p:cond delay="1808"/>
                                          </p:stCondLst>
                                        </p:cTn>
                                        <p:tgtEl>
                                          <p:spTgt spid="11"/>
                                        </p:tgtEl>
                                      </p:cBhvr>
                                      <p:to x="100000" y="95000"/>
                                    </p:animScale>
                                    <p:animScale>
                                      <p:cBhvr>
                                        <p:cTn id="97" dur="166" decel="50000">
                                          <p:stCondLst>
                                            <p:cond delay="1834"/>
                                          </p:stCondLst>
                                        </p:cTn>
                                        <p:tgtEl>
                                          <p:spTgt spid="11"/>
                                        </p:tgtEl>
                                      </p:cBhvr>
                                      <p:to x="100000" y="100000"/>
                                    </p:animScale>
                                    <p:set>
                                      <p:cBhvr>
                                        <p:cTn id="98"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9" restart="whenNotActive" fill="hold" evtFilter="cancelBubble" nodeType="interactiveSeq">
                <p:stCondLst>
                  <p:cond evt="onClick" delay="0">
                    <p:tgtEl>
                      <p:spTgt spid="12"/>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53" presetClass="exit" presetSubtype="32" fill="hold" grpId="0" nodeType="clickEffect">
                                  <p:stCondLst>
                                    <p:cond delay="0"/>
                                  </p:stCondLst>
                                  <p:childTnLst>
                                    <p:anim calcmode="lin" valueType="num">
                                      <p:cBhvr>
                                        <p:cTn id="103" dur="500"/>
                                        <p:tgtEl>
                                          <p:spTgt spid="12"/>
                                        </p:tgtEl>
                                        <p:attrNameLst>
                                          <p:attrName>ppt_w</p:attrName>
                                        </p:attrNameLst>
                                      </p:cBhvr>
                                      <p:tavLst>
                                        <p:tav tm="0">
                                          <p:val>
                                            <p:strVal val="ppt_w"/>
                                          </p:val>
                                        </p:tav>
                                        <p:tav tm="100000">
                                          <p:val>
                                            <p:fltVal val="0"/>
                                          </p:val>
                                        </p:tav>
                                      </p:tavLst>
                                    </p:anim>
                                    <p:anim calcmode="lin" valueType="num">
                                      <p:cBhvr>
                                        <p:cTn id="104" dur="500"/>
                                        <p:tgtEl>
                                          <p:spTgt spid="12"/>
                                        </p:tgtEl>
                                        <p:attrNameLst>
                                          <p:attrName>ppt_h</p:attrName>
                                        </p:attrNameLst>
                                      </p:cBhvr>
                                      <p:tavLst>
                                        <p:tav tm="0">
                                          <p:val>
                                            <p:strVal val="ppt_h"/>
                                          </p:val>
                                        </p:tav>
                                        <p:tav tm="100000">
                                          <p:val>
                                            <p:fltVal val="0"/>
                                          </p:val>
                                        </p:tav>
                                      </p:tavLst>
                                    </p:anim>
                                    <p:animEffect transition="out" filter="fade">
                                      <p:cBhvr>
                                        <p:cTn id="105" dur="500"/>
                                        <p:tgtEl>
                                          <p:spTgt spid="12"/>
                                        </p:tgtEl>
                                      </p:cBhvr>
                                    </p:animEffect>
                                    <p:set>
                                      <p:cBhvr>
                                        <p:cTn id="10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07" restart="whenNotActive" fill="hold" evtFilter="cancelBubble" nodeType="interactiveSeq">
                <p:stCondLst>
                  <p:cond evt="onClick" delay="0">
                    <p:tgtEl>
                      <p:spTgt spid="7"/>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214313" y="395288"/>
            <a:ext cx="5072062"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t>Deutsch ist schwierig, ja?</a:t>
            </a:r>
            <a:br>
              <a:rPr lang="de-DE"/>
            </a:br>
            <a:r>
              <a:rPr lang="de-DE"/>
              <a:t>Hast du mein Goldfisch genommen?</a:t>
            </a:r>
            <a:br>
              <a:rPr lang="de-DE"/>
            </a:br>
            <a:r>
              <a:rPr lang="de-DE"/>
              <a:t>Wie findest du Mathe?</a:t>
            </a:r>
            <a:br>
              <a:rPr lang="de-DE"/>
            </a:br>
            <a:r>
              <a:rPr lang="de-DE"/>
              <a:t>Das langweiligste Fach ist Geschichte oder?</a:t>
            </a:r>
            <a:br>
              <a:rPr lang="de-DE"/>
            </a:br>
            <a:r>
              <a:rPr lang="de-DE"/>
              <a:t>Magst du Pizzasaft?</a:t>
            </a:r>
            <a:br>
              <a:rPr lang="de-DE"/>
            </a:br>
            <a:r>
              <a:rPr lang="de-DE"/>
              <a:t>Denkst du, dass Alex ist ein bisschen verrückt?</a:t>
            </a:r>
            <a:br>
              <a:rPr lang="de-DE"/>
            </a:br>
            <a:r>
              <a:rPr lang="de-DE"/>
              <a:t>Was hast du in den Ferien gemacht?</a:t>
            </a:r>
            <a:br>
              <a:rPr lang="de-DE"/>
            </a:br>
            <a:r>
              <a:rPr lang="de-DE"/>
              <a:t>Was ist das langweiligste Fach?</a:t>
            </a:r>
            <a:br>
              <a:rPr lang="de-DE"/>
            </a:br>
            <a:r>
              <a:rPr lang="de-DE"/>
              <a:t>Was du in dein letztes Deutschfach gelernt? </a:t>
            </a:r>
            <a:br>
              <a:rPr lang="de-DE"/>
            </a:br>
            <a:r>
              <a:rPr lang="de-DE"/>
              <a:t>Englisch ist interessant, oder?</a:t>
            </a:r>
            <a:br>
              <a:rPr lang="de-DE"/>
            </a:br>
            <a:r>
              <a:rPr lang="de-DE"/>
              <a:t>Möchtest du ins Kino gehen?</a:t>
            </a:r>
            <a:br>
              <a:rPr lang="de-DE"/>
            </a:br>
            <a:r>
              <a:rPr lang="de-DE"/>
              <a:t>Findest du Englisch langweilig, oder?</a:t>
            </a:r>
            <a:br>
              <a:rPr lang="de-DE"/>
            </a:br>
            <a:r>
              <a:rPr lang="de-DE"/>
              <a:t>Später kannst du Schaflaufen ?</a:t>
            </a:r>
            <a:br>
              <a:rPr lang="de-DE"/>
            </a:br>
            <a:r>
              <a:rPr lang="de-DE"/>
              <a:t>Was ist eine Schulregeln?</a:t>
            </a:r>
            <a:br>
              <a:rPr lang="de-DE"/>
            </a:br>
            <a:r>
              <a:rPr lang="de-DE"/>
              <a:t>Warum kannst du nicht mit mir nach Cambridge gehen?</a:t>
            </a:r>
            <a:br>
              <a:rPr lang="de-DE"/>
            </a:br>
            <a:r>
              <a:rPr lang="de-DE"/>
              <a:t>Magst du Geschichte?</a:t>
            </a:r>
            <a:br>
              <a:rPr lang="de-DE"/>
            </a:br>
            <a:r>
              <a:rPr lang="de-DE"/>
              <a:t>Wie findest du Geschichte?</a:t>
            </a:r>
            <a:br>
              <a:rPr lang="de-DE"/>
            </a:br>
            <a:r>
              <a:rPr lang="de-DE"/>
              <a:t>Frau Gillings, ist das du?</a:t>
            </a:r>
            <a:br>
              <a:rPr lang="de-DE"/>
            </a:br>
            <a:r>
              <a:rPr lang="de-DE"/>
              <a:t>Was musst du nächstes Jahr gemachen?</a:t>
            </a:r>
            <a:br>
              <a:rPr lang="de-DE"/>
            </a:br>
            <a:r>
              <a:rPr lang="de-DE"/>
              <a:t>Was musst du am Freitag machen?</a:t>
            </a:r>
            <a:br>
              <a:rPr lang="de-DE"/>
            </a:br>
            <a:r>
              <a:rPr lang="de-DE"/>
              <a:t>Ist Mathe langweilig?</a:t>
            </a:r>
            <a:br>
              <a:rPr lang="de-DE"/>
            </a:br>
            <a:endParaRPr lang="en-US"/>
          </a:p>
        </p:txBody>
      </p:sp>
      <p:sp>
        <p:nvSpPr>
          <p:cNvPr id="13315" name="Content Placeholder 6"/>
          <p:cNvSpPr>
            <a:spLocks noGrp="1"/>
          </p:cNvSpPr>
          <p:nvPr>
            <p:ph sz="quarter" idx="4"/>
          </p:nvPr>
        </p:nvSpPr>
        <p:spPr>
          <a:xfrm>
            <a:off x="5314950" y="357188"/>
            <a:ext cx="3328988" cy="6000750"/>
          </a:xfrm>
        </p:spPr>
        <p:txBody>
          <a:bodyPr/>
          <a:lstStyle/>
          <a:p>
            <a:r>
              <a:rPr lang="en-GB" sz="2800" smtClean="0"/>
              <a:t>Variety of formulations</a:t>
            </a:r>
          </a:p>
          <a:p>
            <a:r>
              <a:rPr lang="en-GB" sz="2800" smtClean="0"/>
              <a:t>Mixture of tenses</a:t>
            </a:r>
          </a:p>
          <a:p>
            <a:r>
              <a:rPr lang="en-GB" sz="2800" smtClean="0"/>
              <a:t>Use of statements + oder?</a:t>
            </a:r>
          </a:p>
          <a:p>
            <a:r>
              <a:rPr lang="en-GB" sz="2800" smtClean="0"/>
              <a:t>Some more complex question structures </a:t>
            </a:r>
          </a:p>
          <a:p>
            <a:r>
              <a:rPr lang="en-GB" sz="2800" smtClean="0"/>
              <a:t>Some mistakes!</a:t>
            </a:r>
          </a:p>
          <a:p>
            <a:r>
              <a:rPr lang="en-GB" sz="2800" smtClean="0"/>
              <a:t>Message-oriented</a:t>
            </a:r>
          </a:p>
          <a:p>
            <a:r>
              <a:rPr lang="en-GB" sz="2800" smtClean="0"/>
              <a:t>Humour!</a:t>
            </a:r>
          </a:p>
          <a:p>
            <a:r>
              <a:rPr lang="en-GB" sz="2800" smtClean="0"/>
              <a:t>Like EFL sessions</a:t>
            </a:r>
            <a:endParaRPr lang="en-US" sz="2800" smtClean="0"/>
          </a:p>
        </p:txBody>
      </p:sp>
    </p:spTree>
    <p:extLst>
      <p:ext uri="{BB962C8B-B14F-4D97-AF65-F5344CB8AC3E}">
        <p14:creationId xmlns:p14="http://schemas.microsoft.com/office/powerpoint/2010/main" val="3930308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02706023"/>
              </p:ext>
            </p:extLst>
          </p:nvPr>
        </p:nvGraphicFramePr>
        <p:xfrm>
          <a:off x="179512" y="188640"/>
          <a:ext cx="8856984" cy="6369888"/>
        </p:xfrm>
        <a:graphic>
          <a:graphicData uri="http://schemas.openxmlformats.org/drawingml/2006/table">
            <a:tbl>
              <a:tblPr firstRow="1" bandRow="1">
                <a:tableStyleId>{5940675A-B579-460E-94D1-54222C63F5DA}</a:tableStyleId>
              </a:tblPr>
              <a:tblGrid>
                <a:gridCol w="8856984"/>
              </a:tblGrid>
              <a:tr h="522379">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463">
                <a:tc>
                  <a:txBody>
                    <a:bodyPr/>
                    <a:lstStyle/>
                    <a:p>
                      <a:pPr algn="l" fontAlgn="auto">
                        <a:spcBef>
                          <a:spcPts val="0"/>
                        </a:spcBef>
                        <a:spcAft>
                          <a:spcPts val="0"/>
                        </a:spcAft>
                        <a:defRPr/>
                      </a:pPr>
                      <a:r>
                        <a:rPr lang="en-GB" sz="3200" b="1" dirty="0" smtClean="0">
                          <a:solidFill>
                            <a:schemeClr val="bg1"/>
                          </a:solidFill>
                        </a:rPr>
                        <a:t>Increasing interactivity </a:t>
                      </a:r>
                      <a:r>
                        <a:rPr lang="en-GB" sz="2000" b="1" dirty="0" smtClean="0">
                          <a:solidFill>
                            <a:schemeClr val="bg1"/>
                          </a:solidFill>
                        </a:rPr>
                        <a:t>(spontaneity, sustaining the flow, intonation)</a:t>
                      </a:r>
                      <a:br>
                        <a:rPr lang="en-GB" sz="2000" b="1" dirty="0" smtClean="0">
                          <a:solidFill>
                            <a:schemeClr val="bg1"/>
                          </a:solidFill>
                        </a:rPr>
                      </a:br>
                      <a:r>
                        <a:rPr lang="en-GB" sz="2800" b="1" dirty="0" smtClean="0">
                          <a:solidFill>
                            <a:schemeClr val="bg1"/>
                          </a:solidFill>
                        </a:rPr>
                        <a:t>Questioning</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395682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393224">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18</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SPEAKING LINES/SPEED DATING</a:t>
            </a:r>
            <a:endParaRPr lang="en-US" dirty="0"/>
          </a:p>
        </p:txBody>
      </p:sp>
      <p:pic>
        <p:nvPicPr>
          <p:cNvPr id="6" name="Picture 3" descr="c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712" y="4509120"/>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817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96313531"/>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177284"/>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b="1" dirty="0" smtClean="0">
                <a:solidFill>
                  <a:srgbClr val="002060"/>
                </a:solidFill>
              </a:rPr>
              <a:t>Idea 1</a:t>
            </a:r>
            <a:endParaRPr lang="en-US" b="1" dirty="0">
              <a:solidFill>
                <a:srgbClr val="002060"/>
              </a:solidFill>
            </a:endParaRPr>
          </a:p>
        </p:txBody>
      </p:sp>
      <p:sp>
        <p:nvSpPr>
          <p:cNvPr id="6"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smtClean="0"/>
              <a:t>Telepathy (trapdoor/bubbles)</a:t>
            </a:r>
            <a:endParaRPr lang="en-US" dirty="0"/>
          </a:p>
        </p:txBody>
      </p:sp>
    </p:spTree>
    <p:extLst>
      <p:ext uri="{BB962C8B-B14F-4D97-AF65-F5344CB8AC3E}">
        <p14:creationId xmlns:p14="http://schemas.microsoft.com/office/powerpoint/2010/main" val="6517412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71450"/>
            <a:ext cx="8229600" cy="1143000"/>
          </a:xfrm>
        </p:spPr>
        <p:txBody>
          <a:bodyPr/>
          <a:lstStyle/>
          <a:p>
            <a:r>
              <a:rPr lang="en-GB" u="sng" smtClean="0"/>
              <a:t>Buenas vacaciones</a:t>
            </a:r>
          </a:p>
        </p:txBody>
      </p:sp>
      <p:sp>
        <p:nvSpPr>
          <p:cNvPr id="72707" name="Rectangle 3"/>
          <p:cNvSpPr>
            <a:spLocks noGrp="1" noChangeArrowheads="1"/>
          </p:cNvSpPr>
          <p:nvPr>
            <p:ph type="body" sz="half" idx="1"/>
          </p:nvPr>
        </p:nvSpPr>
        <p:spPr>
          <a:xfrm>
            <a:off x="468313" y="981075"/>
            <a:ext cx="4038600" cy="2376488"/>
          </a:xfrm>
          <a:noFill/>
          <a:ln>
            <a:solidFill>
              <a:schemeClr val="tx1"/>
            </a:solidFill>
            <a:miter lim="800000"/>
            <a:headEnd/>
            <a:tailEnd/>
          </a:ln>
        </p:spPr>
        <p:txBody>
          <a:bodyPr/>
          <a:lstStyle/>
          <a:p>
            <a:pPr marL="457200" indent="-457200">
              <a:buFontTx/>
              <a:buNone/>
            </a:pPr>
            <a:r>
              <a:rPr lang="en-GB" sz="1800" u="sng" smtClean="0"/>
              <a:t>Be prepared to answer questions about:</a:t>
            </a:r>
          </a:p>
          <a:p>
            <a:pPr marL="457200" indent="-457200"/>
            <a:r>
              <a:rPr lang="en-GB" sz="2400" smtClean="0"/>
              <a:t>where you went on hoilday</a:t>
            </a:r>
          </a:p>
          <a:p>
            <a:pPr marL="457200" indent="-457200"/>
            <a:r>
              <a:rPr lang="en-GB" sz="2400" smtClean="0"/>
              <a:t>how long you spent there</a:t>
            </a:r>
          </a:p>
          <a:p>
            <a:pPr marL="457200" indent="-457200"/>
            <a:r>
              <a:rPr lang="en-GB" sz="2400" smtClean="0"/>
              <a:t>what the hotel was like</a:t>
            </a:r>
          </a:p>
          <a:p>
            <a:pPr marL="457200" indent="-457200"/>
            <a:r>
              <a:rPr lang="en-GB" sz="2400" smtClean="0"/>
              <a:t>what the weather was like</a:t>
            </a:r>
          </a:p>
        </p:txBody>
      </p:sp>
      <p:sp>
        <p:nvSpPr>
          <p:cNvPr id="72708" name="Rectangle 5"/>
          <p:cNvSpPr>
            <a:spLocks noChangeArrowheads="1"/>
          </p:cNvSpPr>
          <p:nvPr/>
        </p:nvSpPr>
        <p:spPr bwMode="auto">
          <a:xfrm>
            <a:off x="468313" y="3500438"/>
            <a:ext cx="4038600" cy="3024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457200" indent="-457200">
              <a:lnSpc>
                <a:spcPct val="80000"/>
              </a:lnSpc>
              <a:spcBef>
                <a:spcPct val="20000"/>
              </a:spcBef>
            </a:pPr>
            <a:r>
              <a:rPr lang="en-GB" sz="1600" u="sng">
                <a:latin typeface="Calibri" pitchFamily="34" charset="0"/>
              </a:rPr>
              <a:t>Ask your partner these questions:</a:t>
            </a:r>
          </a:p>
          <a:p>
            <a:pPr marL="457200" indent="-457200">
              <a:lnSpc>
                <a:spcPct val="80000"/>
              </a:lnSpc>
              <a:spcBef>
                <a:spcPct val="20000"/>
              </a:spcBef>
              <a:buFontTx/>
              <a:buChar char="•"/>
            </a:pPr>
            <a:r>
              <a:rPr lang="en-GB" sz="2400">
                <a:latin typeface="Calibri" pitchFamily="34" charset="0"/>
              </a:rPr>
              <a:t>¿Cuándo fuiste de vacaciones?</a:t>
            </a:r>
          </a:p>
          <a:p>
            <a:pPr marL="457200" indent="-457200">
              <a:lnSpc>
                <a:spcPct val="80000"/>
              </a:lnSpc>
              <a:spcBef>
                <a:spcPct val="20000"/>
              </a:spcBef>
              <a:buFontTx/>
              <a:buChar char="•"/>
            </a:pPr>
            <a:r>
              <a:rPr lang="en-GB" sz="2400">
                <a:latin typeface="Calibri" pitchFamily="34" charset="0"/>
              </a:rPr>
              <a:t>¿Dónde te alojaste?</a:t>
            </a:r>
          </a:p>
          <a:p>
            <a:pPr marL="457200" indent="-457200">
              <a:lnSpc>
                <a:spcPct val="80000"/>
              </a:lnSpc>
              <a:spcBef>
                <a:spcPct val="20000"/>
              </a:spcBef>
              <a:buFontTx/>
              <a:buChar char="•"/>
            </a:pPr>
            <a:r>
              <a:rPr lang="en-GB" sz="2400">
                <a:latin typeface="Calibri" pitchFamily="34" charset="0"/>
              </a:rPr>
              <a:t>¿Qué había en el hotel?</a:t>
            </a:r>
          </a:p>
          <a:p>
            <a:pPr marL="457200" indent="-457200">
              <a:lnSpc>
                <a:spcPct val="80000"/>
              </a:lnSpc>
              <a:spcBef>
                <a:spcPct val="20000"/>
              </a:spcBef>
              <a:buFontTx/>
              <a:buChar char="•"/>
            </a:pPr>
            <a:r>
              <a:rPr lang="en-GB" sz="2400">
                <a:latin typeface="Calibri" pitchFamily="34" charset="0"/>
              </a:rPr>
              <a:t>¿Qué hiciste?</a:t>
            </a:r>
          </a:p>
          <a:p>
            <a:pPr marL="457200" indent="-457200">
              <a:lnSpc>
                <a:spcPct val="80000"/>
              </a:lnSpc>
              <a:spcBef>
                <a:spcPct val="20000"/>
              </a:spcBef>
              <a:buFontTx/>
              <a:buChar char="•"/>
            </a:pPr>
            <a:r>
              <a:rPr lang="en-GB" sz="2400">
                <a:latin typeface="Calibri" pitchFamily="34" charset="0"/>
              </a:rPr>
              <a:t>! ¿Adónde te gustaría ir en tus próximas vacaciones?</a:t>
            </a:r>
          </a:p>
        </p:txBody>
      </p:sp>
      <p:sp>
        <p:nvSpPr>
          <p:cNvPr id="72709" name="Rectangle 7"/>
          <p:cNvSpPr>
            <a:spLocks noChangeArrowheads="1"/>
          </p:cNvSpPr>
          <p:nvPr/>
        </p:nvSpPr>
        <p:spPr bwMode="auto">
          <a:xfrm>
            <a:off x="5000625" y="981075"/>
            <a:ext cx="3929063" cy="2376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457200" indent="-457200">
              <a:lnSpc>
                <a:spcPct val="90000"/>
              </a:lnSpc>
              <a:spcBef>
                <a:spcPct val="20000"/>
              </a:spcBef>
            </a:pPr>
            <a:r>
              <a:rPr lang="en-GB" u="sng">
                <a:latin typeface="Calibri" pitchFamily="34" charset="0"/>
              </a:rPr>
              <a:t>Be prepared to answer questions about:</a:t>
            </a:r>
          </a:p>
          <a:p>
            <a:pPr marL="457200" indent="-457200">
              <a:lnSpc>
                <a:spcPct val="90000"/>
              </a:lnSpc>
              <a:spcBef>
                <a:spcPct val="20000"/>
              </a:spcBef>
              <a:buFontTx/>
              <a:buChar char="•"/>
            </a:pPr>
            <a:r>
              <a:rPr lang="en-GB" sz="2400">
                <a:latin typeface="Calibri" pitchFamily="34" charset="0"/>
              </a:rPr>
              <a:t>when you went on holiday</a:t>
            </a:r>
          </a:p>
          <a:p>
            <a:pPr marL="457200" indent="-457200">
              <a:lnSpc>
                <a:spcPct val="90000"/>
              </a:lnSpc>
              <a:spcBef>
                <a:spcPct val="20000"/>
              </a:spcBef>
              <a:buFontTx/>
              <a:buChar char="•"/>
            </a:pPr>
            <a:r>
              <a:rPr lang="en-GB" sz="2400">
                <a:latin typeface="Calibri" pitchFamily="34" charset="0"/>
              </a:rPr>
              <a:t>where you stayed</a:t>
            </a:r>
          </a:p>
          <a:p>
            <a:pPr marL="457200" indent="-457200">
              <a:lnSpc>
                <a:spcPct val="90000"/>
              </a:lnSpc>
              <a:spcBef>
                <a:spcPct val="20000"/>
              </a:spcBef>
              <a:buFontTx/>
              <a:buChar char="•"/>
            </a:pPr>
            <a:r>
              <a:rPr lang="en-GB" sz="2400">
                <a:latin typeface="Calibri" pitchFamily="34" charset="0"/>
              </a:rPr>
              <a:t>what there was in the hotel</a:t>
            </a:r>
          </a:p>
          <a:p>
            <a:pPr marL="457200" indent="-457200">
              <a:lnSpc>
                <a:spcPct val="90000"/>
              </a:lnSpc>
              <a:spcBef>
                <a:spcPct val="20000"/>
              </a:spcBef>
              <a:buFontTx/>
              <a:buChar char="•"/>
            </a:pPr>
            <a:r>
              <a:rPr lang="en-GB" sz="2400">
                <a:latin typeface="Calibri" pitchFamily="34" charset="0"/>
              </a:rPr>
              <a:t>what you did</a:t>
            </a:r>
          </a:p>
        </p:txBody>
      </p:sp>
      <p:sp>
        <p:nvSpPr>
          <p:cNvPr id="72710" name="Rectangle 8"/>
          <p:cNvSpPr>
            <a:spLocks noChangeArrowheads="1"/>
          </p:cNvSpPr>
          <p:nvPr/>
        </p:nvSpPr>
        <p:spPr bwMode="auto">
          <a:xfrm>
            <a:off x="5000625" y="3500438"/>
            <a:ext cx="3929063" cy="3095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457200" indent="-457200">
              <a:lnSpc>
                <a:spcPct val="80000"/>
              </a:lnSpc>
              <a:spcBef>
                <a:spcPct val="20000"/>
              </a:spcBef>
            </a:pPr>
            <a:r>
              <a:rPr lang="en-GB" sz="1600" u="sng">
                <a:latin typeface="Calibri" pitchFamily="34" charset="0"/>
              </a:rPr>
              <a:t>Ask your partner these questions:</a:t>
            </a:r>
          </a:p>
          <a:p>
            <a:pPr marL="457200" indent="-457200">
              <a:lnSpc>
                <a:spcPct val="80000"/>
              </a:lnSpc>
              <a:spcBef>
                <a:spcPct val="20000"/>
              </a:spcBef>
              <a:buFontTx/>
              <a:buChar char="•"/>
            </a:pPr>
            <a:r>
              <a:rPr lang="en-GB" sz="2300">
                <a:latin typeface="Calibri" pitchFamily="34" charset="0"/>
              </a:rPr>
              <a:t>¿Adónde fuiste de vacaciones?</a:t>
            </a:r>
          </a:p>
          <a:p>
            <a:pPr marL="457200" indent="-457200">
              <a:lnSpc>
                <a:spcPct val="80000"/>
              </a:lnSpc>
              <a:spcBef>
                <a:spcPct val="20000"/>
              </a:spcBef>
              <a:buFontTx/>
              <a:buChar char="•"/>
            </a:pPr>
            <a:r>
              <a:rPr lang="en-GB" sz="2300">
                <a:latin typeface="Calibri" pitchFamily="34" charset="0"/>
              </a:rPr>
              <a:t>¿Cuánto tiempo pasaste allí?</a:t>
            </a:r>
          </a:p>
          <a:p>
            <a:pPr marL="457200" indent="-457200">
              <a:lnSpc>
                <a:spcPct val="80000"/>
              </a:lnSpc>
              <a:spcBef>
                <a:spcPct val="20000"/>
              </a:spcBef>
              <a:buFontTx/>
              <a:buChar char="•"/>
            </a:pPr>
            <a:r>
              <a:rPr lang="en-GB" sz="2300">
                <a:latin typeface="Calibri" pitchFamily="34" charset="0"/>
              </a:rPr>
              <a:t>¿Cómo era el hotel?</a:t>
            </a:r>
          </a:p>
          <a:p>
            <a:pPr marL="457200" indent="-457200">
              <a:lnSpc>
                <a:spcPct val="80000"/>
              </a:lnSpc>
              <a:spcBef>
                <a:spcPct val="20000"/>
              </a:spcBef>
              <a:buFontTx/>
              <a:buChar char="•"/>
            </a:pPr>
            <a:r>
              <a:rPr lang="en-GB" sz="2300">
                <a:latin typeface="Calibri" pitchFamily="34" charset="0"/>
              </a:rPr>
              <a:t>¿Qué tiempo hizo?</a:t>
            </a:r>
          </a:p>
          <a:p>
            <a:pPr marL="457200" indent="-457200">
              <a:lnSpc>
                <a:spcPct val="80000"/>
              </a:lnSpc>
              <a:spcBef>
                <a:spcPct val="20000"/>
              </a:spcBef>
              <a:buFontTx/>
              <a:buChar char="•"/>
            </a:pPr>
            <a:r>
              <a:rPr lang="en-GB" sz="2300">
                <a:latin typeface="Calibri" pitchFamily="34" charset="0"/>
              </a:rPr>
              <a:t>! ¿Adónde vas a ir en tus próximas vacaciones?</a:t>
            </a:r>
          </a:p>
        </p:txBody>
      </p:sp>
      <p:sp>
        <p:nvSpPr>
          <p:cNvPr id="72711" name="WordArt 9"/>
          <p:cNvSpPr>
            <a:spLocks noChangeArrowheads="1" noChangeShapeType="1" noTextEdit="1"/>
          </p:cNvSpPr>
          <p:nvPr/>
        </p:nvSpPr>
        <p:spPr bwMode="auto">
          <a:xfrm>
            <a:off x="0" y="981075"/>
            <a:ext cx="392113" cy="584200"/>
          </a:xfrm>
          <a:prstGeom prst="rect">
            <a:avLst/>
          </a:prstGeom>
        </p:spPr>
        <p:txBody>
          <a:bodyPr wrap="none" fromWordArt="1">
            <a:prstTxWarp prst="textSlantUp">
              <a:avLst>
                <a:gd name="adj" fmla="val 0"/>
              </a:avLst>
            </a:prstTxWarp>
          </a:bodyPr>
          <a:lstStyle/>
          <a:p>
            <a:pPr algn="ctr"/>
            <a:r>
              <a:rPr lang="en-GB" sz="3600" kern="10">
                <a:ln w="9525">
                  <a:solidFill>
                    <a:srgbClr val="000000"/>
                  </a:solidFill>
                  <a:round/>
                  <a:headEnd/>
                  <a:tailEnd/>
                </a:ln>
                <a:solidFill>
                  <a:srgbClr val="000000"/>
                </a:solidFill>
                <a:latin typeface="Arial Black"/>
              </a:rPr>
              <a:t>A</a:t>
            </a:r>
          </a:p>
        </p:txBody>
      </p:sp>
      <p:sp>
        <p:nvSpPr>
          <p:cNvPr id="72712" name="WordArt 10"/>
          <p:cNvSpPr>
            <a:spLocks noChangeArrowheads="1" noChangeShapeType="1" noTextEdit="1"/>
          </p:cNvSpPr>
          <p:nvPr/>
        </p:nvSpPr>
        <p:spPr bwMode="auto">
          <a:xfrm>
            <a:off x="4572000" y="981075"/>
            <a:ext cx="392113" cy="584200"/>
          </a:xfrm>
          <a:prstGeom prst="rect">
            <a:avLst/>
          </a:prstGeom>
        </p:spPr>
        <p:txBody>
          <a:bodyPr wrap="none" fromWordArt="1">
            <a:prstTxWarp prst="textSlantUp">
              <a:avLst>
                <a:gd name="adj" fmla="val 0"/>
              </a:avLst>
            </a:prstTxWarp>
          </a:bodyPr>
          <a:lstStyle/>
          <a:p>
            <a:pPr algn="ctr"/>
            <a:r>
              <a:rPr lang="en-GB" sz="3600" kern="10">
                <a:ln w="9525">
                  <a:solidFill>
                    <a:srgbClr val="000000"/>
                  </a:solidFill>
                  <a:round/>
                  <a:headEnd/>
                  <a:tailEnd/>
                </a:ln>
                <a:solidFill>
                  <a:srgbClr val="000000"/>
                </a:solidFill>
                <a:latin typeface="Arial Black"/>
              </a:rPr>
              <a:t>B</a:t>
            </a:r>
          </a:p>
        </p:txBody>
      </p:sp>
      <p:sp>
        <p:nvSpPr>
          <p:cNvPr id="9" name="Rounded Rectangle 8"/>
          <p:cNvSpPr/>
          <p:nvPr/>
        </p:nvSpPr>
        <p:spPr>
          <a:xfrm>
            <a:off x="7643813" y="0"/>
            <a:ext cx="1500187" cy="71437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6000" b="1">
                <a:solidFill>
                  <a:srgbClr val="FFFFFF"/>
                </a:solidFill>
              </a:rPr>
              <a:t>KS4</a:t>
            </a:r>
            <a:endParaRPr lang="en-US" sz="6000" b="1">
              <a:solidFill>
                <a:srgbClr val="FFFFFF"/>
              </a:solidFill>
            </a:endParaRPr>
          </a:p>
        </p:txBody>
      </p:sp>
    </p:spTree>
    <p:extLst>
      <p:ext uri="{BB962C8B-B14F-4D97-AF65-F5344CB8AC3E}">
        <p14:creationId xmlns:p14="http://schemas.microsoft.com/office/powerpoint/2010/main" val="305451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GB" smtClean="0"/>
              <a:t>Unplanned speaking strategies</a:t>
            </a:r>
          </a:p>
        </p:txBody>
      </p:sp>
      <p:sp>
        <p:nvSpPr>
          <p:cNvPr id="73731" name="Rectangle 3"/>
          <p:cNvSpPr>
            <a:spLocks noGrp="1" noChangeArrowheads="1"/>
          </p:cNvSpPr>
          <p:nvPr>
            <p:ph type="body" idx="1"/>
          </p:nvPr>
        </p:nvSpPr>
        <p:spPr/>
        <p:txBody>
          <a:bodyPr/>
          <a:lstStyle/>
          <a:p>
            <a:r>
              <a:rPr lang="en-GB" smtClean="0"/>
              <a:t>Repeat back a couple of words of the question with raised intonation.</a:t>
            </a:r>
          </a:p>
          <a:p>
            <a:r>
              <a:rPr lang="en-GB" smtClean="0"/>
              <a:t>When you are beginning to run out of flow, ask a question! </a:t>
            </a:r>
          </a:p>
          <a:p>
            <a:r>
              <a:rPr lang="en-GB" smtClean="0"/>
              <a:t>Keep talking for as long as you can – it’s always easy to add in an example or an opinion.</a:t>
            </a:r>
          </a:p>
        </p:txBody>
      </p:sp>
    </p:spTree>
    <p:extLst>
      <p:ext uri="{BB962C8B-B14F-4D97-AF65-F5344CB8AC3E}">
        <p14:creationId xmlns:p14="http://schemas.microsoft.com/office/powerpoint/2010/main" val="866787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GB" u="sng" smtClean="0"/>
              <a:t>Speaking spontaneously</a:t>
            </a:r>
          </a:p>
        </p:txBody>
      </p:sp>
      <p:sp>
        <p:nvSpPr>
          <p:cNvPr id="74755" name="Rectangle 4"/>
          <p:cNvSpPr>
            <a:spLocks noGrp="1" noChangeArrowheads="1"/>
          </p:cNvSpPr>
          <p:nvPr>
            <p:ph type="body" sz="half" idx="1"/>
          </p:nvPr>
        </p:nvSpPr>
        <p:spPr>
          <a:xfrm>
            <a:off x="457200" y="1600200"/>
            <a:ext cx="4038600" cy="4924425"/>
          </a:xfrm>
          <a:noFill/>
          <a:ln>
            <a:solidFill>
              <a:schemeClr val="tx1"/>
            </a:solidFill>
            <a:miter lim="800000"/>
            <a:headEnd/>
            <a:tailEnd/>
          </a:ln>
        </p:spPr>
        <p:txBody>
          <a:bodyPr/>
          <a:lstStyle/>
          <a:p>
            <a:pPr>
              <a:lnSpc>
                <a:spcPct val="80000"/>
              </a:lnSpc>
              <a:buFontTx/>
              <a:buNone/>
            </a:pPr>
            <a:r>
              <a:rPr lang="en-GB" sz="2400" u="sng" smtClean="0">
                <a:solidFill>
                  <a:srgbClr val="000066"/>
                </a:solidFill>
              </a:rPr>
              <a:t>Content and response (/18)</a:t>
            </a:r>
          </a:p>
          <a:p>
            <a:pPr>
              <a:lnSpc>
                <a:spcPct val="80000"/>
              </a:lnSpc>
            </a:pPr>
            <a:endParaRPr lang="en-GB" sz="2400" smtClean="0">
              <a:solidFill>
                <a:srgbClr val="000066"/>
              </a:solidFill>
            </a:endParaRPr>
          </a:p>
          <a:p>
            <a:pPr>
              <a:lnSpc>
                <a:spcPct val="80000"/>
              </a:lnSpc>
            </a:pPr>
            <a:r>
              <a:rPr lang="en-GB" sz="2400" smtClean="0">
                <a:solidFill>
                  <a:srgbClr val="000066"/>
                </a:solidFill>
              </a:rPr>
              <a:t>Detailed and relevant</a:t>
            </a:r>
          </a:p>
          <a:p>
            <a:pPr>
              <a:lnSpc>
                <a:spcPct val="80000"/>
              </a:lnSpc>
            </a:pPr>
            <a:r>
              <a:rPr lang="en-GB" sz="2400" smtClean="0">
                <a:solidFill>
                  <a:srgbClr val="000066"/>
                </a:solidFill>
              </a:rPr>
              <a:t>Interacts (very) well</a:t>
            </a:r>
          </a:p>
          <a:p>
            <a:pPr>
              <a:lnSpc>
                <a:spcPct val="80000"/>
              </a:lnSpc>
            </a:pPr>
            <a:r>
              <a:rPr lang="en-GB" sz="2400" smtClean="0">
                <a:solidFill>
                  <a:srgbClr val="000066"/>
                </a:solidFill>
              </a:rPr>
              <a:t>Speaks confidently (and with spontaneity)</a:t>
            </a:r>
          </a:p>
          <a:p>
            <a:pPr>
              <a:lnSpc>
                <a:spcPct val="80000"/>
              </a:lnSpc>
            </a:pPr>
            <a:r>
              <a:rPr lang="en-GB" sz="2400" smtClean="0">
                <a:solidFill>
                  <a:srgbClr val="000066"/>
                </a:solidFill>
              </a:rPr>
              <a:t>(Frequently) takes initiative and develops elaborate responses</a:t>
            </a:r>
          </a:p>
          <a:p>
            <a:pPr>
              <a:lnSpc>
                <a:spcPct val="80000"/>
              </a:lnSpc>
            </a:pPr>
            <a:r>
              <a:rPr lang="en-GB" sz="2400" smtClean="0">
                <a:solidFill>
                  <a:srgbClr val="000066"/>
                </a:solidFill>
              </a:rPr>
              <a:t>(very) little (/no) hesitation</a:t>
            </a:r>
          </a:p>
          <a:p>
            <a:pPr>
              <a:lnSpc>
                <a:spcPct val="80000"/>
              </a:lnSpc>
            </a:pPr>
            <a:r>
              <a:rPr lang="en-GB" sz="2400" smtClean="0">
                <a:solidFill>
                  <a:srgbClr val="000066"/>
                </a:solidFill>
              </a:rPr>
              <a:t>Able to deal with unpredictable elements (without difficulty)</a:t>
            </a:r>
          </a:p>
        </p:txBody>
      </p:sp>
      <p:sp>
        <p:nvSpPr>
          <p:cNvPr id="74756" name="Rectangle 5"/>
          <p:cNvSpPr>
            <a:spLocks noGrp="1" noChangeArrowheads="1"/>
          </p:cNvSpPr>
          <p:nvPr>
            <p:ph type="body" sz="half" idx="2"/>
          </p:nvPr>
        </p:nvSpPr>
        <p:spPr>
          <a:xfrm>
            <a:off x="4648200" y="1600200"/>
            <a:ext cx="4038600" cy="2405063"/>
          </a:xfrm>
          <a:noFill/>
          <a:ln>
            <a:solidFill>
              <a:schemeClr val="tx1"/>
            </a:solidFill>
            <a:miter lim="800000"/>
            <a:headEnd/>
            <a:tailEnd/>
          </a:ln>
        </p:spPr>
        <p:txBody>
          <a:bodyPr/>
          <a:lstStyle/>
          <a:p>
            <a:pPr>
              <a:lnSpc>
                <a:spcPct val="80000"/>
              </a:lnSpc>
              <a:buFontTx/>
              <a:buNone/>
            </a:pPr>
            <a:r>
              <a:rPr lang="en-GB" sz="2400" u="sng" smtClean="0">
                <a:solidFill>
                  <a:srgbClr val="000066"/>
                </a:solidFill>
              </a:rPr>
              <a:t>Range of language (/6)</a:t>
            </a:r>
          </a:p>
          <a:p>
            <a:pPr>
              <a:lnSpc>
                <a:spcPct val="80000"/>
              </a:lnSpc>
            </a:pPr>
            <a:r>
              <a:rPr lang="en-GB" sz="2400" smtClean="0">
                <a:solidFill>
                  <a:srgbClr val="000066"/>
                </a:solidFill>
              </a:rPr>
              <a:t>Range of vocabulary and structures (some complex structures)</a:t>
            </a:r>
          </a:p>
          <a:p>
            <a:pPr>
              <a:lnSpc>
                <a:spcPct val="80000"/>
              </a:lnSpc>
            </a:pPr>
            <a:r>
              <a:rPr lang="en-GB" sz="2400" smtClean="0">
                <a:solidFill>
                  <a:srgbClr val="000066"/>
                </a:solidFill>
              </a:rPr>
              <a:t>Unambiguous tenses (consistently competent)</a:t>
            </a:r>
          </a:p>
          <a:p>
            <a:pPr>
              <a:lnSpc>
                <a:spcPct val="80000"/>
              </a:lnSpc>
            </a:pPr>
            <a:r>
              <a:rPr lang="en-GB" sz="2400" smtClean="0">
                <a:solidFill>
                  <a:srgbClr val="000066"/>
                </a:solidFill>
              </a:rPr>
              <a:t>Extended sentences</a:t>
            </a:r>
          </a:p>
        </p:txBody>
      </p:sp>
      <p:sp>
        <p:nvSpPr>
          <p:cNvPr id="74757" name="Rectangle 6"/>
          <p:cNvSpPr>
            <a:spLocks noChangeArrowheads="1"/>
          </p:cNvSpPr>
          <p:nvPr/>
        </p:nvSpPr>
        <p:spPr bwMode="auto">
          <a:xfrm>
            <a:off x="4643438" y="4076700"/>
            <a:ext cx="4038600" cy="2405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lnSpc>
                <a:spcPct val="80000"/>
              </a:lnSpc>
              <a:spcBef>
                <a:spcPct val="20000"/>
              </a:spcBef>
            </a:pPr>
            <a:r>
              <a:rPr lang="en-GB" sz="2400" u="sng">
                <a:solidFill>
                  <a:srgbClr val="000066"/>
                </a:solidFill>
                <a:latin typeface="Calibri" pitchFamily="34" charset="0"/>
              </a:rPr>
              <a:t>Accuracy (/6)</a:t>
            </a:r>
          </a:p>
          <a:p>
            <a:pPr marL="342900" indent="-342900">
              <a:lnSpc>
                <a:spcPct val="80000"/>
              </a:lnSpc>
              <a:spcBef>
                <a:spcPct val="20000"/>
              </a:spcBef>
              <a:buFontTx/>
              <a:buChar char="•"/>
            </a:pPr>
            <a:r>
              <a:rPr lang="en-GB" sz="2400">
                <a:solidFill>
                  <a:srgbClr val="000066"/>
                </a:solidFill>
                <a:latin typeface="Calibri" pitchFamily="34" charset="0"/>
              </a:rPr>
              <a:t>Generally accurate </a:t>
            </a:r>
          </a:p>
          <a:p>
            <a:pPr marL="342900" indent="-342900">
              <a:lnSpc>
                <a:spcPct val="80000"/>
              </a:lnSpc>
              <a:spcBef>
                <a:spcPct val="20000"/>
              </a:spcBef>
              <a:buFontTx/>
              <a:buChar char="•"/>
            </a:pPr>
            <a:r>
              <a:rPr lang="en-GB" sz="2400">
                <a:solidFill>
                  <a:srgbClr val="000066"/>
                </a:solidFill>
                <a:latin typeface="Calibri" pitchFamily="34" charset="0"/>
              </a:rPr>
              <a:t>Errors in </a:t>
            </a:r>
            <a:r>
              <a:rPr lang="en-GB" sz="2400" u="sng">
                <a:solidFill>
                  <a:srgbClr val="000066"/>
                </a:solidFill>
                <a:latin typeface="Calibri" pitchFamily="34" charset="0"/>
              </a:rPr>
              <a:t>more</a:t>
            </a:r>
            <a:r>
              <a:rPr lang="en-GB" sz="2400">
                <a:solidFill>
                  <a:srgbClr val="000066"/>
                </a:solidFill>
                <a:latin typeface="Calibri" pitchFamily="34" charset="0"/>
              </a:rPr>
              <a:t> </a:t>
            </a:r>
            <a:r>
              <a:rPr lang="en-GB" sz="2400" u="sng">
                <a:solidFill>
                  <a:srgbClr val="000066"/>
                </a:solidFill>
                <a:latin typeface="Calibri" pitchFamily="34" charset="0"/>
              </a:rPr>
              <a:t>complex</a:t>
            </a:r>
            <a:r>
              <a:rPr lang="en-GB" sz="2400">
                <a:solidFill>
                  <a:srgbClr val="000066"/>
                </a:solidFill>
                <a:latin typeface="Calibri" pitchFamily="34" charset="0"/>
              </a:rPr>
              <a:t> structures</a:t>
            </a:r>
          </a:p>
          <a:p>
            <a:pPr marL="342900" indent="-342900">
              <a:lnSpc>
                <a:spcPct val="80000"/>
              </a:lnSpc>
              <a:spcBef>
                <a:spcPct val="20000"/>
              </a:spcBef>
              <a:buFontTx/>
              <a:buChar char="•"/>
            </a:pPr>
            <a:r>
              <a:rPr lang="en-GB" sz="2400">
                <a:solidFill>
                  <a:srgbClr val="000066"/>
                </a:solidFill>
                <a:latin typeface="Calibri" pitchFamily="34" charset="0"/>
              </a:rPr>
              <a:t>(Consistently) good pronunciation and intonation</a:t>
            </a:r>
          </a:p>
        </p:txBody>
      </p:sp>
    </p:spTree>
    <p:extLst>
      <p:ext uri="{BB962C8B-B14F-4D97-AF65-F5344CB8AC3E}">
        <p14:creationId xmlns:p14="http://schemas.microsoft.com/office/powerpoint/2010/main" val="3804409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a:xfrm>
            <a:off x="323850" y="333375"/>
            <a:ext cx="4176713" cy="6310313"/>
          </a:xfrm>
        </p:spPr>
        <p:txBody>
          <a:bodyPr/>
          <a:lstStyle/>
          <a:p>
            <a:pPr eaLnBrk="1" hangingPunct="1">
              <a:lnSpc>
                <a:spcPct val="80000"/>
              </a:lnSpc>
              <a:buFontTx/>
              <a:buNone/>
            </a:pPr>
            <a:r>
              <a:rPr lang="en-GB" sz="2000" smtClean="0"/>
              <a:t>Est-ce que tu regardes la télé tous les </a:t>
            </a:r>
          </a:p>
          <a:p>
            <a:pPr eaLnBrk="1" hangingPunct="1">
              <a:lnSpc>
                <a:spcPct val="80000"/>
              </a:lnSpc>
              <a:buFontTx/>
              <a:buNone/>
            </a:pPr>
            <a:r>
              <a:rPr lang="en-GB" sz="2000" smtClean="0"/>
              <a:t>jours?</a:t>
            </a:r>
          </a:p>
          <a:p>
            <a:pPr eaLnBrk="1" hangingPunct="1">
              <a:lnSpc>
                <a:spcPct val="80000"/>
              </a:lnSpc>
              <a:buFontTx/>
              <a:buNone/>
            </a:pPr>
            <a:endParaRPr lang="en-GB" sz="2000" smtClean="0">
              <a:solidFill>
                <a:srgbClr val="660066"/>
              </a:solidFill>
            </a:endParaRPr>
          </a:p>
          <a:p>
            <a:pPr eaLnBrk="1" hangingPunct="1">
              <a:lnSpc>
                <a:spcPct val="80000"/>
              </a:lnSpc>
              <a:buFontTx/>
              <a:buNone/>
            </a:pPr>
            <a:r>
              <a:rPr lang="en-GB" sz="2000" smtClean="0"/>
              <a:t>Quelle sorte d’émission préfères-tu?</a:t>
            </a:r>
          </a:p>
          <a:p>
            <a:pPr eaLnBrk="1" hangingPunct="1">
              <a:lnSpc>
                <a:spcPct val="80000"/>
              </a:lnSpc>
              <a:buFontTx/>
              <a:buNone/>
            </a:pPr>
            <a:endParaRPr lang="en-GB" sz="2000" smtClean="0">
              <a:solidFill>
                <a:srgbClr val="660066"/>
              </a:solidFill>
            </a:endParaRPr>
          </a:p>
          <a:p>
            <a:pPr eaLnBrk="1" hangingPunct="1">
              <a:lnSpc>
                <a:spcPct val="80000"/>
              </a:lnSpc>
              <a:buFontTx/>
              <a:buNone/>
            </a:pPr>
            <a:r>
              <a:rPr lang="en-GB" sz="2000" smtClean="0"/>
              <a:t>Quel est ton émission préférée?</a:t>
            </a:r>
          </a:p>
          <a:p>
            <a:pPr eaLnBrk="1" hangingPunct="1">
              <a:lnSpc>
                <a:spcPct val="80000"/>
              </a:lnSpc>
              <a:buFontTx/>
              <a:buNone/>
            </a:pPr>
            <a:endParaRPr lang="en-GB" sz="2000" smtClean="0"/>
          </a:p>
          <a:p>
            <a:pPr eaLnBrk="1" hangingPunct="1">
              <a:lnSpc>
                <a:spcPct val="80000"/>
              </a:lnSpc>
              <a:buFontTx/>
              <a:buNone/>
            </a:pPr>
            <a:r>
              <a:rPr lang="en-GB" sz="2000" smtClean="0"/>
              <a:t>Qu’est-ce qur tu as regardé à la télé </a:t>
            </a:r>
          </a:p>
          <a:p>
            <a:pPr eaLnBrk="1" hangingPunct="1">
              <a:lnSpc>
                <a:spcPct val="80000"/>
              </a:lnSpc>
              <a:buFontTx/>
              <a:buNone/>
            </a:pPr>
            <a:r>
              <a:rPr lang="en-GB" sz="2000" smtClean="0"/>
              <a:t>hier soir?</a:t>
            </a:r>
          </a:p>
          <a:p>
            <a:pPr eaLnBrk="1" hangingPunct="1">
              <a:lnSpc>
                <a:spcPct val="80000"/>
              </a:lnSpc>
              <a:buFontTx/>
              <a:buNone/>
            </a:pPr>
            <a:endParaRPr lang="en-GB" sz="2000" smtClean="0"/>
          </a:p>
          <a:p>
            <a:pPr eaLnBrk="1" hangingPunct="1">
              <a:lnSpc>
                <a:spcPct val="80000"/>
              </a:lnSpc>
              <a:buFontTx/>
              <a:buNone/>
            </a:pPr>
            <a:r>
              <a:rPr lang="en-GB" sz="2000" smtClean="0"/>
              <a:t>Qu’est-ce que tu vas regarder ce soir?</a:t>
            </a:r>
          </a:p>
          <a:p>
            <a:pPr eaLnBrk="1" hangingPunct="1">
              <a:lnSpc>
                <a:spcPct val="80000"/>
              </a:lnSpc>
              <a:buFontTx/>
              <a:buNone/>
            </a:pPr>
            <a:endParaRPr lang="en-GB" sz="2000" smtClean="0"/>
          </a:p>
          <a:p>
            <a:pPr eaLnBrk="1" hangingPunct="1">
              <a:lnSpc>
                <a:spcPct val="80000"/>
              </a:lnSpc>
              <a:buFontTx/>
              <a:buNone/>
            </a:pPr>
            <a:r>
              <a:rPr lang="en-GB" sz="2000" smtClean="0"/>
              <a:t>Est-ce que tu lis une magazine </a:t>
            </a:r>
          </a:p>
          <a:p>
            <a:pPr eaLnBrk="1" hangingPunct="1">
              <a:lnSpc>
                <a:spcPct val="80000"/>
              </a:lnSpc>
              <a:buFontTx/>
              <a:buNone/>
            </a:pPr>
            <a:r>
              <a:rPr lang="en-GB" sz="2000" smtClean="0"/>
              <a:t>souvent? Quelle magazine préfères-</a:t>
            </a:r>
          </a:p>
          <a:p>
            <a:pPr eaLnBrk="1" hangingPunct="1">
              <a:lnSpc>
                <a:spcPct val="80000"/>
              </a:lnSpc>
              <a:buFontTx/>
              <a:buNone/>
            </a:pPr>
            <a:r>
              <a:rPr lang="en-GB" sz="2000" smtClean="0"/>
              <a:t>tu?</a:t>
            </a:r>
          </a:p>
          <a:p>
            <a:pPr eaLnBrk="1" hangingPunct="1">
              <a:lnSpc>
                <a:spcPct val="80000"/>
              </a:lnSpc>
              <a:buFontTx/>
              <a:buNone/>
            </a:pPr>
            <a:r>
              <a:rPr lang="en-GB" sz="2000" smtClean="0"/>
              <a:t> </a:t>
            </a:r>
          </a:p>
          <a:p>
            <a:pPr eaLnBrk="1" hangingPunct="1">
              <a:lnSpc>
                <a:spcPct val="80000"/>
              </a:lnSpc>
              <a:buFontTx/>
              <a:buNone/>
            </a:pPr>
            <a:r>
              <a:rPr lang="en-GB" sz="2000" smtClean="0"/>
              <a:t>Est-ce qu tu vas au cinéma souvent?</a:t>
            </a:r>
          </a:p>
          <a:p>
            <a:pPr eaLnBrk="1" hangingPunct="1">
              <a:lnSpc>
                <a:spcPct val="80000"/>
              </a:lnSpc>
              <a:buFontTx/>
              <a:buNone/>
            </a:pPr>
            <a:endParaRPr lang="en-GB" sz="2000" smtClean="0"/>
          </a:p>
          <a:p>
            <a:pPr eaLnBrk="1" hangingPunct="1">
              <a:lnSpc>
                <a:spcPct val="80000"/>
              </a:lnSpc>
              <a:buFontTx/>
              <a:buNone/>
            </a:pPr>
            <a:r>
              <a:rPr lang="en-GB" sz="2000" smtClean="0"/>
              <a:t>Quel genres de film préfères-</a:t>
            </a:r>
          </a:p>
          <a:p>
            <a:pPr eaLnBrk="1" hangingPunct="1">
              <a:lnSpc>
                <a:spcPct val="80000"/>
              </a:lnSpc>
              <a:buFontTx/>
              <a:buNone/>
            </a:pPr>
            <a:r>
              <a:rPr lang="en-GB" sz="2000" smtClean="0"/>
              <a:t>tu?</a:t>
            </a:r>
          </a:p>
          <a:p>
            <a:pPr eaLnBrk="1" hangingPunct="1">
              <a:lnSpc>
                <a:spcPct val="80000"/>
              </a:lnSpc>
              <a:buFontTx/>
              <a:buNone/>
            </a:pPr>
            <a:endParaRPr lang="en-GB" sz="2000" smtClean="0"/>
          </a:p>
          <a:p>
            <a:pPr eaLnBrk="1" hangingPunct="1">
              <a:lnSpc>
                <a:spcPct val="80000"/>
              </a:lnSpc>
              <a:buFontTx/>
              <a:buNone/>
            </a:pPr>
            <a:endParaRPr lang="en-GB" sz="1600" smtClean="0"/>
          </a:p>
        </p:txBody>
      </p:sp>
      <p:pic>
        <p:nvPicPr>
          <p:cNvPr id="75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5" y="285750"/>
            <a:ext cx="249237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4786313" y="3071813"/>
            <a:ext cx="421481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0000"/>
              </a:lnSpc>
              <a:spcBef>
                <a:spcPct val="20000"/>
              </a:spcBef>
            </a:pPr>
            <a:endParaRPr lang="en-GB" sz="1500">
              <a:latin typeface="Calibri" pitchFamily="34" charset="0"/>
            </a:endParaRPr>
          </a:p>
          <a:p>
            <a:pPr eaLnBrk="1" hangingPunct="1">
              <a:lnSpc>
                <a:spcPct val="80000"/>
              </a:lnSpc>
              <a:spcBef>
                <a:spcPct val="20000"/>
              </a:spcBef>
              <a:buFont typeface="Wingdings" pitchFamily="2" charset="2"/>
              <a:buChar char="ü"/>
            </a:pPr>
            <a:r>
              <a:rPr lang="en-GB" sz="1500">
                <a:latin typeface="Calibri" pitchFamily="34" charset="0"/>
              </a:rPr>
              <a:t>Listen to the question VERY carefully</a:t>
            </a:r>
          </a:p>
          <a:p>
            <a:pPr eaLnBrk="1" hangingPunct="1">
              <a:lnSpc>
                <a:spcPct val="80000"/>
              </a:lnSpc>
              <a:spcBef>
                <a:spcPct val="20000"/>
              </a:spcBef>
              <a:buFont typeface="Wingdings" pitchFamily="2" charset="2"/>
              <a:buChar char="ü"/>
            </a:pPr>
            <a:r>
              <a:rPr lang="en-GB" sz="1500">
                <a:latin typeface="Calibri" pitchFamily="34" charset="0"/>
              </a:rPr>
              <a:t>Buy yourself time with a ‘hesitation’ word</a:t>
            </a:r>
          </a:p>
          <a:p>
            <a:pPr eaLnBrk="1" hangingPunct="1">
              <a:lnSpc>
                <a:spcPct val="80000"/>
              </a:lnSpc>
              <a:spcBef>
                <a:spcPct val="20000"/>
              </a:spcBef>
              <a:buFont typeface="Wingdings" pitchFamily="2" charset="2"/>
              <a:buChar char="ü"/>
            </a:pPr>
            <a:r>
              <a:rPr lang="en-GB" sz="1500">
                <a:latin typeface="Calibri" pitchFamily="34" charset="0"/>
              </a:rPr>
              <a:t>Think of something you know you can say quickly – e.g. Repeat back a couple of words of the question with raised intonation - Tous les jours?</a:t>
            </a:r>
          </a:p>
          <a:p>
            <a:pPr eaLnBrk="1" hangingPunct="1">
              <a:lnSpc>
                <a:spcPct val="80000"/>
              </a:lnSpc>
              <a:spcBef>
                <a:spcPct val="20000"/>
              </a:spcBef>
              <a:buFont typeface="Wingdings" pitchFamily="2" charset="2"/>
              <a:buChar char="ü"/>
            </a:pPr>
            <a:r>
              <a:rPr lang="en-GB" sz="1500">
                <a:latin typeface="Calibri" pitchFamily="34" charset="0"/>
              </a:rPr>
              <a:t>Use what you know how to say</a:t>
            </a:r>
          </a:p>
          <a:p>
            <a:pPr eaLnBrk="1" hangingPunct="1">
              <a:lnSpc>
                <a:spcPct val="80000"/>
              </a:lnSpc>
              <a:spcBef>
                <a:spcPct val="20000"/>
              </a:spcBef>
              <a:buFont typeface="Wingdings" pitchFamily="2" charset="2"/>
              <a:buChar char="ü"/>
            </a:pPr>
            <a:r>
              <a:rPr lang="en-GB" sz="1500">
                <a:latin typeface="Calibri" pitchFamily="34" charset="0"/>
              </a:rPr>
              <a:t>Keep talking for as long as you can – it’s always easy to add in a ‘par exemple’ or an opinion</a:t>
            </a:r>
          </a:p>
          <a:p>
            <a:pPr eaLnBrk="1" hangingPunct="1">
              <a:lnSpc>
                <a:spcPct val="80000"/>
              </a:lnSpc>
              <a:spcBef>
                <a:spcPct val="20000"/>
              </a:spcBef>
              <a:buFont typeface="Wingdings" pitchFamily="2" charset="2"/>
              <a:buChar char="ü"/>
            </a:pPr>
            <a:r>
              <a:rPr lang="en-GB" sz="1500">
                <a:latin typeface="Calibri" pitchFamily="34" charset="0"/>
              </a:rPr>
              <a:t>When you are beginning to run out of flow, ask a question! (Et toi?)</a:t>
            </a:r>
          </a:p>
          <a:p>
            <a:pPr eaLnBrk="1" hangingPunct="1">
              <a:lnSpc>
                <a:spcPct val="80000"/>
              </a:lnSpc>
              <a:spcBef>
                <a:spcPct val="20000"/>
              </a:spcBef>
              <a:buFont typeface="Wingdings" pitchFamily="2" charset="2"/>
              <a:buChar char="ü"/>
            </a:pPr>
            <a:r>
              <a:rPr lang="en-GB" sz="1500">
                <a:latin typeface="Calibri" pitchFamily="34" charset="0"/>
              </a:rPr>
              <a:t>Use other ‘help’ to get your message across well – i.e. Expression, emotion – sound like you mean it + facial expressions + body language + gestures</a:t>
            </a:r>
          </a:p>
          <a:p>
            <a:pPr eaLnBrk="1" hangingPunct="1">
              <a:lnSpc>
                <a:spcPct val="80000"/>
              </a:lnSpc>
              <a:spcBef>
                <a:spcPct val="20000"/>
              </a:spcBef>
              <a:buFont typeface="Wingdings" pitchFamily="2" charset="2"/>
              <a:buChar char="ü"/>
            </a:pPr>
            <a:r>
              <a:rPr lang="en-GB" sz="1500">
                <a:latin typeface="Calibri" pitchFamily="34" charset="0"/>
              </a:rPr>
              <a:t>Don’t worry about any mistakes – keep talking!</a:t>
            </a:r>
          </a:p>
        </p:txBody>
      </p:sp>
    </p:spTree>
    <p:extLst>
      <p:ext uri="{BB962C8B-B14F-4D97-AF65-F5344CB8AC3E}">
        <p14:creationId xmlns:p14="http://schemas.microsoft.com/office/powerpoint/2010/main" val="84550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p:cTn id="14"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p:cTn id="21"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 calcmode="lin" valueType="num">
                                      <p:cBhvr>
                                        <p:cTn id="28" dur="1000" fill="hold"/>
                                        <p:tgtEl>
                                          <p:spTgt spid="6">
                                            <p:txEl>
                                              <p:pRg st="4" end="4"/>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 calcmode="lin" valueType="num">
                                      <p:cBhvr>
                                        <p:cTn id="35" dur="1000" fill="hold"/>
                                        <p:tgtEl>
                                          <p:spTgt spid="6">
                                            <p:txEl>
                                              <p:pRg st="5" end="5"/>
                                            </p:txEl>
                                          </p:spTgt>
                                        </p:tgtEl>
                                        <p:attrNameLst>
                                          <p:attrName>ppt_x</p:attrName>
                                        </p:attrNameLst>
                                      </p:cBhvr>
                                      <p:tavLst>
                                        <p:tav tm="0">
                                          <p:val>
                                            <p:strVal val="#ppt_x-.2"/>
                                          </p:val>
                                        </p:tav>
                                        <p:tav tm="100000">
                                          <p:val>
                                            <p:strVal val="#ppt_x"/>
                                          </p:val>
                                        </p:tav>
                                      </p:tavLst>
                                    </p:anim>
                                    <p:anim calcmode="lin" valueType="num">
                                      <p:cBhvr>
                                        <p:cTn id="36" dur="1000" fill="hold"/>
                                        <p:tgtEl>
                                          <p:spTgt spid="6">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 calcmode="lin" valueType="num">
                                      <p:cBhvr>
                                        <p:cTn id="42" dur="1000" fill="hold"/>
                                        <p:tgtEl>
                                          <p:spTgt spid="6">
                                            <p:txEl>
                                              <p:pRg st="6" end="6"/>
                                            </p:txEl>
                                          </p:spTgt>
                                        </p:tgtEl>
                                        <p:attrNameLst>
                                          <p:attrName>ppt_x</p:attrName>
                                        </p:attrNameLst>
                                      </p:cBhvr>
                                      <p:tavLst>
                                        <p:tav tm="0">
                                          <p:val>
                                            <p:strVal val="#ppt_x-.2"/>
                                          </p:val>
                                        </p:tav>
                                        <p:tav tm="100000">
                                          <p:val>
                                            <p:strVal val="#ppt_x"/>
                                          </p:val>
                                        </p:tav>
                                      </p:tavLst>
                                    </p:anim>
                                    <p:anim calcmode="lin" valueType="num">
                                      <p:cBhvr>
                                        <p:cTn id="43" dur="1000" fill="hold"/>
                                        <p:tgtEl>
                                          <p:spTgt spid="6">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6">
                                            <p:txEl>
                                              <p:pRg st="6" end="6"/>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9" presetClass="entr" presetSubtype="0"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p:cTn id="49" dur="1000" fill="hold"/>
                                        <p:tgtEl>
                                          <p:spTgt spid="6">
                                            <p:txEl>
                                              <p:pRg st="7" end="7"/>
                                            </p:txEl>
                                          </p:spTgt>
                                        </p:tgtEl>
                                        <p:attrNameLst>
                                          <p:attrName>ppt_x</p:attrName>
                                        </p:attrNameLst>
                                      </p:cBhvr>
                                      <p:tavLst>
                                        <p:tav tm="0">
                                          <p:val>
                                            <p:strVal val="#ppt_x-.2"/>
                                          </p:val>
                                        </p:tav>
                                        <p:tav tm="100000">
                                          <p:val>
                                            <p:strVal val="#ppt_x"/>
                                          </p:val>
                                        </p:tav>
                                      </p:tavLst>
                                    </p:anim>
                                    <p:anim calcmode="lin" valueType="num">
                                      <p:cBhvr>
                                        <p:cTn id="50" dur="1000" fill="hold"/>
                                        <p:tgtEl>
                                          <p:spTgt spid="6">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6">
                                            <p:txEl>
                                              <p:pRg st="7" end="7"/>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9" presetClass="entr" presetSubtype="0" fill="hold" nodeType="clickEffect">
                                  <p:stCondLst>
                                    <p:cond delay="0"/>
                                  </p:stCondLst>
                                  <p:childTnLst>
                                    <p:set>
                                      <p:cBhvr>
                                        <p:cTn id="55" dur="1" fill="hold">
                                          <p:stCondLst>
                                            <p:cond delay="0"/>
                                          </p:stCondLst>
                                        </p:cTn>
                                        <p:tgtEl>
                                          <p:spTgt spid="6">
                                            <p:txEl>
                                              <p:pRg st="8" end="8"/>
                                            </p:txEl>
                                          </p:spTgt>
                                        </p:tgtEl>
                                        <p:attrNameLst>
                                          <p:attrName>style.visibility</p:attrName>
                                        </p:attrNameLst>
                                      </p:cBhvr>
                                      <p:to>
                                        <p:strVal val="visible"/>
                                      </p:to>
                                    </p:set>
                                    <p:anim calcmode="lin" valueType="num">
                                      <p:cBhvr>
                                        <p:cTn id="56" dur="1000" fill="hold"/>
                                        <p:tgtEl>
                                          <p:spTgt spid="6">
                                            <p:txEl>
                                              <p:pRg st="8" end="8"/>
                                            </p:txEl>
                                          </p:spTgt>
                                        </p:tgtEl>
                                        <p:attrNameLst>
                                          <p:attrName>ppt_x</p:attrName>
                                        </p:attrNameLst>
                                      </p:cBhvr>
                                      <p:tavLst>
                                        <p:tav tm="0">
                                          <p:val>
                                            <p:strVal val="#ppt_x-.2"/>
                                          </p:val>
                                        </p:tav>
                                        <p:tav tm="100000">
                                          <p:val>
                                            <p:strVal val="#ppt_x"/>
                                          </p:val>
                                        </p:tav>
                                      </p:tavLst>
                                    </p:anim>
                                    <p:anim calcmode="lin" valueType="num">
                                      <p:cBhvr>
                                        <p:cTn id="57" dur="1000" fill="hold"/>
                                        <p:tgtEl>
                                          <p:spTgt spid="6">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58" dur="1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217488" y="333375"/>
            <a:ext cx="8926512"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b="1">
                <a:latin typeface="Verdana" pitchFamily="34" charset="0"/>
              </a:rPr>
              <a:t>Education</a:t>
            </a:r>
          </a:p>
          <a:p>
            <a:pPr eaLnBrk="1" hangingPunct="1"/>
            <a:endParaRPr lang="en-GB" sz="2400">
              <a:latin typeface="Verdana" pitchFamily="34" charset="0"/>
            </a:endParaRPr>
          </a:p>
          <a:p>
            <a:pPr eaLnBrk="1" hangingPunct="1"/>
            <a:r>
              <a:rPr lang="en-GB" sz="2600">
                <a:latin typeface="Verdana" pitchFamily="34" charset="0"/>
              </a:rPr>
              <a:t>1. </a:t>
            </a:r>
            <a:r>
              <a:rPr lang="fr-FR" sz="2600">
                <a:latin typeface="Verdana" pitchFamily="34" charset="0"/>
              </a:rPr>
              <a:t>Welche Fächer machst du? Was ist dein Lieblingsfach?</a:t>
            </a:r>
          </a:p>
          <a:p>
            <a:pPr eaLnBrk="1" hangingPunct="1"/>
            <a:r>
              <a:rPr lang="fr-FR" sz="2600">
                <a:latin typeface="Verdana" pitchFamily="34" charset="0"/>
              </a:rPr>
              <a:t>2. Beschreib deinen idealen Lehrer.</a:t>
            </a:r>
          </a:p>
          <a:p>
            <a:pPr eaLnBrk="1" hangingPunct="1"/>
            <a:r>
              <a:rPr lang="fr-FR" sz="2600">
                <a:latin typeface="Verdana" pitchFamily="34" charset="0"/>
              </a:rPr>
              <a:t>3. Wie lange studierst du jeden Tag?</a:t>
            </a:r>
          </a:p>
          <a:p>
            <a:pPr eaLnBrk="1" hangingPunct="1"/>
            <a:r>
              <a:rPr lang="fr-FR" sz="2600">
                <a:latin typeface="Verdana" pitchFamily="34" charset="0"/>
              </a:rPr>
              <a:t>4. Beschreib einen typischen Schultag.</a:t>
            </a:r>
          </a:p>
          <a:p>
            <a:pPr eaLnBrk="1" hangingPunct="1"/>
            <a:r>
              <a:rPr lang="fr-FR" sz="2600">
                <a:latin typeface="Verdana" pitchFamily="34" charset="0"/>
              </a:rPr>
              <a:t>5. Hast du Verantwortungen in der Schule?</a:t>
            </a:r>
          </a:p>
          <a:p>
            <a:pPr eaLnBrk="1" hangingPunct="1"/>
            <a:r>
              <a:rPr lang="fr-FR" sz="2600">
                <a:latin typeface="Verdana" pitchFamily="34" charset="0"/>
              </a:rPr>
              <a:t>6. Ist deine Schule gut?</a:t>
            </a:r>
          </a:p>
          <a:p>
            <a:pPr eaLnBrk="1" hangingPunct="1"/>
            <a:r>
              <a:rPr lang="fr-FR" sz="2600">
                <a:latin typeface="Verdana" pitchFamily="34" charset="0"/>
              </a:rPr>
              <a:t>7. Wann du mit deinem Studium hier fertig bist, was wirst du studieren? Wo? Warum?</a:t>
            </a:r>
          </a:p>
          <a:p>
            <a:pPr eaLnBrk="1" hangingPunct="1"/>
            <a:r>
              <a:rPr lang="fr-FR" sz="2600">
                <a:latin typeface="Verdana" pitchFamily="34" charset="0"/>
              </a:rPr>
              <a:t>8. Auf was wirst du dich spezialisieren?</a:t>
            </a:r>
          </a:p>
          <a:p>
            <a:pPr eaLnBrk="1" hangingPunct="1"/>
            <a:r>
              <a:rPr lang="fr-FR" sz="2600">
                <a:latin typeface="Verdana" pitchFamily="34" charset="0"/>
              </a:rPr>
              <a:t>9. Was für Arbeitserfahrung hast du?</a:t>
            </a:r>
          </a:p>
          <a:p>
            <a:pPr eaLnBrk="1" hangingPunct="1"/>
            <a:r>
              <a:rPr lang="fr-FR" sz="2600">
                <a:latin typeface="Verdana" pitchFamily="34" charset="0"/>
              </a:rPr>
              <a:t>10. Deiner Meinung nach,was sind die Unterschiede zwischen deiner Schule und einer deutschen Schule?</a:t>
            </a:r>
          </a:p>
        </p:txBody>
      </p:sp>
    </p:spTree>
    <p:extLst>
      <p:ext uri="{BB962C8B-B14F-4D97-AF65-F5344CB8AC3E}">
        <p14:creationId xmlns:p14="http://schemas.microsoft.com/office/powerpoint/2010/main" val="2682253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79240652"/>
              </p:ext>
            </p:extLst>
          </p:nvPr>
        </p:nvGraphicFramePr>
        <p:xfrm>
          <a:off x="179512" y="188640"/>
          <a:ext cx="8856984" cy="6369888"/>
        </p:xfrm>
        <a:graphic>
          <a:graphicData uri="http://schemas.openxmlformats.org/drawingml/2006/table">
            <a:tbl>
              <a:tblPr firstRow="1" bandRow="1">
                <a:tableStyleId>{5940675A-B579-460E-94D1-54222C63F5DA}</a:tableStyleId>
              </a:tblPr>
              <a:tblGrid>
                <a:gridCol w="8856984"/>
              </a:tblGrid>
              <a:tr h="522379">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463">
                <a:tc>
                  <a:txBody>
                    <a:bodyPr/>
                    <a:lstStyle/>
                    <a:p>
                      <a:pPr algn="l" fontAlgn="auto">
                        <a:spcBef>
                          <a:spcPts val="0"/>
                        </a:spcBef>
                        <a:spcAft>
                          <a:spcPts val="0"/>
                        </a:spcAft>
                        <a:defRPr/>
                      </a:pPr>
                      <a:r>
                        <a:rPr lang="en-GB" sz="3200" b="1" dirty="0" smtClean="0">
                          <a:solidFill>
                            <a:schemeClr val="bg1"/>
                          </a:solidFill>
                        </a:rPr>
                        <a:t>Increasing interactivity </a:t>
                      </a:r>
                      <a:r>
                        <a:rPr lang="en-GB" sz="2000" b="1" dirty="0" smtClean="0">
                          <a:solidFill>
                            <a:schemeClr val="bg1"/>
                          </a:solidFill>
                        </a:rPr>
                        <a:t>(spontaneity, sustaining the flow, intonation)</a:t>
                      </a:r>
                      <a:br>
                        <a:rPr lang="en-GB" sz="2000" b="1" dirty="0" smtClean="0">
                          <a:solidFill>
                            <a:schemeClr val="bg1"/>
                          </a:solidFill>
                        </a:rPr>
                      </a:br>
                      <a:r>
                        <a:rPr lang="en-GB" sz="2800" b="1" dirty="0" smtClean="0">
                          <a:solidFill>
                            <a:schemeClr val="bg1"/>
                          </a:solidFill>
                        </a:rPr>
                        <a:t>Questioning</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395682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393224">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19</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SPEND THE WORDS</a:t>
            </a:r>
            <a:endParaRPr lang="en-US" dirty="0"/>
          </a:p>
        </p:txBody>
      </p:sp>
      <p:pic>
        <p:nvPicPr>
          <p:cNvPr id="6" name="Picture 3" descr="c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712" y="4509120"/>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75418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1" name="Group 45"/>
          <p:cNvGraphicFramePr>
            <a:graphicFrameLocks noGrp="1"/>
          </p:cNvGraphicFramePr>
          <p:nvPr/>
        </p:nvGraphicFramePr>
        <p:xfrm>
          <a:off x="357188" y="357188"/>
          <a:ext cx="8572500" cy="6143626"/>
        </p:xfrm>
        <a:graphic>
          <a:graphicData uri="http://schemas.openxmlformats.org/drawingml/2006/table">
            <a:tbl>
              <a:tblPr/>
              <a:tblGrid>
                <a:gridCol w="1714500"/>
                <a:gridCol w="1714500"/>
                <a:gridCol w="1714500"/>
                <a:gridCol w="1714500"/>
                <a:gridCol w="1714500"/>
              </a:tblGrid>
              <a:tr h="14969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gestern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auch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Meiner Meinung nach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Ich denke dass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Ist mehr als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69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Samstag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smtClean="0">
                          <a:ln>
                            <a:noFill/>
                          </a:ln>
                          <a:solidFill>
                            <a:schemeClr val="tx1"/>
                          </a:solidFill>
                          <a:effectLst/>
                          <a:latin typeface="Calibri" charset="0"/>
                          <a:ea typeface="ＭＳ Ｐゴシック" charset="-128"/>
                        </a:rPr>
                        <a:t>Nächstes Wochenende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dann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Ich war / ich bin gewesen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Ich glaube dass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17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Das wäre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Es erscheint mir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Das Beste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Ich habe gekauft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Ich könnte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89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Donnerstag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Zum Beispiel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Das Schlimmste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Ich habe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Er wollte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89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Ich ziehe…vor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Ich werde gehen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Ich hasse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smtClean="0">
                          <a:ln>
                            <a:noFill/>
                          </a:ln>
                          <a:solidFill>
                            <a:schemeClr val="tx1"/>
                          </a:solidFill>
                          <a:effectLst/>
                          <a:latin typeface="Calibri" charset="0"/>
                          <a:ea typeface="ＭＳ Ｐゴシック" charset="-128"/>
                        </a:rPr>
                        <a:t>In der Zukunft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err="1" smtClean="0">
                          <a:ln>
                            <a:noFill/>
                          </a:ln>
                          <a:solidFill>
                            <a:schemeClr val="tx1"/>
                          </a:solidFill>
                          <a:effectLst/>
                          <a:latin typeface="Calibri" charset="0"/>
                          <a:ea typeface="ＭＳ Ｐゴシック" charset="-128"/>
                        </a:rPr>
                        <a:t>Ich</a:t>
                      </a:r>
                      <a:r>
                        <a:rPr kumimoji="0" lang="fr-FR" sz="2400" b="0" i="0" u="none" strike="noStrike" cap="none" normalizeH="0" baseline="0" dirty="0" smtClean="0">
                          <a:ln>
                            <a:noFill/>
                          </a:ln>
                          <a:solidFill>
                            <a:schemeClr val="tx1"/>
                          </a:solidFill>
                          <a:effectLst/>
                          <a:latin typeface="Calibri" charset="0"/>
                          <a:ea typeface="ＭＳ Ｐゴシック" charset="-128"/>
                        </a:rPr>
                        <a:t> </a:t>
                      </a:r>
                      <a:r>
                        <a:rPr kumimoji="0" lang="fr-FR" sz="2400" b="0" i="0" u="none" strike="noStrike" cap="none" normalizeH="0" baseline="0" dirty="0" err="1" smtClean="0">
                          <a:ln>
                            <a:noFill/>
                          </a:ln>
                          <a:solidFill>
                            <a:schemeClr val="tx1"/>
                          </a:solidFill>
                          <a:effectLst/>
                          <a:latin typeface="Calibri" charset="0"/>
                          <a:ea typeface="ＭＳ Ｐゴシック" charset="-128"/>
                        </a:rPr>
                        <a:t>hätte</a:t>
                      </a:r>
                      <a:r>
                        <a:rPr kumimoji="0" lang="fr-FR" sz="2400" b="0" i="0" u="none" strike="noStrike" cap="none" normalizeH="0" baseline="0" dirty="0" smtClean="0">
                          <a:ln>
                            <a:noFill/>
                          </a:ln>
                          <a:solidFill>
                            <a:schemeClr val="tx1"/>
                          </a:solidFill>
                          <a:effectLst/>
                          <a:latin typeface="Calibri" charset="0"/>
                          <a:ea typeface="ＭＳ Ｐゴシック" charset="-128"/>
                        </a:rPr>
                        <a:t> </a:t>
                      </a:r>
                      <a:r>
                        <a:rPr kumimoji="0" lang="fr-FR" sz="2400" b="0" i="0" u="none" strike="noStrike" cap="none" normalizeH="0" baseline="0" dirty="0" err="1" smtClean="0">
                          <a:ln>
                            <a:noFill/>
                          </a:ln>
                          <a:solidFill>
                            <a:schemeClr val="tx1"/>
                          </a:solidFill>
                          <a:effectLst/>
                          <a:latin typeface="Calibri" charset="0"/>
                          <a:ea typeface="ＭＳ Ｐゴシック" charset="-128"/>
                        </a:rPr>
                        <a:t>gern</a:t>
                      </a:r>
                      <a:endParaRPr kumimoji="0" lang="fr-FR" sz="24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170735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95288" y="2205038"/>
          <a:ext cx="8569325" cy="4419602"/>
        </p:xfrm>
        <a:graphic>
          <a:graphicData uri="http://schemas.openxmlformats.org/drawingml/2006/table">
            <a:tbl>
              <a:tblPr/>
              <a:tblGrid>
                <a:gridCol w="1728787"/>
                <a:gridCol w="1727200"/>
                <a:gridCol w="1649413"/>
                <a:gridCol w="1714500"/>
                <a:gridCol w="1749425"/>
              </a:tblGrid>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um...zu...</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schwerer als</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leicht</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aufstehen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es würde...geben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man darf (nicht/kein(e))</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wir müssen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streng</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nicht leiden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Mobbing</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12001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dreckig</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meiner Meinung nach</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AGs</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...fällt mir/fallen mir</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gestern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letzte Woche</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Deutschland</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Schulregeln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weder…noch…</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können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Mittagspause</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gute Noten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vielleicht</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Schuluniform</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Gang</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88104" name="TextBox 3"/>
          <p:cNvSpPr txBox="1">
            <a:spLocks noChangeArrowheads="1"/>
          </p:cNvSpPr>
          <p:nvPr/>
        </p:nvSpPr>
        <p:spPr bwMode="auto">
          <a:xfrm>
            <a:off x="357188" y="249238"/>
            <a:ext cx="850106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u="sng">
                <a:latin typeface="Calibri" pitchFamily="34" charset="0"/>
                <a:cs typeface="Calibri" pitchFamily="34" charset="0"/>
              </a:rPr>
              <a:t>Spend the Words</a:t>
            </a:r>
          </a:p>
          <a:p>
            <a:pPr eaLnBrk="1" hangingPunct="1"/>
            <a:r>
              <a:rPr lang="en-GB" b="1">
                <a:latin typeface="Calibri" pitchFamily="34" charset="0"/>
                <a:cs typeface="Calibri" pitchFamily="34" charset="0"/>
              </a:rPr>
              <a:t>Take it in turns to ask and answer the same questions as before. This time, rather than speaking for as long as you can, you need to try and include the words below and ‘spend’ the words as you answer your 5 questions. Your partner will cross them off as you use them and you need to do the same for your partner. The first to use up all the words is the winner. </a:t>
            </a:r>
          </a:p>
        </p:txBody>
      </p:sp>
    </p:spTree>
    <p:extLst>
      <p:ext uri="{BB962C8B-B14F-4D97-AF65-F5344CB8AC3E}">
        <p14:creationId xmlns:p14="http://schemas.microsoft.com/office/powerpoint/2010/main" val="2694080913"/>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63860768"/>
              </p:ext>
            </p:extLst>
          </p:nvPr>
        </p:nvGraphicFramePr>
        <p:xfrm>
          <a:off x="179512" y="188640"/>
          <a:ext cx="8856984" cy="6369888"/>
        </p:xfrm>
        <a:graphic>
          <a:graphicData uri="http://schemas.openxmlformats.org/drawingml/2006/table">
            <a:tbl>
              <a:tblPr firstRow="1" bandRow="1">
                <a:tableStyleId>{5940675A-B579-460E-94D1-54222C63F5DA}</a:tableStyleId>
              </a:tblPr>
              <a:tblGrid>
                <a:gridCol w="8856984"/>
              </a:tblGrid>
              <a:tr h="522379">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463">
                <a:tc>
                  <a:txBody>
                    <a:bodyPr/>
                    <a:lstStyle/>
                    <a:p>
                      <a:pPr algn="l" fontAlgn="auto">
                        <a:spcBef>
                          <a:spcPts val="0"/>
                        </a:spcBef>
                        <a:spcAft>
                          <a:spcPts val="0"/>
                        </a:spcAft>
                        <a:defRPr/>
                      </a:pPr>
                      <a:r>
                        <a:rPr lang="en-GB" sz="3200" b="1" dirty="0" smtClean="0">
                          <a:solidFill>
                            <a:schemeClr val="bg1"/>
                          </a:solidFill>
                        </a:rPr>
                        <a:t>Increasing interactivity </a:t>
                      </a:r>
                      <a:r>
                        <a:rPr lang="en-GB" sz="2000" b="1" dirty="0" smtClean="0">
                          <a:solidFill>
                            <a:schemeClr val="bg1"/>
                          </a:solidFill>
                        </a:rPr>
                        <a:t>(spontaneity, sustaining the flow, intonation)</a:t>
                      </a:r>
                      <a:br>
                        <a:rPr lang="en-GB" sz="2000" b="1" dirty="0" smtClean="0">
                          <a:solidFill>
                            <a:schemeClr val="bg1"/>
                          </a:solidFill>
                        </a:rPr>
                      </a:br>
                      <a:r>
                        <a:rPr lang="en-GB" sz="2800" b="1" dirty="0" smtClean="0">
                          <a:solidFill>
                            <a:schemeClr val="bg1"/>
                          </a:solidFill>
                        </a:rPr>
                        <a:t>Questioning</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395682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393224">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20</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TELL THE STORY</a:t>
            </a:r>
            <a:endParaRPr lang="en-US" dirty="0"/>
          </a:p>
        </p:txBody>
      </p:sp>
    </p:spTree>
    <p:extLst>
      <p:ext uri="{BB962C8B-B14F-4D97-AF65-F5344CB8AC3E}">
        <p14:creationId xmlns:p14="http://schemas.microsoft.com/office/powerpoint/2010/main" val="18229956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Group 2"/>
          <p:cNvGraphicFramePr>
            <a:graphicFrameLocks noGrp="1"/>
          </p:cNvGraphicFramePr>
          <p:nvPr/>
        </p:nvGraphicFramePr>
        <p:xfrm>
          <a:off x="0" y="0"/>
          <a:ext cx="9144000" cy="6858000"/>
        </p:xfrm>
        <a:graphic>
          <a:graphicData uri="http://schemas.openxmlformats.org/drawingml/2006/table">
            <a:tbl>
              <a:tblPr/>
              <a:tblGrid>
                <a:gridCol w="2286000"/>
                <a:gridCol w="2286000"/>
                <a:gridCol w="2286000"/>
                <a:gridCol w="2286000"/>
              </a:tblGrid>
              <a:tr h="3429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778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04813"/>
            <a:ext cx="180340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1563" y="115888"/>
            <a:ext cx="1509712"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9975" y="1887538"/>
            <a:ext cx="2016125"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5575" y="1584325"/>
            <a:ext cx="1423988"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3438" y="115888"/>
            <a:ext cx="1509712"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8"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9925" y="692150"/>
            <a:ext cx="2020888"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9"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0" y="4914900"/>
            <a:ext cx="20875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38" y="3886200"/>
            <a:ext cx="212407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1"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4438" y="5300663"/>
            <a:ext cx="1871662"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16463" y="5229225"/>
            <a:ext cx="19431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0338" y="3573463"/>
            <a:ext cx="12573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825" y="3573463"/>
            <a:ext cx="12573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5"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92950" y="3860800"/>
            <a:ext cx="169386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7" name="Group 103"/>
          <p:cNvGraphicFramePr>
            <a:graphicFrameLocks noGrp="1"/>
          </p:cNvGraphicFramePr>
          <p:nvPr/>
        </p:nvGraphicFramePr>
        <p:xfrm>
          <a:off x="3643313" y="114300"/>
          <a:ext cx="2286000" cy="1051560"/>
        </p:xfrm>
        <a:graphic>
          <a:graphicData uri="http://schemas.openxmlformats.org/drawingml/2006/table">
            <a:tbl>
              <a:tblPr/>
              <a:tblGrid>
                <a:gridCol w="2286000"/>
              </a:tblGrid>
              <a:tr h="35030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Calibri" charset="0"/>
                          <a:ea typeface="ＭＳ Ｐゴシック" charset="-128"/>
                        </a:rPr>
                        <a:t>nach Portugal</a:t>
                      </a:r>
                      <a:endParaRPr kumimoji="0" lang="en-US"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30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Calibri" charset="0"/>
                          <a:ea typeface="ＭＳ Ｐゴシック" charset="-128"/>
                        </a:rPr>
                        <a:t>nach Spanien</a:t>
                      </a:r>
                      <a:endParaRPr kumimoji="0" lang="en-US"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30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charset="0"/>
                          <a:ea typeface="ＭＳ Ｐゴシック" charset="-128"/>
                        </a:rPr>
                        <a:t>nach Frankreich</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108" name="Rectangle 1"/>
          <p:cNvSpPr>
            <a:spLocks noChangeArrowheads="1"/>
          </p:cNvSpPr>
          <p:nvPr/>
        </p:nvSpPr>
        <p:spPr bwMode="auto">
          <a:xfrm>
            <a:off x="214313" y="212725"/>
            <a:ext cx="33734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3200" b="1">
                <a:latin typeface="Calibri" pitchFamily="34" charset="0"/>
              </a:rPr>
              <a:t>Im Sommer bin ich</a:t>
            </a:r>
            <a:endParaRPr lang="en-GB" sz="2800">
              <a:latin typeface="Calibri" pitchFamily="34" charset="0"/>
            </a:endParaRPr>
          </a:p>
        </p:txBody>
      </p:sp>
      <p:sp>
        <p:nvSpPr>
          <p:cNvPr id="4109" name="Rectangle 1"/>
          <p:cNvSpPr>
            <a:spLocks noChangeArrowheads="1"/>
          </p:cNvSpPr>
          <p:nvPr/>
        </p:nvSpPr>
        <p:spPr bwMode="auto">
          <a:xfrm>
            <a:off x="0" y="2990850"/>
            <a:ext cx="1258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2400" b="1">
                <a:latin typeface="Calibri" pitchFamily="34" charset="0"/>
              </a:rPr>
              <a:t>Ich habe</a:t>
            </a:r>
            <a:endParaRPr lang="en-GB" sz="2400">
              <a:latin typeface="Calibri" pitchFamily="34" charset="0"/>
            </a:endParaRPr>
          </a:p>
        </p:txBody>
      </p:sp>
      <p:graphicFrame>
        <p:nvGraphicFramePr>
          <p:cNvPr id="16492" name="Group 108"/>
          <p:cNvGraphicFramePr>
            <a:graphicFrameLocks noGrp="1"/>
          </p:cNvGraphicFramePr>
          <p:nvPr/>
        </p:nvGraphicFramePr>
        <p:xfrm>
          <a:off x="1187450" y="2781300"/>
          <a:ext cx="3095625" cy="1051560"/>
        </p:xfrm>
        <a:graphic>
          <a:graphicData uri="http://schemas.openxmlformats.org/drawingml/2006/table">
            <a:tbl>
              <a:tblPr/>
              <a:tblGrid>
                <a:gridCol w="3095625"/>
              </a:tblGrid>
              <a:tr h="35030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Calibri" charset="0"/>
                          <a:ea typeface="ＭＳ Ｐゴシック" charset="-128"/>
                        </a:rPr>
                        <a:t> das Museum Guggenheim</a:t>
                      </a:r>
                      <a:endParaRPr kumimoji="0" lang="en-US"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30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Calibri" charset="0"/>
                          <a:ea typeface="ＭＳ Ｐゴシック" charset="-128"/>
                        </a:rPr>
                        <a:t>das Museum Louvre</a:t>
                      </a:r>
                      <a:endParaRPr kumimoji="0" lang="en-US"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30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Calibri" charset="0"/>
                          <a:ea typeface="ＭＳ Ｐゴシック" charset="-128"/>
                        </a:rPr>
                        <a:t>das Museum Dalí</a:t>
                      </a:r>
                      <a:endParaRPr kumimoji="0" lang="en-US"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120" name="Rectangle 1"/>
          <p:cNvSpPr>
            <a:spLocks noChangeArrowheads="1"/>
          </p:cNvSpPr>
          <p:nvPr/>
        </p:nvSpPr>
        <p:spPr bwMode="auto">
          <a:xfrm>
            <a:off x="357188" y="1712913"/>
            <a:ext cx="11271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2400" b="1">
                <a:latin typeface="Calibri" pitchFamily="34" charset="0"/>
              </a:rPr>
              <a:t>Ich bin</a:t>
            </a:r>
            <a:r>
              <a:rPr lang="en-GB" sz="3200" b="1">
                <a:latin typeface="Calibri" pitchFamily="34" charset="0"/>
              </a:rPr>
              <a:t> </a:t>
            </a:r>
            <a:endParaRPr lang="en-GB" sz="2800">
              <a:latin typeface="Calibri" pitchFamily="34" charset="0"/>
            </a:endParaRPr>
          </a:p>
        </p:txBody>
      </p:sp>
      <p:sp>
        <p:nvSpPr>
          <p:cNvPr id="4121" name="Rectangle 1"/>
          <p:cNvSpPr>
            <a:spLocks noChangeArrowheads="1"/>
          </p:cNvSpPr>
          <p:nvPr/>
        </p:nvSpPr>
        <p:spPr bwMode="auto">
          <a:xfrm>
            <a:off x="4211638" y="2997200"/>
            <a:ext cx="1428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2400" b="1">
                <a:latin typeface="Calibri" pitchFamily="34" charset="0"/>
                <a:cs typeface="Times New Roman" pitchFamily="18" charset="0"/>
              </a:rPr>
              <a:t>besichtigt</a:t>
            </a:r>
            <a:endParaRPr lang="en-GB" sz="2400">
              <a:latin typeface="Calibri" pitchFamily="34" charset="0"/>
            </a:endParaRPr>
          </a:p>
        </p:txBody>
      </p:sp>
      <p:pic>
        <p:nvPicPr>
          <p:cNvPr id="4122" name="Picture 15" descr="talking picture icon.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750" y="928688"/>
            <a:ext cx="1214438"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15" descr="talking picture icon.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64500" y="260350"/>
            <a:ext cx="1079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490" name="Group 106"/>
          <p:cNvGraphicFramePr>
            <a:graphicFrameLocks noGrp="1"/>
          </p:cNvGraphicFramePr>
          <p:nvPr/>
        </p:nvGraphicFramePr>
        <p:xfrm>
          <a:off x="1403350" y="1557338"/>
          <a:ext cx="2663825" cy="1051560"/>
        </p:xfrm>
        <a:graphic>
          <a:graphicData uri="http://schemas.openxmlformats.org/drawingml/2006/table">
            <a:tbl>
              <a:tblPr/>
              <a:tblGrid>
                <a:gridCol w="2663825"/>
              </a:tblGrid>
              <a:tr h="35030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2000" b="1" i="0" u="none" strike="noStrike" cap="none" normalizeH="0" baseline="0" smtClean="0">
                          <a:ln>
                            <a:noFill/>
                          </a:ln>
                          <a:solidFill>
                            <a:schemeClr val="tx1"/>
                          </a:solidFill>
                          <a:effectLst/>
                          <a:latin typeface="Calibri" charset="0"/>
                          <a:ea typeface="ＭＳ Ｐゴシック" charset="-128"/>
                        </a:rPr>
                        <a:t>in einem Hotel</a:t>
                      </a:r>
                      <a:endParaRPr kumimoji="0" lang="fr-FR"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30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2000" b="1" i="0" u="none" strike="noStrike" cap="none" normalizeH="0" baseline="0" smtClean="0">
                          <a:ln>
                            <a:noFill/>
                          </a:ln>
                          <a:solidFill>
                            <a:schemeClr val="tx1"/>
                          </a:solidFill>
                          <a:effectLst/>
                          <a:latin typeface="Calibri" charset="0"/>
                          <a:ea typeface="ＭＳ Ｐゴシック" charset="-128"/>
                        </a:rPr>
                        <a:t>auf einem Campinplatz</a:t>
                      </a:r>
                      <a:endParaRPr kumimoji="0" lang="fr-FR"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30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2000" b="1" i="0" u="none" strike="noStrike" cap="none" normalizeH="0" baseline="0" smtClean="0">
                          <a:ln>
                            <a:noFill/>
                          </a:ln>
                          <a:solidFill>
                            <a:schemeClr val="tx1"/>
                          </a:solidFill>
                          <a:effectLst/>
                          <a:latin typeface="Calibri" charset="0"/>
                          <a:ea typeface="ＭＳ Ｐゴシック" charset="-128"/>
                        </a:rPr>
                        <a:t>in einer Ferienwohnung</a:t>
                      </a:r>
                      <a:endParaRPr kumimoji="0" lang="fr-FR"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134" name="Rectangle 1"/>
          <p:cNvSpPr>
            <a:spLocks noChangeArrowheads="1"/>
          </p:cNvSpPr>
          <p:nvPr/>
        </p:nvSpPr>
        <p:spPr bwMode="auto">
          <a:xfrm>
            <a:off x="5219700" y="1844675"/>
            <a:ext cx="2016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2400" b="1">
                <a:latin typeface="Calibri" pitchFamily="34" charset="0"/>
                <a:cs typeface="Times New Roman" pitchFamily="18" charset="0"/>
              </a:rPr>
              <a:t>und es war </a:t>
            </a:r>
            <a:endParaRPr lang="en-GB" sz="2400">
              <a:latin typeface="Calibri" pitchFamily="34" charset="0"/>
            </a:endParaRPr>
          </a:p>
        </p:txBody>
      </p:sp>
      <p:sp>
        <p:nvSpPr>
          <p:cNvPr id="4135" name="Rectangle 1"/>
          <p:cNvSpPr>
            <a:spLocks noChangeArrowheads="1"/>
          </p:cNvSpPr>
          <p:nvPr/>
        </p:nvSpPr>
        <p:spPr bwMode="auto">
          <a:xfrm>
            <a:off x="0" y="4149725"/>
            <a:ext cx="2500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2400" b="1">
                <a:latin typeface="Calibri" pitchFamily="34" charset="0"/>
                <a:cs typeface="Times New Roman" pitchFamily="18" charset="0"/>
              </a:rPr>
              <a:t>Mir haben</a:t>
            </a:r>
            <a:endParaRPr lang="en-GB" sz="2400">
              <a:latin typeface="Calibri" pitchFamily="34" charset="0"/>
            </a:endParaRPr>
          </a:p>
        </p:txBody>
      </p:sp>
      <p:sp>
        <p:nvSpPr>
          <p:cNvPr id="4136" name="Rectangle 1"/>
          <p:cNvSpPr>
            <a:spLocks noChangeArrowheads="1"/>
          </p:cNvSpPr>
          <p:nvPr/>
        </p:nvSpPr>
        <p:spPr bwMode="auto">
          <a:xfrm>
            <a:off x="4643438" y="4221163"/>
            <a:ext cx="946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2800" b="1">
                <a:latin typeface="Calibri" pitchFamily="34" charset="0"/>
                <a:cs typeface="Times New Roman" pitchFamily="18" charset="0"/>
              </a:rPr>
              <a:t>aber </a:t>
            </a:r>
            <a:endParaRPr lang="en-GB" sz="2800">
              <a:latin typeface="Calibri" pitchFamily="34" charset="0"/>
            </a:endParaRPr>
          </a:p>
        </p:txBody>
      </p:sp>
      <p:graphicFrame>
        <p:nvGraphicFramePr>
          <p:cNvPr id="16511" name="Group 127"/>
          <p:cNvGraphicFramePr>
            <a:graphicFrameLocks noGrp="1"/>
          </p:cNvGraphicFramePr>
          <p:nvPr/>
        </p:nvGraphicFramePr>
        <p:xfrm>
          <a:off x="5651500" y="4292600"/>
          <a:ext cx="1728788" cy="1051560"/>
        </p:xfrm>
        <a:graphic>
          <a:graphicData uri="http://schemas.openxmlformats.org/drawingml/2006/table">
            <a:tbl>
              <a:tblPr/>
              <a:tblGrid>
                <a:gridCol w="1728788"/>
              </a:tblGrid>
              <a:tr h="35030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Calibri" charset="0"/>
                          <a:ea typeface="ＭＳ Ｐゴシック" charset="-128"/>
                        </a:rPr>
                        <a:t>das Essen</a:t>
                      </a:r>
                      <a:endParaRPr kumimoji="0" lang="en-US"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30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Calibri" charset="0"/>
                          <a:ea typeface="ＭＳ Ｐゴシック" charset="-128"/>
                        </a:rPr>
                        <a:t>die Hitze</a:t>
                      </a:r>
                      <a:endParaRPr kumimoji="0" lang="en-US"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30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Calibri" charset="0"/>
                          <a:ea typeface="ＭＳ Ｐゴシック" charset="-128"/>
                        </a:rPr>
                        <a:t>das Verkehr</a:t>
                      </a:r>
                      <a:endParaRPr kumimoji="0" lang="en-US"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147" name="Rectangle 1"/>
          <p:cNvSpPr>
            <a:spLocks noChangeArrowheads="1"/>
          </p:cNvSpPr>
          <p:nvPr/>
        </p:nvSpPr>
        <p:spPr bwMode="auto">
          <a:xfrm>
            <a:off x="0" y="5661025"/>
            <a:ext cx="33480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2400" b="1">
                <a:latin typeface="Calibri" pitchFamily="34" charset="0"/>
                <a:cs typeface="Times New Roman" pitchFamily="18" charset="0"/>
              </a:rPr>
              <a:t>Nächstes Jahr werde ich  </a:t>
            </a:r>
            <a:endParaRPr lang="en-GB" sz="2400">
              <a:latin typeface="Calibri" pitchFamily="34" charset="0"/>
            </a:endParaRPr>
          </a:p>
        </p:txBody>
      </p:sp>
      <p:graphicFrame>
        <p:nvGraphicFramePr>
          <p:cNvPr id="16528" name="Group 144"/>
          <p:cNvGraphicFramePr>
            <a:graphicFrameLocks noGrp="1"/>
          </p:cNvGraphicFramePr>
          <p:nvPr/>
        </p:nvGraphicFramePr>
        <p:xfrm>
          <a:off x="3276600" y="5445125"/>
          <a:ext cx="1868488" cy="1227137"/>
        </p:xfrm>
        <a:graphic>
          <a:graphicData uri="http://schemas.openxmlformats.org/drawingml/2006/table">
            <a:tbl>
              <a:tblPr/>
              <a:tblGrid>
                <a:gridCol w="1868488"/>
              </a:tblGrid>
              <a:tr h="350701">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Calibri" charset="0"/>
                          <a:ea typeface="ＭＳ Ｐゴシック" charset="-128"/>
                        </a:rPr>
                        <a:t>nach Schottland</a:t>
                      </a:r>
                      <a:endParaRPr kumimoji="0" lang="en-US"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701">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Calibri" charset="0"/>
                          <a:ea typeface="ＭＳ Ｐゴシック" charset="-128"/>
                        </a:rPr>
                        <a:t>nach Goa</a:t>
                      </a:r>
                      <a:endParaRPr kumimoji="0" lang="en-US"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573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Calibri" charset="0"/>
                          <a:ea typeface="ＭＳ Ｐゴシック" charset="-128"/>
                        </a:rPr>
                        <a:t>nach Australien</a:t>
                      </a:r>
                      <a:endParaRPr kumimoji="0" lang="en-US" sz="18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6491" name="Group 107"/>
          <p:cNvGraphicFramePr>
            <a:graphicFrameLocks noGrp="1"/>
          </p:cNvGraphicFramePr>
          <p:nvPr/>
        </p:nvGraphicFramePr>
        <p:xfrm>
          <a:off x="6804025" y="1341438"/>
          <a:ext cx="2339975" cy="1412875"/>
        </p:xfrm>
        <a:graphic>
          <a:graphicData uri="http://schemas.openxmlformats.org/drawingml/2006/table">
            <a:tbl>
              <a:tblPr/>
              <a:tblGrid>
                <a:gridCol w="2339975"/>
              </a:tblGrid>
              <a:tr h="35576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Calibri" charset="0"/>
                          <a:ea typeface="ＭＳ Ｐゴシック" charset="-128"/>
                        </a:rPr>
                        <a:t>bequem.</a:t>
                      </a:r>
                      <a:endParaRPr kumimoji="0" lang="en-US"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576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Calibri" charset="0"/>
                          <a:ea typeface="ＭＳ Ｐゴシック" charset="-128"/>
                        </a:rPr>
                        <a:t>gemütlich.</a:t>
                      </a:r>
                      <a:endParaRPr kumimoji="0" lang="en-US"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135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Calibri" charset="0"/>
                          <a:ea typeface="ＭＳ Ｐゴシック" charset="-128"/>
                        </a:rPr>
                        <a:t>sehr gut ausgestattet.</a:t>
                      </a:r>
                      <a:endParaRPr kumimoji="0" lang="en-US"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6500" name="Group 116"/>
          <p:cNvGraphicFramePr>
            <a:graphicFrameLocks noGrp="1"/>
          </p:cNvGraphicFramePr>
          <p:nvPr/>
        </p:nvGraphicFramePr>
        <p:xfrm>
          <a:off x="6407150" y="2781300"/>
          <a:ext cx="2736850" cy="1403351"/>
        </p:xfrm>
        <a:graphic>
          <a:graphicData uri="http://schemas.openxmlformats.org/drawingml/2006/table">
            <a:tbl>
              <a:tblPr/>
              <a:tblGrid>
                <a:gridCol w="2736850"/>
              </a:tblGrid>
              <a:tr h="3508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2000" b="1" i="0" u="none" strike="noStrike" cap="none" normalizeH="0" baseline="0" smtClean="0">
                          <a:ln>
                            <a:noFill/>
                          </a:ln>
                          <a:solidFill>
                            <a:schemeClr val="tx1"/>
                          </a:solidFill>
                          <a:effectLst/>
                          <a:latin typeface="Calibri" charset="0"/>
                          <a:ea typeface="ＭＳ Ｐゴシック" charset="-128"/>
                        </a:rPr>
                        <a:t>Ich bin radgefahren.</a:t>
                      </a:r>
                      <a:endParaRPr kumimoji="0" lang="fr-FR"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2000" b="1" i="0" u="none" strike="noStrike" cap="none" normalizeH="0" baseline="0" smtClean="0">
                          <a:ln>
                            <a:noFill/>
                          </a:ln>
                          <a:solidFill>
                            <a:schemeClr val="tx1"/>
                          </a:solidFill>
                          <a:effectLst/>
                          <a:latin typeface="Calibri" charset="0"/>
                          <a:ea typeface="ＭＳ Ｐゴシック" charset="-128"/>
                        </a:rPr>
                        <a:t>Ich bin reiten gegangen</a:t>
                      </a:r>
                      <a:endParaRPr kumimoji="0" lang="fr-FR"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16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2000" b="1" i="0" u="none" strike="noStrike" cap="none" normalizeH="0" baseline="0" smtClean="0">
                          <a:ln>
                            <a:noFill/>
                          </a:ln>
                          <a:solidFill>
                            <a:schemeClr val="tx1"/>
                          </a:solidFill>
                          <a:effectLst/>
                          <a:latin typeface="Calibri" charset="0"/>
                          <a:ea typeface="ＭＳ Ｐゴシック" charset="-128"/>
                        </a:rPr>
                        <a:t>Ich bin im Meer geschommen.</a:t>
                      </a:r>
                      <a:endParaRPr kumimoji="0" lang="fr-FR"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6498" name="Group 114"/>
          <p:cNvGraphicFramePr>
            <a:graphicFrameLocks noGrp="1"/>
          </p:cNvGraphicFramePr>
          <p:nvPr/>
        </p:nvGraphicFramePr>
        <p:xfrm>
          <a:off x="1763713" y="4076700"/>
          <a:ext cx="1714500" cy="1051560"/>
        </p:xfrm>
        <a:graphic>
          <a:graphicData uri="http://schemas.openxmlformats.org/drawingml/2006/table">
            <a:tbl>
              <a:tblPr/>
              <a:tblGrid>
                <a:gridCol w="1714500"/>
              </a:tblGrid>
              <a:tr h="35030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Calibri" charset="0"/>
                          <a:ea typeface="ＭＳ Ｐゴシック" charset="-128"/>
                        </a:rPr>
                        <a:t>die Strände</a:t>
                      </a:r>
                      <a:endParaRPr kumimoji="0" lang="en-US"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30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Calibri" charset="0"/>
                          <a:ea typeface="ＭＳ Ｐゴシック" charset="-128"/>
                        </a:rPr>
                        <a:t>die Diskos</a:t>
                      </a:r>
                      <a:endParaRPr kumimoji="0" lang="en-US"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30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Calibri" charset="0"/>
                          <a:ea typeface="ＭＳ Ｐゴシック" charset="-128"/>
                        </a:rPr>
                        <a:t>die Leute</a:t>
                      </a:r>
                      <a:endParaRPr kumimoji="0" lang="en-US"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6527" name="Group 143"/>
          <p:cNvGraphicFramePr>
            <a:graphicFrameLocks noGrp="1"/>
          </p:cNvGraphicFramePr>
          <p:nvPr/>
        </p:nvGraphicFramePr>
        <p:xfrm>
          <a:off x="6300788" y="5445125"/>
          <a:ext cx="1739900" cy="1149351"/>
        </p:xfrm>
        <a:graphic>
          <a:graphicData uri="http://schemas.openxmlformats.org/drawingml/2006/table">
            <a:tbl>
              <a:tblPr/>
              <a:tblGrid>
                <a:gridCol w="1739900"/>
              </a:tblGrid>
              <a:tr h="4476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Calibri" charset="0"/>
                          <a:ea typeface="ＭＳ Ｐゴシック" charset="-128"/>
                        </a:rPr>
                        <a:t>klettern.</a:t>
                      </a:r>
                      <a:endParaRPr kumimoji="0" lang="en-US"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Calibri" charset="0"/>
                          <a:ea typeface="ＭＳ Ｐゴシック" charset="-128"/>
                        </a:rPr>
                        <a:t>wandern.</a:t>
                      </a:r>
                      <a:endParaRPr kumimoji="0" lang="en-US"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1" i="0" u="none" strike="noStrike" cap="none" normalizeH="0" baseline="0" smtClean="0">
                          <a:ln>
                            <a:noFill/>
                          </a:ln>
                          <a:solidFill>
                            <a:schemeClr val="tx1"/>
                          </a:solidFill>
                          <a:effectLst/>
                          <a:latin typeface="Calibri" charset="0"/>
                          <a:ea typeface="ＭＳ Ｐゴシック" charset="-128"/>
                        </a:rPr>
                        <a:t>rudern.</a:t>
                      </a:r>
                      <a:endParaRPr kumimoji="0" lang="en-US" sz="2000" b="0" i="0" u="none" strike="noStrike" cap="none" normalizeH="0" baseline="0" smtClean="0">
                        <a:ln>
                          <a:noFill/>
                        </a:ln>
                        <a:solidFill>
                          <a:schemeClr val="tx1"/>
                        </a:solidFill>
                        <a:effectLst/>
                        <a:latin typeface="Calibri" charset="0"/>
                        <a:ea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198" name="Rectangle 1"/>
          <p:cNvSpPr>
            <a:spLocks noChangeArrowheads="1"/>
          </p:cNvSpPr>
          <p:nvPr/>
        </p:nvSpPr>
        <p:spPr bwMode="auto">
          <a:xfrm>
            <a:off x="5072063" y="5519738"/>
            <a:ext cx="12287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2400" b="1">
                <a:latin typeface="Calibri" pitchFamily="34" charset="0"/>
                <a:cs typeface="Times New Roman" pitchFamily="18" charset="0"/>
              </a:rPr>
              <a:t>fahren,um zu</a:t>
            </a:r>
            <a:endParaRPr lang="en-GB" sz="2400">
              <a:latin typeface="Calibri" pitchFamily="34" charset="0"/>
            </a:endParaRPr>
          </a:p>
        </p:txBody>
      </p:sp>
      <p:sp>
        <p:nvSpPr>
          <p:cNvPr id="23" name="TextBox 22"/>
          <p:cNvSpPr txBox="1"/>
          <p:nvPr/>
        </p:nvSpPr>
        <p:spPr>
          <a:xfrm>
            <a:off x="6084888" y="260350"/>
            <a:ext cx="1800225" cy="585788"/>
          </a:xfrm>
          <a:prstGeom prst="rect">
            <a:avLst/>
          </a:prstGeom>
          <a:noFill/>
        </p:spPr>
        <p:txBody>
          <a:bodyPr>
            <a:spAutoFit/>
          </a:bodyPr>
          <a:lstStyle/>
          <a:p>
            <a:pPr>
              <a:defRPr/>
            </a:pPr>
            <a:r>
              <a:rPr lang="en-GB" sz="3200" b="1" dirty="0" err="1">
                <a:latin typeface="+mn-lt"/>
              </a:rPr>
              <a:t>gefahren</a:t>
            </a:r>
            <a:endParaRPr lang="en-GB" sz="3200" b="1" dirty="0">
              <a:latin typeface="+mn-lt"/>
            </a:endParaRPr>
          </a:p>
        </p:txBody>
      </p:sp>
      <p:sp>
        <p:nvSpPr>
          <p:cNvPr id="4200" name="TextBox 23"/>
          <p:cNvSpPr txBox="1">
            <a:spLocks noChangeArrowheads="1"/>
          </p:cNvSpPr>
          <p:nvPr/>
        </p:nvSpPr>
        <p:spPr bwMode="auto">
          <a:xfrm>
            <a:off x="4140200" y="1916113"/>
            <a:ext cx="136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GB" b="1"/>
              <a:t>geblieben</a:t>
            </a:r>
          </a:p>
        </p:txBody>
      </p:sp>
      <p:sp>
        <p:nvSpPr>
          <p:cNvPr id="4201" name="TextBox 24"/>
          <p:cNvSpPr txBox="1">
            <a:spLocks noChangeArrowheads="1"/>
          </p:cNvSpPr>
          <p:nvPr/>
        </p:nvSpPr>
        <p:spPr bwMode="auto">
          <a:xfrm>
            <a:off x="5508625" y="2997200"/>
            <a:ext cx="790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GB" b="1"/>
              <a:t>und</a:t>
            </a:r>
          </a:p>
        </p:txBody>
      </p:sp>
      <p:sp>
        <p:nvSpPr>
          <p:cNvPr id="4202" name="TextBox 25"/>
          <p:cNvSpPr txBox="1">
            <a:spLocks noChangeArrowheads="1"/>
          </p:cNvSpPr>
          <p:nvPr/>
        </p:nvSpPr>
        <p:spPr bwMode="auto">
          <a:xfrm>
            <a:off x="3492500" y="4292600"/>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GB" b="1"/>
              <a:t>gefallen,</a:t>
            </a:r>
          </a:p>
        </p:txBody>
      </p:sp>
      <p:sp>
        <p:nvSpPr>
          <p:cNvPr id="4203" name="TextBox 26"/>
          <p:cNvSpPr txBox="1">
            <a:spLocks noChangeArrowheads="1"/>
          </p:cNvSpPr>
          <p:nvPr/>
        </p:nvSpPr>
        <p:spPr bwMode="auto">
          <a:xfrm>
            <a:off x="7451725" y="4508500"/>
            <a:ext cx="22685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GB" b="1"/>
              <a:t>hat mir nicht gefallen</a:t>
            </a:r>
          </a:p>
        </p:txBody>
      </p:sp>
    </p:spTree>
    <p:extLst>
      <p:ext uri="{BB962C8B-B14F-4D97-AF65-F5344CB8AC3E}">
        <p14:creationId xmlns:p14="http://schemas.microsoft.com/office/powerpoint/2010/main" val="32203604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86787746"/>
              </p:ext>
            </p:extLst>
          </p:nvPr>
        </p:nvGraphicFramePr>
        <p:xfrm>
          <a:off x="179512" y="188640"/>
          <a:ext cx="8856984" cy="6369888"/>
        </p:xfrm>
        <a:graphic>
          <a:graphicData uri="http://schemas.openxmlformats.org/drawingml/2006/table">
            <a:tbl>
              <a:tblPr firstRow="1" bandRow="1">
                <a:tableStyleId>{5940675A-B579-460E-94D1-54222C63F5DA}</a:tableStyleId>
              </a:tblPr>
              <a:tblGrid>
                <a:gridCol w="8856984"/>
              </a:tblGrid>
              <a:tr h="522379">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463">
                <a:tc>
                  <a:txBody>
                    <a:bodyPr/>
                    <a:lstStyle/>
                    <a:p>
                      <a:pPr algn="l" fontAlgn="auto">
                        <a:spcBef>
                          <a:spcPts val="0"/>
                        </a:spcBef>
                        <a:spcAft>
                          <a:spcPts val="0"/>
                        </a:spcAft>
                        <a:defRPr/>
                      </a:pPr>
                      <a:r>
                        <a:rPr lang="en-GB" sz="3200" b="1" dirty="0" smtClean="0">
                          <a:solidFill>
                            <a:schemeClr val="bg1"/>
                          </a:solidFill>
                        </a:rPr>
                        <a:t>Increasing interactivity </a:t>
                      </a:r>
                      <a:r>
                        <a:rPr lang="en-GB" sz="2000" b="1" dirty="0" smtClean="0">
                          <a:solidFill>
                            <a:schemeClr val="bg1"/>
                          </a:solidFill>
                        </a:rPr>
                        <a:t>(spontaneity, sustaining the flow, intonation)</a:t>
                      </a:r>
                      <a:br>
                        <a:rPr lang="en-GB" sz="2000" b="1" dirty="0" smtClean="0">
                          <a:solidFill>
                            <a:schemeClr val="bg1"/>
                          </a:solidFill>
                        </a:rPr>
                      </a:br>
                      <a:r>
                        <a:rPr lang="en-GB" sz="2800" b="1" dirty="0" smtClean="0">
                          <a:solidFill>
                            <a:schemeClr val="bg1"/>
                          </a:solidFill>
                        </a:rPr>
                        <a:t>Questioning</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395682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393224">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21</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JUST A MINUTE! (GROUPS)</a:t>
            </a:r>
            <a:endParaRPr lang="en-US" dirty="0"/>
          </a:p>
        </p:txBody>
      </p:sp>
    </p:spTree>
    <p:extLst>
      <p:ext uri="{BB962C8B-B14F-4D97-AF65-F5344CB8AC3E}">
        <p14:creationId xmlns:p14="http://schemas.microsoft.com/office/powerpoint/2010/main" val="40670752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64" descr="j02977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88900"/>
            <a:ext cx="1069975"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160" descr="NA01458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725" y="5661025"/>
            <a:ext cx="1008063"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AutoShape 68"/>
          <p:cNvSpPr>
            <a:spLocks noChangeArrowheads="1"/>
          </p:cNvSpPr>
          <p:nvPr/>
        </p:nvSpPr>
        <p:spPr bwMode="auto">
          <a:xfrm>
            <a:off x="3419475" y="3284538"/>
            <a:ext cx="533400" cy="457200"/>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grpSp>
        <p:nvGrpSpPr>
          <p:cNvPr id="2" name="Group 69"/>
          <p:cNvGrpSpPr>
            <a:grpSpLocks/>
          </p:cNvGrpSpPr>
          <p:nvPr/>
        </p:nvGrpSpPr>
        <p:grpSpPr bwMode="auto">
          <a:xfrm>
            <a:off x="3419475" y="3284538"/>
            <a:ext cx="533400" cy="457200"/>
            <a:chOff x="480" y="1248"/>
            <a:chExt cx="336" cy="288"/>
          </a:xfrm>
        </p:grpSpPr>
        <p:sp>
          <p:nvSpPr>
            <p:cNvPr id="79970" name="AutoShape 70"/>
            <p:cNvSpPr>
              <a:spLocks noChangeArrowheads="1"/>
            </p:cNvSpPr>
            <p:nvPr/>
          </p:nvSpPr>
          <p:spPr bwMode="auto">
            <a:xfrm>
              <a:off x="480"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79971" name="Oval 71"/>
            <p:cNvSpPr>
              <a:spLocks noChangeArrowheads="1"/>
            </p:cNvSpPr>
            <p:nvPr/>
          </p:nvSpPr>
          <p:spPr bwMode="auto">
            <a:xfrm>
              <a:off x="576"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sp>
        <p:nvSpPr>
          <p:cNvPr id="4168" name="AutoShape 72">
            <a:hlinkClick r:id="" action="ppaction://noaction" highlightClick="1"/>
          </p:cNvPr>
          <p:cNvSpPr>
            <a:spLocks noChangeArrowheads="1"/>
          </p:cNvSpPr>
          <p:nvPr/>
        </p:nvSpPr>
        <p:spPr bwMode="auto">
          <a:xfrm>
            <a:off x="4427538" y="3068638"/>
            <a:ext cx="863600" cy="792162"/>
          </a:xfrm>
          <a:prstGeom prst="actionButtonHelp">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atin typeface="Calibri" pitchFamily="34" charset="0"/>
            </a:endParaRPr>
          </a:p>
        </p:txBody>
      </p:sp>
      <p:grpSp>
        <p:nvGrpSpPr>
          <p:cNvPr id="3" name="Group 73"/>
          <p:cNvGrpSpPr>
            <a:grpSpLocks/>
          </p:cNvGrpSpPr>
          <p:nvPr/>
        </p:nvGrpSpPr>
        <p:grpSpPr bwMode="auto">
          <a:xfrm>
            <a:off x="3419475" y="3284538"/>
            <a:ext cx="533400" cy="457200"/>
            <a:chOff x="2688" y="1248"/>
            <a:chExt cx="336" cy="288"/>
          </a:xfrm>
        </p:grpSpPr>
        <p:sp>
          <p:nvSpPr>
            <p:cNvPr id="79966" name="AutoShape 74"/>
            <p:cNvSpPr>
              <a:spLocks noChangeArrowheads="1"/>
            </p:cNvSpPr>
            <p:nvPr/>
          </p:nvSpPr>
          <p:spPr bwMode="auto">
            <a:xfrm>
              <a:off x="2688"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79967" name="Oval 75"/>
            <p:cNvSpPr>
              <a:spLocks noChangeArrowheads="1"/>
            </p:cNvSpPr>
            <p:nvPr/>
          </p:nvSpPr>
          <p:spPr bwMode="auto">
            <a:xfrm>
              <a:off x="2736"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68" name="Oval 76"/>
            <p:cNvSpPr>
              <a:spLocks noChangeArrowheads="1"/>
            </p:cNvSpPr>
            <p:nvPr/>
          </p:nvSpPr>
          <p:spPr bwMode="auto">
            <a:xfrm>
              <a:off x="2784"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69" name="Oval 77"/>
            <p:cNvSpPr>
              <a:spLocks noChangeArrowheads="1"/>
            </p:cNvSpPr>
            <p:nvPr/>
          </p:nvSpPr>
          <p:spPr bwMode="auto">
            <a:xfrm>
              <a:off x="2832"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4" name="Group 78"/>
          <p:cNvGrpSpPr>
            <a:grpSpLocks/>
          </p:cNvGrpSpPr>
          <p:nvPr/>
        </p:nvGrpSpPr>
        <p:grpSpPr bwMode="auto">
          <a:xfrm>
            <a:off x="3419475" y="3284538"/>
            <a:ext cx="533400" cy="457200"/>
            <a:chOff x="1584" y="1248"/>
            <a:chExt cx="336" cy="288"/>
          </a:xfrm>
        </p:grpSpPr>
        <p:sp>
          <p:nvSpPr>
            <p:cNvPr id="79963" name="AutoShape 79"/>
            <p:cNvSpPr>
              <a:spLocks noChangeArrowheads="1"/>
            </p:cNvSpPr>
            <p:nvPr/>
          </p:nvSpPr>
          <p:spPr bwMode="auto">
            <a:xfrm>
              <a:off x="1584"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79964" name="Oval 80"/>
            <p:cNvSpPr>
              <a:spLocks noChangeArrowheads="1"/>
            </p:cNvSpPr>
            <p:nvPr/>
          </p:nvSpPr>
          <p:spPr bwMode="auto">
            <a:xfrm>
              <a:off x="1632"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65" name="Oval 81"/>
            <p:cNvSpPr>
              <a:spLocks noChangeArrowheads="1"/>
            </p:cNvSpPr>
            <p:nvPr/>
          </p:nvSpPr>
          <p:spPr bwMode="auto">
            <a:xfrm>
              <a:off x="1728"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5" name="Group 82"/>
          <p:cNvGrpSpPr>
            <a:grpSpLocks/>
          </p:cNvGrpSpPr>
          <p:nvPr/>
        </p:nvGrpSpPr>
        <p:grpSpPr bwMode="auto">
          <a:xfrm>
            <a:off x="3419475" y="3284538"/>
            <a:ext cx="533400" cy="457200"/>
            <a:chOff x="4944" y="1248"/>
            <a:chExt cx="336" cy="288"/>
          </a:xfrm>
        </p:grpSpPr>
        <p:sp>
          <p:nvSpPr>
            <p:cNvPr id="79957" name="AutoShape 83"/>
            <p:cNvSpPr>
              <a:spLocks noChangeArrowheads="1"/>
            </p:cNvSpPr>
            <p:nvPr/>
          </p:nvSpPr>
          <p:spPr bwMode="auto">
            <a:xfrm>
              <a:off x="4944"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79958" name="Oval 84"/>
            <p:cNvSpPr>
              <a:spLocks noChangeArrowheads="1"/>
            </p:cNvSpPr>
            <p:nvPr/>
          </p:nvSpPr>
          <p:spPr bwMode="auto">
            <a:xfrm>
              <a:off x="4992"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59" name="Oval 85"/>
            <p:cNvSpPr>
              <a:spLocks noChangeArrowheads="1"/>
            </p:cNvSpPr>
            <p:nvPr/>
          </p:nvSpPr>
          <p:spPr bwMode="auto">
            <a:xfrm>
              <a:off x="4992"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60" name="Oval 86"/>
            <p:cNvSpPr>
              <a:spLocks noChangeArrowheads="1"/>
            </p:cNvSpPr>
            <p:nvPr/>
          </p:nvSpPr>
          <p:spPr bwMode="auto">
            <a:xfrm>
              <a:off x="5136"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61" name="Oval 87"/>
            <p:cNvSpPr>
              <a:spLocks noChangeArrowheads="1"/>
            </p:cNvSpPr>
            <p:nvPr/>
          </p:nvSpPr>
          <p:spPr bwMode="auto">
            <a:xfrm>
              <a:off x="5136"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62" name="Oval 88"/>
            <p:cNvSpPr>
              <a:spLocks noChangeArrowheads="1"/>
            </p:cNvSpPr>
            <p:nvPr/>
          </p:nvSpPr>
          <p:spPr bwMode="auto">
            <a:xfrm>
              <a:off x="5088"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6" name="Group 89"/>
          <p:cNvGrpSpPr>
            <a:grpSpLocks/>
          </p:cNvGrpSpPr>
          <p:nvPr/>
        </p:nvGrpSpPr>
        <p:grpSpPr bwMode="auto">
          <a:xfrm>
            <a:off x="3419475" y="3284538"/>
            <a:ext cx="533400" cy="457200"/>
            <a:chOff x="480" y="1248"/>
            <a:chExt cx="336" cy="288"/>
          </a:xfrm>
        </p:grpSpPr>
        <p:sp>
          <p:nvSpPr>
            <p:cNvPr id="79955" name="AutoShape 90"/>
            <p:cNvSpPr>
              <a:spLocks noChangeArrowheads="1"/>
            </p:cNvSpPr>
            <p:nvPr/>
          </p:nvSpPr>
          <p:spPr bwMode="auto">
            <a:xfrm>
              <a:off x="480"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79956" name="Oval 91"/>
            <p:cNvSpPr>
              <a:spLocks noChangeArrowheads="1"/>
            </p:cNvSpPr>
            <p:nvPr/>
          </p:nvSpPr>
          <p:spPr bwMode="auto">
            <a:xfrm>
              <a:off x="576"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7" name="Group 92"/>
          <p:cNvGrpSpPr>
            <a:grpSpLocks/>
          </p:cNvGrpSpPr>
          <p:nvPr/>
        </p:nvGrpSpPr>
        <p:grpSpPr bwMode="auto">
          <a:xfrm>
            <a:off x="3419475" y="3284538"/>
            <a:ext cx="533400" cy="457200"/>
            <a:chOff x="576" y="3648"/>
            <a:chExt cx="336" cy="288"/>
          </a:xfrm>
        </p:grpSpPr>
        <p:sp>
          <p:nvSpPr>
            <p:cNvPr id="79948" name="AutoShape 93"/>
            <p:cNvSpPr>
              <a:spLocks noChangeArrowheads="1"/>
            </p:cNvSpPr>
            <p:nvPr/>
          </p:nvSpPr>
          <p:spPr bwMode="auto">
            <a:xfrm>
              <a:off x="576" y="36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79949" name="Oval 94"/>
            <p:cNvSpPr>
              <a:spLocks noChangeArrowheads="1"/>
            </p:cNvSpPr>
            <p:nvPr/>
          </p:nvSpPr>
          <p:spPr bwMode="auto">
            <a:xfrm>
              <a:off x="720" y="38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50" name="Oval 95"/>
            <p:cNvSpPr>
              <a:spLocks noChangeArrowheads="1"/>
            </p:cNvSpPr>
            <p:nvPr/>
          </p:nvSpPr>
          <p:spPr bwMode="auto">
            <a:xfrm>
              <a:off x="624" y="38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51" name="Oval 96"/>
            <p:cNvSpPr>
              <a:spLocks noChangeArrowheads="1"/>
            </p:cNvSpPr>
            <p:nvPr/>
          </p:nvSpPr>
          <p:spPr bwMode="auto">
            <a:xfrm>
              <a:off x="720" y="37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52" name="Oval 97"/>
            <p:cNvSpPr>
              <a:spLocks noChangeArrowheads="1"/>
            </p:cNvSpPr>
            <p:nvPr/>
          </p:nvSpPr>
          <p:spPr bwMode="auto">
            <a:xfrm>
              <a:off x="624" y="37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53" name="Oval 98"/>
            <p:cNvSpPr>
              <a:spLocks noChangeArrowheads="1"/>
            </p:cNvSpPr>
            <p:nvPr/>
          </p:nvSpPr>
          <p:spPr bwMode="auto">
            <a:xfrm>
              <a:off x="720" y="37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54" name="Oval 99"/>
            <p:cNvSpPr>
              <a:spLocks noChangeArrowheads="1"/>
            </p:cNvSpPr>
            <p:nvPr/>
          </p:nvSpPr>
          <p:spPr bwMode="auto">
            <a:xfrm>
              <a:off x="624" y="37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8" name="Group 100"/>
          <p:cNvGrpSpPr>
            <a:grpSpLocks/>
          </p:cNvGrpSpPr>
          <p:nvPr/>
        </p:nvGrpSpPr>
        <p:grpSpPr bwMode="auto">
          <a:xfrm>
            <a:off x="3419475" y="3284538"/>
            <a:ext cx="533400" cy="457200"/>
            <a:chOff x="3792" y="1248"/>
            <a:chExt cx="336" cy="288"/>
          </a:xfrm>
        </p:grpSpPr>
        <p:sp>
          <p:nvSpPr>
            <p:cNvPr id="79943" name="AutoShape 101"/>
            <p:cNvSpPr>
              <a:spLocks noChangeArrowheads="1"/>
            </p:cNvSpPr>
            <p:nvPr/>
          </p:nvSpPr>
          <p:spPr bwMode="auto">
            <a:xfrm>
              <a:off x="3792"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79944" name="Oval 102"/>
            <p:cNvSpPr>
              <a:spLocks noChangeArrowheads="1"/>
            </p:cNvSpPr>
            <p:nvPr/>
          </p:nvSpPr>
          <p:spPr bwMode="auto">
            <a:xfrm>
              <a:off x="3984"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45" name="Oval 103"/>
            <p:cNvSpPr>
              <a:spLocks noChangeArrowheads="1"/>
            </p:cNvSpPr>
            <p:nvPr/>
          </p:nvSpPr>
          <p:spPr bwMode="auto">
            <a:xfrm>
              <a:off x="3840"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46" name="Oval 104"/>
            <p:cNvSpPr>
              <a:spLocks noChangeArrowheads="1"/>
            </p:cNvSpPr>
            <p:nvPr/>
          </p:nvSpPr>
          <p:spPr bwMode="auto">
            <a:xfrm>
              <a:off x="3984"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79947" name="Oval 105"/>
            <p:cNvSpPr>
              <a:spLocks noChangeArrowheads="1"/>
            </p:cNvSpPr>
            <p:nvPr/>
          </p:nvSpPr>
          <p:spPr bwMode="auto">
            <a:xfrm>
              <a:off x="3840"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79885" name="Group 106"/>
          <p:cNvGrpSpPr>
            <a:grpSpLocks/>
          </p:cNvGrpSpPr>
          <p:nvPr/>
        </p:nvGrpSpPr>
        <p:grpSpPr bwMode="auto">
          <a:xfrm>
            <a:off x="228600" y="228600"/>
            <a:ext cx="8686800" cy="6400800"/>
            <a:chOff x="144" y="144"/>
            <a:chExt cx="5472" cy="4032"/>
          </a:xfrm>
        </p:grpSpPr>
        <p:sp>
          <p:nvSpPr>
            <p:cNvPr id="79903" name="AutoShape 107"/>
            <p:cNvSpPr>
              <a:spLocks noChangeArrowheads="1"/>
            </p:cNvSpPr>
            <p:nvPr/>
          </p:nvSpPr>
          <p:spPr bwMode="auto">
            <a:xfrm>
              <a:off x="144" y="144"/>
              <a:ext cx="5472" cy="4032"/>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latin typeface="Calibri" pitchFamily="34" charset="0"/>
              </a:endParaRPr>
            </a:p>
          </p:txBody>
        </p:sp>
        <p:sp>
          <p:nvSpPr>
            <p:cNvPr id="79904" name="AutoShape 108"/>
            <p:cNvSpPr>
              <a:spLocks noChangeArrowheads="1"/>
            </p:cNvSpPr>
            <p:nvPr/>
          </p:nvSpPr>
          <p:spPr bwMode="auto">
            <a:xfrm>
              <a:off x="1008" y="864"/>
              <a:ext cx="3744" cy="264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latin typeface="Calibri" pitchFamily="34" charset="0"/>
              </a:endParaRPr>
            </a:p>
          </p:txBody>
        </p:sp>
        <p:sp>
          <p:nvSpPr>
            <p:cNvPr id="79905" name="Line 109"/>
            <p:cNvSpPr>
              <a:spLocks noChangeShapeType="1"/>
            </p:cNvSpPr>
            <p:nvPr/>
          </p:nvSpPr>
          <p:spPr bwMode="auto">
            <a:xfrm>
              <a:off x="1200" y="144"/>
              <a:ext cx="0" cy="81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06" name="Line 110"/>
            <p:cNvSpPr>
              <a:spLocks noChangeShapeType="1"/>
            </p:cNvSpPr>
            <p:nvPr/>
          </p:nvSpPr>
          <p:spPr bwMode="auto">
            <a:xfrm>
              <a:off x="2016" y="144"/>
              <a:ext cx="0"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07" name="Line 111"/>
            <p:cNvSpPr>
              <a:spLocks noChangeShapeType="1"/>
            </p:cNvSpPr>
            <p:nvPr/>
          </p:nvSpPr>
          <p:spPr bwMode="auto">
            <a:xfrm>
              <a:off x="144" y="816"/>
              <a:ext cx="912" cy="2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08" name="Line 112"/>
            <p:cNvSpPr>
              <a:spLocks noChangeShapeType="1"/>
            </p:cNvSpPr>
            <p:nvPr/>
          </p:nvSpPr>
          <p:spPr bwMode="auto">
            <a:xfrm>
              <a:off x="144" y="1680"/>
              <a:ext cx="86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09" name="Line 113"/>
            <p:cNvSpPr>
              <a:spLocks noChangeShapeType="1"/>
            </p:cNvSpPr>
            <p:nvPr/>
          </p:nvSpPr>
          <p:spPr bwMode="auto">
            <a:xfrm>
              <a:off x="144" y="2448"/>
              <a:ext cx="86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0" name="Line 114"/>
            <p:cNvSpPr>
              <a:spLocks noChangeShapeType="1"/>
            </p:cNvSpPr>
            <p:nvPr/>
          </p:nvSpPr>
          <p:spPr bwMode="auto">
            <a:xfrm flipV="1">
              <a:off x="144" y="3120"/>
              <a:ext cx="864"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1" name="Line 115"/>
            <p:cNvSpPr>
              <a:spLocks noChangeShapeType="1"/>
            </p:cNvSpPr>
            <p:nvPr/>
          </p:nvSpPr>
          <p:spPr bwMode="auto">
            <a:xfrm flipH="1">
              <a:off x="480" y="3408"/>
              <a:ext cx="72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2" name="Line 116"/>
            <p:cNvSpPr>
              <a:spLocks noChangeShapeType="1"/>
            </p:cNvSpPr>
            <p:nvPr/>
          </p:nvSpPr>
          <p:spPr bwMode="auto">
            <a:xfrm>
              <a:off x="1632" y="3504"/>
              <a:ext cx="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3" name="Line 117"/>
            <p:cNvSpPr>
              <a:spLocks noChangeShapeType="1"/>
            </p:cNvSpPr>
            <p:nvPr/>
          </p:nvSpPr>
          <p:spPr bwMode="auto">
            <a:xfrm>
              <a:off x="2400" y="3504"/>
              <a:ext cx="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4" name="Line 118"/>
            <p:cNvSpPr>
              <a:spLocks noChangeShapeType="1"/>
            </p:cNvSpPr>
            <p:nvPr/>
          </p:nvSpPr>
          <p:spPr bwMode="auto">
            <a:xfrm>
              <a:off x="3216" y="3504"/>
              <a:ext cx="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5" name="Line 119"/>
            <p:cNvSpPr>
              <a:spLocks noChangeShapeType="1"/>
            </p:cNvSpPr>
            <p:nvPr/>
          </p:nvSpPr>
          <p:spPr bwMode="auto">
            <a:xfrm>
              <a:off x="3984" y="3504"/>
              <a:ext cx="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6" name="Line 120"/>
            <p:cNvSpPr>
              <a:spLocks noChangeShapeType="1"/>
            </p:cNvSpPr>
            <p:nvPr/>
          </p:nvSpPr>
          <p:spPr bwMode="auto">
            <a:xfrm>
              <a:off x="4560" y="3408"/>
              <a:ext cx="480" cy="7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7" name="Line 121"/>
            <p:cNvSpPr>
              <a:spLocks noChangeShapeType="1"/>
            </p:cNvSpPr>
            <p:nvPr/>
          </p:nvSpPr>
          <p:spPr bwMode="auto">
            <a:xfrm>
              <a:off x="4752" y="3120"/>
              <a:ext cx="864"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8" name="Line 122"/>
            <p:cNvSpPr>
              <a:spLocks noChangeShapeType="1"/>
            </p:cNvSpPr>
            <p:nvPr/>
          </p:nvSpPr>
          <p:spPr bwMode="auto">
            <a:xfrm>
              <a:off x="4752" y="2448"/>
              <a:ext cx="86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19" name="Line 123"/>
            <p:cNvSpPr>
              <a:spLocks noChangeShapeType="1"/>
            </p:cNvSpPr>
            <p:nvPr/>
          </p:nvSpPr>
          <p:spPr bwMode="auto">
            <a:xfrm>
              <a:off x="4752" y="1728"/>
              <a:ext cx="86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20" name="Line 124"/>
            <p:cNvSpPr>
              <a:spLocks noChangeShapeType="1"/>
            </p:cNvSpPr>
            <p:nvPr/>
          </p:nvSpPr>
          <p:spPr bwMode="auto">
            <a:xfrm flipV="1">
              <a:off x="4752" y="1008"/>
              <a:ext cx="864" cy="19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21" name="Line 125"/>
            <p:cNvSpPr>
              <a:spLocks noChangeShapeType="1"/>
            </p:cNvSpPr>
            <p:nvPr/>
          </p:nvSpPr>
          <p:spPr bwMode="auto">
            <a:xfrm flipH="1">
              <a:off x="4416" y="144"/>
              <a:ext cx="432"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22" name="Line 126"/>
            <p:cNvSpPr>
              <a:spLocks noChangeShapeType="1"/>
            </p:cNvSpPr>
            <p:nvPr/>
          </p:nvSpPr>
          <p:spPr bwMode="auto">
            <a:xfrm>
              <a:off x="2832" y="144"/>
              <a:ext cx="0"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23" name="Line 127"/>
            <p:cNvSpPr>
              <a:spLocks noChangeShapeType="1"/>
            </p:cNvSpPr>
            <p:nvPr/>
          </p:nvSpPr>
          <p:spPr bwMode="auto">
            <a:xfrm>
              <a:off x="3696" y="144"/>
              <a:ext cx="0"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9924" name="WordArt 128"/>
            <p:cNvSpPr>
              <a:spLocks noChangeArrowheads="1" noChangeShapeType="1" noTextEdit="1"/>
            </p:cNvSpPr>
            <p:nvPr/>
          </p:nvSpPr>
          <p:spPr bwMode="auto">
            <a:xfrm>
              <a:off x="1056" y="192"/>
              <a:ext cx="96"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a:t>
              </a:r>
            </a:p>
          </p:txBody>
        </p:sp>
        <p:sp>
          <p:nvSpPr>
            <p:cNvPr id="79925" name="WordArt 129"/>
            <p:cNvSpPr>
              <a:spLocks noChangeArrowheads="1" noChangeShapeType="1" noTextEdit="1"/>
            </p:cNvSpPr>
            <p:nvPr/>
          </p:nvSpPr>
          <p:spPr bwMode="auto">
            <a:xfrm>
              <a:off x="1872" y="192"/>
              <a:ext cx="96"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2</a:t>
              </a:r>
            </a:p>
          </p:txBody>
        </p:sp>
        <p:sp>
          <p:nvSpPr>
            <p:cNvPr id="79926" name="WordArt 130"/>
            <p:cNvSpPr>
              <a:spLocks noChangeArrowheads="1" noChangeShapeType="1" noTextEdit="1"/>
            </p:cNvSpPr>
            <p:nvPr/>
          </p:nvSpPr>
          <p:spPr bwMode="auto">
            <a:xfrm>
              <a:off x="2688" y="192"/>
              <a:ext cx="96"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3</a:t>
              </a:r>
            </a:p>
          </p:txBody>
        </p:sp>
        <p:sp>
          <p:nvSpPr>
            <p:cNvPr id="79927" name="WordArt 131"/>
            <p:cNvSpPr>
              <a:spLocks noChangeArrowheads="1" noChangeShapeType="1" noTextEdit="1"/>
            </p:cNvSpPr>
            <p:nvPr/>
          </p:nvSpPr>
          <p:spPr bwMode="auto">
            <a:xfrm>
              <a:off x="3552" y="192"/>
              <a:ext cx="96"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4</a:t>
              </a:r>
            </a:p>
          </p:txBody>
        </p:sp>
        <p:sp>
          <p:nvSpPr>
            <p:cNvPr id="79928" name="WordArt 132"/>
            <p:cNvSpPr>
              <a:spLocks noChangeArrowheads="1" noChangeShapeType="1" noTextEdit="1"/>
            </p:cNvSpPr>
            <p:nvPr/>
          </p:nvSpPr>
          <p:spPr bwMode="auto">
            <a:xfrm>
              <a:off x="4560" y="192"/>
              <a:ext cx="96"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5</a:t>
              </a:r>
            </a:p>
          </p:txBody>
        </p:sp>
        <p:sp>
          <p:nvSpPr>
            <p:cNvPr id="79929" name="WordArt 133"/>
            <p:cNvSpPr>
              <a:spLocks noChangeArrowheads="1" noChangeShapeType="1" noTextEdit="1"/>
            </p:cNvSpPr>
            <p:nvPr/>
          </p:nvSpPr>
          <p:spPr bwMode="auto">
            <a:xfrm>
              <a:off x="5472" y="768"/>
              <a:ext cx="96"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6</a:t>
              </a:r>
            </a:p>
          </p:txBody>
        </p:sp>
        <p:sp>
          <p:nvSpPr>
            <p:cNvPr id="79930" name="WordArt 134"/>
            <p:cNvSpPr>
              <a:spLocks noChangeArrowheads="1" noChangeShapeType="1" noTextEdit="1"/>
            </p:cNvSpPr>
            <p:nvPr/>
          </p:nvSpPr>
          <p:spPr bwMode="auto">
            <a:xfrm>
              <a:off x="5472" y="1488"/>
              <a:ext cx="96"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7</a:t>
              </a:r>
            </a:p>
          </p:txBody>
        </p:sp>
        <p:sp>
          <p:nvSpPr>
            <p:cNvPr id="79931" name="WordArt 135"/>
            <p:cNvSpPr>
              <a:spLocks noChangeArrowheads="1" noChangeShapeType="1" noTextEdit="1"/>
            </p:cNvSpPr>
            <p:nvPr/>
          </p:nvSpPr>
          <p:spPr bwMode="auto">
            <a:xfrm>
              <a:off x="5472" y="2160"/>
              <a:ext cx="96"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8</a:t>
              </a:r>
            </a:p>
          </p:txBody>
        </p:sp>
        <p:sp>
          <p:nvSpPr>
            <p:cNvPr id="79932" name="WordArt 136"/>
            <p:cNvSpPr>
              <a:spLocks noChangeArrowheads="1" noChangeShapeType="1" noTextEdit="1"/>
            </p:cNvSpPr>
            <p:nvPr/>
          </p:nvSpPr>
          <p:spPr bwMode="auto">
            <a:xfrm>
              <a:off x="5472" y="2976"/>
              <a:ext cx="96"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9</a:t>
              </a:r>
            </a:p>
          </p:txBody>
        </p:sp>
        <p:sp>
          <p:nvSpPr>
            <p:cNvPr id="79933" name="WordArt 137"/>
            <p:cNvSpPr>
              <a:spLocks noChangeArrowheads="1" noChangeShapeType="1" noTextEdit="1"/>
            </p:cNvSpPr>
            <p:nvPr/>
          </p:nvSpPr>
          <p:spPr bwMode="auto">
            <a:xfrm>
              <a:off x="5040" y="3888"/>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10</a:t>
              </a:r>
            </a:p>
          </p:txBody>
        </p:sp>
        <p:sp>
          <p:nvSpPr>
            <p:cNvPr id="79934" name="WordArt 138"/>
            <p:cNvSpPr>
              <a:spLocks noChangeArrowheads="1" noChangeShapeType="1" noTextEdit="1"/>
            </p:cNvSpPr>
            <p:nvPr/>
          </p:nvSpPr>
          <p:spPr bwMode="auto">
            <a:xfrm>
              <a:off x="4032" y="3936"/>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11</a:t>
              </a:r>
            </a:p>
          </p:txBody>
        </p:sp>
        <p:sp>
          <p:nvSpPr>
            <p:cNvPr id="79935" name="WordArt 139"/>
            <p:cNvSpPr>
              <a:spLocks noChangeArrowheads="1" noChangeShapeType="1" noTextEdit="1"/>
            </p:cNvSpPr>
            <p:nvPr/>
          </p:nvSpPr>
          <p:spPr bwMode="auto">
            <a:xfrm>
              <a:off x="3264" y="3936"/>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12</a:t>
              </a:r>
            </a:p>
          </p:txBody>
        </p:sp>
        <p:sp>
          <p:nvSpPr>
            <p:cNvPr id="79936" name="WordArt 140"/>
            <p:cNvSpPr>
              <a:spLocks noChangeArrowheads="1" noChangeShapeType="1" noTextEdit="1"/>
            </p:cNvSpPr>
            <p:nvPr/>
          </p:nvSpPr>
          <p:spPr bwMode="auto">
            <a:xfrm>
              <a:off x="2448" y="3936"/>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13</a:t>
              </a:r>
            </a:p>
          </p:txBody>
        </p:sp>
        <p:sp>
          <p:nvSpPr>
            <p:cNvPr id="79937" name="WordArt 141"/>
            <p:cNvSpPr>
              <a:spLocks noChangeArrowheads="1" noChangeShapeType="1" noTextEdit="1"/>
            </p:cNvSpPr>
            <p:nvPr/>
          </p:nvSpPr>
          <p:spPr bwMode="auto">
            <a:xfrm>
              <a:off x="1680" y="3936"/>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14</a:t>
              </a:r>
            </a:p>
          </p:txBody>
        </p:sp>
        <p:sp>
          <p:nvSpPr>
            <p:cNvPr id="79938" name="WordArt 142"/>
            <p:cNvSpPr>
              <a:spLocks noChangeArrowheads="1" noChangeShapeType="1" noTextEdit="1"/>
            </p:cNvSpPr>
            <p:nvPr/>
          </p:nvSpPr>
          <p:spPr bwMode="auto">
            <a:xfrm>
              <a:off x="672" y="3936"/>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15</a:t>
              </a:r>
            </a:p>
          </p:txBody>
        </p:sp>
        <p:sp>
          <p:nvSpPr>
            <p:cNvPr id="79939" name="WordArt 143"/>
            <p:cNvSpPr>
              <a:spLocks noChangeArrowheads="1" noChangeShapeType="1" noTextEdit="1"/>
            </p:cNvSpPr>
            <p:nvPr/>
          </p:nvSpPr>
          <p:spPr bwMode="auto">
            <a:xfrm>
              <a:off x="192" y="3264"/>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16</a:t>
              </a:r>
            </a:p>
          </p:txBody>
        </p:sp>
        <p:sp>
          <p:nvSpPr>
            <p:cNvPr id="79940" name="WordArt 144"/>
            <p:cNvSpPr>
              <a:spLocks noChangeArrowheads="1" noChangeShapeType="1" noTextEdit="1"/>
            </p:cNvSpPr>
            <p:nvPr/>
          </p:nvSpPr>
          <p:spPr bwMode="auto">
            <a:xfrm>
              <a:off x="192" y="2496"/>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17</a:t>
              </a:r>
            </a:p>
          </p:txBody>
        </p:sp>
        <p:sp>
          <p:nvSpPr>
            <p:cNvPr id="79941" name="WordArt 145"/>
            <p:cNvSpPr>
              <a:spLocks noChangeArrowheads="1" noChangeShapeType="1" noTextEdit="1"/>
            </p:cNvSpPr>
            <p:nvPr/>
          </p:nvSpPr>
          <p:spPr bwMode="auto">
            <a:xfrm>
              <a:off x="192" y="1728"/>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19</a:t>
              </a:r>
            </a:p>
          </p:txBody>
        </p:sp>
        <p:sp>
          <p:nvSpPr>
            <p:cNvPr id="79942" name="WordArt 146"/>
            <p:cNvSpPr>
              <a:spLocks noChangeArrowheads="1" noChangeShapeType="1" noTextEdit="1"/>
            </p:cNvSpPr>
            <p:nvPr/>
          </p:nvSpPr>
          <p:spPr bwMode="auto">
            <a:xfrm>
              <a:off x="192" y="912"/>
              <a:ext cx="144" cy="20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20</a:t>
              </a:r>
            </a:p>
          </p:txBody>
        </p:sp>
      </p:grpSp>
      <p:pic>
        <p:nvPicPr>
          <p:cNvPr id="79886" name="Picture 147" descr="j035441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42888"/>
            <a:ext cx="1025525" cy="16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7" name="Picture 148" descr="BL00582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5100" y="5516563"/>
            <a:ext cx="10493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8" name="Picture 149" descr="cambrid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613" y="333375"/>
            <a:ext cx="9413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9" name="Picture 150" descr="NA01458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8838" y="242888"/>
            <a:ext cx="12255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0" name="Picture 151" descr="j023622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732588" y="5589588"/>
            <a:ext cx="639762"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1" name="Picture 152" descr="j039672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7825" y="5661025"/>
            <a:ext cx="8620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2" name="Picture 153" descr="j019080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4750" y="620713"/>
            <a:ext cx="10795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3" name="Picture 154" descr="j01371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78738" y="2781300"/>
            <a:ext cx="92551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4" name="Picture 155" descr="BD07228_"/>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69213" y="5170488"/>
            <a:ext cx="10064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5" name="Picture 156" descr="j0336994"/>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729538" y="3716338"/>
            <a:ext cx="12350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6" name="Picture 157" descr="j039667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40200" y="5661025"/>
            <a:ext cx="9350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7" name="Picture 158" descr="SL00673_"/>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96188" y="1844675"/>
            <a:ext cx="10541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8" name="Picture 159" descr="j039667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9913" y="4005263"/>
            <a:ext cx="906462"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9" name="Picture 161" descr="NA01458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 y="5189538"/>
            <a:ext cx="1008063"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0" name="Picture 162" descr="NA01458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1700213"/>
            <a:ext cx="1008062"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1" name="Picture 163" descr="j023223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3850" y="3006725"/>
            <a:ext cx="122396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2" name="Picture 165" descr="bs01232_"/>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2625" y="333375"/>
            <a:ext cx="936625"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168"/>
                    </p:tgtEl>
                  </p:cond>
                </p:stCondLst>
                <p:endSync evt="end" delay="0">
                  <p:rtn val="all"/>
                </p:endSync>
                <p:childTnLst>
                  <p:par>
                    <p:cTn id="3" fill="hold" nodeType="clickPar">
                      <p:stCondLst>
                        <p:cond delay="0"/>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nodeType="clickEffect">
                                  <p:stCondLst>
                                    <p:cond delay="0"/>
                                  </p:stCondLst>
                                  <p:childTnLst>
                                    <p:animEffect transition="out" filter="dissolv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 calcmode="lin" valueType="num">
                                      <p:cBhvr>
                                        <p:cTn id="22" dur="500" fill="hold"/>
                                        <p:tgtEl>
                                          <p:spTgt spid="3"/>
                                        </p:tgtEl>
                                        <p:attrNameLst>
                                          <p:attrName>style.rotation</p:attrName>
                                        </p:attrNameLst>
                                      </p:cBhvr>
                                      <p:tavLst>
                                        <p:tav tm="0">
                                          <p:val>
                                            <p:fltVal val="360"/>
                                          </p:val>
                                        </p:tav>
                                        <p:tav tm="100000">
                                          <p:val>
                                            <p:fltVal val="0"/>
                                          </p:val>
                                        </p:tav>
                                      </p:tavLst>
                                    </p:anim>
                                    <p:animEffect transition="in" filter="fade">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xit" presetSubtype="0" fill="hold" nodeType="clickEffect">
                                  <p:stCondLst>
                                    <p:cond delay="0"/>
                                  </p:stCondLst>
                                  <p:childTnLst>
                                    <p:animEffect transition="out" filter="dissolv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 calcmode="lin" valueType="num">
                                      <p:cBhvr>
                                        <p:cTn id="35" dur="500" fill="hold"/>
                                        <p:tgtEl>
                                          <p:spTgt spid="4"/>
                                        </p:tgtEl>
                                        <p:attrNameLst>
                                          <p:attrName>style.rotation</p:attrName>
                                        </p:attrNameLst>
                                      </p:cBhvr>
                                      <p:tavLst>
                                        <p:tav tm="0">
                                          <p:val>
                                            <p:fltVal val="360"/>
                                          </p:val>
                                        </p:tav>
                                        <p:tav tm="100000">
                                          <p:val>
                                            <p:fltVal val="0"/>
                                          </p:val>
                                        </p:tav>
                                      </p:tavLst>
                                    </p:anim>
                                    <p:animEffect transition="in" filter="fade">
                                      <p:cBhvr>
                                        <p:cTn id="36" dur="500"/>
                                        <p:tgtEl>
                                          <p:spTgt spid="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xit" presetSubtype="0" fill="hold" nodeType="clickEffect">
                                  <p:stCondLst>
                                    <p:cond delay="0"/>
                                  </p:stCondLst>
                                  <p:childTnLst>
                                    <p:animEffect transition="out" filter="dissolv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 calcmode="lin" valueType="num">
                                      <p:cBhvr>
                                        <p:cTn id="48" dur="500" fill="hold"/>
                                        <p:tgtEl>
                                          <p:spTgt spid="5"/>
                                        </p:tgtEl>
                                        <p:attrNameLst>
                                          <p:attrName>style.rotation</p:attrName>
                                        </p:attrNameLst>
                                      </p:cBhvr>
                                      <p:tavLst>
                                        <p:tav tm="0">
                                          <p:val>
                                            <p:fltVal val="360"/>
                                          </p:val>
                                        </p:tav>
                                        <p:tav tm="100000">
                                          <p:val>
                                            <p:fltVal val="0"/>
                                          </p:val>
                                        </p:tav>
                                      </p:tavLst>
                                    </p:anim>
                                    <p:animEffect transition="in" filter="fade">
                                      <p:cBhvr>
                                        <p:cTn id="49" dur="500"/>
                                        <p:tgtEl>
                                          <p:spTgt spid="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xit" presetSubtype="0" fill="hold" nodeType="clickEffect">
                                  <p:stCondLst>
                                    <p:cond delay="0"/>
                                  </p:stCondLst>
                                  <p:childTnLst>
                                    <p:animEffect transition="out" filter="dissolv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 calcmode="lin" valueType="num">
                                      <p:cBhvr>
                                        <p:cTn id="61" dur="500" fill="hold"/>
                                        <p:tgtEl>
                                          <p:spTgt spid="6"/>
                                        </p:tgtEl>
                                        <p:attrNameLst>
                                          <p:attrName>style.rotation</p:attrName>
                                        </p:attrNameLst>
                                      </p:cBhvr>
                                      <p:tavLst>
                                        <p:tav tm="0">
                                          <p:val>
                                            <p:fltVal val="360"/>
                                          </p:val>
                                        </p:tav>
                                        <p:tav tm="100000">
                                          <p:val>
                                            <p:fltVal val="0"/>
                                          </p:val>
                                        </p:tav>
                                      </p:tavLst>
                                    </p:anim>
                                    <p:animEffect transition="in" filter="fade">
                                      <p:cBhvr>
                                        <p:cTn id="62" dur="500"/>
                                        <p:tgtEl>
                                          <p:spTgt spid="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xit" presetSubtype="0" fill="hold" nodeType="clickEffect">
                                  <p:stCondLst>
                                    <p:cond delay="0"/>
                                  </p:stCondLst>
                                  <p:childTnLst>
                                    <p:animEffect transition="out" filter="dissolv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49" presetClass="entr" presetSubtype="0" decel="10000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 calcmode="lin" valueType="num">
                                      <p:cBhvr>
                                        <p:cTn id="74" dur="500" fill="hold"/>
                                        <p:tgtEl>
                                          <p:spTgt spid="7"/>
                                        </p:tgtEl>
                                        <p:attrNameLst>
                                          <p:attrName>style.rotation</p:attrName>
                                        </p:attrNameLst>
                                      </p:cBhvr>
                                      <p:tavLst>
                                        <p:tav tm="0">
                                          <p:val>
                                            <p:fltVal val="360"/>
                                          </p:val>
                                        </p:tav>
                                        <p:tav tm="100000">
                                          <p:val>
                                            <p:fltVal val="0"/>
                                          </p:val>
                                        </p:tav>
                                      </p:tavLst>
                                    </p:anim>
                                    <p:animEffect transition="in" filter="fade">
                                      <p:cBhvr>
                                        <p:cTn id="75" dur="500"/>
                                        <p:tgtEl>
                                          <p:spTgt spid="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xit" presetSubtype="0" fill="hold" nodeType="clickEffect">
                                  <p:stCondLst>
                                    <p:cond delay="0"/>
                                  </p:stCondLst>
                                  <p:childTnLst>
                                    <p:animEffect transition="out" filter="dissolv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49" presetClass="entr" presetSubtype="0" decel="100000" fill="hold" nodeType="click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p:cTn id="85" dur="500" fill="hold"/>
                                        <p:tgtEl>
                                          <p:spTgt spid="8"/>
                                        </p:tgtEl>
                                        <p:attrNameLst>
                                          <p:attrName>ppt_w</p:attrName>
                                        </p:attrNameLst>
                                      </p:cBhvr>
                                      <p:tavLst>
                                        <p:tav tm="0">
                                          <p:val>
                                            <p:fltVal val="0"/>
                                          </p:val>
                                        </p:tav>
                                        <p:tav tm="100000">
                                          <p:val>
                                            <p:strVal val="#ppt_w"/>
                                          </p:val>
                                        </p:tav>
                                      </p:tavLst>
                                    </p:anim>
                                    <p:anim calcmode="lin" valueType="num">
                                      <p:cBhvr>
                                        <p:cTn id="86" dur="500" fill="hold"/>
                                        <p:tgtEl>
                                          <p:spTgt spid="8"/>
                                        </p:tgtEl>
                                        <p:attrNameLst>
                                          <p:attrName>ppt_h</p:attrName>
                                        </p:attrNameLst>
                                      </p:cBhvr>
                                      <p:tavLst>
                                        <p:tav tm="0">
                                          <p:val>
                                            <p:fltVal val="0"/>
                                          </p:val>
                                        </p:tav>
                                        <p:tav tm="100000">
                                          <p:val>
                                            <p:strVal val="#ppt_h"/>
                                          </p:val>
                                        </p:tav>
                                      </p:tavLst>
                                    </p:anim>
                                    <p:anim calcmode="lin" valueType="num">
                                      <p:cBhvr>
                                        <p:cTn id="87" dur="500" fill="hold"/>
                                        <p:tgtEl>
                                          <p:spTgt spid="8"/>
                                        </p:tgtEl>
                                        <p:attrNameLst>
                                          <p:attrName>style.rotation</p:attrName>
                                        </p:attrNameLst>
                                      </p:cBhvr>
                                      <p:tavLst>
                                        <p:tav tm="0">
                                          <p:val>
                                            <p:fltVal val="360"/>
                                          </p:val>
                                        </p:tav>
                                        <p:tav tm="100000">
                                          <p:val>
                                            <p:fltVal val="0"/>
                                          </p:val>
                                        </p:tav>
                                      </p:tavLst>
                                    </p:anim>
                                    <p:animEffect transition="in" filter="fade">
                                      <p:cBhvr>
                                        <p:cTn id="88" dur="500"/>
                                        <p:tgtEl>
                                          <p:spTgt spid="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xit" presetSubtype="0" fill="hold" nodeType="clickEffect">
                                  <p:stCondLst>
                                    <p:cond delay="0"/>
                                  </p:stCondLst>
                                  <p:childTnLst>
                                    <p:animEffect transition="out" filter="dissolve">
                                      <p:cBhvr>
                                        <p:cTn id="92" dur="500"/>
                                        <p:tgtEl>
                                          <p:spTgt spid="8"/>
                                        </p:tgtEl>
                                      </p:cBhvr>
                                    </p:animEffect>
                                    <p:set>
                                      <p:cBhvr>
                                        <p:cTn id="9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4168"/>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3"/>
          <p:cNvSpPr>
            <a:spLocks noChangeArrowheads="1"/>
          </p:cNvSpPr>
          <p:nvPr/>
        </p:nvSpPr>
        <p:spPr bwMode="auto">
          <a:xfrm>
            <a:off x="7451725" y="5157788"/>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80899" name="Group 35"/>
          <p:cNvGrpSpPr>
            <a:grpSpLocks/>
          </p:cNvGrpSpPr>
          <p:nvPr/>
        </p:nvGrpSpPr>
        <p:grpSpPr bwMode="auto">
          <a:xfrm>
            <a:off x="6370638" y="4149725"/>
            <a:ext cx="2592387" cy="2592388"/>
            <a:chOff x="3832" y="2432"/>
            <a:chExt cx="1633" cy="1633"/>
          </a:xfrm>
        </p:grpSpPr>
        <p:sp>
          <p:nvSpPr>
            <p:cNvPr id="81004" name="AutoShape 23"/>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81005" name="AutoShape 24"/>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81006" name="AutoShape 25"/>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81007" name="AutoShape 26"/>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81008" name="AutoShape 27"/>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81009" name="AutoShape 28"/>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133" name="AutoShape 37"/>
          <p:cNvSpPr>
            <a:spLocks noChangeArrowheads="1"/>
          </p:cNvSpPr>
          <p:nvPr/>
        </p:nvSpPr>
        <p:spPr bwMode="auto">
          <a:xfrm rot="-72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4" name="AutoShape 38"/>
          <p:cNvSpPr>
            <a:spLocks noChangeArrowheads="1"/>
          </p:cNvSpPr>
          <p:nvPr/>
        </p:nvSpPr>
        <p:spPr bwMode="auto">
          <a:xfrm rot="-36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5" name="AutoShape 39"/>
          <p:cNvSpPr>
            <a:spLocks noChangeArrowheads="1"/>
          </p:cNvSpPr>
          <p:nvPr/>
        </p:nvSpPr>
        <p:spPr bwMode="auto">
          <a:xfrm rot="108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6" name="AutoShape 40"/>
          <p:cNvSpPr>
            <a:spLocks noChangeArrowheads="1"/>
          </p:cNvSpPr>
          <p:nvPr/>
        </p:nvSpPr>
        <p:spPr bwMode="auto">
          <a:xfrm rot="72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7" name="AutoShape 41"/>
          <p:cNvSpPr>
            <a:spLocks noChangeArrowheads="1"/>
          </p:cNvSpPr>
          <p:nvPr/>
        </p:nvSpPr>
        <p:spPr bwMode="auto">
          <a:xfrm>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8" name="AutoShape 42"/>
          <p:cNvSpPr>
            <a:spLocks noChangeArrowheads="1"/>
          </p:cNvSpPr>
          <p:nvPr/>
        </p:nvSpPr>
        <p:spPr bwMode="auto">
          <a:xfrm rot="36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grpSp>
        <p:nvGrpSpPr>
          <p:cNvPr id="80906" name="Group 58"/>
          <p:cNvGrpSpPr>
            <a:grpSpLocks/>
          </p:cNvGrpSpPr>
          <p:nvPr/>
        </p:nvGrpSpPr>
        <p:grpSpPr bwMode="auto">
          <a:xfrm>
            <a:off x="34925" y="46038"/>
            <a:ext cx="503238" cy="503237"/>
            <a:chOff x="1202" y="1071"/>
            <a:chExt cx="1633" cy="1633"/>
          </a:xfrm>
        </p:grpSpPr>
        <p:sp>
          <p:nvSpPr>
            <p:cNvPr id="80996" name="Rectangle 44"/>
            <p:cNvSpPr>
              <a:spLocks noChangeArrowheads="1"/>
            </p:cNvSpPr>
            <p:nvPr/>
          </p:nvSpPr>
          <p:spPr bwMode="auto">
            <a:xfrm>
              <a:off x="1883" y="1706"/>
              <a:ext cx="272" cy="318"/>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80997" name="Group 45"/>
            <p:cNvGrpSpPr>
              <a:grpSpLocks/>
            </p:cNvGrpSpPr>
            <p:nvPr/>
          </p:nvGrpSpPr>
          <p:grpSpPr bwMode="auto">
            <a:xfrm>
              <a:off x="1202" y="1071"/>
              <a:ext cx="1633" cy="1633"/>
              <a:chOff x="3832" y="2432"/>
              <a:chExt cx="1633" cy="1633"/>
            </a:xfrm>
          </p:grpSpPr>
          <p:sp>
            <p:nvSpPr>
              <p:cNvPr id="80998" name="AutoShape 46"/>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80999" name="AutoShape 47"/>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81000" name="AutoShape 48"/>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81001" name="AutoShape 49"/>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81002" name="AutoShape 50"/>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81003" name="AutoShape 51"/>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grpSp>
      <p:sp>
        <p:nvSpPr>
          <p:cNvPr id="80907" name="Rectangle 59"/>
          <p:cNvSpPr>
            <a:spLocks noChangeArrowheads="1"/>
          </p:cNvSpPr>
          <p:nvPr/>
        </p:nvSpPr>
        <p:spPr bwMode="auto">
          <a:xfrm>
            <a:off x="7380288" y="1123950"/>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80908" name="Group 60"/>
          <p:cNvGrpSpPr>
            <a:grpSpLocks/>
          </p:cNvGrpSpPr>
          <p:nvPr/>
        </p:nvGrpSpPr>
        <p:grpSpPr bwMode="auto">
          <a:xfrm>
            <a:off x="6299200" y="115888"/>
            <a:ext cx="2592388" cy="2592387"/>
            <a:chOff x="3832" y="2432"/>
            <a:chExt cx="1633" cy="1633"/>
          </a:xfrm>
        </p:grpSpPr>
        <p:sp>
          <p:nvSpPr>
            <p:cNvPr id="80990" name="AutoShape 61"/>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80991" name="AutoShape 62"/>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80992" name="AutoShape 63"/>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80993" name="AutoShape 64"/>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80994" name="AutoShape 65"/>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80995" name="AutoShape 66"/>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163" name="AutoShape 67"/>
          <p:cNvSpPr>
            <a:spLocks noChangeArrowheads="1"/>
          </p:cNvSpPr>
          <p:nvPr/>
        </p:nvSpPr>
        <p:spPr bwMode="auto">
          <a:xfrm rot="-72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4" name="AutoShape 68"/>
          <p:cNvSpPr>
            <a:spLocks noChangeArrowheads="1"/>
          </p:cNvSpPr>
          <p:nvPr/>
        </p:nvSpPr>
        <p:spPr bwMode="auto">
          <a:xfrm rot="-36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5" name="AutoShape 69"/>
          <p:cNvSpPr>
            <a:spLocks noChangeArrowheads="1"/>
          </p:cNvSpPr>
          <p:nvPr/>
        </p:nvSpPr>
        <p:spPr bwMode="auto">
          <a:xfrm rot="108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6" name="AutoShape 70"/>
          <p:cNvSpPr>
            <a:spLocks noChangeArrowheads="1"/>
          </p:cNvSpPr>
          <p:nvPr/>
        </p:nvSpPr>
        <p:spPr bwMode="auto">
          <a:xfrm rot="72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7" name="AutoShape 71"/>
          <p:cNvSpPr>
            <a:spLocks noChangeArrowheads="1"/>
          </p:cNvSpPr>
          <p:nvPr/>
        </p:nvSpPr>
        <p:spPr bwMode="auto">
          <a:xfrm>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8" name="AutoShape 72"/>
          <p:cNvSpPr>
            <a:spLocks noChangeArrowheads="1"/>
          </p:cNvSpPr>
          <p:nvPr/>
        </p:nvSpPr>
        <p:spPr bwMode="auto">
          <a:xfrm rot="36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80915" name="Rectangle 73"/>
          <p:cNvSpPr>
            <a:spLocks noChangeArrowheads="1"/>
          </p:cNvSpPr>
          <p:nvPr/>
        </p:nvSpPr>
        <p:spPr bwMode="auto">
          <a:xfrm>
            <a:off x="4283075" y="1123950"/>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80916" name="Group 74"/>
          <p:cNvGrpSpPr>
            <a:grpSpLocks/>
          </p:cNvGrpSpPr>
          <p:nvPr/>
        </p:nvGrpSpPr>
        <p:grpSpPr bwMode="auto">
          <a:xfrm>
            <a:off x="3201988" y="115888"/>
            <a:ext cx="2592387" cy="2592387"/>
            <a:chOff x="3832" y="2432"/>
            <a:chExt cx="1633" cy="1633"/>
          </a:xfrm>
        </p:grpSpPr>
        <p:sp>
          <p:nvSpPr>
            <p:cNvPr id="80984" name="AutoShape 75"/>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80985" name="AutoShape 76"/>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80986" name="AutoShape 77"/>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80987" name="AutoShape 78"/>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80988" name="AutoShape 79"/>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80989" name="AutoShape 80"/>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177" name="AutoShape 81"/>
          <p:cNvSpPr>
            <a:spLocks noChangeArrowheads="1"/>
          </p:cNvSpPr>
          <p:nvPr/>
        </p:nvSpPr>
        <p:spPr bwMode="auto">
          <a:xfrm rot="-72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78" name="AutoShape 82"/>
          <p:cNvSpPr>
            <a:spLocks noChangeArrowheads="1"/>
          </p:cNvSpPr>
          <p:nvPr/>
        </p:nvSpPr>
        <p:spPr bwMode="auto">
          <a:xfrm rot="-36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79" name="AutoShape 83"/>
          <p:cNvSpPr>
            <a:spLocks noChangeArrowheads="1"/>
          </p:cNvSpPr>
          <p:nvPr/>
        </p:nvSpPr>
        <p:spPr bwMode="auto">
          <a:xfrm rot="10800000">
            <a:off x="32035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80" name="AutoShape 84"/>
          <p:cNvSpPr>
            <a:spLocks noChangeArrowheads="1"/>
          </p:cNvSpPr>
          <p:nvPr/>
        </p:nvSpPr>
        <p:spPr bwMode="auto">
          <a:xfrm rot="72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81" name="AutoShape 85"/>
          <p:cNvSpPr>
            <a:spLocks noChangeArrowheads="1"/>
          </p:cNvSpPr>
          <p:nvPr/>
        </p:nvSpPr>
        <p:spPr bwMode="auto">
          <a:xfrm>
            <a:off x="32035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82" name="AutoShape 86"/>
          <p:cNvSpPr>
            <a:spLocks noChangeArrowheads="1"/>
          </p:cNvSpPr>
          <p:nvPr/>
        </p:nvSpPr>
        <p:spPr bwMode="auto">
          <a:xfrm rot="36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80923" name="Rectangle 87"/>
          <p:cNvSpPr>
            <a:spLocks noChangeArrowheads="1"/>
          </p:cNvSpPr>
          <p:nvPr/>
        </p:nvSpPr>
        <p:spPr bwMode="auto">
          <a:xfrm>
            <a:off x="1260475" y="1123950"/>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80924" name="Group 88"/>
          <p:cNvGrpSpPr>
            <a:grpSpLocks/>
          </p:cNvGrpSpPr>
          <p:nvPr/>
        </p:nvGrpSpPr>
        <p:grpSpPr bwMode="auto">
          <a:xfrm>
            <a:off x="179388" y="115888"/>
            <a:ext cx="2592387" cy="2592387"/>
            <a:chOff x="3832" y="2432"/>
            <a:chExt cx="1633" cy="1633"/>
          </a:xfrm>
        </p:grpSpPr>
        <p:sp>
          <p:nvSpPr>
            <p:cNvPr id="80978" name="AutoShape 89"/>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80979" name="AutoShape 90"/>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80980" name="AutoShape 91"/>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80981" name="AutoShape 92"/>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80982" name="AutoShape 93"/>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80983" name="AutoShape 94"/>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191" name="AutoShape 95"/>
          <p:cNvSpPr>
            <a:spLocks noChangeArrowheads="1"/>
          </p:cNvSpPr>
          <p:nvPr/>
        </p:nvSpPr>
        <p:spPr bwMode="auto">
          <a:xfrm rot="-72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2" name="AutoShape 96"/>
          <p:cNvSpPr>
            <a:spLocks noChangeArrowheads="1"/>
          </p:cNvSpPr>
          <p:nvPr/>
        </p:nvSpPr>
        <p:spPr bwMode="auto">
          <a:xfrm rot="-36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3" name="AutoShape 97"/>
          <p:cNvSpPr>
            <a:spLocks noChangeArrowheads="1"/>
          </p:cNvSpPr>
          <p:nvPr/>
        </p:nvSpPr>
        <p:spPr bwMode="auto">
          <a:xfrm rot="10800000">
            <a:off x="1809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4" name="AutoShape 98"/>
          <p:cNvSpPr>
            <a:spLocks noChangeArrowheads="1"/>
          </p:cNvSpPr>
          <p:nvPr/>
        </p:nvSpPr>
        <p:spPr bwMode="auto">
          <a:xfrm rot="72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5" name="AutoShape 99"/>
          <p:cNvSpPr>
            <a:spLocks noChangeArrowheads="1"/>
          </p:cNvSpPr>
          <p:nvPr/>
        </p:nvSpPr>
        <p:spPr bwMode="auto">
          <a:xfrm>
            <a:off x="1809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6" name="AutoShape 100"/>
          <p:cNvSpPr>
            <a:spLocks noChangeArrowheads="1"/>
          </p:cNvSpPr>
          <p:nvPr/>
        </p:nvSpPr>
        <p:spPr bwMode="auto">
          <a:xfrm rot="36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80931" name="Rectangle 101"/>
          <p:cNvSpPr>
            <a:spLocks noChangeArrowheads="1"/>
          </p:cNvSpPr>
          <p:nvPr/>
        </p:nvSpPr>
        <p:spPr bwMode="auto">
          <a:xfrm>
            <a:off x="1189038" y="5157788"/>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80932" name="Group 102"/>
          <p:cNvGrpSpPr>
            <a:grpSpLocks/>
          </p:cNvGrpSpPr>
          <p:nvPr/>
        </p:nvGrpSpPr>
        <p:grpSpPr bwMode="auto">
          <a:xfrm>
            <a:off x="107950" y="4149725"/>
            <a:ext cx="2592388" cy="2592388"/>
            <a:chOff x="3832" y="2432"/>
            <a:chExt cx="1633" cy="1633"/>
          </a:xfrm>
        </p:grpSpPr>
        <p:sp>
          <p:nvSpPr>
            <p:cNvPr id="80972" name="AutoShape 103"/>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80973" name="AutoShape 104"/>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80974" name="AutoShape 105"/>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80975" name="AutoShape 106"/>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80976" name="AutoShape 107"/>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80977" name="AutoShape 108"/>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205" name="AutoShape 109"/>
          <p:cNvSpPr>
            <a:spLocks noChangeArrowheads="1"/>
          </p:cNvSpPr>
          <p:nvPr/>
        </p:nvSpPr>
        <p:spPr bwMode="auto">
          <a:xfrm rot="-72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06" name="AutoShape 110"/>
          <p:cNvSpPr>
            <a:spLocks noChangeArrowheads="1"/>
          </p:cNvSpPr>
          <p:nvPr/>
        </p:nvSpPr>
        <p:spPr bwMode="auto">
          <a:xfrm rot="-36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07" name="AutoShape 111"/>
          <p:cNvSpPr>
            <a:spLocks noChangeArrowheads="1"/>
          </p:cNvSpPr>
          <p:nvPr/>
        </p:nvSpPr>
        <p:spPr bwMode="auto">
          <a:xfrm rot="10800000">
            <a:off x="109538" y="4149725"/>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08" name="AutoShape 112"/>
          <p:cNvSpPr>
            <a:spLocks noChangeArrowheads="1"/>
          </p:cNvSpPr>
          <p:nvPr/>
        </p:nvSpPr>
        <p:spPr bwMode="auto">
          <a:xfrm rot="72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09" name="AutoShape 113"/>
          <p:cNvSpPr>
            <a:spLocks noChangeArrowheads="1"/>
          </p:cNvSpPr>
          <p:nvPr/>
        </p:nvSpPr>
        <p:spPr bwMode="auto">
          <a:xfrm>
            <a:off x="109538" y="4149725"/>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10" name="AutoShape 114"/>
          <p:cNvSpPr>
            <a:spLocks noChangeArrowheads="1"/>
          </p:cNvSpPr>
          <p:nvPr/>
        </p:nvSpPr>
        <p:spPr bwMode="auto">
          <a:xfrm rot="36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80939" name="Rectangle 115"/>
          <p:cNvSpPr>
            <a:spLocks noChangeArrowheads="1"/>
          </p:cNvSpPr>
          <p:nvPr/>
        </p:nvSpPr>
        <p:spPr bwMode="auto">
          <a:xfrm>
            <a:off x="4283075" y="5157788"/>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80940" name="Group 116"/>
          <p:cNvGrpSpPr>
            <a:grpSpLocks/>
          </p:cNvGrpSpPr>
          <p:nvPr/>
        </p:nvGrpSpPr>
        <p:grpSpPr bwMode="auto">
          <a:xfrm>
            <a:off x="3201988" y="4149725"/>
            <a:ext cx="2592387" cy="2592388"/>
            <a:chOff x="3832" y="2432"/>
            <a:chExt cx="1633" cy="1633"/>
          </a:xfrm>
        </p:grpSpPr>
        <p:sp>
          <p:nvSpPr>
            <p:cNvPr id="80966" name="AutoShape 117"/>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80967" name="AutoShape 118"/>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80968" name="AutoShape 119"/>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80969" name="AutoShape 120"/>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80970" name="AutoShape 121"/>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80971" name="AutoShape 122"/>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219" name="AutoShape 123"/>
          <p:cNvSpPr>
            <a:spLocks noChangeArrowheads="1"/>
          </p:cNvSpPr>
          <p:nvPr/>
        </p:nvSpPr>
        <p:spPr bwMode="auto">
          <a:xfrm rot="-72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0" name="AutoShape 124"/>
          <p:cNvSpPr>
            <a:spLocks noChangeArrowheads="1"/>
          </p:cNvSpPr>
          <p:nvPr/>
        </p:nvSpPr>
        <p:spPr bwMode="auto">
          <a:xfrm rot="-36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1" name="AutoShape 125"/>
          <p:cNvSpPr>
            <a:spLocks noChangeArrowheads="1"/>
          </p:cNvSpPr>
          <p:nvPr/>
        </p:nvSpPr>
        <p:spPr bwMode="auto">
          <a:xfrm rot="108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2" name="AutoShape 126"/>
          <p:cNvSpPr>
            <a:spLocks noChangeArrowheads="1"/>
          </p:cNvSpPr>
          <p:nvPr/>
        </p:nvSpPr>
        <p:spPr bwMode="auto">
          <a:xfrm rot="72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3" name="AutoShape 127"/>
          <p:cNvSpPr>
            <a:spLocks noChangeArrowheads="1"/>
          </p:cNvSpPr>
          <p:nvPr/>
        </p:nvSpPr>
        <p:spPr bwMode="auto">
          <a:xfrm>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4" name="AutoShape 128"/>
          <p:cNvSpPr>
            <a:spLocks noChangeArrowheads="1"/>
          </p:cNvSpPr>
          <p:nvPr/>
        </p:nvSpPr>
        <p:spPr bwMode="auto">
          <a:xfrm rot="36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80947" name="WordArt 129"/>
          <p:cNvSpPr>
            <a:spLocks noChangeArrowheads="1" noChangeShapeType="1" noTextEdit="1"/>
          </p:cNvSpPr>
          <p:nvPr/>
        </p:nvSpPr>
        <p:spPr bwMode="auto">
          <a:xfrm>
            <a:off x="34925" y="2060575"/>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0000"/>
                </a:solidFill>
                <a:latin typeface="Arial Black"/>
              </a:rPr>
              <a:t>1</a:t>
            </a:r>
          </a:p>
        </p:txBody>
      </p:sp>
      <p:sp>
        <p:nvSpPr>
          <p:cNvPr id="80948" name="WordArt 130"/>
          <p:cNvSpPr>
            <a:spLocks noChangeArrowheads="1" noChangeShapeType="1" noTextEdit="1"/>
          </p:cNvSpPr>
          <p:nvPr/>
        </p:nvSpPr>
        <p:spPr bwMode="auto">
          <a:xfrm>
            <a:off x="3043238" y="2060575"/>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0000"/>
                </a:solidFill>
                <a:latin typeface="Arial Black"/>
              </a:rPr>
              <a:t>2</a:t>
            </a:r>
          </a:p>
        </p:txBody>
      </p:sp>
      <p:sp>
        <p:nvSpPr>
          <p:cNvPr id="80949" name="WordArt 131"/>
          <p:cNvSpPr>
            <a:spLocks noChangeArrowheads="1" noChangeShapeType="1" noTextEdit="1"/>
          </p:cNvSpPr>
          <p:nvPr/>
        </p:nvSpPr>
        <p:spPr bwMode="auto">
          <a:xfrm>
            <a:off x="6156325" y="2060575"/>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0000"/>
                </a:solidFill>
                <a:latin typeface="Arial Black"/>
              </a:rPr>
              <a:t>3</a:t>
            </a:r>
          </a:p>
        </p:txBody>
      </p:sp>
      <p:sp>
        <p:nvSpPr>
          <p:cNvPr id="80950" name="WordArt 132"/>
          <p:cNvSpPr>
            <a:spLocks noChangeArrowheads="1" noChangeShapeType="1" noTextEdit="1"/>
          </p:cNvSpPr>
          <p:nvPr/>
        </p:nvSpPr>
        <p:spPr bwMode="auto">
          <a:xfrm>
            <a:off x="34925" y="616585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0000"/>
                </a:solidFill>
                <a:latin typeface="Arial Black"/>
              </a:rPr>
              <a:t>4</a:t>
            </a:r>
          </a:p>
        </p:txBody>
      </p:sp>
      <p:sp>
        <p:nvSpPr>
          <p:cNvPr id="80951" name="WordArt 133"/>
          <p:cNvSpPr>
            <a:spLocks noChangeArrowheads="1" noChangeShapeType="1" noTextEdit="1"/>
          </p:cNvSpPr>
          <p:nvPr/>
        </p:nvSpPr>
        <p:spPr bwMode="auto">
          <a:xfrm>
            <a:off x="3043238" y="616585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0000"/>
                </a:solidFill>
                <a:latin typeface="Arial Black"/>
              </a:rPr>
              <a:t>5</a:t>
            </a:r>
          </a:p>
        </p:txBody>
      </p:sp>
      <p:sp>
        <p:nvSpPr>
          <p:cNvPr id="80952" name="WordArt 134"/>
          <p:cNvSpPr>
            <a:spLocks noChangeArrowheads="1" noChangeShapeType="1" noTextEdit="1"/>
          </p:cNvSpPr>
          <p:nvPr/>
        </p:nvSpPr>
        <p:spPr bwMode="auto">
          <a:xfrm>
            <a:off x="6300788" y="616585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0000"/>
                </a:solidFill>
                <a:latin typeface="Arial Black"/>
              </a:rPr>
              <a:t>6</a:t>
            </a:r>
          </a:p>
        </p:txBody>
      </p:sp>
      <p:sp>
        <p:nvSpPr>
          <p:cNvPr id="80953" name="Rectangle 135">
            <a:hlinkClick r:id="" action="ppaction://hlinkshowjump?jump=nextslide"/>
          </p:cNvPr>
          <p:cNvSpPr>
            <a:spLocks noChangeArrowheads="1"/>
          </p:cNvSpPr>
          <p:nvPr/>
        </p:nvSpPr>
        <p:spPr bwMode="auto">
          <a:xfrm>
            <a:off x="107950" y="2924175"/>
            <a:ext cx="504825" cy="433388"/>
          </a:xfrm>
          <a:prstGeom prst="rect">
            <a:avLst/>
          </a:prstGeom>
          <a:solidFill>
            <a:srgbClr val="0066FF"/>
          </a:solidFill>
          <a:ln w="9525">
            <a:solidFill>
              <a:schemeClr val="tx1"/>
            </a:solidFill>
            <a:miter lim="800000"/>
            <a:headEnd/>
            <a:tailEnd/>
          </a:ln>
        </p:spPr>
        <p:txBody>
          <a:bodyPr wrap="none" anchor="ctr"/>
          <a:lstStyle/>
          <a:p>
            <a:endParaRPr lang="en-GB">
              <a:latin typeface="Calibri" pitchFamily="34" charset="0"/>
            </a:endParaRPr>
          </a:p>
        </p:txBody>
      </p:sp>
      <p:sp>
        <p:nvSpPr>
          <p:cNvPr id="80954" name="Rectangle 136">
            <a:hlinkClick r:id="rId3" action="ppaction://hlinksldjump"/>
          </p:cNvPr>
          <p:cNvSpPr>
            <a:spLocks noChangeArrowheads="1"/>
          </p:cNvSpPr>
          <p:nvPr/>
        </p:nvSpPr>
        <p:spPr bwMode="auto">
          <a:xfrm>
            <a:off x="107950" y="3500438"/>
            <a:ext cx="504825" cy="433387"/>
          </a:xfrm>
          <a:prstGeom prst="rect">
            <a:avLst/>
          </a:prstGeom>
          <a:solidFill>
            <a:srgbClr val="00FF00"/>
          </a:solidFill>
          <a:ln w="9525">
            <a:solidFill>
              <a:schemeClr val="tx1"/>
            </a:solidFill>
            <a:miter lim="800000"/>
            <a:headEnd/>
            <a:tailEnd/>
          </a:ln>
        </p:spPr>
        <p:txBody>
          <a:bodyPr wrap="none" anchor="ctr"/>
          <a:lstStyle/>
          <a:p>
            <a:endParaRPr lang="en-GB">
              <a:latin typeface="Calibri" pitchFamily="34" charset="0"/>
            </a:endParaRPr>
          </a:p>
        </p:txBody>
      </p:sp>
      <p:sp>
        <p:nvSpPr>
          <p:cNvPr id="80955" name="Rectangle 137">
            <a:hlinkClick r:id="rId4" action="ppaction://hlinksldjump"/>
          </p:cNvPr>
          <p:cNvSpPr>
            <a:spLocks noChangeArrowheads="1"/>
          </p:cNvSpPr>
          <p:nvPr/>
        </p:nvSpPr>
        <p:spPr bwMode="auto">
          <a:xfrm>
            <a:off x="2987675" y="2924175"/>
            <a:ext cx="504825" cy="433388"/>
          </a:xfrm>
          <a:prstGeom prst="rect">
            <a:avLst/>
          </a:prstGeom>
          <a:solidFill>
            <a:srgbClr val="FF3300"/>
          </a:solidFill>
          <a:ln w="9525">
            <a:solidFill>
              <a:schemeClr val="tx1"/>
            </a:solidFill>
            <a:miter lim="800000"/>
            <a:headEnd/>
            <a:tailEnd/>
          </a:ln>
        </p:spPr>
        <p:txBody>
          <a:bodyPr wrap="none" anchor="ctr"/>
          <a:lstStyle/>
          <a:p>
            <a:endParaRPr lang="en-GB">
              <a:latin typeface="Calibri" pitchFamily="34" charset="0"/>
            </a:endParaRPr>
          </a:p>
        </p:txBody>
      </p:sp>
      <p:sp>
        <p:nvSpPr>
          <p:cNvPr id="80956" name="Rectangle 138">
            <a:hlinkClick r:id="rId3" action="ppaction://hlinksldjump"/>
          </p:cNvPr>
          <p:cNvSpPr>
            <a:spLocks noChangeArrowheads="1"/>
          </p:cNvSpPr>
          <p:nvPr/>
        </p:nvSpPr>
        <p:spPr bwMode="auto">
          <a:xfrm>
            <a:off x="2987675" y="3500438"/>
            <a:ext cx="504825" cy="433387"/>
          </a:xfrm>
          <a:prstGeom prst="rect">
            <a:avLst/>
          </a:prstGeom>
          <a:solidFill>
            <a:srgbClr val="FF33CC"/>
          </a:solidFill>
          <a:ln w="9525">
            <a:solidFill>
              <a:schemeClr val="tx1"/>
            </a:solidFill>
            <a:miter lim="800000"/>
            <a:headEnd/>
            <a:tailEnd/>
          </a:ln>
        </p:spPr>
        <p:txBody>
          <a:bodyPr wrap="none" anchor="ctr"/>
          <a:lstStyle/>
          <a:p>
            <a:endParaRPr lang="en-GB">
              <a:latin typeface="Calibri" pitchFamily="34" charset="0"/>
            </a:endParaRPr>
          </a:p>
        </p:txBody>
      </p:sp>
      <p:sp>
        <p:nvSpPr>
          <p:cNvPr id="80957" name="Rectangle 139">
            <a:hlinkClick r:id="" action="ppaction://hlinkshowjump?jump=nextslide"/>
          </p:cNvPr>
          <p:cNvSpPr>
            <a:spLocks noChangeArrowheads="1"/>
          </p:cNvSpPr>
          <p:nvPr/>
        </p:nvSpPr>
        <p:spPr bwMode="auto">
          <a:xfrm>
            <a:off x="5938838" y="2924175"/>
            <a:ext cx="504825" cy="433388"/>
          </a:xfrm>
          <a:prstGeom prst="rect">
            <a:avLst/>
          </a:prstGeom>
          <a:solidFill>
            <a:srgbClr val="996633"/>
          </a:solidFill>
          <a:ln w="9525">
            <a:solidFill>
              <a:schemeClr val="tx1"/>
            </a:solidFill>
            <a:miter lim="800000"/>
            <a:headEnd/>
            <a:tailEnd/>
          </a:ln>
        </p:spPr>
        <p:txBody>
          <a:bodyPr wrap="none" anchor="ctr"/>
          <a:lstStyle/>
          <a:p>
            <a:endParaRPr lang="en-GB">
              <a:latin typeface="Calibri" pitchFamily="34" charset="0"/>
            </a:endParaRPr>
          </a:p>
        </p:txBody>
      </p:sp>
      <p:sp>
        <p:nvSpPr>
          <p:cNvPr id="80958" name="Rectangle 140">
            <a:hlinkClick r:id="rId5" action="ppaction://hlinksldjump"/>
          </p:cNvPr>
          <p:cNvSpPr>
            <a:spLocks noChangeArrowheads="1"/>
          </p:cNvSpPr>
          <p:nvPr/>
        </p:nvSpPr>
        <p:spPr bwMode="auto">
          <a:xfrm>
            <a:off x="5940425" y="3500438"/>
            <a:ext cx="504825" cy="433387"/>
          </a:xfrm>
          <a:prstGeom prst="rect">
            <a:avLst/>
          </a:prstGeom>
          <a:solidFill>
            <a:srgbClr val="FFFF00"/>
          </a:solidFill>
          <a:ln w="9525">
            <a:solidFill>
              <a:schemeClr val="tx1"/>
            </a:solidFill>
            <a:miter lim="800000"/>
            <a:headEnd/>
            <a:tailEnd/>
          </a:ln>
        </p:spPr>
        <p:txBody>
          <a:bodyPr wrap="none" anchor="ctr"/>
          <a:lstStyle/>
          <a:p>
            <a:endParaRPr lang="en-GB">
              <a:latin typeface="Calibri" pitchFamily="34" charset="0"/>
            </a:endParaRPr>
          </a:p>
        </p:txBody>
      </p:sp>
      <p:sp>
        <p:nvSpPr>
          <p:cNvPr id="80959" name="Text Box 141"/>
          <p:cNvSpPr txBox="1">
            <a:spLocks noChangeArrowheads="1"/>
          </p:cNvSpPr>
          <p:nvPr/>
        </p:nvSpPr>
        <p:spPr bwMode="auto">
          <a:xfrm>
            <a:off x="746689" y="2922558"/>
            <a:ext cx="23131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dirty="0" err="1">
                <a:latin typeface="Calibri" pitchFamily="34" charset="0"/>
              </a:rPr>
              <a:t>o</a:t>
            </a:r>
            <a:r>
              <a:rPr lang="en-GB" sz="2000" dirty="0" err="1" smtClean="0">
                <a:latin typeface="Calibri" pitchFamily="34" charset="0"/>
              </a:rPr>
              <a:t>pinión</a:t>
            </a:r>
            <a:endParaRPr lang="en-US" sz="2000" dirty="0">
              <a:latin typeface="Calibri" pitchFamily="34" charset="0"/>
            </a:endParaRPr>
          </a:p>
        </p:txBody>
      </p:sp>
      <p:sp>
        <p:nvSpPr>
          <p:cNvPr id="80960" name="Rectangle 142"/>
          <p:cNvSpPr>
            <a:spLocks noChangeArrowheads="1"/>
          </p:cNvSpPr>
          <p:nvPr/>
        </p:nvSpPr>
        <p:spPr bwMode="auto">
          <a:xfrm>
            <a:off x="0" y="2781300"/>
            <a:ext cx="9144000" cy="1295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latin typeface="Calibri" pitchFamily="34" charset="0"/>
            </a:endParaRPr>
          </a:p>
        </p:txBody>
      </p:sp>
      <p:sp>
        <p:nvSpPr>
          <p:cNvPr id="80961" name="Text Box 143"/>
          <p:cNvSpPr txBox="1">
            <a:spLocks noChangeArrowheads="1"/>
          </p:cNvSpPr>
          <p:nvPr/>
        </p:nvSpPr>
        <p:spPr bwMode="auto">
          <a:xfrm>
            <a:off x="684213" y="3536950"/>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dirty="0" err="1" smtClean="0">
                <a:latin typeface="Calibri" pitchFamily="34" charset="0"/>
              </a:rPr>
              <a:t>futuro</a:t>
            </a:r>
            <a:endParaRPr lang="en-US" sz="2000" dirty="0">
              <a:latin typeface="Calibri" pitchFamily="34" charset="0"/>
            </a:endParaRPr>
          </a:p>
        </p:txBody>
      </p:sp>
      <p:sp>
        <p:nvSpPr>
          <p:cNvPr id="80962" name="Text Box 144"/>
          <p:cNvSpPr txBox="1">
            <a:spLocks noChangeArrowheads="1"/>
          </p:cNvSpPr>
          <p:nvPr/>
        </p:nvSpPr>
        <p:spPr bwMode="auto">
          <a:xfrm>
            <a:off x="3563938" y="2924175"/>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dirty="0" err="1">
                <a:latin typeface="Calibri" pitchFamily="34" charset="0"/>
              </a:rPr>
              <a:t>n</a:t>
            </a:r>
            <a:r>
              <a:rPr lang="en-GB" sz="2000" dirty="0" err="1" smtClean="0">
                <a:latin typeface="Calibri" pitchFamily="34" charset="0"/>
              </a:rPr>
              <a:t>ormalmente</a:t>
            </a:r>
            <a:r>
              <a:rPr lang="en-GB" sz="2000" dirty="0" smtClean="0">
                <a:latin typeface="Calibri" pitchFamily="34" charset="0"/>
              </a:rPr>
              <a:t>..</a:t>
            </a:r>
            <a:endParaRPr lang="en-US" sz="2000" dirty="0">
              <a:latin typeface="Calibri" pitchFamily="34" charset="0"/>
            </a:endParaRPr>
          </a:p>
        </p:txBody>
      </p:sp>
      <p:sp>
        <p:nvSpPr>
          <p:cNvPr id="80963" name="Text Box 145"/>
          <p:cNvSpPr txBox="1">
            <a:spLocks noChangeArrowheads="1"/>
          </p:cNvSpPr>
          <p:nvPr/>
        </p:nvSpPr>
        <p:spPr bwMode="auto">
          <a:xfrm>
            <a:off x="3563938" y="3500438"/>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dirty="0" err="1" smtClean="0">
                <a:latin typeface="Calibri" pitchFamily="34" charset="0"/>
              </a:rPr>
              <a:t>porque</a:t>
            </a:r>
            <a:endParaRPr lang="en-US" sz="2000" dirty="0">
              <a:latin typeface="Calibri" pitchFamily="34" charset="0"/>
            </a:endParaRPr>
          </a:p>
        </p:txBody>
      </p:sp>
      <p:sp>
        <p:nvSpPr>
          <p:cNvPr id="80964" name="Text Box 146"/>
          <p:cNvSpPr txBox="1">
            <a:spLocks noChangeArrowheads="1"/>
          </p:cNvSpPr>
          <p:nvPr/>
        </p:nvSpPr>
        <p:spPr bwMode="auto">
          <a:xfrm>
            <a:off x="6516688" y="2924175"/>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dirty="0" err="1" smtClean="0">
                <a:latin typeface="Calibri" pitchFamily="34" charset="0"/>
              </a:rPr>
              <a:t>pasado</a:t>
            </a:r>
            <a:endParaRPr lang="en-US" sz="2000" dirty="0">
              <a:latin typeface="Calibri" pitchFamily="34" charset="0"/>
            </a:endParaRPr>
          </a:p>
        </p:txBody>
      </p:sp>
      <p:sp>
        <p:nvSpPr>
          <p:cNvPr id="80965" name="Text Box 147"/>
          <p:cNvSpPr txBox="1">
            <a:spLocks noChangeArrowheads="1"/>
          </p:cNvSpPr>
          <p:nvPr/>
        </p:nvSpPr>
        <p:spPr bwMode="auto">
          <a:xfrm>
            <a:off x="6443663" y="3536950"/>
            <a:ext cx="2700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dirty="0" err="1" smtClean="0">
                <a:latin typeface="Calibri" pitchFamily="34" charset="0"/>
              </a:rPr>
              <a:t>pregunta</a:t>
            </a:r>
            <a:endParaRPr lang="en-US" sz="2000" dirty="0">
              <a:latin typeface="Calibri" pitchFamily="34"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13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4137"/>
                                        </p:tgtEl>
                                      </p:cBhvr>
                                    </p:animEffect>
                                    <p:set>
                                      <p:cBhvr>
                                        <p:cTn id="7" dur="1" fill="hold">
                                          <p:stCondLst>
                                            <p:cond delay="499"/>
                                          </p:stCondLst>
                                        </p:cTn>
                                        <p:tgtEl>
                                          <p:spTgt spid="4137"/>
                                        </p:tgtEl>
                                        <p:attrNameLst>
                                          <p:attrName>style.visibility</p:attrName>
                                        </p:attrNameLst>
                                      </p:cBhvr>
                                      <p:to>
                                        <p:strVal val="hidden"/>
                                      </p:to>
                                    </p:set>
                                  </p:childTnLst>
                                </p:cTn>
                              </p:par>
                            </p:childTnLst>
                          </p:cTn>
                        </p:par>
                      </p:childTnLst>
                    </p:cTn>
                  </p:par>
                </p:childTnLst>
              </p:cTn>
              <p:nextCondLst>
                <p:cond evt="onClick" delay="0">
                  <p:tgtEl>
                    <p:spTgt spid="4137"/>
                  </p:tgtEl>
                </p:cond>
              </p:nextCondLst>
            </p:seq>
            <p:seq concurrent="1" nextAc="seek">
              <p:cTn id="8" restart="whenNotActive" fill="hold" evtFilter="cancelBubble" nodeType="interactiveSeq">
                <p:stCondLst>
                  <p:cond evt="onClick" delay="0">
                    <p:tgtEl>
                      <p:spTgt spid="413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xit" presetSubtype="4" fill="hold" grpId="0" nodeType="clickEffect">
                                  <p:stCondLst>
                                    <p:cond delay="0"/>
                                  </p:stCondLst>
                                  <p:childTnLst>
                                    <p:animEffect transition="out" filter="wipe(down)">
                                      <p:cBhvr>
                                        <p:cTn id="12" dur="500"/>
                                        <p:tgtEl>
                                          <p:spTgt spid="4138"/>
                                        </p:tgtEl>
                                      </p:cBhvr>
                                    </p:animEffect>
                                    <p:set>
                                      <p:cBhvr>
                                        <p:cTn id="13" dur="1" fill="hold">
                                          <p:stCondLst>
                                            <p:cond delay="499"/>
                                          </p:stCondLst>
                                        </p:cTn>
                                        <p:tgtEl>
                                          <p:spTgt spid="4138"/>
                                        </p:tgtEl>
                                        <p:attrNameLst>
                                          <p:attrName>style.visibility</p:attrName>
                                        </p:attrNameLst>
                                      </p:cBhvr>
                                      <p:to>
                                        <p:strVal val="hidden"/>
                                      </p:to>
                                    </p:set>
                                  </p:childTnLst>
                                </p:cTn>
                              </p:par>
                            </p:childTnLst>
                          </p:cTn>
                        </p:par>
                      </p:childTnLst>
                    </p:cTn>
                  </p:par>
                </p:childTnLst>
              </p:cTn>
              <p:nextCondLst>
                <p:cond evt="onClick" delay="0">
                  <p:tgtEl>
                    <p:spTgt spid="4138"/>
                  </p:tgtEl>
                </p:cond>
              </p:nextCondLst>
            </p:seq>
            <p:seq concurrent="1" nextAc="seek">
              <p:cTn id="14" restart="whenNotActive" fill="hold" evtFilter="cancelBubble" nodeType="interactiveSeq">
                <p:stCondLst>
                  <p:cond evt="onClick" delay="0">
                    <p:tgtEl>
                      <p:spTgt spid="413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xit" presetSubtype="4" fill="hold" grpId="0" nodeType="clickEffect">
                                  <p:stCondLst>
                                    <p:cond delay="0"/>
                                  </p:stCondLst>
                                  <p:childTnLst>
                                    <p:animEffect transition="out" filter="wipe(down)">
                                      <p:cBhvr>
                                        <p:cTn id="18" dur="500"/>
                                        <p:tgtEl>
                                          <p:spTgt spid="4136"/>
                                        </p:tgtEl>
                                      </p:cBhvr>
                                    </p:animEffect>
                                    <p:set>
                                      <p:cBhvr>
                                        <p:cTn id="19" dur="1" fill="hold">
                                          <p:stCondLst>
                                            <p:cond delay="499"/>
                                          </p:stCondLst>
                                        </p:cTn>
                                        <p:tgtEl>
                                          <p:spTgt spid="4136"/>
                                        </p:tgtEl>
                                        <p:attrNameLst>
                                          <p:attrName>style.visibility</p:attrName>
                                        </p:attrNameLst>
                                      </p:cBhvr>
                                      <p:to>
                                        <p:strVal val="hidden"/>
                                      </p:to>
                                    </p:set>
                                  </p:childTnLst>
                                </p:cTn>
                              </p:par>
                            </p:childTnLst>
                          </p:cTn>
                        </p:par>
                      </p:childTnLst>
                    </p:cTn>
                  </p:par>
                </p:childTnLst>
              </p:cTn>
              <p:nextCondLst>
                <p:cond evt="onClick" delay="0">
                  <p:tgtEl>
                    <p:spTgt spid="4136"/>
                  </p:tgtEl>
                </p:cond>
              </p:nextCondLst>
            </p:seq>
            <p:seq concurrent="1" nextAc="seek">
              <p:cTn id="20" restart="whenNotActive" fill="hold" evtFilter="cancelBubble" nodeType="interactiveSeq">
                <p:stCondLst>
                  <p:cond evt="onClick" delay="0">
                    <p:tgtEl>
                      <p:spTgt spid="413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2" presetClass="exit" presetSubtype="4" fill="hold" grpId="0" nodeType="clickEffect">
                                  <p:stCondLst>
                                    <p:cond delay="0"/>
                                  </p:stCondLst>
                                  <p:childTnLst>
                                    <p:animEffect transition="out" filter="wipe(down)">
                                      <p:cBhvr>
                                        <p:cTn id="24" dur="500"/>
                                        <p:tgtEl>
                                          <p:spTgt spid="4135"/>
                                        </p:tgtEl>
                                      </p:cBhvr>
                                    </p:animEffect>
                                    <p:set>
                                      <p:cBhvr>
                                        <p:cTn id="25" dur="1" fill="hold">
                                          <p:stCondLst>
                                            <p:cond delay="499"/>
                                          </p:stCondLst>
                                        </p:cTn>
                                        <p:tgtEl>
                                          <p:spTgt spid="4135"/>
                                        </p:tgtEl>
                                        <p:attrNameLst>
                                          <p:attrName>style.visibility</p:attrName>
                                        </p:attrNameLst>
                                      </p:cBhvr>
                                      <p:to>
                                        <p:strVal val="hidden"/>
                                      </p:to>
                                    </p:set>
                                  </p:childTnLst>
                                </p:cTn>
                              </p:par>
                            </p:childTnLst>
                          </p:cTn>
                        </p:par>
                      </p:childTnLst>
                    </p:cTn>
                  </p:par>
                </p:childTnLst>
              </p:cTn>
              <p:nextCondLst>
                <p:cond evt="onClick" delay="0">
                  <p:tgtEl>
                    <p:spTgt spid="4135"/>
                  </p:tgtEl>
                </p:cond>
              </p:nextCondLst>
            </p:seq>
            <p:seq concurrent="1" nextAc="seek">
              <p:cTn id="26" restart="whenNotActive" fill="hold" evtFilter="cancelBubble" nodeType="interactiveSeq">
                <p:stCondLst>
                  <p:cond evt="onClick" delay="0">
                    <p:tgtEl>
                      <p:spTgt spid="413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2" presetClass="exit" presetSubtype="4" fill="hold" grpId="0" nodeType="clickEffect">
                                  <p:stCondLst>
                                    <p:cond delay="0"/>
                                  </p:stCondLst>
                                  <p:childTnLst>
                                    <p:animEffect transition="out" filter="wipe(down)">
                                      <p:cBhvr>
                                        <p:cTn id="30" dur="500"/>
                                        <p:tgtEl>
                                          <p:spTgt spid="4133"/>
                                        </p:tgtEl>
                                      </p:cBhvr>
                                    </p:animEffect>
                                    <p:set>
                                      <p:cBhvr>
                                        <p:cTn id="31" dur="1" fill="hold">
                                          <p:stCondLst>
                                            <p:cond delay="499"/>
                                          </p:stCondLst>
                                        </p:cTn>
                                        <p:tgtEl>
                                          <p:spTgt spid="4133"/>
                                        </p:tgtEl>
                                        <p:attrNameLst>
                                          <p:attrName>style.visibility</p:attrName>
                                        </p:attrNameLst>
                                      </p:cBhvr>
                                      <p:to>
                                        <p:strVal val="hidden"/>
                                      </p:to>
                                    </p:set>
                                  </p:childTnLst>
                                </p:cTn>
                              </p:par>
                            </p:childTnLst>
                          </p:cTn>
                        </p:par>
                      </p:childTnLst>
                    </p:cTn>
                  </p:par>
                </p:childTnLst>
              </p:cTn>
              <p:nextCondLst>
                <p:cond evt="onClick" delay="0">
                  <p:tgtEl>
                    <p:spTgt spid="4133"/>
                  </p:tgtEl>
                </p:cond>
              </p:nextCondLst>
            </p:seq>
            <p:seq concurrent="1" nextAc="seek">
              <p:cTn id="32" restart="whenNotActive" fill="hold" evtFilter="cancelBubble" nodeType="interactiveSeq">
                <p:stCondLst>
                  <p:cond evt="onClick" delay="0">
                    <p:tgtEl>
                      <p:spTgt spid="4134"/>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2" presetClass="exit" presetSubtype="4" fill="hold" grpId="0" nodeType="clickEffect">
                                  <p:stCondLst>
                                    <p:cond delay="0"/>
                                  </p:stCondLst>
                                  <p:childTnLst>
                                    <p:animEffect transition="out" filter="wipe(down)">
                                      <p:cBhvr>
                                        <p:cTn id="36" dur="500"/>
                                        <p:tgtEl>
                                          <p:spTgt spid="4134"/>
                                        </p:tgtEl>
                                      </p:cBhvr>
                                    </p:animEffect>
                                    <p:set>
                                      <p:cBhvr>
                                        <p:cTn id="37" dur="1" fill="hold">
                                          <p:stCondLst>
                                            <p:cond delay="499"/>
                                          </p:stCondLst>
                                        </p:cTn>
                                        <p:tgtEl>
                                          <p:spTgt spid="4134"/>
                                        </p:tgtEl>
                                        <p:attrNameLst>
                                          <p:attrName>style.visibility</p:attrName>
                                        </p:attrNameLst>
                                      </p:cBhvr>
                                      <p:to>
                                        <p:strVal val="hidden"/>
                                      </p:to>
                                    </p:set>
                                  </p:childTnLst>
                                </p:cTn>
                              </p:par>
                            </p:childTnLst>
                          </p:cTn>
                        </p:par>
                      </p:childTnLst>
                    </p:cTn>
                  </p:par>
                </p:childTnLst>
              </p:cTn>
              <p:nextCondLst>
                <p:cond evt="onClick" delay="0">
                  <p:tgtEl>
                    <p:spTgt spid="4134"/>
                  </p:tgtEl>
                </p:cond>
              </p:nextCondLst>
            </p:seq>
            <p:seq concurrent="1" nextAc="seek">
              <p:cTn id="38" restart="whenNotActive" fill="hold" evtFilter="cancelBubble" nodeType="interactiveSeq">
                <p:stCondLst>
                  <p:cond evt="onClick" delay="0">
                    <p:tgtEl>
                      <p:spTgt spid="416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2" presetClass="exit" presetSubtype="4" fill="hold" grpId="0" nodeType="clickEffect">
                                  <p:stCondLst>
                                    <p:cond delay="0"/>
                                  </p:stCondLst>
                                  <p:childTnLst>
                                    <p:animEffect transition="out" filter="wipe(down)">
                                      <p:cBhvr>
                                        <p:cTn id="42" dur="500"/>
                                        <p:tgtEl>
                                          <p:spTgt spid="4167"/>
                                        </p:tgtEl>
                                      </p:cBhvr>
                                    </p:animEffect>
                                    <p:set>
                                      <p:cBhvr>
                                        <p:cTn id="43" dur="1" fill="hold">
                                          <p:stCondLst>
                                            <p:cond delay="499"/>
                                          </p:stCondLst>
                                        </p:cTn>
                                        <p:tgtEl>
                                          <p:spTgt spid="4167"/>
                                        </p:tgtEl>
                                        <p:attrNameLst>
                                          <p:attrName>style.visibility</p:attrName>
                                        </p:attrNameLst>
                                      </p:cBhvr>
                                      <p:to>
                                        <p:strVal val="hidden"/>
                                      </p:to>
                                    </p:set>
                                  </p:childTnLst>
                                </p:cTn>
                              </p:par>
                            </p:childTnLst>
                          </p:cTn>
                        </p:par>
                      </p:childTnLst>
                    </p:cTn>
                  </p:par>
                </p:childTnLst>
              </p:cTn>
              <p:nextCondLst>
                <p:cond evt="onClick" delay="0">
                  <p:tgtEl>
                    <p:spTgt spid="4167"/>
                  </p:tgtEl>
                </p:cond>
              </p:nextCondLst>
            </p:seq>
            <p:seq concurrent="1" nextAc="seek">
              <p:cTn id="44" restart="whenNotActive" fill="hold" evtFilter="cancelBubble" nodeType="interactiveSeq">
                <p:stCondLst>
                  <p:cond evt="onClick" delay="0">
                    <p:tgtEl>
                      <p:spTgt spid="4168"/>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2" presetClass="exit" presetSubtype="4" fill="hold" grpId="0" nodeType="clickEffect">
                                  <p:stCondLst>
                                    <p:cond delay="0"/>
                                  </p:stCondLst>
                                  <p:childTnLst>
                                    <p:animEffect transition="out" filter="wipe(down)">
                                      <p:cBhvr>
                                        <p:cTn id="48" dur="500"/>
                                        <p:tgtEl>
                                          <p:spTgt spid="4168"/>
                                        </p:tgtEl>
                                      </p:cBhvr>
                                    </p:animEffect>
                                    <p:set>
                                      <p:cBhvr>
                                        <p:cTn id="49" dur="1" fill="hold">
                                          <p:stCondLst>
                                            <p:cond delay="499"/>
                                          </p:stCondLst>
                                        </p:cTn>
                                        <p:tgtEl>
                                          <p:spTgt spid="4168"/>
                                        </p:tgtEl>
                                        <p:attrNameLst>
                                          <p:attrName>style.visibility</p:attrName>
                                        </p:attrNameLst>
                                      </p:cBhvr>
                                      <p:to>
                                        <p:strVal val="hidden"/>
                                      </p:to>
                                    </p:set>
                                  </p:childTnLst>
                                </p:cTn>
                              </p:par>
                            </p:childTnLst>
                          </p:cTn>
                        </p:par>
                      </p:childTnLst>
                    </p:cTn>
                  </p:par>
                </p:childTnLst>
              </p:cTn>
              <p:nextCondLst>
                <p:cond evt="onClick" delay="0">
                  <p:tgtEl>
                    <p:spTgt spid="4168"/>
                  </p:tgtEl>
                </p:cond>
              </p:nextCondLst>
            </p:seq>
            <p:seq concurrent="1" nextAc="seek">
              <p:cTn id="50" restart="whenNotActive" fill="hold" evtFilter="cancelBubble" nodeType="interactiveSeq">
                <p:stCondLst>
                  <p:cond evt="onClick" delay="0">
                    <p:tgtEl>
                      <p:spTgt spid="4166"/>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22" presetClass="exit" presetSubtype="4" fill="hold" grpId="0" nodeType="clickEffect">
                                  <p:stCondLst>
                                    <p:cond delay="0"/>
                                  </p:stCondLst>
                                  <p:childTnLst>
                                    <p:animEffect transition="out" filter="wipe(down)">
                                      <p:cBhvr>
                                        <p:cTn id="54" dur="500"/>
                                        <p:tgtEl>
                                          <p:spTgt spid="4166"/>
                                        </p:tgtEl>
                                      </p:cBhvr>
                                    </p:animEffect>
                                    <p:set>
                                      <p:cBhvr>
                                        <p:cTn id="55" dur="1" fill="hold">
                                          <p:stCondLst>
                                            <p:cond delay="499"/>
                                          </p:stCondLst>
                                        </p:cTn>
                                        <p:tgtEl>
                                          <p:spTgt spid="4166"/>
                                        </p:tgtEl>
                                        <p:attrNameLst>
                                          <p:attrName>style.visibility</p:attrName>
                                        </p:attrNameLst>
                                      </p:cBhvr>
                                      <p:to>
                                        <p:strVal val="hidden"/>
                                      </p:to>
                                    </p:set>
                                  </p:childTnLst>
                                </p:cTn>
                              </p:par>
                            </p:childTnLst>
                          </p:cTn>
                        </p:par>
                      </p:childTnLst>
                    </p:cTn>
                  </p:par>
                </p:childTnLst>
              </p:cTn>
              <p:nextCondLst>
                <p:cond evt="onClick" delay="0">
                  <p:tgtEl>
                    <p:spTgt spid="4166"/>
                  </p:tgtEl>
                </p:cond>
              </p:nextCondLst>
            </p:seq>
            <p:seq concurrent="1" nextAc="seek">
              <p:cTn id="56" restart="whenNotActive" fill="hold" evtFilter="cancelBubble" nodeType="interactiveSeq">
                <p:stCondLst>
                  <p:cond evt="onClick" delay="0">
                    <p:tgtEl>
                      <p:spTgt spid="4165"/>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22" presetClass="exit" presetSubtype="4" fill="hold" grpId="0" nodeType="clickEffect">
                                  <p:stCondLst>
                                    <p:cond delay="0"/>
                                  </p:stCondLst>
                                  <p:childTnLst>
                                    <p:animEffect transition="out" filter="wipe(down)">
                                      <p:cBhvr>
                                        <p:cTn id="60" dur="500"/>
                                        <p:tgtEl>
                                          <p:spTgt spid="4165"/>
                                        </p:tgtEl>
                                      </p:cBhvr>
                                    </p:animEffect>
                                    <p:set>
                                      <p:cBhvr>
                                        <p:cTn id="61" dur="1" fill="hold">
                                          <p:stCondLst>
                                            <p:cond delay="499"/>
                                          </p:stCondLst>
                                        </p:cTn>
                                        <p:tgtEl>
                                          <p:spTgt spid="4165"/>
                                        </p:tgtEl>
                                        <p:attrNameLst>
                                          <p:attrName>style.visibility</p:attrName>
                                        </p:attrNameLst>
                                      </p:cBhvr>
                                      <p:to>
                                        <p:strVal val="hidden"/>
                                      </p:to>
                                    </p:set>
                                  </p:childTnLst>
                                </p:cTn>
                              </p:par>
                            </p:childTnLst>
                          </p:cTn>
                        </p:par>
                      </p:childTnLst>
                    </p:cTn>
                  </p:par>
                </p:childTnLst>
              </p:cTn>
              <p:nextCondLst>
                <p:cond evt="onClick" delay="0">
                  <p:tgtEl>
                    <p:spTgt spid="4165"/>
                  </p:tgtEl>
                </p:cond>
              </p:nextCondLst>
            </p:seq>
            <p:seq concurrent="1" nextAc="seek">
              <p:cTn id="62" restart="whenNotActive" fill="hold" evtFilter="cancelBubble" nodeType="interactiveSeq">
                <p:stCondLst>
                  <p:cond evt="onClick" delay="0">
                    <p:tgtEl>
                      <p:spTgt spid="4163"/>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22" presetClass="exit" presetSubtype="4" fill="hold" grpId="0" nodeType="clickEffect">
                                  <p:stCondLst>
                                    <p:cond delay="0"/>
                                  </p:stCondLst>
                                  <p:childTnLst>
                                    <p:animEffect transition="out" filter="wipe(down)">
                                      <p:cBhvr>
                                        <p:cTn id="66" dur="500"/>
                                        <p:tgtEl>
                                          <p:spTgt spid="4163"/>
                                        </p:tgtEl>
                                      </p:cBhvr>
                                    </p:animEffect>
                                    <p:set>
                                      <p:cBhvr>
                                        <p:cTn id="67" dur="1" fill="hold">
                                          <p:stCondLst>
                                            <p:cond delay="499"/>
                                          </p:stCondLst>
                                        </p:cTn>
                                        <p:tgtEl>
                                          <p:spTgt spid="4163"/>
                                        </p:tgtEl>
                                        <p:attrNameLst>
                                          <p:attrName>style.visibility</p:attrName>
                                        </p:attrNameLst>
                                      </p:cBhvr>
                                      <p:to>
                                        <p:strVal val="hidden"/>
                                      </p:to>
                                    </p:set>
                                  </p:childTnLst>
                                </p:cTn>
                              </p:par>
                            </p:childTnLst>
                          </p:cTn>
                        </p:par>
                      </p:childTnLst>
                    </p:cTn>
                  </p:par>
                </p:childTnLst>
              </p:cTn>
              <p:nextCondLst>
                <p:cond evt="onClick" delay="0">
                  <p:tgtEl>
                    <p:spTgt spid="4163"/>
                  </p:tgtEl>
                </p:cond>
              </p:nextCondLst>
            </p:seq>
            <p:seq concurrent="1" nextAc="seek">
              <p:cTn id="68" restart="whenNotActive" fill="hold" evtFilter="cancelBubble" nodeType="interactiveSeq">
                <p:stCondLst>
                  <p:cond evt="onClick" delay="0">
                    <p:tgtEl>
                      <p:spTgt spid="4164"/>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22" presetClass="exit" presetSubtype="4" fill="hold" grpId="0" nodeType="clickEffect">
                                  <p:stCondLst>
                                    <p:cond delay="0"/>
                                  </p:stCondLst>
                                  <p:childTnLst>
                                    <p:animEffect transition="out" filter="wipe(down)">
                                      <p:cBhvr>
                                        <p:cTn id="72" dur="500"/>
                                        <p:tgtEl>
                                          <p:spTgt spid="4164"/>
                                        </p:tgtEl>
                                      </p:cBhvr>
                                    </p:animEffect>
                                    <p:set>
                                      <p:cBhvr>
                                        <p:cTn id="73" dur="1" fill="hold">
                                          <p:stCondLst>
                                            <p:cond delay="499"/>
                                          </p:stCondLst>
                                        </p:cTn>
                                        <p:tgtEl>
                                          <p:spTgt spid="4164"/>
                                        </p:tgtEl>
                                        <p:attrNameLst>
                                          <p:attrName>style.visibility</p:attrName>
                                        </p:attrNameLst>
                                      </p:cBhvr>
                                      <p:to>
                                        <p:strVal val="hidden"/>
                                      </p:to>
                                    </p:set>
                                  </p:childTnLst>
                                </p:cTn>
                              </p:par>
                            </p:childTnLst>
                          </p:cTn>
                        </p:par>
                      </p:childTnLst>
                    </p:cTn>
                  </p:par>
                </p:childTnLst>
              </p:cTn>
              <p:nextCondLst>
                <p:cond evt="onClick" delay="0">
                  <p:tgtEl>
                    <p:spTgt spid="4164"/>
                  </p:tgtEl>
                </p:cond>
              </p:nextCondLst>
            </p:seq>
            <p:seq concurrent="1" nextAc="seek">
              <p:cTn id="74" restart="whenNotActive" fill="hold" evtFilter="cancelBubble" nodeType="interactiveSeq">
                <p:stCondLst>
                  <p:cond evt="onClick" delay="0">
                    <p:tgtEl>
                      <p:spTgt spid="4181"/>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22" presetClass="exit" presetSubtype="4" fill="hold" grpId="0" nodeType="clickEffect">
                                  <p:stCondLst>
                                    <p:cond delay="0"/>
                                  </p:stCondLst>
                                  <p:childTnLst>
                                    <p:animEffect transition="out" filter="wipe(down)">
                                      <p:cBhvr>
                                        <p:cTn id="78" dur="500"/>
                                        <p:tgtEl>
                                          <p:spTgt spid="4181"/>
                                        </p:tgtEl>
                                      </p:cBhvr>
                                    </p:animEffect>
                                    <p:set>
                                      <p:cBhvr>
                                        <p:cTn id="79" dur="1" fill="hold">
                                          <p:stCondLst>
                                            <p:cond delay="499"/>
                                          </p:stCondLst>
                                        </p:cTn>
                                        <p:tgtEl>
                                          <p:spTgt spid="4181"/>
                                        </p:tgtEl>
                                        <p:attrNameLst>
                                          <p:attrName>style.visibility</p:attrName>
                                        </p:attrNameLst>
                                      </p:cBhvr>
                                      <p:to>
                                        <p:strVal val="hidden"/>
                                      </p:to>
                                    </p:set>
                                  </p:childTnLst>
                                </p:cTn>
                              </p:par>
                            </p:childTnLst>
                          </p:cTn>
                        </p:par>
                      </p:childTnLst>
                    </p:cTn>
                  </p:par>
                </p:childTnLst>
              </p:cTn>
              <p:nextCondLst>
                <p:cond evt="onClick" delay="0">
                  <p:tgtEl>
                    <p:spTgt spid="4181"/>
                  </p:tgtEl>
                </p:cond>
              </p:nextCondLst>
            </p:seq>
            <p:seq concurrent="1" nextAc="seek">
              <p:cTn id="80" restart="whenNotActive" fill="hold" evtFilter="cancelBubble" nodeType="interactiveSeq">
                <p:stCondLst>
                  <p:cond evt="onClick" delay="0">
                    <p:tgtEl>
                      <p:spTgt spid="4182"/>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22" presetClass="exit" presetSubtype="4" fill="hold" grpId="0" nodeType="clickEffect">
                                  <p:stCondLst>
                                    <p:cond delay="0"/>
                                  </p:stCondLst>
                                  <p:childTnLst>
                                    <p:animEffect transition="out" filter="wipe(down)">
                                      <p:cBhvr>
                                        <p:cTn id="84" dur="500"/>
                                        <p:tgtEl>
                                          <p:spTgt spid="4182"/>
                                        </p:tgtEl>
                                      </p:cBhvr>
                                    </p:animEffect>
                                    <p:set>
                                      <p:cBhvr>
                                        <p:cTn id="85" dur="1" fill="hold">
                                          <p:stCondLst>
                                            <p:cond delay="499"/>
                                          </p:stCondLst>
                                        </p:cTn>
                                        <p:tgtEl>
                                          <p:spTgt spid="4182"/>
                                        </p:tgtEl>
                                        <p:attrNameLst>
                                          <p:attrName>style.visibility</p:attrName>
                                        </p:attrNameLst>
                                      </p:cBhvr>
                                      <p:to>
                                        <p:strVal val="hidden"/>
                                      </p:to>
                                    </p:set>
                                  </p:childTnLst>
                                </p:cTn>
                              </p:par>
                            </p:childTnLst>
                          </p:cTn>
                        </p:par>
                      </p:childTnLst>
                    </p:cTn>
                  </p:par>
                </p:childTnLst>
              </p:cTn>
              <p:nextCondLst>
                <p:cond evt="onClick" delay="0">
                  <p:tgtEl>
                    <p:spTgt spid="4182"/>
                  </p:tgtEl>
                </p:cond>
              </p:nextCondLst>
            </p:seq>
            <p:seq concurrent="1" nextAc="seek">
              <p:cTn id="86" restart="whenNotActive" fill="hold" evtFilter="cancelBubble" nodeType="interactiveSeq">
                <p:stCondLst>
                  <p:cond evt="onClick" delay="0">
                    <p:tgtEl>
                      <p:spTgt spid="418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22" presetClass="exit" presetSubtype="4" fill="hold" grpId="0" nodeType="clickEffect">
                                  <p:stCondLst>
                                    <p:cond delay="0"/>
                                  </p:stCondLst>
                                  <p:childTnLst>
                                    <p:animEffect transition="out" filter="wipe(down)">
                                      <p:cBhvr>
                                        <p:cTn id="90" dur="500"/>
                                        <p:tgtEl>
                                          <p:spTgt spid="4180"/>
                                        </p:tgtEl>
                                      </p:cBhvr>
                                    </p:animEffect>
                                    <p:set>
                                      <p:cBhvr>
                                        <p:cTn id="91" dur="1" fill="hold">
                                          <p:stCondLst>
                                            <p:cond delay="499"/>
                                          </p:stCondLst>
                                        </p:cTn>
                                        <p:tgtEl>
                                          <p:spTgt spid="4180"/>
                                        </p:tgtEl>
                                        <p:attrNameLst>
                                          <p:attrName>style.visibility</p:attrName>
                                        </p:attrNameLst>
                                      </p:cBhvr>
                                      <p:to>
                                        <p:strVal val="hidden"/>
                                      </p:to>
                                    </p:set>
                                  </p:childTnLst>
                                </p:cTn>
                              </p:par>
                            </p:childTnLst>
                          </p:cTn>
                        </p:par>
                      </p:childTnLst>
                    </p:cTn>
                  </p:par>
                </p:childTnLst>
              </p:cTn>
              <p:nextCondLst>
                <p:cond evt="onClick" delay="0">
                  <p:tgtEl>
                    <p:spTgt spid="4180"/>
                  </p:tgtEl>
                </p:cond>
              </p:nextCondLst>
            </p:seq>
            <p:seq concurrent="1" nextAc="seek">
              <p:cTn id="92" restart="whenNotActive" fill="hold" evtFilter="cancelBubble" nodeType="interactiveSeq">
                <p:stCondLst>
                  <p:cond evt="onClick" delay="0">
                    <p:tgtEl>
                      <p:spTgt spid="4179"/>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22" presetClass="exit" presetSubtype="4" fill="hold" grpId="0" nodeType="clickEffect">
                                  <p:stCondLst>
                                    <p:cond delay="0"/>
                                  </p:stCondLst>
                                  <p:childTnLst>
                                    <p:animEffect transition="out" filter="wipe(down)">
                                      <p:cBhvr>
                                        <p:cTn id="96" dur="500"/>
                                        <p:tgtEl>
                                          <p:spTgt spid="4179"/>
                                        </p:tgtEl>
                                      </p:cBhvr>
                                    </p:animEffect>
                                    <p:set>
                                      <p:cBhvr>
                                        <p:cTn id="97" dur="1" fill="hold">
                                          <p:stCondLst>
                                            <p:cond delay="499"/>
                                          </p:stCondLst>
                                        </p:cTn>
                                        <p:tgtEl>
                                          <p:spTgt spid="4179"/>
                                        </p:tgtEl>
                                        <p:attrNameLst>
                                          <p:attrName>style.visibility</p:attrName>
                                        </p:attrNameLst>
                                      </p:cBhvr>
                                      <p:to>
                                        <p:strVal val="hidden"/>
                                      </p:to>
                                    </p:set>
                                  </p:childTnLst>
                                </p:cTn>
                              </p:par>
                            </p:childTnLst>
                          </p:cTn>
                        </p:par>
                      </p:childTnLst>
                    </p:cTn>
                  </p:par>
                </p:childTnLst>
              </p:cTn>
              <p:nextCondLst>
                <p:cond evt="onClick" delay="0">
                  <p:tgtEl>
                    <p:spTgt spid="4179"/>
                  </p:tgtEl>
                </p:cond>
              </p:nextCondLst>
            </p:seq>
            <p:seq concurrent="1" nextAc="seek">
              <p:cTn id="98" restart="whenNotActive" fill="hold" evtFilter="cancelBubble" nodeType="interactiveSeq">
                <p:stCondLst>
                  <p:cond evt="onClick" delay="0">
                    <p:tgtEl>
                      <p:spTgt spid="4177"/>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22" presetClass="exit" presetSubtype="4" fill="hold" grpId="0" nodeType="clickEffect">
                                  <p:stCondLst>
                                    <p:cond delay="0"/>
                                  </p:stCondLst>
                                  <p:childTnLst>
                                    <p:animEffect transition="out" filter="wipe(down)">
                                      <p:cBhvr>
                                        <p:cTn id="102" dur="500"/>
                                        <p:tgtEl>
                                          <p:spTgt spid="4177"/>
                                        </p:tgtEl>
                                      </p:cBhvr>
                                    </p:animEffect>
                                    <p:set>
                                      <p:cBhvr>
                                        <p:cTn id="103" dur="1" fill="hold">
                                          <p:stCondLst>
                                            <p:cond delay="499"/>
                                          </p:stCondLst>
                                        </p:cTn>
                                        <p:tgtEl>
                                          <p:spTgt spid="4177"/>
                                        </p:tgtEl>
                                        <p:attrNameLst>
                                          <p:attrName>style.visibility</p:attrName>
                                        </p:attrNameLst>
                                      </p:cBhvr>
                                      <p:to>
                                        <p:strVal val="hidden"/>
                                      </p:to>
                                    </p:set>
                                  </p:childTnLst>
                                </p:cTn>
                              </p:par>
                            </p:childTnLst>
                          </p:cTn>
                        </p:par>
                      </p:childTnLst>
                    </p:cTn>
                  </p:par>
                </p:childTnLst>
              </p:cTn>
              <p:nextCondLst>
                <p:cond evt="onClick" delay="0">
                  <p:tgtEl>
                    <p:spTgt spid="4177"/>
                  </p:tgtEl>
                </p:cond>
              </p:nextCondLst>
            </p:seq>
            <p:seq concurrent="1" nextAc="seek">
              <p:cTn id="104" restart="whenNotActive" fill="hold" evtFilter="cancelBubble" nodeType="interactiveSeq">
                <p:stCondLst>
                  <p:cond evt="onClick" delay="0">
                    <p:tgtEl>
                      <p:spTgt spid="4178"/>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2" presetClass="exit" presetSubtype="4" fill="hold" grpId="0" nodeType="clickEffect">
                                  <p:stCondLst>
                                    <p:cond delay="0"/>
                                  </p:stCondLst>
                                  <p:childTnLst>
                                    <p:animEffect transition="out" filter="wipe(down)">
                                      <p:cBhvr>
                                        <p:cTn id="108" dur="500"/>
                                        <p:tgtEl>
                                          <p:spTgt spid="4178"/>
                                        </p:tgtEl>
                                      </p:cBhvr>
                                    </p:animEffect>
                                    <p:set>
                                      <p:cBhvr>
                                        <p:cTn id="109" dur="1" fill="hold">
                                          <p:stCondLst>
                                            <p:cond delay="499"/>
                                          </p:stCondLst>
                                        </p:cTn>
                                        <p:tgtEl>
                                          <p:spTgt spid="4178"/>
                                        </p:tgtEl>
                                        <p:attrNameLst>
                                          <p:attrName>style.visibility</p:attrName>
                                        </p:attrNameLst>
                                      </p:cBhvr>
                                      <p:to>
                                        <p:strVal val="hidden"/>
                                      </p:to>
                                    </p:set>
                                  </p:childTnLst>
                                </p:cTn>
                              </p:par>
                            </p:childTnLst>
                          </p:cTn>
                        </p:par>
                      </p:childTnLst>
                    </p:cTn>
                  </p:par>
                </p:childTnLst>
              </p:cTn>
              <p:nextCondLst>
                <p:cond evt="onClick" delay="0">
                  <p:tgtEl>
                    <p:spTgt spid="4178"/>
                  </p:tgtEl>
                </p:cond>
              </p:nextCondLst>
            </p:seq>
            <p:seq concurrent="1" nextAc="seek">
              <p:cTn id="110" restart="whenNotActive" fill="hold" evtFilter="cancelBubble" nodeType="interactiveSeq">
                <p:stCondLst>
                  <p:cond evt="onClick" delay="0">
                    <p:tgtEl>
                      <p:spTgt spid="4195"/>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22" presetClass="exit" presetSubtype="4" fill="hold" grpId="0" nodeType="clickEffect">
                                  <p:stCondLst>
                                    <p:cond delay="0"/>
                                  </p:stCondLst>
                                  <p:childTnLst>
                                    <p:animEffect transition="out" filter="wipe(down)">
                                      <p:cBhvr>
                                        <p:cTn id="114" dur="500"/>
                                        <p:tgtEl>
                                          <p:spTgt spid="4195"/>
                                        </p:tgtEl>
                                      </p:cBhvr>
                                    </p:animEffect>
                                    <p:set>
                                      <p:cBhvr>
                                        <p:cTn id="115" dur="1" fill="hold">
                                          <p:stCondLst>
                                            <p:cond delay="499"/>
                                          </p:stCondLst>
                                        </p:cTn>
                                        <p:tgtEl>
                                          <p:spTgt spid="4195"/>
                                        </p:tgtEl>
                                        <p:attrNameLst>
                                          <p:attrName>style.visibility</p:attrName>
                                        </p:attrNameLst>
                                      </p:cBhvr>
                                      <p:to>
                                        <p:strVal val="hidden"/>
                                      </p:to>
                                    </p:set>
                                  </p:childTnLst>
                                </p:cTn>
                              </p:par>
                            </p:childTnLst>
                          </p:cTn>
                        </p:par>
                      </p:childTnLst>
                    </p:cTn>
                  </p:par>
                </p:childTnLst>
              </p:cTn>
              <p:nextCondLst>
                <p:cond evt="onClick" delay="0">
                  <p:tgtEl>
                    <p:spTgt spid="4195"/>
                  </p:tgtEl>
                </p:cond>
              </p:nextCondLst>
            </p:seq>
            <p:seq concurrent="1" nextAc="seek">
              <p:cTn id="116" restart="whenNotActive" fill="hold" evtFilter="cancelBubble" nodeType="interactiveSeq">
                <p:stCondLst>
                  <p:cond evt="onClick" delay="0">
                    <p:tgtEl>
                      <p:spTgt spid="4196"/>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22" presetClass="exit" presetSubtype="4" fill="hold" grpId="0" nodeType="clickEffect">
                                  <p:stCondLst>
                                    <p:cond delay="0"/>
                                  </p:stCondLst>
                                  <p:childTnLst>
                                    <p:animEffect transition="out" filter="wipe(down)">
                                      <p:cBhvr>
                                        <p:cTn id="120" dur="500"/>
                                        <p:tgtEl>
                                          <p:spTgt spid="4196"/>
                                        </p:tgtEl>
                                      </p:cBhvr>
                                    </p:animEffect>
                                    <p:set>
                                      <p:cBhvr>
                                        <p:cTn id="121" dur="1" fill="hold">
                                          <p:stCondLst>
                                            <p:cond delay="499"/>
                                          </p:stCondLst>
                                        </p:cTn>
                                        <p:tgtEl>
                                          <p:spTgt spid="4196"/>
                                        </p:tgtEl>
                                        <p:attrNameLst>
                                          <p:attrName>style.visibility</p:attrName>
                                        </p:attrNameLst>
                                      </p:cBhvr>
                                      <p:to>
                                        <p:strVal val="hidden"/>
                                      </p:to>
                                    </p:set>
                                  </p:childTnLst>
                                </p:cTn>
                              </p:par>
                            </p:childTnLst>
                          </p:cTn>
                        </p:par>
                      </p:childTnLst>
                    </p:cTn>
                  </p:par>
                </p:childTnLst>
              </p:cTn>
              <p:nextCondLst>
                <p:cond evt="onClick" delay="0">
                  <p:tgtEl>
                    <p:spTgt spid="4196"/>
                  </p:tgtEl>
                </p:cond>
              </p:nextCondLst>
            </p:seq>
            <p:seq concurrent="1" nextAc="seek">
              <p:cTn id="122" restart="whenNotActive" fill="hold" evtFilter="cancelBubble" nodeType="interactiveSeq">
                <p:stCondLst>
                  <p:cond evt="onClick" delay="0">
                    <p:tgtEl>
                      <p:spTgt spid="4194"/>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22" presetClass="exit" presetSubtype="4" fill="hold" grpId="0" nodeType="clickEffect">
                                  <p:stCondLst>
                                    <p:cond delay="0"/>
                                  </p:stCondLst>
                                  <p:childTnLst>
                                    <p:animEffect transition="out" filter="wipe(down)">
                                      <p:cBhvr>
                                        <p:cTn id="126" dur="500"/>
                                        <p:tgtEl>
                                          <p:spTgt spid="4194"/>
                                        </p:tgtEl>
                                      </p:cBhvr>
                                    </p:animEffect>
                                    <p:set>
                                      <p:cBhvr>
                                        <p:cTn id="127" dur="1" fill="hold">
                                          <p:stCondLst>
                                            <p:cond delay="499"/>
                                          </p:stCondLst>
                                        </p:cTn>
                                        <p:tgtEl>
                                          <p:spTgt spid="4194"/>
                                        </p:tgtEl>
                                        <p:attrNameLst>
                                          <p:attrName>style.visibility</p:attrName>
                                        </p:attrNameLst>
                                      </p:cBhvr>
                                      <p:to>
                                        <p:strVal val="hidden"/>
                                      </p:to>
                                    </p:set>
                                  </p:childTnLst>
                                </p:cTn>
                              </p:par>
                            </p:childTnLst>
                          </p:cTn>
                        </p:par>
                      </p:childTnLst>
                    </p:cTn>
                  </p:par>
                </p:childTnLst>
              </p:cTn>
              <p:nextCondLst>
                <p:cond evt="onClick" delay="0">
                  <p:tgtEl>
                    <p:spTgt spid="4194"/>
                  </p:tgtEl>
                </p:cond>
              </p:nextCondLst>
            </p:seq>
            <p:seq concurrent="1" nextAc="seek">
              <p:cTn id="128" restart="whenNotActive" fill="hold" evtFilter="cancelBubble" nodeType="interactiveSeq">
                <p:stCondLst>
                  <p:cond evt="onClick" delay="0">
                    <p:tgtEl>
                      <p:spTgt spid="419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22" presetClass="exit" presetSubtype="4" fill="hold" grpId="0" nodeType="clickEffect">
                                  <p:stCondLst>
                                    <p:cond delay="0"/>
                                  </p:stCondLst>
                                  <p:childTnLst>
                                    <p:animEffect transition="out" filter="wipe(down)">
                                      <p:cBhvr>
                                        <p:cTn id="132" dur="500"/>
                                        <p:tgtEl>
                                          <p:spTgt spid="4193"/>
                                        </p:tgtEl>
                                      </p:cBhvr>
                                    </p:animEffect>
                                    <p:set>
                                      <p:cBhvr>
                                        <p:cTn id="133" dur="1" fill="hold">
                                          <p:stCondLst>
                                            <p:cond delay="499"/>
                                          </p:stCondLst>
                                        </p:cTn>
                                        <p:tgtEl>
                                          <p:spTgt spid="4193"/>
                                        </p:tgtEl>
                                        <p:attrNameLst>
                                          <p:attrName>style.visibility</p:attrName>
                                        </p:attrNameLst>
                                      </p:cBhvr>
                                      <p:to>
                                        <p:strVal val="hidden"/>
                                      </p:to>
                                    </p:set>
                                  </p:childTnLst>
                                </p:cTn>
                              </p:par>
                            </p:childTnLst>
                          </p:cTn>
                        </p:par>
                      </p:childTnLst>
                    </p:cTn>
                  </p:par>
                </p:childTnLst>
              </p:cTn>
              <p:nextCondLst>
                <p:cond evt="onClick" delay="0">
                  <p:tgtEl>
                    <p:spTgt spid="4193"/>
                  </p:tgtEl>
                </p:cond>
              </p:nextCondLst>
            </p:seq>
            <p:seq concurrent="1" nextAc="seek">
              <p:cTn id="134" restart="whenNotActive" fill="hold" evtFilter="cancelBubble" nodeType="interactiveSeq">
                <p:stCondLst>
                  <p:cond evt="onClick" delay="0">
                    <p:tgtEl>
                      <p:spTgt spid="4191"/>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22" presetClass="exit" presetSubtype="4" fill="hold" grpId="0" nodeType="clickEffect">
                                  <p:stCondLst>
                                    <p:cond delay="0"/>
                                  </p:stCondLst>
                                  <p:childTnLst>
                                    <p:animEffect transition="out" filter="wipe(down)">
                                      <p:cBhvr>
                                        <p:cTn id="138" dur="500"/>
                                        <p:tgtEl>
                                          <p:spTgt spid="4191"/>
                                        </p:tgtEl>
                                      </p:cBhvr>
                                    </p:animEffect>
                                    <p:set>
                                      <p:cBhvr>
                                        <p:cTn id="139" dur="1" fill="hold">
                                          <p:stCondLst>
                                            <p:cond delay="499"/>
                                          </p:stCondLst>
                                        </p:cTn>
                                        <p:tgtEl>
                                          <p:spTgt spid="4191"/>
                                        </p:tgtEl>
                                        <p:attrNameLst>
                                          <p:attrName>style.visibility</p:attrName>
                                        </p:attrNameLst>
                                      </p:cBhvr>
                                      <p:to>
                                        <p:strVal val="hidden"/>
                                      </p:to>
                                    </p:set>
                                  </p:childTnLst>
                                </p:cTn>
                              </p:par>
                            </p:childTnLst>
                          </p:cTn>
                        </p:par>
                      </p:childTnLst>
                    </p:cTn>
                  </p:par>
                </p:childTnLst>
              </p:cTn>
              <p:nextCondLst>
                <p:cond evt="onClick" delay="0">
                  <p:tgtEl>
                    <p:spTgt spid="4191"/>
                  </p:tgtEl>
                </p:cond>
              </p:nextCondLst>
            </p:seq>
            <p:seq concurrent="1" nextAc="seek">
              <p:cTn id="140" restart="whenNotActive" fill="hold" evtFilter="cancelBubble" nodeType="interactiveSeq">
                <p:stCondLst>
                  <p:cond evt="onClick" delay="0">
                    <p:tgtEl>
                      <p:spTgt spid="4192"/>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22" presetClass="exit" presetSubtype="4" fill="hold" grpId="0" nodeType="clickEffect">
                                  <p:stCondLst>
                                    <p:cond delay="0"/>
                                  </p:stCondLst>
                                  <p:childTnLst>
                                    <p:animEffect transition="out" filter="wipe(down)">
                                      <p:cBhvr>
                                        <p:cTn id="144" dur="500"/>
                                        <p:tgtEl>
                                          <p:spTgt spid="4192"/>
                                        </p:tgtEl>
                                      </p:cBhvr>
                                    </p:animEffect>
                                    <p:set>
                                      <p:cBhvr>
                                        <p:cTn id="145" dur="1" fill="hold">
                                          <p:stCondLst>
                                            <p:cond delay="499"/>
                                          </p:stCondLst>
                                        </p:cTn>
                                        <p:tgtEl>
                                          <p:spTgt spid="4192"/>
                                        </p:tgtEl>
                                        <p:attrNameLst>
                                          <p:attrName>style.visibility</p:attrName>
                                        </p:attrNameLst>
                                      </p:cBhvr>
                                      <p:to>
                                        <p:strVal val="hidden"/>
                                      </p:to>
                                    </p:set>
                                  </p:childTnLst>
                                </p:cTn>
                              </p:par>
                            </p:childTnLst>
                          </p:cTn>
                        </p:par>
                      </p:childTnLst>
                    </p:cTn>
                  </p:par>
                </p:childTnLst>
              </p:cTn>
              <p:nextCondLst>
                <p:cond evt="onClick" delay="0">
                  <p:tgtEl>
                    <p:spTgt spid="4192"/>
                  </p:tgtEl>
                </p:cond>
              </p:nextCondLst>
            </p:seq>
            <p:seq concurrent="1" nextAc="seek">
              <p:cTn id="146" restart="whenNotActive" fill="hold" evtFilter="cancelBubble" nodeType="interactiveSeq">
                <p:stCondLst>
                  <p:cond evt="onClick" delay="0">
                    <p:tgtEl>
                      <p:spTgt spid="4209"/>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22" presetClass="exit" presetSubtype="4" fill="hold" grpId="0" nodeType="clickEffect">
                                  <p:stCondLst>
                                    <p:cond delay="0"/>
                                  </p:stCondLst>
                                  <p:childTnLst>
                                    <p:animEffect transition="out" filter="wipe(down)">
                                      <p:cBhvr>
                                        <p:cTn id="150" dur="500"/>
                                        <p:tgtEl>
                                          <p:spTgt spid="4209"/>
                                        </p:tgtEl>
                                      </p:cBhvr>
                                    </p:animEffect>
                                    <p:set>
                                      <p:cBhvr>
                                        <p:cTn id="151" dur="1" fill="hold">
                                          <p:stCondLst>
                                            <p:cond delay="499"/>
                                          </p:stCondLst>
                                        </p:cTn>
                                        <p:tgtEl>
                                          <p:spTgt spid="4209"/>
                                        </p:tgtEl>
                                        <p:attrNameLst>
                                          <p:attrName>style.visibility</p:attrName>
                                        </p:attrNameLst>
                                      </p:cBhvr>
                                      <p:to>
                                        <p:strVal val="hidden"/>
                                      </p:to>
                                    </p:set>
                                  </p:childTnLst>
                                </p:cTn>
                              </p:par>
                            </p:childTnLst>
                          </p:cTn>
                        </p:par>
                      </p:childTnLst>
                    </p:cTn>
                  </p:par>
                </p:childTnLst>
              </p:cTn>
              <p:nextCondLst>
                <p:cond evt="onClick" delay="0">
                  <p:tgtEl>
                    <p:spTgt spid="4209"/>
                  </p:tgtEl>
                </p:cond>
              </p:nextCondLst>
            </p:seq>
            <p:seq concurrent="1" nextAc="seek">
              <p:cTn id="152" restart="whenNotActive" fill="hold" evtFilter="cancelBubble" nodeType="interactiveSeq">
                <p:stCondLst>
                  <p:cond evt="onClick" delay="0">
                    <p:tgtEl>
                      <p:spTgt spid="4210"/>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22" presetClass="exit" presetSubtype="4" fill="hold" grpId="0" nodeType="clickEffect">
                                  <p:stCondLst>
                                    <p:cond delay="0"/>
                                  </p:stCondLst>
                                  <p:childTnLst>
                                    <p:animEffect transition="out" filter="wipe(down)">
                                      <p:cBhvr>
                                        <p:cTn id="156" dur="500"/>
                                        <p:tgtEl>
                                          <p:spTgt spid="4210"/>
                                        </p:tgtEl>
                                      </p:cBhvr>
                                    </p:animEffect>
                                    <p:set>
                                      <p:cBhvr>
                                        <p:cTn id="157" dur="1" fill="hold">
                                          <p:stCondLst>
                                            <p:cond delay="499"/>
                                          </p:stCondLst>
                                        </p:cTn>
                                        <p:tgtEl>
                                          <p:spTgt spid="4210"/>
                                        </p:tgtEl>
                                        <p:attrNameLst>
                                          <p:attrName>style.visibility</p:attrName>
                                        </p:attrNameLst>
                                      </p:cBhvr>
                                      <p:to>
                                        <p:strVal val="hidden"/>
                                      </p:to>
                                    </p:set>
                                  </p:childTnLst>
                                </p:cTn>
                              </p:par>
                            </p:childTnLst>
                          </p:cTn>
                        </p:par>
                      </p:childTnLst>
                    </p:cTn>
                  </p:par>
                </p:childTnLst>
              </p:cTn>
              <p:nextCondLst>
                <p:cond evt="onClick" delay="0">
                  <p:tgtEl>
                    <p:spTgt spid="4210"/>
                  </p:tgtEl>
                </p:cond>
              </p:nextCondLst>
            </p:seq>
            <p:seq concurrent="1" nextAc="seek">
              <p:cTn id="158" restart="whenNotActive" fill="hold" evtFilter="cancelBubble" nodeType="interactiveSeq">
                <p:stCondLst>
                  <p:cond evt="onClick" delay="0">
                    <p:tgtEl>
                      <p:spTgt spid="4208"/>
                    </p:tgtEl>
                  </p:cond>
                </p:stCondLst>
                <p:endSync evt="end" delay="0">
                  <p:rtn val="all"/>
                </p:endSync>
                <p:childTnLst>
                  <p:par>
                    <p:cTn id="159" fill="hold" nodeType="clickPar">
                      <p:stCondLst>
                        <p:cond delay="0"/>
                      </p:stCondLst>
                      <p:childTnLst>
                        <p:par>
                          <p:cTn id="160" fill="hold" nodeType="withGroup">
                            <p:stCondLst>
                              <p:cond delay="0"/>
                            </p:stCondLst>
                            <p:childTnLst>
                              <p:par>
                                <p:cTn id="161" presetID="22" presetClass="exit" presetSubtype="4" fill="hold" grpId="0" nodeType="clickEffect">
                                  <p:stCondLst>
                                    <p:cond delay="0"/>
                                  </p:stCondLst>
                                  <p:childTnLst>
                                    <p:animEffect transition="out" filter="wipe(down)">
                                      <p:cBhvr>
                                        <p:cTn id="162" dur="500"/>
                                        <p:tgtEl>
                                          <p:spTgt spid="4208"/>
                                        </p:tgtEl>
                                      </p:cBhvr>
                                    </p:animEffect>
                                    <p:set>
                                      <p:cBhvr>
                                        <p:cTn id="163" dur="1" fill="hold">
                                          <p:stCondLst>
                                            <p:cond delay="499"/>
                                          </p:stCondLst>
                                        </p:cTn>
                                        <p:tgtEl>
                                          <p:spTgt spid="4208"/>
                                        </p:tgtEl>
                                        <p:attrNameLst>
                                          <p:attrName>style.visibility</p:attrName>
                                        </p:attrNameLst>
                                      </p:cBhvr>
                                      <p:to>
                                        <p:strVal val="hidden"/>
                                      </p:to>
                                    </p:set>
                                  </p:childTnLst>
                                </p:cTn>
                              </p:par>
                            </p:childTnLst>
                          </p:cTn>
                        </p:par>
                      </p:childTnLst>
                    </p:cTn>
                  </p:par>
                </p:childTnLst>
              </p:cTn>
              <p:nextCondLst>
                <p:cond evt="onClick" delay="0">
                  <p:tgtEl>
                    <p:spTgt spid="4208"/>
                  </p:tgtEl>
                </p:cond>
              </p:nextCondLst>
            </p:seq>
            <p:seq concurrent="1" nextAc="seek">
              <p:cTn id="164" restart="whenNotActive" fill="hold" evtFilter="cancelBubble" nodeType="interactiveSeq">
                <p:stCondLst>
                  <p:cond evt="onClick" delay="0">
                    <p:tgtEl>
                      <p:spTgt spid="4207"/>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22" presetClass="exit" presetSubtype="4" fill="hold" grpId="0" nodeType="clickEffect">
                                  <p:stCondLst>
                                    <p:cond delay="0"/>
                                  </p:stCondLst>
                                  <p:childTnLst>
                                    <p:animEffect transition="out" filter="wipe(down)">
                                      <p:cBhvr>
                                        <p:cTn id="168" dur="500"/>
                                        <p:tgtEl>
                                          <p:spTgt spid="4207"/>
                                        </p:tgtEl>
                                      </p:cBhvr>
                                    </p:animEffect>
                                    <p:set>
                                      <p:cBhvr>
                                        <p:cTn id="169" dur="1" fill="hold">
                                          <p:stCondLst>
                                            <p:cond delay="499"/>
                                          </p:stCondLst>
                                        </p:cTn>
                                        <p:tgtEl>
                                          <p:spTgt spid="4207"/>
                                        </p:tgtEl>
                                        <p:attrNameLst>
                                          <p:attrName>style.visibility</p:attrName>
                                        </p:attrNameLst>
                                      </p:cBhvr>
                                      <p:to>
                                        <p:strVal val="hidden"/>
                                      </p:to>
                                    </p:set>
                                  </p:childTnLst>
                                </p:cTn>
                              </p:par>
                            </p:childTnLst>
                          </p:cTn>
                        </p:par>
                      </p:childTnLst>
                    </p:cTn>
                  </p:par>
                </p:childTnLst>
              </p:cTn>
              <p:nextCondLst>
                <p:cond evt="onClick" delay="0">
                  <p:tgtEl>
                    <p:spTgt spid="4207"/>
                  </p:tgtEl>
                </p:cond>
              </p:nextCondLst>
            </p:seq>
            <p:seq concurrent="1" nextAc="seek">
              <p:cTn id="170" restart="whenNotActive" fill="hold" evtFilter="cancelBubble" nodeType="interactiveSeq">
                <p:stCondLst>
                  <p:cond evt="onClick" delay="0">
                    <p:tgtEl>
                      <p:spTgt spid="4205"/>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22" presetClass="exit" presetSubtype="4" fill="hold" grpId="0" nodeType="clickEffect">
                                  <p:stCondLst>
                                    <p:cond delay="0"/>
                                  </p:stCondLst>
                                  <p:childTnLst>
                                    <p:animEffect transition="out" filter="wipe(down)">
                                      <p:cBhvr>
                                        <p:cTn id="174" dur="500"/>
                                        <p:tgtEl>
                                          <p:spTgt spid="4205"/>
                                        </p:tgtEl>
                                      </p:cBhvr>
                                    </p:animEffect>
                                    <p:set>
                                      <p:cBhvr>
                                        <p:cTn id="175" dur="1" fill="hold">
                                          <p:stCondLst>
                                            <p:cond delay="499"/>
                                          </p:stCondLst>
                                        </p:cTn>
                                        <p:tgtEl>
                                          <p:spTgt spid="4205"/>
                                        </p:tgtEl>
                                        <p:attrNameLst>
                                          <p:attrName>style.visibility</p:attrName>
                                        </p:attrNameLst>
                                      </p:cBhvr>
                                      <p:to>
                                        <p:strVal val="hidden"/>
                                      </p:to>
                                    </p:set>
                                  </p:childTnLst>
                                </p:cTn>
                              </p:par>
                            </p:childTnLst>
                          </p:cTn>
                        </p:par>
                      </p:childTnLst>
                    </p:cTn>
                  </p:par>
                </p:childTnLst>
              </p:cTn>
              <p:nextCondLst>
                <p:cond evt="onClick" delay="0">
                  <p:tgtEl>
                    <p:spTgt spid="4205"/>
                  </p:tgtEl>
                </p:cond>
              </p:nextCondLst>
            </p:seq>
            <p:seq concurrent="1" nextAc="seek">
              <p:cTn id="176" restart="whenNotActive" fill="hold" evtFilter="cancelBubble" nodeType="interactiveSeq">
                <p:stCondLst>
                  <p:cond evt="onClick" delay="0">
                    <p:tgtEl>
                      <p:spTgt spid="4206"/>
                    </p:tgtEl>
                  </p:cond>
                </p:stCondLst>
                <p:endSync evt="end" delay="0">
                  <p:rtn val="all"/>
                </p:endSync>
                <p:childTnLst>
                  <p:par>
                    <p:cTn id="177" fill="hold" nodeType="clickPar">
                      <p:stCondLst>
                        <p:cond delay="0"/>
                      </p:stCondLst>
                      <p:childTnLst>
                        <p:par>
                          <p:cTn id="178" fill="hold" nodeType="withGroup">
                            <p:stCondLst>
                              <p:cond delay="0"/>
                            </p:stCondLst>
                            <p:childTnLst>
                              <p:par>
                                <p:cTn id="179" presetID="22" presetClass="exit" presetSubtype="4" fill="hold" grpId="0" nodeType="clickEffect">
                                  <p:stCondLst>
                                    <p:cond delay="0"/>
                                  </p:stCondLst>
                                  <p:childTnLst>
                                    <p:animEffect transition="out" filter="wipe(down)">
                                      <p:cBhvr>
                                        <p:cTn id="180" dur="500"/>
                                        <p:tgtEl>
                                          <p:spTgt spid="4206"/>
                                        </p:tgtEl>
                                      </p:cBhvr>
                                    </p:animEffect>
                                    <p:set>
                                      <p:cBhvr>
                                        <p:cTn id="181" dur="1" fill="hold">
                                          <p:stCondLst>
                                            <p:cond delay="499"/>
                                          </p:stCondLst>
                                        </p:cTn>
                                        <p:tgtEl>
                                          <p:spTgt spid="4206"/>
                                        </p:tgtEl>
                                        <p:attrNameLst>
                                          <p:attrName>style.visibility</p:attrName>
                                        </p:attrNameLst>
                                      </p:cBhvr>
                                      <p:to>
                                        <p:strVal val="hidden"/>
                                      </p:to>
                                    </p:set>
                                  </p:childTnLst>
                                </p:cTn>
                              </p:par>
                            </p:childTnLst>
                          </p:cTn>
                        </p:par>
                      </p:childTnLst>
                    </p:cTn>
                  </p:par>
                </p:childTnLst>
              </p:cTn>
              <p:nextCondLst>
                <p:cond evt="onClick" delay="0">
                  <p:tgtEl>
                    <p:spTgt spid="4206"/>
                  </p:tgtEl>
                </p:cond>
              </p:nextCondLst>
            </p:seq>
            <p:seq concurrent="1" nextAc="seek">
              <p:cTn id="182" restart="whenNotActive" fill="hold" evtFilter="cancelBubble" nodeType="interactiveSeq">
                <p:stCondLst>
                  <p:cond evt="onClick" delay="0">
                    <p:tgtEl>
                      <p:spTgt spid="4223"/>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22" presetClass="exit" presetSubtype="4" fill="hold" grpId="0" nodeType="clickEffect">
                                  <p:stCondLst>
                                    <p:cond delay="0"/>
                                  </p:stCondLst>
                                  <p:childTnLst>
                                    <p:animEffect transition="out" filter="wipe(down)">
                                      <p:cBhvr>
                                        <p:cTn id="186" dur="500"/>
                                        <p:tgtEl>
                                          <p:spTgt spid="4223"/>
                                        </p:tgtEl>
                                      </p:cBhvr>
                                    </p:animEffect>
                                    <p:set>
                                      <p:cBhvr>
                                        <p:cTn id="187" dur="1" fill="hold">
                                          <p:stCondLst>
                                            <p:cond delay="499"/>
                                          </p:stCondLst>
                                        </p:cTn>
                                        <p:tgtEl>
                                          <p:spTgt spid="4223"/>
                                        </p:tgtEl>
                                        <p:attrNameLst>
                                          <p:attrName>style.visibility</p:attrName>
                                        </p:attrNameLst>
                                      </p:cBhvr>
                                      <p:to>
                                        <p:strVal val="hidden"/>
                                      </p:to>
                                    </p:set>
                                  </p:childTnLst>
                                </p:cTn>
                              </p:par>
                            </p:childTnLst>
                          </p:cTn>
                        </p:par>
                      </p:childTnLst>
                    </p:cTn>
                  </p:par>
                </p:childTnLst>
              </p:cTn>
              <p:nextCondLst>
                <p:cond evt="onClick" delay="0">
                  <p:tgtEl>
                    <p:spTgt spid="4223"/>
                  </p:tgtEl>
                </p:cond>
              </p:nextCondLst>
            </p:seq>
            <p:seq concurrent="1" nextAc="seek">
              <p:cTn id="188" restart="whenNotActive" fill="hold" evtFilter="cancelBubble" nodeType="interactiveSeq">
                <p:stCondLst>
                  <p:cond evt="onClick" delay="0">
                    <p:tgtEl>
                      <p:spTgt spid="4224"/>
                    </p:tgtEl>
                  </p:cond>
                </p:stCondLst>
                <p:endSync evt="end" delay="0">
                  <p:rtn val="all"/>
                </p:endSync>
                <p:childTnLst>
                  <p:par>
                    <p:cTn id="189" fill="hold" nodeType="clickPar">
                      <p:stCondLst>
                        <p:cond delay="0"/>
                      </p:stCondLst>
                      <p:childTnLst>
                        <p:par>
                          <p:cTn id="190" fill="hold" nodeType="withGroup">
                            <p:stCondLst>
                              <p:cond delay="0"/>
                            </p:stCondLst>
                            <p:childTnLst>
                              <p:par>
                                <p:cTn id="191" presetID="22" presetClass="exit" presetSubtype="4" fill="hold" grpId="0" nodeType="clickEffect">
                                  <p:stCondLst>
                                    <p:cond delay="0"/>
                                  </p:stCondLst>
                                  <p:childTnLst>
                                    <p:animEffect transition="out" filter="wipe(down)">
                                      <p:cBhvr>
                                        <p:cTn id="192" dur="500"/>
                                        <p:tgtEl>
                                          <p:spTgt spid="4224"/>
                                        </p:tgtEl>
                                      </p:cBhvr>
                                    </p:animEffect>
                                    <p:set>
                                      <p:cBhvr>
                                        <p:cTn id="193" dur="1" fill="hold">
                                          <p:stCondLst>
                                            <p:cond delay="499"/>
                                          </p:stCondLst>
                                        </p:cTn>
                                        <p:tgtEl>
                                          <p:spTgt spid="4224"/>
                                        </p:tgtEl>
                                        <p:attrNameLst>
                                          <p:attrName>style.visibility</p:attrName>
                                        </p:attrNameLst>
                                      </p:cBhvr>
                                      <p:to>
                                        <p:strVal val="hidden"/>
                                      </p:to>
                                    </p:set>
                                  </p:childTnLst>
                                </p:cTn>
                              </p:par>
                            </p:childTnLst>
                          </p:cTn>
                        </p:par>
                      </p:childTnLst>
                    </p:cTn>
                  </p:par>
                </p:childTnLst>
              </p:cTn>
              <p:nextCondLst>
                <p:cond evt="onClick" delay="0">
                  <p:tgtEl>
                    <p:spTgt spid="4224"/>
                  </p:tgtEl>
                </p:cond>
              </p:nextCondLst>
            </p:seq>
            <p:seq concurrent="1" nextAc="seek">
              <p:cTn id="194" restart="whenNotActive" fill="hold" evtFilter="cancelBubble" nodeType="interactiveSeq">
                <p:stCondLst>
                  <p:cond evt="onClick" delay="0">
                    <p:tgtEl>
                      <p:spTgt spid="4222"/>
                    </p:tgtEl>
                  </p:cond>
                </p:stCondLst>
                <p:endSync evt="end" delay="0">
                  <p:rtn val="all"/>
                </p:endSync>
                <p:childTnLst>
                  <p:par>
                    <p:cTn id="195" fill="hold" nodeType="clickPar">
                      <p:stCondLst>
                        <p:cond delay="0"/>
                      </p:stCondLst>
                      <p:childTnLst>
                        <p:par>
                          <p:cTn id="196" fill="hold" nodeType="withGroup">
                            <p:stCondLst>
                              <p:cond delay="0"/>
                            </p:stCondLst>
                            <p:childTnLst>
                              <p:par>
                                <p:cTn id="197" presetID="22" presetClass="exit" presetSubtype="4" fill="hold" grpId="0" nodeType="clickEffect">
                                  <p:stCondLst>
                                    <p:cond delay="0"/>
                                  </p:stCondLst>
                                  <p:childTnLst>
                                    <p:animEffect transition="out" filter="wipe(down)">
                                      <p:cBhvr>
                                        <p:cTn id="198" dur="500"/>
                                        <p:tgtEl>
                                          <p:spTgt spid="4222"/>
                                        </p:tgtEl>
                                      </p:cBhvr>
                                    </p:animEffect>
                                    <p:set>
                                      <p:cBhvr>
                                        <p:cTn id="199" dur="1" fill="hold">
                                          <p:stCondLst>
                                            <p:cond delay="499"/>
                                          </p:stCondLst>
                                        </p:cTn>
                                        <p:tgtEl>
                                          <p:spTgt spid="4222"/>
                                        </p:tgtEl>
                                        <p:attrNameLst>
                                          <p:attrName>style.visibility</p:attrName>
                                        </p:attrNameLst>
                                      </p:cBhvr>
                                      <p:to>
                                        <p:strVal val="hidden"/>
                                      </p:to>
                                    </p:set>
                                  </p:childTnLst>
                                </p:cTn>
                              </p:par>
                            </p:childTnLst>
                          </p:cTn>
                        </p:par>
                      </p:childTnLst>
                    </p:cTn>
                  </p:par>
                </p:childTnLst>
              </p:cTn>
              <p:nextCondLst>
                <p:cond evt="onClick" delay="0">
                  <p:tgtEl>
                    <p:spTgt spid="4222"/>
                  </p:tgtEl>
                </p:cond>
              </p:nextCondLst>
            </p:seq>
            <p:seq concurrent="1" nextAc="seek">
              <p:cTn id="200" restart="whenNotActive" fill="hold" evtFilter="cancelBubble" nodeType="interactiveSeq">
                <p:stCondLst>
                  <p:cond evt="onClick" delay="0">
                    <p:tgtEl>
                      <p:spTgt spid="4221"/>
                    </p:tgtEl>
                  </p:cond>
                </p:stCondLst>
                <p:endSync evt="end" delay="0">
                  <p:rtn val="all"/>
                </p:endSync>
                <p:childTnLst>
                  <p:par>
                    <p:cTn id="201" fill="hold" nodeType="clickPar">
                      <p:stCondLst>
                        <p:cond delay="0"/>
                      </p:stCondLst>
                      <p:childTnLst>
                        <p:par>
                          <p:cTn id="202" fill="hold" nodeType="withGroup">
                            <p:stCondLst>
                              <p:cond delay="0"/>
                            </p:stCondLst>
                            <p:childTnLst>
                              <p:par>
                                <p:cTn id="203" presetID="22" presetClass="exit" presetSubtype="4" fill="hold" grpId="0" nodeType="clickEffect">
                                  <p:stCondLst>
                                    <p:cond delay="0"/>
                                  </p:stCondLst>
                                  <p:childTnLst>
                                    <p:animEffect transition="out" filter="wipe(down)">
                                      <p:cBhvr>
                                        <p:cTn id="204" dur="500"/>
                                        <p:tgtEl>
                                          <p:spTgt spid="4221"/>
                                        </p:tgtEl>
                                      </p:cBhvr>
                                    </p:animEffect>
                                    <p:set>
                                      <p:cBhvr>
                                        <p:cTn id="205" dur="1" fill="hold">
                                          <p:stCondLst>
                                            <p:cond delay="499"/>
                                          </p:stCondLst>
                                        </p:cTn>
                                        <p:tgtEl>
                                          <p:spTgt spid="4221"/>
                                        </p:tgtEl>
                                        <p:attrNameLst>
                                          <p:attrName>style.visibility</p:attrName>
                                        </p:attrNameLst>
                                      </p:cBhvr>
                                      <p:to>
                                        <p:strVal val="hidden"/>
                                      </p:to>
                                    </p:set>
                                  </p:childTnLst>
                                </p:cTn>
                              </p:par>
                            </p:childTnLst>
                          </p:cTn>
                        </p:par>
                      </p:childTnLst>
                    </p:cTn>
                  </p:par>
                </p:childTnLst>
              </p:cTn>
              <p:nextCondLst>
                <p:cond evt="onClick" delay="0">
                  <p:tgtEl>
                    <p:spTgt spid="4221"/>
                  </p:tgtEl>
                </p:cond>
              </p:nextCondLst>
            </p:seq>
            <p:seq concurrent="1" nextAc="seek">
              <p:cTn id="206" restart="whenNotActive" fill="hold" evtFilter="cancelBubble" nodeType="interactiveSeq">
                <p:stCondLst>
                  <p:cond evt="onClick" delay="0">
                    <p:tgtEl>
                      <p:spTgt spid="4219"/>
                    </p:tgtEl>
                  </p:cond>
                </p:stCondLst>
                <p:endSync evt="end" delay="0">
                  <p:rtn val="all"/>
                </p:endSync>
                <p:childTnLst>
                  <p:par>
                    <p:cTn id="207" fill="hold" nodeType="clickPar">
                      <p:stCondLst>
                        <p:cond delay="0"/>
                      </p:stCondLst>
                      <p:childTnLst>
                        <p:par>
                          <p:cTn id="208" fill="hold" nodeType="withGroup">
                            <p:stCondLst>
                              <p:cond delay="0"/>
                            </p:stCondLst>
                            <p:childTnLst>
                              <p:par>
                                <p:cTn id="209" presetID="22" presetClass="exit" presetSubtype="4" fill="hold" grpId="0" nodeType="clickEffect">
                                  <p:stCondLst>
                                    <p:cond delay="0"/>
                                  </p:stCondLst>
                                  <p:childTnLst>
                                    <p:animEffect transition="out" filter="wipe(down)">
                                      <p:cBhvr>
                                        <p:cTn id="210" dur="500"/>
                                        <p:tgtEl>
                                          <p:spTgt spid="4219"/>
                                        </p:tgtEl>
                                      </p:cBhvr>
                                    </p:animEffect>
                                    <p:set>
                                      <p:cBhvr>
                                        <p:cTn id="211" dur="1" fill="hold">
                                          <p:stCondLst>
                                            <p:cond delay="499"/>
                                          </p:stCondLst>
                                        </p:cTn>
                                        <p:tgtEl>
                                          <p:spTgt spid="4219"/>
                                        </p:tgtEl>
                                        <p:attrNameLst>
                                          <p:attrName>style.visibility</p:attrName>
                                        </p:attrNameLst>
                                      </p:cBhvr>
                                      <p:to>
                                        <p:strVal val="hidden"/>
                                      </p:to>
                                    </p:set>
                                  </p:childTnLst>
                                </p:cTn>
                              </p:par>
                            </p:childTnLst>
                          </p:cTn>
                        </p:par>
                      </p:childTnLst>
                    </p:cTn>
                  </p:par>
                </p:childTnLst>
              </p:cTn>
              <p:nextCondLst>
                <p:cond evt="onClick" delay="0">
                  <p:tgtEl>
                    <p:spTgt spid="4219"/>
                  </p:tgtEl>
                </p:cond>
              </p:nextCondLst>
            </p:seq>
            <p:seq concurrent="1" nextAc="seek">
              <p:cTn id="212" restart="whenNotActive" fill="hold" evtFilter="cancelBubble" nodeType="interactiveSeq">
                <p:stCondLst>
                  <p:cond evt="onClick" delay="0">
                    <p:tgtEl>
                      <p:spTgt spid="4220"/>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22" presetClass="exit" presetSubtype="4" fill="hold" grpId="0" nodeType="clickEffect">
                                  <p:stCondLst>
                                    <p:cond delay="0"/>
                                  </p:stCondLst>
                                  <p:childTnLst>
                                    <p:animEffect transition="out" filter="wipe(down)">
                                      <p:cBhvr>
                                        <p:cTn id="216" dur="500"/>
                                        <p:tgtEl>
                                          <p:spTgt spid="4220"/>
                                        </p:tgtEl>
                                      </p:cBhvr>
                                    </p:animEffect>
                                    <p:set>
                                      <p:cBhvr>
                                        <p:cTn id="217" dur="1" fill="hold">
                                          <p:stCondLst>
                                            <p:cond delay="499"/>
                                          </p:stCondLst>
                                        </p:cTn>
                                        <p:tgtEl>
                                          <p:spTgt spid="4220"/>
                                        </p:tgtEl>
                                        <p:attrNameLst>
                                          <p:attrName>style.visibility</p:attrName>
                                        </p:attrNameLst>
                                      </p:cBhvr>
                                      <p:to>
                                        <p:strVal val="hidden"/>
                                      </p:to>
                                    </p:set>
                                  </p:childTnLst>
                                </p:cTn>
                              </p:par>
                            </p:childTnLst>
                          </p:cTn>
                        </p:par>
                      </p:childTnLst>
                    </p:cTn>
                  </p:par>
                </p:childTnLst>
              </p:cTn>
              <p:nextCondLst>
                <p:cond evt="onClick" delay="0">
                  <p:tgtEl>
                    <p:spTgt spid="4220"/>
                  </p:tgtEl>
                </p:cond>
              </p:nextCondLst>
            </p:seq>
          </p:childTnLst>
        </p:cTn>
      </p:par>
    </p:tnLst>
    <p:bldLst>
      <p:bldP spid="4133" grpId="0" animBg="1"/>
      <p:bldP spid="4134" grpId="0" animBg="1"/>
      <p:bldP spid="4135" grpId="0" animBg="1"/>
      <p:bldP spid="4136" grpId="0" animBg="1"/>
      <p:bldP spid="4137" grpId="0" animBg="1"/>
      <p:bldP spid="4138" grpId="0" animBg="1"/>
      <p:bldP spid="4163" grpId="0" animBg="1"/>
      <p:bldP spid="4164" grpId="0" animBg="1"/>
      <p:bldP spid="4165" grpId="0" animBg="1"/>
      <p:bldP spid="4166" grpId="0" animBg="1"/>
      <p:bldP spid="4167" grpId="0" animBg="1"/>
      <p:bldP spid="4168" grpId="0" animBg="1"/>
      <p:bldP spid="4177" grpId="0" animBg="1"/>
      <p:bldP spid="4178" grpId="0" animBg="1"/>
      <p:bldP spid="4179" grpId="0" animBg="1"/>
      <p:bldP spid="4180" grpId="0" animBg="1"/>
      <p:bldP spid="4181" grpId="0" animBg="1"/>
      <p:bldP spid="4182" grpId="0" animBg="1"/>
      <p:bldP spid="4191" grpId="0" animBg="1"/>
      <p:bldP spid="4192" grpId="0" animBg="1"/>
      <p:bldP spid="4193" grpId="0" animBg="1"/>
      <p:bldP spid="4194" grpId="0" animBg="1"/>
      <p:bldP spid="4195" grpId="0" animBg="1"/>
      <p:bldP spid="4196" grpId="0" animBg="1"/>
      <p:bldP spid="4205" grpId="0" animBg="1"/>
      <p:bldP spid="4206" grpId="0" animBg="1"/>
      <p:bldP spid="4207" grpId="0" animBg="1"/>
      <p:bldP spid="4208" grpId="0" animBg="1"/>
      <p:bldP spid="4209" grpId="0" animBg="1"/>
      <p:bldP spid="4210" grpId="0" animBg="1"/>
      <p:bldP spid="4219" grpId="0" animBg="1"/>
      <p:bldP spid="4220" grpId="0" animBg="1"/>
      <p:bldP spid="4221" grpId="0" animBg="1"/>
      <p:bldP spid="4222" grpId="0" animBg="1"/>
      <p:bldP spid="4223" grpId="0" animBg="1"/>
      <p:bldP spid="422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78089096"/>
              </p:ext>
            </p:extLst>
          </p:nvPr>
        </p:nvGraphicFramePr>
        <p:xfrm>
          <a:off x="179512" y="188640"/>
          <a:ext cx="8856984" cy="6369888"/>
        </p:xfrm>
        <a:graphic>
          <a:graphicData uri="http://schemas.openxmlformats.org/drawingml/2006/table">
            <a:tbl>
              <a:tblPr firstRow="1" bandRow="1">
                <a:tableStyleId>{5940675A-B579-460E-94D1-54222C63F5DA}</a:tableStyleId>
              </a:tblPr>
              <a:tblGrid>
                <a:gridCol w="8856984"/>
              </a:tblGrid>
              <a:tr h="522379">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463">
                <a:tc>
                  <a:txBody>
                    <a:bodyPr/>
                    <a:lstStyle/>
                    <a:p>
                      <a:pPr algn="l" fontAlgn="auto">
                        <a:spcBef>
                          <a:spcPts val="0"/>
                        </a:spcBef>
                        <a:spcAft>
                          <a:spcPts val="0"/>
                        </a:spcAft>
                        <a:defRPr/>
                      </a:pPr>
                      <a:r>
                        <a:rPr lang="en-GB" sz="3200" b="1" dirty="0" smtClean="0">
                          <a:solidFill>
                            <a:schemeClr val="bg1"/>
                          </a:solidFill>
                        </a:rPr>
                        <a:t>Increasing interactivity </a:t>
                      </a:r>
                      <a:r>
                        <a:rPr lang="en-GB" sz="2000" b="1" dirty="0" smtClean="0">
                          <a:solidFill>
                            <a:schemeClr val="bg1"/>
                          </a:solidFill>
                        </a:rPr>
                        <a:t>(spontaneity, sustaining the flow, intonation)</a:t>
                      </a:r>
                      <a:br>
                        <a:rPr lang="en-GB" sz="2000" b="1" dirty="0" smtClean="0">
                          <a:solidFill>
                            <a:schemeClr val="bg1"/>
                          </a:solidFill>
                        </a:rPr>
                      </a:br>
                      <a:r>
                        <a:rPr lang="en-GB" sz="2800" b="1" dirty="0" smtClean="0">
                          <a:solidFill>
                            <a:schemeClr val="bg1"/>
                          </a:solidFill>
                        </a:rPr>
                        <a:t>Questioning</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395682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393224">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22</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GROUP TALK</a:t>
            </a:r>
            <a:endParaRPr lang="en-US" dirty="0"/>
          </a:p>
        </p:txBody>
      </p:sp>
    </p:spTree>
    <p:extLst>
      <p:ext uri="{BB962C8B-B14F-4D97-AF65-F5344CB8AC3E}">
        <p14:creationId xmlns:p14="http://schemas.microsoft.com/office/powerpoint/2010/main" val="36186532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4375" y="214313"/>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5286375" y="214313"/>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3071813" y="1928813"/>
            <a:ext cx="3143250" cy="9286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85813" y="3429000"/>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5286375" y="3429000"/>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3071813" y="4572000"/>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857250" y="5786438"/>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2169" name="Text Box 2"/>
          <p:cNvSpPr txBox="1">
            <a:spLocks noChangeArrowheads="1"/>
          </p:cNvSpPr>
          <p:nvPr/>
        </p:nvSpPr>
        <p:spPr bwMode="auto">
          <a:xfrm>
            <a:off x="71438" y="3429000"/>
            <a:ext cx="92868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6000" b="1">
                <a:latin typeface="Comic Sans MS" pitchFamily="66" charset="0"/>
                <a:sym typeface="Wingdings 2" pitchFamily="18" charset="2"/>
              </a:rPr>
              <a:t></a:t>
            </a:r>
            <a:endParaRPr lang="en-US">
              <a:latin typeface="Calibri" pitchFamily="34" charset="0"/>
            </a:endParaRPr>
          </a:p>
        </p:txBody>
      </p:sp>
      <p:sp>
        <p:nvSpPr>
          <p:cNvPr id="92170" name="Text Box 3"/>
          <p:cNvSpPr txBox="1">
            <a:spLocks noChangeArrowheads="1"/>
          </p:cNvSpPr>
          <p:nvPr/>
        </p:nvSpPr>
        <p:spPr bwMode="auto">
          <a:xfrm>
            <a:off x="8367713" y="3429000"/>
            <a:ext cx="633412"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4800" b="1">
                <a:latin typeface="Comic Sans MS" pitchFamily="66" charset="0"/>
              </a:rPr>
              <a:t>X</a:t>
            </a:r>
            <a:endParaRPr lang="en-US">
              <a:latin typeface="Calibri" pitchFamily="34" charset="0"/>
            </a:endParaRPr>
          </a:p>
        </p:txBody>
      </p:sp>
      <p:sp>
        <p:nvSpPr>
          <p:cNvPr id="92171" name="TextBox 1"/>
          <p:cNvSpPr txBox="1">
            <a:spLocks noChangeArrowheads="1"/>
          </p:cNvSpPr>
          <p:nvPr/>
        </p:nvSpPr>
        <p:spPr bwMode="auto">
          <a:xfrm>
            <a:off x="571500" y="142875"/>
            <a:ext cx="35004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solidFill>
                  <a:schemeClr val="bg1"/>
                </a:solidFill>
                <a:latin typeface="Calibri" pitchFamily="34" charset="0"/>
              </a:rPr>
              <a:t>Es ist toll!</a:t>
            </a:r>
            <a:br>
              <a:rPr lang="en-GB" sz="2800" b="1">
                <a:solidFill>
                  <a:schemeClr val="bg1"/>
                </a:solidFill>
                <a:latin typeface="Calibri" pitchFamily="34" charset="0"/>
              </a:rPr>
            </a:br>
            <a:r>
              <a:rPr lang="en-GB" sz="2800" b="1">
                <a:solidFill>
                  <a:srgbClr val="FF0000"/>
                </a:solidFill>
                <a:latin typeface="Calibri" pitchFamily="34" charset="0"/>
              </a:rPr>
              <a:t>¡Es ist schrecklich!</a:t>
            </a:r>
            <a:endParaRPr lang="en-US" sz="2800" b="1">
              <a:solidFill>
                <a:srgbClr val="FF0000"/>
              </a:solidFill>
              <a:latin typeface="Calibri" pitchFamily="34" charset="0"/>
            </a:endParaRPr>
          </a:p>
        </p:txBody>
      </p:sp>
      <p:sp>
        <p:nvSpPr>
          <p:cNvPr id="92172" name="TextBox 11"/>
          <p:cNvSpPr txBox="1">
            <a:spLocks noChangeArrowheads="1"/>
          </p:cNvSpPr>
          <p:nvPr/>
        </p:nvSpPr>
        <p:spPr bwMode="auto">
          <a:xfrm>
            <a:off x="5143500" y="357188"/>
            <a:ext cx="35004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solidFill>
                  <a:schemeClr val="bg1"/>
                </a:solidFill>
                <a:latin typeface="Calibri" pitchFamily="34" charset="0"/>
              </a:rPr>
              <a:t>Ich mag das </a:t>
            </a:r>
            <a:r>
              <a:rPr lang="en-GB" sz="2800" b="1">
                <a:solidFill>
                  <a:srgbClr val="FF0000"/>
                </a:solidFill>
                <a:latin typeface="Calibri" pitchFamily="34" charset="0"/>
              </a:rPr>
              <a:t>(nicht)</a:t>
            </a:r>
            <a:r>
              <a:rPr lang="en-GB" sz="2800" b="1">
                <a:solidFill>
                  <a:schemeClr val="bg1"/>
                </a:solidFill>
                <a:latin typeface="Calibri" pitchFamily="34" charset="0"/>
              </a:rPr>
              <a:t>!</a:t>
            </a:r>
            <a:r>
              <a:rPr lang="en-GB" sz="3200" b="1">
                <a:solidFill>
                  <a:schemeClr val="bg1"/>
                </a:solidFill>
                <a:latin typeface="Calibri" pitchFamily="34" charset="0"/>
              </a:rPr>
              <a:t>  </a:t>
            </a:r>
            <a:endParaRPr lang="en-US" sz="3200" b="1">
              <a:solidFill>
                <a:schemeClr val="bg1"/>
              </a:solidFill>
              <a:latin typeface="Calibri" pitchFamily="34" charset="0"/>
            </a:endParaRPr>
          </a:p>
        </p:txBody>
      </p:sp>
      <p:sp>
        <p:nvSpPr>
          <p:cNvPr id="92173" name="TextBox 19"/>
          <p:cNvSpPr txBox="1">
            <a:spLocks noChangeArrowheads="1"/>
          </p:cNvSpPr>
          <p:nvPr/>
        </p:nvSpPr>
        <p:spPr bwMode="auto">
          <a:xfrm>
            <a:off x="2857500" y="2130425"/>
            <a:ext cx="3500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solidFill>
                  <a:schemeClr val="bg1"/>
                </a:solidFill>
                <a:latin typeface="Calibri" pitchFamily="34" charset="0"/>
              </a:rPr>
              <a:t>Wie findest du das?</a:t>
            </a:r>
            <a:endParaRPr lang="en-US" sz="2800" b="1">
              <a:solidFill>
                <a:schemeClr val="bg1"/>
              </a:solidFill>
              <a:latin typeface="Calibri" pitchFamily="34" charset="0"/>
            </a:endParaRPr>
          </a:p>
        </p:txBody>
      </p:sp>
      <p:sp>
        <p:nvSpPr>
          <p:cNvPr id="92174" name="TextBox 22"/>
          <p:cNvSpPr txBox="1">
            <a:spLocks noChangeArrowheads="1"/>
          </p:cNvSpPr>
          <p:nvPr/>
        </p:nvSpPr>
        <p:spPr bwMode="auto">
          <a:xfrm>
            <a:off x="571500" y="3357563"/>
            <a:ext cx="3500438"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solidFill>
                  <a:schemeClr val="bg1"/>
                </a:solidFill>
                <a:latin typeface="Calibri" pitchFamily="34" charset="0"/>
              </a:rPr>
              <a:t>Ja, das stimmt!</a:t>
            </a:r>
            <a:br>
              <a:rPr lang="en-GB" sz="2800" b="1">
                <a:solidFill>
                  <a:schemeClr val="bg1"/>
                </a:solidFill>
                <a:latin typeface="Calibri" pitchFamily="34" charset="0"/>
              </a:rPr>
            </a:br>
            <a:r>
              <a:rPr lang="en-GB" sz="2400" b="1">
                <a:solidFill>
                  <a:srgbClr val="FF0000"/>
                </a:solidFill>
                <a:latin typeface="Calibri" pitchFamily="34" charset="0"/>
              </a:rPr>
              <a:t>¡Nein, das stimmt nicht!</a:t>
            </a:r>
            <a:endParaRPr lang="en-US" sz="2400" b="1">
              <a:solidFill>
                <a:srgbClr val="FF0000"/>
              </a:solidFill>
              <a:latin typeface="Calibri" pitchFamily="34" charset="0"/>
            </a:endParaRPr>
          </a:p>
        </p:txBody>
      </p:sp>
      <p:sp>
        <p:nvSpPr>
          <p:cNvPr id="92175" name="TextBox 23"/>
          <p:cNvSpPr txBox="1">
            <a:spLocks noChangeArrowheads="1"/>
          </p:cNvSpPr>
          <p:nvPr/>
        </p:nvSpPr>
        <p:spPr bwMode="auto">
          <a:xfrm>
            <a:off x="5214938" y="3357563"/>
            <a:ext cx="35004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solidFill>
                  <a:schemeClr val="bg1"/>
                </a:solidFill>
                <a:latin typeface="Calibri" pitchFamily="34" charset="0"/>
              </a:rPr>
              <a:t>Ich auch!</a:t>
            </a:r>
            <a:br>
              <a:rPr lang="en-GB" sz="2800" b="1">
                <a:solidFill>
                  <a:schemeClr val="bg1"/>
                </a:solidFill>
                <a:latin typeface="Calibri" pitchFamily="34" charset="0"/>
              </a:rPr>
            </a:br>
            <a:r>
              <a:rPr lang="en-GB" sz="2800" b="1">
                <a:solidFill>
                  <a:srgbClr val="FF0000"/>
                </a:solidFill>
                <a:latin typeface="Calibri" pitchFamily="34" charset="0"/>
              </a:rPr>
              <a:t>Ich nicht!</a:t>
            </a:r>
            <a:endParaRPr lang="en-US" sz="2800" b="1">
              <a:solidFill>
                <a:srgbClr val="FF0000"/>
              </a:solidFill>
              <a:latin typeface="Calibri" pitchFamily="34" charset="0"/>
            </a:endParaRPr>
          </a:p>
        </p:txBody>
      </p:sp>
      <p:cxnSp>
        <p:nvCxnSpPr>
          <p:cNvPr id="27" name="Straight Arrow Connector 26"/>
          <p:cNvCxnSpPr/>
          <p:nvPr/>
        </p:nvCxnSpPr>
        <p:spPr>
          <a:xfrm rot="5400000">
            <a:off x="3750469" y="3679031"/>
            <a:ext cx="1644650" cy="158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177" name="TextBox 29"/>
          <p:cNvSpPr txBox="1">
            <a:spLocks noChangeArrowheads="1"/>
          </p:cNvSpPr>
          <p:nvPr/>
        </p:nvSpPr>
        <p:spPr bwMode="auto">
          <a:xfrm>
            <a:off x="3214688" y="4702175"/>
            <a:ext cx="2857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a:solidFill>
                  <a:srgbClr val="FF0000"/>
                </a:solidFill>
                <a:latin typeface="Calibri" pitchFamily="34" charset="0"/>
              </a:rPr>
              <a:t>Du bist verrückt!</a:t>
            </a:r>
            <a:r>
              <a:rPr lang="en-GB" sz="3600" b="1">
                <a:solidFill>
                  <a:srgbClr val="FF0000"/>
                </a:solidFill>
                <a:latin typeface="Calibri" pitchFamily="34" charset="0"/>
              </a:rPr>
              <a:t>  </a:t>
            </a:r>
            <a:endParaRPr lang="en-US" sz="3600" b="1">
              <a:solidFill>
                <a:srgbClr val="FF0000"/>
              </a:solidFill>
              <a:latin typeface="Calibri" pitchFamily="34" charset="0"/>
            </a:endParaRPr>
          </a:p>
        </p:txBody>
      </p:sp>
      <p:cxnSp>
        <p:nvCxnSpPr>
          <p:cNvPr id="34" name="Straight Arrow Connector 33"/>
          <p:cNvCxnSpPr/>
          <p:nvPr/>
        </p:nvCxnSpPr>
        <p:spPr>
          <a:xfrm rot="5400000">
            <a:off x="1464469" y="5036344"/>
            <a:ext cx="1355725" cy="158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hape 36"/>
          <p:cNvCxnSpPr>
            <a:stCxn id="92175" idx="2"/>
          </p:cNvCxnSpPr>
          <p:nvPr/>
        </p:nvCxnSpPr>
        <p:spPr>
          <a:xfrm rot="5400000">
            <a:off x="4567238" y="3879850"/>
            <a:ext cx="1974850" cy="2822575"/>
          </a:xfrm>
          <a:prstGeom prst="curvedConnector2">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180" name="TextBox 37"/>
          <p:cNvSpPr txBox="1">
            <a:spLocks noChangeArrowheads="1"/>
          </p:cNvSpPr>
          <p:nvPr/>
        </p:nvSpPr>
        <p:spPr bwMode="auto">
          <a:xfrm>
            <a:off x="714375" y="5857875"/>
            <a:ext cx="3500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4000" b="1">
                <a:solidFill>
                  <a:schemeClr val="bg1"/>
                </a:solidFill>
                <a:latin typeface="Calibri" pitchFamily="34" charset="0"/>
              </a:rPr>
              <a:t>Ich denke...</a:t>
            </a:r>
            <a:endParaRPr lang="en-US" sz="4000" b="1">
              <a:solidFill>
                <a:schemeClr val="bg1"/>
              </a:solidFill>
              <a:latin typeface="Calibri" pitchFamily="34" charset="0"/>
            </a:endParaRPr>
          </a:p>
        </p:txBody>
      </p:sp>
      <p:sp>
        <p:nvSpPr>
          <p:cNvPr id="92181" name="Text Box 3"/>
          <p:cNvSpPr txBox="1">
            <a:spLocks noChangeArrowheads="1"/>
          </p:cNvSpPr>
          <p:nvPr/>
        </p:nvSpPr>
        <p:spPr bwMode="auto">
          <a:xfrm>
            <a:off x="3929063" y="3906838"/>
            <a:ext cx="633412"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4800" b="1">
                <a:latin typeface="Comic Sans MS" pitchFamily="66" charset="0"/>
              </a:rPr>
              <a:t>X</a:t>
            </a:r>
            <a:endParaRPr lang="en-US">
              <a:latin typeface="Calibri" pitchFamily="34" charset="0"/>
            </a:endParaRPr>
          </a:p>
        </p:txBody>
      </p:sp>
      <p:sp>
        <p:nvSpPr>
          <p:cNvPr id="92182" name="Text Box 3"/>
          <p:cNvSpPr txBox="1">
            <a:spLocks noChangeArrowheads="1"/>
          </p:cNvSpPr>
          <p:nvPr/>
        </p:nvSpPr>
        <p:spPr bwMode="auto">
          <a:xfrm>
            <a:off x="4714875" y="3906838"/>
            <a:ext cx="633413"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4800" b="1">
                <a:latin typeface="Comic Sans MS" pitchFamily="66" charset="0"/>
              </a:rPr>
              <a:t>X</a:t>
            </a:r>
            <a:endParaRPr lang="en-US">
              <a:latin typeface="Calibri" pitchFamily="34" charset="0"/>
            </a:endParaRPr>
          </a:p>
        </p:txBody>
      </p:sp>
      <p:pic>
        <p:nvPicPr>
          <p:cNvPr id="92183" name="Picture 4" descr="useful-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563" y="5000625"/>
            <a:ext cx="9652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6" name="Curved Connector 115"/>
          <p:cNvCxnSpPr/>
          <p:nvPr/>
        </p:nvCxnSpPr>
        <p:spPr>
          <a:xfrm rot="5400000">
            <a:off x="3124994" y="1947069"/>
            <a:ext cx="500063" cy="2320925"/>
          </a:xfrm>
          <a:prstGeom prst="curvedConnector3">
            <a:avLst>
              <a:gd name="adj1" fmla="val 50000"/>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Curved Connector 122"/>
          <p:cNvCxnSpPr>
            <a:stCxn id="4" idx="2"/>
            <a:endCxn id="5" idx="0"/>
          </p:cNvCxnSpPr>
          <p:nvPr/>
        </p:nvCxnSpPr>
        <p:spPr>
          <a:xfrm rot="5400000">
            <a:off x="5322094" y="392907"/>
            <a:ext cx="857250" cy="2214562"/>
          </a:xfrm>
          <a:prstGeom prst="curved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p:nvPr/>
        </p:nvCxnSpPr>
        <p:spPr>
          <a:xfrm rot="16200000" flipH="1">
            <a:off x="2959101" y="352425"/>
            <a:ext cx="831850" cy="2320925"/>
          </a:xfrm>
          <a:prstGeom prst="curved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187" name="Curved Connector 139"/>
          <p:cNvCxnSpPr>
            <a:cxnSpLocks noChangeShapeType="1"/>
            <a:stCxn id="5" idx="2"/>
            <a:endCxn id="92175" idx="0"/>
          </p:cNvCxnSpPr>
          <p:nvPr/>
        </p:nvCxnSpPr>
        <p:spPr bwMode="auto">
          <a:xfrm rot="16200000" flipH="1">
            <a:off x="5554662" y="1946276"/>
            <a:ext cx="500063" cy="2322512"/>
          </a:xfrm>
          <a:prstGeom prst="curvedConnector3">
            <a:avLst>
              <a:gd name="adj1" fmla="val 49843"/>
            </a:avLst>
          </a:prstGeom>
          <a:noFill/>
          <a:ln w="762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2" name="Curved Connector 141"/>
          <p:cNvCxnSpPr>
            <a:stCxn id="8" idx="2"/>
            <a:endCxn id="9" idx="0"/>
          </p:cNvCxnSpPr>
          <p:nvPr/>
        </p:nvCxnSpPr>
        <p:spPr>
          <a:xfrm rot="5400000">
            <a:off x="3357563" y="4500562"/>
            <a:ext cx="357188" cy="2214563"/>
          </a:xfrm>
          <a:prstGeom prst="curvedConnector3">
            <a:avLst>
              <a:gd name="adj1" fmla="val 50000"/>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189" name="TextBox 142"/>
          <p:cNvSpPr txBox="1">
            <a:spLocks noChangeArrowheads="1"/>
          </p:cNvSpPr>
          <p:nvPr/>
        </p:nvSpPr>
        <p:spPr bwMode="auto">
          <a:xfrm>
            <a:off x="7358063" y="6550025"/>
            <a:ext cx="1857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Calibri" pitchFamily="34" charset="0"/>
              </a:rPr>
              <a:t>Gracias @ Greg Horton</a:t>
            </a:r>
            <a:endParaRPr lang="en-US" sz="1400">
              <a:latin typeface="Calibri" pitchFamily="34" charset="0"/>
            </a:endParaRPr>
          </a:p>
        </p:txBody>
      </p:sp>
      <p:sp>
        <p:nvSpPr>
          <p:cNvPr id="144" name="Smiley Face 143"/>
          <p:cNvSpPr/>
          <p:nvPr/>
        </p:nvSpPr>
        <p:spPr>
          <a:xfrm>
            <a:off x="7215188" y="6572250"/>
            <a:ext cx="214312" cy="214313"/>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64701185"/>
              </p:ext>
            </p:extLst>
          </p:nvPr>
        </p:nvGraphicFramePr>
        <p:xfrm>
          <a:off x="179512" y="188640"/>
          <a:ext cx="8856984" cy="6369888"/>
        </p:xfrm>
        <a:graphic>
          <a:graphicData uri="http://schemas.openxmlformats.org/drawingml/2006/table">
            <a:tbl>
              <a:tblPr firstRow="1" bandRow="1">
                <a:tableStyleId>{5940675A-B579-460E-94D1-54222C63F5DA}</a:tableStyleId>
              </a:tblPr>
              <a:tblGrid>
                <a:gridCol w="8856984"/>
              </a:tblGrid>
              <a:tr h="522379">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463">
                <a:tc>
                  <a:txBody>
                    <a:bodyPr/>
                    <a:lstStyle/>
                    <a:p>
                      <a:pPr algn="l" fontAlgn="auto">
                        <a:spcBef>
                          <a:spcPts val="0"/>
                        </a:spcBef>
                        <a:spcAft>
                          <a:spcPts val="0"/>
                        </a:spcAft>
                        <a:defRPr/>
                      </a:pPr>
                      <a:r>
                        <a:rPr lang="en-GB" sz="3200" b="1" dirty="0" smtClean="0">
                          <a:solidFill>
                            <a:schemeClr val="bg1"/>
                          </a:solidFill>
                        </a:rPr>
                        <a:t>Increasing interactivity </a:t>
                      </a:r>
                      <a:r>
                        <a:rPr lang="en-GB" sz="2000" b="1" dirty="0" smtClean="0">
                          <a:solidFill>
                            <a:schemeClr val="bg1"/>
                          </a:solidFill>
                        </a:rPr>
                        <a:t>(spontaneity, sustaining the flow, intonation)</a:t>
                      </a:r>
                      <a:br>
                        <a:rPr lang="en-GB" sz="2000" b="1" dirty="0" smtClean="0">
                          <a:solidFill>
                            <a:schemeClr val="bg1"/>
                          </a:solidFill>
                        </a:rPr>
                      </a:br>
                      <a:r>
                        <a:rPr lang="en-GB" sz="2800" b="1" dirty="0" smtClean="0">
                          <a:solidFill>
                            <a:schemeClr val="bg1"/>
                          </a:solidFill>
                        </a:rPr>
                        <a:t>Questioning</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395682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393224">
                <a:tc>
                  <a:txBody>
                    <a:bodyPr/>
                    <a:lstStyle/>
                    <a:p>
                      <a:pPr algn="r"/>
                      <a:r>
                        <a:rPr lang="en-GB" sz="1600" b="1" i="1" dirty="0" smtClean="0"/>
                        <a:t>9Rachel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23</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REWARDING SPONTANEITY</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10526" r="18420" b="33333"/>
          <a:stretch>
            <a:fillRect/>
          </a:stretch>
        </p:blipFill>
        <p:spPr bwMode="auto">
          <a:xfrm>
            <a:off x="755998" y="4857750"/>
            <a:ext cx="1613792" cy="114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9790" y="3981314"/>
            <a:ext cx="2536875" cy="25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4555968"/>
            <a:ext cx="1369151" cy="136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l="23000" t="16969" r="24500" b="18912"/>
          <a:stretch>
            <a:fillRect/>
          </a:stretch>
        </p:blipFill>
        <p:spPr bwMode="auto">
          <a:xfrm>
            <a:off x="7130380" y="4381229"/>
            <a:ext cx="164306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562894" y="3259002"/>
            <a:ext cx="12144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78394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55056233"/>
              </p:ext>
            </p:extLst>
          </p:nvPr>
        </p:nvGraphicFramePr>
        <p:xfrm>
          <a:off x="179512" y="188640"/>
          <a:ext cx="8856984" cy="6408712"/>
        </p:xfrm>
        <a:graphic>
          <a:graphicData uri="http://schemas.openxmlformats.org/drawingml/2006/table">
            <a:tbl>
              <a:tblPr firstRow="1" bandRow="1">
                <a:tableStyleId>{5940675A-B579-460E-94D1-54222C63F5DA}</a:tableStyleId>
              </a:tblPr>
              <a:tblGrid>
                <a:gridCol w="8856984"/>
              </a:tblGrid>
              <a:tr h="626317">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5050">
                <a:tc>
                  <a:txBody>
                    <a:bodyPr/>
                    <a:lstStyle/>
                    <a:p>
                      <a:pPr algn="l" fontAlgn="auto">
                        <a:spcBef>
                          <a:spcPts val="0"/>
                        </a:spcBef>
                        <a:spcAft>
                          <a:spcPts val="0"/>
                        </a:spcAft>
                        <a:defRPr/>
                      </a:pPr>
                      <a:r>
                        <a:rPr lang="en-GB" sz="2800" b="1" dirty="0" smtClean="0">
                          <a:solidFill>
                            <a:schemeClr val="bg1"/>
                          </a:solidFill>
                        </a:rPr>
                        <a:t>Developing quality </a:t>
                      </a:r>
                      <a:r>
                        <a:rPr lang="en-GB" sz="2000" b="1" dirty="0" smtClean="0">
                          <a:solidFill>
                            <a:schemeClr val="bg1"/>
                          </a:solidFill>
                        </a:rPr>
                        <a:t>(Assessing,</a:t>
                      </a:r>
                      <a:r>
                        <a:rPr lang="en-GB" sz="2000" b="1" baseline="0" dirty="0" smtClean="0">
                          <a:solidFill>
                            <a:schemeClr val="bg1"/>
                          </a:solidFill>
                        </a:rPr>
                        <a:t> improving, enhancing, modelling)</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29181">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1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398164">
                <a:tc>
                  <a:txBody>
                    <a:bodyPr/>
                    <a:lstStyle/>
                    <a:p>
                      <a:pPr algn="r"/>
                      <a:r>
                        <a:rPr lang="en-GB" sz="1800" b="1" i="1" dirty="0" smtClean="0"/>
                        <a:t>Rachel Hawkes</a:t>
                      </a:r>
                      <a:endParaRPr lang="en-US" sz="18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24</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TICK GRIDS</a:t>
            </a:r>
            <a:endParaRPr lang="en-US" dirty="0"/>
          </a:p>
        </p:txBody>
      </p:sp>
    </p:spTree>
    <p:extLst>
      <p:ext uri="{BB962C8B-B14F-4D97-AF65-F5344CB8AC3E}">
        <p14:creationId xmlns:p14="http://schemas.microsoft.com/office/powerpoint/2010/main" val="14358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612"/>
          <p:cNvGraphicFramePr>
            <a:graphicFrameLocks noGrp="1"/>
          </p:cNvGraphicFramePr>
          <p:nvPr>
            <p:extLst>
              <p:ext uri="{D42A27DB-BD31-4B8C-83A1-F6EECF244321}">
                <p14:modId xmlns:p14="http://schemas.microsoft.com/office/powerpoint/2010/main" val="2985624528"/>
              </p:ext>
            </p:extLst>
          </p:nvPr>
        </p:nvGraphicFramePr>
        <p:xfrm>
          <a:off x="2843808" y="476672"/>
          <a:ext cx="3384376" cy="5334000"/>
        </p:xfrm>
        <a:graphic>
          <a:graphicData uri="http://schemas.openxmlformats.org/drawingml/2006/table">
            <a:tbl>
              <a:tblPr/>
              <a:tblGrid>
                <a:gridCol w="2032417"/>
                <a:gridCol w="674488"/>
                <a:gridCol w="677471"/>
              </a:tblGrid>
              <a:tr h="252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pitchFamily="34" charset="0"/>
                        </a:rPr>
                        <a:t>GCSE German</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sym typeface="Wingdings" pitchFamily="2" charset="2"/>
                        </a:rPr>
                        <a:t></a:t>
                      </a:r>
                      <a:endParaRPr kumimoji="0" lang="en-GB" sz="3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present</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past </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future</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opinions</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WO1 conjunctions</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4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WO2</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6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WO3 conjunctions</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3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smtClean="0">
                          <a:ln>
                            <a:noFill/>
                          </a:ln>
                          <a:solidFill>
                            <a:schemeClr val="tx1"/>
                          </a:solidFill>
                          <a:effectLst/>
                          <a:latin typeface="Arial" pitchFamily="34" charset="0"/>
                        </a:rPr>
                        <a:t>wann</a:t>
                      </a:r>
                      <a:r>
                        <a:rPr kumimoji="0" lang="en-GB" sz="1400" b="0" i="0" u="none" strike="noStrike" cap="none" normalizeH="0" baseline="0" dirty="0" smtClean="0">
                          <a:ln>
                            <a:noFill/>
                          </a:ln>
                          <a:solidFill>
                            <a:schemeClr val="tx1"/>
                          </a:solidFill>
                          <a:effectLst/>
                          <a:latin typeface="Arial" pitchFamily="34" charset="0"/>
                        </a:rPr>
                        <a:t>? </a:t>
                      </a:r>
                      <a:r>
                        <a:rPr kumimoji="0" lang="en-GB" sz="1400" b="0" i="0" u="none" strike="noStrike" cap="none" normalizeH="0" baseline="0" dirty="0" err="1" smtClean="0">
                          <a:ln>
                            <a:noFill/>
                          </a:ln>
                          <a:solidFill>
                            <a:schemeClr val="tx1"/>
                          </a:solidFill>
                          <a:effectLst/>
                          <a:latin typeface="Arial" pitchFamily="34" charset="0"/>
                        </a:rPr>
                        <a:t>wie</a:t>
                      </a:r>
                      <a:r>
                        <a:rPr kumimoji="0" lang="en-GB" sz="1400" b="0" i="0" u="none" strike="noStrike" cap="none" normalizeH="0" baseline="0" dirty="0" smtClean="0">
                          <a:ln>
                            <a:noFill/>
                          </a:ln>
                          <a:solidFill>
                            <a:schemeClr val="tx1"/>
                          </a:solidFill>
                          <a:effectLst/>
                          <a:latin typeface="Arial" pitchFamily="34" charset="0"/>
                        </a:rPr>
                        <a:t>? </a:t>
                      </a:r>
                      <a:r>
                        <a:rPr kumimoji="0" lang="en-GB" sz="1400" b="0" i="0" u="none" strike="noStrike" cap="none" normalizeH="0" baseline="0" dirty="0" err="1" smtClean="0">
                          <a:ln>
                            <a:noFill/>
                          </a:ln>
                          <a:solidFill>
                            <a:schemeClr val="tx1"/>
                          </a:solidFill>
                          <a:effectLst/>
                          <a:latin typeface="Arial" pitchFamily="34" charset="0"/>
                        </a:rPr>
                        <a:t>wo</a:t>
                      </a:r>
                      <a:r>
                        <a:rPr kumimoji="0" lang="en-GB" sz="1400" b="0" i="0" u="none" strike="noStrike" cap="none" normalizeH="0" baseline="0" dirty="0" smtClean="0">
                          <a:ln>
                            <a:noFill/>
                          </a:ln>
                          <a:solidFill>
                            <a:schemeClr val="tx1"/>
                          </a:solidFill>
                          <a:effectLst/>
                          <a:latin typeface="Arial" pitchFamily="34" charset="0"/>
                        </a:rPr>
                        <a:t>?</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6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prepositions + R2/3</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6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modal verbs</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4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um…</a:t>
                      </a:r>
                      <a:r>
                        <a:rPr kumimoji="0" lang="en-GB" sz="1400" b="0" i="0" u="none" strike="noStrike" cap="none" normalizeH="0" baseline="0" dirty="0" err="1" smtClean="0">
                          <a:ln>
                            <a:noFill/>
                          </a:ln>
                          <a:solidFill>
                            <a:schemeClr val="tx1"/>
                          </a:solidFill>
                          <a:effectLst/>
                          <a:latin typeface="Arial" pitchFamily="34" charset="0"/>
                        </a:rPr>
                        <a:t>zu</a:t>
                      </a:r>
                      <a:r>
                        <a:rPr kumimoji="0" lang="en-GB" sz="1400" b="0" i="0" u="none" strike="noStrike" cap="none" normalizeH="0" baseline="0" dirty="0" smtClean="0">
                          <a:ln>
                            <a:noFill/>
                          </a:ln>
                          <a:solidFill>
                            <a:schemeClr val="tx1"/>
                          </a:solidFill>
                          <a:effectLst/>
                          <a:latin typeface="Arial" pitchFamily="34" charset="0"/>
                        </a:rPr>
                        <a:t> +INF</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4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adjective endings</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4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no communication</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r>
              <a:tr h="24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spelling/capitals</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r>
            </a:tbl>
          </a:graphicData>
        </a:graphic>
      </p:graphicFrame>
    </p:spTree>
    <p:extLst>
      <p:ext uri="{BB962C8B-B14F-4D97-AF65-F5344CB8AC3E}">
        <p14:creationId xmlns:p14="http://schemas.microsoft.com/office/powerpoint/2010/main" val="3659043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655"/>
          <p:cNvGraphicFramePr>
            <a:graphicFrameLocks noGrp="1"/>
          </p:cNvGraphicFramePr>
          <p:nvPr/>
        </p:nvGraphicFramePr>
        <p:xfrm>
          <a:off x="285750" y="71438"/>
          <a:ext cx="2071687" cy="6634194"/>
        </p:xfrm>
        <a:graphic>
          <a:graphicData uri="http://schemas.openxmlformats.org/drawingml/2006/table">
            <a:tbl>
              <a:tblPr>
                <a:tableStyleId>{2D5ABB26-0587-4C30-8999-92F81FD0307C}</a:tableStyleId>
              </a:tblPr>
              <a:tblGrid>
                <a:gridCol w="1071562"/>
                <a:gridCol w="571500"/>
                <a:gridCol w="428625"/>
              </a:tblGrid>
              <a:tr h="5066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800" b="0" i="0" u="none" strike="noStrike" cap="none" normalizeH="0" baseline="0" dirty="0" smtClean="0">
                        <a:ln>
                          <a:noFill/>
                        </a:ln>
                        <a:solidFill>
                          <a:schemeClr val="tx1"/>
                        </a:solidFill>
                        <a:effectLst/>
                        <a:latin typeface="+mn-lt"/>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smtClean="0">
                          <a:ln>
                            <a:noFill/>
                          </a:ln>
                          <a:effectLst/>
                          <a:sym typeface="Wingdings" pitchFamily="2" charset="2"/>
                        </a:rPr>
                        <a:t></a:t>
                      </a:r>
                      <a:endParaRPr kumimoji="0" lang="en-GB" sz="1600" b="0" i="0" u="none" strike="noStrike" cap="none" normalizeH="0" baseline="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smtClean="0">
                          <a:ln>
                            <a:noFill/>
                          </a:ln>
                          <a:effectLst/>
                          <a:sym typeface="Wingdings" pitchFamily="2" charset="2"/>
                        </a:rPr>
                        <a:t></a:t>
                      </a:r>
                      <a:endParaRPr kumimoji="0" lang="en-GB" sz="1600" b="0" i="0" u="none" strike="noStrike" cap="none" normalizeH="0" baseline="0" smtClean="0">
                        <a:ln>
                          <a:noFill/>
                        </a:ln>
                        <a:solidFill>
                          <a:schemeClr val="tx1"/>
                        </a:solidFill>
                        <a:effectLst/>
                        <a:latin typeface="Arial" charset="0"/>
                        <a:sym typeface="Wingdings" pitchFamily="2" charset="2"/>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3224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u="none" strike="noStrike" cap="none" normalizeH="0" baseline="0" dirty="0" smtClean="0">
                          <a:ln>
                            <a:noFill/>
                          </a:ln>
                          <a:effectLst/>
                          <a:latin typeface="+mn-lt"/>
                        </a:rPr>
                        <a:t>present</a:t>
                      </a:r>
                      <a:endParaRPr kumimoji="0" lang="en-GB" sz="1000" b="0" i="0" u="none" strike="noStrike" cap="none" normalizeH="0" baseline="0" dirty="0" smtClean="0">
                        <a:ln>
                          <a:noFill/>
                        </a:ln>
                        <a:solidFill>
                          <a:schemeClr val="tx1"/>
                        </a:solidFill>
                        <a:effectLst/>
                        <a:latin typeface="+mn-lt"/>
                      </a:endParaRPr>
                    </a:p>
                  </a:txBody>
                  <a:tcPr marL="91439" marR="91439" marT="45719" marB="4571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4114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u="none" strike="noStrike" cap="none" normalizeH="0" baseline="0" dirty="0" smtClean="0">
                          <a:ln>
                            <a:noFill/>
                          </a:ln>
                          <a:effectLst/>
                          <a:latin typeface="+mn-lt"/>
                        </a:rPr>
                        <a:t>present (other persons)</a:t>
                      </a:r>
                      <a:endParaRPr kumimoji="0" lang="en-GB" sz="1000" b="0" i="0" u="none" strike="noStrike" cap="none" normalizeH="0" baseline="0" dirty="0" smtClean="0">
                        <a:ln>
                          <a:noFill/>
                        </a:ln>
                        <a:solidFill>
                          <a:schemeClr val="tx1"/>
                        </a:solidFill>
                        <a:effectLst/>
                        <a:latin typeface="+mn-lt"/>
                      </a:endParaRPr>
                    </a:p>
                  </a:txBody>
                  <a:tcPr marL="91439" marR="91439" marT="45719" marB="4571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3224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u="none" strike="noStrike" cap="none" normalizeH="0" baseline="0" dirty="0" smtClean="0">
                          <a:ln>
                            <a:noFill/>
                          </a:ln>
                          <a:effectLst/>
                          <a:latin typeface="+mn-lt"/>
                        </a:rPr>
                        <a:t>past (preterit)</a:t>
                      </a:r>
                      <a:endParaRPr kumimoji="0" lang="en-GB" sz="1000" b="0" i="0" u="none" strike="noStrike" cap="none" normalizeH="0" baseline="0" dirty="0" smtClean="0">
                        <a:ln>
                          <a:noFill/>
                        </a:ln>
                        <a:solidFill>
                          <a:schemeClr val="tx1"/>
                        </a:solidFill>
                        <a:effectLst/>
                        <a:latin typeface="+mn-lt"/>
                      </a:endParaRPr>
                    </a:p>
                  </a:txBody>
                  <a:tcPr marL="91439" marR="91439" marT="45719" marB="4571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3224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u="none" strike="noStrike" cap="none" normalizeH="0" baseline="0" dirty="0" smtClean="0">
                          <a:ln>
                            <a:noFill/>
                          </a:ln>
                          <a:effectLst/>
                          <a:latin typeface="+mn-lt"/>
                        </a:rPr>
                        <a:t>past (imperfect)</a:t>
                      </a:r>
                      <a:endParaRPr kumimoji="0" lang="en-GB" sz="1000" b="0" i="0" u="none" strike="noStrike" cap="none" normalizeH="0" baseline="0" dirty="0" smtClean="0">
                        <a:ln>
                          <a:noFill/>
                        </a:ln>
                        <a:solidFill>
                          <a:schemeClr val="tx1"/>
                        </a:solidFill>
                        <a:effectLst/>
                        <a:latin typeface="+mn-lt"/>
                      </a:endParaRPr>
                    </a:p>
                  </a:txBody>
                  <a:tcPr marL="91439" marR="91439" marT="45719" marB="4571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3224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u="none" strike="noStrike" cap="none" normalizeH="0" baseline="0" dirty="0" smtClean="0">
                          <a:ln>
                            <a:noFill/>
                          </a:ln>
                          <a:effectLst/>
                          <a:latin typeface="+mn-lt"/>
                        </a:rPr>
                        <a:t>past (perfect)</a:t>
                      </a:r>
                      <a:endParaRPr kumimoji="0" lang="en-GB" sz="1000" b="0" i="0" u="none" strike="noStrike" cap="none" normalizeH="0" baseline="0" dirty="0" smtClean="0">
                        <a:ln>
                          <a:noFill/>
                        </a:ln>
                        <a:solidFill>
                          <a:schemeClr val="tx1"/>
                        </a:solidFill>
                        <a:effectLst/>
                        <a:latin typeface="+mn-lt"/>
                      </a:endParaRPr>
                    </a:p>
                  </a:txBody>
                  <a:tcPr marL="91439" marR="91439" marT="45719" marB="4571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3224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u="none" strike="noStrike" cap="none" normalizeH="0" baseline="0" dirty="0" smtClean="0">
                          <a:ln>
                            <a:noFill/>
                          </a:ln>
                          <a:effectLst/>
                          <a:latin typeface="+mn-lt"/>
                        </a:rPr>
                        <a:t>future</a:t>
                      </a:r>
                      <a:endParaRPr kumimoji="0" lang="en-GB" sz="1000" b="0" i="0" u="none" strike="noStrike" cap="none" normalizeH="0" baseline="0" dirty="0" smtClean="0">
                        <a:ln>
                          <a:noFill/>
                        </a:ln>
                        <a:solidFill>
                          <a:schemeClr val="tx1"/>
                        </a:solidFill>
                        <a:effectLst/>
                        <a:latin typeface="+mn-lt"/>
                      </a:endParaRPr>
                    </a:p>
                  </a:txBody>
                  <a:tcPr marL="91439" marR="91439" marT="45719" marB="4571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3224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u="none" strike="noStrike" cap="none" normalizeH="0" baseline="0" dirty="0" smtClean="0">
                          <a:ln>
                            <a:noFill/>
                          </a:ln>
                          <a:effectLst/>
                          <a:latin typeface="+mn-lt"/>
                        </a:rPr>
                        <a:t>conditional</a:t>
                      </a:r>
                      <a:endParaRPr kumimoji="0" lang="en-GB" sz="1000" b="0" i="0" u="none" strike="noStrike" cap="none" normalizeH="0" baseline="0" dirty="0" smtClean="0">
                        <a:ln>
                          <a:noFill/>
                        </a:ln>
                        <a:solidFill>
                          <a:schemeClr val="tx1"/>
                        </a:solidFill>
                        <a:effectLst/>
                        <a:latin typeface="+mn-lt"/>
                      </a:endParaRPr>
                    </a:p>
                  </a:txBody>
                  <a:tcPr marL="91439" marR="91439" marT="45719" marB="4571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3224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u="none" strike="noStrike" cap="none" normalizeH="0" baseline="0" dirty="0" smtClean="0">
                          <a:ln>
                            <a:noFill/>
                          </a:ln>
                          <a:effectLst/>
                          <a:latin typeface="+mn-lt"/>
                        </a:rPr>
                        <a:t>subjunctive</a:t>
                      </a:r>
                      <a:endParaRPr kumimoji="0" lang="en-GB" sz="1000" b="0" i="0" u="none" strike="noStrike" cap="none" normalizeH="0" baseline="0" dirty="0" smtClean="0">
                        <a:ln>
                          <a:noFill/>
                        </a:ln>
                        <a:solidFill>
                          <a:schemeClr val="tx1"/>
                        </a:solidFill>
                        <a:effectLst/>
                        <a:latin typeface="+mn-lt"/>
                      </a:endParaRPr>
                    </a:p>
                  </a:txBody>
                  <a:tcPr marL="91439" marR="91439" marT="45719" marB="4571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38416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u="none" strike="noStrike" cap="none" normalizeH="0" baseline="0" dirty="0" smtClean="0">
                          <a:ln>
                            <a:noFill/>
                          </a:ln>
                          <a:effectLst/>
                          <a:latin typeface="+mn-lt"/>
                        </a:rPr>
                        <a:t>verb &amp; infinitive</a:t>
                      </a:r>
                      <a:endParaRPr kumimoji="0" lang="en-GB" sz="1000" b="0" i="0" u="none" strike="noStrike" cap="none" normalizeH="0" baseline="0" dirty="0" smtClean="0">
                        <a:ln>
                          <a:noFill/>
                        </a:ln>
                        <a:solidFill>
                          <a:schemeClr val="tx1"/>
                        </a:solidFill>
                        <a:effectLst/>
                        <a:latin typeface="+mn-lt"/>
                      </a:endParaRPr>
                    </a:p>
                  </a:txBody>
                  <a:tcPr marL="91439" marR="91439" marT="45719" marB="4571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3224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u="none" strike="noStrike" cap="none" normalizeH="0" baseline="0" dirty="0" smtClean="0">
                          <a:ln>
                            <a:noFill/>
                          </a:ln>
                          <a:effectLst/>
                          <a:latin typeface="+mn-lt"/>
                        </a:rPr>
                        <a:t>links</a:t>
                      </a:r>
                      <a:endParaRPr kumimoji="0" lang="en-GB" sz="1000" b="0" i="0" u="none" strike="noStrike" cap="none" normalizeH="0" baseline="0" dirty="0" smtClean="0">
                        <a:ln>
                          <a:noFill/>
                        </a:ln>
                        <a:solidFill>
                          <a:schemeClr val="tx1"/>
                        </a:solidFill>
                        <a:effectLst/>
                        <a:latin typeface="+mn-lt"/>
                      </a:endParaRPr>
                    </a:p>
                  </a:txBody>
                  <a:tcPr marL="91439" marR="91439" marT="45719" marB="4571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3224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u="none" strike="noStrike" cap="none" normalizeH="0" baseline="0" dirty="0" smtClean="0">
                          <a:ln>
                            <a:noFill/>
                          </a:ln>
                          <a:effectLst/>
                          <a:latin typeface="+mn-lt"/>
                        </a:rPr>
                        <a:t>opinions</a:t>
                      </a:r>
                      <a:endParaRPr kumimoji="0" lang="en-GB" sz="1000" b="0" i="0" u="none" strike="noStrike" cap="none" normalizeH="0" baseline="0" dirty="0" smtClean="0">
                        <a:ln>
                          <a:noFill/>
                        </a:ln>
                        <a:solidFill>
                          <a:schemeClr val="tx1"/>
                        </a:solidFill>
                        <a:effectLst/>
                        <a:latin typeface="+mn-lt"/>
                      </a:endParaRPr>
                    </a:p>
                  </a:txBody>
                  <a:tcPr marL="91439" marR="91439" marT="45719" marB="4571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3224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u="none" strike="noStrike" cap="none" normalizeH="0" baseline="0" dirty="0" smtClean="0">
                          <a:ln>
                            <a:noFill/>
                          </a:ln>
                          <a:effectLst/>
                          <a:latin typeface="+mn-lt"/>
                        </a:rPr>
                        <a:t>reasons</a:t>
                      </a:r>
                      <a:endParaRPr kumimoji="0" lang="en-GB" sz="1000" b="0" i="0" u="none" strike="noStrike" cap="none" normalizeH="0" baseline="0" dirty="0" smtClean="0">
                        <a:ln>
                          <a:noFill/>
                        </a:ln>
                        <a:solidFill>
                          <a:schemeClr val="tx1"/>
                        </a:solidFill>
                        <a:effectLst/>
                        <a:latin typeface="+mn-lt"/>
                      </a:endParaRPr>
                    </a:p>
                  </a:txBody>
                  <a:tcPr marL="91439" marR="91439" marT="45719" marB="4571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3224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u="none" strike="noStrike" cap="none" normalizeH="0" baseline="0" dirty="0" smtClean="0">
                          <a:ln>
                            <a:noFill/>
                          </a:ln>
                          <a:effectLst/>
                          <a:latin typeface="+mn-lt"/>
                        </a:rPr>
                        <a:t>negatives</a:t>
                      </a:r>
                      <a:endParaRPr kumimoji="0" lang="en-GB" sz="1000" b="0" i="0" u="none" strike="noStrike" cap="none" normalizeH="0" baseline="0" dirty="0" smtClean="0">
                        <a:ln>
                          <a:noFill/>
                        </a:ln>
                        <a:solidFill>
                          <a:schemeClr val="tx1"/>
                        </a:solidFill>
                        <a:effectLst/>
                        <a:latin typeface="+mn-lt"/>
                      </a:endParaRPr>
                    </a:p>
                  </a:txBody>
                  <a:tcPr marL="91439" marR="91439" marT="45719" marB="4571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3224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u="none" strike="noStrike" cap="none" normalizeH="0" baseline="0" dirty="0" smtClean="0">
                          <a:ln>
                            <a:noFill/>
                          </a:ln>
                          <a:effectLst/>
                          <a:latin typeface="+mn-lt"/>
                        </a:rPr>
                        <a:t>comp./sup.</a:t>
                      </a:r>
                      <a:endParaRPr kumimoji="0" lang="en-GB" sz="1000" b="0" i="0" u="none" strike="noStrike" cap="none" normalizeH="0" baseline="0" dirty="0" smtClean="0">
                        <a:ln>
                          <a:noFill/>
                        </a:ln>
                        <a:solidFill>
                          <a:schemeClr val="tx1"/>
                        </a:solidFill>
                        <a:effectLst/>
                        <a:latin typeface="+mn-lt"/>
                      </a:endParaRPr>
                    </a:p>
                  </a:txBody>
                  <a:tcPr marL="91439" marR="91439" marT="45719" marB="4571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3657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u="none" strike="noStrike" cap="none" normalizeH="0" baseline="0" dirty="0" smtClean="0">
                          <a:ln>
                            <a:noFill/>
                          </a:ln>
                          <a:effectLst/>
                          <a:latin typeface="+mn-lt"/>
                        </a:rPr>
                        <a:t>idioms</a:t>
                      </a:r>
                      <a:endParaRPr kumimoji="0" lang="en-GB" sz="1000" b="0" i="0" u="none" strike="noStrike" cap="none" normalizeH="0" baseline="0" dirty="0" smtClean="0">
                        <a:ln>
                          <a:noFill/>
                        </a:ln>
                        <a:solidFill>
                          <a:schemeClr val="tx1"/>
                        </a:solidFill>
                        <a:effectLst/>
                        <a:latin typeface="+mn-lt"/>
                      </a:endParaRPr>
                    </a:p>
                  </a:txBody>
                  <a:tcPr marL="91439" marR="91439" marT="45719" marB="4571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sz="1800" dirty="0"/>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3657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smtClean="0">
                          <a:ln>
                            <a:noFill/>
                          </a:ln>
                          <a:solidFill>
                            <a:schemeClr val="tx1"/>
                          </a:solidFill>
                          <a:effectLst/>
                          <a:latin typeface="+mn-lt"/>
                        </a:rPr>
                        <a:t>subordination</a:t>
                      </a:r>
                    </a:p>
                  </a:txBody>
                  <a:tcPr marL="91439" marR="91439" marT="45719" marB="4571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sz="1800" dirty="0"/>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3657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smtClean="0">
                          <a:ln>
                            <a:noFill/>
                          </a:ln>
                          <a:solidFill>
                            <a:schemeClr val="tx1"/>
                          </a:solidFill>
                          <a:effectLst/>
                          <a:latin typeface="+mn-lt"/>
                        </a:rPr>
                        <a:t>vocabulary +</a:t>
                      </a:r>
                    </a:p>
                  </a:txBody>
                  <a:tcPr marL="91439" marR="91439" marT="45719" marB="4571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sz="1800" dirty="0"/>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3657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u="none" strike="noStrike" cap="none" normalizeH="0" baseline="0" dirty="0" smtClean="0">
                          <a:ln>
                            <a:noFill/>
                          </a:ln>
                          <a:effectLst/>
                          <a:latin typeface="+mn-lt"/>
                        </a:rPr>
                        <a:t>pronunciation</a:t>
                      </a:r>
                      <a:endParaRPr kumimoji="0" lang="en-GB" sz="1000" b="0" i="0" u="none" strike="noStrike" cap="none" normalizeH="0" baseline="0" dirty="0" smtClean="0">
                        <a:ln>
                          <a:noFill/>
                        </a:ln>
                        <a:solidFill>
                          <a:schemeClr val="tx1"/>
                        </a:solidFill>
                        <a:effectLst/>
                        <a:latin typeface="+mn-lt"/>
                      </a:endParaRPr>
                    </a:p>
                  </a:txBody>
                  <a:tcPr marL="91439" marR="91439" marT="45719" marB="45719"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sz="1800" dirty="0"/>
                    </a:p>
                  </a:txBody>
                  <a:tcPr marL="91439" marR="91439" marT="45719" marB="45719"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bl>
          </a:graphicData>
        </a:graphic>
      </p:graphicFrame>
      <p:sp>
        <p:nvSpPr>
          <p:cNvPr id="104532" name="Title 2"/>
          <p:cNvSpPr>
            <a:spLocks noGrp="1"/>
          </p:cNvSpPr>
          <p:nvPr>
            <p:ph type="title"/>
          </p:nvPr>
        </p:nvSpPr>
        <p:spPr>
          <a:xfrm>
            <a:off x="2571750" y="274638"/>
            <a:ext cx="6115050" cy="1143000"/>
          </a:xfrm>
        </p:spPr>
        <p:txBody>
          <a:bodyPr/>
          <a:lstStyle/>
          <a:p>
            <a:pPr eaLnBrk="1" hangingPunct="1"/>
            <a:r>
              <a:rPr lang="en-GB" smtClean="0"/>
              <a:t>How to use the tick grid</a:t>
            </a:r>
            <a:endParaRPr lang="en-US" smtClean="0"/>
          </a:p>
        </p:txBody>
      </p:sp>
      <p:sp>
        <p:nvSpPr>
          <p:cNvPr id="104533" name="Content Placeholder 4"/>
          <p:cNvSpPr>
            <a:spLocks noGrp="1"/>
          </p:cNvSpPr>
          <p:nvPr>
            <p:ph sz="half" idx="2"/>
          </p:nvPr>
        </p:nvSpPr>
        <p:spPr>
          <a:xfrm>
            <a:off x="2714625" y="1600200"/>
            <a:ext cx="5972175" cy="4525963"/>
          </a:xfrm>
        </p:spPr>
        <p:txBody>
          <a:bodyPr/>
          <a:lstStyle/>
          <a:p>
            <a:pPr eaLnBrk="1" hangingPunct="1"/>
            <a:r>
              <a:rPr lang="en-GB" smtClean="0"/>
              <a:t>With text book listening tasks</a:t>
            </a:r>
          </a:p>
          <a:p>
            <a:pPr eaLnBrk="1" hangingPunct="1"/>
            <a:r>
              <a:rPr lang="en-GB" smtClean="0"/>
              <a:t>With written text</a:t>
            </a:r>
          </a:p>
          <a:p>
            <a:pPr eaLnBrk="1" hangingPunct="1"/>
            <a:r>
              <a:rPr lang="en-GB" smtClean="0"/>
              <a:t>When peer assessing</a:t>
            </a:r>
          </a:p>
          <a:p>
            <a:pPr eaLnBrk="1" hangingPunct="1"/>
            <a:r>
              <a:rPr lang="en-GB" smtClean="0"/>
              <a:t>When completing speaking preparation for GCSE tasks</a:t>
            </a:r>
          </a:p>
          <a:p>
            <a:pPr eaLnBrk="1" hangingPunct="1"/>
            <a:r>
              <a:rPr lang="en-GB" smtClean="0"/>
              <a:t>When listening to exam board sample material</a:t>
            </a:r>
          </a:p>
          <a:p>
            <a:pPr eaLnBrk="1" hangingPunct="1"/>
            <a:r>
              <a:rPr lang="en-GB" smtClean="0"/>
              <a:t>When assessing model answer provided by the teacher</a:t>
            </a:r>
          </a:p>
          <a:p>
            <a:pPr eaLnBrk="1" hangingPunct="1"/>
            <a:endParaRPr lang="en-GB" smtClean="0"/>
          </a:p>
          <a:p>
            <a:pPr eaLnBrk="1" hangingPunct="1"/>
            <a:endParaRPr lang="en-US" smtClean="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71242839"/>
              </p:ext>
            </p:extLst>
          </p:nvPr>
        </p:nvGraphicFramePr>
        <p:xfrm>
          <a:off x="179512" y="188640"/>
          <a:ext cx="8856984" cy="6408712"/>
        </p:xfrm>
        <a:graphic>
          <a:graphicData uri="http://schemas.openxmlformats.org/drawingml/2006/table">
            <a:tbl>
              <a:tblPr firstRow="1" bandRow="1">
                <a:tableStyleId>{5940675A-B579-460E-94D1-54222C63F5DA}</a:tableStyleId>
              </a:tblPr>
              <a:tblGrid>
                <a:gridCol w="8856984"/>
              </a:tblGrid>
              <a:tr h="608446">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3506">
                <a:tc>
                  <a:txBody>
                    <a:bodyPr/>
                    <a:lstStyle/>
                    <a:p>
                      <a:pPr algn="l" fontAlgn="auto">
                        <a:spcBef>
                          <a:spcPts val="0"/>
                        </a:spcBef>
                        <a:spcAft>
                          <a:spcPts val="0"/>
                        </a:spcAft>
                        <a:defRPr/>
                      </a:pPr>
                      <a:r>
                        <a:rPr lang="en-GB" sz="2800" b="1" dirty="0" smtClean="0">
                          <a:solidFill>
                            <a:schemeClr val="bg1"/>
                          </a:solidFill>
                        </a:rPr>
                        <a:t>Developing quality </a:t>
                      </a:r>
                      <a:r>
                        <a:rPr lang="en-GB" sz="2000" b="1" dirty="0" smtClean="0">
                          <a:solidFill>
                            <a:schemeClr val="bg1"/>
                          </a:solidFill>
                        </a:rPr>
                        <a:t>(Assessing,</a:t>
                      </a:r>
                      <a:r>
                        <a:rPr lang="en-GB" sz="2000" b="1" baseline="0" dirty="0" smtClean="0">
                          <a:solidFill>
                            <a:schemeClr val="bg1"/>
                          </a:solidFill>
                        </a:rPr>
                        <a:t> improving, enhancing, modelling)</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08748">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58012">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25</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BINGO</a:t>
            </a:r>
            <a:endParaRPr lang="en-US" dirty="0"/>
          </a:p>
        </p:txBody>
      </p:sp>
    </p:spTree>
    <p:extLst>
      <p:ext uri="{BB962C8B-B14F-4D97-AF65-F5344CB8AC3E}">
        <p14:creationId xmlns:p14="http://schemas.microsoft.com/office/powerpoint/2010/main" val="9986543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23288068"/>
              </p:ext>
            </p:extLst>
          </p:nvPr>
        </p:nvGraphicFramePr>
        <p:xfrm>
          <a:off x="2692400" y="107950"/>
          <a:ext cx="2600325" cy="1472184"/>
        </p:xfrm>
        <a:graphic>
          <a:graphicData uri="http://schemas.openxmlformats.org/drawingml/2006/table">
            <a:tbl>
              <a:tblPr/>
              <a:tblGrid>
                <a:gridCol w="2600325"/>
              </a:tblGrid>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una niña fea</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7" marR="685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una princesa</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7" marR="685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una niña bonita</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7" marR="685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180" name="Rectangle 1"/>
          <p:cNvSpPr>
            <a:spLocks noChangeArrowheads="1"/>
          </p:cNvSpPr>
          <p:nvPr/>
        </p:nvSpPr>
        <p:spPr bwMode="auto">
          <a:xfrm>
            <a:off x="214313" y="214313"/>
            <a:ext cx="2478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3200" b="1" dirty="0" err="1">
                <a:latin typeface="+mn-lt"/>
                <a:ea typeface="Calibri" pitchFamily="34" charset="0"/>
                <a:cs typeface="Times New Roman" pitchFamily="18" charset="0"/>
              </a:rPr>
              <a:t>Érase</a:t>
            </a:r>
            <a:r>
              <a:rPr lang="en-GB" sz="3200" b="1" dirty="0">
                <a:latin typeface="+mn-lt"/>
                <a:ea typeface="Calibri" pitchFamily="34" charset="0"/>
                <a:cs typeface="Times New Roman" pitchFamily="18" charset="0"/>
              </a:rPr>
              <a:t> </a:t>
            </a:r>
            <a:r>
              <a:rPr lang="en-GB" sz="3200" b="1" dirty="0" err="1">
                <a:latin typeface="+mn-lt"/>
                <a:ea typeface="Calibri" pitchFamily="34" charset="0"/>
                <a:cs typeface="Times New Roman" pitchFamily="18" charset="0"/>
              </a:rPr>
              <a:t>una</a:t>
            </a:r>
            <a:r>
              <a:rPr lang="en-GB" sz="3200" b="1" dirty="0">
                <a:latin typeface="+mn-lt"/>
                <a:ea typeface="Calibri" pitchFamily="34" charset="0"/>
                <a:cs typeface="Times New Roman" pitchFamily="18" charset="0"/>
              </a:rPr>
              <a:t> </a:t>
            </a:r>
            <a:r>
              <a:rPr lang="en-GB" sz="3200" b="1" dirty="0" err="1">
                <a:latin typeface="+mn-lt"/>
                <a:ea typeface="Calibri" pitchFamily="34" charset="0"/>
                <a:cs typeface="Times New Roman" pitchFamily="18" charset="0"/>
              </a:rPr>
              <a:t>vez</a:t>
            </a:r>
            <a:endParaRPr lang="en-GB" sz="2800" dirty="0">
              <a:latin typeface="+mn-lt"/>
              <a:ea typeface="Calibri" pitchFamily="34" charset="0"/>
              <a:cs typeface="Times New Roman" pitchFamily="18" charset="0"/>
            </a:endParaRPr>
          </a:p>
        </p:txBody>
      </p:sp>
      <p:sp>
        <p:nvSpPr>
          <p:cNvPr id="7181" name="Rectangle 1"/>
          <p:cNvSpPr>
            <a:spLocks noChangeArrowheads="1"/>
          </p:cNvSpPr>
          <p:nvPr/>
        </p:nvSpPr>
        <p:spPr bwMode="auto">
          <a:xfrm>
            <a:off x="5465763" y="333375"/>
            <a:ext cx="2916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3200" b="1">
                <a:latin typeface="+mn-lt"/>
                <a:ea typeface="Calibri" pitchFamily="34" charset="0"/>
                <a:cs typeface="Times New Roman" pitchFamily="18" charset="0"/>
              </a:rPr>
              <a:t>que vivía con</a:t>
            </a:r>
            <a:endParaRPr lang="en-GB" sz="2800">
              <a:latin typeface="+mn-lt"/>
              <a:ea typeface="Calibri" pitchFamily="34"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22047003"/>
              </p:ext>
            </p:extLst>
          </p:nvPr>
        </p:nvGraphicFramePr>
        <p:xfrm>
          <a:off x="311150" y="1557338"/>
          <a:ext cx="2244725" cy="1472184"/>
        </p:xfrm>
        <a:graphic>
          <a:graphicData uri="http://schemas.openxmlformats.org/drawingml/2006/table">
            <a:tbl>
              <a:tblPr/>
              <a:tblGrid>
                <a:gridCol w="2244725"/>
              </a:tblGrid>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su madrastra</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9" marR="685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su madre</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9" marR="685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Madre Nieve</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9" marR="685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7192" name="Picture 15" descr="talking picture icon.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26363" y="15875"/>
            <a:ext cx="141763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3" name="Rectangle 1"/>
          <p:cNvSpPr>
            <a:spLocks noChangeArrowheads="1"/>
          </p:cNvSpPr>
          <p:nvPr/>
        </p:nvSpPr>
        <p:spPr bwMode="auto">
          <a:xfrm>
            <a:off x="2665413" y="1989138"/>
            <a:ext cx="1082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3200" b="1">
                <a:latin typeface="+mn-lt"/>
                <a:ea typeface="Calibri" pitchFamily="34" charset="0"/>
                <a:cs typeface="Times New Roman" pitchFamily="18" charset="0"/>
              </a:rPr>
              <a:t>y con</a:t>
            </a:r>
            <a:endParaRPr lang="en-GB" sz="2800">
              <a:latin typeface="+mn-lt"/>
              <a:ea typeface="Calibri" pitchFamily="34"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37580913"/>
              </p:ext>
            </p:extLst>
          </p:nvPr>
        </p:nvGraphicFramePr>
        <p:xfrm>
          <a:off x="3948113" y="1628775"/>
          <a:ext cx="3937000" cy="1472184"/>
        </p:xfrm>
        <a:graphic>
          <a:graphicData uri="http://schemas.openxmlformats.org/drawingml/2006/table">
            <a:tbl>
              <a:tblPr/>
              <a:tblGrid>
                <a:gridCol w="3937000"/>
              </a:tblGrid>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su hermana malvada</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8" marR="6858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su hermano malvado</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8" marR="6858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su hermanastra malvada</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8" marR="6858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204" name="Rectangle 1"/>
          <p:cNvSpPr>
            <a:spLocks noChangeArrowheads="1"/>
          </p:cNvSpPr>
          <p:nvPr/>
        </p:nvSpPr>
        <p:spPr bwMode="auto">
          <a:xfrm>
            <a:off x="5219700" y="3792538"/>
            <a:ext cx="3870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3200" b="1" dirty="0">
                <a:latin typeface="+mn-lt"/>
                <a:ea typeface="Calibri" pitchFamily="34" charset="0"/>
                <a:cs typeface="Times New Roman" pitchFamily="18" charset="0"/>
              </a:rPr>
              <a:t>Un </a:t>
            </a:r>
            <a:r>
              <a:rPr lang="en-GB" sz="3200" b="1" dirty="0" err="1">
                <a:latin typeface="+mn-lt"/>
                <a:ea typeface="Calibri" pitchFamily="34" charset="0"/>
                <a:cs typeface="Times New Roman" pitchFamily="18" charset="0"/>
              </a:rPr>
              <a:t>día</a:t>
            </a:r>
            <a:r>
              <a:rPr lang="en-GB" sz="3200" b="1" dirty="0">
                <a:latin typeface="+mn-lt"/>
                <a:ea typeface="Calibri" pitchFamily="34" charset="0"/>
                <a:cs typeface="Times New Roman" pitchFamily="18" charset="0"/>
              </a:rPr>
              <a:t> </a:t>
            </a:r>
            <a:r>
              <a:rPr lang="en-GB" sz="3200" b="1" dirty="0" smtClean="0">
                <a:latin typeface="+mn-lt"/>
                <a:ea typeface="Calibri" pitchFamily="34" charset="0"/>
                <a:cs typeface="Times New Roman" pitchFamily="18" charset="0"/>
              </a:rPr>
              <a:t>Clara </a:t>
            </a:r>
            <a:r>
              <a:rPr lang="en-GB" sz="3200" b="1" dirty="0" err="1">
                <a:latin typeface="+mn-lt"/>
                <a:ea typeface="Calibri" pitchFamily="34" charset="0"/>
                <a:cs typeface="Times New Roman" pitchFamily="18" charset="0"/>
              </a:rPr>
              <a:t>tuvo</a:t>
            </a:r>
            <a:r>
              <a:rPr lang="en-GB" sz="3200" b="1" dirty="0">
                <a:latin typeface="+mn-lt"/>
                <a:ea typeface="Calibri" pitchFamily="34" charset="0"/>
                <a:cs typeface="Times New Roman" pitchFamily="18" charset="0"/>
              </a:rPr>
              <a:t> </a:t>
            </a:r>
            <a:r>
              <a:rPr lang="en-GB" sz="3200" b="1" dirty="0" err="1">
                <a:latin typeface="+mn-lt"/>
                <a:ea typeface="Calibri" pitchFamily="34" charset="0"/>
                <a:cs typeface="Times New Roman" pitchFamily="18" charset="0"/>
              </a:rPr>
              <a:t>que</a:t>
            </a:r>
            <a:endParaRPr lang="en-GB" sz="2800" dirty="0">
              <a:latin typeface="+mn-lt"/>
              <a:ea typeface="Calibri" pitchFamily="34" charset="0"/>
              <a:cs typeface="Times New Roman" pitchFamily="18" charset="0"/>
            </a:endParaRPr>
          </a:p>
        </p:txBody>
      </p:sp>
      <p:sp>
        <p:nvSpPr>
          <p:cNvPr id="7205" name="Rectangle 1"/>
          <p:cNvSpPr>
            <a:spLocks noChangeArrowheads="1"/>
          </p:cNvSpPr>
          <p:nvPr/>
        </p:nvSpPr>
        <p:spPr bwMode="auto">
          <a:xfrm>
            <a:off x="49213" y="3792538"/>
            <a:ext cx="2867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3200" b="1">
                <a:latin typeface="+mn-lt"/>
                <a:ea typeface="Calibri" pitchFamily="34" charset="0"/>
                <a:cs typeface="Times New Roman" pitchFamily="18" charset="0"/>
              </a:rPr>
              <a:t>que se llamaba</a:t>
            </a:r>
            <a:endParaRPr lang="en-GB" sz="2800">
              <a:latin typeface="+mn-lt"/>
              <a:ea typeface="Calibri" pitchFamily="34" charset="0"/>
              <a:cs typeface="Times New Roman" pitchFamily="18" charset="0"/>
            </a:endParaRPr>
          </a:p>
        </p:txBody>
      </p:sp>
      <p:graphicFrame>
        <p:nvGraphicFramePr>
          <p:cNvPr id="27" name="Table 26"/>
          <p:cNvGraphicFramePr>
            <a:graphicFrameLocks noGrp="1"/>
          </p:cNvGraphicFramePr>
          <p:nvPr>
            <p:extLst>
              <p:ext uri="{D42A27DB-BD31-4B8C-83A1-F6EECF244321}">
                <p14:modId xmlns:p14="http://schemas.microsoft.com/office/powerpoint/2010/main" val="1365696663"/>
              </p:ext>
            </p:extLst>
          </p:nvPr>
        </p:nvGraphicFramePr>
        <p:xfrm>
          <a:off x="2916238" y="3348038"/>
          <a:ext cx="2266950" cy="1472184"/>
        </p:xfrm>
        <a:graphic>
          <a:graphicData uri="http://schemas.openxmlformats.org/drawingml/2006/table">
            <a:tbl>
              <a:tblPr/>
              <a:tblGrid>
                <a:gridCol w="2266950"/>
              </a:tblGrid>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Angelina.</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49" marR="68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Agnes.</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49" marR="68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Dolores.</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49" marR="68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216" name="Rectangle 1"/>
          <p:cNvSpPr>
            <a:spLocks noChangeArrowheads="1"/>
          </p:cNvSpPr>
          <p:nvPr/>
        </p:nvSpPr>
        <p:spPr bwMode="auto">
          <a:xfrm>
            <a:off x="214313" y="5440363"/>
            <a:ext cx="12350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3200" b="1">
                <a:latin typeface="+mn-lt"/>
                <a:ea typeface="Calibri" pitchFamily="34" charset="0"/>
                <a:cs typeface="Times New Roman" pitchFamily="18" charset="0"/>
              </a:rPr>
              <a:t>entrar</a:t>
            </a:r>
            <a:endParaRPr lang="en-GB" sz="2800">
              <a:latin typeface="+mn-lt"/>
              <a:ea typeface="Calibri" pitchFamily="34" charset="0"/>
              <a:cs typeface="Times New Roman" pitchFamily="18" charset="0"/>
            </a:endParaRPr>
          </a:p>
        </p:txBody>
      </p:sp>
      <p:graphicFrame>
        <p:nvGraphicFramePr>
          <p:cNvPr id="29" name="Table 28"/>
          <p:cNvGraphicFramePr>
            <a:graphicFrameLocks noGrp="1"/>
          </p:cNvGraphicFramePr>
          <p:nvPr>
            <p:extLst>
              <p:ext uri="{D42A27DB-BD31-4B8C-83A1-F6EECF244321}">
                <p14:modId xmlns:p14="http://schemas.microsoft.com/office/powerpoint/2010/main" val="1297739577"/>
              </p:ext>
            </p:extLst>
          </p:nvPr>
        </p:nvGraphicFramePr>
        <p:xfrm>
          <a:off x="1592263" y="5056188"/>
          <a:ext cx="2403475" cy="1472184"/>
        </p:xfrm>
        <a:graphic>
          <a:graphicData uri="http://schemas.openxmlformats.org/drawingml/2006/table">
            <a:tbl>
              <a:tblPr/>
              <a:tblGrid>
                <a:gridCol w="2403475"/>
              </a:tblGrid>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en un castillo.</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63" marR="6856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en la casa.</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63" marR="6856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en el pozo.</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63" marR="6856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227" name="Rectangle 1"/>
          <p:cNvSpPr>
            <a:spLocks noChangeArrowheads="1"/>
          </p:cNvSpPr>
          <p:nvPr/>
        </p:nvSpPr>
        <p:spPr bwMode="auto">
          <a:xfrm>
            <a:off x="3924300" y="5440363"/>
            <a:ext cx="33797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3200" b="1">
                <a:latin typeface="+mn-lt"/>
                <a:ea typeface="Calibri" pitchFamily="34" charset="0"/>
                <a:cs typeface="Times New Roman" pitchFamily="18" charset="0"/>
              </a:rPr>
              <a:t>Se encontró con</a:t>
            </a:r>
            <a:endParaRPr lang="en-GB" sz="2800">
              <a:latin typeface="+mn-lt"/>
              <a:ea typeface="Calibri" pitchFamily="34" charset="0"/>
              <a:cs typeface="Times New Roman" pitchFamily="18" charset="0"/>
            </a:endParaRPr>
          </a:p>
        </p:txBody>
      </p:sp>
      <p:graphicFrame>
        <p:nvGraphicFramePr>
          <p:cNvPr id="31" name="Table 30"/>
          <p:cNvGraphicFramePr>
            <a:graphicFrameLocks noGrp="1"/>
          </p:cNvGraphicFramePr>
          <p:nvPr>
            <p:extLst>
              <p:ext uri="{D42A27DB-BD31-4B8C-83A1-F6EECF244321}">
                <p14:modId xmlns:p14="http://schemas.microsoft.com/office/powerpoint/2010/main" val="2998587623"/>
              </p:ext>
            </p:extLst>
          </p:nvPr>
        </p:nvGraphicFramePr>
        <p:xfrm>
          <a:off x="6845300" y="4981575"/>
          <a:ext cx="2190750" cy="1472184"/>
        </p:xfrm>
        <a:graphic>
          <a:graphicData uri="http://schemas.openxmlformats.org/drawingml/2006/table">
            <a:tbl>
              <a:tblPr/>
              <a:tblGrid>
                <a:gridCol w="2190750"/>
              </a:tblGrid>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una bruja.</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52" marR="685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una anciana.</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52" marR="685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un dragón.</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52" marR="685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7239" name="Picture 5" descr="storybook.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25" y="6308725"/>
            <a:ext cx="7207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3818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00063" y="857250"/>
          <a:ext cx="8143875" cy="5143500"/>
        </p:xfrm>
        <a:graphic>
          <a:graphicData uri="http://schemas.openxmlformats.org/drawingml/2006/table">
            <a:tbl>
              <a:tblPr firstRow="1" bandRow="1">
                <a:tableStyleId>{5940675A-B579-460E-94D1-54222C63F5DA}</a:tableStyleId>
              </a:tblPr>
              <a:tblGrid>
                <a:gridCol w="2714625"/>
                <a:gridCol w="2714625"/>
                <a:gridCol w="2714625"/>
              </a:tblGrid>
              <a:tr h="1714500">
                <a:tc>
                  <a:txBody>
                    <a:bodyPr/>
                    <a:lstStyle/>
                    <a:p>
                      <a:pPr algn="ctr"/>
                      <a:r>
                        <a:rPr lang="en-GB" sz="4800" dirty="0" smtClean="0"/>
                        <a:t>Opinion</a:t>
                      </a:r>
                      <a:endParaRPr lang="en-US" sz="4800" dirty="0"/>
                    </a:p>
                  </a:txBody>
                  <a:tcPr marL="91439" marR="91439" anchor="ctr"/>
                </a:tc>
                <a:tc>
                  <a:txBody>
                    <a:bodyPr/>
                    <a:lstStyle/>
                    <a:p>
                      <a:pPr algn="ctr"/>
                      <a:r>
                        <a:rPr lang="en-GB" sz="4800" dirty="0" smtClean="0"/>
                        <a:t>Present</a:t>
                      </a:r>
                      <a:endParaRPr lang="en-US" sz="4800" dirty="0"/>
                    </a:p>
                  </a:txBody>
                  <a:tcPr marL="91439" marR="91439" anchor="ctr"/>
                </a:tc>
                <a:tc>
                  <a:txBody>
                    <a:bodyPr/>
                    <a:lstStyle/>
                    <a:p>
                      <a:pPr algn="ctr"/>
                      <a:r>
                        <a:rPr lang="en-GB" sz="4800" dirty="0" smtClean="0"/>
                        <a:t>Future</a:t>
                      </a:r>
                      <a:endParaRPr lang="en-US" sz="4800" dirty="0"/>
                    </a:p>
                  </a:txBody>
                  <a:tcPr marL="91439" marR="91439" anchor="ctr"/>
                </a:tc>
              </a:tr>
              <a:tr h="1714500">
                <a:tc>
                  <a:txBody>
                    <a:bodyPr/>
                    <a:lstStyle/>
                    <a:p>
                      <a:pPr algn="ctr"/>
                      <a:r>
                        <a:rPr lang="en-GB" sz="4800" dirty="0" smtClean="0"/>
                        <a:t>Reason</a:t>
                      </a:r>
                      <a:endParaRPr lang="en-US" sz="4800" dirty="0"/>
                    </a:p>
                  </a:txBody>
                  <a:tcPr marL="91439" marR="91439" anchor="ctr"/>
                </a:tc>
                <a:tc>
                  <a:txBody>
                    <a:bodyPr/>
                    <a:lstStyle/>
                    <a:p>
                      <a:pPr algn="ctr"/>
                      <a:r>
                        <a:rPr lang="en-GB" sz="4400" dirty="0" smtClean="0"/>
                        <a:t>Time</a:t>
                      </a:r>
                      <a:r>
                        <a:rPr lang="en-GB" sz="4400" baseline="0" dirty="0" smtClean="0"/>
                        <a:t> expression</a:t>
                      </a:r>
                      <a:endParaRPr lang="en-US" sz="4400" dirty="0"/>
                    </a:p>
                  </a:txBody>
                  <a:tcPr marL="91439" marR="91439" anchor="ctr"/>
                </a:tc>
                <a:tc>
                  <a:txBody>
                    <a:bodyPr/>
                    <a:lstStyle/>
                    <a:p>
                      <a:pPr algn="ctr"/>
                      <a:r>
                        <a:rPr lang="en-GB" sz="4000" dirty="0" smtClean="0"/>
                        <a:t>Comparison</a:t>
                      </a:r>
                      <a:endParaRPr lang="en-US" sz="4000" dirty="0"/>
                    </a:p>
                  </a:txBody>
                  <a:tcPr marL="91439" marR="91439" anchor="ctr"/>
                </a:tc>
              </a:tr>
              <a:tr h="1714500">
                <a:tc>
                  <a:txBody>
                    <a:bodyPr/>
                    <a:lstStyle/>
                    <a:p>
                      <a:pPr algn="ctr"/>
                      <a:r>
                        <a:rPr lang="en-GB" sz="4000" dirty="0" smtClean="0"/>
                        <a:t>Complexity</a:t>
                      </a:r>
                      <a:endParaRPr lang="en-US" sz="4000" dirty="0"/>
                    </a:p>
                  </a:txBody>
                  <a:tcPr marL="91439" marR="91439" anchor="ctr"/>
                </a:tc>
                <a:tc>
                  <a:txBody>
                    <a:bodyPr/>
                    <a:lstStyle/>
                    <a:p>
                      <a:pPr algn="ctr"/>
                      <a:r>
                        <a:rPr lang="en-GB" sz="4800" dirty="0" smtClean="0"/>
                        <a:t>Past</a:t>
                      </a:r>
                      <a:endParaRPr lang="en-US" sz="4800" dirty="0"/>
                    </a:p>
                  </a:txBody>
                  <a:tcPr marL="91439" marR="91439" anchor="ctr"/>
                </a:tc>
                <a:tc>
                  <a:txBody>
                    <a:bodyPr/>
                    <a:lstStyle/>
                    <a:p>
                      <a:pPr algn="ctr"/>
                      <a:r>
                        <a:rPr lang="en-GB" sz="4800" dirty="0" smtClean="0"/>
                        <a:t>Reference to others</a:t>
                      </a:r>
                      <a:endParaRPr lang="en-US" sz="4800" dirty="0"/>
                    </a:p>
                  </a:txBody>
                  <a:tcPr marL="91439" marR="91439" anchor="ctr"/>
                </a:tc>
              </a:tr>
            </a:tbl>
          </a:graphicData>
        </a:graphic>
      </p:graphicFrame>
      <p:sp>
        <p:nvSpPr>
          <p:cNvPr id="106516"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28521774"/>
              </p:ext>
            </p:extLst>
          </p:nvPr>
        </p:nvGraphicFramePr>
        <p:xfrm>
          <a:off x="179512" y="188640"/>
          <a:ext cx="8856984" cy="6408712"/>
        </p:xfrm>
        <a:graphic>
          <a:graphicData uri="http://schemas.openxmlformats.org/drawingml/2006/table">
            <a:tbl>
              <a:tblPr firstRow="1" bandRow="1">
                <a:tableStyleId>{5940675A-B579-460E-94D1-54222C63F5DA}</a:tableStyleId>
              </a:tblPr>
              <a:tblGrid>
                <a:gridCol w="8856984"/>
              </a:tblGrid>
              <a:tr h="608446">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3506">
                <a:tc>
                  <a:txBody>
                    <a:bodyPr/>
                    <a:lstStyle/>
                    <a:p>
                      <a:pPr algn="l" fontAlgn="auto">
                        <a:spcBef>
                          <a:spcPts val="0"/>
                        </a:spcBef>
                        <a:spcAft>
                          <a:spcPts val="0"/>
                        </a:spcAft>
                        <a:defRPr/>
                      </a:pPr>
                      <a:r>
                        <a:rPr lang="en-GB" sz="2800" b="1" dirty="0" smtClean="0">
                          <a:solidFill>
                            <a:schemeClr val="bg1"/>
                          </a:solidFill>
                        </a:rPr>
                        <a:t>Developing quality </a:t>
                      </a:r>
                      <a:r>
                        <a:rPr lang="en-GB" sz="2000" b="1" dirty="0" smtClean="0">
                          <a:solidFill>
                            <a:schemeClr val="bg1"/>
                          </a:solidFill>
                        </a:rPr>
                        <a:t>(Assessing,</a:t>
                      </a:r>
                      <a:r>
                        <a:rPr lang="en-GB" sz="2000" b="1" baseline="0" dirty="0" smtClean="0">
                          <a:solidFill>
                            <a:schemeClr val="bg1"/>
                          </a:solidFill>
                        </a:rPr>
                        <a:t> improving, enhancing, modelling)</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08748">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58012">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 name="Text Placeholder 2"/>
          <p:cNvSpPr txBox="1">
            <a:spLocks/>
          </p:cNvSpPr>
          <p:nvPr/>
        </p:nvSpPr>
        <p:spPr>
          <a:xfrm>
            <a:off x="179512" y="6093296"/>
            <a:ext cx="7772400" cy="1500188"/>
          </a:xfrm>
          <a:prstGeom prst="rect">
            <a:avLst/>
          </a:prstGeom>
        </p:spPr>
        <p:txBody>
          <a:bodyPr rtlCol="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en-GB" sz="2800" b="1" dirty="0" smtClean="0">
                <a:solidFill>
                  <a:srgbClr val="002060"/>
                </a:solidFill>
              </a:rPr>
              <a:t>Idea 26</a:t>
            </a:r>
            <a:endParaRPr lang="en-US" sz="2800" b="1" dirty="0">
              <a:solidFill>
                <a:srgbClr val="002060"/>
              </a:solidFill>
            </a:endParaRPr>
          </a:p>
        </p:txBody>
      </p:sp>
      <p:sp>
        <p:nvSpPr>
          <p:cNvPr id="7" name="Title 1"/>
          <p:cNvSpPr txBox="1">
            <a:spLocks/>
          </p:cNvSpPr>
          <p:nvPr/>
        </p:nvSpPr>
        <p:spPr>
          <a:xfrm>
            <a:off x="642938" y="2571750"/>
            <a:ext cx="8058150" cy="1362075"/>
          </a:xfrm>
          <a:prstGeom prst="rect">
            <a:avLst/>
          </a:prstGeom>
          <a:ln w="38100">
            <a:solidFill>
              <a:srgbClr val="002060"/>
            </a:solidFill>
          </a:ln>
        </p:spPr>
        <p:txBody>
          <a:bodyPr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t>MODELLING</a:t>
            </a:r>
            <a:endParaRPr lang="en-US" dirty="0"/>
          </a:p>
        </p:txBody>
      </p:sp>
    </p:spTree>
    <p:extLst>
      <p:ext uri="{BB962C8B-B14F-4D97-AF65-F5344CB8AC3E}">
        <p14:creationId xmlns:p14="http://schemas.microsoft.com/office/powerpoint/2010/main" val="13468245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428625"/>
            <a:ext cx="7566025" cy="585787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7625" y="2571750"/>
            <a:ext cx="4143375" cy="335756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GB" sz="1400" dirty="0" err="1">
                <a:solidFill>
                  <a:schemeClr val="tx1"/>
                </a:solidFill>
              </a:rPr>
              <a:t>Prácticas</a:t>
            </a:r>
            <a:r>
              <a:rPr lang="en-GB" sz="1400" dirty="0">
                <a:solidFill>
                  <a:schemeClr val="tx1"/>
                </a:solidFill>
              </a:rPr>
              <a:t> </a:t>
            </a:r>
            <a:r>
              <a:rPr lang="en-GB" sz="1400" dirty="0" err="1">
                <a:solidFill>
                  <a:schemeClr val="tx1"/>
                </a:solidFill>
              </a:rPr>
              <a:t>laborales</a:t>
            </a:r>
            <a:r>
              <a:rPr lang="en-GB" sz="1400" dirty="0">
                <a:solidFill>
                  <a:schemeClr val="tx1"/>
                </a:solidFill>
              </a:rPr>
              <a:t/>
            </a:r>
            <a:br>
              <a:rPr lang="en-GB" sz="1400" dirty="0">
                <a:solidFill>
                  <a:schemeClr val="tx1"/>
                </a:solidFill>
              </a:rPr>
            </a:br>
            <a:r>
              <a:rPr lang="en-GB" sz="1400" dirty="0" err="1">
                <a:solidFill>
                  <a:schemeClr val="tx1"/>
                </a:solidFill>
              </a:rPr>
              <a:t>escuela</a:t>
            </a:r>
            <a:r>
              <a:rPr lang="en-GB" sz="1400" dirty="0">
                <a:solidFill>
                  <a:schemeClr val="tx1"/>
                </a:solidFill>
              </a:rPr>
              <a:t> </a:t>
            </a:r>
            <a:br>
              <a:rPr lang="en-GB" sz="1400" dirty="0">
                <a:solidFill>
                  <a:schemeClr val="tx1"/>
                </a:solidFill>
              </a:rPr>
            </a:br>
            <a:r>
              <a:rPr lang="en-GB" sz="1400" dirty="0" err="1">
                <a:solidFill>
                  <a:schemeClr val="tx1"/>
                </a:solidFill>
              </a:rPr>
              <a:t>horas</a:t>
            </a:r>
            <a:r>
              <a:rPr lang="en-GB" sz="1400" dirty="0">
                <a:solidFill>
                  <a:schemeClr val="tx1"/>
                </a:solidFill>
              </a:rPr>
              <a:t> de </a:t>
            </a:r>
            <a:r>
              <a:rPr lang="en-GB" sz="1400" dirty="0" err="1">
                <a:solidFill>
                  <a:schemeClr val="tx1"/>
                </a:solidFill>
              </a:rPr>
              <a:t>trabajo</a:t>
            </a:r>
            <a:r>
              <a:rPr lang="en-GB" sz="1400" dirty="0">
                <a:solidFill>
                  <a:schemeClr val="tx1"/>
                </a:solidFill>
              </a:rPr>
              <a:t/>
            </a:r>
            <a:br>
              <a:rPr lang="en-GB" sz="1400" dirty="0">
                <a:solidFill>
                  <a:schemeClr val="tx1"/>
                </a:solidFill>
              </a:rPr>
            </a:br>
            <a:r>
              <a:rPr lang="en-GB" sz="1400" dirty="0">
                <a:solidFill>
                  <a:schemeClr val="tx1"/>
                </a:solidFill>
              </a:rPr>
              <a:t>primer </a:t>
            </a:r>
            <a:r>
              <a:rPr lang="en-GB" sz="1400" dirty="0" err="1">
                <a:solidFill>
                  <a:schemeClr val="tx1"/>
                </a:solidFill>
              </a:rPr>
              <a:t>día</a:t>
            </a:r>
            <a:r>
              <a:rPr lang="en-GB" sz="1400" dirty="0">
                <a:solidFill>
                  <a:schemeClr val="tx1"/>
                </a:solidFill>
              </a:rPr>
              <a:t/>
            </a:r>
            <a:br>
              <a:rPr lang="en-GB" sz="1400" dirty="0">
                <a:solidFill>
                  <a:schemeClr val="tx1"/>
                </a:solidFill>
              </a:rPr>
            </a:br>
            <a:r>
              <a:rPr lang="en-GB" sz="1400" dirty="0">
                <a:solidFill>
                  <a:schemeClr val="tx1"/>
                </a:solidFill>
              </a:rPr>
              <a:t>no </a:t>
            </a:r>
            <a:r>
              <a:rPr lang="en-GB" sz="1400" dirty="0" err="1">
                <a:solidFill>
                  <a:schemeClr val="tx1"/>
                </a:solidFill>
              </a:rPr>
              <a:t>ganaba</a:t>
            </a:r>
            <a:r>
              <a:rPr lang="en-GB" sz="1400" dirty="0">
                <a:solidFill>
                  <a:schemeClr val="tx1"/>
                </a:solidFill>
              </a:rPr>
              <a:t/>
            </a:r>
            <a:br>
              <a:rPr lang="en-GB" sz="1400" dirty="0">
                <a:solidFill>
                  <a:schemeClr val="tx1"/>
                </a:solidFill>
              </a:rPr>
            </a:br>
            <a:r>
              <a:rPr lang="en-GB" sz="1400" dirty="0" err="1">
                <a:solidFill>
                  <a:schemeClr val="tx1"/>
                </a:solidFill>
              </a:rPr>
              <a:t>ayudar</a:t>
            </a:r>
            <a:r>
              <a:rPr lang="en-GB" sz="1400" dirty="0">
                <a:solidFill>
                  <a:schemeClr val="tx1"/>
                </a:solidFill>
              </a:rPr>
              <a:t> a</a:t>
            </a:r>
            <a:br>
              <a:rPr lang="en-GB" sz="1400" dirty="0">
                <a:solidFill>
                  <a:schemeClr val="tx1"/>
                </a:solidFill>
              </a:rPr>
            </a:br>
            <a:r>
              <a:rPr lang="en-GB" sz="1400" dirty="0" err="1">
                <a:solidFill>
                  <a:schemeClr val="tx1"/>
                </a:solidFill>
              </a:rPr>
              <a:t>jugaba</a:t>
            </a:r>
            <a:r>
              <a:rPr lang="en-GB" sz="1400" dirty="0">
                <a:solidFill>
                  <a:schemeClr val="tx1"/>
                </a:solidFill>
              </a:rPr>
              <a:t/>
            </a:r>
            <a:br>
              <a:rPr lang="en-GB" sz="1400" dirty="0">
                <a:solidFill>
                  <a:schemeClr val="tx1"/>
                </a:solidFill>
              </a:rPr>
            </a:br>
            <a:r>
              <a:rPr lang="en-GB" sz="1400" dirty="0" err="1">
                <a:solidFill>
                  <a:schemeClr val="tx1"/>
                </a:solidFill>
              </a:rPr>
              <a:t>más</a:t>
            </a:r>
            <a:r>
              <a:rPr lang="en-GB" sz="1400" dirty="0">
                <a:solidFill>
                  <a:schemeClr val="tx1"/>
                </a:solidFill>
              </a:rPr>
              <a:t> me </a:t>
            </a:r>
            <a:r>
              <a:rPr lang="en-GB" sz="1400" dirty="0" err="1">
                <a:solidFill>
                  <a:schemeClr val="tx1"/>
                </a:solidFill>
              </a:rPr>
              <a:t>gustó</a:t>
            </a:r>
            <a:r>
              <a:rPr lang="en-GB" sz="1400" dirty="0">
                <a:solidFill>
                  <a:schemeClr val="tx1"/>
                </a:solidFill>
              </a:rPr>
              <a:t/>
            </a:r>
            <a:br>
              <a:rPr lang="en-GB" sz="1400" dirty="0">
                <a:solidFill>
                  <a:schemeClr val="tx1"/>
                </a:solidFill>
              </a:rPr>
            </a:br>
            <a:r>
              <a:rPr lang="en-GB" sz="1400" dirty="0" err="1">
                <a:solidFill>
                  <a:schemeClr val="tx1"/>
                </a:solidFill>
              </a:rPr>
              <a:t>buena</a:t>
            </a:r>
            <a:r>
              <a:rPr lang="en-GB" sz="1400" dirty="0">
                <a:solidFill>
                  <a:schemeClr val="tx1"/>
                </a:solidFill>
              </a:rPr>
              <a:t> </a:t>
            </a:r>
            <a:r>
              <a:rPr lang="en-GB" sz="1400" dirty="0" err="1">
                <a:solidFill>
                  <a:schemeClr val="tx1"/>
                </a:solidFill>
              </a:rPr>
              <a:t>experiencia</a:t>
            </a:r>
            <a:r>
              <a:rPr lang="en-GB" sz="1400" dirty="0">
                <a:solidFill>
                  <a:schemeClr val="tx1"/>
                </a:solidFill>
              </a:rPr>
              <a:t/>
            </a:r>
            <a:br>
              <a:rPr lang="en-GB" sz="1400" dirty="0">
                <a:solidFill>
                  <a:schemeClr val="tx1"/>
                </a:solidFill>
              </a:rPr>
            </a:br>
            <a:r>
              <a:rPr lang="en-GB" sz="1400" dirty="0" err="1">
                <a:solidFill>
                  <a:schemeClr val="tx1"/>
                </a:solidFill>
              </a:rPr>
              <a:t>trabajo</a:t>
            </a:r>
            <a:r>
              <a:rPr lang="en-GB" sz="1400" dirty="0">
                <a:solidFill>
                  <a:schemeClr val="tx1"/>
                </a:solidFill>
              </a:rPr>
              <a:t> a </a:t>
            </a:r>
            <a:r>
              <a:rPr lang="en-GB" sz="1400" dirty="0" err="1">
                <a:solidFill>
                  <a:schemeClr val="tx1"/>
                </a:solidFill>
              </a:rPr>
              <a:t>tiempo</a:t>
            </a:r>
            <a:r>
              <a:rPr lang="en-GB" sz="1400" dirty="0">
                <a:solidFill>
                  <a:schemeClr val="tx1"/>
                </a:solidFill>
              </a:rPr>
              <a:t> </a:t>
            </a:r>
            <a:r>
              <a:rPr lang="en-GB" sz="1400" dirty="0" err="1">
                <a:solidFill>
                  <a:schemeClr val="tx1"/>
                </a:solidFill>
              </a:rPr>
              <a:t>parcial</a:t>
            </a:r>
            <a:r>
              <a:rPr lang="en-GB" sz="1400" dirty="0">
                <a:solidFill>
                  <a:schemeClr val="tx1"/>
                </a:solidFill>
              </a:rPr>
              <a:t/>
            </a:r>
            <a:br>
              <a:rPr lang="en-GB" sz="1400" dirty="0">
                <a:solidFill>
                  <a:schemeClr val="tx1"/>
                </a:solidFill>
              </a:rPr>
            </a:br>
            <a:r>
              <a:rPr lang="en-GB" sz="1400" dirty="0" err="1">
                <a:solidFill>
                  <a:schemeClr val="tx1"/>
                </a:solidFill>
              </a:rPr>
              <a:t>futuro</a:t>
            </a:r>
            <a:r>
              <a:rPr lang="en-GB" sz="1400" dirty="0">
                <a:solidFill>
                  <a:schemeClr val="tx1"/>
                </a:solidFill>
              </a:rPr>
              <a:t/>
            </a:r>
            <a:br>
              <a:rPr lang="en-GB" sz="1400" dirty="0">
                <a:solidFill>
                  <a:schemeClr val="tx1"/>
                </a:solidFill>
              </a:rPr>
            </a:br>
            <a:r>
              <a:rPr lang="en-GB" sz="1400" dirty="0" err="1">
                <a:solidFill>
                  <a:schemeClr val="tx1"/>
                </a:solidFill>
              </a:rPr>
              <a:t>bachillerato</a:t>
            </a:r>
            <a:r>
              <a:rPr lang="en-GB" sz="1400" dirty="0">
                <a:solidFill>
                  <a:schemeClr val="tx1"/>
                </a:solidFill>
              </a:rPr>
              <a:t/>
            </a:r>
            <a:br>
              <a:rPr lang="en-GB" sz="1400" dirty="0">
                <a:solidFill>
                  <a:schemeClr val="tx1"/>
                </a:solidFill>
              </a:rPr>
            </a:br>
            <a:r>
              <a:rPr lang="en-GB" sz="1400" dirty="0" err="1">
                <a:solidFill>
                  <a:schemeClr val="tx1"/>
                </a:solidFill>
              </a:rPr>
              <a:t>gente</a:t>
            </a:r>
            <a:r>
              <a:rPr lang="en-GB" sz="1400" dirty="0">
                <a:solidFill>
                  <a:schemeClr val="tx1"/>
                </a:solidFill>
              </a:rPr>
              <a:t/>
            </a:r>
            <a:br>
              <a:rPr lang="en-GB" sz="1400" dirty="0">
                <a:solidFill>
                  <a:schemeClr val="tx1"/>
                </a:solidFill>
              </a:rPr>
            </a:br>
            <a:r>
              <a:rPr lang="en-GB" sz="1400" dirty="0">
                <a:solidFill>
                  <a:schemeClr val="tx1"/>
                </a:solidFill>
              </a:rPr>
              <a:t>al </a:t>
            </a:r>
            <a:r>
              <a:rPr lang="en-GB" sz="1400" dirty="0" err="1">
                <a:solidFill>
                  <a:schemeClr val="tx1"/>
                </a:solidFill>
              </a:rPr>
              <a:t>extranjero</a:t>
            </a:r>
            <a:r>
              <a:rPr lang="en-GB" sz="1400" dirty="0">
                <a:solidFill>
                  <a:schemeClr val="tx1"/>
                </a:solidFill>
              </a:rPr>
              <a:t/>
            </a:r>
            <a:br>
              <a:rPr lang="en-GB" sz="1400" dirty="0">
                <a:solidFill>
                  <a:schemeClr val="tx1"/>
                </a:solidFill>
              </a:rPr>
            </a:br>
            <a:r>
              <a:rPr lang="en-GB" sz="1400" dirty="0">
                <a:solidFill>
                  <a:schemeClr val="tx1"/>
                </a:solidFill>
              </a:rPr>
              <a:t>no </a:t>
            </a:r>
            <a:r>
              <a:rPr lang="en-GB" sz="1400" dirty="0" err="1">
                <a:solidFill>
                  <a:schemeClr val="tx1"/>
                </a:solidFill>
              </a:rPr>
              <a:t>tengo</a:t>
            </a:r>
            <a:r>
              <a:rPr lang="en-GB" sz="1400" dirty="0">
                <a:solidFill>
                  <a:schemeClr val="tx1"/>
                </a:solidFill>
              </a:rPr>
              <a:t> </a:t>
            </a:r>
            <a:r>
              <a:rPr lang="en-GB" sz="1400" dirty="0" err="1">
                <a:solidFill>
                  <a:schemeClr val="tx1"/>
                </a:solidFill>
              </a:rPr>
              <a:t>ganas</a:t>
            </a:r>
            <a:r>
              <a:rPr lang="en-GB" sz="1400" dirty="0">
                <a:solidFill>
                  <a:schemeClr val="tx1"/>
                </a:solidFill>
              </a:rPr>
              <a:t>..</a:t>
            </a:r>
            <a:endParaRPr lang="en-US" sz="1400" dirty="0">
              <a:solidFill>
                <a:schemeClr val="tx1"/>
              </a:solidFill>
            </a:endParaRPr>
          </a:p>
        </p:txBody>
      </p:sp>
      <p:sp>
        <p:nvSpPr>
          <p:cNvPr id="108550" name="TextBox 5"/>
          <p:cNvSpPr txBox="1">
            <a:spLocks noChangeArrowheads="1"/>
          </p:cNvSpPr>
          <p:nvPr/>
        </p:nvSpPr>
        <p:spPr bwMode="auto">
          <a:xfrm>
            <a:off x="1000125" y="3071813"/>
            <a:ext cx="25717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atin typeface="Calibri" pitchFamily="34" charset="0"/>
              </a:rPr>
              <a:t>1.  Students can generate possible questions to ask (if this is the prompt sheet).</a:t>
            </a:r>
            <a:br>
              <a:rPr lang="en-GB">
                <a:latin typeface="Calibri" pitchFamily="34" charset="0"/>
              </a:rPr>
            </a:br>
            <a:r>
              <a:rPr lang="en-GB">
                <a:latin typeface="Calibri" pitchFamily="34" charset="0"/>
              </a:rPr>
              <a:t>2.  They can answer the questions as if they were this person.</a:t>
            </a:r>
            <a:br>
              <a:rPr lang="en-GB">
                <a:latin typeface="Calibri" pitchFamily="34" charset="0"/>
              </a:rPr>
            </a:br>
            <a:r>
              <a:rPr lang="en-GB">
                <a:latin typeface="Calibri" pitchFamily="34" charset="0"/>
              </a:rPr>
              <a:t>3.  They can prepare a prompt sheet for a different topic.</a:t>
            </a:r>
            <a:endParaRPr lang="en-US">
              <a:latin typeface="Calibri" pitchFamily="34"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72646610"/>
              </p:ext>
            </p:extLst>
          </p:nvPr>
        </p:nvGraphicFramePr>
        <p:xfrm>
          <a:off x="179512" y="188640"/>
          <a:ext cx="8856984" cy="6408712"/>
        </p:xfrm>
        <a:graphic>
          <a:graphicData uri="http://schemas.openxmlformats.org/drawingml/2006/table">
            <a:tbl>
              <a:tblPr firstRow="1" bandRow="1">
                <a:tableStyleId>{5940675A-B579-460E-94D1-54222C63F5DA}</a:tableStyleId>
              </a:tblPr>
              <a:tblGrid>
                <a:gridCol w="8856984"/>
              </a:tblGrid>
              <a:tr h="608446">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3506">
                <a:tc>
                  <a:txBody>
                    <a:bodyPr/>
                    <a:lstStyle/>
                    <a:p>
                      <a:pPr algn="l" fontAlgn="auto">
                        <a:spcBef>
                          <a:spcPts val="0"/>
                        </a:spcBef>
                        <a:spcAft>
                          <a:spcPts val="0"/>
                        </a:spcAft>
                        <a:defRPr/>
                      </a:pPr>
                      <a:r>
                        <a:rPr lang="en-GB" sz="2800" b="1" dirty="0" smtClean="0">
                          <a:solidFill>
                            <a:schemeClr val="bg1"/>
                          </a:solidFill>
                        </a:rPr>
                        <a:t>Reflection</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08748">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r>
                        <a:rPr lang="en-US" sz="2800" dirty="0" smtClean="0"/>
                        <a:t>Think</a:t>
                      </a:r>
                      <a:r>
                        <a:rPr lang="en-US" sz="2800" baseline="0" dirty="0" smtClean="0"/>
                        <a:t> of perhaps 2 tasks or strategies for speaking that could be incorporated into your KS4 lessons over the next two weeks.  Make a brief note of them and the topic you will need them to fit into.  </a:t>
                      </a: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58012">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88089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49260175"/>
              </p:ext>
            </p:extLst>
          </p:nvPr>
        </p:nvGraphicFramePr>
        <p:xfrm>
          <a:off x="6215063" y="63500"/>
          <a:ext cx="2600325" cy="1472184"/>
        </p:xfrm>
        <a:graphic>
          <a:graphicData uri="http://schemas.openxmlformats.org/drawingml/2006/table">
            <a:tbl>
              <a:tblPr/>
              <a:tblGrid>
                <a:gridCol w="2600325"/>
              </a:tblGrid>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lavó</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7" marR="685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limpió</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7" marR="685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fue de compras</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7" marR="6858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204" name="Rectangle 1"/>
          <p:cNvSpPr>
            <a:spLocks noChangeArrowheads="1"/>
          </p:cNvSpPr>
          <p:nvPr/>
        </p:nvSpPr>
        <p:spPr bwMode="auto">
          <a:xfrm>
            <a:off x="214313" y="214313"/>
            <a:ext cx="6059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3200" b="1">
                <a:latin typeface="+mn-lt"/>
                <a:ea typeface="Calibri" pitchFamily="34" charset="0"/>
                <a:cs typeface="Times New Roman" pitchFamily="18" charset="0"/>
              </a:rPr>
              <a:t>Clara se quedó con Madre Nieve y </a:t>
            </a:r>
            <a:endParaRPr lang="en-GB" sz="2800">
              <a:latin typeface="+mn-lt"/>
              <a:ea typeface="Calibri" pitchFamily="34" charset="0"/>
              <a:cs typeface="Times New Roman" pitchFamily="18" charset="0"/>
            </a:endParaRPr>
          </a:p>
        </p:txBody>
      </p:sp>
      <p:pic>
        <p:nvPicPr>
          <p:cNvPr id="8205" name="Picture 15" descr="talking picture icon.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8338" y="719138"/>
            <a:ext cx="141763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Rectangle 1"/>
          <p:cNvSpPr>
            <a:spLocks noChangeArrowheads="1"/>
          </p:cNvSpPr>
          <p:nvPr/>
        </p:nvSpPr>
        <p:spPr bwMode="auto">
          <a:xfrm>
            <a:off x="107950" y="1719263"/>
            <a:ext cx="750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sz="3200" b="1">
                <a:latin typeface="+mn-lt"/>
                <a:ea typeface="Calibri" pitchFamily="34" charset="0"/>
                <a:cs typeface="Times New Roman" pitchFamily="18" charset="0"/>
              </a:rPr>
              <a:t>y/e</a:t>
            </a:r>
            <a:endParaRPr lang="en-GB" sz="2800">
              <a:latin typeface="+mn-lt"/>
              <a:ea typeface="Calibri" pitchFamily="34"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880778957"/>
              </p:ext>
            </p:extLst>
          </p:nvPr>
        </p:nvGraphicFramePr>
        <p:xfrm>
          <a:off x="795338" y="1601788"/>
          <a:ext cx="2336800" cy="1472184"/>
        </p:xfrm>
        <a:graphic>
          <a:graphicData uri="http://schemas.openxmlformats.org/drawingml/2006/table">
            <a:tbl>
              <a:tblPr/>
              <a:tblGrid>
                <a:gridCol w="2336800"/>
              </a:tblGrid>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jugó.</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612" marR="686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hizo las camas.</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612" marR="686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cocinó.</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612" marR="6861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217" name="Rectangle 1"/>
          <p:cNvSpPr>
            <a:spLocks noChangeArrowheads="1"/>
          </p:cNvSpPr>
          <p:nvPr/>
        </p:nvSpPr>
        <p:spPr bwMode="auto">
          <a:xfrm>
            <a:off x="5219700" y="4048125"/>
            <a:ext cx="3744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3200" b="1">
                <a:latin typeface="+mn-lt"/>
                <a:ea typeface="Calibri" pitchFamily="34" charset="0"/>
                <a:cs typeface="Times New Roman" pitchFamily="18" charset="0"/>
              </a:rPr>
              <a:t>Agnes también entró</a:t>
            </a:r>
            <a:endParaRPr lang="en-GB" sz="2800">
              <a:latin typeface="+mn-lt"/>
              <a:ea typeface="Calibri" pitchFamily="34" charset="0"/>
              <a:cs typeface="Times New Roman" pitchFamily="18" charset="0"/>
            </a:endParaRPr>
          </a:p>
        </p:txBody>
      </p:sp>
      <p:sp>
        <p:nvSpPr>
          <p:cNvPr id="8218" name="Rectangle 1"/>
          <p:cNvSpPr>
            <a:spLocks noChangeArrowheads="1"/>
          </p:cNvSpPr>
          <p:nvPr/>
        </p:nvSpPr>
        <p:spPr bwMode="auto">
          <a:xfrm>
            <a:off x="49213" y="3544888"/>
            <a:ext cx="28670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3200" b="1">
                <a:latin typeface="+mn-lt"/>
                <a:ea typeface="Calibri" pitchFamily="34" charset="0"/>
                <a:cs typeface="Times New Roman" pitchFamily="18" charset="0"/>
              </a:rPr>
              <a:t>La madrastra tuvo</a:t>
            </a:r>
            <a:endParaRPr lang="en-GB" sz="2800">
              <a:latin typeface="+mn-lt"/>
              <a:ea typeface="Calibri" pitchFamily="34" charset="0"/>
              <a:cs typeface="Times New Roman" pitchFamily="18" charset="0"/>
            </a:endParaRPr>
          </a:p>
        </p:txBody>
      </p:sp>
      <p:graphicFrame>
        <p:nvGraphicFramePr>
          <p:cNvPr id="27" name="Table 26"/>
          <p:cNvGraphicFramePr>
            <a:graphicFrameLocks noGrp="1"/>
          </p:cNvGraphicFramePr>
          <p:nvPr>
            <p:extLst>
              <p:ext uri="{D42A27DB-BD31-4B8C-83A1-F6EECF244321}">
                <p14:modId xmlns:p14="http://schemas.microsoft.com/office/powerpoint/2010/main" val="3857500259"/>
              </p:ext>
            </p:extLst>
          </p:nvPr>
        </p:nvGraphicFramePr>
        <p:xfrm>
          <a:off x="2411413" y="3348038"/>
          <a:ext cx="2771775" cy="1472184"/>
        </p:xfrm>
        <a:graphic>
          <a:graphicData uri="http://schemas.openxmlformats.org/drawingml/2006/table">
            <a:tbl>
              <a:tblPr/>
              <a:tblGrid>
                <a:gridCol w="2771775"/>
              </a:tblGrid>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una idea.</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74" marR="6857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un problema.</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74" marR="6857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un plan retorcido.</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74" marR="6857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4136122835"/>
              </p:ext>
            </p:extLst>
          </p:nvPr>
        </p:nvGraphicFramePr>
        <p:xfrm>
          <a:off x="1911350" y="5084763"/>
          <a:ext cx="1282700" cy="1472184"/>
        </p:xfrm>
        <a:graphic>
          <a:graphicData uri="http://schemas.openxmlformats.org/drawingml/2006/table">
            <a:tbl>
              <a:tblPr/>
              <a:tblGrid>
                <a:gridCol w="1282700"/>
              </a:tblGrid>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cayó</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74" marR="6857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trabajó</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74" marR="6857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comió</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74" marR="6857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2010000406"/>
              </p:ext>
            </p:extLst>
          </p:nvPr>
        </p:nvGraphicFramePr>
        <p:xfrm>
          <a:off x="6496050" y="4743450"/>
          <a:ext cx="2190750" cy="1964119"/>
        </p:xfrm>
        <a:graphic>
          <a:graphicData uri="http://schemas.openxmlformats.org/drawingml/2006/table">
            <a:tbl>
              <a:tblPr/>
              <a:tblGrid>
                <a:gridCol w="2190750"/>
              </a:tblGrid>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oro.</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52" marR="685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826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alquitrán negro.</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52" marR="685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plata.</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52" marR="685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249" name="Rectangle 1"/>
          <p:cNvSpPr>
            <a:spLocks noChangeArrowheads="1"/>
          </p:cNvSpPr>
          <p:nvPr/>
        </p:nvSpPr>
        <p:spPr bwMode="auto">
          <a:xfrm>
            <a:off x="3243263" y="1733550"/>
            <a:ext cx="57213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3200" b="1">
                <a:latin typeface="+mn-lt"/>
                <a:ea typeface="Calibri" pitchFamily="34" charset="0"/>
                <a:cs typeface="Times New Roman" pitchFamily="18" charset="0"/>
              </a:rPr>
              <a:t>Cuando volvió a casa, Madre Nieve le regaló</a:t>
            </a:r>
            <a:endParaRPr lang="en-GB" sz="2800">
              <a:latin typeface="+mn-lt"/>
              <a:ea typeface="Calibri" pitchFamily="34" charset="0"/>
              <a:cs typeface="Times New Roman" pitchFamily="18"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4134225216"/>
              </p:ext>
            </p:extLst>
          </p:nvPr>
        </p:nvGraphicFramePr>
        <p:xfrm>
          <a:off x="6021388" y="2273300"/>
          <a:ext cx="2943225" cy="1472184"/>
        </p:xfrm>
        <a:graphic>
          <a:graphicData uri="http://schemas.openxmlformats.org/drawingml/2006/table">
            <a:tbl>
              <a:tblPr/>
              <a:tblGrid>
                <a:gridCol w="2943225"/>
              </a:tblGrid>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una gallina de oro.</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67" marR="6856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un vestido de oro.</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67" marR="6856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un plato de oro.</a:t>
                      </a:r>
                      <a:endPar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67" marR="6856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260" name="Rectangle 1"/>
          <p:cNvSpPr>
            <a:spLocks noChangeArrowheads="1"/>
          </p:cNvSpPr>
          <p:nvPr/>
        </p:nvSpPr>
        <p:spPr bwMode="auto">
          <a:xfrm>
            <a:off x="3454400" y="5084763"/>
            <a:ext cx="3530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3200" b="1">
                <a:latin typeface="+mn-lt"/>
                <a:ea typeface="Calibri" pitchFamily="34" charset="0"/>
                <a:cs typeface="Times New Roman" pitchFamily="18" charset="0"/>
              </a:rPr>
              <a:t>bien y su recompensa fue</a:t>
            </a:r>
            <a:endParaRPr lang="en-GB" sz="2800">
              <a:latin typeface="+mn-lt"/>
              <a:ea typeface="Calibri" pitchFamily="34" charset="0"/>
              <a:cs typeface="Times New Roman" pitchFamily="18" charset="0"/>
            </a:endParaRPr>
          </a:p>
        </p:txBody>
      </p:sp>
      <p:sp>
        <p:nvSpPr>
          <p:cNvPr id="8261" name="Rectangle 2"/>
          <p:cNvSpPr>
            <a:spLocks noChangeArrowheads="1"/>
          </p:cNvSpPr>
          <p:nvPr/>
        </p:nvSpPr>
        <p:spPr bwMode="auto">
          <a:xfrm>
            <a:off x="-36513" y="5159375"/>
            <a:ext cx="1955801"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3200" b="1">
                <a:latin typeface="+mn-lt"/>
                <a:ea typeface="Calibri" pitchFamily="34" charset="0"/>
                <a:cs typeface="Times New Roman" pitchFamily="18" charset="0"/>
              </a:rPr>
              <a:t>en el pozo pero no</a:t>
            </a:r>
            <a:endParaRPr lang="en-GB" sz="2800">
              <a:latin typeface="+mn-lt"/>
              <a:ea typeface="Calibri" pitchFamily="34" charset="0"/>
              <a:cs typeface="Times New Roman" pitchFamily="18" charset="0"/>
            </a:endParaRPr>
          </a:p>
        </p:txBody>
      </p:sp>
      <p:pic>
        <p:nvPicPr>
          <p:cNvPr id="8262" name="Picture 5" descr="storybook.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25" y="6308725"/>
            <a:ext cx="7207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1514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2240</TotalTime>
  <Words>5601</Words>
  <Application>Microsoft Office PowerPoint</Application>
  <PresentationFormat>On-screen Show (4:3)</PresentationFormat>
  <Paragraphs>878</Paragraphs>
  <Slides>83</Slides>
  <Notes>65</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83</vt:i4>
      </vt:variant>
    </vt:vector>
  </HeadingPairs>
  <TitlesOfParts>
    <vt:vector size="86" baseType="lpstr">
      <vt:lpstr>Office Theme</vt:lpstr>
      <vt:lpstr>Bitmap Image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HAVE I GOT NEWS FOR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Finde eine Person in der Klasse,die </vt:lpstr>
      <vt:lpstr>PowerPoint Presentation</vt:lpstr>
      <vt:lpstr>Quelles sont les questions?</vt:lpstr>
      <vt:lpstr>PowerPoint Presentation</vt:lpstr>
      <vt:lpstr>PowerPoint Presentation</vt:lpstr>
      <vt:lpstr>PowerPoint Presentation</vt:lpstr>
      <vt:lpstr>PowerPoint Presentation</vt:lpstr>
      <vt:lpstr>Buenas vacaciones</vt:lpstr>
      <vt:lpstr>Unplanned speaking strategies</vt:lpstr>
      <vt:lpstr>Speaking spontaneously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use the tick grid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Choose well – choose languages! Making languages the right choice for all students Wednesday 19 January 2011</dc:title>
  <dc:creator> </dc:creator>
  <cp:lastModifiedBy>Rachel Hawkes</cp:lastModifiedBy>
  <cp:revision>184</cp:revision>
  <dcterms:created xsi:type="dcterms:W3CDTF">2011-01-15T04:25:17Z</dcterms:created>
  <dcterms:modified xsi:type="dcterms:W3CDTF">2011-10-14T09:43:06Z</dcterms:modified>
</cp:coreProperties>
</file>