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8" r:id="rId3"/>
    <p:sldId id="317" r:id="rId4"/>
    <p:sldId id="318" r:id="rId5"/>
    <p:sldId id="257" r:id="rId6"/>
    <p:sldId id="270" r:id="rId7"/>
    <p:sldId id="262" r:id="rId8"/>
    <p:sldId id="272" r:id="rId9"/>
    <p:sldId id="315" r:id="rId10"/>
    <p:sldId id="275" r:id="rId11"/>
    <p:sldId id="271" r:id="rId12"/>
    <p:sldId id="268" r:id="rId13"/>
    <p:sldId id="273" r:id="rId14"/>
    <p:sldId id="274" r:id="rId15"/>
    <p:sldId id="299" r:id="rId16"/>
    <p:sldId id="276" r:id="rId17"/>
    <p:sldId id="267" r:id="rId18"/>
    <p:sldId id="279" r:id="rId19"/>
    <p:sldId id="280" r:id="rId20"/>
    <p:sldId id="278" r:id="rId21"/>
    <p:sldId id="281" r:id="rId22"/>
    <p:sldId id="284" r:id="rId23"/>
    <p:sldId id="285" r:id="rId24"/>
    <p:sldId id="263" r:id="rId25"/>
    <p:sldId id="288" r:id="rId26"/>
    <p:sldId id="300" r:id="rId27"/>
    <p:sldId id="286" r:id="rId28"/>
    <p:sldId id="287" r:id="rId29"/>
    <p:sldId id="289" r:id="rId30"/>
    <p:sldId id="290" r:id="rId31"/>
    <p:sldId id="291" r:id="rId32"/>
    <p:sldId id="293" r:id="rId33"/>
    <p:sldId id="313" r:id="rId34"/>
    <p:sldId id="292" r:id="rId35"/>
    <p:sldId id="294" r:id="rId36"/>
    <p:sldId id="301" r:id="rId37"/>
    <p:sldId id="302" r:id="rId38"/>
    <p:sldId id="312" r:id="rId39"/>
    <p:sldId id="296" r:id="rId40"/>
    <p:sldId id="297" r:id="rId41"/>
    <p:sldId id="310" r:id="rId42"/>
    <p:sldId id="311" r:id="rId43"/>
    <p:sldId id="283" r:id="rId44"/>
    <p:sldId id="303" r:id="rId45"/>
    <p:sldId id="260" r:id="rId46"/>
    <p:sldId id="298" r:id="rId47"/>
    <p:sldId id="308" r:id="rId48"/>
    <p:sldId id="305" r:id="rId49"/>
    <p:sldId id="304" r:id="rId50"/>
    <p:sldId id="306" r:id="rId51"/>
    <p:sldId id="309" r:id="rId52"/>
    <p:sldId id="261"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0457" autoAdjust="0"/>
  </p:normalViewPr>
  <p:slideViewPr>
    <p:cSldViewPr>
      <p:cViewPr>
        <p:scale>
          <a:sx n="38" d="100"/>
          <a:sy n="38" d="100"/>
        </p:scale>
        <p:origin x="-2316"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6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A1C98F4-C67B-4D00-A3F2-53634947E3D0}" type="datetimeFigureOut">
              <a:rPr lang="en-US"/>
              <a:pPr>
                <a:defRPr/>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8BF5E67-6DC7-4F5C-AE94-3E553E25102B}" type="slidenum">
              <a:rPr lang="en-US"/>
              <a:pPr>
                <a:defRPr/>
              </a:pPr>
              <a:t>‹#›</a:t>
            </a:fld>
            <a:endParaRPr lang="en-US"/>
          </a:p>
        </p:txBody>
      </p:sp>
    </p:spTree>
    <p:extLst>
      <p:ext uri="{BB962C8B-B14F-4D97-AF65-F5344CB8AC3E}">
        <p14:creationId xmlns:p14="http://schemas.microsoft.com/office/powerpoint/2010/main" val="3662454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1790A56-91E6-4710-AA89-05D4B56F467C}" type="slidenum">
              <a:rPr lang="en-GB" smtClean="0"/>
              <a:pPr eaLnBrk="1" fontAlgn="base" hangingPunct="1">
                <a:spcBef>
                  <a:spcPct val="0"/>
                </a:spcBef>
                <a:spcAft>
                  <a:spcPct val="0"/>
                </a:spcAft>
              </a:pPr>
              <a:t>2</a:t>
            </a:fld>
            <a:endParaRPr lang="en-GB"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Introduction – me and to session.  Share the professional standards that address teachers’ knowledge of assessment.  Ask teachers to read Handout 1 – Introduction to AfL – 2 mins to read, think, pair and then we will share the essentials of AfL (flipchart if there is one).</a:t>
            </a:r>
            <a:br>
              <a:rPr lang="en-GB" smtClean="0">
                <a:latin typeface="Arial" charset="0"/>
              </a:rPr>
            </a:br>
            <a:r>
              <a:rPr lang="en-GB" smtClean="0">
                <a:latin typeface="Arial" charset="0"/>
              </a:rPr>
              <a:t>What is important to know/remember about AfL?</a:t>
            </a:r>
            <a:br>
              <a:rPr lang="en-GB" smtClean="0">
                <a:latin typeface="Arial" charset="0"/>
              </a:rPr>
            </a:br>
            <a:r>
              <a:rPr lang="en-GB" smtClean="0">
                <a:latin typeface="Arial" charset="0"/>
              </a:rPr>
              <a:t/>
            </a:r>
            <a:br>
              <a:rPr lang="en-GB" smtClean="0">
                <a:latin typeface="Arial" charset="0"/>
              </a:rPr>
            </a:br>
            <a:r>
              <a:rPr lang="en-GB" smtClean="0">
                <a:latin typeface="Arial" charset="0"/>
              </a:rPr>
              <a:t>This will generate a collection of ‘soundbites’ </a:t>
            </a:r>
          </a:p>
          <a:p>
            <a:pPr eaLnBrk="1" hangingPunct="1">
              <a:spcBef>
                <a:spcPct val="0"/>
              </a:spcBef>
            </a:pPr>
            <a:r>
              <a:rPr lang="en-GB" smtClean="0">
                <a:latin typeface="Arial" charset="0"/>
              </a:rPr>
              <a:t>“Researcher, teachers, Ofsted and learners’ views about AfL are going to be aired and considered in this session and where relevant I include Ofsted quotes and student quotes within the presentation.  I’ve also included some relevant Ofsted quotes taken from The changing landscape of languages report on Handout 2, which is for your interest/later reference.  BUT for me this session needs to be about transforming ideas into practice.  What do we and learners do together in the classroom that makes the theory of AfL into reality?  Our focus is the methodology the pedagogy of AfL, not just the ideas behind it.  To make that the focus, I need to ‘cut to the chase’ with what AfL means to me in language teaching and learning so that we can spend our time with the ‘how’ rather than the ‘what’ of AfL.</a:t>
            </a: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GCSE assessment grid I use to mark and moderate the new orals.  Learners can use this to assess samples from the board.  Either from transcripts or just from audio or from both together.  They can then use the markscheme to judge the performance and gain a clearer understanding of what an A grade at speaking sounds like.  A similar and related strategy is to provide a prepared transcript of a spoken presentation and ask students to prepare a 30-word prompt sheet for that presentation.  This is ‘modelling’ in the sense of showing how to make the transition between written script and prompt notes.  </a:t>
            </a:r>
            <a:endParaRPr lang="en-US" smtClean="0"/>
          </a:p>
        </p:txBody>
      </p:sp>
      <p:sp>
        <p:nvSpPr>
          <p:cNvPr id="4" name="Slide Number Placeholder 3"/>
          <p:cNvSpPr>
            <a:spLocks noGrp="1"/>
          </p:cNvSpPr>
          <p:nvPr>
            <p:ph type="sldNum" sz="quarter" idx="5"/>
          </p:nvPr>
        </p:nvSpPr>
        <p:spPr/>
        <p:txBody>
          <a:bodyPr/>
          <a:lstStyle/>
          <a:p>
            <a:pPr>
              <a:defRPr/>
            </a:pPr>
            <a:fld id="{2DAC18F7-5426-4533-B395-B30ACA7C8E46}"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BE2C89A-7AF9-445F-83F2-63796FB0B615}" type="slidenum">
              <a:rPr lang="en-GB" smtClean="0"/>
              <a:pPr eaLnBrk="1" fontAlgn="base" hangingPunct="1">
                <a:spcBef>
                  <a:spcPct val="0"/>
                </a:spcBef>
                <a:spcAft>
                  <a:spcPct val="0"/>
                </a:spcAft>
              </a:pPr>
              <a:t>26</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latin typeface="Arial" charset="0"/>
              </a:rPr>
              <a:t>Self-assessment leads very naturally into differentiation – the most advanced stage of knowing from my list of 4 is clearly number 4 – creating own sentences, combining the known words with other known words to make new meanings.  This is something they can practise autonomously from the earliest stage with the help of a core language sheet (also dictionary and vocabulary book).  If learners finish a class activity early they can be directed to engage in ‘creative transfer’ using the core language sheet.  They love getting teacher oral feedback on their efforts too.  </a:t>
            </a: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494479E-0683-487B-82A3-C8E837523DF8}" type="slidenum">
              <a:rPr lang="en-GB" smtClean="0"/>
              <a:pPr eaLnBrk="1" fontAlgn="base" hangingPunct="1">
                <a:spcBef>
                  <a:spcPct val="0"/>
                </a:spcBef>
                <a:spcAft>
                  <a:spcPct val="0"/>
                </a:spcAft>
              </a:pPr>
              <a:t>27</a:t>
            </a:fld>
            <a:endParaRPr lang="en-GB"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4D27E63-FE4E-4F1D-993F-62E905611201}" type="slidenum">
              <a:rPr lang="en-GB" smtClean="0"/>
              <a:pPr eaLnBrk="1" fontAlgn="base" hangingPunct="1">
                <a:spcBef>
                  <a:spcPct val="0"/>
                </a:spcBef>
                <a:spcAft>
                  <a:spcPct val="0"/>
                </a:spcAft>
              </a:pPr>
              <a:t>28</a:t>
            </a:fld>
            <a:endParaRPr lang="en-GB"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Crown copyright 2010, Department for Education </a:t>
            </a:r>
          </a:p>
        </p:txBody>
      </p:sp>
      <p:sp>
        <p:nvSpPr>
          <p:cNvPr id="51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624C79-0E30-4A02-8381-5E4F0E0AE7CA}" type="slidenum">
              <a:rPr lang="en-US" smtClean="0"/>
              <a:pPr>
                <a:defRPr/>
              </a:pPr>
              <a:t>32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0A1E267-90DC-4A54-A6C2-3CE700F23C5F}" type="slidenum">
              <a:rPr lang="en-GB" smtClean="0"/>
              <a:pPr eaLnBrk="1" fontAlgn="base" hangingPunct="1">
                <a:spcBef>
                  <a:spcPct val="0"/>
                </a:spcBef>
                <a:spcAft>
                  <a:spcPct val="0"/>
                </a:spcAft>
              </a:pPr>
              <a:t>39</a:t>
            </a:fld>
            <a:endParaRPr lang="en-GB"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latin typeface="Arial" charset="0"/>
              </a:rPr>
              <a:t>Peer assessment before handing in homework can be very useful – students can use the tick grid OR they can do a Quality of Language check only as in this tally sheet.</a:t>
            </a:r>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This table shows that written feedback in the form of comments only is actually the most effective method for improving learning. This is because when comments are paired with marks, pupils tend to ignore the comments because their feelings of achievement or failure have already been reinforced by the mark.  See Handout from teacher Afl project </a:t>
            </a:r>
            <a:endParaRPr lang="en-US" smtClean="0"/>
          </a:p>
        </p:txBody>
      </p:sp>
      <p:sp>
        <p:nvSpPr>
          <p:cNvPr id="4" name="Slide Number Placeholder 3"/>
          <p:cNvSpPr>
            <a:spLocks noGrp="1"/>
          </p:cNvSpPr>
          <p:nvPr>
            <p:ph type="sldNum" sz="quarter" idx="5"/>
          </p:nvPr>
        </p:nvSpPr>
        <p:spPr/>
        <p:txBody>
          <a:bodyPr/>
          <a:lstStyle/>
          <a:p>
            <a:pPr>
              <a:defRPr/>
            </a:pPr>
            <a:fld id="{EDF93A6E-BF09-4031-89D0-DE5A30993149}" type="slidenum">
              <a:rPr lang="en-US" smtClean="0"/>
              <a:pPr>
                <a:defRPr/>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t>According to Vygotsky, support should be contingent – i.e. dependent on and responsive to learner need.  One way to individualise/differentiate support is to move from implicit to explicit support in terms of prompts for improvement.  Here are 3 different types of prompt that could be used to structure formative feedback/target:</a:t>
            </a:r>
          </a:p>
          <a:p>
            <a:pPr marL="179388" lvl="1" eaLnBrk="1" hangingPunct="1">
              <a:buFontTx/>
              <a:buChar char="•"/>
              <a:defRPr/>
            </a:pPr>
            <a:r>
              <a:rPr lang="en-GB" dirty="0" smtClean="0"/>
              <a:t>reminder</a:t>
            </a:r>
          </a:p>
          <a:p>
            <a:pPr marL="179388" lvl="1" eaLnBrk="1" hangingPunct="1">
              <a:buFontTx/>
              <a:buChar char="•"/>
              <a:defRPr/>
            </a:pPr>
            <a:r>
              <a:rPr lang="en-GB" dirty="0" smtClean="0"/>
              <a:t>scaffold</a:t>
            </a:r>
          </a:p>
          <a:p>
            <a:pPr marL="179388" lvl="1" eaLnBrk="1" hangingPunct="1">
              <a:buFontTx/>
              <a:buChar char="•"/>
              <a:defRPr/>
            </a:pPr>
            <a:r>
              <a:rPr lang="en-GB" dirty="0" smtClean="0"/>
              <a:t>Example</a:t>
            </a:r>
          </a:p>
          <a:p>
            <a:pPr marL="179388" lvl="1" eaLnBrk="1" hangingPunct="1">
              <a:defRPr/>
            </a:pPr>
            <a:endParaRPr lang="en-GB" dirty="0" smtClean="0"/>
          </a:p>
          <a:p>
            <a:pPr eaLnBrk="1" hangingPunct="1">
              <a:buFontTx/>
              <a:buChar char="•"/>
              <a:defRPr/>
            </a:pPr>
            <a:endParaRPr lang="en-GB" dirty="0" smtClean="0"/>
          </a:p>
          <a:p>
            <a:pPr eaLnBrk="1" hangingPunct="1">
              <a:defRPr/>
            </a:pPr>
            <a:r>
              <a:rPr lang="en-GB" dirty="0" smtClean="0"/>
              <a:t>Here is an example of each.  Reminders are clearly the most implicit and examples the most explicit and supportive.</a:t>
            </a:r>
          </a:p>
          <a:p>
            <a:pPr eaLnBrk="1" hangingPunct="1">
              <a:defRPr/>
            </a:pPr>
            <a:r>
              <a:rPr lang="en-US" i="1" dirty="0" smtClean="0">
                <a:solidFill>
                  <a:srgbClr val="4D4D4D"/>
                </a:solidFill>
                <a:latin typeface="Georgia" pitchFamily="18" charset="0"/>
              </a:rPr>
              <a:t>‘Say more about how you feel about this person.’</a:t>
            </a:r>
            <a:endParaRPr lang="en-GB" dirty="0" smtClean="0"/>
          </a:p>
          <a:p>
            <a:pPr marL="342900" indent="-342900">
              <a:lnSpc>
                <a:spcPct val="115000"/>
              </a:lnSpc>
              <a:spcBef>
                <a:spcPct val="20000"/>
              </a:spcBef>
              <a:defRPr/>
            </a:pPr>
            <a:r>
              <a:rPr lang="en-US" i="1" dirty="0" smtClean="0">
                <a:solidFill>
                  <a:srgbClr val="4D4D4D"/>
                </a:solidFill>
                <a:latin typeface="Georgia" pitchFamily="18" charset="0"/>
              </a:rPr>
              <a:t>‘Can you describe how this person is a ‘good friend’?’</a:t>
            </a:r>
          </a:p>
          <a:p>
            <a:pPr marL="342900" indent="-342900">
              <a:lnSpc>
                <a:spcPct val="115000"/>
              </a:lnSpc>
              <a:spcBef>
                <a:spcPct val="20000"/>
              </a:spcBef>
              <a:defRPr/>
            </a:pPr>
            <a:r>
              <a:rPr lang="en-US" i="1" dirty="0" smtClean="0">
                <a:solidFill>
                  <a:srgbClr val="4D4D4D"/>
                </a:solidFill>
                <a:latin typeface="Georgia" pitchFamily="18" charset="0"/>
              </a:rPr>
              <a:t>‘Describe something that happened that showed they are a good friend.’</a:t>
            </a:r>
          </a:p>
          <a:p>
            <a:pPr eaLnBrk="1" hangingPunct="1">
              <a:defRPr/>
            </a:pPr>
            <a:r>
              <a:rPr lang="en-US" b="1" i="1" dirty="0" smtClean="0">
                <a:solidFill>
                  <a:srgbClr val="4D4D4D"/>
                </a:solidFill>
                <a:latin typeface="Georgia" pitchFamily="18" charset="0"/>
              </a:rPr>
              <a:t>‘</a:t>
            </a:r>
            <a:r>
              <a:rPr lang="en-US" i="1" dirty="0" smtClean="0">
                <a:solidFill>
                  <a:srgbClr val="4D4D4D"/>
                </a:solidFill>
                <a:latin typeface="Georgia" pitchFamily="18" charset="0"/>
              </a:rPr>
              <a:t>Choose one of these or your own: “He is a good friend because he never says unkind things about me”, “My friend is a friend because he never tells me lies.’”</a:t>
            </a:r>
            <a:r>
              <a:rPr lang="en-US" dirty="0" smtClean="0">
                <a:solidFill>
                  <a:srgbClr val="4D4D4D"/>
                </a:solidFill>
                <a:latin typeface="Georgia" pitchFamily="18" charset="0"/>
              </a:rPr>
              <a:t>	(Shirley Clarke)	</a:t>
            </a:r>
            <a:endParaRPr lang="en-GB" dirty="0" smtClean="0"/>
          </a:p>
          <a:p>
            <a:pPr eaLnBrk="1" hangingPunct="1">
              <a:defRPr/>
            </a:pPr>
            <a:r>
              <a:rPr lang="en-GB" dirty="0" smtClean="0"/>
              <a:t>Handout – Decide which of the prompts belongs to where on the spectrum.</a:t>
            </a: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0987016-5C1A-49BF-B329-01922A37D76F}" type="slidenum">
              <a:rPr lang="en-US" smtClean="0"/>
              <a:pPr>
                <a:defRPr/>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961140F-EA9E-4C27-BEC6-91EC68DB57A1}" type="slidenum">
              <a:rPr lang="en-GB" smtClean="0"/>
              <a:pPr eaLnBrk="1" fontAlgn="base" hangingPunct="1">
                <a:spcBef>
                  <a:spcPct val="0"/>
                </a:spcBef>
                <a:spcAft>
                  <a:spcPct val="0"/>
                </a:spcAft>
              </a:pPr>
              <a:t>43</a:t>
            </a:fld>
            <a:endParaRPr lang="en-GB"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hard to get students to use what they have learnt already sometimes.  To focus them back on what is in their books, ask them to choose 9 sentences on the theme they have been covering and write them in English, making sure they know how they would be said in the TL (they will have this doubtless in their books).  They then get up and go around the class, testing each other.  When they find someone who can do a phrase correctly they write their name in one of the boxes next to that phrase.  In this version each phrase needs 2 x different names.  The plenary activity that follows is for the teacher to do a brief ‘spot check’ asking named individuals to do the phrase they have been signed up for.    This gets students to think back to what they have covered and to fix it more deeply in their long term memories.  </a:t>
            </a: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48A5C-2983-48C7-8E99-465EA362DE01}" type="slidenum">
              <a:rPr lang="en-US"/>
              <a:pPr fontAlgn="base">
                <a:spcBef>
                  <a:spcPct val="0"/>
                </a:spcBef>
                <a:spcAft>
                  <a:spcPct val="0"/>
                </a:spcAft>
                <a:defRPr/>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8BF5E67-6DC7-4F5C-AE94-3E553E25102B}" type="slidenum">
              <a:rPr lang="en-US" smtClean="0"/>
              <a:pPr>
                <a:defRPr/>
              </a:pPr>
              <a:t>3</a:t>
            </a:fld>
            <a:endParaRPr lang="en-US"/>
          </a:p>
        </p:txBody>
      </p:sp>
    </p:spTree>
    <p:extLst>
      <p:ext uri="{BB962C8B-B14F-4D97-AF65-F5344CB8AC3E}">
        <p14:creationId xmlns:p14="http://schemas.microsoft.com/office/powerpoint/2010/main" val="380622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8C545-FBE8-4859-BCE0-68399D305944}" type="slidenum">
              <a:rPr lang="en-US"/>
              <a:pPr fontAlgn="base">
                <a:spcBef>
                  <a:spcPct val="0"/>
                </a:spcBef>
                <a:spcAft>
                  <a:spcPct val="0"/>
                </a:spcAft>
                <a:defRPr/>
              </a:pPr>
              <a:t>50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Complete the final handout from this section – Reflection and Action Planning. (10 minutes)</a:t>
            </a:r>
            <a:endParaRPr lang="en-US" smtClean="0"/>
          </a:p>
        </p:txBody>
      </p:sp>
      <p:sp>
        <p:nvSpPr>
          <p:cNvPr id="4" name="Slide Number Placeholder 3"/>
          <p:cNvSpPr>
            <a:spLocks noGrp="1"/>
          </p:cNvSpPr>
          <p:nvPr>
            <p:ph type="sldNum" sz="quarter" idx="5"/>
          </p:nvPr>
        </p:nvSpPr>
        <p:spPr/>
        <p:txBody>
          <a:bodyPr/>
          <a:lstStyle/>
          <a:p>
            <a:pPr>
              <a:defRPr/>
            </a:pPr>
            <a:fld id="{E12F0D03-08E0-45D0-89EC-F15D09967E04}" type="slidenum">
              <a:rPr lang="en-US" smtClean="0"/>
              <a:pPr>
                <a:defRPr/>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These are for me the 4 key ideas and they all relate to knowing – in the mind of the teacher and in the minds of the learners.  Before we look at these 4 aspects of AfL in the classroom, I just want to share one thing that has contributed (in my teaching at least) to creating a shared sense of responsibility for learning in the classroom.  Explain the notion of ‘co-teachers’.</a:t>
            </a:r>
            <a:endParaRPr lang="en-US" smtClean="0"/>
          </a:p>
        </p:txBody>
      </p:sp>
      <p:sp>
        <p:nvSpPr>
          <p:cNvPr id="4" name="Slide Number Placeholder 3"/>
          <p:cNvSpPr>
            <a:spLocks noGrp="1"/>
          </p:cNvSpPr>
          <p:nvPr>
            <p:ph type="sldNum" sz="quarter" idx="5"/>
          </p:nvPr>
        </p:nvSpPr>
        <p:spPr/>
        <p:txBody>
          <a:bodyPr/>
          <a:lstStyle/>
          <a:p>
            <a:pPr>
              <a:defRPr/>
            </a:pPr>
            <a:fld id="{5FADA828-AF45-4566-AB17-EA128659B39B}"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Quotes from learners and QCA, really saying the same thing!</a:t>
            </a:r>
            <a:br>
              <a:rPr lang="en-GB" smtClean="0"/>
            </a:br>
            <a:r>
              <a:rPr lang="en-GB" smtClean="0"/>
              <a:t>2 minutes in pairs/groups to share how teachers typically set learning objectives – write down a recent learning objective you have used with a class.  Depending on what emerges here (i.e. the specificity of objectives), it may be useful to do another ‘round’ of this, focusing on crafting a lesson objective so that others in the group can identify the year group it is aimed at.  </a:t>
            </a:r>
            <a:br>
              <a:rPr lang="en-GB" smtClean="0"/>
            </a:br>
            <a:r>
              <a:rPr lang="en-GB" smtClean="0"/>
              <a:t>I share a variety of different approaches to lesson objective setting, exploring the purpose and usefulness of each in turn.  If the purpose of objective setting is to make sure that the process of learning is in the mind of the learners, are they better ways that ‘telling them what we’re going to do today’?</a:t>
            </a:r>
            <a:br>
              <a:rPr lang="en-GB" smtClean="0"/>
            </a:br>
            <a:r>
              <a:rPr lang="en-GB" smtClean="0"/>
              <a:t>Quickly complete Handout 3 – Learning Objectives but no discussion at this stage</a:t>
            </a:r>
            <a:endParaRPr lang="en-US" smtClean="0"/>
          </a:p>
        </p:txBody>
      </p:sp>
      <p:sp>
        <p:nvSpPr>
          <p:cNvPr id="4" name="Slide Number Placeholder 3"/>
          <p:cNvSpPr>
            <a:spLocks noGrp="1"/>
          </p:cNvSpPr>
          <p:nvPr>
            <p:ph type="sldNum" sz="quarter" idx="5"/>
          </p:nvPr>
        </p:nvSpPr>
        <p:spPr/>
        <p:txBody>
          <a:bodyPr/>
          <a:lstStyle/>
          <a:p>
            <a:pPr>
              <a:defRPr/>
            </a:pPr>
            <a:fld id="{15660997-BE62-4D52-B44C-3FF444F02DCC}"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Re-do this mind map with the theme of school and world of work in mind.  How could you re-use the language in the new context?</a:t>
            </a:r>
            <a:br>
              <a:rPr lang="en-GB" smtClean="0"/>
            </a:br>
            <a:r>
              <a:rPr lang="en-GB" smtClean="0"/>
              <a:t>This can be simplified or extended, depending on the level of your students and the grades they are targeting.  </a:t>
            </a: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1AF8E4-E16F-4AD2-9513-873FE98455A5}" type="slidenum">
              <a:rPr lang="en-US"/>
              <a:pPr fontAlgn="base">
                <a:spcBef>
                  <a:spcPct val="0"/>
                </a:spcBef>
                <a:spcAft>
                  <a:spcPct val="0"/>
                </a:spcAft>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At the start of a topic, particularly with a mixed intake in Year 7 from different primary feeders, it can be useful to introduce a list of ‘can do’ statements with some content and some skills-related statements, some clearly transferable language that you want students to know that they can ‘port’ from topic to topic and statements about the intent of the new topic you are starting.  This helps learners to recognise that they never start completely from scratch in languages.  It is always a mixture of something old, something new, something borrowed (i.e. high-frequency words and structures) plus the skills-base that stands them in good stead in every lesson.  The students will all be in different places, (particularly in year 7) but you can use this list to lay out your planning too, to show them where you want them to be by the end of the unit.  </a:t>
            </a:r>
            <a:br>
              <a:rPr lang="en-GB" smtClean="0"/>
            </a:br>
            <a:r>
              <a:rPr lang="en-GB" smtClean="0"/>
              <a:t>This is the final Sharing objectives example – if time, ask teachers to look back to Handout 3 and see if their thinking has changed in relation to objective setting.</a:t>
            </a:r>
            <a:endParaRPr lang="en-US" smtClean="0"/>
          </a:p>
        </p:txBody>
      </p:sp>
      <p:sp>
        <p:nvSpPr>
          <p:cNvPr id="4" name="Slide Number Placeholder 3"/>
          <p:cNvSpPr>
            <a:spLocks noGrp="1"/>
          </p:cNvSpPr>
          <p:nvPr>
            <p:ph type="sldNum" sz="quarter" idx="5"/>
          </p:nvPr>
        </p:nvSpPr>
        <p:spPr/>
        <p:txBody>
          <a:bodyPr/>
          <a:lstStyle/>
          <a:p>
            <a:pPr>
              <a:defRPr/>
            </a:pPr>
            <a:fld id="{17F77B48-BF66-45FD-9971-7D4BFDB9828F}"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As the teacher you can steer some of this implicitly through tasks that generate excellent responses, in terms of length, variety of language, fluency of delivery etc.. – I do think that there is a danger that in AfL focused teaching, if we are not imaginative, there could end up being far too much talk about learning and not enough active learning itself, so I as much as possible to focus my planning on tasks that are ‘informed doing’  activities – that is not to say that there won’t be reflection on what is good but that a lot of time will actually be spent producing lots of examples of what is good, rather than just talking about doing so.</a:t>
            </a:r>
            <a:endParaRPr lang="en-US" smtClean="0"/>
          </a:p>
        </p:txBody>
      </p:sp>
      <p:sp>
        <p:nvSpPr>
          <p:cNvPr id="4" name="Slide Number Placeholder 3"/>
          <p:cNvSpPr>
            <a:spLocks noGrp="1"/>
          </p:cNvSpPr>
          <p:nvPr>
            <p:ph type="sldNum" sz="quarter" idx="5"/>
          </p:nvPr>
        </p:nvSpPr>
        <p:spPr/>
        <p:txBody>
          <a:bodyPr/>
          <a:lstStyle/>
          <a:p>
            <a:pPr>
              <a:defRPr/>
            </a:pPr>
            <a:fld id="{C0EF90F3-16DC-49A5-8A74-A7884A3FD27F}"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The conditions or ‘targets’ can be many and varied.  It ALMOST doesn’t matter as the point of putting a condition there is to cause students to think their sentences through carefully as they build them.  It makes them much more aware of what they’re saying.  And making a sentence of exactly 8 words will involve usually a very short clause with ‘weil’ or two clauses linked with ‘und’ or additional details like when and where.  So they focus on different ways to make their sentences longer.  It also works well to set &gt;9 words or &lt;5 words at times too.  </a:t>
            </a:r>
            <a:endParaRPr lang="en-US" smtClean="0">
              <a:latin typeface="Arial" charset="0"/>
            </a:endParaRPr>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858A2EB-492F-44E2-BB11-6F622C8F7E05}" type="slidenum">
              <a:rPr lang="en-US" sz="1200"/>
              <a:pPr algn="r" eaLnBrk="1" hangingPunct="1"/>
              <a:t>19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This is just a variation on the theme of improving your sentence by adding details, clauses, adjectives, anything really.  Can be played as a class game with one team starting by providing a basic sentence and the other team having the opportunity to ‘pimp’ it, which, if successful done, allows them to steal the point, but if the effort is unsuccessful the first team gets the point.  Or it could simply be a talk routine that starts a lesson.  Teacher provides a sentence and students have to add to it.  They could do this in table groups of 4 too, building up/altering each time.  Then the teacher can ask for the pimped sentences after 2-3 minutes.  The concept of ‘pimping’ meaning to supersize or superenhance something (as in the popular tv show ‘Pimp my ride’ which was about making over old cars into amazing luxury vehicles.</a:t>
            </a:r>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34E0693-9041-4A5A-8EE7-B92496D455D3}"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72ACF7-152F-4920-9C65-F82B4DD85BC6}"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70C9CB-91E2-4E96-90D2-A52A3B8339EC}" type="slidenum">
              <a:rPr lang="en-US"/>
              <a:pPr>
                <a:defRPr/>
              </a:pPr>
              <a:t>‹#›</a:t>
            </a:fld>
            <a:endParaRPr lang="en-US"/>
          </a:p>
        </p:txBody>
      </p:sp>
    </p:spTree>
    <p:extLst>
      <p:ext uri="{BB962C8B-B14F-4D97-AF65-F5344CB8AC3E}">
        <p14:creationId xmlns:p14="http://schemas.microsoft.com/office/powerpoint/2010/main" val="161933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142BE0-51A6-4393-B483-687D9F7FD4BD}"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7B3C1C-22C6-4348-A57D-E4C59867128F}" type="slidenum">
              <a:rPr lang="en-US"/>
              <a:pPr>
                <a:defRPr/>
              </a:pPr>
              <a:t>‹#›</a:t>
            </a:fld>
            <a:endParaRPr lang="en-US"/>
          </a:p>
        </p:txBody>
      </p:sp>
    </p:spTree>
    <p:extLst>
      <p:ext uri="{BB962C8B-B14F-4D97-AF65-F5344CB8AC3E}">
        <p14:creationId xmlns:p14="http://schemas.microsoft.com/office/powerpoint/2010/main" val="184169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C24A2-BA10-4FB2-B433-971739A2B5E3}"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4B3ACF-9AEB-452D-B96F-9E2FAFD38DDE}" type="slidenum">
              <a:rPr lang="en-US"/>
              <a:pPr>
                <a:defRPr/>
              </a:pPr>
              <a:t>‹#›</a:t>
            </a:fld>
            <a:endParaRPr lang="en-US"/>
          </a:p>
        </p:txBody>
      </p:sp>
    </p:spTree>
    <p:extLst>
      <p:ext uri="{BB962C8B-B14F-4D97-AF65-F5344CB8AC3E}">
        <p14:creationId xmlns:p14="http://schemas.microsoft.com/office/powerpoint/2010/main" val="407123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7E06FD-0DC5-4F31-9830-56A002ECC2EF}"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FFFB8-0B7E-4CF6-9CEC-8B68F079A8FF}" type="slidenum">
              <a:rPr lang="en-US"/>
              <a:pPr>
                <a:defRPr/>
              </a:pPr>
              <a:t>‹#›</a:t>
            </a:fld>
            <a:endParaRPr lang="en-US"/>
          </a:p>
        </p:txBody>
      </p:sp>
    </p:spTree>
    <p:extLst>
      <p:ext uri="{BB962C8B-B14F-4D97-AF65-F5344CB8AC3E}">
        <p14:creationId xmlns:p14="http://schemas.microsoft.com/office/powerpoint/2010/main" val="25992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770BEB-A476-473E-8D3A-1BDC84CF1417}"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BFD63-3578-4EFA-93D9-24FAD1DBDC26}" type="slidenum">
              <a:rPr lang="en-US"/>
              <a:pPr>
                <a:defRPr/>
              </a:pPr>
              <a:t>‹#›</a:t>
            </a:fld>
            <a:endParaRPr lang="en-US"/>
          </a:p>
        </p:txBody>
      </p:sp>
    </p:spTree>
    <p:extLst>
      <p:ext uri="{BB962C8B-B14F-4D97-AF65-F5344CB8AC3E}">
        <p14:creationId xmlns:p14="http://schemas.microsoft.com/office/powerpoint/2010/main" val="359211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62C0E1-8DE5-4BE8-86A3-3451559BFBC3}"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AF2109-ACE0-4A6F-A704-06BDF1355644}" type="slidenum">
              <a:rPr lang="en-US"/>
              <a:pPr>
                <a:defRPr/>
              </a:pPr>
              <a:t>‹#›</a:t>
            </a:fld>
            <a:endParaRPr lang="en-US"/>
          </a:p>
        </p:txBody>
      </p:sp>
    </p:spTree>
    <p:extLst>
      <p:ext uri="{BB962C8B-B14F-4D97-AF65-F5344CB8AC3E}">
        <p14:creationId xmlns:p14="http://schemas.microsoft.com/office/powerpoint/2010/main" val="62177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127CCC-5ADD-4684-8DD0-F994A657482B}" type="datetimeFigureOut">
              <a:rPr lang="en-US"/>
              <a:pPr>
                <a:defRPr/>
              </a:pPr>
              <a:t>11/2/2011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7A37D2-89CD-4D62-A9A3-AF6299F4DDB7}" type="slidenum">
              <a:rPr lang="en-US"/>
              <a:pPr>
                <a:defRPr/>
              </a:pPr>
              <a:t>‹#›</a:t>
            </a:fld>
            <a:endParaRPr lang="en-US"/>
          </a:p>
        </p:txBody>
      </p:sp>
    </p:spTree>
    <p:extLst>
      <p:ext uri="{BB962C8B-B14F-4D97-AF65-F5344CB8AC3E}">
        <p14:creationId xmlns:p14="http://schemas.microsoft.com/office/powerpoint/2010/main" val="142407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9903FF-AC96-4CA1-85B0-911736B29E6B}" type="datetimeFigureOut">
              <a:rPr lang="en-US"/>
              <a:pPr>
                <a:defRPr/>
              </a:pPr>
              <a:t>11/2/2011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1728C9-9909-490A-8E55-4716E90BA2F0}" type="slidenum">
              <a:rPr lang="en-US"/>
              <a:pPr>
                <a:defRPr/>
              </a:pPr>
              <a:t>‹#›</a:t>
            </a:fld>
            <a:endParaRPr lang="en-US"/>
          </a:p>
        </p:txBody>
      </p:sp>
    </p:spTree>
    <p:extLst>
      <p:ext uri="{BB962C8B-B14F-4D97-AF65-F5344CB8AC3E}">
        <p14:creationId xmlns:p14="http://schemas.microsoft.com/office/powerpoint/2010/main" val="115340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F4A292-438D-4E82-8297-23BD3C7C516F}" type="datetimeFigureOut">
              <a:rPr lang="en-US"/>
              <a:pPr>
                <a:defRPr/>
              </a:pPr>
              <a:t>11/2/2011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C83ACC-34C0-42BD-B953-DA05A588C1C1}" type="slidenum">
              <a:rPr lang="en-US"/>
              <a:pPr>
                <a:defRPr/>
              </a:pPr>
              <a:t>‹#›</a:t>
            </a:fld>
            <a:endParaRPr lang="en-US"/>
          </a:p>
        </p:txBody>
      </p:sp>
    </p:spTree>
    <p:extLst>
      <p:ext uri="{BB962C8B-B14F-4D97-AF65-F5344CB8AC3E}">
        <p14:creationId xmlns:p14="http://schemas.microsoft.com/office/powerpoint/2010/main" val="113469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2AFCFD-1ECC-482D-A18A-3A2E7B910F8D}"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F0F1D2-7B4B-4C11-B6E2-5EABA7B58DE8}" type="slidenum">
              <a:rPr lang="en-US"/>
              <a:pPr>
                <a:defRPr/>
              </a:pPr>
              <a:t>‹#›</a:t>
            </a:fld>
            <a:endParaRPr lang="en-US"/>
          </a:p>
        </p:txBody>
      </p:sp>
    </p:spTree>
    <p:extLst>
      <p:ext uri="{BB962C8B-B14F-4D97-AF65-F5344CB8AC3E}">
        <p14:creationId xmlns:p14="http://schemas.microsoft.com/office/powerpoint/2010/main" val="78285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1E9555-2402-4296-98E4-E92490C5C18A}"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1F55C0-73E5-4F3C-B64F-6CA3FD81F056}" type="slidenum">
              <a:rPr lang="en-US"/>
              <a:pPr>
                <a:defRPr/>
              </a:pPr>
              <a:t>‹#›</a:t>
            </a:fld>
            <a:endParaRPr lang="en-US"/>
          </a:p>
        </p:txBody>
      </p:sp>
    </p:spTree>
    <p:extLst>
      <p:ext uri="{BB962C8B-B14F-4D97-AF65-F5344CB8AC3E}">
        <p14:creationId xmlns:p14="http://schemas.microsoft.com/office/powerpoint/2010/main" val="26813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6F2F3B-6FED-4A07-BA83-8E3F8BCFBF38}" type="datetimeFigureOut">
              <a:rPr lang="en-US"/>
              <a:pPr>
                <a:defRPr/>
              </a:pPr>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4D4E3BA-3A7E-40B0-ABED-435DB8CB11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1.png"/><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rhawkes@comberton.cambs.sch.k" TargetMode="External"/><Relationship Id="rId2" Type="http://schemas.openxmlformats.org/officeDocument/2006/relationships/hyperlink" Target="http://www.rachelhawkes.com/"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5.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e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4.w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solidFill>
            <a:srgbClr val="C00000"/>
          </a:solidFill>
        </p:spPr>
        <p:txBody>
          <a:bodyPr/>
          <a:lstStyle/>
          <a:p>
            <a:pPr eaLnBrk="1" hangingPunct="1"/>
            <a:r>
              <a:rPr lang="en-GB" b="1" smtClean="0">
                <a:solidFill>
                  <a:schemeClr val="bg1"/>
                </a:solidFill>
              </a:rPr>
              <a:t>Assessing to learn </a:t>
            </a:r>
            <a:br>
              <a:rPr lang="en-GB" b="1" smtClean="0">
                <a:solidFill>
                  <a:schemeClr val="bg1"/>
                </a:solidFill>
              </a:rPr>
            </a:br>
            <a:r>
              <a:rPr lang="en-GB" b="1" smtClean="0">
                <a:solidFill>
                  <a:schemeClr val="bg1"/>
                </a:solidFill>
              </a:rPr>
              <a:t>and learning to assess</a:t>
            </a:r>
            <a:endParaRPr lang="en-US" b="1" smtClean="0">
              <a:solidFill>
                <a:schemeClr val="bg1"/>
              </a:solidFill>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solidFill>
                  <a:schemeClr val="tx1">
                    <a:lumMod val="75000"/>
                    <a:lumOff val="25000"/>
                  </a:schemeClr>
                </a:solidFill>
              </a:rPr>
              <a:t>What should assessment look like in the languages classroom?</a:t>
            </a:r>
            <a:endParaRPr lang="en-US" dirty="0" smtClean="0">
              <a:solidFill>
                <a:schemeClr val="tx1">
                  <a:lumMod val="75000"/>
                  <a:lumOff val="25000"/>
                </a:schemeClr>
              </a:solidFill>
            </a:endParaRPr>
          </a:p>
        </p:txBody>
      </p:sp>
      <p:sp>
        <p:nvSpPr>
          <p:cNvPr id="205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053"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575" y="6435725"/>
            <a:ext cx="5732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i="1">
                <a:latin typeface="Bodoni MT" pitchFamily="18" charset="0"/>
              </a:rPr>
              <a:t>de vacaciones          on holiday     </a:t>
            </a:r>
          </a:p>
        </p:txBody>
      </p:sp>
      <p:pic>
        <p:nvPicPr>
          <p:cNvPr id="8195" name="Picture 3" descr="j04127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6550025"/>
            <a:ext cx="468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4"/>
          <p:cNvSpPr>
            <a:spLocks noChangeShapeType="1"/>
          </p:cNvSpPr>
          <p:nvPr/>
        </p:nvSpPr>
        <p:spPr bwMode="auto">
          <a:xfrm>
            <a:off x="0" y="6453188"/>
            <a:ext cx="91440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7" name="Rectangle 5"/>
          <p:cNvSpPr>
            <a:spLocks noGrp="1"/>
          </p:cNvSpPr>
          <p:nvPr>
            <p:ph type="title"/>
          </p:nvPr>
        </p:nvSpPr>
        <p:spPr/>
        <p:txBody>
          <a:bodyPr/>
          <a:lstStyle/>
          <a:p>
            <a:pPr eaLnBrk="1" hangingPunct="1"/>
            <a:r>
              <a:rPr lang="en-GB" sz="5400" b="1" smtClean="0">
                <a:latin typeface="Batang" pitchFamily="18" charset="-127"/>
                <a:ea typeface="Batang" pitchFamily="18" charset="-127"/>
              </a:rPr>
              <a:t>Hoy vamos a ..</a:t>
            </a:r>
          </a:p>
        </p:txBody>
      </p:sp>
      <p:sp>
        <p:nvSpPr>
          <p:cNvPr id="30726" name="Rectangle 6"/>
          <p:cNvSpPr>
            <a:spLocks noGrp="1"/>
          </p:cNvSpPr>
          <p:nvPr>
            <p:ph type="body" idx="1"/>
          </p:nvPr>
        </p:nvSpPr>
        <p:spPr/>
        <p:txBody>
          <a:bodyPr/>
          <a:lstStyle/>
          <a:p>
            <a:pPr eaLnBrk="1" hangingPunct="1"/>
            <a:r>
              <a:rPr lang="en-GB" smtClean="0">
                <a:latin typeface="Batang" pitchFamily="18" charset="-127"/>
                <a:ea typeface="Batang" pitchFamily="18" charset="-127"/>
              </a:rPr>
              <a:t>aprender palabras y frases para describir el tiempo</a:t>
            </a:r>
          </a:p>
          <a:p>
            <a:pPr eaLnBrk="1" hangingPunct="1"/>
            <a:r>
              <a:rPr lang="en-GB" smtClean="0">
                <a:latin typeface="Batang" pitchFamily="18" charset="-127"/>
                <a:ea typeface="Batang" pitchFamily="18" charset="-127"/>
              </a:rPr>
              <a:t>practicar la pronunciación y estrategias para memorizar palabras nuevas </a:t>
            </a:r>
          </a:p>
        </p:txBody>
      </p:sp>
      <p:pic>
        <p:nvPicPr>
          <p:cNvPr id="8199" name="Picture 7" descr="j04127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0" y="5286375"/>
            <a:ext cx="15128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4"/>
          <p:cNvSpPr txBox="1">
            <a:spLocks noChangeArrowheads="1"/>
          </p:cNvSpPr>
          <p:nvPr/>
        </p:nvSpPr>
        <p:spPr bwMode="auto">
          <a:xfrm>
            <a:off x="142875" y="142875"/>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sp>
        <p:nvSpPr>
          <p:cNvPr id="820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8202"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142875" y="142875"/>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l="1465" t="19531" r="1855" b="21875"/>
          <a:stretch>
            <a:fillRect/>
          </a:stretch>
        </p:blipFill>
        <p:spPr bwMode="auto">
          <a:xfrm>
            <a:off x="428625" y="1571625"/>
            <a:ext cx="82867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7072313" y="6000750"/>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hlinkClick r:id="rId3"/>
              </a:rPr>
              <a:t>www.wordle.net</a:t>
            </a:r>
            <a:r>
              <a:rPr lang="en-GB"/>
              <a:t> </a:t>
            </a:r>
            <a:endParaRPr lang="en-US"/>
          </a:p>
        </p:txBody>
      </p:sp>
      <p:sp>
        <p:nvSpPr>
          <p:cNvPr id="922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9222" name="Picture 19"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42875" y="142875"/>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17145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ontent Placeholder 6"/>
          <p:cNvSpPr>
            <a:spLocks noGrp="1"/>
          </p:cNvSpPr>
          <p:nvPr>
            <p:ph idx="1"/>
          </p:nvPr>
        </p:nvSpPr>
        <p:spPr/>
        <p:txBody>
          <a:bodyPr/>
          <a:lstStyle/>
          <a:p>
            <a:pPr eaLnBrk="1" hangingPunct="1"/>
            <a:r>
              <a:rPr lang="en-GB" smtClean="0"/>
              <a:t>Post-its</a:t>
            </a:r>
          </a:p>
          <a:p>
            <a:pPr eaLnBrk="1" hangingPunct="1"/>
            <a:endParaRPr lang="en-GB" smtClean="0"/>
          </a:p>
          <a:p>
            <a:pPr eaLnBrk="1" hangingPunct="1"/>
            <a:r>
              <a:rPr lang="en-GB" smtClean="0"/>
              <a:t>Know – want to know – learned</a:t>
            </a:r>
          </a:p>
          <a:p>
            <a:pPr eaLnBrk="1" hangingPunct="1"/>
            <a:endParaRPr lang="en-GB" smtClean="0"/>
          </a:p>
          <a:p>
            <a:pPr eaLnBrk="1" hangingPunct="1"/>
            <a:r>
              <a:rPr lang="en-GB" smtClean="0"/>
              <a:t>Mind-mapping</a:t>
            </a:r>
            <a:endParaRPr lang="en-US" smtClean="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928688"/>
            <a:ext cx="17240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929063"/>
            <a:ext cx="38766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0248" name="Picture 19" descr="Joined Up.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alibri" pitchFamily="34" charset="0"/>
            </a:endParaRPr>
          </a:p>
        </p:txBody>
      </p:sp>
      <p:pic>
        <p:nvPicPr>
          <p:cNvPr id="11267" name="Picture 2" descr="C:\Documents and Settings\Administrator\Local Settings\Temporary Internet Files\Content.IE5\HIOXUBAN\MC9002865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2500313"/>
            <a:ext cx="18002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9"/>
          <p:cNvSpPr>
            <a:spLocks noChangeShapeType="1"/>
          </p:cNvSpPr>
          <p:nvPr/>
        </p:nvSpPr>
        <p:spPr bwMode="auto">
          <a:xfrm flipV="1">
            <a:off x="4859338" y="1557338"/>
            <a:ext cx="1225550"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69" name="Text Box 46"/>
          <p:cNvSpPr txBox="1">
            <a:spLocks noChangeArrowheads="1"/>
          </p:cNvSpPr>
          <p:nvPr/>
        </p:nvSpPr>
        <p:spPr bwMode="auto">
          <a:xfrm rot="-1982134">
            <a:off x="4572000" y="14065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fui(mos)</a:t>
            </a:r>
          </a:p>
        </p:txBody>
      </p:sp>
      <p:sp>
        <p:nvSpPr>
          <p:cNvPr id="11270" name="Text Box 47"/>
          <p:cNvSpPr txBox="1">
            <a:spLocks noChangeArrowheads="1"/>
          </p:cNvSpPr>
          <p:nvPr/>
        </p:nvSpPr>
        <p:spPr bwMode="auto">
          <a:xfrm rot="-1982134">
            <a:off x="5045075" y="189706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viajamos</a:t>
            </a:r>
          </a:p>
        </p:txBody>
      </p:sp>
      <p:sp>
        <p:nvSpPr>
          <p:cNvPr id="11271" name="Text Box 47"/>
          <p:cNvSpPr txBox="1">
            <a:spLocks noChangeArrowheads="1"/>
          </p:cNvSpPr>
          <p:nvPr/>
        </p:nvSpPr>
        <p:spPr bwMode="auto">
          <a:xfrm rot="-1982134">
            <a:off x="5403850" y="21621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hicimos</a:t>
            </a:r>
          </a:p>
        </p:txBody>
      </p:sp>
      <p:sp>
        <p:nvSpPr>
          <p:cNvPr id="11272" name="Line 9"/>
          <p:cNvSpPr>
            <a:spLocks noChangeShapeType="1"/>
          </p:cNvSpPr>
          <p:nvPr/>
        </p:nvSpPr>
        <p:spPr bwMode="auto">
          <a:xfrm>
            <a:off x="5502275" y="4119563"/>
            <a:ext cx="1355725" cy="7381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73" name="Text Box 46"/>
          <p:cNvSpPr txBox="1">
            <a:spLocks noChangeArrowheads="1"/>
          </p:cNvSpPr>
          <p:nvPr/>
        </p:nvSpPr>
        <p:spPr bwMode="auto">
          <a:xfrm rot="1693486">
            <a:off x="5735638" y="401161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iba</a:t>
            </a:r>
          </a:p>
        </p:txBody>
      </p:sp>
      <p:sp>
        <p:nvSpPr>
          <p:cNvPr id="11274" name="Text Box 47"/>
          <p:cNvSpPr txBox="1">
            <a:spLocks noChangeArrowheads="1"/>
          </p:cNvSpPr>
          <p:nvPr/>
        </p:nvSpPr>
        <p:spPr bwMode="auto">
          <a:xfrm rot="1746378">
            <a:off x="5175250" y="4495800"/>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b="1">
                <a:latin typeface="Calibri" pitchFamily="34" charset="0"/>
              </a:rPr>
              <a:t>era</a:t>
            </a:r>
          </a:p>
        </p:txBody>
      </p:sp>
      <p:sp>
        <p:nvSpPr>
          <p:cNvPr id="11275" name="Text Box 47"/>
          <p:cNvSpPr txBox="1">
            <a:spLocks noChangeArrowheads="1"/>
          </p:cNvSpPr>
          <p:nvPr/>
        </p:nvSpPr>
        <p:spPr bwMode="auto">
          <a:xfrm rot="1839143">
            <a:off x="5594350" y="4725988"/>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tenía</a:t>
            </a:r>
          </a:p>
        </p:txBody>
      </p:sp>
      <p:sp>
        <p:nvSpPr>
          <p:cNvPr id="11276" name="Text Box 47"/>
          <p:cNvSpPr txBox="1">
            <a:spLocks noChangeArrowheads="1"/>
          </p:cNvSpPr>
          <p:nvPr/>
        </p:nvSpPr>
        <p:spPr bwMode="auto">
          <a:xfrm rot="1746378">
            <a:off x="5032375" y="47720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había</a:t>
            </a:r>
          </a:p>
        </p:txBody>
      </p:sp>
      <p:sp>
        <p:nvSpPr>
          <p:cNvPr id="11277" name="Line 9"/>
          <p:cNvSpPr>
            <a:spLocks noChangeShapeType="1"/>
          </p:cNvSpPr>
          <p:nvPr/>
        </p:nvSpPr>
        <p:spPr bwMode="auto">
          <a:xfrm flipH="1" flipV="1">
            <a:off x="2643188" y="1785938"/>
            <a:ext cx="10001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78" name="Text Box 46"/>
          <p:cNvSpPr txBox="1">
            <a:spLocks noChangeArrowheads="1"/>
          </p:cNvSpPr>
          <p:nvPr/>
        </p:nvSpPr>
        <p:spPr bwMode="auto">
          <a:xfrm rot="1943417">
            <a:off x="1481138" y="1230313"/>
            <a:ext cx="256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(no)ne gusta(n)</a:t>
            </a:r>
          </a:p>
        </p:txBody>
      </p:sp>
      <p:sp>
        <p:nvSpPr>
          <p:cNvPr id="11279" name="Text Box 46"/>
          <p:cNvSpPr txBox="1">
            <a:spLocks noChangeArrowheads="1"/>
          </p:cNvSpPr>
          <p:nvPr/>
        </p:nvSpPr>
        <p:spPr bwMode="auto">
          <a:xfrm rot="1977434">
            <a:off x="1011238" y="1781175"/>
            <a:ext cx="2570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Lo que más me gusta</a:t>
            </a:r>
          </a:p>
        </p:txBody>
      </p:sp>
      <p:sp>
        <p:nvSpPr>
          <p:cNvPr id="11280" name="Text Box 46"/>
          <p:cNvSpPr txBox="1">
            <a:spLocks noChangeArrowheads="1"/>
          </p:cNvSpPr>
          <p:nvPr/>
        </p:nvSpPr>
        <p:spPr bwMode="auto">
          <a:xfrm rot="1977434">
            <a:off x="758825" y="2076450"/>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Lo mejor/lo peor</a:t>
            </a:r>
          </a:p>
        </p:txBody>
      </p:sp>
      <p:sp>
        <p:nvSpPr>
          <p:cNvPr id="11281" name="Text Box 46"/>
          <p:cNvSpPr txBox="1">
            <a:spLocks noChangeArrowheads="1"/>
          </p:cNvSpPr>
          <p:nvPr/>
        </p:nvSpPr>
        <p:spPr bwMode="auto">
          <a:xfrm>
            <a:off x="4286250" y="5786438"/>
            <a:ext cx="357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Cuando era más joven…</a:t>
            </a:r>
          </a:p>
        </p:txBody>
      </p:sp>
      <p:sp>
        <p:nvSpPr>
          <p:cNvPr id="11282" name="Text Box 46"/>
          <p:cNvSpPr txBox="1">
            <a:spLocks noChangeArrowheads="1"/>
          </p:cNvSpPr>
          <p:nvPr/>
        </p:nvSpPr>
        <p:spPr bwMode="auto">
          <a:xfrm>
            <a:off x="4857750" y="71438"/>
            <a:ext cx="421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El año pasado…/hace 2 años</a:t>
            </a:r>
          </a:p>
        </p:txBody>
      </p:sp>
      <p:sp>
        <p:nvSpPr>
          <p:cNvPr id="11283" name="Text Box 46"/>
          <p:cNvSpPr txBox="1">
            <a:spLocks noChangeArrowheads="1"/>
          </p:cNvSpPr>
          <p:nvPr/>
        </p:nvSpPr>
        <p:spPr bwMode="auto">
          <a:xfrm>
            <a:off x="0" y="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Opiniones y preferencias</a:t>
            </a:r>
          </a:p>
        </p:txBody>
      </p:sp>
      <p:sp>
        <p:nvSpPr>
          <p:cNvPr id="11284" name="Text Box 46"/>
          <p:cNvSpPr txBox="1">
            <a:spLocks noChangeArrowheads="1"/>
          </p:cNvSpPr>
          <p:nvPr/>
        </p:nvSpPr>
        <p:spPr bwMode="auto">
          <a:xfrm rot="1977434">
            <a:off x="615950" y="2452688"/>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Suelo preferir….</a:t>
            </a:r>
          </a:p>
        </p:txBody>
      </p:sp>
      <p:sp>
        <p:nvSpPr>
          <p:cNvPr id="11285" name="Text Box 46"/>
          <p:cNvSpPr txBox="1">
            <a:spLocks noChangeArrowheads="1"/>
          </p:cNvSpPr>
          <p:nvPr/>
        </p:nvSpPr>
        <p:spPr bwMode="auto">
          <a:xfrm rot="2104113">
            <a:off x="1643063" y="1062038"/>
            <a:ext cx="3144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Mis vacaciones ideales son..</a:t>
            </a:r>
          </a:p>
        </p:txBody>
      </p:sp>
      <p:sp>
        <p:nvSpPr>
          <p:cNvPr id="11286" name="Text Box 46"/>
          <p:cNvSpPr txBox="1">
            <a:spLocks noChangeArrowheads="1"/>
          </p:cNvSpPr>
          <p:nvPr/>
        </p:nvSpPr>
        <p:spPr bwMode="auto">
          <a:xfrm rot="1977434">
            <a:off x="-103188" y="2668588"/>
            <a:ext cx="3351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Siempre me ha interesado…</a:t>
            </a:r>
          </a:p>
        </p:txBody>
      </p:sp>
      <p:sp>
        <p:nvSpPr>
          <p:cNvPr id="11287" name="Line 9"/>
          <p:cNvSpPr>
            <a:spLocks noChangeShapeType="1"/>
          </p:cNvSpPr>
          <p:nvPr/>
        </p:nvSpPr>
        <p:spPr bwMode="auto">
          <a:xfrm flipH="1">
            <a:off x="2500313" y="4286250"/>
            <a:ext cx="1214437"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88" name="Text Box 46"/>
          <p:cNvSpPr txBox="1">
            <a:spLocks noChangeArrowheads="1"/>
          </p:cNvSpPr>
          <p:nvPr/>
        </p:nvSpPr>
        <p:spPr bwMode="auto">
          <a:xfrm rot="-2188840">
            <a:off x="107950" y="499110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Cuando sea mayor, me gustaría</a:t>
            </a:r>
          </a:p>
        </p:txBody>
      </p:sp>
      <p:sp>
        <p:nvSpPr>
          <p:cNvPr id="11289" name="Text Box 46"/>
          <p:cNvSpPr txBox="1">
            <a:spLocks noChangeArrowheads="1"/>
          </p:cNvSpPr>
          <p:nvPr/>
        </p:nvSpPr>
        <p:spPr bwMode="auto">
          <a:xfrm rot="-2188840">
            <a:off x="-211138" y="470535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Todavía no sé qué quiero hacer..</a:t>
            </a:r>
          </a:p>
        </p:txBody>
      </p:sp>
      <p:sp>
        <p:nvSpPr>
          <p:cNvPr id="11290" name="Text Box 46"/>
          <p:cNvSpPr txBox="1">
            <a:spLocks noChangeArrowheads="1"/>
          </p:cNvSpPr>
          <p:nvPr/>
        </p:nvSpPr>
        <p:spPr bwMode="auto">
          <a:xfrm rot="-2309762">
            <a:off x="1003300" y="4805363"/>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A lo mejor, iré a …</a:t>
            </a:r>
          </a:p>
        </p:txBody>
      </p:sp>
      <p:sp>
        <p:nvSpPr>
          <p:cNvPr id="11291" name="Text Box 46"/>
          <p:cNvSpPr txBox="1">
            <a:spLocks noChangeArrowheads="1"/>
          </p:cNvSpPr>
          <p:nvPr/>
        </p:nvSpPr>
        <p:spPr bwMode="auto">
          <a:xfrm rot="-2309762">
            <a:off x="1789113" y="4510088"/>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Voy a…</a:t>
            </a:r>
          </a:p>
        </p:txBody>
      </p:sp>
      <p:sp>
        <p:nvSpPr>
          <p:cNvPr id="11292" name="Text Box 46"/>
          <p:cNvSpPr txBox="1">
            <a:spLocks noChangeArrowheads="1"/>
          </p:cNvSpPr>
          <p:nvPr/>
        </p:nvSpPr>
        <p:spPr bwMode="auto">
          <a:xfrm>
            <a:off x="-214313"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En el futuro………..</a:t>
            </a:r>
          </a:p>
        </p:txBody>
      </p:sp>
      <p:sp>
        <p:nvSpPr>
          <p:cNvPr id="11293" name="TextBox 4"/>
          <p:cNvSpPr txBox="1">
            <a:spLocks noChangeArrowheads="1"/>
          </p:cNvSpPr>
          <p:nvPr/>
        </p:nvSpPr>
        <p:spPr bwMode="auto">
          <a:xfrm>
            <a:off x="7286625" y="4643438"/>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sp>
        <p:nvSpPr>
          <p:cNvPr id="1129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1295"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alibri" pitchFamily="34" charset="0"/>
            </a:endParaRPr>
          </a:p>
        </p:txBody>
      </p:sp>
      <p:sp>
        <p:nvSpPr>
          <p:cNvPr id="12291" name="Line 9"/>
          <p:cNvSpPr>
            <a:spLocks noChangeShapeType="1"/>
          </p:cNvSpPr>
          <p:nvPr/>
        </p:nvSpPr>
        <p:spPr bwMode="auto">
          <a:xfrm flipV="1">
            <a:off x="4859338" y="1557338"/>
            <a:ext cx="1225550"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2" name="Text Box 46"/>
          <p:cNvSpPr txBox="1">
            <a:spLocks noChangeArrowheads="1"/>
          </p:cNvSpPr>
          <p:nvPr/>
        </p:nvSpPr>
        <p:spPr bwMode="auto">
          <a:xfrm rot="-1982134">
            <a:off x="4572000" y="14065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fui(mos)</a:t>
            </a:r>
          </a:p>
        </p:txBody>
      </p:sp>
      <p:sp>
        <p:nvSpPr>
          <p:cNvPr id="12293" name="Text Box 47"/>
          <p:cNvSpPr txBox="1">
            <a:spLocks noChangeArrowheads="1"/>
          </p:cNvSpPr>
          <p:nvPr/>
        </p:nvSpPr>
        <p:spPr bwMode="auto">
          <a:xfrm rot="-1982134">
            <a:off x="5045075" y="189706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viajamos</a:t>
            </a:r>
          </a:p>
        </p:txBody>
      </p:sp>
      <p:sp>
        <p:nvSpPr>
          <p:cNvPr id="12294" name="Text Box 47"/>
          <p:cNvSpPr txBox="1">
            <a:spLocks noChangeArrowheads="1"/>
          </p:cNvSpPr>
          <p:nvPr/>
        </p:nvSpPr>
        <p:spPr bwMode="auto">
          <a:xfrm rot="-1982134">
            <a:off x="5403850" y="21621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hicimos</a:t>
            </a:r>
          </a:p>
        </p:txBody>
      </p:sp>
      <p:sp>
        <p:nvSpPr>
          <p:cNvPr id="12295" name="Line 9"/>
          <p:cNvSpPr>
            <a:spLocks noChangeShapeType="1"/>
          </p:cNvSpPr>
          <p:nvPr/>
        </p:nvSpPr>
        <p:spPr bwMode="auto">
          <a:xfrm>
            <a:off x="5502275" y="4119563"/>
            <a:ext cx="1355725" cy="7381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6" name="Text Box 46"/>
          <p:cNvSpPr txBox="1">
            <a:spLocks noChangeArrowheads="1"/>
          </p:cNvSpPr>
          <p:nvPr/>
        </p:nvSpPr>
        <p:spPr bwMode="auto">
          <a:xfrm rot="1693486">
            <a:off x="5735638" y="4011613"/>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iba</a:t>
            </a:r>
          </a:p>
        </p:txBody>
      </p:sp>
      <p:sp>
        <p:nvSpPr>
          <p:cNvPr id="12297" name="Text Box 47"/>
          <p:cNvSpPr txBox="1">
            <a:spLocks noChangeArrowheads="1"/>
          </p:cNvSpPr>
          <p:nvPr/>
        </p:nvSpPr>
        <p:spPr bwMode="auto">
          <a:xfrm rot="1746378">
            <a:off x="5175250" y="4495800"/>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b="1">
                <a:latin typeface="Calibri" pitchFamily="34" charset="0"/>
              </a:rPr>
              <a:t>era</a:t>
            </a:r>
          </a:p>
        </p:txBody>
      </p:sp>
      <p:sp>
        <p:nvSpPr>
          <p:cNvPr id="12298" name="Text Box 47"/>
          <p:cNvSpPr txBox="1">
            <a:spLocks noChangeArrowheads="1"/>
          </p:cNvSpPr>
          <p:nvPr/>
        </p:nvSpPr>
        <p:spPr bwMode="auto">
          <a:xfrm rot="1839143">
            <a:off x="5594350" y="4725988"/>
            <a:ext cx="1584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tenía</a:t>
            </a:r>
          </a:p>
        </p:txBody>
      </p:sp>
      <p:sp>
        <p:nvSpPr>
          <p:cNvPr id="12299" name="Text Box 47"/>
          <p:cNvSpPr txBox="1">
            <a:spLocks noChangeArrowheads="1"/>
          </p:cNvSpPr>
          <p:nvPr/>
        </p:nvSpPr>
        <p:spPr bwMode="auto">
          <a:xfrm rot="1746378">
            <a:off x="5032375" y="477202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había</a:t>
            </a:r>
          </a:p>
        </p:txBody>
      </p:sp>
      <p:sp>
        <p:nvSpPr>
          <p:cNvPr id="12300" name="Line 9"/>
          <p:cNvSpPr>
            <a:spLocks noChangeShapeType="1"/>
          </p:cNvSpPr>
          <p:nvPr/>
        </p:nvSpPr>
        <p:spPr bwMode="auto">
          <a:xfrm flipH="1" flipV="1">
            <a:off x="2643188" y="1785938"/>
            <a:ext cx="10001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01" name="Text Box 46"/>
          <p:cNvSpPr txBox="1">
            <a:spLocks noChangeArrowheads="1"/>
          </p:cNvSpPr>
          <p:nvPr/>
        </p:nvSpPr>
        <p:spPr bwMode="auto">
          <a:xfrm rot="1943417">
            <a:off x="1481138" y="1230313"/>
            <a:ext cx="256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(no)ne gusta(n)</a:t>
            </a:r>
          </a:p>
        </p:txBody>
      </p:sp>
      <p:sp>
        <p:nvSpPr>
          <p:cNvPr id="12302" name="Text Box 46"/>
          <p:cNvSpPr txBox="1">
            <a:spLocks noChangeArrowheads="1"/>
          </p:cNvSpPr>
          <p:nvPr/>
        </p:nvSpPr>
        <p:spPr bwMode="auto">
          <a:xfrm rot="1977434">
            <a:off x="1011238" y="1781175"/>
            <a:ext cx="2570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Lo que más me gusta</a:t>
            </a:r>
          </a:p>
        </p:txBody>
      </p:sp>
      <p:sp>
        <p:nvSpPr>
          <p:cNvPr id="12303" name="Text Box 46"/>
          <p:cNvSpPr txBox="1">
            <a:spLocks noChangeArrowheads="1"/>
          </p:cNvSpPr>
          <p:nvPr/>
        </p:nvSpPr>
        <p:spPr bwMode="auto">
          <a:xfrm rot="1977434">
            <a:off x="758825" y="2076450"/>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Lo mejor/lo peor</a:t>
            </a:r>
          </a:p>
        </p:txBody>
      </p:sp>
      <p:sp>
        <p:nvSpPr>
          <p:cNvPr id="12304" name="Text Box 46"/>
          <p:cNvSpPr txBox="1">
            <a:spLocks noChangeArrowheads="1"/>
          </p:cNvSpPr>
          <p:nvPr/>
        </p:nvSpPr>
        <p:spPr bwMode="auto">
          <a:xfrm>
            <a:off x="5572125" y="6396038"/>
            <a:ext cx="357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Cuando era más joven…</a:t>
            </a:r>
          </a:p>
        </p:txBody>
      </p:sp>
      <p:sp>
        <p:nvSpPr>
          <p:cNvPr id="12305" name="Text Box 46"/>
          <p:cNvSpPr txBox="1">
            <a:spLocks noChangeArrowheads="1"/>
          </p:cNvSpPr>
          <p:nvPr/>
        </p:nvSpPr>
        <p:spPr bwMode="auto">
          <a:xfrm>
            <a:off x="4857750" y="71438"/>
            <a:ext cx="421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El año pasado…/hace 2 años</a:t>
            </a:r>
          </a:p>
        </p:txBody>
      </p:sp>
      <p:sp>
        <p:nvSpPr>
          <p:cNvPr id="12306" name="Text Box 46"/>
          <p:cNvSpPr txBox="1">
            <a:spLocks noChangeArrowheads="1"/>
          </p:cNvSpPr>
          <p:nvPr/>
        </p:nvSpPr>
        <p:spPr bwMode="auto">
          <a:xfrm>
            <a:off x="0" y="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Opiniones y preferencias</a:t>
            </a:r>
          </a:p>
        </p:txBody>
      </p:sp>
      <p:sp>
        <p:nvSpPr>
          <p:cNvPr id="12307" name="Text Box 46"/>
          <p:cNvSpPr txBox="1">
            <a:spLocks noChangeArrowheads="1"/>
          </p:cNvSpPr>
          <p:nvPr/>
        </p:nvSpPr>
        <p:spPr bwMode="auto">
          <a:xfrm rot="1977434">
            <a:off x="615950" y="2452688"/>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Suelo preferir….</a:t>
            </a:r>
          </a:p>
        </p:txBody>
      </p:sp>
      <p:sp>
        <p:nvSpPr>
          <p:cNvPr id="12308" name="Text Box 46"/>
          <p:cNvSpPr txBox="1">
            <a:spLocks noChangeArrowheads="1"/>
          </p:cNvSpPr>
          <p:nvPr/>
        </p:nvSpPr>
        <p:spPr bwMode="auto">
          <a:xfrm rot="2104113">
            <a:off x="1795463" y="768350"/>
            <a:ext cx="3144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Mi uniforme/</a:t>
            </a:r>
            <a:br>
              <a:rPr lang="en-GB" sz="2000" b="1">
                <a:latin typeface="Calibri" pitchFamily="34" charset="0"/>
              </a:rPr>
            </a:br>
            <a:r>
              <a:rPr lang="en-GB" sz="2000" b="1">
                <a:latin typeface="Calibri" pitchFamily="34" charset="0"/>
              </a:rPr>
              <a:t>mi profe ideal es..</a:t>
            </a:r>
          </a:p>
        </p:txBody>
      </p:sp>
      <p:sp>
        <p:nvSpPr>
          <p:cNvPr id="12309" name="Text Box 46"/>
          <p:cNvSpPr txBox="1">
            <a:spLocks noChangeArrowheads="1"/>
          </p:cNvSpPr>
          <p:nvPr/>
        </p:nvSpPr>
        <p:spPr bwMode="auto">
          <a:xfrm rot="1977434">
            <a:off x="-103188" y="2668588"/>
            <a:ext cx="3351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Siempre me ha interesado…</a:t>
            </a:r>
          </a:p>
        </p:txBody>
      </p:sp>
      <p:sp>
        <p:nvSpPr>
          <p:cNvPr id="12310" name="Line 9"/>
          <p:cNvSpPr>
            <a:spLocks noChangeShapeType="1"/>
          </p:cNvSpPr>
          <p:nvPr/>
        </p:nvSpPr>
        <p:spPr bwMode="auto">
          <a:xfrm flipH="1">
            <a:off x="2500313" y="4286250"/>
            <a:ext cx="1214437"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11" name="Text Box 46"/>
          <p:cNvSpPr txBox="1">
            <a:spLocks noChangeArrowheads="1"/>
          </p:cNvSpPr>
          <p:nvPr/>
        </p:nvSpPr>
        <p:spPr bwMode="auto">
          <a:xfrm rot="-2188840">
            <a:off x="107950" y="499110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Cuando sea mayor, me gustaría</a:t>
            </a:r>
          </a:p>
        </p:txBody>
      </p:sp>
      <p:sp>
        <p:nvSpPr>
          <p:cNvPr id="12312" name="Text Box 46"/>
          <p:cNvSpPr txBox="1">
            <a:spLocks noChangeArrowheads="1"/>
          </p:cNvSpPr>
          <p:nvPr/>
        </p:nvSpPr>
        <p:spPr bwMode="auto">
          <a:xfrm rot="-2188840">
            <a:off x="-211138" y="4705350"/>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Todavía no sé qué quiero hacer..</a:t>
            </a:r>
          </a:p>
        </p:txBody>
      </p:sp>
      <p:sp>
        <p:nvSpPr>
          <p:cNvPr id="12313" name="Text Box 46"/>
          <p:cNvSpPr txBox="1">
            <a:spLocks noChangeArrowheads="1"/>
          </p:cNvSpPr>
          <p:nvPr/>
        </p:nvSpPr>
        <p:spPr bwMode="auto">
          <a:xfrm rot="-2309762">
            <a:off x="1003300" y="4805363"/>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A lo mejor, iré a …</a:t>
            </a:r>
          </a:p>
        </p:txBody>
      </p:sp>
      <p:sp>
        <p:nvSpPr>
          <p:cNvPr id="12314" name="Text Box 46"/>
          <p:cNvSpPr txBox="1">
            <a:spLocks noChangeArrowheads="1"/>
          </p:cNvSpPr>
          <p:nvPr/>
        </p:nvSpPr>
        <p:spPr bwMode="auto">
          <a:xfrm rot="-2309762">
            <a:off x="1789113" y="4510088"/>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alibri" pitchFamily="34" charset="0"/>
              </a:rPr>
              <a:t>Voy a…</a:t>
            </a:r>
          </a:p>
        </p:txBody>
      </p:sp>
      <p:sp>
        <p:nvSpPr>
          <p:cNvPr id="12315" name="Text Box 46"/>
          <p:cNvSpPr txBox="1">
            <a:spLocks noChangeArrowheads="1"/>
          </p:cNvSpPr>
          <p:nvPr/>
        </p:nvSpPr>
        <p:spPr bwMode="auto">
          <a:xfrm>
            <a:off x="-214313"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En el futuro………..</a:t>
            </a:r>
          </a:p>
        </p:txBody>
      </p:sp>
      <p:pic>
        <p:nvPicPr>
          <p:cNvPr id="12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638425"/>
            <a:ext cx="1928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Box 4"/>
          <p:cNvSpPr txBox="1">
            <a:spLocks noChangeArrowheads="1"/>
          </p:cNvSpPr>
          <p:nvPr/>
        </p:nvSpPr>
        <p:spPr bwMode="auto">
          <a:xfrm>
            <a:off x="7215188" y="5357813"/>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alibri" pitchFamily="34" charset="0"/>
            </a:endParaRPr>
          </a:p>
        </p:txBody>
      </p:sp>
      <p:pic>
        <p:nvPicPr>
          <p:cNvPr id="13315" name="Picture 2" descr="C:\Documents and Settings\Administrator\Local Settings\Temporary Internet Files\Content.IE5\HIOXUBAN\MC900286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688" y="2571750"/>
            <a:ext cx="107156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Line 9"/>
          <p:cNvSpPr>
            <a:spLocks noChangeShapeType="1"/>
          </p:cNvSpPr>
          <p:nvPr/>
        </p:nvSpPr>
        <p:spPr bwMode="auto">
          <a:xfrm flipV="1">
            <a:off x="5357813" y="1643063"/>
            <a:ext cx="941387" cy="871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17" name="Line 9"/>
          <p:cNvSpPr>
            <a:spLocks noChangeShapeType="1"/>
          </p:cNvSpPr>
          <p:nvPr/>
        </p:nvSpPr>
        <p:spPr bwMode="auto">
          <a:xfrm>
            <a:off x="5357813" y="4143375"/>
            <a:ext cx="1143000" cy="7858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18" name="Text Box 46"/>
          <p:cNvSpPr txBox="1">
            <a:spLocks noChangeArrowheads="1"/>
          </p:cNvSpPr>
          <p:nvPr/>
        </p:nvSpPr>
        <p:spPr bwMode="auto">
          <a:xfrm>
            <a:off x="5572125" y="571500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Quand j’étais plus jeune..</a:t>
            </a:r>
          </a:p>
        </p:txBody>
      </p:sp>
      <p:sp>
        <p:nvSpPr>
          <p:cNvPr id="13319" name="Text Box 46"/>
          <p:cNvSpPr txBox="1">
            <a:spLocks noChangeArrowheads="1"/>
          </p:cNvSpPr>
          <p:nvPr/>
        </p:nvSpPr>
        <p:spPr bwMode="auto">
          <a:xfrm>
            <a:off x="5357813" y="-71438"/>
            <a:ext cx="421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vacances dernières</a:t>
            </a:r>
          </a:p>
        </p:txBody>
      </p:sp>
      <p:sp>
        <p:nvSpPr>
          <p:cNvPr id="13320" name="Line 9"/>
          <p:cNvSpPr>
            <a:spLocks noChangeShapeType="1"/>
          </p:cNvSpPr>
          <p:nvPr/>
        </p:nvSpPr>
        <p:spPr bwMode="auto">
          <a:xfrm flipH="1">
            <a:off x="2571750" y="4143375"/>
            <a:ext cx="928688"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1" name="Text Box 46"/>
          <p:cNvSpPr txBox="1">
            <a:spLocks noChangeArrowheads="1"/>
          </p:cNvSpPr>
          <p:nvPr/>
        </p:nvSpPr>
        <p:spPr bwMode="auto">
          <a:xfrm>
            <a:off x="-71438"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L’année prochaine………..</a:t>
            </a:r>
          </a:p>
        </p:txBody>
      </p:sp>
      <p:sp>
        <p:nvSpPr>
          <p:cNvPr id="13322" name="Line 9"/>
          <p:cNvSpPr>
            <a:spLocks noChangeShapeType="1"/>
          </p:cNvSpPr>
          <p:nvPr/>
        </p:nvSpPr>
        <p:spPr bwMode="auto">
          <a:xfrm flipH="1" flipV="1">
            <a:off x="2643188" y="1643063"/>
            <a:ext cx="857250"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3" name="Text Box 46"/>
          <p:cNvSpPr txBox="1">
            <a:spLocks noChangeArrowheads="1"/>
          </p:cNvSpPr>
          <p:nvPr/>
        </p:nvSpPr>
        <p:spPr bwMode="auto">
          <a:xfrm>
            <a:off x="-928688" y="-71438"/>
            <a:ext cx="421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préférences</a:t>
            </a:r>
          </a:p>
        </p:txBody>
      </p:sp>
      <p:sp>
        <p:nvSpPr>
          <p:cNvPr id="13324" name="TextBox 35"/>
          <p:cNvSpPr txBox="1">
            <a:spLocks noChangeArrowheads="1"/>
          </p:cNvSpPr>
          <p:nvPr/>
        </p:nvSpPr>
        <p:spPr bwMode="auto">
          <a:xfrm>
            <a:off x="6357938" y="500063"/>
            <a:ext cx="3000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suis allé(e) à  ….</a:t>
            </a:r>
          </a:p>
          <a:p>
            <a:pPr eaLnBrk="1"/>
            <a:r>
              <a:rPr lang="fr-FR">
                <a:latin typeface="Calibri" pitchFamily="34" charset="0"/>
              </a:rPr>
              <a:t>pour…semaines</a:t>
            </a:r>
            <a:endParaRPr lang="en-US">
              <a:latin typeface="Calibri" pitchFamily="34" charset="0"/>
            </a:endParaRPr>
          </a:p>
          <a:p>
            <a:pPr eaLnBrk="1"/>
            <a:r>
              <a:rPr lang="fr-FR">
                <a:latin typeface="Calibri" pitchFamily="34" charset="0"/>
              </a:rPr>
              <a:t>Après être arrivé</a:t>
            </a:r>
            <a:endParaRPr lang="en-US">
              <a:latin typeface="Calibri" pitchFamily="34" charset="0"/>
            </a:endParaRPr>
          </a:p>
          <a:p>
            <a:pPr eaLnBrk="1"/>
            <a:r>
              <a:rPr lang="fr-FR">
                <a:latin typeface="Calibri" pitchFamily="34" charset="0"/>
              </a:rPr>
              <a:t>Avant de partir</a:t>
            </a:r>
            <a:endParaRPr lang="en-US">
              <a:latin typeface="Calibri" pitchFamily="34" charset="0"/>
            </a:endParaRPr>
          </a:p>
          <a:p>
            <a:pPr eaLnBrk="1"/>
            <a:r>
              <a:rPr lang="fr-FR">
                <a:latin typeface="Calibri" pitchFamily="34" charset="0"/>
              </a:rPr>
              <a:t>J’ai joué au golf</a:t>
            </a:r>
            <a:br>
              <a:rPr lang="fr-FR">
                <a:latin typeface="Calibri" pitchFamily="34" charset="0"/>
              </a:rPr>
            </a:br>
            <a:r>
              <a:rPr lang="fr-FR">
                <a:latin typeface="Calibri" pitchFamily="34" charset="0"/>
              </a:rPr>
              <a:t>Je joue au golf </a:t>
            </a:r>
            <a:r>
              <a:rPr lang="fr-FR" u="sng">
                <a:latin typeface="Calibri" pitchFamily="34" charset="0"/>
              </a:rPr>
              <a:t>depuis</a:t>
            </a:r>
            <a:r>
              <a:rPr lang="fr-FR">
                <a:latin typeface="Calibri" pitchFamily="34" charset="0"/>
              </a:rPr>
              <a:t> 3 ans Après avoir (fini)</a:t>
            </a:r>
            <a:endParaRPr lang="en-US">
              <a:latin typeface="Calibri" pitchFamily="34" charset="0"/>
            </a:endParaRPr>
          </a:p>
          <a:p>
            <a:pPr eaLnBrk="1"/>
            <a:r>
              <a:rPr lang="fr-FR">
                <a:latin typeface="Calibri" pitchFamily="34" charset="0"/>
              </a:rPr>
              <a:t>Je me suis bien amusée</a:t>
            </a:r>
            <a:endParaRPr lang="en-US">
              <a:latin typeface="Calibri" pitchFamily="34" charset="0"/>
            </a:endParaRPr>
          </a:p>
        </p:txBody>
      </p:sp>
      <p:sp>
        <p:nvSpPr>
          <p:cNvPr id="13325" name="TextBox 36"/>
          <p:cNvSpPr txBox="1">
            <a:spLocks noChangeArrowheads="1"/>
          </p:cNvSpPr>
          <p:nvPr/>
        </p:nvSpPr>
        <p:spPr bwMode="auto">
          <a:xfrm>
            <a:off x="214313" y="4254500"/>
            <a:ext cx="3143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A l’avenir</a:t>
            </a:r>
            <a:br>
              <a:rPr lang="en-GB">
                <a:latin typeface="Calibri" pitchFamily="34" charset="0"/>
              </a:rPr>
            </a:br>
            <a:r>
              <a:rPr lang="en-GB">
                <a:latin typeface="Calibri" pitchFamily="34" charset="0"/>
              </a:rPr>
              <a:t>J’ai envie de…</a:t>
            </a:r>
            <a:br>
              <a:rPr lang="en-GB">
                <a:latin typeface="Calibri" pitchFamily="34" charset="0"/>
              </a:rPr>
            </a:br>
            <a:r>
              <a:rPr lang="en-GB">
                <a:latin typeface="Calibri" pitchFamily="34" charset="0"/>
              </a:rPr>
              <a:t>J’ai l’intention de..</a:t>
            </a:r>
            <a:br>
              <a:rPr lang="en-GB">
                <a:latin typeface="Calibri" pitchFamily="34" charset="0"/>
              </a:rPr>
            </a:br>
            <a:r>
              <a:rPr lang="en-GB">
                <a:latin typeface="Calibri" pitchFamily="34" charset="0"/>
              </a:rPr>
              <a:t>Je voudrais..</a:t>
            </a:r>
            <a:br>
              <a:rPr lang="en-GB">
                <a:latin typeface="Calibri" pitchFamily="34" charset="0"/>
              </a:rPr>
            </a:br>
            <a:r>
              <a:rPr lang="en-GB">
                <a:latin typeface="Calibri" pitchFamily="34" charset="0"/>
              </a:rPr>
              <a:t>J’amerais…</a:t>
            </a:r>
            <a:br>
              <a:rPr lang="en-GB">
                <a:latin typeface="Calibri" pitchFamily="34" charset="0"/>
              </a:rPr>
            </a:br>
            <a:r>
              <a:rPr lang="en-GB">
                <a:latin typeface="Calibri" pitchFamily="34" charset="0"/>
              </a:rPr>
              <a:t>Ji’irai…..</a:t>
            </a:r>
            <a:br>
              <a:rPr lang="en-GB">
                <a:latin typeface="Calibri" pitchFamily="34" charset="0"/>
              </a:rPr>
            </a:br>
            <a:r>
              <a:rPr lang="en-GB">
                <a:latin typeface="Calibri" pitchFamily="34" charset="0"/>
              </a:rPr>
              <a:t>Si j’avais le choix, j’irai…</a:t>
            </a:r>
            <a:endParaRPr lang="en-US">
              <a:latin typeface="Calibri" pitchFamily="34" charset="0"/>
            </a:endParaRPr>
          </a:p>
        </p:txBody>
      </p:sp>
      <p:sp>
        <p:nvSpPr>
          <p:cNvPr id="13326" name="TextBox 37"/>
          <p:cNvSpPr txBox="1">
            <a:spLocks noChangeArrowheads="1"/>
          </p:cNvSpPr>
          <p:nvPr/>
        </p:nvSpPr>
        <p:spPr bwMode="auto">
          <a:xfrm>
            <a:off x="1857375" y="4429125"/>
            <a:ext cx="49291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sz="1200">
                <a:latin typeface="Calibri" pitchFamily="34" charset="0"/>
              </a:rPr>
              <a:t>mais = but</a:t>
            </a:r>
            <a:r>
              <a:rPr lang="en-GB" sz="1200" u="sng">
                <a:latin typeface="Calibri" pitchFamily="34" charset="0"/>
              </a:rPr>
              <a:t> </a:t>
            </a:r>
            <a:endParaRPr lang="en-US" sz="1200">
              <a:latin typeface="Calibri" pitchFamily="34" charset="0"/>
            </a:endParaRPr>
          </a:p>
          <a:p>
            <a:pPr algn="ctr" eaLnBrk="1"/>
            <a:r>
              <a:rPr lang="en-GB" sz="1200">
                <a:latin typeface="Calibri" pitchFamily="34" charset="0"/>
              </a:rPr>
              <a:t>parce que = because</a:t>
            </a:r>
            <a:endParaRPr lang="en-US" sz="1200">
              <a:latin typeface="Calibri" pitchFamily="34" charset="0"/>
            </a:endParaRPr>
          </a:p>
          <a:p>
            <a:pPr algn="ctr" eaLnBrk="1"/>
            <a:r>
              <a:rPr lang="en-GB" sz="1200">
                <a:latin typeface="Calibri" pitchFamily="34" charset="0"/>
              </a:rPr>
              <a:t>aussi = also/as well</a:t>
            </a:r>
            <a:endParaRPr lang="en-US" sz="1200">
              <a:latin typeface="Calibri" pitchFamily="34" charset="0"/>
            </a:endParaRPr>
          </a:p>
          <a:p>
            <a:pPr algn="ctr" eaLnBrk="1"/>
            <a:r>
              <a:rPr lang="en-GB" sz="1200">
                <a:latin typeface="Calibri" pitchFamily="34" charset="0"/>
              </a:rPr>
              <a:t>par exemple = for example</a:t>
            </a:r>
            <a:endParaRPr lang="en-US" sz="1200">
              <a:latin typeface="Calibri" pitchFamily="34" charset="0"/>
            </a:endParaRPr>
          </a:p>
          <a:p>
            <a:pPr algn="ctr" eaLnBrk="1"/>
            <a:r>
              <a:rPr lang="en-GB" sz="1200">
                <a:latin typeface="Calibri" pitchFamily="34" charset="0"/>
              </a:rPr>
              <a:t>pendant = during/whilst</a:t>
            </a:r>
            <a:endParaRPr lang="en-US" sz="1200">
              <a:latin typeface="Calibri" pitchFamily="34" charset="0"/>
            </a:endParaRPr>
          </a:p>
          <a:p>
            <a:pPr algn="ctr" eaLnBrk="1"/>
            <a:r>
              <a:rPr lang="en-GB" sz="1200">
                <a:latin typeface="Calibri" pitchFamily="34" charset="0"/>
              </a:rPr>
              <a:t>peut-etre = perhaps</a:t>
            </a:r>
            <a:endParaRPr lang="en-US" sz="1200">
              <a:latin typeface="Calibri" pitchFamily="34" charset="0"/>
            </a:endParaRPr>
          </a:p>
          <a:p>
            <a:pPr algn="ctr" eaLnBrk="1"/>
            <a:r>
              <a:rPr lang="en-GB" sz="1200">
                <a:latin typeface="Calibri" pitchFamily="34" charset="0"/>
              </a:rPr>
              <a:t>qui = who</a:t>
            </a:r>
            <a:endParaRPr lang="en-US" sz="1200">
              <a:latin typeface="Calibri" pitchFamily="34" charset="0"/>
            </a:endParaRPr>
          </a:p>
          <a:p>
            <a:pPr algn="ctr" eaLnBrk="1"/>
            <a:r>
              <a:rPr lang="en-GB" sz="1200">
                <a:latin typeface="Calibri" pitchFamily="34" charset="0"/>
              </a:rPr>
              <a:t>si = if</a:t>
            </a:r>
            <a:endParaRPr lang="en-US" sz="1200">
              <a:latin typeface="Calibri" pitchFamily="34" charset="0"/>
            </a:endParaRPr>
          </a:p>
          <a:p>
            <a:pPr algn="ctr" eaLnBrk="1"/>
            <a:r>
              <a:rPr lang="en-GB" sz="1200">
                <a:latin typeface="Calibri" pitchFamily="34" charset="0"/>
              </a:rPr>
              <a:t>quand = when</a:t>
            </a:r>
            <a:endParaRPr lang="en-US" sz="1200">
              <a:latin typeface="Calibri" pitchFamily="34" charset="0"/>
            </a:endParaRPr>
          </a:p>
          <a:p>
            <a:pPr algn="ctr" eaLnBrk="1"/>
            <a:r>
              <a:rPr lang="en-GB" sz="1200">
                <a:latin typeface="Calibri" pitchFamily="34" charset="0"/>
              </a:rPr>
              <a:t>et = and</a:t>
            </a:r>
            <a:br>
              <a:rPr lang="en-GB" sz="1200">
                <a:latin typeface="Calibri" pitchFamily="34" charset="0"/>
              </a:rPr>
            </a:br>
            <a:r>
              <a:rPr lang="en-GB" sz="1200">
                <a:latin typeface="Calibri" pitchFamily="34" charset="0"/>
              </a:rPr>
              <a:t> probablement = probably</a:t>
            </a:r>
            <a:endParaRPr lang="en-US" sz="1200">
              <a:latin typeface="Calibri" pitchFamily="34" charset="0"/>
            </a:endParaRPr>
          </a:p>
          <a:p>
            <a:pPr algn="ctr" eaLnBrk="1"/>
            <a:r>
              <a:rPr lang="en-GB" sz="1200">
                <a:latin typeface="Calibri" pitchFamily="34" charset="0"/>
              </a:rPr>
              <a:t>seulement = only</a:t>
            </a:r>
            <a:endParaRPr lang="en-US" sz="1200">
              <a:latin typeface="Calibri" pitchFamily="34" charset="0"/>
            </a:endParaRPr>
          </a:p>
          <a:p>
            <a:pPr algn="ctr" eaLnBrk="1"/>
            <a:endParaRPr lang="en-US" sz="1200">
              <a:latin typeface="Calibri" pitchFamily="34" charset="0"/>
            </a:endParaRPr>
          </a:p>
        </p:txBody>
      </p:sp>
      <p:sp>
        <p:nvSpPr>
          <p:cNvPr id="13327" name="TextBox 38"/>
          <p:cNvSpPr txBox="1">
            <a:spLocks noChangeArrowheads="1"/>
          </p:cNvSpPr>
          <p:nvPr/>
        </p:nvSpPr>
        <p:spPr bwMode="auto">
          <a:xfrm>
            <a:off x="285750" y="571500"/>
            <a:ext cx="4000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m’intéresse à …</a:t>
            </a:r>
            <a:br>
              <a:rPr lang="fr-FR">
                <a:latin typeface="Calibri" pitchFamily="34" charset="0"/>
              </a:rPr>
            </a:br>
            <a:r>
              <a:rPr lang="fr-FR">
                <a:latin typeface="Calibri" pitchFamily="34" charset="0"/>
              </a:rPr>
              <a:t>Ce que m’intéresse le plus c’est..</a:t>
            </a:r>
            <a:br>
              <a:rPr lang="fr-FR">
                <a:latin typeface="Calibri" pitchFamily="34" charset="0"/>
              </a:rPr>
            </a:br>
            <a:r>
              <a:rPr lang="fr-FR">
                <a:latin typeface="Calibri" pitchFamily="34" charset="0"/>
              </a:rPr>
              <a:t>Mes vacances idéales sont…</a:t>
            </a:r>
            <a:br>
              <a:rPr lang="fr-FR">
                <a:latin typeface="Calibri" pitchFamily="34" charset="0"/>
              </a:rPr>
            </a:br>
            <a:r>
              <a:rPr lang="fr-FR">
                <a:latin typeface="Calibri" pitchFamily="34" charset="0"/>
              </a:rPr>
              <a:t>Ma destination préférée, c’est…</a:t>
            </a:r>
            <a:br>
              <a:rPr lang="fr-FR">
                <a:latin typeface="Calibri" pitchFamily="34" charset="0"/>
              </a:rPr>
            </a:br>
            <a:r>
              <a:rPr lang="en-GB">
                <a:latin typeface="Calibri" pitchFamily="34" charset="0"/>
              </a:rPr>
              <a:t> A mon avis</a:t>
            </a:r>
            <a:endParaRPr lang="en-US">
              <a:latin typeface="Calibri" pitchFamily="34" charset="0"/>
            </a:endParaRPr>
          </a:p>
          <a:p>
            <a:pPr eaLnBrk="1"/>
            <a:r>
              <a:rPr lang="en-GB">
                <a:latin typeface="Calibri" pitchFamily="34" charset="0"/>
              </a:rPr>
              <a:t>Je pense que</a:t>
            </a:r>
            <a:endParaRPr lang="en-US">
              <a:latin typeface="Calibri" pitchFamily="34" charset="0"/>
            </a:endParaRPr>
          </a:p>
          <a:p>
            <a:pPr eaLnBrk="1"/>
            <a:r>
              <a:rPr lang="en-GB">
                <a:latin typeface="Calibri" pitchFamily="34" charset="0"/>
              </a:rPr>
              <a:t>Je trouve que</a:t>
            </a:r>
            <a:endParaRPr lang="en-US">
              <a:latin typeface="Calibri" pitchFamily="34" charset="0"/>
            </a:endParaRPr>
          </a:p>
        </p:txBody>
      </p:sp>
      <p:sp>
        <p:nvSpPr>
          <p:cNvPr id="13328" name="TextBox 39"/>
          <p:cNvSpPr txBox="1">
            <a:spLocks noChangeArrowheads="1"/>
          </p:cNvSpPr>
          <p:nvPr/>
        </p:nvSpPr>
        <p:spPr bwMode="auto">
          <a:xfrm>
            <a:off x="3143250" y="1925638"/>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atin typeface="Calibri" pitchFamily="34" charset="0"/>
              </a:rPr>
              <a:t>Je viens de lire ta lettre…..</a:t>
            </a:r>
            <a:endParaRPr lang="en-US">
              <a:latin typeface="Calibri" pitchFamily="34" charset="0"/>
            </a:endParaRPr>
          </a:p>
          <a:p>
            <a:pPr algn="ctr" eaLnBrk="1" hangingPunct="1"/>
            <a:endParaRPr lang="en-US">
              <a:latin typeface="Calibri" pitchFamily="34" charset="0"/>
            </a:endParaRPr>
          </a:p>
        </p:txBody>
      </p:sp>
      <p:sp>
        <p:nvSpPr>
          <p:cNvPr id="13329" name="TextBox 40"/>
          <p:cNvSpPr txBox="1">
            <a:spLocks noChangeArrowheads="1"/>
          </p:cNvSpPr>
          <p:nvPr/>
        </p:nvSpPr>
        <p:spPr bwMode="auto">
          <a:xfrm>
            <a:off x="6572250" y="3643313"/>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J’allais à….</a:t>
            </a:r>
          </a:p>
          <a:p>
            <a:pPr eaLnBrk="1"/>
            <a:r>
              <a:rPr lang="fr-FR">
                <a:latin typeface="Calibri" pitchFamily="34" charset="0"/>
              </a:rPr>
              <a:t>avec ma famille</a:t>
            </a:r>
            <a:br>
              <a:rPr lang="fr-FR">
                <a:latin typeface="Calibri" pitchFamily="34" charset="0"/>
              </a:rPr>
            </a:br>
            <a:r>
              <a:rPr lang="fr-FR">
                <a:latin typeface="Calibri" pitchFamily="34" charset="0"/>
              </a:rPr>
              <a:t>Quand il faisait beau je sortais…</a:t>
            </a:r>
            <a:br>
              <a:rPr lang="fr-FR">
                <a:latin typeface="Calibri" pitchFamily="34" charset="0"/>
              </a:rPr>
            </a:br>
            <a:r>
              <a:rPr lang="fr-FR">
                <a:latin typeface="Calibri" pitchFamily="34" charset="0"/>
              </a:rPr>
              <a:t>Quand il faisait mauvais je restais…</a:t>
            </a:r>
            <a:br>
              <a:rPr lang="fr-FR">
                <a:latin typeface="Calibri" pitchFamily="34" charset="0"/>
              </a:rPr>
            </a:br>
            <a:r>
              <a:rPr lang="fr-FR">
                <a:latin typeface="Calibri" pitchFamily="34" charset="0"/>
              </a:rPr>
              <a:t>j’aimais beaucoup….</a:t>
            </a:r>
            <a:endParaRPr lang="en-US">
              <a:latin typeface="Calibri" pitchFamily="34" charset="0"/>
            </a:endParaRPr>
          </a:p>
        </p:txBody>
      </p:sp>
      <p:sp>
        <p:nvSpPr>
          <p:cNvPr id="13330" name="TextBox 4"/>
          <p:cNvSpPr txBox="1">
            <a:spLocks noChangeArrowheads="1"/>
          </p:cNvSpPr>
          <p:nvPr/>
        </p:nvSpPr>
        <p:spPr bwMode="auto">
          <a:xfrm>
            <a:off x="3714750" y="214313"/>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pic>
        <p:nvPicPr>
          <p:cNvPr id="133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675" y="3000375"/>
            <a:ext cx="923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4214813" y="3214688"/>
            <a:ext cx="550862" cy="128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3334" name="Picture 19" descr="Joined Up.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214313" y="142875"/>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sp>
        <p:nvSpPr>
          <p:cNvPr id="14339" name="Text Box 46"/>
          <p:cNvSpPr txBox="1">
            <a:spLocks noChangeArrowheads="1"/>
          </p:cNvSpPr>
          <p:nvPr/>
        </p:nvSpPr>
        <p:spPr bwMode="auto">
          <a:xfrm>
            <a:off x="2214563" y="428625"/>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‘Can do’ statements</a:t>
            </a:r>
          </a:p>
        </p:txBody>
      </p:sp>
      <p:graphicFrame>
        <p:nvGraphicFramePr>
          <p:cNvPr id="4" name="Table 3"/>
          <p:cNvGraphicFramePr>
            <a:graphicFrameLocks noGrp="1"/>
          </p:cNvGraphicFramePr>
          <p:nvPr/>
        </p:nvGraphicFramePr>
        <p:xfrm>
          <a:off x="214313" y="1285875"/>
          <a:ext cx="6096000" cy="5214935"/>
        </p:xfrm>
        <a:graphic>
          <a:graphicData uri="http://schemas.openxmlformats.org/drawingml/2006/table">
            <a:tbl>
              <a:tblPr firstRow="1" bandRow="1">
                <a:tableStyleId>{5940675A-B579-460E-94D1-54222C63F5DA}</a:tableStyleId>
              </a:tblPr>
              <a:tblGrid>
                <a:gridCol w="6096000"/>
              </a:tblGrid>
              <a:tr h="474085">
                <a:tc>
                  <a:txBody>
                    <a:bodyPr/>
                    <a:lstStyle/>
                    <a:p>
                      <a:pPr algn="l"/>
                      <a:r>
                        <a:rPr lang="en-GB" sz="2000" dirty="0" smtClean="0"/>
                        <a:t>I</a:t>
                      </a:r>
                      <a:r>
                        <a:rPr lang="en-GB" sz="2000" baseline="0" dirty="0" smtClean="0"/>
                        <a:t> can name ____ animals</a:t>
                      </a:r>
                      <a:endParaRPr lang="en-US" sz="2000" dirty="0"/>
                    </a:p>
                  </a:txBody>
                  <a:tcPr anchor="ctr"/>
                </a:tc>
              </a:tr>
              <a:tr h="474085">
                <a:tc>
                  <a:txBody>
                    <a:bodyPr/>
                    <a:lstStyle/>
                    <a:p>
                      <a:pPr algn="l"/>
                      <a:r>
                        <a:rPr lang="en-GB" sz="1800" dirty="0" smtClean="0"/>
                        <a:t>I can say</a:t>
                      </a:r>
                      <a:r>
                        <a:rPr lang="en-GB" sz="1800" baseline="0" dirty="0" smtClean="0"/>
                        <a:t> ‘I have’ and ‘I don’t have’</a:t>
                      </a:r>
                      <a:endParaRPr lang="en-US" sz="1800" dirty="0"/>
                    </a:p>
                  </a:txBody>
                  <a:tcPr anchor="ctr"/>
                </a:tc>
              </a:tr>
              <a:tr h="474085">
                <a:tc>
                  <a:txBody>
                    <a:bodyPr/>
                    <a:lstStyle/>
                    <a:p>
                      <a:pPr algn="l"/>
                      <a:r>
                        <a:rPr lang="en-GB" sz="1800" dirty="0" smtClean="0"/>
                        <a:t>I can name _____</a:t>
                      </a:r>
                      <a:r>
                        <a:rPr lang="en-GB" sz="1800" baseline="0" dirty="0" smtClean="0"/>
                        <a:t> </a:t>
                      </a:r>
                      <a:r>
                        <a:rPr lang="en-GB" sz="1800" dirty="0" smtClean="0"/>
                        <a:t>colours</a:t>
                      </a:r>
                      <a:endParaRPr lang="en-US" sz="1800" dirty="0"/>
                    </a:p>
                  </a:txBody>
                  <a:tcPr anchor="ctr"/>
                </a:tc>
              </a:tr>
              <a:tr h="474085">
                <a:tc>
                  <a:txBody>
                    <a:bodyPr/>
                    <a:lstStyle/>
                    <a:p>
                      <a:pPr algn="l"/>
                      <a:r>
                        <a:rPr lang="en-GB" sz="1800" dirty="0" smtClean="0"/>
                        <a:t>I know</a:t>
                      </a:r>
                      <a:r>
                        <a:rPr lang="en-GB" sz="1800" baseline="0" dirty="0" smtClean="0"/>
                        <a:t> ‘and’ and ‘but’ and ‘also’ </a:t>
                      </a:r>
                      <a:endParaRPr lang="en-US" sz="1800" dirty="0"/>
                    </a:p>
                  </a:txBody>
                  <a:tcPr anchor="ctr"/>
                </a:tc>
              </a:tr>
              <a:tr h="474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I can</a:t>
                      </a:r>
                      <a:r>
                        <a:rPr lang="en-GB" sz="1800" baseline="0" dirty="0" smtClean="0"/>
                        <a:t> pronounce new words correctly when I see them written</a:t>
                      </a:r>
                      <a:endParaRPr lang="en-US" sz="1800" dirty="0" smtClean="0"/>
                    </a:p>
                  </a:txBody>
                  <a:tcPr anchor="ctr"/>
                </a:tc>
              </a:tr>
              <a:tr h="474085">
                <a:tc>
                  <a:txBody>
                    <a:bodyPr/>
                    <a:lstStyle/>
                    <a:p>
                      <a:pPr algn="l"/>
                      <a:r>
                        <a:rPr lang="en-GB" sz="1800" dirty="0" smtClean="0"/>
                        <a:t>I have at least 1 good strategy for memorising</a:t>
                      </a:r>
                      <a:endParaRPr lang="en-US" sz="1800" dirty="0"/>
                    </a:p>
                  </a:txBody>
                  <a:tcPr anchor="ctr"/>
                </a:tc>
              </a:tr>
              <a:tr h="474085">
                <a:tc>
                  <a:txBody>
                    <a:bodyPr/>
                    <a:lstStyle/>
                    <a:p>
                      <a:pPr algn="l"/>
                      <a:r>
                        <a:rPr lang="en-GB" sz="1800" dirty="0" smtClean="0"/>
                        <a:t>I can join words I know together to make new sentences</a:t>
                      </a:r>
                      <a:endParaRPr lang="en-US" sz="1800" dirty="0"/>
                    </a:p>
                  </a:txBody>
                  <a:tcPr anchor="ctr"/>
                </a:tc>
              </a:tr>
              <a:tr h="474085">
                <a:tc>
                  <a:txBody>
                    <a:bodyPr/>
                    <a:lstStyle/>
                    <a:p>
                      <a:pPr algn="l"/>
                      <a:r>
                        <a:rPr lang="en-GB" sz="1800" dirty="0" smtClean="0"/>
                        <a:t>I can describe animals using colours and size adjectives</a:t>
                      </a:r>
                      <a:endParaRPr lang="en-US" sz="1800" dirty="0"/>
                    </a:p>
                  </a:txBody>
                  <a:tcPr anchor="ctr"/>
                </a:tc>
              </a:tr>
              <a:tr h="474085">
                <a:tc>
                  <a:txBody>
                    <a:bodyPr/>
                    <a:lstStyle/>
                    <a:p>
                      <a:pPr algn="l"/>
                      <a:r>
                        <a:rPr lang="en-GB" sz="1800" dirty="0" smtClean="0"/>
                        <a:t>I can say if I like something or not</a:t>
                      </a:r>
                      <a:endParaRPr lang="en-US" sz="1800" dirty="0"/>
                    </a:p>
                  </a:txBody>
                  <a:tcPr anchor="ctr"/>
                </a:tc>
              </a:tr>
              <a:tr h="474085">
                <a:tc>
                  <a:txBody>
                    <a:bodyPr/>
                    <a:lstStyle/>
                    <a:p>
                      <a:pPr algn="l"/>
                      <a:r>
                        <a:rPr lang="en-GB" sz="1800" dirty="0" smtClean="0"/>
                        <a:t>I can say why I like or</a:t>
                      </a:r>
                      <a:r>
                        <a:rPr lang="en-GB" sz="1800" baseline="0" dirty="0" smtClean="0"/>
                        <a:t> dislike different animals</a:t>
                      </a:r>
                      <a:endParaRPr lang="en-US" sz="1800" dirty="0"/>
                    </a:p>
                  </a:txBody>
                  <a:tcPr anchor="ctr"/>
                </a:tc>
              </a:tr>
              <a:tr h="474085">
                <a:tc>
                  <a:txBody>
                    <a:bodyPr/>
                    <a:lstStyle/>
                    <a:p>
                      <a:pPr algn="l"/>
                      <a:r>
                        <a:rPr lang="en-GB" sz="1800" dirty="0" smtClean="0"/>
                        <a:t>I know</a:t>
                      </a:r>
                      <a:r>
                        <a:rPr lang="en-GB" sz="1800" baseline="0" dirty="0" smtClean="0"/>
                        <a:t> several words for describing animal characteristics</a:t>
                      </a:r>
                      <a:endParaRPr lang="en-US" sz="1800" dirty="0"/>
                    </a:p>
                  </a:txBody>
                  <a:tcPr anchor="ctr"/>
                </a:tc>
              </a:tr>
            </a:tbl>
          </a:graphicData>
        </a:graphic>
      </p:graphicFrame>
      <p:sp>
        <p:nvSpPr>
          <p:cNvPr id="1436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436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500063" y="947738"/>
            <a:ext cx="77041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a:latin typeface="Calibri" pitchFamily="34" charset="0"/>
              </a:rPr>
              <a:t>“One of the main obstacles is that often pupils don’t recognise what a good piece of work looks like – they don’t have a sufficiently clear view of the aim to be able to steer themselves.”</a:t>
            </a:r>
          </a:p>
        </p:txBody>
      </p:sp>
      <p:sp>
        <p:nvSpPr>
          <p:cNvPr id="15363" name="Text Box 5"/>
          <p:cNvSpPr txBox="1">
            <a:spLocks noChangeArrowheads="1"/>
          </p:cNvSpPr>
          <p:nvPr/>
        </p:nvSpPr>
        <p:spPr bwMode="auto">
          <a:xfrm>
            <a:off x="642938" y="3590925"/>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atin typeface="Calibri" pitchFamily="34" charset="0"/>
              </a:rPr>
              <a:t>Professor Paul Black</a:t>
            </a:r>
            <a:br>
              <a:rPr lang="en-GB">
                <a:latin typeface="Calibri" pitchFamily="34" charset="0"/>
              </a:rPr>
            </a:br>
            <a:r>
              <a:rPr lang="en-GB">
                <a:latin typeface="Calibri" pitchFamily="34" charset="0"/>
              </a:rPr>
              <a:t>Interview with GTC, Assessment for Learning</a:t>
            </a:r>
          </a:p>
        </p:txBody>
      </p:sp>
      <p:sp>
        <p:nvSpPr>
          <p:cNvPr id="15364" name="Rectangle 5"/>
          <p:cNvSpPr>
            <a:spLocks noChangeArrowheads="1"/>
          </p:cNvSpPr>
          <p:nvPr/>
        </p:nvSpPr>
        <p:spPr bwMode="auto">
          <a:xfrm>
            <a:off x="500063" y="4376738"/>
            <a:ext cx="7643812"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a:latin typeface="Calibri" pitchFamily="34" charset="0"/>
              </a:rPr>
              <a:t>“Students were required in one lesson to identify what would make different pieces of work better so that they could achieve better grades. “ </a:t>
            </a:r>
            <a:br>
              <a:rPr lang="en-GB" sz="3200">
                <a:latin typeface="Calibri" pitchFamily="34" charset="0"/>
              </a:rPr>
            </a:br>
            <a:r>
              <a:rPr lang="en-GB">
                <a:latin typeface="Calibri" pitchFamily="34" charset="0"/>
              </a:rPr>
              <a:t>p.22 The changing landscape of languages – Ofsted report 2004/2007</a:t>
            </a:r>
            <a:endParaRPr lang="en-US">
              <a:latin typeface="Calibri" pitchFamily="34" charset="0"/>
            </a:endParaRPr>
          </a:p>
        </p:txBody>
      </p:sp>
      <p:sp>
        <p:nvSpPr>
          <p:cNvPr id="1536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5366"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571625" cy="10001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Modelling</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1143000" y="949325"/>
            <a:ext cx="6781800" cy="5486400"/>
          </a:xfrm>
          <a:prstGeom prst="flowChartExtract">
            <a:avLst/>
          </a:prstGeom>
          <a:solidFill>
            <a:srgbClr val="FFFFFF"/>
          </a:solidFill>
          <a:ln w="9525">
            <a:solidFill>
              <a:srgbClr val="000000"/>
            </a:solidFill>
            <a:miter lim="800000"/>
            <a:headEnd/>
            <a:tailEnd/>
          </a:ln>
        </p:spPr>
        <p:txBody>
          <a:bodyPr/>
          <a:lstStyle/>
          <a:p>
            <a:pPr algn="ctr" eaLnBrk="0" hangingPunct="0"/>
            <a:endParaRPr lang="en-US" sz="1200">
              <a:latin typeface="Calibri" pitchFamily="34" charset="0"/>
            </a:endParaRPr>
          </a:p>
        </p:txBody>
      </p:sp>
      <p:sp>
        <p:nvSpPr>
          <p:cNvPr id="22531" name="Text Box 3"/>
          <p:cNvSpPr txBox="1">
            <a:spLocks noChangeArrowheads="1"/>
          </p:cNvSpPr>
          <p:nvPr/>
        </p:nvSpPr>
        <p:spPr bwMode="auto">
          <a:xfrm>
            <a:off x="4038600" y="1863725"/>
            <a:ext cx="9906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latin typeface="Tahoma" pitchFamily="34" charset="0"/>
              </a:rPr>
              <a:t>je</a:t>
            </a:r>
          </a:p>
        </p:txBody>
      </p:sp>
      <p:sp>
        <p:nvSpPr>
          <p:cNvPr id="22532" name="Text Box 4"/>
          <p:cNvSpPr txBox="1">
            <a:spLocks noChangeArrowheads="1"/>
          </p:cNvSpPr>
          <p:nvPr/>
        </p:nvSpPr>
        <p:spPr bwMode="auto">
          <a:xfrm>
            <a:off x="3581400" y="2435225"/>
            <a:ext cx="19050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latin typeface="Tahoma" pitchFamily="34" charset="0"/>
              </a:rPr>
              <a:t>Je d</a:t>
            </a:r>
            <a:r>
              <a:rPr lang="en-US" sz="2000">
                <a:latin typeface="Tahoma" pitchFamily="34" charset="0"/>
                <a:cs typeface="Tahoma" pitchFamily="34" charset="0"/>
              </a:rPr>
              <a:t>éteste</a:t>
            </a:r>
            <a:endParaRPr lang="en-US" sz="2000">
              <a:latin typeface="Tahoma" pitchFamily="34" charset="0"/>
            </a:endParaRPr>
          </a:p>
        </p:txBody>
      </p:sp>
      <p:sp>
        <p:nvSpPr>
          <p:cNvPr id="22533" name="Text Box 5"/>
          <p:cNvSpPr txBox="1">
            <a:spLocks noChangeArrowheads="1"/>
          </p:cNvSpPr>
          <p:nvPr/>
        </p:nvSpPr>
        <p:spPr bwMode="auto">
          <a:xfrm>
            <a:off x="3124200" y="3121025"/>
            <a:ext cx="27432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latin typeface="Tahoma" pitchFamily="34" charset="0"/>
              </a:rPr>
              <a:t>Je d</a:t>
            </a:r>
            <a:r>
              <a:rPr lang="en-US" sz="2000">
                <a:latin typeface="Tahoma" pitchFamily="34" charset="0"/>
                <a:cs typeface="Tahoma" pitchFamily="34" charset="0"/>
              </a:rPr>
              <a:t>éteste faire</a:t>
            </a:r>
            <a:endParaRPr lang="en-US" sz="2000">
              <a:latin typeface="Tahoma" pitchFamily="34" charset="0"/>
            </a:endParaRPr>
          </a:p>
          <a:p>
            <a:pPr algn="ctr"/>
            <a:endParaRPr lang="en-US" sz="2000">
              <a:latin typeface="Tahoma" pitchFamily="34" charset="0"/>
            </a:endParaRPr>
          </a:p>
        </p:txBody>
      </p:sp>
      <p:sp>
        <p:nvSpPr>
          <p:cNvPr id="22534" name="Text Box 6"/>
          <p:cNvSpPr txBox="1">
            <a:spLocks noChangeArrowheads="1"/>
          </p:cNvSpPr>
          <p:nvPr/>
        </p:nvSpPr>
        <p:spPr bwMode="auto">
          <a:xfrm>
            <a:off x="2590800" y="3921125"/>
            <a:ext cx="3810000" cy="5715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latin typeface="Tahoma" pitchFamily="34" charset="0"/>
              </a:rPr>
              <a:t>Je d</a:t>
            </a:r>
            <a:r>
              <a:rPr lang="en-US" sz="2000">
                <a:latin typeface="Tahoma" pitchFamily="34" charset="0"/>
                <a:cs typeface="Tahoma" pitchFamily="34" charset="0"/>
              </a:rPr>
              <a:t>éteste faire de la danse</a:t>
            </a:r>
          </a:p>
        </p:txBody>
      </p:sp>
      <p:sp>
        <p:nvSpPr>
          <p:cNvPr id="22535" name="Text Box 7"/>
          <p:cNvSpPr txBox="1">
            <a:spLocks noChangeArrowheads="1"/>
          </p:cNvSpPr>
          <p:nvPr/>
        </p:nvSpPr>
        <p:spPr bwMode="auto">
          <a:xfrm>
            <a:off x="2209800" y="4721225"/>
            <a:ext cx="46482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latin typeface="Tahoma" pitchFamily="34" charset="0"/>
              </a:rPr>
              <a:t>Je d</a:t>
            </a:r>
            <a:r>
              <a:rPr lang="en-US" sz="2000">
                <a:latin typeface="Tahoma" pitchFamily="34" charset="0"/>
                <a:cs typeface="Tahoma" pitchFamily="34" charset="0"/>
              </a:rPr>
              <a:t>éteste faire de la danse au collège</a:t>
            </a:r>
          </a:p>
          <a:p>
            <a:pPr algn="ctr"/>
            <a:endParaRPr lang="en-US" sz="2000">
              <a:latin typeface="Tahoma" pitchFamily="34" charset="0"/>
            </a:endParaRPr>
          </a:p>
        </p:txBody>
      </p:sp>
      <p:sp>
        <p:nvSpPr>
          <p:cNvPr id="22536" name="Text Box 8"/>
          <p:cNvSpPr txBox="1">
            <a:spLocks noChangeArrowheads="1"/>
          </p:cNvSpPr>
          <p:nvPr/>
        </p:nvSpPr>
        <p:spPr bwMode="auto">
          <a:xfrm>
            <a:off x="1676400" y="5521325"/>
            <a:ext cx="5715000" cy="685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latin typeface="Tahoma" pitchFamily="34" charset="0"/>
              </a:rPr>
              <a:t>Je d</a:t>
            </a:r>
            <a:r>
              <a:rPr lang="en-US" sz="2000">
                <a:latin typeface="Tahoma" pitchFamily="34" charset="0"/>
                <a:cs typeface="Tahoma" pitchFamily="34" charset="0"/>
              </a:rPr>
              <a:t>éteste faire de la danse au collège parce que c’est moche!</a:t>
            </a:r>
          </a:p>
        </p:txBody>
      </p:sp>
      <p:sp>
        <p:nvSpPr>
          <p:cNvPr id="16393" name="Text Box 9"/>
          <p:cNvSpPr txBox="1">
            <a:spLocks noChangeArrowheads="1"/>
          </p:cNvSpPr>
          <p:nvPr/>
        </p:nvSpPr>
        <p:spPr bwMode="auto">
          <a:xfrm>
            <a:off x="6477000" y="457200"/>
            <a:ext cx="1676400" cy="11430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latin typeface="Tempus Sans ITC" pitchFamily="82" charset="0"/>
              </a:rPr>
              <a:t>avec = with</a:t>
            </a:r>
          </a:p>
          <a:p>
            <a:r>
              <a:rPr lang="en-US" sz="1400">
                <a:latin typeface="Tempus Sans ITC" pitchFamily="82" charset="0"/>
              </a:rPr>
              <a:t>et = and</a:t>
            </a:r>
          </a:p>
          <a:p>
            <a:r>
              <a:rPr lang="en-US" sz="1400">
                <a:latin typeface="Tempus Sans ITC" pitchFamily="82" charset="0"/>
              </a:rPr>
              <a:t>mais = but</a:t>
            </a:r>
          </a:p>
          <a:p>
            <a:r>
              <a:rPr lang="en-US" sz="1400">
                <a:latin typeface="Tempus Sans ITC" pitchFamily="82" charset="0"/>
              </a:rPr>
              <a:t>parce que = because</a:t>
            </a:r>
          </a:p>
        </p:txBody>
      </p:sp>
      <p:sp>
        <p:nvSpPr>
          <p:cNvPr id="22538" name="Text Box 10"/>
          <p:cNvSpPr txBox="1">
            <a:spLocks noChangeArrowheads="1"/>
          </p:cNvSpPr>
          <p:nvPr/>
        </p:nvSpPr>
        <p:spPr bwMode="auto">
          <a:xfrm>
            <a:off x="285750" y="1428750"/>
            <a:ext cx="3810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5000">
                <a:latin typeface="Calibri" pitchFamily="34" charset="0"/>
              </a:rPr>
              <a:t>La pyramide</a:t>
            </a:r>
          </a:p>
        </p:txBody>
      </p:sp>
      <p:sp>
        <p:nvSpPr>
          <p:cNvPr id="22539" name="Text Box 11"/>
          <p:cNvSpPr txBox="1">
            <a:spLocks noChangeArrowheads="1"/>
          </p:cNvSpPr>
          <p:nvPr/>
        </p:nvSpPr>
        <p:spPr bwMode="auto">
          <a:xfrm>
            <a:off x="5334000" y="1828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atin typeface="Tahoma" pitchFamily="34" charset="0"/>
              </a:rPr>
              <a:t>sujet (je, tu..)</a:t>
            </a:r>
          </a:p>
        </p:txBody>
      </p:sp>
      <p:sp>
        <p:nvSpPr>
          <p:cNvPr id="22540" name="Text Box 12"/>
          <p:cNvSpPr txBox="1">
            <a:spLocks noChangeArrowheads="1"/>
          </p:cNvSpPr>
          <p:nvPr/>
        </p:nvSpPr>
        <p:spPr bwMode="auto">
          <a:xfrm>
            <a:off x="5486400" y="2438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atin typeface="Tahoma" pitchFamily="34" charset="0"/>
              </a:rPr>
              <a:t> + opinion</a:t>
            </a:r>
          </a:p>
        </p:txBody>
      </p:sp>
      <p:sp>
        <p:nvSpPr>
          <p:cNvPr id="22541" name="Text Box 13"/>
          <p:cNvSpPr txBox="1">
            <a:spLocks noChangeArrowheads="1"/>
          </p:cNvSpPr>
          <p:nvPr/>
        </p:nvSpPr>
        <p:spPr bwMode="auto">
          <a:xfrm>
            <a:off x="5943600" y="3048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atin typeface="Tahoma" pitchFamily="34" charset="0"/>
              </a:rPr>
              <a:t>+ verbe (infinitif)</a:t>
            </a:r>
          </a:p>
        </p:txBody>
      </p:sp>
      <p:sp>
        <p:nvSpPr>
          <p:cNvPr id="22542" name="Text Box 14"/>
          <p:cNvSpPr txBox="1">
            <a:spLocks noChangeArrowheads="1"/>
          </p:cNvSpPr>
          <p:nvPr/>
        </p:nvSpPr>
        <p:spPr bwMode="auto">
          <a:xfrm>
            <a:off x="6477000" y="3962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atin typeface="Tahoma" pitchFamily="34" charset="0"/>
              </a:rPr>
              <a:t>+ sport</a:t>
            </a:r>
          </a:p>
        </p:txBody>
      </p:sp>
      <p:sp>
        <p:nvSpPr>
          <p:cNvPr id="22543" name="Text Box 15"/>
          <p:cNvSpPr txBox="1">
            <a:spLocks noChangeArrowheads="1"/>
          </p:cNvSpPr>
          <p:nvPr/>
        </p:nvSpPr>
        <p:spPr bwMode="auto">
          <a:xfrm>
            <a:off x="6934200" y="4724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atin typeface="Tahoma" pitchFamily="34" charset="0"/>
              </a:rPr>
              <a:t>+ extra</a:t>
            </a:r>
          </a:p>
        </p:txBody>
      </p:sp>
      <p:sp>
        <p:nvSpPr>
          <p:cNvPr id="22544" name="Text Box 16"/>
          <p:cNvSpPr txBox="1">
            <a:spLocks noChangeArrowheads="1"/>
          </p:cNvSpPr>
          <p:nvPr/>
        </p:nvSpPr>
        <p:spPr bwMode="auto">
          <a:xfrm>
            <a:off x="7543800" y="5638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atin typeface="Tahoma" pitchFamily="34" charset="0"/>
              </a:rPr>
              <a:t>+ extra</a:t>
            </a:r>
          </a:p>
        </p:txBody>
      </p:sp>
      <p:sp>
        <p:nvSpPr>
          <p:cNvPr id="18" name="Rectangle 17"/>
          <p:cNvSpPr/>
          <p:nvPr/>
        </p:nvSpPr>
        <p:spPr>
          <a:xfrm>
            <a:off x="0" y="0"/>
            <a:ext cx="1571625" cy="10001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Modelling</a:t>
            </a:r>
            <a:endParaRPr lang="en-US" sz="2400" b="1" dirty="0"/>
          </a:p>
        </p:txBody>
      </p:sp>
      <p:sp>
        <p:nvSpPr>
          <p:cNvPr id="1640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6403"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0-#ppt_w/2"/>
                                          </p:val>
                                        </p:tav>
                                        <p:tav tm="100000">
                                          <p:val>
                                            <p:strVal val="#ppt_x"/>
                                          </p:val>
                                        </p:tav>
                                      </p:tavLst>
                                    </p:anim>
                                    <p:anim calcmode="lin" valueType="num">
                                      <p:cBhvr additive="base">
                                        <p:cTn id="8"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0-#ppt_w/2"/>
                                          </p:val>
                                        </p:tav>
                                        <p:tav tm="100000">
                                          <p:val>
                                            <p:strVal val="#ppt_x"/>
                                          </p:val>
                                        </p:tav>
                                      </p:tavLst>
                                    </p:anim>
                                    <p:anim calcmode="lin" valueType="num">
                                      <p:cBhvr additive="base">
                                        <p:cTn id="14"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9"/>
                                        </p:tgtEl>
                                        <p:attrNameLst>
                                          <p:attrName>style.visibility</p:attrName>
                                        </p:attrNameLst>
                                      </p:cBhvr>
                                      <p:to>
                                        <p:strVal val="visible"/>
                                      </p:to>
                                    </p:set>
                                    <p:anim calcmode="lin" valueType="num">
                                      <p:cBhvr additive="base">
                                        <p:cTn id="19" dur="500" fill="hold"/>
                                        <p:tgtEl>
                                          <p:spTgt spid="22539"/>
                                        </p:tgtEl>
                                        <p:attrNameLst>
                                          <p:attrName>ppt_x</p:attrName>
                                        </p:attrNameLst>
                                      </p:cBhvr>
                                      <p:tavLst>
                                        <p:tav tm="0">
                                          <p:val>
                                            <p:strVal val="#ppt_x"/>
                                          </p:val>
                                        </p:tav>
                                        <p:tav tm="100000">
                                          <p:val>
                                            <p:strVal val="#ppt_x"/>
                                          </p:val>
                                        </p:tav>
                                      </p:tavLst>
                                    </p:anim>
                                    <p:anim calcmode="lin" valueType="num">
                                      <p:cBhvr additive="base">
                                        <p:cTn id="20" dur="500" fill="hold"/>
                                        <p:tgtEl>
                                          <p:spTgt spid="2253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additive="base">
                                        <p:cTn id="25" dur="500" fill="hold"/>
                                        <p:tgtEl>
                                          <p:spTgt spid="22532"/>
                                        </p:tgtEl>
                                        <p:attrNameLst>
                                          <p:attrName>ppt_x</p:attrName>
                                        </p:attrNameLst>
                                      </p:cBhvr>
                                      <p:tavLst>
                                        <p:tav tm="0">
                                          <p:val>
                                            <p:strVal val="0-#ppt_w/2"/>
                                          </p:val>
                                        </p:tav>
                                        <p:tav tm="100000">
                                          <p:val>
                                            <p:strVal val="#ppt_x"/>
                                          </p:val>
                                        </p:tav>
                                      </p:tavLst>
                                    </p:anim>
                                    <p:anim calcmode="lin" valueType="num">
                                      <p:cBhvr additive="base">
                                        <p:cTn id="26"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540"/>
                                        </p:tgtEl>
                                        <p:attrNameLst>
                                          <p:attrName>style.visibility</p:attrName>
                                        </p:attrNameLst>
                                      </p:cBhvr>
                                      <p:to>
                                        <p:strVal val="visible"/>
                                      </p:to>
                                    </p:set>
                                    <p:anim calcmode="lin" valueType="num">
                                      <p:cBhvr additive="base">
                                        <p:cTn id="31" dur="500" fill="hold"/>
                                        <p:tgtEl>
                                          <p:spTgt spid="22540"/>
                                        </p:tgtEl>
                                        <p:attrNameLst>
                                          <p:attrName>ppt_x</p:attrName>
                                        </p:attrNameLst>
                                      </p:cBhvr>
                                      <p:tavLst>
                                        <p:tav tm="0">
                                          <p:val>
                                            <p:strVal val="#ppt_x"/>
                                          </p:val>
                                        </p:tav>
                                        <p:tav tm="100000">
                                          <p:val>
                                            <p:strVal val="#ppt_x"/>
                                          </p:val>
                                        </p:tav>
                                      </p:tavLst>
                                    </p:anim>
                                    <p:anim calcmode="lin" valueType="num">
                                      <p:cBhvr additive="base">
                                        <p:cTn id="32" dur="500" fill="hold"/>
                                        <p:tgtEl>
                                          <p:spTgt spid="22540"/>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3"/>
                                        </p:tgtEl>
                                        <p:attrNameLst>
                                          <p:attrName>style.visibility</p:attrName>
                                        </p:attrNameLst>
                                      </p:cBhvr>
                                      <p:to>
                                        <p:strVal val="visible"/>
                                      </p:to>
                                    </p:set>
                                    <p:anim calcmode="lin" valueType="num">
                                      <p:cBhvr additive="base">
                                        <p:cTn id="37" dur="500" fill="hold"/>
                                        <p:tgtEl>
                                          <p:spTgt spid="22533"/>
                                        </p:tgtEl>
                                        <p:attrNameLst>
                                          <p:attrName>ppt_x</p:attrName>
                                        </p:attrNameLst>
                                      </p:cBhvr>
                                      <p:tavLst>
                                        <p:tav tm="0">
                                          <p:val>
                                            <p:strVal val="0-#ppt_w/2"/>
                                          </p:val>
                                        </p:tav>
                                        <p:tav tm="100000">
                                          <p:val>
                                            <p:strVal val="#ppt_x"/>
                                          </p:val>
                                        </p:tav>
                                      </p:tavLst>
                                    </p:anim>
                                    <p:anim calcmode="lin" valueType="num">
                                      <p:cBhvr additive="base">
                                        <p:cTn id="38"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2541"/>
                                        </p:tgtEl>
                                        <p:attrNameLst>
                                          <p:attrName>style.visibility</p:attrName>
                                        </p:attrNameLst>
                                      </p:cBhvr>
                                      <p:to>
                                        <p:strVal val="visible"/>
                                      </p:to>
                                    </p:set>
                                    <p:anim calcmode="lin" valueType="num">
                                      <p:cBhvr additive="base">
                                        <p:cTn id="43" dur="500" fill="hold"/>
                                        <p:tgtEl>
                                          <p:spTgt spid="22541"/>
                                        </p:tgtEl>
                                        <p:attrNameLst>
                                          <p:attrName>ppt_x</p:attrName>
                                        </p:attrNameLst>
                                      </p:cBhvr>
                                      <p:tavLst>
                                        <p:tav tm="0">
                                          <p:val>
                                            <p:strVal val="#ppt_x"/>
                                          </p:val>
                                        </p:tav>
                                        <p:tav tm="100000">
                                          <p:val>
                                            <p:strVal val="#ppt_x"/>
                                          </p:val>
                                        </p:tav>
                                      </p:tavLst>
                                    </p:anim>
                                    <p:anim calcmode="lin" valueType="num">
                                      <p:cBhvr additive="base">
                                        <p:cTn id="44" dur="500" fill="hold"/>
                                        <p:tgtEl>
                                          <p:spTgt spid="22541"/>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34"/>
                                        </p:tgtEl>
                                        <p:attrNameLst>
                                          <p:attrName>style.visibility</p:attrName>
                                        </p:attrNameLst>
                                      </p:cBhvr>
                                      <p:to>
                                        <p:strVal val="visible"/>
                                      </p:to>
                                    </p:set>
                                    <p:anim calcmode="lin" valueType="num">
                                      <p:cBhvr additive="base">
                                        <p:cTn id="49" dur="500" fill="hold"/>
                                        <p:tgtEl>
                                          <p:spTgt spid="22534"/>
                                        </p:tgtEl>
                                        <p:attrNameLst>
                                          <p:attrName>ppt_x</p:attrName>
                                        </p:attrNameLst>
                                      </p:cBhvr>
                                      <p:tavLst>
                                        <p:tav tm="0">
                                          <p:val>
                                            <p:strVal val="0-#ppt_w/2"/>
                                          </p:val>
                                        </p:tav>
                                        <p:tav tm="100000">
                                          <p:val>
                                            <p:strVal val="#ppt_x"/>
                                          </p:val>
                                        </p:tav>
                                      </p:tavLst>
                                    </p:anim>
                                    <p:anim calcmode="lin" valueType="num">
                                      <p:cBhvr additive="base">
                                        <p:cTn id="50"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2542"/>
                                        </p:tgtEl>
                                        <p:attrNameLst>
                                          <p:attrName>style.visibility</p:attrName>
                                        </p:attrNameLst>
                                      </p:cBhvr>
                                      <p:to>
                                        <p:strVal val="visible"/>
                                      </p:to>
                                    </p:set>
                                    <p:anim calcmode="lin" valueType="num">
                                      <p:cBhvr additive="base">
                                        <p:cTn id="55" dur="500" fill="hold"/>
                                        <p:tgtEl>
                                          <p:spTgt spid="22542"/>
                                        </p:tgtEl>
                                        <p:attrNameLst>
                                          <p:attrName>ppt_x</p:attrName>
                                        </p:attrNameLst>
                                      </p:cBhvr>
                                      <p:tavLst>
                                        <p:tav tm="0">
                                          <p:val>
                                            <p:strVal val="#ppt_x"/>
                                          </p:val>
                                        </p:tav>
                                        <p:tav tm="100000">
                                          <p:val>
                                            <p:strVal val="#ppt_x"/>
                                          </p:val>
                                        </p:tav>
                                      </p:tavLst>
                                    </p:anim>
                                    <p:anim calcmode="lin" valueType="num">
                                      <p:cBhvr additive="base">
                                        <p:cTn id="56" dur="500" fill="hold"/>
                                        <p:tgtEl>
                                          <p:spTgt spid="22542"/>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535"/>
                                        </p:tgtEl>
                                        <p:attrNameLst>
                                          <p:attrName>style.visibility</p:attrName>
                                        </p:attrNameLst>
                                      </p:cBhvr>
                                      <p:to>
                                        <p:strVal val="visible"/>
                                      </p:to>
                                    </p:set>
                                    <p:anim calcmode="lin" valueType="num">
                                      <p:cBhvr additive="base">
                                        <p:cTn id="61" dur="500" fill="hold"/>
                                        <p:tgtEl>
                                          <p:spTgt spid="22535"/>
                                        </p:tgtEl>
                                        <p:attrNameLst>
                                          <p:attrName>ppt_x</p:attrName>
                                        </p:attrNameLst>
                                      </p:cBhvr>
                                      <p:tavLst>
                                        <p:tav tm="0">
                                          <p:val>
                                            <p:strVal val="0-#ppt_w/2"/>
                                          </p:val>
                                        </p:tav>
                                        <p:tav tm="100000">
                                          <p:val>
                                            <p:strVal val="#ppt_x"/>
                                          </p:val>
                                        </p:tav>
                                      </p:tavLst>
                                    </p:anim>
                                    <p:anim calcmode="lin" valueType="num">
                                      <p:cBhvr additive="base">
                                        <p:cTn id="62"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2543"/>
                                        </p:tgtEl>
                                        <p:attrNameLst>
                                          <p:attrName>style.visibility</p:attrName>
                                        </p:attrNameLst>
                                      </p:cBhvr>
                                      <p:to>
                                        <p:strVal val="visible"/>
                                      </p:to>
                                    </p:set>
                                    <p:anim calcmode="lin" valueType="num">
                                      <p:cBhvr additive="base">
                                        <p:cTn id="67" dur="500" fill="hold"/>
                                        <p:tgtEl>
                                          <p:spTgt spid="22543"/>
                                        </p:tgtEl>
                                        <p:attrNameLst>
                                          <p:attrName>ppt_x</p:attrName>
                                        </p:attrNameLst>
                                      </p:cBhvr>
                                      <p:tavLst>
                                        <p:tav tm="0">
                                          <p:val>
                                            <p:strVal val="#ppt_x"/>
                                          </p:val>
                                        </p:tav>
                                        <p:tav tm="100000">
                                          <p:val>
                                            <p:strVal val="#ppt_x"/>
                                          </p:val>
                                        </p:tav>
                                      </p:tavLst>
                                    </p:anim>
                                    <p:anim calcmode="lin" valueType="num">
                                      <p:cBhvr additive="base">
                                        <p:cTn id="68" dur="500" fill="hold"/>
                                        <p:tgtEl>
                                          <p:spTgt spid="22543"/>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2536"/>
                                        </p:tgtEl>
                                        <p:attrNameLst>
                                          <p:attrName>style.visibility</p:attrName>
                                        </p:attrNameLst>
                                      </p:cBhvr>
                                      <p:to>
                                        <p:strVal val="visible"/>
                                      </p:to>
                                    </p:set>
                                    <p:anim calcmode="lin" valueType="num">
                                      <p:cBhvr additive="base">
                                        <p:cTn id="73" dur="500" fill="hold"/>
                                        <p:tgtEl>
                                          <p:spTgt spid="22536"/>
                                        </p:tgtEl>
                                        <p:attrNameLst>
                                          <p:attrName>ppt_x</p:attrName>
                                        </p:attrNameLst>
                                      </p:cBhvr>
                                      <p:tavLst>
                                        <p:tav tm="0">
                                          <p:val>
                                            <p:strVal val="0-#ppt_w/2"/>
                                          </p:val>
                                        </p:tav>
                                        <p:tav tm="100000">
                                          <p:val>
                                            <p:strVal val="#ppt_x"/>
                                          </p:val>
                                        </p:tav>
                                      </p:tavLst>
                                    </p:anim>
                                    <p:anim calcmode="lin" valueType="num">
                                      <p:cBhvr additive="base">
                                        <p:cTn id="74"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2544"/>
                                        </p:tgtEl>
                                        <p:attrNameLst>
                                          <p:attrName>style.visibility</p:attrName>
                                        </p:attrNameLst>
                                      </p:cBhvr>
                                      <p:to>
                                        <p:strVal val="visible"/>
                                      </p:to>
                                    </p:set>
                                    <p:anim calcmode="lin" valueType="num">
                                      <p:cBhvr additive="base">
                                        <p:cTn id="79" dur="500" fill="hold"/>
                                        <p:tgtEl>
                                          <p:spTgt spid="22544"/>
                                        </p:tgtEl>
                                        <p:attrNameLst>
                                          <p:attrName>ppt_x</p:attrName>
                                        </p:attrNameLst>
                                      </p:cBhvr>
                                      <p:tavLst>
                                        <p:tav tm="0">
                                          <p:val>
                                            <p:strVal val="#ppt_x"/>
                                          </p:val>
                                        </p:tav>
                                        <p:tav tm="100000">
                                          <p:val>
                                            <p:strVal val="#ppt_x"/>
                                          </p:val>
                                        </p:tav>
                                      </p:tavLst>
                                    </p:anim>
                                    <p:anim calcmode="lin" valueType="num">
                                      <p:cBhvr additive="base">
                                        <p:cTn id="80" dur="500" fill="hold"/>
                                        <p:tgtEl>
                                          <p:spTgt spid="225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autoUpdateAnimBg="0"/>
      <p:bldP spid="22532" grpId="0" animBg="1" autoUpdateAnimBg="0"/>
      <p:bldP spid="22533" grpId="0" animBg="1" autoUpdateAnimBg="0"/>
      <p:bldP spid="22534" grpId="0" animBg="1" autoUpdateAnimBg="0"/>
      <p:bldP spid="22535" grpId="0" animBg="1" autoUpdateAnimBg="0"/>
      <p:bldP spid="22536" grpId="0" animBg="1" autoUpdateAnimBg="0"/>
      <p:bldP spid="22538" grpId="0" autoUpdateAnimBg="0"/>
      <p:bldP spid="22539" grpId="0" autoUpdateAnimBg="0"/>
      <p:bldP spid="22540" grpId="0" autoUpdateAnimBg="0"/>
      <p:bldP spid="22541" grpId="0" autoUpdateAnimBg="0"/>
      <p:bldP spid="22542" grpId="0" autoUpdateAnimBg="0"/>
      <p:bldP spid="22543" grpId="0" autoUpdateAnimBg="0"/>
      <p:bldP spid="2254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j02347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14313"/>
            <a:ext cx="3429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p:cNvSpPr>
            <a:spLocks noChangeArrowheads="1" noChangeShapeType="1" noTextEdit="1"/>
          </p:cNvSpPr>
          <p:nvPr/>
        </p:nvSpPr>
        <p:spPr bwMode="auto">
          <a:xfrm>
            <a:off x="214313" y="2357438"/>
            <a:ext cx="86471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a:latin typeface="Calibri"/>
                <a:cs typeface="Calibri"/>
              </a:rPr>
              <a:t>Tu as des frères ou des soeurs?</a:t>
            </a:r>
            <a:endParaRPr lang="en-GB" sz="3600" kern="10">
              <a:latin typeface="Calibri"/>
              <a:cs typeface="Calibri"/>
            </a:endParaRPr>
          </a:p>
        </p:txBody>
      </p:sp>
      <p:sp>
        <p:nvSpPr>
          <p:cNvPr id="23556" name="Text Box 4"/>
          <p:cNvSpPr txBox="1">
            <a:spLocks noChangeArrowheads="1"/>
          </p:cNvSpPr>
          <p:nvPr/>
        </p:nvSpPr>
        <p:spPr bwMode="auto">
          <a:xfrm>
            <a:off x="0" y="314325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solidFill>
                  <a:schemeClr val="bg2"/>
                </a:solidFill>
              </a:rPr>
              <a:t>Your answer must contain EXACTLY 7 words!</a:t>
            </a:r>
          </a:p>
        </p:txBody>
      </p:sp>
      <p:sp>
        <p:nvSpPr>
          <p:cNvPr id="23557" name="Text Box 5"/>
          <p:cNvSpPr txBox="1">
            <a:spLocks noChangeArrowheads="1"/>
          </p:cNvSpPr>
          <p:nvPr/>
        </p:nvSpPr>
        <p:spPr bwMode="auto">
          <a:xfrm>
            <a:off x="0" y="5038725"/>
            <a:ext cx="9180513" cy="461963"/>
          </a:xfrm>
          <a:prstGeom prst="rect">
            <a:avLst/>
          </a:prstGeom>
          <a:solidFill>
            <a:schemeClr val="bg2"/>
          </a:solidFill>
          <a:ln w="38100">
            <a:solidFill>
              <a:schemeClr val="bg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t>Now make sure your answer contains an opinion!</a:t>
            </a:r>
          </a:p>
        </p:txBody>
      </p:sp>
      <p:sp>
        <p:nvSpPr>
          <p:cNvPr id="23558" name="Text Box 6"/>
          <p:cNvSpPr txBox="1">
            <a:spLocks noChangeArrowheads="1"/>
          </p:cNvSpPr>
          <p:nvPr/>
        </p:nvSpPr>
        <p:spPr bwMode="auto">
          <a:xfrm>
            <a:off x="0" y="5538788"/>
            <a:ext cx="9180513" cy="461962"/>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solidFill>
                  <a:schemeClr val="bg2"/>
                </a:solidFill>
              </a:rPr>
              <a:t>This time make sure your answer contains the words ne…jamais!</a:t>
            </a:r>
          </a:p>
        </p:txBody>
      </p:sp>
      <p:sp>
        <p:nvSpPr>
          <p:cNvPr id="8" name="WordArt 3"/>
          <p:cNvSpPr>
            <a:spLocks noChangeArrowheads="1" noChangeShapeType="1" noTextEdit="1"/>
          </p:cNvSpPr>
          <p:nvPr/>
        </p:nvSpPr>
        <p:spPr bwMode="auto">
          <a:xfrm>
            <a:off x="285750" y="3714750"/>
            <a:ext cx="86471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a:latin typeface="Calibri"/>
                <a:cs typeface="Calibri"/>
              </a:rPr>
              <a:t>Qu’est-ce que tu as fait le weekend dernier?</a:t>
            </a:r>
            <a:endParaRPr lang="en-GB" sz="3600" kern="10">
              <a:latin typeface="Calibri"/>
              <a:cs typeface="Calibri"/>
            </a:endParaRPr>
          </a:p>
        </p:txBody>
      </p:sp>
      <p:sp>
        <p:nvSpPr>
          <p:cNvPr id="9" name="Text Box 4"/>
          <p:cNvSpPr txBox="1">
            <a:spLocks noChangeArrowheads="1"/>
          </p:cNvSpPr>
          <p:nvPr/>
        </p:nvSpPr>
        <p:spPr bwMode="auto">
          <a:xfrm>
            <a:off x="0" y="457200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solidFill>
                  <a:schemeClr val="bg2"/>
                </a:solidFill>
              </a:rPr>
              <a:t>Your answer must contain more than 8 words!</a:t>
            </a:r>
          </a:p>
        </p:txBody>
      </p:sp>
      <p:sp>
        <p:nvSpPr>
          <p:cNvPr id="10" name="Rectangle 9"/>
          <p:cNvSpPr/>
          <p:nvPr/>
        </p:nvSpPr>
        <p:spPr>
          <a:xfrm>
            <a:off x="0" y="0"/>
            <a:ext cx="1571625" cy="10001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Modelling</a:t>
            </a:r>
            <a:endParaRPr lang="en-US" sz="2400" b="1" dirty="0"/>
          </a:p>
        </p:txBody>
      </p:sp>
      <p:sp>
        <p:nvSpPr>
          <p:cNvPr id="17418" name="TextBox 10"/>
          <p:cNvSpPr txBox="1">
            <a:spLocks noChangeArrowheads="1"/>
          </p:cNvSpPr>
          <p:nvPr/>
        </p:nvSpPr>
        <p:spPr bwMode="auto">
          <a:xfrm>
            <a:off x="6929438" y="14287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t>Target Talk</a:t>
            </a:r>
            <a:endParaRPr lang="en-US" b="1"/>
          </a:p>
        </p:txBody>
      </p:sp>
      <p:sp>
        <p:nvSpPr>
          <p:cNvPr id="1741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7420" name="Picture 19"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3557"/>
                                        </p:tgtEl>
                                        <p:attrNameLst>
                                          <p:attrName>style.visibility</p:attrName>
                                        </p:attrNameLst>
                                      </p:cBhvr>
                                      <p:to>
                                        <p:strVal val="visible"/>
                                      </p:to>
                                    </p:set>
                                    <p:anim calcmode="lin" valueType="num">
                                      <p:cBhvr>
                                        <p:cTn id="29" dur="1000" fill="hold"/>
                                        <p:tgtEl>
                                          <p:spTgt spid="23557"/>
                                        </p:tgtEl>
                                        <p:attrNameLst>
                                          <p:attrName>ppt_x</p:attrName>
                                        </p:attrNameLst>
                                      </p:cBhvr>
                                      <p:tavLst>
                                        <p:tav tm="0">
                                          <p:val>
                                            <p:strVal val="#ppt_x-.2"/>
                                          </p:val>
                                        </p:tav>
                                        <p:tav tm="100000">
                                          <p:val>
                                            <p:strVal val="#ppt_x"/>
                                          </p:val>
                                        </p:tav>
                                      </p:tavLst>
                                    </p:anim>
                                    <p:anim calcmode="lin" valueType="num">
                                      <p:cBhvr>
                                        <p:cTn id="30" dur="1000" fill="hold"/>
                                        <p:tgtEl>
                                          <p:spTgt spid="2355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355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23558"/>
                                        </p:tgtEl>
                                        <p:attrNameLst>
                                          <p:attrName>style.visibility</p:attrName>
                                        </p:attrNameLst>
                                      </p:cBhvr>
                                      <p:to>
                                        <p:strVal val="visible"/>
                                      </p:to>
                                    </p:set>
                                    <p:anim calcmode="lin" valueType="num">
                                      <p:cBhvr>
                                        <p:cTn id="36" dur="1000" fill="hold"/>
                                        <p:tgtEl>
                                          <p:spTgt spid="23558"/>
                                        </p:tgtEl>
                                        <p:attrNameLst>
                                          <p:attrName>ppt_x</p:attrName>
                                        </p:attrNameLst>
                                      </p:cBhvr>
                                      <p:tavLst>
                                        <p:tav tm="0">
                                          <p:val>
                                            <p:strVal val="#ppt_x-.2"/>
                                          </p:val>
                                        </p:tav>
                                        <p:tav tm="100000">
                                          <p:val>
                                            <p:strVal val="#ppt_x"/>
                                          </p:val>
                                        </p:tav>
                                      </p:tavLst>
                                    </p:anim>
                                    <p:anim calcmode="lin" valueType="num">
                                      <p:cBhvr>
                                        <p:cTn id="37" dur="1000" fill="hold"/>
                                        <p:tgtEl>
                                          <p:spTgt spid="2355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0825" y="260350"/>
            <a:ext cx="8642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200" b="1">
                <a:latin typeface="Calibri" pitchFamily="34" charset="0"/>
              </a:rPr>
              <a:t>Professional Standards for teachers</a:t>
            </a:r>
          </a:p>
        </p:txBody>
      </p:sp>
      <p:sp>
        <p:nvSpPr>
          <p:cNvPr id="3075" name="Text Box 3"/>
          <p:cNvSpPr txBox="1">
            <a:spLocks noChangeArrowheads="1"/>
          </p:cNvSpPr>
          <p:nvPr/>
        </p:nvSpPr>
        <p:spPr bwMode="auto">
          <a:xfrm>
            <a:off x="395288" y="1052513"/>
            <a:ext cx="77771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a:latin typeface="Calibri" pitchFamily="34" charset="0"/>
              </a:rPr>
              <a:t>Core</a:t>
            </a:r>
            <a:br>
              <a:rPr lang="en-GB" sz="2000" b="1">
                <a:latin typeface="Calibri" pitchFamily="34" charset="0"/>
              </a:rPr>
            </a:br>
            <a:r>
              <a:rPr lang="en-GB" sz="2000" b="1">
                <a:latin typeface="Calibri" pitchFamily="34" charset="0"/>
              </a:rPr>
              <a:t>C12</a:t>
            </a:r>
            <a:r>
              <a:rPr lang="en-GB" sz="2000">
                <a:latin typeface="Calibri" pitchFamily="34" charset="0"/>
              </a:rPr>
              <a:t/>
            </a:r>
            <a:br>
              <a:rPr lang="en-GB" sz="2000">
                <a:latin typeface="Calibri" pitchFamily="34" charset="0"/>
              </a:rPr>
            </a:br>
            <a:r>
              <a:rPr lang="en-GB" sz="2000">
                <a:latin typeface="Calibri" pitchFamily="34" charset="0"/>
              </a:rPr>
              <a:t>Know a range of approaches to assessment, including the importance of formative assessment.</a:t>
            </a:r>
          </a:p>
        </p:txBody>
      </p:sp>
      <p:sp>
        <p:nvSpPr>
          <p:cNvPr id="3076" name="Text Box 4"/>
          <p:cNvSpPr txBox="1">
            <a:spLocks noChangeArrowheads="1"/>
          </p:cNvSpPr>
          <p:nvPr/>
        </p:nvSpPr>
        <p:spPr bwMode="auto">
          <a:xfrm>
            <a:off x="428625" y="2500313"/>
            <a:ext cx="77771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a:latin typeface="Calibri" pitchFamily="34" charset="0"/>
              </a:rPr>
              <a:t>Post-threshold</a:t>
            </a:r>
            <a:br>
              <a:rPr lang="en-GB" sz="2000" b="1">
                <a:latin typeface="Calibri" pitchFamily="34" charset="0"/>
              </a:rPr>
            </a:br>
            <a:r>
              <a:rPr lang="en-GB" sz="2000" b="1">
                <a:latin typeface="Calibri" pitchFamily="34" charset="0"/>
              </a:rPr>
              <a:t>P5</a:t>
            </a:r>
            <a:r>
              <a:rPr lang="en-GB" sz="2000">
                <a:latin typeface="Calibri" pitchFamily="34" charset="0"/>
              </a:rPr>
              <a:t/>
            </a:r>
            <a:br>
              <a:rPr lang="en-GB" sz="2000">
                <a:latin typeface="Calibri" pitchFamily="34" charset="0"/>
              </a:rPr>
            </a:br>
            <a:r>
              <a:rPr lang="en-GB" sz="2000">
                <a:latin typeface="Calibri" pitchFamily="34" charset="0"/>
              </a:rPr>
              <a:t>Have a more developed knowledge and understanding of their subjects/curriculum areas and related pedagogy including how learning progresses within them.</a:t>
            </a:r>
          </a:p>
        </p:txBody>
      </p:sp>
      <p:sp>
        <p:nvSpPr>
          <p:cNvPr id="3077" name="Text Box 3"/>
          <p:cNvSpPr txBox="1">
            <a:spLocks noChangeArrowheads="1"/>
          </p:cNvSpPr>
          <p:nvPr/>
        </p:nvSpPr>
        <p:spPr bwMode="auto">
          <a:xfrm>
            <a:off x="395288" y="4292600"/>
            <a:ext cx="7777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a:latin typeface="Calibri" pitchFamily="34" charset="0"/>
              </a:rPr>
              <a:t>Core</a:t>
            </a:r>
            <a:br>
              <a:rPr lang="en-GB" sz="2000" b="1">
                <a:latin typeface="Calibri" pitchFamily="34" charset="0"/>
              </a:rPr>
            </a:br>
            <a:r>
              <a:rPr lang="en-GB" sz="2000" b="1">
                <a:latin typeface="Calibri" pitchFamily="34" charset="0"/>
              </a:rPr>
              <a:t>C8</a:t>
            </a:r>
            <a:br>
              <a:rPr lang="en-GB" sz="2000" b="1">
                <a:latin typeface="Calibri" pitchFamily="34" charset="0"/>
              </a:rPr>
            </a:br>
            <a:r>
              <a:rPr lang="en-GB" sz="2000">
                <a:latin typeface="Calibri" pitchFamily="34" charset="0"/>
              </a:rPr>
              <a:t>Have a creative and constructively critical approach towards innovation; being prepared to adapt their practice where benefits and improvements are identified.</a:t>
            </a:r>
          </a:p>
        </p:txBody>
      </p:sp>
      <p:sp>
        <p:nvSpPr>
          <p:cNvPr id="307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079"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4375" y="1714500"/>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a:latin typeface="Calibri" pitchFamily="34" charset="0"/>
              </a:rPr>
              <a:t>Je joue au tennis.</a:t>
            </a:r>
            <a:endParaRPr lang="en-US" sz="4000">
              <a:latin typeface="Calibri" pitchFamily="34" charset="0"/>
            </a:endParaRPr>
          </a:p>
        </p:txBody>
      </p:sp>
      <p:sp>
        <p:nvSpPr>
          <p:cNvPr id="3" name="TextBox 2"/>
          <p:cNvSpPr txBox="1">
            <a:spLocks noChangeArrowheads="1"/>
          </p:cNvSpPr>
          <p:nvPr/>
        </p:nvSpPr>
        <p:spPr bwMode="auto">
          <a:xfrm>
            <a:off x="714375" y="3214688"/>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a:latin typeface="Calibri" pitchFamily="34" charset="0"/>
              </a:rPr>
              <a:t>J’habite au nord de l’Angleterre.</a:t>
            </a:r>
            <a:endParaRPr lang="en-US" sz="4000">
              <a:latin typeface="Calibri" pitchFamily="34" charset="0"/>
            </a:endParaRPr>
          </a:p>
        </p:txBody>
      </p:sp>
      <p:sp>
        <p:nvSpPr>
          <p:cNvPr id="4" name="TextBox 3"/>
          <p:cNvSpPr txBox="1">
            <a:spLocks noChangeArrowheads="1"/>
          </p:cNvSpPr>
          <p:nvPr/>
        </p:nvSpPr>
        <p:spPr bwMode="auto">
          <a:xfrm>
            <a:off x="714375" y="4864100"/>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a:latin typeface="Calibri" pitchFamily="34" charset="0"/>
              </a:rPr>
              <a:t>Mon chien s’appelle Bob.</a:t>
            </a:r>
            <a:endParaRPr lang="en-US" sz="4000">
              <a:latin typeface="Calibri" pitchFamily="34" charset="0"/>
            </a:endParaRPr>
          </a:p>
        </p:txBody>
      </p:sp>
      <p:sp>
        <p:nvSpPr>
          <p:cNvPr id="5" name="Rectangle 4"/>
          <p:cNvSpPr/>
          <p:nvPr/>
        </p:nvSpPr>
        <p:spPr>
          <a:xfrm>
            <a:off x="0" y="0"/>
            <a:ext cx="1571625" cy="10001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Modelling</a:t>
            </a:r>
            <a:endParaRPr lang="en-US" sz="2400" b="1" dirty="0"/>
          </a:p>
        </p:txBody>
      </p:sp>
      <p:sp>
        <p:nvSpPr>
          <p:cNvPr id="18438" name="TextBox 5"/>
          <p:cNvSpPr txBox="1">
            <a:spLocks noChangeArrowheads="1"/>
          </p:cNvSpPr>
          <p:nvPr/>
        </p:nvSpPr>
        <p:spPr bwMode="auto">
          <a:xfrm>
            <a:off x="6643688" y="14287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t>Pimp my French!</a:t>
            </a:r>
            <a:endParaRPr lang="en-US" b="1"/>
          </a:p>
        </p:txBody>
      </p:sp>
      <p:sp>
        <p:nvSpPr>
          <p:cNvPr id="1843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8440"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noGrp="1"/>
          </p:cNvGraphicFramePr>
          <p:nvPr/>
        </p:nvGraphicFramePr>
        <p:xfrm>
          <a:off x="4500563" y="857250"/>
          <a:ext cx="4357687" cy="5507232"/>
        </p:xfrm>
        <a:graphic>
          <a:graphicData uri="http://schemas.openxmlformats.org/drawingml/2006/table">
            <a:tbl>
              <a:tblPr/>
              <a:tblGrid>
                <a:gridCol w="2204436"/>
                <a:gridCol w="497185"/>
                <a:gridCol w="829860"/>
                <a:gridCol w="826206"/>
              </a:tblGrid>
              <a:tr h="822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endParaRPr kumimoji="0" lang="en-GB" sz="48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Present (</a:t>
                      </a:r>
                      <a:r>
                        <a:rPr kumimoji="0" lang="en-GB" sz="2000" b="0" i="0" u="none" strike="noStrike" cap="none" normalizeH="0" baseline="0" dirty="0" err="1" smtClean="0">
                          <a:ln>
                            <a:noFill/>
                          </a:ln>
                          <a:solidFill>
                            <a:schemeClr val="tx1"/>
                          </a:solidFill>
                          <a:effectLst/>
                          <a:latin typeface="Arial" pitchFamily="34" charset="0"/>
                        </a:rPr>
                        <a:t>reg</a:t>
                      </a:r>
                      <a:r>
                        <a:rPr kumimoji="0" lang="en-GB" sz="2000" b="0" i="0" u="none" strike="noStrike" cap="none" normalizeH="0" baseline="0" dirty="0" smtClean="0">
                          <a:ln>
                            <a:noFill/>
                          </a:ln>
                          <a:solidFill>
                            <a:schemeClr val="tx1"/>
                          </a:solidFill>
                          <a:effectLst/>
                          <a:latin typeface="Arial" pitchFamily="34" charset="0"/>
                        </a:rPr>
                        <a:t>) </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Present (tener, ser, hay, estar)</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adjectives</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links</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questions</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opinions</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reasons</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negatives</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1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Present (</a:t>
                      </a:r>
                      <a:r>
                        <a:rPr kumimoji="0" lang="en-GB" sz="2000" b="0" i="0" u="none" strike="noStrike" cap="none" normalizeH="0" baseline="0" dirty="0" err="1" smtClean="0">
                          <a:ln>
                            <a:noFill/>
                          </a:ln>
                          <a:solidFill>
                            <a:schemeClr val="tx1"/>
                          </a:solidFill>
                          <a:effectLst/>
                          <a:latin typeface="Arial" pitchFamily="34" charset="0"/>
                        </a:rPr>
                        <a:t>rad</a:t>
                      </a:r>
                      <a:r>
                        <a:rPr kumimoji="0" lang="en-GB" sz="2000" b="0" i="0" u="none" strike="noStrike" cap="none" normalizeH="0" baseline="0" dirty="0" smtClean="0">
                          <a:ln>
                            <a:noFill/>
                          </a:ln>
                          <a:solidFill>
                            <a:schemeClr val="tx1"/>
                          </a:solidFill>
                          <a:effectLst/>
                          <a:latin typeface="Arial" pitchFamily="34" charset="0"/>
                        </a:rPr>
                        <a:t> </a:t>
                      </a:r>
                      <a:r>
                        <a:rPr kumimoji="0" lang="en-GB" sz="2000" b="0" i="0" u="none" strike="noStrike" cap="none" normalizeH="0" baseline="0" dirty="0" err="1" smtClean="0">
                          <a:ln>
                            <a:noFill/>
                          </a:ln>
                          <a:solidFill>
                            <a:schemeClr val="tx1"/>
                          </a:solidFill>
                          <a:effectLst/>
                          <a:latin typeface="Arial" pitchFamily="34" charset="0"/>
                        </a:rPr>
                        <a:t>ch</a:t>
                      </a:r>
                      <a:r>
                        <a:rPr kumimoji="0" lang="en-GB" sz="2000" b="0" i="0" u="none" strike="noStrike" cap="none" normalizeH="0" baseline="0" dirty="0" smtClean="0">
                          <a:ln>
                            <a:noFill/>
                          </a:ln>
                          <a:solidFill>
                            <a:schemeClr val="tx1"/>
                          </a:solidFill>
                          <a:effectLst/>
                          <a:latin typeface="Arial" pitchFamily="34" charset="0"/>
                        </a:rPr>
                        <a:t>)</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Future (ir a)</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spelling errors</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3" name="Rectangle 2"/>
          <p:cNvSpPr/>
          <p:nvPr/>
        </p:nvSpPr>
        <p:spPr>
          <a:xfrm>
            <a:off x="0" y="0"/>
            <a:ext cx="1571625" cy="10001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Modelling</a:t>
            </a:r>
            <a:endParaRPr lang="en-US" sz="2400" b="1" dirty="0"/>
          </a:p>
        </p:txBody>
      </p:sp>
      <p:sp>
        <p:nvSpPr>
          <p:cNvPr id="19525" name="TextBox 3"/>
          <p:cNvSpPr txBox="1">
            <a:spLocks noChangeArrowheads="1"/>
          </p:cNvSpPr>
          <p:nvPr/>
        </p:nvSpPr>
        <p:spPr bwMode="auto">
          <a:xfrm>
            <a:off x="4429125" y="142875"/>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t>The tick grid</a:t>
            </a:r>
            <a:endParaRPr lang="en-US" sz="2800" b="1"/>
          </a:p>
        </p:txBody>
      </p:sp>
      <p:sp>
        <p:nvSpPr>
          <p:cNvPr id="19526" name="Content Placeholder 5"/>
          <p:cNvSpPr>
            <a:spLocks noGrp="1"/>
          </p:cNvSpPr>
          <p:nvPr>
            <p:ph idx="1"/>
          </p:nvPr>
        </p:nvSpPr>
        <p:spPr>
          <a:xfrm>
            <a:off x="142875" y="1214438"/>
            <a:ext cx="3900488" cy="5429250"/>
          </a:xfrm>
        </p:spPr>
        <p:txBody>
          <a:bodyPr/>
          <a:lstStyle/>
          <a:p>
            <a:pPr eaLnBrk="1" hangingPunct="1"/>
            <a:r>
              <a:rPr lang="en-GB" smtClean="0"/>
              <a:t>Develop self-assessment</a:t>
            </a:r>
          </a:p>
          <a:p>
            <a:pPr eaLnBrk="1" hangingPunct="1"/>
            <a:r>
              <a:rPr lang="en-GB" smtClean="0"/>
              <a:t>Question-relevant</a:t>
            </a:r>
          </a:p>
          <a:p>
            <a:pPr eaLnBrk="1" hangingPunct="1"/>
            <a:r>
              <a:rPr lang="en-GB" smtClean="0"/>
              <a:t>Involvement in task setting</a:t>
            </a:r>
          </a:p>
          <a:p>
            <a:pPr eaLnBrk="1" hangingPunct="1"/>
            <a:r>
              <a:rPr lang="en-GB" smtClean="0"/>
              <a:t>Comment only marking on draft 1</a:t>
            </a:r>
          </a:p>
          <a:p>
            <a:pPr eaLnBrk="1" hangingPunct="1"/>
            <a:r>
              <a:rPr lang="en-GB" smtClean="0"/>
              <a:t>Target setting from draft 1</a:t>
            </a:r>
          </a:p>
          <a:p>
            <a:pPr eaLnBrk="1" hangingPunct="1"/>
            <a:r>
              <a:rPr lang="en-GB" smtClean="0"/>
              <a:t>Re-drafting </a:t>
            </a:r>
            <a:r>
              <a:rPr lang="en-GB" smtClean="0">
                <a:sym typeface="Wingdings" pitchFamily="2" charset="2"/>
              </a:rPr>
              <a:t> level </a:t>
            </a:r>
            <a:endParaRPr lang="en-US" smtClean="0"/>
          </a:p>
        </p:txBody>
      </p:sp>
      <p:sp>
        <p:nvSpPr>
          <p:cNvPr id="1952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9528"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428625" y="1173163"/>
            <a:ext cx="4643438"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a:latin typeface="Calibri" pitchFamily="34" charset="0"/>
              </a:rPr>
              <a:t>Johnny Depp</a:t>
            </a:r>
            <a:r>
              <a:rPr lang="fr-FR" sz="2800">
                <a:latin typeface="Calibri" pitchFamily="34" charset="0"/>
              </a:rPr>
              <a:t> est né le 9 juin 1963 à  Owensboro dans le Kentucky, aux États-Unis.  Il est acteur américain, qui est déjà très célèbre. Il est en couple avec la chanteuse et actrice française Vanessa Paradis et ils vivent en France. Ils ont deux enfants ensemble. En 2010, il a refusé le titre de l'homme le plus sexy de l'année pour servir d'exemple à ses deux enfants.</a:t>
            </a:r>
            <a:endParaRPr lang="en-US" sz="2800">
              <a:latin typeface="Calibri" pitchFamily="34" charset="0"/>
            </a:endParaRPr>
          </a:p>
          <a:p>
            <a:pPr eaLnBrk="1" hangingPunct="1"/>
            <a:endParaRPr lang="en-US">
              <a:latin typeface="Calibri" pitchFamily="34" charset="0"/>
            </a:endParaRPr>
          </a:p>
        </p:txBody>
      </p:sp>
      <p:pic>
        <p:nvPicPr>
          <p:cNvPr id="20483" name="ipfPQcucOqoTRG1zM:" descr="t1l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14313"/>
            <a:ext cx="2428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2915"/>
          <p:cNvGraphicFramePr>
            <a:graphicFrameLocks noGrp="1"/>
          </p:cNvGraphicFramePr>
          <p:nvPr/>
        </p:nvGraphicFramePr>
        <p:xfrm>
          <a:off x="5357813" y="1643063"/>
          <a:ext cx="3500437" cy="4785118"/>
        </p:xfrm>
        <a:graphic>
          <a:graphicData uri="http://schemas.openxmlformats.org/drawingml/2006/table">
            <a:tbl>
              <a:tblPr/>
              <a:tblGrid>
                <a:gridCol w="1743043"/>
                <a:gridCol w="448407"/>
                <a:gridCol w="652784"/>
                <a:gridCol w="656203"/>
              </a:tblGrid>
              <a:tr h="822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endParaRPr kumimoji="0" lang="en-GB" sz="48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pitchFamily="34" charset="0"/>
                          <a:sym typeface="Wingdings" pitchFamily="2" charset="2"/>
                        </a:rPr>
                        <a:t></a:t>
                      </a: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Present</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Past </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Future</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Imperfect</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Negatives</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Opinions</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Reasons</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Links</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Clauses</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Detail/Extras</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bl>
          </a:graphicData>
        </a:graphic>
      </p:graphicFrame>
      <p:cxnSp>
        <p:nvCxnSpPr>
          <p:cNvPr id="6" name="Straight Connector 5"/>
          <p:cNvCxnSpPr/>
          <p:nvPr/>
        </p:nvCxnSpPr>
        <p:spPr>
          <a:xfrm>
            <a:off x="7572375" y="2928938"/>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1571625" cy="10001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Modelling</a:t>
            </a:r>
            <a:endParaRPr lang="en-US" sz="2400" b="1" dirty="0"/>
          </a:p>
        </p:txBody>
      </p:sp>
      <p:sp>
        <p:nvSpPr>
          <p:cNvPr id="2054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0549"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55"/>
          <p:cNvGraphicFramePr>
            <a:graphicFrameLocks noGrp="1"/>
          </p:cNvGraphicFramePr>
          <p:nvPr/>
        </p:nvGraphicFramePr>
        <p:xfrm>
          <a:off x="142875" y="141288"/>
          <a:ext cx="2071688" cy="6572254"/>
        </p:xfrm>
        <a:graphic>
          <a:graphicData uri="http://schemas.openxmlformats.org/drawingml/2006/table">
            <a:tbl>
              <a:tblPr>
                <a:tableStyleId>{2D5ABB26-0587-4C30-8999-92F81FD0307C}</a:tableStyleId>
              </a:tblPr>
              <a:tblGrid>
                <a:gridCol w="1071563"/>
                <a:gridCol w="571500"/>
                <a:gridCol w="428625"/>
              </a:tblGrid>
              <a:tr h="601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mn-lt"/>
                        </a:rPr>
                        <a:t>Range of Language</a:t>
                      </a:r>
                      <a:br>
                        <a:rPr kumimoji="0" lang="en-GB" sz="900" b="0" i="0" u="none" strike="noStrike" cap="none" normalizeH="0" baseline="0" dirty="0" smtClean="0">
                          <a:ln>
                            <a:noFill/>
                          </a:ln>
                          <a:solidFill>
                            <a:schemeClr val="tx1"/>
                          </a:solidFill>
                          <a:effectLst/>
                          <a:latin typeface="+mn-lt"/>
                        </a:rPr>
                      </a:br>
                      <a:r>
                        <a:rPr kumimoji="0" lang="en-GB" sz="900" b="0" i="0" u="none" strike="noStrike" cap="none" normalizeH="0" baseline="0" dirty="0" smtClean="0">
                          <a:ln>
                            <a:noFill/>
                          </a:ln>
                          <a:solidFill>
                            <a:schemeClr val="tx1"/>
                          </a:solidFill>
                          <a:effectLst/>
                          <a:latin typeface="+mn-lt"/>
                        </a:rPr>
                        <a:t>Accuracy</a:t>
                      </a: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sym typeface="Wingdings" pitchFamily="2" charset="2"/>
                        </a:rPr>
                        <a:t></a:t>
                      </a:r>
                      <a:endParaRPr kumimoji="0" lang="en-GB" sz="16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sym typeface="Wingdings" pitchFamily="2" charset="2"/>
                        </a:rPr>
                        <a:t></a:t>
                      </a:r>
                      <a:endParaRPr kumimoji="0" lang="en-GB" sz="1600" b="0" i="0" u="none" strike="noStrike" cap="none" normalizeH="0" baseline="0" dirty="0" smtClean="0">
                        <a:ln>
                          <a:noFill/>
                        </a:ln>
                        <a:solidFill>
                          <a:schemeClr val="tx1"/>
                        </a:solidFill>
                        <a:effectLst/>
                        <a:latin typeface="Arial" charset="0"/>
                        <a:sym typeface="Wingdings" pitchFamily="2" charset="2"/>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present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88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present (other persons)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(preterit)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(imperfect)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(perfect)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future</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conditional</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subjunctive</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56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verb &amp; infinitive</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links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opinions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reasons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negatives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comp./sup.</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341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idioms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800" dirty="0"/>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7" name="Group 655"/>
          <p:cNvGraphicFramePr>
            <a:graphicFrameLocks noGrp="1"/>
          </p:cNvGraphicFramePr>
          <p:nvPr/>
        </p:nvGraphicFramePr>
        <p:xfrm>
          <a:off x="2357438" y="150813"/>
          <a:ext cx="2000250" cy="6564322"/>
        </p:xfrm>
        <a:graphic>
          <a:graphicData uri="http://schemas.openxmlformats.org/drawingml/2006/table">
            <a:tbl>
              <a:tblPr>
                <a:tableStyleId>{2D5ABB26-0587-4C30-8999-92F81FD0307C}</a:tableStyleId>
              </a:tblPr>
              <a:tblGrid>
                <a:gridCol w="571499"/>
                <a:gridCol w="1428751"/>
              </a:tblGrid>
              <a:tr h="77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mn-lt"/>
                        </a:rPr>
                        <a:t>Inter-action</a:t>
                      </a: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rPr>
                        <a:t>Answer = /</a:t>
                      </a:r>
                      <a:br>
                        <a:rPr kumimoji="0" lang="en-GB" sz="900" b="0" i="0" u="none" strike="noStrike" cap="none" normalizeH="0" baseline="0" dirty="0" smtClean="0">
                          <a:ln>
                            <a:noFill/>
                          </a:ln>
                          <a:solidFill>
                            <a:schemeClr val="tx1"/>
                          </a:solidFill>
                          <a:effectLst/>
                          <a:latin typeface="Arial" charset="0"/>
                        </a:rPr>
                      </a:br>
                      <a:r>
                        <a:rPr kumimoji="0" lang="en-GB" sz="900" b="0" i="0" u="none" strike="noStrike" cap="none" normalizeH="0" baseline="0" dirty="0" smtClean="0">
                          <a:ln>
                            <a:noFill/>
                          </a:ln>
                          <a:solidFill>
                            <a:schemeClr val="tx1"/>
                          </a:solidFill>
                          <a:effectLst/>
                          <a:latin typeface="Arial" charset="0"/>
                        </a:rPr>
                        <a:t>Elaboration = +</a:t>
                      </a:r>
                      <a:br>
                        <a:rPr kumimoji="0" lang="en-GB" sz="900" b="0" i="0" u="none" strike="noStrike" cap="none" normalizeH="0" baseline="0" dirty="0" smtClean="0">
                          <a:ln>
                            <a:noFill/>
                          </a:ln>
                          <a:solidFill>
                            <a:schemeClr val="tx1"/>
                          </a:solidFill>
                          <a:effectLst/>
                          <a:latin typeface="Arial" charset="0"/>
                        </a:rPr>
                      </a:br>
                      <a:r>
                        <a:rPr kumimoji="0" lang="en-GB" sz="900" b="0" i="0" u="none" strike="noStrike" cap="none" normalizeH="0" baseline="0" dirty="0" smtClean="0">
                          <a:ln>
                            <a:noFill/>
                          </a:ln>
                          <a:solidFill>
                            <a:schemeClr val="tx1"/>
                          </a:solidFill>
                          <a:effectLst/>
                          <a:latin typeface="Arial" charset="0"/>
                        </a:rPr>
                        <a:t>Repetition of teacher feed = R</a:t>
                      </a:r>
                      <a:br>
                        <a:rPr kumimoji="0" lang="en-GB" sz="900" b="0" i="0" u="none" strike="noStrike" cap="none" normalizeH="0" baseline="0" dirty="0" smtClean="0">
                          <a:ln>
                            <a:noFill/>
                          </a:ln>
                          <a:solidFill>
                            <a:schemeClr val="tx1"/>
                          </a:solidFill>
                          <a:effectLst/>
                          <a:latin typeface="Arial" charset="0"/>
                        </a:rPr>
                      </a:br>
                      <a:r>
                        <a:rPr kumimoji="0" lang="en-GB" sz="800" b="0" i="0" u="none" strike="noStrike" cap="none" normalizeH="0" baseline="0" dirty="0" smtClean="0">
                          <a:ln>
                            <a:noFill/>
                          </a:ln>
                          <a:solidFill>
                            <a:schemeClr val="tx1"/>
                          </a:solidFill>
                          <a:effectLst/>
                          <a:latin typeface="Arial" charset="0"/>
                        </a:rPr>
                        <a:t>Non communication </a:t>
                      </a:r>
                      <a:r>
                        <a:rPr kumimoji="0" lang="en-GB" sz="900" b="0" i="0" u="none" strike="noStrike" cap="none" normalizeH="0" baseline="0" dirty="0" smtClean="0">
                          <a:ln>
                            <a:noFill/>
                          </a:ln>
                          <a:solidFill>
                            <a:schemeClr val="tx1"/>
                          </a:solidFill>
                          <a:effectLst/>
                          <a:latin typeface="Arial" charset="0"/>
                        </a:rPr>
                        <a:t>= X</a:t>
                      </a: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46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2</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3</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4</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5</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6</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7</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8</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46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9</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10</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11</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12</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13</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14</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4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15</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12" name="Group 655"/>
          <p:cNvGraphicFramePr>
            <a:graphicFrameLocks noGrp="1"/>
          </p:cNvGraphicFramePr>
          <p:nvPr/>
        </p:nvGraphicFramePr>
        <p:xfrm>
          <a:off x="4786313" y="142875"/>
          <a:ext cx="2071687" cy="6572254"/>
        </p:xfrm>
        <a:graphic>
          <a:graphicData uri="http://schemas.openxmlformats.org/drawingml/2006/table">
            <a:tbl>
              <a:tblPr>
                <a:tableStyleId>{2D5ABB26-0587-4C30-8999-92F81FD0307C}</a:tableStyleId>
              </a:tblPr>
              <a:tblGrid>
                <a:gridCol w="1071562"/>
                <a:gridCol w="571500"/>
                <a:gridCol w="428625"/>
              </a:tblGrid>
              <a:tr h="601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mn-lt"/>
                        </a:rPr>
                        <a:t>Range of Language</a:t>
                      </a:r>
                      <a:br>
                        <a:rPr kumimoji="0" lang="en-GB" sz="900" b="0" i="0" u="none" strike="noStrike" cap="none" normalizeH="0" baseline="0" dirty="0" smtClean="0">
                          <a:ln>
                            <a:noFill/>
                          </a:ln>
                          <a:solidFill>
                            <a:schemeClr val="tx1"/>
                          </a:solidFill>
                          <a:effectLst/>
                          <a:latin typeface="+mn-lt"/>
                        </a:rPr>
                      </a:br>
                      <a:r>
                        <a:rPr kumimoji="0" lang="en-GB" sz="900" b="0" i="0" u="none" strike="noStrike" cap="none" normalizeH="0" baseline="0" dirty="0" smtClean="0">
                          <a:ln>
                            <a:noFill/>
                          </a:ln>
                          <a:solidFill>
                            <a:schemeClr val="tx1"/>
                          </a:solidFill>
                          <a:effectLst/>
                          <a:latin typeface="+mn-lt"/>
                        </a:rPr>
                        <a:t>Accuracy</a:t>
                      </a: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sym typeface="Wingdings" pitchFamily="2" charset="2"/>
                        </a:rPr>
                        <a:t></a:t>
                      </a:r>
                      <a:endParaRPr kumimoji="0" lang="en-GB" sz="16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sym typeface="Wingdings" pitchFamily="2" charset="2"/>
                        </a:rPr>
                        <a:t></a:t>
                      </a:r>
                      <a:endParaRPr kumimoji="0" lang="en-GB" sz="1600" b="0" i="0" u="none" strike="noStrike" cap="none" normalizeH="0" baseline="0" dirty="0" smtClean="0">
                        <a:ln>
                          <a:noFill/>
                        </a:ln>
                        <a:solidFill>
                          <a:schemeClr val="tx1"/>
                        </a:solidFill>
                        <a:effectLst/>
                        <a:latin typeface="Arial" charset="0"/>
                        <a:sym typeface="Wingdings" pitchFamily="2" charset="2"/>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present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88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present (other persons)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(preterit)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(imperfect)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(perfect)</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future</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conditional</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subjunctive</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56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verb &amp; infinitive</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links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opinions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reasons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negatives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2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comp./sup.</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341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idioms</a:t>
                      </a:r>
                      <a:endParaRPr kumimoji="0" lang="en-GB" sz="1000" b="0" i="0" u="none" strike="noStrike" cap="none" normalizeH="0" baseline="0" dirty="0" smtClean="0">
                        <a:ln>
                          <a:noFill/>
                        </a:ln>
                        <a:solidFill>
                          <a:schemeClr val="tx1"/>
                        </a:solidFill>
                        <a:effectLst/>
                        <a:latin typeface="+mn-lt"/>
                      </a:endParaRPr>
                    </a:p>
                  </a:txBody>
                  <a:tcPr marL="91439" marR="9143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800" dirty="0"/>
                    </a:p>
                  </a:txBody>
                  <a:tcPr marL="91439" marR="91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13" name="Group 655"/>
          <p:cNvGraphicFramePr>
            <a:graphicFrameLocks noGrp="1"/>
          </p:cNvGraphicFramePr>
          <p:nvPr/>
        </p:nvGraphicFramePr>
        <p:xfrm>
          <a:off x="7000875" y="152400"/>
          <a:ext cx="2000250" cy="6564322"/>
        </p:xfrm>
        <a:graphic>
          <a:graphicData uri="http://schemas.openxmlformats.org/drawingml/2006/table">
            <a:tbl>
              <a:tblPr>
                <a:tableStyleId>{2D5ABB26-0587-4C30-8999-92F81FD0307C}</a:tableStyleId>
              </a:tblPr>
              <a:tblGrid>
                <a:gridCol w="571499"/>
                <a:gridCol w="1428751"/>
              </a:tblGrid>
              <a:tr h="77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mn-lt"/>
                        </a:rPr>
                        <a:t>Inter-action</a:t>
                      </a: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rPr>
                        <a:t>Answer = /</a:t>
                      </a:r>
                      <a:br>
                        <a:rPr kumimoji="0" lang="en-GB" sz="900" b="0" i="0" u="none" strike="noStrike" cap="none" normalizeH="0" baseline="0" dirty="0" smtClean="0">
                          <a:ln>
                            <a:noFill/>
                          </a:ln>
                          <a:solidFill>
                            <a:schemeClr val="tx1"/>
                          </a:solidFill>
                          <a:effectLst/>
                          <a:latin typeface="Arial" charset="0"/>
                        </a:rPr>
                      </a:br>
                      <a:r>
                        <a:rPr kumimoji="0" lang="en-GB" sz="900" b="0" i="0" u="none" strike="noStrike" cap="none" normalizeH="0" baseline="0" dirty="0" smtClean="0">
                          <a:ln>
                            <a:noFill/>
                          </a:ln>
                          <a:solidFill>
                            <a:schemeClr val="tx1"/>
                          </a:solidFill>
                          <a:effectLst/>
                          <a:latin typeface="Arial" charset="0"/>
                        </a:rPr>
                        <a:t>Elaboration = +</a:t>
                      </a:r>
                      <a:br>
                        <a:rPr kumimoji="0" lang="en-GB" sz="900" b="0" i="0" u="none" strike="noStrike" cap="none" normalizeH="0" baseline="0" dirty="0" smtClean="0">
                          <a:ln>
                            <a:noFill/>
                          </a:ln>
                          <a:solidFill>
                            <a:schemeClr val="tx1"/>
                          </a:solidFill>
                          <a:effectLst/>
                          <a:latin typeface="Arial" charset="0"/>
                        </a:rPr>
                      </a:br>
                      <a:r>
                        <a:rPr kumimoji="0" lang="en-GB" sz="900" b="0" i="0" u="none" strike="noStrike" cap="none" normalizeH="0" baseline="0" dirty="0" smtClean="0">
                          <a:ln>
                            <a:noFill/>
                          </a:ln>
                          <a:solidFill>
                            <a:schemeClr val="tx1"/>
                          </a:solidFill>
                          <a:effectLst/>
                          <a:latin typeface="Arial" charset="0"/>
                        </a:rPr>
                        <a:t>Repetition of teacher feed = R</a:t>
                      </a:r>
                      <a:br>
                        <a:rPr kumimoji="0" lang="en-GB" sz="900" b="0" i="0" u="none" strike="noStrike" cap="none" normalizeH="0" baseline="0" dirty="0" smtClean="0">
                          <a:ln>
                            <a:noFill/>
                          </a:ln>
                          <a:solidFill>
                            <a:schemeClr val="tx1"/>
                          </a:solidFill>
                          <a:effectLst/>
                          <a:latin typeface="Arial" charset="0"/>
                        </a:rPr>
                      </a:br>
                      <a:r>
                        <a:rPr kumimoji="0" lang="en-GB" sz="800" b="0" i="0" u="none" strike="noStrike" cap="none" normalizeH="0" baseline="0" dirty="0" smtClean="0">
                          <a:ln>
                            <a:noFill/>
                          </a:ln>
                          <a:solidFill>
                            <a:schemeClr val="tx1"/>
                          </a:solidFill>
                          <a:effectLst/>
                          <a:latin typeface="Arial" charset="0"/>
                        </a:rPr>
                        <a:t>Non communication </a:t>
                      </a:r>
                      <a:r>
                        <a:rPr kumimoji="0" lang="en-GB" sz="900" b="0" i="0" u="none" strike="noStrike" cap="none" normalizeH="0" baseline="0" dirty="0" smtClean="0">
                          <a:ln>
                            <a:noFill/>
                          </a:ln>
                          <a:solidFill>
                            <a:schemeClr val="tx1"/>
                          </a:solidFill>
                          <a:effectLst/>
                          <a:latin typeface="Arial" charset="0"/>
                        </a:rPr>
                        <a:t>= X</a:t>
                      </a: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46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2</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3</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4</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5</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6</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7</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8</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46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9</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10</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11</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12</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13</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14</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4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15</a:t>
                      </a:r>
                    </a:p>
                  </a:txBody>
                  <a:tcPr marL="91439" marR="91439"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42875"/>
            <a:ext cx="8229600" cy="1143000"/>
          </a:xfrm>
          <a:solidFill>
            <a:srgbClr val="C00000"/>
          </a:solidFill>
        </p:spPr>
        <p:txBody>
          <a:bodyPr/>
          <a:lstStyle/>
          <a:p>
            <a:pPr eaLnBrk="1" hangingPunct="1"/>
            <a:r>
              <a:rPr lang="en-GB" b="1" smtClean="0">
                <a:solidFill>
                  <a:schemeClr val="bg1"/>
                </a:solidFill>
              </a:rPr>
              <a:t>Self and Peer Assessment</a:t>
            </a:r>
            <a:endParaRPr lang="en-US" b="1" smtClean="0">
              <a:solidFill>
                <a:schemeClr val="bg1"/>
              </a:solidFill>
            </a:endParaRPr>
          </a:p>
        </p:txBody>
      </p:sp>
      <p:sp>
        <p:nvSpPr>
          <p:cNvPr id="3" name="Text Box 4"/>
          <p:cNvSpPr txBox="1">
            <a:spLocks noChangeArrowheads="1"/>
          </p:cNvSpPr>
          <p:nvPr/>
        </p:nvSpPr>
        <p:spPr bwMode="auto">
          <a:xfrm>
            <a:off x="1000125" y="1643063"/>
            <a:ext cx="7461250" cy="3786187"/>
          </a:xfrm>
          <a:prstGeom prst="rect">
            <a:avLst/>
          </a:prstGeom>
          <a:noFill/>
          <a:ln w="9525">
            <a:noFill/>
            <a:miter lim="800000"/>
            <a:headEnd/>
            <a:tailEnd/>
          </a:ln>
        </p:spPr>
        <p:txBody>
          <a:bodyPr>
            <a:spAutoFit/>
          </a:bodyPr>
          <a:lstStyle/>
          <a:p>
            <a:pPr>
              <a:spcBef>
                <a:spcPct val="50000"/>
              </a:spcBef>
              <a:defRPr/>
            </a:pPr>
            <a:r>
              <a:rPr lang="en-US" sz="4000" dirty="0">
                <a:latin typeface="+mn-lt"/>
              </a:rPr>
              <a:t>“Peer assessment is uniquely valuable because pupils may accept, from one another, criticisms of their work, which they would not take seriously if made by their teacher”</a:t>
            </a:r>
            <a:endParaRPr lang="en-GB" sz="4000" dirty="0">
              <a:latin typeface="+mn-lt"/>
            </a:endParaRPr>
          </a:p>
        </p:txBody>
      </p:sp>
      <p:sp>
        <p:nvSpPr>
          <p:cNvPr id="22532" name="Text Box 5"/>
          <p:cNvSpPr txBox="1">
            <a:spLocks noChangeArrowheads="1"/>
          </p:cNvSpPr>
          <p:nvPr/>
        </p:nvSpPr>
        <p:spPr bwMode="auto">
          <a:xfrm>
            <a:off x="395288" y="5859463"/>
            <a:ext cx="755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t>Working inside the black box </a:t>
            </a:r>
            <a:br>
              <a:rPr lang="en-GB"/>
            </a:br>
            <a:r>
              <a:rPr lang="en-GB"/>
              <a:t>Dept of Education &amp; Professional Studies, King’s College, London </a:t>
            </a:r>
          </a:p>
        </p:txBody>
      </p:sp>
      <p:sp>
        <p:nvSpPr>
          <p:cNvPr id="2253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2534"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Vocab Person.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313" y="-285750"/>
            <a:ext cx="550068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Self assessment</a:t>
            </a:r>
            <a:endParaRPr lang="en-US" sz="2400" b="1" dirty="0"/>
          </a:p>
        </p:txBody>
      </p:sp>
      <p:sp>
        <p:nvSpPr>
          <p:cNvPr id="23556" name="TextBox 1"/>
          <p:cNvSpPr txBox="1">
            <a:spLocks noChangeArrowheads="1"/>
          </p:cNvSpPr>
          <p:nvPr/>
        </p:nvSpPr>
        <p:spPr bwMode="auto">
          <a:xfrm>
            <a:off x="0" y="214313"/>
            <a:ext cx="3929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t>How do I know what I know?</a:t>
            </a:r>
            <a:endParaRPr lang="en-US" b="1"/>
          </a:p>
        </p:txBody>
      </p:sp>
      <p:graphicFrame>
        <p:nvGraphicFramePr>
          <p:cNvPr id="3" name="Table 2"/>
          <p:cNvGraphicFramePr>
            <a:graphicFrameLocks noGrp="1"/>
          </p:cNvGraphicFramePr>
          <p:nvPr/>
        </p:nvGraphicFramePr>
        <p:xfrm>
          <a:off x="142875" y="571500"/>
          <a:ext cx="3571875" cy="1752600"/>
        </p:xfrm>
        <a:graphic>
          <a:graphicData uri="http://schemas.openxmlformats.org/drawingml/2006/table">
            <a:tbl>
              <a:tblPr firstRow="1" bandRow="1">
                <a:tableStyleId>{5940675A-B579-460E-94D1-54222C63F5DA}</a:tableStyleId>
              </a:tblPr>
              <a:tblGrid>
                <a:gridCol w="3143250"/>
                <a:gridCol w="428625"/>
              </a:tblGrid>
              <a:tr h="370840">
                <a:tc>
                  <a:txBody>
                    <a:bodyPr/>
                    <a:lstStyle/>
                    <a:p>
                      <a:r>
                        <a:rPr lang="en-GB" dirty="0" smtClean="0"/>
                        <a:t>1  I can pronounce the word </a:t>
                      </a:r>
                      <a:endParaRPr lang="en-US" dirty="0"/>
                    </a:p>
                  </a:txBody>
                  <a:tcPr marL="91439" marR="91439" anchor="ctr"/>
                </a:tc>
                <a:tc>
                  <a:txBody>
                    <a:bodyPr/>
                    <a:lstStyle/>
                    <a:p>
                      <a:endParaRPr lang="en-US"/>
                    </a:p>
                  </a:txBody>
                  <a:tcPr marL="91439" marR="91439" anchor="ctr"/>
                </a:tc>
              </a:tr>
              <a:tr h="370840">
                <a:tc>
                  <a:txBody>
                    <a:bodyPr/>
                    <a:lstStyle/>
                    <a:p>
                      <a:r>
                        <a:rPr lang="en-GB" dirty="0" smtClean="0"/>
                        <a:t>2</a:t>
                      </a:r>
                      <a:r>
                        <a:rPr lang="en-GB" baseline="0" dirty="0" smtClean="0"/>
                        <a:t>  I know what it means</a:t>
                      </a:r>
                      <a:endParaRPr lang="en-US" dirty="0"/>
                    </a:p>
                  </a:txBody>
                  <a:tcPr marL="91439" marR="91439" anchor="ctr"/>
                </a:tc>
                <a:tc>
                  <a:txBody>
                    <a:bodyPr/>
                    <a:lstStyle/>
                    <a:p>
                      <a:endParaRPr lang="en-US"/>
                    </a:p>
                  </a:txBody>
                  <a:tcPr marL="91439" marR="91439" anchor="ctr"/>
                </a:tc>
              </a:tr>
              <a:tr h="370840">
                <a:tc>
                  <a:txBody>
                    <a:bodyPr/>
                    <a:lstStyle/>
                    <a:p>
                      <a:r>
                        <a:rPr lang="en-GB" dirty="0" smtClean="0"/>
                        <a:t>3  I can spell the word</a:t>
                      </a:r>
                      <a:endParaRPr lang="en-US" dirty="0"/>
                    </a:p>
                  </a:txBody>
                  <a:tcPr marL="91439" marR="91439" anchor="ctr"/>
                </a:tc>
                <a:tc>
                  <a:txBody>
                    <a:bodyPr/>
                    <a:lstStyle/>
                    <a:p>
                      <a:endParaRPr lang="en-US" dirty="0"/>
                    </a:p>
                  </a:txBody>
                  <a:tcPr marL="91439" marR="91439" anchor="ctr"/>
                </a:tc>
              </a:tr>
              <a:tr h="370840">
                <a:tc>
                  <a:txBody>
                    <a:bodyPr/>
                    <a:lstStyle/>
                    <a:p>
                      <a:r>
                        <a:rPr lang="en-GB" dirty="0" smtClean="0"/>
                        <a:t>4  I can use the word in a sentence</a:t>
                      </a:r>
                      <a:endParaRPr lang="en-US" dirty="0"/>
                    </a:p>
                  </a:txBody>
                  <a:tcPr marL="91439" marR="91439" anchor="ctr"/>
                </a:tc>
                <a:tc>
                  <a:txBody>
                    <a:bodyPr/>
                    <a:lstStyle/>
                    <a:p>
                      <a:endParaRPr lang="en-US" dirty="0"/>
                    </a:p>
                  </a:txBody>
                  <a:tcPr marL="91439" marR="91439" anchor="ctr"/>
                </a:tc>
              </a:tr>
            </a:tbl>
          </a:graphicData>
        </a:graphic>
      </p:graphicFrame>
      <p:sp>
        <p:nvSpPr>
          <p:cNvPr id="23574" name="TextBox 3"/>
          <p:cNvSpPr txBox="1">
            <a:spLocks noChangeArrowheads="1"/>
          </p:cNvSpPr>
          <p:nvPr/>
        </p:nvSpPr>
        <p:spPr bwMode="auto">
          <a:xfrm>
            <a:off x="142875" y="2286000"/>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For example:</a:t>
            </a:r>
            <a:endParaRPr lang="en-US"/>
          </a:p>
        </p:txBody>
      </p:sp>
      <p:sp>
        <p:nvSpPr>
          <p:cNvPr id="23575" name="TextBox 4"/>
          <p:cNvSpPr txBox="1">
            <a:spLocks noChangeArrowheads="1"/>
          </p:cNvSpPr>
          <p:nvPr/>
        </p:nvSpPr>
        <p:spPr bwMode="auto">
          <a:xfrm>
            <a:off x="142875" y="2643188"/>
            <a:ext cx="3643313"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  The word ‘mère’ is pronounced ‘mair’</a:t>
            </a:r>
            <a:br>
              <a:rPr lang="en-GB"/>
            </a:br>
            <a:r>
              <a:rPr lang="en-GB"/>
              <a:t>2  It means ‘mother’</a:t>
            </a:r>
            <a:br>
              <a:rPr lang="en-GB"/>
            </a:br>
            <a:r>
              <a:rPr lang="en-GB"/>
              <a:t>3  It is spelt m- è – r – e</a:t>
            </a:r>
            <a:br>
              <a:rPr lang="en-GB"/>
            </a:br>
            <a:r>
              <a:rPr lang="en-GB"/>
              <a:t>4  It can be used in this sentence:</a:t>
            </a:r>
            <a:br>
              <a:rPr lang="en-GB"/>
            </a:br>
            <a:r>
              <a:rPr lang="en-GB"/>
              <a:t>Ma mère s’appelle Jenny.</a:t>
            </a:r>
            <a:endParaRPr lang="en-US"/>
          </a:p>
        </p:txBody>
      </p:sp>
      <p:sp>
        <p:nvSpPr>
          <p:cNvPr id="23576" name="Rectangle 5"/>
          <p:cNvSpPr>
            <a:spLocks noChangeArrowheads="1"/>
          </p:cNvSpPr>
          <p:nvPr/>
        </p:nvSpPr>
        <p:spPr bwMode="auto">
          <a:xfrm>
            <a:off x="142875" y="5300663"/>
            <a:ext cx="3643313"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n-GB">
                <a:cs typeface="Arial" charset="0"/>
              </a:rPr>
              <a:t>- Practise pronunciation </a:t>
            </a:r>
            <a:br>
              <a:rPr lang="en-GB">
                <a:cs typeface="Arial" charset="0"/>
              </a:rPr>
            </a:br>
            <a:r>
              <a:rPr lang="en-GB">
                <a:cs typeface="Arial" charset="0"/>
              </a:rPr>
              <a:t>- Learn what the word means</a:t>
            </a:r>
            <a:br>
              <a:rPr lang="en-GB">
                <a:cs typeface="Arial" charset="0"/>
              </a:rPr>
            </a:br>
            <a:r>
              <a:rPr lang="en-GB">
                <a:cs typeface="Arial" charset="0"/>
              </a:rPr>
              <a:t>- Practise how to spell the word</a:t>
            </a:r>
            <a:br>
              <a:rPr lang="en-GB">
                <a:cs typeface="Arial" charset="0"/>
              </a:rPr>
            </a:br>
            <a:r>
              <a:rPr lang="en-GB">
                <a:cs typeface="Arial" charset="0"/>
              </a:rPr>
              <a:t>- Create sentences with the word</a:t>
            </a:r>
          </a:p>
        </p:txBody>
      </p:sp>
      <p:sp>
        <p:nvSpPr>
          <p:cNvPr id="23577" name="TextBox 6"/>
          <p:cNvSpPr txBox="1">
            <a:spLocks noChangeArrowheads="1"/>
          </p:cNvSpPr>
          <p:nvPr/>
        </p:nvSpPr>
        <p:spPr bwMode="auto">
          <a:xfrm>
            <a:off x="142875" y="4456113"/>
            <a:ext cx="3571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t>Take your list of language and rate your knowledge of each.  Then decide how you need to improve:</a:t>
            </a:r>
            <a:endParaRPr lang="en-US" sz="1600"/>
          </a:p>
        </p:txBody>
      </p:sp>
      <p:sp>
        <p:nvSpPr>
          <p:cNvPr id="23578" name="TextBox 2"/>
          <p:cNvSpPr txBox="1">
            <a:spLocks noChangeArrowheads="1"/>
          </p:cNvSpPr>
          <p:nvPr/>
        </p:nvSpPr>
        <p:spPr bwMode="auto">
          <a:xfrm>
            <a:off x="5572125" y="500063"/>
            <a:ext cx="16430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Make a set of online flashcards &amp; spend 20 mins using them to learn (50 pts)</a:t>
            </a:r>
            <a:endParaRPr lang="en-US" sz="1400">
              <a:latin typeface="Calibri" pitchFamily="34" charset="0"/>
            </a:endParaRPr>
          </a:p>
        </p:txBody>
      </p:sp>
      <p:sp>
        <p:nvSpPr>
          <p:cNvPr id="23579" name="TextBox 3"/>
          <p:cNvSpPr txBox="1">
            <a:spLocks noChangeArrowheads="1"/>
          </p:cNvSpPr>
          <p:nvPr/>
        </p:nvSpPr>
        <p:spPr bwMode="auto">
          <a:xfrm rot="-1721730">
            <a:off x="3960813" y="2584450"/>
            <a:ext cx="200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200">
                <a:latin typeface="Calibri" pitchFamily="34" charset="0"/>
              </a:rPr>
              <a:t>Work with a partner to </a:t>
            </a:r>
            <a:br>
              <a:rPr lang="en-GB" sz="1200">
                <a:latin typeface="Calibri" pitchFamily="34" charset="0"/>
              </a:rPr>
            </a:br>
            <a:r>
              <a:rPr lang="en-GB" sz="1200">
                <a:latin typeface="Calibri" pitchFamily="34" charset="0"/>
              </a:rPr>
              <a:t>learn the words, testing </a:t>
            </a:r>
            <a:br>
              <a:rPr lang="en-GB" sz="1200">
                <a:latin typeface="Calibri" pitchFamily="34" charset="0"/>
              </a:rPr>
            </a:br>
            <a:r>
              <a:rPr lang="en-GB" sz="1200">
                <a:latin typeface="Calibri" pitchFamily="34" charset="0"/>
              </a:rPr>
              <a:t>each other (50 pts)</a:t>
            </a:r>
            <a:endParaRPr lang="en-US" sz="1200">
              <a:latin typeface="Calibri" pitchFamily="34" charset="0"/>
            </a:endParaRPr>
          </a:p>
        </p:txBody>
      </p:sp>
      <p:sp>
        <p:nvSpPr>
          <p:cNvPr id="23580" name="TextBox 4"/>
          <p:cNvSpPr txBox="1">
            <a:spLocks noChangeArrowheads="1"/>
          </p:cNvSpPr>
          <p:nvPr/>
        </p:nvSpPr>
        <p:spPr bwMode="auto">
          <a:xfrm rot="1830402">
            <a:off x="6929438" y="2493963"/>
            <a:ext cx="1643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Use the Look, Cover, Say/Write, Check method</a:t>
            </a:r>
            <a:br>
              <a:rPr lang="en-GB" sz="1400">
                <a:latin typeface="Calibri" pitchFamily="34" charset="0"/>
              </a:rPr>
            </a:br>
            <a:r>
              <a:rPr lang="en-GB" sz="1400">
                <a:latin typeface="Calibri" pitchFamily="34" charset="0"/>
              </a:rPr>
              <a:t>(50 pts)</a:t>
            </a:r>
            <a:endParaRPr lang="en-US" sz="1400">
              <a:latin typeface="Calibri" pitchFamily="34" charset="0"/>
            </a:endParaRPr>
          </a:p>
        </p:txBody>
      </p:sp>
      <p:sp>
        <p:nvSpPr>
          <p:cNvPr id="23581" name="TextBox 5"/>
          <p:cNvSpPr txBox="1">
            <a:spLocks noChangeArrowheads="1"/>
          </p:cNvSpPr>
          <p:nvPr/>
        </p:nvSpPr>
        <p:spPr bwMode="auto">
          <a:xfrm>
            <a:off x="5572125" y="2071688"/>
            <a:ext cx="16430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Use your core language sheet and vocab book to create new sentences with the words</a:t>
            </a:r>
            <a:br>
              <a:rPr lang="en-GB" sz="1400">
                <a:latin typeface="Calibri" pitchFamily="34" charset="0"/>
              </a:rPr>
            </a:br>
            <a:r>
              <a:rPr lang="en-GB" sz="1400">
                <a:latin typeface="Calibri" pitchFamily="34" charset="0"/>
              </a:rPr>
              <a:t>(50 pts = 5 </a:t>
            </a:r>
            <a:br>
              <a:rPr lang="en-GB" sz="1400">
                <a:latin typeface="Calibri" pitchFamily="34" charset="0"/>
              </a:rPr>
            </a:br>
            <a:r>
              <a:rPr lang="en-GB" sz="1400">
                <a:latin typeface="Calibri" pitchFamily="34" charset="0"/>
              </a:rPr>
              <a:t>100 pts = 10)</a:t>
            </a:r>
            <a:endParaRPr lang="en-US" sz="1400">
              <a:latin typeface="Calibri" pitchFamily="34" charset="0"/>
            </a:endParaRPr>
          </a:p>
        </p:txBody>
      </p:sp>
      <p:sp>
        <p:nvSpPr>
          <p:cNvPr id="23582" name="TextBox 6"/>
          <p:cNvSpPr txBox="1">
            <a:spLocks noChangeArrowheads="1"/>
          </p:cNvSpPr>
          <p:nvPr/>
        </p:nvSpPr>
        <p:spPr bwMode="auto">
          <a:xfrm>
            <a:off x="6300788" y="5972175"/>
            <a:ext cx="2270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100">
                <a:latin typeface="Calibri" pitchFamily="34" charset="0"/>
              </a:rPr>
              <a:t>Write each </a:t>
            </a:r>
            <a:br>
              <a:rPr lang="en-GB" sz="1100">
                <a:latin typeface="Calibri" pitchFamily="34" charset="0"/>
              </a:rPr>
            </a:br>
            <a:r>
              <a:rPr lang="en-GB" sz="1100">
                <a:latin typeface="Calibri" pitchFamily="34" charset="0"/>
              </a:rPr>
              <a:t>word 3 times &amp; </a:t>
            </a:r>
            <a:br>
              <a:rPr lang="en-GB" sz="1100">
                <a:latin typeface="Calibri" pitchFamily="34" charset="0"/>
              </a:rPr>
            </a:br>
            <a:r>
              <a:rPr lang="en-GB" sz="1100">
                <a:latin typeface="Calibri" pitchFamily="34" charset="0"/>
              </a:rPr>
              <a:t>translate once (50 pts)</a:t>
            </a:r>
            <a:endParaRPr lang="en-US" sz="1100">
              <a:latin typeface="Calibri" pitchFamily="34" charset="0"/>
            </a:endParaRPr>
          </a:p>
        </p:txBody>
      </p:sp>
      <p:sp>
        <p:nvSpPr>
          <p:cNvPr id="23583" name="TextBox 7"/>
          <p:cNvSpPr txBox="1">
            <a:spLocks noChangeArrowheads="1"/>
          </p:cNvSpPr>
          <p:nvPr/>
        </p:nvSpPr>
        <p:spPr bwMode="auto">
          <a:xfrm>
            <a:off x="4244975" y="5972175"/>
            <a:ext cx="2270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100">
                <a:latin typeface="Calibri" pitchFamily="34" charset="0"/>
              </a:rPr>
              <a:t>Use </a:t>
            </a:r>
            <a:r>
              <a:rPr lang="en-GB" sz="1100" b="1" i="1">
                <a:latin typeface="Calibri" pitchFamily="34" charset="0"/>
              </a:rPr>
              <a:t>WordArt</a:t>
            </a:r>
            <a:r>
              <a:rPr lang="en-GB" sz="1100">
                <a:latin typeface="Calibri" pitchFamily="34" charset="0"/>
              </a:rPr>
              <a:t/>
            </a:r>
            <a:br>
              <a:rPr lang="en-GB" sz="1100">
                <a:latin typeface="Calibri" pitchFamily="34" charset="0"/>
              </a:rPr>
            </a:br>
            <a:r>
              <a:rPr lang="en-GB" sz="1100">
                <a:latin typeface="Calibri" pitchFamily="34" charset="0"/>
              </a:rPr>
              <a:t>and type words out in </a:t>
            </a:r>
            <a:br>
              <a:rPr lang="en-GB" sz="1100">
                <a:latin typeface="Calibri" pitchFamily="34" charset="0"/>
              </a:rPr>
            </a:br>
            <a:r>
              <a:rPr lang="en-GB" sz="1100">
                <a:latin typeface="Calibri" pitchFamily="34" charset="0"/>
              </a:rPr>
              <a:t>alphabetical order(50 pts)</a:t>
            </a:r>
            <a:endParaRPr lang="en-US" sz="1100">
              <a:latin typeface="Calibri" pitchFamily="34" charset="0"/>
            </a:endParaRPr>
          </a:p>
        </p:txBody>
      </p:sp>
      <p:sp>
        <p:nvSpPr>
          <p:cNvPr id="23584" name="TextBox 8"/>
          <p:cNvSpPr txBox="1">
            <a:spLocks noChangeArrowheads="1"/>
          </p:cNvSpPr>
          <p:nvPr/>
        </p:nvSpPr>
        <p:spPr bwMode="auto">
          <a:xfrm rot="-1173674">
            <a:off x="6538913" y="4138613"/>
            <a:ext cx="10509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Make own flashcards on card and use them to test yourself over and over</a:t>
            </a:r>
            <a:br>
              <a:rPr lang="en-GB" sz="1400">
                <a:latin typeface="Calibri" pitchFamily="34" charset="0"/>
              </a:rPr>
            </a:br>
            <a:r>
              <a:rPr lang="en-GB" sz="1400">
                <a:latin typeface="Calibri" pitchFamily="34" charset="0"/>
              </a:rPr>
              <a:t>(50 pts)</a:t>
            </a:r>
            <a:endParaRPr lang="en-US" sz="1400">
              <a:latin typeface="Calibri" pitchFamily="34" charset="0"/>
            </a:endParaRPr>
          </a:p>
        </p:txBody>
      </p:sp>
      <p:sp>
        <p:nvSpPr>
          <p:cNvPr id="23585" name="TextBox 9"/>
          <p:cNvSpPr txBox="1">
            <a:spLocks noChangeArrowheads="1"/>
          </p:cNvSpPr>
          <p:nvPr/>
        </p:nvSpPr>
        <p:spPr bwMode="auto">
          <a:xfrm rot="1061887">
            <a:off x="5259388" y="4076700"/>
            <a:ext cx="10509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Record yourself saying the words and the English meaning – use this to test yourself</a:t>
            </a:r>
            <a:br>
              <a:rPr lang="en-GB" sz="1400">
                <a:latin typeface="Calibri" pitchFamily="34" charset="0"/>
              </a:rPr>
            </a:br>
            <a:r>
              <a:rPr lang="en-GB" sz="1400">
                <a:latin typeface="Calibri" pitchFamily="34" charset="0"/>
              </a:rPr>
              <a:t>(50 pts)</a:t>
            </a:r>
            <a:endParaRPr lang="en-US" sz="1400">
              <a:latin typeface="Calibri" pitchFamily="34" charset="0"/>
            </a:endParaRPr>
          </a:p>
        </p:txBody>
      </p:sp>
      <p:sp>
        <p:nvSpPr>
          <p:cNvPr id="23586" name="TextBox 32"/>
          <p:cNvSpPr txBox="1">
            <a:spLocks noChangeArrowheads="1"/>
          </p:cNvSpPr>
          <p:nvPr/>
        </p:nvSpPr>
        <p:spPr bwMode="auto">
          <a:xfrm>
            <a:off x="6572250" y="6491288"/>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358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29375"/>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600" b="1"/>
              <a:t>KS3 French Core Language</a:t>
            </a:r>
          </a:p>
        </p:txBody>
      </p:sp>
      <p:sp>
        <p:nvSpPr>
          <p:cNvPr id="24579" name="Text Box 3"/>
          <p:cNvSpPr txBox="1">
            <a:spLocks noChangeArrowheads="1"/>
          </p:cNvSpPr>
          <p:nvPr/>
        </p:nvSpPr>
        <p:spPr bwMode="auto">
          <a:xfrm>
            <a:off x="179388" y="652463"/>
            <a:ext cx="20161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je – I</a:t>
            </a:r>
          </a:p>
          <a:p>
            <a:pPr eaLnBrk="1" hangingPunct="1"/>
            <a:r>
              <a:rPr lang="en-GB" sz="1200"/>
              <a:t>tu – you (</a:t>
            </a:r>
            <a:r>
              <a:rPr lang="en-GB" sz="1200" b="1"/>
              <a:t>sing</a:t>
            </a:r>
            <a:r>
              <a:rPr lang="en-GB" sz="1200"/>
              <a:t>.)</a:t>
            </a:r>
          </a:p>
          <a:p>
            <a:pPr eaLnBrk="1" hangingPunct="1"/>
            <a:r>
              <a:rPr lang="en-GB" sz="1200"/>
              <a:t>il/elle – he/she</a:t>
            </a:r>
          </a:p>
          <a:p>
            <a:pPr eaLnBrk="1" hangingPunct="1"/>
            <a:r>
              <a:rPr lang="es-ES" sz="1200"/>
              <a:t>on – we / one</a:t>
            </a:r>
          </a:p>
          <a:p>
            <a:pPr eaLnBrk="1" hangingPunct="1"/>
            <a:endParaRPr lang="es-ES" sz="1200"/>
          </a:p>
          <a:p>
            <a:pPr eaLnBrk="1" hangingPunct="1"/>
            <a:r>
              <a:rPr lang="es-ES" sz="1200"/>
              <a:t>nous – we</a:t>
            </a:r>
          </a:p>
          <a:p>
            <a:pPr eaLnBrk="1" hangingPunct="1"/>
            <a:r>
              <a:rPr lang="es-ES" sz="1200"/>
              <a:t>vous – you (</a:t>
            </a:r>
            <a:r>
              <a:rPr lang="es-ES" sz="1200" b="1"/>
              <a:t>pl or formal.)</a:t>
            </a:r>
          </a:p>
          <a:p>
            <a:pPr eaLnBrk="1" hangingPunct="1"/>
            <a:r>
              <a:rPr lang="es-ES" sz="1200"/>
              <a:t>ils/elles – they</a:t>
            </a:r>
          </a:p>
          <a:p>
            <a:pPr eaLnBrk="1" hangingPunct="1"/>
            <a:endParaRPr lang="en-GB" sz="1200" b="1"/>
          </a:p>
        </p:txBody>
      </p:sp>
      <p:graphicFrame>
        <p:nvGraphicFramePr>
          <p:cNvPr id="5124" name="Group 4"/>
          <p:cNvGraphicFramePr>
            <a:graphicFrameLocks noGrp="1"/>
          </p:cNvGraphicFramePr>
          <p:nvPr/>
        </p:nvGraphicFramePr>
        <p:xfrm>
          <a:off x="2051050" y="476250"/>
          <a:ext cx="2449513" cy="1835358"/>
        </p:xfrm>
        <a:graphic>
          <a:graphicData uri="http://schemas.openxmlformats.org/drawingml/2006/table">
            <a:tbl>
              <a:tblPr/>
              <a:tblGrid>
                <a:gridCol w="1022350"/>
                <a:gridCol w="1427163"/>
              </a:tblGrid>
              <a:tr h="3268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j’ai</a:t>
                      </a:r>
                      <a:endParaRPr kumimoji="0" lang="es-E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 have</a:t>
                      </a:r>
                      <a:endParaRPr kumimoji="0" lang="es-E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tu as</a:t>
                      </a:r>
                      <a:endParaRPr kumimoji="0" lang="es-E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you have</a:t>
                      </a:r>
                      <a:endParaRPr kumimoji="0" lang="es-E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il /elle/on a</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he/she/we have</a:t>
                      </a:r>
                      <a:endParaRPr kumimoji="0" lang="en-GB" sz="14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nous avons</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we have</a:t>
                      </a:r>
                      <a:endParaRPr kumimoji="0" lang="en-GB"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vous avez</a:t>
                      </a:r>
                      <a:endParaRPr kumimoji="0" lang="en-GB"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you have  (</a:t>
                      </a:r>
                      <a:r>
                        <a:rPr kumimoji="0" lang="en-GB" sz="9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formal or .pl.)</a:t>
                      </a:r>
                      <a:endParaRPr kumimoji="0" lang="en-GB" sz="14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Ils/ elles ont</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they have</a:t>
                      </a:r>
                      <a:endParaRPr kumimoji="0" lang="en-GB" sz="14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03" name="Text Box 27"/>
          <p:cNvSpPr txBox="1">
            <a:spLocks noChangeArrowheads="1"/>
          </p:cNvSpPr>
          <p:nvPr/>
        </p:nvSpPr>
        <p:spPr bwMode="auto">
          <a:xfrm>
            <a:off x="2771775" y="190500"/>
            <a:ext cx="1423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t>avoir – to have</a:t>
            </a:r>
          </a:p>
        </p:txBody>
      </p:sp>
      <p:sp>
        <p:nvSpPr>
          <p:cNvPr id="24604" name="Text Box 28"/>
          <p:cNvSpPr txBox="1">
            <a:spLocks noChangeArrowheads="1"/>
          </p:cNvSpPr>
          <p:nvPr/>
        </p:nvSpPr>
        <p:spPr bwMode="auto">
          <a:xfrm>
            <a:off x="5086350" y="173038"/>
            <a:ext cx="1128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cs typeface="Arial" charset="0"/>
              </a:rPr>
              <a:t>être</a:t>
            </a:r>
            <a:r>
              <a:rPr lang="en-GB" sz="1400" b="1"/>
              <a:t> – to be</a:t>
            </a:r>
          </a:p>
        </p:txBody>
      </p:sp>
      <p:graphicFrame>
        <p:nvGraphicFramePr>
          <p:cNvPr id="5149" name="Group 29"/>
          <p:cNvGraphicFramePr>
            <a:graphicFrameLocks noGrp="1"/>
          </p:cNvGraphicFramePr>
          <p:nvPr/>
        </p:nvGraphicFramePr>
        <p:xfrm>
          <a:off x="4572000" y="404813"/>
          <a:ext cx="2160588" cy="1995486"/>
        </p:xfrm>
        <a:graphic>
          <a:graphicData uri="http://schemas.openxmlformats.org/drawingml/2006/table">
            <a:tbl>
              <a:tblPr/>
              <a:tblGrid>
                <a:gridCol w="901700"/>
                <a:gridCol w="1258888"/>
              </a:tblGrid>
              <a:tr h="284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je suis</a:t>
                      </a:r>
                      <a:endParaRPr kumimoji="0" lang="es-ES"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 am</a:t>
                      </a:r>
                      <a:endParaRPr kumimoji="0" lang="es-ES"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tu es</a:t>
                      </a:r>
                      <a:endParaRPr kumimoji="0" lang="es-ES"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you are</a:t>
                      </a:r>
                      <a:endParaRPr kumimoji="0" lang="es-ES"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il/elle/on est</a:t>
                      </a:r>
                      <a:endParaRPr kumimoji="0" lang="es-ES"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he/she is/we are</a:t>
                      </a:r>
                      <a:endParaRPr kumimoji="0" lang="en-GB" sz="11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nous sommes</a:t>
                      </a:r>
                      <a:endParaRPr kumimoji="0" lang="en-GB"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we are</a:t>
                      </a:r>
                      <a:endParaRPr kumimoji="0" lang="en-GB"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8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vous </a:t>
                      </a:r>
                      <a:r>
                        <a:rPr kumimoji="0" lang="en-US"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êtes</a:t>
                      </a: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you are</a:t>
                      </a:r>
                      <a:endParaRPr kumimoji="0" lang="en-GB" sz="11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ils / elles sont</a:t>
                      </a:r>
                      <a:endParaRPr kumimoji="0" lang="en-GB" sz="11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they  are </a:t>
                      </a:r>
                      <a:endParaRPr kumimoji="0" lang="en-GB" sz="11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172" name="Group 52"/>
          <p:cNvGraphicFramePr>
            <a:graphicFrameLocks noGrp="1"/>
          </p:cNvGraphicFramePr>
          <p:nvPr/>
        </p:nvGraphicFramePr>
        <p:xfrm>
          <a:off x="6804025" y="438150"/>
          <a:ext cx="2232025" cy="1828800"/>
        </p:xfrm>
        <a:graphic>
          <a:graphicData uri="http://schemas.openxmlformats.org/drawingml/2006/table">
            <a:tbl>
              <a:tblPr/>
              <a:tblGrid>
                <a:gridCol w="1081088"/>
                <a:gridCol w="1150937"/>
              </a:tblGrid>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je fais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 do</a:t>
                      </a:r>
                      <a:endParaRPr kumimoji="0" lang="es-E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tu fais</a:t>
                      </a:r>
                      <a:endParaRPr kumimoji="0" lang="en-US"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you do</a:t>
                      </a:r>
                      <a:endParaRPr kumimoji="0" lang="es-E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il / elle/ on fait</a:t>
                      </a:r>
                      <a:endParaRPr kumimoji="0" 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he/she /we do</a:t>
                      </a:r>
                      <a:endParaRPr kumimoji="0" lang="en-GB" sz="14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nous faisons</a:t>
                      </a:r>
                      <a:endParaRPr kumimoji="0" lang="en-GB"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we do</a:t>
                      </a:r>
                      <a:endParaRPr kumimoji="0" lang="en-GB"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vous faites</a:t>
                      </a:r>
                      <a:endParaRPr kumimoji="0" 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you do</a:t>
                      </a:r>
                      <a:endParaRPr kumimoji="0" lang="en-GB" sz="14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ils / elles font</a:t>
                      </a:r>
                      <a:endParaRPr kumimoji="0" 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they/you do</a:t>
                      </a:r>
                      <a:endParaRPr kumimoji="0" lang="en-GB" sz="14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51" name="Text Box 75"/>
          <p:cNvSpPr txBox="1">
            <a:spLocks noChangeArrowheads="1"/>
          </p:cNvSpPr>
          <p:nvPr/>
        </p:nvSpPr>
        <p:spPr bwMode="auto">
          <a:xfrm>
            <a:off x="7462838" y="190500"/>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t>faire – to do</a:t>
            </a:r>
          </a:p>
        </p:txBody>
      </p:sp>
      <p:sp>
        <p:nvSpPr>
          <p:cNvPr id="24652" name="Text Box 76"/>
          <p:cNvSpPr txBox="1">
            <a:spLocks noChangeArrowheads="1"/>
          </p:cNvSpPr>
          <p:nvPr/>
        </p:nvSpPr>
        <p:spPr bwMode="auto">
          <a:xfrm>
            <a:off x="522288" y="2282825"/>
            <a:ext cx="1031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Time words</a:t>
            </a:r>
          </a:p>
        </p:txBody>
      </p:sp>
      <p:sp>
        <p:nvSpPr>
          <p:cNvPr id="24653" name="Text Box 77"/>
          <p:cNvSpPr txBox="1">
            <a:spLocks noChangeArrowheads="1"/>
          </p:cNvSpPr>
          <p:nvPr/>
        </p:nvSpPr>
        <p:spPr bwMode="auto">
          <a:xfrm>
            <a:off x="107950" y="2543175"/>
            <a:ext cx="23764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maintenant – now</a:t>
            </a:r>
            <a:br>
              <a:rPr lang="en-GB" sz="1200"/>
            </a:br>
            <a:r>
              <a:rPr lang="en-GB" sz="1200"/>
              <a:t>avant – before</a:t>
            </a:r>
          </a:p>
          <a:p>
            <a:pPr eaLnBrk="1" hangingPunct="1"/>
            <a:r>
              <a:rPr lang="en-GB" sz="1200"/>
              <a:t>apr</a:t>
            </a:r>
            <a:r>
              <a:rPr lang="en-US" sz="1200">
                <a:cs typeface="Arial" charset="0"/>
              </a:rPr>
              <a:t>ès – after</a:t>
            </a:r>
            <a:br>
              <a:rPr lang="en-US" sz="1200">
                <a:cs typeface="Arial" charset="0"/>
              </a:rPr>
            </a:br>
            <a:r>
              <a:rPr lang="en-US" sz="1200">
                <a:cs typeface="Arial" charset="0"/>
              </a:rPr>
              <a:t>aujourd’hui – today</a:t>
            </a:r>
            <a:br>
              <a:rPr lang="en-US" sz="1200">
                <a:cs typeface="Arial" charset="0"/>
              </a:rPr>
            </a:br>
            <a:r>
              <a:rPr lang="en-US" sz="1200">
                <a:cs typeface="Arial" charset="0"/>
              </a:rPr>
              <a:t>hier – yesterday</a:t>
            </a:r>
            <a:br>
              <a:rPr lang="en-US" sz="1200">
                <a:cs typeface="Arial" charset="0"/>
              </a:rPr>
            </a:br>
            <a:r>
              <a:rPr lang="en-US" sz="1200">
                <a:cs typeface="Arial" charset="0"/>
              </a:rPr>
              <a:t>demain – tomorrow</a:t>
            </a:r>
            <a:br>
              <a:rPr lang="en-US" sz="1200">
                <a:cs typeface="Arial" charset="0"/>
              </a:rPr>
            </a:br>
            <a:r>
              <a:rPr lang="en-US" sz="1200">
                <a:cs typeface="Arial" charset="0"/>
              </a:rPr>
              <a:t>encore une fois  - again</a:t>
            </a:r>
            <a:br>
              <a:rPr lang="en-US" sz="1200">
                <a:cs typeface="Arial" charset="0"/>
              </a:rPr>
            </a:br>
            <a:r>
              <a:rPr lang="en-US" sz="1200">
                <a:cs typeface="Arial" charset="0"/>
              </a:rPr>
              <a:t>toujours – always</a:t>
            </a:r>
            <a:br>
              <a:rPr lang="en-US" sz="1200">
                <a:cs typeface="Arial" charset="0"/>
              </a:rPr>
            </a:br>
            <a:r>
              <a:rPr lang="en-US" sz="1200">
                <a:cs typeface="Arial" charset="0"/>
              </a:rPr>
              <a:t>souvent – often</a:t>
            </a:r>
            <a:br>
              <a:rPr lang="en-US" sz="1200">
                <a:cs typeface="Arial" charset="0"/>
              </a:rPr>
            </a:br>
            <a:r>
              <a:rPr lang="en-US" sz="1200">
                <a:cs typeface="Arial" charset="0"/>
              </a:rPr>
              <a:t>quelquefois – sometimes</a:t>
            </a:r>
            <a:br>
              <a:rPr lang="en-US" sz="1200">
                <a:cs typeface="Arial" charset="0"/>
              </a:rPr>
            </a:br>
            <a:r>
              <a:rPr lang="en-US" sz="1200">
                <a:cs typeface="Arial" charset="0"/>
              </a:rPr>
              <a:t>jamais – never</a:t>
            </a:r>
            <a:br>
              <a:rPr lang="en-US" sz="1200">
                <a:cs typeface="Arial" charset="0"/>
              </a:rPr>
            </a:br>
            <a:r>
              <a:rPr lang="en-US" sz="1200">
                <a:cs typeface="Arial" charset="0"/>
              </a:rPr>
              <a:t>la semaine dernière – last week</a:t>
            </a:r>
            <a:br>
              <a:rPr lang="en-US" sz="1200">
                <a:cs typeface="Arial" charset="0"/>
              </a:rPr>
            </a:br>
            <a:r>
              <a:rPr lang="en-US" sz="1200">
                <a:cs typeface="Arial" charset="0"/>
              </a:rPr>
              <a:t>la semaine prochaine – next week</a:t>
            </a:r>
            <a:endParaRPr lang="en-US" sz="1200" b="1">
              <a:cs typeface="Arial" charset="0"/>
            </a:endParaRPr>
          </a:p>
        </p:txBody>
      </p:sp>
      <p:sp>
        <p:nvSpPr>
          <p:cNvPr id="24654" name="Text Box 78"/>
          <p:cNvSpPr txBox="1">
            <a:spLocks noChangeArrowheads="1"/>
          </p:cNvSpPr>
          <p:nvPr/>
        </p:nvSpPr>
        <p:spPr bwMode="auto">
          <a:xfrm>
            <a:off x="2627313" y="2357438"/>
            <a:ext cx="154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Referring to things</a:t>
            </a:r>
          </a:p>
        </p:txBody>
      </p:sp>
      <p:sp>
        <p:nvSpPr>
          <p:cNvPr id="24655" name="Text Box 79"/>
          <p:cNvSpPr txBox="1">
            <a:spLocks noChangeArrowheads="1"/>
          </p:cNvSpPr>
          <p:nvPr/>
        </p:nvSpPr>
        <p:spPr bwMode="auto">
          <a:xfrm>
            <a:off x="2411413" y="2566988"/>
            <a:ext cx="20161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une chose – a thing</a:t>
            </a:r>
            <a:br>
              <a:rPr lang="en-GB" sz="1200"/>
            </a:br>
            <a:r>
              <a:rPr lang="en-GB" sz="1200"/>
              <a:t>ceci – this</a:t>
            </a:r>
            <a:br>
              <a:rPr lang="en-GB" sz="1200"/>
            </a:br>
            <a:r>
              <a:rPr lang="en-GB" sz="1200"/>
              <a:t>cela – that</a:t>
            </a:r>
            <a:br>
              <a:rPr lang="en-GB" sz="1200"/>
            </a:br>
            <a:r>
              <a:rPr lang="en-GB" sz="1200"/>
              <a:t>quelque chose</a:t>
            </a:r>
            <a:r>
              <a:rPr lang="en-US" sz="1200">
                <a:cs typeface="Arial" charset="0"/>
              </a:rPr>
              <a:t>– something  </a:t>
            </a:r>
            <a:br>
              <a:rPr lang="en-US" sz="1200">
                <a:cs typeface="Arial" charset="0"/>
              </a:rPr>
            </a:br>
            <a:r>
              <a:rPr lang="en-US" sz="1200">
                <a:cs typeface="Arial" charset="0"/>
              </a:rPr>
              <a:t>(un) autre – (an)other</a:t>
            </a:r>
            <a:br>
              <a:rPr lang="en-US" sz="1200">
                <a:cs typeface="Arial" charset="0"/>
              </a:rPr>
            </a:br>
            <a:r>
              <a:rPr lang="en-US" sz="1200">
                <a:cs typeface="Arial" charset="0"/>
              </a:rPr>
              <a:t>beaucoup (de) – a lot (of)</a:t>
            </a:r>
            <a:br>
              <a:rPr lang="en-US" sz="1200">
                <a:cs typeface="Arial" charset="0"/>
              </a:rPr>
            </a:br>
            <a:r>
              <a:rPr lang="en-US" sz="1200">
                <a:cs typeface="Arial" charset="0"/>
              </a:rPr>
              <a:t>(un) peu – (a) little</a:t>
            </a:r>
          </a:p>
          <a:p>
            <a:pPr eaLnBrk="1" hangingPunct="1"/>
            <a:r>
              <a:rPr lang="en-US" sz="1200">
                <a:cs typeface="Arial" charset="0"/>
              </a:rPr>
              <a:t>très – very</a:t>
            </a:r>
            <a:br>
              <a:rPr lang="en-US" sz="1200">
                <a:cs typeface="Arial" charset="0"/>
              </a:rPr>
            </a:br>
            <a:r>
              <a:rPr lang="en-US" sz="1200">
                <a:cs typeface="Arial" charset="0"/>
              </a:rPr>
              <a:t>tout – all/everything</a:t>
            </a:r>
          </a:p>
          <a:p>
            <a:pPr eaLnBrk="1" hangingPunct="1"/>
            <a:r>
              <a:rPr lang="en-US" sz="1200">
                <a:cs typeface="Arial" charset="0"/>
              </a:rPr>
              <a:t>trop – too (much)</a:t>
            </a:r>
            <a:endParaRPr lang="en-US" sz="1200" b="1">
              <a:cs typeface="Arial" charset="0"/>
            </a:endParaRPr>
          </a:p>
        </p:txBody>
      </p:sp>
      <p:sp>
        <p:nvSpPr>
          <p:cNvPr id="24656" name="Text Box 80"/>
          <p:cNvSpPr txBox="1">
            <a:spLocks noChangeArrowheads="1"/>
          </p:cNvSpPr>
          <p:nvPr/>
        </p:nvSpPr>
        <p:spPr bwMode="auto">
          <a:xfrm>
            <a:off x="5076825" y="3081338"/>
            <a:ext cx="1100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Making links</a:t>
            </a:r>
          </a:p>
        </p:txBody>
      </p:sp>
      <p:sp>
        <p:nvSpPr>
          <p:cNvPr id="24657" name="Text Box 81"/>
          <p:cNvSpPr txBox="1">
            <a:spLocks noChangeArrowheads="1"/>
          </p:cNvSpPr>
          <p:nvPr/>
        </p:nvSpPr>
        <p:spPr bwMode="auto">
          <a:xfrm>
            <a:off x="4787900" y="3282950"/>
            <a:ext cx="20161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et – and</a:t>
            </a:r>
            <a:br>
              <a:rPr lang="en-GB" sz="1200"/>
            </a:br>
            <a:r>
              <a:rPr lang="en-GB" sz="1200"/>
              <a:t>ou – or</a:t>
            </a:r>
          </a:p>
          <a:p>
            <a:pPr eaLnBrk="1" hangingPunct="1"/>
            <a:r>
              <a:rPr lang="en-GB" sz="1200"/>
              <a:t>aussi</a:t>
            </a:r>
            <a:r>
              <a:rPr lang="en-US" sz="1200">
                <a:cs typeface="Arial" charset="0"/>
              </a:rPr>
              <a:t> – also</a:t>
            </a:r>
            <a:br>
              <a:rPr lang="en-US" sz="1200">
                <a:cs typeface="Arial" charset="0"/>
              </a:rPr>
            </a:br>
            <a:r>
              <a:rPr lang="en-US" sz="1200">
                <a:cs typeface="Arial" charset="0"/>
              </a:rPr>
              <a:t>mais – but</a:t>
            </a:r>
            <a:br>
              <a:rPr lang="en-US" sz="1200">
                <a:cs typeface="Arial" charset="0"/>
              </a:rPr>
            </a:br>
            <a:r>
              <a:rPr lang="en-US" sz="1200">
                <a:cs typeface="Arial" charset="0"/>
              </a:rPr>
              <a:t>parce que – because</a:t>
            </a:r>
            <a:br>
              <a:rPr lang="en-US" sz="1200">
                <a:cs typeface="Arial" charset="0"/>
              </a:rPr>
            </a:br>
            <a:r>
              <a:rPr lang="en-US" sz="1200">
                <a:cs typeface="Arial" charset="0"/>
              </a:rPr>
              <a:t>avec – with</a:t>
            </a:r>
            <a:br>
              <a:rPr lang="en-US" sz="1200">
                <a:cs typeface="Arial" charset="0"/>
              </a:rPr>
            </a:br>
            <a:r>
              <a:rPr lang="en-US" sz="1200">
                <a:cs typeface="Arial" charset="0"/>
              </a:rPr>
              <a:t>sans - without</a:t>
            </a:r>
            <a:endParaRPr lang="en-US" sz="1200" b="1">
              <a:cs typeface="Arial" charset="0"/>
            </a:endParaRPr>
          </a:p>
        </p:txBody>
      </p:sp>
      <p:sp>
        <p:nvSpPr>
          <p:cNvPr id="24658" name="Text Box 82"/>
          <p:cNvSpPr txBox="1">
            <a:spLocks noChangeArrowheads="1"/>
          </p:cNvSpPr>
          <p:nvPr/>
        </p:nvSpPr>
        <p:spPr bwMode="auto">
          <a:xfrm>
            <a:off x="7235825" y="4724400"/>
            <a:ext cx="1455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Asking questions</a:t>
            </a:r>
          </a:p>
        </p:txBody>
      </p:sp>
      <p:sp>
        <p:nvSpPr>
          <p:cNvPr id="24659" name="Text Box 83"/>
          <p:cNvSpPr txBox="1">
            <a:spLocks noChangeArrowheads="1"/>
          </p:cNvSpPr>
          <p:nvPr/>
        </p:nvSpPr>
        <p:spPr bwMode="auto">
          <a:xfrm>
            <a:off x="6911975" y="5013325"/>
            <a:ext cx="24844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cs typeface="Arial" charset="0"/>
              </a:rPr>
              <a:t>Porquoi? – why?</a:t>
            </a:r>
          </a:p>
          <a:p>
            <a:pPr eaLnBrk="1" hangingPunct="1"/>
            <a:r>
              <a:rPr lang="en-US" sz="1200"/>
              <a:t>Qu’est-ce que? – what?</a:t>
            </a:r>
          </a:p>
          <a:p>
            <a:pPr eaLnBrk="1" hangingPunct="1"/>
            <a:r>
              <a:rPr lang="en-US" sz="1200"/>
              <a:t>quand? – when?</a:t>
            </a:r>
          </a:p>
          <a:p>
            <a:pPr eaLnBrk="1" hangingPunct="1"/>
            <a:r>
              <a:rPr lang="en-US" sz="1200"/>
              <a:t>o</a:t>
            </a:r>
            <a:r>
              <a:rPr lang="en-US" sz="1200">
                <a:cs typeface="Arial" charset="0"/>
              </a:rPr>
              <a:t>ù</a:t>
            </a:r>
            <a:r>
              <a:rPr lang="en-US" sz="1200"/>
              <a:t>? – where?</a:t>
            </a:r>
          </a:p>
          <a:p>
            <a:pPr eaLnBrk="1" hangingPunct="1"/>
            <a:r>
              <a:rPr lang="en-US" sz="1200"/>
              <a:t>Qui? – who?</a:t>
            </a:r>
          </a:p>
          <a:p>
            <a:pPr eaLnBrk="1" hangingPunct="1"/>
            <a:r>
              <a:rPr lang="en-US" sz="1200"/>
              <a:t>Combien? – how much/many?</a:t>
            </a:r>
          </a:p>
          <a:p>
            <a:pPr eaLnBrk="1" hangingPunct="1"/>
            <a:r>
              <a:rPr lang="en-US" sz="1200"/>
              <a:t>C</a:t>
            </a:r>
            <a:r>
              <a:rPr lang="en-US" sz="1200">
                <a:cs typeface="Arial" charset="0"/>
              </a:rPr>
              <a:t>omment</a:t>
            </a:r>
            <a:r>
              <a:rPr lang="en-US" sz="1200"/>
              <a:t>? – how?</a:t>
            </a:r>
          </a:p>
        </p:txBody>
      </p:sp>
      <p:sp>
        <p:nvSpPr>
          <p:cNvPr id="24660" name="Text Box 84"/>
          <p:cNvSpPr txBox="1">
            <a:spLocks noChangeArrowheads="1"/>
          </p:cNvSpPr>
          <p:nvPr/>
        </p:nvSpPr>
        <p:spPr bwMode="auto">
          <a:xfrm>
            <a:off x="4891088" y="2357438"/>
            <a:ext cx="156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Referring to places</a:t>
            </a:r>
          </a:p>
        </p:txBody>
      </p:sp>
      <p:sp>
        <p:nvSpPr>
          <p:cNvPr id="24661" name="Text Box 85"/>
          <p:cNvSpPr txBox="1">
            <a:spLocks noChangeArrowheads="1"/>
          </p:cNvSpPr>
          <p:nvPr/>
        </p:nvSpPr>
        <p:spPr bwMode="auto">
          <a:xfrm>
            <a:off x="4787900" y="256698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ici</a:t>
            </a:r>
            <a:r>
              <a:rPr lang="en-US" sz="1200">
                <a:cs typeface="Arial" charset="0"/>
              </a:rPr>
              <a:t> – here</a:t>
            </a:r>
          </a:p>
          <a:p>
            <a:pPr eaLnBrk="1" hangingPunct="1"/>
            <a:r>
              <a:rPr lang="en-US" sz="1200">
                <a:latin typeface="Times New Roman" pitchFamily="18" charset="0"/>
                <a:cs typeface="Times New Roman" pitchFamily="18" charset="0"/>
              </a:rPr>
              <a:t>l</a:t>
            </a:r>
            <a:r>
              <a:rPr lang="en-US" sz="1200">
                <a:cs typeface="Times New Roman" pitchFamily="18" charset="0"/>
              </a:rPr>
              <a:t>à</a:t>
            </a:r>
            <a:r>
              <a:rPr lang="en-US" sz="1200">
                <a:cs typeface="Arial" charset="0"/>
              </a:rPr>
              <a:t>-(bas) – (over) there</a:t>
            </a:r>
            <a:endParaRPr lang="en-US" sz="1200" b="1">
              <a:cs typeface="Arial" charset="0"/>
            </a:endParaRPr>
          </a:p>
        </p:txBody>
      </p:sp>
      <p:sp>
        <p:nvSpPr>
          <p:cNvPr id="24662" name="Text Box 86"/>
          <p:cNvSpPr txBox="1">
            <a:spLocks noChangeArrowheads="1"/>
          </p:cNvSpPr>
          <p:nvPr/>
        </p:nvSpPr>
        <p:spPr bwMode="auto">
          <a:xfrm>
            <a:off x="539750" y="5445125"/>
            <a:ext cx="847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Opinions</a:t>
            </a:r>
          </a:p>
        </p:txBody>
      </p:sp>
      <p:sp>
        <p:nvSpPr>
          <p:cNvPr id="24663" name="Text Box 87"/>
          <p:cNvSpPr txBox="1">
            <a:spLocks noChangeArrowheads="1"/>
          </p:cNvSpPr>
          <p:nvPr/>
        </p:nvSpPr>
        <p:spPr bwMode="auto">
          <a:xfrm>
            <a:off x="0" y="5661025"/>
            <a:ext cx="2808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Je pense que – I think that</a:t>
            </a:r>
          </a:p>
          <a:p>
            <a:pPr eaLnBrk="1" hangingPunct="1"/>
            <a:r>
              <a:rPr lang="en-GB" sz="1200"/>
              <a:t>Je crois que – I believe that</a:t>
            </a:r>
            <a:br>
              <a:rPr lang="en-GB" sz="1200"/>
            </a:br>
            <a:r>
              <a:rPr lang="en-GB" sz="1200"/>
              <a:t>Il me semble que – it seems that..</a:t>
            </a:r>
          </a:p>
          <a:p>
            <a:pPr eaLnBrk="1" hangingPunct="1"/>
            <a:r>
              <a:rPr lang="en-GB" sz="1200"/>
              <a:t>A mon avis.. – in my opinion..</a:t>
            </a:r>
            <a:endParaRPr lang="en-US" sz="1200" b="1">
              <a:cs typeface="Arial" charset="0"/>
            </a:endParaRPr>
          </a:p>
        </p:txBody>
      </p:sp>
      <p:sp>
        <p:nvSpPr>
          <p:cNvPr id="24664" name="Text Box 88"/>
          <p:cNvSpPr txBox="1">
            <a:spLocks noChangeArrowheads="1"/>
          </p:cNvSpPr>
          <p:nvPr/>
        </p:nvSpPr>
        <p:spPr bwMode="auto">
          <a:xfrm>
            <a:off x="3419475" y="4564063"/>
            <a:ext cx="1708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t>Sentence building</a:t>
            </a:r>
          </a:p>
        </p:txBody>
      </p:sp>
      <p:graphicFrame>
        <p:nvGraphicFramePr>
          <p:cNvPr id="5209" name="Group 89"/>
          <p:cNvGraphicFramePr>
            <a:graphicFrameLocks noGrp="1"/>
          </p:cNvGraphicFramePr>
          <p:nvPr/>
        </p:nvGraphicFramePr>
        <p:xfrm>
          <a:off x="2484438" y="4724400"/>
          <a:ext cx="4464050" cy="1949452"/>
        </p:xfrm>
        <a:graphic>
          <a:graphicData uri="http://schemas.openxmlformats.org/drawingml/2006/table">
            <a:tbl>
              <a:tblPr/>
              <a:tblGrid>
                <a:gridCol w="1604962"/>
                <a:gridCol w="625475"/>
                <a:gridCol w="2233613"/>
              </a:tblGrid>
              <a:tr h="274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Je peux / on peut</a:t>
                      </a:r>
                    </a:p>
                  </a:txBody>
                  <a:tcPr marT="45727" marB="45727" horzOverflow="overflow">
                    <a:lnL cap="flat">
                      <a:noFill/>
                    </a:lnL>
                    <a:lnR w="12700" cap="flat" cmpd="sng" algn="ctr">
                      <a:solidFill>
                        <a:schemeClr val="tx1"/>
                      </a:solidFill>
                      <a:prstDash val="sysDot"/>
                      <a:round/>
                      <a:headEnd type="none" w="med" len="med"/>
                      <a:tailEnd type="none" w="med" len="med"/>
                    </a:lnR>
                    <a:lnT cap="fla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cap="fla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I can /   you/we can...</a:t>
                      </a:r>
                    </a:p>
                  </a:txBody>
                  <a:tcPr marT="45727" marB="45727" horzOverflow="overflow">
                    <a:lnL w="12700" cap="flat" cmpd="sng" algn="ctr">
                      <a:solidFill>
                        <a:schemeClr val="tx1"/>
                      </a:solidFill>
                      <a:prstDash val="sysDot"/>
                      <a:round/>
                      <a:headEnd type="none" w="med" len="med"/>
                      <a:tailEnd type="none" w="med" len="med"/>
                    </a:lnL>
                    <a:lnR cap="flat">
                      <a:noFill/>
                    </a:lnR>
                    <a:lnT cap="flat">
                      <a:noFill/>
                    </a:lnT>
                    <a:lnB w="12700" cap="flat" cmpd="sng" algn="ctr">
                      <a:solidFill>
                        <a:schemeClr val="tx1"/>
                      </a:solidFill>
                      <a:prstDash val="sysDot"/>
                      <a:round/>
                      <a:headEnd type="none" w="med" len="med"/>
                      <a:tailEnd type="none" w="med" len="med"/>
                    </a:lnB>
                    <a:lnTlToBr>
                      <a:noFill/>
                    </a:lnTlToBr>
                    <a:lnBlToTr>
                      <a:noFill/>
                    </a:lnBlToTr>
                    <a:noFill/>
                  </a:tcPr>
                </a:tc>
              </a:tr>
              <a:tr h="303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Je veux </a:t>
                      </a:r>
                    </a:p>
                  </a:txBody>
                  <a:tcPr marT="45727" marB="45727" horzOverflow="overflow">
                    <a:lnL cap="flat">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I want to.. </a:t>
                      </a:r>
                    </a:p>
                  </a:txBody>
                  <a:tcPr marT="45727" marB="45727" horzOverflow="overflow">
                    <a:lnL w="12700" cap="flat" cmpd="sng" algn="ctr">
                      <a:solidFill>
                        <a:schemeClr val="tx1"/>
                      </a:solidFill>
                      <a:prstDash val="sysDot"/>
                      <a:round/>
                      <a:headEnd type="none" w="med" len="med"/>
                      <a:tailEnd type="none" w="med" len="med"/>
                    </a:lnL>
                    <a:lnR cap="flat">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74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Je dois</a:t>
                      </a:r>
                    </a:p>
                  </a:txBody>
                  <a:tcPr marT="45727" marB="45727" horzOverflow="overflow">
                    <a:lnL cap="flat">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I have to…</a:t>
                      </a:r>
                    </a:p>
                  </a:txBody>
                  <a:tcPr marT="45727" marB="45727" horzOverflow="overflow">
                    <a:lnL w="12700" cap="flat" cmpd="sng" algn="ctr">
                      <a:solidFill>
                        <a:schemeClr val="tx1"/>
                      </a:solidFill>
                      <a:prstDash val="sysDot"/>
                      <a:round/>
                      <a:headEnd type="none" w="med" len="med"/>
                      <a:tailEnd type="none" w="med" len="med"/>
                    </a:lnL>
                    <a:lnR cap="flat">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74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Je vais / on va</a:t>
                      </a:r>
                    </a:p>
                  </a:txBody>
                  <a:tcPr marT="45727" marB="45727" horzOverflow="overflow">
                    <a:lnL cap="flat">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 verb</a:t>
                      </a:r>
                    </a:p>
                  </a:txBody>
                  <a:tcPr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I’m going to/we’re going to…</a:t>
                      </a:r>
                    </a:p>
                  </a:txBody>
                  <a:tcPr marT="45727" marB="45727" horzOverflow="overflow">
                    <a:lnL w="12700" cap="flat" cmpd="sng" algn="ctr">
                      <a:solidFill>
                        <a:schemeClr val="tx1"/>
                      </a:solidFill>
                      <a:prstDash val="sysDot"/>
                      <a:round/>
                      <a:headEnd type="none" w="med" len="med"/>
                      <a:tailEnd type="none" w="med" len="med"/>
                    </a:lnL>
                    <a:lnR cap="flat">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74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J’aime /je n’aime pas</a:t>
                      </a:r>
                    </a:p>
                  </a:txBody>
                  <a:tcPr marT="45727" marB="45727" horzOverflow="overflow">
                    <a:lnL cap="flat">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I like to  / I don’t like to..</a:t>
                      </a:r>
                    </a:p>
                  </a:txBody>
                  <a:tcPr marT="45727" marB="45727" horzOverflow="overflow">
                    <a:lnL w="12700" cap="flat" cmpd="sng" algn="ctr">
                      <a:solidFill>
                        <a:schemeClr val="tx1"/>
                      </a:solidFill>
                      <a:prstDash val="sysDot"/>
                      <a:round/>
                      <a:headEnd type="none" w="med" len="med"/>
                      <a:tailEnd type="none" w="med" len="med"/>
                    </a:lnL>
                    <a:lnR cap="flat">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74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J’aime beaucoup</a:t>
                      </a:r>
                    </a:p>
                  </a:txBody>
                  <a:tcPr marT="45727" marB="45727" horzOverflow="overflow">
                    <a:lnL cap="flat">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I love to…</a:t>
                      </a:r>
                    </a:p>
                  </a:txBody>
                  <a:tcPr marT="45727" marB="45727" horzOverflow="overflow">
                    <a:lnL w="12700" cap="flat" cmpd="sng" algn="ctr">
                      <a:solidFill>
                        <a:schemeClr val="tx1"/>
                      </a:solidFill>
                      <a:prstDash val="sysDot"/>
                      <a:round/>
                      <a:headEnd type="none" w="med" len="med"/>
                      <a:tailEnd type="none" w="med" len="med"/>
                    </a:lnL>
                    <a:lnR cap="flat">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74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Je voudrais</a:t>
                      </a:r>
                    </a:p>
                  </a:txBody>
                  <a:tcPr marT="45727" marB="45727" horzOverflow="overflow">
                    <a:lnL cap="flat">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I would like to…</a:t>
                      </a:r>
                    </a:p>
                  </a:txBody>
                  <a:tcPr marT="45727" marB="45727" horzOverflow="overflow">
                    <a:lnL w="12700" cap="flat" cmpd="sng" algn="ctr">
                      <a:solidFill>
                        <a:schemeClr val="tx1"/>
                      </a:solidFill>
                      <a:prstDash val="sysDot"/>
                      <a:round/>
                      <a:headEnd type="none" w="med" len="med"/>
                      <a:tailEnd type="none" w="med" len="med"/>
                    </a:lnL>
                    <a:lnR cap="flat">
                      <a:noFill/>
                    </a:lnR>
                    <a:lnT w="12700" cap="flat" cmpd="sng" algn="ctr">
                      <a:solidFill>
                        <a:schemeClr val="tx1"/>
                      </a:solidFill>
                      <a:prstDash val="sysDot"/>
                      <a:round/>
                      <a:headEnd type="none" w="med" len="med"/>
                      <a:tailEnd type="none" w="med" len="med"/>
                    </a:lnT>
                    <a:lnB cap="flat">
                      <a:noFill/>
                    </a:lnB>
                    <a:lnTlToBr>
                      <a:noFill/>
                    </a:lnTlToBr>
                    <a:lnBlToTr>
                      <a:noFill/>
                    </a:lnBlToTr>
                    <a:noFill/>
                  </a:tcPr>
                </a:tc>
              </a:tr>
            </a:tbl>
          </a:graphicData>
        </a:graphic>
      </p:graphicFrame>
      <p:sp>
        <p:nvSpPr>
          <p:cNvPr id="24695" name="Text Box 139"/>
          <p:cNvSpPr txBox="1">
            <a:spLocks noChangeArrowheads="1"/>
          </p:cNvSpPr>
          <p:nvPr/>
        </p:nvSpPr>
        <p:spPr bwMode="auto">
          <a:xfrm>
            <a:off x="628650" y="333375"/>
            <a:ext cx="8969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Pronouns</a:t>
            </a:r>
          </a:p>
        </p:txBody>
      </p:sp>
      <p:sp>
        <p:nvSpPr>
          <p:cNvPr id="24696" name="Text Box 140"/>
          <p:cNvSpPr txBox="1">
            <a:spLocks noChangeArrowheads="1"/>
          </p:cNvSpPr>
          <p:nvPr/>
        </p:nvSpPr>
        <p:spPr bwMode="auto">
          <a:xfrm>
            <a:off x="6948488" y="2565400"/>
            <a:ext cx="189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t>Saying what you did</a:t>
            </a:r>
          </a:p>
        </p:txBody>
      </p:sp>
      <p:sp>
        <p:nvSpPr>
          <p:cNvPr id="24697" name="Text Box 141"/>
          <p:cNvSpPr txBox="1">
            <a:spLocks noChangeArrowheads="1"/>
          </p:cNvSpPr>
          <p:nvPr/>
        </p:nvSpPr>
        <p:spPr bwMode="auto">
          <a:xfrm>
            <a:off x="6948488" y="2924175"/>
            <a:ext cx="24479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Je suis all</a:t>
            </a:r>
            <a:r>
              <a:rPr lang="en-US" sz="1200">
                <a:cs typeface="Arial" charset="0"/>
              </a:rPr>
              <a:t>é(e)</a:t>
            </a:r>
            <a:r>
              <a:rPr lang="en-GB" sz="1200"/>
              <a:t> – I went</a:t>
            </a:r>
            <a:br>
              <a:rPr lang="en-GB" sz="1200"/>
            </a:br>
            <a:r>
              <a:rPr lang="en-GB" sz="1200"/>
              <a:t>j’ai fait– I did</a:t>
            </a:r>
          </a:p>
          <a:p>
            <a:pPr eaLnBrk="1" hangingPunct="1"/>
            <a:r>
              <a:rPr lang="en-GB" sz="1200"/>
              <a:t>J’ai vu </a:t>
            </a:r>
            <a:r>
              <a:rPr lang="en-US" sz="1200">
                <a:cs typeface="Arial" charset="0"/>
              </a:rPr>
              <a:t> – I saw</a:t>
            </a:r>
            <a:br>
              <a:rPr lang="en-US" sz="1200">
                <a:cs typeface="Arial" charset="0"/>
              </a:rPr>
            </a:br>
            <a:r>
              <a:rPr lang="en-US" sz="1200">
                <a:cs typeface="Arial" charset="0"/>
              </a:rPr>
              <a:t>j’ai joué – I played</a:t>
            </a:r>
            <a:br>
              <a:rPr lang="en-US" sz="1200">
                <a:cs typeface="Arial" charset="0"/>
              </a:rPr>
            </a:br>
            <a:r>
              <a:rPr lang="en-US" sz="1200">
                <a:cs typeface="Arial" charset="0"/>
              </a:rPr>
              <a:t>j’ai mangé – I ate</a:t>
            </a:r>
            <a:br>
              <a:rPr lang="en-US" sz="1200">
                <a:cs typeface="Arial" charset="0"/>
              </a:rPr>
            </a:br>
            <a:r>
              <a:rPr lang="en-US" sz="1200">
                <a:cs typeface="Arial" charset="0"/>
              </a:rPr>
              <a:t>j’ai bu – I drank</a:t>
            </a:r>
          </a:p>
          <a:p>
            <a:pPr eaLnBrk="1" hangingPunct="1"/>
            <a:r>
              <a:rPr lang="en-US" sz="1200">
                <a:cs typeface="Arial" charset="0"/>
              </a:rPr>
              <a:t>J’ai regardé – I watched</a:t>
            </a:r>
          </a:p>
          <a:p>
            <a:pPr eaLnBrk="1" hangingPunct="1"/>
            <a:r>
              <a:rPr lang="en-US" sz="1200">
                <a:cs typeface="Arial" charset="0"/>
              </a:rPr>
              <a:t>J’ai travaillé – I worked</a:t>
            </a:r>
          </a:p>
          <a:p>
            <a:pPr eaLnBrk="1" hangingPunct="1"/>
            <a:r>
              <a:rPr lang="en-US" sz="1200">
                <a:cs typeface="Arial" charset="0"/>
              </a:rPr>
              <a:t>J’ai voyagé – I travelled</a:t>
            </a:r>
            <a:endParaRPr lang="en-US" sz="1200" b="1">
              <a:cs typeface="Arial" charset="0"/>
            </a:endParaRPr>
          </a:p>
        </p:txBody>
      </p:sp>
      <p:sp>
        <p:nvSpPr>
          <p:cNvPr id="2469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4699"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0825" y="260350"/>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5603" name="Text Box 3"/>
          <p:cNvSpPr txBox="1">
            <a:spLocks noChangeArrowheads="1"/>
          </p:cNvSpPr>
          <p:nvPr/>
        </p:nvSpPr>
        <p:spPr bwMode="auto">
          <a:xfrm>
            <a:off x="404813" y="549275"/>
            <a:ext cx="8415337"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a:t>Activity 1</a:t>
            </a:r>
            <a:r>
              <a:rPr lang="en-GB" sz="2400"/>
              <a:t/>
            </a:r>
            <a:br>
              <a:rPr lang="en-GB" sz="2400"/>
            </a:br>
            <a:r>
              <a:rPr lang="en-GB" sz="2400"/>
              <a:t>Look at the following list of words and give each one a number rating 1-5 based on how well you know the word.  </a:t>
            </a:r>
            <a:br>
              <a:rPr lang="en-GB" sz="2400"/>
            </a:br>
            <a:r>
              <a:rPr lang="en-GB" sz="2400"/>
              <a:t/>
            </a:r>
            <a:br>
              <a:rPr lang="en-GB" sz="2400"/>
            </a:br>
            <a:r>
              <a:rPr lang="en-GB" sz="2400"/>
              <a:t>Look at the VKS (Vocabulary Knowledge Scale) below:</a:t>
            </a:r>
          </a:p>
          <a:p>
            <a:pPr eaLnBrk="1" hangingPunct="1">
              <a:spcBef>
                <a:spcPct val="50000"/>
              </a:spcBef>
            </a:pPr>
            <a:r>
              <a:rPr lang="en-GB" sz="2400" b="1"/>
              <a:t>1.  I don’t remember having seen this word before.</a:t>
            </a:r>
            <a:br>
              <a:rPr lang="en-GB" sz="2400" b="1"/>
            </a:br>
            <a:r>
              <a:rPr lang="en-GB" sz="2400" b="1"/>
              <a:t>2.  I have seen this word before but I don’t know what it means.</a:t>
            </a:r>
            <a:br>
              <a:rPr lang="en-GB" sz="2400" b="1"/>
            </a:br>
            <a:r>
              <a:rPr lang="en-GB" sz="2400" b="1"/>
              <a:t>3.  I have seen this word before and I think it means….</a:t>
            </a:r>
            <a:br>
              <a:rPr lang="en-GB" sz="2400" b="1"/>
            </a:br>
            <a:r>
              <a:rPr lang="en-GB" sz="2400" b="1"/>
              <a:t>4.  I know this word: it means…….</a:t>
            </a:r>
            <a:br>
              <a:rPr lang="en-GB" sz="2400" b="1"/>
            </a:br>
            <a:r>
              <a:rPr lang="en-GB" sz="2400" b="1"/>
              <a:t>5.  I can use this word in a sentence, e.g……….</a:t>
            </a:r>
            <a:br>
              <a:rPr lang="en-GB" sz="2400" b="1"/>
            </a:br>
            <a:r>
              <a:rPr lang="en-GB" sz="1600"/>
              <a:t/>
            </a:r>
            <a:br>
              <a:rPr lang="en-GB" sz="1600"/>
            </a:br>
            <a:r>
              <a:rPr lang="en-GB" sz="1600"/>
              <a:t>(ref: Wesche M &amp; Paribakht T.S. (1996) “Assessing second language vocabulary knowledge: depth versus breadth”, The Canadian Modern Language Review 53, 1:28)</a:t>
            </a:r>
            <a:endParaRPr lang="en-GB" sz="1600" b="1"/>
          </a:p>
        </p:txBody>
      </p:sp>
      <p:sp>
        <p:nvSpPr>
          <p:cNvPr id="4" name="Rectangle 3"/>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Self assessment</a:t>
            </a:r>
            <a:endParaRPr lang="en-US" sz="2400" b="1" dirty="0"/>
          </a:p>
        </p:txBody>
      </p:sp>
      <p:sp>
        <p:nvSpPr>
          <p:cNvPr id="2560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5606"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0825" y="260350"/>
            <a:ext cx="8642350" cy="20335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t>Look at the following Spanish words and award them a number (1 – 5) according to the criteria below:</a:t>
            </a:r>
            <a:br>
              <a:rPr lang="en-GB"/>
            </a:br>
            <a:r>
              <a:rPr lang="en-GB"/>
              <a:t>1.  I can pronounce this word and I know what it means</a:t>
            </a:r>
            <a:br>
              <a:rPr lang="en-GB"/>
            </a:br>
            <a:r>
              <a:rPr lang="en-GB"/>
              <a:t>2.  I know what it means</a:t>
            </a:r>
            <a:br>
              <a:rPr lang="en-GB"/>
            </a:br>
            <a:r>
              <a:rPr lang="en-GB"/>
              <a:t>3.  I think I know what it means</a:t>
            </a:r>
            <a:br>
              <a:rPr lang="en-GB"/>
            </a:br>
            <a:r>
              <a:rPr lang="en-GB"/>
              <a:t>4.  I know I have learnt this word but I can’t remember what it means</a:t>
            </a:r>
            <a:br>
              <a:rPr lang="en-GB"/>
            </a:br>
            <a:r>
              <a:rPr lang="en-GB"/>
              <a:t>5.  I have never seen that word before</a:t>
            </a:r>
          </a:p>
        </p:txBody>
      </p:sp>
      <p:graphicFrame>
        <p:nvGraphicFramePr>
          <p:cNvPr id="48131" name="Group 3"/>
          <p:cNvGraphicFramePr>
            <a:graphicFrameLocks noGrp="1"/>
          </p:cNvGraphicFramePr>
          <p:nvPr/>
        </p:nvGraphicFramePr>
        <p:xfrm>
          <a:off x="755650" y="2533650"/>
          <a:ext cx="7920038" cy="4064000"/>
        </p:xfrm>
        <a:graphic>
          <a:graphicData uri="http://schemas.openxmlformats.org/drawingml/2006/table">
            <a:tbl>
              <a:tblPr/>
              <a:tblGrid>
                <a:gridCol w="1979613"/>
                <a:gridCol w="1981200"/>
                <a:gridCol w="1979612"/>
                <a:gridCol w="1979613"/>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  Buenos d</a:t>
                      </a:r>
                      <a:r>
                        <a:rPr kumimoji="0" lang="en-US" sz="2000" b="0" i="0" u="none" strike="noStrike" cap="none" normalizeH="0" baseline="0" smtClean="0">
                          <a:ln>
                            <a:noFill/>
                          </a:ln>
                          <a:solidFill>
                            <a:schemeClr val="tx1"/>
                          </a:solidFill>
                          <a:effectLst/>
                          <a:latin typeface="Arial" charset="0"/>
                          <a:cs typeface="Arial" charset="0"/>
                        </a:rPr>
                        <a:t>ías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 tengo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3.  dos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4. muy bien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5.  </a:t>
                      </a:r>
                      <a:r>
                        <a:rPr kumimoji="0" lang="en-US" sz="2000" b="0" i="0" u="none" strike="noStrike" cap="none" normalizeH="0" baseline="0" smtClean="0">
                          <a:ln>
                            <a:noFill/>
                          </a:ln>
                          <a:solidFill>
                            <a:schemeClr val="tx1"/>
                          </a:solidFill>
                          <a:effectLst/>
                          <a:latin typeface="Arial" charset="0"/>
                          <a:cs typeface="Arial" charset="0"/>
                        </a:rPr>
                        <a:t>¿Cómo estás?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6.  mi cumplea</a:t>
                      </a:r>
                      <a:r>
                        <a:rPr kumimoji="0" lang="en-US" sz="2000" b="0" i="0" u="none" strike="noStrike" cap="none" normalizeH="0" baseline="0" smtClean="0">
                          <a:ln>
                            <a:noFill/>
                          </a:ln>
                          <a:solidFill>
                            <a:schemeClr val="tx1"/>
                          </a:solidFill>
                          <a:effectLst/>
                          <a:latin typeface="Arial" charset="0"/>
                          <a:cs typeface="Arial" charset="0"/>
                        </a:rPr>
                        <a:t>ños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7.  enero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8.  gracias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9. catorce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10. un bol</a:t>
                      </a:r>
                      <a:r>
                        <a:rPr kumimoji="0" lang="en-US" sz="2000" b="0" i="0" u="none" strike="noStrike" cap="none" normalizeH="0" baseline="0" smtClean="0">
                          <a:ln>
                            <a:noFill/>
                          </a:ln>
                          <a:solidFill>
                            <a:schemeClr val="tx1"/>
                          </a:solidFill>
                          <a:effectLst/>
                          <a:latin typeface="Arial" charset="0"/>
                          <a:cs typeface="Arial" charset="0"/>
                        </a:rPr>
                        <a:t>ígrafo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11. no tengo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12. estoy mal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13. noviembre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14. dieciocho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15. </a:t>
                      </a:r>
                      <a:r>
                        <a:rPr kumimoji="0" lang="en-US" sz="2000" b="0" i="0" u="none" strike="noStrike" cap="none" normalizeH="0" baseline="0" smtClean="0">
                          <a:ln>
                            <a:noFill/>
                          </a:ln>
                          <a:solidFill>
                            <a:schemeClr val="tx1"/>
                          </a:solidFill>
                          <a:effectLst/>
                          <a:latin typeface="Arial" charset="0"/>
                          <a:cs typeface="Arial" charset="0"/>
                        </a:rPr>
                        <a:t>¿Qué 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16. veinte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l="21973" r="22363"/>
          <a:stretch>
            <a:fillRect/>
          </a:stretch>
        </p:blipFill>
        <p:spPr bwMode="auto">
          <a:xfrm>
            <a:off x="142875" y="142875"/>
            <a:ext cx="4824413"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8"/>
          <p:cNvSpPr txBox="1">
            <a:spLocks noChangeArrowheads="1"/>
          </p:cNvSpPr>
          <p:nvPr/>
        </p:nvSpPr>
        <p:spPr bwMode="auto">
          <a:xfrm>
            <a:off x="5000625" y="1865313"/>
            <a:ext cx="40005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Calibri" pitchFamily="34" charset="0"/>
              </a:rPr>
              <a:t>“Younger students have an assessment booklet in which they regularly tick off their accomplishments and set themselves targets, or teachers help them to do so.”</a:t>
            </a:r>
            <a:br>
              <a:rPr lang="en-GB" sz="2400">
                <a:latin typeface="Calibri" pitchFamily="34" charset="0"/>
              </a:rPr>
            </a:br>
            <a:r>
              <a:rPr lang="en-GB" sz="1200" i="1">
                <a:latin typeface="Calibri" pitchFamily="34" charset="0"/>
              </a:rPr>
              <a:t>The changing landscape of languages, Ofsted report, 2008 </a:t>
            </a:r>
            <a:endParaRPr lang="en-US" sz="1200" i="1">
              <a:latin typeface="Calibri" pitchFamily="34" charset="0"/>
            </a:endParaRPr>
          </a:p>
        </p:txBody>
      </p:sp>
      <p:sp>
        <p:nvSpPr>
          <p:cNvPr id="4" name="Rectangle 3"/>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Self assessment</a:t>
            </a:r>
            <a:endParaRPr lang="en-US" sz="2400" b="1" dirty="0"/>
          </a:p>
        </p:txBody>
      </p:sp>
      <p:sp>
        <p:nvSpPr>
          <p:cNvPr id="2765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7654"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91"/>
            <a:ext cx="9144000" cy="6186309"/>
          </a:xfrm>
          <a:prstGeom prst="rect">
            <a:avLst/>
          </a:prstGeom>
        </p:spPr>
        <p:txBody>
          <a:bodyPr wrap="square">
            <a:spAutoFit/>
          </a:bodyPr>
          <a:lstStyle/>
          <a:p>
            <a:r>
              <a:rPr lang="en-GB" b="1" dirty="0"/>
              <a:t>Sent:</a:t>
            </a:r>
            <a:r>
              <a:rPr lang="en-GB" dirty="0"/>
              <a:t> 31 October 2011 18:01</a:t>
            </a:r>
            <a:br>
              <a:rPr lang="en-GB" dirty="0"/>
            </a:br>
            <a:r>
              <a:rPr lang="en-GB" b="1" dirty="0"/>
              <a:t>To:</a:t>
            </a:r>
            <a:r>
              <a:rPr lang="en-GB" dirty="0"/>
              <a:t> Alexandra </a:t>
            </a:r>
            <a:r>
              <a:rPr lang="en-GB" dirty="0" err="1"/>
              <a:t>Jarry</a:t>
            </a:r>
            <a:r>
              <a:rPr lang="en-GB" dirty="0"/>
              <a:t>; </a:t>
            </a:r>
            <a:r>
              <a:rPr lang="en-GB" dirty="0" err="1"/>
              <a:t>Agnieszka</a:t>
            </a:r>
            <a:r>
              <a:rPr lang="en-GB" dirty="0"/>
              <a:t> </a:t>
            </a:r>
            <a:r>
              <a:rPr lang="en-GB" dirty="0" err="1"/>
              <a:t>Barcz</a:t>
            </a:r>
            <a:r>
              <a:rPr lang="en-GB" dirty="0"/>
              <a:t>-Morgan; Maria </a:t>
            </a:r>
            <a:r>
              <a:rPr lang="en-GB" dirty="0" err="1"/>
              <a:t>Collado-Canas</a:t>
            </a:r>
            <a:r>
              <a:rPr lang="en-GB" dirty="0"/>
              <a:t>; Anna Halter; Gillian </a:t>
            </a:r>
            <a:r>
              <a:rPr lang="en-GB" dirty="0" err="1"/>
              <a:t>Heathcote</a:t>
            </a:r>
            <a:r>
              <a:rPr lang="en-GB" dirty="0"/>
              <a:t>; Rachel Hawkes; </a:t>
            </a:r>
            <a:r>
              <a:rPr lang="en-GB" dirty="0" err="1"/>
              <a:t>Marielle</a:t>
            </a:r>
            <a:r>
              <a:rPr lang="en-GB" dirty="0"/>
              <a:t> Burgess</a:t>
            </a:r>
            <a:br>
              <a:rPr lang="en-GB" dirty="0"/>
            </a:br>
            <a:r>
              <a:rPr lang="en-GB" b="1" dirty="0"/>
              <a:t>Subject:</a:t>
            </a:r>
            <a:r>
              <a:rPr lang="en-GB" dirty="0"/>
              <a:t> lesson observation week 8</a:t>
            </a:r>
          </a:p>
          <a:p>
            <a:r>
              <a:rPr lang="en-GB" dirty="0"/>
              <a:t>Dear teachers, </a:t>
            </a:r>
          </a:p>
          <a:p>
            <a:r>
              <a:rPr lang="en-GB" dirty="0"/>
              <a:t> </a:t>
            </a:r>
          </a:p>
          <a:p>
            <a:r>
              <a:rPr lang="en-GB" dirty="0"/>
              <a:t>My theme for this week is "personalisation and the role of assessment" and I will be focusing on the following points when observing your classes:</a:t>
            </a:r>
          </a:p>
          <a:p>
            <a:r>
              <a:rPr lang="en-GB" dirty="0"/>
              <a:t> </a:t>
            </a:r>
          </a:p>
          <a:p>
            <a:r>
              <a:rPr lang="en-GB" dirty="0"/>
              <a:t>- formative/summative testing methods</a:t>
            </a:r>
          </a:p>
          <a:p>
            <a:r>
              <a:rPr lang="en-GB" dirty="0"/>
              <a:t>- records of pupils' learning</a:t>
            </a:r>
          </a:p>
          <a:p>
            <a:r>
              <a:rPr lang="en-GB" dirty="0"/>
              <a:t>- marking</a:t>
            </a:r>
          </a:p>
          <a:p>
            <a:r>
              <a:rPr lang="en-GB" dirty="0"/>
              <a:t>- homework timetables</a:t>
            </a:r>
          </a:p>
          <a:p>
            <a:r>
              <a:rPr lang="en-GB" dirty="0"/>
              <a:t>- feedback to pupils</a:t>
            </a:r>
          </a:p>
          <a:p>
            <a:r>
              <a:rPr lang="en-GB" dirty="0"/>
              <a:t>- self-correction</a:t>
            </a:r>
          </a:p>
          <a:p>
            <a:r>
              <a:rPr lang="en-GB" dirty="0"/>
              <a:t>- differentiation</a:t>
            </a:r>
          </a:p>
          <a:p>
            <a:r>
              <a:rPr lang="en-GB" dirty="0"/>
              <a:t>- targets</a:t>
            </a:r>
          </a:p>
          <a:p>
            <a:r>
              <a:rPr lang="en-GB" dirty="0"/>
              <a:t> </a:t>
            </a:r>
          </a:p>
          <a:p>
            <a:r>
              <a:rPr lang="en-GB" dirty="0"/>
              <a:t> </a:t>
            </a:r>
          </a:p>
          <a:p>
            <a:r>
              <a:rPr lang="en-GB" dirty="0"/>
              <a:t>Best regards,</a:t>
            </a:r>
          </a:p>
          <a:p>
            <a:r>
              <a:rPr lang="en-GB" dirty="0"/>
              <a:t> </a:t>
            </a:r>
          </a:p>
          <a:p>
            <a:r>
              <a:rPr lang="en-GB" dirty="0"/>
              <a:t>Sarah </a:t>
            </a:r>
            <a:r>
              <a:rPr lang="en-GB" dirty="0" err="1"/>
              <a:t>Kervella</a:t>
            </a:r>
            <a:endParaRPr lang="en-GB" dirty="0"/>
          </a:p>
        </p:txBody>
      </p:sp>
    </p:spTree>
    <p:extLst>
      <p:ext uri="{BB962C8B-B14F-4D97-AF65-F5344CB8AC3E}">
        <p14:creationId xmlns:p14="http://schemas.microsoft.com/office/powerpoint/2010/main" val="1705171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l="22705" r="22363"/>
          <a:stretch>
            <a:fillRect/>
          </a:stretch>
        </p:blipFill>
        <p:spPr bwMode="auto">
          <a:xfrm>
            <a:off x="1714500" y="109538"/>
            <a:ext cx="4786313"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Self assessment</a:t>
            </a:r>
            <a:endParaRPr lang="en-US" sz="2400" b="1" dirty="0"/>
          </a:p>
        </p:txBody>
      </p:sp>
      <p:sp>
        <p:nvSpPr>
          <p:cNvPr id="2867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867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Self assessment</a:t>
            </a:r>
            <a:endParaRPr lang="en-US" sz="2400" b="1" dirty="0"/>
          </a:p>
        </p:txBody>
      </p:sp>
      <p:sp>
        <p:nvSpPr>
          <p:cNvPr id="29699" name="Content Placeholder 3"/>
          <p:cNvSpPr>
            <a:spLocks noGrp="1"/>
          </p:cNvSpPr>
          <p:nvPr>
            <p:ph idx="1"/>
          </p:nvPr>
        </p:nvSpPr>
        <p:spPr>
          <a:xfrm>
            <a:off x="457200" y="785813"/>
            <a:ext cx="8229600" cy="5857875"/>
          </a:xfrm>
        </p:spPr>
        <p:txBody>
          <a:bodyPr/>
          <a:lstStyle/>
          <a:p>
            <a:pPr eaLnBrk="1" hangingPunct="1"/>
            <a:r>
              <a:rPr lang="en-GB" smtClean="0"/>
              <a:t>Envelope of key structures to use each lesson – learners put back as they use them</a:t>
            </a:r>
          </a:p>
          <a:p>
            <a:pPr eaLnBrk="1" hangingPunct="1"/>
            <a:r>
              <a:rPr lang="en-GB" smtClean="0"/>
              <a:t>Spot the mistakes ‘auction’</a:t>
            </a:r>
          </a:p>
          <a:p>
            <a:pPr eaLnBrk="1" hangingPunct="1"/>
            <a:r>
              <a:rPr lang="en-GB" smtClean="0"/>
              <a:t>Problem/suggestions box</a:t>
            </a:r>
          </a:p>
          <a:p>
            <a:pPr eaLnBrk="1" hangingPunct="1"/>
            <a:r>
              <a:rPr lang="en-GB" smtClean="0"/>
              <a:t>Prompts to reflect at the end of each lesson or last lesson of the week</a:t>
            </a:r>
          </a:p>
          <a:p>
            <a:pPr eaLnBrk="1" hangingPunct="1"/>
            <a:r>
              <a:rPr lang="en-GB" smtClean="0"/>
              <a:t>Checklist of ‘can do’ statements re-visited (+ traffic lights)</a:t>
            </a:r>
          </a:p>
          <a:p>
            <a:pPr eaLnBrk="1" hangingPunct="1"/>
            <a:r>
              <a:rPr lang="en-GB" smtClean="0"/>
              <a:t>Time to look back at own work, complete the ‘learning log’ and set own targets (a ‘carousel’ activity)</a:t>
            </a:r>
            <a:endParaRPr lang="en-US" smtClean="0"/>
          </a:p>
        </p:txBody>
      </p:sp>
      <p:sp>
        <p:nvSpPr>
          <p:cNvPr id="2970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9701"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42875" y="71438"/>
            <a:ext cx="4357688" cy="369887"/>
          </a:xfrm>
          <a:prstGeom prst="rect">
            <a:avLst/>
          </a:prstGeom>
          <a:noFill/>
          <a:ln w="9525">
            <a:noFill/>
            <a:miter lim="800000"/>
            <a:headEnd/>
            <a:tailEnd/>
          </a:ln>
        </p:spPr>
        <p:txBody>
          <a:bodyPr>
            <a:spAutoFit/>
          </a:bodyPr>
          <a:lstStyle/>
          <a:p>
            <a:pPr algn="ctr">
              <a:defRPr/>
            </a:pPr>
            <a:r>
              <a:rPr lang="en-GB" b="1">
                <a:latin typeface="+mn-lt"/>
              </a:rPr>
              <a:t>Speaking Activity Student Reflection Sheet</a:t>
            </a:r>
            <a:endParaRPr lang="en-US" b="1">
              <a:latin typeface="+mn-lt"/>
            </a:endParaRPr>
          </a:p>
        </p:txBody>
      </p:sp>
      <p:sp>
        <p:nvSpPr>
          <p:cNvPr id="2051" name="TextBox 5"/>
          <p:cNvSpPr txBox="1">
            <a:spLocks noChangeArrowheads="1"/>
          </p:cNvSpPr>
          <p:nvPr/>
        </p:nvSpPr>
        <p:spPr bwMode="auto">
          <a:xfrm>
            <a:off x="214313" y="428625"/>
            <a:ext cx="4143375" cy="584200"/>
          </a:xfrm>
          <a:prstGeom prst="rect">
            <a:avLst/>
          </a:prstGeom>
          <a:noFill/>
          <a:ln w="9525">
            <a:noFill/>
            <a:miter lim="800000"/>
            <a:headEnd/>
            <a:tailEnd/>
          </a:ln>
        </p:spPr>
        <p:txBody>
          <a:bodyPr>
            <a:spAutoFit/>
          </a:bodyPr>
          <a:lstStyle/>
          <a:p>
            <a:pPr>
              <a:defRPr/>
            </a:pPr>
            <a:r>
              <a:rPr lang="en-GB" sz="1600">
                <a:latin typeface="+mn-lt"/>
              </a:rPr>
              <a:t>School Name: ______________________</a:t>
            </a:r>
            <a:br>
              <a:rPr lang="en-GB" sz="1600">
                <a:latin typeface="+mn-lt"/>
              </a:rPr>
            </a:br>
            <a:r>
              <a:rPr lang="en-GB" sz="1600">
                <a:latin typeface="+mn-lt"/>
              </a:rPr>
              <a:t>Year Group ____  Date: ______________</a:t>
            </a:r>
            <a:endParaRPr lang="en-US" sz="1600">
              <a:latin typeface="+mn-lt"/>
            </a:endParaRPr>
          </a:p>
        </p:txBody>
      </p:sp>
      <p:sp>
        <p:nvSpPr>
          <p:cNvPr id="2052" name="TextBox 6"/>
          <p:cNvSpPr txBox="1">
            <a:spLocks noChangeArrowheads="1"/>
          </p:cNvSpPr>
          <p:nvPr/>
        </p:nvSpPr>
        <p:spPr bwMode="auto">
          <a:xfrm>
            <a:off x="0" y="1071563"/>
            <a:ext cx="4572000" cy="338137"/>
          </a:xfrm>
          <a:prstGeom prst="rect">
            <a:avLst/>
          </a:prstGeom>
          <a:noFill/>
          <a:ln w="9525">
            <a:noFill/>
            <a:miter lim="800000"/>
            <a:headEnd/>
            <a:tailEnd/>
          </a:ln>
        </p:spPr>
        <p:txBody>
          <a:bodyPr>
            <a:spAutoFit/>
          </a:bodyPr>
          <a:lstStyle/>
          <a:p>
            <a:pPr algn="ctr">
              <a:defRPr/>
            </a:pPr>
            <a:r>
              <a:rPr lang="en-GB" sz="1600" b="1" i="1" dirty="0">
                <a:latin typeface="+mn-lt"/>
              </a:rPr>
              <a:t>Put a tick on the line to evaluate  the speaking task.</a:t>
            </a:r>
            <a:endParaRPr lang="en-US" sz="1600" b="1" i="1" dirty="0">
              <a:latin typeface="+mn-lt"/>
            </a:endParaRPr>
          </a:p>
        </p:txBody>
      </p:sp>
      <p:grpSp>
        <p:nvGrpSpPr>
          <p:cNvPr id="30725" name="Group 34"/>
          <p:cNvGrpSpPr>
            <a:grpSpLocks/>
          </p:cNvGrpSpPr>
          <p:nvPr/>
        </p:nvGrpSpPr>
        <p:grpSpPr bwMode="auto">
          <a:xfrm>
            <a:off x="214313" y="1557338"/>
            <a:ext cx="4143375" cy="357187"/>
            <a:chOff x="214282" y="2285992"/>
            <a:chExt cx="4143404" cy="357190"/>
          </a:xfrm>
        </p:grpSpPr>
        <p:sp>
          <p:nvSpPr>
            <p:cNvPr id="2" name="Smiley Face 8"/>
            <p:cNvSpPr/>
            <p:nvPr/>
          </p:nvSpPr>
          <p:spPr>
            <a:xfrm>
              <a:off x="214282" y="2285992"/>
              <a:ext cx="428628" cy="357190"/>
            </a:xfrm>
            <a:prstGeom prst="smileyFace">
              <a:avLst>
                <a:gd name="adj" fmla="val 4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miley Face 9"/>
            <p:cNvSpPr/>
            <p:nvPr/>
          </p:nvSpPr>
          <p:spPr>
            <a:xfrm>
              <a:off x="3929058" y="2285992"/>
              <a:ext cx="428628" cy="357190"/>
            </a:xfrm>
            <a:prstGeom prst="smileyFace">
              <a:avLst>
                <a:gd name="adj" fmla="val -4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11"/>
            <p:cNvCxnSpPr>
              <a:stCxn id="9" idx="6"/>
              <a:endCxn id="10" idx="2"/>
            </p:cNvCxnSpPr>
            <p:nvPr/>
          </p:nvCxnSpPr>
          <p:spPr>
            <a:xfrm>
              <a:off x="642910" y="2465381"/>
              <a:ext cx="328614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13"/>
            <p:cNvCxnSpPr/>
            <p:nvPr/>
          </p:nvCxnSpPr>
          <p:spPr>
            <a:xfrm rot="5400000">
              <a:off x="661959" y="2517769"/>
              <a:ext cx="1063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5400000">
              <a:off x="3803645"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5400000">
              <a:off x="1517629"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p:nvCxnSpPr>
          <p:spPr>
            <a:xfrm rot="5400000">
              <a:off x="2303447"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8"/>
            <p:cNvCxnSpPr/>
            <p:nvPr/>
          </p:nvCxnSpPr>
          <p:spPr>
            <a:xfrm rot="5400000">
              <a:off x="3089265"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4" name="TextBox 35"/>
          <p:cNvSpPr txBox="1">
            <a:spLocks noChangeArrowheads="1"/>
          </p:cNvSpPr>
          <p:nvPr/>
        </p:nvSpPr>
        <p:spPr bwMode="auto">
          <a:xfrm>
            <a:off x="-252413" y="1916113"/>
            <a:ext cx="4500563" cy="336550"/>
          </a:xfrm>
          <a:prstGeom prst="rect">
            <a:avLst/>
          </a:prstGeom>
          <a:noFill/>
          <a:ln w="9525">
            <a:noFill/>
            <a:miter lim="800000"/>
            <a:headEnd/>
            <a:tailEnd/>
          </a:ln>
        </p:spPr>
        <p:txBody>
          <a:bodyPr>
            <a:spAutoFit/>
          </a:bodyPr>
          <a:lstStyle/>
          <a:p>
            <a:pPr algn="ctr">
              <a:defRPr/>
            </a:pPr>
            <a:r>
              <a:rPr lang="en-GB" sz="1600">
                <a:latin typeface="+mn-lt"/>
              </a:rPr>
              <a:t>2. How much did </a:t>
            </a:r>
            <a:r>
              <a:rPr lang="en-GB" sz="1600" b="1" i="1">
                <a:latin typeface="+mn-lt"/>
              </a:rPr>
              <a:t>you</a:t>
            </a:r>
            <a:r>
              <a:rPr lang="en-GB" sz="1600">
                <a:latin typeface="+mn-lt"/>
              </a:rPr>
              <a:t> say in whole class work?</a:t>
            </a:r>
            <a:endParaRPr lang="en-US" sz="1600">
              <a:latin typeface="+mn-lt"/>
            </a:endParaRPr>
          </a:p>
        </p:txBody>
      </p:sp>
      <p:sp>
        <p:nvSpPr>
          <p:cNvPr id="2055" name="TextBox 45"/>
          <p:cNvSpPr txBox="1">
            <a:spLocks noChangeArrowheads="1"/>
          </p:cNvSpPr>
          <p:nvPr/>
        </p:nvSpPr>
        <p:spPr bwMode="auto">
          <a:xfrm>
            <a:off x="34925" y="2708275"/>
            <a:ext cx="4572000" cy="336550"/>
          </a:xfrm>
          <a:prstGeom prst="rect">
            <a:avLst/>
          </a:prstGeom>
          <a:noFill/>
          <a:ln w="9525">
            <a:noFill/>
            <a:miter lim="800000"/>
            <a:headEnd/>
            <a:tailEnd/>
          </a:ln>
        </p:spPr>
        <p:txBody>
          <a:bodyPr>
            <a:spAutoFit/>
          </a:bodyPr>
          <a:lstStyle/>
          <a:p>
            <a:pPr>
              <a:defRPr/>
            </a:pPr>
            <a:r>
              <a:rPr lang="en-GB" sz="1600">
                <a:latin typeface="+mn-lt"/>
              </a:rPr>
              <a:t>3. How much did </a:t>
            </a:r>
            <a:r>
              <a:rPr lang="en-GB" sz="1600" b="1" i="1">
                <a:latin typeface="+mn-lt"/>
              </a:rPr>
              <a:t>you</a:t>
            </a:r>
            <a:r>
              <a:rPr lang="en-GB" sz="1600">
                <a:latin typeface="+mn-lt"/>
              </a:rPr>
              <a:t> say in pair/group work?</a:t>
            </a:r>
            <a:endParaRPr lang="en-US" sz="1600">
              <a:latin typeface="+mn-lt"/>
            </a:endParaRPr>
          </a:p>
        </p:txBody>
      </p:sp>
      <p:grpSp>
        <p:nvGrpSpPr>
          <p:cNvPr id="30728" name="Group 57"/>
          <p:cNvGrpSpPr>
            <a:grpSpLocks/>
          </p:cNvGrpSpPr>
          <p:nvPr/>
        </p:nvGrpSpPr>
        <p:grpSpPr bwMode="auto">
          <a:xfrm>
            <a:off x="214313" y="2205038"/>
            <a:ext cx="4143375" cy="500062"/>
            <a:chOff x="214282" y="3357562"/>
            <a:chExt cx="4143404" cy="500066"/>
          </a:xfrm>
        </p:grpSpPr>
        <p:cxnSp>
          <p:nvCxnSpPr>
            <p:cNvPr id="13" name="Straight Connector 39"/>
            <p:cNvCxnSpPr/>
            <p:nvPr/>
          </p:nvCxnSpPr>
          <p:spPr>
            <a:xfrm>
              <a:off x="642910" y="3608389"/>
              <a:ext cx="328614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40"/>
            <p:cNvCxnSpPr/>
            <p:nvPr/>
          </p:nvCxnSpPr>
          <p:spPr>
            <a:xfrm rot="5400000">
              <a:off x="661960" y="3660776"/>
              <a:ext cx="1063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41"/>
            <p:cNvCxnSpPr/>
            <p:nvPr/>
          </p:nvCxnSpPr>
          <p:spPr>
            <a:xfrm rot="5400000">
              <a:off x="380364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42"/>
            <p:cNvCxnSpPr/>
            <p:nvPr/>
          </p:nvCxnSpPr>
          <p:spPr>
            <a:xfrm rot="5400000">
              <a:off x="1517629"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43"/>
            <p:cNvCxnSpPr/>
            <p:nvPr/>
          </p:nvCxnSpPr>
          <p:spPr>
            <a:xfrm rot="5400000">
              <a:off x="2303447"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44"/>
            <p:cNvCxnSpPr/>
            <p:nvPr/>
          </p:nvCxnSpPr>
          <p:spPr>
            <a:xfrm rot="5400000">
              <a:off x="308926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an 54"/>
            <p:cNvSpPr/>
            <p:nvPr/>
          </p:nvSpPr>
          <p:spPr>
            <a:xfrm>
              <a:off x="214282" y="3357562"/>
              <a:ext cx="428628" cy="500066"/>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Can 55"/>
            <p:cNvSpPr/>
            <p:nvPr/>
          </p:nvSpPr>
          <p:spPr>
            <a:xfrm>
              <a:off x="3929058" y="3357562"/>
              <a:ext cx="428628" cy="50006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29" name="Group 58"/>
          <p:cNvGrpSpPr>
            <a:grpSpLocks/>
          </p:cNvGrpSpPr>
          <p:nvPr/>
        </p:nvGrpSpPr>
        <p:grpSpPr bwMode="auto">
          <a:xfrm>
            <a:off x="214313" y="2997200"/>
            <a:ext cx="4143375" cy="500063"/>
            <a:chOff x="214282" y="3357562"/>
            <a:chExt cx="4143404" cy="500066"/>
          </a:xfrm>
        </p:grpSpPr>
        <p:cxnSp>
          <p:nvCxnSpPr>
            <p:cNvPr id="26" name="Straight Connector 59"/>
            <p:cNvCxnSpPr/>
            <p:nvPr/>
          </p:nvCxnSpPr>
          <p:spPr>
            <a:xfrm>
              <a:off x="642910" y="3608389"/>
              <a:ext cx="328614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60"/>
            <p:cNvCxnSpPr/>
            <p:nvPr/>
          </p:nvCxnSpPr>
          <p:spPr>
            <a:xfrm rot="5400000">
              <a:off x="661959" y="3660777"/>
              <a:ext cx="1063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61"/>
            <p:cNvCxnSpPr/>
            <p:nvPr/>
          </p:nvCxnSpPr>
          <p:spPr>
            <a:xfrm rot="5400000">
              <a:off x="380364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62"/>
            <p:cNvCxnSpPr/>
            <p:nvPr/>
          </p:nvCxnSpPr>
          <p:spPr>
            <a:xfrm rot="5400000">
              <a:off x="1517629"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63"/>
            <p:cNvCxnSpPr/>
            <p:nvPr/>
          </p:nvCxnSpPr>
          <p:spPr>
            <a:xfrm rot="5400000">
              <a:off x="2303447"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64"/>
            <p:cNvCxnSpPr/>
            <p:nvPr/>
          </p:nvCxnSpPr>
          <p:spPr>
            <a:xfrm rot="5400000">
              <a:off x="308926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8" name="Can 65"/>
            <p:cNvSpPr/>
            <p:nvPr/>
          </p:nvSpPr>
          <p:spPr>
            <a:xfrm>
              <a:off x="214282" y="3357562"/>
              <a:ext cx="428628" cy="500066"/>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 name="Can 66"/>
            <p:cNvSpPr/>
            <p:nvPr/>
          </p:nvSpPr>
          <p:spPr>
            <a:xfrm>
              <a:off x="3929058" y="3357562"/>
              <a:ext cx="428628" cy="50006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71" name="Table 70"/>
          <p:cNvGraphicFramePr>
            <a:graphicFrameLocks noGrp="1"/>
          </p:cNvGraphicFramePr>
          <p:nvPr/>
        </p:nvGraphicFramePr>
        <p:xfrm>
          <a:off x="214313" y="3789363"/>
          <a:ext cx="1571625" cy="2000250"/>
        </p:xfrm>
        <a:graphic>
          <a:graphicData uri="http://schemas.openxmlformats.org/drawingml/2006/table">
            <a:tbl>
              <a:tblPr/>
              <a:tblGrid>
                <a:gridCol w="1265237"/>
                <a:gridCol w="306388"/>
              </a:tblGrid>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Opinions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Reasons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Description</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Asking questions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Comparisons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Past events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Future events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Discussion</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90" name="TextBox 71"/>
          <p:cNvSpPr txBox="1">
            <a:spLocks noChangeArrowheads="1"/>
          </p:cNvSpPr>
          <p:nvPr/>
        </p:nvSpPr>
        <p:spPr bwMode="auto">
          <a:xfrm>
            <a:off x="1785938" y="3716338"/>
            <a:ext cx="2786062" cy="581025"/>
          </a:xfrm>
          <a:prstGeom prst="rect">
            <a:avLst/>
          </a:prstGeom>
          <a:noFill/>
          <a:ln w="9525">
            <a:noFill/>
            <a:miter lim="800000"/>
            <a:headEnd/>
            <a:tailEnd/>
          </a:ln>
        </p:spPr>
        <p:txBody>
          <a:bodyPr>
            <a:spAutoFit/>
          </a:bodyPr>
          <a:lstStyle/>
          <a:p>
            <a:pPr>
              <a:defRPr/>
            </a:pPr>
            <a:r>
              <a:rPr lang="en-GB" sz="1600">
                <a:latin typeface="+mn-lt"/>
              </a:rPr>
              <a:t>5.  In which topic could you use this language again?</a:t>
            </a:r>
            <a:endParaRPr lang="en-US" sz="1600">
              <a:latin typeface="+mn-lt"/>
            </a:endParaRPr>
          </a:p>
        </p:txBody>
      </p:sp>
      <p:sp>
        <p:nvSpPr>
          <p:cNvPr id="73" name="Rectangle 72"/>
          <p:cNvSpPr/>
          <p:nvPr/>
        </p:nvSpPr>
        <p:spPr>
          <a:xfrm>
            <a:off x="1908175" y="4292600"/>
            <a:ext cx="2357438" cy="1079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2" name="TextBox 69"/>
          <p:cNvSpPr txBox="1">
            <a:spLocks noChangeArrowheads="1"/>
          </p:cNvSpPr>
          <p:nvPr/>
        </p:nvSpPr>
        <p:spPr bwMode="auto">
          <a:xfrm>
            <a:off x="1763713" y="5373688"/>
            <a:ext cx="2952750" cy="565150"/>
          </a:xfrm>
          <a:prstGeom prst="rect">
            <a:avLst/>
          </a:prstGeom>
          <a:noFill/>
          <a:ln w="9525">
            <a:noFill/>
            <a:miter lim="800000"/>
            <a:headEnd/>
            <a:tailEnd/>
          </a:ln>
        </p:spPr>
        <p:txBody>
          <a:bodyPr>
            <a:spAutoFit/>
          </a:bodyPr>
          <a:lstStyle/>
          <a:p>
            <a:pPr>
              <a:defRPr/>
            </a:pPr>
            <a:r>
              <a:rPr lang="en-GB" sz="1600">
                <a:latin typeface="+mn-lt"/>
              </a:rPr>
              <a:t>6. </a:t>
            </a:r>
            <a:r>
              <a:rPr lang="en-GB" sz="1500">
                <a:latin typeface="+mn-lt"/>
              </a:rPr>
              <a:t>Write here anything you </a:t>
            </a:r>
            <a:br>
              <a:rPr lang="en-GB" sz="1500">
                <a:latin typeface="+mn-lt"/>
              </a:rPr>
            </a:br>
            <a:r>
              <a:rPr lang="en-GB" sz="1500">
                <a:latin typeface="+mn-lt"/>
              </a:rPr>
              <a:t>wanted to say but couldn’t.</a:t>
            </a:r>
            <a:endParaRPr lang="en-US" sz="1500">
              <a:latin typeface="+mn-lt"/>
            </a:endParaRPr>
          </a:p>
        </p:txBody>
      </p:sp>
      <p:sp>
        <p:nvSpPr>
          <p:cNvPr id="2058" name="Rectangle 72"/>
          <p:cNvSpPr/>
          <p:nvPr/>
        </p:nvSpPr>
        <p:spPr>
          <a:xfrm>
            <a:off x="179388" y="5949950"/>
            <a:ext cx="4105275" cy="7921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4" name="TextBox 4"/>
          <p:cNvSpPr txBox="1">
            <a:spLocks noChangeArrowheads="1"/>
          </p:cNvSpPr>
          <p:nvPr/>
        </p:nvSpPr>
        <p:spPr bwMode="auto">
          <a:xfrm>
            <a:off x="4751388" y="44450"/>
            <a:ext cx="4357687" cy="366713"/>
          </a:xfrm>
          <a:prstGeom prst="rect">
            <a:avLst/>
          </a:prstGeom>
          <a:noFill/>
          <a:ln w="9525">
            <a:noFill/>
            <a:miter lim="800000"/>
            <a:headEnd/>
            <a:tailEnd/>
          </a:ln>
        </p:spPr>
        <p:txBody>
          <a:bodyPr>
            <a:spAutoFit/>
          </a:bodyPr>
          <a:lstStyle/>
          <a:p>
            <a:pPr algn="ctr">
              <a:defRPr/>
            </a:pPr>
            <a:r>
              <a:rPr lang="en-GB" b="1">
                <a:latin typeface="+mn-lt"/>
              </a:rPr>
              <a:t>Speaking Activity Student Reflection Sheet</a:t>
            </a:r>
            <a:endParaRPr lang="en-US" b="1">
              <a:latin typeface="+mn-lt"/>
            </a:endParaRPr>
          </a:p>
        </p:txBody>
      </p:sp>
      <p:sp>
        <p:nvSpPr>
          <p:cNvPr id="2095" name="TextBox 5"/>
          <p:cNvSpPr txBox="1">
            <a:spLocks noChangeArrowheads="1"/>
          </p:cNvSpPr>
          <p:nvPr/>
        </p:nvSpPr>
        <p:spPr bwMode="auto">
          <a:xfrm>
            <a:off x="4822825" y="401638"/>
            <a:ext cx="4143375" cy="581025"/>
          </a:xfrm>
          <a:prstGeom prst="rect">
            <a:avLst/>
          </a:prstGeom>
          <a:noFill/>
          <a:ln w="9525">
            <a:noFill/>
            <a:miter lim="800000"/>
            <a:headEnd/>
            <a:tailEnd/>
          </a:ln>
        </p:spPr>
        <p:txBody>
          <a:bodyPr>
            <a:spAutoFit/>
          </a:bodyPr>
          <a:lstStyle/>
          <a:p>
            <a:pPr>
              <a:defRPr/>
            </a:pPr>
            <a:r>
              <a:rPr lang="en-GB" sz="1600">
                <a:latin typeface="+mn-lt"/>
              </a:rPr>
              <a:t>School Name: ______________________</a:t>
            </a:r>
            <a:br>
              <a:rPr lang="en-GB" sz="1600">
                <a:latin typeface="+mn-lt"/>
              </a:rPr>
            </a:br>
            <a:r>
              <a:rPr lang="en-GB" sz="1600">
                <a:latin typeface="+mn-lt"/>
              </a:rPr>
              <a:t>Year Group ____  Date: ______________</a:t>
            </a:r>
            <a:endParaRPr lang="en-US" sz="1600">
              <a:latin typeface="+mn-lt"/>
            </a:endParaRPr>
          </a:p>
        </p:txBody>
      </p:sp>
      <p:sp>
        <p:nvSpPr>
          <p:cNvPr id="2096" name="TextBox 6"/>
          <p:cNvSpPr txBox="1">
            <a:spLocks noChangeArrowheads="1"/>
          </p:cNvSpPr>
          <p:nvPr/>
        </p:nvSpPr>
        <p:spPr bwMode="auto">
          <a:xfrm>
            <a:off x="4608513" y="1044575"/>
            <a:ext cx="4572000" cy="338138"/>
          </a:xfrm>
          <a:prstGeom prst="rect">
            <a:avLst/>
          </a:prstGeom>
          <a:noFill/>
          <a:ln w="9525">
            <a:noFill/>
            <a:miter lim="800000"/>
            <a:headEnd/>
            <a:tailEnd/>
          </a:ln>
        </p:spPr>
        <p:txBody>
          <a:bodyPr>
            <a:spAutoFit/>
          </a:bodyPr>
          <a:lstStyle/>
          <a:p>
            <a:pPr algn="ctr">
              <a:defRPr/>
            </a:pPr>
            <a:r>
              <a:rPr lang="en-GB" sz="1600" b="1" i="1">
                <a:latin typeface="+mn-lt"/>
              </a:rPr>
              <a:t>Put a tick on the line to evaluate  the speaking task.</a:t>
            </a:r>
            <a:endParaRPr lang="en-US" sz="1600" b="1" i="1">
              <a:latin typeface="+mn-lt"/>
            </a:endParaRPr>
          </a:p>
        </p:txBody>
      </p:sp>
      <p:grpSp>
        <p:nvGrpSpPr>
          <p:cNvPr id="30769" name="Group 34"/>
          <p:cNvGrpSpPr>
            <a:grpSpLocks/>
          </p:cNvGrpSpPr>
          <p:nvPr/>
        </p:nvGrpSpPr>
        <p:grpSpPr bwMode="auto">
          <a:xfrm>
            <a:off x="4822825" y="1530350"/>
            <a:ext cx="4143375" cy="357188"/>
            <a:chOff x="214282" y="2285992"/>
            <a:chExt cx="4143404" cy="357190"/>
          </a:xfrm>
        </p:grpSpPr>
        <p:sp>
          <p:nvSpPr>
            <p:cNvPr id="9" name="Smiley Face 8"/>
            <p:cNvSpPr/>
            <p:nvPr/>
          </p:nvSpPr>
          <p:spPr>
            <a:xfrm>
              <a:off x="214282" y="2285992"/>
              <a:ext cx="428628" cy="357190"/>
            </a:xfrm>
            <a:prstGeom prst="smileyFace">
              <a:avLst>
                <a:gd name="adj" fmla="val 4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miley Face 9"/>
            <p:cNvSpPr/>
            <p:nvPr/>
          </p:nvSpPr>
          <p:spPr>
            <a:xfrm>
              <a:off x="3929058" y="2285992"/>
              <a:ext cx="428628" cy="357190"/>
            </a:xfrm>
            <a:prstGeom prst="smileyFace">
              <a:avLst>
                <a:gd name="adj" fmla="val -4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a:stCxn id="9" idx="6"/>
              <a:endCxn id="10" idx="2"/>
            </p:cNvCxnSpPr>
            <p:nvPr/>
          </p:nvCxnSpPr>
          <p:spPr>
            <a:xfrm>
              <a:off x="642910" y="2465381"/>
              <a:ext cx="328614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61961" y="2517768"/>
              <a:ext cx="10636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03645"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17629"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303448"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89265" y="2517768"/>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98" name="TextBox 35"/>
          <p:cNvSpPr txBox="1">
            <a:spLocks noChangeArrowheads="1"/>
          </p:cNvSpPr>
          <p:nvPr/>
        </p:nvSpPr>
        <p:spPr bwMode="auto">
          <a:xfrm>
            <a:off x="4356100" y="1889125"/>
            <a:ext cx="4500563" cy="336550"/>
          </a:xfrm>
          <a:prstGeom prst="rect">
            <a:avLst/>
          </a:prstGeom>
          <a:noFill/>
          <a:ln w="9525">
            <a:noFill/>
            <a:miter lim="800000"/>
            <a:headEnd/>
            <a:tailEnd/>
          </a:ln>
        </p:spPr>
        <p:txBody>
          <a:bodyPr>
            <a:spAutoFit/>
          </a:bodyPr>
          <a:lstStyle/>
          <a:p>
            <a:pPr algn="ctr">
              <a:defRPr/>
            </a:pPr>
            <a:r>
              <a:rPr lang="en-GB" sz="1600">
                <a:latin typeface="+mn-lt"/>
              </a:rPr>
              <a:t>2. How much did </a:t>
            </a:r>
            <a:r>
              <a:rPr lang="en-GB" sz="1600" b="1" i="1">
                <a:latin typeface="+mn-lt"/>
              </a:rPr>
              <a:t>you</a:t>
            </a:r>
            <a:r>
              <a:rPr lang="en-GB" sz="1600">
                <a:latin typeface="+mn-lt"/>
              </a:rPr>
              <a:t> say in whole class work?</a:t>
            </a:r>
            <a:endParaRPr lang="en-US" sz="1600">
              <a:latin typeface="+mn-lt"/>
            </a:endParaRPr>
          </a:p>
        </p:txBody>
      </p:sp>
      <p:sp>
        <p:nvSpPr>
          <p:cNvPr id="2099" name="TextBox 45"/>
          <p:cNvSpPr txBox="1">
            <a:spLocks noChangeArrowheads="1"/>
          </p:cNvSpPr>
          <p:nvPr/>
        </p:nvSpPr>
        <p:spPr bwMode="auto">
          <a:xfrm>
            <a:off x="4643438" y="2681288"/>
            <a:ext cx="4572000" cy="336550"/>
          </a:xfrm>
          <a:prstGeom prst="rect">
            <a:avLst/>
          </a:prstGeom>
          <a:noFill/>
          <a:ln w="9525">
            <a:noFill/>
            <a:miter lim="800000"/>
            <a:headEnd/>
            <a:tailEnd/>
          </a:ln>
        </p:spPr>
        <p:txBody>
          <a:bodyPr>
            <a:spAutoFit/>
          </a:bodyPr>
          <a:lstStyle/>
          <a:p>
            <a:pPr>
              <a:defRPr/>
            </a:pPr>
            <a:r>
              <a:rPr lang="en-GB" sz="1600">
                <a:latin typeface="+mn-lt"/>
              </a:rPr>
              <a:t>3. How much did </a:t>
            </a:r>
            <a:r>
              <a:rPr lang="en-GB" sz="1600" b="1" i="1">
                <a:latin typeface="+mn-lt"/>
              </a:rPr>
              <a:t>you</a:t>
            </a:r>
            <a:r>
              <a:rPr lang="en-GB" sz="1600">
                <a:latin typeface="+mn-lt"/>
              </a:rPr>
              <a:t> say in pair/group work?</a:t>
            </a:r>
            <a:endParaRPr lang="en-US" sz="1600">
              <a:latin typeface="+mn-lt"/>
            </a:endParaRPr>
          </a:p>
        </p:txBody>
      </p:sp>
      <p:grpSp>
        <p:nvGrpSpPr>
          <p:cNvPr id="30772" name="Group 57"/>
          <p:cNvGrpSpPr>
            <a:grpSpLocks/>
          </p:cNvGrpSpPr>
          <p:nvPr/>
        </p:nvGrpSpPr>
        <p:grpSpPr bwMode="auto">
          <a:xfrm>
            <a:off x="4822825" y="2178050"/>
            <a:ext cx="4143375" cy="500063"/>
            <a:chOff x="214282" y="3357562"/>
            <a:chExt cx="4143404" cy="500066"/>
          </a:xfrm>
        </p:grpSpPr>
        <p:cxnSp>
          <p:nvCxnSpPr>
            <p:cNvPr id="40" name="Straight Connector 39"/>
            <p:cNvCxnSpPr/>
            <p:nvPr/>
          </p:nvCxnSpPr>
          <p:spPr>
            <a:xfrm>
              <a:off x="642910" y="3608389"/>
              <a:ext cx="328614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61960" y="3660777"/>
              <a:ext cx="106364"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80364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517629"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303448"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08926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Can 54"/>
            <p:cNvSpPr/>
            <p:nvPr/>
          </p:nvSpPr>
          <p:spPr>
            <a:xfrm>
              <a:off x="214282" y="3357562"/>
              <a:ext cx="428628" cy="500066"/>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Can 55"/>
            <p:cNvSpPr/>
            <p:nvPr/>
          </p:nvSpPr>
          <p:spPr>
            <a:xfrm>
              <a:off x="3929058" y="3357562"/>
              <a:ext cx="428628" cy="50006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73" name="Group 58"/>
          <p:cNvGrpSpPr>
            <a:grpSpLocks/>
          </p:cNvGrpSpPr>
          <p:nvPr/>
        </p:nvGrpSpPr>
        <p:grpSpPr bwMode="auto">
          <a:xfrm>
            <a:off x="4822825" y="2970213"/>
            <a:ext cx="4143375" cy="500062"/>
            <a:chOff x="214282" y="3357562"/>
            <a:chExt cx="4143404" cy="500066"/>
          </a:xfrm>
        </p:grpSpPr>
        <p:cxnSp>
          <p:nvCxnSpPr>
            <p:cNvPr id="60" name="Straight Connector 59"/>
            <p:cNvCxnSpPr/>
            <p:nvPr/>
          </p:nvCxnSpPr>
          <p:spPr>
            <a:xfrm>
              <a:off x="642910" y="3608389"/>
              <a:ext cx="328614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61961" y="3660776"/>
              <a:ext cx="10636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80364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517629"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303448"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089265" y="3660776"/>
              <a:ext cx="10795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Can 65"/>
            <p:cNvSpPr/>
            <p:nvPr/>
          </p:nvSpPr>
          <p:spPr>
            <a:xfrm>
              <a:off x="214282" y="3357562"/>
              <a:ext cx="428628" cy="500066"/>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Can 66"/>
            <p:cNvSpPr/>
            <p:nvPr/>
          </p:nvSpPr>
          <p:spPr>
            <a:xfrm>
              <a:off x="3929058" y="3357562"/>
              <a:ext cx="428628" cy="50006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2194" name="Group 146"/>
          <p:cNvGraphicFramePr>
            <a:graphicFrameLocks noGrp="1"/>
          </p:cNvGraphicFramePr>
          <p:nvPr/>
        </p:nvGraphicFramePr>
        <p:xfrm>
          <a:off x="4822825" y="3762375"/>
          <a:ext cx="1571625" cy="2000250"/>
        </p:xfrm>
        <a:graphic>
          <a:graphicData uri="http://schemas.openxmlformats.org/drawingml/2006/table">
            <a:tbl>
              <a:tblPr/>
              <a:tblGrid>
                <a:gridCol w="1265238"/>
                <a:gridCol w="306387"/>
              </a:tblGrid>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Opinions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Reasons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Description</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Asking questions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Comparisons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Past events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Future events</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ea typeface="SimSun" pitchFamily="2" charset="-122"/>
                        </a:rPr>
                        <a:t>Discussion</a:t>
                      </a:r>
                      <a:endParaRPr kumimoji="0" lang="en-US" sz="1200" b="0" i="0" u="none" strike="noStrike" cap="none" normalizeH="0" baseline="0" smtClean="0">
                        <a:ln>
                          <a:noFill/>
                        </a:ln>
                        <a:solidFill>
                          <a:schemeClr val="tx1"/>
                        </a:solidFill>
                        <a:effectLst/>
                        <a:latin typeface="Calibri" pitchFamily="34"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SimSun"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34" name="TextBox 71"/>
          <p:cNvSpPr txBox="1">
            <a:spLocks noChangeArrowheads="1"/>
          </p:cNvSpPr>
          <p:nvPr/>
        </p:nvSpPr>
        <p:spPr bwMode="auto">
          <a:xfrm>
            <a:off x="6394450" y="3689350"/>
            <a:ext cx="2786063" cy="581025"/>
          </a:xfrm>
          <a:prstGeom prst="rect">
            <a:avLst/>
          </a:prstGeom>
          <a:noFill/>
          <a:ln w="9525">
            <a:noFill/>
            <a:miter lim="800000"/>
            <a:headEnd/>
            <a:tailEnd/>
          </a:ln>
        </p:spPr>
        <p:txBody>
          <a:bodyPr>
            <a:spAutoFit/>
          </a:bodyPr>
          <a:lstStyle/>
          <a:p>
            <a:pPr>
              <a:defRPr/>
            </a:pPr>
            <a:r>
              <a:rPr lang="en-GB" sz="1600">
                <a:latin typeface="+mn-lt"/>
              </a:rPr>
              <a:t>5.  In which topic could you use this language again?</a:t>
            </a:r>
            <a:endParaRPr lang="en-US" sz="1600">
              <a:latin typeface="+mn-lt"/>
            </a:endParaRPr>
          </a:p>
        </p:txBody>
      </p:sp>
      <p:sp>
        <p:nvSpPr>
          <p:cNvPr id="2059" name="Rectangle 72"/>
          <p:cNvSpPr/>
          <p:nvPr/>
        </p:nvSpPr>
        <p:spPr>
          <a:xfrm>
            <a:off x="6516688" y="4265613"/>
            <a:ext cx="2357437" cy="1079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6" name="TextBox 69"/>
          <p:cNvSpPr txBox="1">
            <a:spLocks noChangeArrowheads="1"/>
          </p:cNvSpPr>
          <p:nvPr/>
        </p:nvSpPr>
        <p:spPr bwMode="auto">
          <a:xfrm>
            <a:off x="6372225" y="5346700"/>
            <a:ext cx="2952750" cy="565150"/>
          </a:xfrm>
          <a:prstGeom prst="rect">
            <a:avLst/>
          </a:prstGeom>
          <a:noFill/>
          <a:ln w="9525">
            <a:noFill/>
            <a:miter lim="800000"/>
            <a:headEnd/>
            <a:tailEnd/>
          </a:ln>
        </p:spPr>
        <p:txBody>
          <a:bodyPr>
            <a:spAutoFit/>
          </a:bodyPr>
          <a:lstStyle/>
          <a:p>
            <a:pPr>
              <a:defRPr/>
            </a:pPr>
            <a:r>
              <a:rPr lang="en-GB" sz="1600">
                <a:latin typeface="+mn-lt"/>
              </a:rPr>
              <a:t>6. </a:t>
            </a:r>
            <a:r>
              <a:rPr lang="en-GB" sz="1500">
                <a:latin typeface="+mn-lt"/>
              </a:rPr>
              <a:t>Write here anything you </a:t>
            </a:r>
            <a:br>
              <a:rPr lang="en-GB" sz="1500">
                <a:latin typeface="+mn-lt"/>
              </a:rPr>
            </a:br>
            <a:r>
              <a:rPr lang="en-GB" sz="1500">
                <a:latin typeface="+mn-lt"/>
              </a:rPr>
              <a:t>wanted to say but couldn’t.</a:t>
            </a:r>
            <a:endParaRPr lang="en-US" sz="1500">
              <a:latin typeface="+mn-lt"/>
            </a:endParaRPr>
          </a:p>
        </p:txBody>
      </p:sp>
      <p:sp>
        <p:nvSpPr>
          <p:cNvPr id="2060" name="Rectangle 72"/>
          <p:cNvSpPr/>
          <p:nvPr/>
        </p:nvSpPr>
        <p:spPr>
          <a:xfrm>
            <a:off x="4787900" y="5949950"/>
            <a:ext cx="4105275" cy="7921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8" name="TextBox 7"/>
          <p:cNvSpPr txBox="1">
            <a:spLocks noChangeArrowheads="1"/>
          </p:cNvSpPr>
          <p:nvPr/>
        </p:nvSpPr>
        <p:spPr bwMode="auto">
          <a:xfrm>
            <a:off x="-757238" y="1268413"/>
            <a:ext cx="4143376" cy="336550"/>
          </a:xfrm>
          <a:prstGeom prst="rect">
            <a:avLst/>
          </a:prstGeom>
          <a:noFill/>
          <a:ln w="9525">
            <a:noFill/>
            <a:miter lim="800000"/>
            <a:headEnd/>
            <a:tailEnd/>
          </a:ln>
        </p:spPr>
        <p:txBody>
          <a:bodyPr>
            <a:spAutoFit/>
          </a:bodyPr>
          <a:lstStyle/>
          <a:p>
            <a:pPr algn="ctr">
              <a:defRPr/>
            </a:pPr>
            <a:r>
              <a:rPr lang="en-GB" sz="1600">
                <a:latin typeface="+mn-lt"/>
              </a:rPr>
              <a:t>1. Did you enjoy the activity?</a:t>
            </a:r>
            <a:endParaRPr lang="en-US" sz="1600">
              <a:latin typeface="+mn-lt"/>
            </a:endParaRPr>
          </a:p>
        </p:txBody>
      </p:sp>
      <p:sp>
        <p:nvSpPr>
          <p:cNvPr id="2139" name="TextBox 7"/>
          <p:cNvSpPr txBox="1">
            <a:spLocks noChangeArrowheads="1"/>
          </p:cNvSpPr>
          <p:nvPr/>
        </p:nvSpPr>
        <p:spPr bwMode="auto">
          <a:xfrm>
            <a:off x="3813175" y="1268413"/>
            <a:ext cx="4143375" cy="336550"/>
          </a:xfrm>
          <a:prstGeom prst="rect">
            <a:avLst/>
          </a:prstGeom>
          <a:noFill/>
          <a:ln w="9525">
            <a:noFill/>
            <a:miter lim="800000"/>
            <a:headEnd/>
            <a:tailEnd/>
          </a:ln>
        </p:spPr>
        <p:txBody>
          <a:bodyPr>
            <a:spAutoFit/>
          </a:bodyPr>
          <a:lstStyle/>
          <a:p>
            <a:pPr algn="ctr">
              <a:defRPr/>
            </a:pPr>
            <a:r>
              <a:rPr lang="en-GB" sz="1600">
                <a:latin typeface="+mn-lt"/>
              </a:rPr>
              <a:t>1. Did you enjoy the activity?</a:t>
            </a:r>
            <a:endParaRPr lang="en-US" sz="1600">
              <a:latin typeface="+mn-lt"/>
            </a:endParaRPr>
          </a:p>
        </p:txBody>
      </p:sp>
      <p:sp>
        <p:nvSpPr>
          <p:cNvPr id="2140" name="TextBox 69"/>
          <p:cNvSpPr txBox="1">
            <a:spLocks noChangeArrowheads="1"/>
          </p:cNvSpPr>
          <p:nvPr/>
        </p:nvSpPr>
        <p:spPr bwMode="auto">
          <a:xfrm>
            <a:off x="-612775" y="3452813"/>
            <a:ext cx="4572000" cy="336550"/>
          </a:xfrm>
          <a:prstGeom prst="rect">
            <a:avLst/>
          </a:prstGeom>
          <a:noFill/>
          <a:ln w="9525">
            <a:noFill/>
            <a:miter lim="800000"/>
            <a:headEnd/>
            <a:tailEnd/>
          </a:ln>
        </p:spPr>
        <p:txBody>
          <a:bodyPr>
            <a:spAutoFit/>
          </a:bodyPr>
          <a:lstStyle/>
          <a:p>
            <a:pPr algn="ctr">
              <a:defRPr/>
            </a:pPr>
            <a:r>
              <a:rPr lang="en-GB" sz="1600">
                <a:latin typeface="+mn-lt"/>
              </a:rPr>
              <a:t>4. Tick the language used in the task.</a:t>
            </a:r>
            <a:endParaRPr lang="en-US" sz="1600">
              <a:latin typeface="+mn-lt"/>
            </a:endParaRPr>
          </a:p>
        </p:txBody>
      </p:sp>
      <p:sp>
        <p:nvSpPr>
          <p:cNvPr id="2141" name="TextBox 69"/>
          <p:cNvSpPr txBox="1">
            <a:spLocks noChangeArrowheads="1"/>
          </p:cNvSpPr>
          <p:nvPr/>
        </p:nvSpPr>
        <p:spPr bwMode="auto">
          <a:xfrm>
            <a:off x="3960813" y="3429000"/>
            <a:ext cx="4572000" cy="336550"/>
          </a:xfrm>
          <a:prstGeom prst="rect">
            <a:avLst/>
          </a:prstGeom>
          <a:noFill/>
          <a:ln w="9525">
            <a:noFill/>
            <a:miter lim="800000"/>
            <a:headEnd/>
            <a:tailEnd/>
          </a:ln>
        </p:spPr>
        <p:txBody>
          <a:bodyPr>
            <a:spAutoFit/>
          </a:bodyPr>
          <a:lstStyle/>
          <a:p>
            <a:pPr algn="ctr">
              <a:defRPr/>
            </a:pPr>
            <a:r>
              <a:rPr lang="en-GB" sz="1600">
                <a:latin typeface="+mn-lt"/>
              </a:rPr>
              <a:t>4. Tick the language used in the task.</a:t>
            </a:r>
            <a:endParaRPr lang="en-US" sz="160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85875" y="3143250"/>
            <a:ext cx="6643688" cy="25717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2000" b="1" dirty="0"/>
              <a:t>3 things I knew before but am now more confident with:</a:t>
            </a:r>
            <a:br>
              <a:rPr lang="en-GB" sz="2000" b="1" dirty="0"/>
            </a:br>
            <a:endParaRPr lang="en-US" b="1" dirty="0"/>
          </a:p>
        </p:txBody>
      </p:sp>
      <p:sp>
        <p:nvSpPr>
          <p:cNvPr id="31747" name="TextBox 9"/>
          <p:cNvSpPr txBox="1">
            <a:spLocks noChangeArrowheads="1"/>
          </p:cNvSpPr>
          <p:nvPr/>
        </p:nvSpPr>
        <p:spPr bwMode="auto">
          <a:xfrm>
            <a:off x="1428750" y="3500438"/>
            <a:ext cx="3357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endParaRPr lang="en-GB" sz="2800">
              <a:solidFill>
                <a:schemeClr val="bg1"/>
              </a:solidFill>
            </a:endParaRPr>
          </a:p>
          <a:p>
            <a:pPr eaLnBrk="1" hangingPunct="1">
              <a:buFont typeface="Arial" charset="0"/>
              <a:buChar char="•"/>
            </a:pPr>
            <a:r>
              <a:rPr lang="en-GB" sz="2800">
                <a:solidFill>
                  <a:schemeClr val="bg1"/>
                </a:solidFill>
              </a:rPr>
              <a:t> </a:t>
            </a:r>
          </a:p>
          <a:p>
            <a:pPr eaLnBrk="1" hangingPunct="1">
              <a:buFont typeface="Arial" charset="0"/>
              <a:buChar char="•"/>
            </a:pPr>
            <a:r>
              <a:rPr lang="en-GB" sz="2800">
                <a:solidFill>
                  <a:schemeClr val="bg1"/>
                </a:solidFill>
              </a:rPr>
              <a:t>  </a:t>
            </a:r>
          </a:p>
          <a:p>
            <a:pPr eaLnBrk="1" hangingPunct="1">
              <a:buFont typeface="Arial" charset="0"/>
              <a:buChar char="•"/>
            </a:pPr>
            <a:r>
              <a:rPr lang="en-GB" sz="2800">
                <a:solidFill>
                  <a:schemeClr val="bg1"/>
                </a:solidFill>
              </a:rPr>
              <a:t> </a:t>
            </a:r>
          </a:p>
        </p:txBody>
      </p:sp>
      <p:sp>
        <p:nvSpPr>
          <p:cNvPr id="12" name="Rectangle 11"/>
          <p:cNvSpPr/>
          <p:nvPr/>
        </p:nvSpPr>
        <p:spPr>
          <a:xfrm>
            <a:off x="1285875" y="1857375"/>
            <a:ext cx="6643688" cy="1285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2000" b="1" dirty="0">
                <a:solidFill>
                  <a:schemeClr val="tx1"/>
                </a:solidFill>
              </a:rPr>
              <a:t>2 things I have learnt today:</a:t>
            </a:r>
            <a:endParaRPr lang="en-US" b="1" dirty="0">
              <a:solidFill>
                <a:schemeClr val="tx1"/>
              </a:solidFill>
            </a:endParaRPr>
          </a:p>
        </p:txBody>
      </p:sp>
      <p:sp>
        <p:nvSpPr>
          <p:cNvPr id="31749" name="TextBox 13"/>
          <p:cNvSpPr txBox="1">
            <a:spLocks noChangeArrowheads="1"/>
          </p:cNvSpPr>
          <p:nvPr/>
        </p:nvSpPr>
        <p:spPr bwMode="auto">
          <a:xfrm>
            <a:off x="1428750" y="2286000"/>
            <a:ext cx="4000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sz="2400"/>
              <a:t> </a:t>
            </a:r>
          </a:p>
          <a:p>
            <a:pPr eaLnBrk="1" hangingPunct="1">
              <a:buFont typeface="Arial" charset="0"/>
              <a:buChar char="•"/>
            </a:pPr>
            <a:r>
              <a:rPr lang="en-GB" sz="2400"/>
              <a:t> </a:t>
            </a:r>
            <a:endParaRPr lang="en-US" sz="2400"/>
          </a:p>
        </p:txBody>
      </p:sp>
      <p:sp>
        <p:nvSpPr>
          <p:cNvPr id="15" name="Rectangle 14"/>
          <p:cNvSpPr/>
          <p:nvPr/>
        </p:nvSpPr>
        <p:spPr>
          <a:xfrm>
            <a:off x="1285875" y="1071563"/>
            <a:ext cx="6643688" cy="7858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2000" b="1" dirty="0">
                <a:solidFill>
                  <a:schemeClr val="bg1"/>
                </a:solidFill>
              </a:rPr>
              <a:t>1 thing I need more help with:</a:t>
            </a:r>
            <a:endParaRPr lang="en-US" b="1" dirty="0">
              <a:solidFill>
                <a:schemeClr val="bg1"/>
              </a:solidFill>
            </a:endParaRPr>
          </a:p>
        </p:txBody>
      </p:sp>
      <p:sp>
        <p:nvSpPr>
          <p:cNvPr id="31751" name="TextBox 15"/>
          <p:cNvSpPr txBox="1">
            <a:spLocks noChangeArrowheads="1"/>
          </p:cNvSpPr>
          <p:nvPr/>
        </p:nvSpPr>
        <p:spPr bwMode="auto">
          <a:xfrm>
            <a:off x="1428750" y="1357313"/>
            <a:ext cx="4000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sz="2400">
                <a:solidFill>
                  <a:schemeClr val="bg1"/>
                </a:solidFill>
              </a:rPr>
              <a:t> </a:t>
            </a:r>
            <a:endParaRPr lang="en-US" sz="2400">
              <a:solidFill>
                <a:schemeClr val="bg1"/>
              </a:solidFill>
            </a:endParaRPr>
          </a:p>
        </p:txBody>
      </p:sp>
      <p:sp>
        <p:nvSpPr>
          <p:cNvPr id="3175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1753"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Self assessment</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Peer</a:t>
            </a:r>
            <a:br>
              <a:rPr lang="en-GB" sz="2400" b="1" dirty="0"/>
            </a:br>
            <a:r>
              <a:rPr lang="en-GB" sz="2400" b="1" dirty="0"/>
              <a:t>assessment</a:t>
            </a:r>
            <a:endParaRPr lang="en-US" sz="2400" b="1" dirty="0"/>
          </a:p>
        </p:txBody>
      </p:sp>
      <p:sp>
        <p:nvSpPr>
          <p:cNvPr id="32771" name="Content Placeholder 5"/>
          <p:cNvSpPr>
            <a:spLocks noGrp="1"/>
          </p:cNvSpPr>
          <p:nvPr>
            <p:ph idx="1"/>
          </p:nvPr>
        </p:nvSpPr>
        <p:spPr>
          <a:xfrm>
            <a:off x="285750" y="1214438"/>
            <a:ext cx="8229600" cy="4911725"/>
          </a:xfrm>
        </p:spPr>
        <p:txBody>
          <a:bodyPr/>
          <a:lstStyle/>
          <a:p>
            <a:pPr eaLnBrk="1" hangingPunct="1"/>
            <a:r>
              <a:rPr lang="en-GB" sz="2800" smtClean="0"/>
              <a:t>Triangles</a:t>
            </a:r>
            <a:br>
              <a:rPr lang="en-GB" sz="2800" smtClean="0"/>
            </a:br>
            <a:endParaRPr lang="en-GB" sz="2800" smtClean="0"/>
          </a:p>
          <a:p>
            <a:pPr eaLnBrk="1" hangingPunct="1"/>
            <a:r>
              <a:rPr lang="en-GB" sz="2800" smtClean="0"/>
              <a:t>2 stars and a wish</a:t>
            </a:r>
            <a:br>
              <a:rPr lang="en-GB" sz="2800" smtClean="0"/>
            </a:br>
            <a:endParaRPr lang="en-GB" sz="2800" smtClean="0"/>
          </a:p>
          <a:p>
            <a:pPr eaLnBrk="1" hangingPunct="1"/>
            <a:r>
              <a:rPr lang="en-GB" sz="2800" smtClean="0"/>
              <a:t>Wiki/blog comments</a:t>
            </a:r>
          </a:p>
          <a:p>
            <a:pPr eaLnBrk="1" hangingPunct="1">
              <a:buFont typeface="Arial" charset="0"/>
              <a:buNone/>
            </a:pPr>
            <a:endParaRPr lang="en-GB" sz="2800" smtClean="0"/>
          </a:p>
          <a:p>
            <a:pPr eaLnBrk="1" hangingPunct="1"/>
            <a:r>
              <a:rPr lang="en-GB" sz="2800" smtClean="0"/>
              <a:t>Group writing</a:t>
            </a:r>
            <a:br>
              <a:rPr lang="en-GB" sz="2800" smtClean="0"/>
            </a:br>
            <a:endParaRPr lang="en-GB" sz="2800" smtClean="0"/>
          </a:p>
          <a:p>
            <a:pPr eaLnBrk="1" hangingPunct="1"/>
            <a:r>
              <a:rPr lang="en-GB" sz="2800" smtClean="0"/>
              <a:t>End of project</a:t>
            </a:r>
            <a:br>
              <a:rPr lang="en-GB" sz="2800" smtClean="0"/>
            </a:br>
            <a:endParaRPr lang="en-GB" sz="2800" smtClean="0"/>
          </a:p>
          <a:p>
            <a:pPr eaLnBrk="1" hangingPunct="1"/>
            <a:r>
              <a:rPr lang="en-GB" sz="2800" smtClean="0"/>
              <a:t>Instead of teacher assessment?</a:t>
            </a:r>
            <a:endParaRPr lang="en-US" sz="2800" smtClean="0"/>
          </a:p>
        </p:txBody>
      </p:sp>
      <p:sp>
        <p:nvSpPr>
          <p:cNvPr id="7" name="Isosceles Triangle 6"/>
          <p:cNvSpPr/>
          <p:nvPr/>
        </p:nvSpPr>
        <p:spPr>
          <a:xfrm>
            <a:off x="4929188" y="571500"/>
            <a:ext cx="1785937" cy="11430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3" name="TextBox 7"/>
          <p:cNvSpPr txBox="1">
            <a:spLocks noChangeArrowheads="1"/>
          </p:cNvSpPr>
          <p:nvPr/>
        </p:nvSpPr>
        <p:spPr bwMode="auto">
          <a:xfrm>
            <a:off x="3286125" y="1571625"/>
            <a:ext cx="1500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Student 1</a:t>
            </a:r>
            <a:endParaRPr lang="en-US"/>
          </a:p>
        </p:txBody>
      </p:sp>
      <p:sp>
        <p:nvSpPr>
          <p:cNvPr id="32774" name="TextBox 8"/>
          <p:cNvSpPr txBox="1">
            <a:spLocks noChangeArrowheads="1"/>
          </p:cNvSpPr>
          <p:nvPr/>
        </p:nvSpPr>
        <p:spPr bwMode="auto">
          <a:xfrm>
            <a:off x="6786563" y="1643063"/>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Student 2</a:t>
            </a:r>
            <a:endParaRPr lang="en-US"/>
          </a:p>
        </p:txBody>
      </p:sp>
      <p:sp>
        <p:nvSpPr>
          <p:cNvPr id="32775" name="TextBox 9"/>
          <p:cNvSpPr txBox="1">
            <a:spLocks noChangeArrowheads="1"/>
          </p:cNvSpPr>
          <p:nvPr/>
        </p:nvSpPr>
        <p:spPr bwMode="auto">
          <a:xfrm>
            <a:off x="5072063" y="214313"/>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Student 3</a:t>
            </a:r>
            <a:endParaRPr lang="en-US"/>
          </a:p>
        </p:txBody>
      </p:sp>
      <p:pic>
        <p:nvPicPr>
          <p:cNvPr id="32776" name="Picture 2" descr="C:\Documents and Settings\Administrator\Local Settings\Temporary Internet Files\Content.IE5\H5PGJS2T\MC9001978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3" y="785813"/>
            <a:ext cx="216693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4" descr="C:\Documents and Settings\Administrator\Local Settings\Temporary Internet Files\Content.IE5\R946X2CZ\MC9003315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51573">
            <a:off x="6019007" y="1923256"/>
            <a:ext cx="9017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5" descr="C:\Documents and Settings\Administrator\Local Settings\Temporary Internet Files\Content.IE5\R946X2CZ\MC9004413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188" y="2143125"/>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5" descr="C:\Documents and Settings\Administrator\Local Settings\Temporary Internet Files\Content.IE5\R946X2CZ\MC9004413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50" y="2143125"/>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6" descr="C:\Documents and Settings\Administrator\My Documents\My Pictures\Microsoft Clip Organizer\j04414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3357563"/>
            <a:ext cx="130016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938" y="3786188"/>
            <a:ext cx="16430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2783" name="Picture 19" descr="Joined Up.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useful-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9652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1428750" y="571500"/>
            <a:ext cx="642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a:latin typeface="AntigoniBd" pitchFamily="34" charset="0"/>
              </a:rPr>
              <a:t>Pienso que...</a:t>
            </a:r>
            <a:endParaRPr lang="en-US" sz="3600">
              <a:latin typeface="AntigoniBd" pitchFamily="34" charset="0"/>
            </a:endParaRPr>
          </a:p>
        </p:txBody>
      </p:sp>
      <p:graphicFrame>
        <p:nvGraphicFramePr>
          <p:cNvPr id="4" name="Table 3"/>
          <p:cNvGraphicFramePr>
            <a:graphicFrameLocks noGrp="1"/>
          </p:cNvGraphicFramePr>
          <p:nvPr/>
        </p:nvGraphicFramePr>
        <p:xfrm>
          <a:off x="285750" y="1785938"/>
          <a:ext cx="3071813" cy="4429127"/>
        </p:xfrm>
        <a:graphic>
          <a:graphicData uri="http://schemas.openxmlformats.org/drawingml/2006/table">
            <a:tbl>
              <a:tblPr firstRow="1" bandRow="1">
                <a:tableStyleId>{5940675A-B579-460E-94D1-54222C63F5DA}</a:tableStyleId>
              </a:tblPr>
              <a:tblGrid>
                <a:gridCol w="3071813"/>
              </a:tblGrid>
              <a:tr h="1339037">
                <a:tc>
                  <a:txBody>
                    <a:bodyPr/>
                    <a:lstStyle/>
                    <a:p>
                      <a:r>
                        <a:rPr lang="en-GB" sz="2400" dirty="0" err="1" smtClean="0"/>
                        <a:t>tu</a:t>
                      </a:r>
                      <a:r>
                        <a:rPr lang="en-GB" sz="2400" baseline="0" dirty="0" smtClean="0"/>
                        <a:t> </a:t>
                      </a:r>
                      <a:r>
                        <a:rPr lang="en-GB" sz="2400" baseline="0" dirty="0" err="1" smtClean="0"/>
                        <a:t>presentación</a:t>
                      </a:r>
                      <a:r>
                        <a:rPr lang="en-GB" sz="2400" baseline="0" dirty="0" smtClean="0"/>
                        <a:t> / </a:t>
                      </a:r>
                      <a:r>
                        <a:rPr lang="en-GB" sz="2400" baseline="0" dirty="0" err="1" smtClean="0"/>
                        <a:t>rendimiento</a:t>
                      </a:r>
                      <a:r>
                        <a:rPr lang="en-GB" sz="2400" baseline="0" dirty="0" smtClean="0"/>
                        <a:t>/ </a:t>
                      </a:r>
                      <a:r>
                        <a:rPr lang="en-GB" sz="2400" baseline="0" dirty="0" err="1" smtClean="0"/>
                        <a:t>actuación</a:t>
                      </a:r>
                      <a:endParaRPr lang="en-US" sz="2400" dirty="0"/>
                    </a:p>
                  </a:txBody>
                  <a:tcPr marL="91439" marR="91439"/>
                </a:tc>
              </a:tr>
              <a:tr h="515015">
                <a:tc>
                  <a:txBody>
                    <a:bodyPr/>
                    <a:lstStyle/>
                    <a:p>
                      <a:r>
                        <a:rPr lang="en-GB" sz="2400" dirty="0" smtClean="0"/>
                        <a:t>el </a:t>
                      </a:r>
                      <a:r>
                        <a:rPr lang="en-GB" sz="2400" dirty="0" err="1" smtClean="0"/>
                        <a:t>ritmo</a:t>
                      </a:r>
                      <a:endParaRPr lang="en-US" sz="2400" dirty="0"/>
                    </a:p>
                  </a:txBody>
                  <a:tcPr marL="91439" marR="91439"/>
                </a:tc>
              </a:tr>
              <a:tr h="515015">
                <a:tc>
                  <a:txBody>
                    <a:bodyPr/>
                    <a:lstStyle/>
                    <a:p>
                      <a:r>
                        <a:rPr lang="en-GB" sz="2400" dirty="0" smtClean="0"/>
                        <a:t>el ‘beat’</a:t>
                      </a:r>
                      <a:endParaRPr lang="en-US" sz="2400" dirty="0"/>
                    </a:p>
                  </a:txBody>
                  <a:tcPr marL="91439" marR="91439"/>
                </a:tc>
              </a:tr>
              <a:tr h="515015">
                <a:tc>
                  <a:txBody>
                    <a:bodyPr/>
                    <a:lstStyle/>
                    <a:p>
                      <a:r>
                        <a:rPr lang="en-GB" sz="2400" dirty="0" smtClean="0"/>
                        <a:t>la</a:t>
                      </a:r>
                      <a:r>
                        <a:rPr lang="en-GB" sz="2400" baseline="0" dirty="0" smtClean="0"/>
                        <a:t> </a:t>
                      </a:r>
                      <a:r>
                        <a:rPr lang="en-GB" sz="2400" baseline="0" dirty="0" err="1" smtClean="0"/>
                        <a:t>letra</a:t>
                      </a:r>
                      <a:endParaRPr lang="en-US" sz="2400" dirty="0"/>
                    </a:p>
                  </a:txBody>
                  <a:tcPr marL="91439" marR="91439"/>
                </a:tc>
              </a:tr>
              <a:tr h="515015">
                <a:tc>
                  <a:txBody>
                    <a:bodyPr/>
                    <a:lstStyle/>
                    <a:p>
                      <a:r>
                        <a:rPr lang="en-GB" sz="2400" dirty="0" smtClean="0"/>
                        <a:t>la</a:t>
                      </a:r>
                      <a:r>
                        <a:rPr lang="en-GB" sz="2400" baseline="0" dirty="0" smtClean="0"/>
                        <a:t> </a:t>
                      </a:r>
                      <a:r>
                        <a:rPr lang="en-GB" sz="2400" baseline="0" dirty="0" err="1" smtClean="0"/>
                        <a:t>música</a:t>
                      </a:r>
                      <a:endParaRPr lang="en-US" sz="2400" dirty="0"/>
                    </a:p>
                  </a:txBody>
                  <a:tcPr marL="91439" marR="91439"/>
                </a:tc>
              </a:tr>
              <a:tr h="515015">
                <a:tc>
                  <a:txBody>
                    <a:bodyPr/>
                    <a:lstStyle/>
                    <a:p>
                      <a:r>
                        <a:rPr lang="en-GB" sz="2400" dirty="0" smtClean="0"/>
                        <a:t>la </a:t>
                      </a:r>
                      <a:r>
                        <a:rPr lang="en-GB" sz="2400" dirty="0" err="1" smtClean="0"/>
                        <a:t>secuencia</a:t>
                      </a:r>
                      <a:endParaRPr lang="en-US" sz="2400" dirty="0"/>
                    </a:p>
                  </a:txBody>
                  <a:tcPr marL="91439" marR="91439"/>
                </a:tc>
              </a:tr>
              <a:tr h="515015">
                <a:tc>
                  <a:txBody>
                    <a:bodyPr/>
                    <a:lstStyle/>
                    <a:p>
                      <a:r>
                        <a:rPr lang="en-GB" sz="2400" dirty="0" smtClean="0"/>
                        <a:t>la </a:t>
                      </a:r>
                      <a:r>
                        <a:rPr lang="en-GB" sz="2400" dirty="0" err="1" smtClean="0"/>
                        <a:t>pronunciación</a:t>
                      </a:r>
                      <a:endParaRPr lang="en-US" sz="2400" dirty="0"/>
                    </a:p>
                  </a:txBody>
                  <a:tcPr marL="91439" marR="91439"/>
                </a:tc>
              </a:tr>
            </a:tbl>
          </a:graphicData>
        </a:graphic>
      </p:graphicFrame>
      <p:sp>
        <p:nvSpPr>
          <p:cNvPr id="33814" name="TextBox 4"/>
          <p:cNvSpPr txBox="1">
            <a:spLocks noChangeArrowheads="1"/>
          </p:cNvSpPr>
          <p:nvPr/>
        </p:nvSpPr>
        <p:spPr bwMode="auto">
          <a:xfrm>
            <a:off x="3143250" y="3357563"/>
            <a:ext cx="2000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6600">
                <a:latin typeface="AntigoniBd" pitchFamily="34" charset="0"/>
              </a:rPr>
              <a:t>fue</a:t>
            </a:r>
            <a:endParaRPr lang="en-US" sz="6600">
              <a:latin typeface="AntigoniBd" pitchFamily="34" charset="0"/>
            </a:endParaRPr>
          </a:p>
        </p:txBody>
      </p:sp>
      <p:graphicFrame>
        <p:nvGraphicFramePr>
          <p:cNvPr id="6" name="Table 5"/>
          <p:cNvGraphicFramePr>
            <a:graphicFrameLocks noGrp="1"/>
          </p:cNvGraphicFramePr>
          <p:nvPr/>
        </p:nvGraphicFramePr>
        <p:xfrm>
          <a:off x="6858000" y="857250"/>
          <a:ext cx="1928813" cy="5607054"/>
        </p:xfrm>
        <a:graphic>
          <a:graphicData uri="http://schemas.openxmlformats.org/drawingml/2006/table">
            <a:tbl>
              <a:tblPr firstRow="1" bandRow="1">
                <a:tableStyleId>{5940675A-B579-460E-94D1-54222C63F5DA}</a:tableStyleId>
              </a:tblPr>
              <a:tblGrid>
                <a:gridCol w="1928813"/>
              </a:tblGrid>
              <a:tr h="457192">
                <a:tc>
                  <a:txBody>
                    <a:bodyPr/>
                    <a:lstStyle/>
                    <a:p>
                      <a:pPr algn="ctr"/>
                      <a:r>
                        <a:rPr lang="en-GB" sz="2400" dirty="0" err="1" smtClean="0"/>
                        <a:t>creativo</a:t>
                      </a:r>
                      <a:r>
                        <a:rPr lang="en-GB" sz="2400" dirty="0" smtClean="0"/>
                        <a:t>/a</a:t>
                      </a:r>
                      <a:endParaRPr lang="en-US" sz="2400" dirty="0"/>
                    </a:p>
                  </a:txBody>
                  <a:tcPr marL="91439" marR="91439" marT="45717" marB="45717"/>
                </a:tc>
              </a:tr>
              <a:tr h="514986">
                <a:tc>
                  <a:txBody>
                    <a:bodyPr/>
                    <a:lstStyle/>
                    <a:p>
                      <a:pPr algn="ctr"/>
                      <a:r>
                        <a:rPr lang="en-GB" sz="2400" dirty="0" err="1" smtClean="0"/>
                        <a:t>efectivo</a:t>
                      </a:r>
                      <a:r>
                        <a:rPr lang="en-GB" sz="2400" dirty="0" smtClean="0"/>
                        <a:t>/a</a:t>
                      </a:r>
                      <a:endParaRPr lang="en-US" sz="2400" dirty="0"/>
                    </a:p>
                  </a:txBody>
                  <a:tcPr marL="91439" marR="91439" marT="45717" marB="45717"/>
                </a:tc>
              </a:tr>
              <a:tr h="514986">
                <a:tc>
                  <a:txBody>
                    <a:bodyPr/>
                    <a:lstStyle/>
                    <a:p>
                      <a:pPr algn="ctr"/>
                      <a:r>
                        <a:rPr lang="en-GB" sz="2400" dirty="0" err="1" smtClean="0"/>
                        <a:t>relajado</a:t>
                      </a:r>
                      <a:r>
                        <a:rPr lang="en-GB" sz="2400" dirty="0" smtClean="0"/>
                        <a:t>/a</a:t>
                      </a:r>
                      <a:endParaRPr lang="en-US" sz="2400" dirty="0"/>
                    </a:p>
                  </a:txBody>
                  <a:tcPr marL="91439" marR="91439" marT="45717" marB="45717"/>
                </a:tc>
              </a:tr>
              <a:tr h="514986">
                <a:tc>
                  <a:txBody>
                    <a:bodyPr/>
                    <a:lstStyle/>
                    <a:p>
                      <a:pPr algn="ctr"/>
                      <a:r>
                        <a:rPr lang="en-GB" sz="2400" dirty="0" err="1" smtClean="0"/>
                        <a:t>seguro</a:t>
                      </a:r>
                      <a:r>
                        <a:rPr lang="en-GB" sz="2400" dirty="0" smtClean="0"/>
                        <a:t>/a</a:t>
                      </a:r>
                      <a:endParaRPr lang="en-US" sz="2400" dirty="0"/>
                    </a:p>
                  </a:txBody>
                  <a:tcPr marL="91439" marR="91439" marT="45717" marB="45717"/>
                </a:tc>
              </a:tr>
              <a:tr h="514986">
                <a:tc>
                  <a:txBody>
                    <a:bodyPr/>
                    <a:lstStyle/>
                    <a:p>
                      <a:pPr algn="ctr"/>
                      <a:r>
                        <a:rPr lang="en-GB" sz="2400" dirty="0" err="1" smtClean="0"/>
                        <a:t>inseguro</a:t>
                      </a:r>
                      <a:r>
                        <a:rPr lang="en-GB" sz="2400" dirty="0" smtClean="0"/>
                        <a:t>/a</a:t>
                      </a:r>
                      <a:endParaRPr lang="en-US" sz="2400" dirty="0"/>
                    </a:p>
                  </a:txBody>
                  <a:tcPr marL="91439" marR="91439" marT="45717" marB="45717"/>
                </a:tc>
              </a:tr>
              <a:tr h="514986">
                <a:tc>
                  <a:txBody>
                    <a:bodyPr/>
                    <a:lstStyle/>
                    <a:p>
                      <a:pPr algn="ctr"/>
                      <a:r>
                        <a:rPr lang="en-GB" sz="2400" dirty="0" err="1" smtClean="0"/>
                        <a:t>divertido</a:t>
                      </a:r>
                      <a:r>
                        <a:rPr lang="en-GB" sz="2400" dirty="0" smtClean="0"/>
                        <a:t>/a</a:t>
                      </a:r>
                      <a:endParaRPr lang="en-US" sz="2400" dirty="0"/>
                    </a:p>
                  </a:txBody>
                  <a:tcPr marL="91439" marR="91439" marT="45717" marB="45717"/>
                </a:tc>
              </a:tr>
              <a:tr h="514986">
                <a:tc>
                  <a:txBody>
                    <a:bodyPr/>
                    <a:lstStyle/>
                    <a:p>
                      <a:pPr algn="ctr"/>
                      <a:r>
                        <a:rPr lang="en-GB" sz="2400" dirty="0" smtClean="0"/>
                        <a:t>rápido/a</a:t>
                      </a:r>
                      <a:endParaRPr lang="en-US" sz="2400" dirty="0"/>
                    </a:p>
                  </a:txBody>
                  <a:tcPr marL="91439" marR="91439" marT="45717" marB="45717"/>
                </a:tc>
              </a:tr>
              <a:tr h="514986">
                <a:tc>
                  <a:txBody>
                    <a:bodyPr/>
                    <a:lstStyle/>
                    <a:p>
                      <a:pPr algn="ctr"/>
                      <a:r>
                        <a:rPr lang="en-GB" sz="2400" dirty="0" smtClean="0"/>
                        <a:t>lento/a</a:t>
                      </a:r>
                      <a:endParaRPr lang="en-US" sz="2400" dirty="0"/>
                    </a:p>
                  </a:txBody>
                  <a:tcPr marL="91439" marR="91439" marT="45717" marB="45717"/>
                </a:tc>
              </a:tr>
              <a:tr h="514986">
                <a:tc>
                  <a:txBody>
                    <a:bodyPr/>
                    <a:lstStyle/>
                    <a:p>
                      <a:pPr algn="ctr"/>
                      <a:r>
                        <a:rPr lang="en-GB" sz="2400" dirty="0" err="1" smtClean="0"/>
                        <a:t>imaginativo</a:t>
                      </a:r>
                      <a:r>
                        <a:rPr lang="en-GB" sz="2400" dirty="0" smtClean="0"/>
                        <a:t>/a</a:t>
                      </a:r>
                      <a:endParaRPr lang="en-US" sz="2400" dirty="0"/>
                    </a:p>
                  </a:txBody>
                  <a:tcPr marL="91439" marR="91439" marT="45717" marB="45717"/>
                </a:tc>
              </a:tr>
              <a:tr h="514986">
                <a:tc>
                  <a:txBody>
                    <a:bodyPr/>
                    <a:lstStyle/>
                    <a:p>
                      <a:pPr algn="ctr"/>
                      <a:r>
                        <a:rPr lang="en-GB" sz="2400" dirty="0" smtClean="0"/>
                        <a:t>organizado/a</a:t>
                      </a:r>
                      <a:endParaRPr lang="en-US" sz="2400" dirty="0"/>
                    </a:p>
                  </a:txBody>
                  <a:tcPr marL="91439" marR="91439" marT="45717" marB="45717"/>
                </a:tc>
              </a:tr>
              <a:tr h="514986">
                <a:tc>
                  <a:txBody>
                    <a:bodyPr/>
                    <a:lstStyle/>
                    <a:p>
                      <a:pPr algn="ctr"/>
                      <a:r>
                        <a:rPr lang="en-GB" sz="2400" dirty="0" err="1" smtClean="0"/>
                        <a:t>interesante</a:t>
                      </a:r>
                      <a:endParaRPr lang="en-US" sz="2400" dirty="0"/>
                    </a:p>
                  </a:txBody>
                  <a:tcPr marL="91439" marR="91439" marT="45717" marB="45717"/>
                </a:tc>
              </a:tr>
            </a:tbl>
          </a:graphicData>
        </a:graphic>
      </p:graphicFrame>
      <p:graphicFrame>
        <p:nvGraphicFramePr>
          <p:cNvPr id="7" name="Table 6"/>
          <p:cNvGraphicFramePr>
            <a:graphicFrameLocks noGrp="1"/>
          </p:cNvGraphicFramePr>
          <p:nvPr/>
        </p:nvGraphicFramePr>
        <p:xfrm>
          <a:off x="5000625" y="2786063"/>
          <a:ext cx="1714500" cy="2001849"/>
        </p:xfrm>
        <a:graphic>
          <a:graphicData uri="http://schemas.openxmlformats.org/drawingml/2006/table">
            <a:tbl>
              <a:tblPr firstRow="1" bandRow="1">
                <a:tableStyleId>{5940675A-B579-460E-94D1-54222C63F5DA}</a:tableStyleId>
              </a:tblPr>
              <a:tblGrid>
                <a:gridCol w="1714500"/>
              </a:tblGrid>
              <a:tr h="457163">
                <a:tc>
                  <a:txBody>
                    <a:bodyPr/>
                    <a:lstStyle/>
                    <a:p>
                      <a:pPr algn="ctr"/>
                      <a:r>
                        <a:rPr lang="en-GB" sz="2400" dirty="0" err="1" smtClean="0"/>
                        <a:t>muy</a:t>
                      </a:r>
                      <a:endParaRPr lang="en-US" sz="2400" dirty="0"/>
                    </a:p>
                  </a:txBody>
                  <a:tcPr marL="91439" marR="91439" marT="45708" marB="45708"/>
                </a:tc>
              </a:tr>
              <a:tr h="514891">
                <a:tc>
                  <a:txBody>
                    <a:bodyPr/>
                    <a:lstStyle/>
                    <a:p>
                      <a:pPr algn="ctr"/>
                      <a:r>
                        <a:rPr lang="en-GB" sz="2400" dirty="0" err="1" smtClean="0"/>
                        <a:t>bastante</a:t>
                      </a:r>
                      <a:endParaRPr lang="en-US" sz="2400" dirty="0"/>
                    </a:p>
                  </a:txBody>
                  <a:tcPr marL="91439" marR="91439" marT="45708" marB="45708"/>
                </a:tc>
              </a:tr>
              <a:tr h="514891">
                <a:tc>
                  <a:txBody>
                    <a:bodyPr/>
                    <a:lstStyle/>
                    <a:p>
                      <a:pPr algn="ctr"/>
                      <a:r>
                        <a:rPr lang="en-GB" sz="2000" dirty="0" err="1" smtClean="0"/>
                        <a:t>relativamente</a:t>
                      </a:r>
                      <a:endParaRPr lang="en-US" sz="2000" dirty="0"/>
                    </a:p>
                  </a:txBody>
                  <a:tcPr marL="91439" marR="91439" marT="45708" marB="45708"/>
                </a:tc>
              </a:tr>
              <a:tr h="514891">
                <a:tc>
                  <a:txBody>
                    <a:bodyPr/>
                    <a:lstStyle/>
                    <a:p>
                      <a:pPr algn="ctr"/>
                      <a:r>
                        <a:rPr lang="en-GB" sz="2400" dirty="0" err="1" smtClean="0"/>
                        <a:t>poco</a:t>
                      </a:r>
                      <a:endParaRPr lang="en-US" sz="2400" dirty="0"/>
                    </a:p>
                  </a:txBody>
                  <a:tcPr marL="91439" marR="91439" marT="45708" marB="45708"/>
                </a:tc>
              </a:tr>
            </a:tbl>
          </a:graphicData>
        </a:graphic>
      </p:graphicFrame>
      <p:sp>
        <p:nvSpPr>
          <p:cNvPr id="8" name="Rectangle 7"/>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Peer</a:t>
            </a:r>
            <a:br>
              <a:rPr lang="en-GB" sz="2400" b="1" dirty="0"/>
            </a:br>
            <a:r>
              <a:rPr lang="en-GB" sz="2400" b="1" dirty="0"/>
              <a:t>assessment</a:t>
            </a:r>
            <a:endParaRPr lang="en-US" sz="2400" b="1" dirty="0"/>
          </a:p>
        </p:txBody>
      </p:sp>
      <p:sp>
        <p:nvSpPr>
          <p:cNvPr id="3385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3855"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214313" y="71438"/>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a:latin typeface="Calibri" pitchFamily="34" charset="0"/>
              </a:rPr>
              <a:t>Y7 Speaking:  Peer Assessment Sheet</a:t>
            </a:r>
          </a:p>
        </p:txBody>
      </p:sp>
      <p:graphicFrame>
        <p:nvGraphicFramePr>
          <p:cNvPr id="3" name="Group 148"/>
          <p:cNvGraphicFramePr>
            <a:graphicFrameLocks noGrp="1"/>
          </p:cNvGraphicFramePr>
          <p:nvPr/>
        </p:nvGraphicFramePr>
        <p:xfrm>
          <a:off x="260350" y="2786063"/>
          <a:ext cx="8383588" cy="3657600"/>
        </p:xfrm>
        <a:graphic>
          <a:graphicData uri="http://schemas.openxmlformats.org/drawingml/2006/table">
            <a:tbl>
              <a:tblPr/>
              <a:tblGrid>
                <a:gridCol w="471408"/>
                <a:gridCol w="7912180"/>
              </a:tblGrid>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Questions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Arial" pitchFamily="34" charset="0"/>
                        </a:rPr>
                        <a:t>¿Cómo te llamas?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Arial" pitchFamily="34" charset="0"/>
                        </a:rPr>
                        <a:t>¿Cómo estás ¿Qué 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Arial" pitchFamily="34" charset="0"/>
                        </a:rPr>
                        <a:t>¿Cómo se escribe?</a:t>
                      </a:r>
                      <a:endParaRPr kumimoji="0" lang="en-GB"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Arial" pitchFamily="34" charset="0"/>
                        </a:rPr>
                        <a:t>¿De dónde eres?</a:t>
                      </a:r>
                      <a:endParaRPr kumimoji="0" lang="en-GB"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Arial" pitchFamily="34" charset="0"/>
                        </a:rPr>
                        <a:t>¿Cuál es tu nacionalidad?</a:t>
                      </a:r>
                      <a:endParaRPr kumimoji="0" lang="en-GB"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Arial" pitchFamily="34" charset="0"/>
                        </a:rPr>
                        <a:t>¿Qué idiomas hablas?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cs typeface="Arial" pitchFamily="34" charset="0"/>
                        </a:rPr>
                        <a:t>¿</a:t>
                      </a:r>
                      <a:r>
                        <a:rPr kumimoji="0" lang="en-GB" sz="2400" b="0" i="0" u="none" strike="noStrike" cap="none" normalizeH="0" baseline="0" dirty="0" err="1" smtClean="0">
                          <a:ln>
                            <a:noFill/>
                          </a:ln>
                          <a:solidFill>
                            <a:schemeClr val="tx1"/>
                          </a:solidFill>
                          <a:effectLst/>
                          <a:latin typeface="Calibri" pitchFamily="34" charset="0"/>
                          <a:cs typeface="Arial" pitchFamily="34" charset="0"/>
                        </a:rPr>
                        <a:t>Dónde</a:t>
                      </a:r>
                      <a:r>
                        <a:rPr kumimoji="0" lang="en-GB" sz="2400" b="0" i="0" u="none" strike="noStrike" cap="none" normalizeH="0" baseline="0" dirty="0" smtClean="0">
                          <a:ln>
                            <a:noFill/>
                          </a:ln>
                          <a:solidFill>
                            <a:schemeClr val="tx1"/>
                          </a:solidFill>
                          <a:effectLst/>
                          <a:latin typeface="Calibri" pitchFamily="34" charset="0"/>
                          <a:cs typeface="Arial" pitchFamily="34" charset="0"/>
                        </a:rPr>
                        <a:t> </a:t>
                      </a:r>
                      <a:r>
                        <a:rPr kumimoji="0" lang="en-GB" sz="2400" b="0" i="0" u="none" strike="noStrike" cap="none" normalizeH="0" baseline="0" dirty="0" err="1" smtClean="0">
                          <a:ln>
                            <a:noFill/>
                          </a:ln>
                          <a:solidFill>
                            <a:schemeClr val="tx1"/>
                          </a:solidFill>
                          <a:effectLst/>
                          <a:latin typeface="Calibri" pitchFamily="34" charset="0"/>
                          <a:cs typeface="Arial" pitchFamily="34" charset="0"/>
                        </a:rPr>
                        <a:t>vives</a:t>
                      </a:r>
                      <a:r>
                        <a:rPr kumimoji="0" lang="en-GB" sz="2400" b="0" i="0" u="none" strike="noStrike" cap="none" normalizeH="0" baseline="0" dirty="0" smtClean="0">
                          <a:ln>
                            <a:noFill/>
                          </a:ln>
                          <a:solidFill>
                            <a:schemeClr val="tx1"/>
                          </a:solidFill>
                          <a:effectLst/>
                          <a:latin typeface="Calibri" pitchFamily="34" charset="0"/>
                          <a:cs typeface="Arial" pitchFamily="34" charset="0"/>
                        </a:rPr>
                        <a:t>?</a:t>
                      </a:r>
                      <a:endParaRPr kumimoji="0" lang="en-GB"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8" name="Text Box 145"/>
          <p:cNvSpPr txBox="1">
            <a:spLocks noChangeArrowheads="1"/>
          </p:cNvSpPr>
          <p:nvPr/>
        </p:nvSpPr>
        <p:spPr bwMode="auto">
          <a:xfrm>
            <a:off x="188913" y="549275"/>
            <a:ext cx="69548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a:latin typeface="Calibri" pitchFamily="34" charset="0"/>
              </a:rPr>
              <a:t>You are going to assess the speaking of others in your class today.  You are going to assess at least 3 different students in your class in a speaking line.  Ask your partner all of the 7 questions listed below and then s/he will ask you 3 questions.  For each answer or question give him/her either 2,1 or 0.  At least 3 students will also assess your speaking.  </a:t>
            </a:r>
          </a:p>
        </p:txBody>
      </p:sp>
      <p:pic>
        <p:nvPicPr>
          <p:cNvPr id="34849" name="Picture 3" descr="c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1000125"/>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Peer</a:t>
            </a:r>
            <a:br>
              <a:rPr lang="en-GB" sz="2400" b="1" dirty="0"/>
            </a:br>
            <a:r>
              <a:rPr lang="en-GB" sz="2400" b="1" dirty="0"/>
              <a:t>assessment</a:t>
            </a:r>
            <a:endParaRPr lang="en-US" sz="2400" b="1" dirty="0"/>
          </a:p>
        </p:txBody>
      </p:sp>
      <p:sp>
        <p:nvSpPr>
          <p:cNvPr id="3485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4852"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01"/>
          <p:cNvGraphicFramePr>
            <a:graphicFrameLocks noGrp="1"/>
          </p:cNvGraphicFramePr>
          <p:nvPr/>
        </p:nvGraphicFramePr>
        <p:xfrm>
          <a:off x="285750" y="214313"/>
          <a:ext cx="8429625" cy="5948359"/>
        </p:xfrm>
        <a:graphic>
          <a:graphicData uri="http://schemas.openxmlformats.org/drawingml/2006/table">
            <a:tbl>
              <a:tblPr/>
              <a:tblGrid>
                <a:gridCol w="713506"/>
                <a:gridCol w="856635"/>
                <a:gridCol w="856634"/>
                <a:gridCol w="858771"/>
                <a:gridCol w="5144079"/>
              </a:tblGrid>
              <a:tr h="82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Name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Name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Name</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Marksheme.  Give 2, 1 or 0 for each answer</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1</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2 = full sentence answer (or question), ready response, not much hesitation, significant effort to sound Spanish</a:t>
                      </a:r>
                      <a:br>
                        <a:rPr kumimoji="0" lang="en-GB" sz="2400" b="0" i="0" u="none" strike="noStrike" cap="none" normalizeH="0" baseline="0" dirty="0" smtClean="0">
                          <a:ln>
                            <a:noFill/>
                          </a:ln>
                          <a:solidFill>
                            <a:schemeClr val="tx1"/>
                          </a:solidFill>
                          <a:effectLst/>
                          <a:latin typeface="Arial" pitchFamily="34" charset="0"/>
                          <a:cs typeface="Arial" pitchFamily="34" charset="0"/>
                        </a:rPr>
                      </a:br>
                      <a:r>
                        <a:rPr kumimoji="0" lang="en-GB" sz="2400" b="0" i="0" u="none" strike="noStrike" cap="none" normalizeH="0" baseline="0" dirty="0" smtClean="0">
                          <a:ln>
                            <a:noFill/>
                          </a:ln>
                          <a:solidFill>
                            <a:schemeClr val="tx1"/>
                          </a:solidFill>
                          <a:effectLst/>
                          <a:latin typeface="Arial" pitchFamily="34" charset="0"/>
                          <a:cs typeface="Arial" pitchFamily="34" charset="0"/>
                        </a:rPr>
                        <a:t/>
                      </a:r>
                      <a:br>
                        <a:rPr kumimoji="0" lang="en-GB" sz="2400" b="0" i="0" u="none" strike="noStrike" cap="none" normalizeH="0" baseline="0" dirty="0" smtClean="0">
                          <a:ln>
                            <a:noFill/>
                          </a:ln>
                          <a:solidFill>
                            <a:schemeClr val="tx1"/>
                          </a:solidFill>
                          <a:effectLst/>
                          <a:latin typeface="Arial" pitchFamily="34" charset="0"/>
                          <a:cs typeface="Arial" pitchFamily="34" charset="0"/>
                        </a:rPr>
                      </a:br>
                      <a:r>
                        <a:rPr kumimoji="0" lang="en-GB" sz="2400" b="0" i="0" u="none" strike="noStrike" cap="none" normalizeH="0" baseline="0" dirty="0" smtClean="0">
                          <a:ln>
                            <a:noFill/>
                          </a:ln>
                          <a:solidFill>
                            <a:schemeClr val="tx1"/>
                          </a:solidFill>
                          <a:effectLst/>
                          <a:latin typeface="Arial" pitchFamily="34" charset="0"/>
                          <a:cs typeface="Arial" pitchFamily="34" charset="0"/>
                        </a:rPr>
                        <a:t>1 = answer that does communicate BUT might not be complete sentence, some attempt to sound Spanish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0 = cannot answer OR does not recognise the question so gives a different answer</a:t>
                      </a:r>
                    </a:p>
                  </a:txBody>
                  <a:tcPr marL="91439" marR="91439"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2</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3</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4</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5</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6</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7</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65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Total</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/20</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/20</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/20</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3591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5913"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9"/>
          <p:cNvSpPr txBox="1">
            <a:spLocks noChangeArrowheads="1"/>
          </p:cNvSpPr>
          <p:nvPr/>
        </p:nvSpPr>
        <p:spPr bwMode="auto">
          <a:xfrm>
            <a:off x="0" y="0"/>
            <a:ext cx="70580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u="sng">
                <a:cs typeface="Arial" charset="0"/>
              </a:rPr>
              <a:t>Speaking Assessment Grid</a:t>
            </a:r>
            <a:endParaRPr lang="en-GB" sz="1600">
              <a:cs typeface="Arial" charset="0"/>
            </a:endParaRPr>
          </a:p>
          <a:p>
            <a:pPr eaLnBrk="1" hangingPunct="1"/>
            <a:r>
              <a:rPr lang="en-GB" sz="1600">
                <a:cs typeface="Arial" charset="0"/>
              </a:rPr>
              <a:t>Name of the person doing the talk: _________________________</a:t>
            </a:r>
          </a:p>
          <a:p>
            <a:pPr eaLnBrk="1" hangingPunct="1"/>
            <a:r>
              <a:rPr lang="en-GB" sz="1600">
                <a:cs typeface="Arial" charset="0"/>
              </a:rPr>
              <a:t>Name of the person listening: _______________________</a:t>
            </a:r>
            <a:endParaRPr lang="en-GB" sz="1400">
              <a:cs typeface="Arial" charset="0"/>
            </a:endParaRPr>
          </a:p>
          <a:p>
            <a:pPr eaLnBrk="1" hangingPunct="1"/>
            <a:endParaRPr lang="en-GB" sz="1400">
              <a:latin typeface="Georgia" pitchFamily="18" charset="0"/>
            </a:endParaRPr>
          </a:p>
        </p:txBody>
      </p:sp>
      <p:pic>
        <p:nvPicPr>
          <p:cNvPr id="36867" name="Picture 40"/>
          <p:cNvPicPr>
            <a:picLocks noChangeAspect="1" noChangeArrowheads="1"/>
          </p:cNvPicPr>
          <p:nvPr/>
        </p:nvPicPr>
        <p:blipFill>
          <a:blip r:embed="rId2">
            <a:extLst>
              <a:ext uri="{28A0092B-C50C-407E-A947-70E740481C1C}">
                <a14:useLocalDpi xmlns:a14="http://schemas.microsoft.com/office/drawing/2010/main" val="0"/>
              </a:ext>
            </a:extLst>
          </a:blip>
          <a:srcRect l="24374" t="20000" r="23125" b="20000"/>
          <a:stretch>
            <a:fillRect/>
          </a:stretch>
        </p:blipFill>
        <p:spPr bwMode="auto">
          <a:xfrm>
            <a:off x="0" y="815975"/>
            <a:ext cx="84582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Peer</a:t>
            </a:r>
            <a:br>
              <a:rPr lang="en-GB" sz="2400" b="1" dirty="0"/>
            </a:br>
            <a:r>
              <a:rPr lang="en-GB" sz="2400" b="1" dirty="0"/>
              <a:t>assessment</a:t>
            </a:r>
            <a:endParaRPr lang="en-US" sz="2400" b="1" dirty="0"/>
          </a:p>
        </p:txBody>
      </p:sp>
      <p:sp>
        <p:nvSpPr>
          <p:cNvPr id="3686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6870"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7" name="Group 67"/>
          <p:cNvGraphicFramePr>
            <a:graphicFrameLocks noGrp="1"/>
          </p:cNvGraphicFramePr>
          <p:nvPr/>
        </p:nvGraphicFramePr>
        <p:xfrm>
          <a:off x="357188" y="1050925"/>
          <a:ext cx="5357812" cy="5592768"/>
        </p:xfrm>
        <a:graphic>
          <a:graphicData uri="http://schemas.openxmlformats.org/drawingml/2006/table">
            <a:tbl>
              <a:tblPr/>
              <a:tblGrid>
                <a:gridCol w="670380"/>
                <a:gridCol w="4044495"/>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Subject variety  (other than ‘ich’)</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present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past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future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opinions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different adjectives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adjective endings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appropriate R2/R3 articles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9</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inversions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10</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WO3 constructions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modal verbs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um … zu … clauses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idioms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48" name="WordArt 60"/>
          <p:cNvSpPr>
            <a:spLocks noChangeArrowheads="1" noChangeShapeType="1" noTextEdit="1"/>
          </p:cNvSpPr>
          <p:nvPr/>
        </p:nvSpPr>
        <p:spPr bwMode="auto">
          <a:xfrm>
            <a:off x="357188" y="500063"/>
            <a:ext cx="2928937" cy="42862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C00000"/>
                </a:solidFill>
                <a:latin typeface="Arial Black"/>
              </a:rPr>
              <a:t>Tally sheet</a:t>
            </a:r>
          </a:p>
        </p:txBody>
      </p:sp>
      <p:sp>
        <p:nvSpPr>
          <p:cNvPr id="4" name="Rectangle 3"/>
          <p:cNvSpPr/>
          <p:nvPr/>
        </p:nvSpPr>
        <p:spPr>
          <a:xfrm>
            <a:off x="7429500" y="0"/>
            <a:ext cx="1714500" cy="7858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Peer</a:t>
            </a:r>
            <a:br>
              <a:rPr lang="en-GB" sz="2400" b="1" dirty="0"/>
            </a:br>
            <a:r>
              <a:rPr lang="en-GB" sz="2400" b="1" dirty="0"/>
              <a:t>assessment</a:t>
            </a:r>
            <a:endParaRPr lang="en-US" sz="2400" b="1" dirty="0"/>
          </a:p>
        </p:txBody>
      </p:sp>
      <p:sp>
        <p:nvSpPr>
          <p:cNvPr id="37950" name="TextBox 9"/>
          <p:cNvSpPr txBox="1">
            <a:spLocks noChangeArrowheads="1"/>
          </p:cNvSpPr>
          <p:nvPr/>
        </p:nvSpPr>
        <p:spPr bwMode="auto">
          <a:xfrm>
            <a:off x="5929313" y="1214438"/>
            <a:ext cx="3071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latin typeface="Calibri" pitchFamily="34" charset="0"/>
              </a:rPr>
              <a:t>“In lessons, students are regularly required to check each other’s work, discuss it and spot errors before they look at the correct copy.”</a:t>
            </a:r>
            <a:endParaRPr lang="en-US" sz="2000" b="1">
              <a:latin typeface="Calibri" pitchFamily="34" charset="0"/>
            </a:endParaRPr>
          </a:p>
        </p:txBody>
      </p:sp>
      <p:sp>
        <p:nvSpPr>
          <p:cNvPr id="37951" name="TextBox 5"/>
          <p:cNvSpPr txBox="1">
            <a:spLocks noChangeArrowheads="1"/>
          </p:cNvSpPr>
          <p:nvPr/>
        </p:nvSpPr>
        <p:spPr bwMode="auto">
          <a:xfrm>
            <a:off x="6000750" y="3286125"/>
            <a:ext cx="2786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t> paired assessment before handing in</a:t>
            </a:r>
          </a:p>
          <a:p>
            <a:pPr eaLnBrk="1" hangingPunct="1">
              <a:buFont typeface="Arial" charset="0"/>
              <a:buChar char="•"/>
            </a:pPr>
            <a:r>
              <a:rPr lang="en-GB"/>
              <a:t> whole class assessment of anonymous samples of student homework as starter</a:t>
            </a:r>
          </a:p>
          <a:p>
            <a:pPr eaLnBrk="1" hangingPunct="1">
              <a:buFont typeface="Arial" charset="0"/>
              <a:buChar char="•"/>
            </a:pPr>
            <a:r>
              <a:rPr lang="en-GB"/>
              <a:t> ‘auction’ activities to spot errors/correct formulations</a:t>
            </a:r>
          </a:p>
          <a:p>
            <a:pPr eaLnBrk="1" hangingPunct="1">
              <a:buFont typeface="Arial" charset="0"/>
              <a:buChar char="•"/>
            </a:pPr>
            <a:r>
              <a:rPr lang="en-GB"/>
              <a:t> paired listenings</a:t>
            </a:r>
            <a:endParaRPr lang="en-US"/>
          </a:p>
        </p:txBody>
      </p:sp>
      <p:sp>
        <p:nvSpPr>
          <p:cNvPr id="3795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7953"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5768" cy="6786473"/>
          </a:xfrm>
          <a:prstGeom prst="rect">
            <a:avLst/>
          </a:prstGeom>
        </p:spPr>
        <p:txBody>
          <a:bodyPr wrap="square">
            <a:spAutoFit/>
          </a:bodyPr>
          <a:lstStyle/>
          <a:p>
            <a:r>
              <a:rPr lang="en-GB" sz="1500" dirty="0"/>
              <a:t>Hi Sarah</a:t>
            </a:r>
            <a:br>
              <a:rPr lang="en-GB" sz="1500" dirty="0"/>
            </a:br>
            <a:r>
              <a:rPr lang="en-GB" sz="1500" dirty="0"/>
              <a:t>A really good focus!  It can be a hard one to pick up on from the 'action of the lesson'.  Can I encourage you during period 6 with Y10 today to ask a couple of students to show you their books so you can see the marking, also to ask them about their </a:t>
            </a:r>
            <a:r>
              <a:rPr lang="en-GB" sz="1500" dirty="0" err="1"/>
              <a:t>hw</a:t>
            </a:r>
            <a:r>
              <a:rPr lang="en-GB" sz="1500" dirty="0"/>
              <a:t> timetable (in theory they should know how often they get homework, when it's set and how long they get to do it so I would be really interested to hear from you what responses they give to these questions!).  Also, if you can, ask them when they do their homework and how long they spend on it!  I'm still having to work very hard with individuals on the 'quality' of their homework.</a:t>
            </a:r>
            <a:br>
              <a:rPr lang="en-GB" sz="1500" dirty="0"/>
            </a:br>
            <a:r>
              <a:rPr lang="en-GB" sz="1500" dirty="0"/>
              <a:t/>
            </a:r>
            <a:br>
              <a:rPr lang="en-GB" sz="1500" dirty="0"/>
            </a:br>
            <a:r>
              <a:rPr lang="en-GB" sz="1500" dirty="0"/>
              <a:t>If you can get there right for the start today, you'll see me showing them my </a:t>
            </a:r>
            <a:r>
              <a:rPr lang="en-GB" sz="1500" dirty="0" err="1"/>
              <a:t>spreadsheet</a:t>
            </a:r>
            <a:r>
              <a:rPr lang="en-GB" sz="1500" dirty="0"/>
              <a:t> with their latest set of </a:t>
            </a:r>
            <a:r>
              <a:rPr lang="en-GB" sz="1500" dirty="0" err="1"/>
              <a:t>hw</a:t>
            </a:r>
            <a:r>
              <a:rPr lang="en-GB" sz="1500" dirty="0"/>
              <a:t> marks and effort grades etc.. - as well as who is receiving a phone call home this week for excellent contributions in class.  </a:t>
            </a:r>
            <a:br>
              <a:rPr lang="en-GB" sz="1500" dirty="0"/>
            </a:br>
            <a:r>
              <a:rPr lang="en-GB" sz="1500" dirty="0"/>
              <a:t/>
            </a:r>
            <a:br>
              <a:rPr lang="en-GB" sz="1500" dirty="0"/>
            </a:br>
            <a:r>
              <a:rPr lang="en-GB" sz="1500" dirty="0"/>
              <a:t>Their latest </a:t>
            </a:r>
            <a:r>
              <a:rPr lang="en-GB" sz="1500" dirty="0" err="1"/>
              <a:t>hw</a:t>
            </a:r>
            <a:r>
              <a:rPr lang="en-GB" sz="1500" dirty="0"/>
              <a:t> was a learning - 30 words/phrases of own choice from the language we have covered so far this year.  Have a look at their totals out of 60 - they are v variable.  From this </a:t>
            </a:r>
            <a:r>
              <a:rPr lang="en-GB" sz="1500" dirty="0" err="1"/>
              <a:t>hw</a:t>
            </a:r>
            <a:r>
              <a:rPr lang="en-GB" sz="1500" dirty="0"/>
              <a:t>, their follow up target will be to record corrections and re-learn all those that they haven't 'nailed' yet.  As it's the same target for all (but differentiated for the very top scorers to add 3 x 'juicy' expressions to their knowledge bank from my suggested list) I'm sharing this with the whole class so probably good for you to hear that part of the lesson.</a:t>
            </a:r>
            <a:br>
              <a:rPr lang="en-GB" sz="1500" dirty="0"/>
            </a:br>
            <a:r>
              <a:rPr lang="en-GB" sz="1500" dirty="0"/>
              <a:t/>
            </a:r>
            <a:br>
              <a:rPr lang="en-GB" sz="1500" dirty="0"/>
            </a:br>
            <a:r>
              <a:rPr lang="en-GB" sz="1500" dirty="0"/>
              <a:t>During the lesson, they are working in pairs, practising some Q&amp;A speaking.  They have a peer assessment </a:t>
            </a:r>
            <a:r>
              <a:rPr lang="en-GB" sz="1500" dirty="0" err="1"/>
              <a:t>proforma</a:t>
            </a:r>
            <a:r>
              <a:rPr lang="en-GB" sz="1500" dirty="0"/>
              <a:t> for giving their partner feedback on each question.  I will show you one of these, but listen in and have a look at the feedback they are giving.  </a:t>
            </a:r>
            <a:br>
              <a:rPr lang="en-GB" sz="1500" dirty="0"/>
            </a:br>
            <a:r>
              <a:rPr lang="en-GB" sz="1500" dirty="0"/>
              <a:t/>
            </a:r>
            <a:br>
              <a:rPr lang="en-GB" sz="1500" dirty="0"/>
            </a:br>
            <a:r>
              <a:rPr lang="en-GB" sz="1500" dirty="0"/>
              <a:t>The other part of the lesson is going to focus on them going back through their books to find all the good language they have covered, copy up corrected versions of things and create 'un </a:t>
            </a:r>
            <a:r>
              <a:rPr lang="en-GB" sz="1500" dirty="0" err="1"/>
              <a:t>saco</a:t>
            </a:r>
            <a:r>
              <a:rPr lang="en-GB" sz="1500" dirty="0"/>
              <a:t> </a:t>
            </a:r>
            <a:r>
              <a:rPr lang="en-GB" sz="1500" dirty="0" err="1"/>
              <a:t>mágico</a:t>
            </a:r>
            <a:r>
              <a:rPr lang="en-GB" sz="1500" dirty="0"/>
              <a:t>' for themselves of all the language they know on these topics.</a:t>
            </a:r>
            <a:br>
              <a:rPr lang="en-GB" sz="1500" dirty="0"/>
            </a:br>
            <a:r>
              <a:rPr lang="en-GB" sz="1500" dirty="0"/>
              <a:t/>
            </a:r>
            <a:br>
              <a:rPr lang="en-GB" sz="1500" dirty="0"/>
            </a:br>
            <a:r>
              <a:rPr lang="en-GB" sz="1500" dirty="0"/>
              <a:t>Rachel</a:t>
            </a:r>
          </a:p>
        </p:txBody>
      </p:sp>
    </p:spTree>
    <p:extLst>
      <p:ext uri="{BB962C8B-B14F-4D97-AF65-F5344CB8AC3E}">
        <p14:creationId xmlns:p14="http://schemas.microsoft.com/office/powerpoint/2010/main" val="2343522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mtClean="0"/>
              <a:t>Feedback</a:t>
            </a:r>
            <a:endParaRPr lang="en-US" smtClean="0"/>
          </a:p>
        </p:txBody>
      </p:sp>
      <p:sp>
        <p:nvSpPr>
          <p:cNvPr id="38915" name="Content Placeholder 2"/>
          <p:cNvSpPr>
            <a:spLocks noGrp="1"/>
          </p:cNvSpPr>
          <p:nvPr>
            <p:ph idx="1"/>
          </p:nvPr>
        </p:nvSpPr>
        <p:spPr>
          <a:xfrm>
            <a:off x="457200" y="1500188"/>
            <a:ext cx="8229600" cy="5072062"/>
          </a:xfrm>
        </p:spPr>
        <p:txBody>
          <a:bodyPr/>
          <a:lstStyle/>
          <a:p>
            <a:pPr eaLnBrk="1" hangingPunct="1"/>
            <a:r>
              <a:rPr lang="en-GB" smtClean="0"/>
              <a:t>Comment only marking (Handout)</a:t>
            </a:r>
          </a:p>
          <a:p>
            <a:pPr eaLnBrk="1" hangingPunct="1"/>
            <a:r>
              <a:rPr lang="en-GB" smtClean="0"/>
              <a:t>Using a ‘tick grid’ (Handout)</a:t>
            </a:r>
          </a:p>
          <a:p>
            <a:pPr eaLnBrk="1" hangingPunct="1"/>
            <a:r>
              <a:rPr lang="en-GB" smtClean="0"/>
              <a:t>Oral feedback as lesson activity</a:t>
            </a:r>
          </a:p>
          <a:p>
            <a:pPr eaLnBrk="1" hangingPunct="1"/>
            <a:r>
              <a:rPr lang="en-GB" smtClean="0"/>
              <a:t>Feedback </a:t>
            </a:r>
            <a:r>
              <a:rPr lang="en-GB" smtClean="0">
                <a:sym typeface="Wingdings" pitchFamily="2" charset="2"/>
              </a:rPr>
              <a:t> active learning</a:t>
            </a:r>
          </a:p>
          <a:p>
            <a:pPr eaLnBrk="1" hangingPunct="1"/>
            <a:r>
              <a:rPr lang="en-GB" smtClean="0">
                <a:sym typeface="Wingdings" pitchFamily="2" charset="2"/>
              </a:rPr>
              <a:t>Electronic marking in word</a:t>
            </a:r>
          </a:p>
          <a:p>
            <a:pPr eaLnBrk="1" hangingPunct="1"/>
            <a:r>
              <a:rPr lang="en-GB" smtClean="0">
                <a:sym typeface="Wingdings" pitchFamily="2" charset="2"/>
              </a:rPr>
              <a:t>ASL (average sentence length)</a:t>
            </a:r>
          </a:p>
          <a:p>
            <a:pPr eaLnBrk="1" hangingPunct="1"/>
            <a:r>
              <a:rPr lang="en-GB" smtClean="0">
                <a:sym typeface="Wingdings" pitchFamily="2" charset="2"/>
              </a:rPr>
              <a:t>Making summative  formative</a:t>
            </a:r>
            <a:endParaRPr lang="en-US" smtClean="0"/>
          </a:p>
        </p:txBody>
      </p:sp>
      <p:sp>
        <p:nvSpPr>
          <p:cNvPr id="38916" name="Rectangle 3"/>
          <p:cNvSpPr>
            <a:spLocks noChangeArrowheads="1"/>
          </p:cNvSpPr>
          <p:nvPr/>
        </p:nvSpPr>
        <p:spPr bwMode="auto">
          <a:xfrm>
            <a:off x="6715125" y="1071563"/>
            <a:ext cx="20002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atin typeface="Calibri" pitchFamily="34" charset="0"/>
              </a:rPr>
              <a:t>“</a:t>
            </a:r>
            <a:r>
              <a:rPr lang="en-GB" sz="2000">
                <a:latin typeface="Calibri" pitchFamily="34" charset="0"/>
              </a:rPr>
              <a:t>The teachers need to find an interest in each pupil and help it along. This means the teachers need to know each pupil as individuals and take the time to learn what each person needs to succeed. “</a:t>
            </a:r>
          </a:p>
        </p:txBody>
      </p:sp>
      <p:sp>
        <p:nvSpPr>
          <p:cNvPr id="5" name="Rectangle 4"/>
          <p:cNvSpPr/>
          <p:nvPr/>
        </p:nvSpPr>
        <p:spPr>
          <a:xfrm>
            <a:off x="0" y="0"/>
            <a:ext cx="1785938" cy="1071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Feedback</a:t>
            </a:r>
            <a:endParaRPr lang="en-US" sz="2800" b="1" dirty="0"/>
          </a:p>
        </p:txBody>
      </p:sp>
      <p:sp>
        <p:nvSpPr>
          <p:cNvPr id="3891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8919"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p:cNvGraphicFramePr>
          <p:nvPr/>
        </p:nvGraphicFramePr>
        <p:xfrm>
          <a:off x="857250" y="1563688"/>
          <a:ext cx="7437438" cy="3508375"/>
        </p:xfrm>
        <a:graphic>
          <a:graphicData uri="http://schemas.openxmlformats.org/drawingml/2006/table">
            <a:tbl>
              <a:tblPr/>
              <a:tblGrid>
                <a:gridCol w="2401202"/>
                <a:gridCol w="2300988"/>
                <a:gridCol w="2735248"/>
              </a:tblGrid>
              <a:tr h="908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bg1"/>
                          </a:solidFill>
                          <a:effectLst/>
                          <a:latin typeface="Georgia" pitchFamily="18" charset="0"/>
                        </a:rPr>
                        <a:t>Groups of pupils given: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bg1"/>
                          </a:solidFill>
                          <a:effectLst/>
                          <a:latin typeface="Georgia" pitchFamily="18" charset="0"/>
                        </a:rPr>
                        <a:t>Improvement in Work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bg1"/>
                          </a:solidFill>
                          <a:effectLst/>
                          <a:latin typeface="Georgia" pitchFamily="18" charset="0"/>
                        </a:rPr>
                        <a:t>Interest in Subject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alpha val="50000"/>
                      </a:srgbClr>
                    </a:solidFill>
                  </a:tcPr>
                </a:tc>
              </a:tr>
              <a:tr h="9016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4D4D4D"/>
                          </a:solidFill>
                          <a:effectLst/>
                          <a:latin typeface="Georgia" pitchFamily="18" charset="0"/>
                        </a:rPr>
                        <a:t>Marks/grades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D4D4D"/>
                          </a:solidFill>
                          <a:effectLst/>
                          <a:latin typeface="Georgia"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4D4D4D"/>
                          </a:solidFill>
                          <a:effectLst/>
                          <a:latin typeface="Georgia" pitchFamily="18" charset="0"/>
                        </a:rPr>
                        <a:t>+ for high attainers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4D4D4D"/>
                          </a:solidFill>
                          <a:effectLst/>
                          <a:latin typeface="Georgia" pitchFamily="18" charset="0"/>
                        </a:rPr>
                        <a:t>- for middle/low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4D4D4D"/>
                          </a:solidFill>
                          <a:effectLst/>
                          <a:latin typeface="Georgia" pitchFamily="18" charset="0"/>
                        </a:rPr>
                        <a:t>Marks/grades + comments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4D4D4D"/>
                          </a:solidFill>
                          <a:effectLst/>
                          <a:latin typeface="Georgia"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4D4D4D"/>
                          </a:solidFill>
                          <a:effectLst/>
                          <a:latin typeface="Georgia" pitchFamily="18" charset="0"/>
                        </a:rPr>
                        <a:t>+ for high attainers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4D4D4D"/>
                          </a:solidFill>
                          <a:effectLst/>
                          <a:latin typeface="Georgia" pitchFamily="18" charset="0"/>
                        </a:rPr>
                        <a:t>- for middle/low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7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D4D4D"/>
                          </a:solidFill>
                          <a:effectLst/>
                          <a:latin typeface="Georgia" pitchFamily="18" charset="0"/>
                        </a:rPr>
                        <a:t>Comments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4D4D4D"/>
                          </a:solidFill>
                          <a:effectLst/>
                          <a:latin typeface="Georgia" pitchFamily="18" charset="0"/>
                        </a:rPr>
                        <a:t>30%</a:t>
                      </a:r>
                      <a:endParaRPr kumimoji="0" lang="en-GB" sz="1800" b="1" i="0" u="none" strike="noStrike" cap="none" normalizeH="0" baseline="0" smtClean="0">
                        <a:ln>
                          <a:noFill/>
                        </a:ln>
                        <a:solidFill>
                          <a:srgbClr val="4D4D4D"/>
                        </a:solidFill>
                        <a:effectLst/>
                        <a:latin typeface="Georgia"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D4D4D"/>
                          </a:solidFill>
                          <a:effectLst/>
                          <a:latin typeface="Georgia" pitchFamily="18" charset="0"/>
                        </a:rPr>
                        <a:t>+ for all groups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60" name="Text Box 25"/>
          <p:cNvSpPr txBox="1">
            <a:spLocks noChangeArrowheads="1"/>
          </p:cNvSpPr>
          <p:nvPr/>
        </p:nvSpPr>
        <p:spPr bwMode="auto">
          <a:xfrm>
            <a:off x="4572000" y="5257800"/>
            <a:ext cx="4319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i="1">
                <a:latin typeface="Trebuchet MS" pitchFamily="34" charset="0"/>
              </a:rPr>
              <a:t>Research findings, Black &amp; Wiliam,1998</a:t>
            </a:r>
          </a:p>
        </p:txBody>
      </p:sp>
      <p:sp>
        <p:nvSpPr>
          <p:cNvPr id="6" name="Rectangle 5"/>
          <p:cNvSpPr/>
          <p:nvPr/>
        </p:nvSpPr>
        <p:spPr>
          <a:xfrm>
            <a:off x="0" y="0"/>
            <a:ext cx="1785938" cy="1071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Feedback</a:t>
            </a:r>
            <a:endParaRPr lang="en-US" sz="2800" b="1" dirty="0"/>
          </a:p>
        </p:txBody>
      </p:sp>
      <p:sp>
        <p:nvSpPr>
          <p:cNvPr id="7" name="Title 1"/>
          <p:cNvSpPr txBox="1">
            <a:spLocks/>
          </p:cNvSpPr>
          <p:nvPr/>
        </p:nvSpPr>
        <p:spPr>
          <a:xfrm>
            <a:off x="642938" y="714375"/>
            <a:ext cx="8229600" cy="1143000"/>
          </a:xfrm>
          <a:prstGeom prst="rect">
            <a:avLst/>
          </a:prstGeom>
        </p:spPr>
        <p:txBody>
          <a:bodyPr/>
          <a:lstStyle/>
          <a:p>
            <a:pPr algn="ctr">
              <a:defRPr/>
            </a:pPr>
            <a:r>
              <a:rPr lang="en-GB" sz="4400" dirty="0">
                <a:latin typeface="+mj-lt"/>
                <a:ea typeface="+mj-ea"/>
                <a:cs typeface="+mj-cs"/>
              </a:rPr>
              <a:t>Comment only marking</a:t>
            </a:r>
            <a:endParaRPr lang="en-US" sz="4400" dirty="0">
              <a:latin typeface="+mj-lt"/>
              <a:ea typeface="+mj-ea"/>
              <a:cs typeface="+mj-cs"/>
            </a:endParaRPr>
          </a:p>
        </p:txBody>
      </p:sp>
      <p:sp>
        <p:nvSpPr>
          <p:cNvPr id="3996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9964"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785938" cy="1071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Feedback</a:t>
            </a:r>
            <a:endParaRPr lang="en-US" sz="2800" b="1" dirty="0"/>
          </a:p>
        </p:txBody>
      </p:sp>
      <p:sp>
        <p:nvSpPr>
          <p:cNvPr id="40963" name="Title 2"/>
          <p:cNvSpPr>
            <a:spLocks noGrp="1"/>
          </p:cNvSpPr>
          <p:nvPr>
            <p:ph type="title"/>
          </p:nvPr>
        </p:nvSpPr>
        <p:spPr>
          <a:xfrm>
            <a:off x="771525" y="274638"/>
            <a:ext cx="8229600" cy="1143000"/>
          </a:xfrm>
        </p:spPr>
        <p:txBody>
          <a:bodyPr/>
          <a:lstStyle/>
          <a:p>
            <a:pPr eaLnBrk="1" hangingPunct="1"/>
            <a:r>
              <a:rPr lang="en-GB" smtClean="0"/>
              <a:t>Targets for improvement</a:t>
            </a:r>
            <a:endParaRPr lang="en-US" smtClean="0"/>
          </a:p>
        </p:txBody>
      </p:sp>
      <p:sp>
        <p:nvSpPr>
          <p:cNvPr id="5" name="Rectangle 4"/>
          <p:cNvSpPr/>
          <p:nvPr/>
        </p:nvSpPr>
        <p:spPr>
          <a:xfrm>
            <a:off x="1071563" y="4500563"/>
            <a:ext cx="2214562" cy="13573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Reminder</a:t>
            </a:r>
            <a:endParaRPr lang="en-US" sz="3600" dirty="0"/>
          </a:p>
        </p:txBody>
      </p:sp>
      <p:sp>
        <p:nvSpPr>
          <p:cNvPr id="6" name="Rectangle 5"/>
          <p:cNvSpPr/>
          <p:nvPr/>
        </p:nvSpPr>
        <p:spPr>
          <a:xfrm>
            <a:off x="3286125" y="3071813"/>
            <a:ext cx="2286000" cy="1428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Scaffold</a:t>
            </a:r>
            <a:endParaRPr lang="en-US" sz="3600" dirty="0"/>
          </a:p>
        </p:txBody>
      </p:sp>
      <p:sp>
        <p:nvSpPr>
          <p:cNvPr id="7" name="Rectangle 6"/>
          <p:cNvSpPr/>
          <p:nvPr/>
        </p:nvSpPr>
        <p:spPr>
          <a:xfrm>
            <a:off x="5572125" y="1714500"/>
            <a:ext cx="2428875" cy="13573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Example</a:t>
            </a:r>
            <a:endParaRPr lang="en-US" sz="3600" dirty="0"/>
          </a:p>
        </p:txBody>
      </p:sp>
      <p:sp>
        <p:nvSpPr>
          <p:cNvPr id="40967" name="TextBox 7"/>
          <p:cNvSpPr txBox="1">
            <a:spLocks noChangeArrowheads="1"/>
          </p:cNvSpPr>
          <p:nvPr/>
        </p:nvSpPr>
        <p:spPr bwMode="auto">
          <a:xfrm>
            <a:off x="1071563" y="6072188"/>
            <a:ext cx="721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Implicit ----------------------------------------------------------------</a:t>
            </a:r>
            <a:r>
              <a:rPr lang="en-GB">
                <a:sym typeface="Wingdings" pitchFamily="2" charset="2"/>
              </a:rPr>
              <a:t> Explicit</a:t>
            </a:r>
            <a:endParaRPr lang="en-US"/>
          </a:p>
        </p:txBody>
      </p:sp>
      <p:sp>
        <p:nvSpPr>
          <p:cNvPr id="4096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0969"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5410200" y="762000"/>
          <a:ext cx="3467100" cy="5334000"/>
        </p:xfrm>
        <a:graphic>
          <a:graphicData uri="http://schemas.openxmlformats.org/presentationml/2006/ole">
            <mc:AlternateContent xmlns:mc="http://schemas.openxmlformats.org/markup-compatibility/2006">
              <mc:Choice xmlns:v="urn:schemas-microsoft-com:vml" Requires="v">
                <p:oleObj spid="_x0000_s41999" name="Bitmap Image" r:id="rId4" imgW="7771429" imgH="11952381" progId="Paint.Picture">
                  <p:embed/>
                </p:oleObj>
              </mc:Choice>
              <mc:Fallback>
                <p:oleObj name="Bitmap Image" r:id="rId4" imgW="7771429" imgH="1195238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762000"/>
                        <a:ext cx="34671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989013" y="573088"/>
          <a:ext cx="4725987" cy="6070600"/>
        </p:xfrm>
        <a:graphic>
          <a:graphicData uri="http://schemas.openxmlformats.org/presentationml/2006/ole">
            <mc:AlternateContent xmlns:mc="http://schemas.openxmlformats.org/markup-compatibility/2006">
              <mc:Choice xmlns:v="urn:schemas-microsoft-com:vml" Requires="v">
                <p:oleObj spid="_x0000_s42000" name="Bitmap Image" r:id="rId6" imgW="18333333" imgH="23552381" progId="Paint.Picture">
                  <p:embed/>
                </p:oleObj>
              </mc:Choice>
              <mc:Fallback>
                <p:oleObj name="Bitmap Image" r:id="rId6" imgW="18333333" imgH="23552381"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013" y="573088"/>
                        <a:ext cx="4725987"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0" y="0"/>
            <a:ext cx="1785938" cy="9286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Feedback</a:t>
            </a:r>
            <a:endParaRPr lang="en-US" sz="2800" b="1" dirty="0"/>
          </a:p>
        </p:txBody>
      </p:sp>
      <p:sp>
        <p:nvSpPr>
          <p:cNvPr id="4198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1990" name="Picture 19" descr="Joined Up.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55"/>
          <p:cNvGraphicFramePr>
            <a:graphicFrameLocks noGrp="1"/>
          </p:cNvGraphicFramePr>
          <p:nvPr/>
        </p:nvGraphicFramePr>
        <p:xfrm>
          <a:off x="285750" y="71438"/>
          <a:ext cx="2071688" cy="6634164"/>
        </p:xfrm>
        <a:graphic>
          <a:graphicData uri="http://schemas.openxmlformats.org/drawingml/2006/table">
            <a:tbl>
              <a:tblPr>
                <a:tableStyleId>{2D5ABB26-0587-4C30-8999-92F81FD0307C}</a:tableStyleId>
              </a:tblPr>
              <a:tblGrid>
                <a:gridCol w="1071563"/>
                <a:gridCol w="571500"/>
                <a:gridCol w="428625"/>
              </a:tblGrid>
              <a:tr h="5066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sym typeface="Wingdings" pitchFamily="2" charset="2"/>
                        </a:rPr>
                        <a:t></a:t>
                      </a:r>
                      <a:endParaRPr kumimoji="0" lang="en-GB" sz="1600" b="0" i="0" u="none" strike="noStrike" cap="none" normalizeH="0" baseline="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smtClean="0">
                          <a:ln>
                            <a:noFill/>
                          </a:ln>
                          <a:effectLst/>
                          <a:sym typeface="Wingdings" pitchFamily="2" charset="2"/>
                        </a:rPr>
                        <a:t></a:t>
                      </a:r>
                      <a:endParaRPr kumimoji="0" lang="en-GB" sz="1600" b="0" i="0" u="none" strike="noStrike" cap="none" normalizeH="0" baseline="0" smtClean="0">
                        <a:ln>
                          <a:noFill/>
                        </a:ln>
                        <a:solidFill>
                          <a:schemeClr val="tx1"/>
                        </a:solidFill>
                        <a:effectLst/>
                        <a:latin typeface="Arial" charset="0"/>
                        <a:sym typeface="Wingdings" pitchFamily="2" charset="2"/>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present</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114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present (other persons)</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(preterit)</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(imperfect)</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past (perfect)</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future</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conditional</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subjunctive</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84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verb &amp; infinitive</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links</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opinions</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reasons</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negatives</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comp./sup.</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idioms</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800" dirty="0"/>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subordination</a:t>
                      </a: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800" dirty="0"/>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mn-lt"/>
                        </a:rPr>
                        <a:t>vocabulary +</a:t>
                      </a: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800" dirty="0"/>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u="none" strike="noStrike" cap="none" normalizeH="0" baseline="0" dirty="0" smtClean="0">
                          <a:ln>
                            <a:noFill/>
                          </a:ln>
                          <a:effectLst/>
                          <a:latin typeface="+mn-lt"/>
                        </a:rPr>
                        <a:t>pronunciation</a:t>
                      </a:r>
                      <a:endParaRPr kumimoji="0" lang="en-GB" sz="1000" b="0" i="0" u="none" strike="noStrike" cap="none" normalizeH="0" baseline="0" dirty="0" smtClean="0">
                        <a:ln>
                          <a:noFill/>
                        </a:ln>
                        <a:solidFill>
                          <a:schemeClr val="tx1"/>
                        </a:solidFill>
                        <a:effectLst/>
                        <a:latin typeface="+mn-lt"/>
                      </a:endParaRPr>
                    </a:p>
                  </a:txBody>
                  <a:tcPr marL="91439" marR="91439" marT="45719" marB="4571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800" dirty="0"/>
                    </a:p>
                  </a:txBody>
                  <a:tcPr marL="91439" marR="91439" marT="45719" marB="4571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43092" name="Title 2"/>
          <p:cNvSpPr>
            <a:spLocks noGrp="1"/>
          </p:cNvSpPr>
          <p:nvPr>
            <p:ph type="title"/>
          </p:nvPr>
        </p:nvSpPr>
        <p:spPr>
          <a:xfrm>
            <a:off x="2571750" y="274638"/>
            <a:ext cx="6115050" cy="1143000"/>
          </a:xfrm>
        </p:spPr>
        <p:txBody>
          <a:bodyPr/>
          <a:lstStyle/>
          <a:p>
            <a:pPr eaLnBrk="1" hangingPunct="1"/>
            <a:r>
              <a:rPr lang="en-GB" smtClean="0"/>
              <a:t>How to use the tick grid</a:t>
            </a:r>
            <a:endParaRPr lang="en-US" smtClean="0"/>
          </a:p>
        </p:txBody>
      </p:sp>
      <p:sp>
        <p:nvSpPr>
          <p:cNvPr id="43093" name="Content Placeholder 4"/>
          <p:cNvSpPr>
            <a:spLocks noGrp="1"/>
          </p:cNvSpPr>
          <p:nvPr>
            <p:ph sz="half" idx="2"/>
          </p:nvPr>
        </p:nvSpPr>
        <p:spPr>
          <a:xfrm>
            <a:off x="2714625" y="1600200"/>
            <a:ext cx="5972175" cy="4525963"/>
          </a:xfrm>
        </p:spPr>
        <p:txBody>
          <a:bodyPr/>
          <a:lstStyle/>
          <a:p>
            <a:pPr eaLnBrk="1" hangingPunct="1"/>
            <a:r>
              <a:rPr lang="en-GB" smtClean="0"/>
              <a:t>With text book listening tasks</a:t>
            </a:r>
          </a:p>
          <a:p>
            <a:pPr eaLnBrk="1" hangingPunct="1"/>
            <a:r>
              <a:rPr lang="en-GB" smtClean="0"/>
              <a:t>With written text</a:t>
            </a:r>
          </a:p>
          <a:p>
            <a:pPr eaLnBrk="1" hangingPunct="1"/>
            <a:r>
              <a:rPr lang="en-GB" smtClean="0"/>
              <a:t>When peer assessing</a:t>
            </a:r>
          </a:p>
          <a:p>
            <a:pPr eaLnBrk="1" hangingPunct="1"/>
            <a:r>
              <a:rPr lang="en-GB" smtClean="0"/>
              <a:t>When completing speaking preparation for GCSE tasks</a:t>
            </a:r>
          </a:p>
          <a:p>
            <a:pPr eaLnBrk="1" hangingPunct="1"/>
            <a:r>
              <a:rPr lang="en-GB" smtClean="0"/>
              <a:t>When listening to exam board sample material</a:t>
            </a:r>
          </a:p>
          <a:p>
            <a:pPr eaLnBrk="1" hangingPunct="1"/>
            <a:r>
              <a:rPr lang="en-GB" smtClean="0"/>
              <a:t>When assessing model answer provided by the teacher</a:t>
            </a:r>
          </a:p>
          <a:p>
            <a:pPr eaLnBrk="1" hangingPunct="1"/>
            <a:endParaRPr lang="en-GB" smtClean="0"/>
          </a:p>
          <a:p>
            <a:pPr eaLnBrk="1" hangingPunct="1"/>
            <a:endParaRPr lang="en-US" smtClean="0"/>
          </a:p>
        </p:txBody>
      </p:sp>
      <p:sp>
        <p:nvSpPr>
          <p:cNvPr id="4309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3095"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928688" y="1631950"/>
            <a:ext cx="74295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Calibri" pitchFamily="34" charset="0"/>
              </a:rPr>
              <a:t>“Things that are not motivating is your work being discouraged, marking that just gives a target without praise, teachers shouting, lots of mention about tests, pupils or teachers laughing when you get something wrong, and teachers adding pressure to your work. These things are not motivating because they make us feel bad about ourselves and we know we won’t do as well as we want to do.”</a:t>
            </a:r>
            <a:br>
              <a:rPr lang="en-GB" sz="2400">
                <a:latin typeface="Calibri" pitchFamily="34" charset="0"/>
              </a:rPr>
            </a:br>
            <a:r>
              <a:rPr lang="en-GB" sz="2400">
                <a:latin typeface="Calibri" pitchFamily="34" charset="0"/>
              </a:rPr>
              <a:t/>
            </a:r>
            <a:br>
              <a:rPr lang="en-GB" sz="2400">
                <a:latin typeface="Calibri" pitchFamily="34" charset="0"/>
              </a:rPr>
            </a:br>
            <a:r>
              <a:rPr lang="en-GB" sz="2400" i="1">
                <a:latin typeface="Calibri" pitchFamily="34" charset="0"/>
              </a:rPr>
              <a:t>Student voice survey, 2010, Comberton Village College</a:t>
            </a:r>
            <a:br>
              <a:rPr lang="en-GB" sz="2400" i="1">
                <a:latin typeface="Calibri" pitchFamily="34" charset="0"/>
              </a:rPr>
            </a:br>
            <a:r>
              <a:rPr lang="en-GB" sz="2400" i="1">
                <a:latin typeface="Calibri" pitchFamily="34" charset="0"/>
              </a:rPr>
              <a:t>Assessment and motivation</a:t>
            </a:r>
          </a:p>
        </p:txBody>
      </p:sp>
      <p:pic>
        <p:nvPicPr>
          <p:cNvPr id="4403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0875" y="357188"/>
            <a:ext cx="1770063"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785938" cy="1071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Feedback</a:t>
            </a:r>
            <a:endParaRPr lang="en-US" sz="2800" b="1" dirty="0"/>
          </a:p>
        </p:txBody>
      </p:sp>
      <p:sp>
        <p:nvSpPr>
          <p:cNvPr id="4403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4038"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smtClean="0"/>
              <a:t>Reflection and Review</a:t>
            </a:r>
            <a:endParaRPr lang="en-US" smtClean="0"/>
          </a:p>
        </p:txBody>
      </p:sp>
      <p:sp>
        <p:nvSpPr>
          <p:cNvPr id="45059" name="Content Placeholder 2"/>
          <p:cNvSpPr>
            <a:spLocks noGrp="1"/>
          </p:cNvSpPr>
          <p:nvPr>
            <p:ph idx="1"/>
          </p:nvPr>
        </p:nvSpPr>
        <p:spPr/>
        <p:txBody>
          <a:bodyPr/>
          <a:lstStyle/>
          <a:p>
            <a:pPr eaLnBrk="1" hangingPunct="1"/>
            <a:r>
              <a:rPr lang="en-GB" smtClean="0"/>
              <a:t>Make own assessments (e.g. listening)</a:t>
            </a:r>
            <a:br>
              <a:rPr lang="en-GB" smtClean="0"/>
            </a:br>
            <a:endParaRPr lang="en-GB" smtClean="0"/>
          </a:p>
          <a:p>
            <a:pPr eaLnBrk="1" hangingPunct="1"/>
            <a:r>
              <a:rPr lang="en-GB" smtClean="0"/>
              <a:t>Active revision (e.g. speaking grid, parts </a:t>
            </a:r>
            <a:r>
              <a:rPr lang="en-GB" smtClean="0">
                <a:sym typeface="Wingdings" pitchFamily="2" charset="2"/>
              </a:rPr>
              <a:t> whole  parts, </a:t>
            </a:r>
            <a:r>
              <a:rPr lang="en-GB" smtClean="0"/>
              <a:t>speaking line )</a:t>
            </a:r>
            <a:br>
              <a:rPr lang="en-GB" smtClean="0"/>
            </a:br>
            <a:endParaRPr lang="en-GB" smtClean="0"/>
          </a:p>
          <a:p>
            <a:pPr eaLnBrk="1" hangingPunct="1"/>
            <a:r>
              <a:rPr lang="en-GB" smtClean="0"/>
              <a:t>Re-drafting</a:t>
            </a:r>
            <a:br>
              <a:rPr lang="en-GB" smtClean="0"/>
            </a:br>
            <a:endParaRPr lang="en-GB" smtClean="0"/>
          </a:p>
          <a:p>
            <a:pPr eaLnBrk="1" hangingPunct="1"/>
            <a:r>
              <a:rPr lang="en-GB" smtClean="0"/>
              <a:t>Creative transfer (e.g. mind-mapping task)</a:t>
            </a:r>
          </a:p>
          <a:p>
            <a:pPr eaLnBrk="1" hangingPunct="1">
              <a:buFont typeface="Arial" charset="0"/>
              <a:buNone/>
            </a:pPr>
            <a:endParaRPr lang="en-US" smtClean="0"/>
          </a:p>
        </p:txBody>
      </p:sp>
      <p:sp>
        <p:nvSpPr>
          <p:cNvPr id="4" name="Rectangle 3"/>
          <p:cNvSpPr/>
          <p:nvPr/>
        </p:nvSpPr>
        <p:spPr>
          <a:xfrm>
            <a:off x="0" y="0"/>
            <a:ext cx="1785938" cy="1071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Reflection &amp; Review</a:t>
            </a:r>
            <a:endParaRPr lang="en-US" sz="2800" b="1" dirty="0"/>
          </a:p>
        </p:txBody>
      </p:sp>
      <p:sp>
        <p:nvSpPr>
          <p:cNvPr id="4506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5062"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284663" y="0"/>
            <a:ext cx="4248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b="1"/>
              <a:t>Sams Fragen:</a:t>
            </a:r>
          </a:p>
        </p:txBody>
      </p:sp>
      <p:sp>
        <p:nvSpPr>
          <p:cNvPr id="47107" name="Text Box 3"/>
          <p:cNvSpPr txBox="1">
            <a:spLocks noChangeArrowheads="1"/>
          </p:cNvSpPr>
          <p:nvPr/>
        </p:nvSpPr>
        <p:spPr bwMode="auto">
          <a:xfrm>
            <a:off x="34925" y="401638"/>
            <a:ext cx="8893175"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GB" sz="2000"/>
              <a:t>Wie findet Sam Deutsch?</a:t>
            </a:r>
          </a:p>
          <a:p>
            <a:pPr eaLnBrk="1" hangingPunct="1">
              <a:spcBef>
                <a:spcPct val="50000"/>
              </a:spcBef>
            </a:pPr>
            <a:r>
              <a:rPr lang="en-GB" sz="2000"/>
              <a:t>_____________________________________________________</a:t>
            </a:r>
          </a:p>
          <a:p>
            <a:pPr eaLnBrk="1" hangingPunct="1">
              <a:spcBef>
                <a:spcPct val="50000"/>
              </a:spcBef>
            </a:pPr>
            <a:r>
              <a:rPr lang="en-GB" sz="2000"/>
              <a:t>2. Was ist Sams Lieblingsfach?</a:t>
            </a:r>
          </a:p>
          <a:p>
            <a:pPr eaLnBrk="1" hangingPunct="1">
              <a:spcBef>
                <a:spcPct val="50000"/>
              </a:spcBef>
            </a:pPr>
            <a:r>
              <a:rPr lang="en-GB" sz="2000"/>
              <a:t>_____________________________________________________</a:t>
            </a:r>
          </a:p>
          <a:p>
            <a:pPr eaLnBrk="1" hangingPunct="1">
              <a:spcBef>
                <a:spcPct val="50000"/>
              </a:spcBef>
            </a:pPr>
            <a:r>
              <a:rPr lang="en-GB" sz="2000"/>
              <a:t>3. Was macht Sam am Wochenende?</a:t>
            </a:r>
          </a:p>
          <a:p>
            <a:pPr eaLnBrk="1" hangingPunct="1">
              <a:spcBef>
                <a:spcPct val="50000"/>
              </a:spcBef>
            </a:pPr>
            <a:r>
              <a:rPr lang="en-GB" sz="2000"/>
              <a:t>_____________________________________________________</a:t>
            </a:r>
          </a:p>
          <a:p>
            <a:pPr eaLnBrk="1" hangingPunct="1">
              <a:spcBef>
                <a:spcPct val="50000"/>
              </a:spcBef>
            </a:pPr>
            <a:r>
              <a:rPr lang="en-GB" sz="2000"/>
              <a:t>4. Wer ist Zoe?</a:t>
            </a:r>
          </a:p>
          <a:p>
            <a:pPr eaLnBrk="1" hangingPunct="1">
              <a:spcBef>
                <a:spcPct val="50000"/>
              </a:spcBef>
            </a:pPr>
            <a:r>
              <a:rPr lang="en-GB" sz="2000"/>
              <a:t>_____________________________________________________</a:t>
            </a:r>
          </a:p>
          <a:p>
            <a:pPr eaLnBrk="1" hangingPunct="1">
              <a:spcBef>
                <a:spcPct val="50000"/>
              </a:spcBef>
            </a:pPr>
            <a:r>
              <a:rPr lang="en-GB" sz="2000"/>
              <a:t>5. Wie viele Hobbys hat Sam?</a:t>
            </a:r>
          </a:p>
          <a:p>
            <a:pPr eaLnBrk="1" hangingPunct="1">
              <a:spcBef>
                <a:spcPct val="50000"/>
              </a:spcBef>
            </a:pPr>
            <a:r>
              <a:rPr lang="en-GB" sz="2000"/>
              <a:t>_____________________________________________________</a:t>
            </a:r>
          </a:p>
          <a:p>
            <a:pPr eaLnBrk="1" hangingPunct="1">
              <a:spcBef>
                <a:spcPct val="50000"/>
              </a:spcBef>
            </a:pPr>
            <a:r>
              <a:rPr lang="en-GB" sz="2000"/>
              <a:t>6. Wie viele Haustiere hat Sam?</a:t>
            </a:r>
          </a:p>
          <a:p>
            <a:pPr eaLnBrk="1" hangingPunct="1">
              <a:spcBef>
                <a:spcPct val="50000"/>
              </a:spcBef>
            </a:pPr>
            <a:r>
              <a:rPr lang="en-GB" sz="2000"/>
              <a:t>_____________________________________________________</a:t>
            </a:r>
          </a:p>
          <a:p>
            <a:pPr eaLnBrk="1" hangingPunct="1">
              <a:spcBef>
                <a:spcPct val="50000"/>
              </a:spcBef>
            </a:pPr>
            <a:r>
              <a:rPr lang="en-GB" sz="2000"/>
              <a:t>7. Warum ist Sam nicht perfekt?</a:t>
            </a:r>
          </a:p>
          <a:p>
            <a:pPr eaLnBrk="1" hangingPunct="1">
              <a:spcBef>
                <a:spcPct val="50000"/>
              </a:spcBef>
            </a:pPr>
            <a:r>
              <a:rPr lang="en-GB" sz="2000"/>
              <a:t>____________________________________________________</a:t>
            </a:r>
            <a:endParaRPr lang="en-GB" sz="2000">
              <a:cs typeface="Arial" charset="0"/>
            </a:endParaRPr>
          </a:p>
        </p:txBody>
      </p:sp>
      <p:sp>
        <p:nvSpPr>
          <p:cNvPr id="25604" name="Text Box 4"/>
          <p:cNvSpPr txBox="1">
            <a:spLocks noChangeArrowheads="1"/>
          </p:cNvSpPr>
          <p:nvPr/>
        </p:nvSpPr>
        <p:spPr bwMode="auto">
          <a:xfrm>
            <a:off x="106363" y="804863"/>
            <a:ext cx="5754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chemeClr val="accent2"/>
                </a:solidFill>
              </a:rPr>
              <a:t>anstrengend/langweilig/Er mag Deutsch nicht.</a:t>
            </a:r>
          </a:p>
        </p:txBody>
      </p:sp>
      <p:sp>
        <p:nvSpPr>
          <p:cNvPr id="25605" name="Text Box 5"/>
          <p:cNvSpPr txBox="1">
            <a:spLocks noChangeArrowheads="1"/>
          </p:cNvSpPr>
          <p:nvPr/>
        </p:nvSpPr>
        <p:spPr bwMode="auto">
          <a:xfrm>
            <a:off x="107950" y="1736725"/>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chemeClr val="accent2"/>
                </a:solidFill>
              </a:rPr>
              <a:t>Sport</a:t>
            </a:r>
          </a:p>
        </p:txBody>
      </p:sp>
      <p:sp>
        <p:nvSpPr>
          <p:cNvPr id="25606" name="Text Box 6"/>
          <p:cNvSpPr txBox="1">
            <a:spLocks noChangeArrowheads="1"/>
          </p:cNvSpPr>
          <p:nvPr/>
        </p:nvSpPr>
        <p:spPr bwMode="auto">
          <a:xfrm>
            <a:off x="107950" y="2671763"/>
            <a:ext cx="198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chemeClr val="accent2"/>
                </a:solidFill>
              </a:rPr>
              <a:t>Er spielt Sport.</a:t>
            </a:r>
          </a:p>
        </p:txBody>
      </p:sp>
      <p:sp>
        <p:nvSpPr>
          <p:cNvPr id="25607" name="Text Box 7"/>
          <p:cNvSpPr txBox="1">
            <a:spLocks noChangeArrowheads="1"/>
          </p:cNvSpPr>
          <p:nvPr/>
        </p:nvSpPr>
        <p:spPr bwMode="auto">
          <a:xfrm>
            <a:off x="107950" y="3595688"/>
            <a:ext cx="220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chemeClr val="accent2"/>
                </a:solidFill>
              </a:rPr>
              <a:t>Sams Schwester</a:t>
            </a:r>
          </a:p>
        </p:txBody>
      </p:sp>
      <p:sp>
        <p:nvSpPr>
          <p:cNvPr id="25608" name="Text Box 8"/>
          <p:cNvSpPr txBox="1">
            <a:spLocks noChangeArrowheads="1"/>
          </p:cNvSpPr>
          <p:nvPr/>
        </p:nvSpPr>
        <p:spPr bwMode="auto">
          <a:xfrm>
            <a:off x="107950" y="4506913"/>
            <a:ext cx="846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chemeClr val="accent2"/>
                </a:solidFill>
              </a:rPr>
              <a:t>vier/4</a:t>
            </a:r>
          </a:p>
        </p:txBody>
      </p:sp>
      <p:sp>
        <p:nvSpPr>
          <p:cNvPr id="25609" name="Text Box 9"/>
          <p:cNvSpPr txBox="1">
            <a:spLocks noChangeArrowheads="1"/>
          </p:cNvSpPr>
          <p:nvPr/>
        </p:nvSpPr>
        <p:spPr bwMode="auto">
          <a:xfrm>
            <a:off x="107950" y="5421313"/>
            <a:ext cx="874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chemeClr val="accent2"/>
                </a:solidFill>
              </a:rPr>
              <a:t>f</a:t>
            </a:r>
            <a:r>
              <a:rPr lang="en-GB" sz="2000" b="1">
                <a:solidFill>
                  <a:schemeClr val="accent2"/>
                </a:solidFill>
                <a:cs typeface="Arial" charset="0"/>
              </a:rPr>
              <a:t>ünf/5</a:t>
            </a:r>
          </a:p>
        </p:txBody>
      </p:sp>
      <p:sp>
        <p:nvSpPr>
          <p:cNvPr id="25610" name="Text Box 10"/>
          <p:cNvSpPr txBox="1">
            <a:spLocks noChangeArrowheads="1"/>
          </p:cNvSpPr>
          <p:nvPr/>
        </p:nvSpPr>
        <p:spPr bwMode="auto">
          <a:xfrm>
            <a:off x="107950" y="6345238"/>
            <a:ext cx="2776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chemeClr val="accent2"/>
                </a:solidFill>
              </a:rPr>
              <a:t>Er ist faul in Deutsch.</a:t>
            </a:r>
            <a:endParaRPr lang="en-GB" sz="2000" b="1">
              <a:solidFill>
                <a:schemeClr val="accent2"/>
              </a:solidFill>
              <a:cs typeface="Arial" charset="0"/>
            </a:endParaRPr>
          </a:p>
        </p:txBody>
      </p:sp>
      <p:sp>
        <p:nvSpPr>
          <p:cNvPr id="4711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7116" name="Picture 19"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P spid="25608" grpId="0"/>
      <p:bldP spid="25609" grpId="0"/>
      <p:bldP spid="256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428625"/>
          <a:ext cx="8286750" cy="5643564"/>
        </p:xfrm>
        <a:graphic>
          <a:graphicData uri="http://schemas.openxmlformats.org/drawingml/2006/table">
            <a:tbl>
              <a:tblPr firstRow="1" bandRow="1">
                <a:tableStyleId>{5940675A-B579-460E-94D1-54222C63F5DA}</a:tableStyleId>
              </a:tblPr>
              <a:tblGrid>
                <a:gridCol w="2762250"/>
                <a:gridCol w="2762250"/>
                <a:gridCol w="2762250"/>
              </a:tblGrid>
              <a:tr h="1881188">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1881188">
                <a:tc>
                  <a:txBody>
                    <a:bodyPr/>
                    <a:lstStyle/>
                    <a:p>
                      <a:endParaRPr lang="en-US" sz="1800"/>
                    </a:p>
                  </a:txBody>
                  <a:tcPr marL="91439" marR="91439"/>
                </a:tc>
                <a:tc>
                  <a:txBody>
                    <a:bodyPr/>
                    <a:lstStyle/>
                    <a:p>
                      <a:endParaRPr lang="en-US" sz="1800"/>
                    </a:p>
                  </a:txBody>
                  <a:tcPr marL="91439" marR="91439"/>
                </a:tc>
                <a:tc>
                  <a:txBody>
                    <a:bodyPr/>
                    <a:lstStyle/>
                    <a:p>
                      <a:endParaRPr lang="en-US" sz="1800"/>
                    </a:p>
                  </a:txBody>
                  <a:tcPr marL="91439" marR="91439"/>
                </a:tc>
              </a:tr>
              <a:tr h="1881188">
                <a:tc>
                  <a:txBody>
                    <a:bodyPr/>
                    <a:lstStyle/>
                    <a:p>
                      <a:endParaRPr lang="en-US" sz="1800"/>
                    </a:p>
                  </a:txBody>
                  <a:tcPr marL="91439" marR="91439"/>
                </a:tc>
                <a:tc>
                  <a:txBody>
                    <a:bodyPr/>
                    <a:lstStyle/>
                    <a:p>
                      <a:endParaRPr lang="en-US" sz="1800"/>
                    </a:p>
                  </a:txBody>
                  <a:tcPr marL="91439" marR="91439"/>
                </a:tc>
                <a:tc>
                  <a:txBody>
                    <a:bodyPr/>
                    <a:lstStyle/>
                    <a:p>
                      <a:endParaRPr lang="en-US" sz="1800" dirty="0"/>
                    </a:p>
                  </a:txBody>
                  <a:tcPr marL="91439" marR="91439"/>
                </a:tc>
              </a:tr>
            </a:tbl>
          </a:graphicData>
        </a:graphic>
      </p:graphicFrame>
      <p:sp>
        <p:nvSpPr>
          <p:cNvPr id="4" name="Rectangle 3"/>
          <p:cNvSpPr/>
          <p:nvPr/>
        </p:nvSpPr>
        <p:spPr>
          <a:xfrm>
            <a:off x="500063" y="1928813"/>
            <a:ext cx="8286750" cy="357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1677988" y="2106613"/>
            <a:ext cx="3571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464050" y="2106613"/>
            <a:ext cx="3571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250113" y="2106613"/>
            <a:ext cx="3571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0063" y="3857625"/>
            <a:ext cx="8286750" cy="357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p:nvPr/>
        </p:nvCxnSpPr>
        <p:spPr>
          <a:xfrm rot="5400000">
            <a:off x="1677988" y="4035425"/>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464050" y="4035425"/>
            <a:ext cx="3571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250113" y="4035425"/>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0063" y="5715000"/>
            <a:ext cx="8286750" cy="357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rot="5400000">
            <a:off x="1677988" y="5892800"/>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464050" y="5892800"/>
            <a:ext cx="3571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250113" y="5892800"/>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160" name="TextBox 17"/>
          <p:cNvSpPr txBox="1">
            <a:spLocks noChangeArrowheads="1"/>
          </p:cNvSpPr>
          <p:nvPr/>
        </p:nvSpPr>
        <p:spPr bwMode="auto">
          <a:xfrm>
            <a:off x="642938" y="642938"/>
            <a:ext cx="2357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Last year to I went on holiday to France with my family.</a:t>
            </a:r>
            <a:endParaRPr lang="en-US" sz="2000">
              <a:latin typeface="Calibri" pitchFamily="34" charset="0"/>
            </a:endParaRPr>
          </a:p>
        </p:txBody>
      </p:sp>
      <p:sp>
        <p:nvSpPr>
          <p:cNvPr id="4816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8162"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428625"/>
            <a:ext cx="7566025" cy="58578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915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9156" name="Picture 3"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857625" y="2571750"/>
            <a:ext cx="4143375" cy="33575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dirty="0" err="1">
                <a:solidFill>
                  <a:schemeClr val="tx1"/>
                </a:solidFill>
              </a:rPr>
              <a:t>Prácticas</a:t>
            </a:r>
            <a:r>
              <a:rPr lang="en-GB" sz="1400" dirty="0">
                <a:solidFill>
                  <a:schemeClr val="tx1"/>
                </a:solidFill>
              </a:rPr>
              <a:t> </a:t>
            </a:r>
            <a:r>
              <a:rPr lang="en-GB" sz="1400" dirty="0" err="1">
                <a:solidFill>
                  <a:schemeClr val="tx1"/>
                </a:solidFill>
              </a:rPr>
              <a:t>laborales</a:t>
            </a:r>
            <a:r>
              <a:rPr lang="en-GB" sz="1400" dirty="0">
                <a:solidFill>
                  <a:schemeClr val="tx1"/>
                </a:solidFill>
              </a:rPr>
              <a:t/>
            </a:r>
            <a:br>
              <a:rPr lang="en-GB" sz="1400" dirty="0">
                <a:solidFill>
                  <a:schemeClr val="tx1"/>
                </a:solidFill>
              </a:rPr>
            </a:br>
            <a:r>
              <a:rPr lang="en-GB" sz="1400" dirty="0" err="1">
                <a:solidFill>
                  <a:schemeClr val="tx1"/>
                </a:solidFill>
              </a:rPr>
              <a:t>escuela</a:t>
            </a:r>
            <a:r>
              <a:rPr lang="en-GB" sz="1400" dirty="0">
                <a:solidFill>
                  <a:schemeClr val="tx1"/>
                </a:solidFill>
              </a:rPr>
              <a:t> </a:t>
            </a:r>
            <a:br>
              <a:rPr lang="en-GB" sz="1400" dirty="0">
                <a:solidFill>
                  <a:schemeClr val="tx1"/>
                </a:solidFill>
              </a:rPr>
            </a:br>
            <a:r>
              <a:rPr lang="en-GB" sz="1400" dirty="0" err="1">
                <a:solidFill>
                  <a:schemeClr val="tx1"/>
                </a:solidFill>
              </a:rPr>
              <a:t>horas</a:t>
            </a:r>
            <a:r>
              <a:rPr lang="en-GB" sz="1400" dirty="0">
                <a:solidFill>
                  <a:schemeClr val="tx1"/>
                </a:solidFill>
              </a:rPr>
              <a:t> de </a:t>
            </a:r>
            <a:r>
              <a:rPr lang="en-GB" sz="1400" dirty="0" err="1">
                <a:solidFill>
                  <a:schemeClr val="tx1"/>
                </a:solidFill>
              </a:rPr>
              <a:t>trabajo</a:t>
            </a:r>
            <a:r>
              <a:rPr lang="en-GB" sz="1400" dirty="0">
                <a:solidFill>
                  <a:schemeClr val="tx1"/>
                </a:solidFill>
              </a:rPr>
              <a:t/>
            </a:r>
            <a:br>
              <a:rPr lang="en-GB" sz="1400" dirty="0">
                <a:solidFill>
                  <a:schemeClr val="tx1"/>
                </a:solidFill>
              </a:rPr>
            </a:br>
            <a:r>
              <a:rPr lang="en-GB" sz="1400" dirty="0">
                <a:solidFill>
                  <a:schemeClr val="tx1"/>
                </a:solidFill>
              </a:rPr>
              <a:t>primer </a:t>
            </a:r>
            <a:r>
              <a:rPr lang="en-GB" sz="1400" dirty="0" err="1">
                <a:solidFill>
                  <a:schemeClr val="tx1"/>
                </a:solidFill>
              </a:rPr>
              <a:t>día</a:t>
            </a:r>
            <a:r>
              <a:rPr lang="en-GB" sz="1400" dirty="0">
                <a:solidFill>
                  <a:schemeClr val="tx1"/>
                </a:solidFill>
              </a:rPr>
              <a:t/>
            </a:r>
            <a:br>
              <a:rPr lang="en-GB" sz="1400" dirty="0">
                <a:solidFill>
                  <a:schemeClr val="tx1"/>
                </a:solidFill>
              </a:rPr>
            </a:br>
            <a:r>
              <a:rPr lang="en-GB" sz="1400" dirty="0">
                <a:solidFill>
                  <a:schemeClr val="tx1"/>
                </a:solidFill>
              </a:rPr>
              <a:t>no </a:t>
            </a:r>
            <a:r>
              <a:rPr lang="en-GB" sz="1400" dirty="0" err="1">
                <a:solidFill>
                  <a:schemeClr val="tx1"/>
                </a:solidFill>
              </a:rPr>
              <a:t>ganaba</a:t>
            </a:r>
            <a:r>
              <a:rPr lang="en-GB" sz="1400" dirty="0">
                <a:solidFill>
                  <a:schemeClr val="tx1"/>
                </a:solidFill>
              </a:rPr>
              <a:t/>
            </a:r>
            <a:br>
              <a:rPr lang="en-GB" sz="1400" dirty="0">
                <a:solidFill>
                  <a:schemeClr val="tx1"/>
                </a:solidFill>
              </a:rPr>
            </a:br>
            <a:r>
              <a:rPr lang="en-GB" sz="1400" dirty="0" err="1">
                <a:solidFill>
                  <a:schemeClr val="tx1"/>
                </a:solidFill>
              </a:rPr>
              <a:t>ayudar</a:t>
            </a:r>
            <a:r>
              <a:rPr lang="en-GB" sz="1400" dirty="0">
                <a:solidFill>
                  <a:schemeClr val="tx1"/>
                </a:solidFill>
              </a:rPr>
              <a:t> a</a:t>
            </a:r>
            <a:br>
              <a:rPr lang="en-GB" sz="1400" dirty="0">
                <a:solidFill>
                  <a:schemeClr val="tx1"/>
                </a:solidFill>
              </a:rPr>
            </a:br>
            <a:r>
              <a:rPr lang="en-GB" sz="1400" dirty="0" err="1">
                <a:solidFill>
                  <a:schemeClr val="tx1"/>
                </a:solidFill>
              </a:rPr>
              <a:t>jugaba</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me </a:t>
            </a:r>
            <a:r>
              <a:rPr lang="en-GB" sz="1400" dirty="0" err="1">
                <a:solidFill>
                  <a:schemeClr val="tx1"/>
                </a:solidFill>
              </a:rPr>
              <a:t>gustó</a:t>
            </a:r>
            <a:r>
              <a:rPr lang="en-GB" sz="1400" dirty="0">
                <a:solidFill>
                  <a:schemeClr val="tx1"/>
                </a:solidFill>
              </a:rPr>
              <a:t/>
            </a:r>
            <a:br>
              <a:rPr lang="en-GB" sz="1400" dirty="0">
                <a:solidFill>
                  <a:schemeClr val="tx1"/>
                </a:solidFill>
              </a:rPr>
            </a:br>
            <a:r>
              <a:rPr lang="en-GB" sz="1400" dirty="0" err="1">
                <a:solidFill>
                  <a:schemeClr val="tx1"/>
                </a:solidFill>
              </a:rPr>
              <a:t>buena</a:t>
            </a:r>
            <a:r>
              <a:rPr lang="en-GB" sz="1400" dirty="0">
                <a:solidFill>
                  <a:schemeClr val="tx1"/>
                </a:solidFill>
              </a:rPr>
              <a:t> </a:t>
            </a:r>
            <a:r>
              <a:rPr lang="en-GB" sz="1400" dirty="0" err="1">
                <a:solidFill>
                  <a:schemeClr val="tx1"/>
                </a:solidFill>
              </a:rPr>
              <a:t>experiencia</a:t>
            </a:r>
            <a:r>
              <a:rPr lang="en-GB" sz="1400" dirty="0">
                <a:solidFill>
                  <a:schemeClr val="tx1"/>
                </a:solidFill>
              </a:rPr>
              <a:t/>
            </a:r>
            <a:br>
              <a:rPr lang="en-GB" sz="1400" dirty="0">
                <a:solidFill>
                  <a:schemeClr val="tx1"/>
                </a:solidFill>
              </a:rPr>
            </a:br>
            <a:r>
              <a:rPr lang="en-GB" sz="1400" dirty="0" err="1">
                <a:solidFill>
                  <a:schemeClr val="tx1"/>
                </a:solidFill>
              </a:rPr>
              <a:t>trabajo</a:t>
            </a:r>
            <a:r>
              <a:rPr lang="en-GB" sz="1400" dirty="0">
                <a:solidFill>
                  <a:schemeClr val="tx1"/>
                </a:solidFill>
              </a:rPr>
              <a:t> a </a:t>
            </a:r>
            <a:r>
              <a:rPr lang="en-GB" sz="1400" dirty="0" err="1">
                <a:solidFill>
                  <a:schemeClr val="tx1"/>
                </a:solidFill>
              </a:rPr>
              <a:t>tiempo</a:t>
            </a:r>
            <a:r>
              <a:rPr lang="en-GB" sz="1400" dirty="0">
                <a:solidFill>
                  <a:schemeClr val="tx1"/>
                </a:solidFill>
              </a:rPr>
              <a:t> </a:t>
            </a:r>
            <a:r>
              <a:rPr lang="en-GB" sz="1400" dirty="0" err="1">
                <a:solidFill>
                  <a:schemeClr val="tx1"/>
                </a:solidFill>
              </a:rPr>
              <a:t>parcial</a:t>
            </a:r>
            <a:r>
              <a:rPr lang="en-GB" sz="1400" dirty="0">
                <a:solidFill>
                  <a:schemeClr val="tx1"/>
                </a:solidFill>
              </a:rPr>
              <a:t/>
            </a:r>
            <a:br>
              <a:rPr lang="en-GB" sz="1400" dirty="0">
                <a:solidFill>
                  <a:schemeClr val="tx1"/>
                </a:solidFill>
              </a:rPr>
            </a:br>
            <a:r>
              <a:rPr lang="en-GB" sz="1400" dirty="0" err="1">
                <a:solidFill>
                  <a:schemeClr val="tx1"/>
                </a:solidFill>
              </a:rPr>
              <a:t>futuro</a:t>
            </a:r>
            <a:r>
              <a:rPr lang="en-GB" sz="1400" dirty="0">
                <a:solidFill>
                  <a:schemeClr val="tx1"/>
                </a:solidFill>
              </a:rPr>
              <a:t/>
            </a:r>
            <a:br>
              <a:rPr lang="en-GB" sz="1400" dirty="0">
                <a:solidFill>
                  <a:schemeClr val="tx1"/>
                </a:solidFill>
              </a:rPr>
            </a:br>
            <a:r>
              <a:rPr lang="en-GB" sz="1400" dirty="0" err="1">
                <a:solidFill>
                  <a:schemeClr val="tx1"/>
                </a:solidFill>
              </a:rPr>
              <a:t>bachillerato</a:t>
            </a:r>
            <a:r>
              <a:rPr lang="en-GB" sz="1400" dirty="0">
                <a:solidFill>
                  <a:schemeClr val="tx1"/>
                </a:solidFill>
              </a:rPr>
              <a:t/>
            </a:r>
            <a:br>
              <a:rPr lang="en-GB" sz="1400" dirty="0">
                <a:solidFill>
                  <a:schemeClr val="tx1"/>
                </a:solidFill>
              </a:rPr>
            </a:br>
            <a:r>
              <a:rPr lang="en-GB" sz="1400" dirty="0" err="1">
                <a:solidFill>
                  <a:schemeClr val="tx1"/>
                </a:solidFill>
              </a:rPr>
              <a:t>gente</a:t>
            </a:r>
            <a:r>
              <a:rPr lang="en-GB" sz="1400" dirty="0">
                <a:solidFill>
                  <a:schemeClr val="tx1"/>
                </a:solidFill>
              </a:rPr>
              <a:t/>
            </a:r>
            <a:br>
              <a:rPr lang="en-GB" sz="1400" dirty="0">
                <a:solidFill>
                  <a:schemeClr val="tx1"/>
                </a:solidFill>
              </a:rPr>
            </a:br>
            <a:r>
              <a:rPr lang="en-GB" sz="1400" dirty="0">
                <a:solidFill>
                  <a:schemeClr val="tx1"/>
                </a:solidFill>
              </a:rPr>
              <a:t>al </a:t>
            </a:r>
            <a:r>
              <a:rPr lang="en-GB" sz="1400" dirty="0" err="1">
                <a:solidFill>
                  <a:schemeClr val="tx1"/>
                </a:solidFill>
              </a:rPr>
              <a:t>extranjero</a:t>
            </a:r>
            <a:r>
              <a:rPr lang="en-GB" sz="1400" dirty="0">
                <a:solidFill>
                  <a:schemeClr val="tx1"/>
                </a:solidFill>
              </a:rPr>
              <a:t/>
            </a:r>
            <a:br>
              <a:rPr lang="en-GB" sz="1400" dirty="0">
                <a:solidFill>
                  <a:schemeClr val="tx1"/>
                </a:solidFill>
              </a:rPr>
            </a:br>
            <a:r>
              <a:rPr lang="en-GB" sz="1400" dirty="0">
                <a:solidFill>
                  <a:schemeClr val="tx1"/>
                </a:solidFill>
              </a:rPr>
              <a:t>no </a:t>
            </a:r>
            <a:r>
              <a:rPr lang="en-GB" sz="1400" dirty="0" err="1">
                <a:solidFill>
                  <a:schemeClr val="tx1"/>
                </a:solidFill>
              </a:rPr>
              <a:t>tengo</a:t>
            </a:r>
            <a:r>
              <a:rPr lang="en-GB" sz="1400" dirty="0">
                <a:solidFill>
                  <a:schemeClr val="tx1"/>
                </a:solidFill>
              </a:rPr>
              <a:t> </a:t>
            </a:r>
            <a:r>
              <a:rPr lang="en-GB" sz="1400" dirty="0" err="1">
                <a:solidFill>
                  <a:schemeClr val="tx1"/>
                </a:solidFill>
              </a:rPr>
              <a:t>ganas</a:t>
            </a:r>
            <a:r>
              <a:rPr lang="en-GB" sz="1400" dirty="0">
                <a:solidFill>
                  <a:schemeClr val="tx1"/>
                </a:solidFill>
              </a:rPr>
              <a:t>..</a:t>
            </a:r>
            <a:endParaRPr lang="en-US" sz="1400" dirty="0">
              <a:solidFill>
                <a:schemeClr val="tx1"/>
              </a:solidFill>
            </a:endParaRPr>
          </a:p>
        </p:txBody>
      </p:sp>
      <p:sp>
        <p:nvSpPr>
          <p:cNvPr id="49158" name="TextBox 5"/>
          <p:cNvSpPr txBox="1">
            <a:spLocks noChangeArrowheads="1"/>
          </p:cNvSpPr>
          <p:nvPr/>
        </p:nvSpPr>
        <p:spPr bwMode="auto">
          <a:xfrm>
            <a:off x="1000125" y="3071813"/>
            <a:ext cx="25717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1.  Students can generate possible questions to ask (if this is the prompt sheet)</a:t>
            </a:r>
            <a:br>
              <a:rPr lang="en-GB">
                <a:latin typeface="Calibri" pitchFamily="34" charset="0"/>
              </a:rPr>
            </a:br>
            <a:r>
              <a:rPr lang="en-GB">
                <a:latin typeface="Calibri" pitchFamily="34" charset="0"/>
              </a:rPr>
              <a:t>2.  They can answer the questions as if this was them</a:t>
            </a:r>
            <a:br>
              <a:rPr lang="en-GB">
                <a:latin typeface="Calibri" pitchFamily="34" charset="0"/>
              </a:rPr>
            </a:br>
            <a:r>
              <a:rPr lang="en-GB">
                <a:latin typeface="Calibri" pitchFamily="34" charset="0"/>
              </a:rPr>
              <a:t>3.  They can prepare a prompt sheet for a different topic</a:t>
            </a:r>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rgbClr val="C00000"/>
          </a:solidFill>
        </p:spPr>
        <p:txBody>
          <a:bodyPr/>
          <a:lstStyle/>
          <a:p>
            <a:pPr eaLnBrk="1" hangingPunct="1"/>
            <a:r>
              <a:rPr lang="en-GB" smtClean="0">
                <a:solidFill>
                  <a:schemeClr val="bg1"/>
                </a:solidFill>
              </a:rPr>
              <a:t>AfL is all about KNOWING…</a:t>
            </a:r>
            <a:endParaRPr lang="en-US" smtClean="0">
              <a:solidFill>
                <a:schemeClr val="bg1"/>
              </a:solidFill>
            </a:endParaRPr>
          </a:p>
        </p:txBody>
      </p:sp>
      <p:sp>
        <p:nvSpPr>
          <p:cNvPr id="3" name="Content Placeholder 2"/>
          <p:cNvSpPr>
            <a:spLocks noGrp="1"/>
          </p:cNvSpPr>
          <p:nvPr>
            <p:ph idx="1"/>
          </p:nvPr>
        </p:nvSpPr>
        <p:spPr>
          <a:xfrm>
            <a:off x="457200" y="1428750"/>
            <a:ext cx="8229600" cy="5072063"/>
          </a:xfrm>
        </p:spPr>
        <p:txBody>
          <a:bodyPr rtlCol="0">
            <a:normAutofit lnSpcReduction="10000"/>
          </a:bodyPr>
          <a:lstStyle/>
          <a:p>
            <a:pPr eaLnBrk="1" fontAlgn="auto" hangingPunct="1">
              <a:spcAft>
                <a:spcPts val="0"/>
              </a:spcAft>
              <a:buFont typeface="Arial" pitchFamily="34" charset="0"/>
              <a:buChar char="•"/>
              <a:defRPr/>
            </a:pPr>
            <a:r>
              <a:rPr lang="en-GB" dirty="0" smtClean="0"/>
              <a:t>Teachers need to know what learners need to know and share this with them (</a:t>
            </a:r>
            <a:r>
              <a:rPr lang="en-GB" dirty="0" smtClean="0">
                <a:sym typeface="Wingdings" pitchFamily="2" charset="2"/>
              </a:rPr>
              <a:t> objectives and modelling)</a:t>
            </a:r>
          </a:p>
          <a:p>
            <a:pPr eaLnBrk="1" fontAlgn="auto" hangingPunct="1">
              <a:spcAft>
                <a:spcPts val="0"/>
              </a:spcAft>
              <a:buFont typeface="Arial" pitchFamily="34" charset="0"/>
              <a:buChar char="•"/>
              <a:defRPr/>
            </a:pPr>
            <a:r>
              <a:rPr lang="en-GB" dirty="0" smtClean="0">
                <a:sym typeface="Wingdings" pitchFamily="2" charset="2"/>
              </a:rPr>
              <a:t>Learners need (to be able to) ‘know what they know’ ( peer and self assessment)</a:t>
            </a:r>
          </a:p>
          <a:p>
            <a:pPr eaLnBrk="1" fontAlgn="auto" hangingPunct="1">
              <a:spcAft>
                <a:spcPts val="0"/>
              </a:spcAft>
              <a:buFont typeface="Arial" pitchFamily="34" charset="0"/>
              <a:buChar char="•"/>
              <a:defRPr/>
            </a:pPr>
            <a:r>
              <a:rPr lang="en-GB" dirty="0" smtClean="0">
                <a:sym typeface="Wingdings" pitchFamily="2" charset="2"/>
              </a:rPr>
              <a:t>Teachers need to know learners individually and let them know how to improve ( feedback)</a:t>
            </a:r>
          </a:p>
          <a:p>
            <a:pPr eaLnBrk="1" fontAlgn="auto" hangingPunct="1">
              <a:spcAft>
                <a:spcPts val="0"/>
              </a:spcAft>
              <a:buFont typeface="Arial" pitchFamily="34" charset="0"/>
              <a:buChar char="•"/>
              <a:defRPr/>
            </a:pPr>
            <a:r>
              <a:rPr lang="en-GB" dirty="0" smtClean="0">
                <a:sym typeface="Wingdings" pitchFamily="2" charset="2"/>
              </a:rPr>
              <a:t>Learners need the time to build on what they know ( reflect, review, re-visit) </a:t>
            </a:r>
          </a:p>
          <a:p>
            <a:pPr eaLnBrk="1" fontAlgn="auto" hangingPunct="1">
              <a:spcAft>
                <a:spcPts val="0"/>
              </a:spcAft>
              <a:buFont typeface="Arial" pitchFamily="34" charset="0"/>
              <a:buChar char="•"/>
              <a:defRPr/>
            </a:pPr>
            <a:endParaRPr lang="en-US" dirty="0" smtClean="0"/>
          </a:p>
        </p:txBody>
      </p:sp>
      <p:sp>
        <p:nvSpPr>
          <p:cNvPr id="410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101"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7"/>
          <p:cNvSpPr txBox="1">
            <a:spLocks noChangeArrowheads="1"/>
          </p:cNvSpPr>
          <p:nvPr/>
        </p:nvSpPr>
        <p:spPr bwMode="auto">
          <a:xfrm>
            <a:off x="5857875" y="1214438"/>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Speaking line</a:t>
            </a:r>
            <a:endParaRPr lang="en-US" sz="4400">
              <a:latin typeface="Calibri" pitchFamily="34" charset="0"/>
            </a:endParaRPr>
          </a:p>
        </p:txBody>
      </p:sp>
      <p:pic>
        <p:nvPicPr>
          <p:cNvPr id="50183"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75" y="3071813"/>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0185" name="Picture 10" descr="Joined Up.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smtClean="0"/>
              <a:t>Questions for us!</a:t>
            </a:r>
            <a:endParaRPr lang="en-US" smtClean="0"/>
          </a:p>
        </p:txBody>
      </p:sp>
      <p:sp>
        <p:nvSpPr>
          <p:cNvPr id="51203" name="Content Placeholder 2"/>
          <p:cNvSpPr>
            <a:spLocks noGrp="1"/>
          </p:cNvSpPr>
          <p:nvPr>
            <p:ph idx="1"/>
          </p:nvPr>
        </p:nvSpPr>
        <p:spPr>
          <a:xfrm>
            <a:off x="457200" y="1500188"/>
            <a:ext cx="8229600" cy="4525962"/>
          </a:xfrm>
        </p:spPr>
        <p:txBody>
          <a:bodyPr/>
          <a:lstStyle/>
          <a:p>
            <a:pPr eaLnBrk="1" hangingPunct="1"/>
            <a:r>
              <a:rPr lang="en-GB" smtClean="0"/>
              <a:t>What do we want our learners to be able to do with the language? (lesson, module, term, Key Stage)</a:t>
            </a:r>
          </a:p>
          <a:p>
            <a:pPr eaLnBrk="1" hangingPunct="1"/>
            <a:r>
              <a:rPr lang="en-GB" smtClean="0"/>
              <a:t>How do we share that so that the ‘process of learning’ is in all our minds?</a:t>
            </a:r>
          </a:p>
          <a:p>
            <a:pPr eaLnBrk="1" hangingPunct="1"/>
            <a:r>
              <a:rPr lang="en-GB" smtClean="0"/>
              <a:t>How do we find out who has ‘got there’ and who hasn’t?</a:t>
            </a:r>
          </a:p>
          <a:p>
            <a:pPr eaLnBrk="1" hangingPunct="1"/>
            <a:r>
              <a:rPr lang="en-GB" smtClean="0"/>
              <a:t>How does that change our teaching? What do we do next?  </a:t>
            </a:r>
          </a:p>
          <a:p>
            <a:pPr eaLnBrk="1" hangingPunct="1"/>
            <a:endParaRPr lang="en-US" smtClean="0"/>
          </a:p>
        </p:txBody>
      </p:sp>
      <p:sp>
        <p:nvSpPr>
          <p:cNvPr id="5120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1205"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3"/>
          <p:cNvSpPr txBox="1">
            <a:spLocks noChangeArrowheads="1"/>
          </p:cNvSpPr>
          <p:nvPr/>
        </p:nvSpPr>
        <p:spPr bwMode="auto">
          <a:xfrm>
            <a:off x="1857375" y="928688"/>
            <a:ext cx="557212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a:latin typeface="Calibri" pitchFamily="34" charset="0"/>
              </a:rPr>
              <a:t>“Success should be measured by one person against what they could have done, their potential. NOT AGAINST OTHERS. You develop different attitudes when you succeed. “</a:t>
            </a:r>
            <a:r>
              <a:rPr lang="en-GB" sz="2400">
                <a:latin typeface="Calibri" pitchFamily="34" charset="0"/>
              </a:rPr>
              <a:t/>
            </a:r>
            <a:br>
              <a:rPr lang="en-GB" sz="2400">
                <a:latin typeface="Calibri" pitchFamily="34" charset="0"/>
              </a:rPr>
            </a:br>
            <a:r>
              <a:rPr lang="en-GB" sz="1600" i="1">
                <a:latin typeface="Calibri" pitchFamily="34" charset="0"/>
              </a:rPr>
              <a:t>Student voice survey, Assessment and motivation, Comberton Village College, 2010</a:t>
            </a:r>
            <a:endParaRPr lang="en-US" sz="1600" i="1">
              <a:latin typeface="Calibri" pitchFamily="34" charset="0"/>
            </a:endParaRPr>
          </a:p>
        </p:txBody>
      </p:sp>
      <p:sp>
        <p:nvSpPr>
          <p:cNvPr id="4" name="Text Placeholder 2"/>
          <p:cNvSpPr txBox="1">
            <a:spLocks/>
          </p:cNvSpPr>
          <p:nvPr/>
        </p:nvSpPr>
        <p:spPr>
          <a:xfrm>
            <a:off x="214313" y="5643563"/>
            <a:ext cx="8572500" cy="785812"/>
          </a:xfrm>
          <a:prstGeom prst="rect">
            <a:avLst/>
          </a:prstGeom>
          <a:ln w="57150">
            <a:solidFill>
              <a:srgbClr val="C00000"/>
            </a:solidFill>
          </a:ln>
        </p:spPr>
        <p:txBody>
          <a:bodyPr/>
          <a:lstStyle/>
          <a:p>
            <a:pPr eaLnBrk="0" hangingPunct="0">
              <a:defRPr/>
            </a:pPr>
            <a:r>
              <a:rPr lang="en-GB" altLang="zh-CN" dirty="0">
                <a:solidFill>
                  <a:srgbClr val="000000"/>
                </a:solidFill>
                <a:latin typeface="Arial" pitchFamily="34" charset="0"/>
              </a:rPr>
              <a:t>Rachel </a:t>
            </a:r>
            <a:r>
              <a:rPr lang="en-GB" altLang="zh-CN" dirty="0" err="1">
                <a:solidFill>
                  <a:srgbClr val="000000"/>
                </a:solidFill>
                <a:latin typeface="Arial" pitchFamily="34" charset="0"/>
              </a:rPr>
              <a:t>Hawkes</a:t>
            </a:r>
            <a:r>
              <a:rPr lang="en-GB" altLang="zh-CN" dirty="0">
                <a:solidFill>
                  <a:srgbClr val="000000"/>
                </a:solidFill>
                <a:latin typeface="Arial" pitchFamily="34" charset="0"/>
              </a:rPr>
              <a:t> </a:t>
            </a:r>
            <a:endParaRPr lang="en-GB" altLang="zh-CN" sz="1050" dirty="0">
              <a:latin typeface="Arial" pitchFamily="34" charset="0"/>
              <a:cs typeface="Times New Roman" pitchFamily="18" charset="0"/>
            </a:endParaRPr>
          </a:p>
          <a:p>
            <a:pPr eaLnBrk="0" hangingPunct="0">
              <a:defRPr/>
            </a:pPr>
            <a:r>
              <a:rPr lang="en-GB" altLang="zh-CN" sz="1200" dirty="0">
                <a:latin typeface="Arial" pitchFamily="34" charset="0"/>
                <a:cs typeface="Times New Roman" pitchFamily="18" charset="0"/>
              </a:rPr>
              <a:t>Director of Language College /  Assistant Principal / AST / SSAT MFL Lead Practitioner   </a:t>
            </a:r>
            <a:r>
              <a:rPr lang="en-GB" altLang="zh-CN" sz="1600" dirty="0">
                <a:latin typeface="Arial" pitchFamily="34" charset="0"/>
                <a:cs typeface="Times New Roman" pitchFamily="18" charset="0"/>
              </a:rPr>
              <a:t/>
            </a:r>
            <a:br>
              <a:rPr lang="en-GB" altLang="zh-CN" sz="1600" dirty="0">
                <a:latin typeface="Arial" pitchFamily="34" charset="0"/>
                <a:cs typeface="Times New Roman" pitchFamily="18" charset="0"/>
              </a:rPr>
            </a:br>
            <a:r>
              <a:rPr lang="en-GB" altLang="zh-CN" sz="1600" dirty="0">
                <a:latin typeface="Arial" pitchFamily="34" charset="0"/>
                <a:cs typeface="Times New Roman" pitchFamily="18" charset="0"/>
              </a:rPr>
              <a:t>Comberton Village College, Cambridgeshire </a:t>
            </a:r>
            <a:endParaRPr lang="en-GB" altLang="zh-CN" sz="2800" dirty="0">
              <a:latin typeface="Arial" pitchFamily="34" charset="0"/>
            </a:endParaRPr>
          </a:p>
          <a:p>
            <a:pPr marL="342900" indent="-342900" fontAlgn="auto">
              <a:spcBef>
                <a:spcPct val="20000"/>
              </a:spcBef>
              <a:spcAft>
                <a:spcPts val="0"/>
              </a:spcAft>
              <a:defRPr/>
            </a:pPr>
            <a:endParaRPr lang="en-US" sz="3200" dirty="0">
              <a:latin typeface="+mn-lt"/>
            </a:endParaRPr>
          </a:p>
        </p:txBody>
      </p:sp>
      <p:sp>
        <p:nvSpPr>
          <p:cNvPr id="52228" name="TextBox 7"/>
          <p:cNvSpPr txBox="1">
            <a:spLocks noChangeArrowheads="1"/>
          </p:cNvSpPr>
          <p:nvPr/>
        </p:nvSpPr>
        <p:spPr bwMode="auto">
          <a:xfrm>
            <a:off x="214313" y="4429125"/>
            <a:ext cx="771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Calibri" pitchFamily="34" charset="0"/>
              </a:rPr>
              <a:t>Website: </a:t>
            </a:r>
            <a:r>
              <a:rPr lang="en-GB" sz="2400">
                <a:latin typeface="Calibri" pitchFamily="34" charset="0"/>
                <a:hlinkClick r:id="rId2"/>
              </a:rPr>
              <a:t>www.rachelhawkes.com</a:t>
            </a:r>
            <a:r>
              <a:rPr lang="en-GB" sz="2400">
                <a:latin typeface="Calibri" pitchFamily="34" charset="0"/>
              </a:rPr>
              <a:t> </a:t>
            </a:r>
            <a:br>
              <a:rPr lang="en-GB" sz="2400">
                <a:latin typeface="Calibri" pitchFamily="34" charset="0"/>
              </a:rPr>
            </a:br>
            <a:r>
              <a:rPr lang="en-GB" sz="2400">
                <a:latin typeface="Calibri" pitchFamily="34" charset="0"/>
              </a:rPr>
              <a:t>Email: </a:t>
            </a:r>
            <a:r>
              <a:rPr lang="en-GB" sz="2400">
                <a:latin typeface="Calibri" pitchFamily="34" charset="0"/>
                <a:hlinkClick r:id="rId3"/>
              </a:rPr>
              <a:t>rhawkes@comberton.cambs.sch.uk</a:t>
            </a:r>
            <a:r>
              <a:rPr lang="en-GB" sz="2400">
                <a:latin typeface="Calibri" pitchFamily="34" charset="0"/>
              </a:rPr>
              <a:t> </a:t>
            </a:r>
            <a:endParaRPr lang="en-US" sz="2400">
              <a:latin typeface="Calibri" pitchFamily="34" charset="0"/>
            </a:endParaRPr>
          </a:p>
        </p:txBody>
      </p:sp>
      <p:sp>
        <p:nvSpPr>
          <p:cNvPr id="5222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2230" name="Picture 19"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8"/>
          <p:cNvSpPr txBox="1">
            <a:spLocks noChangeArrowheads="1"/>
          </p:cNvSpPr>
          <p:nvPr/>
        </p:nvSpPr>
        <p:spPr bwMode="auto">
          <a:xfrm>
            <a:off x="5072063" y="2428875"/>
            <a:ext cx="4071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4000">
                <a:latin typeface="Calibri" pitchFamily="34" charset="0"/>
              </a:rPr>
              <a:t>Co-teachers</a:t>
            </a:r>
          </a:p>
          <a:p>
            <a:pPr eaLnBrk="1" hangingPunct="1"/>
            <a:r>
              <a:rPr lang="en-GB" sz="2800">
                <a:latin typeface="Calibri" pitchFamily="34" charset="0"/>
              </a:rPr>
              <a:t>Two rules for the classroom</a:t>
            </a:r>
          </a:p>
          <a:p>
            <a:pPr eaLnBrk="1" hangingPunct="1">
              <a:buFont typeface="Arial" charset="0"/>
              <a:buNone/>
            </a:pPr>
            <a:r>
              <a:rPr lang="en-GB" sz="2800" i="1">
                <a:latin typeface="Calibri" pitchFamily="34" charset="0"/>
              </a:rPr>
              <a:t>1)  Do everything to help yourself learn as much as you can</a:t>
            </a:r>
          </a:p>
          <a:p>
            <a:pPr eaLnBrk="1" hangingPunct="1">
              <a:buFont typeface="Arial" charset="0"/>
              <a:buNone/>
            </a:pPr>
            <a:r>
              <a:rPr lang="en-GB" sz="2800" i="1">
                <a:latin typeface="Calibri" pitchFamily="34" charset="0"/>
              </a:rPr>
              <a:t>2)  Do everything to help others learn</a:t>
            </a:r>
            <a:endParaRPr lang="en-GB" i="1">
              <a:latin typeface="Calibri" pitchFamily="34" charset="0"/>
            </a:endParaRPr>
          </a:p>
        </p:txBody>
      </p:sp>
      <p:sp>
        <p:nvSpPr>
          <p:cNvPr id="5123" name="TextBox 9"/>
          <p:cNvSpPr txBox="1">
            <a:spLocks noChangeArrowheads="1"/>
          </p:cNvSpPr>
          <p:nvPr/>
        </p:nvSpPr>
        <p:spPr bwMode="auto">
          <a:xfrm>
            <a:off x="285750" y="1643063"/>
            <a:ext cx="48577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DOs</a:t>
            </a:r>
          </a:p>
          <a:p>
            <a:pPr eaLnBrk="1" hangingPunct="1">
              <a:buFont typeface="Arial" charset="0"/>
              <a:buChar char="•"/>
            </a:pPr>
            <a:r>
              <a:rPr lang="en-GB">
                <a:latin typeface="Calibri" pitchFamily="34" charset="0"/>
              </a:rPr>
              <a:t>  take risks</a:t>
            </a:r>
          </a:p>
          <a:p>
            <a:pPr eaLnBrk="1" hangingPunct="1">
              <a:buFont typeface="Arial" charset="0"/>
              <a:buChar char="•"/>
            </a:pPr>
            <a:r>
              <a:rPr lang="en-GB">
                <a:latin typeface="Calibri" pitchFamily="34" charset="0"/>
              </a:rPr>
              <a:t>  have a go</a:t>
            </a:r>
          </a:p>
          <a:p>
            <a:pPr eaLnBrk="1" hangingPunct="1">
              <a:buFont typeface="Arial" charset="0"/>
              <a:buChar char="•"/>
            </a:pPr>
            <a:r>
              <a:rPr lang="en-GB">
                <a:latin typeface="Calibri" pitchFamily="34" charset="0"/>
              </a:rPr>
              <a:t>  show good ‘audience’ skills</a:t>
            </a:r>
          </a:p>
          <a:p>
            <a:pPr eaLnBrk="1" hangingPunct="1">
              <a:buFont typeface="Arial" charset="0"/>
              <a:buChar char="•"/>
            </a:pPr>
            <a:r>
              <a:rPr lang="en-GB">
                <a:latin typeface="Calibri" pitchFamily="34" charset="0"/>
              </a:rPr>
              <a:t>  respond to others’ contributions</a:t>
            </a:r>
          </a:p>
          <a:p>
            <a:pPr eaLnBrk="1" hangingPunct="1">
              <a:buFont typeface="Arial" charset="0"/>
              <a:buChar char="•"/>
            </a:pPr>
            <a:r>
              <a:rPr lang="en-GB">
                <a:latin typeface="Calibri" pitchFamily="34" charset="0"/>
              </a:rPr>
              <a:t>  ask questions</a:t>
            </a:r>
          </a:p>
          <a:p>
            <a:pPr eaLnBrk="1" hangingPunct="1">
              <a:buFont typeface="Arial" charset="0"/>
              <a:buChar char="•"/>
            </a:pPr>
            <a:r>
              <a:rPr lang="en-GB">
                <a:latin typeface="Calibri" pitchFamily="34" charset="0"/>
              </a:rPr>
              <a:t>  make links</a:t>
            </a:r>
          </a:p>
        </p:txBody>
      </p:sp>
      <p:sp>
        <p:nvSpPr>
          <p:cNvPr id="5124" name="TextBox 9"/>
          <p:cNvSpPr txBox="1">
            <a:spLocks noChangeArrowheads="1"/>
          </p:cNvSpPr>
          <p:nvPr/>
        </p:nvSpPr>
        <p:spPr bwMode="auto">
          <a:xfrm>
            <a:off x="214313" y="3929063"/>
            <a:ext cx="48577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DONTs</a:t>
            </a:r>
          </a:p>
          <a:p>
            <a:pPr eaLnBrk="1" hangingPunct="1">
              <a:buFont typeface="Arial" charset="0"/>
              <a:buChar char="•"/>
            </a:pPr>
            <a:r>
              <a:rPr lang="en-GB">
                <a:latin typeface="Calibri" pitchFamily="34" charset="0"/>
              </a:rPr>
              <a:t>  think everyone else knows the answer</a:t>
            </a:r>
          </a:p>
          <a:p>
            <a:pPr eaLnBrk="1" hangingPunct="1">
              <a:buFont typeface="Arial" charset="0"/>
              <a:buChar char="•"/>
            </a:pPr>
            <a:r>
              <a:rPr lang="en-GB">
                <a:latin typeface="Calibri" pitchFamily="34" charset="0"/>
              </a:rPr>
              <a:t>  keep quiet when you’re not sure</a:t>
            </a:r>
          </a:p>
          <a:p>
            <a:pPr eaLnBrk="1" hangingPunct="1">
              <a:buFont typeface="Arial" charset="0"/>
              <a:buChar char="•"/>
            </a:pPr>
            <a:r>
              <a:rPr lang="en-GB">
                <a:latin typeface="Calibri" pitchFamily="34" charset="0"/>
              </a:rPr>
              <a:t>  get cross if you know the answer but don’t get to contribute</a:t>
            </a:r>
          </a:p>
        </p:txBody>
      </p:sp>
      <p:pic>
        <p:nvPicPr>
          <p:cNvPr id="5125" name="Picture 35" descr="teache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8063" y="571500"/>
            <a:ext cx="13065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5"/>
          <p:cNvSpPr txBox="1">
            <a:spLocks noChangeArrowheads="1"/>
          </p:cNvSpPr>
          <p:nvPr/>
        </p:nvSpPr>
        <p:spPr bwMode="auto">
          <a:xfrm>
            <a:off x="285750" y="428625"/>
            <a:ext cx="707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4400">
                <a:latin typeface="Calibri" pitchFamily="34" charset="0"/>
              </a:rPr>
              <a:t>Setting the tone for learning</a:t>
            </a:r>
            <a:endParaRPr lang="en-US" sz="4400">
              <a:latin typeface="Calibri" pitchFamily="34" charset="0"/>
            </a:endParaRPr>
          </a:p>
        </p:txBody>
      </p:sp>
      <p:sp>
        <p:nvSpPr>
          <p:cNvPr id="512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128"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rgbClr val="C00000"/>
          </a:solidFill>
        </p:spPr>
        <p:txBody>
          <a:bodyPr/>
          <a:lstStyle/>
          <a:p>
            <a:pPr eaLnBrk="1" hangingPunct="1"/>
            <a:r>
              <a:rPr lang="en-GB" smtClean="0">
                <a:solidFill>
                  <a:schemeClr val="bg1"/>
                </a:solidFill>
              </a:rPr>
              <a:t>Learning objectives and Modelling</a:t>
            </a:r>
            <a:endParaRPr lang="en-US" smtClean="0">
              <a:solidFill>
                <a:schemeClr val="bg1"/>
              </a:solidFill>
            </a:endParaRPr>
          </a:p>
        </p:txBody>
      </p:sp>
      <p:sp>
        <p:nvSpPr>
          <p:cNvPr id="6147" name="TextBox 3"/>
          <p:cNvSpPr txBox="1">
            <a:spLocks noChangeArrowheads="1"/>
          </p:cNvSpPr>
          <p:nvPr/>
        </p:nvSpPr>
        <p:spPr bwMode="auto">
          <a:xfrm>
            <a:off x="428625" y="1714500"/>
            <a:ext cx="81438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zh-CN" sz="2000">
                <a:latin typeface="Calibri" pitchFamily="34" charset="0"/>
                <a:cs typeface="Times New Roman" pitchFamily="18" charset="0"/>
              </a:rPr>
              <a:t>“Each teacher has a purpose; they have lesson plans and they have objectives that they must teach. In KS4, these objectives are given to pupils because they need to know how the course is outlined; but in KS3 it’s never really made clear when one module ends and another begins, and the pupil never knows what the next module is going to be. This means that the pupil never finds out what the purpose of learning each module is, or where each lesson fits in to the overall aim of the course. </a:t>
            </a:r>
            <a:r>
              <a:rPr lang="en-GB" altLang="zh-CN" sz="2000" b="1" i="1">
                <a:latin typeface="Calibri" pitchFamily="34" charset="0"/>
                <a:cs typeface="Times New Roman" pitchFamily="18" charset="0"/>
              </a:rPr>
              <a:t>Pupils need to know the purpose the teachers have in order to share it with them.”</a:t>
            </a:r>
            <a:endParaRPr lang="en-US" altLang="zh-CN" sz="2000" b="1" i="1">
              <a:latin typeface="Calibri" pitchFamily="34" charset="0"/>
              <a:cs typeface="Times New Roman" pitchFamily="18" charset="0"/>
            </a:endParaRPr>
          </a:p>
        </p:txBody>
      </p:sp>
      <p:sp>
        <p:nvSpPr>
          <p:cNvPr id="6148" name="Text Box 7"/>
          <p:cNvSpPr txBox="1">
            <a:spLocks noChangeArrowheads="1"/>
          </p:cNvSpPr>
          <p:nvPr/>
        </p:nvSpPr>
        <p:spPr bwMode="auto">
          <a:xfrm>
            <a:off x="357188" y="4786313"/>
            <a:ext cx="7993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a:latin typeface="Calibri" pitchFamily="34" charset="0"/>
              </a:rPr>
              <a:t>“The </a:t>
            </a:r>
            <a:r>
              <a:rPr lang="en-GB" sz="2800" b="1" i="1">
                <a:latin typeface="Calibri" pitchFamily="34" charset="0"/>
              </a:rPr>
              <a:t>process</a:t>
            </a:r>
            <a:r>
              <a:rPr lang="en-GB" sz="2800">
                <a:latin typeface="Calibri" pitchFamily="34" charset="0"/>
              </a:rPr>
              <a:t> of learning has to be in the minds of both learner and teacher.”</a:t>
            </a:r>
          </a:p>
        </p:txBody>
      </p:sp>
      <p:sp>
        <p:nvSpPr>
          <p:cNvPr id="6149" name="Text Box 8"/>
          <p:cNvSpPr txBox="1">
            <a:spLocks noChangeArrowheads="1"/>
          </p:cNvSpPr>
          <p:nvPr/>
        </p:nvSpPr>
        <p:spPr bwMode="auto">
          <a:xfrm>
            <a:off x="357188" y="5857875"/>
            <a:ext cx="5903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i="1">
                <a:latin typeface="Calibri" pitchFamily="34" charset="0"/>
              </a:rPr>
              <a:t>QCA, 10 principles of Assessment for Learning</a:t>
            </a:r>
          </a:p>
        </p:txBody>
      </p:sp>
      <p:sp>
        <p:nvSpPr>
          <p:cNvPr id="615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6151"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42938" y="357188"/>
            <a:ext cx="7772400" cy="1143000"/>
          </a:xfrm>
        </p:spPr>
        <p:txBody>
          <a:bodyPr/>
          <a:lstStyle/>
          <a:p>
            <a:pPr eaLnBrk="1" hangingPunct="1"/>
            <a:r>
              <a:rPr lang="en-GB" sz="6000" smtClean="0">
                <a:latin typeface="AntigoniBd" pitchFamily="34" charset="0"/>
              </a:rPr>
              <a:t>Hoy vamos a…</a:t>
            </a:r>
            <a:endParaRPr lang="en-US" sz="6000" smtClean="0">
              <a:latin typeface="AntigoniBd" pitchFamily="34" charset="0"/>
            </a:endParaRPr>
          </a:p>
        </p:txBody>
      </p:sp>
      <p:pic>
        <p:nvPicPr>
          <p:cNvPr id="7171" name="Picture 4" descr="C:\Documents and Settings\Administrator\Local Settings\Temporary Internet Files\Content.IE5\Z4L8UY5K\MC900434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916113"/>
            <a:ext cx="16430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C:\Documents and Settings\Administrator\Local Settings\Temporary Internet Files\Content.IE5\UEP5MF9W\MC9000787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063" y="1916113"/>
            <a:ext cx="1500187"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C:\Documents and Settings\Administrator\Local Settings\Temporary Internet Files\Content.IE5\Z4L8UY5K\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863" y="1701800"/>
            <a:ext cx="154463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p:cNvSpPr txBox="1">
            <a:spLocks noChangeArrowheads="1"/>
          </p:cNvSpPr>
          <p:nvPr/>
        </p:nvSpPr>
        <p:spPr bwMode="auto">
          <a:xfrm>
            <a:off x="642938" y="3416300"/>
            <a:ext cx="171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mirar</a:t>
            </a:r>
            <a:endParaRPr lang="en-US" sz="3200" b="1">
              <a:latin typeface="Calibri" pitchFamily="34" charset="0"/>
            </a:endParaRPr>
          </a:p>
        </p:txBody>
      </p:sp>
      <p:sp>
        <p:nvSpPr>
          <p:cNvPr id="7175" name="TextBox 24"/>
          <p:cNvSpPr txBox="1">
            <a:spLocks noChangeArrowheads="1"/>
          </p:cNvSpPr>
          <p:nvPr/>
        </p:nvSpPr>
        <p:spPr bwMode="auto">
          <a:xfrm>
            <a:off x="3786188" y="3429000"/>
            <a:ext cx="171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escuchar</a:t>
            </a:r>
            <a:endParaRPr lang="en-US" sz="3200" b="1">
              <a:latin typeface="Calibri" pitchFamily="34" charset="0"/>
            </a:endParaRPr>
          </a:p>
        </p:txBody>
      </p:sp>
      <p:sp>
        <p:nvSpPr>
          <p:cNvPr id="7176" name="TextBox 25"/>
          <p:cNvSpPr txBox="1">
            <a:spLocks noChangeArrowheads="1"/>
          </p:cNvSpPr>
          <p:nvPr/>
        </p:nvSpPr>
        <p:spPr bwMode="auto">
          <a:xfrm>
            <a:off x="6929438" y="3429000"/>
            <a:ext cx="171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pensar</a:t>
            </a:r>
            <a:endParaRPr lang="en-US" sz="3200" b="1">
              <a:latin typeface="Calibri" pitchFamily="34" charset="0"/>
            </a:endParaRPr>
          </a:p>
        </p:txBody>
      </p:sp>
      <p:pic>
        <p:nvPicPr>
          <p:cNvPr id="7177" name="Picture 8" descr="C:\Documents and Settings\Administrator\Local Settings\Temporary Internet Files\Content.IE5\UEP5MF9W\MC90044150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420211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273550"/>
            <a:ext cx="19288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26"/>
          <p:cNvSpPr txBox="1">
            <a:spLocks noChangeArrowheads="1"/>
          </p:cNvSpPr>
          <p:nvPr/>
        </p:nvSpPr>
        <p:spPr bwMode="auto">
          <a:xfrm>
            <a:off x="571500" y="5916613"/>
            <a:ext cx="171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osar</a:t>
            </a:r>
            <a:endParaRPr lang="en-US" sz="3200" b="1">
              <a:latin typeface="Calibri" pitchFamily="34" charset="0"/>
            </a:endParaRPr>
          </a:p>
        </p:txBody>
      </p:sp>
      <p:sp>
        <p:nvSpPr>
          <p:cNvPr id="7180" name="TextBox 27"/>
          <p:cNvSpPr txBox="1">
            <a:spLocks noChangeArrowheads="1"/>
          </p:cNvSpPr>
          <p:nvPr/>
        </p:nvSpPr>
        <p:spPr bwMode="auto">
          <a:xfrm>
            <a:off x="3714750" y="5916613"/>
            <a:ext cx="2071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hablar</a:t>
            </a:r>
            <a:endParaRPr lang="en-US" sz="3200" b="1">
              <a:latin typeface="Calibri" pitchFamily="34" charset="0"/>
            </a:endParaRPr>
          </a:p>
        </p:txBody>
      </p:sp>
      <p:pic>
        <p:nvPicPr>
          <p:cNvPr id="7181" name="Picture 23" descr="untitled.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9438" y="4357688"/>
            <a:ext cx="17192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Box 30"/>
          <p:cNvSpPr txBox="1">
            <a:spLocks noChangeArrowheads="1"/>
          </p:cNvSpPr>
          <p:nvPr/>
        </p:nvSpPr>
        <p:spPr bwMode="auto">
          <a:xfrm>
            <a:off x="6715125" y="5929313"/>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memorizar</a:t>
            </a:r>
            <a:endParaRPr lang="en-US" sz="3200" b="1">
              <a:latin typeface="Calibri" pitchFamily="34" charset="0"/>
            </a:endParaRPr>
          </a:p>
        </p:txBody>
      </p:sp>
      <p:sp>
        <p:nvSpPr>
          <p:cNvPr id="7183" name="TextBox 4"/>
          <p:cNvSpPr txBox="1">
            <a:spLocks noChangeArrowheads="1"/>
          </p:cNvSpPr>
          <p:nvPr/>
        </p:nvSpPr>
        <p:spPr bwMode="auto">
          <a:xfrm>
            <a:off x="142875" y="142875"/>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sp>
        <p:nvSpPr>
          <p:cNvPr id="718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7185" name="Picture 19" descr="Joined Up.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8496944" cy="4585871"/>
          </a:xfrm>
          <a:prstGeom prst="rect">
            <a:avLst/>
          </a:prstGeom>
          <a:noFill/>
        </p:spPr>
        <p:txBody>
          <a:bodyPr wrap="square" rtlCol="0">
            <a:spAutoFit/>
          </a:bodyPr>
          <a:lstStyle/>
          <a:p>
            <a:r>
              <a:rPr lang="en-GB" sz="3200" dirty="0" err="1" smtClean="0"/>
              <a:t>Hola</a:t>
            </a:r>
            <a:r>
              <a:rPr lang="en-GB" sz="3200" dirty="0" smtClean="0"/>
              <a:t>, </a:t>
            </a:r>
            <a:r>
              <a:rPr lang="en-GB" sz="3200" dirty="0" err="1" smtClean="0"/>
              <a:t>hola</a:t>
            </a:r>
            <a:r>
              <a:rPr lang="en-GB" sz="3200" dirty="0" smtClean="0"/>
              <a:t>, </a:t>
            </a:r>
            <a:r>
              <a:rPr lang="en-GB" sz="3200" dirty="0" err="1" smtClean="0"/>
              <a:t>hola</a:t>
            </a:r>
            <a:r>
              <a:rPr lang="en-GB" sz="3200" dirty="0" smtClean="0"/>
              <a:t/>
            </a:r>
            <a:br>
              <a:rPr lang="en-GB" sz="3200" dirty="0" smtClean="0"/>
            </a:br>
            <a:r>
              <a:rPr lang="en-GB" sz="3200" dirty="0" err="1" smtClean="0"/>
              <a:t>Hola</a:t>
            </a:r>
            <a:r>
              <a:rPr lang="en-GB" sz="3200" dirty="0" smtClean="0"/>
              <a:t>, </a:t>
            </a:r>
            <a:r>
              <a:rPr lang="en-GB" sz="3200" dirty="0" err="1" smtClean="0"/>
              <a:t>hola</a:t>
            </a:r>
            <a:r>
              <a:rPr lang="en-GB" sz="3200" dirty="0" smtClean="0"/>
              <a:t>, </a:t>
            </a:r>
            <a:r>
              <a:rPr lang="en-GB" sz="3200" dirty="0" err="1" smtClean="0"/>
              <a:t>hola</a:t>
            </a:r>
            <a:r>
              <a:rPr lang="en-GB" sz="3200" dirty="0" smtClean="0"/>
              <a:t> (x 2)</a:t>
            </a:r>
            <a:br>
              <a:rPr lang="en-GB" sz="3200" dirty="0" smtClean="0"/>
            </a:br>
            <a:r>
              <a:rPr lang="en-GB" sz="3200" dirty="0" smtClean="0"/>
              <a:t>¿</a:t>
            </a:r>
            <a:r>
              <a:rPr lang="en-GB" sz="3200" dirty="0" err="1" smtClean="0"/>
              <a:t>Cómo</a:t>
            </a:r>
            <a:r>
              <a:rPr lang="en-GB" sz="3200" dirty="0" smtClean="0"/>
              <a:t> </a:t>
            </a:r>
            <a:r>
              <a:rPr lang="en-GB" sz="3200" dirty="0" err="1" smtClean="0"/>
              <a:t>estás</a:t>
            </a:r>
            <a:r>
              <a:rPr lang="en-GB" sz="3200" dirty="0" smtClean="0"/>
              <a:t>?</a:t>
            </a:r>
            <a:br>
              <a:rPr lang="en-GB" sz="3200" dirty="0" smtClean="0"/>
            </a:br>
            <a:r>
              <a:rPr lang="en-GB" sz="3200" dirty="0" smtClean="0"/>
              <a:t>Bien, </a:t>
            </a:r>
            <a:r>
              <a:rPr lang="en-GB" sz="3200" dirty="0" err="1" smtClean="0"/>
              <a:t>gracias</a:t>
            </a:r>
            <a:r>
              <a:rPr lang="en-GB" sz="3200" dirty="0" smtClean="0"/>
              <a:t> (x 2)</a:t>
            </a:r>
            <a:br>
              <a:rPr lang="en-GB" sz="3200" dirty="0" smtClean="0"/>
            </a:br>
            <a:r>
              <a:rPr lang="en-GB" sz="3200" dirty="0" err="1" smtClean="0"/>
              <a:t>Hola</a:t>
            </a:r>
            <a:r>
              <a:rPr lang="en-GB" sz="3200" dirty="0" smtClean="0"/>
              <a:t>, </a:t>
            </a:r>
            <a:r>
              <a:rPr lang="en-GB" sz="3200" dirty="0" err="1" smtClean="0"/>
              <a:t>hola</a:t>
            </a:r>
            <a:r>
              <a:rPr lang="en-GB" sz="3200" dirty="0" smtClean="0"/>
              <a:t>, </a:t>
            </a:r>
            <a:r>
              <a:rPr lang="en-GB" sz="3200" dirty="0" err="1" smtClean="0"/>
              <a:t>hola</a:t>
            </a:r>
            <a:r>
              <a:rPr lang="en-GB" sz="3200" dirty="0" smtClean="0"/>
              <a:t/>
            </a:r>
            <a:br>
              <a:rPr lang="en-GB" sz="3200" dirty="0" smtClean="0"/>
            </a:br>
            <a:r>
              <a:rPr lang="en-GB" sz="3200" dirty="0" err="1" smtClean="0"/>
              <a:t>Hola</a:t>
            </a:r>
            <a:r>
              <a:rPr lang="en-GB" sz="3200" dirty="0" smtClean="0"/>
              <a:t>, </a:t>
            </a:r>
            <a:r>
              <a:rPr lang="en-GB" sz="3200" dirty="0" err="1" smtClean="0"/>
              <a:t>hola</a:t>
            </a:r>
            <a:r>
              <a:rPr lang="en-GB" sz="3200" dirty="0" smtClean="0"/>
              <a:t>, </a:t>
            </a:r>
            <a:r>
              <a:rPr lang="en-GB" sz="3200" dirty="0" err="1" smtClean="0"/>
              <a:t>hola</a:t>
            </a:r>
            <a:r>
              <a:rPr lang="en-GB" sz="3200" dirty="0" smtClean="0"/>
              <a:t> (x 2)</a:t>
            </a:r>
            <a:br>
              <a:rPr lang="en-GB" sz="3200" dirty="0" smtClean="0"/>
            </a:br>
            <a:r>
              <a:rPr lang="en-GB" sz="3200" dirty="0" smtClean="0"/>
              <a:t/>
            </a:r>
            <a:br>
              <a:rPr lang="en-GB" sz="3200" dirty="0" smtClean="0"/>
            </a:br>
            <a:r>
              <a:rPr lang="en-GB" sz="3200" dirty="0" smtClean="0"/>
              <a:t>Hoy </a:t>
            </a:r>
            <a:r>
              <a:rPr lang="en-GB" sz="3200" dirty="0" err="1" smtClean="0"/>
              <a:t>vamos</a:t>
            </a:r>
            <a:r>
              <a:rPr lang="en-GB" sz="3200" dirty="0" smtClean="0"/>
              <a:t> a …</a:t>
            </a:r>
            <a:br>
              <a:rPr lang="en-GB" sz="3200" dirty="0" smtClean="0"/>
            </a:br>
            <a:r>
              <a:rPr lang="en-GB" dirty="0" smtClean="0"/>
              <a:t/>
            </a:r>
            <a:br>
              <a:rPr lang="en-GB" dirty="0" smtClean="0"/>
            </a:br>
            <a:endParaRPr lang="en-GB" dirty="0"/>
          </a:p>
        </p:txBody>
      </p:sp>
      <p:pic>
        <p:nvPicPr>
          <p:cNvPr id="6" name="Picture 5" descr="C:\Documents and Settings\Administrator\Local Settings\Temporary Internet Files\Content.IE5\UEP5MF9W\MC9000787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799782"/>
            <a:ext cx="150018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2112" y="4564069"/>
            <a:ext cx="17954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untitled.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416" y="4668037"/>
            <a:ext cx="17192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Documents and Settings\Administrator\Local Settings\Temporary Internet Files\Content.IE5\Z4L8UY5K\MC90018758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2417181"/>
            <a:ext cx="154463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Documents and Settings\Administrator\Local Settings\Temporary Internet Files\Content.IE5\Z4L8UY5K\MC90043473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9167" y="2504493"/>
            <a:ext cx="16430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Documents and Settings\Administrator\Local Settings\Temporary Internet Files\Content.IE5\UEP5MF9W\MC9004415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752" y="4541037"/>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olaCall&amp;Respons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644008" y="332656"/>
            <a:ext cx="609600" cy="609600"/>
          </a:xfrm>
          <a:prstGeom prst="rect">
            <a:avLst/>
          </a:prstGeom>
        </p:spPr>
      </p:pic>
      <p:sp>
        <p:nvSpPr>
          <p:cNvPr id="10" name="TextBox 4"/>
          <p:cNvSpPr txBox="1">
            <a:spLocks noChangeArrowheads="1"/>
          </p:cNvSpPr>
          <p:nvPr/>
        </p:nvSpPr>
        <p:spPr bwMode="auto">
          <a:xfrm>
            <a:off x="7177980" y="142875"/>
            <a:ext cx="17145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schemeClr val="bg1"/>
                </a:solidFill>
                <a:latin typeface="Calibri" pitchFamily="34" charset="0"/>
              </a:rPr>
              <a:t>Sharing learning objectives</a:t>
            </a:r>
            <a:endParaRPr lang="en-US" sz="2000" b="1">
              <a:solidFill>
                <a:schemeClr val="bg1"/>
              </a:solidFill>
              <a:latin typeface="Calibri" pitchFamily="34" charset="0"/>
            </a:endParaRPr>
          </a:p>
        </p:txBody>
      </p:sp>
    </p:spTree>
    <p:extLst>
      <p:ext uri="{BB962C8B-B14F-4D97-AF65-F5344CB8AC3E}">
        <p14:creationId xmlns:p14="http://schemas.microsoft.com/office/powerpoint/2010/main" val="29893643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85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4639</Words>
  <Application>Microsoft Office PowerPoint</Application>
  <PresentationFormat>On-screen Show (4:3)</PresentationFormat>
  <Paragraphs>807</Paragraphs>
  <Slides>52</Slides>
  <Notes>21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Bitmap Image</vt:lpstr>
      <vt:lpstr>Assessing to learn  and learning to assess</vt:lpstr>
      <vt:lpstr>PowerPoint Presentation</vt:lpstr>
      <vt:lpstr>PowerPoint Presentation</vt:lpstr>
      <vt:lpstr>PowerPoint Presentation</vt:lpstr>
      <vt:lpstr>AfL is all about KNOWING…</vt:lpstr>
      <vt:lpstr>PowerPoint Presentation</vt:lpstr>
      <vt:lpstr>Learning objectives and Modelling</vt:lpstr>
      <vt:lpstr>Hoy vamos a…</vt:lpstr>
      <vt:lpstr>PowerPoint Presentation</vt:lpstr>
      <vt:lpstr>Hoy vamos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and Peer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vt:lpstr>
      <vt:lpstr>PowerPoint Presentation</vt:lpstr>
      <vt:lpstr>Targets for improvement</vt:lpstr>
      <vt:lpstr>PowerPoint Presentation</vt:lpstr>
      <vt:lpstr>How to use the tick grid</vt:lpstr>
      <vt:lpstr>PowerPoint Presentation</vt:lpstr>
      <vt:lpstr>Reflection and Review</vt:lpstr>
      <vt:lpstr>PowerPoint Presentation</vt:lpstr>
      <vt:lpstr>PowerPoint Presentation</vt:lpstr>
      <vt:lpstr>PowerPoint Presentation</vt:lpstr>
      <vt:lpstr>PowerPoint Presentation</vt:lpstr>
      <vt:lpstr>Questions for us!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to learn  and learning to assess</dc:title>
  <dc:creator> </dc:creator>
  <cp:lastModifiedBy>Rachel Hawkes</cp:lastModifiedBy>
  <cp:revision>112</cp:revision>
  <dcterms:created xsi:type="dcterms:W3CDTF">2011-01-07T08:24:57Z</dcterms:created>
  <dcterms:modified xsi:type="dcterms:W3CDTF">2011-11-02T20:45:12Z</dcterms:modified>
</cp:coreProperties>
</file>