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1113" r:id="rId2"/>
    <p:sldId id="284" r:id="rId3"/>
    <p:sldId id="285"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6" r:id="rId18"/>
    <p:sldId id="1148" r:id="rId19"/>
    <p:sldId id="273" r:id="rId20"/>
    <p:sldId id="274" r:id="rId21"/>
    <p:sldId id="275" r:id="rId22"/>
    <p:sldId id="276" r:id="rId23"/>
    <p:sldId id="277" r:id="rId24"/>
    <p:sldId id="278" r:id="rId25"/>
    <p:sldId id="279" r:id="rId26"/>
    <p:sldId id="280" r:id="rId27"/>
    <p:sldId id="281" r:id="rId28"/>
    <p:sldId id="282" r:id="rId29"/>
    <p:sldId id="8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Avery - AVY" initials="NAA" lastIdx="1" clrIdx="0">
    <p:extLst>
      <p:ext uri="{19B8F6BF-5375-455C-9EA6-DF929625EA0E}">
        <p15:presenceInfo xmlns:p15="http://schemas.microsoft.com/office/powerpoint/2012/main" userId="S::NAvery@ivybridge.devon.sch.uk::5942d0e8-7958-46bf-a95e-ca2b154cd5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88" autoAdjust="0"/>
    <p:restoredTop sz="73561" autoAdjust="0"/>
  </p:normalViewPr>
  <p:slideViewPr>
    <p:cSldViewPr snapToGrid="0">
      <p:cViewPr>
        <p:scale>
          <a:sx n="66" d="100"/>
          <a:sy n="66" d="100"/>
        </p:scale>
        <p:origin x="1518" y="462"/>
      </p:cViewPr>
      <p:guideLst/>
    </p:cSldViewPr>
  </p:slideViewPr>
  <p:notesTextViewPr>
    <p:cViewPr>
      <p:scale>
        <a:sx n="1" d="1"/>
        <a:sy n="1" d="1"/>
      </p:scale>
      <p:origin x="0" y="0"/>
    </p:cViewPr>
  </p:notesTextViewPr>
  <p:sorterViewPr>
    <p:cViewPr varScale="1">
      <p:scale>
        <a:sx n="100" d="100"/>
        <a:sy n="100" d="100"/>
      </p:scale>
      <p:origin x="0" y="-33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FECA8-F591-4B17-BEF0-5593E3326D5B}"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B18A-CBF4-4C2B-993B-E2203DDFB1DB}" type="slidenum">
              <a:rPr lang="en-GB" smtClean="0"/>
              <a:t>‹#›</a:t>
            </a:fld>
            <a:endParaRPr lang="en-GB"/>
          </a:p>
        </p:txBody>
      </p:sp>
    </p:spTree>
    <p:extLst>
      <p:ext uri="{BB962C8B-B14F-4D97-AF65-F5344CB8AC3E}">
        <p14:creationId xmlns:p14="http://schemas.microsoft.com/office/powerpoint/2010/main" val="1746941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iglesia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Inglaterra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simplemente</a:t>
            </a:r>
            <a:r>
              <a:rPr lang="en-GB" sz="1200" b="1" i="0" u="sng" strike="noStrike" kern="1200" dirty="0">
                <a:solidFill>
                  <a:srgbClr val="FF0000"/>
                </a:solidFill>
                <a:effectLst/>
                <a:latin typeface="+mn-lt"/>
                <a:ea typeface="+mn-ea"/>
                <a:cs typeface="+mn-cs"/>
              </a:rPr>
              <a:t>, tapa, </a:t>
            </a:r>
            <a:r>
              <a:rPr lang="en-GB" sz="1200" b="1" i="0" u="sng" strike="noStrike" kern="1200" dirty="0" err="1">
                <a:solidFill>
                  <a:srgbClr val="FF0000"/>
                </a:solidFill>
                <a:effectLst/>
                <a:latin typeface="+mn-lt"/>
                <a:ea typeface="+mn-ea"/>
                <a:cs typeface="+mn-cs"/>
              </a:rPr>
              <a:t>Estados</a:t>
            </a:r>
            <a:r>
              <a:rPr lang="en-GB" sz="1200" b="1" i="0" u="sng" strike="noStrike" kern="1200" dirty="0">
                <a:solidFill>
                  <a:srgbClr val="FF0000"/>
                </a:solidFill>
                <a:effectLst/>
                <a:latin typeface="+mn-lt"/>
                <a:ea typeface="+mn-ea"/>
                <a:cs typeface="+mn-cs"/>
              </a:rPr>
              <a:t> Unidos, Francia, Italia</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AQA list does not have </a:t>
            </a:r>
            <a:r>
              <a:rPr lang="en-GB" sz="1200" b="1" i="0" u="sng" strike="noStrike" kern="1200" dirty="0" err="1">
                <a:solidFill>
                  <a:srgbClr val="FF0000"/>
                </a:solidFill>
                <a:effectLst/>
                <a:latin typeface="+mn-lt"/>
                <a:ea typeface="+mn-ea"/>
                <a:cs typeface="+mn-cs"/>
              </a:rPr>
              <a:t>Inglaterra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simplemente</a:t>
            </a:r>
            <a:r>
              <a:rPr lang="en-GB" sz="1200" b="1" i="0" u="sng" strike="noStrike" kern="1200" dirty="0">
                <a:solidFill>
                  <a:srgbClr val="FF0000"/>
                </a:solidFill>
                <a:effectLst/>
                <a:latin typeface="+mn-lt"/>
                <a:ea typeface="+mn-ea"/>
                <a:cs typeface="+mn-cs"/>
              </a:rPr>
              <a:t>, tapa, </a:t>
            </a:r>
            <a:r>
              <a:rPr lang="en-GB" sz="1200" b="1" i="0" u="sng" strike="noStrike" kern="1200" dirty="0" err="1">
                <a:solidFill>
                  <a:srgbClr val="FF0000"/>
                </a:solidFill>
                <a:effectLst/>
                <a:latin typeface="+mn-lt"/>
                <a:ea typeface="+mn-ea"/>
                <a:cs typeface="+mn-cs"/>
              </a:rPr>
              <a:t>Estados</a:t>
            </a:r>
            <a:r>
              <a:rPr lang="en-GB" sz="1200" b="1" i="0" u="sng" strike="noStrike" kern="1200" dirty="0">
                <a:solidFill>
                  <a:srgbClr val="FF0000"/>
                </a:solidFill>
                <a:effectLst/>
                <a:latin typeface="+mn-lt"/>
                <a:ea typeface="+mn-ea"/>
                <a:cs typeface="+mn-cs"/>
              </a:rPr>
              <a:t> Unidos, Francia, Italia</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err="1">
                <a:solidFill>
                  <a:srgbClr val="FF0000"/>
                </a:solidFill>
                <a:effectLst/>
                <a:latin typeface="+mn-lt"/>
                <a:ea typeface="+mn-ea"/>
                <a:cs typeface="+mn-cs"/>
              </a:rPr>
              <a:t>Eduqas</a:t>
            </a:r>
            <a:r>
              <a:rPr lang="en-GB" sz="1200" b="1" i="0" u="none" strike="noStrike" kern="1200" dirty="0">
                <a:solidFill>
                  <a:srgbClr val="FF0000"/>
                </a:solidFill>
                <a:effectLst/>
                <a:latin typeface="+mn-lt"/>
                <a:ea typeface="+mn-ea"/>
                <a:cs typeface="+mn-cs"/>
              </a:rPr>
              <a:t> does not have </a:t>
            </a:r>
            <a:r>
              <a:rPr lang="en-GB" sz="1200" b="1" i="0" u="sng" strike="noStrike" kern="1200" dirty="0" err="1">
                <a:solidFill>
                  <a:srgbClr val="FF0000"/>
                </a:solidFill>
                <a:effectLst/>
                <a:latin typeface="+mn-lt"/>
                <a:ea typeface="+mn-ea"/>
                <a:cs typeface="+mn-cs"/>
              </a:rPr>
              <a:t>simplemente</a:t>
            </a:r>
            <a:r>
              <a:rPr lang="en-GB" sz="1200" b="1" i="0" u="sng" strike="noStrike" kern="1200" dirty="0">
                <a:solidFill>
                  <a:srgbClr val="FF0000"/>
                </a:solidFill>
                <a:effectLst/>
                <a:latin typeface="+mn-lt"/>
                <a:ea typeface="+mn-ea"/>
                <a:cs typeface="+mn-cs"/>
              </a:rPr>
              <a:t>, tapa, Italia</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CA" sz="1200" b="0" i="0" u="none" strike="noStrike"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With thanks to Rachel Hawkes for her input on the lesson material and Blanca Román for native teacher feedback.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Learning outcomes (lesson 1):</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Consolidation of singular persons of the verb ‘</a:t>
            </a:r>
            <a:r>
              <a:rPr lang="en-GB" dirty="0" err="1"/>
              <a:t>ir</a:t>
            </a:r>
            <a:r>
              <a:rPr lang="en-GB" dirty="0"/>
              <a:t>’ for habitual present and past </a:t>
            </a:r>
            <a:r>
              <a:rPr lang="en-GB" dirty="0" err="1"/>
              <a:t>preterite</a:t>
            </a:r>
            <a:r>
              <a:rPr lang="en-GB" dirty="0"/>
              <a:t> – </a:t>
            </a:r>
            <a:r>
              <a:rPr lang="en-GB" dirty="0" err="1"/>
              <a:t>voy</a:t>
            </a:r>
            <a:r>
              <a:rPr lang="en-GB" dirty="0"/>
              <a:t>, vas, </a:t>
            </a:r>
            <a:r>
              <a:rPr lang="en-GB" dirty="0" err="1"/>
              <a:t>va</a:t>
            </a:r>
            <a:r>
              <a:rPr lang="en-GB" dirty="0"/>
              <a:t>; </a:t>
            </a:r>
            <a:r>
              <a:rPr lang="en-GB" dirty="0" err="1"/>
              <a:t>fui</a:t>
            </a:r>
            <a:r>
              <a:rPr lang="en-GB" dirty="0"/>
              <a:t>, </a:t>
            </a:r>
            <a:r>
              <a:rPr lang="en-GB" dirty="0" err="1"/>
              <a:t>fuiste</a:t>
            </a:r>
            <a:r>
              <a:rPr lang="en-GB" dirty="0"/>
              <a:t>, </a:t>
            </a:r>
            <a:r>
              <a:rPr lang="en-GB" dirty="0" err="1"/>
              <a:t>fue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Consolidation of al vs a la</a:t>
            </a:r>
          </a:p>
          <a:p>
            <a:pPr marL="0" marR="0" lvl="0" indent="0" algn="l" rtl="0">
              <a:lnSpc>
                <a:spcPct val="100000"/>
              </a:lnSpc>
              <a:spcBef>
                <a:spcPts val="0"/>
              </a:spcBef>
              <a:spcAft>
                <a:spcPts val="0"/>
              </a:spcAft>
              <a:buClr>
                <a:schemeClr val="dk1"/>
              </a:buClr>
              <a:buSzPts val="1200"/>
              <a:buFont typeface="Calibri"/>
              <a:buNone/>
            </a:pPr>
            <a:r>
              <a:rPr lang="en-GB" dirty="0"/>
              <a:t>Adverbs with –</a:t>
            </a:r>
            <a:r>
              <a:rPr lang="en-GB" dirty="0" err="1"/>
              <a:t>mente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Use of accent on singular vs plural nouns with final syllable stress ending in ‘</a:t>
            </a:r>
            <a:r>
              <a:rPr lang="en-GB" dirty="0" err="1"/>
              <a:t>ción</a:t>
            </a:r>
            <a:r>
              <a:rPr lang="en-GB" dirty="0"/>
              <a:t>'</a:t>
            </a:r>
            <a:endParaRPr lang="en-GB" b="1" dirty="0"/>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Frequency rankings of vocabulary </a:t>
            </a:r>
            <a:r>
              <a:rPr lang="en-GB" b="1" u="sng" dirty="0"/>
              <a:t>revisited </a:t>
            </a:r>
            <a:r>
              <a:rPr lang="en-GB" b="1" u="none" dirty="0"/>
              <a:t>this week (1 is the most common word in Spanish)</a:t>
            </a:r>
            <a:endParaRPr lang="en-GB" sz="1200" b="1"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err="1"/>
              <a:t>Inglaterra</a:t>
            </a:r>
            <a:r>
              <a:rPr lang="en-GB" dirty="0"/>
              <a:t> [&gt;5000]; </a:t>
            </a:r>
            <a:r>
              <a:rPr lang="en-GB" dirty="0" err="1"/>
              <a:t>temprano</a:t>
            </a:r>
            <a:r>
              <a:rPr lang="en-GB" dirty="0"/>
              <a:t> [1578]; </a:t>
            </a:r>
            <a:r>
              <a:rPr lang="en-GB" dirty="0" err="1"/>
              <a:t>normalmente</a:t>
            </a:r>
            <a:r>
              <a:rPr lang="en-GB" dirty="0"/>
              <a:t> [1696]; </a:t>
            </a:r>
            <a:r>
              <a:rPr lang="en-GB" dirty="0" err="1"/>
              <a:t>completamente</a:t>
            </a:r>
            <a:r>
              <a:rPr lang="en-GB" dirty="0"/>
              <a:t> [1185]; </a:t>
            </a:r>
            <a:r>
              <a:rPr lang="en-GB" dirty="0" err="1"/>
              <a:t>generalmente</a:t>
            </a:r>
            <a:r>
              <a:rPr lang="en-GB" dirty="0"/>
              <a:t> 1387]; </a:t>
            </a:r>
            <a:r>
              <a:rPr lang="en-GB" dirty="0" err="1"/>
              <a:t>finalmente</a:t>
            </a:r>
            <a:r>
              <a:rPr lang="en-GB" dirty="0"/>
              <a:t> [948]; </a:t>
            </a:r>
            <a:r>
              <a:rPr lang="en-GB" dirty="0" err="1"/>
              <a:t>simplemente</a:t>
            </a:r>
            <a:r>
              <a:rPr lang="en-GB" dirty="0"/>
              <a:t> [731]; </a:t>
            </a:r>
            <a:r>
              <a:rPr lang="en-GB" dirty="0" err="1"/>
              <a:t>principalmente</a:t>
            </a:r>
            <a:r>
              <a:rPr lang="en-GB" dirty="0"/>
              <a:t> [1657]; </a:t>
            </a:r>
            <a:r>
              <a:rPr lang="en-GB" dirty="0" err="1"/>
              <a:t>oeste</a:t>
            </a:r>
            <a:r>
              <a:rPr lang="en-GB" dirty="0"/>
              <a:t> [2416]; </a:t>
            </a:r>
            <a:r>
              <a:rPr lang="en-GB" dirty="0" err="1"/>
              <a:t>este</a:t>
            </a:r>
            <a:r>
              <a:rPr lang="en-GB" dirty="0"/>
              <a:t> [&gt;5000]; </a:t>
            </a:r>
            <a:r>
              <a:rPr lang="en-GB" dirty="0" err="1"/>
              <a:t>estación</a:t>
            </a:r>
            <a:r>
              <a:rPr lang="en-GB" dirty="0"/>
              <a:t> [1404]; </a:t>
            </a:r>
            <a:r>
              <a:rPr lang="en-GB" dirty="0" err="1"/>
              <a:t>voy</a:t>
            </a:r>
            <a:r>
              <a:rPr lang="en-GB" dirty="0"/>
              <a:t> [33]; vas [33; </a:t>
            </a:r>
            <a:r>
              <a:rPr lang="en-GB" dirty="0" err="1"/>
              <a:t>va</a:t>
            </a:r>
            <a:r>
              <a:rPr lang="en-GB" dirty="0"/>
              <a:t> [33; </a:t>
            </a:r>
            <a:r>
              <a:rPr lang="en-GB" dirty="0" err="1"/>
              <a:t>fui</a:t>
            </a:r>
            <a:r>
              <a:rPr lang="en-GB" dirty="0"/>
              <a:t> [33; </a:t>
            </a:r>
            <a:r>
              <a:rPr lang="en-GB" dirty="0" err="1"/>
              <a:t>fuiste</a:t>
            </a:r>
            <a:r>
              <a:rPr lang="en-GB" dirty="0"/>
              <a:t> [33; </a:t>
            </a:r>
            <a:r>
              <a:rPr lang="en-GB" dirty="0" err="1"/>
              <a:t>fue</a:t>
            </a:r>
            <a:r>
              <a:rPr lang="en-GB" dirty="0"/>
              <a:t> [33; </a:t>
            </a:r>
            <a:r>
              <a:rPr lang="en-GB" dirty="0" err="1"/>
              <a:t>estadio</a:t>
            </a:r>
            <a:r>
              <a:rPr lang="en-GB" dirty="0"/>
              <a:t> [2581]; campo [342]; </a:t>
            </a:r>
            <a:r>
              <a:rPr lang="en-GB" dirty="0" err="1"/>
              <a:t>avión</a:t>
            </a:r>
            <a:r>
              <a:rPr lang="en-GB" dirty="0"/>
              <a:t> [1399]; </a:t>
            </a:r>
            <a:r>
              <a:rPr lang="en-GB" dirty="0" err="1"/>
              <a:t>tren</a:t>
            </a:r>
            <a:r>
              <a:rPr lang="en-GB" dirty="0"/>
              <a:t> [1488]; </a:t>
            </a:r>
            <a:r>
              <a:rPr lang="en-GB" dirty="0" err="1"/>
              <a:t>diciembre</a:t>
            </a:r>
            <a:r>
              <a:rPr lang="en-GB" dirty="0"/>
              <a:t> [1165]; </a:t>
            </a:r>
            <a:r>
              <a:rPr lang="en-GB" dirty="0" err="1"/>
              <a:t>enero</a:t>
            </a:r>
            <a:r>
              <a:rPr lang="en-GB" dirty="0"/>
              <a:t> [1173]; </a:t>
            </a:r>
            <a:r>
              <a:rPr lang="en-GB" dirty="0" err="1"/>
              <a:t>abril</a:t>
            </a:r>
            <a:r>
              <a:rPr lang="en-GB" dirty="0"/>
              <a:t> [1064]; </a:t>
            </a:r>
            <a:r>
              <a:rPr lang="en-GB" dirty="0" err="1"/>
              <a:t>marzo</a:t>
            </a:r>
            <a:r>
              <a:rPr lang="en-GB" dirty="0"/>
              <a:t> [1231]; </a:t>
            </a:r>
            <a:r>
              <a:rPr lang="en-GB" dirty="0" err="1"/>
              <a:t>en</a:t>
            </a:r>
            <a:r>
              <a:rPr lang="en-GB" dirty="0"/>
              <a:t> </a:t>
            </a:r>
            <a:r>
              <a:rPr lang="en-GB" dirty="0" err="1"/>
              <a:t>cambio</a:t>
            </a:r>
            <a:r>
              <a:rPr lang="en-GB" dirty="0"/>
              <a:t> [329]; </a:t>
            </a:r>
            <a:r>
              <a:rPr lang="en-GB" dirty="0" err="1"/>
              <a:t>paseo</a:t>
            </a:r>
            <a:r>
              <a:rPr lang="en-GB" dirty="0"/>
              <a:t> [2126]; tapa [3645]; </a:t>
            </a:r>
            <a:r>
              <a:rPr lang="en-GB" dirty="0" err="1"/>
              <a:t>frontera</a:t>
            </a:r>
            <a:r>
              <a:rPr lang="en-GB" dirty="0"/>
              <a:t> [1507]; </a:t>
            </a:r>
            <a:r>
              <a:rPr lang="en-GB" dirty="0" err="1"/>
              <a:t>ayer</a:t>
            </a:r>
            <a:r>
              <a:rPr lang="en-GB" dirty="0"/>
              <a:t> [617]; </a:t>
            </a:r>
            <a:r>
              <a:rPr lang="en-GB" dirty="0" err="1"/>
              <a:t>Estados</a:t>
            </a:r>
            <a:r>
              <a:rPr lang="en-GB" dirty="0"/>
              <a:t> Unidos [687]; </a:t>
            </a:r>
            <a:r>
              <a:rPr lang="en-GB" dirty="0" err="1"/>
              <a:t>médico</a:t>
            </a:r>
            <a:r>
              <a:rPr lang="en-GB" dirty="0"/>
              <a:t> [692]; </a:t>
            </a:r>
            <a:r>
              <a:rPr lang="en-GB" dirty="0" err="1"/>
              <a:t>médica</a:t>
            </a:r>
            <a:r>
              <a:rPr lang="en-GB" dirty="0"/>
              <a:t> [692]; </a:t>
            </a:r>
            <a:r>
              <a:rPr lang="en-GB" dirty="0" err="1"/>
              <a:t>sociedad</a:t>
            </a:r>
            <a:r>
              <a:rPr lang="en-GB" dirty="0"/>
              <a:t> [353]; </a:t>
            </a:r>
            <a:r>
              <a:rPr lang="en-GB" dirty="0" err="1"/>
              <a:t>cultura</a:t>
            </a:r>
            <a:r>
              <a:rPr lang="en-GB" dirty="0"/>
              <a:t> [469]; Italia [&gt;5000]; </a:t>
            </a:r>
            <a:r>
              <a:rPr lang="en-GB" dirty="0" err="1"/>
              <a:t>extranjero</a:t>
            </a:r>
            <a:r>
              <a:rPr lang="en-GB" dirty="0"/>
              <a:t> [765]; </a:t>
            </a:r>
            <a:r>
              <a:rPr lang="en-GB" dirty="0" err="1"/>
              <a:t>parque</a:t>
            </a:r>
            <a:r>
              <a:rPr lang="en-GB" dirty="0"/>
              <a:t> [1354]; Francia [939]; </a:t>
            </a:r>
            <a:r>
              <a:rPr lang="en-GB" dirty="0" err="1"/>
              <a:t>cada</a:t>
            </a:r>
            <a:r>
              <a:rPr lang="en-GB" dirty="0"/>
              <a:t> [107]; </a:t>
            </a:r>
            <a:r>
              <a:rPr lang="en-GB" dirty="0" err="1"/>
              <a:t>año</a:t>
            </a:r>
            <a:r>
              <a:rPr lang="en-GB" dirty="0"/>
              <a:t> [46]; tienda [1515]; </a:t>
            </a:r>
            <a:r>
              <a:rPr lang="en-GB" dirty="0" err="1"/>
              <a:t>iglesia</a:t>
            </a:r>
            <a:r>
              <a:rPr lang="en-GB" dirty="0"/>
              <a:t> [437]; </a:t>
            </a:r>
            <a:r>
              <a:rPr lang="en-GB" dirty="0" err="1"/>
              <a:t>teatro</a:t>
            </a:r>
            <a:r>
              <a:rPr lang="en-GB" dirty="0"/>
              <a:t> [605]; </a:t>
            </a:r>
            <a:r>
              <a:rPr lang="en-GB" dirty="0" err="1"/>
              <a:t>siempre</a:t>
            </a:r>
            <a:r>
              <a:rPr lang="en-GB" dirty="0"/>
              <a:t> [96]; a </a:t>
            </a:r>
            <a:r>
              <a:rPr lang="en-GB" dirty="0" err="1"/>
              <a:t>veces</a:t>
            </a:r>
            <a:r>
              <a:rPr lang="en-GB" dirty="0"/>
              <a:t> [59]; al [8]; </a:t>
            </a:r>
            <a:r>
              <a:rPr lang="en-GB" dirty="0" err="1"/>
              <a:t>pasada</a:t>
            </a:r>
            <a:r>
              <a:rPr lang="en-GB" dirty="0"/>
              <a:t> [932]; </a:t>
            </a:r>
            <a:r>
              <a:rPr lang="en-GB" dirty="0" err="1"/>
              <a:t>semana</a:t>
            </a:r>
            <a:r>
              <a:rPr lang="en-GB" dirty="0"/>
              <a:t> [301]; </a:t>
            </a:r>
            <a:r>
              <a:rPr lang="en-GB" dirty="0" err="1"/>
              <a:t>intención</a:t>
            </a:r>
            <a:r>
              <a:rPr lang="en-GB" dirty="0"/>
              <a:t> [1171]; </a:t>
            </a:r>
            <a:r>
              <a:rPr lang="en-GB" dirty="0" err="1"/>
              <a:t>novio</a:t>
            </a:r>
            <a:r>
              <a:rPr lang="en-GB" dirty="0"/>
              <a:t> [1322]; </a:t>
            </a:r>
            <a:r>
              <a:rPr lang="en-GB" dirty="0" err="1"/>
              <a:t>novia</a:t>
            </a:r>
            <a:r>
              <a:rPr lang="en-GB" dirty="0"/>
              <a:t> [1996]; </a:t>
            </a:r>
            <a:r>
              <a:rPr lang="en-GB" dirty="0" err="1"/>
              <a:t>altura</a:t>
            </a:r>
            <a:r>
              <a:rPr lang="en-GB" dirty="0"/>
              <a:t> [970]; </a:t>
            </a:r>
            <a:r>
              <a:rPr lang="en-GB" dirty="0" err="1"/>
              <a:t>luego</a:t>
            </a:r>
            <a:r>
              <a:rPr lang="en-GB" dirty="0"/>
              <a:t> [150]; sur [661]; </a:t>
            </a:r>
            <a:r>
              <a:rPr lang="en-GB" dirty="0" err="1"/>
              <a:t>larga</a:t>
            </a:r>
            <a:r>
              <a:rPr lang="en-GB" dirty="0"/>
              <a:t> [301]; </a:t>
            </a:r>
            <a:r>
              <a:rPr lang="en-GB" dirty="0" err="1"/>
              <a:t>corto</a:t>
            </a:r>
            <a:r>
              <a:rPr lang="en-GB" dirty="0"/>
              <a:t> [1055]; </a:t>
            </a:r>
            <a:r>
              <a:rPr lang="en-GB" dirty="0" err="1"/>
              <a:t>corta</a:t>
            </a:r>
            <a:r>
              <a:rPr lang="en-GB" dirty="0"/>
              <a:t> [1055]; </a:t>
            </a:r>
            <a:r>
              <a:rPr lang="en-GB" dirty="0" err="1"/>
              <a:t>ya</a:t>
            </a:r>
            <a:r>
              <a:rPr lang="en-GB" dirty="0"/>
              <a:t> [39]</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sz="1200" b="1" dirty="0"/>
          </a:p>
          <a:p>
            <a:pPr marL="0" lvl="0" indent="0" algn="l" rtl="0">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764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6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written recognition of the three singular forms of ‘</a:t>
            </a:r>
            <a:r>
              <a:rPr lang="en-GB" b="0" dirty="0" err="1"/>
              <a:t>ir</a:t>
            </a:r>
            <a:r>
              <a:rPr lang="en-GB" b="0" dirty="0"/>
              <a:t>’ in the present tense.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Students read the text and decide which pronoun is missing, ‘</a:t>
            </a:r>
            <a:r>
              <a:rPr lang="en-GB" b="0" dirty="0" err="1"/>
              <a:t>yo</a:t>
            </a:r>
            <a:r>
              <a:rPr lang="en-GB" b="0" dirty="0"/>
              <a:t>’, </a:t>
            </a:r>
            <a:r>
              <a:rPr lang="en-GB" b="0" dirty="0" err="1"/>
              <a:t>tú</a:t>
            </a:r>
            <a:r>
              <a:rPr lang="en-GB" b="0" dirty="0"/>
              <a:t>’ o ‘</a:t>
            </a:r>
            <a:r>
              <a:rPr lang="en-GB" b="0" dirty="0" err="1"/>
              <a:t>él</a:t>
            </a:r>
            <a:r>
              <a:rPr lang="en-GB" b="0" dirty="0"/>
              <a:t>/</a:t>
            </a:r>
            <a:r>
              <a:rPr lang="en-GB" b="0" dirty="0" err="1"/>
              <a:t>ella</a:t>
            </a:r>
            <a:r>
              <a:rPr lang="en-GB" b="0" dirty="0"/>
              <a:t>’’ by looking at the form of the verb ‘</a:t>
            </a:r>
            <a:r>
              <a:rPr lang="en-GB" b="0" dirty="0" err="1"/>
              <a:t>ir</a:t>
            </a:r>
            <a:r>
              <a:rPr lang="en-GB" b="0" dirty="0"/>
              <a:t>’ that follows each gap.</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the answers in sequence.</a:t>
            </a:r>
            <a:endParaRPr b="0" dirty="0"/>
          </a:p>
          <a:p>
            <a:pPr marL="0" lvl="0" indent="0" algn="l" rtl="0">
              <a:spcBef>
                <a:spcPts val="0"/>
              </a:spcBef>
              <a:spcAft>
                <a:spcPts val="0"/>
              </a:spcAft>
              <a:buNone/>
            </a:pPr>
            <a:endParaRPr dirty="0"/>
          </a:p>
        </p:txBody>
      </p:sp>
      <p:sp>
        <p:nvSpPr>
          <p:cNvPr id="383" name="Google Shape;38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2 minutes</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revise first and second person singular forms for the verb ‘ir’ in the preterite: ‘fui’ and ‘fuiste’; to introduce the third person singular ‘fue’.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GB" b="1"/>
              <a:t>Procedure:</a:t>
            </a:r>
            <a:endParaRPr/>
          </a:p>
          <a:p>
            <a:pPr marL="0" lvl="0" indent="0" algn="l" rtl="0">
              <a:spcBef>
                <a:spcPts val="0"/>
              </a:spcBef>
              <a:spcAft>
                <a:spcPts val="0"/>
              </a:spcAft>
              <a:buClr>
                <a:schemeClr val="dk1"/>
              </a:buClr>
              <a:buSzPts val="1200"/>
              <a:buFont typeface="Calibri"/>
              <a:buNone/>
            </a:pPr>
            <a:r>
              <a:rPr lang="en-GB" b="0"/>
              <a:t>Go through the grammar explanation with students, revealing each new sentence with a mouse click.</a:t>
            </a:r>
            <a:endParaRPr/>
          </a:p>
          <a:p>
            <a:pPr marL="0" lvl="0" indent="0" algn="l" rtl="0">
              <a:spcBef>
                <a:spcPts val="0"/>
              </a:spcBef>
              <a:spcAft>
                <a:spcPts val="0"/>
              </a:spcAft>
              <a:buClr>
                <a:schemeClr val="dk1"/>
              </a:buClr>
              <a:buSzPts val="1200"/>
              <a:buFont typeface="Calibri"/>
              <a:buNone/>
            </a:pPr>
            <a:endParaRPr b="0"/>
          </a:p>
        </p:txBody>
      </p:sp>
      <p:sp>
        <p:nvSpPr>
          <p:cNvPr id="405" name="Google Shape;40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6 minutes</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Aim: </a:t>
            </a:r>
            <a:r>
              <a:rPr lang="en-GB" b="0" dirty="0"/>
              <a:t>to practise connecting the verb forms ‘</a:t>
            </a:r>
            <a:r>
              <a:rPr lang="en-GB" b="0" dirty="0" err="1"/>
              <a:t>fui</a:t>
            </a:r>
            <a:r>
              <a:rPr lang="en-GB" b="0" dirty="0"/>
              <a:t>’, ‘</a:t>
            </a:r>
            <a:r>
              <a:rPr lang="en-GB" b="0" dirty="0" err="1"/>
              <a:t>fuiste</a:t>
            </a:r>
            <a:r>
              <a:rPr lang="en-GB" b="0" dirty="0"/>
              <a:t>’ and ‘</a:t>
            </a:r>
            <a:r>
              <a:rPr lang="en-GB" b="0" dirty="0" err="1"/>
              <a:t>fue</a:t>
            </a:r>
            <a:r>
              <a:rPr lang="en-GB" b="0" dirty="0"/>
              <a:t>’ with their meanings; to revisit previously learnt vocabulary.</a:t>
            </a:r>
            <a:endParaRPr b="0"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Students listen to the extracts in order to identify the subject of the sentence. They should write ‘I’, ‘you’ or ‘she’.</a:t>
            </a:r>
            <a:endParaRPr dirty="0"/>
          </a:p>
          <a:p>
            <a:pPr marL="228600" lvl="0" indent="-228600" algn="l" rtl="0">
              <a:spcBef>
                <a:spcPts val="0"/>
              </a:spcBef>
              <a:spcAft>
                <a:spcPts val="0"/>
              </a:spcAft>
              <a:buClr>
                <a:schemeClr val="dk1"/>
              </a:buClr>
              <a:buSzPts val="1200"/>
              <a:buFont typeface="Calibri"/>
              <a:buAutoNum type="arabicPeriod"/>
            </a:pPr>
            <a:r>
              <a:rPr lang="en-GB" b="0" dirty="0"/>
              <a:t>Teachers click to reveal the answers. </a:t>
            </a:r>
            <a:endParaRPr dirty="0"/>
          </a:p>
          <a:p>
            <a:pPr marL="228600" lvl="0" indent="-228600" algn="l" rtl="0">
              <a:spcBef>
                <a:spcPts val="0"/>
              </a:spcBef>
              <a:spcAft>
                <a:spcPts val="0"/>
              </a:spcAft>
              <a:buClr>
                <a:schemeClr val="dk1"/>
              </a:buClr>
              <a:buSzPts val="1200"/>
              <a:buFont typeface="Calibri"/>
              <a:buAutoNum type="arabicPeriod"/>
            </a:pPr>
            <a:r>
              <a:rPr lang="en-GB" b="0" dirty="0"/>
              <a:t>Teachers then click to reveal the transcript.</a:t>
            </a:r>
            <a:endParaRPr dirty="0"/>
          </a:p>
          <a:p>
            <a:pPr marL="228600" lvl="0" indent="-228600" algn="l" rtl="0">
              <a:spcBef>
                <a:spcPts val="0"/>
              </a:spcBef>
              <a:spcAft>
                <a:spcPts val="0"/>
              </a:spcAft>
              <a:buClr>
                <a:schemeClr val="dk1"/>
              </a:buClr>
              <a:buSzPts val="1200"/>
              <a:buFont typeface="Calibri"/>
              <a:buAutoNum type="arabicPeriod"/>
            </a:pPr>
            <a:r>
              <a:rPr lang="en-GB" b="0" dirty="0"/>
              <a:t>Students read the sentences and write the sentence meanings in English.  Under the ‘</a:t>
            </a:r>
            <a:r>
              <a:rPr lang="en-GB" b="0" dirty="0" err="1"/>
              <a:t>Respuestas</a:t>
            </a:r>
            <a:r>
              <a:rPr lang="en-GB" b="0" dirty="0"/>
              <a:t>’ title the first part of number 1 appears on a click, to model the task and get students start.  Click again for the full answer to number 1 and then numbers 2-6.</a:t>
            </a:r>
            <a:endParaRPr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Note: </a:t>
            </a:r>
            <a:r>
              <a:rPr lang="en-GB" b="0" dirty="0"/>
              <a:t>to make the activity more challenging ask students to write the English meaning of the full sentences before clicking to reveal the transcript.  Instead, students would listen again.</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Transcript:</a:t>
            </a:r>
            <a:endParaRPr dirty="0"/>
          </a:p>
          <a:p>
            <a:pPr marL="228600" lvl="0" indent="-228600" algn="l" rtl="0">
              <a:spcBef>
                <a:spcPts val="0"/>
              </a:spcBef>
              <a:spcAft>
                <a:spcPts val="0"/>
              </a:spcAft>
              <a:buClr>
                <a:schemeClr val="dk1"/>
              </a:buClr>
              <a:buSzPts val="1200"/>
              <a:buFont typeface="Calibri"/>
              <a:buAutoNum type="arabicPeriod"/>
            </a:pPr>
            <a:r>
              <a:rPr lang="en-GB" b="0" dirty="0" err="1">
                <a:latin typeface="Calibri"/>
                <a:ea typeface="Calibri"/>
                <a:cs typeface="Calibri"/>
                <a:sym typeface="Calibri"/>
              </a:rPr>
              <a:t>Fuiste</a:t>
            </a:r>
            <a:r>
              <a:rPr lang="en-GB" b="0" dirty="0">
                <a:latin typeface="Calibri"/>
                <a:ea typeface="Calibri"/>
                <a:cs typeface="Calibri"/>
                <a:sym typeface="Calibri"/>
              </a:rPr>
              <a:t> al </a:t>
            </a:r>
            <a:r>
              <a:rPr lang="en-GB" b="0" dirty="0" err="1">
                <a:latin typeface="Calibri"/>
                <a:ea typeface="Calibri"/>
                <a:cs typeface="Calibri"/>
                <a:sym typeface="Calibri"/>
              </a:rPr>
              <a:t>médico</a:t>
            </a:r>
            <a:r>
              <a:rPr lang="en-GB" b="0" dirty="0">
                <a:latin typeface="Calibri"/>
                <a:ea typeface="Calibri"/>
                <a:cs typeface="Calibri"/>
                <a:sym typeface="Calibri"/>
              </a:rPr>
              <a:t> </a:t>
            </a:r>
            <a:r>
              <a:rPr lang="en-GB" b="0" dirty="0" err="1">
                <a:latin typeface="Calibri"/>
                <a:ea typeface="Calibri"/>
                <a:cs typeface="Calibri"/>
                <a:sym typeface="Calibri"/>
              </a:rPr>
              <a:t>ayer</a:t>
            </a:r>
            <a:r>
              <a:rPr lang="en-GB" b="0" dirty="0">
                <a:latin typeface="Calibri"/>
                <a:ea typeface="Calibri"/>
                <a:cs typeface="Calibri"/>
                <a:sym typeface="Calibri"/>
              </a:rPr>
              <a:t>.</a:t>
            </a:r>
            <a:endParaRPr dirty="0"/>
          </a:p>
          <a:p>
            <a:pPr marL="228600" lvl="0" indent="-228600" algn="l" rtl="0">
              <a:spcBef>
                <a:spcPts val="0"/>
              </a:spcBef>
              <a:spcAft>
                <a:spcPts val="0"/>
              </a:spcAft>
              <a:buClr>
                <a:schemeClr val="dk1"/>
              </a:buClr>
              <a:buSzPts val="1200"/>
              <a:buFont typeface="Calibri"/>
              <a:buAutoNum type="arabicPeriod"/>
            </a:pPr>
            <a:r>
              <a:rPr lang="en-GB" b="0" dirty="0" err="1">
                <a:latin typeface="Calibri"/>
                <a:ea typeface="Calibri"/>
                <a:cs typeface="Calibri"/>
                <a:sym typeface="Calibri"/>
              </a:rPr>
              <a:t>Fue</a:t>
            </a:r>
            <a:r>
              <a:rPr lang="en-GB" b="0" dirty="0">
                <a:latin typeface="Calibri"/>
                <a:ea typeface="Calibri"/>
                <a:cs typeface="Calibri"/>
                <a:sym typeface="Calibri"/>
              </a:rPr>
              <a:t> al </a:t>
            </a:r>
            <a:r>
              <a:rPr lang="en-GB" b="0" dirty="0" err="1">
                <a:latin typeface="Calibri"/>
                <a:ea typeface="Calibri"/>
                <a:cs typeface="Calibri"/>
                <a:sym typeface="Calibri"/>
              </a:rPr>
              <a:t>extranjero</a:t>
            </a:r>
            <a:r>
              <a:rPr lang="en-GB" b="0" dirty="0">
                <a:latin typeface="Calibri"/>
                <a:ea typeface="Calibri"/>
                <a:cs typeface="Calibri"/>
                <a:sym typeface="Calibri"/>
              </a:rPr>
              <a:t> el </a:t>
            </a:r>
            <a:r>
              <a:rPr lang="en-GB" b="0" dirty="0" err="1">
                <a:latin typeface="Calibri"/>
                <a:ea typeface="Calibri"/>
                <a:cs typeface="Calibri"/>
                <a:sym typeface="Calibri"/>
              </a:rPr>
              <a:t>año</a:t>
            </a:r>
            <a:r>
              <a:rPr lang="en-GB" b="0" dirty="0">
                <a:latin typeface="Calibri"/>
                <a:ea typeface="Calibri"/>
                <a:cs typeface="Calibri"/>
                <a:sym typeface="Calibri"/>
              </a:rPr>
              <a:t> </a:t>
            </a:r>
            <a:r>
              <a:rPr lang="en-GB" b="0" dirty="0" err="1">
                <a:latin typeface="Calibri"/>
                <a:ea typeface="Calibri"/>
                <a:cs typeface="Calibri"/>
                <a:sym typeface="Calibri"/>
              </a:rPr>
              <a:t>pasado</a:t>
            </a:r>
            <a:r>
              <a:rPr lang="en-GB" b="0" dirty="0">
                <a:latin typeface="Calibri"/>
                <a:ea typeface="Calibri"/>
                <a:cs typeface="Calibri"/>
                <a:sym typeface="Calibri"/>
              </a:rPr>
              <a:t>.</a:t>
            </a:r>
            <a:endParaRPr dirty="0"/>
          </a:p>
          <a:p>
            <a:pPr marL="228600" lvl="0" indent="-228600" algn="l" rtl="0">
              <a:spcBef>
                <a:spcPts val="0"/>
              </a:spcBef>
              <a:spcAft>
                <a:spcPts val="0"/>
              </a:spcAft>
              <a:buClr>
                <a:schemeClr val="dk1"/>
              </a:buClr>
              <a:buSzPts val="1200"/>
              <a:buFont typeface="Calibri"/>
              <a:buAutoNum type="arabicPeriod"/>
            </a:pPr>
            <a:r>
              <a:rPr lang="en-GB" sz="1200" dirty="0" err="1">
                <a:solidFill>
                  <a:srgbClr val="002060"/>
                </a:solidFill>
                <a:latin typeface="Calibri"/>
                <a:ea typeface="Calibri"/>
                <a:cs typeface="Calibri"/>
                <a:sym typeface="Calibri"/>
              </a:rPr>
              <a:t>Fue</a:t>
            </a:r>
            <a:r>
              <a:rPr lang="en-GB" sz="1200" dirty="0">
                <a:solidFill>
                  <a:srgbClr val="002060"/>
                </a:solidFill>
                <a:latin typeface="Calibri"/>
                <a:ea typeface="Calibri"/>
                <a:cs typeface="Calibri"/>
                <a:sym typeface="Calibri"/>
              </a:rPr>
              <a:t> a Italia </a:t>
            </a:r>
            <a:r>
              <a:rPr lang="en-GB" sz="1200" dirty="0" err="1">
                <a:solidFill>
                  <a:srgbClr val="002060"/>
                </a:solidFill>
                <a:latin typeface="Calibri"/>
                <a:ea typeface="Calibri"/>
                <a:cs typeface="Calibri"/>
                <a:sym typeface="Calibri"/>
              </a:rPr>
              <a:t>en</a:t>
            </a:r>
            <a:r>
              <a:rPr lang="en-GB" sz="1200" dirty="0">
                <a:solidFill>
                  <a:srgbClr val="002060"/>
                </a:solidFill>
                <a:latin typeface="Calibri"/>
                <a:ea typeface="Calibri"/>
                <a:cs typeface="Calibri"/>
                <a:sym typeface="Calibri"/>
              </a:rPr>
              <a:t> </a:t>
            </a:r>
            <a:r>
              <a:rPr lang="en-GB" sz="1200" dirty="0" err="1">
                <a:solidFill>
                  <a:srgbClr val="002060"/>
                </a:solidFill>
                <a:latin typeface="Calibri"/>
                <a:ea typeface="Calibri"/>
                <a:cs typeface="Calibri"/>
                <a:sym typeface="Calibri"/>
              </a:rPr>
              <a:t>avión</a:t>
            </a:r>
            <a:r>
              <a:rPr lang="en-GB" sz="1200" dirty="0">
                <a:solidFill>
                  <a:srgbClr val="002060"/>
                </a:solidFill>
                <a:latin typeface="Calibri"/>
                <a:ea typeface="Calibri"/>
                <a:cs typeface="Calibri"/>
                <a:sym typeface="Calibri"/>
              </a:rPr>
              <a:t>.</a:t>
            </a:r>
            <a:endParaRPr dirty="0"/>
          </a:p>
          <a:p>
            <a:pPr marL="228600" lvl="0" indent="-228600" algn="l" rtl="0">
              <a:spcBef>
                <a:spcPts val="0"/>
              </a:spcBef>
              <a:spcAft>
                <a:spcPts val="0"/>
              </a:spcAft>
              <a:buClr>
                <a:schemeClr val="dk1"/>
              </a:buClr>
              <a:buSzPts val="1200"/>
              <a:buFont typeface="Calibri"/>
              <a:buAutoNum type="arabicPeriod"/>
            </a:pPr>
            <a:r>
              <a:rPr lang="en-GB" sz="1200" dirty="0" err="1">
                <a:solidFill>
                  <a:srgbClr val="002060"/>
                </a:solidFill>
                <a:latin typeface="Calibri"/>
                <a:ea typeface="Calibri"/>
                <a:cs typeface="Calibri"/>
                <a:sym typeface="Calibri"/>
              </a:rPr>
              <a:t>Fui</a:t>
            </a:r>
            <a:r>
              <a:rPr lang="en-GB" sz="1200" dirty="0">
                <a:solidFill>
                  <a:srgbClr val="002060"/>
                </a:solidFill>
                <a:latin typeface="Calibri"/>
                <a:ea typeface="Calibri"/>
                <a:cs typeface="Calibri"/>
                <a:sym typeface="Calibri"/>
              </a:rPr>
              <a:t> a un pueblo </a:t>
            </a:r>
            <a:r>
              <a:rPr lang="en-GB" sz="1200" dirty="0" err="1">
                <a:solidFill>
                  <a:srgbClr val="002060"/>
                </a:solidFill>
                <a:latin typeface="Calibri"/>
                <a:ea typeface="Calibri"/>
                <a:cs typeface="Calibri"/>
                <a:sym typeface="Calibri"/>
              </a:rPr>
              <a:t>en</a:t>
            </a:r>
            <a:r>
              <a:rPr lang="en-GB" sz="1200" dirty="0">
                <a:solidFill>
                  <a:srgbClr val="002060"/>
                </a:solidFill>
                <a:latin typeface="Calibri"/>
                <a:ea typeface="Calibri"/>
                <a:cs typeface="Calibri"/>
                <a:sym typeface="Calibri"/>
              </a:rPr>
              <a:t> la </a:t>
            </a:r>
            <a:r>
              <a:rPr lang="en-GB" sz="1200" dirty="0" err="1">
                <a:solidFill>
                  <a:srgbClr val="002060"/>
                </a:solidFill>
                <a:latin typeface="Calibri"/>
                <a:ea typeface="Calibri"/>
                <a:cs typeface="Calibri"/>
                <a:sym typeface="Calibri"/>
              </a:rPr>
              <a:t>frontera</a:t>
            </a:r>
            <a:r>
              <a:rPr lang="en-GB" sz="1200" dirty="0">
                <a:solidFill>
                  <a:srgbClr val="002060"/>
                </a:solidFill>
                <a:latin typeface="Calibri"/>
                <a:ea typeface="Calibri"/>
                <a:cs typeface="Calibri"/>
                <a:sym typeface="Calibri"/>
              </a:rPr>
              <a:t> con Francia.</a:t>
            </a:r>
            <a:endParaRPr sz="1200" b="0" i="0" u="none" strike="noStrike" cap="none" dirty="0">
              <a:solidFill>
                <a:srgbClr val="002060"/>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dirty="0" err="1">
                <a:solidFill>
                  <a:srgbClr val="002060"/>
                </a:solidFill>
                <a:latin typeface="Calibri"/>
                <a:ea typeface="Calibri"/>
                <a:cs typeface="Calibri"/>
                <a:sym typeface="Calibri"/>
              </a:rPr>
              <a:t>Fuiste</a:t>
            </a:r>
            <a:r>
              <a:rPr lang="en-GB" sz="1200" dirty="0">
                <a:solidFill>
                  <a:srgbClr val="002060"/>
                </a:solidFill>
                <a:latin typeface="Calibri"/>
                <a:ea typeface="Calibri"/>
                <a:cs typeface="Calibri"/>
                <a:sym typeface="Calibri"/>
              </a:rPr>
              <a:t> al </a:t>
            </a:r>
            <a:r>
              <a:rPr lang="en-GB" sz="1200" dirty="0" err="1">
                <a:solidFill>
                  <a:srgbClr val="002060"/>
                </a:solidFill>
                <a:latin typeface="Calibri"/>
                <a:ea typeface="Calibri"/>
                <a:cs typeface="Calibri"/>
                <a:sym typeface="Calibri"/>
              </a:rPr>
              <a:t>parque</a:t>
            </a:r>
            <a:r>
              <a:rPr lang="en-GB" sz="1200" dirty="0">
                <a:solidFill>
                  <a:srgbClr val="002060"/>
                </a:solidFill>
                <a:latin typeface="Calibri"/>
                <a:ea typeface="Calibri"/>
                <a:cs typeface="Calibri"/>
                <a:sym typeface="Calibri"/>
              </a:rPr>
              <a:t> la </a:t>
            </a:r>
            <a:r>
              <a:rPr lang="en-GB" sz="1200" dirty="0" err="1">
                <a:solidFill>
                  <a:srgbClr val="002060"/>
                </a:solidFill>
                <a:latin typeface="Calibri"/>
                <a:ea typeface="Calibri"/>
                <a:cs typeface="Calibri"/>
                <a:sym typeface="Calibri"/>
              </a:rPr>
              <a:t>semana</a:t>
            </a:r>
            <a:r>
              <a:rPr lang="en-GB" sz="1200" dirty="0">
                <a:solidFill>
                  <a:srgbClr val="002060"/>
                </a:solidFill>
                <a:latin typeface="Calibri"/>
                <a:ea typeface="Calibri"/>
                <a:cs typeface="Calibri"/>
                <a:sym typeface="Calibri"/>
              </a:rPr>
              <a:t> </a:t>
            </a:r>
            <a:r>
              <a:rPr lang="en-GB" sz="1200" dirty="0" err="1">
                <a:solidFill>
                  <a:srgbClr val="002060"/>
                </a:solidFill>
                <a:latin typeface="Calibri"/>
                <a:ea typeface="Calibri"/>
                <a:cs typeface="Calibri"/>
                <a:sym typeface="Calibri"/>
              </a:rPr>
              <a:t>pasada</a:t>
            </a:r>
            <a:r>
              <a:rPr lang="en-GB" sz="1200" dirty="0">
                <a:solidFill>
                  <a:srgbClr val="002060"/>
                </a:solidFill>
                <a:latin typeface="Calibri"/>
                <a:ea typeface="Calibri"/>
                <a:cs typeface="Calibri"/>
                <a:sym typeface="Calibri"/>
              </a:rPr>
              <a:t>.</a:t>
            </a:r>
            <a:endParaRPr dirty="0"/>
          </a:p>
          <a:p>
            <a:pPr marL="228600" lvl="0" indent="-228600" algn="l" rtl="0">
              <a:spcBef>
                <a:spcPts val="0"/>
              </a:spcBef>
              <a:spcAft>
                <a:spcPts val="0"/>
              </a:spcAft>
              <a:buClr>
                <a:schemeClr val="dk1"/>
              </a:buClr>
              <a:buSzPts val="1200"/>
              <a:buFont typeface="Calibri"/>
              <a:buAutoNum type="arabicPeriod"/>
            </a:pPr>
            <a:r>
              <a:rPr lang="en-GB" sz="1200" dirty="0" err="1">
                <a:solidFill>
                  <a:srgbClr val="002060"/>
                </a:solidFill>
                <a:latin typeface="Calibri"/>
                <a:ea typeface="Calibri"/>
                <a:cs typeface="Calibri"/>
                <a:sym typeface="Calibri"/>
              </a:rPr>
              <a:t>Fui</a:t>
            </a:r>
            <a:r>
              <a:rPr lang="en-GB" sz="1200" dirty="0">
                <a:solidFill>
                  <a:srgbClr val="002060"/>
                </a:solidFill>
                <a:latin typeface="Calibri"/>
                <a:ea typeface="Calibri"/>
                <a:cs typeface="Calibri"/>
                <a:sym typeface="Calibri"/>
              </a:rPr>
              <a:t> de </a:t>
            </a:r>
            <a:r>
              <a:rPr lang="en-GB" sz="1200" dirty="0" err="1">
                <a:solidFill>
                  <a:srgbClr val="002060"/>
                </a:solidFill>
                <a:latin typeface="Calibri"/>
                <a:ea typeface="Calibri"/>
                <a:cs typeface="Calibri"/>
                <a:sym typeface="Calibri"/>
              </a:rPr>
              <a:t>paseo</a:t>
            </a:r>
            <a:r>
              <a:rPr lang="en-GB" sz="1200" dirty="0">
                <a:solidFill>
                  <a:srgbClr val="002060"/>
                </a:solidFill>
                <a:latin typeface="Calibri"/>
                <a:ea typeface="Calibri"/>
                <a:cs typeface="Calibri"/>
                <a:sym typeface="Calibri"/>
              </a:rPr>
              <a:t>.</a:t>
            </a:r>
            <a:endParaRPr b="0" dirty="0"/>
          </a:p>
          <a:p>
            <a:pPr marL="0" lvl="0" indent="0" algn="l" rtl="0">
              <a:spcBef>
                <a:spcPts val="0"/>
              </a:spcBef>
              <a:spcAft>
                <a:spcPts val="0"/>
              </a:spcAft>
              <a:buNone/>
            </a:pPr>
            <a:endParaRPr dirty="0"/>
          </a:p>
        </p:txBody>
      </p:sp>
      <p:sp>
        <p:nvSpPr>
          <p:cNvPr id="426" name="Google Shape;42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Paired oral translation task</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i="0" dirty="0"/>
              <a:t>10 minutes</a:t>
            </a:r>
            <a:endParaRPr dirty="0"/>
          </a:p>
          <a:p>
            <a:pPr marL="0" lvl="0" indent="0" algn="l" rtl="0">
              <a:spcBef>
                <a:spcPts val="0"/>
              </a:spcBef>
              <a:spcAft>
                <a:spcPts val="0"/>
              </a:spcAft>
              <a:buNone/>
            </a:pPr>
            <a:endParaRPr b="0" i="0" dirty="0"/>
          </a:p>
          <a:p>
            <a:pPr marL="0" marR="0" lvl="0" indent="0" algn="l" rtl="0">
              <a:lnSpc>
                <a:spcPct val="100000"/>
              </a:lnSpc>
              <a:spcBef>
                <a:spcPts val="0"/>
              </a:spcBef>
              <a:spcAft>
                <a:spcPts val="0"/>
              </a:spcAft>
              <a:buClr>
                <a:schemeClr val="dk1"/>
              </a:buClr>
              <a:buSzPts val="1200"/>
              <a:buFont typeface="Calibri"/>
              <a:buNone/>
            </a:pPr>
            <a:r>
              <a:rPr lang="en-GB" b="1" i="0" dirty="0"/>
              <a:t>Aim: </a:t>
            </a:r>
            <a:r>
              <a:rPr lang="en-GB" sz="1200" dirty="0">
                <a:solidFill>
                  <a:schemeClr val="dk1"/>
                </a:solidFill>
                <a:latin typeface="Calibri"/>
                <a:ea typeface="Calibri"/>
                <a:cs typeface="Calibri"/>
                <a:sym typeface="Calibri"/>
              </a:rPr>
              <a:t>to correctly produce and understand ‘</a:t>
            </a:r>
            <a:r>
              <a:rPr lang="en-GB" sz="1200" dirty="0" err="1">
                <a:solidFill>
                  <a:schemeClr val="dk1"/>
                </a:solidFill>
                <a:latin typeface="Calibri"/>
                <a:ea typeface="Calibri"/>
                <a:cs typeface="Calibri"/>
                <a:sym typeface="Calibri"/>
              </a:rPr>
              <a:t>fui</a:t>
            </a:r>
            <a:r>
              <a:rPr lang="en-GB" sz="1200" dirty="0">
                <a:solidFill>
                  <a:schemeClr val="dk1"/>
                </a:solidFill>
                <a:latin typeface="Calibri"/>
                <a:ea typeface="Calibri"/>
                <a:cs typeface="Calibri"/>
                <a:sym typeface="Calibri"/>
              </a:rPr>
              <a:t>’ and ‘</a:t>
            </a:r>
            <a:r>
              <a:rPr lang="en-GB" sz="1200" dirty="0" err="1">
                <a:solidFill>
                  <a:schemeClr val="dk1"/>
                </a:solidFill>
                <a:latin typeface="Calibri"/>
                <a:ea typeface="Calibri"/>
                <a:cs typeface="Calibri"/>
                <a:sym typeface="Calibri"/>
              </a:rPr>
              <a:t>fuiste</a:t>
            </a:r>
            <a:r>
              <a:rPr lang="en-GB" sz="1200" dirty="0">
                <a:solidFill>
                  <a:schemeClr val="dk1"/>
                </a:solidFill>
                <a:latin typeface="Calibri"/>
                <a:ea typeface="Calibri"/>
                <a:cs typeface="Calibri"/>
                <a:sym typeface="Calibri"/>
              </a:rPr>
              <a:t>’ and vocabulary, including time markers.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 A is prompted in English to produce Spanish sentences with a time in the past, ‘</a:t>
            </a:r>
            <a:r>
              <a:rPr lang="en-GB" sz="1200" b="0" dirty="0" err="1">
                <a:solidFill>
                  <a:schemeClr val="dk1"/>
                </a:solidFill>
                <a:latin typeface="Calibri"/>
                <a:ea typeface="Calibri"/>
                <a:cs typeface="Calibri"/>
                <a:sym typeface="Calibri"/>
              </a:rPr>
              <a:t>fui</a:t>
            </a:r>
            <a:r>
              <a:rPr lang="en-GB" sz="1200" b="0" dirty="0">
                <a:solidFill>
                  <a:schemeClr val="dk1"/>
                </a:solidFill>
                <a:latin typeface="Calibri"/>
                <a:ea typeface="Calibri"/>
                <a:cs typeface="Calibri"/>
                <a:sym typeface="Calibri"/>
              </a:rPr>
              <a:t>’ or ‘</a:t>
            </a:r>
            <a:r>
              <a:rPr lang="en-GB" sz="1200" b="0" dirty="0" err="1">
                <a:solidFill>
                  <a:schemeClr val="dk1"/>
                </a:solidFill>
                <a:latin typeface="Calibri"/>
                <a:ea typeface="Calibri"/>
                <a:cs typeface="Calibri"/>
                <a:sym typeface="Calibri"/>
              </a:rPr>
              <a:t>fuiste</a:t>
            </a:r>
            <a:r>
              <a:rPr lang="en-GB" sz="1200" b="0" dirty="0">
                <a:solidFill>
                  <a:schemeClr val="dk1"/>
                </a:solidFill>
                <a:latin typeface="Calibri"/>
                <a:ea typeface="Calibri"/>
                <a:cs typeface="Calibri"/>
                <a:sym typeface="Calibri"/>
              </a:rPr>
              <a:t>’ and a noun. The task also encourages production of ‘al’ or ‘a la’, but this is secondary (see notes). Student A is encouraged to choose a random order in which to say the sentences (which means that the partner has to listen carefully to identify the correct card). However, this is optional; for some groups, it may be better to progress in numerical order.</a:t>
            </a:r>
            <a:endParaRPr sz="1200" b="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 B listens to the sentence and completes the corresponding sentence in English on the correct card. To choose the correct card, the correct time marker will need to be identified. </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Students can compare their cards to check their answers afterwards. There is also an answer slide on slide 23 that can also be shown after the activity to facilitate feedback. Answers on that slide are animated to appear in order on each click.</a:t>
            </a:r>
            <a:endParaRPr dirty="0"/>
          </a:p>
          <a:p>
            <a:pPr marL="228600" lvl="0" indent="-152400" algn="l" rtl="0">
              <a:spcBef>
                <a:spcPts val="0"/>
              </a:spcBef>
              <a:spcAft>
                <a:spcPts val="0"/>
              </a:spcAft>
              <a:buClr>
                <a:schemeClr val="dk1"/>
              </a:buClr>
              <a:buSzPts val="1200"/>
              <a:buFont typeface="Calibri"/>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Notes:</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The activity is set up to allow students to continue practising ‘al’ vs ‘a la’ (now in production). These features are not an essential part of the task, but teachers can still monitor and give feedback on students’ accuracy in using them. </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The activity could segue into a freer oral translation activity where students create their own sentences and share them with a partner.</a:t>
            </a:r>
            <a:endParaRPr dirty="0"/>
          </a:p>
          <a:p>
            <a:pPr marL="0" lvl="0" indent="0" algn="l" rtl="0">
              <a:spcBef>
                <a:spcPts val="0"/>
              </a:spcBef>
              <a:spcAft>
                <a:spcPts val="0"/>
              </a:spcAft>
              <a:buClr>
                <a:schemeClr val="dk1"/>
              </a:buClr>
              <a:buSzPts val="1200"/>
              <a:buFont typeface="Calibri"/>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Frequency of unknown words/cognates:</a:t>
            </a:r>
            <a:endParaRPr dirty="0"/>
          </a:p>
          <a:p>
            <a:pPr marL="0" lvl="0" indent="0" algn="l" rtl="0">
              <a:spcBef>
                <a:spcPts val="0"/>
              </a:spcBef>
              <a:spcAft>
                <a:spcPts val="0"/>
              </a:spcAft>
              <a:buClr>
                <a:schemeClr val="dk1"/>
              </a:buClr>
              <a:buSzPts val="1200"/>
              <a:buFont typeface="Calibri"/>
              <a:buNone/>
            </a:pPr>
            <a:r>
              <a:rPr lang="en-GB" sz="1200" b="0" dirty="0" err="1">
                <a:solidFill>
                  <a:schemeClr val="dk1"/>
                </a:solidFill>
                <a:latin typeface="Calibri"/>
                <a:ea typeface="Calibri"/>
                <a:cs typeface="Calibri"/>
                <a:sym typeface="Calibri"/>
              </a:rPr>
              <a:t>orden</a:t>
            </a:r>
            <a:r>
              <a:rPr lang="en-GB" sz="1200" b="0" dirty="0">
                <a:solidFill>
                  <a:schemeClr val="dk1"/>
                </a:solidFill>
                <a:latin typeface="Calibri"/>
                <a:ea typeface="Calibri"/>
                <a:cs typeface="Calibri"/>
                <a:sym typeface="Calibri"/>
              </a:rPr>
              <a:t> [421]</a:t>
            </a:r>
            <a:endParaRPr sz="1200" b="0" dirty="0">
              <a:solidFill>
                <a:schemeClr val="dk1"/>
              </a:solidFill>
              <a:latin typeface="Calibri"/>
              <a:ea typeface="Calibri"/>
              <a:cs typeface="Calibri"/>
              <a:sym typeface="Calibri"/>
            </a:endParaRPr>
          </a:p>
        </p:txBody>
      </p:sp>
      <p:sp>
        <p:nvSpPr>
          <p:cNvPr id="467" name="Google Shape;46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 DURING ACTIVITY</a:t>
            </a:r>
            <a:endParaRPr/>
          </a:p>
        </p:txBody>
      </p:sp>
      <p:sp>
        <p:nvSpPr>
          <p:cNvPr id="490" name="Google Shape;4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 DURING ACTIVITY</a:t>
            </a:r>
            <a:endParaRPr/>
          </a:p>
        </p:txBody>
      </p:sp>
      <p:sp>
        <p:nvSpPr>
          <p:cNvPr id="525" name="Google Shape;52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 1 - DO NOT DISPLAY DURING ACTIVITY</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Target sentences are on the following slide.</a:t>
            </a:r>
            <a:endParaRPr b="0" dirty="0"/>
          </a:p>
          <a:p>
            <a:pPr marL="228600" marR="0" lvl="0" indent="-152400" algn="l" rtl="0">
              <a:lnSpc>
                <a:spcPct val="100000"/>
              </a:lnSpc>
              <a:spcBef>
                <a:spcPts val="0"/>
              </a:spcBef>
              <a:spcAft>
                <a:spcPts val="0"/>
              </a:spcAft>
              <a:buClr>
                <a:schemeClr val="dk1"/>
              </a:buClr>
              <a:buSzPts val="1200"/>
              <a:buFont typeface="Calibri"/>
              <a:buNone/>
            </a:pPr>
            <a:endParaRPr b="0" dirty="0"/>
          </a:p>
        </p:txBody>
      </p:sp>
      <p:sp>
        <p:nvSpPr>
          <p:cNvPr id="559" name="Google Shape;5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 2 - DO NOT DISPLAY DURING ACTIVITY</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228600" marR="0" lvl="0" indent="-152400" algn="l" rtl="0">
              <a:lnSpc>
                <a:spcPct val="100000"/>
              </a:lnSpc>
              <a:spcBef>
                <a:spcPts val="0"/>
              </a:spcBef>
              <a:spcAft>
                <a:spcPts val="0"/>
              </a:spcAft>
              <a:buClr>
                <a:schemeClr val="dk1"/>
              </a:buClr>
              <a:buSzPts val="1200"/>
              <a:buFont typeface="Calibri"/>
              <a:buNone/>
            </a:pPr>
            <a:endParaRPr b="0" dirty="0"/>
          </a:p>
        </p:txBody>
      </p:sp>
      <p:sp>
        <p:nvSpPr>
          <p:cNvPr id="559" name="Google Shape;5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3664016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iglesia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Inglaterra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simplemente</a:t>
            </a:r>
            <a:r>
              <a:rPr lang="en-GB" sz="1200" b="1" i="0" u="sng" strike="noStrike" kern="1200" dirty="0">
                <a:solidFill>
                  <a:srgbClr val="FF0000"/>
                </a:solidFill>
                <a:effectLst/>
                <a:latin typeface="+mn-lt"/>
                <a:ea typeface="+mn-ea"/>
                <a:cs typeface="+mn-cs"/>
              </a:rPr>
              <a:t>, tapa, </a:t>
            </a:r>
            <a:r>
              <a:rPr lang="en-GB" sz="1200" b="1" i="0" u="sng" strike="noStrike" kern="1200" dirty="0" err="1">
                <a:solidFill>
                  <a:srgbClr val="FF0000"/>
                </a:solidFill>
                <a:effectLst/>
                <a:latin typeface="+mn-lt"/>
                <a:ea typeface="+mn-ea"/>
                <a:cs typeface="+mn-cs"/>
              </a:rPr>
              <a:t>Estados</a:t>
            </a:r>
            <a:r>
              <a:rPr lang="en-GB" sz="1200" b="1" i="0" u="sng" strike="noStrike" kern="1200" dirty="0">
                <a:solidFill>
                  <a:srgbClr val="FF0000"/>
                </a:solidFill>
                <a:effectLst/>
                <a:latin typeface="+mn-lt"/>
                <a:ea typeface="+mn-ea"/>
                <a:cs typeface="+mn-cs"/>
              </a:rPr>
              <a:t> Unidos, Francia, Italia</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AQA list does not have </a:t>
            </a:r>
            <a:r>
              <a:rPr lang="en-GB" sz="1200" b="1" i="0" u="sng" strike="noStrike" kern="1200" dirty="0" err="1">
                <a:solidFill>
                  <a:srgbClr val="FF0000"/>
                </a:solidFill>
                <a:effectLst/>
                <a:latin typeface="+mn-lt"/>
                <a:ea typeface="+mn-ea"/>
                <a:cs typeface="+mn-cs"/>
              </a:rPr>
              <a:t>Inglaterra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simplemente</a:t>
            </a:r>
            <a:r>
              <a:rPr lang="en-GB" sz="1200" b="1" i="0" u="sng" strike="noStrike" kern="1200" dirty="0">
                <a:solidFill>
                  <a:srgbClr val="FF0000"/>
                </a:solidFill>
                <a:effectLst/>
                <a:latin typeface="+mn-lt"/>
                <a:ea typeface="+mn-ea"/>
                <a:cs typeface="+mn-cs"/>
              </a:rPr>
              <a:t>, tapa, </a:t>
            </a:r>
            <a:r>
              <a:rPr lang="en-GB" sz="1200" b="1" i="0" u="sng" strike="noStrike" kern="1200" dirty="0" err="1">
                <a:solidFill>
                  <a:srgbClr val="FF0000"/>
                </a:solidFill>
                <a:effectLst/>
                <a:latin typeface="+mn-lt"/>
                <a:ea typeface="+mn-ea"/>
                <a:cs typeface="+mn-cs"/>
              </a:rPr>
              <a:t>Estados</a:t>
            </a:r>
            <a:r>
              <a:rPr lang="en-GB" sz="1200" b="1" i="0" u="sng" strike="noStrike" kern="1200" dirty="0">
                <a:solidFill>
                  <a:srgbClr val="FF0000"/>
                </a:solidFill>
                <a:effectLst/>
                <a:latin typeface="+mn-lt"/>
                <a:ea typeface="+mn-ea"/>
                <a:cs typeface="+mn-cs"/>
              </a:rPr>
              <a:t> Unidos, Francia, Italia</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err="1">
                <a:solidFill>
                  <a:srgbClr val="FF0000"/>
                </a:solidFill>
                <a:effectLst/>
                <a:latin typeface="+mn-lt"/>
                <a:ea typeface="+mn-ea"/>
                <a:cs typeface="+mn-cs"/>
              </a:rPr>
              <a:t>Eduqas</a:t>
            </a:r>
            <a:r>
              <a:rPr lang="en-GB" sz="1200" b="1" i="0" u="none" strike="noStrike" kern="1200" dirty="0">
                <a:solidFill>
                  <a:srgbClr val="FF0000"/>
                </a:solidFill>
                <a:effectLst/>
                <a:latin typeface="+mn-lt"/>
                <a:ea typeface="+mn-ea"/>
                <a:cs typeface="+mn-cs"/>
              </a:rPr>
              <a:t> does not have </a:t>
            </a:r>
            <a:r>
              <a:rPr lang="en-GB" sz="1200" b="1" i="0" u="sng" strike="noStrike" kern="1200" dirty="0" err="1">
                <a:solidFill>
                  <a:srgbClr val="FF0000"/>
                </a:solidFill>
                <a:effectLst/>
                <a:latin typeface="+mn-lt"/>
                <a:ea typeface="+mn-ea"/>
                <a:cs typeface="+mn-cs"/>
              </a:rPr>
              <a:t>simplemente</a:t>
            </a:r>
            <a:r>
              <a:rPr lang="en-GB" sz="1200" b="1" i="0" u="sng" strike="noStrike" kern="1200" dirty="0">
                <a:solidFill>
                  <a:srgbClr val="FF0000"/>
                </a:solidFill>
                <a:effectLst/>
                <a:latin typeface="+mn-lt"/>
                <a:ea typeface="+mn-ea"/>
                <a:cs typeface="+mn-cs"/>
              </a:rPr>
              <a:t>, tapa, Italia</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CA" sz="1200" b="0" i="0" u="none" strike="noStrike"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With thanks to Rachel Hawkes for her input on the lesson material and Blanca Román for native teacher feedback.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Learning outcomes (lesson 1):</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Consolidation of singular persons of the verb ‘</a:t>
            </a:r>
            <a:r>
              <a:rPr lang="en-GB" dirty="0" err="1"/>
              <a:t>ir</a:t>
            </a:r>
            <a:r>
              <a:rPr lang="en-GB" dirty="0"/>
              <a:t>’ for habitual present and past </a:t>
            </a:r>
            <a:r>
              <a:rPr lang="en-GB" dirty="0" err="1"/>
              <a:t>preterite</a:t>
            </a:r>
            <a:r>
              <a:rPr lang="en-GB" dirty="0"/>
              <a:t> – </a:t>
            </a:r>
            <a:r>
              <a:rPr lang="en-GB" dirty="0" err="1"/>
              <a:t>voy</a:t>
            </a:r>
            <a:r>
              <a:rPr lang="en-GB" dirty="0"/>
              <a:t>, vas, </a:t>
            </a:r>
            <a:r>
              <a:rPr lang="en-GB" dirty="0" err="1"/>
              <a:t>va</a:t>
            </a:r>
            <a:r>
              <a:rPr lang="en-GB" dirty="0"/>
              <a:t>; </a:t>
            </a:r>
            <a:r>
              <a:rPr lang="en-GB" dirty="0" err="1"/>
              <a:t>fui</a:t>
            </a:r>
            <a:r>
              <a:rPr lang="en-GB" dirty="0"/>
              <a:t>, </a:t>
            </a:r>
            <a:r>
              <a:rPr lang="en-GB" dirty="0" err="1"/>
              <a:t>fuiste</a:t>
            </a:r>
            <a:r>
              <a:rPr lang="en-GB" dirty="0"/>
              <a:t>, </a:t>
            </a:r>
            <a:r>
              <a:rPr lang="en-GB" dirty="0" err="1"/>
              <a:t>fue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Consolidation of al vs a la</a:t>
            </a:r>
          </a:p>
          <a:p>
            <a:pPr marL="0" marR="0" lvl="0" indent="0" algn="l" rtl="0">
              <a:lnSpc>
                <a:spcPct val="100000"/>
              </a:lnSpc>
              <a:spcBef>
                <a:spcPts val="0"/>
              </a:spcBef>
              <a:spcAft>
                <a:spcPts val="0"/>
              </a:spcAft>
              <a:buClr>
                <a:schemeClr val="dk1"/>
              </a:buClr>
              <a:buSzPts val="1200"/>
              <a:buFont typeface="Calibri"/>
              <a:buNone/>
            </a:pPr>
            <a:r>
              <a:rPr lang="en-GB" dirty="0"/>
              <a:t>Adverbs with –</a:t>
            </a:r>
            <a:r>
              <a:rPr lang="en-GB" dirty="0" err="1"/>
              <a:t>mente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Use of accent on singular vs plural nouns with final syllable stress ending in ‘</a:t>
            </a:r>
            <a:r>
              <a:rPr lang="en-GB" dirty="0" err="1"/>
              <a:t>en</a:t>
            </a:r>
            <a:r>
              <a:rPr lang="en-GB" dirty="0"/>
              <a:t>’.</a:t>
            </a:r>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Frequency rankings of vocabulary </a:t>
            </a:r>
            <a:r>
              <a:rPr lang="en-GB" b="1" u="sng" dirty="0"/>
              <a:t>revisited </a:t>
            </a:r>
            <a:r>
              <a:rPr lang="en-GB" b="1" u="none" dirty="0"/>
              <a:t>this week (1 is the most common word in Spanish)</a:t>
            </a:r>
            <a:endParaRPr lang="en-GB" sz="1200" b="1"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err="1"/>
              <a:t>Inglaterra</a:t>
            </a:r>
            <a:r>
              <a:rPr lang="en-GB" dirty="0"/>
              <a:t> [&gt;5000]; </a:t>
            </a:r>
            <a:r>
              <a:rPr lang="en-GB" dirty="0" err="1"/>
              <a:t>temprano</a:t>
            </a:r>
            <a:r>
              <a:rPr lang="en-GB" dirty="0"/>
              <a:t> [1578]; </a:t>
            </a:r>
            <a:r>
              <a:rPr lang="en-GB" dirty="0" err="1"/>
              <a:t>normalmente</a:t>
            </a:r>
            <a:r>
              <a:rPr lang="en-GB" dirty="0"/>
              <a:t> [1696]; </a:t>
            </a:r>
            <a:r>
              <a:rPr lang="en-GB" dirty="0" err="1"/>
              <a:t>completamente</a:t>
            </a:r>
            <a:r>
              <a:rPr lang="en-GB" dirty="0"/>
              <a:t> [1185]; </a:t>
            </a:r>
            <a:r>
              <a:rPr lang="en-GB" dirty="0" err="1"/>
              <a:t>generalmente</a:t>
            </a:r>
            <a:r>
              <a:rPr lang="en-GB" dirty="0"/>
              <a:t> 1387]; </a:t>
            </a:r>
            <a:r>
              <a:rPr lang="en-GB" dirty="0" err="1"/>
              <a:t>finalmente</a:t>
            </a:r>
            <a:r>
              <a:rPr lang="en-GB" dirty="0"/>
              <a:t> [948]; </a:t>
            </a:r>
            <a:r>
              <a:rPr lang="en-GB" dirty="0" err="1"/>
              <a:t>simplemente</a:t>
            </a:r>
            <a:r>
              <a:rPr lang="en-GB" dirty="0"/>
              <a:t> [731]; </a:t>
            </a:r>
            <a:r>
              <a:rPr lang="en-GB" dirty="0" err="1"/>
              <a:t>principalmente</a:t>
            </a:r>
            <a:r>
              <a:rPr lang="en-GB" dirty="0"/>
              <a:t> [1657]; </a:t>
            </a:r>
            <a:r>
              <a:rPr lang="en-GB" dirty="0" err="1"/>
              <a:t>oeste</a:t>
            </a:r>
            <a:r>
              <a:rPr lang="en-GB" dirty="0"/>
              <a:t> [2416]; </a:t>
            </a:r>
            <a:r>
              <a:rPr lang="en-GB" dirty="0" err="1"/>
              <a:t>este</a:t>
            </a:r>
            <a:r>
              <a:rPr lang="en-GB" dirty="0"/>
              <a:t> [&gt;5000]; </a:t>
            </a:r>
            <a:r>
              <a:rPr lang="en-GB" dirty="0" err="1"/>
              <a:t>estación</a:t>
            </a:r>
            <a:r>
              <a:rPr lang="en-GB" dirty="0"/>
              <a:t> [1404]; </a:t>
            </a:r>
            <a:r>
              <a:rPr lang="en-GB" dirty="0" err="1"/>
              <a:t>voy</a:t>
            </a:r>
            <a:r>
              <a:rPr lang="en-GB" dirty="0"/>
              <a:t> [33]; vas [33; </a:t>
            </a:r>
            <a:r>
              <a:rPr lang="en-GB" dirty="0" err="1"/>
              <a:t>va</a:t>
            </a:r>
            <a:r>
              <a:rPr lang="en-GB" dirty="0"/>
              <a:t> [33; </a:t>
            </a:r>
            <a:r>
              <a:rPr lang="en-GB" dirty="0" err="1"/>
              <a:t>fui</a:t>
            </a:r>
            <a:r>
              <a:rPr lang="en-GB" dirty="0"/>
              <a:t> [33; </a:t>
            </a:r>
            <a:r>
              <a:rPr lang="en-GB" dirty="0" err="1"/>
              <a:t>fuiste</a:t>
            </a:r>
            <a:r>
              <a:rPr lang="en-GB" dirty="0"/>
              <a:t> [33; </a:t>
            </a:r>
            <a:r>
              <a:rPr lang="en-GB" dirty="0" err="1"/>
              <a:t>fue</a:t>
            </a:r>
            <a:r>
              <a:rPr lang="en-GB" dirty="0"/>
              <a:t> [33; </a:t>
            </a:r>
            <a:r>
              <a:rPr lang="en-GB" dirty="0" err="1"/>
              <a:t>estadio</a:t>
            </a:r>
            <a:r>
              <a:rPr lang="en-GB" dirty="0"/>
              <a:t> [2581]; campo [342]; </a:t>
            </a:r>
            <a:r>
              <a:rPr lang="en-GB" dirty="0" err="1"/>
              <a:t>avión</a:t>
            </a:r>
            <a:r>
              <a:rPr lang="en-GB" dirty="0"/>
              <a:t> [1399]; </a:t>
            </a:r>
            <a:r>
              <a:rPr lang="en-GB" dirty="0" err="1"/>
              <a:t>tren</a:t>
            </a:r>
            <a:r>
              <a:rPr lang="en-GB" dirty="0"/>
              <a:t> [1488]; </a:t>
            </a:r>
            <a:r>
              <a:rPr lang="en-GB" dirty="0" err="1"/>
              <a:t>diciembre</a:t>
            </a:r>
            <a:r>
              <a:rPr lang="en-GB" dirty="0"/>
              <a:t> [1165]; </a:t>
            </a:r>
            <a:r>
              <a:rPr lang="en-GB" dirty="0" err="1"/>
              <a:t>enero</a:t>
            </a:r>
            <a:r>
              <a:rPr lang="en-GB" dirty="0"/>
              <a:t> [1173]; </a:t>
            </a:r>
            <a:r>
              <a:rPr lang="en-GB" dirty="0" err="1"/>
              <a:t>abril</a:t>
            </a:r>
            <a:r>
              <a:rPr lang="en-GB" dirty="0"/>
              <a:t> [1064]; </a:t>
            </a:r>
            <a:r>
              <a:rPr lang="en-GB" dirty="0" err="1"/>
              <a:t>marzo</a:t>
            </a:r>
            <a:r>
              <a:rPr lang="en-GB" dirty="0"/>
              <a:t> [1231]; </a:t>
            </a:r>
            <a:r>
              <a:rPr lang="en-GB" dirty="0" err="1"/>
              <a:t>en</a:t>
            </a:r>
            <a:r>
              <a:rPr lang="en-GB" dirty="0"/>
              <a:t> </a:t>
            </a:r>
            <a:r>
              <a:rPr lang="en-GB" dirty="0" err="1"/>
              <a:t>cambio</a:t>
            </a:r>
            <a:r>
              <a:rPr lang="en-GB" dirty="0"/>
              <a:t> [329]; </a:t>
            </a:r>
            <a:r>
              <a:rPr lang="en-GB" dirty="0" err="1"/>
              <a:t>paseo</a:t>
            </a:r>
            <a:r>
              <a:rPr lang="en-GB" dirty="0"/>
              <a:t> [2126]; tapa [3645]; </a:t>
            </a:r>
            <a:r>
              <a:rPr lang="en-GB" dirty="0" err="1"/>
              <a:t>frontera</a:t>
            </a:r>
            <a:r>
              <a:rPr lang="en-GB" dirty="0"/>
              <a:t> [1507]; </a:t>
            </a:r>
            <a:r>
              <a:rPr lang="en-GB" dirty="0" err="1"/>
              <a:t>ayer</a:t>
            </a:r>
            <a:r>
              <a:rPr lang="en-GB" dirty="0"/>
              <a:t> [617]; </a:t>
            </a:r>
            <a:r>
              <a:rPr lang="en-GB" dirty="0" err="1"/>
              <a:t>Estados</a:t>
            </a:r>
            <a:r>
              <a:rPr lang="en-GB" dirty="0"/>
              <a:t> Unidos [687]; </a:t>
            </a:r>
            <a:r>
              <a:rPr lang="en-GB" dirty="0" err="1"/>
              <a:t>médico</a:t>
            </a:r>
            <a:r>
              <a:rPr lang="en-GB" dirty="0"/>
              <a:t> [692]; </a:t>
            </a:r>
            <a:r>
              <a:rPr lang="en-GB" dirty="0" err="1"/>
              <a:t>médica</a:t>
            </a:r>
            <a:r>
              <a:rPr lang="en-GB" dirty="0"/>
              <a:t> [692]; </a:t>
            </a:r>
            <a:r>
              <a:rPr lang="en-GB" dirty="0" err="1"/>
              <a:t>sociedad</a:t>
            </a:r>
            <a:r>
              <a:rPr lang="en-GB" dirty="0"/>
              <a:t> [353]; </a:t>
            </a:r>
            <a:r>
              <a:rPr lang="en-GB" dirty="0" err="1"/>
              <a:t>cultura</a:t>
            </a:r>
            <a:r>
              <a:rPr lang="en-GB" dirty="0"/>
              <a:t> [469]; Italia [&gt;5000]; </a:t>
            </a:r>
            <a:r>
              <a:rPr lang="en-GB" dirty="0" err="1"/>
              <a:t>extranjero</a:t>
            </a:r>
            <a:r>
              <a:rPr lang="en-GB" dirty="0"/>
              <a:t> [765]; </a:t>
            </a:r>
            <a:r>
              <a:rPr lang="en-GB" dirty="0" err="1"/>
              <a:t>parque</a:t>
            </a:r>
            <a:r>
              <a:rPr lang="en-GB" dirty="0"/>
              <a:t> [1354]; Francia [939]; </a:t>
            </a:r>
            <a:r>
              <a:rPr lang="en-GB" dirty="0" err="1"/>
              <a:t>cada</a:t>
            </a:r>
            <a:r>
              <a:rPr lang="en-GB" dirty="0"/>
              <a:t> [107]; </a:t>
            </a:r>
            <a:r>
              <a:rPr lang="en-GB" dirty="0" err="1"/>
              <a:t>año</a:t>
            </a:r>
            <a:r>
              <a:rPr lang="en-GB" dirty="0"/>
              <a:t> [46]; tienda [1515]; </a:t>
            </a:r>
            <a:r>
              <a:rPr lang="en-GB" dirty="0" err="1"/>
              <a:t>iglesia</a:t>
            </a:r>
            <a:r>
              <a:rPr lang="en-GB" dirty="0"/>
              <a:t> [437]; </a:t>
            </a:r>
            <a:r>
              <a:rPr lang="en-GB" dirty="0" err="1"/>
              <a:t>teatro</a:t>
            </a:r>
            <a:r>
              <a:rPr lang="en-GB" dirty="0"/>
              <a:t> [605]; </a:t>
            </a:r>
            <a:r>
              <a:rPr lang="en-GB" dirty="0" err="1"/>
              <a:t>siempre</a:t>
            </a:r>
            <a:r>
              <a:rPr lang="en-GB" dirty="0"/>
              <a:t> [96]; a </a:t>
            </a:r>
            <a:r>
              <a:rPr lang="en-GB" dirty="0" err="1"/>
              <a:t>veces</a:t>
            </a:r>
            <a:r>
              <a:rPr lang="en-GB" dirty="0"/>
              <a:t> [59]; al [8]; </a:t>
            </a:r>
            <a:r>
              <a:rPr lang="en-GB" dirty="0" err="1"/>
              <a:t>pasada</a:t>
            </a:r>
            <a:r>
              <a:rPr lang="en-GB" dirty="0"/>
              <a:t> [932]; </a:t>
            </a:r>
            <a:r>
              <a:rPr lang="en-GB" dirty="0" err="1"/>
              <a:t>semana</a:t>
            </a:r>
            <a:r>
              <a:rPr lang="en-GB" dirty="0"/>
              <a:t> [301]; </a:t>
            </a:r>
            <a:r>
              <a:rPr lang="en-GB" dirty="0" err="1"/>
              <a:t>intención</a:t>
            </a:r>
            <a:r>
              <a:rPr lang="en-GB" dirty="0"/>
              <a:t> [1171]; </a:t>
            </a:r>
            <a:r>
              <a:rPr lang="en-GB" dirty="0" err="1"/>
              <a:t>novio</a:t>
            </a:r>
            <a:r>
              <a:rPr lang="en-GB" dirty="0"/>
              <a:t> [1322]; </a:t>
            </a:r>
            <a:r>
              <a:rPr lang="en-GB" dirty="0" err="1"/>
              <a:t>novia</a:t>
            </a:r>
            <a:r>
              <a:rPr lang="en-GB" dirty="0"/>
              <a:t> [1996]; </a:t>
            </a:r>
            <a:r>
              <a:rPr lang="en-GB" dirty="0" err="1"/>
              <a:t>altura</a:t>
            </a:r>
            <a:r>
              <a:rPr lang="en-GB" dirty="0"/>
              <a:t> [970]; </a:t>
            </a:r>
            <a:r>
              <a:rPr lang="en-GB" dirty="0" err="1"/>
              <a:t>luego</a:t>
            </a:r>
            <a:r>
              <a:rPr lang="en-GB" dirty="0"/>
              <a:t> [150]; sur [661]; </a:t>
            </a:r>
            <a:r>
              <a:rPr lang="en-GB" dirty="0" err="1"/>
              <a:t>larga</a:t>
            </a:r>
            <a:r>
              <a:rPr lang="en-GB" dirty="0"/>
              <a:t> [301]; </a:t>
            </a:r>
            <a:r>
              <a:rPr lang="en-GB" dirty="0" err="1"/>
              <a:t>corto</a:t>
            </a:r>
            <a:r>
              <a:rPr lang="en-GB" dirty="0"/>
              <a:t> [1055]; </a:t>
            </a:r>
            <a:r>
              <a:rPr lang="en-GB" dirty="0" err="1"/>
              <a:t>corta</a:t>
            </a:r>
            <a:r>
              <a:rPr lang="en-GB" dirty="0"/>
              <a:t> [1055]; </a:t>
            </a:r>
            <a:r>
              <a:rPr lang="en-GB" dirty="0" err="1"/>
              <a:t>ya</a:t>
            </a:r>
            <a:r>
              <a:rPr lang="en-GB" dirty="0"/>
              <a:t> [39]</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sz="1200" b="1" dirty="0"/>
          </a:p>
          <a:p>
            <a:pPr marL="0" lvl="0" indent="0" algn="l" rtl="0">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569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5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a:t>
            </a:r>
            <a:r>
              <a:rPr lang="en-GB" b="0"/>
              <a:t>: to practise recognising the words in Spanish from this week’s revisited set of Y7 and Y8 vocabulary. </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Students supply the Spanish for the word which appears in English.  The aim is to be able to give the Spanish before the image stops spinning.</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Notes:</a:t>
            </a:r>
            <a:endParaRPr/>
          </a:p>
          <a:p>
            <a:pPr marL="228600" lvl="0" indent="-228600" algn="l" rtl="0">
              <a:spcBef>
                <a:spcPts val="0"/>
              </a:spcBef>
              <a:spcAft>
                <a:spcPts val="0"/>
              </a:spcAft>
              <a:buClr>
                <a:schemeClr val="dk1"/>
              </a:buClr>
              <a:buSzPts val="1200"/>
              <a:buFont typeface="Calibri"/>
              <a:buAutoNum type="arabicPeriod"/>
            </a:pPr>
            <a:r>
              <a:rPr lang="en-GB" b="0"/>
              <a:t>The activity can be repeated, clicking faster through the animations to increase speed of recall.</a:t>
            </a:r>
            <a:endParaRPr/>
          </a:p>
          <a:p>
            <a:pPr marL="228600" lvl="0" indent="-228600" algn="l" rtl="0">
              <a:spcBef>
                <a:spcPts val="0"/>
              </a:spcBef>
              <a:spcAft>
                <a:spcPts val="0"/>
              </a:spcAft>
              <a:buClr>
                <a:schemeClr val="dk1"/>
              </a:buClr>
              <a:buSzPts val="1200"/>
              <a:buFont typeface="Calibri"/>
              <a:buAutoNum type="arabicPeriod"/>
            </a:pPr>
            <a:r>
              <a:rPr lang="en-GB" b="0"/>
              <a:t>Teachers may wish to give students 30 seconds to look at the Spanish words before showing the English prompts</a:t>
            </a:r>
            <a:endParaRPr b="0"/>
          </a:p>
          <a:p>
            <a:pPr marL="0" lvl="0" indent="0" algn="l" rtl="0">
              <a:spcBef>
                <a:spcPts val="0"/>
              </a:spcBef>
              <a:spcAft>
                <a:spcPts val="0"/>
              </a:spcAft>
              <a:buNone/>
            </a:pPr>
            <a:endParaRPr b="1"/>
          </a:p>
        </p:txBody>
      </p:sp>
      <p:sp>
        <p:nvSpPr>
          <p:cNvPr id="609" name="Google Shape;60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12 minutes (2 slides)</a:t>
            </a:r>
            <a:br>
              <a:rPr lang="en-GB" b="0"/>
            </a:br>
            <a:br>
              <a:rPr lang="en-GB" b="1"/>
            </a:br>
            <a:r>
              <a:rPr lang="en-GB" b="1"/>
              <a:t>Aims: </a:t>
            </a:r>
            <a:br>
              <a:rPr lang="en-GB" b="1"/>
            </a:br>
            <a:r>
              <a:rPr lang="en-GB" b="0"/>
              <a:t>i) to review the homework task set last week (9.1.2.6 HW).</a:t>
            </a:r>
            <a:endParaRPr b="0"/>
          </a:p>
          <a:p>
            <a:pPr marL="0" lvl="0" indent="0" algn="l" rtl="0">
              <a:spcBef>
                <a:spcPts val="0"/>
              </a:spcBef>
              <a:spcAft>
                <a:spcPts val="0"/>
              </a:spcAft>
              <a:buNone/>
            </a:pPr>
            <a:r>
              <a:rPr lang="en-GB" b="0"/>
              <a:t>ii) to develop fluency in decoding by reading aloud the student versions.</a:t>
            </a:r>
            <a:br>
              <a:rPr lang="en-GB" b="0"/>
            </a:br>
            <a:r>
              <a:rPr lang="en-GB" b="0"/>
              <a:t>iii) to listen attentively, noting differences in the original text.</a:t>
            </a:r>
            <a:br>
              <a:rPr lang="en-GB" b="0"/>
            </a:br>
            <a:r>
              <a:rPr lang="en-GB" b="0"/>
              <a:t>iv) to make judgements about the replacements made by a peer, and engage in peer feedback.</a:t>
            </a:r>
            <a:br>
              <a:rPr lang="en-GB"/>
            </a:br>
            <a:br>
              <a:rPr lang="en-GB"/>
            </a:br>
            <a:r>
              <a:rPr lang="en-GB" b="1"/>
              <a:t>Procedure:</a:t>
            </a:r>
            <a:br>
              <a:rPr lang="en-GB"/>
            </a:br>
            <a:r>
              <a:rPr lang="en-GB"/>
              <a:t>1. Student A reads his/her adapted HW text.  </a:t>
            </a:r>
            <a:br>
              <a:rPr lang="en-GB"/>
            </a:br>
            <a:r>
              <a:rPr lang="en-GB"/>
              <a:t>2. Student B follows along with the original and makes a note of any substituted words s/he hears (on his/her copy of the HW sheet)</a:t>
            </a:r>
            <a:endParaRPr/>
          </a:p>
          <a:p>
            <a:pPr marL="0" lvl="0" indent="0" algn="l" rtl="0">
              <a:spcBef>
                <a:spcPts val="0"/>
              </a:spcBef>
              <a:spcAft>
                <a:spcPts val="0"/>
              </a:spcAft>
              <a:buNone/>
            </a:pPr>
            <a:r>
              <a:rPr lang="en-GB"/>
              <a:t>3. Swap roles.</a:t>
            </a:r>
            <a:endParaRPr/>
          </a:p>
          <a:p>
            <a:pPr marL="0" lvl="0" indent="0" algn="l" rtl="0">
              <a:spcBef>
                <a:spcPts val="0"/>
              </a:spcBef>
              <a:spcAft>
                <a:spcPts val="0"/>
              </a:spcAft>
              <a:buNone/>
            </a:pPr>
            <a:r>
              <a:rPr lang="en-GB"/>
              <a:t>4. Compare and contrast the two versions. Scrutinise any differences and offer opinions about the correctness of the choices.</a:t>
            </a:r>
            <a:endParaRPr/>
          </a:p>
          <a:p>
            <a:pPr marL="0" lvl="0" indent="0" algn="l" rtl="0">
              <a:spcBef>
                <a:spcPts val="0"/>
              </a:spcBef>
              <a:spcAft>
                <a:spcPts val="0"/>
              </a:spcAft>
              <a:buNone/>
            </a:pPr>
            <a:r>
              <a:rPr lang="en-GB"/>
              <a:t>5. Move to the next slide, which has a possible answer version, using all of the viable words. </a:t>
            </a:r>
            <a:br>
              <a:rPr lang="en-GB"/>
            </a:br>
            <a:r>
              <a:rPr lang="en-GB" b="1" i="1"/>
              <a:t>Note: </a:t>
            </a:r>
            <a:r>
              <a:rPr lang="en-GB"/>
              <a:t>the HW task set a time limit and asked students to try to replace at least ten of the words, so it’s to be expected that they might not have got them all.  </a:t>
            </a:r>
            <a:endParaRPr/>
          </a:p>
          <a:p>
            <a:pPr marL="0" lvl="0" indent="0" algn="l" rtl="0">
              <a:spcBef>
                <a:spcPts val="0"/>
              </a:spcBef>
              <a:spcAft>
                <a:spcPts val="0"/>
              </a:spcAft>
              <a:buNone/>
            </a:pPr>
            <a:endParaRPr/>
          </a:p>
          <a:p>
            <a:pPr marL="0" lvl="0" indent="0" algn="l" rtl="0">
              <a:spcBef>
                <a:spcPts val="0"/>
              </a:spcBef>
              <a:spcAft>
                <a:spcPts val="0"/>
              </a:spcAft>
              <a:buNone/>
            </a:pPr>
            <a:r>
              <a:rPr lang="en-GB" b="1"/>
              <a:t>Frequency of unknown language:</a:t>
            </a:r>
            <a:endParaRPr/>
          </a:p>
          <a:p>
            <a:pPr marL="0" lvl="0" indent="0" algn="l" rtl="0">
              <a:spcBef>
                <a:spcPts val="0"/>
              </a:spcBef>
              <a:spcAft>
                <a:spcPts val="0"/>
              </a:spcAft>
              <a:buNone/>
            </a:pPr>
            <a:r>
              <a:rPr lang="en-GB"/>
              <a:t>apunte [4865]</a:t>
            </a:r>
            <a:endParaRPr/>
          </a:p>
        </p:txBody>
      </p:sp>
      <p:sp>
        <p:nvSpPr>
          <p:cNvPr id="108" name="Google Shape;10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1 minute</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explain the ‘–</a:t>
            </a:r>
            <a:r>
              <a:rPr lang="en-GB" sz="1200" b="0">
                <a:solidFill>
                  <a:srgbClr val="002060"/>
                </a:solidFill>
              </a:rPr>
              <a:t>mente</a:t>
            </a:r>
            <a:r>
              <a:rPr lang="en-GB" b="0"/>
              <a:t>’ suffix in Spanish and its correspondence to ‘–ly’ in English. </a:t>
            </a:r>
            <a:endParaRPr b="1"/>
          </a:p>
          <a:p>
            <a:pPr marL="0" lvl="0" indent="0" algn="l" rtl="0">
              <a:spcBef>
                <a:spcPts val="0"/>
              </a:spcBef>
              <a:spcAft>
                <a:spcPts val="0"/>
              </a:spcAft>
              <a:buNone/>
            </a:pPr>
            <a:r>
              <a:rPr lang="en-GB" b="0"/>
              <a:t> </a:t>
            </a:r>
            <a:endParaRPr b="0"/>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The teacher presents the suffix pattern.</a:t>
            </a:r>
            <a:endParaRPr/>
          </a:p>
          <a:p>
            <a:pPr marL="228600" lvl="0" indent="-228600" algn="l" rtl="0">
              <a:spcBef>
                <a:spcPts val="0"/>
              </a:spcBef>
              <a:spcAft>
                <a:spcPts val="0"/>
              </a:spcAft>
              <a:buClr>
                <a:schemeClr val="dk1"/>
              </a:buClr>
              <a:buSzPts val="1200"/>
              <a:buFont typeface="Calibri"/>
              <a:buAutoNum type="arabicPeriod"/>
            </a:pPr>
            <a:r>
              <a:rPr lang="en-GB" b="0"/>
              <a:t>Then s/he elicits the Spanish for ‘really’ and ‘especially’.</a:t>
            </a:r>
            <a:endParaRPr/>
          </a:p>
          <a:p>
            <a:pPr marL="228600" lvl="0" indent="-228600" algn="l" rtl="0">
              <a:spcBef>
                <a:spcPts val="0"/>
              </a:spcBef>
              <a:spcAft>
                <a:spcPts val="0"/>
              </a:spcAft>
              <a:buClr>
                <a:schemeClr val="dk1"/>
              </a:buClr>
              <a:buSzPts val="1200"/>
              <a:buFont typeface="Calibri"/>
              <a:buAutoNum type="arabicPeriod"/>
            </a:pPr>
            <a:r>
              <a:rPr lang="en-GB" b="0"/>
              <a:t>The teacher then reads through the follow-up explanations. </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Note: </a:t>
            </a:r>
            <a:r>
              <a:rPr lang="en-GB" b="0"/>
              <a:t>on the next slide, a further rule will be introduced regarding the use of the feminine adjective to form such adverbs.</a:t>
            </a:r>
            <a:endParaRPr b="0"/>
          </a:p>
        </p:txBody>
      </p:sp>
      <p:sp>
        <p:nvSpPr>
          <p:cNvPr id="663" name="Google Shape;66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word formation with the ‘–</a:t>
            </a:r>
            <a:r>
              <a:rPr lang="en-GB" sz="1200" b="0" dirty="0" err="1">
                <a:solidFill>
                  <a:srgbClr val="002060"/>
                </a:solidFill>
              </a:rPr>
              <a:t>mente</a:t>
            </a:r>
            <a:r>
              <a:rPr lang="en-GB" b="0" dirty="0"/>
              <a:t>’ suffix and to reinforce its connection with ‘–</a:t>
            </a:r>
            <a:r>
              <a:rPr lang="en-GB" b="0" dirty="0" err="1"/>
              <a:t>ly</a:t>
            </a:r>
            <a:r>
              <a:rPr lang="en-GB" b="0" dirty="0"/>
              <a:t>’ in English. </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 </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clicks to bring up the rule regarding adverb formation.</a:t>
            </a:r>
            <a:endParaRPr dirty="0"/>
          </a:p>
          <a:p>
            <a:pPr marL="228600" lvl="0" indent="-228600" algn="l" rtl="0">
              <a:spcBef>
                <a:spcPts val="0"/>
              </a:spcBef>
              <a:spcAft>
                <a:spcPts val="0"/>
              </a:spcAft>
              <a:buClr>
                <a:schemeClr val="dk1"/>
              </a:buClr>
              <a:buSzPts val="1200"/>
              <a:buFont typeface="Calibri"/>
              <a:buAutoNum type="arabicPeriod"/>
            </a:pPr>
            <a:r>
              <a:rPr lang="en-GB" b="0" dirty="0"/>
              <a:t>Students are given one minute in pairs to think about the Spanish for the eight ‘–</a:t>
            </a:r>
            <a:r>
              <a:rPr lang="en-GB" b="0" dirty="0" err="1"/>
              <a:t>ly</a:t>
            </a:r>
            <a:r>
              <a:rPr lang="en-GB" b="0" dirty="0"/>
              <a:t>’ words. 5 of the 8 words are unknown (though two are cognates), so their adjective forms are given upfront. The 3 remaining adjectives are known vocabulary items (</a:t>
            </a:r>
            <a:r>
              <a:rPr lang="en-GB" b="0" dirty="0" err="1"/>
              <a:t>rápido</a:t>
            </a:r>
            <a:r>
              <a:rPr lang="en-GB" b="0" dirty="0"/>
              <a:t>, </a:t>
            </a:r>
            <a:r>
              <a:rPr lang="en-GB" b="0" dirty="0" err="1"/>
              <a:t>ligero</a:t>
            </a:r>
            <a:r>
              <a:rPr lang="en-GB" b="0" dirty="0"/>
              <a:t>, </a:t>
            </a:r>
            <a:r>
              <a:rPr lang="en-GB" b="0" dirty="0" err="1"/>
              <a:t>tradicional</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asks students to say the Spanish for the English words (this can be in any order). </a:t>
            </a:r>
            <a:endParaRPr dirty="0"/>
          </a:p>
          <a:p>
            <a:pPr marL="228600" lvl="0" indent="-228600" algn="l" rtl="0">
              <a:spcBef>
                <a:spcPts val="0"/>
              </a:spcBef>
              <a:spcAft>
                <a:spcPts val="0"/>
              </a:spcAft>
              <a:buClr>
                <a:schemeClr val="dk1"/>
              </a:buClr>
              <a:buSzPts val="1200"/>
              <a:buFont typeface="Calibri"/>
              <a:buAutoNum type="arabicPeriod"/>
            </a:pPr>
            <a:r>
              <a:rPr lang="en-GB" b="0" dirty="0"/>
              <a:t>Answers </a:t>
            </a:r>
            <a:r>
              <a:rPr lang="en-GB" b="0"/>
              <a:t>are revealed </a:t>
            </a:r>
            <a:r>
              <a:rPr lang="en-GB" b="0" u="sng"/>
              <a:t>by </a:t>
            </a:r>
            <a:r>
              <a:rPr lang="en-GB" b="0" u="sng" dirty="0"/>
              <a:t>clicking on </a:t>
            </a:r>
            <a:r>
              <a:rPr lang="en-GB" b="0" dirty="0"/>
              <a:t>the English text box.  </a:t>
            </a:r>
            <a:endParaRPr b="1"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GB" b="1" dirty="0"/>
              <a:t>Frequency rankings of unknown words and cognates (1 is the most common word in Spanish)</a:t>
            </a:r>
            <a:endParaRPr b="1" u="sng" dirty="0"/>
          </a:p>
          <a:p>
            <a:pPr marL="0" lvl="0" indent="0" algn="l" rtl="0">
              <a:spcBef>
                <a:spcPts val="0"/>
              </a:spcBef>
              <a:spcAft>
                <a:spcPts val="0"/>
              </a:spcAft>
              <a:buNone/>
            </a:pPr>
            <a:r>
              <a:rPr lang="en-GB" b="0" dirty="0" err="1"/>
              <a:t>único</a:t>
            </a:r>
            <a:r>
              <a:rPr lang="en-GB" b="0" dirty="0"/>
              <a:t> [380]; </a:t>
            </a:r>
            <a:r>
              <a:rPr lang="en-GB" sz="1200" b="0" i="0" u="none" strike="noStrike" cap="none" dirty="0" err="1">
                <a:solidFill>
                  <a:srgbClr val="000000"/>
                </a:solidFill>
                <a:latin typeface="Calibri"/>
                <a:ea typeface="Calibri"/>
                <a:cs typeface="Calibri"/>
                <a:sym typeface="Calibri"/>
              </a:rPr>
              <a:t>únicamente</a:t>
            </a:r>
            <a:r>
              <a:rPr lang="en-GB" sz="1200" b="0" i="0" u="none" strike="noStrike" cap="none" dirty="0">
                <a:solidFill>
                  <a:srgbClr val="000000"/>
                </a:solidFill>
                <a:latin typeface="Calibri"/>
                <a:ea typeface="Calibri"/>
                <a:cs typeface="Calibri"/>
                <a:sym typeface="Calibri"/>
              </a:rPr>
              <a:t> [1898]; total [840]; </a:t>
            </a:r>
            <a:r>
              <a:rPr lang="en-GB" sz="1200" b="0" i="0" u="none" strike="noStrike" cap="none" dirty="0" err="1">
                <a:solidFill>
                  <a:srgbClr val="000000"/>
                </a:solidFill>
                <a:latin typeface="Calibri"/>
                <a:ea typeface="Calibri"/>
                <a:cs typeface="Calibri"/>
                <a:sym typeface="Calibri"/>
              </a:rPr>
              <a:t>totalmente</a:t>
            </a:r>
            <a:r>
              <a:rPr lang="en-GB" sz="1200" b="0" i="0" u="none" strike="noStrike" cap="none" dirty="0">
                <a:solidFill>
                  <a:srgbClr val="000000"/>
                </a:solidFill>
                <a:latin typeface="Calibri"/>
                <a:ea typeface="Calibri"/>
                <a:cs typeface="Calibri"/>
                <a:sym typeface="Calibri"/>
              </a:rPr>
              <a:t> [839]; personal [412]; </a:t>
            </a:r>
            <a:r>
              <a:rPr lang="en-GB" sz="1200" b="0" i="0" u="none" strike="noStrike" cap="none" dirty="0" err="1">
                <a:solidFill>
                  <a:srgbClr val="000000"/>
                </a:solidFill>
                <a:latin typeface="Calibri"/>
                <a:ea typeface="Calibri"/>
                <a:cs typeface="Calibri"/>
                <a:sym typeface="Calibri"/>
              </a:rPr>
              <a:t>personalmente</a:t>
            </a:r>
            <a:r>
              <a:rPr lang="en-GB" sz="1200" b="0" i="0" u="none" strike="noStrike" cap="none" dirty="0">
                <a:solidFill>
                  <a:srgbClr val="000000"/>
                </a:solidFill>
                <a:latin typeface="Calibri"/>
                <a:ea typeface="Calibri"/>
                <a:cs typeface="Calibri"/>
                <a:sym typeface="Calibri"/>
              </a:rPr>
              <a:t> [2396]; </a:t>
            </a:r>
            <a:r>
              <a:rPr lang="en-GB" sz="1200" b="0" i="0" u="none" strike="noStrike" cap="none" dirty="0" err="1">
                <a:solidFill>
                  <a:srgbClr val="000000"/>
                </a:solidFill>
                <a:latin typeface="Calibri"/>
                <a:ea typeface="Calibri"/>
                <a:cs typeface="Calibri"/>
                <a:sym typeface="Calibri"/>
              </a:rPr>
              <a:t>preciso</a:t>
            </a:r>
            <a:r>
              <a:rPr lang="en-GB" sz="1200" b="0" i="0" u="none" strike="noStrike" cap="none" dirty="0">
                <a:solidFill>
                  <a:srgbClr val="000000"/>
                </a:solidFill>
                <a:latin typeface="Calibri"/>
                <a:ea typeface="Calibri"/>
                <a:cs typeface="Calibri"/>
                <a:sym typeface="Calibri"/>
              </a:rPr>
              <a:t> [1462]; </a:t>
            </a:r>
            <a:r>
              <a:rPr lang="en-GB" sz="1200" b="0" i="0" u="none" strike="noStrike" cap="none" dirty="0" err="1">
                <a:solidFill>
                  <a:srgbClr val="000000"/>
                </a:solidFill>
                <a:latin typeface="Calibri"/>
                <a:ea typeface="Calibri"/>
                <a:cs typeface="Calibri"/>
                <a:sym typeface="Calibri"/>
              </a:rPr>
              <a:t>precisamente</a:t>
            </a:r>
            <a:r>
              <a:rPr lang="en-GB" sz="1200" b="0" i="0" u="none" strike="noStrike" cap="none" dirty="0">
                <a:solidFill>
                  <a:srgbClr val="000000"/>
                </a:solidFill>
                <a:latin typeface="Calibri"/>
                <a:ea typeface="Calibri"/>
                <a:cs typeface="Calibri"/>
                <a:sym typeface="Calibri"/>
              </a:rPr>
              <a:t> [791];</a:t>
            </a:r>
            <a:r>
              <a:rPr lang="en-GB" b="0" dirty="0"/>
              <a:t> </a:t>
            </a:r>
            <a:r>
              <a:rPr lang="en-GB" b="0" dirty="0" err="1"/>
              <a:t>rápidamente</a:t>
            </a:r>
            <a:r>
              <a:rPr lang="en-GB" b="0" dirty="0"/>
              <a:t> [1509]; </a:t>
            </a:r>
            <a:r>
              <a:rPr lang="en-GB" b="0" dirty="0" err="1"/>
              <a:t>tradicionalmente</a:t>
            </a:r>
            <a:r>
              <a:rPr lang="en-GB" b="0" dirty="0"/>
              <a:t> [4697]; </a:t>
            </a:r>
            <a:r>
              <a:rPr lang="en-GB" b="0" dirty="0" err="1"/>
              <a:t>ligeramente</a:t>
            </a:r>
            <a:r>
              <a:rPr lang="en-GB" b="0" dirty="0"/>
              <a:t> [3565]; </a:t>
            </a:r>
            <a:r>
              <a:rPr lang="en-GB" b="0" dirty="0" err="1"/>
              <a:t>necesario</a:t>
            </a:r>
            <a:r>
              <a:rPr lang="en-GB" b="0" dirty="0"/>
              <a:t> [362]; </a:t>
            </a:r>
            <a:r>
              <a:rPr lang="en-GB" b="0" dirty="0" err="1"/>
              <a:t>necesariamente</a:t>
            </a:r>
            <a:r>
              <a:rPr lang="en-GB" b="0" dirty="0"/>
              <a:t> [2712]</a:t>
            </a:r>
            <a:endParaRPr dirty="0"/>
          </a:p>
          <a:p>
            <a:pPr marL="0" lvl="0" indent="0" algn="l" rtl="0">
              <a:spcBef>
                <a:spcPts val="0"/>
              </a:spcBef>
              <a:spcAft>
                <a:spcPts val="0"/>
              </a:spcAft>
              <a:buNone/>
            </a:pPr>
            <a:endParaRPr b="0"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dirty="0"/>
          </a:p>
          <a:p>
            <a:pPr marL="0" lvl="0" indent="0" algn="l" rtl="0">
              <a:spcBef>
                <a:spcPts val="0"/>
              </a:spcBef>
              <a:spcAft>
                <a:spcPts val="0"/>
              </a:spcAft>
              <a:buNone/>
            </a:pPr>
            <a:endParaRPr b="0" dirty="0"/>
          </a:p>
          <a:p>
            <a:pPr marL="0" lvl="0" indent="0" algn="l" rtl="0">
              <a:spcBef>
                <a:spcPts val="0"/>
              </a:spcBef>
              <a:spcAft>
                <a:spcPts val="0"/>
              </a:spcAft>
              <a:buNone/>
            </a:pPr>
            <a:endParaRPr b="1" dirty="0"/>
          </a:p>
        </p:txBody>
      </p:sp>
      <p:sp>
        <p:nvSpPr>
          <p:cNvPr id="679" name="Google Shape;67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introduce ‘-</a:t>
            </a:r>
            <a:r>
              <a:rPr lang="en-GB" sz="1200" b="0" dirty="0" err="1">
                <a:solidFill>
                  <a:srgbClr val="1F3864"/>
                </a:solidFill>
              </a:rPr>
              <a:t>en</a:t>
            </a:r>
            <a:r>
              <a:rPr lang="en-GB" sz="1200" dirty="0">
                <a:solidFill>
                  <a:srgbClr val="1F3864"/>
                </a:solidFill>
              </a:rPr>
              <a:t>’ words in plural form, highlighting the absence vs presence of an accent in the singular vs plural form of these words.</a:t>
            </a:r>
            <a:endParaRPr b="1"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Procedure:</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The teacher gives explanation, drawing attention to the change in spelling with the added accent in the plural.</a:t>
            </a:r>
            <a:endParaRPr sz="120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The teacher models pronunciation and/or plays audio. It can be pointed out that the location of stress doesn’t change; the addition of an extra syllable only has implications for spelling and the addition of an accent is necessary because the word now has stress on the antepenultimate syllable.</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Students repeat the words back, putting stress on the correct syllable, as modelled.</a:t>
            </a:r>
            <a:endParaRPr dirty="0"/>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Transcript:</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imagen … </a:t>
            </a:r>
            <a:r>
              <a:rPr lang="en-GB" sz="1200" b="0" dirty="0" err="1">
                <a:solidFill>
                  <a:schemeClr val="dk1"/>
                </a:solidFill>
                <a:latin typeface="Calibri"/>
                <a:ea typeface="Calibri"/>
                <a:cs typeface="Calibri"/>
                <a:sym typeface="Calibri"/>
              </a:rPr>
              <a:t>imágenes</a:t>
            </a:r>
            <a:endParaRPr sz="1200" b="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examen … </a:t>
            </a:r>
            <a:r>
              <a:rPr lang="en-GB" sz="1200" b="0" dirty="0" err="1">
                <a:solidFill>
                  <a:schemeClr val="dk1"/>
                </a:solidFill>
                <a:latin typeface="Calibri"/>
                <a:ea typeface="Calibri"/>
                <a:cs typeface="Calibri"/>
                <a:sym typeface="Calibri"/>
              </a:rPr>
              <a:t>exámenes</a:t>
            </a:r>
            <a:endParaRPr sz="1200" b="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b="0" dirty="0" err="1">
                <a:solidFill>
                  <a:schemeClr val="dk1"/>
                </a:solidFill>
                <a:latin typeface="Calibri"/>
                <a:ea typeface="Calibri"/>
                <a:cs typeface="Calibri"/>
                <a:sym typeface="Calibri"/>
              </a:rPr>
              <a:t>resumen</a:t>
            </a:r>
            <a:r>
              <a:rPr lang="en-GB" sz="1200" b="0" dirty="0">
                <a:solidFill>
                  <a:schemeClr val="dk1"/>
                </a:solidFill>
                <a:latin typeface="Calibri"/>
                <a:ea typeface="Calibri"/>
                <a:cs typeface="Calibri"/>
                <a:sym typeface="Calibri"/>
              </a:rPr>
              <a:t> … </a:t>
            </a:r>
            <a:r>
              <a:rPr lang="en-GB" sz="1200" b="0" dirty="0" err="1">
                <a:solidFill>
                  <a:schemeClr val="dk1"/>
                </a:solidFill>
                <a:latin typeface="Calibri"/>
                <a:ea typeface="Calibri"/>
                <a:cs typeface="Calibri"/>
                <a:sym typeface="Calibri"/>
              </a:rPr>
              <a:t>resúmenes</a:t>
            </a:r>
            <a:endParaRPr sz="1200" b="0" dirty="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Frequency rankings of unknown words and cognates (1 is the most common word in Spanish)</a:t>
            </a:r>
            <a:endParaRPr b="1" u="sng" dirty="0"/>
          </a:p>
          <a:p>
            <a:pPr marL="0" lvl="0" indent="0" algn="l" rtl="0">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imagen [384]; </a:t>
            </a:r>
            <a:r>
              <a:rPr lang="en-GB" sz="1200" dirty="0" err="1">
                <a:solidFill>
                  <a:schemeClr val="dk1"/>
                </a:solidFill>
                <a:latin typeface="Calibri"/>
                <a:ea typeface="Calibri"/>
                <a:cs typeface="Calibri"/>
                <a:sym typeface="Calibri"/>
              </a:rPr>
              <a:t>resumen</a:t>
            </a:r>
            <a:r>
              <a:rPr lang="en-GB" sz="1200" dirty="0">
                <a:solidFill>
                  <a:schemeClr val="dk1"/>
                </a:solidFill>
                <a:latin typeface="Calibri"/>
                <a:ea typeface="Calibri"/>
                <a:cs typeface="Calibri"/>
                <a:sym typeface="Calibri"/>
              </a:rPr>
              <a:t> [3298]</a:t>
            </a:r>
            <a:endParaRPr dirty="0"/>
          </a:p>
          <a:p>
            <a:pPr marL="228600" lvl="0" indent="-15240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dirty="0"/>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719" name="Google Shape;71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6 minutes</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sz="1200" dirty="0">
                <a:solidFill>
                  <a:schemeClr val="dk1"/>
                </a:solidFill>
                <a:latin typeface="Calibri"/>
                <a:ea typeface="Calibri"/>
                <a:cs typeface="Calibri"/>
                <a:sym typeface="Calibri"/>
              </a:rPr>
              <a:t>To practise listening out for words with the ‘-</a:t>
            </a:r>
            <a:r>
              <a:rPr lang="en-GB" sz="1200" dirty="0" err="1">
                <a:solidFill>
                  <a:schemeClr val="dk1"/>
                </a:solidFill>
                <a:latin typeface="Calibri"/>
                <a:ea typeface="Calibri"/>
                <a:cs typeface="Calibri"/>
                <a:sym typeface="Calibri"/>
              </a:rPr>
              <a:t>en</a:t>
            </a:r>
            <a:r>
              <a:rPr lang="en-GB" sz="1050" b="0" i="0" u="none" strike="noStrike" cap="none" dirty="0">
                <a:solidFill>
                  <a:srgbClr val="E25B00"/>
                </a:solidFill>
                <a:latin typeface="Century Gothic"/>
                <a:ea typeface="Century Gothic"/>
                <a:cs typeface="Century Gothic"/>
                <a:sym typeface="Century Gothic"/>
              </a:rPr>
              <a:t>’ suffix in plural form. The endings of all the words, singular and plural, are to be completed by students. This will also focus their attention on pluralisation using –es and adding the accent where necessary.</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teacher plays the audio for each word and students write the Spanish for words they hear ending in –</a:t>
            </a:r>
            <a:r>
              <a:rPr lang="en-GB" b="0" dirty="0" err="1"/>
              <a:t>en</a:t>
            </a:r>
            <a:r>
              <a:rPr lang="en-GB" b="0" dirty="0"/>
              <a:t> or -</a:t>
            </a:r>
            <a:r>
              <a:rPr lang="en-GB" b="0" dirty="0" err="1"/>
              <a:t>énes</a:t>
            </a:r>
            <a:r>
              <a:rPr lang="en-GB" b="0" dirty="0"/>
              <a:t>.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teacher shows the answers for each word, one by one.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clicks to reveal the rest of the sentences.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elicits English meanings orally from students, if time allows.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Students then practise reading the whole sentences aloud in pairs, focusing on the –</a:t>
            </a:r>
            <a:r>
              <a:rPr lang="en-GB" b="0" dirty="0" err="1"/>
              <a:t>en</a:t>
            </a:r>
            <a:r>
              <a:rPr lang="en-GB" b="0" dirty="0"/>
              <a:t>/-</a:t>
            </a:r>
            <a:r>
              <a:rPr lang="en-GB" b="0" dirty="0" err="1"/>
              <a:t>énes</a:t>
            </a:r>
            <a:r>
              <a:rPr lang="en-GB" b="0" dirty="0"/>
              <a:t> words.</a:t>
            </a:r>
            <a:endParaRPr dirty="0"/>
          </a:p>
          <a:p>
            <a:pPr marL="0" lvl="0" indent="0" algn="l" rtl="0">
              <a:spcBef>
                <a:spcPts val="0"/>
              </a:spcBef>
              <a:spcAft>
                <a:spcPts val="0"/>
              </a:spcAft>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Frequency rankings of unknown words and cognates (1 is the most common word in Spanish)</a:t>
            </a:r>
            <a:endParaRPr b="1" u="sng" dirty="0"/>
          </a:p>
          <a:p>
            <a:pPr marL="0" lvl="0" indent="0" algn="l" rtl="0">
              <a:spcBef>
                <a:spcPts val="0"/>
              </a:spcBef>
              <a:spcAft>
                <a:spcPts val="0"/>
              </a:spcAft>
              <a:buClr>
                <a:schemeClr val="dk1"/>
              </a:buClr>
              <a:buSzPts val="1200"/>
              <a:buFont typeface="Calibri"/>
              <a:buNone/>
            </a:pPr>
            <a:r>
              <a:rPr lang="en-GB" sz="1200" dirty="0" err="1">
                <a:solidFill>
                  <a:schemeClr val="dk1"/>
                </a:solidFill>
                <a:latin typeface="Calibri"/>
                <a:ea typeface="Calibri"/>
                <a:cs typeface="Calibri"/>
                <a:sym typeface="Calibri"/>
              </a:rPr>
              <a:t>margen</a:t>
            </a:r>
            <a:r>
              <a:rPr lang="en-GB" sz="1200" dirty="0">
                <a:solidFill>
                  <a:schemeClr val="dk1"/>
                </a:solidFill>
                <a:latin typeface="Calibri"/>
                <a:ea typeface="Calibri"/>
                <a:cs typeface="Calibri"/>
                <a:sym typeface="Calibri"/>
              </a:rPr>
              <a:t> [2326]; </a:t>
            </a:r>
            <a:r>
              <a:rPr lang="en-GB" sz="1200" dirty="0" err="1">
                <a:solidFill>
                  <a:schemeClr val="dk1"/>
                </a:solidFill>
                <a:latin typeface="Calibri"/>
                <a:ea typeface="Calibri"/>
                <a:cs typeface="Calibri"/>
                <a:sym typeface="Calibri"/>
              </a:rPr>
              <a:t>origen</a:t>
            </a:r>
            <a:r>
              <a:rPr lang="en-GB" sz="1200" dirty="0">
                <a:solidFill>
                  <a:schemeClr val="dk1"/>
                </a:solidFill>
                <a:latin typeface="Calibri"/>
                <a:ea typeface="Calibri"/>
                <a:cs typeface="Calibri"/>
                <a:sym typeface="Calibri"/>
              </a:rPr>
              <a:t> [678]; </a:t>
            </a:r>
            <a:r>
              <a:rPr lang="en-GB" sz="1200" dirty="0" err="1">
                <a:solidFill>
                  <a:schemeClr val="dk1"/>
                </a:solidFill>
                <a:latin typeface="Calibri"/>
                <a:ea typeface="Calibri"/>
                <a:cs typeface="Calibri"/>
                <a:sym typeface="Calibri"/>
              </a:rPr>
              <a:t>volumen</a:t>
            </a:r>
            <a:r>
              <a:rPr lang="en-GB" sz="1200" dirty="0">
                <a:solidFill>
                  <a:schemeClr val="dk1"/>
                </a:solidFill>
                <a:latin typeface="Calibri"/>
                <a:ea typeface="Calibri"/>
                <a:cs typeface="Calibri"/>
                <a:sym typeface="Calibri"/>
              </a:rPr>
              <a:t> [1568]; </a:t>
            </a:r>
            <a:r>
              <a:rPr lang="en-GB" sz="1200" dirty="0" err="1">
                <a:solidFill>
                  <a:schemeClr val="dk1"/>
                </a:solidFill>
                <a:latin typeface="Calibri"/>
                <a:ea typeface="Calibri"/>
                <a:cs typeface="Calibri"/>
                <a:sym typeface="Calibri"/>
              </a:rPr>
              <a:t>orden</a:t>
            </a:r>
            <a:r>
              <a:rPr lang="en-GB" sz="1200" dirty="0">
                <a:solidFill>
                  <a:schemeClr val="dk1"/>
                </a:solidFill>
                <a:latin typeface="Calibri"/>
                <a:ea typeface="Calibri"/>
                <a:cs typeface="Calibri"/>
                <a:sym typeface="Calibri"/>
              </a:rPr>
              <a:t> [421]</a:t>
            </a:r>
            <a:endParaRPr dirty="0"/>
          </a:p>
          <a:p>
            <a:pPr marL="228600" lvl="0" indent="-15240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dirty="0"/>
          </a:p>
          <a:p>
            <a:pPr marL="0" lvl="0" indent="0" algn="l" rtl="0">
              <a:spcBef>
                <a:spcPts val="0"/>
              </a:spcBef>
              <a:spcAft>
                <a:spcPts val="0"/>
              </a:spcAft>
              <a:buNone/>
            </a:pP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228600" lvl="0" indent="-228600" algn="l" rtl="0">
              <a:spcBef>
                <a:spcPts val="0"/>
              </a:spcBef>
              <a:spcAft>
                <a:spcPts val="0"/>
              </a:spcAft>
              <a:buClr>
                <a:schemeClr val="dk1"/>
              </a:buClr>
              <a:buSzPts val="1200"/>
              <a:buFont typeface="Calibri"/>
              <a:buAutoNum type="arabicPeriod"/>
            </a:pPr>
            <a:r>
              <a:rPr lang="en-GB" b="0" dirty="0" err="1"/>
              <a:t>Cuando</a:t>
            </a:r>
            <a:r>
              <a:rPr lang="en-GB" b="0" dirty="0"/>
              <a:t> </a:t>
            </a:r>
            <a:r>
              <a:rPr lang="en-GB" b="0" dirty="0" err="1"/>
              <a:t>tengo</a:t>
            </a:r>
            <a:r>
              <a:rPr lang="en-GB" b="0" dirty="0"/>
              <a:t> un </a:t>
            </a:r>
            <a:r>
              <a:rPr lang="en-GB" b="0" dirty="0" err="1"/>
              <a:t>examen</a:t>
            </a:r>
            <a:r>
              <a:rPr lang="en-GB" b="0" dirty="0"/>
              <a:t> </a:t>
            </a:r>
            <a:r>
              <a:rPr lang="en-GB" b="0" dirty="0" err="1"/>
              <a:t>voy</a:t>
            </a:r>
            <a:r>
              <a:rPr lang="en-GB" b="0" dirty="0"/>
              <a:t> a la casa de un amigo para </a:t>
            </a:r>
            <a:r>
              <a:rPr lang="en-GB" b="0" dirty="0" err="1"/>
              <a:t>estudiar</a:t>
            </a:r>
            <a:r>
              <a:rPr lang="en-GB" b="0" dirty="0"/>
              <a:t> los </a:t>
            </a:r>
            <a:r>
              <a:rPr lang="en-GB" b="0" dirty="0" err="1"/>
              <a:t>resúmenes</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El director da las </a:t>
            </a:r>
            <a:r>
              <a:rPr lang="en-GB" sz="1200" dirty="0" err="1">
                <a:solidFill>
                  <a:srgbClr val="002060"/>
                </a:solidFill>
              </a:rPr>
              <a:t>órdenes</a:t>
            </a:r>
            <a:r>
              <a:rPr lang="en-GB" sz="1200" dirty="0">
                <a:solidFill>
                  <a:srgbClr val="002060"/>
                </a:solidFill>
              </a:rPr>
              <a:t> a los </a:t>
            </a:r>
            <a:r>
              <a:rPr lang="en-GB" sz="1200" dirty="0" err="1">
                <a:solidFill>
                  <a:srgbClr val="002060"/>
                </a:solidFill>
              </a:rPr>
              <a:t>jóvenes</a:t>
            </a:r>
            <a:r>
              <a:rPr lang="en-GB" sz="1200" dirty="0">
                <a:solidFill>
                  <a:srgbClr val="002060"/>
                </a:solidFill>
              </a:rPr>
              <a:t>. </a:t>
            </a:r>
            <a:endParaRPr dirty="0"/>
          </a:p>
          <a:p>
            <a:pPr marL="228600" lvl="0" indent="-228600" algn="l" rtl="0">
              <a:spcBef>
                <a:spcPts val="0"/>
              </a:spcBef>
              <a:spcAft>
                <a:spcPts val="0"/>
              </a:spcAft>
              <a:buClr>
                <a:srgbClr val="002060"/>
              </a:buClr>
              <a:buSzPts val="1200"/>
              <a:buFont typeface="Calibri"/>
              <a:buAutoNum type="arabicPeriod"/>
            </a:pPr>
            <a:r>
              <a:rPr lang="en-GB" sz="1200" b="0" dirty="0" err="1">
                <a:solidFill>
                  <a:srgbClr val="002060"/>
                </a:solidFill>
              </a:rPr>
              <a:t>Generalmente</a:t>
            </a:r>
            <a:r>
              <a:rPr lang="en-GB" sz="1200" b="0" dirty="0">
                <a:solidFill>
                  <a:srgbClr val="002060"/>
                </a:solidFill>
              </a:rPr>
              <a:t> no </a:t>
            </a:r>
            <a:r>
              <a:rPr lang="en-GB" sz="1200" b="0" dirty="0" err="1">
                <a:solidFill>
                  <a:srgbClr val="002060"/>
                </a:solidFill>
              </a:rPr>
              <a:t>debes</a:t>
            </a:r>
            <a:r>
              <a:rPr lang="en-GB" sz="1200" b="0" dirty="0">
                <a:solidFill>
                  <a:srgbClr val="002060"/>
                </a:solidFill>
              </a:rPr>
              <a:t> </a:t>
            </a:r>
            <a:r>
              <a:rPr lang="en-GB" sz="1200" b="0" dirty="0" err="1">
                <a:solidFill>
                  <a:srgbClr val="002060"/>
                </a:solidFill>
              </a:rPr>
              <a:t>escribir</a:t>
            </a:r>
            <a:r>
              <a:rPr lang="en-GB" sz="1200" b="0" dirty="0">
                <a:solidFill>
                  <a:srgbClr val="002060"/>
                </a:solidFill>
              </a:rPr>
              <a:t> </a:t>
            </a:r>
            <a:r>
              <a:rPr lang="en-GB" sz="1200" b="0" dirty="0" err="1">
                <a:solidFill>
                  <a:srgbClr val="002060"/>
                </a:solidFill>
              </a:rPr>
              <a:t>en</a:t>
            </a:r>
            <a:r>
              <a:rPr lang="en-GB" sz="1200" b="0" dirty="0">
                <a:solidFill>
                  <a:srgbClr val="002060"/>
                </a:solidFill>
              </a:rPr>
              <a:t> el </a:t>
            </a:r>
            <a:r>
              <a:rPr lang="en-GB" sz="1200" b="0" dirty="0" err="1">
                <a:solidFill>
                  <a:srgbClr val="002060"/>
                </a:solidFill>
              </a:rPr>
              <a:t>margen</a:t>
            </a:r>
            <a:r>
              <a:rPr lang="en-GB" sz="1200" b="0" dirty="0">
                <a:solidFill>
                  <a:srgbClr val="002060"/>
                </a:solidFill>
              </a:rPr>
              <a:t> de una </a:t>
            </a:r>
            <a:r>
              <a:rPr lang="en-GB" sz="1200" b="0" dirty="0" err="1">
                <a:solidFill>
                  <a:srgbClr val="002060"/>
                </a:solidFill>
              </a:rPr>
              <a:t>página</a:t>
            </a:r>
            <a:r>
              <a:rPr lang="en-GB" sz="1200" b="0" dirty="0">
                <a:solidFill>
                  <a:srgbClr val="002060"/>
                </a:solidFill>
              </a:rPr>
              <a:t>.</a:t>
            </a:r>
            <a:endParaRPr dirty="0"/>
          </a:p>
          <a:p>
            <a:pPr marL="228600" lvl="0" indent="-228600" algn="l" rtl="0">
              <a:spcBef>
                <a:spcPts val="0"/>
              </a:spcBef>
              <a:spcAft>
                <a:spcPts val="0"/>
              </a:spcAft>
              <a:buClr>
                <a:srgbClr val="002060"/>
              </a:buClr>
              <a:buSzPts val="1200"/>
              <a:buFont typeface="Calibri"/>
              <a:buAutoNum type="arabicPeriod"/>
            </a:pPr>
            <a:r>
              <a:rPr lang="en-GB" sz="1200" b="0" dirty="0">
                <a:solidFill>
                  <a:srgbClr val="002060"/>
                </a:solidFill>
              </a:rPr>
              <a:t>El </a:t>
            </a:r>
            <a:r>
              <a:rPr lang="en-GB" sz="1200" b="0" dirty="0" err="1">
                <a:solidFill>
                  <a:srgbClr val="002060"/>
                </a:solidFill>
              </a:rPr>
              <a:t>médico</a:t>
            </a:r>
            <a:r>
              <a:rPr lang="en-GB" sz="1200" b="0" dirty="0">
                <a:solidFill>
                  <a:srgbClr val="002060"/>
                </a:solidFill>
              </a:rPr>
              <a:t> </a:t>
            </a:r>
            <a:r>
              <a:rPr lang="en-GB" sz="1200" b="0" dirty="0" err="1">
                <a:solidFill>
                  <a:srgbClr val="002060"/>
                </a:solidFill>
              </a:rPr>
              <a:t>quiere</a:t>
            </a:r>
            <a:r>
              <a:rPr lang="en-GB" sz="1200" b="0" dirty="0">
                <a:solidFill>
                  <a:srgbClr val="002060"/>
                </a:solidFill>
              </a:rPr>
              <a:t> </a:t>
            </a:r>
            <a:r>
              <a:rPr lang="en-GB" sz="1200" b="0" dirty="0" err="1">
                <a:solidFill>
                  <a:srgbClr val="002060"/>
                </a:solidFill>
              </a:rPr>
              <a:t>descubrir</a:t>
            </a:r>
            <a:r>
              <a:rPr lang="en-GB" sz="1200" b="0" dirty="0">
                <a:solidFill>
                  <a:srgbClr val="002060"/>
                </a:solidFill>
              </a:rPr>
              <a:t> el </a:t>
            </a:r>
            <a:r>
              <a:rPr lang="en-GB" sz="1200" b="0" dirty="0" err="1">
                <a:solidFill>
                  <a:srgbClr val="002060"/>
                </a:solidFill>
              </a:rPr>
              <a:t>origen</a:t>
            </a:r>
            <a:r>
              <a:rPr lang="en-GB" sz="1200" b="0" dirty="0">
                <a:solidFill>
                  <a:srgbClr val="002060"/>
                </a:solidFill>
              </a:rPr>
              <a:t> del </a:t>
            </a:r>
            <a:r>
              <a:rPr lang="en-GB" sz="1200" b="0" dirty="0" err="1">
                <a:solidFill>
                  <a:srgbClr val="002060"/>
                </a:solidFill>
              </a:rPr>
              <a:t>dolor</a:t>
            </a:r>
            <a:r>
              <a:rPr lang="en-GB" sz="1200" b="0" dirty="0">
                <a:solidFill>
                  <a:srgbClr val="002060"/>
                </a:solidFill>
              </a:rPr>
              <a:t>.</a:t>
            </a:r>
            <a:endParaRPr dirty="0"/>
          </a:p>
          <a:p>
            <a:pPr marL="228600" lvl="0" indent="-228600" algn="l" rtl="0">
              <a:spcBef>
                <a:spcPts val="0"/>
              </a:spcBef>
              <a:spcAft>
                <a:spcPts val="0"/>
              </a:spcAft>
              <a:buClr>
                <a:srgbClr val="002060"/>
              </a:buClr>
              <a:buSzPts val="1200"/>
              <a:buFont typeface="Calibri"/>
              <a:buAutoNum type="arabicPeriod"/>
            </a:pPr>
            <a:r>
              <a:rPr lang="en-GB" sz="1200" b="0" dirty="0">
                <a:solidFill>
                  <a:srgbClr val="002060"/>
                </a:solidFill>
              </a:rPr>
              <a:t>Mi </a:t>
            </a:r>
            <a:r>
              <a:rPr lang="en-GB" sz="1200" b="0" dirty="0" err="1">
                <a:solidFill>
                  <a:srgbClr val="002060"/>
                </a:solidFill>
              </a:rPr>
              <a:t>novia</a:t>
            </a:r>
            <a:r>
              <a:rPr lang="en-GB" sz="1200" b="0" dirty="0">
                <a:solidFill>
                  <a:srgbClr val="002060"/>
                </a:solidFill>
              </a:rPr>
              <a:t> Carmen </a:t>
            </a:r>
            <a:r>
              <a:rPr lang="en-GB" sz="1200" b="0" dirty="0" err="1">
                <a:solidFill>
                  <a:srgbClr val="002060"/>
                </a:solidFill>
              </a:rPr>
              <a:t>está</a:t>
            </a:r>
            <a:r>
              <a:rPr lang="en-GB" sz="1200" b="0" dirty="0">
                <a:solidFill>
                  <a:srgbClr val="002060"/>
                </a:solidFill>
              </a:rPr>
              <a:t> </a:t>
            </a:r>
            <a:r>
              <a:rPr lang="en-GB" sz="1200" b="0" dirty="0" err="1">
                <a:solidFill>
                  <a:srgbClr val="002060"/>
                </a:solidFill>
              </a:rPr>
              <a:t>mirando</a:t>
            </a:r>
            <a:r>
              <a:rPr lang="en-GB" sz="1200" b="0" dirty="0">
                <a:solidFill>
                  <a:srgbClr val="002060"/>
                </a:solidFill>
              </a:rPr>
              <a:t> las </a:t>
            </a:r>
            <a:r>
              <a:rPr lang="en-GB" sz="1200" b="0" dirty="0" err="1">
                <a:solidFill>
                  <a:srgbClr val="002060"/>
                </a:solidFill>
              </a:rPr>
              <a:t>imágenes</a:t>
            </a:r>
            <a:r>
              <a:rPr lang="en-GB" sz="1200" b="0" dirty="0">
                <a:solidFill>
                  <a:srgbClr val="002060"/>
                </a:solidFill>
              </a:rPr>
              <a:t> de las tapas.</a:t>
            </a:r>
            <a:endParaRPr dirty="0"/>
          </a:p>
          <a:p>
            <a:pPr marL="228600" lvl="0" indent="-228600" algn="l" rtl="0">
              <a:spcBef>
                <a:spcPts val="0"/>
              </a:spcBef>
              <a:spcAft>
                <a:spcPts val="0"/>
              </a:spcAft>
              <a:buClr>
                <a:srgbClr val="002060"/>
              </a:buClr>
              <a:buSzPts val="1200"/>
              <a:buFont typeface="Calibri"/>
              <a:buAutoNum type="arabicPeriod"/>
            </a:pPr>
            <a:r>
              <a:rPr lang="en-GB" sz="1200" b="0" dirty="0" err="1">
                <a:solidFill>
                  <a:srgbClr val="002060"/>
                </a:solidFill>
              </a:rPr>
              <a:t>Cuando</a:t>
            </a:r>
            <a:r>
              <a:rPr lang="en-GB" sz="1200" b="0" dirty="0">
                <a:solidFill>
                  <a:srgbClr val="002060"/>
                </a:solidFill>
              </a:rPr>
              <a:t> </a:t>
            </a:r>
            <a:r>
              <a:rPr lang="en-GB" sz="1200" b="0" dirty="0" err="1">
                <a:solidFill>
                  <a:srgbClr val="002060"/>
                </a:solidFill>
              </a:rPr>
              <a:t>viajas</a:t>
            </a:r>
            <a:r>
              <a:rPr lang="en-GB" sz="1200" b="0" dirty="0">
                <a:solidFill>
                  <a:srgbClr val="002060"/>
                </a:solidFill>
              </a:rPr>
              <a:t> </a:t>
            </a:r>
            <a:r>
              <a:rPr lang="en-GB" sz="1200" b="0" dirty="0" err="1">
                <a:solidFill>
                  <a:srgbClr val="002060"/>
                </a:solidFill>
              </a:rPr>
              <a:t>en</a:t>
            </a:r>
            <a:r>
              <a:rPr lang="en-GB" sz="1200" b="0" dirty="0">
                <a:solidFill>
                  <a:srgbClr val="002060"/>
                </a:solidFill>
              </a:rPr>
              <a:t> un </a:t>
            </a:r>
            <a:r>
              <a:rPr lang="en-GB" sz="1200" b="0" dirty="0" err="1">
                <a:solidFill>
                  <a:srgbClr val="002060"/>
                </a:solidFill>
              </a:rPr>
              <a:t>avión</a:t>
            </a:r>
            <a:r>
              <a:rPr lang="en-GB" sz="1200" b="0" dirty="0">
                <a:solidFill>
                  <a:srgbClr val="002060"/>
                </a:solidFill>
              </a:rPr>
              <a:t> </a:t>
            </a:r>
            <a:r>
              <a:rPr lang="en-GB" sz="1200" b="0" dirty="0" err="1">
                <a:solidFill>
                  <a:srgbClr val="002060"/>
                </a:solidFill>
              </a:rPr>
              <a:t>siempre</a:t>
            </a:r>
            <a:r>
              <a:rPr lang="en-GB" sz="1200" b="0" dirty="0">
                <a:solidFill>
                  <a:srgbClr val="002060"/>
                </a:solidFill>
              </a:rPr>
              <a:t> </a:t>
            </a:r>
            <a:r>
              <a:rPr lang="en-GB" sz="1200" b="0" dirty="0" err="1">
                <a:solidFill>
                  <a:srgbClr val="002060"/>
                </a:solidFill>
              </a:rPr>
              <a:t>debes</a:t>
            </a:r>
            <a:r>
              <a:rPr lang="en-GB" sz="1200" b="0" dirty="0">
                <a:solidFill>
                  <a:srgbClr val="002060"/>
                </a:solidFill>
              </a:rPr>
              <a:t> </a:t>
            </a:r>
            <a:r>
              <a:rPr lang="en-GB" sz="1200" b="0" dirty="0" err="1">
                <a:solidFill>
                  <a:srgbClr val="002060"/>
                </a:solidFill>
              </a:rPr>
              <a:t>bajar</a:t>
            </a:r>
            <a:r>
              <a:rPr lang="en-GB" sz="1200" b="0" dirty="0">
                <a:solidFill>
                  <a:srgbClr val="002060"/>
                </a:solidFill>
              </a:rPr>
              <a:t> el </a:t>
            </a:r>
            <a:r>
              <a:rPr lang="en-GB" sz="1200" b="0" dirty="0" err="1">
                <a:solidFill>
                  <a:srgbClr val="002060"/>
                </a:solidFill>
              </a:rPr>
              <a:t>volumen</a:t>
            </a:r>
            <a:r>
              <a:rPr lang="en-GB" sz="1200" b="0" dirty="0">
                <a:solidFill>
                  <a:srgbClr val="002060"/>
                </a:solidFill>
              </a:rPr>
              <a:t> de la </a:t>
            </a:r>
            <a:r>
              <a:rPr lang="en-GB" sz="1200" b="0" dirty="0" err="1">
                <a:solidFill>
                  <a:srgbClr val="002060"/>
                </a:solidFill>
              </a:rPr>
              <a:t>música</a:t>
            </a:r>
            <a:r>
              <a:rPr lang="en-GB" sz="1200" b="0" dirty="0">
                <a:solidFill>
                  <a:srgbClr val="002060"/>
                </a:solidFill>
              </a:rPr>
              <a:t>.</a:t>
            </a:r>
            <a:endParaRPr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p:txBody>
      </p:sp>
      <p:sp>
        <p:nvSpPr>
          <p:cNvPr id="742" name="Google Shape;74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a:t>
            </a:r>
            <a:r>
              <a:rPr lang="en-GB" sz="1200" u="none" strike="noStrike" cap="none" dirty="0">
                <a:solidFill>
                  <a:srgbClr val="000000"/>
                </a:solidFill>
                <a:latin typeface="Century Gothic" panose="020B0502020202020204" pitchFamily="34" charset="0"/>
                <a:ea typeface="arial"/>
                <a:cs typeface="arial"/>
                <a:sym typeface="arial"/>
              </a:rPr>
              <a:t>revise the use of ‘</a:t>
            </a:r>
            <a:r>
              <a:rPr lang="en-GB" sz="1200" u="none" strike="noStrike" cap="none" dirty="0" err="1">
                <a:solidFill>
                  <a:srgbClr val="000000"/>
                </a:solidFill>
                <a:latin typeface="Century Gothic" panose="020B0502020202020204" pitchFamily="34" charset="0"/>
                <a:ea typeface="arial"/>
                <a:cs typeface="arial"/>
                <a:sym typeface="arial"/>
              </a:rPr>
              <a:t>voy</a:t>
            </a:r>
            <a:r>
              <a:rPr lang="en-GB" sz="1200" u="none" strike="noStrike" cap="none" dirty="0">
                <a:solidFill>
                  <a:srgbClr val="000000"/>
                </a:solidFill>
                <a:latin typeface="Century Gothic" panose="020B0502020202020204" pitchFamily="34" charset="0"/>
                <a:ea typeface="arial"/>
                <a:cs typeface="arial"/>
                <a:sym typeface="arial"/>
              </a:rPr>
              <a:t>’, ‘vas’ and ‘</a:t>
            </a:r>
            <a:r>
              <a:rPr lang="en-GB" sz="1200" u="none" strike="noStrike" cap="none" dirty="0" err="1">
                <a:solidFill>
                  <a:srgbClr val="000000"/>
                </a:solidFill>
                <a:latin typeface="Century Gothic" panose="020B0502020202020204" pitchFamily="34" charset="0"/>
                <a:ea typeface="arial"/>
                <a:cs typeface="arial"/>
                <a:sym typeface="arial"/>
              </a:rPr>
              <a:t>va</a:t>
            </a:r>
            <a:r>
              <a:rPr lang="en-GB" sz="1200" u="none" strike="noStrike" cap="none" dirty="0">
                <a:solidFill>
                  <a:srgbClr val="000000"/>
                </a:solidFill>
                <a:latin typeface="Century Gothic" panose="020B0502020202020204" pitchFamily="34" charset="0"/>
                <a:ea typeface="arial"/>
                <a:cs typeface="arial"/>
                <a:sym typeface="arial"/>
              </a:rPr>
              <a:t>’, and ‘</a:t>
            </a:r>
            <a:r>
              <a:rPr lang="en-GB" sz="1200" u="none" strike="noStrike" cap="none" dirty="0" err="1">
                <a:solidFill>
                  <a:srgbClr val="000000"/>
                </a:solidFill>
                <a:latin typeface="Century Gothic" panose="020B0502020202020204" pitchFamily="34" charset="0"/>
                <a:ea typeface="arial"/>
                <a:cs typeface="arial"/>
                <a:sym typeface="arial"/>
              </a:rPr>
              <a:t>fui</a:t>
            </a:r>
            <a:r>
              <a:rPr lang="en-GB" sz="1200" u="none" strike="noStrike" cap="none" dirty="0">
                <a:solidFill>
                  <a:srgbClr val="000000"/>
                </a:solidFill>
                <a:latin typeface="Century Gothic" panose="020B0502020202020204" pitchFamily="34" charset="0"/>
                <a:ea typeface="arial"/>
                <a:cs typeface="arial"/>
                <a:sym typeface="arial"/>
              </a:rPr>
              <a:t>, ‘</a:t>
            </a:r>
            <a:r>
              <a:rPr lang="en-GB" sz="1200" u="none" strike="noStrike" cap="none" dirty="0" err="1">
                <a:solidFill>
                  <a:srgbClr val="000000"/>
                </a:solidFill>
                <a:latin typeface="Century Gothic" panose="020B0502020202020204" pitchFamily="34" charset="0"/>
                <a:ea typeface="arial"/>
                <a:cs typeface="arial"/>
                <a:sym typeface="arial"/>
              </a:rPr>
              <a:t>fuiste</a:t>
            </a:r>
            <a:r>
              <a:rPr lang="en-GB" sz="1200" u="none" strike="noStrike" cap="none" dirty="0">
                <a:solidFill>
                  <a:srgbClr val="000000"/>
                </a:solidFill>
                <a:latin typeface="Century Gothic" panose="020B0502020202020204" pitchFamily="34" charset="0"/>
                <a:ea typeface="arial"/>
                <a:cs typeface="arial"/>
                <a:sym typeface="arial"/>
              </a:rPr>
              <a:t>’ and ‘</a:t>
            </a:r>
            <a:r>
              <a:rPr lang="en-GB" sz="1200" u="none" strike="noStrike" cap="none" dirty="0" err="1">
                <a:solidFill>
                  <a:srgbClr val="000000"/>
                </a:solidFill>
                <a:latin typeface="Century Gothic" panose="020B0502020202020204" pitchFamily="34" charset="0"/>
                <a:ea typeface="arial"/>
                <a:cs typeface="arial"/>
                <a:sym typeface="arial"/>
              </a:rPr>
              <a:t>fue</a:t>
            </a:r>
            <a:r>
              <a:rPr lang="en-GB" sz="1200" u="none" strike="noStrike" cap="none" dirty="0">
                <a:solidFill>
                  <a:srgbClr val="000000"/>
                </a:solidFill>
                <a:latin typeface="Century Gothic" panose="020B0502020202020204" pitchFamily="34" charset="0"/>
                <a:ea typeface="arial"/>
                <a:cs typeface="arial"/>
                <a:sym typeface="arial"/>
              </a:rPr>
              <a: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Go through the grammar explanation with students, revealing each new sentence with a mouse click.</a:t>
            </a:r>
            <a:endParaRPr dirty="0"/>
          </a:p>
          <a:p>
            <a:pPr marL="0" lvl="0" indent="0" algn="l" rtl="0">
              <a:spcBef>
                <a:spcPts val="0"/>
              </a:spcBef>
              <a:spcAft>
                <a:spcPts val="0"/>
              </a:spcAft>
              <a:buNone/>
            </a:pPr>
            <a:endParaRPr dirty="0"/>
          </a:p>
        </p:txBody>
      </p:sp>
      <p:sp>
        <p:nvSpPr>
          <p:cNvPr id="772" name="Google Shape;77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a:t>Timing: </a:t>
            </a:r>
            <a:r>
              <a:rPr lang="en-GB" b="0"/>
              <a:t>8 minutes</a:t>
            </a:r>
            <a:endParaRPr/>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Aim: </a:t>
            </a:r>
            <a:r>
              <a:rPr lang="en-GB" b="0"/>
              <a:t>reading activity to practise connecting the verb forms ‘voy’, ‘vas’, ‘va’, ‘fui’, ‘fuiste’ and ‘fue’ with their meanings</a:t>
            </a:r>
            <a:endParaRPr b="0"/>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Students read the extracts in order deciding if each English statement is true or false. Teachers should make it clear that Daniel is talking in each speech bubble and each statement. Students can simply write 1. V etc.</a:t>
            </a:r>
            <a:endParaRPr b="0"/>
          </a:p>
          <a:p>
            <a:pPr marL="228600" lvl="0" indent="-228600" algn="l" rtl="0">
              <a:spcBef>
                <a:spcPts val="0"/>
              </a:spcBef>
              <a:spcAft>
                <a:spcPts val="0"/>
              </a:spcAft>
              <a:buClr>
                <a:schemeClr val="dk1"/>
              </a:buClr>
              <a:buSzPts val="1200"/>
              <a:buFont typeface="Calibri"/>
              <a:buAutoNum type="arabicPeriod"/>
            </a:pPr>
            <a:r>
              <a:rPr lang="en-GB" b="0"/>
              <a:t>Teachers click to reveal the answers. </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Notes: </a:t>
            </a:r>
            <a:endParaRPr/>
          </a:p>
          <a:p>
            <a:pPr marL="228600" lvl="0" indent="-228600" algn="l" rtl="0">
              <a:spcBef>
                <a:spcPts val="0"/>
              </a:spcBef>
              <a:spcAft>
                <a:spcPts val="0"/>
              </a:spcAft>
              <a:buClr>
                <a:schemeClr val="dk1"/>
              </a:buClr>
              <a:buSzPts val="1200"/>
              <a:buFont typeface="Calibri"/>
              <a:buAutoNum type="arabicPeriod"/>
            </a:pPr>
            <a:r>
              <a:rPr lang="en-GB" b="0"/>
              <a:t>The activity could easily be adapted for a higher-achieving group by changing the order of the questions, which currently appear in the same order as in the text.</a:t>
            </a:r>
            <a:endParaRPr/>
          </a:p>
          <a:p>
            <a:pPr marL="228600" lvl="0" indent="-228600" algn="l" rtl="0">
              <a:spcBef>
                <a:spcPts val="0"/>
              </a:spcBef>
              <a:spcAft>
                <a:spcPts val="0"/>
              </a:spcAft>
              <a:buClr>
                <a:schemeClr val="dk1"/>
              </a:buClr>
              <a:buSzPts val="1200"/>
              <a:buFont typeface="Calibri"/>
              <a:buAutoNum type="arabicPeriod"/>
            </a:pPr>
            <a:r>
              <a:rPr lang="en-GB" b="0"/>
              <a:t>The text has been slightly adapted to facilitate grammar practice by not including subject pronouns.</a:t>
            </a:r>
            <a:endParaRPr/>
          </a:p>
          <a:p>
            <a:pPr marL="228600" lvl="0" indent="-228600" algn="l" rtl="0">
              <a:spcBef>
                <a:spcPts val="0"/>
              </a:spcBef>
              <a:spcAft>
                <a:spcPts val="0"/>
              </a:spcAft>
              <a:buClr>
                <a:schemeClr val="dk1"/>
              </a:buClr>
              <a:buSzPts val="1200"/>
              <a:buFont typeface="Calibri"/>
              <a:buAutoNum type="arabicPeriod"/>
            </a:pPr>
            <a:r>
              <a:rPr lang="en-GB" b="0"/>
              <a:t>Teachers could ask students orally about other details of the speech bubbles after completing the grammar-based true and false questions.</a:t>
            </a:r>
            <a:endParaRPr b="0"/>
          </a:p>
          <a:p>
            <a:pPr marL="0" lvl="0" indent="0" algn="l" rtl="0">
              <a:spcBef>
                <a:spcPts val="0"/>
              </a:spcBef>
              <a:spcAft>
                <a:spcPts val="0"/>
              </a:spcAft>
              <a:buNone/>
            </a:pPr>
            <a:endParaRPr/>
          </a:p>
        </p:txBody>
      </p:sp>
      <p:sp>
        <p:nvSpPr>
          <p:cNvPr id="800" name="Google Shape;80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7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practise listening and note-taking in Spanish; to work collaboratively to reconstruct information from a text using some of the features practised and revisited this week.</a:t>
            </a:r>
            <a:endParaRPr/>
          </a:p>
          <a:p>
            <a:pPr marL="0" lvl="0" indent="0" algn="l" rtl="0">
              <a:spcBef>
                <a:spcPts val="0"/>
              </a:spcBef>
              <a:spcAft>
                <a:spcPts val="0"/>
              </a:spcAft>
              <a:buNone/>
            </a:pPr>
            <a:endParaRPr b="0"/>
          </a:p>
          <a:p>
            <a:pPr marL="0" lvl="0" indent="0" algn="l" rtl="0">
              <a:spcBef>
                <a:spcPts val="0"/>
              </a:spcBef>
              <a:spcAft>
                <a:spcPts val="0"/>
              </a:spcAft>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work in pairs or small groups, with each person being given a different question or pair of questions to take notes on in each part.</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listen to each recording a couple of times and take notes on key information related to the questions. </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then work together in their pairs or small groups to reconstruct the text themselves. This is likely to involve using a number of known features (see below), though it isn’t a necessity to use them (students might be able to express the meaning in alternative ways).</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b="0"/>
              <a:t>Text reconstruction may include</a:t>
            </a:r>
            <a:endParaRPr b="0"/>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different singular forms of ‘ir’ in present and past (preterite)</a:t>
            </a:r>
            <a:endParaRPr/>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time markers</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para + infinitive</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-ly adverbs</a:t>
            </a:r>
            <a:endParaRPr/>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‘al’ and ‘a la’</a:t>
            </a:r>
            <a:endParaRPr/>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all the vocabulary items introduced this week</a:t>
            </a:r>
            <a:endParaRPr sz="120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Note: </a:t>
            </a:r>
            <a:r>
              <a:rPr lang="en-GB" sz="1200" b="0" i="0">
                <a:solidFill>
                  <a:schemeClr val="dk1"/>
                </a:solidFill>
                <a:latin typeface="Calibri"/>
                <a:ea typeface="Calibri"/>
                <a:cs typeface="Calibri"/>
                <a:sym typeface="Calibri"/>
              </a:rPr>
              <a:t>Although students have practised extensively with ‘para’ + infinitive in Year 8, the intended meaning of ‘para qué’ may need to be made clear during instructions. It may be useful to give a literal English translation here (‘in order to do what’?). Both ‘para qué’ and ‘por qué’ may translate as ‘why’, so it may be best not to use that word here, to avoid confusion.</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Transcript:</a:t>
            </a:r>
            <a:endParaRPr/>
          </a:p>
          <a:p>
            <a:pPr marL="0" lvl="0" indent="0" algn="l" rtl="0">
              <a:spcBef>
                <a:spcPts val="0"/>
              </a:spcBef>
              <a:spcAft>
                <a:spcPts val="0"/>
              </a:spcAft>
              <a:buNone/>
            </a:pPr>
            <a:r>
              <a:rPr lang="en-GB" sz="1200" b="0">
                <a:solidFill>
                  <a:srgbClr val="203864"/>
                </a:solidFill>
              </a:rPr>
              <a:t>1. Primera parte (los viajes cada año) </a:t>
            </a:r>
            <a:endParaRPr/>
          </a:p>
          <a:p>
            <a:pPr marL="0" lvl="0" indent="0" algn="l" rtl="0">
              <a:spcBef>
                <a:spcPts val="0"/>
              </a:spcBef>
              <a:spcAft>
                <a:spcPts val="0"/>
              </a:spcAft>
              <a:buNone/>
            </a:pPr>
            <a:r>
              <a:rPr lang="en-GB" sz="1200">
                <a:solidFill>
                  <a:srgbClr val="002060"/>
                </a:solidFill>
              </a:rPr>
              <a:t>Normalmente en diciembre voy al este de Francia, cerca de la frontera, para visitar a mis tíos. A veces voy de paseo con ellos en el campo. En cambio, mi primo va al extranjero en enero cada año. Va al sur de Italia, generalmente en tren. Siempre va allí porque le encantan la sociedad y la cultura, principalmente las iglesias antiguas y los teatros.</a:t>
            </a:r>
            <a:endParaRPr/>
          </a:p>
          <a:p>
            <a:pPr marL="0" lvl="0" indent="0" algn="l" rtl="0">
              <a:spcBef>
                <a:spcPts val="0"/>
              </a:spcBef>
              <a:spcAft>
                <a:spcPts val="0"/>
              </a:spcAft>
              <a:buNone/>
            </a:pPr>
            <a:r>
              <a:rPr lang="en-GB" sz="1200" b="0">
                <a:solidFill>
                  <a:srgbClr val="203864"/>
                </a:solidFill>
              </a:rPr>
              <a:t>2. Segunda parte (los viajes del año pasado)</a:t>
            </a:r>
            <a:endParaRPr/>
          </a:p>
          <a:p>
            <a:pPr marL="0" lvl="0" indent="0" algn="l" rtl="0">
              <a:spcBef>
                <a:spcPts val="0"/>
              </a:spcBef>
              <a:spcAft>
                <a:spcPts val="0"/>
              </a:spcAft>
              <a:buNone/>
            </a:pPr>
            <a:r>
              <a:rPr lang="en-GB" sz="1200">
                <a:solidFill>
                  <a:srgbClr val="002060"/>
                </a:solidFill>
              </a:rPr>
              <a:t>El año pasado en marzo mi primo fue a Inglaterra para apoyar a su equipo de fútbol. Fue al estadio de Chelsea y compró una camiseta después del partido en la tienda. Sin embargo, yo fui en avión a los Estados Unidos en abril con la intención de pasar unas semanas en Florida. Fui al parque de atracciones más famoso del mundo y luego fui a la playa para leer y descansar</a:t>
            </a:r>
            <a:endParaRPr sz="1200" b="0" i="0">
              <a:solidFill>
                <a:srgbClr val="203864"/>
              </a:solidFill>
            </a:endParaRPr>
          </a:p>
        </p:txBody>
      </p:sp>
      <p:sp>
        <p:nvSpPr>
          <p:cNvPr id="834" name="Google Shape;83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for students to check their answers to the previous activity by looking at the transcript.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Students read the transcript and compare the information they find with their notes.</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It may be useful to continue working with a partner here to clarify any meanings that are still unclear.</a:t>
            </a:r>
            <a:endParaRPr dirty="0"/>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Notes: </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Students could also use these texts for a paired read aloud and/or L2-&gt;L1 oral translation.</a:t>
            </a:r>
            <a:endParaRPr sz="1200" dirty="0">
              <a:solidFill>
                <a:schemeClr val="dk1"/>
              </a:solidFill>
              <a:latin typeface="Calibri"/>
              <a:ea typeface="Calibri"/>
              <a:cs typeface="Calibri"/>
              <a:sym typeface="Calibri"/>
            </a:endParaRPr>
          </a:p>
        </p:txBody>
      </p:sp>
      <p:sp>
        <p:nvSpPr>
          <p:cNvPr id="850" name="Google Shape;85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10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produce some of the features practised this week in a final writing activity; to use the language more freely and creatively.</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Students follow the instructions to write a text of their own including all the grammar features studied this week.</a:t>
            </a:r>
            <a:endParaRPr sz="1200" dirty="0">
              <a:solidFill>
                <a:schemeClr val="dk1"/>
              </a:solidFill>
              <a:latin typeface="Calibri"/>
              <a:ea typeface="Calibri"/>
              <a:cs typeface="Calibri"/>
              <a:sym typeface="Calibri"/>
            </a:endParaRPr>
          </a:p>
          <a:p>
            <a:pPr marL="228600" marR="0" lvl="0" indent="-152400" algn="l" rtl="0">
              <a:lnSpc>
                <a:spcPct val="100000"/>
              </a:lnSpc>
              <a:spcBef>
                <a:spcPts val="0"/>
              </a:spcBef>
              <a:spcAft>
                <a:spcPts val="0"/>
              </a:spcAft>
              <a:buClr>
                <a:schemeClr val="dk1"/>
              </a:buClr>
              <a:buSzPts val="1200"/>
              <a:buFont typeface="Calibri"/>
              <a:buNone/>
            </a:pPr>
            <a:endParaRPr dirty="0"/>
          </a:p>
          <a:p>
            <a:pPr marL="228600" marR="0" lvl="0" indent="-152400" algn="l" rtl="0">
              <a:lnSpc>
                <a:spcPct val="100000"/>
              </a:lnSpc>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61" name="Google Shape;86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is here: https://rachelhawkes.com/LDPresources/Yr9Spanish/Spanish_Y9_Term1ii_Wk7_audio_HW_sheet_answers.docx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60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Procedure:</a:t>
            </a:r>
            <a:br>
              <a:rPr lang="en-GB"/>
            </a:br>
            <a:r>
              <a:rPr lang="en-GB"/>
              <a:t>1. On successive clicks the bold words are underlined and the appropriate substitute word is highlighted. If a change is needed to its form, or an article is needed, this is highlighted in bold.</a:t>
            </a:r>
            <a:br>
              <a:rPr lang="en-GB"/>
            </a:br>
            <a:r>
              <a:rPr lang="en-GB"/>
              <a:t>2. Note that sometimes changes are needed to other words in the sentence.  All of these changes revisit previously taught grammar, which teachers can elicit and/or explain as needed. </a:t>
            </a:r>
            <a:endParaRPr/>
          </a:p>
          <a:p>
            <a:pPr marL="0" lvl="0" indent="0" algn="l" rtl="0">
              <a:spcBef>
                <a:spcPts val="0"/>
              </a:spcBef>
              <a:spcAft>
                <a:spcPts val="0"/>
              </a:spcAft>
              <a:buNone/>
            </a:pPr>
            <a:r>
              <a:rPr lang="en-GB"/>
              <a:t>3. When concluded, students see that 20 replacements were possible. </a:t>
            </a:r>
            <a:endParaRPr/>
          </a:p>
          <a:p>
            <a:pPr marL="0" lvl="0" indent="0" algn="l" rtl="0">
              <a:spcBef>
                <a:spcPts val="0"/>
              </a:spcBef>
              <a:spcAft>
                <a:spcPts val="0"/>
              </a:spcAft>
              <a:buNone/>
            </a:pPr>
            <a:r>
              <a:rPr lang="en-GB"/>
              <a:t>4. Note that alternative substitutions are possible.  Teachers should make this clear and elicit students’ suggestions. In this case the months can be interchanged.</a:t>
            </a:r>
            <a:br>
              <a:rPr lang="en-GB"/>
            </a:br>
            <a:endParaRPr/>
          </a:p>
        </p:txBody>
      </p:sp>
      <p:sp>
        <p:nvSpPr>
          <p:cNvPr id="140" name="Google Shape;14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1 minute</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remind students about the ‘–</a:t>
            </a:r>
            <a:r>
              <a:rPr lang="en-GB" sz="1200">
                <a:solidFill>
                  <a:srgbClr val="002060"/>
                </a:solidFill>
              </a:rPr>
              <a:t>ción</a:t>
            </a:r>
            <a:r>
              <a:rPr lang="en-GB" b="0"/>
              <a:t>’ suffix in Spanish and its correspondence to ‘–tion’ in English. </a:t>
            </a:r>
            <a:endParaRPr b="1"/>
          </a:p>
          <a:p>
            <a:pPr marL="0" lvl="0" indent="0" algn="l" rtl="0">
              <a:spcBef>
                <a:spcPts val="0"/>
              </a:spcBef>
              <a:spcAft>
                <a:spcPts val="0"/>
              </a:spcAft>
              <a:buNone/>
            </a:pPr>
            <a:r>
              <a:rPr lang="en-GB" b="0"/>
              <a:t> </a:t>
            </a:r>
            <a:endParaRPr b="0"/>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The teacher provides the –ción suffix explanation.</a:t>
            </a:r>
            <a:endParaRPr/>
          </a:p>
          <a:p>
            <a:pPr marL="228600" lvl="0" indent="-228600" algn="l" rtl="0">
              <a:spcBef>
                <a:spcPts val="0"/>
              </a:spcBef>
              <a:spcAft>
                <a:spcPts val="0"/>
              </a:spcAft>
              <a:buClr>
                <a:schemeClr val="dk1"/>
              </a:buClr>
              <a:buSzPts val="1200"/>
              <a:buFont typeface="Calibri"/>
              <a:buAutoNum type="arabicPeriod"/>
            </a:pPr>
            <a:r>
              <a:rPr lang="en-GB" b="0"/>
              <a:t>The teacher elicits the Spanish for ‘nation’ and ‘correction’, which students generate by applying the pattern.</a:t>
            </a:r>
            <a:endParaRPr/>
          </a:p>
          <a:p>
            <a:pPr marL="228600" lvl="0" indent="-228600" algn="l" rtl="0">
              <a:spcBef>
                <a:spcPts val="0"/>
              </a:spcBef>
              <a:spcAft>
                <a:spcPts val="0"/>
              </a:spcAft>
              <a:buClr>
                <a:schemeClr val="dk1"/>
              </a:buClr>
              <a:buSzPts val="1200"/>
              <a:buFont typeface="Calibri"/>
              <a:buAutoNum type="arabicPeriod"/>
            </a:pPr>
            <a:r>
              <a:rPr lang="en-GB" b="0"/>
              <a:t>The teacher reads through the follow-up explanations.</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r>
              <a:rPr lang="en-GB" b="1"/>
              <a:t>Frequency rankings of unknown words and cognates (1 is the most common word in Spanish)</a:t>
            </a:r>
            <a:endParaRPr b="1" u="sng"/>
          </a:p>
          <a:p>
            <a:pPr marL="0" lvl="0" indent="0" algn="l" rtl="0">
              <a:spcBef>
                <a:spcPts val="0"/>
              </a:spcBef>
              <a:spcAft>
                <a:spcPts val="0"/>
              </a:spcAft>
              <a:buNone/>
            </a:pPr>
            <a:r>
              <a:rPr lang="en-GB"/>
              <a:t>nación [823]; corrección [4721]</a:t>
            </a:r>
            <a:endParaRPr/>
          </a:p>
          <a:p>
            <a:pPr marL="0" lvl="0" indent="0" algn="l" rtl="0">
              <a:spcBef>
                <a:spcPts val="0"/>
              </a:spcBef>
              <a:spcAft>
                <a:spcPts val="0"/>
              </a:spcAft>
              <a:buNone/>
            </a:pPr>
            <a:r>
              <a:rPr lang="en-GB"/>
              <a:t>Source: Davies, M. &amp; Davies, K. (2018)</a:t>
            </a:r>
            <a:r>
              <a:rPr lang="en-GB" i="1"/>
              <a:t>. A frequency dictionary of Spanish: Core vocabulary for learners </a:t>
            </a:r>
            <a:r>
              <a:rPr lang="en-GB"/>
              <a:t>(2nd ed.). Routledge: London</a:t>
            </a:r>
            <a:endParaRPr/>
          </a:p>
          <a:p>
            <a:pPr marL="0" lvl="0" indent="0" algn="l" rtl="0">
              <a:spcBef>
                <a:spcPts val="0"/>
              </a:spcBef>
              <a:spcAft>
                <a:spcPts val="0"/>
              </a:spcAft>
              <a:buClr>
                <a:schemeClr val="dk1"/>
              </a:buClr>
              <a:buSzPts val="1200"/>
              <a:buFont typeface="Calibri"/>
              <a:buNone/>
            </a:pPr>
            <a:endParaRPr b="0"/>
          </a:p>
        </p:txBody>
      </p:sp>
      <p:sp>
        <p:nvSpPr>
          <p:cNvPr id="216" name="Google Shape;2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3 minutes</a:t>
            </a:r>
            <a:endParaRPr b="1"/>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GB" b="1">
                <a:latin typeface="Calibri"/>
                <a:ea typeface="Calibri"/>
                <a:cs typeface="Calibri"/>
                <a:sym typeface="Calibri"/>
              </a:rPr>
              <a:t>Aim: </a:t>
            </a:r>
            <a:r>
              <a:rPr lang="en-GB" b="0">
                <a:latin typeface="Calibri"/>
                <a:ea typeface="Calibri"/>
                <a:cs typeface="Calibri"/>
                <a:sym typeface="Calibri"/>
              </a:rPr>
              <a:t>to introduce examples of unknown words with the ‘–</a:t>
            </a:r>
            <a:r>
              <a:rPr lang="en-GB" sz="1200">
                <a:solidFill>
                  <a:srgbClr val="002060"/>
                </a:solidFill>
                <a:latin typeface="Calibri"/>
                <a:ea typeface="Calibri"/>
                <a:cs typeface="Calibri"/>
                <a:sym typeface="Calibri"/>
              </a:rPr>
              <a:t>ción</a:t>
            </a:r>
            <a:r>
              <a:rPr lang="en-GB" b="0">
                <a:latin typeface="Calibri"/>
                <a:ea typeface="Calibri"/>
                <a:cs typeface="Calibri"/>
                <a:sym typeface="Calibri"/>
              </a:rPr>
              <a:t>’ suffix and to reinforce the connection with ‘–tion’ in English. </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GB" b="1">
                <a:latin typeface="Calibri"/>
                <a:ea typeface="Calibri"/>
                <a:cs typeface="Calibri"/>
                <a:sym typeface="Calibri"/>
              </a:rPr>
              <a:t>Procedure: </a:t>
            </a:r>
            <a:endParaRPr/>
          </a:p>
          <a:p>
            <a:pPr marL="0" lvl="0" indent="0" algn="l" rtl="0">
              <a:spcBef>
                <a:spcPts val="0"/>
              </a:spcBef>
              <a:spcAft>
                <a:spcPts val="0"/>
              </a:spcAft>
              <a:buNone/>
            </a:pPr>
            <a:r>
              <a:rPr lang="en-GB" b="0">
                <a:latin typeface="Calibri"/>
                <a:ea typeface="Calibri"/>
                <a:cs typeface="Calibri"/>
                <a:sym typeface="Calibri"/>
              </a:rPr>
              <a:t>1) Students are given one minute in pairs to think about the Spanish for the eight ‘–tion’ words.</a:t>
            </a:r>
            <a:endParaRPr/>
          </a:p>
          <a:p>
            <a:pPr marL="0" lvl="0" indent="0" algn="l" rtl="0">
              <a:spcBef>
                <a:spcPts val="0"/>
              </a:spcBef>
              <a:spcAft>
                <a:spcPts val="0"/>
              </a:spcAft>
              <a:buNone/>
            </a:pPr>
            <a:r>
              <a:rPr lang="en-GB" b="0">
                <a:latin typeface="Calibri"/>
                <a:ea typeface="Calibri"/>
                <a:cs typeface="Calibri"/>
                <a:sym typeface="Calibri"/>
              </a:rPr>
              <a:t>2) The teacher asks students to say the Spanish for the English words (this can be in any order). The teacher could highlight the SSC [ci] within the word.</a:t>
            </a:r>
            <a:endParaRPr/>
          </a:p>
          <a:p>
            <a:pPr marL="0" lvl="0" indent="0" algn="l" rtl="0">
              <a:spcBef>
                <a:spcPts val="0"/>
              </a:spcBef>
              <a:spcAft>
                <a:spcPts val="0"/>
              </a:spcAft>
              <a:buNone/>
            </a:pPr>
            <a:r>
              <a:rPr lang="en-GB" b="0">
                <a:latin typeface="Calibri"/>
                <a:ea typeface="Calibri"/>
                <a:cs typeface="Calibri"/>
                <a:sym typeface="Calibri"/>
              </a:rPr>
              <a:t>3) Answers are revealed by clicking on the English text box.  </a:t>
            </a:r>
            <a:endParaRPr/>
          </a:p>
          <a:p>
            <a:pPr marL="0" lvl="0" indent="0" algn="l" rtl="0">
              <a:spcBef>
                <a:spcPts val="0"/>
              </a:spcBef>
              <a:spcAft>
                <a:spcPts val="0"/>
              </a:spcAft>
              <a:buNone/>
            </a:pPr>
            <a:r>
              <a:rPr lang="en-GB" b="0">
                <a:latin typeface="Calibri"/>
                <a:ea typeface="Calibri"/>
                <a:cs typeface="Calibri"/>
                <a:sym typeface="Calibri"/>
              </a:rPr>
              <a:t>4) The teacher can draw attention to the fact that these are all feminine nouns.</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operación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1014];</a:t>
            </a:r>
            <a:r>
              <a:rPr lang="en-GB" sz="1200">
                <a:latin typeface="Calibri"/>
                <a:ea typeface="Calibri"/>
                <a:cs typeface="Calibri"/>
                <a:sym typeface="Calibri"/>
              </a:rPr>
              <a:t> pronunciación [&gt;5000] introducción [1355</a:t>
            </a:r>
            <a:r>
              <a:rPr lang="en-GB" sz="1200" b="0" i="0" u="none" strike="noStrike">
                <a:solidFill>
                  <a:srgbClr val="000000"/>
                </a:solidFill>
                <a:latin typeface="Calibri"/>
                <a:ea typeface="Calibri"/>
                <a:cs typeface="Calibri"/>
                <a:sym typeface="Calibri"/>
              </a:rPr>
              <a:t>];</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imaginación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1906];</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posición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667]; solución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836];</a:t>
            </a:r>
            <a:r>
              <a:rPr lang="en-GB" sz="1200">
                <a:latin typeface="Calibri"/>
                <a:ea typeface="Calibri"/>
                <a:cs typeface="Calibri"/>
                <a:sym typeface="Calibri"/>
              </a:rPr>
              <a:t> ficción [2916]; relación [272]</a:t>
            </a:r>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latin typeface="Calibri"/>
                <a:ea typeface="Calibri"/>
                <a:cs typeface="Calibri"/>
                <a:sym typeface="Calibri"/>
              </a:rPr>
              <a:t>Further examples in the 2000 most frequent words in Spanish: </a:t>
            </a:r>
            <a:r>
              <a:rPr lang="en-GB" sz="1100" b="0" i="0" u="none" strike="noStrike">
                <a:solidFill>
                  <a:srgbClr val="000000"/>
                </a:solidFill>
                <a:latin typeface="Calibri"/>
                <a:ea typeface="Calibri"/>
                <a:cs typeface="Calibri"/>
                <a:sym typeface="Calibri"/>
              </a:rPr>
              <a:t>condición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418]; atención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489];</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investigación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511];</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producción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566];</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comunicación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619]; institución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697];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elección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754];</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generación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925];</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creación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979];</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aplicación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1022];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sensación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1038];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administración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1147];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opción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1175];</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tradicional</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1222];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declaración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1264];</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reacción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1293];</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exposición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1317];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protección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1425];</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oposición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1441];</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edición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1449];</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obligación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1452];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asociación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1457];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constitución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1458];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disposición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1548];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evolución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1598];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intervención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1626];</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colección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1632];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representación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1640];</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sección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1688];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presentación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1747];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manifestación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1837];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interpretación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1841dimensión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1916];</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excepción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1935]</a:t>
            </a:r>
            <a:r>
              <a:rPr lang="en-GB" sz="1100">
                <a:latin typeface="Calibri"/>
                <a:ea typeface="Calibri"/>
                <a:cs typeface="Calibri"/>
                <a:sym typeface="Calibri"/>
              </a:rPr>
              <a:t> </a:t>
            </a:r>
            <a:endParaRPr sz="11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32" name="Google Shape;23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introduce ‘-</a:t>
            </a:r>
            <a:r>
              <a:rPr lang="en-GB" sz="1200">
                <a:solidFill>
                  <a:srgbClr val="1F3864"/>
                </a:solidFill>
              </a:rPr>
              <a:t>ción’ words in plural form, highlighting the presence vs absence of accent in the singular vs plural form of these words.</a:t>
            </a:r>
            <a:endParaRPr b="1"/>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Procedure:</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The teacher gives explanation, drawing attention to change in spelling.</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The teacher models pronunciation and/or plays audio. It can be pointed out that the location of stress doesn’t change; the addition of an extra syllable only has implications for spelling.</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repeat the words back, putting stress on the correct syllable, as modelled.</a:t>
            </a:r>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acción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404];</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construcción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793];</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revolución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1086];</a:t>
            </a:r>
            <a:r>
              <a:rPr lang="en-GB" sz="1200">
                <a:latin typeface="Calibri"/>
                <a:ea typeface="Calibri"/>
                <a:cs typeface="Calibri"/>
                <a:sym typeface="Calibri"/>
              </a:rPr>
              <a:t> </a:t>
            </a:r>
            <a:endParaRPr>
              <a:latin typeface="Calibri"/>
              <a:ea typeface="Calibri"/>
              <a:cs typeface="Calibri"/>
              <a:sym typeface="Calibri"/>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p:txBody>
      </p:sp>
      <p:sp>
        <p:nvSpPr>
          <p:cNvPr id="256" name="Google Shape;2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6 minutes (two slides)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a:t>
            </a:r>
            <a:r>
              <a:rPr lang="en-GB" b="0"/>
              <a:t> </a:t>
            </a:r>
            <a:r>
              <a:rPr lang="en-GB"/>
              <a:t>to practise listening and pronouncing words with diphthongs containing strong vowels [eo] and [oe].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Clr>
                <a:schemeClr val="dk1"/>
              </a:buClr>
              <a:buSzPts val="1200"/>
              <a:buFont typeface="Calibri"/>
              <a:buNone/>
            </a:pPr>
            <a:r>
              <a:rPr lang="en-GB"/>
              <a:t>1. The teacher goes through the instruction slide with students. A ‘vocabulario’ box will appear (click on it to reveal unknown words), but this could be shown after the main activity (see notes below).</a:t>
            </a:r>
            <a:endParaRPr/>
          </a:p>
          <a:p>
            <a:pPr marL="0" lvl="0" indent="0" algn="l" rtl="0">
              <a:spcBef>
                <a:spcPts val="0"/>
              </a:spcBef>
              <a:spcAft>
                <a:spcPts val="0"/>
              </a:spcAft>
              <a:buClr>
                <a:schemeClr val="dk1"/>
              </a:buClr>
              <a:buSzPts val="1200"/>
              <a:buFont typeface="Calibri"/>
              <a:buNone/>
            </a:pPr>
            <a:r>
              <a:rPr lang="en-GB"/>
              <a:t>2. Students in pairs take it in turns to read out the text to their partner who has to listen out for the missing SSCs.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b="1"/>
              <a:t>Notes</a:t>
            </a:r>
            <a:r>
              <a:rPr lang="en-GB"/>
              <a:t>: Some more proficient students might be able to complete some of the words on their own, but most will need the input from their partner reading the full text aloud to be able to complete all the words. </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parque de atracciones [3473]; circulación [3177]; procesión [ 4268]; emoción [1448]; dirección [646]; audición [ &gt;5000]; producción [566]; competición [ 4738]; celebración [2711]</a:t>
            </a:r>
            <a:endParaRPr sz="1200">
              <a:latin typeface="Calibri"/>
              <a:ea typeface="Calibri"/>
              <a:cs typeface="Calibri"/>
              <a:sym typeface="Calibri"/>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a:p>
            <a:pPr marL="0" marR="0" lvl="0" indent="0" algn="l" rtl="0">
              <a:lnSpc>
                <a:spcPct val="100000"/>
              </a:lnSpc>
              <a:spcBef>
                <a:spcPts val="0"/>
              </a:spcBef>
              <a:spcAft>
                <a:spcPts val="0"/>
              </a:spcAft>
              <a:buClr>
                <a:schemeClr val="dk1"/>
              </a:buClr>
              <a:buSzPts val="1200"/>
              <a:buFont typeface="Calibri"/>
              <a:buNone/>
            </a:pPr>
            <a:br>
              <a:rPr lang="en-GB"/>
            </a:br>
            <a:endParaRPr/>
          </a:p>
          <a:p>
            <a:pPr marL="0" lvl="0" indent="0" algn="l" rtl="0">
              <a:spcBef>
                <a:spcPts val="0"/>
              </a:spcBef>
              <a:spcAft>
                <a:spcPts val="0"/>
              </a:spcAft>
              <a:buNone/>
            </a:pPr>
            <a:endParaRPr b="0"/>
          </a:p>
        </p:txBody>
      </p:sp>
      <p:sp>
        <p:nvSpPr>
          <p:cNvPr id="283" name="Google Shape;28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a:t>Do not display during the activity – Display only during feedback.</a:t>
            </a:r>
            <a:endParaRPr/>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parque de atracciones [3473]; circulación [3177]; procesión [ 4268]; emoción [1448]; dirección [646]; audición [ &gt;5000]; producción [566]; competición [ 4738]; celebración [2711]</a:t>
            </a:r>
            <a:endParaRPr sz="1200">
              <a:latin typeface="Calibri"/>
              <a:ea typeface="Calibri"/>
              <a:cs typeface="Calibri"/>
              <a:sym typeface="Calibri"/>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a:p>
            <a:pPr marL="0" lvl="0" indent="0" algn="l" rtl="0">
              <a:spcBef>
                <a:spcPts val="0"/>
              </a:spcBef>
              <a:spcAft>
                <a:spcPts val="0"/>
              </a:spcAft>
              <a:buClr>
                <a:schemeClr val="dk1"/>
              </a:buClr>
              <a:buSzPts val="1200"/>
              <a:buFont typeface="Calibri"/>
              <a:buNone/>
            </a:pPr>
            <a:endParaRPr b="0"/>
          </a:p>
        </p:txBody>
      </p:sp>
      <p:sp>
        <p:nvSpPr>
          <p:cNvPr id="307" name="Google Shape;30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2 minutes</a:t>
            </a:r>
            <a:endParaRPr/>
          </a:p>
          <a:p>
            <a:pPr marL="0" lvl="0" indent="0" algn="l" rtl="0">
              <a:spcBef>
                <a:spcPts val="0"/>
              </a:spcBef>
              <a:spcAft>
                <a:spcPts val="0"/>
              </a:spcAft>
              <a:buNone/>
            </a:pPr>
            <a:r>
              <a:rPr lang="en-GB"/>
              <a:t> </a:t>
            </a:r>
            <a:endParaRPr/>
          </a:p>
          <a:p>
            <a:pPr marL="0" lvl="0" indent="0" algn="l" rtl="0">
              <a:spcBef>
                <a:spcPts val="0"/>
              </a:spcBef>
              <a:spcAft>
                <a:spcPts val="0"/>
              </a:spcAft>
              <a:buNone/>
            </a:pPr>
            <a:r>
              <a:rPr lang="en-GB" b="1"/>
              <a:t>Aim: </a:t>
            </a:r>
            <a:endParaRPr/>
          </a:p>
          <a:p>
            <a:pPr marL="228600" lvl="0" indent="-228600" algn="l" rtl="0">
              <a:spcBef>
                <a:spcPts val="0"/>
              </a:spcBef>
              <a:spcAft>
                <a:spcPts val="0"/>
              </a:spcAft>
              <a:buClr>
                <a:schemeClr val="dk1"/>
              </a:buClr>
              <a:buSzPts val="1200"/>
              <a:buFont typeface="Calibri"/>
              <a:buAutoNum type="arabicPeriod"/>
            </a:pPr>
            <a:r>
              <a:rPr lang="en-GB" b="0"/>
              <a:t>T</a:t>
            </a:r>
            <a:r>
              <a:rPr lang="en-GB"/>
              <a:t>o recap previously learnt singular persons of the verb ‘ir’.</a:t>
            </a:r>
            <a:endParaRPr/>
          </a:p>
          <a:p>
            <a:pPr marL="228600" lvl="0" indent="-228600" algn="l" rtl="0">
              <a:spcBef>
                <a:spcPts val="0"/>
              </a:spcBef>
              <a:spcAft>
                <a:spcPts val="0"/>
              </a:spcAft>
              <a:buClr>
                <a:schemeClr val="dk1"/>
              </a:buClr>
              <a:buSzPts val="1200"/>
              <a:buFont typeface="Calibri"/>
              <a:buAutoNum type="arabicPeriod"/>
            </a:pPr>
            <a:r>
              <a:rPr lang="en-GB"/>
              <a:t>To recap ir + a + infinitive to talk about future plans.</a:t>
            </a:r>
            <a:endParaRPr/>
          </a:p>
          <a:p>
            <a:pPr marL="228600" lvl="0" indent="-228600" algn="l" rtl="0">
              <a:spcBef>
                <a:spcPts val="0"/>
              </a:spcBef>
              <a:spcAft>
                <a:spcPts val="0"/>
              </a:spcAft>
              <a:buClr>
                <a:schemeClr val="dk1"/>
              </a:buClr>
              <a:buSzPts val="1200"/>
              <a:buFont typeface="Calibri"/>
              <a:buAutoNum type="arabicPeriod"/>
            </a:pPr>
            <a:r>
              <a:rPr lang="en-GB"/>
              <a:t>To recap al vs. a la for ‘to the’.</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b="1"/>
              <a:t>Procedure:</a:t>
            </a:r>
            <a:endParaRPr/>
          </a:p>
          <a:p>
            <a:pPr marL="0" lvl="0" indent="0" algn="l" rtl="0">
              <a:spcBef>
                <a:spcPts val="0"/>
              </a:spcBef>
              <a:spcAft>
                <a:spcPts val="0"/>
              </a:spcAft>
              <a:buClr>
                <a:schemeClr val="dk1"/>
              </a:buClr>
              <a:buSzPts val="1200"/>
              <a:buFont typeface="Calibri"/>
              <a:buNone/>
            </a:pPr>
            <a:r>
              <a:rPr lang="en-GB" b="0"/>
              <a:t>Read through the slide, eliciting the Spanish and translations. </a:t>
            </a:r>
            <a:endParaRPr/>
          </a:p>
        </p:txBody>
      </p:sp>
      <p:sp>
        <p:nvSpPr>
          <p:cNvPr id="347" name="Google Shape;3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7664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84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8901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7052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15668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39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649091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3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6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29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58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272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2978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057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80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451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7059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audio" Target="../media/audio6.wav"/><Relationship Id="rId12"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audio" Target="../media/audio9.wav"/><Relationship Id="rId4" Type="http://schemas.openxmlformats.org/officeDocument/2006/relationships/image" Target="../media/image10.png"/><Relationship Id="rId9" Type="http://schemas.openxmlformats.org/officeDocument/2006/relationships/audio" Target="../media/audio8.wav"/></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audio" Target="../media/audio12.wav"/><Relationship Id="rId4" Type="http://schemas.openxmlformats.org/officeDocument/2006/relationships/audio" Target="../media/audio11.wav"/></Relationships>
</file>

<file path=ppt/slides/_rels/slide23.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audio" Target="../media/audio17.wav"/><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audio" Target="../media/audio16.wav"/><Relationship Id="rId5" Type="http://schemas.openxmlformats.org/officeDocument/2006/relationships/audio" Target="../media/audio15.wav"/><Relationship Id="rId10" Type="http://schemas.openxmlformats.org/officeDocument/2006/relationships/image" Target="../media/image4.png"/><Relationship Id="rId4" Type="http://schemas.openxmlformats.org/officeDocument/2006/relationships/audio" Target="../media/audio14.wav"/><Relationship Id="rId9" Type="http://schemas.openxmlformats.org/officeDocument/2006/relationships/image" Target="../media/image15.gi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audio" Target="../media/audio20.wav"/><Relationship Id="rId4" Type="http://schemas.openxmlformats.org/officeDocument/2006/relationships/audio" Target="../media/audio19.wav"/></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hyperlink" Target="https://quizlet.com/gb/598351889/year-9-spanish-term-11-week-7-flash-cards/" TargetMode="External"/><Relationship Id="rId3" Type="http://schemas.openxmlformats.org/officeDocument/2006/relationships/image" Target="../media/image26.png"/><Relationship Id="rId7" Type="http://schemas.openxmlformats.org/officeDocument/2006/relationships/hyperlink" Target="https://quizlet.com/gb/601846329/year-9-spanish-term-12-week-7-flash-card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www.rachelhawkes.com/LDPresources/Yr9Spanish/Spanish_Y9_Term1ii_Wk7_audio.html" TargetMode="External"/><Relationship Id="rId5" Type="http://schemas.openxmlformats.org/officeDocument/2006/relationships/hyperlink" Target="https://www.rachelhawkes.com/LDPresources/Yr9Spanish/Spanish_Y9_Term1ii_Wk7_audio_HW_sheet.docx" TargetMode="External"/><Relationship Id="rId4" Type="http://schemas.openxmlformats.org/officeDocument/2006/relationships/image" Target="../media/image27.png"/><Relationship Id="rId9" Type="http://schemas.openxmlformats.org/officeDocument/2006/relationships/hyperlink" Target="https://quizlet.com/gb/550215389/year-8-term-32-week-6-flash-car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audio" Target="../media/audio3.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160524"/>
            <a:ext cx="6028554" cy="2032973"/>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rtl="0">
              <a:lnSpc>
                <a:spcPct val="90000"/>
              </a:lnSpc>
              <a:spcBef>
                <a:spcPts val="0"/>
              </a:spcBef>
              <a:spcAft>
                <a:spcPts val="0"/>
              </a:spcAft>
              <a:buClr>
                <a:srgbClr val="FFFFFF"/>
              </a:buClr>
              <a:buSzPts val="1400"/>
              <a:buFont typeface="Century Gothic"/>
              <a:buNone/>
            </a:pPr>
            <a:br>
              <a:rPr lang="en-GB" sz="1600" dirty="0"/>
            </a:br>
            <a:r>
              <a:rPr lang="en-GB" sz="1400" b="0" i="0" u="none" strike="noStrike" cap="none" dirty="0">
                <a:solidFill>
                  <a:srgbClr val="FFFFFF"/>
                </a:solidFill>
                <a:latin typeface="Century Gothic"/>
                <a:ea typeface="Century Gothic"/>
                <a:cs typeface="Century Gothic"/>
                <a:sym typeface="Century Gothic"/>
              </a:rPr>
              <a:t>Louise Caruso / Amanda </a:t>
            </a:r>
            <a:r>
              <a:rPr lang="en-GB" sz="1400" b="0" i="0" u="none" strike="noStrike" cap="none" dirty="0" err="1">
                <a:solidFill>
                  <a:srgbClr val="FFFFFF"/>
                </a:solidFill>
                <a:latin typeface="Century Gothic"/>
                <a:ea typeface="Century Gothic"/>
                <a:cs typeface="Century Gothic"/>
                <a:sym typeface="Century Gothic"/>
              </a:rPr>
              <a:t>Izquierdo</a:t>
            </a:r>
            <a:r>
              <a:rPr lang="en-GB" sz="1400" b="0" i="0" u="none" strike="noStrike" cap="none" dirty="0">
                <a:solidFill>
                  <a:srgbClr val="FFFFFF"/>
                </a:solidFill>
                <a:latin typeface="Century Gothic"/>
                <a:ea typeface="Century Gothic"/>
                <a:cs typeface="Century Gothic"/>
                <a:sym typeface="Century Gothic"/>
              </a:rPr>
              <a:t> / Nick Avery</a:t>
            </a:r>
            <a:endParaRPr lang="en-GB" sz="1400"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Mark Davies</a:t>
            </a:r>
          </a:p>
          <a:p>
            <a:pPr marL="0" marR="0" lvl="0" indent="0" algn="l" rtl="0">
              <a:lnSpc>
                <a:spcPct val="90000"/>
              </a:lnSpc>
              <a:spcBef>
                <a:spcPts val="0"/>
              </a:spcBef>
              <a:spcAft>
                <a:spcPts val="0"/>
              </a:spcAft>
              <a:buClr>
                <a:srgbClr val="FFFFFF"/>
              </a:buClr>
              <a:buSzPts val="1400"/>
              <a:buFont typeface="Century Gothic"/>
              <a:buNone/>
            </a:pPr>
            <a:endParaRPr lang="en-GB" sz="1400"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a:t>
            </a:r>
            <a:r>
              <a:rPr lang="en-GB" sz="1400" dirty="0">
                <a:solidFill>
                  <a:srgbClr val="FFFFFF"/>
                </a:solidFill>
                <a:latin typeface="Century Gothic"/>
                <a:ea typeface="Century Gothic"/>
                <a:cs typeface="Century Gothic"/>
                <a:sym typeface="Century Gothic"/>
              </a:rPr>
              <a:t>07.05.24</a:t>
            </a:r>
            <a:endParaRPr lang="en-GB" sz="1400" dirty="0"/>
          </a:p>
        </p:txBody>
      </p:sp>
      <p:sp>
        <p:nvSpPr>
          <p:cNvPr id="6" name="Text Placeholder 5">
            <a:extLst>
              <a:ext uri="{FF2B5EF4-FFF2-40B4-BE49-F238E27FC236}">
                <a16:creationId xmlns:a16="http://schemas.microsoft.com/office/drawing/2014/main" id="{65CB26EA-9AC9-4A38-A667-082F6B80F479}"/>
              </a:ext>
            </a:extLst>
          </p:cNvPr>
          <p:cNvSpPr>
            <a:spLocks noGrp="1"/>
          </p:cNvSpPr>
          <p:nvPr>
            <p:ph type="body" sz="quarter" idx="14"/>
          </p:nvPr>
        </p:nvSpPr>
        <p:spPr>
          <a:xfrm>
            <a:off x="154532" y="1893770"/>
            <a:ext cx="8702641" cy="1316718"/>
          </a:xfrm>
        </p:spPr>
        <p:txBody>
          <a:bodyPr>
            <a:normAutofit/>
          </a:bodyPr>
          <a:lstStyle/>
          <a:p>
            <a:pPr>
              <a:lnSpc>
                <a:spcPct val="120000"/>
              </a:lnSpc>
            </a:pPr>
            <a:r>
              <a:rPr lang="en-GB" sz="3400" b="1" dirty="0">
                <a:solidFill>
                  <a:srgbClr val="FFFFFF"/>
                </a:solidFill>
              </a:rPr>
              <a:t>Describing where people go and went</a:t>
            </a:r>
            <a:endParaRPr lang="en-GB" sz="3400" dirty="0"/>
          </a:p>
        </p:txBody>
      </p:sp>
      <p:sp>
        <p:nvSpPr>
          <p:cNvPr id="8" name="Text Placeholder 7">
            <a:extLst>
              <a:ext uri="{FF2B5EF4-FFF2-40B4-BE49-F238E27FC236}">
                <a16:creationId xmlns:a16="http://schemas.microsoft.com/office/drawing/2014/main" id="{280CEE2F-E138-496A-A2DF-D16D2D2EBE78}"/>
              </a:ext>
            </a:extLst>
          </p:cNvPr>
          <p:cNvSpPr>
            <a:spLocks noGrp="1"/>
          </p:cNvSpPr>
          <p:nvPr>
            <p:ph type="body" sz="quarter" idx="13"/>
          </p:nvPr>
        </p:nvSpPr>
        <p:spPr>
          <a:xfrm>
            <a:off x="154532" y="2552129"/>
            <a:ext cx="7068394" cy="479394"/>
          </a:xfrm>
        </p:spPr>
        <p:txBody>
          <a:bodyPr>
            <a:noAutofit/>
          </a:bodyPr>
          <a:lstStyle/>
          <a:p>
            <a:pPr marL="0" lvl="0" indent="0" algn="l" rtl="0">
              <a:lnSpc>
                <a:spcPct val="150000"/>
              </a:lnSpc>
              <a:spcBef>
                <a:spcPts val="0"/>
              </a:spcBef>
              <a:spcAft>
                <a:spcPts val="0"/>
              </a:spcAft>
              <a:buClr>
                <a:srgbClr val="FFFFFF"/>
              </a:buClr>
              <a:buSzPts val="2600"/>
              <a:buNone/>
            </a:pPr>
            <a:r>
              <a:rPr lang="en-GB" dirty="0">
                <a:solidFill>
                  <a:srgbClr val="FFFFFF"/>
                </a:solidFill>
              </a:rPr>
              <a:t>Singular persons of ‘</a:t>
            </a:r>
            <a:r>
              <a:rPr lang="en-GB" dirty="0" err="1">
                <a:solidFill>
                  <a:srgbClr val="FFFFFF"/>
                </a:solidFill>
              </a:rPr>
              <a:t>ir</a:t>
            </a:r>
            <a:r>
              <a:rPr lang="en-GB" dirty="0">
                <a:solidFill>
                  <a:srgbClr val="FFFFFF"/>
                </a:solidFill>
              </a:rPr>
              <a:t>’ in present and </a:t>
            </a:r>
            <a:r>
              <a:rPr lang="en-GB" dirty="0" err="1">
                <a:solidFill>
                  <a:srgbClr val="FFFFFF"/>
                </a:solidFill>
              </a:rPr>
              <a:t>preterite</a:t>
            </a:r>
            <a:endParaRPr lang="en-GB" dirty="0">
              <a:solidFill>
                <a:srgbClr val="FFFFFF"/>
              </a:solidFill>
            </a:endParaRPr>
          </a:p>
          <a:p>
            <a:pPr>
              <a:lnSpc>
                <a:spcPct val="150000"/>
              </a:lnSpc>
              <a:spcBef>
                <a:spcPts val="0"/>
              </a:spcBef>
              <a:buClr>
                <a:srgbClr val="FFFFFF"/>
              </a:buClr>
              <a:buSzPts val="2600"/>
            </a:pPr>
            <a:r>
              <a:rPr lang="en-GB" b="0" i="0" u="none" strike="noStrike" cap="none" dirty="0">
                <a:solidFill>
                  <a:srgbClr val="FFFFFF"/>
                </a:solidFill>
                <a:latin typeface="Century Gothic"/>
                <a:ea typeface="Century Gothic"/>
                <a:cs typeface="Century Gothic"/>
                <a:sym typeface="Century Gothic"/>
              </a:rPr>
              <a:t>Accents on words with final syllable stress</a:t>
            </a:r>
            <a:endParaRPr lang="en-GB" b="0" i="0" u="none" strike="noStrike" cap="none" dirty="0">
              <a:solidFill>
                <a:srgbClr val="1F3864"/>
              </a:solidFill>
              <a:latin typeface="Century Gothic"/>
              <a:ea typeface="Century Gothic"/>
              <a:cs typeface="Century Gothic"/>
              <a:sym typeface="Century Gothic"/>
            </a:endParaRPr>
          </a:p>
          <a:p>
            <a:pPr marL="0" lvl="0" indent="0" algn="l" rtl="0">
              <a:lnSpc>
                <a:spcPct val="150000"/>
              </a:lnSpc>
              <a:spcBef>
                <a:spcPts val="0"/>
              </a:spcBef>
              <a:spcAft>
                <a:spcPts val="0"/>
              </a:spcAft>
              <a:buClr>
                <a:srgbClr val="FFFFFF"/>
              </a:buClr>
              <a:buSzPts val="2600"/>
              <a:buNone/>
            </a:pPr>
            <a:endParaRPr lang="en-GB" sz="2800" dirty="0"/>
          </a:p>
        </p:txBody>
      </p:sp>
      <p:sp>
        <p:nvSpPr>
          <p:cNvPr id="9" name="TextBox 8">
            <a:extLst>
              <a:ext uri="{FF2B5EF4-FFF2-40B4-BE49-F238E27FC236}">
                <a16:creationId xmlns:a16="http://schemas.microsoft.com/office/drawing/2014/main" id="{4FA254C5-544E-4BB8-9714-89C9E067D268}"/>
              </a:ext>
            </a:extLst>
          </p:cNvPr>
          <p:cNvSpPr txBox="1"/>
          <p:nvPr/>
        </p:nvSpPr>
        <p:spPr>
          <a:xfrm>
            <a:off x="154532" y="4865058"/>
            <a:ext cx="6103620" cy="590931"/>
          </a:xfrm>
          <a:prstGeom prst="rect">
            <a:avLst/>
          </a:prstGeom>
          <a:noFill/>
        </p:spPr>
        <p:txBody>
          <a:bodyPr wrap="square">
            <a:spAutoFit/>
          </a:bodyPr>
          <a:lstStyle/>
          <a:p>
            <a:pPr marL="0" marR="0" lvl="0" indent="0" algn="l" rtl="0">
              <a:lnSpc>
                <a:spcPct val="90000"/>
              </a:lnSpc>
              <a:spcBef>
                <a:spcPts val="0"/>
              </a:spcBef>
              <a:spcAft>
                <a:spcPts val="0"/>
              </a:spcAft>
              <a:buClr>
                <a:srgbClr val="FFFFFF"/>
              </a:buClr>
              <a:buSzPts val="2200"/>
              <a:buFont typeface="Century Gothic"/>
              <a:buNone/>
            </a:pPr>
            <a:r>
              <a:rPr lang="en-GB" sz="1800" b="1" i="0" u="none" strike="noStrike" cap="none" dirty="0">
                <a:solidFill>
                  <a:srgbClr val="FFFFFF"/>
                </a:solidFill>
                <a:latin typeface="Century Gothic"/>
                <a:ea typeface="Century Gothic"/>
                <a:cs typeface="Century Gothic"/>
                <a:sym typeface="Century Gothic"/>
              </a:rPr>
              <a:t>Y9 Spanish</a:t>
            </a:r>
            <a:endParaRPr lang="en-GB" sz="1100" dirty="0"/>
          </a:p>
          <a:p>
            <a:pPr marL="0" marR="0" lvl="0" indent="0" algn="l" rtl="0">
              <a:lnSpc>
                <a:spcPct val="90000"/>
              </a:lnSpc>
              <a:spcBef>
                <a:spcPts val="0"/>
              </a:spcBef>
              <a:spcAft>
                <a:spcPts val="0"/>
              </a:spcAft>
              <a:buClr>
                <a:srgbClr val="FFFFFF"/>
              </a:buClr>
              <a:buSzPts val="2200"/>
              <a:buFont typeface="Century Gothic"/>
              <a:buNone/>
            </a:pPr>
            <a:r>
              <a:rPr lang="en-GB" sz="1800" b="0" i="0" u="none" strike="noStrike" cap="none" dirty="0">
                <a:solidFill>
                  <a:srgbClr val="FFFFFF"/>
                </a:solidFill>
                <a:latin typeface="Century Gothic"/>
                <a:ea typeface="Century Gothic"/>
                <a:cs typeface="Century Gothic"/>
                <a:sym typeface="Century Gothic"/>
              </a:rPr>
              <a:t>Term 1.2 - Week 6 - Lesson 26</a:t>
            </a:r>
            <a:endParaRPr lang="en-GB" sz="1100" dirty="0"/>
          </a:p>
        </p:txBody>
      </p:sp>
    </p:spTree>
    <p:extLst>
      <p:ext uri="{BB962C8B-B14F-4D97-AF65-F5344CB8AC3E}">
        <p14:creationId xmlns:p14="http://schemas.microsoft.com/office/powerpoint/2010/main" val="214387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0"/>
          <p:cNvSpPr/>
          <p:nvPr/>
        </p:nvSpPr>
        <p:spPr>
          <a:xfrm>
            <a:off x="9825926" y="258166"/>
            <a:ext cx="2102218"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 / escuchar</a:t>
            </a:r>
            <a:endParaRPr sz="2000" b="1" i="0" u="none" strike="noStrike" cap="none">
              <a:solidFill>
                <a:srgbClr val="FFFFFF"/>
              </a:solidFill>
              <a:latin typeface="Century Gothic"/>
              <a:ea typeface="Century Gothic"/>
              <a:cs typeface="Century Gothic"/>
              <a:sym typeface="Century Gothic"/>
            </a:endParaRPr>
          </a:p>
        </p:txBody>
      </p:sp>
      <p:sp>
        <p:nvSpPr>
          <p:cNvPr id="386" name="Google Shape;386;p10"/>
          <p:cNvSpPr txBox="1">
            <a:spLocks noGrp="1"/>
          </p:cNvSpPr>
          <p:nvPr>
            <p:ph type="title"/>
          </p:nvPr>
        </p:nvSpPr>
        <p:spPr>
          <a:xfrm>
            <a:off x="364174" y="915206"/>
            <a:ext cx="9748979" cy="8721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200"/>
              <a:buFont typeface="Century Gothic"/>
              <a:buNone/>
            </a:pPr>
            <a:r>
              <a:rPr lang="en-GB" sz="2000" b="1" dirty="0"/>
              <a:t>Lucía </a:t>
            </a:r>
            <a:r>
              <a:rPr lang="en-GB" sz="2000" b="1" dirty="0" err="1"/>
              <a:t>habla</a:t>
            </a:r>
            <a:r>
              <a:rPr lang="en-GB" sz="2000" b="1" dirty="0"/>
              <a:t> con Nadia </a:t>
            </a:r>
            <a:r>
              <a:rPr lang="en-GB" sz="2000" b="1" dirty="0" err="1"/>
              <a:t>sobre</a:t>
            </a:r>
            <a:r>
              <a:rPr lang="en-GB" sz="2000" b="1" dirty="0"/>
              <a:t> los fines de </a:t>
            </a:r>
            <a:r>
              <a:rPr lang="en-GB" sz="2000" b="1" dirty="0" err="1"/>
              <a:t>semana</a:t>
            </a:r>
            <a:r>
              <a:rPr lang="en-GB" sz="2000" b="1" dirty="0"/>
              <a:t>. Lee </a:t>
            </a:r>
            <a:r>
              <a:rPr lang="en-GB" sz="2000" b="1" dirty="0" err="1"/>
              <a:t>el</a:t>
            </a:r>
            <a:r>
              <a:rPr lang="en-GB" sz="2000" b="1" dirty="0"/>
              <a:t> </a:t>
            </a:r>
            <a:r>
              <a:rPr lang="en-GB" sz="2000" b="1" dirty="0" err="1"/>
              <a:t>texto</a:t>
            </a:r>
            <a:r>
              <a:rPr lang="en-GB" sz="2000" b="1" dirty="0"/>
              <a:t> y escribe los </a:t>
            </a:r>
            <a:r>
              <a:rPr lang="en-GB" sz="2000" b="1" dirty="0" err="1"/>
              <a:t>pronombres</a:t>
            </a:r>
            <a:r>
              <a:rPr lang="en-GB" sz="2000" b="1" dirty="0"/>
              <a:t> que </a:t>
            </a:r>
            <a:r>
              <a:rPr lang="en-GB" sz="2000" b="1" dirty="0" err="1"/>
              <a:t>faltan</a:t>
            </a:r>
            <a:r>
              <a:rPr lang="en-GB" sz="2000" b="1" dirty="0"/>
              <a:t>: </a:t>
            </a:r>
            <a:r>
              <a:rPr lang="en-GB" sz="2000" b="1" dirty="0" err="1"/>
              <a:t>yo</a:t>
            </a:r>
            <a:r>
              <a:rPr lang="en-GB" sz="2000" b="1" dirty="0"/>
              <a:t>, </a:t>
            </a:r>
            <a:r>
              <a:rPr lang="en-GB" sz="2000" b="1" dirty="0" err="1"/>
              <a:t>tú</a:t>
            </a:r>
            <a:r>
              <a:rPr lang="en-GB" sz="2000" b="1" dirty="0"/>
              <a:t> o </a:t>
            </a:r>
            <a:r>
              <a:rPr lang="en-GB" sz="2000" b="1" dirty="0" err="1"/>
              <a:t>él</a:t>
            </a:r>
            <a:r>
              <a:rPr lang="en-GB" sz="2000" b="1" dirty="0"/>
              <a:t>/</a:t>
            </a:r>
            <a:r>
              <a:rPr lang="en-GB" sz="2000" b="1" dirty="0" err="1"/>
              <a:t>ella</a:t>
            </a:r>
            <a:r>
              <a:rPr lang="en-GB" sz="2000" b="1" dirty="0"/>
              <a:t>. </a:t>
            </a:r>
            <a:r>
              <a:rPr lang="en-GB" sz="2000" b="1" dirty="0" err="1"/>
              <a:t>Después</a:t>
            </a:r>
            <a:r>
              <a:rPr lang="en-GB" sz="2000" b="1" dirty="0"/>
              <a:t>, </a:t>
            </a:r>
            <a:r>
              <a:rPr lang="en-GB" sz="2000" b="1" dirty="0" err="1"/>
              <a:t>escucha</a:t>
            </a:r>
            <a:r>
              <a:rPr lang="en-GB" sz="2000" b="1" dirty="0"/>
              <a:t> y </a:t>
            </a:r>
            <a:r>
              <a:rPr lang="en-GB" sz="2000" b="1" dirty="0" err="1"/>
              <a:t>comprueba</a:t>
            </a:r>
            <a:r>
              <a:rPr lang="en-GB" sz="2000" b="1" dirty="0"/>
              <a:t>.</a:t>
            </a:r>
            <a:endParaRPr sz="2800" dirty="0"/>
          </a:p>
        </p:txBody>
      </p:sp>
      <p:sp>
        <p:nvSpPr>
          <p:cNvPr id="387" name="Google Shape;387;p10"/>
          <p:cNvSpPr txBox="1"/>
          <p:nvPr/>
        </p:nvSpPr>
        <p:spPr>
          <a:xfrm>
            <a:off x="348969" y="1787341"/>
            <a:ext cx="11371976" cy="4493497"/>
          </a:xfrm>
          <a:prstGeom prst="rect">
            <a:avLst/>
          </a:prstGeom>
          <a:noFill/>
          <a:ln>
            <a:noFill/>
          </a:ln>
        </p:spPr>
        <p:txBody>
          <a:bodyPr spcFirstLastPara="1" wrap="square" lIns="91425" tIns="45700" rIns="91425" bIns="45700" anchor="t" anchorCtr="0">
            <a:spAutoFit/>
          </a:bodyPr>
          <a:lstStyle/>
          <a:p>
            <a:pPr lvl="0"/>
            <a:r>
              <a:rPr lang="en-GB" sz="2200" dirty="0" err="1">
                <a:latin typeface="Century Gothic"/>
                <a:ea typeface="Century Gothic"/>
                <a:cs typeface="Century Gothic"/>
                <a:sym typeface="Century Gothic"/>
              </a:rPr>
              <a:t>Generalmente</a:t>
            </a:r>
            <a:r>
              <a:rPr lang="en-GB" sz="2200" dirty="0">
                <a:latin typeface="Century Gothic"/>
                <a:ea typeface="Century Gothic"/>
                <a:cs typeface="Century Gothic"/>
                <a:sym typeface="Century Gothic"/>
              </a:rPr>
              <a:t> los </a:t>
            </a:r>
            <a:r>
              <a:rPr lang="en-GB" sz="2200" dirty="0" err="1">
                <a:latin typeface="Century Gothic"/>
                <a:ea typeface="Century Gothic"/>
                <a:cs typeface="Century Gothic"/>
                <a:sym typeface="Century Gothic"/>
              </a:rPr>
              <a:t>sábados</a:t>
            </a:r>
            <a:r>
              <a:rPr lang="en-GB" sz="2200" dirty="0">
                <a:latin typeface="Century Gothic"/>
                <a:ea typeface="Century Gothic"/>
                <a:cs typeface="Century Gothic"/>
                <a:sym typeface="Century Gothic"/>
              </a:rPr>
              <a:t> Daniel y </a:t>
            </a:r>
            <a:r>
              <a:rPr lang="en-GB" sz="2200" dirty="0" err="1">
                <a:latin typeface="Century Gothic"/>
                <a:ea typeface="Century Gothic"/>
                <a:cs typeface="Century Gothic"/>
                <a:sym typeface="Century Gothic"/>
              </a:rPr>
              <a:t>yo</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salimos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temprano</a:t>
            </a:r>
            <a:r>
              <a:rPr lang="en-GB" sz="2200" dirty="0">
                <a:latin typeface="Century Gothic"/>
                <a:ea typeface="Century Gothic"/>
                <a:cs typeface="Century Gothic"/>
                <a:sym typeface="Century Gothic"/>
              </a:rPr>
              <a:t> por la </a:t>
            </a:r>
            <a:r>
              <a:rPr lang="en-GB" sz="2200" dirty="0" err="1">
                <a:latin typeface="Century Gothic"/>
                <a:ea typeface="Century Gothic"/>
                <a:cs typeface="Century Gothic"/>
                <a:sym typeface="Century Gothic"/>
              </a:rPr>
              <a:t>mañana</a:t>
            </a:r>
            <a:r>
              <a:rPr lang="en-GB" sz="2200" dirty="0">
                <a:latin typeface="Century Gothic"/>
                <a:ea typeface="Century Gothic"/>
                <a:cs typeface="Century Gothic"/>
                <a:sym typeface="Century Gothic"/>
              </a:rPr>
              <a:t>.  ____ </a:t>
            </a:r>
            <a:r>
              <a:rPr lang="en-GB" sz="2200" dirty="0" err="1">
                <a:latin typeface="Century Gothic"/>
                <a:ea typeface="Century Gothic"/>
                <a:cs typeface="Century Gothic"/>
                <a:sym typeface="Century Gothic"/>
              </a:rPr>
              <a:t>voy</a:t>
            </a:r>
            <a:r>
              <a:rPr lang="en-GB" sz="2200" dirty="0">
                <a:latin typeface="Century Gothic"/>
                <a:ea typeface="Century Gothic"/>
                <a:cs typeface="Century Gothic"/>
                <a:sym typeface="Century Gothic"/>
              </a:rPr>
              <a:t> al </a:t>
            </a:r>
            <a:r>
              <a:rPr lang="en-GB" sz="2200" dirty="0" err="1">
                <a:latin typeface="Century Gothic"/>
                <a:ea typeface="Century Gothic"/>
                <a:cs typeface="Century Gothic"/>
                <a:sym typeface="Century Gothic"/>
              </a:rPr>
              <a:t>parque</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principalmente</a:t>
            </a:r>
            <a:r>
              <a:rPr lang="en-GB" sz="2200" dirty="0">
                <a:latin typeface="Century Gothic"/>
                <a:ea typeface="Century Gothic"/>
                <a:cs typeface="Century Gothic"/>
                <a:sym typeface="Century Gothic"/>
              </a:rPr>
              <a:t> para </a:t>
            </a:r>
            <a:r>
              <a:rPr lang="en-GB" sz="2200" dirty="0" err="1">
                <a:latin typeface="Century Gothic"/>
                <a:ea typeface="Century Gothic"/>
                <a:cs typeface="Century Gothic"/>
                <a:sym typeface="Century Gothic"/>
              </a:rPr>
              <a:t>practicar</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tenis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mientras</a:t>
            </a:r>
            <a:r>
              <a:rPr lang="en-GB" sz="2200" dirty="0">
                <a:latin typeface="Century Gothic"/>
                <a:ea typeface="Century Gothic"/>
                <a:cs typeface="Century Gothic"/>
                <a:sym typeface="Century Gothic"/>
              </a:rPr>
              <a:t> ____  </a:t>
            </a:r>
            <a:r>
              <a:rPr lang="en-GB" sz="2200" dirty="0" err="1">
                <a:latin typeface="Century Gothic"/>
                <a:ea typeface="Century Gothic"/>
                <a:cs typeface="Century Gothic"/>
                <a:sym typeface="Century Gothic"/>
              </a:rPr>
              <a:t>va</a:t>
            </a:r>
            <a:r>
              <a:rPr lang="en-GB" sz="2200" dirty="0">
                <a:latin typeface="Century Gothic"/>
                <a:ea typeface="Century Gothic"/>
                <a:cs typeface="Century Gothic"/>
                <a:sym typeface="Century Gothic"/>
              </a:rPr>
              <a:t> de </a:t>
            </a:r>
            <a:r>
              <a:rPr lang="en-GB" sz="2200" dirty="0" err="1">
                <a:latin typeface="Century Gothic"/>
                <a:ea typeface="Century Gothic"/>
                <a:cs typeface="Century Gothic"/>
                <a:sym typeface="Century Gothic"/>
              </a:rPr>
              <a:t>paseo</a:t>
            </a:r>
            <a:r>
              <a:rPr lang="en-GB" sz="2200" dirty="0">
                <a:latin typeface="Century Gothic"/>
                <a:ea typeface="Century Gothic"/>
                <a:cs typeface="Century Gothic"/>
                <a:sym typeface="Century Gothic"/>
              </a:rPr>
              <a:t> con la </a:t>
            </a:r>
            <a:r>
              <a:rPr lang="en-GB" sz="2200" dirty="0" err="1">
                <a:latin typeface="Century Gothic"/>
                <a:ea typeface="Century Gothic"/>
                <a:cs typeface="Century Gothic"/>
                <a:sym typeface="Century Gothic"/>
              </a:rPr>
              <a:t>bici</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Normalmente</a:t>
            </a:r>
            <a:r>
              <a:rPr lang="en-GB" sz="2200" dirty="0">
                <a:latin typeface="Century Gothic"/>
                <a:ea typeface="Century Gothic"/>
                <a:cs typeface="Century Gothic"/>
                <a:sym typeface="Century Gothic"/>
              </a:rPr>
              <a:t> ____ </a:t>
            </a:r>
            <a:r>
              <a:rPr lang="en-GB" sz="2200" dirty="0" err="1">
                <a:latin typeface="Century Gothic"/>
                <a:ea typeface="Century Gothic"/>
                <a:cs typeface="Century Gothic"/>
                <a:sym typeface="Century Gothic"/>
              </a:rPr>
              <a:t>voy</a:t>
            </a:r>
            <a:r>
              <a:rPr lang="en-GB" sz="2200" dirty="0">
                <a:latin typeface="Century Gothic"/>
                <a:ea typeface="Century Gothic"/>
                <a:cs typeface="Century Gothic"/>
                <a:sym typeface="Century Gothic"/>
              </a:rPr>
              <a:t> a </a:t>
            </a:r>
            <a:r>
              <a:rPr lang="en-GB" sz="2200" dirty="0" err="1">
                <a:latin typeface="Century Gothic"/>
                <a:ea typeface="Century Gothic"/>
                <a:cs typeface="Century Gothic"/>
                <a:sym typeface="Century Gothic"/>
              </a:rPr>
              <a:t>jugar</a:t>
            </a:r>
            <a:r>
              <a:rPr lang="en-GB" sz="2200" dirty="0">
                <a:latin typeface="Century Gothic"/>
                <a:ea typeface="Century Gothic"/>
                <a:cs typeface="Century Gothic"/>
                <a:sym typeface="Century Gothic"/>
              </a:rPr>
              <a:t> con mi amigo Sergio. Es </a:t>
            </a:r>
            <a:r>
              <a:rPr lang="en-GB" sz="2200" dirty="0" err="1">
                <a:latin typeface="Century Gothic"/>
                <a:ea typeface="Century Gothic"/>
                <a:cs typeface="Century Gothic"/>
                <a:sym typeface="Century Gothic"/>
              </a:rPr>
              <a:t>muy</a:t>
            </a:r>
            <a:r>
              <a:rPr lang="en-GB" sz="2200" dirty="0">
                <a:latin typeface="Century Gothic"/>
                <a:ea typeface="Century Gothic"/>
                <a:cs typeface="Century Gothic"/>
                <a:sym typeface="Century Gothic"/>
              </a:rPr>
              <a:t> alto, ¡</a:t>
            </a:r>
            <a:r>
              <a:rPr lang="en-GB" sz="2200" dirty="0" err="1">
                <a:latin typeface="Century Gothic"/>
                <a:ea typeface="Century Gothic"/>
                <a:cs typeface="Century Gothic"/>
                <a:sym typeface="Century Gothic"/>
              </a:rPr>
              <a:t>su</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altura</a:t>
            </a:r>
            <a:r>
              <a:rPr lang="en-GB" sz="2200" dirty="0">
                <a:latin typeface="Century Gothic"/>
                <a:ea typeface="Century Gothic"/>
                <a:cs typeface="Century Gothic"/>
                <a:sym typeface="Century Gothic"/>
              </a:rPr>
              <a:t> es 1,85m! </a:t>
            </a:r>
          </a:p>
          <a:p>
            <a:pPr lvl="0"/>
            <a:r>
              <a:rPr lang="en-GB" sz="2200" dirty="0" err="1">
                <a:latin typeface="Century Gothic"/>
                <a:ea typeface="Century Gothic"/>
                <a:cs typeface="Century Gothic"/>
                <a:sym typeface="Century Gothic"/>
              </a:rPr>
              <a:t>Cuando</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hace</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frío</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diciembre</a:t>
            </a:r>
            <a:r>
              <a:rPr lang="en-GB" sz="2200" dirty="0">
                <a:latin typeface="Century Gothic"/>
                <a:ea typeface="Century Gothic"/>
                <a:cs typeface="Century Gothic"/>
                <a:sym typeface="Century Gothic"/>
              </a:rPr>
              <a:t> y </a:t>
            </a:r>
            <a:r>
              <a:rPr lang="en-GB" sz="2200" dirty="0" err="1">
                <a:latin typeface="Century Gothic"/>
                <a:ea typeface="Century Gothic"/>
                <a:cs typeface="Century Gothic"/>
                <a:sym typeface="Century Gothic"/>
              </a:rPr>
              <a:t>enero</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entonces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simplemente</a:t>
            </a:r>
            <a:r>
              <a:rPr lang="en-GB" sz="2200" dirty="0">
                <a:latin typeface="Century Gothic"/>
                <a:ea typeface="Century Gothic"/>
                <a:cs typeface="Century Gothic"/>
                <a:sym typeface="Century Gothic"/>
              </a:rPr>
              <a:t> ____  </a:t>
            </a:r>
            <a:r>
              <a:rPr lang="en-GB" sz="2200" dirty="0" err="1">
                <a:latin typeface="Century Gothic"/>
                <a:ea typeface="Century Gothic"/>
                <a:cs typeface="Century Gothic"/>
                <a:sym typeface="Century Gothic"/>
              </a:rPr>
              <a:t>va</a:t>
            </a:r>
            <a:r>
              <a:rPr lang="en-GB" sz="2200" dirty="0">
                <a:latin typeface="Century Gothic"/>
                <a:ea typeface="Century Gothic"/>
                <a:cs typeface="Century Gothic"/>
                <a:sym typeface="Century Gothic"/>
              </a:rPr>
              <a:t> al café y ____ </a:t>
            </a:r>
            <a:r>
              <a:rPr lang="en-GB" sz="2200" dirty="0" err="1">
                <a:latin typeface="Century Gothic"/>
                <a:ea typeface="Century Gothic"/>
                <a:cs typeface="Century Gothic"/>
                <a:sym typeface="Century Gothic"/>
              </a:rPr>
              <a:t>voy</a:t>
            </a:r>
            <a:r>
              <a:rPr lang="en-GB" sz="2200" dirty="0">
                <a:latin typeface="Century Gothic"/>
                <a:ea typeface="Century Gothic"/>
                <a:cs typeface="Century Gothic"/>
                <a:sym typeface="Century Gothic"/>
              </a:rPr>
              <a:t> al </a:t>
            </a:r>
            <a:r>
              <a:rPr lang="en-GB" sz="2200" dirty="0" err="1">
                <a:latin typeface="Century Gothic"/>
                <a:ea typeface="Century Gothic"/>
                <a:cs typeface="Century Gothic"/>
                <a:sym typeface="Century Gothic"/>
              </a:rPr>
              <a:t>centro</a:t>
            </a:r>
            <a:r>
              <a:rPr lang="en-GB" sz="2200" dirty="0">
                <a:latin typeface="Century Gothic"/>
                <a:ea typeface="Century Gothic"/>
                <a:cs typeface="Century Gothic"/>
                <a:sym typeface="Century Gothic"/>
              </a:rPr>
              <a:t> de </a:t>
            </a:r>
            <a:r>
              <a:rPr lang="en-GB" sz="2200" dirty="0" err="1">
                <a:latin typeface="Century Gothic"/>
                <a:ea typeface="Century Gothic"/>
                <a:cs typeface="Century Gothic"/>
                <a:sym typeface="Century Gothic"/>
              </a:rPr>
              <a:t>deportes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en</a:t>
            </a:r>
            <a:r>
              <a:rPr lang="en-GB" sz="2200" dirty="0">
                <a:latin typeface="Century Gothic"/>
                <a:ea typeface="Century Gothic"/>
                <a:cs typeface="Century Gothic"/>
                <a:sym typeface="Century Gothic"/>
              </a:rPr>
              <a:t> el </a:t>
            </a:r>
            <a:r>
              <a:rPr lang="en-GB" sz="2200" dirty="0" err="1">
                <a:latin typeface="Century Gothic"/>
                <a:ea typeface="Century Gothic"/>
                <a:cs typeface="Century Gothic"/>
                <a:sym typeface="Century Gothic"/>
              </a:rPr>
              <a:t>suroeste</a:t>
            </a:r>
            <a:r>
              <a:rPr lang="en-GB" sz="2200" dirty="0">
                <a:latin typeface="Century Gothic"/>
                <a:ea typeface="Century Gothic"/>
                <a:cs typeface="Century Gothic"/>
                <a:sym typeface="Century Gothic"/>
              </a:rPr>
              <a:t> de la ciudad.  </a:t>
            </a:r>
            <a:r>
              <a:rPr lang="en-GB" sz="2200" dirty="0" err="1">
                <a:latin typeface="Century Gothic"/>
                <a:ea typeface="Century Gothic"/>
                <a:cs typeface="Century Gothic"/>
                <a:sym typeface="Century Gothic"/>
              </a:rPr>
              <a:t>En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cambio</a:t>
            </a:r>
            <a:r>
              <a:rPr lang="en-GB" sz="2200" dirty="0">
                <a:latin typeface="Century Gothic"/>
                <a:ea typeface="Century Gothic"/>
                <a:cs typeface="Century Gothic"/>
                <a:sym typeface="Century Gothic"/>
              </a:rPr>
              <a:t> ____ vas </a:t>
            </a:r>
            <a:r>
              <a:rPr lang="en-GB" sz="2200" dirty="0" err="1">
                <a:latin typeface="Century Gothic"/>
                <a:ea typeface="Century Gothic"/>
                <a:cs typeface="Century Gothic"/>
                <a:sym typeface="Century Gothic"/>
              </a:rPr>
              <a:t>siempre</a:t>
            </a:r>
            <a:r>
              <a:rPr lang="en-GB" sz="2200" dirty="0">
                <a:latin typeface="Century Gothic"/>
                <a:ea typeface="Century Gothic"/>
                <a:cs typeface="Century Gothic"/>
                <a:sym typeface="Century Gothic"/>
              </a:rPr>
              <a:t> a las tiendas con </a:t>
            </a:r>
            <a:r>
              <a:rPr lang="en-GB" sz="2200" dirty="0" err="1">
                <a:latin typeface="Century Gothic"/>
                <a:ea typeface="Century Gothic"/>
                <a:cs typeface="Century Gothic"/>
                <a:sym typeface="Century Gothic"/>
              </a:rPr>
              <a:t>tu</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madre</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pero</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luego</a:t>
            </a:r>
            <a:r>
              <a:rPr lang="en-GB" sz="2200" dirty="0">
                <a:latin typeface="Century Gothic"/>
                <a:ea typeface="Century Gothic"/>
                <a:cs typeface="Century Gothic"/>
                <a:sym typeface="Century Gothic"/>
              </a:rPr>
              <a:t> vas al café y ____ </a:t>
            </a:r>
            <a:r>
              <a:rPr lang="en-GB" sz="2200" dirty="0" err="1">
                <a:latin typeface="Century Gothic"/>
                <a:ea typeface="Century Gothic"/>
                <a:cs typeface="Century Gothic"/>
                <a:sym typeface="Century Gothic"/>
              </a:rPr>
              <a:t>también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voy</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así</a:t>
            </a:r>
            <a:r>
              <a:rPr lang="en-GB" sz="2200" dirty="0">
                <a:latin typeface="Century Gothic"/>
                <a:ea typeface="Century Gothic"/>
                <a:cs typeface="Century Gothic"/>
                <a:sym typeface="Century Gothic"/>
              </a:rPr>
              <a:t> que </a:t>
            </a:r>
            <a:r>
              <a:rPr lang="en-GB" sz="2200" dirty="0" err="1">
                <a:latin typeface="Century Gothic"/>
                <a:ea typeface="Century Gothic"/>
                <a:cs typeface="Century Gothic"/>
                <a:sym typeface="Century Gothic"/>
              </a:rPr>
              <a:t>tomamos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unas</a:t>
            </a:r>
            <a:r>
              <a:rPr lang="en-GB" sz="2200" dirty="0">
                <a:latin typeface="Century Gothic"/>
                <a:ea typeface="Century Gothic"/>
                <a:cs typeface="Century Gothic"/>
                <a:sym typeface="Century Gothic"/>
              </a:rPr>
              <a:t> tapas juntas. </a:t>
            </a:r>
          </a:p>
          <a:p>
            <a:pPr lvl="0"/>
            <a:r>
              <a:rPr lang="en-GB" sz="2200" dirty="0" err="1">
                <a:latin typeface="Century Gothic"/>
                <a:ea typeface="Century Gothic"/>
                <a:cs typeface="Century Gothic"/>
                <a:sym typeface="Century Gothic"/>
              </a:rPr>
              <a:t>Cada</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domingo</a:t>
            </a:r>
            <a:r>
              <a:rPr lang="en-GB" sz="2200" dirty="0">
                <a:latin typeface="Century Gothic"/>
                <a:ea typeface="Century Gothic"/>
                <a:cs typeface="Century Gothic"/>
                <a:sym typeface="Century Gothic"/>
              </a:rPr>
              <a:t> ____ vas a la </a:t>
            </a:r>
            <a:r>
              <a:rPr lang="en-GB" sz="2200" dirty="0" err="1">
                <a:latin typeface="Century Gothic"/>
                <a:ea typeface="Century Gothic"/>
                <a:cs typeface="Century Gothic"/>
                <a:sym typeface="Century Gothic"/>
              </a:rPr>
              <a:t>iglesia</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porque</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acompañas</a:t>
            </a:r>
            <a:r>
              <a:rPr lang="en-GB" sz="2200" dirty="0">
                <a:latin typeface="Century Gothic"/>
                <a:ea typeface="Century Gothic"/>
                <a:cs typeface="Century Gothic"/>
                <a:sym typeface="Century Gothic"/>
              </a:rPr>
              <a:t> a </a:t>
            </a:r>
            <a:r>
              <a:rPr lang="en-GB" sz="2200" dirty="0" err="1">
                <a:latin typeface="Century Gothic"/>
                <a:ea typeface="Century Gothic"/>
                <a:cs typeface="Century Gothic"/>
                <a:sym typeface="Century Gothic"/>
              </a:rPr>
              <a:t>tu</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abuela</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mientras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yo</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estoy</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en</a:t>
            </a:r>
            <a:r>
              <a:rPr lang="en-GB" sz="2200" dirty="0">
                <a:latin typeface="Century Gothic"/>
                <a:ea typeface="Century Gothic"/>
                <a:cs typeface="Century Gothic"/>
                <a:sym typeface="Century Gothic"/>
              </a:rPr>
              <a:t> casa con Daniel. Si hay un </a:t>
            </a:r>
            <a:r>
              <a:rPr lang="en-GB" sz="2200" dirty="0" err="1">
                <a:latin typeface="Century Gothic"/>
                <a:ea typeface="Century Gothic"/>
                <a:cs typeface="Century Gothic"/>
                <a:sym typeface="Century Gothic"/>
              </a:rPr>
              <a:t>partido</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importante</a:t>
            </a:r>
            <a:r>
              <a:rPr lang="en-GB" sz="2200" dirty="0">
                <a:latin typeface="Century Gothic"/>
                <a:ea typeface="Century Gothic"/>
                <a:cs typeface="Century Gothic"/>
                <a:sym typeface="Century Gothic"/>
              </a:rPr>
              <a:t> ____ </a:t>
            </a:r>
            <a:r>
              <a:rPr lang="en-GB" sz="2200" dirty="0" err="1">
                <a:latin typeface="Century Gothic"/>
                <a:ea typeface="Century Gothic"/>
                <a:cs typeface="Century Gothic"/>
                <a:sym typeface="Century Gothic"/>
              </a:rPr>
              <a:t>va</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allí</a:t>
            </a:r>
            <a:r>
              <a:rPr lang="en-GB" sz="2200" dirty="0">
                <a:latin typeface="Century Gothic"/>
                <a:ea typeface="Century Gothic"/>
                <a:cs typeface="Century Gothic"/>
                <a:sym typeface="Century Gothic"/>
              </a:rPr>
              <a:t> con mi </a:t>
            </a:r>
            <a:r>
              <a:rPr lang="en-GB" sz="2200" dirty="0" err="1">
                <a:latin typeface="Century Gothic"/>
                <a:ea typeface="Century Gothic"/>
                <a:cs typeface="Century Gothic"/>
                <a:sym typeface="Century Gothic"/>
              </a:rPr>
              <a:t>abuelo</a:t>
            </a:r>
            <a:r>
              <a:rPr lang="en-GB" sz="2200" dirty="0">
                <a:latin typeface="Century Gothic"/>
                <a:ea typeface="Century Gothic"/>
                <a:cs typeface="Century Gothic"/>
                <a:sym typeface="Century Gothic"/>
              </a:rPr>
              <a:t>. ____ no </a:t>
            </a:r>
            <a:r>
              <a:rPr lang="en-GB" sz="2200" dirty="0" err="1">
                <a:latin typeface="Century Gothic"/>
                <a:ea typeface="Century Gothic"/>
                <a:cs typeface="Century Gothic"/>
                <a:sym typeface="Century Gothic"/>
              </a:rPr>
              <a:t>voy</a:t>
            </a:r>
            <a:r>
              <a:rPr lang="en-GB" sz="2200" dirty="0">
                <a:latin typeface="Century Gothic"/>
                <a:ea typeface="Century Gothic"/>
                <a:cs typeface="Century Gothic"/>
                <a:sym typeface="Century Gothic"/>
              </a:rPr>
              <a:t> con </a:t>
            </a:r>
            <a:r>
              <a:rPr lang="en-GB" sz="2200" dirty="0" err="1">
                <a:latin typeface="Century Gothic"/>
                <a:ea typeface="Century Gothic"/>
                <a:cs typeface="Century Gothic"/>
                <a:sym typeface="Century Gothic"/>
              </a:rPr>
              <a:t>ellos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Ya</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veo</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muchos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partidos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en</a:t>
            </a:r>
            <a:r>
              <a:rPr lang="en-GB" sz="2200" dirty="0">
                <a:latin typeface="Century Gothic"/>
                <a:ea typeface="Century Gothic"/>
                <a:cs typeface="Century Gothic"/>
                <a:sym typeface="Century Gothic"/>
              </a:rPr>
              <a:t> la </a:t>
            </a:r>
            <a:r>
              <a:rPr lang="en-GB" sz="2200" dirty="0" err="1">
                <a:latin typeface="Century Gothic"/>
                <a:ea typeface="Century Gothic"/>
                <a:cs typeface="Century Gothic"/>
                <a:sym typeface="Century Gothic"/>
              </a:rPr>
              <a:t>televisión</a:t>
            </a:r>
            <a:r>
              <a:rPr lang="en-GB" sz="2200" dirty="0">
                <a:latin typeface="Century Gothic"/>
                <a:ea typeface="Century Gothic"/>
                <a:cs typeface="Century Gothic"/>
                <a:sym typeface="Century Gothic"/>
              </a:rPr>
              <a:t> y mi </a:t>
            </a:r>
            <a:r>
              <a:rPr lang="en-GB" sz="2200" dirty="0" err="1">
                <a:latin typeface="Century Gothic"/>
                <a:ea typeface="Century Gothic"/>
                <a:cs typeface="Century Gothic"/>
                <a:sym typeface="Century Gothic"/>
              </a:rPr>
              <a:t>abuela</a:t>
            </a:r>
            <a:r>
              <a:rPr lang="en-GB" sz="2200" dirty="0">
                <a:latin typeface="Century Gothic"/>
                <a:ea typeface="Century Gothic"/>
                <a:cs typeface="Century Gothic"/>
                <a:sym typeface="Century Gothic"/>
              </a:rPr>
              <a:t> y </a:t>
            </a:r>
            <a:r>
              <a:rPr lang="en-GB" sz="2200" dirty="0" err="1">
                <a:latin typeface="Century Gothic"/>
                <a:ea typeface="Century Gothic"/>
                <a:cs typeface="Century Gothic"/>
                <a:sym typeface="Century Gothic"/>
              </a:rPr>
              <a:t>yo</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pensamos</a:t>
            </a:r>
            <a:r>
              <a:rPr lang="en-GB" sz="2200" dirty="0">
                <a:latin typeface="Century Gothic"/>
                <a:ea typeface="Century Gothic"/>
                <a:cs typeface="Century Gothic"/>
                <a:sym typeface="Century Gothic"/>
              </a:rPr>
              <a:t> que </a:t>
            </a:r>
            <a:r>
              <a:rPr lang="en-GB" sz="2200" dirty="0" err="1">
                <a:latin typeface="Century Gothic"/>
                <a:ea typeface="Century Gothic"/>
                <a:cs typeface="Century Gothic"/>
                <a:sym typeface="Century Gothic"/>
              </a:rPr>
              <a:t>en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ocasiones</a:t>
            </a:r>
            <a:r>
              <a:rPr lang="en-GB" sz="2200" dirty="0">
                <a:latin typeface="Century Gothic"/>
                <a:ea typeface="Century Gothic"/>
                <a:cs typeface="Century Gothic"/>
                <a:sym typeface="Century Gothic"/>
              </a:rPr>
              <a:t> son </a:t>
            </a:r>
            <a:r>
              <a:rPr lang="en-GB" sz="2200" dirty="0" err="1">
                <a:latin typeface="Century Gothic"/>
                <a:ea typeface="Century Gothic"/>
                <a:cs typeface="Century Gothic"/>
                <a:sym typeface="Century Gothic"/>
              </a:rPr>
              <a:t>muy</a:t>
            </a:r>
            <a:r>
              <a:rPr lang="en-GB" sz="2200" dirty="0">
                <a:latin typeface="Century Gothic"/>
                <a:ea typeface="Century Gothic"/>
                <a:cs typeface="Century Gothic"/>
                <a:sym typeface="Century Gothic"/>
              </a:rPr>
              <a:t> largos y </a:t>
            </a:r>
            <a:r>
              <a:rPr lang="en-GB" sz="2200" dirty="0" err="1">
                <a:latin typeface="Century Gothic"/>
                <a:ea typeface="Century Gothic"/>
                <a:cs typeface="Century Gothic"/>
                <a:sym typeface="Century Gothic"/>
              </a:rPr>
              <a:t>totalmente</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aburridos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Además</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cada</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mes</a:t>
            </a:r>
            <a:r>
              <a:rPr lang="en-GB" sz="2200" dirty="0">
                <a:latin typeface="Century Gothic"/>
                <a:ea typeface="Century Gothic"/>
                <a:cs typeface="Century Gothic"/>
                <a:sym typeface="Century Gothic"/>
              </a:rPr>
              <a:t> ____  </a:t>
            </a:r>
            <a:r>
              <a:rPr lang="en-GB" sz="2200" dirty="0" err="1">
                <a:latin typeface="Century Gothic"/>
                <a:ea typeface="Century Gothic"/>
                <a:cs typeface="Century Gothic"/>
                <a:sym typeface="Century Gothic"/>
              </a:rPr>
              <a:t>va</a:t>
            </a:r>
            <a:r>
              <a:rPr lang="en-GB" sz="2200" dirty="0">
                <a:latin typeface="Century Gothic"/>
                <a:ea typeface="Century Gothic"/>
                <a:cs typeface="Century Gothic"/>
                <a:sym typeface="Century Gothic"/>
              </a:rPr>
              <a:t> al </a:t>
            </a:r>
            <a:r>
              <a:rPr lang="en-GB" sz="2200" dirty="0" err="1">
                <a:latin typeface="Century Gothic"/>
                <a:ea typeface="Century Gothic"/>
                <a:cs typeface="Century Gothic"/>
                <a:sym typeface="Century Gothic"/>
              </a:rPr>
              <a:t>teatro</a:t>
            </a:r>
            <a:r>
              <a:rPr lang="en-GB" sz="2200" dirty="0">
                <a:latin typeface="Century Gothic"/>
                <a:ea typeface="Century Gothic"/>
                <a:cs typeface="Century Gothic"/>
                <a:sym typeface="Century Gothic"/>
              </a:rPr>
              <a:t> y ____ </a:t>
            </a:r>
            <a:r>
              <a:rPr lang="en-GB" sz="2200" dirty="0" err="1">
                <a:latin typeface="Century Gothic"/>
                <a:ea typeface="Century Gothic"/>
                <a:cs typeface="Century Gothic"/>
                <a:sym typeface="Century Gothic"/>
              </a:rPr>
              <a:t>también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voy</a:t>
            </a:r>
            <a:r>
              <a:rPr lang="en-GB" sz="2200" dirty="0">
                <a:latin typeface="Century Gothic"/>
                <a:ea typeface="Century Gothic"/>
                <a:cs typeface="Century Gothic"/>
                <a:sym typeface="Century Gothic"/>
              </a:rPr>
              <a:t>. ¿ ____ vas al </a:t>
            </a:r>
            <a:r>
              <a:rPr lang="en-GB" sz="2200" dirty="0" err="1">
                <a:latin typeface="Century Gothic"/>
                <a:ea typeface="Century Gothic"/>
                <a:cs typeface="Century Gothic"/>
                <a:sym typeface="Century Gothic"/>
              </a:rPr>
              <a:t>teatro</a:t>
            </a:r>
            <a:r>
              <a:rPr lang="en-GB" sz="2200" dirty="0">
                <a:latin typeface="Century Gothic"/>
                <a:ea typeface="Century Gothic"/>
                <a:cs typeface="Century Gothic"/>
                <a:sym typeface="Century Gothic"/>
              </a:rPr>
              <a:t> a </a:t>
            </a:r>
            <a:r>
              <a:rPr lang="en-GB" sz="2200" dirty="0" err="1">
                <a:latin typeface="Century Gothic"/>
                <a:ea typeface="Century Gothic"/>
                <a:cs typeface="Century Gothic"/>
                <a:sym typeface="Century Gothic"/>
              </a:rPr>
              <a:t>veces</a:t>
            </a:r>
            <a:r>
              <a:rPr lang="en-GB" sz="2200" dirty="0">
                <a:latin typeface="Century Gothic"/>
                <a:ea typeface="Century Gothic"/>
                <a:cs typeface="Century Gothic"/>
                <a:sym typeface="Century Gothic"/>
              </a:rPr>
              <a:t>?</a:t>
            </a:r>
            <a:endParaRPr sz="2200" dirty="0">
              <a:latin typeface="Century Gothic"/>
              <a:ea typeface="Century Gothic"/>
              <a:cs typeface="Century Gothic"/>
              <a:sym typeface="Century Gothic"/>
            </a:endParaRPr>
          </a:p>
        </p:txBody>
      </p:sp>
      <p:sp>
        <p:nvSpPr>
          <p:cNvPr id="388" name="Google Shape;388;p10"/>
          <p:cNvSpPr txBox="1"/>
          <p:nvPr/>
        </p:nvSpPr>
        <p:spPr>
          <a:xfrm>
            <a:off x="10535108" y="1744747"/>
            <a:ext cx="76388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89" name="Google Shape;389;p10"/>
          <p:cNvSpPr txBox="1"/>
          <p:nvPr/>
        </p:nvSpPr>
        <p:spPr>
          <a:xfrm>
            <a:off x="8002110" y="2113116"/>
            <a:ext cx="78189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err="1">
                <a:solidFill>
                  <a:srgbClr val="002060"/>
                </a:solidFill>
                <a:latin typeface="Century Gothic"/>
                <a:ea typeface="Century Gothic"/>
                <a:cs typeface="Century Gothic"/>
                <a:sym typeface="Century Gothic"/>
              </a:rPr>
              <a:t>él</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0" name="Google Shape;390;p10"/>
          <p:cNvSpPr txBox="1"/>
          <p:nvPr/>
        </p:nvSpPr>
        <p:spPr>
          <a:xfrm>
            <a:off x="3042001" y="2437488"/>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1" name="Google Shape;391;p10"/>
          <p:cNvSpPr txBox="1"/>
          <p:nvPr/>
        </p:nvSpPr>
        <p:spPr>
          <a:xfrm>
            <a:off x="9194835" y="3106691"/>
            <a:ext cx="78189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err="1">
                <a:solidFill>
                  <a:srgbClr val="002060"/>
                </a:solidFill>
                <a:latin typeface="Century Gothic"/>
                <a:ea typeface="Century Gothic"/>
                <a:cs typeface="Century Gothic"/>
                <a:sym typeface="Century Gothic"/>
              </a:rPr>
              <a:t>él</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2" name="Google Shape;392;p10"/>
          <p:cNvSpPr txBox="1"/>
          <p:nvPr/>
        </p:nvSpPr>
        <p:spPr>
          <a:xfrm>
            <a:off x="471055" y="3414880"/>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3" name="Google Shape;393;p10"/>
          <p:cNvSpPr txBox="1"/>
          <p:nvPr/>
        </p:nvSpPr>
        <p:spPr>
          <a:xfrm>
            <a:off x="10121530" y="3414880"/>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tú</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4" name="Google Shape;394;p10"/>
          <p:cNvSpPr txBox="1"/>
          <p:nvPr/>
        </p:nvSpPr>
        <p:spPr>
          <a:xfrm>
            <a:off x="2652585" y="4472506"/>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tú</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6" name="Google Shape;396;p10"/>
          <p:cNvSpPr txBox="1"/>
          <p:nvPr/>
        </p:nvSpPr>
        <p:spPr>
          <a:xfrm>
            <a:off x="8032912" y="4794104"/>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él</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7" name="Google Shape;397;p10"/>
          <p:cNvSpPr txBox="1"/>
          <p:nvPr/>
        </p:nvSpPr>
        <p:spPr>
          <a:xfrm>
            <a:off x="467381" y="5115572"/>
            <a:ext cx="78189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8" name="Google Shape;398;p10"/>
          <p:cNvSpPr txBox="1"/>
          <p:nvPr/>
        </p:nvSpPr>
        <p:spPr>
          <a:xfrm>
            <a:off x="1789666" y="5761851"/>
            <a:ext cx="100239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err="1">
                <a:solidFill>
                  <a:srgbClr val="002060"/>
                </a:solidFill>
                <a:latin typeface="Century Gothic"/>
                <a:ea typeface="Century Gothic"/>
                <a:cs typeface="Century Gothic"/>
                <a:sym typeface="Century Gothic"/>
              </a:rPr>
              <a:t>ella</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9" name="Google Shape;399;p10"/>
          <p:cNvSpPr txBox="1"/>
          <p:nvPr/>
        </p:nvSpPr>
        <p:spPr>
          <a:xfrm>
            <a:off x="4481300" y="5761851"/>
            <a:ext cx="55854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400" name="Google Shape;400;p10"/>
          <p:cNvSpPr txBox="1"/>
          <p:nvPr/>
        </p:nvSpPr>
        <p:spPr>
          <a:xfrm>
            <a:off x="7256491" y="5774067"/>
            <a:ext cx="78189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a:solidFill>
                  <a:srgbClr val="002060"/>
                </a:solidFill>
                <a:latin typeface="Century Gothic"/>
                <a:ea typeface="Century Gothic"/>
                <a:cs typeface="Century Gothic"/>
                <a:sym typeface="Century Gothic"/>
              </a:rPr>
              <a:t>T</a:t>
            </a:r>
            <a:r>
              <a:rPr lang="en-GB" sz="2400" b="1" i="0" u="none" strike="noStrike" cap="none" dirty="0">
                <a:solidFill>
                  <a:srgbClr val="002060"/>
                </a:solidFill>
                <a:latin typeface="Century Gothic"/>
                <a:ea typeface="Century Gothic"/>
                <a:cs typeface="Century Gothic"/>
                <a:sym typeface="Century Gothic"/>
              </a:rPr>
              <a:t>ú</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pic>
        <p:nvPicPr>
          <p:cNvPr id="401" name="Google Shape;401;p10" descr="Icon&#10;&#10;Description automatically generated"/>
          <p:cNvPicPr preferRelativeResize="0"/>
          <p:nvPr/>
        </p:nvPicPr>
        <p:blipFill rotWithShape="1">
          <a:blip r:embed="rId5">
            <a:alphaModFix/>
          </a:blip>
          <a:srcRect/>
          <a:stretch/>
        </p:blipFill>
        <p:spPr>
          <a:xfrm>
            <a:off x="7810921" y="-229572"/>
            <a:ext cx="2424277" cy="1254386"/>
          </a:xfrm>
          <a:prstGeom prst="rect">
            <a:avLst/>
          </a:prstGeom>
          <a:noFill/>
          <a:ln>
            <a:noFill/>
          </a:ln>
        </p:spPr>
      </p:pic>
      <p:sp>
        <p:nvSpPr>
          <p:cNvPr id="19" name="Google Shape;394;p10">
            <a:extLst>
              <a:ext uri="{FF2B5EF4-FFF2-40B4-BE49-F238E27FC236}">
                <a16:creationId xmlns:a16="http://schemas.microsoft.com/office/drawing/2014/main" id="{75A490E7-F0B2-AE41-BE90-D21AB4D1870A}"/>
              </a:ext>
            </a:extLst>
          </p:cNvPr>
          <p:cNvSpPr txBox="1"/>
          <p:nvPr/>
        </p:nvSpPr>
        <p:spPr>
          <a:xfrm>
            <a:off x="8743789" y="3737337"/>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pic>
        <p:nvPicPr>
          <p:cNvPr id="2" name="Lucía habla con Nadia.wav" descr="Lucía habla con Nadia.wav">
            <a:hlinkClick r:id="" action="ppaction://media"/>
            <a:extLst>
              <a:ext uri="{FF2B5EF4-FFF2-40B4-BE49-F238E27FC236}">
                <a16:creationId xmlns:a16="http://schemas.microsoft.com/office/drawing/2014/main" id="{FF94ED99-1B0F-884C-872C-E63DFFEBF3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1362" y="816813"/>
            <a:ext cx="812800" cy="812800"/>
          </a:xfrm>
          <a:prstGeom prst="rect">
            <a:avLst/>
          </a:prstGeom>
        </p:spPr>
      </p:pic>
      <p:sp>
        <p:nvSpPr>
          <p:cNvPr id="20" name="Title 1">
            <a:extLst>
              <a:ext uri="{FF2B5EF4-FFF2-40B4-BE49-F238E27FC236}">
                <a16:creationId xmlns:a16="http://schemas.microsoft.com/office/drawing/2014/main" id="{BE7043A4-78A5-41D7-BA6E-37CDF209CEDC}"/>
              </a:ext>
            </a:extLst>
          </p:cNvPr>
          <p:cNvSpPr txBox="1">
            <a:spLocks/>
          </p:cNvSpPr>
          <p:nvPr/>
        </p:nvSpPr>
        <p:spPr>
          <a:xfrm>
            <a:off x="-1" y="213557"/>
            <a:ext cx="3936207" cy="647577"/>
          </a:xfrm>
          <a:prstGeom prst="rect">
            <a:avLst/>
          </a:prstGeom>
          <a:blipFill>
            <a:blip r:embed="rId7">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a:t>Los fines de </a:t>
            </a:r>
            <a:r>
              <a:rPr lang="en-GB" sz="2800" dirty="0" err="1"/>
              <a:t>semana</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93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1"/>
          <p:cNvSpPr txBox="1"/>
          <p:nvPr/>
        </p:nvSpPr>
        <p:spPr>
          <a:xfrm>
            <a:off x="340334" y="2913073"/>
            <a:ext cx="5558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latin typeface="Century Gothic"/>
                <a:ea typeface="Century Gothic"/>
                <a:cs typeface="Century Gothic"/>
                <a:sym typeface="Century Gothic"/>
              </a:rPr>
              <a:t>I went </a:t>
            </a:r>
            <a:r>
              <a:rPr lang="en-GB" sz="2800">
                <a:latin typeface="Century Gothic"/>
                <a:ea typeface="Century Gothic"/>
                <a:cs typeface="Century Gothic"/>
                <a:sym typeface="Century Gothic"/>
              </a:rPr>
              <a:t>to the shop yesterday.</a:t>
            </a:r>
            <a:endParaRPr/>
          </a:p>
        </p:txBody>
      </p:sp>
      <p:sp>
        <p:nvSpPr>
          <p:cNvPr id="409" name="Google Shape;409;p11"/>
          <p:cNvSpPr txBox="1">
            <a:spLocks noGrp="1"/>
          </p:cNvSpPr>
          <p:nvPr>
            <p:ph type="title"/>
          </p:nvPr>
        </p:nvSpPr>
        <p:spPr>
          <a:xfrm>
            <a:off x="0" y="12984"/>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600"/>
              <a:buFont typeface="Century Gothic"/>
              <a:buNone/>
            </a:pPr>
            <a:r>
              <a:rPr lang="en-GB" sz="2600" b="1">
                <a:solidFill>
                  <a:schemeClr val="lt1"/>
                </a:solidFill>
              </a:rPr>
              <a:t>Saying where people went</a:t>
            </a:r>
            <a:br>
              <a:rPr lang="en-GB" sz="2600" b="1">
                <a:solidFill>
                  <a:schemeClr val="lt1"/>
                </a:solidFill>
              </a:rPr>
            </a:br>
            <a:r>
              <a:rPr lang="en-GB" sz="2600" b="1">
                <a:solidFill>
                  <a:schemeClr val="lt1"/>
                </a:solidFill>
              </a:rPr>
              <a:t>‘Ir’ in the past: fui, fuiste, fue</a:t>
            </a:r>
            <a:endParaRPr sz="2600" b="1">
              <a:solidFill>
                <a:schemeClr val="lt1"/>
              </a:solidFill>
            </a:endParaRPr>
          </a:p>
        </p:txBody>
      </p:sp>
      <p:sp>
        <p:nvSpPr>
          <p:cNvPr id="410" name="Google Shape;410;p11"/>
          <p:cNvSpPr txBox="1"/>
          <p:nvPr/>
        </p:nvSpPr>
        <p:spPr>
          <a:xfrm>
            <a:off x="340335" y="1163991"/>
            <a:ext cx="115113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Remember that some verbs do not follow the general rules. </a:t>
            </a:r>
            <a:endParaRPr/>
          </a:p>
        </p:txBody>
      </p:sp>
      <p:sp>
        <p:nvSpPr>
          <p:cNvPr id="411" name="Google Shape;411;p11"/>
          <p:cNvSpPr txBox="1"/>
          <p:nvPr/>
        </p:nvSpPr>
        <p:spPr>
          <a:xfrm>
            <a:off x="340335" y="2278067"/>
            <a:ext cx="89240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To say ‘</a:t>
            </a:r>
            <a:r>
              <a:rPr lang="en-GB" sz="2800" b="1">
                <a:latin typeface="Century Gothic"/>
                <a:ea typeface="Century Gothic"/>
                <a:cs typeface="Century Gothic"/>
                <a:sym typeface="Century Gothic"/>
              </a:rPr>
              <a:t>I went</a:t>
            </a:r>
            <a:r>
              <a:rPr lang="en-GB" sz="2800">
                <a:latin typeface="Century Gothic"/>
                <a:ea typeface="Century Gothic"/>
                <a:cs typeface="Century Gothic"/>
                <a:sym typeface="Century Gothic"/>
              </a:rPr>
              <a:t>’ for a completed action, say ____.</a:t>
            </a:r>
            <a:endParaRPr sz="2800">
              <a:latin typeface="Century Gothic"/>
              <a:ea typeface="Century Gothic"/>
              <a:cs typeface="Century Gothic"/>
              <a:sym typeface="Century Gothic"/>
            </a:endParaRPr>
          </a:p>
        </p:txBody>
      </p:sp>
      <p:sp>
        <p:nvSpPr>
          <p:cNvPr id="412" name="Google Shape;412;p11"/>
          <p:cNvSpPr txBox="1"/>
          <p:nvPr/>
        </p:nvSpPr>
        <p:spPr>
          <a:xfrm>
            <a:off x="5774598" y="2936640"/>
            <a:ext cx="499817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chemeClr val="tx2"/>
                </a:solidFill>
                <a:latin typeface="Century Gothic"/>
                <a:ea typeface="Century Gothic"/>
                <a:cs typeface="Century Gothic"/>
                <a:sym typeface="Century Gothic"/>
              </a:rPr>
              <a:t>Fui</a:t>
            </a:r>
            <a:r>
              <a:rPr lang="en-GB" sz="2800" dirty="0">
                <a:solidFill>
                  <a:srgbClr val="1F3864"/>
                </a:solidFill>
                <a:latin typeface="Century Gothic"/>
                <a:ea typeface="Century Gothic"/>
                <a:cs typeface="Century Gothic"/>
                <a:sym typeface="Century Gothic"/>
              </a:rPr>
              <a:t> </a:t>
            </a:r>
            <a:r>
              <a:rPr lang="en-GB" sz="2800" dirty="0">
                <a:latin typeface="Century Gothic"/>
                <a:ea typeface="Century Gothic"/>
                <a:cs typeface="Century Gothic"/>
                <a:sym typeface="Century Gothic"/>
              </a:rPr>
              <a:t>a la tienda </a:t>
            </a:r>
            <a:r>
              <a:rPr lang="en-GB" sz="2800" dirty="0" err="1">
                <a:latin typeface="Century Gothic"/>
                <a:ea typeface="Century Gothic"/>
                <a:cs typeface="Century Gothic"/>
                <a:sym typeface="Century Gothic"/>
              </a:rPr>
              <a:t>ayer</a:t>
            </a:r>
            <a:r>
              <a:rPr lang="en-GB" sz="2800" dirty="0">
                <a:latin typeface="Century Gothic"/>
                <a:ea typeface="Century Gothic"/>
                <a:cs typeface="Century Gothic"/>
                <a:sym typeface="Century Gothic"/>
              </a:rPr>
              <a:t>.</a:t>
            </a:r>
            <a:endParaRPr dirty="0"/>
          </a:p>
        </p:txBody>
      </p:sp>
      <p:sp>
        <p:nvSpPr>
          <p:cNvPr id="413" name="Google Shape;413;p11"/>
          <p:cNvSpPr txBox="1"/>
          <p:nvPr/>
        </p:nvSpPr>
        <p:spPr>
          <a:xfrm>
            <a:off x="340335" y="3644444"/>
            <a:ext cx="94280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To say ‘</a:t>
            </a:r>
            <a:r>
              <a:rPr lang="en-GB" sz="2800" b="1">
                <a:latin typeface="Century Gothic"/>
                <a:ea typeface="Century Gothic"/>
                <a:cs typeface="Century Gothic"/>
                <a:sym typeface="Century Gothic"/>
              </a:rPr>
              <a:t>you went</a:t>
            </a:r>
            <a:r>
              <a:rPr lang="en-GB" sz="2800">
                <a:latin typeface="Century Gothic"/>
                <a:ea typeface="Century Gothic"/>
                <a:cs typeface="Century Gothic"/>
                <a:sym typeface="Century Gothic"/>
              </a:rPr>
              <a:t>’ for a completed action, say ______.</a:t>
            </a:r>
            <a:endParaRPr sz="2800">
              <a:latin typeface="Century Gothic"/>
              <a:ea typeface="Century Gothic"/>
              <a:cs typeface="Century Gothic"/>
              <a:sym typeface="Century Gothic"/>
            </a:endParaRPr>
          </a:p>
        </p:txBody>
      </p:sp>
      <p:sp>
        <p:nvSpPr>
          <p:cNvPr id="414" name="Google Shape;414;p11"/>
          <p:cNvSpPr txBox="1"/>
          <p:nvPr/>
        </p:nvSpPr>
        <p:spPr>
          <a:xfrm>
            <a:off x="5752626" y="4276170"/>
            <a:ext cx="63938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chemeClr val="tx2"/>
                </a:solidFill>
                <a:latin typeface="Century Gothic"/>
                <a:ea typeface="Century Gothic"/>
                <a:cs typeface="Century Gothic"/>
                <a:sym typeface="Century Gothic"/>
              </a:rPr>
              <a:t>Fuiste</a:t>
            </a:r>
            <a:r>
              <a:rPr lang="en-GB" sz="2800" dirty="0">
                <a:solidFill>
                  <a:srgbClr val="1F3864"/>
                </a:solidFill>
                <a:latin typeface="Century Gothic"/>
                <a:ea typeface="Century Gothic"/>
                <a:cs typeface="Century Gothic"/>
                <a:sym typeface="Century Gothic"/>
              </a:rPr>
              <a:t> </a:t>
            </a:r>
            <a:r>
              <a:rPr lang="en-GB" sz="2800" dirty="0">
                <a:latin typeface="Century Gothic"/>
                <a:ea typeface="Century Gothic"/>
                <a:cs typeface="Century Gothic"/>
                <a:sym typeface="Century Gothic"/>
              </a:rPr>
              <a:t>a los </a:t>
            </a:r>
            <a:r>
              <a:rPr lang="en-GB" sz="2800" dirty="0" err="1">
                <a:latin typeface="Century Gothic"/>
                <a:ea typeface="Century Gothic"/>
                <a:cs typeface="Century Gothic"/>
                <a:sym typeface="Century Gothic"/>
              </a:rPr>
              <a:t>Estados</a:t>
            </a:r>
            <a:r>
              <a:rPr lang="en-GB" sz="2800" dirty="0">
                <a:latin typeface="Century Gothic"/>
                <a:ea typeface="Century Gothic"/>
                <a:cs typeface="Century Gothic"/>
                <a:sym typeface="Century Gothic"/>
              </a:rPr>
              <a:t> Unidos </a:t>
            </a:r>
            <a:r>
              <a:rPr lang="en-GB" sz="2800" dirty="0" err="1">
                <a:latin typeface="Century Gothic"/>
                <a:ea typeface="Century Gothic"/>
                <a:cs typeface="Century Gothic"/>
                <a:sym typeface="Century Gothic"/>
              </a:rPr>
              <a:t>en</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abril</a:t>
            </a:r>
            <a:r>
              <a:rPr lang="en-GB" sz="2800" dirty="0">
                <a:latin typeface="Century Gothic"/>
                <a:ea typeface="Century Gothic"/>
                <a:cs typeface="Century Gothic"/>
                <a:sym typeface="Century Gothic"/>
              </a:rPr>
              <a:t>.</a:t>
            </a:r>
            <a:endParaRPr dirty="0"/>
          </a:p>
        </p:txBody>
      </p:sp>
      <p:sp>
        <p:nvSpPr>
          <p:cNvPr id="415" name="Google Shape;415;p11"/>
          <p:cNvSpPr txBox="1"/>
          <p:nvPr/>
        </p:nvSpPr>
        <p:spPr>
          <a:xfrm>
            <a:off x="340334" y="5010820"/>
            <a:ext cx="76278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latin typeface="Century Gothic"/>
                <a:ea typeface="Century Gothic"/>
                <a:cs typeface="Century Gothic"/>
                <a:sym typeface="Century Gothic"/>
              </a:rPr>
              <a:t>To say ‘</a:t>
            </a:r>
            <a:r>
              <a:rPr lang="en-GB" sz="2800" b="1" dirty="0">
                <a:latin typeface="Century Gothic"/>
                <a:ea typeface="Century Gothic"/>
                <a:cs typeface="Century Gothic"/>
                <a:sym typeface="Century Gothic"/>
              </a:rPr>
              <a:t>s/he went</a:t>
            </a:r>
            <a:r>
              <a:rPr lang="en-GB" sz="2800" dirty="0">
                <a:latin typeface="Century Gothic"/>
                <a:ea typeface="Century Gothic"/>
                <a:cs typeface="Century Gothic"/>
                <a:sym typeface="Century Gothic"/>
              </a:rPr>
              <a:t>’ or ‘</a:t>
            </a:r>
            <a:r>
              <a:rPr lang="en-GB" sz="2800" b="1" dirty="0">
                <a:latin typeface="Century Gothic"/>
                <a:ea typeface="Century Gothic"/>
                <a:cs typeface="Century Gothic"/>
                <a:sym typeface="Century Gothic"/>
              </a:rPr>
              <a:t>it went</a:t>
            </a:r>
            <a:r>
              <a:rPr lang="en-GB" sz="2800" dirty="0">
                <a:latin typeface="Century Gothic"/>
                <a:ea typeface="Century Gothic"/>
                <a:cs typeface="Century Gothic"/>
                <a:sym typeface="Century Gothic"/>
              </a:rPr>
              <a:t>’, say </a:t>
            </a:r>
            <a:r>
              <a:rPr lang="en-GB" sz="2800" b="1" dirty="0" err="1">
                <a:latin typeface="Century Gothic"/>
                <a:ea typeface="Century Gothic"/>
                <a:cs typeface="Century Gothic"/>
                <a:sym typeface="Century Gothic"/>
              </a:rPr>
              <a:t>fue</a:t>
            </a:r>
            <a:r>
              <a:rPr lang="en-GB" sz="2800" b="1" dirty="0">
                <a:latin typeface="Century Gothic"/>
                <a:ea typeface="Century Gothic"/>
                <a:cs typeface="Century Gothic"/>
                <a:sym typeface="Century Gothic"/>
              </a:rPr>
              <a:t>.</a:t>
            </a:r>
            <a:endParaRPr sz="2800" dirty="0">
              <a:latin typeface="Century Gothic"/>
              <a:ea typeface="Century Gothic"/>
              <a:cs typeface="Century Gothic"/>
              <a:sym typeface="Century Gothic"/>
            </a:endParaRPr>
          </a:p>
        </p:txBody>
      </p:sp>
      <p:sp>
        <p:nvSpPr>
          <p:cNvPr id="416" name="Google Shape;416;p11"/>
          <p:cNvSpPr txBox="1"/>
          <p:nvPr/>
        </p:nvSpPr>
        <p:spPr>
          <a:xfrm>
            <a:off x="7824192" y="2257740"/>
            <a:ext cx="84447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chemeClr val="tx2"/>
                </a:solidFill>
                <a:latin typeface="Century Gothic"/>
                <a:ea typeface="Century Gothic"/>
                <a:cs typeface="Century Gothic"/>
                <a:sym typeface="Century Gothic"/>
              </a:rPr>
              <a:t>fui</a:t>
            </a:r>
            <a:r>
              <a:rPr lang="en-GB" sz="2800">
                <a:solidFill>
                  <a:schemeClr val="tx2"/>
                </a:solidFill>
                <a:latin typeface="Century Gothic"/>
                <a:ea typeface="Century Gothic"/>
                <a:cs typeface="Century Gothic"/>
                <a:sym typeface="Century Gothic"/>
              </a:rPr>
              <a:t> </a:t>
            </a:r>
            <a:endParaRPr>
              <a:solidFill>
                <a:schemeClr val="tx2"/>
              </a:solidFill>
            </a:endParaRPr>
          </a:p>
        </p:txBody>
      </p:sp>
      <p:sp>
        <p:nvSpPr>
          <p:cNvPr id="417" name="Google Shape;417;p11"/>
          <p:cNvSpPr txBox="1"/>
          <p:nvPr/>
        </p:nvSpPr>
        <p:spPr>
          <a:xfrm>
            <a:off x="8371579" y="3653364"/>
            <a:ext cx="115595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chemeClr val="tx2"/>
                </a:solidFill>
                <a:latin typeface="Century Gothic"/>
                <a:ea typeface="Century Gothic"/>
                <a:cs typeface="Century Gothic"/>
                <a:sym typeface="Century Gothic"/>
              </a:rPr>
              <a:t>fuiste</a:t>
            </a:r>
            <a:endParaRPr sz="2800">
              <a:solidFill>
                <a:schemeClr val="tx2"/>
              </a:solidFill>
              <a:latin typeface="Century Gothic"/>
              <a:ea typeface="Century Gothic"/>
              <a:cs typeface="Century Gothic"/>
              <a:sym typeface="Century Gothic"/>
            </a:endParaRPr>
          </a:p>
        </p:txBody>
      </p:sp>
      <p:sp>
        <p:nvSpPr>
          <p:cNvPr id="418" name="Google Shape;418;p11"/>
          <p:cNvSpPr txBox="1"/>
          <p:nvPr/>
        </p:nvSpPr>
        <p:spPr>
          <a:xfrm>
            <a:off x="5798138" y="5704377"/>
            <a:ext cx="436732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chemeClr val="tx2"/>
                </a:solidFill>
                <a:latin typeface="Century Gothic"/>
                <a:ea typeface="Century Gothic"/>
                <a:cs typeface="Century Gothic"/>
                <a:sym typeface="Century Gothic"/>
              </a:rPr>
              <a:t>Fue</a:t>
            </a:r>
            <a:r>
              <a:rPr lang="en-GB" sz="2800" dirty="0">
                <a:solidFill>
                  <a:srgbClr val="1F3864"/>
                </a:solidFill>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en</a:t>
            </a:r>
            <a:r>
              <a:rPr lang="en-GB" sz="2800" dirty="0">
                <a:latin typeface="Century Gothic"/>
                <a:ea typeface="Century Gothic"/>
                <a:cs typeface="Century Gothic"/>
                <a:sym typeface="Century Gothic"/>
              </a:rPr>
              <a:t> </a:t>
            </a:r>
            <a:r>
              <a:rPr lang="en-GB" sz="2800" dirty="0" err="1">
                <a:latin typeface="Century Gothic"/>
                <a:ea typeface="Century Gothic"/>
                <a:cs typeface="Century Gothic"/>
                <a:sym typeface="Century Gothic"/>
              </a:rPr>
              <a:t>tren</a:t>
            </a:r>
            <a:r>
              <a:rPr lang="en-GB" sz="2800" dirty="0">
                <a:latin typeface="Century Gothic"/>
                <a:ea typeface="Century Gothic"/>
                <a:cs typeface="Century Gothic"/>
                <a:sym typeface="Century Gothic"/>
              </a:rPr>
              <a:t>.</a:t>
            </a:r>
            <a:endParaRPr dirty="0"/>
          </a:p>
        </p:txBody>
      </p:sp>
      <p:sp>
        <p:nvSpPr>
          <p:cNvPr id="419" name="Google Shape;419;p11"/>
          <p:cNvSpPr txBox="1"/>
          <p:nvPr/>
        </p:nvSpPr>
        <p:spPr>
          <a:xfrm>
            <a:off x="389906" y="5704377"/>
            <a:ext cx="521827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latin typeface="Century Gothic"/>
                <a:ea typeface="Century Gothic"/>
                <a:cs typeface="Century Gothic"/>
                <a:sym typeface="Century Gothic"/>
              </a:rPr>
              <a:t>S/he went </a:t>
            </a:r>
            <a:r>
              <a:rPr lang="en-GB" sz="2800">
                <a:latin typeface="Century Gothic"/>
                <a:ea typeface="Century Gothic"/>
                <a:cs typeface="Century Gothic"/>
                <a:sym typeface="Century Gothic"/>
              </a:rPr>
              <a:t>by train.</a:t>
            </a:r>
            <a:endParaRPr/>
          </a:p>
        </p:txBody>
      </p:sp>
      <p:sp>
        <p:nvSpPr>
          <p:cNvPr id="420" name="Google Shape;420;p11"/>
          <p:cNvSpPr txBox="1"/>
          <p:nvPr/>
        </p:nvSpPr>
        <p:spPr>
          <a:xfrm>
            <a:off x="340333" y="4267250"/>
            <a:ext cx="5558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latin typeface="Century Gothic"/>
                <a:ea typeface="Century Gothic"/>
                <a:cs typeface="Century Gothic"/>
                <a:sym typeface="Century Gothic"/>
              </a:rPr>
              <a:t>You went </a:t>
            </a:r>
            <a:r>
              <a:rPr lang="en-GB" sz="2800">
                <a:latin typeface="Century Gothic"/>
                <a:ea typeface="Century Gothic"/>
                <a:cs typeface="Century Gothic"/>
                <a:sym typeface="Century Gothic"/>
              </a:rPr>
              <a:t>to the USA in April.</a:t>
            </a:r>
            <a:endParaRPr/>
          </a:p>
        </p:txBody>
      </p:sp>
      <p:sp>
        <p:nvSpPr>
          <p:cNvPr id="421" name="Google Shape;421;p11"/>
          <p:cNvSpPr/>
          <p:nvPr/>
        </p:nvSpPr>
        <p:spPr>
          <a:xfrm>
            <a:off x="10375900" y="258166"/>
            <a:ext cx="1552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gramática</a:t>
            </a:r>
            <a:endParaRPr/>
          </a:p>
        </p:txBody>
      </p:sp>
      <p:sp>
        <p:nvSpPr>
          <p:cNvPr id="422" name="Google Shape;422;p11"/>
          <p:cNvSpPr/>
          <p:nvPr/>
        </p:nvSpPr>
        <p:spPr>
          <a:xfrm>
            <a:off x="340333" y="1612851"/>
            <a:ext cx="1049619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latin typeface="Century Gothic"/>
                <a:ea typeface="Century Gothic"/>
                <a:cs typeface="Century Gothic"/>
                <a:sym typeface="Century Gothic"/>
              </a:rPr>
              <a:t>The verb ‘</a:t>
            </a:r>
            <a:r>
              <a:rPr lang="en-GB" sz="2800" dirty="0" err="1">
                <a:latin typeface="Century Gothic"/>
                <a:ea typeface="Century Gothic"/>
                <a:cs typeface="Century Gothic"/>
                <a:sym typeface="Century Gothic"/>
              </a:rPr>
              <a:t>ir</a:t>
            </a:r>
            <a:r>
              <a:rPr lang="en-GB" sz="2800" dirty="0">
                <a:latin typeface="Century Gothic"/>
                <a:ea typeface="Century Gothic"/>
                <a:cs typeface="Century Gothic"/>
                <a:sym typeface="Century Gothic"/>
              </a:rPr>
              <a:t>’ (to go) is one example.</a:t>
            </a:r>
            <a:endParaRPr dirty="0"/>
          </a:p>
        </p:txBody>
      </p:sp>
      <p:sp>
        <p:nvSpPr>
          <p:cNvPr id="18" name="Title 1">
            <a:extLst>
              <a:ext uri="{FF2B5EF4-FFF2-40B4-BE49-F238E27FC236}">
                <a16:creationId xmlns:a16="http://schemas.microsoft.com/office/drawing/2014/main" id="{816AF28C-88A5-45D5-B557-B8EDC4F63050}"/>
              </a:ext>
            </a:extLst>
          </p:cNvPr>
          <p:cNvSpPr txBox="1">
            <a:spLocks/>
          </p:cNvSpPr>
          <p:nvPr/>
        </p:nvSpPr>
        <p:spPr>
          <a:xfrm>
            <a:off x="-1" y="213557"/>
            <a:ext cx="383903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a:t>‘</a:t>
            </a:r>
            <a:r>
              <a:rPr lang="en-GB" sz="2800" dirty="0" err="1"/>
              <a:t>Ir</a:t>
            </a:r>
            <a:r>
              <a:rPr lang="en-GB" sz="2800" dirty="0"/>
              <a:t>’ in the </a:t>
            </a:r>
            <a:r>
              <a:rPr lang="en-GB" sz="2800" dirty="0" err="1"/>
              <a:t>preterite</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9" name="Google Shape;429;p12"/>
          <p:cNvSpPr txBox="1"/>
          <p:nvPr/>
        </p:nvSpPr>
        <p:spPr>
          <a:xfrm>
            <a:off x="340669" y="1768738"/>
            <a:ext cx="506044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dirty="0">
                <a:latin typeface="Century Gothic"/>
                <a:ea typeface="Century Gothic"/>
                <a:cs typeface="Century Gothic"/>
                <a:sym typeface="Century Gothic"/>
              </a:rPr>
              <a:t>1. “</a:t>
            </a:r>
            <a:r>
              <a:rPr lang="en-GB" sz="2200" b="0" i="0" u="none" strike="noStrike" cap="none" dirty="0" err="1">
                <a:latin typeface="Century Gothic"/>
                <a:ea typeface="Century Gothic"/>
                <a:cs typeface="Century Gothic"/>
                <a:sym typeface="Century Gothic"/>
              </a:rPr>
              <a:t>Fuiste</a:t>
            </a:r>
            <a:r>
              <a:rPr lang="en-GB" sz="2200" b="0" i="0" u="none" strike="noStrike" cap="none" dirty="0">
                <a:latin typeface="Century Gothic"/>
                <a:ea typeface="Century Gothic"/>
                <a:cs typeface="Century Gothic"/>
                <a:sym typeface="Century Gothic"/>
              </a:rPr>
              <a:t> al </a:t>
            </a:r>
            <a:r>
              <a:rPr lang="en-GB" sz="2200" b="0" i="0" u="none" strike="noStrike" cap="none" dirty="0" err="1">
                <a:latin typeface="Century Gothic"/>
                <a:ea typeface="Century Gothic"/>
                <a:cs typeface="Century Gothic"/>
                <a:sym typeface="Century Gothic"/>
              </a:rPr>
              <a:t>médico</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ayer</a:t>
            </a:r>
            <a:r>
              <a:rPr lang="en-GB" sz="2200" b="0" i="0" u="none" strike="noStrike" cap="none" dirty="0">
                <a:latin typeface="Century Gothic"/>
                <a:ea typeface="Century Gothic"/>
                <a:cs typeface="Century Gothic"/>
                <a:sym typeface="Century Gothic"/>
              </a:rPr>
              <a:t>”.</a:t>
            </a:r>
            <a:endParaRPr dirty="0"/>
          </a:p>
        </p:txBody>
      </p:sp>
      <p:sp>
        <p:nvSpPr>
          <p:cNvPr id="430" name="Google Shape;430;p12"/>
          <p:cNvSpPr txBox="1"/>
          <p:nvPr/>
        </p:nvSpPr>
        <p:spPr>
          <a:xfrm>
            <a:off x="192616" y="1210570"/>
            <a:ext cx="808770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latin typeface="Century Gothic"/>
                <a:ea typeface="Century Gothic"/>
                <a:cs typeface="Century Gothic"/>
                <a:sym typeface="Century Gothic"/>
              </a:rPr>
              <a:t>Escribe ‘I’, ‘you’ o ‘she’. </a:t>
            </a:r>
            <a:r>
              <a:rPr lang="en-GB" sz="2000" b="0" i="0" u="none" strike="noStrike" cap="none" dirty="0" err="1">
                <a:latin typeface="Century Gothic"/>
                <a:ea typeface="Century Gothic"/>
                <a:cs typeface="Century Gothic"/>
                <a:sym typeface="Century Gothic"/>
              </a:rPr>
              <a:t>Luego</a:t>
            </a:r>
            <a:r>
              <a:rPr lang="en-GB" sz="2000" b="0" i="0" u="none" strike="noStrike" cap="none" dirty="0">
                <a:latin typeface="Century Gothic"/>
                <a:ea typeface="Century Gothic"/>
                <a:cs typeface="Century Gothic"/>
                <a:sym typeface="Century Gothic"/>
              </a:rPr>
              <a:t>, lee y escribe las </a:t>
            </a:r>
            <a:r>
              <a:rPr lang="en-GB" sz="2000" b="0" i="0" u="none" strike="noStrike" cap="none" dirty="0" err="1">
                <a:latin typeface="Century Gothic"/>
                <a:ea typeface="Century Gothic"/>
                <a:cs typeface="Century Gothic"/>
                <a:sym typeface="Century Gothic"/>
              </a:rPr>
              <a:t>frases</a:t>
            </a:r>
            <a:r>
              <a:rPr lang="en-GB" sz="2000" b="0" i="0" u="none" strike="noStrike" cap="none"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en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inglés</a:t>
            </a:r>
            <a:r>
              <a:rPr lang="en-GB" sz="2000" dirty="0">
                <a:latin typeface="Century Gothic"/>
                <a:ea typeface="Century Gothic"/>
                <a:cs typeface="Century Gothic"/>
                <a:sym typeface="Century Gothic"/>
              </a:rPr>
              <a:t>.</a:t>
            </a:r>
            <a:endParaRPr sz="2000" b="0" i="0" u="none" strike="noStrike" cap="none" dirty="0">
              <a:latin typeface="Century Gothic"/>
              <a:ea typeface="Century Gothic"/>
              <a:cs typeface="Century Gothic"/>
              <a:sym typeface="Century Gothic"/>
            </a:endParaRPr>
          </a:p>
        </p:txBody>
      </p:sp>
      <p:sp>
        <p:nvSpPr>
          <p:cNvPr id="431" name="Google Shape;431;p12"/>
          <p:cNvSpPr/>
          <p:nvPr/>
        </p:nvSpPr>
        <p:spPr>
          <a:xfrm>
            <a:off x="342564" y="2572833"/>
            <a:ext cx="4929568" cy="7901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0" i="0" u="none" strike="noStrike" cap="none" dirty="0">
                <a:latin typeface="Century Gothic"/>
                <a:ea typeface="Century Gothic"/>
                <a:cs typeface="Century Gothic"/>
                <a:sym typeface="Century Gothic"/>
              </a:rPr>
              <a:t>2. </a:t>
            </a:r>
            <a:r>
              <a:rPr lang="en-GB" sz="2200" dirty="0">
                <a:latin typeface="Century Gothic"/>
                <a:ea typeface="Century Gothic"/>
                <a:cs typeface="Century Gothic"/>
                <a:sym typeface="Century Gothic"/>
              </a:rPr>
              <a:t>“</a:t>
            </a:r>
            <a:r>
              <a:rPr lang="en-GB" sz="2200" dirty="0" err="1">
                <a:latin typeface="Century Gothic"/>
                <a:ea typeface="Century Gothic"/>
                <a:cs typeface="Century Gothic"/>
                <a:sym typeface="Century Gothic"/>
              </a:rPr>
              <a:t>Fue</a:t>
            </a:r>
            <a:r>
              <a:rPr lang="en-GB" sz="2200" dirty="0">
                <a:latin typeface="Century Gothic"/>
                <a:ea typeface="Century Gothic"/>
                <a:cs typeface="Century Gothic"/>
                <a:sym typeface="Century Gothic"/>
              </a:rPr>
              <a:t> al </a:t>
            </a:r>
            <a:r>
              <a:rPr lang="en-GB" sz="2200" dirty="0" err="1">
                <a:latin typeface="Century Gothic"/>
                <a:ea typeface="Century Gothic"/>
                <a:cs typeface="Century Gothic"/>
                <a:sym typeface="Century Gothic"/>
              </a:rPr>
              <a:t>extranjero</a:t>
            </a:r>
            <a:r>
              <a:rPr lang="en-GB" sz="2200" dirty="0">
                <a:latin typeface="Century Gothic"/>
                <a:ea typeface="Century Gothic"/>
                <a:cs typeface="Century Gothic"/>
                <a:sym typeface="Century Gothic"/>
              </a:rPr>
              <a:t> el </a:t>
            </a:r>
            <a:r>
              <a:rPr lang="en-GB" sz="2200" dirty="0" err="1">
                <a:latin typeface="Century Gothic"/>
                <a:ea typeface="Century Gothic"/>
                <a:cs typeface="Century Gothic"/>
                <a:sym typeface="Century Gothic"/>
              </a:rPr>
              <a:t>año</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pasado</a:t>
            </a:r>
            <a:r>
              <a:rPr lang="en-GB" sz="2200" b="0" i="0" u="none" strike="noStrike" cap="none" dirty="0">
                <a:latin typeface="Century Gothic"/>
                <a:ea typeface="Century Gothic"/>
                <a:cs typeface="Century Gothic"/>
                <a:sym typeface="Century Gothic"/>
              </a:rPr>
              <a:t>”.</a:t>
            </a:r>
            <a:endParaRPr sz="2200" b="0" i="0" u="none" strike="noStrike" cap="none" dirty="0">
              <a:latin typeface="Arial"/>
              <a:ea typeface="Arial"/>
              <a:cs typeface="Arial"/>
              <a:sym typeface="Arial"/>
            </a:endParaRPr>
          </a:p>
        </p:txBody>
      </p:sp>
      <p:sp>
        <p:nvSpPr>
          <p:cNvPr id="432" name="Google Shape;432;p12"/>
          <p:cNvSpPr/>
          <p:nvPr/>
        </p:nvSpPr>
        <p:spPr>
          <a:xfrm>
            <a:off x="366604" y="3402888"/>
            <a:ext cx="537725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0" i="0" u="none" strike="noStrike" cap="none" dirty="0">
                <a:latin typeface="Century Gothic"/>
                <a:ea typeface="Century Gothic"/>
                <a:cs typeface="Century Gothic"/>
                <a:sym typeface="Century Gothic"/>
              </a:rPr>
              <a:t>3. </a:t>
            </a:r>
            <a:r>
              <a:rPr lang="en-GB" sz="2200" dirty="0">
                <a:latin typeface="Century Gothic"/>
                <a:ea typeface="Century Gothic"/>
                <a:cs typeface="Century Gothic"/>
                <a:sym typeface="Century Gothic"/>
              </a:rPr>
              <a:t>“</a:t>
            </a:r>
            <a:r>
              <a:rPr lang="en-GB" sz="2200" dirty="0" err="1">
                <a:latin typeface="Century Gothic"/>
                <a:ea typeface="Century Gothic"/>
                <a:cs typeface="Century Gothic"/>
                <a:sym typeface="Century Gothic"/>
              </a:rPr>
              <a:t>Fue</a:t>
            </a:r>
            <a:r>
              <a:rPr lang="en-GB" sz="2200" dirty="0">
                <a:latin typeface="Century Gothic"/>
                <a:ea typeface="Century Gothic"/>
                <a:cs typeface="Century Gothic"/>
                <a:sym typeface="Century Gothic"/>
              </a:rPr>
              <a:t> a Italia </a:t>
            </a:r>
            <a:r>
              <a:rPr lang="en-GB" sz="2200" dirty="0" err="1">
                <a:latin typeface="Century Gothic"/>
                <a:ea typeface="Century Gothic"/>
                <a:cs typeface="Century Gothic"/>
                <a:sym typeface="Century Gothic"/>
              </a:rPr>
              <a:t>en</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avión</a:t>
            </a:r>
            <a:r>
              <a:rPr lang="en-GB" sz="2200" dirty="0">
                <a:latin typeface="Century Gothic"/>
                <a:ea typeface="Century Gothic"/>
                <a:cs typeface="Century Gothic"/>
                <a:sym typeface="Century Gothic"/>
              </a:rPr>
              <a:t>”.</a:t>
            </a:r>
            <a:endParaRPr sz="2200" b="0" i="0" u="none" strike="noStrike" cap="none" dirty="0">
              <a:latin typeface="Arial"/>
              <a:ea typeface="Arial"/>
              <a:cs typeface="Arial"/>
              <a:sym typeface="Arial"/>
            </a:endParaRPr>
          </a:p>
        </p:txBody>
      </p:sp>
      <p:sp>
        <p:nvSpPr>
          <p:cNvPr id="433" name="Google Shape;433;p12"/>
          <p:cNvSpPr/>
          <p:nvPr/>
        </p:nvSpPr>
        <p:spPr>
          <a:xfrm>
            <a:off x="374169" y="4022673"/>
            <a:ext cx="4995793" cy="7901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0" i="0" u="none" strike="noStrike" cap="none" dirty="0">
                <a:latin typeface="Century Gothic"/>
                <a:ea typeface="Century Gothic"/>
                <a:cs typeface="Century Gothic"/>
                <a:sym typeface="Century Gothic"/>
              </a:rPr>
              <a:t>4. </a:t>
            </a:r>
            <a:r>
              <a:rPr lang="en-GB" sz="2200" dirty="0">
                <a:latin typeface="Century Gothic"/>
                <a:ea typeface="Century Gothic"/>
                <a:cs typeface="Century Gothic"/>
                <a:sym typeface="Century Gothic"/>
              </a:rPr>
              <a:t>“</a:t>
            </a:r>
            <a:r>
              <a:rPr lang="en-GB" sz="2200" dirty="0" err="1">
                <a:latin typeface="Century Gothic"/>
                <a:ea typeface="Century Gothic"/>
                <a:cs typeface="Century Gothic"/>
                <a:sym typeface="Century Gothic"/>
              </a:rPr>
              <a:t>Fui</a:t>
            </a:r>
            <a:r>
              <a:rPr lang="en-GB" sz="2200" dirty="0">
                <a:latin typeface="Century Gothic"/>
                <a:ea typeface="Century Gothic"/>
                <a:cs typeface="Century Gothic"/>
                <a:sym typeface="Century Gothic"/>
              </a:rPr>
              <a:t> a un pueblo </a:t>
            </a:r>
            <a:r>
              <a:rPr lang="en-GB" sz="2200" dirty="0" err="1">
                <a:latin typeface="Century Gothic"/>
                <a:ea typeface="Century Gothic"/>
                <a:cs typeface="Century Gothic"/>
                <a:sym typeface="Century Gothic"/>
              </a:rPr>
              <a:t>en</a:t>
            </a:r>
            <a:r>
              <a:rPr lang="en-GB" sz="2200" dirty="0">
                <a:latin typeface="Century Gothic"/>
                <a:ea typeface="Century Gothic"/>
                <a:cs typeface="Century Gothic"/>
                <a:sym typeface="Century Gothic"/>
              </a:rPr>
              <a:t> la </a:t>
            </a:r>
            <a:r>
              <a:rPr lang="en-GB" sz="2200" dirty="0" err="1">
                <a:latin typeface="Century Gothic"/>
                <a:ea typeface="Century Gothic"/>
                <a:cs typeface="Century Gothic"/>
                <a:sym typeface="Century Gothic"/>
              </a:rPr>
              <a:t>frontera</a:t>
            </a:r>
            <a:r>
              <a:rPr lang="en-GB" sz="2200" dirty="0">
                <a:latin typeface="Century Gothic"/>
                <a:ea typeface="Century Gothic"/>
                <a:cs typeface="Century Gothic"/>
                <a:sym typeface="Century Gothic"/>
              </a:rPr>
              <a:t> con Francia</a:t>
            </a:r>
            <a:r>
              <a:rPr lang="en-GB" sz="2200" b="0" i="0" u="none" strike="noStrike" cap="none" dirty="0">
                <a:latin typeface="Century Gothic"/>
                <a:ea typeface="Century Gothic"/>
                <a:cs typeface="Century Gothic"/>
                <a:sym typeface="Century Gothic"/>
              </a:rPr>
              <a:t>”. </a:t>
            </a:r>
            <a:endParaRPr sz="2200" b="0" i="0" u="none" strike="noStrike" cap="none" dirty="0">
              <a:latin typeface="Arial"/>
              <a:ea typeface="Arial"/>
              <a:cs typeface="Arial"/>
              <a:sym typeface="Arial"/>
            </a:endParaRPr>
          </a:p>
        </p:txBody>
      </p:sp>
      <p:sp>
        <p:nvSpPr>
          <p:cNvPr id="434" name="Google Shape;434;p12"/>
          <p:cNvSpPr/>
          <p:nvPr/>
        </p:nvSpPr>
        <p:spPr>
          <a:xfrm>
            <a:off x="354554" y="4903063"/>
            <a:ext cx="520442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0" i="0" u="none" strike="noStrike" cap="none" dirty="0">
                <a:latin typeface="Century Gothic"/>
                <a:ea typeface="Century Gothic"/>
                <a:cs typeface="Century Gothic"/>
                <a:sym typeface="Century Gothic"/>
              </a:rPr>
              <a:t>5. </a:t>
            </a:r>
            <a:r>
              <a:rPr lang="en-GB" sz="2200" dirty="0">
                <a:latin typeface="Century Gothic"/>
                <a:ea typeface="Century Gothic"/>
                <a:cs typeface="Century Gothic"/>
                <a:sym typeface="Century Gothic"/>
              </a:rPr>
              <a:t>“</a:t>
            </a:r>
            <a:r>
              <a:rPr lang="en-GB" sz="2200" dirty="0" err="1">
                <a:latin typeface="Century Gothic"/>
                <a:ea typeface="Century Gothic"/>
                <a:cs typeface="Century Gothic"/>
                <a:sym typeface="Century Gothic"/>
              </a:rPr>
              <a:t>Fuiste</a:t>
            </a:r>
            <a:r>
              <a:rPr lang="en-GB" sz="2200" dirty="0">
                <a:latin typeface="Century Gothic"/>
                <a:ea typeface="Century Gothic"/>
                <a:cs typeface="Century Gothic"/>
                <a:sym typeface="Century Gothic"/>
              </a:rPr>
              <a:t> al </a:t>
            </a:r>
            <a:r>
              <a:rPr lang="en-GB" sz="2200" dirty="0" err="1">
                <a:latin typeface="Century Gothic"/>
                <a:ea typeface="Century Gothic"/>
                <a:cs typeface="Century Gothic"/>
                <a:sym typeface="Century Gothic"/>
              </a:rPr>
              <a:t>parque</a:t>
            </a:r>
            <a:r>
              <a:rPr lang="en-GB" sz="2200" dirty="0">
                <a:latin typeface="Century Gothic"/>
                <a:ea typeface="Century Gothic"/>
                <a:cs typeface="Century Gothic"/>
                <a:sym typeface="Century Gothic"/>
              </a:rPr>
              <a:t> la </a:t>
            </a:r>
            <a:r>
              <a:rPr lang="en-GB" sz="2200" dirty="0" err="1">
                <a:latin typeface="Century Gothic"/>
                <a:ea typeface="Century Gothic"/>
                <a:cs typeface="Century Gothic"/>
                <a:sym typeface="Century Gothic"/>
              </a:rPr>
              <a:t>semana</a:t>
            </a:r>
            <a:r>
              <a:rPr lang="en-GB" sz="2200" dirty="0">
                <a:latin typeface="Century Gothic"/>
                <a:ea typeface="Century Gothic"/>
                <a:cs typeface="Century Gothic"/>
                <a:sym typeface="Century Gothic"/>
              </a:rPr>
              <a:t> </a:t>
            </a:r>
            <a:r>
              <a:rPr lang="en-GB" sz="2200" dirty="0" err="1">
                <a:latin typeface="Century Gothic"/>
                <a:ea typeface="Century Gothic"/>
                <a:cs typeface="Century Gothic"/>
                <a:sym typeface="Century Gothic"/>
              </a:rPr>
              <a:t>pasada</a:t>
            </a:r>
            <a:r>
              <a:rPr lang="en-GB" sz="2200" b="0" i="0" u="none" strike="noStrike" cap="none" dirty="0">
                <a:latin typeface="Century Gothic"/>
                <a:ea typeface="Century Gothic"/>
                <a:cs typeface="Century Gothic"/>
                <a:sym typeface="Century Gothic"/>
              </a:rPr>
              <a:t>”. </a:t>
            </a:r>
            <a:endParaRPr sz="2200" b="0" i="0" u="none" strike="noStrike" cap="none" dirty="0">
              <a:latin typeface="Arial"/>
              <a:ea typeface="Arial"/>
              <a:cs typeface="Arial"/>
              <a:sym typeface="Arial"/>
            </a:endParaRPr>
          </a:p>
        </p:txBody>
      </p:sp>
      <p:sp>
        <p:nvSpPr>
          <p:cNvPr id="435" name="Google Shape;435;p12"/>
          <p:cNvSpPr/>
          <p:nvPr/>
        </p:nvSpPr>
        <p:spPr>
          <a:xfrm>
            <a:off x="342564" y="5760832"/>
            <a:ext cx="537725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0" i="0" u="none" strike="noStrike" cap="none" dirty="0">
                <a:latin typeface="Century Gothic"/>
                <a:ea typeface="Century Gothic"/>
                <a:cs typeface="Century Gothic"/>
                <a:sym typeface="Century Gothic"/>
              </a:rPr>
              <a:t>6. </a:t>
            </a:r>
            <a:r>
              <a:rPr lang="en-GB" sz="2200" dirty="0">
                <a:latin typeface="Century Gothic"/>
                <a:ea typeface="Century Gothic"/>
                <a:cs typeface="Century Gothic"/>
                <a:sym typeface="Century Gothic"/>
              </a:rPr>
              <a:t>“</a:t>
            </a:r>
            <a:r>
              <a:rPr lang="en-GB" sz="2200" dirty="0" err="1">
                <a:latin typeface="Century Gothic"/>
                <a:ea typeface="Century Gothic"/>
                <a:cs typeface="Century Gothic"/>
                <a:sym typeface="Century Gothic"/>
              </a:rPr>
              <a:t>Fui</a:t>
            </a:r>
            <a:r>
              <a:rPr lang="en-GB" sz="2200" dirty="0">
                <a:latin typeface="Century Gothic"/>
                <a:ea typeface="Century Gothic"/>
                <a:cs typeface="Century Gothic"/>
                <a:sym typeface="Century Gothic"/>
              </a:rPr>
              <a:t> de </a:t>
            </a:r>
            <a:r>
              <a:rPr lang="en-GB" sz="2200" dirty="0" err="1">
                <a:latin typeface="Century Gothic"/>
                <a:ea typeface="Century Gothic"/>
                <a:cs typeface="Century Gothic"/>
                <a:sym typeface="Century Gothic"/>
              </a:rPr>
              <a:t>paseo</a:t>
            </a:r>
            <a:r>
              <a:rPr lang="en-GB" sz="2200" dirty="0">
                <a:latin typeface="Century Gothic"/>
                <a:ea typeface="Century Gothic"/>
                <a:cs typeface="Century Gothic"/>
                <a:sym typeface="Century Gothic"/>
              </a:rPr>
              <a:t>”. </a:t>
            </a:r>
            <a:endParaRPr sz="2200" b="0" i="0" u="none" strike="noStrike" cap="none" dirty="0">
              <a:latin typeface="Arial"/>
              <a:ea typeface="Arial"/>
              <a:cs typeface="Arial"/>
              <a:sym typeface="Arial"/>
            </a:endParaRPr>
          </a:p>
        </p:txBody>
      </p:sp>
      <p:graphicFrame>
        <p:nvGraphicFramePr>
          <p:cNvPr id="436" name="Google Shape;436;p12"/>
          <p:cNvGraphicFramePr/>
          <p:nvPr>
            <p:extLst>
              <p:ext uri="{D42A27DB-BD31-4B8C-83A1-F6EECF244321}">
                <p14:modId xmlns:p14="http://schemas.microsoft.com/office/powerpoint/2010/main" val="3210204475"/>
              </p:ext>
            </p:extLst>
          </p:nvPr>
        </p:nvGraphicFramePr>
        <p:xfrm>
          <a:off x="8657554" y="1498717"/>
          <a:ext cx="3167850" cy="4450775"/>
        </p:xfrm>
        <a:graphic>
          <a:graphicData uri="http://schemas.openxmlformats.org/drawingml/2006/table">
            <a:tbl>
              <a:tblPr>
                <a:noFill/>
              </a:tblPr>
              <a:tblGrid>
                <a:gridCol w="1003375">
                  <a:extLst>
                    <a:ext uri="{9D8B030D-6E8A-4147-A177-3AD203B41FA5}">
                      <a16:colId xmlns:a16="http://schemas.microsoft.com/office/drawing/2014/main" val="20000"/>
                    </a:ext>
                  </a:extLst>
                </a:gridCol>
                <a:gridCol w="1030150">
                  <a:extLst>
                    <a:ext uri="{9D8B030D-6E8A-4147-A177-3AD203B41FA5}">
                      <a16:colId xmlns:a16="http://schemas.microsoft.com/office/drawing/2014/main" val="20001"/>
                    </a:ext>
                  </a:extLst>
                </a:gridCol>
                <a:gridCol w="1134325">
                  <a:extLst>
                    <a:ext uri="{9D8B030D-6E8A-4147-A177-3AD203B41FA5}">
                      <a16:colId xmlns:a16="http://schemas.microsoft.com/office/drawing/2014/main" val="20002"/>
                    </a:ext>
                  </a:extLst>
                </a:gridCol>
              </a:tblGrid>
              <a:tr h="777275">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chemeClr val="tx1"/>
                          </a:solidFill>
                          <a:latin typeface="Century Gothic"/>
                          <a:ea typeface="Century Gothic"/>
                          <a:cs typeface="Century Gothic"/>
                          <a:sym typeface="Century Gothic"/>
                        </a:rPr>
                        <a:t>Lucía (‘I’)</a:t>
                      </a:r>
                      <a:endParaRPr sz="2000" b="1" u="none" strike="noStrike" cap="none">
                        <a:solidFill>
                          <a:schemeClr val="tx1"/>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solidFill>
                      <a:srgbClr val="FFF2CC"/>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chemeClr val="tx1"/>
                          </a:solidFill>
                          <a:latin typeface="Century Gothic"/>
                          <a:ea typeface="Century Gothic"/>
                          <a:cs typeface="Century Gothic"/>
                          <a:sym typeface="Century Gothic"/>
                        </a:rPr>
                        <a:t>Hugo (‘you’)</a:t>
                      </a:r>
                      <a:endParaRPr sz="2000" b="1" u="none" strike="noStrike" cap="none">
                        <a:solidFill>
                          <a:schemeClr val="tx1"/>
                        </a:solidFill>
                        <a:latin typeface="Century Gothic"/>
                        <a:ea typeface="Century Gothic"/>
                        <a:cs typeface="Century Gothic"/>
                        <a:sym typeface="Century Gothic"/>
                      </a:endParaRPr>
                    </a:p>
                  </a:txBody>
                  <a:tcPr marL="91450" marR="91450" marT="45725" marB="45725" anchor="ctr">
                    <a:solidFill>
                      <a:srgbClr val="FFF2CC"/>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chemeClr val="tx1"/>
                          </a:solidFill>
                          <a:latin typeface="Century Gothic"/>
                          <a:ea typeface="Century Gothic"/>
                          <a:cs typeface="Century Gothic"/>
                          <a:sym typeface="Century Gothic"/>
                        </a:rPr>
                        <a:t>Lucía (‘she’)</a:t>
                      </a:r>
                      <a:endParaRPr sz="2000" b="1" u="none" strike="noStrike" cap="none">
                        <a:solidFill>
                          <a:schemeClr val="tx1"/>
                        </a:solidFill>
                        <a:latin typeface="Century Gothic"/>
                        <a:ea typeface="Century Gothic"/>
                        <a:cs typeface="Century Gothic"/>
                        <a:sym typeface="Century Gothic"/>
                      </a:endParaRPr>
                    </a:p>
                  </a:txBody>
                  <a:tcPr marL="91450" marR="91450" marT="45725" marB="45725" anchor="ctr">
                    <a:solidFill>
                      <a:srgbClr val="FFF2CC"/>
                    </a:solidFill>
                  </a:tcPr>
                </a:tc>
                <a:extLst>
                  <a:ext uri="{0D108BD9-81ED-4DB2-BD59-A6C34878D82A}">
                    <a16:rowId xmlns:a16="http://schemas.microsoft.com/office/drawing/2014/main" val="10000"/>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chemeClr val="tx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dirty="0">
                        <a:solidFill>
                          <a:schemeClr val="tx1"/>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3"/>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4"/>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5"/>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6"/>
                  </a:ext>
                </a:extLst>
              </a:tr>
            </a:tbl>
          </a:graphicData>
        </a:graphic>
      </p:graphicFrame>
      <p:pic>
        <p:nvPicPr>
          <p:cNvPr id="437" name="Google Shape;437;p12" descr="Powerpoint Check Mark Symbol"/>
          <p:cNvPicPr preferRelativeResize="0"/>
          <p:nvPr/>
        </p:nvPicPr>
        <p:blipFill rotWithShape="1">
          <a:blip r:embed="rId3">
            <a:alphaModFix/>
          </a:blip>
          <a:srcRect/>
          <a:stretch/>
        </p:blipFill>
        <p:spPr>
          <a:xfrm>
            <a:off x="10079049" y="2305411"/>
            <a:ext cx="449644" cy="468379"/>
          </a:xfrm>
          <a:prstGeom prst="rect">
            <a:avLst/>
          </a:prstGeom>
          <a:noFill/>
          <a:ln>
            <a:noFill/>
          </a:ln>
        </p:spPr>
      </p:pic>
      <p:pic>
        <p:nvPicPr>
          <p:cNvPr id="438" name="Google Shape;438;p12" descr="Powerpoint Check Mark Symbol"/>
          <p:cNvPicPr preferRelativeResize="0"/>
          <p:nvPr/>
        </p:nvPicPr>
        <p:blipFill rotWithShape="1">
          <a:blip r:embed="rId3">
            <a:alphaModFix/>
          </a:blip>
          <a:srcRect/>
          <a:stretch/>
        </p:blipFill>
        <p:spPr>
          <a:xfrm>
            <a:off x="11125639" y="2961689"/>
            <a:ext cx="449644" cy="468379"/>
          </a:xfrm>
          <a:prstGeom prst="rect">
            <a:avLst/>
          </a:prstGeom>
          <a:noFill/>
          <a:ln>
            <a:noFill/>
          </a:ln>
        </p:spPr>
      </p:pic>
      <p:sp>
        <p:nvSpPr>
          <p:cNvPr id="439" name="Google Shape;439;p12"/>
          <p:cNvSpPr txBox="1"/>
          <p:nvPr/>
        </p:nvSpPr>
        <p:spPr>
          <a:xfrm>
            <a:off x="11214567" y="19302"/>
            <a:ext cx="780642" cy="39047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1800"/>
              <a:buFont typeface="Century Gothic"/>
              <a:buNone/>
            </a:pPr>
            <a:r>
              <a:rPr lang="en-GB" sz="2000" b="1" i="0" u="none" strike="noStrike" cap="none">
                <a:solidFill>
                  <a:schemeClr val="lt1"/>
                </a:solidFill>
                <a:latin typeface="Century Gothic"/>
                <a:ea typeface="Century Gothic"/>
                <a:cs typeface="Century Gothic"/>
                <a:sym typeface="Century Gothic"/>
              </a:rPr>
              <a:t>leer</a:t>
            </a:r>
            <a:endParaRPr sz="2000" b="1" i="0" u="none" strike="noStrike" cap="none">
              <a:solidFill>
                <a:schemeClr val="lt1"/>
              </a:solidFill>
              <a:latin typeface="Century Gothic"/>
              <a:ea typeface="Century Gothic"/>
              <a:cs typeface="Century Gothic"/>
              <a:sym typeface="Century Gothic"/>
            </a:endParaRPr>
          </a:p>
        </p:txBody>
      </p:sp>
      <p:sp>
        <p:nvSpPr>
          <p:cNvPr id="440" name="Google Shape;440;p12"/>
          <p:cNvSpPr/>
          <p:nvPr/>
        </p:nvSpPr>
        <p:spPr>
          <a:xfrm>
            <a:off x="9930253" y="168660"/>
            <a:ext cx="2112214" cy="400919"/>
          </a:xfrm>
          <a:prstGeom prst="roundRect">
            <a:avLst>
              <a:gd name="adj" fmla="val 16667"/>
            </a:avLst>
          </a:prstGeom>
          <a:solidFill>
            <a:schemeClr val="tx2"/>
          </a:solidFill>
          <a:ln w="1905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escuchar / leer</a:t>
            </a:r>
            <a:endParaRPr/>
          </a:p>
        </p:txBody>
      </p:sp>
      <p:pic>
        <p:nvPicPr>
          <p:cNvPr id="441" name="Google Shape;441;p12" descr="Dibujo animado de un personaje animado&#10;&#10;Descripción generada automáticamente con confianza baja"/>
          <p:cNvPicPr preferRelativeResize="0"/>
          <p:nvPr/>
        </p:nvPicPr>
        <p:blipFill rotWithShape="1">
          <a:blip r:embed="rId4">
            <a:alphaModFix/>
          </a:blip>
          <a:srcRect l="51458" t="11957" r="32615" b="31599"/>
          <a:stretch/>
        </p:blipFill>
        <p:spPr>
          <a:xfrm>
            <a:off x="10986360" y="510115"/>
            <a:ext cx="746728" cy="1490177"/>
          </a:xfrm>
          <a:prstGeom prst="rect">
            <a:avLst/>
          </a:prstGeom>
          <a:noFill/>
          <a:ln>
            <a:noFill/>
          </a:ln>
        </p:spPr>
      </p:pic>
      <p:sp>
        <p:nvSpPr>
          <p:cNvPr id="443" name="Google Shape;443;p12">
            <a:hlinkClick r:id="" action="ppaction://noaction">
              <a:snd r:embed="rId5" name="1 Fuiste al me%CC%81dico ayer male voice.wav"/>
            </a:hlinkClick>
          </p:cNvPr>
          <p:cNvSpPr/>
          <p:nvPr/>
        </p:nvSpPr>
        <p:spPr>
          <a:xfrm>
            <a:off x="285373" y="1753888"/>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1</a:t>
            </a:r>
            <a:endParaRPr/>
          </a:p>
        </p:txBody>
      </p:sp>
      <p:sp>
        <p:nvSpPr>
          <p:cNvPr id="444" name="Google Shape;444;p12">
            <a:hlinkClick r:id="" action="ppaction://noaction">
              <a:snd r:embed="rId6" name="2 Fue al extranjero el an%CC%83o pasado male voice.wav"/>
            </a:hlinkClick>
          </p:cNvPr>
          <p:cNvSpPr/>
          <p:nvPr/>
        </p:nvSpPr>
        <p:spPr>
          <a:xfrm>
            <a:off x="285373" y="2571037"/>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dirty="0">
                <a:solidFill>
                  <a:srgbClr val="FFFFFF"/>
                </a:solidFill>
                <a:latin typeface="Century Gothic"/>
                <a:ea typeface="Century Gothic"/>
                <a:cs typeface="Century Gothic"/>
                <a:sym typeface="Century Gothic"/>
              </a:rPr>
              <a:t>2</a:t>
            </a:r>
            <a:endParaRPr dirty="0"/>
          </a:p>
        </p:txBody>
      </p:sp>
      <p:sp>
        <p:nvSpPr>
          <p:cNvPr id="445" name="Google Shape;445;p12">
            <a:hlinkClick r:id="" action="ppaction://noaction">
              <a:snd r:embed="rId7" name="3 Fue a Italia en avio%CC%81n male voice.wav"/>
            </a:hlinkClick>
          </p:cNvPr>
          <p:cNvSpPr/>
          <p:nvPr/>
        </p:nvSpPr>
        <p:spPr>
          <a:xfrm>
            <a:off x="303772" y="3379705"/>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dirty="0">
                <a:solidFill>
                  <a:srgbClr val="FFFFFF"/>
                </a:solidFill>
                <a:latin typeface="Century Gothic"/>
                <a:ea typeface="Century Gothic"/>
                <a:cs typeface="Century Gothic"/>
                <a:sym typeface="Century Gothic"/>
              </a:rPr>
              <a:t>3</a:t>
            </a:r>
            <a:endParaRPr dirty="0"/>
          </a:p>
        </p:txBody>
      </p:sp>
      <p:sp>
        <p:nvSpPr>
          <p:cNvPr id="446" name="Google Shape;446;p12">
            <a:hlinkClick r:id="" action="ppaction://noaction">
              <a:snd r:embed="rId8" name="4 Fui a un pueblo en la frontera con Francia male voice.wav"/>
            </a:hlinkClick>
          </p:cNvPr>
          <p:cNvSpPr/>
          <p:nvPr/>
        </p:nvSpPr>
        <p:spPr>
          <a:xfrm>
            <a:off x="292436" y="4056468"/>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4</a:t>
            </a:r>
            <a:endParaRPr sz="2400" b="1" i="0" u="none" strike="noStrike" cap="none">
              <a:solidFill>
                <a:srgbClr val="FFFFFF"/>
              </a:solidFill>
              <a:latin typeface="Century Gothic"/>
              <a:ea typeface="Century Gothic"/>
              <a:cs typeface="Century Gothic"/>
              <a:sym typeface="Century Gothic"/>
            </a:endParaRPr>
          </a:p>
        </p:txBody>
      </p:sp>
      <p:sp>
        <p:nvSpPr>
          <p:cNvPr id="447" name="Google Shape;447;p12">
            <a:hlinkClick r:id="" action="ppaction://noaction">
              <a:snd r:embed="rId9" name="5 Fuiste al parque la semana pasada male voice.wav"/>
            </a:hlinkClick>
          </p:cNvPr>
          <p:cNvSpPr/>
          <p:nvPr/>
        </p:nvSpPr>
        <p:spPr>
          <a:xfrm>
            <a:off x="289405" y="4887549"/>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5</a:t>
            </a:r>
            <a:endParaRPr sz="2400" b="1" i="0" u="none" strike="noStrike" cap="none">
              <a:solidFill>
                <a:srgbClr val="FFFFFF"/>
              </a:solidFill>
              <a:latin typeface="Century Gothic"/>
              <a:ea typeface="Century Gothic"/>
              <a:cs typeface="Century Gothic"/>
              <a:sym typeface="Century Gothic"/>
            </a:endParaRPr>
          </a:p>
        </p:txBody>
      </p:sp>
      <p:sp>
        <p:nvSpPr>
          <p:cNvPr id="448" name="Google Shape;448;p12">
            <a:hlinkClick r:id="" action="ppaction://noaction">
              <a:snd r:embed="rId10" name="6 Fui de paseo male voice.wav"/>
            </a:hlinkClick>
          </p:cNvPr>
          <p:cNvSpPr/>
          <p:nvPr/>
        </p:nvSpPr>
        <p:spPr>
          <a:xfrm>
            <a:off x="303772" y="5764456"/>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6</a:t>
            </a:r>
            <a:endParaRPr sz="2400" b="1" i="0" u="none" strike="noStrike" cap="none">
              <a:solidFill>
                <a:srgbClr val="FFFFFF"/>
              </a:solidFill>
              <a:latin typeface="Century Gothic"/>
              <a:ea typeface="Century Gothic"/>
              <a:cs typeface="Century Gothic"/>
              <a:sym typeface="Century Gothic"/>
            </a:endParaRPr>
          </a:p>
        </p:txBody>
      </p:sp>
      <p:pic>
        <p:nvPicPr>
          <p:cNvPr id="449" name="Google Shape;449;p12" descr="A picture containing toy, doll, clipart&#10;&#10;Description automatically generated"/>
          <p:cNvPicPr preferRelativeResize="0"/>
          <p:nvPr/>
        </p:nvPicPr>
        <p:blipFill rotWithShape="1">
          <a:blip r:embed="rId11">
            <a:alphaModFix/>
          </a:blip>
          <a:srcRect l="49261" r="30347" b="52007"/>
          <a:stretch/>
        </p:blipFill>
        <p:spPr>
          <a:xfrm>
            <a:off x="9762880" y="297216"/>
            <a:ext cx="906660" cy="1201466"/>
          </a:xfrm>
          <a:prstGeom prst="rect">
            <a:avLst/>
          </a:prstGeom>
          <a:noFill/>
          <a:ln>
            <a:noFill/>
          </a:ln>
        </p:spPr>
      </p:pic>
      <p:pic>
        <p:nvPicPr>
          <p:cNvPr id="450" name="Google Shape;450;p12" descr="Dibujo animado de un personaje de caricatura&#10;&#10;Descripción generada automáticamente con confianza media"/>
          <p:cNvPicPr preferRelativeResize="0"/>
          <p:nvPr/>
        </p:nvPicPr>
        <p:blipFill rotWithShape="1">
          <a:blip r:embed="rId12">
            <a:alphaModFix/>
          </a:blip>
          <a:srcRect l="28987" t="8857" r="53495" b="54397"/>
          <a:stretch/>
        </p:blipFill>
        <p:spPr>
          <a:xfrm flipH="1">
            <a:off x="8849545" y="562864"/>
            <a:ext cx="823149" cy="921990"/>
          </a:xfrm>
          <a:prstGeom prst="rect">
            <a:avLst/>
          </a:prstGeom>
          <a:noFill/>
          <a:ln>
            <a:noFill/>
          </a:ln>
        </p:spPr>
      </p:pic>
      <p:pic>
        <p:nvPicPr>
          <p:cNvPr id="451" name="Google Shape;451;p12" descr="Powerpoint Check Mark Symbol"/>
          <p:cNvPicPr preferRelativeResize="0"/>
          <p:nvPr/>
        </p:nvPicPr>
        <p:blipFill rotWithShape="1">
          <a:blip r:embed="rId3">
            <a:alphaModFix/>
          </a:blip>
          <a:srcRect/>
          <a:stretch/>
        </p:blipFill>
        <p:spPr>
          <a:xfrm>
            <a:off x="11154821" y="3588089"/>
            <a:ext cx="449644" cy="468379"/>
          </a:xfrm>
          <a:prstGeom prst="rect">
            <a:avLst/>
          </a:prstGeom>
          <a:noFill/>
          <a:ln>
            <a:noFill/>
          </a:ln>
        </p:spPr>
      </p:pic>
      <p:pic>
        <p:nvPicPr>
          <p:cNvPr id="452" name="Google Shape;452;p12" descr="Powerpoint Check Mark Symbol"/>
          <p:cNvPicPr preferRelativeResize="0"/>
          <p:nvPr/>
        </p:nvPicPr>
        <p:blipFill rotWithShape="1">
          <a:blip r:embed="rId3">
            <a:alphaModFix/>
          </a:blip>
          <a:srcRect/>
          <a:stretch/>
        </p:blipFill>
        <p:spPr>
          <a:xfrm>
            <a:off x="9008724" y="4180186"/>
            <a:ext cx="449644" cy="468379"/>
          </a:xfrm>
          <a:prstGeom prst="rect">
            <a:avLst/>
          </a:prstGeom>
          <a:noFill/>
          <a:ln>
            <a:noFill/>
          </a:ln>
        </p:spPr>
      </p:pic>
      <p:pic>
        <p:nvPicPr>
          <p:cNvPr id="453" name="Google Shape;453;p12" descr="Powerpoint Check Mark Symbol"/>
          <p:cNvPicPr preferRelativeResize="0"/>
          <p:nvPr/>
        </p:nvPicPr>
        <p:blipFill rotWithShape="1">
          <a:blip r:embed="rId3">
            <a:alphaModFix/>
          </a:blip>
          <a:srcRect/>
          <a:stretch/>
        </p:blipFill>
        <p:spPr>
          <a:xfrm>
            <a:off x="10016653" y="4799707"/>
            <a:ext cx="449644" cy="468379"/>
          </a:xfrm>
          <a:prstGeom prst="rect">
            <a:avLst/>
          </a:prstGeom>
          <a:noFill/>
          <a:ln>
            <a:noFill/>
          </a:ln>
        </p:spPr>
      </p:pic>
      <p:pic>
        <p:nvPicPr>
          <p:cNvPr id="454" name="Google Shape;454;p12" descr="Powerpoint Check Mark Symbol"/>
          <p:cNvPicPr preferRelativeResize="0"/>
          <p:nvPr/>
        </p:nvPicPr>
        <p:blipFill rotWithShape="1">
          <a:blip r:embed="rId3">
            <a:alphaModFix/>
          </a:blip>
          <a:srcRect/>
          <a:stretch/>
        </p:blipFill>
        <p:spPr>
          <a:xfrm>
            <a:off x="9036297" y="5359283"/>
            <a:ext cx="449644" cy="468379"/>
          </a:xfrm>
          <a:prstGeom prst="rect">
            <a:avLst/>
          </a:prstGeom>
          <a:noFill/>
          <a:ln>
            <a:noFill/>
          </a:ln>
        </p:spPr>
      </p:pic>
      <p:sp>
        <p:nvSpPr>
          <p:cNvPr id="455" name="Google Shape;455;p12"/>
          <p:cNvSpPr txBox="1">
            <a:spLocks noGrp="1"/>
          </p:cNvSpPr>
          <p:nvPr>
            <p:ph type="title"/>
          </p:nvPr>
        </p:nvSpPr>
        <p:spPr>
          <a:xfrm>
            <a:off x="192616" y="837078"/>
            <a:ext cx="8915098" cy="52938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2000"/>
              <a:buFont typeface="Century Gothic"/>
              <a:buNone/>
            </a:pPr>
            <a:r>
              <a:rPr lang="en-GB" sz="2000" b="1" dirty="0" err="1">
                <a:solidFill>
                  <a:schemeClr val="tx1"/>
                </a:solidFill>
              </a:rPr>
              <a:t>Escucha</a:t>
            </a:r>
            <a:r>
              <a:rPr lang="en-GB" sz="2000" b="1" dirty="0">
                <a:solidFill>
                  <a:schemeClr val="tx1"/>
                </a:solidFill>
              </a:rPr>
              <a:t> los </a:t>
            </a:r>
            <a:r>
              <a:rPr lang="en-GB" sz="2000" b="1" dirty="0" err="1">
                <a:solidFill>
                  <a:schemeClr val="tx1"/>
                </a:solidFill>
              </a:rPr>
              <a:t>extractos</a:t>
            </a:r>
            <a:r>
              <a:rPr lang="en-GB" sz="2000" b="1" dirty="0">
                <a:solidFill>
                  <a:schemeClr val="tx1"/>
                </a:solidFill>
              </a:rPr>
              <a:t> de una </a:t>
            </a:r>
            <a:r>
              <a:rPr lang="en-GB" sz="2000" b="1" dirty="0" err="1">
                <a:solidFill>
                  <a:schemeClr val="tx1"/>
                </a:solidFill>
              </a:rPr>
              <a:t>conversación</a:t>
            </a:r>
            <a:r>
              <a:rPr lang="en-GB" sz="2000" b="1" dirty="0">
                <a:solidFill>
                  <a:schemeClr val="tx1"/>
                </a:solidFill>
              </a:rPr>
              <a:t> entre Daniel y Hugo.</a:t>
            </a:r>
            <a:endParaRPr sz="2000" dirty="0">
              <a:solidFill>
                <a:schemeClr val="tx1"/>
              </a:solidFill>
            </a:endParaRPr>
          </a:p>
        </p:txBody>
      </p:sp>
      <p:sp>
        <p:nvSpPr>
          <p:cNvPr id="456" name="Google Shape;456;p12"/>
          <p:cNvSpPr/>
          <p:nvPr/>
        </p:nvSpPr>
        <p:spPr>
          <a:xfrm>
            <a:off x="5303509" y="2177287"/>
            <a:ext cx="2696243" cy="1603506"/>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latin typeface="Century Gothic"/>
                <a:ea typeface="Century Gothic"/>
                <a:cs typeface="Century Gothic"/>
                <a:sym typeface="Century Gothic"/>
              </a:rPr>
              <a:t>1. You …</a:t>
            </a:r>
            <a:endParaRPr/>
          </a:p>
        </p:txBody>
      </p:sp>
      <p:sp>
        <p:nvSpPr>
          <p:cNvPr id="457" name="Google Shape;457;p12"/>
          <p:cNvSpPr/>
          <p:nvPr/>
        </p:nvSpPr>
        <p:spPr>
          <a:xfrm>
            <a:off x="5500327" y="1768738"/>
            <a:ext cx="232939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latin typeface="Century Gothic"/>
                <a:ea typeface="Century Gothic"/>
                <a:cs typeface="Century Gothic"/>
                <a:sym typeface="Century Gothic"/>
              </a:rPr>
              <a:t>Respuestas</a:t>
            </a:r>
            <a:endParaRPr sz="2400" b="1">
              <a:latin typeface="Century Gothic"/>
              <a:ea typeface="Century Gothic"/>
              <a:cs typeface="Century Gothic"/>
              <a:sym typeface="Century Gothic"/>
            </a:endParaRPr>
          </a:p>
        </p:txBody>
      </p:sp>
      <p:sp>
        <p:nvSpPr>
          <p:cNvPr id="458" name="Google Shape;458;p12"/>
          <p:cNvSpPr/>
          <p:nvPr/>
        </p:nvSpPr>
        <p:spPr>
          <a:xfrm>
            <a:off x="5356416" y="2410518"/>
            <a:ext cx="2599874"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entury Gothic"/>
                <a:ea typeface="Century Gothic"/>
                <a:cs typeface="Century Gothic"/>
                <a:sym typeface="Century Gothic"/>
              </a:rPr>
              <a:t>1. You went to the doctor yesterday.</a:t>
            </a:r>
            <a:endParaRPr sz="1800">
              <a:latin typeface="Century Gothic"/>
              <a:ea typeface="Century Gothic"/>
              <a:cs typeface="Century Gothic"/>
              <a:sym typeface="Century Gothic"/>
            </a:endParaRPr>
          </a:p>
        </p:txBody>
      </p:sp>
      <p:sp>
        <p:nvSpPr>
          <p:cNvPr id="459" name="Google Shape;459;p12"/>
          <p:cNvSpPr/>
          <p:nvPr/>
        </p:nvSpPr>
        <p:spPr>
          <a:xfrm>
            <a:off x="5306362" y="2501682"/>
            <a:ext cx="2696243" cy="1603506"/>
          </a:xfrm>
          <a:prstGeom prst="roundRect">
            <a:avLst>
              <a:gd name="adj" fmla="val 16667"/>
            </a:avLst>
          </a:prstGeom>
          <a:solidFill>
            <a:srgbClr val="FBF0D5"/>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latin typeface="Century Gothic"/>
                <a:ea typeface="Century Gothic"/>
                <a:cs typeface="Century Gothic"/>
                <a:sym typeface="Century Gothic"/>
              </a:rPr>
              <a:t>2. She went abroad last year.</a:t>
            </a:r>
            <a:endParaRPr/>
          </a:p>
        </p:txBody>
      </p:sp>
      <p:sp>
        <p:nvSpPr>
          <p:cNvPr id="460" name="Google Shape;460;p12"/>
          <p:cNvSpPr/>
          <p:nvPr/>
        </p:nvSpPr>
        <p:spPr>
          <a:xfrm>
            <a:off x="5311082" y="2802959"/>
            <a:ext cx="2696243" cy="1603506"/>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latin typeface="Century Gothic"/>
                <a:ea typeface="Century Gothic"/>
                <a:cs typeface="Century Gothic"/>
                <a:sym typeface="Century Gothic"/>
              </a:rPr>
              <a:t>3. She went to Italy by plane.</a:t>
            </a:r>
            <a:endParaRPr/>
          </a:p>
        </p:txBody>
      </p:sp>
      <p:sp>
        <p:nvSpPr>
          <p:cNvPr id="461" name="Google Shape;461;p12"/>
          <p:cNvSpPr/>
          <p:nvPr/>
        </p:nvSpPr>
        <p:spPr>
          <a:xfrm>
            <a:off x="5300294" y="3200526"/>
            <a:ext cx="2696243" cy="1960231"/>
          </a:xfrm>
          <a:prstGeom prst="roundRect">
            <a:avLst>
              <a:gd name="adj" fmla="val 16667"/>
            </a:avLst>
          </a:prstGeom>
          <a:solidFill>
            <a:srgbClr val="FBF0D5"/>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latin typeface="Century Gothic"/>
                <a:ea typeface="Century Gothic"/>
                <a:cs typeface="Century Gothic"/>
                <a:sym typeface="Century Gothic"/>
              </a:rPr>
              <a:t>4. I went to a village on the border with France.</a:t>
            </a:r>
            <a:endParaRPr/>
          </a:p>
        </p:txBody>
      </p:sp>
      <p:sp>
        <p:nvSpPr>
          <p:cNvPr id="462" name="Google Shape;462;p12"/>
          <p:cNvSpPr/>
          <p:nvPr/>
        </p:nvSpPr>
        <p:spPr>
          <a:xfrm>
            <a:off x="5306554" y="3507879"/>
            <a:ext cx="2696243" cy="1741206"/>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latin typeface="Century Gothic"/>
                <a:ea typeface="Century Gothic"/>
                <a:cs typeface="Century Gothic"/>
                <a:sym typeface="Century Gothic"/>
              </a:rPr>
              <a:t>5. You went to the park last week.</a:t>
            </a:r>
            <a:endParaRPr/>
          </a:p>
        </p:txBody>
      </p:sp>
      <p:sp>
        <p:nvSpPr>
          <p:cNvPr id="463" name="Google Shape;463;p12"/>
          <p:cNvSpPr/>
          <p:nvPr/>
        </p:nvSpPr>
        <p:spPr>
          <a:xfrm>
            <a:off x="5307286" y="3844078"/>
            <a:ext cx="2696243" cy="1960231"/>
          </a:xfrm>
          <a:prstGeom prst="roundRect">
            <a:avLst>
              <a:gd name="adj" fmla="val 16667"/>
            </a:avLst>
          </a:prstGeom>
          <a:solidFill>
            <a:srgbClr val="FBF0D5"/>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latin typeface="Century Gothic"/>
                <a:ea typeface="Century Gothic"/>
                <a:cs typeface="Century Gothic"/>
                <a:sym typeface="Century Gothic"/>
              </a:rPr>
              <a:t>6. I went for a walk.</a:t>
            </a:r>
            <a:endParaRPr/>
          </a:p>
        </p:txBody>
      </p:sp>
      <p:sp>
        <p:nvSpPr>
          <p:cNvPr id="38" name="Title 1">
            <a:extLst>
              <a:ext uri="{FF2B5EF4-FFF2-40B4-BE49-F238E27FC236}">
                <a16:creationId xmlns:a16="http://schemas.microsoft.com/office/drawing/2014/main" id="{CB0F04F7-8455-46C2-B544-B682C591A702}"/>
              </a:ext>
            </a:extLst>
          </p:cNvPr>
          <p:cNvSpPr txBox="1">
            <a:spLocks/>
          </p:cNvSpPr>
          <p:nvPr/>
        </p:nvSpPr>
        <p:spPr>
          <a:xfrm>
            <a:off x="-1" y="213557"/>
            <a:ext cx="3286125" cy="647577"/>
          </a:xfrm>
          <a:prstGeom prst="rect">
            <a:avLst/>
          </a:prstGeom>
          <a:blipFill>
            <a:blip r:embed="rId1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a:t>Las </a:t>
            </a:r>
            <a:r>
              <a:rPr lang="en-GB" sz="2800" dirty="0" err="1"/>
              <a:t>vacaciones</a:t>
            </a:r>
            <a:r>
              <a:rPr lang="en-GB"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0" name="Google Shape;470;p13"/>
          <p:cNvSpPr txBox="1"/>
          <p:nvPr/>
        </p:nvSpPr>
        <p:spPr>
          <a:xfrm>
            <a:off x="372714" y="917769"/>
            <a:ext cx="34451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latin typeface="Century Gothic"/>
                <a:ea typeface="Century Gothic"/>
                <a:cs typeface="Century Gothic"/>
                <a:sym typeface="Century Gothic"/>
              </a:rPr>
              <a:t>Hablamos</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parejas.</a:t>
            </a:r>
            <a:endParaRPr dirty="0"/>
          </a:p>
        </p:txBody>
      </p:sp>
      <p:sp>
        <p:nvSpPr>
          <p:cNvPr id="471" name="Google Shape;471;p13"/>
          <p:cNvSpPr txBox="1"/>
          <p:nvPr/>
        </p:nvSpPr>
        <p:spPr>
          <a:xfrm>
            <a:off x="386701" y="1483027"/>
            <a:ext cx="90464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El/La estudiante A elige una tarjeta y dice la frase en español. ¡No necesita seguir el orden*!</a:t>
            </a:r>
            <a:endParaRPr/>
          </a:p>
        </p:txBody>
      </p:sp>
      <p:sp>
        <p:nvSpPr>
          <p:cNvPr id="472" name="Google Shape;472;p13"/>
          <p:cNvSpPr txBox="1"/>
          <p:nvPr/>
        </p:nvSpPr>
        <p:spPr>
          <a:xfrm>
            <a:off x="372714" y="2982875"/>
            <a:ext cx="207347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Ejemplo:</a:t>
            </a:r>
            <a:endParaRPr sz="2400">
              <a:latin typeface="Century Gothic"/>
              <a:ea typeface="Century Gothic"/>
              <a:cs typeface="Century Gothic"/>
              <a:sym typeface="Century Gothic"/>
            </a:endParaRPr>
          </a:p>
        </p:txBody>
      </p:sp>
      <p:sp>
        <p:nvSpPr>
          <p:cNvPr id="473" name="Google Shape;473;p13"/>
          <p:cNvSpPr/>
          <p:nvPr/>
        </p:nvSpPr>
        <p:spPr>
          <a:xfrm>
            <a:off x="8247133" y="258166"/>
            <a:ext cx="3681010"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sp>
        <p:nvSpPr>
          <p:cNvPr id="474" name="Google Shape;474;p13"/>
          <p:cNvSpPr txBox="1"/>
          <p:nvPr/>
        </p:nvSpPr>
        <p:spPr>
          <a:xfrm>
            <a:off x="372714" y="2417617"/>
            <a:ext cx="110184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El/La estudiante B escucha y completa la frase en la tarjeta correcta.</a:t>
            </a:r>
            <a:endParaRPr/>
          </a:p>
        </p:txBody>
      </p:sp>
      <p:sp>
        <p:nvSpPr>
          <p:cNvPr id="475" name="Google Shape;475;p13"/>
          <p:cNvSpPr txBox="1"/>
          <p:nvPr/>
        </p:nvSpPr>
        <p:spPr>
          <a:xfrm>
            <a:off x="372713" y="3640143"/>
            <a:ext cx="31726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Estudiante A habla:</a:t>
            </a:r>
            <a:endParaRPr sz="2400">
              <a:latin typeface="Century Gothic"/>
              <a:ea typeface="Century Gothic"/>
              <a:cs typeface="Century Gothic"/>
              <a:sym typeface="Century Gothic"/>
            </a:endParaRPr>
          </a:p>
        </p:txBody>
      </p:sp>
      <p:sp>
        <p:nvSpPr>
          <p:cNvPr id="476" name="Google Shape;476;p13"/>
          <p:cNvSpPr/>
          <p:nvPr/>
        </p:nvSpPr>
        <p:spPr>
          <a:xfrm>
            <a:off x="578406" y="4435622"/>
            <a:ext cx="2592475" cy="1443759"/>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week, </a:t>
            </a:r>
            <a:r>
              <a:rPr lang="en-GB" sz="2000" b="1">
                <a:latin typeface="Century Gothic"/>
                <a:ea typeface="Century Gothic"/>
                <a:cs typeface="Century Gothic"/>
                <a:sym typeface="Century Gothic"/>
              </a:rPr>
              <a:t>she went</a:t>
            </a:r>
            <a:r>
              <a:rPr lang="en-GB" sz="2000">
                <a:latin typeface="Century Gothic"/>
                <a:ea typeface="Century Gothic"/>
                <a:cs typeface="Century Gothic"/>
                <a:sym typeface="Century Gothic"/>
              </a:rPr>
              <a:t> to the theatre with her boyfriend.</a:t>
            </a:r>
            <a:endParaRPr sz="2000">
              <a:latin typeface="Century Gothic"/>
              <a:ea typeface="Century Gothic"/>
              <a:cs typeface="Century Gothic"/>
              <a:sym typeface="Century Gothic"/>
            </a:endParaRPr>
          </a:p>
        </p:txBody>
      </p:sp>
      <p:sp>
        <p:nvSpPr>
          <p:cNvPr id="477" name="Google Shape;477;p13"/>
          <p:cNvSpPr txBox="1"/>
          <p:nvPr/>
        </p:nvSpPr>
        <p:spPr>
          <a:xfrm>
            <a:off x="545991" y="5494779"/>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1</a:t>
            </a:r>
            <a:endParaRPr/>
          </a:p>
        </p:txBody>
      </p:sp>
      <p:sp>
        <p:nvSpPr>
          <p:cNvPr id="478" name="Google Shape;478;p13"/>
          <p:cNvSpPr/>
          <p:nvPr/>
        </p:nvSpPr>
        <p:spPr>
          <a:xfrm>
            <a:off x="3518690" y="3238866"/>
            <a:ext cx="2839052" cy="1245479"/>
          </a:xfrm>
          <a:prstGeom prst="wedgeRoundRectCallout">
            <a:avLst>
              <a:gd name="adj1" fmla="val -65600"/>
              <a:gd name="adj2" fmla="val 82516"/>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 semana pasada fue al teatro con su novio.</a:t>
            </a:r>
            <a:endParaRPr sz="2000">
              <a:latin typeface="Century Gothic"/>
              <a:ea typeface="Century Gothic"/>
              <a:cs typeface="Century Gothic"/>
              <a:sym typeface="Century Gothic"/>
            </a:endParaRPr>
          </a:p>
        </p:txBody>
      </p:sp>
      <p:sp>
        <p:nvSpPr>
          <p:cNvPr id="479" name="Google Shape;479;p13"/>
          <p:cNvSpPr txBox="1"/>
          <p:nvPr/>
        </p:nvSpPr>
        <p:spPr>
          <a:xfrm>
            <a:off x="8068250" y="3526802"/>
            <a:ext cx="35878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Estudiante B escribe:</a:t>
            </a:r>
            <a:endParaRPr sz="2400">
              <a:latin typeface="Century Gothic"/>
              <a:ea typeface="Century Gothic"/>
              <a:cs typeface="Century Gothic"/>
              <a:sym typeface="Century Gothic"/>
            </a:endParaRPr>
          </a:p>
        </p:txBody>
      </p:sp>
      <p:sp>
        <p:nvSpPr>
          <p:cNvPr id="480" name="Google Shape;480;p13"/>
          <p:cNvSpPr/>
          <p:nvPr/>
        </p:nvSpPr>
        <p:spPr>
          <a:xfrm>
            <a:off x="8227345" y="4233465"/>
            <a:ext cx="2852772" cy="1443759"/>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week,</a:t>
            </a:r>
            <a:endParaRPr/>
          </a:p>
          <a:p>
            <a:pPr marL="0" marR="0" lvl="0" indent="0" algn="ctr" rtl="0">
              <a:spcBef>
                <a:spcPts val="0"/>
              </a:spcBef>
              <a:spcAft>
                <a:spcPts val="0"/>
              </a:spcAft>
              <a:buNone/>
            </a:pPr>
            <a:r>
              <a:rPr lang="en-GB" sz="2000">
                <a:latin typeface="Century Gothic"/>
                <a:ea typeface="Century Gothic"/>
                <a:cs typeface="Century Gothic"/>
                <a:sym typeface="Century Gothic"/>
              </a:rPr>
              <a:t>_______________________________________</a:t>
            </a:r>
            <a:endParaRPr/>
          </a:p>
          <a:p>
            <a:pPr marL="0" marR="0" lvl="0" indent="0" algn="ctr" rtl="0">
              <a:spcBef>
                <a:spcPts val="0"/>
              </a:spcBef>
              <a:spcAft>
                <a:spcPts val="0"/>
              </a:spcAft>
              <a:buNone/>
            </a:pPr>
            <a:r>
              <a:rPr lang="en-GB" sz="2000">
                <a:latin typeface="Century Gothic"/>
                <a:ea typeface="Century Gothic"/>
                <a:cs typeface="Century Gothic"/>
                <a:sym typeface="Century Gothic"/>
              </a:rPr>
              <a:t>_______________.</a:t>
            </a:r>
            <a:endParaRPr sz="2000">
              <a:latin typeface="Century Gothic"/>
              <a:ea typeface="Century Gothic"/>
              <a:cs typeface="Century Gothic"/>
              <a:sym typeface="Century Gothic"/>
            </a:endParaRPr>
          </a:p>
        </p:txBody>
      </p:sp>
      <p:sp>
        <p:nvSpPr>
          <p:cNvPr id="481" name="Google Shape;481;p13"/>
          <p:cNvSpPr txBox="1"/>
          <p:nvPr/>
        </p:nvSpPr>
        <p:spPr>
          <a:xfrm>
            <a:off x="8247133" y="5288493"/>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1</a:t>
            </a:r>
            <a:endParaRPr/>
          </a:p>
        </p:txBody>
      </p:sp>
      <p:sp>
        <p:nvSpPr>
          <p:cNvPr id="482" name="Google Shape;482;p13"/>
          <p:cNvSpPr txBox="1"/>
          <p:nvPr/>
        </p:nvSpPr>
        <p:spPr>
          <a:xfrm>
            <a:off x="8468355" y="4577878"/>
            <a:ext cx="238033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s/he went to the theatre with her/his boyfriend.</a:t>
            </a:r>
            <a:endParaRPr sz="2000">
              <a:latin typeface="Century Gothic"/>
              <a:ea typeface="Century Gothic"/>
              <a:cs typeface="Century Gothic"/>
              <a:sym typeface="Century Gothic"/>
            </a:endParaRPr>
          </a:p>
        </p:txBody>
      </p:sp>
      <p:sp>
        <p:nvSpPr>
          <p:cNvPr id="483" name="Google Shape;483;p13"/>
          <p:cNvSpPr/>
          <p:nvPr/>
        </p:nvSpPr>
        <p:spPr>
          <a:xfrm>
            <a:off x="4280812" y="4936102"/>
            <a:ext cx="3213130" cy="1104424"/>
          </a:xfrm>
          <a:prstGeom prst="wedgeRectCallout">
            <a:avLst>
              <a:gd name="adj1" fmla="val -22646"/>
              <a:gd name="adj2" fmla="val -71245"/>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¡Atención! Remember to use ‘al’ with masculine nouns.  </a:t>
            </a:r>
            <a:endParaRPr/>
          </a:p>
        </p:txBody>
      </p:sp>
      <p:pic>
        <p:nvPicPr>
          <p:cNvPr id="484" name="Google Shape;484;p13" descr="Writing Drawing Clip art - writing png download - 2383*1898 - Free ..."/>
          <p:cNvPicPr preferRelativeResize="0"/>
          <p:nvPr/>
        </p:nvPicPr>
        <p:blipFill rotWithShape="1">
          <a:blip r:embed="rId3">
            <a:alphaModFix/>
          </a:blip>
          <a:srcRect/>
          <a:stretch/>
        </p:blipFill>
        <p:spPr>
          <a:xfrm>
            <a:off x="11500427" y="3954166"/>
            <a:ext cx="513646" cy="409098"/>
          </a:xfrm>
          <a:prstGeom prst="rect">
            <a:avLst/>
          </a:prstGeom>
          <a:noFill/>
          <a:ln>
            <a:noFill/>
          </a:ln>
        </p:spPr>
      </p:pic>
      <p:sp>
        <p:nvSpPr>
          <p:cNvPr id="485" name="Google Shape;485;p13"/>
          <p:cNvSpPr txBox="1"/>
          <p:nvPr/>
        </p:nvSpPr>
        <p:spPr>
          <a:xfrm>
            <a:off x="9539654" y="5917638"/>
            <a:ext cx="26180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*el orden - order</a:t>
            </a:r>
            <a:endParaRPr/>
          </a:p>
        </p:txBody>
      </p:sp>
      <p:pic>
        <p:nvPicPr>
          <p:cNvPr id="486" name="Google Shape;486;p13" descr="Free Theatre School Cliparts, Download Free Theatre School ..."/>
          <p:cNvPicPr preferRelativeResize="0"/>
          <p:nvPr/>
        </p:nvPicPr>
        <p:blipFill rotWithShape="1">
          <a:blip r:embed="rId4">
            <a:alphaModFix/>
          </a:blip>
          <a:srcRect/>
          <a:stretch/>
        </p:blipFill>
        <p:spPr>
          <a:xfrm>
            <a:off x="9891607" y="880624"/>
            <a:ext cx="1608820" cy="1401860"/>
          </a:xfrm>
          <a:prstGeom prst="rect">
            <a:avLst/>
          </a:prstGeom>
          <a:noFill/>
          <a:ln>
            <a:noFill/>
          </a:ln>
        </p:spPr>
      </p:pic>
      <p:sp>
        <p:nvSpPr>
          <p:cNvPr id="4" name="Title 3">
            <a:extLst>
              <a:ext uri="{FF2B5EF4-FFF2-40B4-BE49-F238E27FC236}">
                <a16:creationId xmlns:a16="http://schemas.microsoft.com/office/drawing/2014/main" id="{906889DF-1514-49F0-B247-A4D0A654CDB3}"/>
              </a:ext>
            </a:extLst>
          </p:cNvPr>
          <p:cNvSpPr>
            <a:spLocks noGrp="1"/>
          </p:cNvSpPr>
          <p:nvPr>
            <p:ph type="title"/>
          </p:nvPr>
        </p:nvSpPr>
        <p:spPr/>
        <p:txBody>
          <a:bodyPr/>
          <a:lstStyle/>
          <a:p>
            <a:r>
              <a:rPr lang="en-GB" sz="3200" b="1" dirty="0"/>
              <a:t>¿</a:t>
            </a:r>
            <a:r>
              <a:rPr lang="en-GB" sz="3200" b="1" dirty="0" err="1"/>
              <a:t>Dónde</a:t>
            </a:r>
            <a:r>
              <a:rPr lang="en-GB" sz="3200" b="1" dirty="0"/>
              <a:t> </a:t>
            </a:r>
            <a:r>
              <a:rPr lang="en-GB" sz="3200" b="1" dirty="0" err="1"/>
              <a:t>fuiste</a:t>
            </a:r>
            <a:r>
              <a:rPr lang="en-GB" sz="3200" b="1" dirty="0"/>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cxnSp>
        <p:nvCxnSpPr>
          <p:cNvPr id="492" name="Google Shape;492;p14"/>
          <p:cNvCxnSpPr/>
          <p:nvPr/>
        </p:nvCxnSpPr>
        <p:spPr>
          <a:xfrm>
            <a:off x="6079890" y="280118"/>
            <a:ext cx="16110" cy="5961656"/>
          </a:xfrm>
          <a:prstGeom prst="straightConnector1">
            <a:avLst/>
          </a:prstGeom>
          <a:noFill/>
          <a:ln w="28575" cap="flat" cmpd="sng">
            <a:solidFill>
              <a:srgbClr val="F66400"/>
            </a:solidFill>
            <a:prstDash val="dash"/>
            <a:miter lim="800000"/>
            <a:headEnd type="none" w="sm" len="sm"/>
            <a:tailEnd type="none" w="sm" len="sm"/>
          </a:ln>
        </p:spPr>
      </p:cxnSp>
      <p:sp>
        <p:nvSpPr>
          <p:cNvPr id="493" name="Google Shape;493;p14"/>
          <p:cNvSpPr txBox="1"/>
          <p:nvPr/>
        </p:nvSpPr>
        <p:spPr>
          <a:xfrm>
            <a:off x="135382" y="219371"/>
            <a:ext cx="20489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Estudiante A</a:t>
            </a:r>
            <a:endParaRPr/>
          </a:p>
        </p:txBody>
      </p:sp>
      <p:sp>
        <p:nvSpPr>
          <p:cNvPr id="494" name="Google Shape;494;p14"/>
          <p:cNvSpPr txBox="1"/>
          <p:nvPr/>
        </p:nvSpPr>
        <p:spPr>
          <a:xfrm>
            <a:off x="6231380" y="219371"/>
            <a:ext cx="1976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latin typeface="Century Gothic"/>
                <a:ea typeface="Century Gothic"/>
                <a:cs typeface="Century Gothic"/>
                <a:sym typeface="Century Gothic"/>
              </a:rPr>
              <a:t>Estudiante</a:t>
            </a:r>
            <a:r>
              <a:rPr lang="en-GB" sz="2400" b="1" dirty="0">
                <a:latin typeface="Century Gothic"/>
                <a:ea typeface="Century Gothic"/>
                <a:cs typeface="Century Gothic"/>
                <a:sym typeface="Century Gothic"/>
              </a:rPr>
              <a:t> B</a:t>
            </a:r>
            <a:endParaRPr dirty="0"/>
          </a:p>
        </p:txBody>
      </p:sp>
      <p:sp>
        <p:nvSpPr>
          <p:cNvPr id="495" name="Google Shape;495;p14"/>
          <p:cNvSpPr/>
          <p:nvPr/>
        </p:nvSpPr>
        <p:spPr>
          <a:xfrm>
            <a:off x="8740341" y="258166"/>
            <a:ext cx="3187802"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496" name="Google Shape;496;p14"/>
          <p:cNvSpPr txBox="1">
            <a:spLocks noGrp="1"/>
          </p:cNvSpPr>
          <p:nvPr>
            <p:ph type="title"/>
          </p:nvPr>
        </p:nvSpPr>
        <p:spPr>
          <a:xfrm>
            <a:off x="8740340" y="165112"/>
            <a:ext cx="3316278" cy="57018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2000" b="1">
                <a:solidFill>
                  <a:schemeClr val="lt1"/>
                </a:solidFill>
              </a:rPr>
              <a:t>hablar / escuchar / escribir</a:t>
            </a:r>
            <a:endParaRPr sz="2000" b="1">
              <a:solidFill>
                <a:schemeClr val="lt1"/>
              </a:solidFill>
            </a:endParaRPr>
          </a:p>
        </p:txBody>
      </p:sp>
      <p:sp>
        <p:nvSpPr>
          <p:cNvPr id="497" name="Google Shape;497;p14"/>
          <p:cNvSpPr/>
          <p:nvPr/>
        </p:nvSpPr>
        <p:spPr>
          <a:xfrm>
            <a:off x="291401" y="1034981"/>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In January, </a:t>
            </a:r>
            <a:r>
              <a:rPr lang="en-GB" sz="2000" b="1">
                <a:latin typeface="Century Gothic"/>
                <a:ea typeface="Century Gothic"/>
                <a:cs typeface="Century Gothic"/>
                <a:sym typeface="Century Gothic"/>
              </a:rPr>
              <a:t>Hugo went </a:t>
            </a:r>
            <a:r>
              <a:rPr lang="en-GB" sz="2000">
                <a:latin typeface="Century Gothic"/>
                <a:ea typeface="Century Gothic"/>
                <a:cs typeface="Century Gothic"/>
                <a:sym typeface="Century Gothic"/>
              </a:rPr>
              <a:t>to the festival of culture in England.</a:t>
            </a:r>
            <a:endParaRPr/>
          </a:p>
        </p:txBody>
      </p:sp>
      <p:sp>
        <p:nvSpPr>
          <p:cNvPr id="498" name="Google Shape;498;p14"/>
          <p:cNvSpPr/>
          <p:nvPr/>
        </p:nvSpPr>
        <p:spPr>
          <a:xfrm>
            <a:off x="3106614" y="1034981"/>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In April, </a:t>
            </a:r>
            <a:r>
              <a:rPr lang="en-GB" sz="2000" b="1">
                <a:latin typeface="Century Gothic"/>
                <a:ea typeface="Century Gothic"/>
                <a:cs typeface="Century Gothic"/>
                <a:sym typeface="Century Gothic"/>
              </a:rPr>
              <a:t>you went</a:t>
            </a:r>
            <a:r>
              <a:rPr lang="en-GB" sz="2000">
                <a:latin typeface="Century Gothic"/>
                <a:ea typeface="Century Gothic"/>
                <a:cs typeface="Century Gothic"/>
                <a:sym typeface="Century Gothic"/>
              </a:rPr>
              <a:t> to the theatre with your girlfriend.</a:t>
            </a:r>
            <a:endParaRPr sz="2000">
              <a:latin typeface="Century Gothic"/>
              <a:ea typeface="Century Gothic"/>
              <a:cs typeface="Century Gothic"/>
              <a:sym typeface="Century Gothic"/>
            </a:endParaRPr>
          </a:p>
        </p:txBody>
      </p:sp>
      <p:sp>
        <p:nvSpPr>
          <p:cNvPr id="499" name="Google Shape;499;p14"/>
          <p:cNvSpPr/>
          <p:nvPr/>
        </p:nvSpPr>
        <p:spPr>
          <a:xfrm>
            <a:off x="291401" y="272394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Yesterday, </a:t>
            </a:r>
            <a:r>
              <a:rPr lang="en-GB" sz="2000" b="1">
                <a:latin typeface="Century Gothic"/>
                <a:ea typeface="Century Gothic"/>
                <a:cs typeface="Century Gothic"/>
                <a:sym typeface="Century Gothic"/>
              </a:rPr>
              <a:t>I went </a:t>
            </a:r>
            <a:r>
              <a:rPr lang="en-GB" sz="2000">
                <a:latin typeface="Century Gothic"/>
                <a:ea typeface="Century Gothic"/>
                <a:cs typeface="Century Gothic"/>
                <a:sym typeface="Century Gothic"/>
              </a:rPr>
              <a:t>to the doctor.</a:t>
            </a:r>
            <a:endParaRPr sz="2000">
              <a:latin typeface="Century Gothic"/>
              <a:ea typeface="Century Gothic"/>
              <a:cs typeface="Century Gothic"/>
              <a:sym typeface="Century Gothic"/>
            </a:endParaRPr>
          </a:p>
        </p:txBody>
      </p:sp>
      <p:sp>
        <p:nvSpPr>
          <p:cNvPr id="500" name="Google Shape;500;p14"/>
          <p:cNvSpPr/>
          <p:nvPr/>
        </p:nvSpPr>
        <p:spPr>
          <a:xfrm>
            <a:off x="3106614" y="2726195"/>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year, </a:t>
            </a:r>
            <a:r>
              <a:rPr lang="en-GB" sz="2000" b="1">
                <a:latin typeface="Century Gothic"/>
                <a:ea typeface="Century Gothic"/>
                <a:cs typeface="Century Gothic"/>
                <a:sym typeface="Century Gothic"/>
              </a:rPr>
              <a:t>you went </a:t>
            </a:r>
            <a:r>
              <a:rPr lang="en-GB" sz="2000">
                <a:latin typeface="Century Gothic"/>
                <a:ea typeface="Century Gothic"/>
                <a:cs typeface="Century Gothic"/>
                <a:sym typeface="Century Gothic"/>
              </a:rPr>
              <a:t>on holiday to the countryside. </a:t>
            </a:r>
            <a:endParaRPr sz="2000">
              <a:latin typeface="Century Gothic"/>
              <a:ea typeface="Century Gothic"/>
              <a:cs typeface="Century Gothic"/>
              <a:sym typeface="Century Gothic"/>
            </a:endParaRPr>
          </a:p>
        </p:txBody>
      </p:sp>
      <p:sp>
        <p:nvSpPr>
          <p:cNvPr id="501" name="Google Shape;501;p14"/>
          <p:cNvSpPr/>
          <p:nvPr/>
        </p:nvSpPr>
        <p:spPr>
          <a:xfrm>
            <a:off x="291400" y="4412901"/>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latin typeface="Century Gothic"/>
                <a:ea typeface="Century Gothic"/>
                <a:cs typeface="Century Gothic"/>
                <a:sym typeface="Century Gothic"/>
              </a:rPr>
              <a:t>In March, </a:t>
            </a:r>
            <a:r>
              <a:rPr lang="en-GB" sz="2000" b="1" dirty="0">
                <a:latin typeface="Century Gothic"/>
                <a:ea typeface="Century Gothic"/>
                <a:cs typeface="Century Gothic"/>
                <a:sym typeface="Century Gothic"/>
              </a:rPr>
              <a:t>Daniel went </a:t>
            </a:r>
            <a:r>
              <a:rPr lang="en-GB" sz="2000" dirty="0">
                <a:latin typeface="Century Gothic"/>
                <a:ea typeface="Century Gothic"/>
                <a:cs typeface="Century Gothic"/>
                <a:sym typeface="Century Gothic"/>
              </a:rPr>
              <a:t>on trip to the south of Italy.</a:t>
            </a:r>
            <a:endParaRPr sz="2000" dirty="0">
              <a:latin typeface="Century Gothic"/>
              <a:ea typeface="Century Gothic"/>
              <a:cs typeface="Century Gothic"/>
              <a:sym typeface="Century Gothic"/>
            </a:endParaRPr>
          </a:p>
        </p:txBody>
      </p:sp>
      <p:sp>
        <p:nvSpPr>
          <p:cNvPr id="502" name="Google Shape;502;p14"/>
          <p:cNvSpPr/>
          <p:nvPr/>
        </p:nvSpPr>
        <p:spPr>
          <a:xfrm>
            <a:off x="3106614" y="4412901"/>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Finally, </a:t>
            </a:r>
            <a:r>
              <a:rPr lang="en-GB" sz="2000" b="1">
                <a:latin typeface="Century Gothic"/>
                <a:ea typeface="Century Gothic"/>
                <a:cs typeface="Century Gothic"/>
                <a:sym typeface="Century Gothic"/>
              </a:rPr>
              <a:t>I went </a:t>
            </a:r>
            <a:r>
              <a:rPr lang="en-GB" sz="2000">
                <a:latin typeface="Century Gothic"/>
                <a:ea typeface="Century Gothic"/>
                <a:cs typeface="Century Gothic"/>
                <a:sym typeface="Century Gothic"/>
              </a:rPr>
              <a:t>to the stadium of Chelsea in England.</a:t>
            </a:r>
            <a:endParaRPr sz="2000">
              <a:latin typeface="Century Gothic"/>
              <a:ea typeface="Century Gothic"/>
              <a:cs typeface="Century Gothic"/>
              <a:sym typeface="Century Gothic"/>
            </a:endParaRPr>
          </a:p>
        </p:txBody>
      </p:sp>
      <p:sp>
        <p:nvSpPr>
          <p:cNvPr id="503" name="Google Shape;503;p14"/>
          <p:cNvSpPr txBox="1"/>
          <p:nvPr/>
        </p:nvSpPr>
        <p:spPr>
          <a:xfrm>
            <a:off x="228885" y="197975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1</a:t>
            </a:r>
            <a:endParaRPr/>
          </a:p>
        </p:txBody>
      </p:sp>
      <p:sp>
        <p:nvSpPr>
          <p:cNvPr id="504" name="Google Shape;504;p14"/>
          <p:cNvSpPr txBox="1"/>
          <p:nvPr/>
        </p:nvSpPr>
        <p:spPr>
          <a:xfrm>
            <a:off x="3044100" y="197975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2</a:t>
            </a:r>
            <a:endParaRPr/>
          </a:p>
        </p:txBody>
      </p:sp>
      <p:sp>
        <p:nvSpPr>
          <p:cNvPr id="505" name="Google Shape;505;p14"/>
          <p:cNvSpPr txBox="1"/>
          <p:nvPr/>
        </p:nvSpPr>
        <p:spPr>
          <a:xfrm>
            <a:off x="247770" y="365055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3</a:t>
            </a:r>
            <a:endParaRPr/>
          </a:p>
        </p:txBody>
      </p:sp>
      <p:sp>
        <p:nvSpPr>
          <p:cNvPr id="506" name="Google Shape;506;p14"/>
          <p:cNvSpPr txBox="1"/>
          <p:nvPr/>
        </p:nvSpPr>
        <p:spPr>
          <a:xfrm>
            <a:off x="3081596" y="364338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4</a:t>
            </a:r>
            <a:endParaRPr/>
          </a:p>
        </p:txBody>
      </p:sp>
      <p:sp>
        <p:nvSpPr>
          <p:cNvPr id="507" name="Google Shape;507;p14"/>
          <p:cNvSpPr txBox="1"/>
          <p:nvPr/>
        </p:nvSpPr>
        <p:spPr>
          <a:xfrm>
            <a:off x="227283" y="5478939"/>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5</a:t>
            </a:r>
            <a:endParaRPr/>
          </a:p>
        </p:txBody>
      </p:sp>
      <p:sp>
        <p:nvSpPr>
          <p:cNvPr id="508" name="Google Shape;508;p14"/>
          <p:cNvSpPr txBox="1"/>
          <p:nvPr/>
        </p:nvSpPr>
        <p:spPr>
          <a:xfrm>
            <a:off x="3098605" y="546756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6</a:t>
            </a:r>
            <a:endParaRPr/>
          </a:p>
        </p:txBody>
      </p:sp>
      <p:sp>
        <p:nvSpPr>
          <p:cNvPr id="509" name="Google Shape;509;p14"/>
          <p:cNvSpPr/>
          <p:nvPr/>
        </p:nvSpPr>
        <p:spPr>
          <a:xfrm>
            <a:off x="6476801"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In January _________________________________.</a:t>
            </a:r>
            <a:endParaRPr sz="2000">
              <a:latin typeface="Century Gothic"/>
              <a:ea typeface="Century Gothic"/>
              <a:cs typeface="Century Gothic"/>
              <a:sym typeface="Century Gothic"/>
            </a:endParaRPr>
          </a:p>
        </p:txBody>
      </p:sp>
      <p:sp>
        <p:nvSpPr>
          <p:cNvPr id="510" name="Google Shape;510;p14"/>
          <p:cNvSpPr/>
          <p:nvPr/>
        </p:nvSpPr>
        <p:spPr>
          <a:xfrm>
            <a:off x="9292014"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In April _________________________________.</a:t>
            </a:r>
            <a:endParaRPr sz="2000">
              <a:latin typeface="Century Gothic"/>
              <a:ea typeface="Century Gothic"/>
              <a:cs typeface="Century Gothic"/>
              <a:sym typeface="Century Gothic"/>
            </a:endParaRPr>
          </a:p>
        </p:txBody>
      </p:sp>
      <p:sp>
        <p:nvSpPr>
          <p:cNvPr id="511" name="Google Shape;511;p14"/>
          <p:cNvSpPr/>
          <p:nvPr/>
        </p:nvSpPr>
        <p:spPr>
          <a:xfrm>
            <a:off x="6476801" y="271256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Yesterday, _________________________________</a:t>
            </a:r>
            <a:endParaRPr/>
          </a:p>
        </p:txBody>
      </p:sp>
      <p:sp>
        <p:nvSpPr>
          <p:cNvPr id="512" name="Google Shape;512;p14"/>
          <p:cNvSpPr/>
          <p:nvPr/>
        </p:nvSpPr>
        <p:spPr>
          <a:xfrm>
            <a:off x="9292014" y="271481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summer, _________________________________. </a:t>
            </a:r>
            <a:endParaRPr/>
          </a:p>
        </p:txBody>
      </p:sp>
      <p:sp>
        <p:nvSpPr>
          <p:cNvPr id="513" name="Google Shape;513;p14"/>
          <p:cNvSpPr/>
          <p:nvPr/>
        </p:nvSpPr>
        <p:spPr>
          <a:xfrm>
            <a:off x="6476800"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In March, _________________________________.</a:t>
            </a:r>
            <a:endParaRPr/>
          </a:p>
        </p:txBody>
      </p:sp>
      <p:sp>
        <p:nvSpPr>
          <p:cNvPr id="514" name="Google Shape;514;p14"/>
          <p:cNvSpPr/>
          <p:nvPr/>
        </p:nvSpPr>
        <p:spPr>
          <a:xfrm>
            <a:off x="9292014"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Finally, _________________________________.</a:t>
            </a:r>
            <a:endParaRPr/>
          </a:p>
        </p:txBody>
      </p:sp>
      <p:sp>
        <p:nvSpPr>
          <p:cNvPr id="515" name="Google Shape;515;p14"/>
          <p:cNvSpPr txBox="1"/>
          <p:nvPr/>
        </p:nvSpPr>
        <p:spPr>
          <a:xfrm>
            <a:off x="6437044" y="195397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1</a:t>
            </a:r>
            <a:endParaRPr/>
          </a:p>
        </p:txBody>
      </p:sp>
      <p:sp>
        <p:nvSpPr>
          <p:cNvPr id="516" name="Google Shape;516;p14"/>
          <p:cNvSpPr txBox="1"/>
          <p:nvPr/>
        </p:nvSpPr>
        <p:spPr>
          <a:xfrm>
            <a:off x="9239006" y="196722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2</a:t>
            </a:r>
            <a:endParaRPr/>
          </a:p>
        </p:txBody>
      </p:sp>
      <p:sp>
        <p:nvSpPr>
          <p:cNvPr id="517" name="Google Shape;517;p14"/>
          <p:cNvSpPr txBox="1"/>
          <p:nvPr/>
        </p:nvSpPr>
        <p:spPr>
          <a:xfrm>
            <a:off x="6435442" y="364293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3</a:t>
            </a:r>
            <a:endParaRPr/>
          </a:p>
        </p:txBody>
      </p:sp>
      <p:sp>
        <p:nvSpPr>
          <p:cNvPr id="518" name="Google Shape;518;p14"/>
          <p:cNvSpPr txBox="1"/>
          <p:nvPr/>
        </p:nvSpPr>
        <p:spPr>
          <a:xfrm>
            <a:off x="9239006" y="366229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4</a:t>
            </a:r>
            <a:endParaRPr/>
          </a:p>
        </p:txBody>
      </p:sp>
      <p:sp>
        <p:nvSpPr>
          <p:cNvPr id="519" name="Google Shape;519;p14"/>
          <p:cNvSpPr txBox="1"/>
          <p:nvPr/>
        </p:nvSpPr>
        <p:spPr>
          <a:xfrm>
            <a:off x="6435442" y="533189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5</a:t>
            </a:r>
            <a:endParaRPr/>
          </a:p>
        </p:txBody>
      </p:sp>
      <p:sp>
        <p:nvSpPr>
          <p:cNvPr id="520" name="Google Shape;520;p14"/>
          <p:cNvSpPr txBox="1"/>
          <p:nvPr/>
        </p:nvSpPr>
        <p:spPr>
          <a:xfrm>
            <a:off x="9239006" y="5333765"/>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6</a:t>
            </a:r>
            <a:endParaRPr/>
          </a:p>
        </p:txBody>
      </p:sp>
      <p:sp>
        <p:nvSpPr>
          <p:cNvPr id="521" name="Google Shape;521;p14"/>
          <p:cNvSpPr/>
          <p:nvPr/>
        </p:nvSpPr>
        <p:spPr>
          <a:xfrm>
            <a:off x="8247133" y="258166"/>
            <a:ext cx="3681010"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cxnSp>
        <p:nvCxnSpPr>
          <p:cNvPr id="527" name="Google Shape;527;p15"/>
          <p:cNvCxnSpPr/>
          <p:nvPr/>
        </p:nvCxnSpPr>
        <p:spPr>
          <a:xfrm>
            <a:off x="6079890" y="280118"/>
            <a:ext cx="16110" cy="5961656"/>
          </a:xfrm>
          <a:prstGeom prst="straightConnector1">
            <a:avLst/>
          </a:prstGeom>
          <a:noFill/>
          <a:ln w="28575" cap="flat" cmpd="sng">
            <a:solidFill>
              <a:srgbClr val="F66400"/>
            </a:solidFill>
            <a:prstDash val="dash"/>
            <a:miter lim="800000"/>
            <a:headEnd type="none" w="sm" len="sm"/>
            <a:tailEnd type="none" w="sm" len="sm"/>
          </a:ln>
        </p:spPr>
      </p:cxnSp>
      <p:sp>
        <p:nvSpPr>
          <p:cNvPr id="528" name="Google Shape;528;p15"/>
          <p:cNvSpPr txBox="1"/>
          <p:nvPr/>
        </p:nvSpPr>
        <p:spPr>
          <a:xfrm>
            <a:off x="135382" y="219371"/>
            <a:ext cx="20489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latin typeface="Century Gothic"/>
                <a:ea typeface="Century Gothic"/>
                <a:cs typeface="Century Gothic"/>
                <a:sym typeface="Century Gothic"/>
              </a:rPr>
              <a:t>Estudiante</a:t>
            </a:r>
            <a:r>
              <a:rPr lang="en-GB" sz="2400" b="1" dirty="0">
                <a:latin typeface="Century Gothic"/>
                <a:ea typeface="Century Gothic"/>
                <a:cs typeface="Century Gothic"/>
                <a:sym typeface="Century Gothic"/>
              </a:rPr>
              <a:t> A</a:t>
            </a:r>
            <a:endParaRPr dirty="0"/>
          </a:p>
        </p:txBody>
      </p:sp>
      <p:sp>
        <p:nvSpPr>
          <p:cNvPr id="529" name="Google Shape;529;p15"/>
          <p:cNvSpPr txBox="1"/>
          <p:nvPr/>
        </p:nvSpPr>
        <p:spPr>
          <a:xfrm>
            <a:off x="6231380" y="219371"/>
            <a:ext cx="1976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latin typeface="Century Gothic"/>
                <a:ea typeface="Century Gothic"/>
                <a:cs typeface="Century Gothic"/>
                <a:sym typeface="Century Gothic"/>
              </a:rPr>
              <a:t>Estudiante</a:t>
            </a:r>
            <a:r>
              <a:rPr lang="en-GB" sz="2400" b="1" dirty="0">
                <a:latin typeface="Century Gothic"/>
                <a:ea typeface="Century Gothic"/>
                <a:cs typeface="Century Gothic"/>
                <a:sym typeface="Century Gothic"/>
              </a:rPr>
              <a:t> B</a:t>
            </a:r>
            <a:endParaRPr dirty="0"/>
          </a:p>
        </p:txBody>
      </p:sp>
      <p:sp>
        <p:nvSpPr>
          <p:cNvPr id="530" name="Google Shape;530;p15"/>
          <p:cNvSpPr/>
          <p:nvPr/>
        </p:nvSpPr>
        <p:spPr>
          <a:xfrm>
            <a:off x="6476801"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Yesterday, </a:t>
            </a:r>
            <a:r>
              <a:rPr lang="en-GB" sz="2000" b="1">
                <a:latin typeface="Century Gothic"/>
                <a:ea typeface="Century Gothic"/>
                <a:cs typeface="Century Gothic"/>
                <a:sym typeface="Century Gothic"/>
              </a:rPr>
              <a:t>Hugo went</a:t>
            </a:r>
            <a:r>
              <a:rPr lang="en-GB" sz="2000">
                <a:latin typeface="Century Gothic"/>
                <a:ea typeface="Century Gothic"/>
                <a:cs typeface="Century Gothic"/>
                <a:sym typeface="Century Gothic"/>
              </a:rPr>
              <a:t> to the train station very early.</a:t>
            </a:r>
            <a:endParaRPr sz="2000">
              <a:latin typeface="Century Gothic"/>
              <a:ea typeface="Century Gothic"/>
              <a:cs typeface="Century Gothic"/>
              <a:sym typeface="Century Gothic"/>
            </a:endParaRPr>
          </a:p>
        </p:txBody>
      </p:sp>
      <p:sp>
        <p:nvSpPr>
          <p:cNvPr id="531" name="Google Shape;531;p15"/>
          <p:cNvSpPr/>
          <p:nvPr/>
        </p:nvSpPr>
        <p:spPr>
          <a:xfrm>
            <a:off x="9292014"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summer, </a:t>
            </a:r>
            <a:r>
              <a:rPr lang="en-GB" sz="2000" b="1">
                <a:latin typeface="Century Gothic"/>
                <a:ea typeface="Century Gothic"/>
                <a:cs typeface="Century Gothic"/>
                <a:sym typeface="Century Gothic"/>
              </a:rPr>
              <a:t>Hugo went </a:t>
            </a:r>
            <a:r>
              <a:rPr lang="en-GB" sz="2000">
                <a:latin typeface="Century Gothic"/>
                <a:ea typeface="Century Gothic"/>
                <a:cs typeface="Century Gothic"/>
                <a:sym typeface="Century Gothic"/>
              </a:rPr>
              <a:t>abroad on a plane.</a:t>
            </a:r>
            <a:endParaRPr sz="2000">
              <a:latin typeface="Century Gothic"/>
              <a:ea typeface="Century Gothic"/>
              <a:cs typeface="Century Gothic"/>
              <a:sym typeface="Century Gothic"/>
            </a:endParaRPr>
          </a:p>
        </p:txBody>
      </p:sp>
      <p:sp>
        <p:nvSpPr>
          <p:cNvPr id="532" name="Google Shape;532;p15"/>
          <p:cNvSpPr/>
          <p:nvPr/>
        </p:nvSpPr>
        <p:spPr>
          <a:xfrm>
            <a:off x="6476801" y="271256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week, </a:t>
            </a:r>
            <a:r>
              <a:rPr lang="en-GB" sz="2000" b="1">
                <a:latin typeface="Century Gothic"/>
                <a:ea typeface="Century Gothic"/>
                <a:cs typeface="Century Gothic"/>
                <a:sym typeface="Century Gothic"/>
              </a:rPr>
              <a:t>Daniel went</a:t>
            </a:r>
            <a:r>
              <a:rPr lang="en-GB" sz="2000">
                <a:latin typeface="Century Gothic"/>
                <a:ea typeface="Century Gothic"/>
                <a:cs typeface="Century Gothic"/>
                <a:sym typeface="Century Gothic"/>
              </a:rPr>
              <a:t> to the shop in the park.</a:t>
            </a:r>
            <a:endParaRPr sz="2000">
              <a:latin typeface="Century Gothic"/>
              <a:ea typeface="Century Gothic"/>
              <a:cs typeface="Century Gothic"/>
              <a:sym typeface="Century Gothic"/>
            </a:endParaRPr>
          </a:p>
        </p:txBody>
      </p:sp>
      <p:sp>
        <p:nvSpPr>
          <p:cNvPr id="533" name="Google Shape;533;p15"/>
          <p:cNvSpPr/>
          <p:nvPr/>
        </p:nvSpPr>
        <p:spPr>
          <a:xfrm>
            <a:off x="9292014" y="271481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In December, </a:t>
            </a:r>
            <a:r>
              <a:rPr lang="en-GB" sz="2000" b="1">
                <a:latin typeface="Century Gothic"/>
                <a:ea typeface="Century Gothic"/>
                <a:cs typeface="Century Gothic"/>
                <a:sym typeface="Century Gothic"/>
              </a:rPr>
              <a:t>you went</a:t>
            </a:r>
            <a:r>
              <a:rPr lang="en-GB" sz="2000">
                <a:latin typeface="Century Gothic"/>
                <a:ea typeface="Century Gothic"/>
                <a:cs typeface="Century Gothic"/>
                <a:sym typeface="Century Gothic"/>
              </a:rPr>
              <a:t> to the church in Santander. </a:t>
            </a:r>
            <a:endParaRPr/>
          </a:p>
        </p:txBody>
      </p:sp>
      <p:sp>
        <p:nvSpPr>
          <p:cNvPr id="534" name="Google Shape;534;p15"/>
          <p:cNvSpPr/>
          <p:nvPr/>
        </p:nvSpPr>
        <p:spPr>
          <a:xfrm>
            <a:off x="6476800"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Yesterday, </a:t>
            </a:r>
            <a:r>
              <a:rPr lang="en-GB" sz="2000" b="1">
                <a:latin typeface="Century Gothic"/>
                <a:ea typeface="Century Gothic"/>
                <a:cs typeface="Century Gothic"/>
                <a:sym typeface="Century Gothic"/>
              </a:rPr>
              <a:t>you went </a:t>
            </a:r>
            <a:r>
              <a:rPr lang="en-GB" sz="2000">
                <a:latin typeface="Century Gothic"/>
                <a:ea typeface="Century Gothic"/>
                <a:cs typeface="Century Gothic"/>
                <a:sym typeface="Century Gothic"/>
              </a:rPr>
              <a:t>for tapas with your boyfriend.  </a:t>
            </a:r>
            <a:endParaRPr sz="2000">
              <a:latin typeface="Century Gothic"/>
              <a:ea typeface="Century Gothic"/>
              <a:cs typeface="Century Gothic"/>
              <a:sym typeface="Century Gothic"/>
            </a:endParaRPr>
          </a:p>
        </p:txBody>
      </p:sp>
      <p:sp>
        <p:nvSpPr>
          <p:cNvPr id="535" name="Google Shape;535;p15"/>
          <p:cNvSpPr/>
          <p:nvPr/>
        </p:nvSpPr>
        <p:spPr>
          <a:xfrm>
            <a:off x="9292014"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Finally, </a:t>
            </a:r>
            <a:r>
              <a:rPr lang="en-GB" sz="2000" b="1">
                <a:latin typeface="Century Gothic"/>
                <a:ea typeface="Century Gothic"/>
                <a:cs typeface="Century Gothic"/>
                <a:sym typeface="Century Gothic"/>
              </a:rPr>
              <a:t>I went </a:t>
            </a:r>
            <a:r>
              <a:rPr lang="en-GB" sz="2000">
                <a:latin typeface="Century Gothic"/>
                <a:ea typeface="Century Gothic"/>
                <a:cs typeface="Century Gothic"/>
                <a:sym typeface="Century Gothic"/>
              </a:rPr>
              <a:t>to the border of France.</a:t>
            </a:r>
            <a:endParaRPr sz="2000">
              <a:latin typeface="Century Gothic"/>
              <a:ea typeface="Century Gothic"/>
              <a:cs typeface="Century Gothic"/>
              <a:sym typeface="Century Gothic"/>
            </a:endParaRPr>
          </a:p>
        </p:txBody>
      </p:sp>
      <p:sp>
        <p:nvSpPr>
          <p:cNvPr id="536" name="Google Shape;536;p15"/>
          <p:cNvSpPr txBox="1"/>
          <p:nvPr/>
        </p:nvSpPr>
        <p:spPr>
          <a:xfrm>
            <a:off x="6423792" y="1967224"/>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1</a:t>
            </a:r>
            <a:endParaRPr/>
          </a:p>
        </p:txBody>
      </p:sp>
      <p:sp>
        <p:nvSpPr>
          <p:cNvPr id="537" name="Google Shape;537;p15"/>
          <p:cNvSpPr txBox="1"/>
          <p:nvPr/>
        </p:nvSpPr>
        <p:spPr>
          <a:xfrm>
            <a:off x="9239006" y="195397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2</a:t>
            </a:r>
            <a:endParaRPr/>
          </a:p>
        </p:txBody>
      </p:sp>
      <p:sp>
        <p:nvSpPr>
          <p:cNvPr id="538" name="Google Shape;538;p15"/>
          <p:cNvSpPr txBox="1"/>
          <p:nvPr/>
        </p:nvSpPr>
        <p:spPr>
          <a:xfrm>
            <a:off x="6422190" y="365618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3</a:t>
            </a:r>
            <a:endParaRPr/>
          </a:p>
        </p:txBody>
      </p:sp>
      <p:sp>
        <p:nvSpPr>
          <p:cNvPr id="539" name="Google Shape;539;p15"/>
          <p:cNvSpPr txBox="1"/>
          <p:nvPr/>
        </p:nvSpPr>
        <p:spPr>
          <a:xfrm>
            <a:off x="9239006" y="364904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4</a:t>
            </a:r>
            <a:endParaRPr/>
          </a:p>
        </p:txBody>
      </p:sp>
      <p:sp>
        <p:nvSpPr>
          <p:cNvPr id="540" name="Google Shape;540;p15"/>
          <p:cNvSpPr txBox="1"/>
          <p:nvPr/>
        </p:nvSpPr>
        <p:spPr>
          <a:xfrm>
            <a:off x="6422190" y="534514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5</a:t>
            </a:r>
            <a:endParaRPr/>
          </a:p>
        </p:txBody>
      </p:sp>
      <p:sp>
        <p:nvSpPr>
          <p:cNvPr id="541" name="Google Shape;541;p15"/>
          <p:cNvSpPr txBox="1"/>
          <p:nvPr/>
        </p:nvSpPr>
        <p:spPr>
          <a:xfrm>
            <a:off x="9239006" y="534701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6</a:t>
            </a:r>
            <a:endParaRPr/>
          </a:p>
        </p:txBody>
      </p:sp>
      <p:sp>
        <p:nvSpPr>
          <p:cNvPr id="542" name="Google Shape;542;p15"/>
          <p:cNvSpPr/>
          <p:nvPr/>
        </p:nvSpPr>
        <p:spPr>
          <a:xfrm>
            <a:off x="309114" y="103498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Yesterday, _________________________________.</a:t>
            </a:r>
            <a:endParaRPr/>
          </a:p>
        </p:txBody>
      </p:sp>
      <p:sp>
        <p:nvSpPr>
          <p:cNvPr id="543" name="Google Shape;543;p15"/>
          <p:cNvSpPr/>
          <p:nvPr/>
        </p:nvSpPr>
        <p:spPr>
          <a:xfrm>
            <a:off x="3124327" y="103498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summer, _________________________________.</a:t>
            </a:r>
            <a:endParaRPr/>
          </a:p>
        </p:txBody>
      </p:sp>
      <p:sp>
        <p:nvSpPr>
          <p:cNvPr id="544" name="Google Shape;544;p15"/>
          <p:cNvSpPr/>
          <p:nvPr/>
        </p:nvSpPr>
        <p:spPr>
          <a:xfrm>
            <a:off x="309114" y="272394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week, _________________________________.</a:t>
            </a:r>
            <a:endParaRPr/>
          </a:p>
        </p:txBody>
      </p:sp>
      <p:sp>
        <p:nvSpPr>
          <p:cNvPr id="545" name="Google Shape;545;p15"/>
          <p:cNvSpPr/>
          <p:nvPr/>
        </p:nvSpPr>
        <p:spPr>
          <a:xfrm>
            <a:off x="3124327" y="272619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In December, _________________________________. </a:t>
            </a:r>
            <a:endParaRPr/>
          </a:p>
        </p:txBody>
      </p:sp>
      <p:sp>
        <p:nvSpPr>
          <p:cNvPr id="546" name="Google Shape;546;p15"/>
          <p:cNvSpPr/>
          <p:nvPr/>
        </p:nvSpPr>
        <p:spPr>
          <a:xfrm>
            <a:off x="309113" y="441290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Yesterday, _________________________________.  </a:t>
            </a:r>
            <a:endParaRPr/>
          </a:p>
        </p:txBody>
      </p:sp>
      <p:sp>
        <p:nvSpPr>
          <p:cNvPr id="547" name="Google Shape;547;p15"/>
          <p:cNvSpPr/>
          <p:nvPr/>
        </p:nvSpPr>
        <p:spPr>
          <a:xfrm>
            <a:off x="3124327" y="441290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Finally, _________________________________.</a:t>
            </a:r>
            <a:endParaRPr/>
          </a:p>
        </p:txBody>
      </p:sp>
      <p:sp>
        <p:nvSpPr>
          <p:cNvPr id="548" name="Google Shape;548;p15"/>
          <p:cNvSpPr txBox="1"/>
          <p:nvPr/>
        </p:nvSpPr>
        <p:spPr>
          <a:xfrm>
            <a:off x="256105" y="196535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1</a:t>
            </a:r>
            <a:endParaRPr/>
          </a:p>
        </p:txBody>
      </p:sp>
      <p:sp>
        <p:nvSpPr>
          <p:cNvPr id="549" name="Google Shape;549;p15"/>
          <p:cNvSpPr txBox="1"/>
          <p:nvPr/>
        </p:nvSpPr>
        <p:spPr>
          <a:xfrm>
            <a:off x="3071319" y="196535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2</a:t>
            </a:r>
            <a:endParaRPr/>
          </a:p>
        </p:txBody>
      </p:sp>
      <p:sp>
        <p:nvSpPr>
          <p:cNvPr id="550" name="Google Shape;550;p15"/>
          <p:cNvSpPr txBox="1"/>
          <p:nvPr/>
        </p:nvSpPr>
        <p:spPr>
          <a:xfrm>
            <a:off x="254503" y="365431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3</a:t>
            </a:r>
            <a:endParaRPr/>
          </a:p>
        </p:txBody>
      </p:sp>
      <p:sp>
        <p:nvSpPr>
          <p:cNvPr id="551" name="Google Shape;551;p15"/>
          <p:cNvSpPr txBox="1"/>
          <p:nvPr/>
        </p:nvSpPr>
        <p:spPr>
          <a:xfrm>
            <a:off x="3071319" y="366042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4</a:t>
            </a:r>
            <a:endParaRPr/>
          </a:p>
        </p:txBody>
      </p:sp>
      <p:sp>
        <p:nvSpPr>
          <p:cNvPr id="552" name="Google Shape;552;p15"/>
          <p:cNvSpPr txBox="1"/>
          <p:nvPr/>
        </p:nvSpPr>
        <p:spPr>
          <a:xfrm>
            <a:off x="254503" y="534327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5</a:t>
            </a:r>
            <a:endParaRPr/>
          </a:p>
        </p:txBody>
      </p:sp>
      <p:sp>
        <p:nvSpPr>
          <p:cNvPr id="553" name="Google Shape;553;p15"/>
          <p:cNvSpPr txBox="1"/>
          <p:nvPr/>
        </p:nvSpPr>
        <p:spPr>
          <a:xfrm>
            <a:off x="3071319" y="5331893"/>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6</a:t>
            </a:r>
            <a:endParaRPr/>
          </a:p>
        </p:txBody>
      </p:sp>
      <p:sp>
        <p:nvSpPr>
          <p:cNvPr id="554" name="Google Shape;554;p15"/>
          <p:cNvSpPr/>
          <p:nvPr/>
        </p:nvSpPr>
        <p:spPr>
          <a:xfrm>
            <a:off x="8247133" y="258166"/>
            <a:ext cx="3681010"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55" name="Google Shape;555;p15"/>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6"/>
          <p:cNvSpPr txBox="1"/>
          <p:nvPr/>
        </p:nvSpPr>
        <p:spPr>
          <a:xfrm>
            <a:off x="135382" y="219371"/>
            <a:ext cx="38593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latin typeface="Century Gothic"/>
                <a:ea typeface="Century Gothic"/>
                <a:cs typeface="Century Gothic"/>
                <a:sym typeface="Century Gothic"/>
              </a:rPr>
              <a:t>Respuestas</a:t>
            </a:r>
            <a:r>
              <a:rPr lang="en-GB" sz="2400" b="1" dirty="0">
                <a:latin typeface="Century Gothic"/>
                <a:ea typeface="Century Gothic"/>
                <a:cs typeface="Century Gothic"/>
                <a:sym typeface="Century Gothic"/>
              </a:rPr>
              <a:t>: </a:t>
            </a:r>
            <a:r>
              <a:rPr lang="en-GB" sz="2400" b="1" dirty="0" err="1">
                <a:latin typeface="Century Gothic"/>
                <a:ea typeface="Century Gothic"/>
                <a:cs typeface="Century Gothic"/>
                <a:sym typeface="Century Gothic"/>
              </a:rPr>
              <a:t>Estudiante</a:t>
            </a:r>
            <a:r>
              <a:rPr lang="en-GB" sz="2400" b="1" dirty="0">
                <a:latin typeface="Century Gothic"/>
                <a:ea typeface="Century Gothic"/>
                <a:cs typeface="Century Gothic"/>
                <a:sym typeface="Century Gothic"/>
              </a:rPr>
              <a:t> A</a:t>
            </a:r>
            <a:endParaRPr dirty="0"/>
          </a:p>
        </p:txBody>
      </p:sp>
      <p:sp>
        <p:nvSpPr>
          <p:cNvPr id="562" name="Google Shape;562;p16"/>
          <p:cNvSpPr txBox="1"/>
          <p:nvPr/>
        </p:nvSpPr>
        <p:spPr>
          <a:xfrm>
            <a:off x="6231380" y="219371"/>
            <a:ext cx="1975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latin typeface="Century Gothic"/>
                <a:ea typeface="Century Gothic"/>
                <a:cs typeface="Century Gothic"/>
                <a:sym typeface="Century Gothic"/>
              </a:rPr>
              <a:t>Estudiante</a:t>
            </a:r>
            <a:r>
              <a:rPr lang="en-GB" sz="2400" b="1" dirty="0">
                <a:latin typeface="Century Gothic"/>
                <a:ea typeface="Century Gothic"/>
                <a:cs typeface="Century Gothic"/>
                <a:sym typeface="Century Gothic"/>
              </a:rPr>
              <a:t> B</a:t>
            </a:r>
            <a:endParaRPr dirty="0"/>
          </a:p>
        </p:txBody>
      </p:sp>
      <p:sp>
        <p:nvSpPr>
          <p:cNvPr id="563" name="Google Shape;563;p16"/>
          <p:cNvSpPr/>
          <p:nvPr/>
        </p:nvSpPr>
        <p:spPr>
          <a:xfrm>
            <a:off x="8247133" y="258166"/>
            <a:ext cx="3681010"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64" name="Google Shape;564;p16"/>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
        <p:nvSpPr>
          <p:cNvPr id="565" name="Google Shape;565;p16"/>
          <p:cNvSpPr/>
          <p:nvPr/>
        </p:nvSpPr>
        <p:spPr>
          <a:xfrm>
            <a:off x="6295498" y="105329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In January, </a:t>
            </a:r>
            <a:r>
              <a:rPr lang="en-GB" sz="2000" b="1">
                <a:latin typeface="Century Gothic"/>
                <a:ea typeface="Century Gothic"/>
                <a:cs typeface="Century Gothic"/>
                <a:sym typeface="Century Gothic"/>
              </a:rPr>
              <a:t>Hugo went </a:t>
            </a:r>
            <a:r>
              <a:rPr lang="en-GB" sz="2000">
                <a:latin typeface="Century Gothic"/>
                <a:ea typeface="Century Gothic"/>
                <a:cs typeface="Century Gothic"/>
                <a:sym typeface="Century Gothic"/>
              </a:rPr>
              <a:t>to the festival of culture in England.</a:t>
            </a:r>
            <a:endParaRPr sz="2000">
              <a:latin typeface="Century Gothic"/>
              <a:ea typeface="Century Gothic"/>
              <a:cs typeface="Century Gothic"/>
              <a:sym typeface="Century Gothic"/>
            </a:endParaRPr>
          </a:p>
        </p:txBody>
      </p:sp>
      <p:sp>
        <p:nvSpPr>
          <p:cNvPr id="566" name="Google Shape;566;p16"/>
          <p:cNvSpPr/>
          <p:nvPr/>
        </p:nvSpPr>
        <p:spPr>
          <a:xfrm>
            <a:off x="9110711" y="105329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In April, </a:t>
            </a:r>
            <a:r>
              <a:rPr lang="en-GB" sz="2000" b="1">
                <a:latin typeface="Century Gothic"/>
                <a:ea typeface="Century Gothic"/>
                <a:cs typeface="Century Gothic"/>
                <a:sym typeface="Century Gothic"/>
              </a:rPr>
              <a:t>you went</a:t>
            </a:r>
            <a:r>
              <a:rPr lang="en-GB" sz="2000">
                <a:latin typeface="Century Gothic"/>
                <a:ea typeface="Century Gothic"/>
                <a:cs typeface="Century Gothic"/>
                <a:sym typeface="Century Gothic"/>
              </a:rPr>
              <a:t> to the theatre with your girlfriend.</a:t>
            </a:r>
            <a:endParaRPr sz="2000">
              <a:latin typeface="Century Gothic"/>
              <a:ea typeface="Century Gothic"/>
              <a:cs typeface="Century Gothic"/>
              <a:sym typeface="Century Gothic"/>
            </a:endParaRPr>
          </a:p>
        </p:txBody>
      </p:sp>
      <p:sp>
        <p:nvSpPr>
          <p:cNvPr id="567" name="Google Shape;567;p16"/>
          <p:cNvSpPr/>
          <p:nvPr/>
        </p:nvSpPr>
        <p:spPr>
          <a:xfrm>
            <a:off x="6295498" y="2781484"/>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Yesterday, </a:t>
            </a:r>
            <a:r>
              <a:rPr lang="en-GB" sz="2000" b="1">
                <a:latin typeface="Century Gothic"/>
                <a:ea typeface="Century Gothic"/>
                <a:cs typeface="Century Gothic"/>
                <a:sym typeface="Century Gothic"/>
              </a:rPr>
              <a:t>I went </a:t>
            </a:r>
            <a:r>
              <a:rPr lang="en-GB" sz="2000">
                <a:latin typeface="Century Gothic"/>
                <a:ea typeface="Century Gothic"/>
                <a:cs typeface="Century Gothic"/>
                <a:sym typeface="Century Gothic"/>
              </a:rPr>
              <a:t>to the doctor.</a:t>
            </a:r>
            <a:endParaRPr sz="2000">
              <a:latin typeface="Century Gothic"/>
              <a:ea typeface="Century Gothic"/>
              <a:cs typeface="Century Gothic"/>
              <a:sym typeface="Century Gothic"/>
            </a:endParaRPr>
          </a:p>
        </p:txBody>
      </p:sp>
      <p:sp>
        <p:nvSpPr>
          <p:cNvPr id="568" name="Google Shape;568;p16"/>
          <p:cNvSpPr/>
          <p:nvPr/>
        </p:nvSpPr>
        <p:spPr>
          <a:xfrm>
            <a:off x="9110711" y="2783737"/>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year, </a:t>
            </a:r>
            <a:r>
              <a:rPr lang="en-GB" sz="2000" b="1">
                <a:latin typeface="Century Gothic"/>
                <a:ea typeface="Century Gothic"/>
                <a:cs typeface="Century Gothic"/>
                <a:sym typeface="Century Gothic"/>
              </a:rPr>
              <a:t>you went </a:t>
            </a:r>
            <a:r>
              <a:rPr lang="en-GB" sz="2000">
                <a:latin typeface="Century Gothic"/>
                <a:ea typeface="Century Gothic"/>
                <a:cs typeface="Century Gothic"/>
                <a:sym typeface="Century Gothic"/>
              </a:rPr>
              <a:t>on holiday to the countryside. </a:t>
            </a:r>
            <a:endParaRPr sz="2000">
              <a:latin typeface="Century Gothic"/>
              <a:ea typeface="Century Gothic"/>
              <a:cs typeface="Century Gothic"/>
              <a:sym typeface="Century Gothic"/>
            </a:endParaRPr>
          </a:p>
        </p:txBody>
      </p:sp>
      <p:sp>
        <p:nvSpPr>
          <p:cNvPr id="569" name="Google Shape;569;p16"/>
          <p:cNvSpPr/>
          <p:nvPr/>
        </p:nvSpPr>
        <p:spPr>
          <a:xfrm>
            <a:off x="6295497" y="4482660"/>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latin typeface="Century Gothic"/>
                <a:ea typeface="Century Gothic"/>
                <a:cs typeface="Century Gothic"/>
                <a:sym typeface="Century Gothic"/>
              </a:rPr>
              <a:t>In March, </a:t>
            </a:r>
            <a:r>
              <a:rPr lang="en-GB" sz="2000" b="1" dirty="0">
                <a:latin typeface="Century Gothic"/>
                <a:ea typeface="Century Gothic"/>
                <a:cs typeface="Century Gothic"/>
                <a:sym typeface="Century Gothic"/>
              </a:rPr>
              <a:t>Daniel went </a:t>
            </a:r>
            <a:r>
              <a:rPr lang="en-GB" sz="2000" dirty="0">
                <a:latin typeface="Century Gothic"/>
                <a:ea typeface="Century Gothic"/>
                <a:cs typeface="Century Gothic"/>
                <a:sym typeface="Century Gothic"/>
              </a:rPr>
              <a:t>on a trip to the south of Italy.</a:t>
            </a:r>
            <a:endParaRPr sz="2000" dirty="0">
              <a:latin typeface="Century Gothic"/>
              <a:ea typeface="Century Gothic"/>
              <a:cs typeface="Century Gothic"/>
              <a:sym typeface="Century Gothic"/>
            </a:endParaRPr>
          </a:p>
        </p:txBody>
      </p:sp>
      <p:sp>
        <p:nvSpPr>
          <p:cNvPr id="570" name="Google Shape;570;p16"/>
          <p:cNvSpPr/>
          <p:nvPr/>
        </p:nvSpPr>
        <p:spPr>
          <a:xfrm>
            <a:off x="9110711" y="4482660"/>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Finally, </a:t>
            </a:r>
            <a:r>
              <a:rPr lang="en-GB" sz="2000" b="1">
                <a:latin typeface="Century Gothic"/>
                <a:ea typeface="Century Gothic"/>
                <a:cs typeface="Century Gothic"/>
                <a:sym typeface="Century Gothic"/>
              </a:rPr>
              <a:t>I went </a:t>
            </a:r>
            <a:r>
              <a:rPr lang="en-GB" sz="2000">
                <a:latin typeface="Century Gothic"/>
                <a:ea typeface="Century Gothic"/>
                <a:cs typeface="Century Gothic"/>
                <a:sym typeface="Century Gothic"/>
              </a:rPr>
              <a:t>to the stadium of Chelsea in England.</a:t>
            </a:r>
            <a:endParaRPr sz="2000">
              <a:latin typeface="Century Gothic"/>
              <a:ea typeface="Century Gothic"/>
              <a:cs typeface="Century Gothic"/>
              <a:sym typeface="Century Gothic"/>
            </a:endParaRPr>
          </a:p>
        </p:txBody>
      </p:sp>
      <p:sp>
        <p:nvSpPr>
          <p:cNvPr id="571" name="Google Shape;571;p16"/>
          <p:cNvSpPr txBox="1"/>
          <p:nvPr/>
        </p:nvSpPr>
        <p:spPr>
          <a:xfrm>
            <a:off x="6255741" y="2035110"/>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1</a:t>
            </a:r>
            <a:endParaRPr/>
          </a:p>
        </p:txBody>
      </p:sp>
      <p:sp>
        <p:nvSpPr>
          <p:cNvPr id="572" name="Google Shape;572;p16"/>
          <p:cNvSpPr txBox="1"/>
          <p:nvPr/>
        </p:nvSpPr>
        <p:spPr>
          <a:xfrm>
            <a:off x="9070955" y="204836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2</a:t>
            </a:r>
            <a:endParaRPr/>
          </a:p>
        </p:txBody>
      </p:sp>
      <p:sp>
        <p:nvSpPr>
          <p:cNvPr id="573" name="Google Shape;573;p16"/>
          <p:cNvSpPr txBox="1"/>
          <p:nvPr/>
        </p:nvSpPr>
        <p:spPr>
          <a:xfrm>
            <a:off x="6254139" y="3777078"/>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3</a:t>
            </a:r>
            <a:endParaRPr/>
          </a:p>
        </p:txBody>
      </p:sp>
      <p:sp>
        <p:nvSpPr>
          <p:cNvPr id="574" name="Google Shape;574;p16"/>
          <p:cNvSpPr txBox="1"/>
          <p:nvPr/>
        </p:nvSpPr>
        <p:spPr>
          <a:xfrm>
            <a:off x="9057703" y="376993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4</a:t>
            </a:r>
            <a:endParaRPr/>
          </a:p>
        </p:txBody>
      </p:sp>
      <p:sp>
        <p:nvSpPr>
          <p:cNvPr id="575" name="Google Shape;575;p16"/>
          <p:cNvSpPr txBox="1"/>
          <p:nvPr/>
        </p:nvSpPr>
        <p:spPr>
          <a:xfrm>
            <a:off x="6244632" y="557218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5</a:t>
            </a:r>
            <a:endParaRPr/>
          </a:p>
        </p:txBody>
      </p:sp>
      <p:sp>
        <p:nvSpPr>
          <p:cNvPr id="576" name="Google Shape;576;p16"/>
          <p:cNvSpPr txBox="1"/>
          <p:nvPr/>
        </p:nvSpPr>
        <p:spPr>
          <a:xfrm>
            <a:off x="9044451" y="557392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6</a:t>
            </a:r>
            <a:endParaRPr/>
          </a:p>
        </p:txBody>
      </p:sp>
      <p:sp>
        <p:nvSpPr>
          <p:cNvPr id="577" name="Google Shape;577;p16"/>
          <p:cNvSpPr/>
          <p:nvPr/>
        </p:nvSpPr>
        <p:spPr>
          <a:xfrm>
            <a:off x="314540" y="106467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Yesterday, </a:t>
            </a:r>
            <a:r>
              <a:rPr lang="en-GB" sz="2000" b="1">
                <a:latin typeface="Century Gothic"/>
                <a:ea typeface="Century Gothic"/>
                <a:cs typeface="Century Gothic"/>
                <a:sym typeface="Century Gothic"/>
              </a:rPr>
              <a:t>Hugo went</a:t>
            </a:r>
            <a:r>
              <a:rPr lang="en-GB" sz="2000">
                <a:latin typeface="Century Gothic"/>
                <a:ea typeface="Century Gothic"/>
                <a:cs typeface="Century Gothic"/>
                <a:sym typeface="Century Gothic"/>
              </a:rPr>
              <a:t> to the train station very early.</a:t>
            </a:r>
            <a:endParaRPr sz="2000">
              <a:latin typeface="Century Gothic"/>
              <a:ea typeface="Century Gothic"/>
              <a:cs typeface="Century Gothic"/>
              <a:sym typeface="Century Gothic"/>
            </a:endParaRPr>
          </a:p>
        </p:txBody>
      </p:sp>
      <p:sp>
        <p:nvSpPr>
          <p:cNvPr id="578" name="Google Shape;578;p16"/>
          <p:cNvSpPr/>
          <p:nvPr/>
        </p:nvSpPr>
        <p:spPr>
          <a:xfrm>
            <a:off x="3129753" y="106467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summer, </a:t>
            </a:r>
            <a:r>
              <a:rPr lang="en-GB" sz="2000" b="1">
                <a:latin typeface="Century Gothic"/>
                <a:ea typeface="Century Gothic"/>
                <a:cs typeface="Century Gothic"/>
                <a:sym typeface="Century Gothic"/>
              </a:rPr>
              <a:t>Hugo went </a:t>
            </a:r>
            <a:r>
              <a:rPr lang="en-GB" sz="2000">
                <a:latin typeface="Century Gothic"/>
                <a:ea typeface="Century Gothic"/>
                <a:cs typeface="Century Gothic"/>
                <a:sym typeface="Century Gothic"/>
              </a:rPr>
              <a:t>abroad on a plane.</a:t>
            </a:r>
            <a:endParaRPr sz="2000">
              <a:latin typeface="Century Gothic"/>
              <a:ea typeface="Century Gothic"/>
              <a:cs typeface="Century Gothic"/>
              <a:sym typeface="Century Gothic"/>
            </a:endParaRPr>
          </a:p>
        </p:txBody>
      </p:sp>
      <p:sp>
        <p:nvSpPr>
          <p:cNvPr id="579" name="Google Shape;579;p16"/>
          <p:cNvSpPr/>
          <p:nvPr/>
        </p:nvSpPr>
        <p:spPr>
          <a:xfrm>
            <a:off x="314540" y="2753631"/>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Last week, </a:t>
            </a:r>
            <a:r>
              <a:rPr lang="en-GB" sz="2000" b="1">
                <a:latin typeface="Century Gothic"/>
                <a:ea typeface="Century Gothic"/>
                <a:cs typeface="Century Gothic"/>
                <a:sym typeface="Century Gothic"/>
              </a:rPr>
              <a:t>Daniel went</a:t>
            </a:r>
            <a:r>
              <a:rPr lang="en-GB" sz="2000">
                <a:latin typeface="Century Gothic"/>
                <a:ea typeface="Century Gothic"/>
                <a:cs typeface="Century Gothic"/>
                <a:sym typeface="Century Gothic"/>
              </a:rPr>
              <a:t> to the shop in the park.</a:t>
            </a:r>
            <a:endParaRPr sz="2000">
              <a:latin typeface="Century Gothic"/>
              <a:ea typeface="Century Gothic"/>
              <a:cs typeface="Century Gothic"/>
              <a:sym typeface="Century Gothic"/>
            </a:endParaRPr>
          </a:p>
        </p:txBody>
      </p:sp>
      <p:sp>
        <p:nvSpPr>
          <p:cNvPr id="580" name="Google Shape;580;p16"/>
          <p:cNvSpPr/>
          <p:nvPr/>
        </p:nvSpPr>
        <p:spPr>
          <a:xfrm>
            <a:off x="3129753" y="2755884"/>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In December, </a:t>
            </a:r>
            <a:r>
              <a:rPr lang="en-GB" sz="2000" b="1">
                <a:latin typeface="Century Gothic"/>
                <a:ea typeface="Century Gothic"/>
                <a:cs typeface="Century Gothic"/>
                <a:sym typeface="Century Gothic"/>
              </a:rPr>
              <a:t>you went</a:t>
            </a:r>
            <a:r>
              <a:rPr lang="en-GB" sz="2000">
                <a:latin typeface="Century Gothic"/>
                <a:ea typeface="Century Gothic"/>
                <a:cs typeface="Century Gothic"/>
                <a:sym typeface="Century Gothic"/>
              </a:rPr>
              <a:t> to the church in Santander. </a:t>
            </a:r>
            <a:endParaRPr/>
          </a:p>
        </p:txBody>
      </p:sp>
      <p:sp>
        <p:nvSpPr>
          <p:cNvPr id="581" name="Google Shape;581;p16"/>
          <p:cNvSpPr/>
          <p:nvPr/>
        </p:nvSpPr>
        <p:spPr>
          <a:xfrm>
            <a:off x="314539" y="4527239"/>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Yesterday, </a:t>
            </a:r>
            <a:r>
              <a:rPr lang="en-GB" sz="2000" b="1">
                <a:latin typeface="Century Gothic"/>
                <a:ea typeface="Century Gothic"/>
                <a:cs typeface="Century Gothic"/>
                <a:sym typeface="Century Gothic"/>
              </a:rPr>
              <a:t>you went </a:t>
            </a:r>
            <a:r>
              <a:rPr lang="en-GB" sz="2000">
                <a:latin typeface="Century Gothic"/>
                <a:ea typeface="Century Gothic"/>
                <a:cs typeface="Century Gothic"/>
                <a:sym typeface="Century Gothic"/>
              </a:rPr>
              <a:t>for tapas with your boyfriend.  </a:t>
            </a:r>
            <a:endParaRPr sz="2000">
              <a:latin typeface="Century Gothic"/>
              <a:ea typeface="Century Gothic"/>
              <a:cs typeface="Century Gothic"/>
              <a:sym typeface="Century Gothic"/>
            </a:endParaRPr>
          </a:p>
        </p:txBody>
      </p:sp>
      <p:sp>
        <p:nvSpPr>
          <p:cNvPr id="582" name="Google Shape;582;p16"/>
          <p:cNvSpPr/>
          <p:nvPr/>
        </p:nvSpPr>
        <p:spPr>
          <a:xfrm>
            <a:off x="3129753" y="4527239"/>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latin typeface="Century Gothic"/>
                <a:ea typeface="Century Gothic"/>
                <a:cs typeface="Century Gothic"/>
                <a:sym typeface="Century Gothic"/>
              </a:rPr>
              <a:t>Finally, </a:t>
            </a:r>
            <a:r>
              <a:rPr lang="en-GB" sz="2000" b="1" dirty="0">
                <a:latin typeface="Century Gothic"/>
                <a:ea typeface="Century Gothic"/>
                <a:cs typeface="Century Gothic"/>
                <a:sym typeface="Century Gothic"/>
              </a:rPr>
              <a:t>I went </a:t>
            </a:r>
            <a:r>
              <a:rPr lang="en-GB" sz="2000" dirty="0">
                <a:latin typeface="Century Gothic"/>
                <a:ea typeface="Century Gothic"/>
                <a:cs typeface="Century Gothic"/>
                <a:sym typeface="Century Gothic"/>
              </a:rPr>
              <a:t>to the border of France.</a:t>
            </a:r>
            <a:endParaRPr sz="2000" dirty="0">
              <a:latin typeface="Century Gothic"/>
              <a:ea typeface="Century Gothic"/>
              <a:cs typeface="Century Gothic"/>
              <a:sym typeface="Century Gothic"/>
            </a:endParaRPr>
          </a:p>
        </p:txBody>
      </p:sp>
      <p:sp>
        <p:nvSpPr>
          <p:cNvPr id="583" name="Google Shape;583;p16"/>
          <p:cNvSpPr txBox="1"/>
          <p:nvPr/>
        </p:nvSpPr>
        <p:spPr>
          <a:xfrm>
            <a:off x="277012" y="2046374"/>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1</a:t>
            </a:r>
            <a:endParaRPr/>
          </a:p>
        </p:txBody>
      </p:sp>
      <p:sp>
        <p:nvSpPr>
          <p:cNvPr id="584" name="Google Shape;584;p16"/>
          <p:cNvSpPr txBox="1"/>
          <p:nvPr/>
        </p:nvSpPr>
        <p:spPr>
          <a:xfrm>
            <a:off x="3076745" y="206130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2</a:t>
            </a:r>
            <a:endParaRPr/>
          </a:p>
        </p:txBody>
      </p:sp>
      <p:sp>
        <p:nvSpPr>
          <p:cNvPr id="585" name="Google Shape;585;p16"/>
          <p:cNvSpPr txBox="1"/>
          <p:nvPr/>
        </p:nvSpPr>
        <p:spPr>
          <a:xfrm>
            <a:off x="275410" y="378834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3</a:t>
            </a:r>
            <a:endParaRPr/>
          </a:p>
        </p:txBody>
      </p:sp>
      <p:sp>
        <p:nvSpPr>
          <p:cNvPr id="586" name="Google Shape;586;p16"/>
          <p:cNvSpPr txBox="1"/>
          <p:nvPr/>
        </p:nvSpPr>
        <p:spPr>
          <a:xfrm>
            <a:off x="3076745" y="379612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4</a:t>
            </a:r>
            <a:endParaRPr/>
          </a:p>
        </p:txBody>
      </p:sp>
      <p:sp>
        <p:nvSpPr>
          <p:cNvPr id="587" name="Google Shape;587;p16"/>
          <p:cNvSpPr txBox="1"/>
          <p:nvPr/>
        </p:nvSpPr>
        <p:spPr>
          <a:xfrm>
            <a:off x="275410" y="5548698"/>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5</a:t>
            </a:r>
            <a:endParaRPr/>
          </a:p>
        </p:txBody>
      </p:sp>
      <p:sp>
        <p:nvSpPr>
          <p:cNvPr id="588" name="Google Shape;588;p16"/>
          <p:cNvSpPr txBox="1"/>
          <p:nvPr/>
        </p:nvSpPr>
        <p:spPr>
          <a:xfrm>
            <a:off x="3076745" y="556549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latin typeface="Century Gothic"/>
                <a:ea typeface="Century Gothic"/>
                <a:cs typeface="Century Gothic"/>
                <a:sym typeface="Century Gothic"/>
              </a:rPr>
              <a:t>6</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1DA6659-50E9-432B-8505-D1A3B33647DF}"/>
              </a:ext>
            </a:extLst>
          </p:cNvPr>
          <p:cNvSpPr/>
          <p:nvPr/>
        </p:nvSpPr>
        <p:spPr>
          <a:xfrm>
            <a:off x="332508" y="878958"/>
            <a:ext cx="5195455" cy="5257800"/>
          </a:xfrm>
          <a:prstGeom prst="round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61" name="Google Shape;561;p16"/>
          <p:cNvSpPr txBox="1"/>
          <p:nvPr/>
        </p:nvSpPr>
        <p:spPr>
          <a:xfrm>
            <a:off x="135382" y="219371"/>
            <a:ext cx="38593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latin typeface="Century Gothic"/>
                <a:ea typeface="Century Gothic"/>
                <a:cs typeface="Century Gothic"/>
                <a:sym typeface="Century Gothic"/>
              </a:rPr>
              <a:t>Respuestas</a:t>
            </a:r>
            <a:r>
              <a:rPr lang="en-GB" sz="2400" b="1" dirty="0">
                <a:latin typeface="Century Gothic"/>
                <a:ea typeface="Century Gothic"/>
                <a:cs typeface="Century Gothic"/>
                <a:sym typeface="Century Gothic"/>
              </a:rPr>
              <a:t>: </a:t>
            </a:r>
            <a:r>
              <a:rPr lang="en-GB" sz="2400" b="1" dirty="0" err="1">
                <a:latin typeface="Century Gothic"/>
                <a:ea typeface="Century Gothic"/>
                <a:cs typeface="Century Gothic"/>
                <a:sym typeface="Century Gothic"/>
              </a:rPr>
              <a:t>Estudiante</a:t>
            </a:r>
            <a:r>
              <a:rPr lang="en-GB" sz="2400" b="1" dirty="0">
                <a:latin typeface="Century Gothic"/>
                <a:ea typeface="Century Gothic"/>
                <a:cs typeface="Century Gothic"/>
                <a:sym typeface="Century Gothic"/>
              </a:rPr>
              <a:t> A</a:t>
            </a:r>
            <a:endParaRPr dirty="0"/>
          </a:p>
        </p:txBody>
      </p:sp>
      <p:sp>
        <p:nvSpPr>
          <p:cNvPr id="562" name="Google Shape;562;p16"/>
          <p:cNvSpPr txBox="1"/>
          <p:nvPr/>
        </p:nvSpPr>
        <p:spPr>
          <a:xfrm>
            <a:off x="6231380" y="219371"/>
            <a:ext cx="1975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Estudiante B</a:t>
            </a:r>
            <a:endParaRPr/>
          </a:p>
        </p:txBody>
      </p:sp>
      <p:sp>
        <p:nvSpPr>
          <p:cNvPr id="563" name="Google Shape;563;p16"/>
          <p:cNvSpPr/>
          <p:nvPr/>
        </p:nvSpPr>
        <p:spPr>
          <a:xfrm>
            <a:off x="8247133" y="258166"/>
            <a:ext cx="3681010"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64" name="Google Shape;564;p16"/>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
        <p:nvSpPr>
          <p:cNvPr id="2" name="TextBox 1">
            <a:extLst>
              <a:ext uri="{FF2B5EF4-FFF2-40B4-BE49-F238E27FC236}">
                <a16:creationId xmlns:a16="http://schemas.microsoft.com/office/drawing/2014/main" id="{AA39E1BB-4818-43E6-98E8-DD4FEF08DD5D}"/>
              </a:ext>
            </a:extLst>
          </p:cNvPr>
          <p:cNvSpPr txBox="1"/>
          <p:nvPr/>
        </p:nvSpPr>
        <p:spPr>
          <a:xfrm>
            <a:off x="332509" y="1454727"/>
            <a:ext cx="5195455" cy="4524315"/>
          </a:xfrm>
          <a:prstGeom prst="rect">
            <a:avLst/>
          </a:prstGeom>
          <a:noFill/>
        </p:spPr>
        <p:txBody>
          <a:bodyPr wrap="square" rtlCol="0">
            <a:spAutoFit/>
          </a:bodyPr>
          <a:lstStyle/>
          <a:p>
            <a:pPr marL="457200" indent="-457200">
              <a:buFont typeface="+mj-lt"/>
              <a:buAutoNum type="arabicPeriod"/>
            </a:pPr>
            <a:r>
              <a:rPr lang="es-ES" sz="2400" dirty="0">
                <a:latin typeface="Century Gothic" panose="020B0502020202020204" pitchFamily="34" charset="0"/>
              </a:rPr>
              <a:t>Ayer Hugo fue a la estación de trenes muy temprano.</a:t>
            </a:r>
          </a:p>
          <a:p>
            <a:pPr marL="457200" indent="-457200">
              <a:buFont typeface="+mj-lt"/>
              <a:buAutoNum type="arabicPeriod"/>
            </a:pPr>
            <a:r>
              <a:rPr lang="es-ES" sz="2400" dirty="0">
                <a:latin typeface="Century Gothic" panose="020B0502020202020204" pitchFamily="34" charset="0"/>
              </a:rPr>
              <a:t>El verano pasado Hugo fue al extranjero en avión.</a:t>
            </a:r>
          </a:p>
          <a:p>
            <a:pPr marL="457200" indent="-457200">
              <a:buFont typeface="+mj-lt"/>
              <a:buAutoNum type="arabicPeriod"/>
            </a:pPr>
            <a:r>
              <a:rPr lang="es-ES" sz="2400" dirty="0">
                <a:latin typeface="Century Gothic" panose="020B0502020202020204" pitchFamily="34" charset="0"/>
              </a:rPr>
              <a:t>La semana pasada Daniel fue a la tienda en el parque.</a:t>
            </a:r>
          </a:p>
          <a:p>
            <a:pPr marL="457200" indent="-457200">
              <a:buFont typeface="+mj-lt"/>
              <a:buAutoNum type="arabicPeriod"/>
            </a:pPr>
            <a:r>
              <a:rPr lang="es-ES" sz="2400" dirty="0">
                <a:latin typeface="Century Gothic" panose="020B0502020202020204" pitchFamily="34" charset="0"/>
              </a:rPr>
              <a:t>En diciembre fuiste a la iglesia en Santander.</a:t>
            </a:r>
          </a:p>
          <a:p>
            <a:pPr marL="457200" indent="-457200">
              <a:buFont typeface="+mj-lt"/>
              <a:buAutoNum type="arabicPeriod"/>
            </a:pPr>
            <a:r>
              <a:rPr lang="es-ES" sz="2400" dirty="0">
                <a:latin typeface="Century Gothic" panose="020B0502020202020204" pitchFamily="34" charset="0"/>
              </a:rPr>
              <a:t>Ayer fuiste de tapas con tu novio.</a:t>
            </a:r>
          </a:p>
          <a:p>
            <a:pPr marL="457200" indent="-457200">
              <a:buFont typeface="+mj-lt"/>
              <a:buAutoNum type="arabicPeriod"/>
            </a:pPr>
            <a:r>
              <a:rPr lang="es-ES" sz="2400" dirty="0">
                <a:latin typeface="Century Gothic" panose="020B0502020202020204" pitchFamily="34" charset="0"/>
              </a:rPr>
              <a:t>Finalmente fui a la frontera de Francia.</a:t>
            </a:r>
          </a:p>
        </p:txBody>
      </p:sp>
      <p:sp>
        <p:nvSpPr>
          <p:cNvPr id="32" name="Rectangle: Rounded Corners 31">
            <a:extLst>
              <a:ext uri="{FF2B5EF4-FFF2-40B4-BE49-F238E27FC236}">
                <a16:creationId xmlns:a16="http://schemas.microsoft.com/office/drawing/2014/main" id="{0DA1FF19-A25C-489A-8989-0F31FC792C9F}"/>
              </a:ext>
            </a:extLst>
          </p:cNvPr>
          <p:cNvSpPr/>
          <p:nvPr/>
        </p:nvSpPr>
        <p:spPr>
          <a:xfrm>
            <a:off x="6664036" y="800100"/>
            <a:ext cx="5195455" cy="5257800"/>
          </a:xfrm>
          <a:prstGeom prst="round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TextBox 32">
            <a:extLst>
              <a:ext uri="{FF2B5EF4-FFF2-40B4-BE49-F238E27FC236}">
                <a16:creationId xmlns:a16="http://schemas.microsoft.com/office/drawing/2014/main" id="{7DABE6C1-484D-42D0-8E5B-BBA141529261}"/>
              </a:ext>
            </a:extLst>
          </p:cNvPr>
          <p:cNvSpPr txBox="1"/>
          <p:nvPr/>
        </p:nvSpPr>
        <p:spPr>
          <a:xfrm>
            <a:off x="6803490" y="1351508"/>
            <a:ext cx="5195455" cy="4154984"/>
          </a:xfrm>
          <a:prstGeom prst="rect">
            <a:avLst/>
          </a:prstGeom>
          <a:noFill/>
        </p:spPr>
        <p:txBody>
          <a:bodyPr wrap="square" rtlCol="0">
            <a:spAutoFit/>
          </a:bodyPr>
          <a:lstStyle/>
          <a:p>
            <a:pPr marL="457200" indent="-457200">
              <a:buFont typeface="+mj-lt"/>
              <a:buAutoNum type="arabicPeriod"/>
            </a:pPr>
            <a:r>
              <a:rPr lang="es-ES" sz="2400" dirty="0">
                <a:latin typeface="Century Gothic" panose="020B0502020202020204" pitchFamily="34" charset="0"/>
              </a:rPr>
              <a:t>En enero Hugo fue al festival de cultura en Inglaterra.</a:t>
            </a:r>
          </a:p>
          <a:p>
            <a:pPr marL="457200" indent="-457200">
              <a:buFont typeface="+mj-lt"/>
              <a:buAutoNum type="arabicPeriod"/>
            </a:pPr>
            <a:r>
              <a:rPr lang="es-ES" sz="2400" dirty="0">
                <a:latin typeface="Century Gothic" panose="020B0502020202020204" pitchFamily="34" charset="0"/>
              </a:rPr>
              <a:t>En abril fuiste al teatro con tu novia.</a:t>
            </a:r>
          </a:p>
          <a:p>
            <a:pPr marL="457200" indent="-457200">
              <a:buFont typeface="+mj-lt"/>
              <a:buAutoNum type="arabicPeriod"/>
            </a:pPr>
            <a:r>
              <a:rPr lang="es-ES" sz="2400" dirty="0">
                <a:latin typeface="Century Gothic" panose="020B0502020202020204" pitchFamily="34" charset="0"/>
              </a:rPr>
              <a:t>Ayer fue al médico.</a:t>
            </a:r>
          </a:p>
          <a:p>
            <a:pPr marL="457200" indent="-457200">
              <a:buFont typeface="+mj-lt"/>
              <a:buAutoNum type="arabicPeriod"/>
            </a:pPr>
            <a:r>
              <a:rPr lang="es-ES" sz="2400" dirty="0">
                <a:latin typeface="Century Gothic" panose="020B0502020202020204" pitchFamily="34" charset="0"/>
              </a:rPr>
              <a:t>El año pasado fuiste de vacaciones al campo.</a:t>
            </a:r>
          </a:p>
          <a:p>
            <a:pPr marL="457200" indent="-457200">
              <a:buFont typeface="+mj-lt"/>
              <a:buAutoNum type="arabicPeriod"/>
            </a:pPr>
            <a:r>
              <a:rPr lang="es-ES" sz="2400" dirty="0">
                <a:latin typeface="Century Gothic" panose="020B0502020202020204" pitchFamily="34" charset="0"/>
              </a:rPr>
              <a:t>En marzo Daniel fue de viaje al sur de Italia.</a:t>
            </a:r>
          </a:p>
          <a:p>
            <a:pPr marL="457200" indent="-457200">
              <a:buFont typeface="+mj-lt"/>
              <a:buAutoNum type="arabicPeriod"/>
            </a:pPr>
            <a:r>
              <a:rPr lang="es-ES" sz="2400" dirty="0">
                <a:latin typeface="Century Gothic" panose="020B0502020202020204" pitchFamily="34" charset="0"/>
              </a:rPr>
              <a:t>Finalmente fui al estadio de Chelsea en Inglaterra.</a:t>
            </a:r>
          </a:p>
        </p:txBody>
      </p:sp>
    </p:spTree>
    <p:extLst>
      <p:ext uri="{BB962C8B-B14F-4D97-AF65-F5344CB8AC3E}">
        <p14:creationId xmlns:p14="http://schemas.microsoft.com/office/powerpoint/2010/main" val="1713976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700848"/>
            <a:ext cx="4748938" cy="1335743"/>
          </a:xfrm>
        </p:spPr>
        <p:txBody>
          <a:bodyPr>
            <a:norm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Pete Watson / Amanda </a:t>
            </a:r>
            <a:r>
              <a:rPr lang="en-GB" sz="1400" b="0" i="0" u="none" strike="noStrike" cap="none" dirty="0" err="1">
                <a:solidFill>
                  <a:srgbClr val="FFFFFF"/>
                </a:solidFill>
                <a:latin typeface="Century Gothic"/>
                <a:ea typeface="Century Gothic"/>
                <a:cs typeface="Century Gothic"/>
                <a:sym typeface="Century Gothic"/>
              </a:rPr>
              <a:t>Izquierdo</a:t>
            </a:r>
            <a:r>
              <a:rPr lang="en-GB" sz="1400" b="0" i="0" u="none" strike="noStrike" cap="none" dirty="0">
                <a:solidFill>
                  <a:srgbClr val="FFFFFF"/>
                </a:solidFill>
                <a:latin typeface="Century Gothic"/>
                <a:ea typeface="Century Gothic"/>
                <a:cs typeface="Century Gothic"/>
                <a:sym typeface="Century Gothic"/>
              </a:rPr>
              <a:t> / Nick Avery</a:t>
            </a:r>
            <a:endParaRPr lang="en-GB" sz="1400" dirty="0"/>
          </a:p>
          <a:p>
            <a:pPr marL="0" marR="0" lvl="0" indent="0" algn="l" rtl="0">
              <a:lnSpc>
                <a:spcPct val="90000"/>
              </a:lnSpc>
              <a:spcBef>
                <a:spcPts val="0"/>
              </a:spcBef>
              <a:spcAft>
                <a:spcPts val="0"/>
              </a:spcAft>
              <a:buClr>
                <a:srgbClr val="FFFFFF"/>
              </a:buClr>
              <a:buSzPts val="1400"/>
              <a:buFont typeface="Century Gothic"/>
              <a:buNone/>
            </a:pPr>
            <a:endParaRPr lang="en-GB"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Mark Davies</a:t>
            </a:r>
            <a:endParaRPr lang="en-GB" sz="1400"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a:t>
            </a:r>
            <a:r>
              <a:rPr lang="en-GB" sz="1400" dirty="0">
                <a:solidFill>
                  <a:srgbClr val="FFFFFF"/>
                </a:solidFill>
                <a:latin typeface="Century Gothic"/>
                <a:ea typeface="Century Gothic"/>
                <a:cs typeface="Century Gothic"/>
                <a:sym typeface="Century Gothic"/>
              </a:rPr>
              <a:t>07.05.24</a:t>
            </a:r>
            <a:endParaRPr lang="en-GB" sz="1400" dirty="0"/>
          </a:p>
        </p:txBody>
      </p:sp>
      <p:sp>
        <p:nvSpPr>
          <p:cNvPr id="6" name="Text Placeholder 5">
            <a:extLst>
              <a:ext uri="{FF2B5EF4-FFF2-40B4-BE49-F238E27FC236}">
                <a16:creationId xmlns:a16="http://schemas.microsoft.com/office/drawing/2014/main" id="{65CB26EA-9AC9-4A38-A667-082F6B80F479}"/>
              </a:ext>
            </a:extLst>
          </p:cNvPr>
          <p:cNvSpPr>
            <a:spLocks noGrp="1"/>
          </p:cNvSpPr>
          <p:nvPr>
            <p:ph type="body" sz="quarter" idx="14"/>
          </p:nvPr>
        </p:nvSpPr>
        <p:spPr>
          <a:xfrm>
            <a:off x="218394" y="1650010"/>
            <a:ext cx="8584519" cy="844550"/>
          </a:xfrm>
        </p:spPr>
        <p:txBody>
          <a:bodyPr>
            <a:normAutofit fontScale="70000" lnSpcReduction="20000"/>
          </a:bodyPr>
          <a:lstStyle/>
          <a:p>
            <a:r>
              <a:rPr lang="en-GB" sz="4800" b="1" dirty="0">
                <a:solidFill>
                  <a:srgbClr val="FFFFFF"/>
                </a:solidFill>
              </a:rPr>
              <a:t>Describing where people go and went</a:t>
            </a:r>
            <a:endParaRPr lang="en-GB" sz="4800" dirty="0"/>
          </a:p>
        </p:txBody>
      </p:sp>
      <p:sp>
        <p:nvSpPr>
          <p:cNvPr id="8" name="Text Placeholder 7">
            <a:extLst>
              <a:ext uri="{FF2B5EF4-FFF2-40B4-BE49-F238E27FC236}">
                <a16:creationId xmlns:a16="http://schemas.microsoft.com/office/drawing/2014/main" id="{280CEE2F-E138-496A-A2DF-D16D2D2EBE78}"/>
              </a:ext>
            </a:extLst>
          </p:cNvPr>
          <p:cNvSpPr>
            <a:spLocks noGrp="1"/>
          </p:cNvSpPr>
          <p:nvPr>
            <p:ph type="body" sz="quarter" idx="13"/>
          </p:nvPr>
        </p:nvSpPr>
        <p:spPr>
          <a:xfrm>
            <a:off x="218394" y="2254863"/>
            <a:ext cx="7336291" cy="479394"/>
          </a:xfrm>
        </p:spPr>
        <p:txBody>
          <a:bodyPr>
            <a:noAutofit/>
          </a:bodyPr>
          <a:lstStyle/>
          <a:p>
            <a:pPr marL="0" lvl="0" indent="0" algn="l" rtl="0">
              <a:lnSpc>
                <a:spcPct val="150000"/>
              </a:lnSpc>
              <a:spcBef>
                <a:spcPts val="0"/>
              </a:spcBef>
              <a:spcAft>
                <a:spcPts val="0"/>
              </a:spcAft>
              <a:buClr>
                <a:srgbClr val="FFFFFF"/>
              </a:buClr>
              <a:buSzPts val="2600"/>
              <a:buNone/>
            </a:pPr>
            <a:r>
              <a:rPr lang="en-GB" dirty="0">
                <a:solidFill>
                  <a:srgbClr val="FFFFFF"/>
                </a:solidFill>
              </a:rPr>
              <a:t>Single persons of ‘</a:t>
            </a:r>
            <a:r>
              <a:rPr lang="en-GB" dirty="0" err="1">
                <a:solidFill>
                  <a:srgbClr val="FFFFFF"/>
                </a:solidFill>
              </a:rPr>
              <a:t>ir</a:t>
            </a:r>
            <a:r>
              <a:rPr lang="en-GB" dirty="0">
                <a:solidFill>
                  <a:srgbClr val="FFFFFF"/>
                </a:solidFill>
              </a:rPr>
              <a:t>’ in present and </a:t>
            </a:r>
            <a:r>
              <a:rPr lang="en-GB" dirty="0" err="1">
                <a:solidFill>
                  <a:srgbClr val="FFFFFF"/>
                </a:solidFill>
              </a:rPr>
              <a:t>preterite</a:t>
            </a:r>
            <a:endParaRPr lang="en-GB" dirty="0">
              <a:solidFill>
                <a:srgbClr val="FFFFFF"/>
              </a:solidFill>
            </a:endParaRPr>
          </a:p>
          <a:p>
            <a:pPr>
              <a:lnSpc>
                <a:spcPct val="150000"/>
              </a:lnSpc>
              <a:spcBef>
                <a:spcPts val="0"/>
              </a:spcBef>
              <a:buClr>
                <a:srgbClr val="FFFFFF"/>
              </a:buClr>
              <a:buSzPts val="2600"/>
            </a:pPr>
            <a:r>
              <a:rPr lang="en-GB" b="0" i="0" u="none" strike="noStrike" cap="none" dirty="0">
                <a:solidFill>
                  <a:srgbClr val="FFFFFF"/>
                </a:solidFill>
                <a:latin typeface="Century Gothic"/>
                <a:ea typeface="Century Gothic"/>
                <a:cs typeface="Century Gothic"/>
                <a:sym typeface="Century Gothic"/>
              </a:rPr>
              <a:t>Accents on singular vs plural words (</a:t>
            </a:r>
            <a:r>
              <a:rPr lang="en-GB" b="0" i="0" u="none" strike="noStrike" cap="none" dirty="0" err="1">
                <a:solidFill>
                  <a:srgbClr val="FFFFFF"/>
                </a:solidFill>
                <a:latin typeface="Century Gothic"/>
                <a:ea typeface="Century Gothic"/>
                <a:cs typeface="Century Gothic"/>
                <a:sym typeface="Century Gothic"/>
              </a:rPr>
              <a:t>en</a:t>
            </a:r>
            <a:r>
              <a:rPr lang="en-GB" b="0" i="0" u="none" strike="noStrike" cap="none" dirty="0">
                <a:solidFill>
                  <a:srgbClr val="FFFFFF"/>
                </a:solidFill>
                <a:latin typeface="Century Gothic"/>
                <a:ea typeface="Century Gothic"/>
                <a:cs typeface="Century Gothic"/>
                <a:sym typeface="Century Gothic"/>
              </a:rPr>
              <a:t>/</a:t>
            </a:r>
            <a:r>
              <a:rPr lang="en-GB" b="0" i="0" u="none" strike="noStrike" cap="none" dirty="0" err="1">
                <a:solidFill>
                  <a:srgbClr val="FFFFFF"/>
                </a:solidFill>
                <a:latin typeface="Century Gothic"/>
                <a:ea typeface="Century Gothic"/>
                <a:cs typeface="Century Gothic"/>
                <a:sym typeface="Century Gothic"/>
              </a:rPr>
              <a:t>enes</a:t>
            </a:r>
            <a:r>
              <a:rPr lang="en-GB" b="0" i="0" u="none" strike="noStrike" cap="none" dirty="0">
                <a:solidFill>
                  <a:srgbClr val="FFFFFF"/>
                </a:solidFill>
                <a:latin typeface="Century Gothic"/>
                <a:ea typeface="Century Gothic"/>
                <a:cs typeface="Century Gothic"/>
                <a:sym typeface="Century Gothic"/>
              </a:rPr>
              <a:t>)</a:t>
            </a:r>
            <a:endParaRPr lang="en-GB" b="0" i="0" u="none" strike="noStrike" cap="none" dirty="0">
              <a:solidFill>
                <a:srgbClr val="1F3864"/>
              </a:solidFill>
              <a:latin typeface="Century Gothic"/>
              <a:ea typeface="Century Gothic"/>
              <a:cs typeface="Century Gothic"/>
              <a:sym typeface="Century Gothic"/>
            </a:endParaRPr>
          </a:p>
          <a:p>
            <a:pPr marL="0" lvl="0" indent="0" algn="l" rtl="0">
              <a:lnSpc>
                <a:spcPct val="150000"/>
              </a:lnSpc>
              <a:spcBef>
                <a:spcPts val="0"/>
              </a:spcBef>
              <a:spcAft>
                <a:spcPts val="0"/>
              </a:spcAft>
              <a:buClr>
                <a:srgbClr val="FFFFFF"/>
              </a:buClr>
              <a:buSzPts val="2600"/>
              <a:buNone/>
            </a:pPr>
            <a:endParaRPr lang="en-GB" sz="3200" dirty="0"/>
          </a:p>
        </p:txBody>
      </p:sp>
      <p:sp>
        <p:nvSpPr>
          <p:cNvPr id="7" name="TextBox 6">
            <a:extLst>
              <a:ext uri="{FF2B5EF4-FFF2-40B4-BE49-F238E27FC236}">
                <a16:creationId xmlns:a16="http://schemas.microsoft.com/office/drawing/2014/main" id="{568CBC88-DDC7-4F8B-A254-13EF25EEE6F7}"/>
              </a:ext>
            </a:extLst>
          </p:cNvPr>
          <p:cNvSpPr txBox="1"/>
          <p:nvPr/>
        </p:nvSpPr>
        <p:spPr>
          <a:xfrm>
            <a:off x="154532" y="4999486"/>
            <a:ext cx="6097904" cy="923330"/>
          </a:xfrm>
          <a:prstGeom prst="rect">
            <a:avLst/>
          </a:prstGeom>
          <a:noFill/>
        </p:spPr>
        <p:txBody>
          <a:bodyPr wrap="square">
            <a:spAutoFit/>
          </a:bodyPr>
          <a:lstStyle/>
          <a:p>
            <a:pPr marL="0" marR="0" lvl="0" indent="0" algn="l" rtl="0">
              <a:lnSpc>
                <a:spcPct val="90000"/>
              </a:lnSpc>
              <a:spcBef>
                <a:spcPts val="0"/>
              </a:spcBef>
              <a:spcAft>
                <a:spcPts val="0"/>
              </a:spcAft>
              <a:buClr>
                <a:srgbClr val="FFFFFF"/>
              </a:buClr>
              <a:buSzPts val="2200"/>
              <a:buFont typeface="Century Gothic"/>
              <a:buNone/>
            </a:pPr>
            <a:r>
              <a:rPr lang="en-GB" sz="2000" b="1" i="0" u="none" strike="noStrike" cap="none" dirty="0">
                <a:solidFill>
                  <a:srgbClr val="FFFFFF"/>
                </a:solidFill>
                <a:latin typeface="Century Gothic"/>
                <a:ea typeface="Century Gothic"/>
                <a:cs typeface="Century Gothic"/>
                <a:sym typeface="Century Gothic"/>
              </a:rPr>
              <a:t>Y9 Spanish</a:t>
            </a:r>
            <a:endParaRPr lang="en-GB" sz="1600" dirty="0"/>
          </a:p>
          <a:p>
            <a:pPr marL="0" marR="0" lvl="0" indent="0" algn="l" rtl="0">
              <a:lnSpc>
                <a:spcPct val="90000"/>
              </a:lnSpc>
              <a:spcBef>
                <a:spcPts val="0"/>
              </a:spcBef>
              <a:spcAft>
                <a:spcPts val="0"/>
              </a:spcAft>
              <a:buClr>
                <a:srgbClr val="FFFFFF"/>
              </a:buClr>
              <a:buSzPts val="2200"/>
              <a:buFont typeface="Century Gothic"/>
              <a:buNone/>
            </a:pPr>
            <a:r>
              <a:rPr lang="en-GB" sz="2000" b="0" i="0" u="none" strike="noStrike" cap="none" dirty="0">
                <a:solidFill>
                  <a:srgbClr val="FFFFFF"/>
                </a:solidFill>
                <a:latin typeface="Century Gothic"/>
                <a:ea typeface="Century Gothic"/>
                <a:cs typeface="Century Gothic"/>
                <a:sym typeface="Century Gothic"/>
              </a:rPr>
              <a:t>Term 1.2 - Week 6 - Lesson 27</a:t>
            </a:r>
            <a:endParaRPr lang="en-GB" sz="1600" dirty="0"/>
          </a:p>
          <a:p>
            <a:pPr marL="0" marR="0" lvl="0" indent="0" algn="l" rtl="0">
              <a:lnSpc>
                <a:spcPct val="90000"/>
              </a:lnSpc>
              <a:spcBef>
                <a:spcPts val="0"/>
              </a:spcBef>
              <a:spcAft>
                <a:spcPts val="0"/>
              </a:spcAft>
              <a:buClr>
                <a:srgbClr val="1F3864"/>
              </a:buClr>
              <a:buSzPts val="2200"/>
              <a:buFont typeface="Twentieth Century"/>
              <a:buNone/>
            </a:pPr>
            <a:endParaRPr lang="en-GB" sz="2000" b="0"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63742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3" name="Google Shape;613;p18"/>
          <p:cNvSpPr/>
          <p:nvPr/>
        </p:nvSpPr>
        <p:spPr>
          <a:xfrm>
            <a:off x="10883900" y="258166"/>
            <a:ext cx="1044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614" name="Google Shape;614;p18"/>
          <p:cNvSpPr/>
          <p:nvPr/>
        </p:nvSpPr>
        <p:spPr>
          <a:xfrm>
            <a:off x="234286" y="14608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tapa</a:t>
            </a:r>
            <a:endParaRPr/>
          </a:p>
        </p:txBody>
      </p:sp>
      <p:sp>
        <p:nvSpPr>
          <p:cNvPr id="615" name="Google Shape;615;p18"/>
          <p:cNvSpPr/>
          <p:nvPr/>
        </p:nvSpPr>
        <p:spPr>
          <a:xfrm>
            <a:off x="193343" y="22251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ayer</a:t>
            </a:r>
            <a:endParaRPr sz="2000" b="1" i="0" u="none" strike="noStrike" cap="none">
              <a:latin typeface="Century Gothic"/>
              <a:ea typeface="Century Gothic"/>
              <a:cs typeface="Century Gothic"/>
              <a:sym typeface="Century Gothic"/>
            </a:endParaRPr>
          </a:p>
        </p:txBody>
      </p:sp>
      <p:sp>
        <p:nvSpPr>
          <p:cNvPr id="616" name="Google Shape;616;p18"/>
          <p:cNvSpPr/>
          <p:nvPr/>
        </p:nvSpPr>
        <p:spPr>
          <a:xfrm>
            <a:off x="206991" y="298940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médica</a:t>
            </a:r>
            <a:endParaRPr sz="2000" b="1" i="0" u="none" strike="noStrike" cap="none">
              <a:latin typeface="Century Gothic"/>
              <a:ea typeface="Century Gothic"/>
              <a:cs typeface="Century Gothic"/>
              <a:sym typeface="Century Gothic"/>
            </a:endParaRPr>
          </a:p>
        </p:txBody>
      </p:sp>
      <p:sp>
        <p:nvSpPr>
          <p:cNvPr id="617" name="Google Shape;617;p18"/>
          <p:cNvSpPr/>
          <p:nvPr/>
        </p:nvSpPr>
        <p:spPr>
          <a:xfrm>
            <a:off x="193343" y="375367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estación</a:t>
            </a:r>
            <a:endParaRPr sz="2000" b="1" i="0" u="none" strike="noStrike" cap="none">
              <a:latin typeface="Century Gothic"/>
              <a:ea typeface="Century Gothic"/>
              <a:cs typeface="Century Gothic"/>
              <a:sym typeface="Century Gothic"/>
            </a:endParaRPr>
          </a:p>
        </p:txBody>
      </p:sp>
      <p:sp>
        <p:nvSpPr>
          <p:cNvPr id="618" name="Google Shape;618;p18"/>
          <p:cNvSpPr/>
          <p:nvPr/>
        </p:nvSpPr>
        <p:spPr>
          <a:xfrm>
            <a:off x="206991" y="45179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fuiste</a:t>
            </a:r>
            <a:endParaRPr sz="2000" b="1" i="0" u="none" strike="noStrike" cap="none">
              <a:latin typeface="Century Gothic"/>
              <a:ea typeface="Century Gothic"/>
              <a:cs typeface="Century Gothic"/>
              <a:sym typeface="Century Gothic"/>
            </a:endParaRPr>
          </a:p>
        </p:txBody>
      </p:sp>
      <p:sp>
        <p:nvSpPr>
          <p:cNvPr id="619" name="Google Shape;619;p18"/>
          <p:cNvSpPr/>
          <p:nvPr/>
        </p:nvSpPr>
        <p:spPr>
          <a:xfrm>
            <a:off x="206991" y="52822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altura</a:t>
            </a:r>
            <a:endParaRPr sz="2000" b="1" i="0" u="none" strike="noStrike" cap="none">
              <a:latin typeface="Century Gothic"/>
              <a:ea typeface="Century Gothic"/>
              <a:cs typeface="Century Gothic"/>
              <a:sym typeface="Century Gothic"/>
            </a:endParaRPr>
          </a:p>
        </p:txBody>
      </p:sp>
      <p:sp>
        <p:nvSpPr>
          <p:cNvPr id="620" name="Google Shape;620;p18"/>
          <p:cNvSpPr/>
          <p:nvPr/>
        </p:nvSpPr>
        <p:spPr>
          <a:xfrm>
            <a:off x="2131324" y="14608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novio</a:t>
            </a:r>
            <a:endParaRPr sz="2000" b="1" i="0" u="none" strike="noStrike" cap="none">
              <a:latin typeface="Century Gothic"/>
              <a:ea typeface="Century Gothic"/>
              <a:cs typeface="Century Gothic"/>
              <a:sym typeface="Century Gothic"/>
            </a:endParaRPr>
          </a:p>
        </p:txBody>
      </p:sp>
      <p:sp>
        <p:nvSpPr>
          <p:cNvPr id="621" name="Google Shape;621;p18"/>
          <p:cNvSpPr/>
          <p:nvPr/>
        </p:nvSpPr>
        <p:spPr>
          <a:xfrm>
            <a:off x="4028362"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corto</a:t>
            </a:r>
            <a:endParaRPr sz="2000" b="1" i="0" u="none" strike="noStrike" cap="none">
              <a:latin typeface="Century Gothic"/>
              <a:ea typeface="Century Gothic"/>
              <a:cs typeface="Century Gothic"/>
              <a:sym typeface="Century Gothic"/>
            </a:endParaRPr>
          </a:p>
        </p:txBody>
      </p:sp>
      <p:sp>
        <p:nvSpPr>
          <p:cNvPr id="622" name="Google Shape;622;p18"/>
          <p:cNvSpPr/>
          <p:nvPr/>
        </p:nvSpPr>
        <p:spPr>
          <a:xfrm>
            <a:off x="5925400"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temprano</a:t>
            </a:r>
            <a:endParaRPr sz="2000" b="1" i="0" u="none" strike="noStrike" cap="none">
              <a:latin typeface="Century Gothic"/>
              <a:ea typeface="Century Gothic"/>
              <a:cs typeface="Century Gothic"/>
              <a:sym typeface="Century Gothic"/>
            </a:endParaRPr>
          </a:p>
        </p:txBody>
      </p:sp>
      <p:sp>
        <p:nvSpPr>
          <p:cNvPr id="623" name="Google Shape;623;p18"/>
          <p:cNvSpPr/>
          <p:nvPr/>
        </p:nvSpPr>
        <p:spPr>
          <a:xfrm>
            <a:off x="7822438"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va</a:t>
            </a:r>
            <a:endParaRPr sz="2000" b="1" i="0" u="none" strike="noStrike" cap="none">
              <a:latin typeface="Century Gothic"/>
              <a:ea typeface="Century Gothic"/>
              <a:cs typeface="Century Gothic"/>
              <a:sym typeface="Century Gothic"/>
            </a:endParaRPr>
          </a:p>
        </p:txBody>
      </p:sp>
      <p:sp>
        <p:nvSpPr>
          <p:cNvPr id="624" name="Google Shape;624;p18"/>
          <p:cNvSpPr/>
          <p:nvPr/>
        </p:nvSpPr>
        <p:spPr>
          <a:xfrm>
            <a:off x="9719476"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siempre</a:t>
            </a:r>
            <a:endParaRPr sz="2000" b="1" i="0" u="none" strike="noStrike" cap="none">
              <a:latin typeface="Century Gothic"/>
              <a:ea typeface="Century Gothic"/>
              <a:cs typeface="Century Gothic"/>
              <a:sym typeface="Century Gothic"/>
            </a:endParaRPr>
          </a:p>
        </p:txBody>
      </p:sp>
      <p:sp>
        <p:nvSpPr>
          <p:cNvPr id="625" name="Google Shape;625;p18"/>
          <p:cNvSpPr/>
          <p:nvPr/>
        </p:nvSpPr>
        <p:spPr>
          <a:xfrm>
            <a:off x="9719476" y="22251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finalmente</a:t>
            </a:r>
            <a:endParaRPr sz="2000" b="1" i="0" u="none" strike="noStrike" cap="none">
              <a:latin typeface="Century Gothic"/>
              <a:ea typeface="Century Gothic"/>
              <a:cs typeface="Century Gothic"/>
              <a:sym typeface="Century Gothic"/>
            </a:endParaRPr>
          </a:p>
        </p:txBody>
      </p:sp>
      <p:sp>
        <p:nvSpPr>
          <p:cNvPr id="626" name="Google Shape;626;p18"/>
          <p:cNvSpPr/>
          <p:nvPr/>
        </p:nvSpPr>
        <p:spPr>
          <a:xfrm>
            <a:off x="9719476" y="298940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fue</a:t>
            </a:r>
            <a:endParaRPr sz="2000" b="1" i="0" u="none" strike="noStrike" cap="none">
              <a:latin typeface="Century Gothic"/>
              <a:ea typeface="Century Gothic"/>
              <a:cs typeface="Century Gothic"/>
              <a:sym typeface="Century Gothic"/>
            </a:endParaRPr>
          </a:p>
        </p:txBody>
      </p:sp>
      <p:sp>
        <p:nvSpPr>
          <p:cNvPr id="627" name="Google Shape;627;p18"/>
          <p:cNvSpPr/>
          <p:nvPr/>
        </p:nvSpPr>
        <p:spPr>
          <a:xfrm>
            <a:off x="9719476" y="375367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ya</a:t>
            </a:r>
            <a:endParaRPr sz="2000" b="1" i="0" u="none" strike="noStrike" cap="none">
              <a:latin typeface="Century Gothic"/>
              <a:ea typeface="Century Gothic"/>
              <a:cs typeface="Century Gothic"/>
              <a:sym typeface="Century Gothic"/>
            </a:endParaRPr>
          </a:p>
        </p:txBody>
      </p:sp>
      <p:sp>
        <p:nvSpPr>
          <p:cNvPr id="628" name="Google Shape;628;p18"/>
          <p:cNvSpPr/>
          <p:nvPr/>
        </p:nvSpPr>
        <p:spPr>
          <a:xfrm>
            <a:off x="9493624" y="4517953"/>
            <a:ext cx="2434519"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completamente</a:t>
            </a:r>
            <a:endParaRPr sz="2000" b="1" i="0" u="none" strike="noStrike" cap="none">
              <a:latin typeface="Century Gothic"/>
              <a:ea typeface="Century Gothic"/>
              <a:cs typeface="Century Gothic"/>
              <a:sym typeface="Century Gothic"/>
            </a:endParaRPr>
          </a:p>
        </p:txBody>
      </p:sp>
      <p:sp>
        <p:nvSpPr>
          <p:cNvPr id="629" name="Google Shape;629;p18"/>
          <p:cNvSpPr/>
          <p:nvPr/>
        </p:nvSpPr>
        <p:spPr>
          <a:xfrm>
            <a:off x="9733124" y="528222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Estados Unidos</a:t>
            </a:r>
            <a:endParaRPr/>
          </a:p>
        </p:txBody>
      </p:sp>
      <p:sp>
        <p:nvSpPr>
          <p:cNvPr id="630" name="Google Shape;630;p18"/>
          <p:cNvSpPr/>
          <p:nvPr/>
        </p:nvSpPr>
        <p:spPr>
          <a:xfrm>
            <a:off x="2090381" y="528222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paseo</a:t>
            </a:r>
            <a:endParaRPr sz="2000" b="1" i="0" u="none" strike="noStrike" cap="none">
              <a:latin typeface="Century Gothic"/>
              <a:ea typeface="Century Gothic"/>
              <a:cs typeface="Century Gothic"/>
              <a:sym typeface="Century Gothic"/>
            </a:endParaRPr>
          </a:p>
        </p:txBody>
      </p:sp>
      <p:sp>
        <p:nvSpPr>
          <p:cNvPr id="631" name="Google Shape;631;p18"/>
          <p:cNvSpPr/>
          <p:nvPr/>
        </p:nvSpPr>
        <p:spPr>
          <a:xfrm>
            <a:off x="3987419" y="5282226"/>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larga</a:t>
            </a:r>
            <a:endParaRPr sz="2000" b="1" i="0" u="none" strike="noStrike" cap="none">
              <a:latin typeface="Century Gothic"/>
              <a:ea typeface="Century Gothic"/>
              <a:cs typeface="Century Gothic"/>
              <a:sym typeface="Century Gothic"/>
            </a:endParaRPr>
          </a:p>
        </p:txBody>
      </p:sp>
      <p:sp>
        <p:nvSpPr>
          <p:cNvPr id="632" name="Google Shape;632;p18"/>
          <p:cNvSpPr/>
          <p:nvPr/>
        </p:nvSpPr>
        <p:spPr>
          <a:xfrm>
            <a:off x="5911752" y="52822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avión</a:t>
            </a:r>
            <a:endParaRPr sz="2000" b="1" i="0" u="none" strike="noStrike" cap="none">
              <a:latin typeface="Century Gothic"/>
              <a:ea typeface="Century Gothic"/>
              <a:cs typeface="Century Gothic"/>
              <a:sym typeface="Century Gothic"/>
            </a:endParaRPr>
          </a:p>
        </p:txBody>
      </p:sp>
      <p:sp>
        <p:nvSpPr>
          <p:cNvPr id="633" name="Google Shape;633;p18"/>
          <p:cNvSpPr/>
          <p:nvPr/>
        </p:nvSpPr>
        <p:spPr>
          <a:xfrm>
            <a:off x="7822438" y="52822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vas</a:t>
            </a:r>
            <a:endParaRPr/>
          </a:p>
        </p:txBody>
      </p:sp>
      <p:sp>
        <p:nvSpPr>
          <p:cNvPr id="634" name="Google Shape;634;p18"/>
          <p:cNvSpPr/>
          <p:nvPr/>
        </p:nvSpPr>
        <p:spPr>
          <a:xfrm>
            <a:off x="3079843" y="451794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Italia</a:t>
            </a:r>
            <a:endParaRPr/>
          </a:p>
        </p:txBody>
      </p:sp>
      <p:sp>
        <p:nvSpPr>
          <p:cNvPr id="635" name="Google Shape;635;p18"/>
          <p:cNvSpPr/>
          <p:nvPr/>
        </p:nvSpPr>
        <p:spPr>
          <a:xfrm>
            <a:off x="5004176" y="4517947"/>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cada</a:t>
            </a:r>
            <a:endParaRPr sz="2000" b="1" i="0" u="none" strike="noStrike" cap="none">
              <a:latin typeface="Century Gothic"/>
              <a:ea typeface="Century Gothic"/>
              <a:cs typeface="Century Gothic"/>
              <a:sym typeface="Century Gothic"/>
            </a:endParaRPr>
          </a:p>
        </p:txBody>
      </p:sp>
      <p:sp>
        <p:nvSpPr>
          <p:cNvPr id="636" name="Google Shape;636;p18"/>
          <p:cNvSpPr/>
          <p:nvPr/>
        </p:nvSpPr>
        <p:spPr>
          <a:xfrm>
            <a:off x="6914862" y="4517947"/>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médico</a:t>
            </a:r>
            <a:endParaRPr sz="2000" b="1" i="0" u="none" strike="noStrike" cap="none">
              <a:latin typeface="Century Gothic"/>
              <a:ea typeface="Century Gothic"/>
              <a:cs typeface="Century Gothic"/>
              <a:sym typeface="Century Gothic"/>
            </a:endParaRPr>
          </a:p>
        </p:txBody>
      </p:sp>
      <p:sp>
        <p:nvSpPr>
          <p:cNvPr id="637" name="Google Shape;637;p18"/>
          <p:cNvSpPr/>
          <p:nvPr/>
        </p:nvSpPr>
        <p:spPr>
          <a:xfrm rot="-304741">
            <a:off x="4652896" y="262209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s/he went, it went</a:t>
            </a:r>
            <a:endParaRPr/>
          </a:p>
        </p:txBody>
      </p:sp>
      <p:sp>
        <p:nvSpPr>
          <p:cNvPr id="638" name="Google Shape;638;p18"/>
          <p:cNvSpPr/>
          <p:nvPr/>
        </p:nvSpPr>
        <p:spPr>
          <a:xfrm rot="-304741">
            <a:off x="4661516" y="2612802"/>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lid, cover</a:t>
            </a:r>
            <a:endParaRPr/>
          </a:p>
        </p:txBody>
      </p:sp>
      <p:sp>
        <p:nvSpPr>
          <p:cNvPr id="639" name="Google Shape;639;p18"/>
          <p:cNvSpPr/>
          <p:nvPr/>
        </p:nvSpPr>
        <p:spPr>
          <a:xfrm rot="-304741">
            <a:off x="4661518" y="262208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latin typeface="Century Gothic"/>
                <a:ea typeface="Century Gothic"/>
                <a:cs typeface="Century Gothic"/>
                <a:sym typeface="Century Gothic"/>
              </a:rPr>
              <a:t>short (m)</a:t>
            </a:r>
            <a:endParaRPr/>
          </a:p>
        </p:txBody>
      </p:sp>
      <p:sp>
        <p:nvSpPr>
          <p:cNvPr id="640" name="Google Shape;640;p18"/>
          <p:cNvSpPr/>
          <p:nvPr/>
        </p:nvSpPr>
        <p:spPr>
          <a:xfrm rot="-304741">
            <a:off x="4670141" y="2649899"/>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height</a:t>
            </a:r>
            <a:endParaRPr/>
          </a:p>
        </p:txBody>
      </p:sp>
      <p:sp>
        <p:nvSpPr>
          <p:cNvPr id="641" name="Google Shape;641;p18"/>
          <p:cNvSpPr/>
          <p:nvPr/>
        </p:nvSpPr>
        <p:spPr>
          <a:xfrm rot="-304741">
            <a:off x="4681829" y="261744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always</a:t>
            </a:r>
            <a:endParaRPr/>
          </a:p>
        </p:txBody>
      </p:sp>
      <p:sp>
        <p:nvSpPr>
          <p:cNvPr id="642" name="Google Shape;642;p18"/>
          <p:cNvSpPr/>
          <p:nvPr/>
        </p:nvSpPr>
        <p:spPr>
          <a:xfrm rot="-304741">
            <a:off x="4649827" y="264989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you go, are going</a:t>
            </a:r>
            <a:endParaRPr/>
          </a:p>
        </p:txBody>
      </p:sp>
      <p:sp>
        <p:nvSpPr>
          <p:cNvPr id="643" name="Google Shape;643;p18"/>
          <p:cNvSpPr/>
          <p:nvPr/>
        </p:nvSpPr>
        <p:spPr>
          <a:xfrm rot="-304741">
            <a:off x="4657206" y="2640631"/>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finally</a:t>
            </a:r>
            <a:endParaRPr/>
          </a:p>
        </p:txBody>
      </p:sp>
      <p:sp>
        <p:nvSpPr>
          <p:cNvPr id="644" name="Google Shape;644;p18"/>
          <p:cNvSpPr/>
          <p:nvPr/>
        </p:nvSpPr>
        <p:spPr>
          <a:xfrm rot="-304741">
            <a:off x="4681829" y="266481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Italy</a:t>
            </a:r>
            <a:endParaRPr/>
          </a:p>
        </p:txBody>
      </p:sp>
      <p:sp>
        <p:nvSpPr>
          <p:cNvPr id="645" name="Google Shape;645;p18"/>
          <p:cNvSpPr/>
          <p:nvPr/>
        </p:nvSpPr>
        <p:spPr>
          <a:xfrm rot="-304741">
            <a:off x="4629513" y="2640863"/>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boyfriend</a:t>
            </a:r>
            <a:endParaRPr/>
          </a:p>
        </p:txBody>
      </p:sp>
      <p:sp>
        <p:nvSpPr>
          <p:cNvPr id="646" name="Google Shape;646;p18"/>
          <p:cNvSpPr/>
          <p:nvPr/>
        </p:nvSpPr>
        <p:spPr>
          <a:xfrm rot="-304741">
            <a:off x="4646758" y="267097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early</a:t>
            </a:r>
            <a:endParaRPr/>
          </a:p>
        </p:txBody>
      </p:sp>
      <p:sp>
        <p:nvSpPr>
          <p:cNvPr id="647" name="Google Shape;647;p18"/>
          <p:cNvSpPr/>
          <p:nvPr/>
        </p:nvSpPr>
        <p:spPr>
          <a:xfrm rot="-304741">
            <a:off x="4677818" y="264063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you went</a:t>
            </a:r>
            <a:endParaRPr/>
          </a:p>
        </p:txBody>
      </p:sp>
      <p:sp>
        <p:nvSpPr>
          <p:cNvPr id="648" name="Google Shape;648;p18"/>
          <p:cNvSpPr/>
          <p:nvPr/>
        </p:nvSpPr>
        <p:spPr>
          <a:xfrm rot="-304741">
            <a:off x="4631772" y="2649889"/>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already</a:t>
            </a:r>
            <a:endParaRPr/>
          </a:p>
        </p:txBody>
      </p:sp>
      <p:sp>
        <p:nvSpPr>
          <p:cNvPr id="649" name="Google Shape;649;p18"/>
          <p:cNvSpPr/>
          <p:nvPr/>
        </p:nvSpPr>
        <p:spPr>
          <a:xfrm rot="-304741">
            <a:off x="4643287" y="2651447"/>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station</a:t>
            </a:r>
            <a:endParaRPr/>
          </a:p>
        </p:txBody>
      </p:sp>
      <p:sp>
        <p:nvSpPr>
          <p:cNvPr id="650" name="Google Shape;650;p18"/>
          <p:cNvSpPr/>
          <p:nvPr/>
        </p:nvSpPr>
        <p:spPr>
          <a:xfrm rot="-304741">
            <a:off x="4649825" y="264965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each, every</a:t>
            </a:r>
            <a:endParaRPr/>
          </a:p>
        </p:txBody>
      </p:sp>
      <p:sp>
        <p:nvSpPr>
          <p:cNvPr id="651" name="Google Shape;651;p18"/>
          <p:cNvSpPr/>
          <p:nvPr/>
        </p:nvSpPr>
        <p:spPr>
          <a:xfrm rot="-304741">
            <a:off x="4634664" y="2640629"/>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doctor (f)</a:t>
            </a:r>
            <a:endParaRPr/>
          </a:p>
        </p:txBody>
      </p:sp>
      <p:sp>
        <p:nvSpPr>
          <p:cNvPr id="652" name="Google Shape;652;p18"/>
          <p:cNvSpPr/>
          <p:nvPr/>
        </p:nvSpPr>
        <p:spPr>
          <a:xfrm rot="-304741">
            <a:off x="4697229" y="2677581"/>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plane</a:t>
            </a:r>
            <a:endParaRPr/>
          </a:p>
        </p:txBody>
      </p:sp>
      <p:sp>
        <p:nvSpPr>
          <p:cNvPr id="653" name="Google Shape;653;p18"/>
          <p:cNvSpPr/>
          <p:nvPr/>
        </p:nvSpPr>
        <p:spPr>
          <a:xfrm rot="-304741">
            <a:off x="4715641" y="261720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United States</a:t>
            </a:r>
            <a:endParaRPr/>
          </a:p>
        </p:txBody>
      </p:sp>
      <p:sp>
        <p:nvSpPr>
          <p:cNvPr id="654" name="Google Shape;654;p18"/>
          <p:cNvSpPr/>
          <p:nvPr/>
        </p:nvSpPr>
        <p:spPr>
          <a:xfrm rot="-304741">
            <a:off x="4716565" y="263628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s/he goes, it goes</a:t>
            </a:r>
            <a:endParaRPr/>
          </a:p>
        </p:txBody>
      </p:sp>
      <p:sp>
        <p:nvSpPr>
          <p:cNvPr id="655" name="Google Shape;655;p18"/>
          <p:cNvSpPr/>
          <p:nvPr/>
        </p:nvSpPr>
        <p:spPr>
          <a:xfrm rot="-304741">
            <a:off x="4657207" y="263136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stroll, outing</a:t>
            </a:r>
            <a:endParaRPr/>
          </a:p>
        </p:txBody>
      </p:sp>
      <p:sp>
        <p:nvSpPr>
          <p:cNvPr id="656" name="Google Shape;656;p18"/>
          <p:cNvSpPr/>
          <p:nvPr/>
        </p:nvSpPr>
        <p:spPr>
          <a:xfrm rot="-304741">
            <a:off x="4702140" y="264305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doctor (m)</a:t>
            </a:r>
            <a:endParaRPr/>
          </a:p>
        </p:txBody>
      </p:sp>
      <p:sp>
        <p:nvSpPr>
          <p:cNvPr id="657" name="Google Shape;657;p18"/>
          <p:cNvSpPr/>
          <p:nvPr/>
        </p:nvSpPr>
        <p:spPr>
          <a:xfrm rot="-304741">
            <a:off x="4695330" y="266789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i="0" u="none" strike="noStrike" cap="none">
                <a:latin typeface="Century Gothic"/>
                <a:ea typeface="Century Gothic"/>
                <a:cs typeface="Century Gothic"/>
                <a:sym typeface="Century Gothic"/>
              </a:rPr>
              <a:t>completely</a:t>
            </a:r>
            <a:endParaRPr/>
          </a:p>
        </p:txBody>
      </p:sp>
      <p:sp>
        <p:nvSpPr>
          <p:cNvPr id="658" name="Google Shape;658;p18"/>
          <p:cNvSpPr/>
          <p:nvPr/>
        </p:nvSpPr>
        <p:spPr>
          <a:xfrm rot="-304741">
            <a:off x="4665230" y="265273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latin typeface="Century Gothic"/>
                <a:ea typeface="Century Gothic"/>
                <a:cs typeface="Century Gothic"/>
                <a:sym typeface="Century Gothic"/>
              </a:rPr>
              <a:t>yesterday</a:t>
            </a:r>
            <a:endParaRPr/>
          </a:p>
        </p:txBody>
      </p:sp>
      <p:sp>
        <p:nvSpPr>
          <p:cNvPr id="659" name="Google Shape;659;p18"/>
          <p:cNvSpPr/>
          <p:nvPr/>
        </p:nvSpPr>
        <p:spPr>
          <a:xfrm rot="-304741">
            <a:off x="4694405" y="266480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i="0" u="none" strike="noStrike" cap="none">
                <a:latin typeface="Century Gothic"/>
                <a:ea typeface="Century Gothic"/>
                <a:cs typeface="Century Gothic"/>
                <a:sym typeface="Century Gothic"/>
              </a:rPr>
              <a:t>long (f)</a:t>
            </a:r>
            <a:endParaRPr/>
          </a:p>
        </p:txBody>
      </p:sp>
      <p:sp>
        <p:nvSpPr>
          <p:cNvPr id="5" name="Title 4">
            <a:extLst>
              <a:ext uri="{FF2B5EF4-FFF2-40B4-BE49-F238E27FC236}">
                <a16:creationId xmlns:a16="http://schemas.microsoft.com/office/drawing/2014/main" id="{852E1C6A-F615-4CCE-9120-38C6A28AE86C}"/>
              </a:ext>
            </a:extLst>
          </p:cNvPr>
          <p:cNvSpPr>
            <a:spLocks noGrp="1"/>
          </p:cNvSpPr>
          <p:nvPr>
            <p:ph type="title"/>
          </p:nvPr>
        </p:nvSpPr>
        <p:spPr>
          <a:xfrm>
            <a:off x="0" y="213557"/>
            <a:ext cx="3403600" cy="647577"/>
          </a:xfrm>
        </p:spPr>
        <p:txBody>
          <a:bodyPr/>
          <a:lstStyle/>
          <a:p>
            <a:r>
              <a:rPr lang="en-GB" dirty="0" err="1"/>
              <a:t>Vocabulario</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637"/>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8"/>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63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9"/>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2000" fill="hold"/>
                                        <p:tgtEl>
                                          <p:spTgt spid="63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0"/>
                                        </p:tgtEl>
                                        <p:attrNameLst>
                                          <p:attrName>style.visibility</p:attrName>
                                        </p:attrNameLst>
                                      </p:cBhvr>
                                      <p:to>
                                        <p:strVal val="visible"/>
                                      </p:to>
                                    </p:set>
                                  </p:childTnLst>
                                </p:cTn>
                              </p:par>
                              <p:par>
                                <p:cTn id="25" presetID="8" presetClass="emph" presetSubtype="0" fill="hold" nodeType="withEffect">
                                  <p:stCondLst>
                                    <p:cond delay="0"/>
                                  </p:stCondLst>
                                  <p:childTnLst>
                                    <p:animRot by="-21600000">
                                      <p:cBhvr>
                                        <p:cTn id="26" dur="2000" fill="hold"/>
                                        <p:tgtEl>
                                          <p:spTgt spid="64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1"/>
                                        </p:tgtEl>
                                        <p:attrNameLst>
                                          <p:attrName>style.visibility</p:attrName>
                                        </p:attrNameLst>
                                      </p:cBhvr>
                                      <p:to>
                                        <p:strVal val="visible"/>
                                      </p:to>
                                    </p:set>
                                  </p:childTnLst>
                                </p:cTn>
                              </p:par>
                              <p:par>
                                <p:cTn id="31" presetID="8" presetClass="emph" presetSubtype="0" fill="hold" nodeType="withEffect">
                                  <p:stCondLst>
                                    <p:cond delay="0"/>
                                  </p:stCondLst>
                                  <p:childTnLst>
                                    <p:animRot by="-21600000">
                                      <p:cBhvr>
                                        <p:cTn id="32" dur="2000" fill="hold"/>
                                        <p:tgtEl>
                                          <p:spTgt spid="6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42"/>
                                        </p:tgtEl>
                                        <p:attrNameLst>
                                          <p:attrName>style.visibility</p:attrName>
                                        </p:attrNameLst>
                                      </p:cBhvr>
                                      <p:to>
                                        <p:strVal val="visible"/>
                                      </p:to>
                                    </p:set>
                                  </p:childTnLst>
                                </p:cTn>
                              </p:par>
                              <p:par>
                                <p:cTn id="37" presetID="8" presetClass="emph" presetSubtype="0" fill="hold" nodeType="withEffect">
                                  <p:stCondLst>
                                    <p:cond delay="0"/>
                                  </p:stCondLst>
                                  <p:childTnLst>
                                    <p:animRot by="-21600000">
                                      <p:cBhvr>
                                        <p:cTn id="38" dur="2000" fill="hold"/>
                                        <p:tgtEl>
                                          <p:spTgt spid="642"/>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3"/>
                                        </p:tgtEl>
                                        <p:attrNameLst>
                                          <p:attrName>style.visibility</p:attrName>
                                        </p:attrNameLst>
                                      </p:cBhvr>
                                      <p:to>
                                        <p:strVal val="visible"/>
                                      </p:to>
                                    </p:set>
                                  </p:childTnLst>
                                </p:cTn>
                              </p:par>
                              <p:par>
                                <p:cTn id="43" presetID="8" presetClass="emph" presetSubtype="0" fill="hold" nodeType="withEffect">
                                  <p:stCondLst>
                                    <p:cond delay="0"/>
                                  </p:stCondLst>
                                  <p:childTnLst>
                                    <p:animRot by="-21600000">
                                      <p:cBhvr>
                                        <p:cTn id="44" dur="2000" fill="hold"/>
                                        <p:tgtEl>
                                          <p:spTgt spid="643"/>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44"/>
                                        </p:tgtEl>
                                        <p:attrNameLst>
                                          <p:attrName>style.visibility</p:attrName>
                                        </p:attrNameLst>
                                      </p:cBhvr>
                                      <p:to>
                                        <p:strVal val="visible"/>
                                      </p:to>
                                    </p:set>
                                  </p:childTnLst>
                                </p:cTn>
                              </p:par>
                              <p:par>
                                <p:cTn id="49" presetID="8" presetClass="emph" presetSubtype="0" fill="hold" nodeType="withEffect">
                                  <p:stCondLst>
                                    <p:cond delay="0"/>
                                  </p:stCondLst>
                                  <p:childTnLst>
                                    <p:animRot by="-21600000">
                                      <p:cBhvr>
                                        <p:cTn id="50" dur="2000" fill="hold"/>
                                        <p:tgtEl>
                                          <p:spTgt spid="644"/>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45"/>
                                        </p:tgtEl>
                                        <p:attrNameLst>
                                          <p:attrName>style.visibility</p:attrName>
                                        </p:attrNameLst>
                                      </p:cBhvr>
                                      <p:to>
                                        <p:strVal val="visible"/>
                                      </p:to>
                                    </p:set>
                                  </p:childTnLst>
                                </p:cTn>
                              </p:par>
                              <p:par>
                                <p:cTn id="55" presetID="8" presetClass="emph" presetSubtype="0" fill="hold" nodeType="withEffect">
                                  <p:stCondLst>
                                    <p:cond delay="0"/>
                                  </p:stCondLst>
                                  <p:childTnLst>
                                    <p:animRot by="-21600000">
                                      <p:cBhvr>
                                        <p:cTn id="56" dur="2000" fill="hold"/>
                                        <p:tgtEl>
                                          <p:spTgt spid="645"/>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46"/>
                                        </p:tgtEl>
                                        <p:attrNameLst>
                                          <p:attrName>style.visibility</p:attrName>
                                        </p:attrNameLst>
                                      </p:cBhvr>
                                      <p:to>
                                        <p:strVal val="visible"/>
                                      </p:to>
                                    </p:set>
                                  </p:childTnLst>
                                </p:cTn>
                              </p:par>
                              <p:par>
                                <p:cTn id="61" presetID="8" presetClass="emph" presetSubtype="0" fill="hold" nodeType="withEffect">
                                  <p:stCondLst>
                                    <p:cond delay="0"/>
                                  </p:stCondLst>
                                  <p:childTnLst>
                                    <p:animRot by="-21600000">
                                      <p:cBhvr>
                                        <p:cTn id="62" dur="2000" fill="hold"/>
                                        <p:tgtEl>
                                          <p:spTgt spid="646"/>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47"/>
                                        </p:tgtEl>
                                        <p:attrNameLst>
                                          <p:attrName>style.visibility</p:attrName>
                                        </p:attrNameLst>
                                      </p:cBhvr>
                                      <p:to>
                                        <p:strVal val="visible"/>
                                      </p:to>
                                    </p:set>
                                  </p:childTnLst>
                                </p:cTn>
                              </p:par>
                              <p:par>
                                <p:cTn id="67" presetID="8" presetClass="emph" presetSubtype="0" fill="hold" nodeType="withEffect">
                                  <p:stCondLst>
                                    <p:cond delay="0"/>
                                  </p:stCondLst>
                                  <p:childTnLst>
                                    <p:animRot by="-21600000">
                                      <p:cBhvr>
                                        <p:cTn id="68" dur="2000" fill="hold"/>
                                        <p:tgtEl>
                                          <p:spTgt spid="647"/>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48"/>
                                        </p:tgtEl>
                                        <p:attrNameLst>
                                          <p:attrName>style.visibility</p:attrName>
                                        </p:attrNameLst>
                                      </p:cBhvr>
                                      <p:to>
                                        <p:strVal val="visible"/>
                                      </p:to>
                                    </p:set>
                                  </p:childTnLst>
                                </p:cTn>
                              </p:par>
                              <p:par>
                                <p:cTn id="73" presetID="8" presetClass="emph" presetSubtype="0" fill="hold" nodeType="withEffect">
                                  <p:stCondLst>
                                    <p:cond delay="0"/>
                                  </p:stCondLst>
                                  <p:childTnLst>
                                    <p:animRot by="-21600000">
                                      <p:cBhvr>
                                        <p:cTn id="74" dur="2000" fill="hold"/>
                                        <p:tgtEl>
                                          <p:spTgt spid="648"/>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49"/>
                                        </p:tgtEl>
                                        <p:attrNameLst>
                                          <p:attrName>style.visibility</p:attrName>
                                        </p:attrNameLst>
                                      </p:cBhvr>
                                      <p:to>
                                        <p:strVal val="visible"/>
                                      </p:to>
                                    </p:set>
                                  </p:childTnLst>
                                </p:cTn>
                              </p:par>
                              <p:par>
                                <p:cTn id="79" presetID="8" presetClass="emph" presetSubtype="0" fill="hold" nodeType="withEffect">
                                  <p:stCondLst>
                                    <p:cond delay="0"/>
                                  </p:stCondLst>
                                  <p:childTnLst>
                                    <p:animRot by="-21600000">
                                      <p:cBhvr>
                                        <p:cTn id="80" dur="2000" fill="hold"/>
                                        <p:tgtEl>
                                          <p:spTgt spid="649"/>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50"/>
                                        </p:tgtEl>
                                        <p:attrNameLst>
                                          <p:attrName>style.visibility</p:attrName>
                                        </p:attrNameLst>
                                      </p:cBhvr>
                                      <p:to>
                                        <p:strVal val="visible"/>
                                      </p:to>
                                    </p:set>
                                  </p:childTnLst>
                                </p:cTn>
                              </p:par>
                              <p:par>
                                <p:cTn id="85" presetID="8" presetClass="emph" presetSubtype="0" fill="hold" nodeType="withEffect">
                                  <p:stCondLst>
                                    <p:cond delay="0"/>
                                  </p:stCondLst>
                                  <p:childTnLst>
                                    <p:animRot by="-21600000">
                                      <p:cBhvr>
                                        <p:cTn id="86" dur="2000" fill="hold"/>
                                        <p:tgtEl>
                                          <p:spTgt spid="650"/>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51"/>
                                        </p:tgtEl>
                                        <p:attrNameLst>
                                          <p:attrName>style.visibility</p:attrName>
                                        </p:attrNameLst>
                                      </p:cBhvr>
                                      <p:to>
                                        <p:strVal val="visible"/>
                                      </p:to>
                                    </p:set>
                                  </p:childTnLst>
                                </p:cTn>
                              </p:par>
                              <p:par>
                                <p:cTn id="91" presetID="8" presetClass="emph" presetSubtype="0" fill="hold" nodeType="withEffect">
                                  <p:stCondLst>
                                    <p:cond delay="0"/>
                                  </p:stCondLst>
                                  <p:childTnLst>
                                    <p:animRot by="-21600000">
                                      <p:cBhvr>
                                        <p:cTn id="92" dur="2000" fill="hold"/>
                                        <p:tgtEl>
                                          <p:spTgt spid="651"/>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52"/>
                                        </p:tgtEl>
                                        <p:attrNameLst>
                                          <p:attrName>style.visibility</p:attrName>
                                        </p:attrNameLst>
                                      </p:cBhvr>
                                      <p:to>
                                        <p:strVal val="visible"/>
                                      </p:to>
                                    </p:set>
                                  </p:childTnLst>
                                </p:cTn>
                              </p:par>
                              <p:par>
                                <p:cTn id="97" presetID="8" presetClass="emph" presetSubtype="0" fill="hold" nodeType="withEffect">
                                  <p:stCondLst>
                                    <p:cond delay="0"/>
                                  </p:stCondLst>
                                  <p:childTnLst>
                                    <p:animRot by="-21600000">
                                      <p:cBhvr>
                                        <p:cTn id="98" dur="2000" fill="hold"/>
                                        <p:tgtEl>
                                          <p:spTgt spid="652"/>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53"/>
                                        </p:tgtEl>
                                        <p:attrNameLst>
                                          <p:attrName>style.visibility</p:attrName>
                                        </p:attrNameLst>
                                      </p:cBhvr>
                                      <p:to>
                                        <p:strVal val="visible"/>
                                      </p:to>
                                    </p:set>
                                  </p:childTnLst>
                                </p:cTn>
                              </p:par>
                              <p:par>
                                <p:cTn id="103" presetID="8" presetClass="emph" presetSubtype="0" fill="hold" nodeType="withEffect">
                                  <p:stCondLst>
                                    <p:cond delay="0"/>
                                  </p:stCondLst>
                                  <p:childTnLst>
                                    <p:animRot by="-21600000">
                                      <p:cBhvr>
                                        <p:cTn id="104" dur="2000" fill="hold"/>
                                        <p:tgtEl>
                                          <p:spTgt spid="653"/>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654"/>
                                        </p:tgtEl>
                                        <p:attrNameLst>
                                          <p:attrName>style.visibility</p:attrName>
                                        </p:attrNameLst>
                                      </p:cBhvr>
                                      <p:to>
                                        <p:strVal val="visible"/>
                                      </p:to>
                                    </p:set>
                                  </p:childTnLst>
                                </p:cTn>
                              </p:par>
                              <p:par>
                                <p:cTn id="109" presetID="8" presetClass="emph" presetSubtype="0" fill="hold" nodeType="withEffect">
                                  <p:stCondLst>
                                    <p:cond delay="0"/>
                                  </p:stCondLst>
                                  <p:childTnLst>
                                    <p:animRot by="-21600000">
                                      <p:cBhvr>
                                        <p:cTn id="110" dur="2000" fill="hold"/>
                                        <p:tgtEl>
                                          <p:spTgt spid="654"/>
                                        </p:tgtEl>
                                        <p:attrNameLst>
                                          <p:attrName>r</p:attrName>
                                        </p:attrNameLst>
                                      </p:cBhvr>
                                    </p:animRo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55"/>
                                        </p:tgtEl>
                                        <p:attrNameLst>
                                          <p:attrName>style.visibility</p:attrName>
                                        </p:attrNameLst>
                                      </p:cBhvr>
                                      <p:to>
                                        <p:strVal val="visible"/>
                                      </p:to>
                                    </p:set>
                                  </p:childTnLst>
                                </p:cTn>
                              </p:par>
                              <p:par>
                                <p:cTn id="115" presetID="8" presetClass="emph" presetSubtype="0" fill="hold" nodeType="withEffect">
                                  <p:stCondLst>
                                    <p:cond delay="0"/>
                                  </p:stCondLst>
                                  <p:childTnLst>
                                    <p:animRot by="-21600000">
                                      <p:cBhvr>
                                        <p:cTn id="116" dur="2000" fill="hold"/>
                                        <p:tgtEl>
                                          <p:spTgt spid="655"/>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656"/>
                                        </p:tgtEl>
                                        <p:attrNameLst>
                                          <p:attrName>style.visibility</p:attrName>
                                        </p:attrNameLst>
                                      </p:cBhvr>
                                      <p:to>
                                        <p:strVal val="visible"/>
                                      </p:to>
                                    </p:set>
                                  </p:childTnLst>
                                </p:cTn>
                              </p:par>
                              <p:par>
                                <p:cTn id="121" presetID="8" presetClass="emph" presetSubtype="0" fill="hold" nodeType="withEffect">
                                  <p:stCondLst>
                                    <p:cond delay="0"/>
                                  </p:stCondLst>
                                  <p:childTnLst>
                                    <p:animRot by="-21600000">
                                      <p:cBhvr>
                                        <p:cTn id="122" dur="2000" fill="hold"/>
                                        <p:tgtEl>
                                          <p:spTgt spid="656"/>
                                        </p:tgtEl>
                                        <p:attrNameLst>
                                          <p:attrName>r</p:attrName>
                                        </p:attrNameLst>
                                      </p:cBhvr>
                                    </p:animRo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57"/>
                                        </p:tgtEl>
                                        <p:attrNameLst>
                                          <p:attrName>style.visibility</p:attrName>
                                        </p:attrNameLst>
                                      </p:cBhvr>
                                      <p:to>
                                        <p:strVal val="visible"/>
                                      </p:to>
                                    </p:set>
                                  </p:childTnLst>
                                </p:cTn>
                              </p:par>
                              <p:par>
                                <p:cTn id="127" presetID="8" presetClass="emph" presetSubtype="0" fill="hold" nodeType="withEffect">
                                  <p:stCondLst>
                                    <p:cond delay="0"/>
                                  </p:stCondLst>
                                  <p:childTnLst>
                                    <p:animRot by="-21600000">
                                      <p:cBhvr>
                                        <p:cTn id="128" dur="2000" fill="hold"/>
                                        <p:tgtEl>
                                          <p:spTgt spid="657"/>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658"/>
                                        </p:tgtEl>
                                        <p:attrNameLst>
                                          <p:attrName>style.visibility</p:attrName>
                                        </p:attrNameLst>
                                      </p:cBhvr>
                                      <p:to>
                                        <p:strVal val="visible"/>
                                      </p:to>
                                    </p:set>
                                  </p:childTnLst>
                                </p:cTn>
                              </p:par>
                              <p:par>
                                <p:cTn id="133" presetID="8" presetClass="emph" presetSubtype="0" fill="hold" nodeType="withEffect">
                                  <p:stCondLst>
                                    <p:cond delay="0"/>
                                  </p:stCondLst>
                                  <p:childTnLst>
                                    <p:animRot by="-21600000">
                                      <p:cBhvr>
                                        <p:cTn id="134" dur="2000" fill="hold"/>
                                        <p:tgtEl>
                                          <p:spTgt spid="658"/>
                                        </p:tgtEl>
                                        <p:attrNameLst>
                                          <p:attrName>r</p:attrName>
                                        </p:attrNameLst>
                                      </p:cBhvr>
                                    </p:animRo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659"/>
                                        </p:tgtEl>
                                        <p:attrNameLst>
                                          <p:attrName>style.visibility</p:attrName>
                                        </p:attrNameLst>
                                      </p:cBhvr>
                                      <p:to>
                                        <p:strVal val="visible"/>
                                      </p:to>
                                    </p:set>
                                  </p:childTnLst>
                                </p:cTn>
                              </p:par>
                              <p:par>
                                <p:cTn id="139" presetID="8" presetClass="emph" presetSubtype="0" fill="hold" nodeType="withEffect">
                                  <p:stCondLst>
                                    <p:cond delay="0"/>
                                  </p:stCondLst>
                                  <p:childTnLst>
                                    <p:animRot by="-21600000">
                                      <p:cBhvr>
                                        <p:cTn id="140" dur="2000" fill="hold"/>
                                        <p:tgtEl>
                                          <p:spTgt spid="6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2"/>
          <p:cNvSpPr txBox="1">
            <a:spLocks noGrp="1"/>
          </p:cNvSpPr>
          <p:nvPr>
            <p:ph type="title"/>
          </p:nvPr>
        </p:nvSpPr>
        <p:spPr>
          <a:noFill/>
          <a:ln>
            <a:noFill/>
          </a:ln>
        </p:spPr>
        <p:txBody>
          <a:bodyPr spcFirstLastPara="1" wrap="square" lIns="91425" tIns="45700" rIns="91425" bIns="45700" anchor="ctr" anchorCtr="0">
            <a:normAutofit/>
          </a:bodyPr>
          <a:lstStyle/>
          <a:p>
            <a:pPr lvl="0"/>
            <a:r>
              <a:rPr lang="en-GB" dirty="0"/>
              <a:t>Mis </a:t>
            </a:r>
            <a:r>
              <a:rPr lang="en-GB" dirty="0" err="1"/>
              <a:t>vacaciones</a:t>
            </a:r>
            <a:r>
              <a:rPr lang="en-GB" dirty="0"/>
              <a:t> </a:t>
            </a:r>
          </a:p>
        </p:txBody>
      </p:sp>
      <p:sp>
        <p:nvSpPr>
          <p:cNvPr id="112" name="Google Shape;112;p2"/>
          <p:cNvSpPr/>
          <p:nvPr/>
        </p:nvSpPr>
        <p:spPr>
          <a:xfrm>
            <a:off x="10375900" y="258166"/>
            <a:ext cx="1552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3" name="Google Shape;113;p2"/>
          <p:cNvSpPr txBox="1"/>
          <p:nvPr/>
        </p:nvSpPr>
        <p:spPr>
          <a:xfrm>
            <a:off x="4269197" y="24904"/>
            <a:ext cx="7844012"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Persona A lee </a:t>
            </a: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su</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versión</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del </a:t>
            </a: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texto</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Persona B </a:t>
            </a: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escucha</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y </a:t>
            </a: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toma</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apuntes</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a:t>
            </a: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Cuáles</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son las </a:t>
            </a: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diferencias</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22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14" name="Google Shape;114;p2"/>
          <p:cNvSpPr/>
          <p:nvPr/>
        </p:nvSpPr>
        <p:spPr>
          <a:xfrm>
            <a:off x="2692400" y="1686530"/>
            <a:ext cx="7083776" cy="3785652"/>
          </a:xfrm>
          <a:prstGeom prst="rect">
            <a:avLst/>
          </a:prstGeom>
          <a:solidFill>
            <a:srgbClr val="FFF4E7"/>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Generalmente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las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vacaciones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al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extranjero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importante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viajar</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porque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aprendes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sobre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la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cultura</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de un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país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diferente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Por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ejemplo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marzo</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del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año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pasado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fui</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tren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al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este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de Italia,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cerca</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de </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las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montañas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Pasé</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dos </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días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allí</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un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viaje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bastante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corto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Fui</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unos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museos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y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después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compré</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un regalo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un </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mercado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para</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mi </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amiga</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diciembre</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siempre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al sur de</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Inglaterra</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porque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me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encanta</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caminar</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el</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campo. </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Sin embargo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este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año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la </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idea</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diferente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trabajar</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el</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estadio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simplemente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para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ganar</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dinero.</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15" name="Google Shape;115;p2"/>
          <p:cNvSpPr/>
          <p:nvPr/>
        </p:nvSpPr>
        <p:spPr>
          <a:xfrm>
            <a:off x="98776" y="5370239"/>
            <a:ext cx="2549174" cy="970823"/>
          </a:xfrm>
          <a:prstGeom prst="wedgeRoundRectCallout">
            <a:avLst>
              <a:gd name="adj1" fmla="val -49055"/>
              <a:gd name="adj2" fmla="val -12083"/>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Which other words did you need to change?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276044" y="4842117"/>
            <a:ext cx="213978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principalmente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17" name="Google Shape;117;p2"/>
          <p:cNvSpPr/>
          <p:nvPr/>
        </p:nvSpPr>
        <p:spPr>
          <a:xfrm>
            <a:off x="527050" y="421500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avión</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18" name="Google Shape;118;p2"/>
          <p:cNvSpPr/>
          <p:nvPr/>
        </p:nvSpPr>
        <p:spPr>
          <a:xfrm>
            <a:off x="276044" y="3586358"/>
            <a:ext cx="201858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ir de paseo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19" name="Google Shape;119;p2"/>
          <p:cNvSpPr/>
          <p:nvPr/>
        </p:nvSpPr>
        <p:spPr>
          <a:xfrm>
            <a:off x="527050" y="2900163"/>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abril</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0" name="Google Shape;120;p2"/>
          <p:cNvSpPr/>
          <p:nvPr/>
        </p:nvSpPr>
        <p:spPr>
          <a:xfrm>
            <a:off x="527050" y="221396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largo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527050" y="1602432"/>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iglesia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2" name="Google Shape;122;p2"/>
          <p:cNvSpPr/>
          <p:nvPr/>
        </p:nvSpPr>
        <p:spPr>
          <a:xfrm>
            <a:off x="2647950" y="1144971"/>
            <a:ext cx="144819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semana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3" name="Google Shape;123;p2"/>
          <p:cNvSpPr/>
          <p:nvPr/>
        </p:nvSpPr>
        <p:spPr>
          <a:xfrm>
            <a:off x="4173995" y="1134159"/>
            <a:ext cx="199102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normalmente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4" name="Google Shape;124;p2"/>
          <p:cNvSpPr/>
          <p:nvPr/>
        </p:nvSpPr>
        <p:spPr>
          <a:xfrm>
            <a:off x="6274684" y="1134812"/>
            <a:ext cx="1737786"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teatro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5" name="Google Shape;125;p2"/>
          <p:cNvSpPr/>
          <p:nvPr/>
        </p:nvSpPr>
        <p:spPr>
          <a:xfrm>
            <a:off x="2762250" y="5836431"/>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la frontera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6" name="Google Shape;126;p2"/>
          <p:cNvSpPr/>
          <p:nvPr/>
        </p:nvSpPr>
        <p:spPr>
          <a:xfrm>
            <a:off x="4533900" y="584244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luego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7" name="Google Shape;127;p2"/>
          <p:cNvSpPr/>
          <p:nvPr/>
        </p:nvSpPr>
        <p:spPr>
          <a:xfrm>
            <a:off x="6269213" y="5855653"/>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enero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8" name="Google Shape;128;p2"/>
          <p:cNvSpPr/>
          <p:nvPr/>
        </p:nvSpPr>
        <p:spPr>
          <a:xfrm>
            <a:off x="8004526" y="5836431"/>
            <a:ext cx="17716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Francia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10001407" y="450430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novia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0" name="Google Shape;130;p2"/>
          <p:cNvSpPr/>
          <p:nvPr/>
        </p:nvSpPr>
        <p:spPr>
          <a:xfrm>
            <a:off x="10001407" y="3877199"/>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tienda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10001407" y="3219776"/>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sociedad</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2" name="Google Shape;132;p2"/>
          <p:cNvSpPr/>
          <p:nvPr/>
        </p:nvSpPr>
        <p:spPr>
          <a:xfrm>
            <a:off x="10001407" y="2562354"/>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cada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3" name="Google Shape;133;p2"/>
          <p:cNvSpPr/>
          <p:nvPr/>
        </p:nvSpPr>
        <p:spPr>
          <a:xfrm>
            <a:off x="10001406" y="1876159"/>
            <a:ext cx="154305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oeste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4" name="Google Shape;134;p2"/>
          <p:cNvSpPr/>
          <p:nvPr/>
        </p:nvSpPr>
        <p:spPr>
          <a:xfrm>
            <a:off x="8184431" y="1134159"/>
            <a:ext cx="1679095"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intención</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5" name="Google Shape;135;p2"/>
          <p:cNvSpPr/>
          <p:nvPr/>
        </p:nvSpPr>
        <p:spPr>
          <a:xfrm>
            <a:off x="9985173" y="5104017"/>
            <a:ext cx="1746752"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en cambio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6" name="Google Shape;136;p2"/>
          <p:cNvSpPr txBox="1"/>
          <p:nvPr/>
        </p:nvSpPr>
        <p:spPr>
          <a:xfrm>
            <a:off x="9863328" y="5988439"/>
            <a:ext cx="232867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*apuntes = notes</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38" name="Title 1">
            <a:extLst>
              <a:ext uri="{FF2B5EF4-FFF2-40B4-BE49-F238E27FC236}">
                <a16:creationId xmlns:a16="http://schemas.microsoft.com/office/drawing/2014/main" id="{BE3B90B4-BE5F-4B4D-9438-007335C955A2}"/>
              </a:ext>
            </a:extLst>
          </p:cNvPr>
          <p:cNvSpPr txBox="1">
            <a:spLocks/>
          </p:cNvSpPr>
          <p:nvPr/>
        </p:nvSpPr>
        <p:spPr>
          <a:xfrm>
            <a:off x="-1" y="213557"/>
            <a:ext cx="3286125"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a:t>Mis </a:t>
            </a:r>
            <a:r>
              <a:rPr lang="en-GB" sz="2800" dirty="0" err="1"/>
              <a:t>vacaciones</a:t>
            </a:r>
            <a:r>
              <a:rPr lang="en-GB" sz="2800"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6" name="Google Shape;666;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sz="3600" b="1">
              <a:solidFill>
                <a:schemeClr val="lt1"/>
              </a:solidFill>
            </a:endParaRPr>
          </a:p>
        </p:txBody>
      </p:sp>
      <p:sp>
        <p:nvSpPr>
          <p:cNvPr id="667" name="Google Shape;667;p19"/>
          <p:cNvSpPr/>
          <p:nvPr/>
        </p:nvSpPr>
        <p:spPr>
          <a:xfrm>
            <a:off x="10883900" y="258166"/>
            <a:ext cx="1044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668" name="Google Shape;668;p19"/>
          <p:cNvSpPr txBox="1"/>
          <p:nvPr/>
        </p:nvSpPr>
        <p:spPr>
          <a:xfrm>
            <a:off x="268942" y="5148765"/>
            <a:ext cx="11512202" cy="803714"/>
          </a:xfrm>
          <a:prstGeom prst="rect">
            <a:avLst/>
          </a:prstGeom>
          <a:solidFill>
            <a:schemeClr val="accent1"/>
          </a:solidFill>
          <a:ln w="9525" cap="flat" cmpd="sng">
            <a:solidFill>
              <a:srgbClr val="0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000"/>
              <a:buFont typeface="Century Gothic"/>
              <a:buNone/>
            </a:pPr>
            <a:r>
              <a:rPr lang="en-GB" sz="3000" b="0" i="0" u="none" strike="noStrike" cap="none" dirty="0">
                <a:solidFill>
                  <a:srgbClr val="FFFFFF"/>
                </a:solidFill>
                <a:latin typeface="Century Gothic"/>
                <a:ea typeface="Century Gothic"/>
                <a:cs typeface="Century Gothic"/>
                <a:sym typeface="Century Gothic"/>
              </a:rPr>
              <a:t>-</a:t>
            </a:r>
            <a:r>
              <a:rPr lang="en-GB" sz="3000" b="1" i="0" u="none" strike="noStrike" cap="none" dirty="0" err="1">
                <a:solidFill>
                  <a:srgbClr val="FFFFFF"/>
                </a:solidFill>
                <a:latin typeface="Century Gothic"/>
                <a:ea typeface="Century Gothic"/>
                <a:cs typeface="Century Gothic"/>
                <a:sym typeface="Century Gothic"/>
              </a:rPr>
              <a:t>ly</a:t>
            </a:r>
            <a:r>
              <a:rPr lang="en-GB" sz="3000" b="0" i="0" u="none" strike="noStrike" cap="none" dirty="0">
                <a:solidFill>
                  <a:srgbClr val="FFFFFF"/>
                </a:solidFill>
                <a:latin typeface="Century Gothic"/>
                <a:ea typeface="Century Gothic"/>
                <a:cs typeface="Century Gothic"/>
                <a:sym typeface="Century Gothic"/>
              </a:rPr>
              <a:t> at the end of an English word often changes to –</a:t>
            </a:r>
            <a:r>
              <a:rPr lang="en-GB" sz="3000" b="1" i="0" u="none" strike="noStrike" cap="none" dirty="0" err="1">
                <a:solidFill>
                  <a:srgbClr val="FFFFFF"/>
                </a:solidFill>
                <a:latin typeface="Century Gothic"/>
                <a:ea typeface="Century Gothic"/>
                <a:cs typeface="Century Gothic"/>
                <a:sym typeface="Century Gothic"/>
              </a:rPr>
              <a:t>mente</a:t>
            </a:r>
            <a:r>
              <a:rPr lang="en-GB" sz="3000" b="1" i="0" u="none" strike="noStrike" cap="none" dirty="0">
                <a:solidFill>
                  <a:srgbClr val="FFFFFF"/>
                </a:solidFill>
                <a:latin typeface="Century Gothic"/>
                <a:ea typeface="Century Gothic"/>
                <a:cs typeface="Century Gothic"/>
                <a:sym typeface="Century Gothic"/>
              </a:rPr>
              <a:t> </a:t>
            </a:r>
            <a:r>
              <a:rPr lang="en-GB" sz="3000" b="0" i="0" u="none" strike="noStrike" cap="none" dirty="0">
                <a:solidFill>
                  <a:srgbClr val="FFFFFF"/>
                </a:solidFill>
                <a:latin typeface="Century Gothic"/>
                <a:ea typeface="Century Gothic"/>
                <a:cs typeface="Century Gothic"/>
                <a:sym typeface="Century Gothic"/>
              </a:rPr>
              <a:t>in Spanish.</a:t>
            </a:r>
            <a:endParaRPr dirty="0"/>
          </a:p>
        </p:txBody>
      </p:sp>
      <p:sp>
        <p:nvSpPr>
          <p:cNvPr id="669" name="Google Shape;669;p19"/>
          <p:cNvSpPr/>
          <p:nvPr/>
        </p:nvSpPr>
        <p:spPr>
          <a:xfrm>
            <a:off x="2520821" y="2204350"/>
            <a:ext cx="2128739"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dirty="0">
                <a:latin typeface="Century Gothic"/>
                <a:ea typeface="Century Gothic"/>
                <a:cs typeface="Century Gothic"/>
                <a:sym typeface="Century Gothic"/>
              </a:rPr>
              <a:t>real</a:t>
            </a:r>
            <a:r>
              <a:rPr lang="en-GB" sz="2400" b="1" i="0" u="none" strike="noStrike" cap="none" dirty="0">
                <a:solidFill>
                  <a:schemeClr val="tx2"/>
                </a:solidFill>
                <a:latin typeface="Century Gothic"/>
                <a:ea typeface="Century Gothic"/>
                <a:cs typeface="Century Gothic"/>
                <a:sym typeface="Century Gothic"/>
              </a:rPr>
              <a:t>ly</a:t>
            </a:r>
            <a:endParaRPr dirty="0">
              <a:solidFill>
                <a:schemeClr val="tx2"/>
              </a:solidFill>
            </a:endParaRPr>
          </a:p>
          <a:p>
            <a:pPr marL="0" marR="0" lvl="0" indent="0" algn="ctr" rtl="0">
              <a:lnSpc>
                <a:spcPct val="100000"/>
              </a:lnSpc>
              <a:spcBef>
                <a:spcPts val="0"/>
              </a:spcBef>
              <a:spcAft>
                <a:spcPts val="0"/>
              </a:spcAft>
              <a:buClr>
                <a:srgbClr val="002060"/>
              </a:buClr>
              <a:buSzPts val="2000"/>
              <a:buFont typeface="Century Gothic"/>
              <a:buNone/>
            </a:pPr>
            <a:r>
              <a:rPr lang="en-GB" sz="2000" b="1" i="0" u="none" strike="noStrike" cap="none" dirty="0">
                <a:latin typeface="Century Gothic"/>
                <a:ea typeface="Century Gothic"/>
                <a:cs typeface="Century Gothic"/>
                <a:sym typeface="Century Gothic"/>
              </a:rPr>
              <a:t>(mainly)</a:t>
            </a:r>
            <a:endParaRPr sz="2800" b="1" i="0" u="none" strike="noStrike" cap="none" dirty="0">
              <a:latin typeface="Century Gothic"/>
              <a:ea typeface="Century Gothic"/>
              <a:cs typeface="Century Gothic"/>
              <a:sym typeface="Century Gothic"/>
            </a:endParaRPr>
          </a:p>
        </p:txBody>
      </p:sp>
      <p:sp>
        <p:nvSpPr>
          <p:cNvPr id="670" name="Google Shape;670;p19"/>
          <p:cNvSpPr/>
          <p:nvPr/>
        </p:nvSpPr>
        <p:spPr>
          <a:xfrm>
            <a:off x="2520823" y="3569514"/>
            <a:ext cx="2128738"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dirty="0">
                <a:latin typeface="Century Gothic"/>
                <a:ea typeface="Century Gothic"/>
                <a:cs typeface="Century Gothic"/>
                <a:sym typeface="Century Gothic"/>
              </a:rPr>
              <a:t>especial</a:t>
            </a:r>
            <a:r>
              <a:rPr lang="en-GB" sz="2400" b="1" i="0" u="none" strike="noStrike" cap="none" dirty="0">
                <a:solidFill>
                  <a:schemeClr val="tx2"/>
                </a:solidFill>
                <a:latin typeface="Century Gothic"/>
                <a:ea typeface="Century Gothic"/>
                <a:cs typeface="Century Gothic"/>
                <a:sym typeface="Century Gothic"/>
              </a:rPr>
              <a:t>ly</a:t>
            </a:r>
            <a:endParaRPr sz="3200" b="1" i="0" u="none" strike="noStrike" cap="none" dirty="0">
              <a:solidFill>
                <a:schemeClr val="tx2"/>
              </a:solidFill>
              <a:latin typeface="Century Gothic"/>
              <a:ea typeface="Century Gothic"/>
              <a:cs typeface="Century Gothic"/>
              <a:sym typeface="Century Gothic"/>
            </a:endParaRPr>
          </a:p>
        </p:txBody>
      </p:sp>
      <p:sp>
        <p:nvSpPr>
          <p:cNvPr id="671" name="Google Shape;671;p19"/>
          <p:cNvSpPr txBox="1"/>
          <p:nvPr/>
        </p:nvSpPr>
        <p:spPr>
          <a:xfrm>
            <a:off x="1526306" y="1163991"/>
            <a:ext cx="1004475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4800"/>
              <a:buFont typeface="Century Gothic"/>
              <a:buNone/>
            </a:pPr>
            <a:r>
              <a:rPr lang="en-GB" sz="4800" b="1" i="0" u="none" strike="noStrike" cap="none" dirty="0">
                <a:latin typeface="Century Gothic"/>
                <a:ea typeface="Century Gothic"/>
                <a:cs typeface="Century Gothic"/>
                <a:sym typeface="Century Gothic"/>
              </a:rPr>
              <a:t>¿</a:t>
            </a:r>
            <a:r>
              <a:rPr lang="en-GB" sz="4800" b="1" i="0" u="none" strike="noStrike" cap="none" dirty="0" err="1">
                <a:latin typeface="Century Gothic"/>
                <a:ea typeface="Century Gothic"/>
                <a:cs typeface="Century Gothic"/>
                <a:sym typeface="Century Gothic"/>
              </a:rPr>
              <a:t>Cómo</a:t>
            </a:r>
            <a:r>
              <a:rPr lang="en-GB" sz="4800" b="1" i="0" u="none" strike="noStrike" cap="none" dirty="0">
                <a:latin typeface="Century Gothic"/>
                <a:ea typeface="Century Gothic"/>
                <a:cs typeface="Century Gothic"/>
                <a:sym typeface="Century Gothic"/>
              </a:rPr>
              <a:t> se dice </a:t>
            </a:r>
            <a:r>
              <a:rPr lang="en-GB" sz="4800" b="1" i="0" u="none" strike="noStrike" cap="none" dirty="0" err="1">
                <a:latin typeface="Century Gothic"/>
                <a:ea typeface="Century Gothic"/>
                <a:cs typeface="Century Gothic"/>
                <a:sym typeface="Century Gothic"/>
              </a:rPr>
              <a:t>en</a:t>
            </a:r>
            <a:r>
              <a:rPr lang="en-GB" sz="4800" b="1" i="0" u="none" strike="noStrike" cap="none" dirty="0">
                <a:latin typeface="Century Gothic"/>
                <a:ea typeface="Century Gothic"/>
                <a:cs typeface="Century Gothic"/>
                <a:sym typeface="Century Gothic"/>
              </a:rPr>
              <a:t> </a:t>
            </a:r>
            <a:r>
              <a:rPr lang="en-GB" sz="4800" b="1" i="0" u="none" strike="noStrike" cap="none" dirty="0" err="1">
                <a:latin typeface="Century Gothic"/>
                <a:ea typeface="Century Gothic"/>
                <a:cs typeface="Century Gothic"/>
                <a:sym typeface="Century Gothic"/>
              </a:rPr>
              <a:t>español</a:t>
            </a:r>
            <a:r>
              <a:rPr lang="en-GB" sz="4800" b="1" i="0" u="none" strike="noStrike" cap="none" dirty="0">
                <a:latin typeface="Century Gothic"/>
                <a:ea typeface="Century Gothic"/>
                <a:cs typeface="Century Gothic"/>
                <a:sym typeface="Century Gothic"/>
              </a:rPr>
              <a:t>?</a:t>
            </a:r>
            <a:endParaRPr sz="4800" b="0" i="0" u="none" strike="noStrike" cap="none" dirty="0">
              <a:latin typeface="Century Gothic"/>
              <a:ea typeface="Century Gothic"/>
              <a:cs typeface="Century Gothic"/>
              <a:sym typeface="Century Gothic"/>
            </a:endParaRPr>
          </a:p>
        </p:txBody>
      </p:sp>
      <p:sp>
        <p:nvSpPr>
          <p:cNvPr id="672" name="Google Shape;672;p19"/>
          <p:cNvSpPr/>
          <p:nvPr/>
        </p:nvSpPr>
        <p:spPr>
          <a:xfrm>
            <a:off x="4999779" y="2221582"/>
            <a:ext cx="2936543"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dirty="0" err="1">
                <a:latin typeface="Century Gothic"/>
                <a:ea typeface="Century Gothic"/>
                <a:cs typeface="Century Gothic"/>
                <a:sym typeface="Century Gothic"/>
              </a:rPr>
              <a:t>real</a:t>
            </a:r>
            <a:r>
              <a:rPr lang="en-GB" sz="3200" b="1" i="0" u="none" strike="noStrike" cap="none" dirty="0" err="1">
                <a:solidFill>
                  <a:schemeClr val="tx2"/>
                </a:solidFill>
                <a:latin typeface="Century Gothic"/>
                <a:ea typeface="Century Gothic"/>
                <a:cs typeface="Century Gothic"/>
                <a:sym typeface="Century Gothic"/>
              </a:rPr>
              <a:t>mente</a:t>
            </a:r>
            <a:endParaRPr sz="3200" b="1" i="0" u="none" strike="noStrike" cap="none" dirty="0">
              <a:solidFill>
                <a:schemeClr val="tx2"/>
              </a:solidFill>
              <a:latin typeface="Century Gothic"/>
              <a:ea typeface="Century Gothic"/>
              <a:cs typeface="Century Gothic"/>
              <a:sym typeface="Century Gothic"/>
            </a:endParaRPr>
          </a:p>
        </p:txBody>
      </p:sp>
      <p:sp>
        <p:nvSpPr>
          <p:cNvPr id="673" name="Google Shape;673;p19"/>
          <p:cNvSpPr/>
          <p:nvPr/>
        </p:nvSpPr>
        <p:spPr>
          <a:xfrm>
            <a:off x="4982008" y="3605386"/>
            <a:ext cx="2885366"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dirty="0" err="1">
                <a:latin typeface="Century Gothic"/>
                <a:ea typeface="Century Gothic"/>
                <a:cs typeface="Century Gothic"/>
                <a:sym typeface="Century Gothic"/>
              </a:rPr>
              <a:t>especial</a:t>
            </a:r>
            <a:r>
              <a:rPr lang="en-GB" sz="3200" b="1" i="0" u="none" strike="noStrike" cap="none" dirty="0" err="1">
                <a:solidFill>
                  <a:schemeClr val="tx2"/>
                </a:solidFill>
                <a:latin typeface="Century Gothic"/>
                <a:ea typeface="Century Gothic"/>
                <a:cs typeface="Century Gothic"/>
                <a:sym typeface="Century Gothic"/>
              </a:rPr>
              <a:t>mente</a:t>
            </a:r>
            <a:endParaRPr sz="3200" b="1" i="0" u="none" strike="noStrike" cap="none" dirty="0">
              <a:solidFill>
                <a:schemeClr val="tx2"/>
              </a:solidFill>
              <a:latin typeface="Century Gothic"/>
              <a:ea typeface="Century Gothic"/>
              <a:cs typeface="Century Gothic"/>
              <a:sym typeface="Century Gothic"/>
            </a:endParaRPr>
          </a:p>
        </p:txBody>
      </p:sp>
      <p:sp>
        <p:nvSpPr>
          <p:cNvPr id="674" name="Google Shape;674;p19"/>
          <p:cNvSpPr txBox="1"/>
          <p:nvPr/>
        </p:nvSpPr>
        <p:spPr>
          <a:xfrm>
            <a:off x="8346743" y="2459504"/>
            <a:ext cx="3581400" cy="1631216"/>
          </a:xfrm>
          <a:prstGeom prst="rect">
            <a:avLst/>
          </a:prstGeom>
          <a:solidFill>
            <a:srgbClr val="FFC0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latin typeface="Century Gothic"/>
                <a:ea typeface="Century Gothic"/>
                <a:cs typeface="Century Gothic"/>
                <a:sym typeface="Century Gothic"/>
              </a:rPr>
              <a:t>NB: All these words are adverbs formed from adjectives:</a:t>
            </a:r>
            <a:endParaRPr dirty="0"/>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latin typeface="Century Gothic"/>
                <a:ea typeface="Century Gothic"/>
                <a:cs typeface="Century Gothic"/>
                <a:sym typeface="Century Gothic"/>
              </a:rPr>
              <a:t>especial = adjective</a:t>
            </a:r>
            <a:endParaRPr dirty="0"/>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latin typeface="Century Gothic"/>
                <a:ea typeface="Century Gothic"/>
                <a:cs typeface="Century Gothic"/>
                <a:sym typeface="Century Gothic"/>
              </a:rPr>
              <a:t>especial</a:t>
            </a:r>
            <a:r>
              <a:rPr lang="en-GB" sz="2000" b="1" i="0" u="none" strike="noStrike" cap="none" dirty="0" err="1">
                <a:latin typeface="Century Gothic"/>
                <a:ea typeface="Century Gothic"/>
                <a:cs typeface="Century Gothic"/>
                <a:sym typeface="Century Gothic"/>
              </a:rPr>
              <a:t>mente</a:t>
            </a:r>
            <a:r>
              <a:rPr lang="en-GB" sz="2000" b="0" i="0" u="none" strike="noStrike" cap="none" dirty="0">
                <a:latin typeface="Century Gothic"/>
                <a:ea typeface="Century Gothic"/>
                <a:cs typeface="Century Gothic"/>
                <a:sym typeface="Century Gothic"/>
              </a:rPr>
              <a:t> = adverb</a:t>
            </a:r>
            <a:endParaRPr dirty="0"/>
          </a:p>
        </p:txBody>
      </p:sp>
      <p:sp>
        <p:nvSpPr>
          <p:cNvPr id="675" name="Google Shape;675;p19"/>
          <p:cNvSpPr/>
          <p:nvPr/>
        </p:nvSpPr>
        <p:spPr>
          <a:xfrm>
            <a:off x="263907" y="2192691"/>
            <a:ext cx="2087677" cy="2643260"/>
          </a:xfrm>
          <a:prstGeom prst="wedgeRoundRectCallout">
            <a:avLst>
              <a:gd name="adj1" fmla="val 41190"/>
              <a:gd name="adj2" fmla="val 57562"/>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200"/>
              <a:buFont typeface="Century Gothic"/>
              <a:buNone/>
            </a:pPr>
            <a:r>
              <a:rPr lang="en-GB" sz="2200" b="1" i="0" u="none" strike="noStrike" cap="none" dirty="0">
                <a:latin typeface="Century Gothic"/>
                <a:ea typeface="Century Gothic"/>
                <a:cs typeface="Century Gothic"/>
                <a:sym typeface="Century Gothic"/>
              </a:rPr>
              <a:t>–</a:t>
            </a:r>
            <a:r>
              <a:rPr lang="en-GB" sz="2200" b="1" i="0" u="none" strike="noStrike" cap="none" dirty="0" err="1">
                <a:latin typeface="Century Gothic"/>
                <a:ea typeface="Century Gothic"/>
                <a:cs typeface="Century Gothic"/>
                <a:sym typeface="Century Gothic"/>
              </a:rPr>
              <a:t>ly</a:t>
            </a:r>
            <a:r>
              <a:rPr lang="en-GB" sz="2200" b="1" i="0" u="none" strike="noStrike" cap="none" dirty="0">
                <a:latin typeface="Century Gothic"/>
                <a:ea typeface="Century Gothic"/>
                <a:cs typeface="Century Gothic"/>
                <a:sym typeface="Century Gothic"/>
              </a:rPr>
              <a:t> </a:t>
            </a:r>
            <a:r>
              <a:rPr lang="en-GB" sz="2200" b="0" i="0" u="none" strike="noStrike" cap="none" dirty="0">
                <a:latin typeface="Century Gothic"/>
                <a:ea typeface="Century Gothic"/>
                <a:cs typeface="Century Gothic"/>
                <a:sym typeface="Century Gothic"/>
              </a:rPr>
              <a:t>words only have an accent if the original adjective has an accent!</a:t>
            </a:r>
            <a:endParaRPr dirty="0"/>
          </a:p>
        </p:txBody>
      </p:sp>
      <p:sp>
        <p:nvSpPr>
          <p:cNvPr id="19" name="Title 4">
            <a:extLst>
              <a:ext uri="{FF2B5EF4-FFF2-40B4-BE49-F238E27FC236}">
                <a16:creationId xmlns:a16="http://schemas.microsoft.com/office/drawing/2014/main" id="{7D21A431-42F6-4263-B878-131706B105A9}"/>
              </a:ext>
            </a:extLst>
          </p:cNvPr>
          <p:cNvSpPr txBox="1">
            <a:spLocks/>
          </p:cNvSpPr>
          <p:nvPr/>
        </p:nvSpPr>
        <p:spPr>
          <a:xfrm>
            <a:off x="0" y="213557"/>
            <a:ext cx="340360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Vocabulario</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animEffect transition="in" filter="fade">
                                      <p:cBhvr>
                                        <p:cTn id="7" dur="500"/>
                                        <p:tgtEl>
                                          <p:spTgt spid="6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9"/>
                                        </p:tgtEl>
                                        <p:attrNameLst>
                                          <p:attrName>style.visibility</p:attrName>
                                        </p:attrNameLst>
                                      </p:cBhvr>
                                      <p:to>
                                        <p:strVal val="visible"/>
                                      </p:to>
                                    </p:set>
                                    <p:animEffect transition="in" filter="fade">
                                      <p:cBhvr>
                                        <p:cTn id="12" dur="500"/>
                                        <p:tgtEl>
                                          <p:spTgt spid="6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2"/>
                                        </p:tgtEl>
                                        <p:attrNameLst>
                                          <p:attrName>style.visibility</p:attrName>
                                        </p:attrNameLst>
                                      </p:cBhvr>
                                      <p:to>
                                        <p:strVal val="visible"/>
                                      </p:to>
                                    </p:set>
                                    <p:animEffect transition="in" filter="fade">
                                      <p:cBhvr>
                                        <p:cTn id="17" dur="500"/>
                                        <p:tgtEl>
                                          <p:spTgt spid="6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0"/>
                                        </p:tgtEl>
                                        <p:attrNameLst>
                                          <p:attrName>style.visibility</p:attrName>
                                        </p:attrNameLst>
                                      </p:cBhvr>
                                      <p:to>
                                        <p:strVal val="visible"/>
                                      </p:to>
                                    </p:set>
                                    <p:animEffect transition="in" filter="fade">
                                      <p:cBhvr>
                                        <p:cTn id="22" dur="500"/>
                                        <p:tgtEl>
                                          <p:spTgt spid="6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3"/>
                                        </p:tgtEl>
                                        <p:attrNameLst>
                                          <p:attrName>style.visibility</p:attrName>
                                        </p:attrNameLst>
                                      </p:cBhvr>
                                      <p:to>
                                        <p:strVal val="visible"/>
                                      </p:to>
                                    </p:set>
                                    <p:animEffect transition="in" filter="fade">
                                      <p:cBhvr>
                                        <p:cTn id="27" dur="500"/>
                                        <p:tgtEl>
                                          <p:spTgt spid="6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4"/>
                                        </p:tgtEl>
                                        <p:attrNameLst>
                                          <p:attrName>style.visibility</p:attrName>
                                        </p:attrNameLst>
                                      </p:cBhvr>
                                      <p:to>
                                        <p:strVal val="visible"/>
                                      </p:to>
                                    </p:set>
                                    <p:animEffect transition="in" filter="fade">
                                      <p:cBhvr>
                                        <p:cTn id="32" dur="500"/>
                                        <p:tgtEl>
                                          <p:spTgt spid="67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3" name="Google Shape;683;p20"/>
          <p:cNvSpPr/>
          <p:nvPr/>
        </p:nvSpPr>
        <p:spPr>
          <a:xfrm>
            <a:off x="10883900" y="258166"/>
            <a:ext cx="1044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684" name="Google Shape;684;p20"/>
          <p:cNvSpPr/>
          <p:nvPr/>
        </p:nvSpPr>
        <p:spPr>
          <a:xfrm>
            <a:off x="6115223" y="3516514"/>
            <a:ext cx="2869311" cy="1235268"/>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únicamente</a:t>
            </a:r>
            <a:endParaRPr/>
          </a:p>
        </p:txBody>
      </p:sp>
      <p:sp>
        <p:nvSpPr>
          <p:cNvPr id="685" name="Google Shape;685;p20"/>
          <p:cNvSpPr/>
          <p:nvPr/>
        </p:nvSpPr>
        <p:spPr>
          <a:xfrm>
            <a:off x="6119573" y="4963279"/>
            <a:ext cx="2863307" cy="1226041"/>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ligeramente</a:t>
            </a:r>
            <a:endParaRPr/>
          </a:p>
        </p:txBody>
      </p:sp>
      <p:sp>
        <p:nvSpPr>
          <p:cNvPr id="686" name="Google Shape;686;p20"/>
          <p:cNvSpPr/>
          <p:nvPr/>
        </p:nvSpPr>
        <p:spPr>
          <a:xfrm>
            <a:off x="3095775" y="3500173"/>
            <a:ext cx="2869308" cy="1242376"/>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personalmente</a:t>
            </a:r>
            <a:endParaRPr/>
          </a:p>
        </p:txBody>
      </p:sp>
      <p:sp>
        <p:nvSpPr>
          <p:cNvPr id="687" name="Google Shape;687;p20"/>
          <p:cNvSpPr/>
          <p:nvPr/>
        </p:nvSpPr>
        <p:spPr>
          <a:xfrm>
            <a:off x="3095775" y="4951997"/>
            <a:ext cx="2869308" cy="1226042"/>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rápidamente</a:t>
            </a:r>
            <a:endParaRPr/>
          </a:p>
        </p:txBody>
      </p:sp>
      <p:sp>
        <p:nvSpPr>
          <p:cNvPr id="688" name="Google Shape;688;p20"/>
          <p:cNvSpPr/>
          <p:nvPr/>
        </p:nvSpPr>
        <p:spPr>
          <a:xfrm>
            <a:off x="172805" y="3500174"/>
            <a:ext cx="2774193"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totalmente</a:t>
            </a:r>
            <a:endParaRPr/>
          </a:p>
        </p:txBody>
      </p:sp>
      <p:sp>
        <p:nvSpPr>
          <p:cNvPr id="689" name="Google Shape;689;p20"/>
          <p:cNvSpPr/>
          <p:nvPr/>
        </p:nvSpPr>
        <p:spPr>
          <a:xfrm>
            <a:off x="165054" y="4966295"/>
            <a:ext cx="2774193" cy="1238536"/>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precisamente</a:t>
            </a:r>
            <a:endParaRPr/>
          </a:p>
        </p:txBody>
      </p:sp>
      <p:sp>
        <p:nvSpPr>
          <p:cNvPr id="690" name="Google Shape;690;p20"/>
          <p:cNvSpPr/>
          <p:nvPr/>
        </p:nvSpPr>
        <p:spPr>
          <a:xfrm>
            <a:off x="6109604" y="3516496"/>
            <a:ext cx="2869308" cy="1253061"/>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dirty="0">
                <a:latin typeface="Century Gothic"/>
                <a:ea typeface="Century Gothic"/>
                <a:cs typeface="Century Gothic"/>
                <a:sym typeface="Century Gothic"/>
              </a:rPr>
              <a:t>only / uniquely</a:t>
            </a:r>
            <a:endParaRPr dirty="0"/>
          </a:p>
        </p:txBody>
      </p:sp>
      <p:sp>
        <p:nvSpPr>
          <p:cNvPr id="691" name="Google Shape;691;p20"/>
          <p:cNvSpPr/>
          <p:nvPr/>
        </p:nvSpPr>
        <p:spPr>
          <a:xfrm>
            <a:off x="6123458" y="4976535"/>
            <a:ext cx="2877244" cy="1226041"/>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latin typeface="Century Gothic"/>
                <a:ea typeface="Century Gothic"/>
                <a:cs typeface="Century Gothic"/>
                <a:sym typeface="Century Gothic"/>
              </a:rPr>
              <a:t>lightly</a:t>
            </a:r>
            <a:endParaRPr/>
          </a:p>
        </p:txBody>
      </p:sp>
      <p:sp>
        <p:nvSpPr>
          <p:cNvPr id="692" name="Google Shape;692;p20"/>
          <p:cNvSpPr/>
          <p:nvPr/>
        </p:nvSpPr>
        <p:spPr>
          <a:xfrm>
            <a:off x="3095779" y="3500173"/>
            <a:ext cx="2869310" cy="1253061"/>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latin typeface="Century Gothic"/>
                <a:ea typeface="Century Gothic"/>
                <a:cs typeface="Century Gothic"/>
                <a:sym typeface="Century Gothic"/>
              </a:rPr>
              <a:t>personally</a:t>
            </a:r>
            <a:endParaRPr/>
          </a:p>
        </p:txBody>
      </p:sp>
      <p:sp>
        <p:nvSpPr>
          <p:cNvPr id="693" name="Google Shape;693;p20"/>
          <p:cNvSpPr/>
          <p:nvPr/>
        </p:nvSpPr>
        <p:spPr>
          <a:xfrm>
            <a:off x="3091889" y="4951606"/>
            <a:ext cx="2869309" cy="1229479"/>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latin typeface="Century Gothic"/>
                <a:ea typeface="Century Gothic"/>
                <a:cs typeface="Century Gothic"/>
                <a:sym typeface="Century Gothic"/>
              </a:rPr>
              <a:t>rapidly</a:t>
            </a:r>
            <a:endParaRPr sz="2600" b="1" i="0" u="none" strike="noStrike" cap="none">
              <a:latin typeface="Century Gothic"/>
              <a:ea typeface="Century Gothic"/>
              <a:cs typeface="Century Gothic"/>
              <a:sym typeface="Century Gothic"/>
            </a:endParaRPr>
          </a:p>
        </p:txBody>
      </p:sp>
      <p:sp>
        <p:nvSpPr>
          <p:cNvPr id="694" name="Google Shape;694;p20"/>
          <p:cNvSpPr/>
          <p:nvPr/>
        </p:nvSpPr>
        <p:spPr>
          <a:xfrm>
            <a:off x="122625" y="3500173"/>
            <a:ext cx="2820522"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latin typeface="Century Gothic"/>
                <a:ea typeface="Century Gothic"/>
                <a:cs typeface="Century Gothic"/>
                <a:sym typeface="Century Gothic"/>
              </a:rPr>
              <a:t>totally</a:t>
            </a:r>
            <a:endParaRPr/>
          </a:p>
        </p:txBody>
      </p:sp>
      <p:sp>
        <p:nvSpPr>
          <p:cNvPr id="695" name="Google Shape;695;p20"/>
          <p:cNvSpPr/>
          <p:nvPr/>
        </p:nvSpPr>
        <p:spPr>
          <a:xfrm>
            <a:off x="127901" y="4942540"/>
            <a:ext cx="2812739" cy="1276384"/>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latin typeface="Century Gothic"/>
                <a:ea typeface="Century Gothic"/>
                <a:cs typeface="Century Gothic"/>
                <a:sym typeface="Century Gothic"/>
              </a:rPr>
              <a:t>precisely</a:t>
            </a:r>
            <a:endParaRPr/>
          </a:p>
        </p:txBody>
      </p:sp>
      <p:sp>
        <p:nvSpPr>
          <p:cNvPr id="696" name="Google Shape;696;p20"/>
          <p:cNvSpPr txBox="1"/>
          <p:nvPr/>
        </p:nvSpPr>
        <p:spPr>
          <a:xfrm>
            <a:off x="82286" y="1691814"/>
            <a:ext cx="865157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latin typeface="Century Gothic"/>
                <a:ea typeface="Century Gothic"/>
                <a:cs typeface="Century Gothic"/>
                <a:sym typeface="Century Gothic"/>
              </a:rPr>
              <a:t>To create the adverb, take the ‘–a’ form and add ‘</a:t>
            </a:r>
            <a:r>
              <a:rPr lang="en-GB" sz="2200" b="1" i="0" u="none" strike="noStrike" cap="none">
                <a:latin typeface="Century Gothic"/>
                <a:ea typeface="Century Gothic"/>
                <a:cs typeface="Century Gothic"/>
                <a:sym typeface="Century Gothic"/>
              </a:rPr>
              <a:t>–mente</a:t>
            </a:r>
            <a:r>
              <a:rPr lang="en-GB" sz="2200" b="0" i="0" u="none" strike="noStrike" cap="none">
                <a:latin typeface="Century Gothic"/>
                <a:ea typeface="Century Gothic"/>
                <a:cs typeface="Century Gothic"/>
                <a:sym typeface="Century Gothic"/>
              </a:rPr>
              <a:t>’.</a:t>
            </a:r>
            <a:endParaRPr sz="2200" b="0" i="0" u="none" strike="noStrike" cap="none">
              <a:latin typeface="Century Gothic"/>
              <a:ea typeface="Century Gothic"/>
              <a:cs typeface="Century Gothic"/>
              <a:sym typeface="Century Gothic"/>
            </a:endParaRPr>
          </a:p>
        </p:txBody>
      </p:sp>
      <p:sp>
        <p:nvSpPr>
          <p:cNvPr id="697" name="Google Shape;697;p20"/>
          <p:cNvSpPr txBox="1"/>
          <p:nvPr/>
        </p:nvSpPr>
        <p:spPr>
          <a:xfrm>
            <a:off x="2549328" y="2233652"/>
            <a:ext cx="203614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latin typeface="Century Gothic"/>
                <a:ea typeface="Century Gothic"/>
                <a:cs typeface="Century Gothic"/>
                <a:sym typeface="Century Gothic"/>
              </a:rPr>
              <a:t>complet</a:t>
            </a:r>
            <a:r>
              <a:rPr lang="en-GB" sz="2200" b="1" i="0" u="none" strike="noStrike" cap="none">
                <a:latin typeface="Century Gothic"/>
                <a:ea typeface="Century Gothic"/>
                <a:cs typeface="Century Gothic"/>
                <a:sym typeface="Century Gothic"/>
              </a:rPr>
              <a:t>a</a:t>
            </a:r>
            <a:endParaRPr sz="2200" b="1" i="0" u="none" strike="noStrike" cap="none">
              <a:latin typeface="Century Gothic"/>
              <a:ea typeface="Century Gothic"/>
              <a:cs typeface="Century Gothic"/>
              <a:sym typeface="Century Gothic"/>
            </a:endParaRPr>
          </a:p>
        </p:txBody>
      </p:sp>
      <p:cxnSp>
        <p:nvCxnSpPr>
          <p:cNvPr id="698" name="Google Shape;698;p20"/>
          <p:cNvCxnSpPr/>
          <p:nvPr/>
        </p:nvCxnSpPr>
        <p:spPr>
          <a:xfrm rot="10800000" flipH="1">
            <a:off x="4270018" y="2482064"/>
            <a:ext cx="490731" cy="3520"/>
          </a:xfrm>
          <a:prstGeom prst="straightConnector1">
            <a:avLst/>
          </a:prstGeom>
          <a:noFill/>
          <a:ln w="57150" cap="flat" cmpd="sng">
            <a:solidFill>
              <a:srgbClr val="EE6000"/>
            </a:solidFill>
            <a:prstDash val="solid"/>
            <a:miter lim="800000"/>
            <a:headEnd type="none" w="sm" len="sm"/>
            <a:tailEnd type="triangle" w="med" len="med"/>
          </a:ln>
        </p:spPr>
      </p:cxnSp>
      <p:sp>
        <p:nvSpPr>
          <p:cNvPr id="699" name="Google Shape;699;p20"/>
          <p:cNvSpPr txBox="1"/>
          <p:nvPr/>
        </p:nvSpPr>
        <p:spPr>
          <a:xfrm>
            <a:off x="5005601" y="2237271"/>
            <a:ext cx="27482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latin typeface="Century Gothic"/>
                <a:ea typeface="Century Gothic"/>
                <a:cs typeface="Century Gothic"/>
                <a:sym typeface="Century Gothic"/>
              </a:rPr>
              <a:t>complet</a:t>
            </a:r>
            <a:r>
              <a:rPr lang="en-GB" sz="2200" b="1" i="0" u="none" strike="noStrike" cap="none">
                <a:latin typeface="Century Gothic"/>
                <a:ea typeface="Century Gothic"/>
                <a:cs typeface="Century Gothic"/>
                <a:sym typeface="Century Gothic"/>
              </a:rPr>
              <a:t>a</a:t>
            </a:r>
            <a:r>
              <a:rPr lang="en-GB" sz="2200" b="0" i="0" u="none" strike="noStrike" cap="none">
                <a:latin typeface="Century Gothic"/>
                <a:ea typeface="Century Gothic"/>
                <a:cs typeface="Century Gothic"/>
                <a:sym typeface="Century Gothic"/>
              </a:rPr>
              <a:t>mente</a:t>
            </a:r>
            <a:endParaRPr sz="2200" b="0" i="0" u="none" strike="noStrike" cap="none">
              <a:latin typeface="Century Gothic"/>
              <a:ea typeface="Century Gothic"/>
              <a:cs typeface="Century Gothic"/>
              <a:sym typeface="Century Gothic"/>
            </a:endParaRPr>
          </a:p>
        </p:txBody>
      </p:sp>
      <p:sp>
        <p:nvSpPr>
          <p:cNvPr id="700" name="Google Shape;700;p20"/>
          <p:cNvSpPr txBox="1"/>
          <p:nvPr/>
        </p:nvSpPr>
        <p:spPr>
          <a:xfrm>
            <a:off x="9120337" y="797906"/>
            <a:ext cx="2860104"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latin typeface="Century Gothic"/>
                <a:ea typeface="Century Gothic"/>
                <a:cs typeface="Century Gothic"/>
                <a:sym typeface="Century Gothic"/>
              </a:rPr>
              <a:t>precise (f) = precis</a:t>
            </a:r>
            <a:r>
              <a:rPr lang="en-GB" sz="2200" b="1" i="0" u="none" strike="noStrike" cap="none">
                <a:latin typeface="Century Gothic"/>
                <a:ea typeface="Century Gothic"/>
                <a:cs typeface="Century Gothic"/>
                <a:sym typeface="Century Gothic"/>
              </a:rPr>
              <a:t>a</a:t>
            </a:r>
            <a:endParaRPr sz="2200" b="1" i="0" u="none" strike="noStrike" cap="none">
              <a:latin typeface="Century Gothic"/>
              <a:ea typeface="Century Gothic"/>
              <a:cs typeface="Century Gothic"/>
              <a:sym typeface="Century Gothic"/>
            </a:endParaRPr>
          </a:p>
        </p:txBody>
      </p:sp>
      <p:sp>
        <p:nvSpPr>
          <p:cNvPr id="701" name="Google Shape;701;p20"/>
          <p:cNvSpPr txBox="1"/>
          <p:nvPr/>
        </p:nvSpPr>
        <p:spPr>
          <a:xfrm>
            <a:off x="9408368" y="1322799"/>
            <a:ext cx="2572073"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latin typeface="Century Gothic"/>
                <a:ea typeface="Century Gothic"/>
                <a:cs typeface="Century Gothic"/>
                <a:sym typeface="Century Gothic"/>
              </a:rPr>
              <a:t>total (f) = total</a:t>
            </a:r>
            <a:endParaRPr sz="2200" b="1" i="0" u="none" strike="noStrike" cap="none">
              <a:latin typeface="Century Gothic"/>
              <a:ea typeface="Century Gothic"/>
              <a:cs typeface="Century Gothic"/>
              <a:sym typeface="Century Gothic"/>
            </a:endParaRPr>
          </a:p>
        </p:txBody>
      </p:sp>
      <p:sp>
        <p:nvSpPr>
          <p:cNvPr id="702" name="Google Shape;702;p20"/>
          <p:cNvSpPr txBox="1"/>
          <p:nvPr/>
        </p:nvSpPr>
        <p:spPr>
          <a:xfrm>
            <a:off x="8749327" y="1851938"/>
            <a:ext cx="3231115"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latin typeface="Century Gothic"/>
                <a:ea typeface="Century Gothic"/>
                <a:cs typeface="Century Gothic"/>
                <a:sym typeface="Century Gothic"/>
              </a:rPr>
              <a:t>personal (f) = personal</a:t>
            </a:r>
            <a:endParaRPr sz="2200" b="1" i="0" u="none" strike="noStrike" cap="none">
              <a:latin typeface="Century Gothic"/>
              <a:ea typeface="Century Gothic"/>
              <a:cs typeface="Century Gothic"/>
              <a:sym typeface="Century Gothic"/>
            </a:endParaRPr>
          </a:p>
        </p:txBody>
      </p:sp>
      <p:sp>
        <p:nvSpPr>
          <p:cNvPr id="703" name="Google Shape;703;p20"/>
          <p:cNvSpPr txBox="1"/>
          <p:nvPr/>
        </p:nvSpPr>
        <p:spPr>
          <a:xfrm>
            <a:off x="8396227" y="2925503"/>
            <a:ext cx="3584215"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latin typeface="Century Gothic"/>
                <a:ea typeface="Century Gothic"/>
                <a:cs typeface="Century Gothic"/>
                <a:sym typeface="Century Gothic"/>
              </a:rPr>
              <a:t>only / unique (f) = únic</a:t>
            </a:r>
            <a:r>
              <a:rPr lang="en-GB" sz="2200" b="1" i="0" u="none" strike="noStrike" cap="none">
                <a:latin typeface="Century Gothic"/>
                <a:ea typeface="Century Gothic"/>
                <a:cs typeface="Century Gothic"/>
                <a:sym typeface="Century Gothic"/>
              </a:rPr>
              <a:t>a</a:t>
            </a:r>
            <a:endParaRPr sz="2200" b="1" i="0" u="none" strike="noStrike" cap="none">
              <a:latin typeface="Century Gothic"/>
              <a:ea typeface="Century Gothic"/>
              <a:cs typeface="Century Gothic"/>
              <a:sym typeface="Century Gothic"/>
            </a:endParaRPr>
          </a:p>
        </p:txBody>
      </p:sp>
      <p:sp>
        <p:nvSpPr>
          <p:cNvPr id="704" name="Google Shape;704;p20"/>
          <p:cNvSpPr/>
          <p:nvPr/>
        </p:nvSpPr>
        <p:spPr>
          <a:xfrm>
            <a:off x="9120337" y="3500173"/>
            <a:ext cx="2869307" cy="1225024"/>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tradicionalmente</a:t>
            </a:r>
            <a:endParaRPr/>
          </a:p>
        </p:txBody>
      </p:sp>
      <p:sp>
        <p:nvSpPr>
          <p:cNvPr id="705" name="Google Shape;705;p20"/>
          <p:cNvSpPr/>
          <p:nvPr/>
        </p:nvSpPr>
        <p:spPr>
          <a:xfrm>
            <a:off x="9123422" y="3500173"/>
            <a:ext cx="2918095" cy="1242376"/>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latin typeface="Century Gothic"/>
                <a:ea typeface="Century Gothic"/>
                <a:cs typeface="Century Gothic"/>
                <a:sym typeface="Century Gothic"/>
              </a:rPr>
              <a:t>traditionally</a:t>
            </a:r>
            <a:endParaRPr/>
          </a:p>
        </p:txBody>
      </p:sp>
      <p:sp>
        <p:nvSpPr>
          <p:cNvPr id="706" name="Google Shape;706;p20"/>
          <p:cNvSpPr txBox="1"/>
          <p:nvPr/>
        </p:nvSpPr>
        <p:spPr>
          <a:xfrm>
            <a:off x="8396227" y="2388070"/>
            <a:ext cx="3584215"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latin typeface="Century Gothic"/>
                <a:ea typeface="Century Gothic"/>
                <a:cs typeface="Century Gothic"/>
                <a:sym typeface="Century Gothic"/>
              </a:rPr>
              <a:t>necessary (f) = necesari</a:t>
            </a:r>
            <a:r>
              <a:rPr lang="en-GB" sz="2200" b="1" i="0" u="none" strike="noStrike" cap="none">
                <a:latin typeface="Century Gothic"/>
                <a:ea typeface="Century Gothic"/>
                <a:cs typeface="Century Gothic"/>
                <a:sym typeface="Century Gothic"/>
              </a:rPr>
              <a:t>a</a:t>
            </a:r>
            <a:endParaRPr sz="2200" b="1" i="0" u="none" strike="noStrike" cap="none">
              <a:latin typeface="Century Gothic"/>
              <a:ea typeface="Century Gothic"/>
              <a:cs typeface="Century Gothic"/>
              <a:sym typeface="Century Gothic"/>
            </a:endParaRPr>
          </a:p>
        </p:txBody>
      </p:sp>
      <p:sp>
        <p:nvSpPr>
          <p:cNvPr id="707" name="Google Shape;707;p20"/>
          <p:cNvSpPr/>
          <p:nvPr/>
        </p:nvSpPr>
        <p:spPr>
          <a:xfrm>
            <a:off x="9120337" y="4983646"/>
            <a:ext cx="2826806" cy="1197430"/>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necesariamente</a:t>
            </a:r>
            <a:endParaRPr/>
          </a:p>
        </p:txBody>
      </p:sp>
      <p:sp>
        <p:nvSpPr>
          <p:cNvPr id="708" name="Google Shape;708;p20"/>
          <p:cNvSpPr/>
          <p:nvPr/>
        </p:nvSpPr>
        <p:spPr>
          <a:xfrm>
            <a:off x="9123478" y="4982927"/>
            <a:ext cx="2820523" cy="1219644"/>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latin typeface="Century Gothic"/>
                <a:ea typeface="Century Gothic"/>
                <a:cs typeface="Century Gothic"/>
                <a:sym typeface="Century Gothic"/>
              </a:rPr>
              <a:t>necessarily</a:t>
            </a:r>
            <a:endParaRPr/>
          </a:p>
        </p:txBody>
      </p:sp>
      <p:cxnSp>
        <p:nvCxnSpPr>
          <p:cNvPr id="709" name="Google Shape;709;p20"/>
          <p:cNvCxnSpPr/>
          <p:nvPr/>
        </p:nvCxnSpPr>
        <p:spPr>
          <a:xfrm rot="10800000" flipH="1">
            <a:off x="1799263" y="2478284"/>
            <a:ext cx="490731" cy="3520"/>
          </a:xfrm>
          <a:prstGeom prst="straightConnector1">
            <a:avLst/>
          </a:prstGeom>
          <a:noFill/>
          <a:ln w="57150" cap="flat" cmpd="sng">
            <a:solidFill>
              <a:srgbClr val="EE6000"/>
            </a:solidFill>
            <a:prstDash val="solid"/>
            <a:miter lim="800000"/>
            <a:headEnd type="none" w="sm" len="sm"/>
            <a:tailEnd type="triangle" w="med" len="med"/>
          </a:ln>
        </p:spPr>
      </p:cxnSp>
      <p:sp>
        <p:nvSpPr>
          <p:cNvPr id="710" name="Google Shape;710;p20"/>
          <p:cNvSpPr txBox="1"/>
          <p:nvPr/>
        </p:nvSpPr>
        <p:spPr>
          <a:xfrm>
            <a:off x="93055" y="2251947"/>
            <a:ext cx="152220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latin typeface="Century Gothic"/>
                <a:ea typeface="Century Gothic"/>
                <a:cs typeface="Century Gothic"/>
                <a:sym typeface="Century Gothic"/>
              </a:rPr>
              <a:t>complet</a:t>
            </a:r>
            <a:r>
              <a:rPr lang="en-GB" sz="2200" b="1" i="0" u="none" strike="noStrike" cap="none">
                <a:latin typeface="Century Gothic"/>
                <a:ea typeface="Century Gothic"/>
                <a:cs typeface="Century Gothic"/>
                <a:sym typeface="Century Gothic"/>
              </a:rPr>
              <a:t>o</a:t>
            </a:r>
            <a:endParaRPr sz="2200" b="1" i="0" u="none" strike="noStrike" cap="none">
              <a:latin typeface="Century Gothic"/>
              <a:ea typeface="Century Gothic"/>
              <a:cs typeface="Century Gothic"/>
              <a:sym typeface="Century Gothic"/>
            </a:endParaRPr>
          </a:p>
        </p:txBody>
      </p:sp>
      <p:sp>
        <p:nvSpPr>
          <p:cNvPr id="711" name="Google Shape;711;p20"/>
          <p:cNvSpPr txBox="1"/>
          <p:nvPr/>
        </p:nvSpPr>
        <p:spPr>
          <a:xfrm>
            <a:off x="90139" y="1189644"/>
            <a:ext cx="908934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latin typeface="Century Gothic"/>
                <a:ea typeface="Century Gothic"/>
                <a:cs typeface="Century Gothic"/>
                <a:sym typeface="Century Gothic"/>
              </a:rPr>
              <a:t>Many adjectives have a masculine (‘-o’) and feminine (‘-a’) form.</a:t>
            </a:r>
            <a:endParaRPr sz="2200" b="0" i="0" u="none" strike="noStrike" cap="none">
              <a:latin typeface="Century Gothic"/>
              <a:ea typeface="Century Gothic"/>
              <a:cs typeface="Century Gothic"/>
              <a:sym typeface="Century Gothic"/>
            </a:endParaRPr>
          </a:p>
        </p:txBody>
      </p:sp>
      <p:sp>
        <p:nvSpPr>
          <p:cNvPr id="712" name="Google Shape;712;p20"/>
          <p:cNvSpPr txBox="1"/>
          <p:nvPr/>
        </p:nvSpPr>
        <p:spPr>
          <a:xfrm>
            <a:off x="5194188" y="2606053"/>
            <a:ext cx="19500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latin typeface="Century Gothic"/>
                <a:ea typeface="Century Gothic"/>
                <a:cs typeface="Century Gothic"/>
                <a:sym typeface="Century Gothic"/>
              </a:rPr>
              <a:t>(completely)</a:t>
            </a:r>
            <a:endParaRPr/>
          </a:p>
        </p:txBody>
      </p:sp>
      <p:sp>
        <p:nvSpPr>
          <p:cNvPr id="713" name="Google Shape;713;p20"/>
          <p:cNvSpPr txBox="1"/>
          <p:nvPr/>
        </p:nvSpPr>
        <p:spPr>
          <a:xfrm>
            <a:off x="108522" y="2611382"/>
            <a:ext cx="254671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latin typeface="Century Gothic"/>
                <a:ea typeface="Century Gothic"/>
                <a:cs typeface="Century Gothic"/>
                <a:sym typeface="Century Gothic"/>
              </a:rPr>
              <a:t>complete (m)</a:t>
            </a:r>
            <a:endParaRPr sz="2000" b="0" i="1" u="none" strike="noStrike" cap="none">
              <a:latin typeface="Century Gothic"/>
              <a:ea typeface="Century Gothic"/>
              <a:cs typeface="Century Gothic"/>
              <a:sym typeface="Century Gothic"/>
            </a:endParaRPr>
          </a:p>
        </p:txBody>
      </p:sp>
      <p:sp>
        <p:nvSpPr>
          <p:cNvPr id="714" name="Google Shape;714;p20"/>
          <p:cNvSpPr txBox="1"/>
          <p:nvPr/>
        </p:nvSpPr>
        <p:spPr>
          <a:xfrm>
            <a:off x="2565547" y="2606053"/>
            <a:ext cx="19500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latin typeface="Century Gothic"/>
                <a:ea typeface="Century Gothic"/>
                <a:cs typeface="Century Gothic"/>
                <a:sym typeface="Century Gothic"/>
              </a:rPr>
              <a:t>complete (f)</a:t>
            </a:r>
            <a:endParaRPr sz="2000" b="0" i="1" u="none" strike="noStrike" cap="none">
              <a:latin typeface="Century Gothic"/>
              <a:ea typeface="Century Gothic"/>
              <a:cs typeface="Century Gothic"/>
              <a:sym typeface="Century Gothic"/>
            </a:endParaRPr>
          </a:p>
        </p:txBody>
      </p:sp>
      <p:sp>
        <p:nvSpPr>
          <p:cNvPr id="715" name="Google Shape;715;p20"/>
          <p:cNvSpPr txBox="1"/>
          <p:nvPr/>
        </p:nvSpPr>
        <p:spPr>
          <a:xfrm>
            <a:off x="108662" y="3013391"/>
            <a:ext cx="908934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1" i="0" u="none" strike="noStrike" cap="none" dirty="0">
                <a:latin typeface="Century Gothic"/>
                <a:ea typeface="Century Gothic"/>
                <a:cs typeface="Century Gothic"/>
                <a:sym typeface="Century Gothic"/>
              </a:rPr>
              <a:t>¿</a:t>
            </a:r>
            <a:r>
              <a:rPr lang="en-GB" sz="2200" b="1" i="0" u="none" strike="noStrike" cap="none" dirty="0" err="1">
                <a:latin typeface="Century Gothic"/>
                <a:ea typeface="Century Gothic"/>
                <a:cs typeface="Century Gothic"/>
                <a:sym typeface="Century Gothic"/>
              </a:rPr>
              <a:t>Cómo</a:t>
            </a:r>
            <a:r>
              <a:rPr lang="en-GB" sz="2200" b="1" i="0" u="none" strike="noStrike" cap="none" dirty="0">
                <a:latin typeface="Century Gothic"/>
                <a:ea typeface="Century Gothic"/>
                <a:cs typeface="Century Gothic"/>
                <a:sym typeface="Century Gothic"/>
              </a:rPr>
              <a:t> se dice </a:t>
            </a:r>
            <a:r>
              <a:rPr lang="en-GB" sz="2200" b="1" i="0" u="none" strike="noStrike" cap="none" dirty="0" err="1">
                <a:latin typeface="Century Gothic"/>
                <a:ea typeface="Century Gothic"/>
                <a:cs typeface="Century Gothic"/>
                <a:sym typeface="Century Gothic"/>
              </a:rPr>
              <a:t>en</a:t>
            </a:r>
            <a:r>
              <a:rPr lang="en-GB" sz="2200" b="1" i="0" u="none" strike="noStrike" cap="none" dirty="0">
                <a:latin typeface="Century Gothic"/>
                <a:ea typeface="Century Gothic"/>
                <a:cs typeface="Century Gothic"/>
                <a:sym typeface="Century Gothic"/>
              </a:rPr>
              <a:t> </a:t>
            </a:r>
            <a:r>
              <a:rPr lang="en-GB" sz="2200" b="1" i="0" u="none" strike="noStrike" cap="none" dirty="0" err="1">
                <a:latin typeface="Century Gothic"/>
                <a:ea typeface="Century Gothic"/>
                <a:cs typeface="Century Gothic"/>
                <a:sym typeface="Century Gothic"/>
              </a:rPr>
              <a:t>español</a:t>
            </a:r>
            <a:r>
              <a:rPr lang="en-GB" sz="2200" b="1" i="0" u="none" strike="noStrike" cap="none" dirty="0">
                <a:latin typeface="Century Gothic"/>
                <a:ea typeface="Century Gothic"/>
                <a:cs typeface="Century Gothic"/>
                <a:sym typeface="Century Gothic"/>
              </a:rPr>
              <a:t>?</a:t>
            </a:r>
            <a:endParaRPr sz="2200" b="1" i="0" u="none" strike="noStrike" cap="none" dirty="0">
              <a:latin typeface="Century Gothic"/>
              <a:ea typeface="Century Gothic"/>
              <a:cs typeface="Century Gothic"/>
              <a:sym typeface="Century Gothic"/>
            </a:endParaRPr>
          </a:p>
        </p:txBody>
      </p:sp>
      <p:sp>
        <p:nvSpPr>
          <p:cNvPr id="43" name="Title 4">
            <a:extLst>
              <a:ext uri="{FF2B5EF4-FFF2-40B4-BE49-F238E27FC236}">
                <a16:creationId xmlns:a16="http://schemas.microsoft.com/office/drawing/2014/main" id="{115F7BDB-51EE-4172-BA56-410B7A33C311}"/>
              </a:ext>
            </a:extLst>
          </p:cNvPr>
          <p:cNvSpPr txBox="1">
            <a:spLocks/>
          </p:cNvSpPr>
          <p:nvPr/>
        </p:nvSpPr>
        <p:spPr>
          <a:xfrm>
            <a:off x="0" y="213557"/>
            <a:ext cx="340360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Vocabulario</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0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0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0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8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8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8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8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8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9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9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9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0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0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0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694"/>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694"/>
                                        </p:tgtEl>
                                        <p:attrNameLst>
                                          <p:attrName>style.visibility</p:attrName>
                                        </p:attrNameLst>
                                      </p:cBhvr>
                                      <p:to>
                                        <p:strVal val="hidden"/>
                                      </p:to>
                                    </p:set>
                                  </p:childTnLst>
                                </p:cTn>
                              </p:par>
                            </p:childTnLst>
                          </p:cTn>
                        </p:par>
                      </p:childTnLst>
                    </p:cTn>
                  </p:par>
                </p:childTnLst>
              </p:cTn>
              <p:nextCondLst>
                <p:cond evt="onClick" delay="0">
                  <p:tgtEl>
                    <p:spTgt spid="694"/>
                  </p:tgtEl>
                </p:cond>
              </p:nextCondLst>
            </p:seq>
            <p:seq concurrent="1" nextAc="seek">
              <p:cTn id="88" restart="whenNotActive" fill="hold" evtFilter="cancelBubble" nodeType="interactiveSeq">
                <p:stCondLst>
                  <p:cond evt="onClick" delay="0">
                    <p:tgtEl>
                      <p:spTgt spid="692"/>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692"/>
                                        </p:tgtEl>
                                        <p:attrNameLst>
                                          <p:attrName>style.visibility</p:attrName>
                                        </p:attrNameLst>
                                      </p:cBhvr>
                                      <p:to>
                                        <p:strVal val="hidden"/>
                                      </p:to>
                                    </p:set>
                                  </p:childTnLst>
                                </p:cTn>
                              </p:par>
                            </p:childTnLst>
                          </p:cTn>
                        </p:par>
                      </p:childTnLst>
                    </p:cTn>
                  </p:par>
                </p:childTnLst>
              </p:cTn>
              <p:nextCondLst>
                <p:cond evt="onClick" delay="0">
                  <p:tgtEl>
                    <p:spTgt spid="692"/>
                  </p:tgtEl>
                </p:cond>
              </p:nextCondLst>
            </p:seq>
            <p:seq concurrent="1" nextAc="seek">
              <p:cTn id="93" restart="whenNotActive" fill="hold" evtFilter="cancelBubble" nodeType="interactiveSeq">
                <p:stCondLst>
                  <p:cond evt="onClick" delay="0">
                    <p:tgtEl>
                      <p:spTgt spid="690"/>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690"/>
                                        </p:tgtEl>
                                        <p:attrNameLst>
                                          <p:attrName>style.visibility</p:attrName>
                                        </p:attrNameLst>
                                      </p:cBhvr>
                                      <p:to>
                                        <p:strVal val="hidden"/>
                                      </p:to>
                                    </p:set>
                                  </p:childTnLst>
                                </p:cTn>
                              </p:par>
                            </p:childTnLst>
                          </p:cTn>
                        </p:par>
                      </p:childTnLst>
                    </p:cTn>
                  </p:par>
                </p:childTnLst>
              </p:cTn>
              <p:nextCondLst>
                <p:cond evt="onClick" delay="0">
                  <p:tgtEl>
                    <p:spTgt spid="690"/>
                  </p:tgtEl>
                </p:cond>
              </p:nextCondLst>
            </p:seq>
            <p:seq concurrent="1" nextAc="seek">
              <p:cTn id="98" restart="whenNotActive" fill="hold" evtFilter="cancelBubble" nodeType="interactiveSeq">
                <p:stCondLst>
                  <p:cond evt="onClick" delay="0">
                    <p:tgtEl>
                      <p:spTgt spid="705"/>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05"/>
                                        </p:tgtEl>
                                        <p:attrNameLst>
                                          <p:attrName>style.visibility</p:attrName>
                                        </p:attrNameLst>
                                      </p:cBhvr>
                                      <p:to>
                                        <p:strVal val="hidden"/>
                                      </p:to>
                                    </p:set>
                                  </p:childTnLst>
                                </p:cTn>
                              </p:par>
                            </p:childTnLst>
                          </p:cTn>
                        </p:par>
                      </p:childTnLst>
                    </p:cTn>
                  </p:par>
                </p:childTnLst>
              </p:cTn>
              <p:nextCondLst>
                <p:cond evt="onClick" delay="0">
                  <p:tgtEl>
                    <p:spTgt spid="705"/>
                  </p:tgtEl>
                </p:cond>
              </p:nextCondLst>
            </p:seq>
            <p:seq concurrent="1" nextAc="seek">
              <p:cTn id="103" restart="whenNotActive" fill="hold" evtFilter="cancelBubble" nodeType="interactiveSeq">
                <p:stCondLst>
                  <p:cond evt="onClick" delay="0">
                    <p:tgtEl>
                      <p:spTgt spid="695"/>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695"/>
                                        </p:tgtEl>
                                        <p:attrNameLst>
                                          <p:attrName>style.visibility</p:attrName>
                                        </p:attrNameLst>
                                      </p:cBhvr>
                                      <p:to>
                                        <p:strVal val="hidden"/>
                                      </p:to>
                                    </p:set>
                                  </p:childTnLst>
                                </p:cTn>
                              </p:par>
                            </p:childTnLst>
                          </p:cTn>
                        </p:par>
                      </p:childTnLst>
                    </p:cTn>
                  </p:par>
                </p:childTnLst>
              </p:cTn>
              <p:nextCondLst>
                <p:cond evt="onClick" delay="0">
                  <p:tgtEl>
                    <p:spTgt spid="695"/>
                  </p:tgtEl>
                </p:cond>
              </p:nextCondLst>
            </p:seq>
            <p:seq concurrent="1" nextAc="seek">
              <p:cTn id="108" restart="whenNotActive" fill="hold" evtFilter="cancelBubble" nodeType="interactiveSeq">
                <p:stCondLst>
                  <p:cond evt="onClick" delay="0">
                    <p:tgtEl>
                      <p:spTgt spid="693"/>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693"/>
                                        </p:tgtEl>
                                        <p:attrNameLst>
                                          <p:attrName>style.visibility</p:attrName>
                                        </p:attrNameLst>
                                      </p:cBhvr>
                                      <p:to>
                                        <p:strVal val="hidden"/>
                                      </p:to>
                                    </p:set>
                                  </p:childTnLst>
                                </p:cTn>
                              </p:par>
                            </p:childTnLst>
                          </p:cTn>
                        </p:par>
                      </p:childTnLst>
                    </p:cTn>
                  </p:par>
                </p:childTnLst>
              </p:cTn>
              <p:nextCondLst>
                <p:cond evt="onClick" delay="0">
                  <p:tgtEl>
                    <p:spTgt spid="693"/>
                  </p:tgtEl>
                </p:cond>
              </p:nextCondLst>
            </p:seq>
            <p:seq concurrent="1" nextAc="seek">
              <p:cTn id="113" restart="whenNotActive" fill="hold" evtFilter="cancelBubble" nodeType="interactiveSeq">
                <p:stCondLst>
                  <p:cond evt="onClick" delay="0">
                    <p:tgtEl>
                      <p:spTgt spid="691"/>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691"/>
                                        </p:tgtEl>
                                        <p:attrNameLst>
                                          <p:attrName>style.visibility</p:attrName>
                                        </p:attrNameLst>
                                      </p:cBhvr>
                                      <p:to>
                                        <p:strVal val="hidden"/>
                                      </p:to>
                                    </p:set>
                                  </p:childTnLst>
                                </p:cTn>
                              </p:par>
                            </p:childTnLst>
                          </p:cTn>
                        </p:par>
                      </p:childTnLst>
                    </p:cTn>
                  </p:par>
                </p:childTnLst>
              </p:cTn>
              <p:nextCondLst>
                <p:cond evt="onClick" delay="0">
                  <p:tgtEl>
                    <p:spTgt spid="691"/>
                  </p:tgtEl>
                </p:cond>
              </p:nextCondLst>
            </p:seq>
            <p:seq concurrent="1" nextAc="seek">
              <p:cTn id="118" restart="whenNotActive" fill="hold" evtFilter="cancelBubble" nodeType="interactiveSeq">
                <p:stCondLst>
                  <p:cond evt="onClick" delay="0">
                    <p:tgtEl>
                      <p:spTgt spid="708"/>
                    </p:tgtEl>
                  </p:cond>
                </p:stCondLst>
                <p:endSync evt="end" delay="0">
                  <p:rtn val="all"/>
                </p:endSync>
                <p:childTnLst>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708"/>
                                        </p:tgtEl>
                                        <p:attrNameLst>
                                          <p:attrName>style.visibility</p:attrName>
                                        </p:attrNameLst>
                                      </p:cBhvr>
                                      <p:to>
                                        <p:strVal val="hidden"/>
                                      </p:to>
                                    </p:set>
                                  </p:childTnLst>
                                </p:cTn>
                              </p:par>
                            </p:childTnLst>
                          </p:cTn>
                        </p:par>
                      </p:childTnLst>
                    </p:cTn>
                  </p:par>
                </p:childTnLst>
              </p:cTn>
              <p:nextCondLst>
                <p:cond evt="onClick" delay="0">
                  <p:tgtEl>
                    <p:spTgt spid="708"/>
                  </p:tgtEl>
                </p:cond>
              </p:nextCondLst>
            </p:seq>
          </p:childTnLst>
        </p:cTn>
      </p:par>
    </p:tnLst>
    <p:bldLst>
      <p:bldP spid="690" grpId="0" animBg="1"/>
      <p:bldP spid="691" grpId="0" animBg="1"/>
      <p:bldP spid="692" grpId="0" animBg="1"/>
      <p:bldP spid="693" grpId="0" animBg="1"/>
      <p:bldP spid="694" grpId="0" animBg="1"/>
      <p:bldP spid="695" grpId="0" animBg="1"/>
      <p:bldP spid="705" grpId="0" animBg="1"/>
      <p:bldP spid="70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3" name="Google Shape;723;p21"/>
          <p:cNvSpPr txBox="1"/>
          <p:nvPr/>
        </p:nvSpPr>
        <p:spPr>
          <a:xfrm>
            <a:off x="237124" y="1230021"/>
            <a:ext cx="1173716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Remember, if a word with </a:t>
            </a:r>
            <a:r>
              <a:rPr lang="en-GB" sz="2400" b="1" i="0" u="none" strike="noStrike" cap="none">
                <a:latin typeface="Century Gothic"/>
                <a:ea typeface="Century Gothic"/>
                <a:cs typeface="Century Gothic"/>
                <a:sym typeface="Century Gothic"/>
              </a:rPr>
              <a:t>penultimate</a:t>
            </a:r>
            <a:r>
              <a:rPr lang="en-GB" sz="2400" b="0" i="0" u="none" strike="noStrike" cap="none">
                <a:latin typeface="Century Gothic"/>
                <a:ea typeface="Century Gothic"/>
                <a:cs typeface="Century Gothic"/>
                <a:sym typeface="Century Gothic"/>
              </a:rPr>
              <a:t> syllable stress ends in ‘n’ or ‘s’, a written accent is </a:t>
            </a:r>
            <a:r>
              <a:rPr lang="en-GB" sz="2400" b="1" i="0" u="sng" strike="noStrike" cap="none">
                <a:latin typeface="Century Gothic"/>
                <a:ea typeface="Century Gothic"/>
                <a:cs typeface="Century Gothic"/>
                <a:sym typeface="Century Gothic"/>
              </a:rPr>
              <a:t>not</a:t>
            </a:r>
            <a:r>
              <a:rPr lang="en-GB" sz="2400" b="0" i="0" u="none" strike="noStrike" cap="none">
                <a:latin typeface="Century Gothic"/>
                <a:ea typeface="Century Gothic"/>
                <a:cs typeface="Century Gothic"/>
                <a:sym typeface="Century Gothic"/>
              </a:rPr>
              <a:t> needed.</a:t>
            </a:r>
            <a:endParaRPr/>
          </a:p>
        </p:txBody>
      </p:sp>
      <p:sp>
        <p:nvSpPr>
          <p:cNvPr id="724" name="Google Shape;724;p21"/>
          <p:cNvSpPr txBox="1"/>
          <p:nvPr/>
        </p:nvSpPr>
        <p:spPr>
          <a:xfrm>
            <a:off x="237124" y="3222462"/>
            <a:ext cx="48404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Escucha y lee unos ejemplos:</a:t>
            </a:r>
            <a:endParaRPr/>
          </a:p>
        </p:txBody>
      </p:sp>
      <p:sp>
        <p:nvSpPr>
          <p:cNvPr id="725" name="Google Shape;725;p21">
            <a:hlinkClick r:id="" action="ppaction://noaction">
              <a:snd r:embed="rId3" name="1 imagen - enes.wav"/>
            </a:hlinkClick>
          </p:cNvPr>
          <p:cNvSpPr/>
          <p:nvPr/>
        </p:nvSpPr>
        <p:spPr>
          <a:xfrm>
            <a:off x="355416" y="3879171"/>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1</a:t>
            </a:r>
            <a:endParaRPr/>
          </a:p>
        </p:txBody>
      </p:sp>
      <p:sp>
        <p:nvSpPr>
          <p:cNvPr id="726" name="Google Shape;726;p21">
            <a:hlinkClick r:id="" action="ppaction://noaction">
              <a:snd r:embed="rId4" name="2 examen - enes.wav"/>
            </a:hlinkClick>
          </p:cNvPr>
          <p:cNvSpPr/>
          <p:nvPr/>
        </p:nvSpPr>
        <p:spPr>
          <a:xfrm>
            <a:off x="355416" y="4627784"/>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2</a:t>
            </a:r>
            <a:endParaRPr/>
          </a:p>
        </p:txBody>
      </p:sp>
      <p:sp>
        <p:nvSpPr>
          <p:cNvPr id="727" name="Google Shape;727;p21">
            <a:hlinkClick r:id="" action="ppaction://noaction">
              <a:snd r:embed="rId5" name="3 resumen - enes.wav"/>
            </a:hlinkClick>
          </p:cNvPr>
          <p:cNvSpPr/>
          <p:nvPr/>
        </p:nvSpPr>
        <p:spPr>
          <a:xfrm>
            <a:off x="355416" y="5419639"/>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3</a:t>
            </a:r>
            <a:endParaRPr/>
          </a:p>
        </p:txBody>
      </p:sp>
      <p:sp>
        <p:nvSpPr>
          <p:cNvPr id="728" name="Google Shape;728;p21"/>
          <p:cNvSpPr txBox="1"/>
          <p:nvPr/>
        </p:nvSpPr>
        <p:spPr>
          <a:xfrm>
            <a:off x="1191841" y="3953655"/>
            <a:ext cx="146343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imagen</a:t>
            </a:r>
            <a:endParaRPr sz="2400" b="1" i="0" u="none" strike="noStrike" cap="none">
              <a:latin typeface="Century Gothic"/>
              <a:ea typeface="Century Gothic"/>
              <a:cs typeface="Century Gothic"/>
              <a:sym typeface="Century Gothic"/>
            </a:endParaRPr>
          </a:p>
        </p:txBody>
      </p:sp>
      <p:sp>
        <p:nvSpPr>
          <p:cNvPr id="729" name="Google Shape;729;p21"/>
          <p:cNvSpPr txBox="1"/>
          <p:nvPr/>
        </p:nvSpPr>
        <p:spPr>
          <a:xfrm>
            <a:off x="1191840" y="4735593"/>
            <a:ext cx="16392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examen</a:t>
            </a:r>
            <a:endParaRPr sz="2400" b="1" i="0" u="none" strike="noStrike" cap="none">
              <a:latin typeface="Century Gothic"/>
              <a:ea typeface="Century Gothic"/>
              <a:cs typeface="Century Gothic"/>
              <a:sym typeface="Century Gothic"/>
            </a:endParaRPr>
          </a:p>
        </p:txBody>
      </p:sp>
      <p:sp>
        <p:nvSpPr>
          <p:cNvPr id="730" name="Google Shape;730;p21"/>
          <p:cNvSpPr txBox="1"/>
          <p:nvPr/>
        </p:nvSpPr>
        <p:spPr>
          <a:xfrm>
            <a:off x="1191840" y="5459802"/>
            <a:ext cx="196250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resumen*</a:t>
            </a:r>
            <a:endParaRPr/>
          </a:p>
        </p:txBody>
      </p:sp>
      <p:sp>
        <p:nvSpPr>
          <p:cNvPr id="731" name="Google Shape;731;p21"/>
          <p:cNvSpPr txBox="1"/>
          <p:nvPr/>
        </p:nvSpPr>
        <p:spPr>
          <a:xfrm>
            <a:off x="3227018" y="3978462"/>
            <a:ext cx="174735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im</a:t>
            </a:r>
            <a:r>
              <a:rPr lang="en-GB" sz="2400" b="1" i="0" u="none" strike="noStrike" cap="none">
                <a:latin typeface="Century Gothic"/>
                <a:ea typeface="Century Gothic"/>
                <a:cs typeface="Century Gothic"/>
                <a:sym typeface="Century Gothic"/>
              </a:rPr>
              <a:t>á</a:t>
            </a:r>
            <a:r>
              <a:rPr lang="en-GB" sz="2400" b="0" i="0" u="none" strike="noStrike" cap="none">
                <a:latin typeface="Century Gothic"/>
                <a:ea typeface="Century Gothic"/>
                <a:cs typeface="Century Gothic"/>
                <a:sym typeface="Century Gothic"/>
              </a:rPr>
              <a:t>genes</a:t>
            </a:r>
            <a:endParaRPr sz="2400" b="0" i="0" u="none" strike="noStrike" cap="none">
              <a:latin typeface="Century Gothic"/>
              <a:ea typeface="Century Gothic"/>
              <a:cs typeface="Century Gothic"/>
              <a:sym typeface="Century Gothic"/>
            </a:endParaRPr>
          </a:p>
        </p:txBody>
      </p:sp>
      <p:sp>
        <p:nvSpPr>
          <p:cNvPr id="732" name="Google Shape;732;p21"/>
          <p:cNvSpPr txBox="1"/>
          <p:nvPr/>
        </p:nvSpPr>
        <p:spPr>
          <a:xfrm>
            <a:off x="3176334" y="5459802"/>
            <a:ext cx="227511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res</a:t>
            </a:r>
            <a:r>
              <a:rPr lang="en-GB" sz="2400" b="1" i="0" u="none" strike="noStrike" cap="none">
                <a:latin typeface="Century Gothic"/>
                <a:ea typeface="Century Gothic"/>
                <a:cs typeface="Century Gothic"/>
                <a:sym typeface="Century Gothic"/>
              </a:rPr>
              <a:t>ú</a:t>
            </a:r>
            <a:r>
              <a:rPr lang="en-GB" sz="2400" b="0" i="0" u="none" strike="noStrike" cap="none">
                <a:latin typeface="Century Gothic"/>
                <a:ea typeface="Century Gothic"/>
                <a:cs typeface="Century Gothic"/>
                <a:sym typeface="Century Gothic"/>
              </a:rPr>
              <a:t>menes</a:t>
            </a:r>
            <a:endParaRPr sz="2400" b="0" i="0" u="none" strike="noStrike" cap="none">
              <a:latin typeface="Century Gothic"/>
              <a:ea typeface="Century Gothic"/>
              <a:cs typeface="Century Gothic"/>
              <a:sym typeface="Century Gothic"/>
            </a:endParaRPr>
          </a:p>
        </p:txBody>
      </p:sp>
      <p:sp>
        <p:nvSpPr>
          <p:cNvPr id="733" name="Google Shape;733;p21"/>
          <p:cNvSpPr txBox="1"/>
          <p:nvPr/>
        </p:nvSpPr>
        <p:spPr>
          <a:xfrm>
            <a:off x="3176334" y="4738992"/>
            <a:ext cx="227511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ex</a:t>
            </a:r>
            <a:r>
              <a:rPr lang="en-GB" sz="2400" b="1" i="0" u="none" strike="noStrike" cap="none">
                <a:latin typeface="Century Gothic"/>
                <a:ea typeface="Century Gothic"/>
                <a:cs typeface="Century Gothic"/>
                <a:sym typeface="Century Gothic"/>
              </a:rPr>
              <a:t>á</a:t>
            </a:r>
            <a:r>
              <a:rPr lang="en-GB" sz="2400" b="0" i="0" u="none" strike="noStrike" cap="none">
                <a:latin typeface="Century Gothic"/>
                <a:ea typeface="Century Gothic"/>
                <a:cs typeface="Century Gothic"/>
                <a:sym typeface="Century Gothic"/>
              </a:rPr>
              <a:t>menes</a:t>
            </a:r>
            <a:endParaRPr sz="2400" b="1" i="0" u="none" strike="noStrike" cap="none">
              <a:latin typeface="Century Gothic"/>
              <a:ea typeface="Century Gothic"/>
              <a:cs typeface="Century Gothic"/>
              <a:sym typeface="Century Gothic"/>
            </a:endParaRPr>
          </a:p>
        </p:txBody>
      </p:sp>
      <p:cxnSp>
        <p:nvCxnSpPr>
          <p:cNvPr id="734" name="Google Shape;734;p21"/>
          <p:cNvCxnSpPr/>
          <p:nvPr/>
        </p:nvCxnSpPr>
        <p:spPr>
          <a:xfrm>
            <a:off x="2468543" y="4210652"/>
            <a:ext cx="685800" cy="0"/>
          </a:xfrm>
          <a:prstGeom prst="straightConnector1">
            <a:avLst/>
          </a:prstGeom>
          <a:noFill/>
          <a:ln w="9525" cap="flat" cmpd="sng">
            <a:solidFill>
              <a:srgbClr val="1E4E79"/>
            </a:solidFill>
            <a:prstDash val="solid"/>
            <a:miter lim="800000"/>
            <a:headEnd type="none" w="sm" len="sm"/>
            <a:tailEnd type="triangle" w="med" len="med"/>
          </a:ln>
        </p:spPr>
      </p:cxnSp>
      <p:cxnSp>
        <p:nvCxnSpPr>
          <p:cNvPr id="735" name="Google Shape;735;p21"/>
          <p:cNvCxnSpPr/>
          <p:nvPr/>
        </p:nvCxnSpPr>
        <p:spPr>
          <a:xfrm>
            <a:off x="2699562" y="4966425"/>
            <a:ext cx="454781" cy="0"/>
          </a:xfrm>
          <a:prstGeom prst="straightConnector1">
            <a:avLst/>
          </a:prstGeom>
          <a:noFill/>
          <a:ln w="9525" cap="flat" cmpd="sng">
            <a:solidFill>
              <a:srgbClr val="1E4E79"/>
            </a:solidFill>
            <a:prstDash val="solid"/>
            <a:miter lim="800000"/>
            <a:headEnd type="none" w="sm" len="sm"/>
            <a:tailEnd type="triangle" w="med" len="med"/>
          </a:ln>
        </p:spPr>
      </p:cxnSp>
      <p:cxnSp>
        <p:nvCxnSpPr>
          <p:cNvPr id="736" name="Google Shape;736;p21"/>
          <p:cNvCxnSpPr/>
          <p:nvPr/>
        </p:nvCxnSpPr>
        <p:spPr>
          <a:xfrm>
            <a:off x="2699562" y="5683861"/>
            <a:ext cx="492155" cy="0"/>
          </a:xfrm>
          <a:prstGeom prst="straightConnector1">
            <a:avLst/>
          </a:prstGeom>
          <a:noFill/>
          <a:ln w="9525" cap="flat" cmpd="sng">
            <a:solidFill>
              <a:srgbClr val="1E4E79"/>
            </a:solidFill>
            <a:prstDash val="solid"/>
            <a:miter lim="800000"/>
            <a:headEnd type="none" w="sm" len="sm"/>
            <a:tailEnd type="triangle" w="med" len="med"/>
          </a:ln>
        </p:spPr>
      </p:cxnSp>
      <p:sp>
        <p:nvSpPr>
          <p:cNvPr id="737" name="Google Shape;737;p21"/>
          <p:cNvSpPr txBox="1"/>
          <p:nvPr/>
        </p:nvSpPr>
        <p:spPr>
          <a:xfrm>
            <a:off x="237124" y="2248277"/>
            <a:ext cx="1142147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When words ending in –en become plural, the extra ‘</a:t>
            </a:r>
            <a:r>
              <a:rPr lang="en-GB" sz="2400" b="1" i="0" u="none" strike="noStrike" cap="none">
                <a:latin typeface="Century Gothic"/>
                <a:ea typeface="Century Gothic"/>
                <a:cs typeface="Century Gothic"/>
                <a:sym typeface="Century Gothic"/>
              </a:rPr>
              <a:t>-</a:t>
            </a:r>
            <a:r>
              <a:rPr lang="en-GB" sz="2400" b="0" i="0" u="none" strike="noStrike" cap="none">
                <a:latin typeface="Century Gothic"/>
                <a:ea typeface="Century Gothic"/>
                <a:cs typeface="Century Gothic"/>
                <a:sym typeface="Century Gothic"/>
              </a:rPr>
              <a:t>es’ means that the stress is now on the </a:t>
            </a:r>
            <a:r>
              <a:rPr lang="en-GB" sz="2400" b="1" i="0" u="none" strike="noStrike" cap="none">
                <a:latin typeface="Century Gothic"/>
                <a:ea typeface="Century Gothic"/>
                <a:cs typeface="Century Gothic"/>
                <a:sym typeface="Century Gothic"/>
              </a:rPr>
              <a:t>antepenultimate</a:t>
            </a:r>
            <a:r>
              <a:rPr lang="en-GB" sz="2400" b="0" i="0" u="none" strike="noStrike" cap="none">
                <a:latin typeface="Century Gothic"/>
                <a:ea typeface="Century Gothic"/>
                <a:cs typeface="Century Gothic"/>
                <a:sym typeface="Century Gothic"/>
              </a:rPr>
              <a:t> syllable. So, an accent is needed. </a:t>
            </a:r>
            <a:endParaRPr/>
          </a:p>
        </p:txBody>
      </p:sp>
      <p:sp>
        <p:nvSpPr>
          <p:cNvPr id="738" name="Google Shape;738;p21"/>
          <p:cNvSpPr/>
          <p:nvPr/>
        </p:nvSpPr>
        <p:spPr>
          <a:xfrm>
            <a:off x="5473435" y="4210652"/>
            <a:ext cx="5528393" cy="1229648"/>
          </a:xfrm>
          <a:prstGeom prst="wedgeRoundRectCallout">
            <a:avLst>
              <a:gd name="adj1" fmla="val -63039"/>
              <a:gd name="adj2" fmla="val -36733"/>
              <a:gd name="adj3" fmla="val 16667"/>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dirty="0">
                <a:solidFill>
                  <a:schemeClr val="bg1"/>
                </a:solidFill>
                <a:latin typeface="Century Gothic"/>
                <a:ea typeface="Century Gothic"/>
                <a:cs typeface="Century Gothic"/>
                <a:sym typeface="Century Gothic"/>
              </a:rPr>
              <a:t>Listen carefully. The stressed syllable doesn’t change – only the spelling does!</a:t>
            </a:r>
            <a:endParaRPr sz="2000" b="0" i="0" u="none" strike="noStrike" cap="none" dirty="0">
              <a:solidFill>
                <a:schemeClr val="bg1"/>
              </a:solidFill>
              <a:latin typeface="Century Gothic"/>
              <a:ea typeface="Century Gothic"/>
              <a:cs typeface="Century Gothic"/>
              <a:sym typeface="Century Gothic"/>
            </a:endParaRPr>
          </a:p>
        </p:txBody>
      </p:sp>
      <p:sp>
        <p:nvSpPr>
          <p:cNvPr id="2" name="CuadroTexto 1">
            <a:extLst>
              <a:ext uri="{FF2B5EF4-FFF2-40B4-BE49-F238E27FC236}">
                <a16:creationId xmlns:a16="http://schemas.microsoft.com/office/drawing/2014/main" id="{B134DE66-F4FC-A74D-BDFB-C6C02424945C}"/>
              </a:ext>
            </a:extLst>
          </p:cNvPr>
          <p:cNvSpPr txBox="1"/>
          <p:nvPr/>
        </p:nvSpPr>
        <p:spPr>
          <a:xfrm>
            <a:off x="9058259" y="5830218"/>
            <a:ext cx="2778325" cy="400110"/>
          </a:xfrm>
          <a:prstGeom prst="rect">
            <a:avLst/>
          </a:prstGeom>
          <a:noFill/>
        </p:spPr>
        <p:txBody>
          <a:bodyPr wrap="none" rtlCol="0">
            <a:spAutoFit/>
          </a:bodyPr>
          <a:lstStyle/>
          <a:p>
            <a:r>
              <a:rPr lang="es-GB" sz="2000" dirty="0">
                <a:latin typeface="Century Gothic" panose="020B0502020202020204" pitchFamily="34" charset="0"/>
              </a:rPr>
              <a:t>*resumen = summary</a:t>
            </a:r>
          </a:p>
        </p:txBody>
      </p:sp>
      <p:sp>
        <p:nvSpPr>
          <p:cNvPr id="23" name="Title 4">
            <a:extLst>
              <a:ext uri="{FF2B5EF4-FFF2-40B4-BE49-F238E27FC236}">
                <a16:creationId xmlns:a16="http://schemas.microsoft.com/office/drawing/2014/main" id="{315DE4D0-18EA-4777-A159-394D199E812A}"/>
              </a:ext>
            </a:extLst>
          </p:cNvPr>
          <p:cNvSpPr txBox="1">
            <a:spLocks/>
          </p:cNvSpPr>
          <p:nvPr/>
        </p:nvSpPr>
        <p:spPr>
          <a:xfrm>
            <a:off x="0" y="213557"/>
            <a:ext cx="3403600" cy="647577"/>
          </a:xfrm>
          <a:prstGeom prst="rect">
            <a:avLst/>
          </a:prstGeom>
          <a:blipFill>
            <a:blip r:embed="rId6">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Fonética</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5" name="Google Shape;745;p2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Fonética</a:t>
            </a:r>
            <a:endParaRPr sz="3600" b="1" dirty="0">
              <a:solidFill>
                <a:schemeClr val="lt1"/>
              </a:solidFill>
            </a:endParaRPr>
          </a:p>
        </p:txBody>
      </p:sp>
      <p:sp>
        <p:nvSpPr>
          <p:cNvPr id="746" name="Google Shape;746;p22"/>
          <p:cNvSpPr/>
          <p:nvPr/>
        </p:nvSpPr>
        <p:spPr>
          <a:xfrm>
            <a:off x="9359900" y="258166"/>
            <a:ext cx="2568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 / escribir</a:t>
            </a:r>
            <a:endParaRPr sz="2000" b="1" i="0" u="none" strike="noStrike" cap="none">
              <a:solidFill>
                <a:srgbClr val="FFFFFF"/>
              </a:solidFill>
              <a:latin typeface="Century Gothic"/>
              <a:ea typeface="Century Gothic"/>
              <a:cs typeface="Century Gothic"/>
              <a:sym typeface="Century Gothic"/>
            </a:endParaRPr>
          </a:p>
        </p:txBody>
      </p:sp>
      <p:sp>
        <p:nvSpPr>
          <p:cNvPr id="747" name="Google Shape;747;p22"/>
          <p:cNvSpPr txBox="1"/>
          <p:nvPr/>
        </p:nvSpPr>
        <p:spPr>
          <a:xfrm>
            <a:off x="218073" y="1142395"/>
            <a:ext cx="1189164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dirty="0" err="1">
                <a:latin typeface="Century Gothic"/>
                <a:ea typeface="Century Gothic"/>
                <a:cs typeface="Century Gothic"/>
                <a:sym typeface="Century Gothic"/>
              </a:rPr>
              <a:t>Escucha</a:t>
            </a:r>
            <a:r>
              <a:rPr lang="en-GB" sz="2400" b="1" i="0" u="none" strike="noStrike" cap="none" dirty="0">
                <a:latin typeface="Century Gothic"/>
                <a:ea typeface="Century Gothic"/>
                <a:cs typeface="Century Gothic"/>
                <a:sym typeface="Century Gothic"/>
              </a:rPr>
              <a:t> </a:t>
            </a:r>
            <a:r>
              <a:rPr lang="en-GB" sz="2400" b="1" i="0" u="none" strike="noStrike" cap="none" dirty="0" err="1">
                <a:latin typeface="Century Gothic"/>
                <a:ea typeface="Century Gothic"/>
                <a:cs typeface="Century Gothic"/>
                <a:sym typeface="Century Gothic"/>
              </a:rPr>
              <a:t>cada</a:t>
            </a:r>
            <a:r>
              <a:rPr lang="en-GB" sz="2400" b="1" i="0" u="none" strike="noStrike" cap="none" dirty="0">
                <a:latin typeface="Century Gothic"/>
                <a:ea typeface="Century Gothic"/>
                <a:cs typeface="Century Gothic"/>
                <a:sym typeface="Century Gothic"/>
              </a:rPr>
              <a:t> </a:t>
            </a:r>
            <a:r>
              <a:rPr lang="en-GB" sz="2400" b="1" i="0" u="none" strike="noStrike" cap="none" dirty="0" err="1">
                <a:latin typeface="Century Gothic"/>
                <a:ea typeface="Century Gothic"/>
                <a:cs typeface="Century Gothic"/>
                <a:sym typeface="Century Gothic"/>
              </a:rPr>
              <a:t>frase</a:t>
            </a:r>
            <a:r>
              <a:rPr lang="en-GB" sz="2400" b="1" i="0" u="none" strike="noStrike" cap="none" dirty="0">
                <a:latin typeface="Century Gothic"/>
                <a:ea typeface="Century Gothic"/>
                <a:cs typeface="Century Gothic"/>
                <a:sym typeface="Century Gothic"/>
              </a:rPr>
              <a:t> y escribe las palabras con –</a:t>
            </a:r>
            <a:r>
              <a:rPr lang="en-GB" sz="2400" b="1" i="0" u="none" strike="noStrike" cap="none" dirty="0" err="1">
                <a:latin typeface="Century Gothic"/>
                <a:ea typeface="Century Gothic"/>
                <a:cs typeface="Century Gothic"/>
                <a:sym typeface="Century Gothic"/>
              </a:rPr>
              <a:t>en</a:t>
            </a:r>
            <a:r>
              <a:rPr lang="en-GB" sz="2400" b="1" i="0" u="none" strike="noStrike" cap="none" dirty="0">
                <a:latin typeface="Century Gothic"/>
                <a:ea typeface="Century Gothic"/>
                <a:cs typeface="Century Gothic"/>
                <a:sym typeface="Century Gothic"/>
              </a:rPr>
              <a:t> o –</a:t>
            </a:r>
            <a:r>
              <a:rPr lang="en-GB" sz="2400" b="1" i="0" u="none" strike="noStrike" cap="none" dirty="0" err="1">
                <a:latin typeface="Century Gothic"/>
                <a:ea typeface="Century Gothic"/>
                <a:cs typeface="Century Gothic"/>
                <a:sym typeface="Century Gothic"/>
              </a:rPr>
              <a:t>énes</a:t>
            </a:r>
            <a:r>
              <a:rPr lang="en-GB" sz="2400" b="1" i="0" u="none" strike="noStrike" cap="none" dirty="0">
                <a:latin typeface="Century Gothic"/>
                <a:ea typeface="Century Gothic"/>
                <a:cs typeface="Century Gothic"/>
                <a:sym typeface="Century Gothic"/>
              </a:rPr>
              <a:t>. ¿</a:t>
            </a:r>
            <a:r>
              <a:rPr lang="en-GB" sz="2400" b="1" i="0" u="none" strike="noStrike" cap="none" dirty="0" err="1">
                <a:latin typeface="Century Gothic"/>
                <a:ea typeface="Century Gothic"/>
                <a:cs typeface="Century Gothic"/>
                <a:sym typeface="Century Gothic"/>
              </a:rPr>
              <a:t>Qué</a:t>
            </a:r>
            <a:r>
              <a:rPr lang="en-GB" sz="2400" b="1" i="0" u="none" strike="noStrike" cap="none" dirty="0">
                <a:latin typeface="Century Gothic"/>
                <a:ea typeface="Century Gothic"/>
                <a:cs typeface="Century Gothic"/>
                <a:sym typeface="Century Gothic"/>
              </a:rPr>
              <a:t> </a:t>
            </a:r>
            <a:r>
              <a:rPr lang="en-GB" sz="2400" b="1" i="0" u="none" strike="noStrike" cap="none" dirty="0" err="1">
                <a:latin typeface="Century Gothic"/>
                <a:ea typeface="Century Gothic"/>
                <a:cs typeface="Century Gothic"/>
                <a:sym typeface="Century Gothic"/>
              </a:rPr>
              <a:t>significa</a:t>
            </a:r>
            <a:r>
              <a:rPr lang="en-GB" sz="2400" b="1" i="0" u="none" strike="noStrike" cap="none" dirty="0">
                <a:latin typeface="Century Gothic"/>
                <a:ea typeface="Century Gothic"/>
                <a:cs typeface="Century Gothic"/>
                <a:sym typeface="Century Gothic"/>
              </a:rPr>
              <a:t> la </a:t>
            </a:r>
            <a:r>
              <a:rPr lang="en-GB" sz="2400" b="1" i="0" u="none" strike="noStrike" cap="none" dirty="0" err="1">
                <a:latin typeface="Century Gothic"/>
                <a:ea typeface="Century Gothic"/>
                <a:cs typeface="Century Gothic"/>
                <a:sym typeface="Century Gothic"/>
              </a:rPr>
              <a:t>frase</a:t>
            </a:r>
            <a:r>
              <a:rPr lang="en-GB" sz="2400" b="1" i="0" u="none" strike="noStrike" cap="none" dirty="0">
                <a:latin typeface="Century Gothic"/>
                <a:ea typeface="Century Gothic"/>
                <a:cs typeface="Century Gothic"/>
                <a:sym typeface="Century Gothic"/>
              </a:rPr>
              <a:t>?</a:t>
            </a:r>
            <a:endParaRPr dirty="0"/>
          </a:p>
        </p:txBody>
      </p:sp>
      <p:sp>
        <p:nvSpPr>
          <p:cNvPr id="748" name="Google Shape;748;p22"/>
          <p:cNvSpPr txBox="1"/>
          <p:nvPr/>
        </p:nvSpPr>
        <p:spPr>
          <a:xfrm>
            <a:off x="881153" y="2026885"/>
            <a:ext cx="91201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entury Gothic"/>
              <a:buNone/>
            </a:pPr>
            <a:r>
              <a:rPr lang="en-GB" sz="2200" b="0" i="0" u="none" strike="noStrike" cap="none">
                <a:latin typeface="Century Gothic"/>
                <a:ea typeface="Century Gothic"/>
                <a:cs typeface="Century Gothic"/>
                <a:sym typeface="Century Gothic"/>
              </a:rPr>
              <a:t>Cuando tengo un </a:t>
            </a:r>
            <a:r>
              <a:rPr lang="en-GB" sz="2200" b="1" i="0" u="none" strike="noStrike" cap="none">
                <a:latin typeface="Century Gothic"/>
                <a:ea typeface="Century Gothic"/>
                <a:cs typeface="Century Gothic"/>
                <a:sym typeface="Century Gothic"/>
              </a:rPr>
              <a:t>examen</a:t>
            </a:r>
            <a:r>
              <a:rPr lang="en-GB" sz="2200" b="0" i="0" u="none" strike="noStrike" cap="none">
                <a:latin typeface="Century Gothic"/>
                <a:ea typeface="Century Gothic"/>
                <a:cs typeface="Century Gothic"/>
                <a:sym typeface="Century Gothic"/>
              </a:rPr>
              <a:t> voy a la casa de un amigo para estudiar los </a:t>
            </a:r>
            <a:r>
              <a:rPr lang="en-GB" sz="2200" b="1" i="0" u="none" strike="noStrike" cap="none">
                <a:latin typeface="Century Gothic"/>
                <a:ea typeface="Century Gothic"/>
                <a:cs typeface="Century Gothic"/>
                <a:sym typeface="Century Gothic"/>
              </a:rPr>
              <a:t>resúmenes</a:t>
            </a:r>
            <a:r>
              <a:rPr lang="en-GB" sz="2200" b="0" i="0" u="none" strike="noStrike" cap="none">
                <a:latin typeface="Century Gothic"/>
                <a:ea typeface="Century Gothic"/>
                <a:cs typeface="Century Gothic"/>
                <a:sym typeface="Century Gothic"/>
              </a:rPr>
              <a:t>.</a:t>
            </a:r>
            <a:endParaRPr/>
          </a:p>
        </p:txBody>
      </p:sp>
      <p:sp>
        <p:nvSpPr>
          <p:cNvPr id="749" name="Google Shape;749;p22">
            <a:hlinkClick r:id="" action="ppaction://noaction">
              <a:snd r:embed="rId3" name="1 Cuando tengo un examen.wav"/>
            </a:hlinkClick>
          </p:cNvPr>
          <p:cNvSpPr/>
          <p:nvPr/>
        </p:nvSpPr>
        <p:spPr>
          <a:xfrm>
            <a:off x="262824" y="2122397"/>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1</a:t>
            </a:r>
            <a:endParaRPr/>
          </a:p>
        </p:txBody>
      </p:sp>
      <p:sp>
        <p:nvSpPr>
          <p:cNvPr id="750" name="Google Shape;750;p22">
            <a:hlinkClick r:id="" action="ppaction://noaction">
              <a:snd r:embed="rId4" name="2 El director da.wav"/>
            </a:hlinkClick>
          </p:cNvPr>
          <p:cNvSpPr/>
          <p:nvPr/>
        </p:nvSpPr>
        <p:spPr>
          <a:xfrm>
            <a:off x="262824" y="2849820"/>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2</a:t>
            </a:r>
            <a:endParaRPr/>
          </a:p>
        </p:txBody>
      </p:sp>
      <p:sp>
        <p:nvSpPr>
          <p:cNvPr id="751" name="Google Shape;751;p22">
            <a:hlinkClick r:id="" action="ppaction://noaction">
              <a:snd r:embed="rId5" name="3 Generalmente no debes.wav"/>
            </a:hlinkClick>
          </p:cNvPr>
          <p:cNvSpPr/>
          <p:nvPr/>
        </p:nvSpPr>
        <p:spPr>
          <a:xfrm>
            <a:off x="262824" y="3577243"/>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3</a:t>
            </a:r>
            <a:endParaRPr/>
          </a:p>
        </p:txBody>
      </p:sp>
      <p:sp>
        <p:nvSpPr>
          <p:cNvPr id="752" name="Google Shape;752;p22">
            <a:hlinkClick r:id="" action="ppaction://noaction">
              <a:snd r:embed="rId6" name="4 El me%CC%81dico quiere.wav"/>
            </a:hlinkClick>
          </p:cNvPr>
          <p:cNvSpPr/>
          <p:nvPr/>
        </p:nvSpPr>
        <p:spPr>
          <a:xfrm>
            <a:off x="262824" y="4304666"/>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4</a:t>
            </a:r>
            <a:endParaRPr/>
          </a:p>
        </p:txBody>
      </p:sp>
      <p:sp>
        <p:nvSpPr>
          <p:cNvPr id="753" name="Google Shape;753;p22"/>
          <p:cNvSpPr txBox="1"/>
          <p:nvPr/>
        </p:nvSpPr>
        <p:spPr>
          <a:xfrm>
            <a:off x="1227086" y="1495936"/>
            <a:ext cx="1083298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dirty="0" err="1">
                <a:latin typeface="Century Gothic"/>
                <a:ea typeface="Century Gothic"/>
                <a:cs typeface="Century Gothic"/>
                <a:sym typeface="Century Gothic"/>
              </a:rPr>
              <a:t>Ahora</a:t>
            </a:r>
            <a:r>
              <a:rPr lang="en-GB" sz="2400" b="1" i="0" u="none" strike="noStrike" cap="none" dirty="0">
                <a:latin typeface="Century Gothic"/>
                <a:ea typeface="Century Gothic"/>
                <a:cs typeface="Century Gothic"/>
                <a:sym typeface="Century Gothic"/>
              </a:rPr>
              <a:t> </a:t>
            </a:r>
            <a:r>
              <a:rPr lang="en-GB" sz="2400" b="1" i="0" u="none" strike="noStrike" cap="none" dirty="0" err="1">
                <a:latin typeface="Century Gothic"/>
                <a:ea typeface="Century Gothic"/>
                <a:cs typeface="Century Gothic"/>
                <a:sym typeface="Century Gothic"/>
              </a:rPr>
              <a:t>pronuncia</a:t>
            </a:r>
            <a:r>
              <a:rPr lang="en-GB" sz="2400" b="1" i="0" u="none" strike="noStrike" cap="none" dirty="0">
                <a:latin typeface="Century Gothic"/>
                <a:ea typeface="Century Gothic"/>
                <a:cs typeface="Century Gothic"/>
                <a:sym typeface="Century Gothic"/>
              </a:rPr>
              <a:t> las </a:t>
            </a:r>
            <a:r>
              <a:rPr lang="en-GB" sz="2400" b="1" i="0" u="none" strike="noStrike" cap="none" dirty="0" err="1">
                <a:latin typeface="Century Gothic"/>
                <a:ea typeface="Century Gothic"/>
                <a:cs typeface="Century Gothic"/>
                <a:sym typeface="Century Gothic"/>
              </a:rPr>
              <a:t>frases</a:t>
            </a:r>
            <a:r>
              <a:rPr lang="en-GB" sz="2400" b="1" i="0" u="none" strike="noStrike" cap="none" dirty="0">
                <a:latin typeface="Century Gothic"/>
                <a:ea typeface="Century Gothic"/>
                <a:cs typeface="Century Gothic"/>
                <a:sym typeface="Century Gothic"/>
              </a:rPr>
              <a:t> con un </a:t>
            </a:r>
            <a:r>
              <a:rPr lang="en-GB" sz="2400" b="1" i="0" u="none" strike="noStrike" cap="none" dirty="0" err="1">
                <a:latin typeface="Century Gothic"/>
                <a:ea typeface="Century Gothic"/>
                <a:cs typeface="Century Gothic"/>
                <a:sym typeface="Century Gothic"/>
              </a:rPr>
              <a:t>compañero</a:t>
            </a:r>
            <a:r>
              <a:rPr lang="en-GB" sz="2400" b="1" i="0" u="none" strike="noStrike" cap="none" dirty="0">
                <a:latin typeface="Century Gothic"/>
                <a:ea typeface="Century Gothic"/>
                <a:cs typeface="Century Gothic"/>
                <a:sym typeface="Century Gothic"/>
              </a:rPr>
              <a:t>.</a:t>
            </a:r>
            <a:endParaRPr dirty="0"/>
          </a:p>
        </p:txBody>
      </p:sp>
      <p:sp>
        <p:nvSpPr>
          <p:cNvPr id="754" name="Google Shape;754;p22">
            <a:hlinkClick r:id="" action="ppaction://noaction">
              <a:snd r:embed="rId7" name="5 Mi novia Carmen esta%CC%81 mirando.wav"/>
            </a:hlinkClick>
          </p:cNvPr>
          <p:cNvSpPr/>
          <p:nvPr/>
        </p:nvSpPr>
        <p:spPr>
          <a:xfrm>
            <a:off x="262824" y="5032089"/>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5</a:t>
            </a:r>
            <a:endParaRPr/>
          </a:p>
        </p:txBody>
      </p:sp>
      <p:sp>
        <p:nvSpPr>
          <p:cNvPr id="755" name="Google Shape;755;p22">
            <a:hlinkClick r:id="" action="ppaction://noaction">
              <a:snd r:embed="rId8" name="6 Cuando viajas en.wav"/>
            </a:hlinkClick>
          </p:cNvPr>
          <p:cNvSpPr/>
          <p:nvPr/>
        </p:nvSpPr>
        <p:spPr>
          <a:xfrm>
            <a:off x="262824" y="5759513"/>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dirty="0">
                <a:solidFill>
                  <a:srgbClr val="FFFFFF"/>
                </a:solidFill>
                <a:latin typeface="Century Gothic"/>
                <a:ea typeface="Century Gothic"/>
                <a:cs typeface="Century Gothic"/>
                <a:sym typeface="Century Gothic"/>
              </a:rPr>
              <a:t>6</a:t>
            </a:r>
            <a:endParaRPr dirty="0"/>
          </a:p>
        </p:txBody>
      </p:sp>
      <p:sp>
        <p:nvSpPr>
          <p:cNvPr id="756" name="Google Shape;756;p22"/>
          <p:cNvSpPr txBox="1"/>
          <p:nvPr/>
        </p:nvSpPr>
        <p:spPr>
          <a:xfrm>
            <a:off x="881153" y="2026884"/>
            <a:ext cx="91201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dirty="0" err="1">
                <a:latin typeface="Century Gothic"/>
                <a:ea typeface="Century Gothic"/>
                <a:cs typeface="Century Gothic"/>
                <a:sym typeface="Century Gothic"/>
              </a:rPr>
              <a:t>Cuando</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tengo</a:t>
            </a:r>
            <a:r>
              <a:rPr lang="en-GB" sz="2200" b="0" i="0" u="none" strike="noStrike" cap="none" dirty="0">
                <a:latin typeface="Century Gothic"/>
                <a:ea typeface="Century Gothic"/>
                <a:cs typeface="Century Gothic"/>
                <a:sym typeface="Century Gothic"/>
              </a:rPr>
              <a:t> un </a:t>
            </a:r>
            <a:r>
              <a:rPr lang="en-GB" sz="2200" b="1" i="0" u="none" strike="noStrike" cap="none" dirty="0" err="1">
                <a:latin typeface="Century Gothic"/>
                <a:ea typeface="Century Gothic"/>
                <a:cs typeface="Century Gothic"/>
                <a:sym typeface="Century Gothic"/>
              </a:rPr>
              <a:t>examen</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voy</a:t>
            </a:r>
            <a:r>
              <a:rPr lang="en-GB" sz="2200" b="0" i="0" u="none" strike="noStrike" cap="none" dirty="0">
                <a:latin typeface="Century Gothic"/>
                <a:ea typeface="Century Gothic"/>
                <a:cs typeface="Century Gothic"/>
                <a:sym typeface="Century Gothic"/>
              </a:rPr>
              <a:t> a la casa de un amigo para </a:t>
            </a:r>
            <a:r>
              <a:rPr lang="en-GB" sz="2200" b="0" i="0" u="none" strike="noStrike" cap="none" dirty="0" err="1">
                <a:latin typeface="Century Gothic"/>
                <a:ea typeface="Century Gothic"/>
                <a:cs typeface="Century Gothic"/>
                <a:sym typeface="Century Gothic"/>
              </a:rPr>
              <a:t>estudiar</a:t>
            </a:r>
            <a:r>
              <a:rPr lang="en-GB" sz="2200" b="0" i="0" u="none" strike="noStrike" cap="none" dirty="0">
                <a:latin typeface="Century Gothic"/>
                <a:ea typeface="Century Gothic"/>
                <a:cs typeface="Century Gothic"/>
                <a:sym typeface="Century Gothic"/>
              </a:rPr>
              <a:t> los </a:t>
            </a:r>
            <a:r>
              <a:rPr lang="en-GB" sz="2200" b="1" i="0" u="none" strike="noStrike" cap="none" dirty="0" err="1">
                <a:latin typeface="Century Gothic"/>
                <a:ea typeface="Century Gothic"/>
                <a:cs typeface="Century Gothic"/>
                <a:sym typeface="Century Gothic"/>
              </a:rPr>
              <a:t>resúmenes</a:t>
            </a:r>
            <a:r>
              <a:rPr lang="en-GB" sz="2200" b="0" i="0" u="none" strike="noStrike" cap="none" dirty="0">
                <a:latin typeface="Century Gothic"/>
                <a:ea typeface="Century Gothic"/>
                <a:cs typeface="Century Gothic"/>
                <a:sym typeface="Century Gothic"/>
              </a:rPr>
              <a:t>.</a:t>
            </a:r>
            <a:endParaRPr dirty="0"/>
          </a:p>
        </p:txBody>
      </p:sp>
      <p:pic>
        <p:nvPicPr>
          <p:cNvPr id="757" name="Google Shape;757;p22" descr="helping my friend with homework - Clip Art Library"/>
          <p:cNvPicPr preferRelativeResize="0"/>
          <p:nvPr/>
        </p:nvPicPr>
        <p:blipFill rotWithShape="1">
          <a:blip r:embed="rId9">
            <a:alphaModFix/>
          </a:blip>
          <a:srcRect/>
          <a:stretch/>
        </p:blipFill>
        <p:spPr>
          <a:xfrm>
            <a:off x="10219419" y="1621778"/>
            <a:ext cx="1754508" cy="1228042"/>
          </a:xfrm>
          <a:prstGeom prst="rect">
            <a:avLst/>
          </a:prstGeom>
          <a:noFill/>
          <a:ln>
            <a:noFill/>
          </a:ln>
        </p:spPr>
      </p:pic>
      <p:sp>
        <p:nvSpPr>
          <p:cNvPr id="759" name="Google Shape;759;p22"/>
          <p:cNvSpPr txBox="1"/>
          <p:nvPr/>
        </p:nvSpPr>
        <p:spPr>
          <a:xfrm>
            <a:off x="1693810" y="2875943"/>
            <a:ext cx="669851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a:latin typeface="Century Gothic"/>
                <a:ea typeface="Century Gothic"/>
                <a:cs typeface="Century Gothic"/>
                <a:sym typeface="Century Gothic"/>
              </a:rPr>
              <a:t>                   </a:t>
            </a:r>
            <a:r>
              <a:rPr lang="en-GB" sz="2200" b="1" i="0" u="none" strike="noStrike" cap="none" dirty="0" err="1">
                <a:latin typeface="Century Gothic"/>
                <a:ea typeface="Century Gothic"/>
                <a:cs typeface="Century Gothic"/>
                <a:sym typeface="Century Gothic"/>
              </a:rPr>
              <a:t>órdenes</a:t>
            </a:r>
            <a:r>
              <a:rPr lang="en-GB" sz="2200" b="1" i="0" u="none" strike="noStrike" cap="none" dirty="0">
                <a:latin typeface="Century Gothic"/>
                <a:ea typeface="Century Gothic"/>
                <a:cs typeface="Century Gothic"/>
                <a:sym typeface="Century Gothic"/>
              </a:rPr>
              <a:t>          </a:t>
            </a:r>
            <a:r>
              <a:rPr lang="en-GB" sz="2200" b="1" i="0" u="none" strike="noStrike" cap="none" dirty="0" err="1">
                <a:latin typeface="Century Gothic"/>
                <a:ea typeface="Century Gothic"/>
                <a:cs typeface="Century Gothic"/>
                <a:sym typeface="Century Gothic"/>
              </a:rPr>
              <a:t>jóvenes</a:t>
            </a:r>
            <a:r>
              <a:rPr lang="en-GB" sz="2200" b="1" i="0" u="none" strike="noStrike" cap="none" dirty="0">
                <a:latin typeface="Century Gothic"/>
                <a:ea typeface="Century Gothic"/>
                <a:cs typeface="Century Gothic"/>
                <a:sym typeface="Century Gothic"/>
              </a:rPr>
              <a:t>. </a:t>
            </a:r>
            <a:endParaRPr dirty="0"/>
          </a:p>
        </p:txBody>
      </p:sp>
      <p:sp>
        <p:nvSpPr>
          <p:cNvPr id="760" name="Google Shape;760;p22"/>
          <p:cNvSpPr txBox="1"/>
          <p:nvPr/>
        </p:nvSpPr>
        <p:spPr>
          <a:xfrm>
            <a:off x="881153" y="3579875"/>
            <a:ext cx="985230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a:latin typeface="Century Gothic"/>
                <a:ea typeface="Century Gothic"/>
                <a:cs typeface="Century Gothic"/>
                <a:sym typeface="Century Gothic"/>
              </a:rPr>
              <a:t>Generalmente no debes escribir en el </a:t>
            </a:r>
            <a:r>
              <a:rPr lang="en-GB" sz="2200" b="1" i="0" u="none" strike="noStrike" cap="none">
                <a:latin typeface="Century Gothic"/>
                <a:ea typeface="Century Gothic"/>
                <a:cs typeface="Century Gothic"/>
                <a:sym typeface="Century Gothic"/>
              </a:rPr>
              <a:t>margen</a:t>
            </a:r>
            <a:r>
              <a:rPr lang="en-GB" sz="2200" b="0" i="0" u="none" strike="noStrike" cap="none">
                <a:latin typeface="Century Gothic"/>
                <a:ea typeface="Century Gothic"/>
                <a:cs typeface="Century Gothic"/>
                <a:sym typeface="Century Gothic"/>
              </a:rPr>
              <a:t> de una página</a:t>
            </a:r>
            <a:r>
              <a:rPr lang="en-GB" sz="2400" b="0" i="0" u="none" strike="noStrike" cap="none">
                <a:latin typeface="Century Gothic"/>
                <a:ea typeface="Century Gothic"/>
                <a:cs typeface="Century Gothic"/>
                <a:sym typeface="Century Gothic"/>
              </a:rPr>
              <a:t>.</a:t>
            </a:r>
            <a:endParaRPr sz="2400" b="0" i="0" u="none" strike="noStrike" cap="none">
              <a:latin typeface="Century Gothic"/>
              <a:ea typeface="Century Gothic"/>
              <a:cs typeface="Century Gothic"/>
              <a:sym typeface="Century Gothic"/>
            </a:endParaRPr>
          </a:p>
        </p:txBody>
      </p:sp>
      <p:sp>
        <p:nvSpPr>
          <p:cNvPr id="761" name="Google Shape;761;p22"/>
          <p:cNvSpPr txBox="1"/>
          <p:nvPr/>
        </p:nvSpPr>
        <p:spPr>
          <a:xfrm>
            <a:off x="6067070" y="3591154"/>
            <a:ext cx="187133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latin typeface="Century Gothic"/>
                <a:ea typeface="Century Gothic"/>
                <a:cs typeface="Century Gothic"/>
                <a:sym typeface="Century Gothic"/>
              </a:rPr>
              <a:t>margen</a:t>
            </a:r>
            <a:endParaRPr sz="2200" b="1" i="0" u="none" strike="noStrike" cap="none">
              <a:latin typeface="Century Gothic"/>
              <a:ea typeface="Century Gothic"/>
              <a:cs typeface="Century Gothic"/>
              <a:sym typeface="Century Gothic"/>
            </a:endParaRPr>
          </a:p>
        </p:txBody>
      </p:sp>
      <p:sp>
        <p:nvSpPr>
          <p:cNvPr id="762" name="Google Shape;762;p22"/>
          <p:cNvSpPr txBox="1"/>
          <p:nvPr/>
        </p:nvSpPr>
        <p:spPr>
          <a:xfrm>
            <a:off x="881153" y="4312263"/>
            <a:ext cx="985230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a:latin typeface="Century Gothic"/>
                <a:ea typeface="Century Gothic"/>
                <a:cs typeface="Century Gothic"/>
                <a:sym typeface="Century Gothic"/>
              </a:rPr>
              <a:t>El médico quiere descubrir el </a:t>
            </a:r>
            <a:r>
              <a:rPr lang="en-GB" sz="2200" b="1" i="0" u="none" strike="noStrike" cap="none">
                <a:latin typeface="Century Gothic"/>
                <a:ea typeface="Century Gothic"/>
                <a:cs typeface="Century Gothic"/>
                <a:sym typeface="Century Gothic"/>
              </a:rPr>
              <a:t>origen</a:t>
            </a:r>
            <a:r>
              <a:rPr lang="en-GB" sz="2200" b="0" i="0" u="none" strike="noStrike" cap="none">
                <a:latin typeface="Century Gothic"/>
                <a:ea typeface="Century Gothic"/>
                <a:cs typeface="Century Gothic"/>
                <a:sym typeface="Century Gothic"/>
              </a:rPr>
              <a:t> del dolor</a:t>
            </a:r>
            <a:r>
              <a:rPr lang="en-GB" sz="2400" b="0" i="0" u="none" strike="noStrike" cap="none">
                <a:latin typeface="Century Gothic"/>
                <a:ea typeface="Century Gothic"/>
                <a:cs typeface="Century Gothic"/>
                <a:sym typeface="Century Gothic"/>
              </a:rPr>
              <a:t>.</a:t>
            </a:r>
            <a:endParaRPr sz="2400" b="0" i="0" u="none" strike="noStrike" cap="none">
              <a:latin typeface="Century Gothic"/>
              <a:ea typeface="Century Gothic"/>
              <a:cs typeface="Century Gothic"/>
              <a:sym typeface="Century Gothic"/>
            </a:endParaRPr>
          </a:p>
        </p:txBody>
      </p:sp>
      <p:sp>
        <p:nvSpPr>
          <p:cNvPr id="763" name="Google Shape;763;p22"/>
          <p:cNvSpPr txBox="1"/>
          <p:nvPr/>
        </p:nvSpPr>
        <p:spPr>
          <a:xfrm>
            <a:off x="4863976" y="4330787"/>
            <a:ext cx="187133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latin typeface="Century Gothic"/>
                <a:ea typeface="Century Gothic"/>
                <a:cs typeface="Century Gothic"/>
                <a:sym typeface="Century Gothic"/>
              </a:rPr>
              <a:t>origen</a:t>
            </a:r>
            <a:endParaRPr sz="2200" b="1" i="0" u="none" strike="noStrike" cap="none">
              <a:latin typeface="Century Gothic"/>
              <a:ea typeface="Century Gothic"/>
              <a:cs typeface="Century Gothic"/>
              <a:sym typeface="Century Gothic"/>
            </a:endParaRPr>
          </a:p>
        </p:txBody>
      </p:sp>
      <p:sp>
        <p:nvSpPr>
          <p:cNvPr id="764" name="Google Shape;764;p22"/>
          <p:cNvSpPr txBox="1"/>
          <p:nvPr/>
        </p:nvSpPr>
        <p:spPr>
          <a:xfrm>
            <a:off x="2109321" y="5032088"/>
            <a:ext cx="243051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latin typeface="Century Gothic"/>
                <a:ea typeface="Century Gothic"/>
                <a:cs typeface="Century Gothic"/>
                <a:sym typeface="Century Gothic"/>
              </a:rPr>
              <a:t>Carmen</a:t>
            </a:r>
            <a:endParaRPr sz="2200" b="0" i="0" u="none" strike="noStrike" cap="none">
              <a:latin typeface="Century Gothic"/>
              <a:ea typeface="Century Gothic"/>
              <a:cs typeface="Century Gothic"/>
              <a:sym typeface="Century Gothic"/>
            </a:endParaRPr>
          </a:p>
        </p:txBody>
      </p:sp>
      <p:sp>
        <p:nvSpPr>
          <p:cNvPr id="765" name="Google Shape;765;p22"/>
          <p:cNvSpPr txBox="1"/>
          <p:nvPr/>
        </p:nvSpPr>
        <p:spPr>
          <a:xfrm>
            <a:off x="881153" y="5023869"/>
            <a:ext cx="985230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a:latin typeface="Century Gothic"/>
                <a:ea typeface="Century Gothic"/>
                <a:cs typeface="Century Gothic"/>
                <a:sym typeface="Century Gothic"/>
              </a:rPr>
              <a:t>Mi </a:t>
            </a:r>
            <a:r>
              <a:rPr lang="en-GB" sz="2200" b="0" i="0" u="none" strike="noStrike" cap="none" dirty="0" err="1">
                <a:latin typeface="Century Gothic"/>
                <a:ea typeface="Century Gothic"/>
                <a:cs typeface="Century Gothic"/>
                <a:sym typeface="Century Gothic"/>
              </a:rPr>
              <a:t>novia</a:t>
            </a:r>
            <a:r>
              <a:rPr lang="en-GB" sz="2200" b="0" i="0" u="none" strike="noStrike" cap="none" dirty="0">
                <a:latin typeface="Century Gothic"/>
                <a:ea typeface="Century Gothic"/>
                <a:cs typeface="Century Gothic"/>
                <a:sym typeface="Century Gothic"/>
              </a:rPr>
              <a:t> </a:t>
            </a:r>
            <a:r>
              <a:rPr lang="en-GB" sz="2200" b="1" i="0" u="none" strike="noStrike" cap="none" dirty="0">
                <a:latin typeface="Century Gothic"/>
                <a:ea typeface="Century Gothic"/>
                <a:cs typeface="Century Gothic"/>
                <a:sym typeface="Century Gothic"/>
              </a:rPr>
              <a:t>Carmen </a:t>
            </a:r>
            <a:r>
              <a:rPr lang="en-GB" sz="2200" b="0" i="0" u="none" strike="noStrike" cap="none" dirty="0" err="1">
                <a:latin typeface="Century Gothic"/>
                <a:ea typeface="Century Gothic"/>
                <a:cs typeface="Century Gothic"/>
                <a:sym typeface="Century Gothic"/>
              </a:rPr>
              <a:t>está</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mirando</a:t>
            </a:r>
            <a:r>
              <a:rPr lang="en-GB" sz="2200" b="0" i="0" u="none" strike="noStrike" cap="none" dirty="0">
                <a:latin typeface="Century Gothic"/>
                <a:ea typeface="Century Gothic"/>
                <a:cs typeface="Century Gothic"/>
                <a:sym typeface="Century Gothic"/>
              </a:rPr>
              <a:t> las </a:t>
            </a:r>
            <a:r>
              <a:rPr lang="en-GB" sz="2200" b="1" i="0" u="none" strike="noStrike" cap="none" dirty="0" err="1">
                <a:latin typeface="Century Gothic"/>
                <a:ea typeface="Century Gothic"/>
                <a:cs typeface="Century Gothic"/>
                <a:sym typeface="Century Gothic"/>
              </a:rPr>
              <a:t>imágenes</a:t>
            </a:r>
            <a:r>
              <a:rPr lang="en-GB" sz="2200" b="0" i="0" u="none" strike="noStrike" cap="none" dirty="0">
                <a:latin typeface="Century Gothic"/>
                <a:ea typeface="Century Gothic"/>
                <a:cs typeface="Century Gothic"/>
                <a:sym typeface="Century Gothic"/>
              </a:rPr>
              <a:t> de las tapas.</a:t>
            </a:r>
            <a:endParaRPr dirty="0"/>
          </a:p>
        </p:txBody>
      </p:sp>
      <p:sp>
        <p:nvSpPr>
          <p:cNvPr id="766" name="Google Shape;766;p22"/>
          <p:cNvSpPr txBox="1"/>
          <p:nvPr/>
        </p:nvSpPr>
        <p:spPr>
          <a:xfrm>
            <a:off x="5571682" y="5032089"/>
            <a:ext cx="243051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latin typeface="Century Gothic"/>
                <a:ea typeface="Century Gothic"/>
                <a:cs typeface="Century Gothic"/>
                <a:sym typeface="Century Gothic"/>
              </a:rPr>
              <a:t>imágenes</a:t>
            </a:r>
            <a:endParaRPr sz="2200" b="0" i="0" u="none" strike="noStrike" cap="none">
              <a:latin typeface="Century Gothic"/>
              <a:ea typeface="Century Gothic"/>
              <a:cs typeface="Century Gothic"/>
              <a:sym typeface="Century Gothic"/>
            </a:endParaRPr>
          </a:p>
        </p:txBody>
      </p:sp>
      <p:sp>
        <p:nvSpPr>
          <p:cNvPr id="767" name="Google Shape;767;p22"/>
          <p:cNvSpPr txBox="1"/>
          <p:nvPr/>
        </p:nvSpPr>
        <p:spPr>
          <a:xfrm>
            <a:off x="873486" y="5733698"/>
            <a:ext cx="1110044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err="1">
                <a:latin typeface="Century Gothic"/>
                <a:ea typeface="Century Gothic"/>
                <a:cs typeface="Century Gothic"/>
                <a:sym typeface="Century Gothic"/>
              </a:rPr>
              <a:t>Cuando</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viajas</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en</a:t>
            </a:r>
            <a:r>
              <a:rPr lang="en-GB" sz="2200" b="0" i="0" u="none" strike="noStrike" cap="none" dirty="0">
                <a:latin typeface="Century Gothic"/>
                <a:ea typeface="Century Gothic"/>
                <a:cs typeface="Century Gothic"/>
                <a:sym typeface="Century Gothic"/>
              </a:rPr>
              <a:t> un </a:t>
            </a:r>
            <a:r>
              <a:rPr lang="en-GB" sz="2200" b="0" i="0" u="none" strike="noStrike" cap="none" dirty="0" err="1">
                <a:latin typeface="Century Gothic"/>
                <a:ea typeface="Century Gothic"/>
                <a:cs typeface="Century Gothic"/>
                <a:sym typeface="Century Gothic"/>
              </a:rPr>
              <a:t>avión</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siempre</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debes</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bajar</a:t>
            </a:r>
            <a:r>
              <a:rPr lang="en-GB" sz="2200" b="0" i="0" u="none" strike="noStrike" cap="none" dirty="0">
                <a:latin typeface="Century Gothic"/>
                <a:ea typeface="Century Gothic"/>
                <a:cs typeface="Century Gothic"/>
                <a:sym typeface="Century Gothic"/>
              </a:rPr>
              <a:t> el </a:t>
            </a:r>
            <a:r>
              <a:rPr lang="en-GB" sz="2200" b="1" i="0" u="none" strike="noStrike" cap="none" dirty="0" err="1">
                <a:latin typeface="Century Gothic"/>
                <a:ea typeface="Century Gothic"/>
                <a:cs typeface="Century Gothic"/>
                <a:sym typeface="Century Gothic"/>
              </a:rPr>
              <a:t>volumen</a:t>
            </a:r>
            <a:r>
              <a:rPr lang="en-GB" sz="2200" b="0" i="0" u="none" strike="noStrike" cap="none" dirty="0">
                <a:latin typeface="Century Gothic"/>
                <a:ea typeface="Century Gothic"/>
                <a:cs typeface="Century Gothic"/>
                <a:sym typeface="Century Gothic"/>
              </a:rPr>
              <a:t> de la </a:t>
            </a:r>
            <a:r>
              <a:rPr lang="en-GB" sz="2200" b="0" i="0" u="none" strike="noStrike" cap="none" dirty="0" err="1">
                <a:latin typeface="Century Gothic"/>
                <a:ea typeface="Century Gothic"/>
                <a:cs typeface="Century Gothic"/>
                <a:sym typeface="Century Gothic"/>
              </a:rPr>
              <a:t>música</a:t>
            </a:r>
            <a:r>
              <a:rPr lang="en-GB" sz="2400" b="0" i="0" u="none" strike="noStrike" cap="none" dirty="0">
                <a:latin typeface="Century Gothic"/>
                <a:ea typeface="Century Gothic"/>
                <a:cs typeface="Century Gothic"/>
                <a:sym typeface="Century Gothic"/>
              </a:rPr>
              <a:t>.</a:t>
            </a:r>
            <a:endParaRPr dirty="0"/>
          </a:p>
        </p:txBody>
      </p:sp>
      <p:sp>
        <p:nvSpPr>
          <p:cNvPr id="768" name="Google Shape;768;p22"/>
          <p:cNvSpPr txBox="1"/>
          <p:nvPr/>
        </p:nvSpPr>
        <p:spPr>
          <a:xfrm>
            <a:off x="7768513" y="5752746"/>
            <a:ext cx="142449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latin typeface="Century Gothic"/>
                <a:ea typeface="Century Gothic"/>
                <a:cs typeface="Century Gothic"/>
                <a:sym typeface="Century Gothic"/>
              </a:rPr>
              <a:t>volumen</a:t>
            </a:r>
            <a:endParaRPr sz="2200" b="1" i="0" u="none" strike="noStrike" cap="none">
              <a:latin typeface="Century Gothic"/>
              <a:ea typeface="Century Gothic"/>
              <a:cs typeface="Century Gothic"/>
              <a:sym typeface="Century Gothic"/>
            </a:endParaRPr>
          </a:p>
        </p:txBody>
      </p:sp>
      <p:sp>
        <p:nvSpPr>
          <p:cNvPr id="758" name="Google Shape;758;p22"/>
          <p:cNvSpPr txBox="1"/>
          <p:nvPr/>
        </p:nvSpPr>
        <p:spPr>
          <a:xfrm>
            <a:off x="881153" y="2885011"/>
            <a:ext cx="669851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a:latin typeface="Century Gothic"/>
                <a:ea typeface="Century Gothic"/>
                <a:cs typeface="Century Gothic"/>
                <a:sym typeface="Century Gothic"/>
              </a:rPr>
              <a:t>El director da las </a:t>
            </a:r>
            <a:r>
              <a:rPr lang="en-GB" sz="2200" b="1" i="0" u="none" strike="noStrike" cap="none" dirty="0" err="1">
                <a:latin typeface="Century Gothic"/>
                <a:ea typeface="Century Gothic"/>
                <a:cs typeface="Century Gothic"/>
                <a:sym typeface="Century Gothic"/>
              </a:rPr>
              <a:t>órdenes</a:t>
            </a:r>
            <a:r>
              <a:rPr lang="en-GB" sz="2200" b="0" i="0" u="none" strike="noStrike" cap="none" dirty="0">
                <a:latin typeface="Century Gothic"/>
                <a:ea typeface="Century Gothic"/>
                <a:cs typeface="Century Gothic"/>
                <a:sym typeface="Century Gothic"/>
              </a:rPr>
              <a:t> a los </a:t>
            </a:r>
            <a:r>
              <a:rPr lang="en-GB" sz="2200" b="1" i="0" u="none" strike="noStrike" cap="none" dirty="0" err="1">
                <a:latin typeface="Century Gothic"/>
                <a:ea typeface="Century Gothic"/>
                <a:cs typeface="Century Gothic"/>
                <a:sym typeface="Century Gothic"/>
              </a:rPr>
              <a:t>jóvenes</a:t>
            </a:r>
            <a:r>
              <a:rPr lang="en-GB" sz="2200" b="1" i="0" u="none" strike="noStrike" cap="none" dirty="0">
                <a:latin typeface="Century Gothic"/>
                <a:ea typeface="Century Gothic"/>
                <a:cs typeface="Century Gothic"/>
                <a:sym typeface="Century Gothic"/>
              </a:rPr>
              <a:t>.</a:t>
            </a:r>
            <a:r>
              <a:rPr lang="en-GB" sz="2200" b="0" i="0" u="none" strike="noStrike" cap="none" dirty="0">
                <a:latin typeface="Century Gothic"/>
                <a:ea typeface="Century Gothic"/>
                <a:cs typeface="Century Gothic"/>
                <a:sym typeface="Century Gothic"/>
              </a:rPr>
              <a:t> </a:t>
            </a:r>
            <a:endParaRPr dirty="0"/>
          </a:p>
        </p:txBody>
      </p:sp>
      <p:sp>
        <p:nvSpPr>
          <p:cNvPr id="27" name="Title 4">
            <a:extLst>
              <a:ext uri="{FF2B5EF4-FFF2-40B4-BE49-F238E27FC236}">
                <a16:creationId xmlns:a16="http://schemas.microsoft.com/office/drawing/2014/main" id="{F4A1FB31-06E8-4576-AB57-FB6C3E0618E0}"/>
              </a:ext>
            </a:extLst>
          </p:cNvPr>
          <p:cNvSpPr txBox="1">
            <a:spLocks/>
          </p:cNvSpPr>
          <p:nvPr/>
        </p:nvSpPr>
        <p:spPr>
          <a:xfrm>
            <a:off x="0" y="213557"/>
            <a:ext cx="3403600" cy="647577"/>
          </a:xfrm>
          <a:prstGeom prst="rect">
            <a:avLst/>
          </a:prstGeom>
          <a:blipFill>
            <a:blip r:embed="rId10">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err="1"/>
              <a:t>Fonética</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74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759"/>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76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7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763"/>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7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764"/>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765"/>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1"/>
                                          </p:stCondLst>
                                        </p:cTn>
                                        <p:tgtEl>
                                          <p:spTgt spid="76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1"/>
                                          </p:stCondLst>
                                        </p:cTn>
                                        <p:tgtEl>
                                          <p:spTgt spid="76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5" name="Google Shape;775;p23"/>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dirty="0">
                <a:solidFill>
                  <a:schemeClr val="lt1"/>
                </a:solidFill>
              </a:rPr>
              <a:t>Saying where people go and went</a:t>
            </a:r>
            <a:br>
              <a:rPr lang="en-GB" sz="2400" b="1" dirty="0">
                <a:solidFill>
                  <a:schemeClr val="lt1"/>
                </a:solidFill>
              </a:rPr>
            </a:br>
            <a:r>
              <a:rPr lang="en-GB" sz="2400" b="1" dirty="0">
                <a:solidFill>
                  <a:schemeClr val="lt1"/>
                </a:solidFill>
              </a:rPr>
              <a:t>‘</a:t>
            </a:r>
            <a:r>
              <a:rPr lang="en-GB" sz="2400" b="1" dirty="0" err="1">
                <a:solidFill>
                  <a:schemeClr val="lt1"/>
                </a:solidFill>
              </a:rPr>
              <a:t>Voy</a:t>
            </a:r>
            <a:r>
              <a:rPr lang="en-GB" sz="2400" b="1" dirty="0">
                <a:solidFill>
                  <a:schemeClr val="lt1"/>
                </a:solidFill>
              </a:rPr>
              <a:t>’, ‘vas’,‘</a:t>
            </a:r>
            <a:r>
              <a:rPr lang="en-GB" sz="2400" b="1" dirty="0" err="1">
                <a:solidFill>
                  <a:schemeClr val="lt1"/>
                </a:solidFill>
              </a:rPr>
              <a:t>va</a:t>
            </a:r>
            <a:r>
              <a:rPr lang="en-GB" sz="2400" b="1" dirty="0">
                <a:solidFill>
                  <a:schemeClr val="lt1"/>
                </a:solidFill>
              </a:rPr>
              <a:t>’ / ‘</a:t>
            </a:r>
            <a:r>
              <a:rPr lang="en-GB" sz="2400" b="1" dirty="0" err="1">
                <a:solidFill>
                  <a:schemeClr val="lt1"/>
                </a:solidFill>
              </a:rPr>
              <a:t>fui</a:t>
            </a:r>
            <a:r>
              <a:rPr lang="en-GB" sz="2400" b="1" dirty="0">
                <a:solidFill>
                  <a:schemeClr val="lt1"/>
                </a:solidFill>
              </a:rPr>
              <a:t>’, ’</a:t>
            </a:r>
            <a:r>
              <a:rPr lang="en-GB" sz="2400" b="1" dirty="0" err="1">
                <a:solidFill>
                  <a:schemeClr val="lt1"/>
                </a:solidFill>
              </a:rPr>
              <a:t>fuiste</a:t>
            </a:r>
            <a:r>
              <a:rPr lang="en-GB" sz="2400" b="1" dirty="0">
                <a:solidFill>
                  <a:schemeClr val="lt1"/>
                </a:solidFill>
              </a:rPr>
              <a:t>’, ‘</a:t>
            </a:r>
            <a:r>
              <a:rPr lang="en-GB" sz="2400" b="1" dirty="0" err="1">
                <a:solidFill>
                  <a:schemeClr val="lt1"/>
                </a:solidFill>
              </a:rPr>
              <a:t>fue</a:t>
            </a:r>
            <a:r>
              <a:rPr lang="en-GB" sz="2400" b="1" dirty="0">
                <a:solidFill>
                  <a:schemeClr val="lt1"/>
                </a:solidFill>
              </a:rPr>
              <a:t>’</a:t>
            </a:r>
            <a:endParaRPr dirty="0"/>
          </a:p>
        </p:txBody>
      </p:sp>
      <p:sp>
        <p:nvSpPr>
          <p:cNvPr id="776" name="Google Shape;776;p23"/>
          <p:cNvSpPr txBox="1"/>
          <p:nvPr/>
        </p:nvSpPr>
        <p:spPr>
          <a:xfrm>
            <a:off x="5659921" y="2394160"/>
            <a:ext cx="469652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dirty="0" err="1">
                <a:solidFill>
                  <a:schemeClr val="tx2"/>
                </a:solidFill>
                <a:latin typeface="Century Gothic"/>
                <a:ea typeface="Century Gothic"/>
                <a:cs typeface="Century Gothic"/>
                <a:sym typeface="Century Gothic"/>
              </a:rPr>
              <a:t>Voy</a:t>
            </a:r>
            <a:r>
              <a:rPr lang="en-GB" sz="2200" b="0" i="0" u="none" strike="noStrike" cap="none" dirty="0">
                <a:solidFill>
                  <a:srgbClr val="ED7D31"/>
                </a:solidFill>
                <a:latin typeface="Century Gothic"/>
                <a:ea typeface="Century Gothic"/>
                <a:cs typeface="Century Gothic"/>
                <a:sym typeface="Century Gothic"/>
              </a:rPr>
              <a:t> </a:t>
            </a:r>
            <a:r>
              <a:rPr lang="en-GB" sz="2200" b="0" i="0" u="none" strike="noStrike" cap="none" dirty="0">
                <a:latin typeface="Century Gothic"/>
                <a:ea typeface="Century Gothic"/>
                <a:cs typeface="Century Gothic"/>
                <a:sym typeface="Century Gothic"/>
              </a:rPr>
              <a:t>al </a:t>
            </a:r>
            <a:r>
              <a:rPr lang="en-GB" sz="2200" b="0" i="0" u="none" strike="noStrike" cap="none" dirty="0" err="1">
                <a:latin typeface="Century Gothic"/>
                <a:ea typeface="Century Gothic"/>
                <a:cs typeface="Century Gothic"/>
                <a:sym typeface="Century Gothic"/>
              </a:rPr>
              <a:t>oeste</a:t>
            </a:r>
            <a:r>
              <a:rPr lang="en-GB" sz="2200" b="0" i="0" u="none" strike="noStrike" cap="none" dirty="0">
                <a:latin typeface="Century Gothic"/>
                <a:ea typeface="Century Gothic"/>
                <a:cs typeface="Century Gothic"/>
                <a:sym typeface="Century Gothic"/>
              </a:rPr>
              <a:t>.</a:t>
            </a:r>
            <a:endParaRPr dirty="0"/>
          </a:p>
        </p:txBody>
      </p:sp>
      <p:sp>
        <p:nvSpPr>
          <p:cNvPr id="777" name="Google Shape;777;p23"/>
          <p:cNvSpPr txBox="1"/>
          <p:nvPr/>
        </p:nvSpPr>
        <p:spPr>
          <a:xfrm>
            <a:off x="347516" y="1325563"/>
            <a:ext cx="1158062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a:latin typeface="Century Gothic"/>
                <a:ea typeface="Century Gothic"/>
                <a:cs typeface="Century Gothic"/>
                <a:sym typeface="Century Gothic"/>
              </a:rPr>
              <a:t>Remember that in Spanish to say ‘</a:t>
            </a:r>
            <a:r>
              <a:rPr lang="en-GB" sz="2200" b="1" i="0" u="none" strike="noStrike" cap="none" dirty="0">
                <a:latin typeface="Century Gothic"/>
                <a:ea typeface="Century Gothic"/>
                <a:cs typeface="Century Gothic"/>
                <a:sym typeface="Century Gothic"/>
              </a:rPr>
              <a:t>I go</a:t>
            </a:r>
            <a:r>
              <a:rPr lang="en-GB" sz="2200" b="0" i="0" u="none" strike="noStrike" cap="none" dirty="0">
                <a:latin typeface="Century Gothic"/>
                <a:ea typeface="Century Gothic"/>
                <a:cs typeface="Century Gothic"/>
                <a:sym typeface="Century Gothic"/>
              </a:rPr>
              <a:t>’ (or I am going), say _____. To say ‘you’ (or ‘you are going’), say ____ and to say ‘</a:t>
            </a:r>
            <a:r>
              <a:rPr lang="en-GB" sz="2200" b="1" i="0" u="none" strike="noStrike" cap="none" dirty="0">
                <a:latin typeface="Century Gothic"/>
                <a:ea typeface="Century Gothic"/>
                <a:cs typeface="Century Gothic"/>
                <a:sym typeface="Century Gothic"/>
              </a:rPr>
              <a:t>s/he goes</a:t>
            </a:r>
            <a:r>
              <a:rPr lang="en-GB" sz="2200" b="0" i="0" u="none" strike="noStrike" cap="none" dirty="0">
                <a:latin typeface="Century Gothic"/>
                <a:ea typeface="Century Gothic"/>
                <a:cs typeface="Century Gothic"/>
                <a:sym typeface="Century Gothic"/>
              </a:rPr>
              <a:t>’ or ‘</a:t>
            </a:r>
            <a:r>
              <a:rPr lang="en-GB" sz="2200" b="1" i="0" u="none" strike="noStrike" cap="none" dirty="0">
                <a:latin typeface="Century Gothic"/>
                <a:ea typeface="Century Gothic"/>
                <a:cs typeface="Century Gothic"/>
                <a:sym typeface="Century Gothic"/>
              </a:rPr>
              <a:t>it goes</a:t>
            </a:r>
            <a:r>
              <a:rPr lang="en-GB" sz="2200" b="0" i="0" u="none" strike="noStrike" cap="none" dirty="0">
                <a:latin typeface="Century Gothic"/>
                <a:ea typeface="Century Gothic"/>
                <a:cs typeface="Century Gothic"/>
                <a:sym typeface="Century Gothic"/>
              </a:rPr>
              <a:t>’ (or ‘s/he is going’), say ____. </a:t>
            </a:r>
            <a:endParaRPr sz="2200" b="0" i="0" u="none" strike="noStrike" cap="none" dirty="0">
              <a:latin typeface="Century Gothic"/>
              <a:ea typeface="Century Gothic"/>
              <a:cs typeface="Century Gothic"/>
              <a:sym typeface="Century Gothic"/>
            </a:endParaRPr>
          </a:p>
        </p:txBody>
      </p:sp>
      <p:sp>
        <p:nvSpPr>
          <p:cNvPr id="778" name="Google Shape;778;p23"/>
          <p:cNvSpPr txBox="1"/>
          <p:nvPr/>
        </p:nvSpPr>
        <p:spPr>
          <a:xfrm>
            <a:off x="5659921" y="2768161"/>
            <a:ext cx="368514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dirty="0">
                <a:solidFill>
                  <a:schemeClr val="tx2"/>
                </a:solidFill>
                <a:latin typeface="Century Gothic"/>
                <a:ea typeface="Century Gothic"/>
                <a:cs typeface="Century Gothic"/>
                <a:sym typeface="Century Gothic"/>
              </a:rPr>
              <a:t>Vas</a:t>
            </a:r>
            <a:r>
              <a:rPr lang="en-GB" sz="2200" b="0" i="0" u="none" strike="noStrike" cap="none" dirty="0">
                <a:solidFill>
                  <a:srgbClr val="ED7D31"/>
                </a:solidFill>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en</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diciembre</a:t>
            </a:r>
            <a:r>
              <a:rPr lang="en-GB" sz="2200" b="0" i="0" u="none" strike="noStrike" cap="none" dirty="0">
                <a:latin typeface="Century Gothic"/>
                <a:ea typeface="Century Gothic"/>
                <a:cs typeface="Century Gothic"/>
                <a:sym typeface="Century Gothic"/>
              </a:rPr>
              <a:t>.</a:t>
            </a:r>
            <a:endParaRPr dirty="0"/>
          </a:p>
        </p:txBody>
      </p:sp>
      <p:sp>
        <p:nvSpPr>
          <p:cNvPr id="779" name="Google Shape;779;p23"/>
          <p:cNvSpPr txBox="1"/>
          <p:nvPr/>
        </p:nvSpPr>
        <p:spPr>
          <a:xfrm>
            <a:off x="376415" y="2433070"/>
            <a:ext cx="474134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dirty="0">
                <a:latin typeface="Century Gothic"/>
                <a:ea typeface="Century Gothic"/>
                <a:cs typeface="Century Gothic"/>
                <a:sym typeface="Century Gothic"/>
              </a:rPr>
              <a:t>I go </a:t>
            </a:r>
            <a:r>
              <a:rPr lang="en-GB" sz="2200" b="0" i="0" u="none" strike="noStrike" cap="none" dirty="0">
                <a:latin typeface="Century Gothic"/>
                <a:ea typeface="Century Gothic"/>
                <a:cs typeface="Century Gothic"/>
                <a:sym typeface="Century Gothic"/>
              </a:rPr>
              <a:t>to the west.</a:t>
            </a:r>
            <a:endParaRPr dirty="0"/>
          </a:p>
        </p:txBody>
      </p:sp>
      <p:sp>
        <p:nvSpPr>
          <p:cNvPr id="780" name="Google Shape;780;p23"/>
          <p:cNvSpPr txBox="1"/>
          <p:nvPr/>
        </p:nvSpPr>
        <p:spPr>
          <a:xfrm>
            <a:off x="347516" y="2794811"/>
            <a:ext cx="452083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latin typeface="Century Gothic"/>
                <a:ea typeface="Century Gothic"/>
                <a:cs typeface="Century Gothic"/>
                <a:sym typeface="Century Gothic"/>
              </a:rPr>
              <a:t>You go </a:t>
            </a:r>
            <a:r>
              <a:rPr lang="en-GB" sz="2200" b="0" i="0" u="none" strike="noStrike" cap="none">
                <a:latin typeface="Century Gothic"/>
                <a:ea typeface="Century Gothic"/>
                <a:cs typeface="Century Gothic"/>
                <a:sym typeface="Century Gothic"/>
              </a:rPr>
              <a:t>in December.</a:t>
            </a:r>
            <a:endParaRPr/>
          </a:p>
        </p:txBody>
      </p:sp>
      <p:sp>
        <p:nvSpPr>
          <p:cNvPr id="781" name="Google Shape;781;p23"/>
          <p:cNvSpPr/>
          <p:nvPr/>
        </p:nvSpPr>
        <p:spPr>
          <a:xfrm>
            <a:off x="10375900" y="258166"/>
            <a:ext cx="1552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gramática</a:t>
            </a:r>
            <a:endParaRPr/>
          </a:p>
        </p:txBody>
      </p:sp>
      <p:sp>
        <p:nvSpPr>
          <p:cNvPr id="782" name="Google Shape;782;p23"/>
          <p:cNvSpPr txBox="1"/>
          <p:nvPr/>
        </p:nvSpPr>
        <p:spPr>
          <a:xfrm>
            <a:off x="8374053" y="1319898"/>
            <a:ext cx="68800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dirty="0" err="1">
                <a:solidFill>
                  <a:schemeClr val="tx2"/>
                </a:solidFill>
                <a:latin typeface="Century Gothic"/>
                <a:ea typeface="Century Gothic"/>
                <a:cs typeface="Century Gothic"/>
                <a:sym typeface="Century Gothic"/>
              </a:rPr>
              <a:t>voy</a:t>
            </a:r>
            <a:endParaRPr sz="2200" b="0" i="0" u="none" strike="noStrike" cap="none" dirty="0">
              <a:solidFill>
                <a:schemeClr val="tx2"/>
              </a:solidFill>
              <a:latin typeface="Century Gothic"/>
              <a:ea typeface="Century Gothic"/>
              <a:cs typeface="Century Gothic"/>
              <a:sym typeface="Century Gothic"/>
            </a:endParaRPr>
          </a:p>
        </p:txBody>
      </p:sp>
      <p:sp>
        <p:nvSpPr>
          <p:cNvPr id="783" name="Google Shape;783;p23"/>
          <p:cNvSpPr txBox="1"/>
          <p:nvPr/>
        </p:nvSpPr>
        <p:spPr>
          <a:xfrm>
            <a:off x="3232885" y="1654780"/>
            <a:ext cx="65274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a:solidFill>
                  <a:schemeClr val="tx2"/>
                </a:solidFill>
                <a:latin typeface="Century Gothic"/>
                <a:ea typeface="Century Gothic"/>
                <a:cs typeface="Century Gothic"/>
                <a:sym typeface="Century Gothic"/>
              </a:rPr>
              <a:t>vas</a:t>
            </a:r>
            <a:endParaRPr sz="2200" b="0" i="0" u="none" strike="noStrike" cap="none">
              <a:solidFill>
                <a:schemeClr val="tx2"/>
              </a:solidFill>
              <a:latin typeface="Century Gothic"/>
              <a:ea typeface="Century Gothic"/>
              <a:cs typeface="Century Gothic"/>
              <a:sym typeface="Century Gothic"/>
            </a:endParaRPr>
          </a:p>
        </p:txBody>
      </p:sp>
      <p:sp>
        <p:nvSpPr>
          <p:cNvPr id="784" name="Google Shape;784;p23"/>
          <p:cNvSpPr txBox="1"/>
          <p:nvPr/>
        </p:nvSpPr>
        <p:spPr>
          <a:xfrm>
            <a:off x="5679376" y="3135073"/>
            <a:ext cx="368514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dirty="0" err="1">
                <a:solidFill>
                  <a:schemeClr val="tx2"/>
                </a:solidFill>
                <a:latin typeface="Century Gothic"/>
                <a:ea typeface="Century Gothic"/>
                <a:cs typeface="Century Gothic"/>
                <a:sym typeface="Century Gothic"/>
              </a:rPr>
              <a:t>Va</a:t>
            </a:r>
            <a:r>
              <a:rPr lang="en-GB" sz="2200" b="0" i="0" u="none" strike="noStrike" cap="none" dirty="0">
                <a:solidFill>
                  <a:srgbClr val="ED7D31"/>
                </a:solidFill>
                <a:latin typeface="Century Gothic"/>
                <a:ea typeface="Century Gothic"/>
                <a:cs typeface="Century Gothic"/>
                <a:sym typeface="Century Gothic"/>
              </a:rPr>
              <a:t> </a:t>
            </a:r>
            <a:r>
              <a:rPr lang="en-GB" sz="2200" b="0" i="0" u="none" strike="noStrike" cap="none" dirty="0">
                <a:latin typeface="Century Gothic"/>
                <a:ea typeface="Century Gothic"/>
                <a:cs typeface="Century Gothic"/>
                <a:sym typeface="Century Gothic"/>
              </a:rPr>
              <a:t>al </a:t>
            </a:r>
            <a:r>
              <a:rPr lang="en-GB" sz="2200" b="0" i="0" u="none" strike="noStrike" cap="none" dirty="0" err="1">
                <a:latin typeface="Century Gothic"/>
                <a:ea typeface="Century Gothic"/>
                <a:cs typeface="Century Gothic"/>
                <a:sym typeface="Century Gothic"/>
              </a:rPr>
              <a:t>extranjero</a:t>
            </a:r>
            <a:r>
              <a:rPr lang="en-GB" sz="2200" b="0" i="0" u="none" strike="noStrike" cap="none" dirty="0">
                <a:latin typeface="Century Gothic"/>
                <a:ea typeface="Century Gothic"/>
                <a:cs typeface="Century Gothic"/>
                <a:sym typeface="Century Gothic"/>
              </a:rPr>
              <a:t>.</a:t>
            </a:r>
            <a:endParaRPr dirty="0"/>
          </a:p>
        </p:txBody>
      </p:sp>
      <p:sp>
        <p:nvSpPr>
          <p:cNvPr id="785" name="Google Shape;785;p23"/>
          <p:cNvSpPr txBox="1"/>
          <p:nvPr/>
        </p:nvSpPr>
        <p:spPr>
          <a:xfrm>
            <a:off x="376415" y="3159551"/>
            <a:ext cx="432042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latin typeface="Century Gothic"/>
                <a:ea typeface="Century Gothic"/>
                <a:cs typeface="Century Gothic"/>
                <a:sym typeface="Century Gothic"/>
              </a:rPr>
              <a:t>S/he goes </a:t>
            </a:r>
            <a:r>
              <a:rPr lang="en-GB" sz="2200" b="0" i="0" u="none" strike="noStrike" cap="none">
                <a:latin typeface="Century Gothic"/>
                <a:ea typeface="Century Gothic"/>
                <a:cs typeface="Century Gothic"/>
                <a:sym typeface="Century Gothic"/>
              </a:rPr>
              <a:t>abroad.</a:t>
            </a:r>
            <a:endParaRPr/>
          </a:p>
        </p:txBody>
      </p:sp>
      <p:sp>
        <p:nvSpPr>
          <p:cNvPr id="786" name="Google Shape;786;p23"/>
          <p:cNvSpPr txBox="1"/>
          <p:nvPr/>
        </p:nvSpPr>
        <p:spPr>
          <a:xfrm>
            <a:off x="428403" y="1985415"/>
            <a:ext cx="52931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a:solidFill>
                  <a:schemeClr val="tx2"/>
                </a:solidFill>
                <a:latin typeface="Century Gothic"/>
                <a:ea typeface="Century Gothic"/>
                <a:cs typeface="Century Gothic"/>
                <a:sym typeface="Century Gothic"/>
              </a:rPr>
              <a:t>va</a:t>
            </a:r>
            <a:endParaRPr sz="2200" b="0" i="0" u="none" strike="noStrike" cap="none">
              <a:solidFill>
                <a:schemeClr val="tx2"/>
              </a:solidFill>
              <a:latin typeface="Century Gothic"/>
              <a:ea typeface="Century Gothic"/>
              <a:cs typeface="Century Gothic"/>
              <a:sym typeface="Century Gothic"/>
            </a:endParaRPr>
          </a:p>
        </p:txBody>
      </p:sp>
      <p:sp>
        <p:nvSpPr>
          <p:cNvPr id="787" name="Google Shape;787;p23"/>
          <p:cNvSpPr txBox="1"/>
          <p:nvPr/>
        </p:nvSpPr>
        <p:spPr>
          <a:xfrm>
            <a:off x="347516" y="3932554"/>
            <a:ext cx="1142295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dirty="0">
                <a:latin typeface="Century Gothic"/>
                <a:ea typeface="Century Gothic"/>
                <a:cs typeface="Century Gothic"/>
                <a:sym typeface="Century Gothic"/>
              </a:rPr>
              <a:t>To say ‘</a:t>
            </a:r>
            <a:r>
              <a:rPr lang="en-GB" sz="2200" b="1" i="0" u="none" strike="noStrike" cap="none" dirty="0">
                <a:latin typeface="Century Gothic"/>
                <a:ea typeface="Century Gothic"/>
                <a:cs typeface="Century Gothic"/>
                <a:sym typeface="Century Gothic"/>
              </a:rPr>
              <a:t>I went</a:t>
            </a:r>
            <a:r>
              <a:rPr lang="en-GB" sz="2200" b="0" i="0" u="none" strike="noStrike" cap="none" dirty="0">
                <a:latin typeface="Century Gothic"/>
                <a:ea typeface="Century Gothic"/>
                <a:cs typeface="Century Gothic"/>
                <a:sym typeface="Century Gothic"/>
              </a:rPr>
              <a:t>’ for a completed action, say ____. To say ‘</a:t>
            </a:r>
            <a:r>
              <a:rPr lang="en-GB" sz="2200" b="1" i="0" u="none" strike="noStrike" cap="none" dirty="0">
                <a:latin typeface="Century Gothic"/>
                <a:ea typeface="Century Gothic"/>
                <a:cs typeface="Century Gothic"/>
                <a:sym typeface="Century Gothic"/>
              </a:rPr>
              <a:t>you went</a:t>
            </a:r>
            <a:r>
              <a:rPr lang="en-GB" sz="2200" b="0" i="0" u="none" strike="noStrike" cap="none" dirty="0">
                <a:latin typeface="Century Gothic"/>
                <a:ea typeface="Century Gothic"/>
                <a:cs typeface="Century Gothic"/>
                <a:sym typeface="Century Gothic"/>
              </a:rPr>
              <a:t>’ for a completed action say ______ and to say ‘</a:t>
            </a:r>
            <a:r>
              <a:rPr lang="en-GB" sz="2200" b="1" i="0" u="none" strike="noStrike" cap="none" dirty="0">
                <a:latin typeface="Century Gothic"/>
                <a:ea typeface="Century Gothic"/>
                <a:cs typeface="Century Gothic"/>
                <a:sym typeface="Century Gothic"/>
              </a:rPr>
              <a:t>s/he went</a:t>
            </a:r>
            <a:r>
              <a:rPr lang="en-GB" sz="2200" b="0" i="0" u="none" strike="noStrike" cap="none" dirty="0">
                <a:latin typeface="Century Gothic"/>
                <a:ea typeface="Century Gothic"/>
                <a:cs typeface="Century Gothic"/>
                <a:sym typeface="Century Gothic"/>
              </a:rPr>
              <a:t>’ or </a:t>
            </a:r>
            <a:r>
              <a:rPr lang="en-GB" sz="2200" b="1" i="0" u="none" strike="noStrike" cap="none" dirty="0">
                <a:latin typeface="Century Gothic"/>
                <a:ea typeface="Century Gothic"/>
                <a:cs typeface="Century Gothic"/>
                <a:sym typeface="Century Gothic"/>
              </a:rPr>
              <a:t>‘it went</a:t>
            </a:r>
            <a:r>
              <a:rPr lang="en-GB" sz="2200" b="0" i="0" u="none" strike="noStrike" cap="none" dirty="0">
                <a:latin typeface="Century Gothic"/>
                <a:ea typeface="Century Gothic"/>
                <a:cs typeface="Century Gothic"/>
                <a:sym typeface="Century Gothic"/>
              </a:rPr>
              <a:t>’ say _____ .</a:t>
            </a:r>
            <a:endParaRPr dirty="0"/>
          </a:p>
        </p:txBody>
      </p:sp>
      <p:sp>
        <p:nvSpPr>
          <p:cNvPr id="788" name="Google Shape;788;p23"/>
          <p:cNvSpPr txBox="1"/>
          <p:nvPr/>
        </p:nvSpPr>
        <p:spPr>
          <a:xfrm>
            <a:off x="6129645" y="3895441"/>
            <a:ext cx="8444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6600"/>
              </a:buClr>
              <a:buSzPts val="2200"/>
              <a:buFont typeface="Century Gothic"/>
              <a:buNone/>
            </a:pPr>
            <a:r>
              <a:rPr lang="en-GB" sz="2200" b="1" i="0" u="none" strike="noStrike" cap="none">
                <a:solidFill>
                  <a:schemeClr val="tx2"/>
                </a:solidFill>
                <a:latin typeface="Century Gothic"/>
                <a:ea typeface="Century Gothic"/>
                <a:cs typeface="Century Gothic"/>
                <a:sym typeface="Century Gothic"/>
              </a:rPr>
              <a:t>fui</a:t>
            </a:r>
            <a:r>
              <a:rPr lang="en-GB" sz="2400" b="0" i="0" u="none" strike="noStrike" cap="none">
                <a:solidFill>
                  <a:schemeClr val="tx2"/>
                </a:solidFill>
                <a:latin typeface="Century Gothic"/>
                <a:ea typeface="Century Gothic"/>
                <a:cs typeface="Century Gothic"/>
                <a:sym typeface="Century Gothic"/>
              </a:rPr>
              <a:t> </a:t>
            </a:r>
            <a:endParaRPr>
              <a:solidFill>
                <a:schemeClr val="tx2"/>
              </a:solidFill>
            </a:endParaRPr>
          </a:p>
        </p:txBody>
      </p:sp>
      <p:sp>
        <p:nvSpPr>
          <p:cNvPr id="789" name="Google Shape;789;p23"/>
          <p:cNvSpPr txBox="1"/>
          <p:nvPr/>
        </p:nvSpPr>
        <p:spPr>
          <a:xfrm>
            <a:off x="1781798" y="4245209"/>
            <a:ext cx="1155956"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6600"/>
              </a:buClr>
              <a:buSzPts val="2200"/>
              <a:buFont typeface="Century Gothic"/>
              <a:buNone/>
            </a:pPr>
            <a:r>
              <a:rPr lang="en-GB" sz="2200" b="1" i="0" u="none" strike="noStrike" cap="none">
                <a:solidFill>
                  <a:schemeClr val="tx2"/>
                </a:solidFill>
                <a:latin typeface="Century Gothic"/>
                <a:ea typeface="Century Gothic"/>
                <a:cs typeface="Century Gothic"/>
                <a:sym typeface="Century Gothic"/>
              </a:rPr>
              <a:t>fuiste</a:t>
            </a:r>
            <a:endParaRPr sz="2200" b="0" i="0" u="none" strike="noStrike" cap="none">
              <a:solidFill>
                <a:schemeClr val="tx2"/>
              </a:solidFill>
              <a:latin typeface="Century Gothic"/>
              <a:ea typeface="Century Gothic"/>
              <a:cs typeface="Century Gothic"/>
              <a:sym typeface="Century Gothic"/>
            </a:endParaRPr>
          </a:p>
        </p:txBody>
      </p:sp>
      <p:sp>
        <p:nvSpPr>
          <p:cNvPr id="790" name="Google Shape;790;p23"/>
          <p:cNvSpPr txBox="1"/>
          <p:nvPr/>
        </p:nvSpPr>
        <p:spPr>
          <a:xfrm>
            <a:off x="7757165" y="4254378"/>
            <a:ext cx="1155956"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6600"/>
              </a:buClr>
              <a:buSzPts val="2200"/>
              <a:buFont typeface="Century Gothic"/>
              <a:buNone/>
            </a:pPr>
            <a:r>
              <a:rPr lang="en-GB" sz="2200" b="1" i="0" u="none" strike="noStrike" cap="none">
                <a:solidFill>
                  <a:schemeClr val="tx2"/>
                </a:solidFill>
                <a:latin typeface="Century Gothic"/>
                <a:ea typeface="Century Gothic"/>
                <a:cs typeface="Century Gothic"/>
                <a:sym typeface="Century Gothic"/>
              </a:rPr>
              <a:t>fue</a:t>
            </a:r>
            <a:endParaRPr sz="2200" b="0" i="0" u="none" strike="noStrike" cap="none">
              <a:solidFill>
                <a:schemeClr val="tx2"/>
              </a:solidFill>
              <a:latin typeface="Century Gothic"/>
              <a:ea typeface="Century Gothic"/>
              <a:cs typeface="Century Gothic"/>
              <a:sym typeface="Century Gothic"/>
            </a:endParaRPr>
          </a:p>
        </p:txBody>
      </p:sp>
      <p:sp>
        <p:nvSpPr>
          <p:cNvPr id="791" name="Google Shape;791;p23"/>
          <p:cNvSpPr txBox="1"/>
          <p:nvPr/>
        </p:nvSpPr>
        <p:spPr>
          <a:xfrm>
            <a:off x="376415" y="4733585"/>
            <a:ext cx="555855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latin typeface="Century Gothic"/>
                <a:ea typeface="Century Gothic"/>
                <a:cs typeface="Century Gothic"/>
                <a:sym typeface="Century Gothic"/>
              </a:rPr>
              <a:t>I went </a:t>
            </a:r>
            <a:r>
              <a:rPr lang="en-GB" sz="2200" b="0" i="0" u="none" strike="noStrike" cap="none">
                <a:latin typeface="Century Gothic"/>
                <a:ea typeface="Century Gothic"/>
                <a:cs typeface="Century Gothic"/>
                <a:sym typeface="Century Gothic"/>
              </a:rPr>
              <a:t>to the church.</a:t>
            </a:r>
            <a:endParaRPr/>
          </a:p>
        </p:txBody>
      </p:sp>
      <p:sp>
        <p:nvSpPr>
          <p:cNvPr id="792" name="Google Shape;792;p23"/>
          <p:cNvSpPr txBox="1"/>
          <p:nvPr/>
        </p:nvSpPr>
        <p:spPr>
          <a:xfrm>
            <a:off x="5658201" y="4685265"/>
            <a:ext cx="43673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6600"/>
              </a:buClr>
              <a:buSzPts val="2200"/>
              <a:buFont typeface="Century Gothic"/>
              <a:buNone/>
            </a:pPr>
            <a:r>
              <a:rPr lang="en-GB" sz="2200" b="1" i="0" u="none" strike="noStrike" cap="none" dirty="0" err="1">
                <a:solidFill>
                  <a:schemeClr val="tx2"/>
                </a:solidFill>
                <a:latin typeface="Century Gothic"/>
                <a:ea typeface="Century Gothic"/>
                <a:cs typeface="Century Gothic"/>
                <a:sym typeface="Century Gothic"/>
              </a:rPr>
              <a:t>Fui</a:t>
            </a:r>
            <a:r>
              <a:rPr lang="en-GB" sz="2200" b="0" i="0" u="none" strike="noStrike" cap="none" dirty="0">
                <a:solidFill>
                  <a:srgbClr val="1F3864"/>
                </a:solidFill>
                <a:latin typeface="Century Gothic"/>
                <a:ea typeface="Century Gothic"/>
                <a:cs typeface="Century Gothic"/>
                <a:sym typeface="Century Gothic"/>
              </a:rPr>
              <a:t> </a:t>
            </a:r>
            <a:r>
              <a:rPr lang="en-GB" sz="2200" b="0" i="0" u="none" strike="noStrike" cap="none" dirty="0">
                <a:latin typeface="Century Gothic"/>
                <a:ea typeface="Century Gothic"/>
                <a:cs typeface="Century Gothic"/>
                <a:sym typeface="Century Gothic"/>
              </a:rPr>
              <a:t>a la </a:t>
            </a:r>
            <a:r>
              <a:rPr lang="en-GB" sz="2200" b="0" i="0" u="none" strike="noStrike" cap="none" dirty="0" err="1">
                <a:latin typeface="Century Gothic"/>
                <a:ea typeface="Century Gothic"/>
                <a:cs typeface="Century Gothic"/>
                <a:sym typeface="Century Gothic"/>
              </a:rPr>
              <a:t>iglesia</a:t>
            </a:r>
            <a:r>
              <a:rPr lang="en-GB" sz="2200" b="0" i="0" u="none" strike="noStrike" cap="none" dirty="0">
                <a:latin typeface="Century Gothic"/>
                <a:ea typeface="Century Gothic"/>
                <a:cs typeface="Century Gothic"/>
                <a:sym typeface="Century Gothic"/>
              </a:rPr>
              <a:t>.</a:t>
            </a:r>
            <a:endParaRPr dirty="0"/>
          </a:p>
        </p:txBody>
      </p:sp>
      <p:sp>
        <p:nvSpPr>
          <p:cNvPr id="793" name="Google Shape;793;p23"/>
          <p:cNvSpPr txBox="1"/>
          <p:nvPr/>
        </p:nvSpPr>
        <p:spPr>
          <a:xfrm>
            <a:off x="336172" y="5160860"/>
            <a:ext cx="555855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latin typeface="Century Gothic"/>
                <a:ea typeface="Century Gothic"/>
                <a:cs typeface="Century Gothic"/>
                <a:sym typeface="Century Gothic"/>
              </a:rPr>
              <a:t>You went </a:t>
            </a:r>
            <a:r>
              <a:rPr lang="en-GB" sz="2200" b="0" i="0" u="none" strike="noStrike" cap="none">
                <a:latin typeface="Century Gothic"/>
                <a:ea typeface="Century Gothic"/>
                <a:cs typeface="Century Gothic"/>
                <a:sym typeface="Century Gothic"/>
              </a:rPr>
              <a:t>yesterday.</a:t>
            </a:r>
            <a:endParaRPr/>
          </a:p>
        </p:txBody>
      </p:sp>
      <p:sp>
        <p:nvSpPr>
          <p:cNvPr id="794" name="Google Shape;794;p23"/>
          <p:cNvSpPr txBox="1"/>
          <p:nvPr/>
        </p:nvSpPr>
        <p:spPr>
          <a:xfrm>
            <a:off x="5658201" y="5155195"/>
            <a:ext cx="53538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6600"/>
              </a:buClr>
              <a:buSzPts val="2200"/>
              <a:buFont typeface="Century Gothic"/>
              <a:buNone/>
            </a:pPr>
            <a:r>
              <a:rPr lang="en-GB" sz="2200" b="1" i="0" u="none" strike="noStrike" cap="none" dirty="0" err="1">
                <a:solidFill>
                  <a:schemeClr val="tx2"/>
                </a:solidFill>
                <a:latin typeface="Century Gothic"/>
                <a:ea typeface="Century Gothic"/>
                <a:cs typeface="Century Gothic"/>
                <a:sym typeface="Century Gothic"/>
              </a:rPr>
              <a:t>Fuiste</a:t>
            </a:r>
            <a:r>
              <a:rPr lang="en-GB" sz="2200" b="0" i="0" u="none" strike="noStrike" cap="none" dirty="0">
                <a:solidFill>
                  <a:srgbClr val="1F3864"/>
                </a:solidFill>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ayer</a:t>
            </a:r>
            <a:r>
              <a:rPr lang="en-GB" sz="2200" b="0" i="0" u="none" strike="noStrike" cap="none" dirty="0">
                <a:solidFill>
                  <a:srgbClr val="1F3864"/>
                </a:solidFill>
                <a:latin typeface="Century Gothic"/>
                <a:ea typeface="Century Gothic"/>
                <a:cs typeface="Century Gothic"/>
                <a:sym typeface="Century Gothic"/>
              </a:rPr>
              <a:t>.</a:t>
            </a:r>
            <a:endParaRPr dirty="0"/>
          </a:p>
        </p:txBody>
      </p:sp>
      <p:sp>
        <p:nvSpPr>
          <p:cNvPr id="795" name="Google Shape;795;p23"/>
          <p:cNvSpPr txBox="1"/>
          <p:nvPr/>
        </p:nvSpPr>
        <p:spPr>
          <a:xfrm>
            <a:off x="5658201" y="5601747"/>
            <a:ext cx="43673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6600"/>
              </a:buClr>
              <a:buSzPts val="2200"/>
              <a:buFont typeface="Century Gothic"/>
              <a:buNone/>
            </a:pPr>
            <a:r>
              <a:rPr lang="en-GB" sz="2200" b="1" i="0" u="none" strike="noStrike" cap="none" dirty="0" err="1">
                <a:solidFill>
                  <a:schemeClr val="tx2"/>
                </a:solidFill>
                <a:latin typeface="Century Gothic"/>
                <a:ea typeface="Century Gothic"/>
                <a:cs typeface="Century Gothic"/>
                <a:sym typeface="Century Gothic"/>
              </a:rPr>
              <a:t>Fue</a:t>
            </a:r>
            <a:r>
              <a:rPr lang="en-GB" sz="2200" b="0" i="0" u="none" strike="noStrike" cap="none" dirty="0">
                <a:solidFill>
                  <a:srgbClr val="1F3864"/>
                </a:solidFill>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en</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tren</a:t>
            </a:r>
            <a:r>
              <a:rPr lang="en-GB" sz="2200" b="0" i="0" u="none" strike="noStrike" cap="none" dirty="0">
                <a:latin typeface="Century Gothic"/>
                <a:ea typeface="Century Gothic"/>
                <a:cs typeface="Century Gothic"/>
                <a:sym typeface="Century Gothic"/>
              </a:rPr>
              <a:t>.</a:t>
            </a:r>
            <a:endParaRPr dirty="0"/>
          </a:p>
        </p:txBody>
      </p:sp>
      <p:sp>
        <p:nvSpPr>
          <p:cNvPr id="796" name="Google Shape;796;p23"/>
          <p:cNvSpPr txBox="1"/>
          <p:nvPr/>
        </p:nvSpPr>
        <p:spPr>
          <a:xfrm>
            <a:off x="347516" y="5593450"/>
            <a:ext cx="43673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latin typeface="Century Gothic"/>
                <a:ea typeface="Century Gothic"/>
                <a:cs typeface="Century Gothic"/>
                <a:sym typeface="Century Gothic"/>
              </a:rPr>
              <a:t>S/he went </a:t>
            </a:r>
            <a:r>
              <a:rPr lang="en-GB" sz="2200" b="0" i="0" u="none" strike="noStrike" cap="none">
                <a:latin typeface="Century Gothic"/>
                <a:ea typeface="Century Gothic"/>
                <a:cs typeface="Century Gothic"/>
                <a:sym typeface="Century Gothic"/>
              </a:rPr>
              <a:t>by train.</a:t>
            </a:r>
            <a:endParaRPr/>
          </a:p>
        </p:txBody>
      </p:sp>
      <p:sp>
        <p:nvSpPr>
          <p:cNvPr id="26" name="Title 4">
            <a:extLst>
              <a:ext uri="{FF2B5EF4-FFF2-40B4-BE49-F238E27FC236}">
                <a16:creationId xmlns:a16="http://schemas.microsoft.com/office/drawing/2014/main" id="{E9E33371-0107-450F-8EFF-A25E01456465}"/>
              </a:ext>
            </a:extLst>
          </p:cNvPr>
          <p:cNvSpPr txBox="1">
            <a:spLocks/>
          </p:cNvSpPr>
          <p:nvPr/>
        </p:nvSpPr>
        <p:spPr>
          <a:xfrm>
            <a:off x="0" y="213557"/>
            <a:ext cx="340360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a:t>The verb ‘</a:t>
            </a:r>
            <a:r>
              <a:rPr lang="en-GB" dirty="0" err="1"/>
              <a:t>ir</a:t>
            </a:r>
            <a:r>
              <a:rPr lang="en-GB"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8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90">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9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92">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93">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94">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96">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24"/>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dirty="0">
                <a:solidFill>
                  <a:schemeClr val="lt1"/>
                </a:solidFill>
              </a:rPr>
              <a:t>Un </a:t>
            </a:r>
            <a:r>
              <a:rPr lang="en-GB" sz="2400" b="1" dirty="0" err="1">
                <a:solidFill>
                  <a:schemeClr val="lt1"/>
                </a:solidFill>
              </a:rPr>
              <a:t>viaje</a:t>
            </a:r>
            <a:r>
              <a:rPr lang="en-GB" sz="2400" b="1" dirty="0">
                <a:solidFill>
                  <a:schemeClr val="lt1"/>
                </a:solidFill>
              </a:rPr>
              <a:t> a </a:t>
            </a:r>
            <a:r>
              <a:rPr lang="en-GB" sz="2400" b="1" dirty="0" err="1">
                <a:solidFill>
                  <a:schemeClr val="lt1"/>
                </a:solidFill>
              </a:rPr>
              <a:t>otro</a:t>
            </a:r>
            <a:r>
              <a:rPr lang="en-GB" sz="2400" b="1" dirty="0">
                <a:solidFill>
                  <a:schemeClr val="lt1"/>
                </a:solidFill>
              </a:rPr>
              <a:t> </a:t>
            </a:r>
            <a:r>
              <a:rPr lang="en-GB" sz="2400" b="1" dirty="0" err="1">
                <a:solidFill>
                  <a:schemeClr val="lt1"/>
                </a:solidFill>
              </a:rPr>
              <a:t>país</a:t>
            </a:r>
            <a:r>
              <a:rPr lang="en-GB" sz="2400" b="1" dirty="0">
                <a:solidFill>
                  <a:schemeClr val="lt1"/>
                </a:solidFill>
              </a:rPr>
              <a:t> de </a:t>
            </a:r>
            <a:r>
              <a:rPr lang="en-GB" sz="2400" b="1" dirty="0" err="1">
                <a:solidFill>
                  <a:schemeClr val="lt1"/>
                </a:solidFill>
              </a:rPr>
              <a:t>habla</a:t>
            </a:r>
            <a:r>
              <a:rPr lang="en-GB" sz="2400" b="1" dirty="0">
                <a:solidFill>
                  <a:schemeClr val="lt1"/>
                </a:solidFill>
              </a:rPr>
              <a:t> </a:t>
            </a:r>
            <a:r>
              <a:rPr lang="en-GB" sz="2400" b="1" dirty="0" err="1">
                <a:solidFill>
                  <a:schemeClr val="lt1"/>
                </a:solidFill>
              </a:rPr>
              <a:t>hispana</a:t>
            </a:r>
            <a:endParaRPr dirty="0"/>
          </a:p>
        </p:txBody>
      </p:sp>
      <p:sp>
        <p:nvSpPr>
          <p:cNvPr id="803" name="Google Shape;803;p24"/>
          <p:cNvSpPr txBox="1"/>
          <p:nvPr/>
        </p:nvSpPr>
        <p:spPr>
          <a:xfrm>
            <a:off x="3648426" y="86143"/>
            <a:ext cx="780717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latin typeface="Century Gothic"/>
                <a:ea typeface="Century Gothic"/>
                <a:cs typeface="Century Gothic"/>
                <a:sym typeface="Century Gothic"/>
              </a:rPr>
              <a:t>Daniel </a:t>
            </a:r>
            <a:r>
              <a:rPr lang="en-GB" sz="2000" b="1" i="0" u="none" strike="noStrike" cap="none" dirty="0" err="1">
                <a:latin typeface="Century Gothic"/>
                <a:ea typeface="Century Gothic"/>
                <a:cs typeface="Century Gothic"/>
                <a:sym typeface="Century Gothic"/>
              </a:rPr>
              <a:t>habla</a:t>
            </a:r>
            <a:r>
              <a:rPr lang="en-GB" sz="2000" b="1" i="0" u="none" strike="noStrike" cap="none" dirty="0">
                <a:latin typeface="Century Gothic"/>
                <a:ea typeface="Century Gothic"/>
                <a:cs typeface="Century Gothic"/>
                <a:sym typeface="Century Gothic"/>
              </a:rPr>
              <a:t> con Nadia </a:t>
            </a:r>
            <a:r>
              <a:rPr lang="en-GB" sz="2000" b="1" i="0" u="none" strike="noStrike" cap="none" dirty="0" err="1">
                <a:latin typeface="Century Gothic"/>
                <a:ea typeface="Century Gothic"/>
                <a:cs typeface="Century Gothic"/>
                <a:sym typeface="Century Gothic"/>
              </a:rPr>
              <a:t>sobre</a:t>
            </a:r>
            <a:r>
              <a:rPr lang="en-GB" sz="2000" b="1" i="0" u="none" strike="noStrike" cap="none" dirty="0">
                <a:latin typeface="Century Gothic"/>
                <a:ea typeface="Century Gothic"/>
                <a:cs typeface="Century Gothic"/>
                <a:sym typeface="Century Gothic"/>
              </a:rPr>
              <a:t> las </a:t>
            </a:r>
            <a:r>
              <a:rPr lang="en-GB" sz="2000" b="1" i="0" u="none" strike="noStrike" cap="none" dirty="0" err="1">
                <a:latin typeface="Century Gothic"/>
                <a:ea typeface="Century Gothic"/>
                <a:cs typeface="Century Gothic"/>
                <a:sym typeface="Century Gothic"/>
              </a:rPr>
              <a:t>actividades</a:t>
            </a:r>
            <a:r>
              <a:rPr lang="en-GB" sz="2000" b="1" i="0" u="none" strike="noStrike" cap="none" dirty="0">
                <a:latin typeface="Century Gothic"/>
                <a:ea typeface="Century Gothic"/>
                <a:cs typeface="Century Gothic"/>
                <a:sym typeface="Century Gothic"/>
              </a:rPr>
              <a:t> de personas </a:t>
            </a:r>
            <a:r>
              <a:rPr lang="en-GB" sz="2000" b="1" i="0" u="none" strike="noStrike" cap="none" dirty="0" err="1">
                <a:latin typeface="Century Gothic"/>
                <a:ea typeface="Century Gothic"/>
                <a:cs typeface="Century Gothic"/>
                <a:sym typeface="Century Gothic"/>
              </a:rPr>
              <a:t>diferentes</a:t>
            </a:r>
            <a:r>
              <a:rPr lang="en-GB" sz="2000" b="1" i="0" u="none" strike="noStrike" cap="none" dirty="0">
                <a:latin typeface="Century Gothic"/>
                <a:ea typeface="Century Gothic"/>
                <a:cs typeface="Century Gothic"/>
                <a:sym typeface="Century Gothic"/>
              </a:rPr>
              <a:t>. Lee sus </a:t>
            </a:r>
            <a:r>
              <a:rPr lang="en-GB" sz="2000" b="1" i="0" u="none" strike="noStrike" cap="none" dirty="0" err="1">
                <a:latin typeface="Century Gothic"/>
                <a:ea typeface="Century Gothic"/>
                <a:cs typeface="Century Gothic"/>
                <a:sym typeface="Century Gothic"/>
              </a:rPr>
              <a:t>comentarios</a:t>
            </a:r>
            <a:r>
              <a:rPr lang="en-GB" sz="2000" b="1" i="0" u="none" strike="noStrike" cap="none" dirty="0">
                <a:latin typeface="Century Gothic"/>
                <a:ea typeface="Century Gothic"/>
                <a:cs typeface="Century Gothic"/>
                <a:sym typeface="Century Gothic"/>
              </a:rPr>
              <a:t> y </a:t>
            </a:r>
            <a:r>
              <a:rPr lang="en-GB" sz="2000" b="1" i="0" u="none" strike="noStrike" cap="none" dirty="0" err="1">
                <a:latin typeface="Century Gothic"/>
                <a:ea typeface="Century Gothic"/>
                <a:cs typeface="Century Gothic"/>
                <a:sym typeface="Century Gothic"/>
              </a:rPr>
              <a:t>completa</a:t>
            </a:r>
            <a:r>
              <a:rPr lang="en-GB" sz="2000" b="1" i="0" u="none" strike="noStrike" cap="none" dirty="0">
                <a:latin typeface="Century Gothic"/>
                <a:ea typeface="Century Gothic"/>
                <a:cs typeface="Century Gothic"/>
                <a:sym typeface="Century Gothic"/>
              </a:rPr>
              <a:t> la </a:t>
            </a:r>
            <a:r>
              <a:rPr lang="en-GB" sz="2000" b="1" i="0" u="none" strike="noStrike" cap="none" dirty="0" err="1">
                <a:latin typeface="Century Gothic"/>
                <a:ea typeface="Century Gothic"/>
                <a:cs typeface="Century Gothic"/>
                <a:sym typeface="Century Gothic"/>
              </a:rPr>
              <a:t>tabla</a:t>
            </a:r>
            <a:r>
              <a:rPr lang="en-GB" sz="2000" b="1" i="0" u="none" strike="noStrike" cap="none" dirty="0">
                <a:latin typeface="Century Gothic"/>
                <a:ea typeface="Century Gothic"/>
                <a:cs typeface="Century Gothic"/>
                <a:sym typeface="Century Gothic"/>
              </a:rPr>
              <a:t>.</a:t>
            </a:r>
            <a:endParaRPr dirty="0"/>
          </a:p>
        </p:txBody>
      </p:sp>
      <p:graphicFrame>
        <p:nvGraphicFramePr>
          <p:cNvPr id="804" name="Google Shape;804;p24"/>
          <p:cNvGraphicFramePr/>
          <p:nvPr>
            <p:extLst>
              <p:ext uri="{D42A27DB-BD31-4B8C-83A1-F6EECF244321}">
                <p14:modId xmlns:p14="http://schemas.microsoft.com/office/powerpoint/2010/main" val="2127944214"/>
              </p:ext>
            </p:extLst>
          </p:nvPr>
        </p:nvGraphicFramePr>
        <p:xfrm>
          <a:off x="5985077" y="858286"/>
          <a:ext cx="6058425" cy="5490325"/>
        </p:xfrm>
        <a:graphic>
          <a:graphicData uri="http://schemas.openxmlformats.org/drawingml/2006/table">
            <a:tbl>
              <a:tblPr>
                <a:noFill/>
              </a:tblPr>
              <a:tblGrid>
                <a:gridCol w="300065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457575">
                  <a:extLst>
                    <a:ext uri="{9D8B030D-6E8A-4147-A177-3AD203B41FA5}">
                      <a16:colId xmlns:a16="http://schemas.microsoft.com/office/drawing/2014/main" val="20002"/>
                    </a:ext>
                  </a:extLst>
                </a:gridCol>
              </a:tblGrid>
              <a:tr h="716200">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chemeClr val="tx1"/>
                          </a:solidFill>
                          <a:latin typeface="Century Gothic"/>
                          <a:ea typeface="Century Gothic"/>
                          <a:cs typeface="Century Gothic"/>
                          <a:sym typeface="Century Gothic"/>
                        </a:rPr>
                        <a:t>¿Es verdadero o falso? Daniel habla.</a:t>
                      </a:r>
                      <a:endParaRPr sz="2000" b="1"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dirty="0" err="1">
                          <a:solidFill>
                            <a:schemeClr val="tx1"/>
                          </a:solidFill>
                          <a:latin typeface="Century Gothic"/>
                          <a:ea typeface="Century Gothic"/>
                          <a:cs typeface="Century Gothic"/>
                          <a:sym typeface="Century Gothic"/>
                        </a:rPr>
                        <a:t>Verdadero</a:t>
                      </a:r>
                      <a:endParaRPr sz="2000" b="1"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solidFill>
                      <a:srgbClr val="FFF2CC"/>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dirty="0" err="1">
                          <a:solidFill>
                            <a:schemeClr val="tx1"/>
                          </a:solidFill>
                          <a:latin typeface="Century Gothic"/>
                          <a:ea typeface="Century Gothic"/>
                          <a:cs typeface="Century Gothic"/>
                          <a:sym typeface="Century Gothic"/>
                        </a:rPr>
                        <a:t>Falso</a:t>
                      </a:r>
                      <a:endParaRPr sz="2000" b="1" u="none" strike="noStrike" cap="none" dirty="0">
                        <a:solidFill>
                          <a:schemeClr val="tx1"/>
                        </a:solidFill>
                        <a:latin typeface="Century Gothic"/>
                        <a:ea typeface="Century Gothic"/>
                        <a:cs typeface="Century Gothic"/>
                        <a:sym typeface="Century Gothic"/>
                      </a:endParaRPr>
                    </a:p>
                  </a:txBody>
                  <a:tcPr marL="91450" marR="91450" marT="45725" marB="45725" anchor="ctr">
                    <a:solidFill>
                      <a:srgbClr val="FFF2CC"/>
                    </a:solidFill>
                  </a:tcPr>
                </a:tc>
                <a:extLst>
                  <a:ext uri="{0D108BD9-81ED-4DB2-BD59-A6C34878D82A}">
                    <a16:rowId xmlns:a16="http://schemas.microsoft.com/office/drawing/2014/main" val="10000"/>
                  </a:ext>
                </a:extLst>
              </a:tr>
              <a:tr h="716200">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chemeClr val="tx1"/>
                          </a:solidFill>
                          <a:latin typeface="Century Gothic"/>
                          <a:ea typeface="Century Gothic"/>
                          <a:cs typeface="Century Gothic"/>
                          <a:sym typeface="Century Gothic"/>
                        </a:rPr>
                        <a:t>1. She went to the south of France.</a:t>
                      </a:r>
                      <a:endParaRPr sz="200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63282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chemeClr val="tx1"/>
                          </a:solidFill>
                          <a:latin typeface="Century Gothic"/>
                          <a:ea typeface="Century Gothic"/>
                          <a:cs typeface="Century Gothic"/>
                          <a:sym typeface="Century Gothic"/>
                        </a:rPr>
                        <a:t>2. I went to the mountains in January.</a:t>
                      </a:r>
                      <a:endParaRPr sz="200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r h="55267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chemeClr val="tx1"/>
                          </a:solidFill>
                          <a:latin typeface="Century Gothic"/>
                          <a:ea typeface="Century Gothic"/>
                          <a:cs typeface="Century Gothic"/>
                          <a:sym typeface="Century Gothic"/>
                        </a:rPr>
                        <a:t>3. You are going to the coast.</a:t>
                      </a:r>
                      <a:endParaRPr sz="200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3"/>
                  </a:ext>
                </a:extLst>
              </a:tr>
              <a:tr h="55267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chemeClr val="tx1"/>
                          </a:solidFill>
                          <a:latin typeface="Century Gothic"/>
                          <a:ea typeface="Century Gothic"/>
                          <a:cs typeface="Century Gothic"/>
                          <a:sym typeface="Century Gothic"/>
                        </a:rPr>
                        <a:t>4. She goes to buy presents.</a:t>
                      </a:r>
                      <a:endParaRPr sz="200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4"/>
                  </a:ext>
                </a:extLst>
              </a:tr>
              <a:tr h="55267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chemeClr val="tx1"/>
                          </a:solidFill>
                          <a:latin typeface="Century Gothic"/>
                          <a:ea typeface="Century Gothic"/>
                          <a:cs typeface="Century Gothic"/>
                          <a:sym typeface="Century Gothic"/>
                        </a:rPr>
                        <a:t>5. In April I went to visit Central Park.</a:t>
                      </a:r>
                      <a:endParaRPr sz="200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5"/>
                  </a:ext>
                </a:extLst>
              </a:tr>
              <a:tr h="55267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chemeClr val="tx1"/>
                          </a:solidFill>
                          <a:latin typeface="Century Gothic"/>
                          <a:ea typeface="Century Gothic"/>
                          <a:cs typeface="Century Gothic"/>
                          <a:sym typeface="Century Gothic"/>
                        </a:rPr>
                        <a:t>6. You went abroad by plane.</a:t>
                      </a:r>
                      <a:endParaRPr sz="2000" u="none" strike="noStrike" cap="none">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6"/>
                  </a:ext>
                </a:extLst>
              </a:tr>
              <a:tr h="55267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dirty="0">
                          <a:solidFill>
                            <a:schemeClr val="tx1"/>
                          </a:solidFill>
                          <a:latin typeface="Century Gothic"/>
                          <a:ea typeface="Century Gothic"/>
                          <a:cs typeface="Century Gothic"/>
                          <a:sym typeface="Century Gothic"/>
                        </a:rPr>
                        <a:t>7. I go for a stroll.</a:t>
                      </a:r>
                      <a:endParaRPr sz="2000" u="none" strike="noStrike" cap="none" dirty="0">
                        <a:solidFill>
                          <a:schemeClr val="tx1"/>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7"/>
                  </a:ext>
                </a:extLst>
              </a:tr>
            </a:tbl>
          </a:graphicData>
        </a:graphic>
      </p:graphicFrame>
      <p:pic>
        <p:nvPicPr>
          <p:cNvPr id="805" name="Google Shape;805;p24" descr="Powerpoint Check Mark Symbol"/>
          <p:cNvPicPr preferRelativeResize="0"/>
          <p:nvPr/>
        </p:nvPicPr>
        <p:blipFill rotWithShape="1">
          <a:blip r:embed="rId3">
            <a:alphaModFix/>
          </a:blip>
          <a:srcRect/>
          <a:stretch/>
        </p:blipFill>
        <p:spPr>
          <a:xfrm>
            <a:off x="10989745" y="1707160"/>
            <a:ext cx="449644" cy="468379"/>
          </a:xfrm>
          <a:prstGeom prst="rect">
            <a:avLst/>
          </a:prstGeom>
          <a:noFill/>
          <a:ln>
            <a:noFill/>
          </a:ln>
        </p:spPr>
      </p:pic>
      <p:sp>
        <p:nvSpPr>
          <p:cNvPr id="806" name="Google Shape;806;p24"/>
          <p:cNvSpPr txBox="1"/>
          <p:nvPr/>
        </p:nvSpPr>
        <p:spPr>
          <a:xfrm>
            <a:off x="11214567" y="58967"/>
            <a:ext cx="780642" cy="39047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18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sp>
        <p:nvSpPr>
          <p:cNvPr id="807" name="Google Shape;807;p24"/>
          <p:cNvSpPr/>
          <p:nvPr/>
        </p:nvSpPr>
        <p:spPr>
          <a:xfrm>
            <a:off x="11147500" y="258166"/>
            <a:ext cx="780643" cy="400919"/>
          </a:xfrm>
          <a:prstGeom prst="roundRect">
            <a:avLst>
              <a:gd name="adj" fmla="val 16667"/>
            </a:avLst>
          </a:prstGeom>
          <a:solidFill>
            <a:schemeClr val="tx2"/>
          </a:solidFill>
          <a:ln w="1905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sp>
        <p:nvSpPr>
          <p:cNvPr id="808" name="Google Shape;808;p24"/>
          <p:cNvSpPr/>
          <p:nvPr/>
        </p:nvSpPr>
        <p:spPr>
          <a:xfrm>
            <a:off x="235648" y="1029083"/>
            <a:ext cx="2470329" cy="1471802"/>
          </a:xfrm>
          <a:prstGeom prst="wedgeRoundRectCallout">
            <a:avLst>
              <a:gd name="adj1" fmla="val -20833"/>
              <a:gd name="adj2" fmla="val 62500"/>
              <a:gd name="adj3" fmla="val 0"/>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latin typeface="Century Gothic"/>
                <a:ea typeface="Century Gothic"/>
                <a:cs typeface="Century Gothic"/>
                <a:sym typeface="Century Gothic"/>
              </a:rPr>
              <a:t>Fui al sur de Francia en marzo principalmente para practicar francés.</a:t>
            </a:r>
            <a:endParaRPr/>
          </a:p>
        </p:txBody>
      </p:sp>
      <p:grpSp>
        <p:nvGrpSpPr>
          <p:cNvPr id="809" name="Google Shape;809;p24"/>
          <p:cNvGrpSpPr/>
          <p:nvPr/>
        </p:nvGrpSpPr>
        <p:grpSpPr>
          <a:xfrm>
            <a:off x="0" y="4597102"/>
            <a:ext cx="2125980" cy="1531526"/>
            <a:chOff x="0" y="4368050"/>
            <a:chExt cx="2757268" cy="2008780"/>
          </a:xfrm>
        </p:grpSpPr>
        <p:pic>
          <p:nvPicPr>
            <p:cNvPr id="810" name="Google Shape;810;p24" descr="Dibujo animado de un personaje de caricatura&#10;&#10;Descripción generada automáticamente con confianza baja"/>
            <p:cNvPicPr preferRelativeResize="0"/>
            <p:nvPr/>
          </p:nvPicPr>
          <p:blipFill rotWithShape="1">
            <a:blip r:embed="rId4">
              <a:alphaModFix/>
            </a:blip>
            <a:srcRect l="18207" t="18516" r="18818"/>
            <a:stretch/>
          </p:blipFill>
          <p:spPr>
            <a:xfrm>
              <a:off x="0" y="4368050"/>
              <a:ext cx="2757268" cy="2008780"/>
            </a:xfrm>
            <a:prstGeom prst="rect">
              <a:avLst/>
            </a:prstGeom>
            <a:noFill/>
            <a:ln>
              <a:noFill/>
            </a:ln>
          </p:spPr>
        </p:pic>
        <p:pic>
          <p:nvPicPr>
            <p:cNvPr id="811" name="Google Shape;811;p24" descr="Dibujo animado de un personaje de caricatura&#10;&#10;Descripción generada automáticamente con confianza baja"/>
            <p:cNvPicPr preferRelativeResize="0"/>
            <p:nvPr/>
          </p:nvPicPr>
          <p:blipFill rotWithShape="1">
            <a:blip r:embed="rId5">
              <a:alphaModFix/>
            </a:blip>
            <a:srcRect l="22424" t="24302" r="49683" b="3419"/>
            <a:stretch/>
          </p:blipFill>
          <p:spPr>
            <a:xfrm flipH="1">
              <a:off x="1335994" y="4439909"/>
              <a:ext cx="1280161" cy="1865062"/>
            </a:xfrm>
            <a:prstGeom prst="rect">
              <a:avLst/>
            </a:prstGeom>
            <a:noFill/>
            <a:ln>
              <a:noFill/>
            </a:ln>
          </p:spPr>
        </p:pic>
      </p:grpSp>
      <p:sp>
        <p:nvSpPr>
          <p:cNvPr id="812" name="Google Shape;812;p24"/>
          <p:cNvSpPr/>
          <p:nvPr/>
        </p:nvSpPr>
        <p:spPr>
          <a:xfrm>
            <a:off x="3362400" y="1005620"/>
            <a:ext cx="2539118" cy="852121"/>
          </a:xfrm>
          <a:prstGeom prst="wedgeRoundRectCallout">
            <a:avLst>
              <a:gd name="adj1" fmla="val -55120"/>
              <a:gd name="adj2" fmla="val 28579"/>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latin typeface="Century Gothic"/>
                <a:ea typeface="Century Gothic"/>
                <a:cs typeface="Century Gothic"/>
                <a:sym typeface="Century Gothic"/>
              </a:rPr>
              <a:t>En enero voy a la montaña al norte de España. </a:t>
            </a:r>
            <a:endParaRPr/>
          </a:p>
        </p:txBody>
      </p:sp>
      <p:sp>
        <p:nvSpPr>
          <p:cNvPr id="813" name="Google Shape;813;p24"/>
          <p:cNvSpPr/>
          <p:nvPr/>
        </p:nvSpPr>
        <p:spPr>
          <a:xfrm>
            <a:off x="121091" y="2755393"/>
            <a:ext cx="2789785" cy="1650240"/>
          </a:xfrm>
          <a:prstGeom prst="wedgeRoundRectCallout">
            <a:avLst>
              <a:gd name="adj1" fmla="val -20833"/>
              <a:gd name="adj2" fmla="val 62500"/>
              <a:gd name="adj3" fmla="val 0"/>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dirty="0" err="1">
                <a:latin typeface="Century Gothic"/>
                <a:ea typeface="Century Gothic"/>
                <a:cs typeface="Century Gothic"/>
                <a:sym typeface="Century Gothic"/>
              </a:rPr>
              <a:t>En</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diciembre</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va</a:t>
            </a:r>
            <a:r>
              <a:rPr lang="en-GB" sz="2000" b="0" i="0" u="none" strike="noStrike" cap="none" dirty="0">
                <a:latin typeface="Century Gothic"/>
                <a:ea typeface="Century Gothic"/>
                <a:cs typeface="Century Gothic"/>
                <a:sym typeface="Century Gothic"/>
              </a:rPr>
              <a:t> a las tiendas </a:t>
            </a:r>
            <a:r>
              <a:rPr lang="en-GB" sz="2000" b="0" i="0" u="none" strike="noStrike" cap="none" dirty="0" err="1">
                <a:latin typeface="Century Gothic"/>
                <a:ea typeface="Century Gothic"/>
                <a:cs typeface="Century Gothic"/>
                <a:sym typeface="Century Gothic"/>
              </a:rPr>
              <a:t>en</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París</a:t>
            </a:r>
            <a:r>
              <a:rPr lang="en-GB" sz="2000" b="0" i="0" u="none" strike="noStrike" cap="none" dirty="0">
                <a:latin typeface="Century Gothic"/>
                <a:ea typeface="Century Gothic"/>
                <a:cs typeface="Century Gothic"/>
                <a:sym typeface="Century Gothic"/>
              </a:rPr>
              <a:t>, </a:t>
            </a:r>
            <a:r>
              <a:rPr lang="en-GB" sz="2000" b="0" i="0" u="none" strike="noStrike" cap="none" dirty="0" err="1">
                <a:latin typeface="Century Gothic"/>
                <a:ea typeface="Century Gothic"/>
                <a:cs typeface="Century Gothic"/>
                <a:sym typeface="Century Gothic"/>
              </a:rPr>
              <a:t>generalmente</a:t>
            </a:r>
            <a:r>
              <a:rPr lang="en-GB" sz="2000" b="0" i="0" u="none" strike="noStrike" cap="none" dirty="0">
                <a:latin typeface="Century Gothic"/>
                <a:ea typeface="Century Gothic"/>
                <a:cs typeface="Century Gothic"/>
                <a:sym typeface="Century Gothic"/>
              </a:rPr>
              <a:t> para </a:t>
            </a:r>
            <a:r>
              <a:rPr lang="en-GB" sz="2000" b="0" i="0" u="none" strike="noStrike" cap="none" dirty="0" err="1">
                <a:latin typeface="Century Gothic"/>
                <a:ea typeface="Century Gothic"/>
                <a:cs typeface="Century Gothic"/>
                <a:sym typeface="Century Gothic"/>
              </a:rPr>
              <a:t>comprar</a:t>
            </a:r>
            <a:r>
              <a:rPr lang="en-GB" sz="2000" b="0" i="0" u="none" strike="noStrike" cap="none" dirty="0">
                <a:latin typeface="Century Gothic"/>
                <a:ea typeface="Century Gothic"/>
                <a:cs typeface="Century Gothic"/>
                <a:sym typeface="Century Gothic"/>
              </a:rPr>
              <a:t> regalos..</a:t>
            </a:r>
            <a:endParaRPr dirty="0"/>
          </a:p>
        </p:txBody>
      </p:sp>
      <p:sp>
        <p:nvSpPr>
          <p:cNvPr id="814" name="Google Shape;814;p24"/>
          <p:cNvSpPr/>
          <p:nvPr/>
        </p:nvSpPr>
        <p:spPr>
          <a:xfrm>
            <a:off x="2993609" y="2718753"/>
            <a:ext cx="2908735" cy="1240692"/>
          </a:xfrm>
          <a:prstGeom prst="wedgeRoundRectCallout">
            <a:avLst>
              <a:gd name="adj1" fmla="val -54766"/>
              <a:gd name="adj2" fmla="val 26973"/>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latin typeface="Century Gothic"/>
                <a:ea typeface="Century Gothic"/>
                <a:cs typeface="Century Gothic"/>
                <a:sym typeface="Century Gothic"/>
              </a:rPr>
              <a:t>En abril fue a Estados Unidos con la intención de visitar el parque central.</a:t>
            </a:r>
            <a:endParaRPr/>
          </a:p>
        </p:txBody>
      </p:sp>
      <p:sp>
        <p:nvSpPr>
          <p:cNvPr id="815" name="Google Shape;815;p24"/>
          <p:cNvSpPr/>
          <p:nvPr/>
        </p:nvSpPr>
        <p:spPr>
          <a:xfrm>
            <a:off x="3009651" y="4192445"/>
            <a:ext cx="2891867" cy="1002863"/>
          </a:xfrm>
          <a:prstGeom prst="wedgeRoundRectCallout">
            <a:avLst>
              <a:gd name="adj1" fmla="val -55719"/>
              <a:gd name="adj2" fmla="val 25573"/>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latin typeface="Century Gothic"/>
                <a:ea typeface="Century Gothic"/>
                <a:cs typeface="Century Gothic"/>
                <a:sym typeface="Century Gothic"/>
              </a:rPr>
              <a:t>En marzo fuiste al extranjero en avión para un viaje corto.</a:t>
            </a:r>
            <a:endParaRPr/>
          </a:p>
        </p:txBody>
      </p:sp>
      <p:pic>
        <p:nvPicPr>
          <p:cNvPr id="816" name="Google Shape;816;p24" descr="Powerpoint Check Mark Symbol"/>
          <p:cNvPicPr preferRelativeResize="0"/>
          <p:nvPr/>
        </p:nvPicPr>
        <p:blipFill rotWithShape="1">
          <a:blip r:embed="rId3">
            <a:alphaModFix/>
          </a:blip>
          <a:srcRect/>
          <a:stretch/>
        </p:blipFill>
        <p:spPr>
          <a:xfrm>
            <a:off x="11014129" y="2353336"/>
            <a:ext cx="449644" cy="468379"/>
          </a:xfrm>
          <a:prstGeom prst="rect">
            <a:avLst/>
          </a:prstGeom>
          <a:noFill/>
          <a:ln>
            <a:noFill/>
          </a:ln>
        </p:spPr>
      </p:pic>
      <p:pic>
        <p:nvPicPr>
          <p:cNvPr id="817" name="Google Shape;817;p24" descr="Powerpoint Check Mark Symbol"/>
          <p:cNvPicPr preferRelativeResize="0"/>
          <p:nvPr/>
        </p:nvPicPr>
        <p:blipFill rotWithShape="1">
          <a:blip r:embed="rId3">
            <a:alphaModFix/>
          </a:blip>
          <a:srcRect/>
          <a:stretch/>
        </p:blipFill>
        <p:spPr>
          <a:xfrm>
            <a:off x="9447457" y="3090952"/>
            <a:ext cx="449644" cy="468379"/>
          </a:xfrm>
          <a:prstGeom prst="rect">
            <a:avLst/>
          </a:prstGeom>
          <a:noFill/>
          <a:ln>
            <a:noFill/>
          </a:ln>
        </p:spPr>
      </p:pic>
      <p:pic>
        <p:nvPicPr>
          <p:cNvPr id="818" name="Google Shape;818;p24" descr="Powerpoint Check Mark Symbol"/>
          <p:cNvPicPr preferRelativeResize="0"/>
          <p:nvPr/>
        </p:nvPicPr>
        <p:blipFill rotWithShape="1">
          <a:blip r:embed="rId3">
            <a:alphaModFix/>
          </a:blip>
          <a:srcRect/>
          <a:stretch/>
        </p:blipFill>
        <p:spPr>
          <a:xfrm>
            <a:off x="9447457" y="3787217"/>
            <a:ext cx="449644" cy="468379"/>
          </a:xfrm>
          <a:prstGeom prst="rect">
            <a:avLst/>
          </a:prstGeom>
          <a:noFill/>
          <a:ln>
            <a:noFill/>
          </a:ln>
        </p:spPr>
      </p:pic>
      <p:pic>
        <p:nvPicPr>
          <p:cNvPr id="819" name="Google Shape;819;p24" descr="Powerpoint Check Mark Symbol"/>
          <p:cNvPicPr preferRelativeResize="0"/>
          <p:nvPr/>
        </p:nvPicPr>
        <p:blipFill rotWithShape="1">
          <a:blip r:embed="rId3">
            <a:alphaModFix/>
          </a:blip>
          <a:srcRect/>
          <a:stretch/>
        </p:blipFill>
        <p:spPr>
          <a:xfrm>
            <a:off x="11044609" y="4469969"/>
            <a:ext cx="449644" cy="468379"/>
          </a:xfrm>
          <a:prstGeom prst="rect">
            <a:avLst/>
          </a:prstGeom>
          <a:noFill/>
          <a:ln>
            <a:noFill/>
          </a:ln>
        </p:spPr>
      </p:pic>
      <p:pic>
        <p:nvPicPr>
          <p:cNvPr id="820" name="Google Shape;820;p24" descr="Powerpoint Check Mark Symbol"/>
          <p:cNvPicPr preferRelativeResize="0"/>
          <p:nvPr/>
        </p:nvPicPr>
        <p:blipFill rotWithShape="1">
          <a:blip r:embed="rId3">
            <a:alphaModFix/>
          </a:blip>
          <a:srcRect/>
          <a:stretch/>
        </p:blipFill>
        <p:spPr>
          <a:xfrm>
            <a:off x="9514513" y="5152721"/>
            <a:ext cx="449644" cy="468379"/>
          </a:xfrm>
          <a:prstGeom prst="rect">
            <a:avLst/>
          </a:prstGeom>
          <a:noFill/>
          <a:ln>
            <a:noFill/>
          </a:ln>
        </p:spPr>
      </p:pic>
      <p:sp>
        <p:nvSpPr>
          <p:cNvPr id="821" name="Google Shape;821;p24"/>
          <p:cNvSpPr/>
          <p:nvPr/>
        </p:nvSpPr>
        <p:spPr>
          <a:xfrm>
            <a:off x="2359356" y="5315578"/>
            <a:ext cx="3542162" cy="1002863"/>
          </a:xfrm>
          <a:prstGeom prst="wedgeRoundRectCallout">
            <a:avLst>
              <a:gd name="adj1" fmla="val -55610"/>
              <a:gd name="adj2" fmla="val 28216"/>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latin typeface="Century Gothic"/>
                <a:ea typeface="Century Gothic"/>
                <a:cs typeface="Century Gothic"/>
                <a:sym typeface="Century Gothic"/>
              </a:rPr>
              <a:t>Fui de paseo en el campo simplemente para disfrutar la naturaleza.</a:t>
            </a:r>
            <a:endParaRPr/>
          </a:p>
        </p:txBody>
      </p:sp>
      <p:pic>
        <p:nvPicPr>
          <p:cNvPr id="822" name="Google Shape;822;p24" descr="Powerpoint Check Mark Symbol"/>
          <p:cNvPicPr preferRelativeResize="0"/>
          <p:nvPr/>
        </p:nvPicPr>
        <p:blipFill rotWithShape="1">
          <a:blip r:embed="rId3">
            <a:alphaModFix/>
          </a:blip>
          <a:srcRect/>
          <a:stretch/>
        </p:blipFill>
        <p:spPr>
          <a:xfrm>
            <a:off x="11005960" y="5817010"/>
            <a:ext cx="449644" cy="468379"/>
          </a:xfrm>
          <a:prstGeom prst="rect">
            <a:avLst/>
          </a:prstGeom>
          <a:noFill/>
          <a:ln>
            <a:noFill/>
          </a:ln>
        </p:spPr>
      </p:pic>
      <p:sp>
        <p:nvSpPr>
          <p:cNvPr id="823" name="Google Shape;823;p24"/>
          <p:cNvSpPr/>
          <p:nvPr/>
        </p:nvSpPr>
        <p:spPr>
          <a:xfrm>
            <a:off x="3009651" y="1941349"/>
            <a:ext cx="2891867" cy="661962"/>
          </a:xfrm>
          <a:prstGeom prst="wedgeRoundRectCallout">
            <a:avLst>
              <a:gd name="adj1" fmla="val -54286"/>
              <a:gd name="adj2" fmla="val 28467"/>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latin typeface="Century Gothic"/>
                <a:ea typeface="Century Gothic"/>
                <a:cs typeface="Century Gothic"/>
                <a:sym typeface="Century Gothic"/>
              </a:rPr>
              <a:t>Vas a la costa temprano, ¿verdad? </a:t>
            </a:r>
            <a:endParaRPr/>
          </a:p>
        </p:txBody>
      </p:sp>
      <p:sp>
        <p:nvSpPr>
          <p:cNvPr id="824" name="Google Shape;824;p24"/>
          <p:cNvSpPr/>
          <p:nvPr/>
        </p:nvSpPr>
        <p:spPr>
          <a:xfrm>
            <a:off x="168358" y="1010230"/>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bg1"/>
                </a:solidFill>
                <a:latin typeface="Century Gothic"/>
                <a:ea typeface="Century Gothic"/>
                <a:cs typeface="Century Gothic"/>
                <a:sym typeface="Century Gothic"/>
              </a:rPr>
              <a:t>1</a:t>
            </a:r>
            <a:endParaRPr>
              <a:solidFill>
                <a:schemeClr val="bg1"/>
              </a:solidFill>
            </a:endParaRPr>
          </a:p>
        </p:txBody>
      </p:sp>
      <p:sp>
        <p:nvSpPr>
          <p:cNvPr id="825" name="Google Shape;825;p24"/>
          <p:cNvSpPr/>
          <p:nvPr/>
        </p:nvSpPr>
        <p:spPr>
          <a:xfrm>
            <a:off x="3209242" y="945738"/>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bg1"/>
                </a:solidFill>
                <a:latin typeface="Century Gothic"/>
                <a:ea typeface="Century Gothic"/>
                <a:cs typeface="Century Gothic"/>
                <a:sym typeface="Century Gothic"/>
              </a:rPr>
              <a:t>2</a:t>
            </a:r>
            <a:endParaRPr>
              <a:solidFill>
                <a:schemeClr val="bg1"/>
              </a:solidFill>
            </a:endParaRPr>
          </a:p>
        </p:txBody>
      </p:sp>
      <p:sp>
        <p:nvSpPr>
          <p:cNvPr id="826" name="Google Shape;826;p24"/>
          <p:cNvSpPr/>
          <p:nvPr/>
        </p:nvSpPr>
        <p:spPr>
          <a:xfrm>
            <a:off x="2910876" y="1847096"/>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bg1"/>
                </a:solidFill>
                <a:latin typeface="Century Gothic"/>
                <a:ea typeface="Century Gothic"/>
                <a:cs typeface="Century Gothic"/>
                <a:sym typeface="Century Gothic"/>
              </a:rPr>
              <a:t>3</a:t>
            </a:r>
            <a:endParaRPr>
              <a:solidFill>
                <a:schemeClr val="bg1"/>
              </a:solidFill>
            </a:endParaRPr>
          </a:p>
        </p:txBody>
      </p:sp>
      <p:sp>
        <p:nvSpPr>
          <p:cNvPr id="827" name="Google Shape;827;p24"/>
          <p:cNvSpPr/>
          <p:nvPr/>
        </p:nvSpPr>
        <p:spPr>
          <a:xfrm>
            <a:off x="2798000" y="2647782"/>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bg1"/>
                </a:solidFill>
                <a:latin typeface="Century Gothic"/>
                <a:ea typeface="Century Gothic"/>
                <a:cs typeface="Century Gothic"/>
                <a:sym typeface="Century Gothic"/>
              </a:rPr>
              <a:t>5</a:t>
            </a:r>
            <a:endParaRPr>
              <a:solidFill>
                <a:schemeClr val="bg1"/>
              </a:solidFill>
            </a:endParaRPr>
          </a:p>
        </p:txBody>
      </p:sp>
      <p:sp>
        <p:nvSpPr>
          <p:cNvPr id="828" name="Google Shape;828;p24"/>
          <p:cNvSpPr/>
          <p:nvPr/>
        </p:nvSpPr>
        <p:spPr>
          <a:xfrm>
            <a:off x="2903579" y="4190588"/>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bg1"/>
                </a:solidFill>
                <a:latin typeface="Century Gothic"/>
                <a:ea typeface="Century Gothic"/>
                <a:cs typeface="Century Gothic"/>
                <a:sym typeface="Century Gothic"/>
              </a:rPr>
              <a:t>6</a:t>
            </a:r>
            <a:endParaRPr>
              <a:solidFill>
                <a:schemeClr val="bg1"/>
              </a:solidFill>
            </a:endParaRPr>
          </a:p>
        </p:txBody>
      </p:sp>
      <p:sp>
        <p:nvSpPr>
          <p:cNvPr id="829" name="Google Shape;829;p24"/>
          <p:cNvSpPr/>
          <p:nvPr/>
        </p:nvSpPr>
        <p:spPr>
          <a:xfrm>
            <a:off x="2125980" y="5237402"/>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bg1"/>
                </a:solidFill>
                <a:latin typeface="Century Gothic"/>
                <a:ea typeface="Century Gothic"/>
                <a:cs typeface="Century Gothic"/>
                <a:sym typeface="Century Gothic"/>
              </a:rPr>
              <a:t>7</a:t>
            </a:r>
            <a:endParaRPr>
              <a:solidFill>
                <a:schemeClr val="bg1"/>
              </a:solidFill>
            </a:endParaRPr>
          </a:p>
        </p:txBody>
      </p:sp>
      <p:sp>
        <p:nvSpPr>
          <p:cNvPr id="830" name="Google Shape;830;p24"/>
          <p:cNvSpPr/>
          <p:nvPr/>
        </p:nvSpPr>
        <p:spPr>
          <a:xfrm>
            <a:off x="40072" y="2790618"/>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bg1"/>
                </a:solidFill>
                <a:latin typeface="Century Gothic"/>
                <a:ea typeface="Century Gothic"/>
                <a:cs typeface="Century Gothic"/>
                <a:sym typeface="Century Gothic"/>
              </a:rPr>
              <a:t>4</a:t>
            </a:r>
            <a:endParaRPr>
              <a:solidFill>
                <a:schemeClr val="bg1"/>
              </a:solidFill>
            </a:endParaRPr>
          </a:p>
        </p:txBody>
      </p:sp>
      <p:sp>
        <p:nvSpPr>
          <p:cNvPr id="32" name="Title 4">
            <a:extLst>
              <a:ext uri="{FF2B5EF4-FFF2-40B4-BE49-F238E27FC236}">
                <a16:creationId xmlns:a16="http://schemas.microsoft.com/office/drawing/2014/main" id="{6229D697-DC7D-4FFC-8184-734869E50DEE}"/>
              </a:ext>
            </a:extLst>
          </p:cNvPr>
          <p:cNvSpPr txBox="1">
            <a:spLocks/>
          </p:cNvSpPr>
          <p:nvPr/>
        </p:nvSpPr>
        <p:spPr>
          <a:xfrm>
            <a:off x="0" y="213557"/>
            <a:ext cx="3403600" cy="647577"/>
          </a:xfrm>
          <a:prstGeom prst="rect">
            <a:avLst/>
          </a:prstGeom>
          <a:blipFill>
            <a:blip r:embed="rId6">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a:t>Las </a:t>
            </a:r>
            <a:r>
              <a:rPr lang="en-GB" sz="2800" dirty="0" err="1"/>
              <a:t>vacaciones</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25" descr="Imagen que contiene edificio, naranja&#10;&#10;Descripción generada automáticament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37" name="Google Shape;837;p25"/>
          <p:cNvSpPr/>
          <p:nvPr/>
        </p:nvSpPr>
        <p:spPr>
          <a:xfrm>
            <a:off x="9339944" y="258166"/>
            <a:ext cx="2588200" cy="434530"/>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 / escribir</a:t>
            </a:r>
            <a:endParaRPr sz="2000" b="1" i="0" u="none" strike="noStrike" cap="none">
              <a:solidFill>
                <a:srgbClr val="FFFFFF"/>
              </a:solidFill>
              <a:latin typeface="Century Gothic"/>
              <a:ea typeface="Century Gothic"/>
              <a:cs typeface="Century Gothic"/>
              <a:sym typeface="Century Gothic"/>
            </a:endParaRPr>
          </a:p>
        </p:txBody>
      </p:sp>
      <p:sp>
        <p:nvSpPr>
          <p:cNvPr id="838" name="Google Shape;838;p25"/>
          <p:cNvSpPr txBox="1">
            <a:spLocks noGrp="1"/>
          </p:cNvSpPr>
          <p:nvPr>
            <p:ph type="title"/>
          </p:nvPr>
        </p:nvSpPr>
        <p:spPr>
          <a:xfrm>
            <a:off x="169599" y="258166"/>
            <a:ext cx="8988469" cy="89572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400"/>
              <a:buFont typeface="Century Gothic"/>
              <a:buNone/>
            </a:pPr>
            <a:r>
              <a:rPr lang="en-GB" sz="2400" b="1" dirty="0">
                <a:highlight>
                  <a:srgbClr val="FFFFFF"/>
                </a:highlight>
              </a:rPr>
              <a:t>Hugo </a:t>
            </a:r>
            <a:r>
              <a:rPr lang="en-GB" sz="2400" b="1" dirty="0" err="1">
                <a:highlight>
                  <a:srgbClr val="FFFFFF"/>
                </a:highlight>
              </a:rPr>
              <a:t>habla</a:t>
            </a:r>
            <a:r>
              <a:rPr lang="en-GB" sz="2400" b="1" dirty="0">
                <a:highlight>
                  <a:srgbClr val="FFFFFF"/>
                </a:highlight>
              </a:rPr>
              <a:t> con Lucía </a:t>
            </a:r>
            <a:r>
              <a:rPr lang="en-GB" sz="2400" b="1" dirty="0" err="1">
                <a:highlight>
                  <a:srgbClr val="FFFFFF"/>
                </a:highlight>
              </a:rPr>
              <a:t>sobre</a:t>
            </a:r>
            <a:r>
              <a:rPr lang="en-GB" sz="2400" b="1" dirty="0">
                <a:highlight>
                  <a:srgbClr val="FFFFFF"/>
                </a:highlight>
              </a:rPr>
              <a:t> </a:t>
            </a:r>
            <a:r>
              <a:rPr lang="en-GB" sz="2400" b="1" dirty="0" err="1">
                <a:highlight>
                  <a:srgbClr val="FFFFFF"/>
                </a:highlight>
              </a:rPr>
              <a:t>dónde</a:t>
            </a:r>
            <a:r>
              <a:rPr lang="en-GB" sz="2400" b="1" dirty="0">
                <a:highlight>
                  <a:srgbClr val="FFFFFF"/>
                </a:highlight>
              </a:rPr>
              <a:t> </a:t>
            </a:r>
            <a:r>
              <a:rPr lang="en-GB" sz="2400" b="1" dirty="0" err="1">
                <a:highlight>
                  <a:srgbClr val="FFFFFF"/>
                </a:highlight>
              </a:rPr>
              <a:t>va</a:t>
            </a:r>
            <a:r>
              <a:rPr lang="en-GB" sz="2400" b="1" dirty="0">
                <a:highlight>
                  <a:srgbClr val="FFFFFF"/>
                </a:highlight>
              </a:rPr>
              <a:t> </a:t>
            </a:r>
            <a:r>
              <a:rPr lang="en-GB" sz="2400" b="1" dirty="0" err="1">
                <a:highlight>
                  <a:srgbClr val="FFFFFF"/>
                </a:highlight>
              </a:rPr>
              <a:t>normalmente</a:t>
            </a:r>
            <a:r>
              <a:rPr lang="en-GB" sz="2400" b="1" dirty="0">
                <a:highlight>
                  <a:srgbClr val="FFFFFF"/>
                </a:highlight>
              </a:rPr>
              <a:t> y </a:t>
            </a:r>
            <a:r>
              <a:rPr lang="en-GB" sz="2400" b="1" dirty="0" err="1">
                <a:highlight>
                  <a:srgbClr val="FFFFFF"/>
                </a:highlight>
              </a:rPr>
              <a:t>dónde</a:t>
            </a:r>
            <a:r>
              <a:rPr lang="en-GB" sz="2400" b="1" dirty="0">
                <a:highlight>
                  <a:srgbClr val="FFFFFF"/>
                </a:highlight>
              </a:rPr>
              <a:t> </a:t>
            </a:r>
            <a:r>
              <a:rPr lang="en-GB" sz="2400" b="1" dirty="0" err="1">
                <a:highlight>
                  <a:srgbClr val="FFFFFF"/>
                </a:highlight>
              </a:rPr>
              <a:t>fue</a:t>
            </a:r>
            <a:r>
              <a:rPr lang="en-GB" sz="2400" b="1" dirty="0">
                <a:highlight>
                  <a:srgbClr val="FFFFFF"/>
                </a:highlight>
              </a:rPr>
              <a:t> </a:t>
            </a:r>
            <a:r>
              <a:rPr lang="en-GB" sz="2400" b="1" dirty="0" err="1">
                <a:highlight>
                  <a:srgbClr val="FFFFFF"/>
                </a:highlight>
              </a:rPr>
              <a:t>en</a:t>
            </a:r>
            <a:r>
              <a:rPr lang="en-GB" sz="2400" b="1" dirty="0">
                <a:highlight>
                  <a:srgbClr val="FFFFFF"/>
                </a:highlight>
              </a:rPr>
              <a:t> </a:t>
            </a:r>
            <a:r>
              <a:rPr lang="en-GB" sz="2400" b="1" dirty="0" err="1">
                <a:highlight>
                  <a:srgbClr val="FFFFFF"/>
                </a:highlight>
              </a:rPr>
              <a:t>el</a:t>
            </a:r>
            <a:r>
              <a:rPr lang="en-GB" sz="2400" b="1" dirty="0">
                <a:highlight>
                  <a:srgbClr val="FFFFFF"/>
                </a:highlight>
              </a:rPr>
              <a:t> </a:t>
            </a:r>
            <a:r>
              <a:rPr lang="en-GB" sz="2400" b="1" dirty="0" err="1">
                <a:highlight>
                  <a:srgbClr val="FFFFFF"/>
                </a:highlight>
              </a:rPr>
              <a:t>pasado</a:t>
            </a:r>
            <a:r>
              <a:rPr lang="en-GB" sz="2400" b="1" dirty="0">
                <a:highlight>
                  <a:srgbClr val="FFFFFF"/>
                </a:highlight>
              </a:rPr>
              <a:t>. </a:t>
            </a:r>
            <a:r>
              <a:rPr lang="en-GB" sz="2400" b="1" dirty="0" err="1">
                <a:highlight>
                  <a:srgbClr val="FFFFFF"/>
                </a:highlight>
              </a:rPr>
              <a:t>También</a:t>
            </a:r>
            <a:r>
              <a:rPr lang="en-GB" sz="2400" b="1" dirty="0">
                <a:highlight>
                  <a:srgbClr val="FFFFFF"/>
                </a:highlight>
              </a:rPr>
              <a:t> </a:t>
            </a:r>
            <a:r>
              <a:rPr lang="en-GB" sz="2400" b="1" dirty="0" err="1">
                <a:highlight>
                  <a:srgbClr val="FFFFFF"/>
                </a:highlight>
              </a:rPr>
              <a:t>habla</a:t>
            </a:r>
            <a:r>
              <a:rPr lang="en-GB" sz="2400" b="1" dirty="0">
                <a:highlight>
                  <a:srgbClr val="FFFFFF"/>
                </a:highlight>
              </a:rPr>
              <a:t> </a:t>
            </a:r>
            <a:r>
              <a:rPr lang="en-GB" sz="2400" b="1" dirty="0" err="1">
                <a:highlight>
                  <a:srgbClr val="FFFFFF"/>
                </a:highlight>
              </a:rPr>
              <a:t>sobre</a:t>
            </a:r>
            <a:r>
              <a:rPr lang="en-GB" sz="2400" b="1" dirty="0">
                <a:highlight>
                  <a:srgbClr val="FFFFFF"/>
                </a:highlight>
              </a:rPr>
              <a:t> </a:t>
            </a:r>
            <a:r>
              <a:rPr lang="en-GB" sz="2400" b="1" dirty="0" err="1">
                <a:highlight>
                  <a:srgbClr val="FFFFFF"/>
                </a:highlight>
              </a:rPr>
              <a:t>su</a:t>
            </a:r>
            <a:r>
              <a:rPr lang="en-GB" sz="2400" b="1" dirty="0">
                <a:highlight>
                  <a:srgbClr val="FFFFFF"/>
                </a:highlight>
              </a:rPr>
              <a:t> primo.  </a:t>
            </a:r>
            <a:endParaRPr sz="2400" b="1" dirty="0">
              <a:highlight>
                <a:srgbClr val="FFFFFF"/>
              </a:highlight>
            </a:endParaRPr>
          </a:p>
        </p:txBody>
      </p:sp>
      <p:sp>
        <p:nvSpPr>
          <p:cNvPr id="839" name="Google Shape;839;p25"/>
          <p:cNvSpPr txBox="1"/>
          <p:nvPr/>
        </p:nvSpPr>
        <p:spPr>
          <a:xfrm>
            <a:off x="169599" y="1412052"/>
            <a:ext cx="7294553" cy="5137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F3864"/>
              </a:buClr>
              <a:buSzPts val="2200"/>
              <a:buFont typeface="Century Gothic"/>
              <a:buNone/>
            </a:pPr>
            <a:r>
              <a:rPr lang="en-GB" sz="2200" b="1" i="0" u="none" strike="noStrike" cap="none" dirty="0" err="1">
                <a:highlight>
                  <a:srgbClr val="FFFFFF"/>
                </a:highlight>
                <a:latin typeface="Century Gothic"/>
                <a:ea typeface="Century Gothic"/>
                <a:cs typeface="Century Gothic"/>
                <a:sym typeface="Century Gothic"/>
              </a:rPr>
              <a:t>Escucha</a:t>
            </a:r>
            <a:r>
              <a:rPr lang="en-GB" sz="2200" b="1" i="0" u="none" strike="noStrike" cap="none" dirty="0">
                <a:highlight>
                  <a:srgbClr val="FFFFFF"/>
                </a:highlight>
                <a:latin typeface="Century Gothic"/>
                <a:ea typeface="Century Gothic"/>
                <a:cs typeface="Century Gothic"/>
                <a:sym typeface="Century Gothic"/>
              </a:rPr>
              <a:t> la </a:t>
            </a:r>
            <a:r>
              <a:rPr lang="en-GB" sz="2200" b="1" i="0" u="none" strike="noStrike" cap="none" dirty="0" err="1">
                <a:highlight>
                  <a:srgbClr val="FFFFFF"/>
                </a:highlight>
                <a:latin typeface="Century Gothic"/>
                <a:ea typeface="Century Gothic"/>
                <a:cs typeface="Century Gothic"/>
                <a:sym typeface="Century Gothic"/>
              </a:rPr>
              <a:t>primera</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parte</a:t>
            </a:r>
            <a:r>
              <a:rPr lang="en-GB" sz="2200" b="1" i="0" u="none" strike="noStrike" cap="none" dirty="0">
                <a:highlight>
                  <a:srgbClr val="FFFFFF"/>
                </a:highlight>
                <a:latin typeface="Century Gothic"/>
                <a:ea typeface="Century Gothic"/>
                <a:cs typeface="Century Gothic"/>
                <a:sym typeface="Century Gothic"/>
              </a:rPr>
              <a:t> y </a:t>
            </a:r>
            <a:r>
              <a:rPr lang="en-GB" sz="2200" b="1" i="0" u="none" strike="noStrike" cap="none" dirty="0" err="1">
                <a:highlight>
                  <a:srgbClr val="FFFFFF"/>
                </a:highlight>
                <a:latin typeface="Century Gothic"/>
                <a:ea typeface="Century Gothic"/>
                <a:cs typeface="Century Gothic"/>
                <a:sym typeface="Century Gothic"/>
              </a:rPr>
              <a:t>toma</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notas</a:t>
            </a:r>
            <a:r>
              <a:rPr lang="en-GB" sz="2200" b="1" i="0" u="none" strike="noStrike" cap="none" dirty="0">
                <a:highlight>
                  <a:srgbClr val="FFFFFF"/>
                </a:highlight>
                <a:latin typeface="Century Gothic"/>
                <a:ea typeface="Century Gothic"/>
                <a:cs typeface="Century Gothic"/>
                <a:sym typeface="Century Gothic"/>
              </a:rPr>
              <a:t>.</a:t>
            </a:r>
            <a:endParaRPr sz="2200" b="1"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r>
              <a:rPr lang="en-GB" sz="2200" b="0" i="0" u="none" strike="noStrike" cap="none" dirty="0">
                <a:highlight>
                  <a:srgbClr val="FFFFFF"/>
                </a:highlight>
                <a:latin typeface="Century Gothic"/>
                <a:ea typeface="Century Gothic"/>
                <a:cs typeface="Century Gothic"/>
                <a:sym typeface="Century Gothic"/>
              </a:rPr>
              <a:t>¿</a:t>
            </a:r>
            <a:r>
              <a:rPr lang="en-GB" sz="2200" b="0" i="0" u="none" strike="noStrike" cap="none" dirty="0" err="1">
                <a:highlight>
                  <a:srgbClr val="FFFFFF"/>
                </a:highlight>
                <a:latin typeface="Century Gothic"/>
                <a:ea typeface="Century Gothic"/>
                <a:cs typeface="Century Gothic"/>
                <a:sym typeface="Century Gothic"/>
              </a:rPr>
              <a:t>Dónde</a:t>
            </a:r>
            <a:r>
              <a:rPr lang="en-GB" sz="2200" b="0" i="0" u="none" strike="noStrike" cap="none" dirty="0">
                <a:highlight>
                  <a:srgbClr val="FFFFFF"/>
                </a:highlight>
                <a:latin typeface="Century Gothic"/>
                <a:ea typeface="Century Gothic"/>
                <a:cs typeface="Century Gothic"/>
                <a:sym typeface="Century Gothic"/>
              </a:rPr>
              <a:t> </a:t>
            </a:r>
            <a:r>
              <a:rPr lang="en-GB" sz="2200" b="0" i="0" u="none" strike="noStrike" cap="none" dirty="0" err="1">
                <a:highlight>
                  <a:srgbClr val="FFFFFF"/>
                </a:highlight>
                <a:latin typeface="Century Gothic"/>
                <a:ea typeface="Century Gothic"/>
                <a:cs typeface="Century Gothic"/>
                <a:sym typeface="Century Gothic"/>
              </a:rPr>
              <a:t>va</a:t>
            </a:r>
            <a:r>
              <a:rPr lang="en-GB" sz="2200" b="0" i="0" u="none" strike="noStrike" cap="none" dirty="0">
                <a:highlight>
                  <a:srgbClr val="FFFFFF"/>
                </a:highlight>
                <a:latin typeface="Century Gothic"/>
                <a:ea typeface="Century Gothic"/>
                <a:cs typeface="Century Gothic"/>
                <a:sym typeface="Century Gothic"/>
              </a:rPr>
              <a:t> Hugo? ¿y </a:t>
            </a:r>
            <a:r>
              <a:rPr lang="en-GB" sz="2200" b="0" i="0" u="none" strike="noStrike" cap="none" dirty="0" err="1">
                <a:highlight>
                  <a:srgbClr val="FFFFFF"/>
                </a:highlight>
                <a:latin typeface="Century Gothic"/>
                <a:ea typeface="Century Gothic"/>
                <a:cs typeface="Century Gothic"/>
                <a:sym typeface="Century Gothic"/>
              </a:rPr>
              <a:t>su</a:t>
            </a:r>
            <a:r>
              <a:rPr lang="en-GB" sz="2200" b="0" i="0" u="none" strike="noStrike" cap="none" dirty="0">
                <a:highlight>
                  <a:srgbClr val="FFFFFF"/>
                </a:highlight>
                <a:latin typeface="Century Gothic"/>
                <a:ea typeface="Century Gothic"/>
                <a:cs typeface="Century Gothic"/>
                <a:sym typeface="Century Gothic"/>
              </a:rPr>
              <a:t> primo? </a:t>
            </a:r>
            <a:endParaRPr dirty="0"/>
          </a:p>
          <a:p>
            <a:pPr marL="0" marR="0" lvl="0" indent="0" algn="l" rtl="0">
              <a:lnSpc>
                <a:spcPct val="90000"/>
              </a:lnSpc>
              <a:spcBef>
                <a:spcPts val="0"/>
              </a:spcBef>
              <a:spcAft>
                <a:spcPts val="0"/>
              </a:spcAft>
              <a:buClr>
                <a:srgbClr val="1F3864"/>
              </a:buClr>
              <a:buSzPts val="2200"/>
              <a:buFont typeface="Century Gothic"/>
              <a:buNone/>
            </a:pPr>
            <a:r>
              <a:rPr lang="en-GB" sz="2200" b="0" i="0" u="none" strike="noStrike" cap="none" dirty="0">
                <a:highlight>
                  <a:srgbClr val="FFFFFF"/>
                </a:highlight>
                <a:latin typeface="Century Gothic"/>
                <a:ea typeface="Century Gothic"/>
                <a:cs typeface="Century Gothic"/>
                <a:sym typeface="Century Gothic"/>
              </a:rPr>
              <a:t>¿</a:t>
            </a:r>
            <a:r>
              <a:rPr lang="en-GB" sz="2200" b="0" i="0" u="none" strike="noStrike" cap="none" dirty="0" err="1">
                <a:highlight>
                  <a:srgbClr val="FFFFFF"/>
                </a:highlight>
                <a:latin typeface="Century Gothic"/>
                <a:ea typeface="Century Gothic"/>
                <a:cs typeface="Century Gothic"/>
                <a:sym typeface="Century Gothic"/>
              </a:rPr>
              <a:t>Cuándo</a:t>
            </a:r>
            <a:r>
              <a:rPr lang="en-GB" sz="2200" b="0" i="0" u="none" strike="noStrike" cap="none" dirty="0">
                <a:highlight>
                  <a:srgbClr val="FFFFFF"/>
                </a:highlight>
                <a:latin typeface="Century Gothic"/>
                <a:ea typeface="Century Gothic"/>
                <a:cs typeface="Century Gothic"/>
                <a:sym typeface="Century Gothic"/>
              </a:rPr>
              <a:t> y para </a:t>
            </a:r>
            <a:r>
              <a:rPr lang="en-GB" sz="2200" b="0" i="0" u="none" strike="noStrike" cap="none" dirty="0" err="1">
                <a:highlight>
                  <a:srgbClr val="FFFFFF"/>
                </a:highlight>
                <a:latin typeface="Century Gothic"/>
                <a:ea typeface="Century Gothic"/>
                <a:cs typeface="Century Gothic"/>
                <a:sym typeface="Century Gothic"/>
              </a:rPr>
              <a:t>qué</a:t>
            </a:r>
            <a:r>
              <a:rPr lang="en-GB" sz="2200" b="0" i="0" u="none" strike="noStrike" cap="none" dirty="0">
                <a:highlight>
                  <a:srgbClr val="FFFFFF"/>
                </a:highlight>
                <a:latin typeface="Century Gothic"/>
                <a:ea typeface="Century Gothic"/>
                <a:cs typeface="Century Gothic"/>
                <a:sym typeface="Century Gothic"/>
              </a:rPr>
              <a:t> (e.g. para </a:t>
            </a:r>
            <a:r>
              <a:rPr lang="en-GB" sz="2200" b="0" i="0" u="none" strike="noStrike" cap="none" dirty="0" err="1">
                <a:highlight>
                  <a:srgbClr val="FFFFFF"/>
                </a:highlight>
                <a:latin typeface="Century Gothic"/>
                <a:ea typeface="Century Gothic"/>
                <a:cs typeface="Century Gothic"/>
                <a:sym typeface="Century Gothic"/>
              </a:rPr>
              <a:t>hacer</a:t>
            </a:r>
            <a:r>
              <a:rPr lang="en-GB" sz="2200" b="0" i="0" u="none" strike="noStrike" cap="none" dirty="0">
                <a:highlight>
                  <a:srgbClr val="FFFFFF"/>
                </a:highlight>
                <a:latin typeface="Century Gothic"/>
                <a:ea typeface="Century Gothic"/>
                <a:cs typeface="Century Gothic"/>
                <a:sym typeface="Century Gothic"/>
              </a:rPr>
              <a:t> algo)?</a:t>
            </a:r>
            <a:endParaRPr dirty="0"/>
          </a:p>
          <a:p>
            <a:pPr marL="0" marR="0" lvl="0" indent="0" algn="l" rtl="0">
              <a:lnSpc>
                <a:spcPct val="90000"/>
              </a:lnSpc>
              <a:spcBef>
                <a:spcPts val="0"/>
              </a:spcBef>
              <a:spcAft>
                <a:spcPts val="0"/>
              </a:spcAft>
              <a:buClr>
                <a:srgbClr val="1F3864"/>
              </a:buClr>
              <a:buSzPts val="2200"/>
              <a:buFont typeface="Century Gothic"/>
              <a:buNone/>
            </a:pPr>
            <a:endParaRPr sz="2200" b="0"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0"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0"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1"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r>
              <a:rPr lang="en-GB" sz="2200" b="1" i="0" u="none" strike="noStrike" cap="none" dirty="0" err="1">
                <a:highlight>
                  <a:srgbClr val="FFFFFF"/>
                </a:highlight>
                <a:latin typeface="Century Gothic"/>
                <a:ea typeface="Century Gothic"/>
                <a:cs typeface="Century Gothic"/>
                <a:sym typeface="Century Gothic"/>
              </a:rPr>
              <a:t>Luego</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escucha</a:t>
            </a:r>
            <a:r>
              <a:rPr lang="en-GB" sz="2200" b="1" i="0" u="none" strike="noStrike" cap="none" dirty="0">
                <a:highlight>
                  <a:srgbClr val="FFFFFF"/>
                </a:highlight>
                <a:latin typeface="Century Gothic"/>
                <a:ea typeface="Century Gothic"/>
                <a:cs typeface="Century Gothic"/>
                <a:sym typeface="Century Gothic"/>
              </a:rPr>
              <a:t> la </a:t>
            </a:r>
            <a:r>
              <a:rPr lang="en-GB" sz="2200" b="1" i="0" u="none" strike="noStrike" cap="none" dirty="0" err="1">
                <a:highlight>
                  <a:srgbClr val="FFFFFF"/>
                </a:highlight>
                <a:latin typeface="Century Gothic"/>
                <a:ea typeface="Century Gothic"/>
                <a:cs typeface="Century Gothic"/>
                <a:sym typeface="Century Gothic"/>
              </a:rPr>
              <a:t>segunda</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parte</a:t>
            </a:r>
            <a:r>
              <a:rPr lang="en-GB" sz="2200" b="1" i="0" u="none" strike="noStrike" cap="none" dirty="0">
                <a:highlight>
                  <a:srgbClr val="FFFFFF"/>
                </a:highlight>
                <a:latin typeface="Century Gothic"/>
                <a:ea typeface="Century Gothic"/>
                <a:cs typeface="Century Gothic"/>
                <a:sym typeface="Century Gothic"/>
              </a:rPr>
              <a:t> y </a:t>
            </a:r>
            <a:r>
              <a:rPr lang="en-GB" sz="2200" b="1" i="0" u="none" strike="noStrike" cap="none" dirty="0" err="1">
                <a:highlight>
                  <a:srgbClr val="FFFFFF"/>
                </a:highlight>
                <a:latin typeface="Century Gothic"/>
                <a:ea typeface="Century Gothic"/>
                <a:cs typeface="Century Gothic"/>
                <a:sym typeface="Century Gothic"/>
              </a:rPr>
              <a:t>toma</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notas</a:t>
            </a:r>
            <a:r>
              <a:rPr lang="en-GB" sz="2200" b="1" i="0" u="none" strike="noStrike" cap="none" dirty="0">
                <a:highlight>
                  <a:srgbClr val="FFFFFF"/>
                </a:highlight>
                <a:latin typeface="Century Gothic"/>
                <a:ea typeface="Century Gothic"/>
                <a:cs typeface="Century Gothic"/>
                <a:sym typeface="Century Gothic"/>
              </a:rPr>
              <a:t>:</a:t>
            </a:r>
            <a:endParaRPr sz="2200" b="1"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r>
              <a:rPr lang="en-GB" sz="2200" b="0" i="0" u="none" strike="noStrike" cap="none" dirty="0">
                <a:highlight>
                  <a:srgbClr val="FFFFFF"/>
                </a:highlight>
                <a:latin typeface="Century Gothic"/>
                <a:ea typeface="Century Gothic"/>
                <a:cs typeface="Century Gothic"/>
                <a:sym typeface="Century Gothic"/>
              </a:rPr>
              <a:t>¿</a:t>
            </a:r>
            <a:r>
              <a:rPr lang="en-GB" sz="2200" b="0" i="0" u="none" strike="noStrike" cap="none" dirty="0" err="1">
                <a:highlight>
                  <a:srgbClr val="FFFFFF"/>
                </a:highlight>
                <a:latin typeface="Century Gothic"/>
                <a:ea typeface="Century Gothic"/>
                <a:cs typeface="Century Gothic"/>
                <a:sym typeface="Century Gothic"/>
              </a:rPr>
              <a:t>Dónde</a:t>
            </a:r>
            <a:r>
              <a:rPr lang="en-GB" sz="2200" b="0" i="0" u="none" strike="noStrike" cap="none" dirty="0">
                <a:highlight>
                  <a:srgbClr val="FFFFFF"/>
                </a:highlight>
                <a:latin typeface="Century Gothic"/>
                <a:ea typeface="Century Gothic"/>
                <a:cs typeface="Century Gothic"/>
                <a:sym typeface="Century Gothic"/>
              </a:rPr>
              <a:t> </a:t>
            </a:r>
            <a:r>
              <a:rPr lang="en-GB" sz="2200" b="0" i="0" u="none" strike="noStrike" cap="none" dirty="0" err="1">
                <a:highlight>
                  <a:srgbClr val="FFFFFF"/>
                </a:highlight>
                <a:latin typeface="Century Gothic"/>
                <a:ea typeface="Century Gothic"/>
                <a:cs typeface="Century Gothic"/>
                <a:sym typeface="Century Gothic"/>
              </a:rPr>
              <a:t>fue</a:t>
            </a:r>
            <a:r>
              <a:rPr lang="en-GB" sz="2200" b="0" i="0" u="none" strike="noStrike" cap="none" dirty="0">
                <a:highlight>
                  <a:srgbClr val="FFFFFF"/>
                </a:highlight>
                <a:latin typeface="Century Gothic"/>
                <a:ea typeface="Century Gothic"/>
                <a:cs typeface="Century Gothic"/>
                <a:sym typeface="Century Gothic"/>
              </a:rPr>
              <a:t> Hugo? ¿y </a:t>
            </a:r>
            <a:r>
              <a:rPr lang="en-GB" sz="2200" b="0" i="0" u="none" strike="noStrike" cap="none" dirty="0" err="1">
                <a:highlight>
                  <a:srgbClr val="FFFFFF"/>
                </a:highlight>
                <a:latin typeface="Century Gothic"/>
                <a:ea typeface="Century Gothic"/>
                <a:cs typeface="Century Gothic"/>
                <a:sym typeface="Century Gothic"/>
              </a:rPr>
              <a:t>su</a:t>
            </a:r>
            <a:r>
              <a:rPr lang="en-GB" sz="2200" b="0" i="0" u="none" strike="noStrike" cap="none" dirty="0">
                <a:highlight>
                  <a:srgbClr val="FFFFFF"/>
                </a:highlight>
                <a:latin typeface="Century Gothic"/>
                <a:ea typeface="Century Gothic"/>
                <a:cs typeface="Century Gothic"/>
                <a:sym typeface="Century Gothic"/>
              </a:rPr>
              <a:t> primo? </a:t>
            </a:r>
            <a:endParaRPr sz="2200" b="0"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r>
              <a:rPr lang="en-GB" sz="2200" b="0" i="0" u="none" strike="noStrike" cap="none" dirty="0">
                <a:highlight>
                  <a:srgbClr val="FFFFFF"/>
                </a:highlight>
                <a:latin typeface="Century Gothic"/>
                <a:ea typeface="Century Gothic"/>
                <a:cs typeface="Century Gothic"/>
                <a:sym typeface="Century Gothic"/>
              </a:rPr>
              <a:t>¿</a:t>
            </a:r>
            <a:r>
              <a:rPr lang="en-GB" sz="2200" b="0" i="0" u="none" strike="noStrike" cap="none" dirty="0" err="1">
                <a:highlight>
                  <a:srgbClr val="FFFFFF"/>
                </a:highlight>
                <a:latin typeface="Century Gothic"/>
                <a:ea typeface="Century Gothic"/>
                <a:cs typeface="Century Gothic"/>
                <a:sym typeface="Century Gothic"/>
              </a:rPr>
              <a:t>Cuándo</a:t>
            </a:r>
            <a:r>
              <a:rPr lang="en-GB" sz="2200" b="0" i="0" u="none" strike="noStrike" cap="none" dirty="0">
                <a:highlight>
                  <a:srgbClr val="FFFFFF"/>
                </a:highlight>
                <a:latin typeface="Century Gothic"/>
                <a:ea typeface="Century Gothic"/>
                <a:cs typeface="Century Gothic"/>
                <a:sym typeface="Century Gothic"/>
              </a:rPr>
              <a:t>, y para </a:t>
            </a:r>
            <a:r>
              <a:rPr lang="en-GB" sz="2200" b="0" i="0" u="none" strike="noStrike" cap="none" dirty="0" err="1">
                <a:highlight>
                  <a:srgbClr val="FFFFFF"/>
                </a:highlight>
                <a:latin typeface="Century Gothic"/>
                <a:ea typeface="Century Gothic"/>
                <a:cs typeface="Century Gothic"/>
                <a:sym typeface="Century Gothic"/>
              </a:rPr>
              <a:t>qué</a:t>
            </a:r>
            <a:r>
              <a:rPr lang="en-GB" sz="2200" b="0" i="0" u="none" strike="noStrike" cap="none" dirty="0">
                <a:highlight>
                  <a:srgbClr val="FFFFFF"/>
                </a:highlight>
                <a:latin typeface="Century Gothic"/>
                <a:ea typeface="Century Gothic"/>
                <a:cs typeface="Century Gothic"/>
                <a:sym typeface="Century Gothic"/>
              </a:rPr>
              <a:t> (e.g. para </a:t>
            </a:r>
            <a:r>
              <a:rPr lang="en-GB" sz="2200" b="0" i="0" u="none" strike="noStrike" cap="none" dirty="0" err="1">
                <a:highlight>
                  <a:srgbClr val="FFFFFF"/>
                </a:highlight>
                <a:latin typeface="Century Gothic"/>
                <a:ea typeface="Century Gothic"/>
                <a:cs typeface="Century Gothic"/>
                <a:sym typeface="Century Gothic"/>
              </a:rPr>
              <a:t>hacer</a:t>
            </a:r>
            <a:r>
              <a:rPr lang="en-GB" sz="2200" b="0" i="0" u="none" strike="noStrike" cap="none" dirty="0">
                <a:highlight>
                  <a:srgbClr val="FFFFFF"/>
                </a:highlight>
                <a:latin typeface="Century Gothic"/>
                <a:ea typeface="Century Gothic"/>
                <a:cs typeface="Century Gothic"/>
                <a:sym typeface="Century Gothic"/>
              </a:rPr>
              <a:t> algo)?</a:t>
            </a:r>
            <a:endParaRPr sz="2200" b="0"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0"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1"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1"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r>
              <a:rPr lang="en-GB" sz="2200" b="1" i="0" u="none" strike="noStrike" cap="none" dirty="0" err="1">
                <a:highlight>
                  <a:srgbClr val="FFFFFF"/>
                </a:highlight>
                <a:latin typeface="Century Gothic"/>
                <a:ea typeface="Century Gothic"/>
                <a:cs typeface="Century Gothic"/>
                <a:sym typeface="Century Gothic"/>
              </a:rPr>
              <a:t>Después</a:t>
            </a:r>
            <a:r>
              <a:rPr lang="en-GB" sz="2200" b="1" i="0" u="none" strike="noStrike" cap="none" dirty="0">
                <a:highlight>
                  <a:srgbClr val="FFFFFF"/>
                </a:highlight>
                <a:latin typeface="Century Gothic"/>
                <a:ea typeface="Century Gothic"/>
                <a:cs typeface="Century Gothic"/>
                <a:sym typeface="Century Gothic"/>
              </a:rPr>
              <a:t> de </a:t>
            </a:r>
            <a:r>
              <a:rPr lang="en-GB" sz="2200" b="1" i="0" u="none" strike="noStrike" cap="none" dirty="0" err="1">
                <a:highlight>
                  <a:srgbClr val="FFFFFF"/>
                </a:highlight>
                <a:latin typeface="Century Gothic"/>
                <a:ea typeface="Century Gothic"/>
                <a:cs typeface="Century Gothic"/>
                <a:sym typeface="Century Gothic"/>
              </a:rPr>
              <a:t>escuchar</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compara</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tus</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notas</a:t>
            </a:r>
            <a:r>
              <a:rPr lang="en-GB" sz="2200" b="1" i="0" u="none" strike="noStrike" cap="none" dirty="0">
                <a:highlight>
                  <a:srgbClr val="FFFFFF"/>
                </a:highlight>
                <a:latin typeface="Century Gothic"/>
                <a:ea typeface="Century Gothic"/>
                <a:cs typeface="Century Gothic"/>
                <a:sym typeface="Century Gothic"/>
              </a:rPr>
              <a:t> con un/a </a:t>
            </a:r>
            <a:r>
              <a:rPr lang="en-GB" sz="2200" b="1" i="0" u="none" strike="noStrike" cap="none" dirty="0" err="1">
                <a:highlight>
                  <a:srgbClr val="FFFFFF"/>
                </a:highlight>
                <a:latin typeface="Century Gothic"/>
                <a:ea typeface="Century Gothic"/>
                <a:cs typeface="Century Gothic"/>
                <a:sym typeface="Century Gothic"/>
              </a:rPr>
              <a:t>compañera</a:t>
            </a:r>
            <a:r>
              <a:rPr lang="en-GB" sz="2200" b="1" i="0" u="none" strike="noStrike" cap="none" dirty="0">
                <a:highlight>
                  <a:srgbClr val="FFFFFF"/>
                </a:highlight>
                <a:latin typeface="Century Gothic"/>
                <a:ea typeface="Century Gothic"/>
                <a:cs typeface="Century Gothic"/>
                <a:sym typeface="Century Gothic"/>
              </a:rPr>
              <a:t>/a. </a:t>
            </a:r>
            <a:r>
              <a:rPr lang="en-GB" sz="2200" b="1" i="0" u="none" strike="noStrike" cap="none" dirty="0" err="1">
                <a:highlight>
                  <a:srgbClr val="FFFFFF"/>
                </a:highlight>
                <a:latin typeface="Century Gothic"/>
                <a:ea typeface="Century Gothic"/>
                <a:cs typeface="Century Gothic"/>
                <a:sym typeface="Century Gothic"/>
              </a:rPr>
              <a:t>Luego</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intenta</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escribir</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unas</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frases</a:t>
            </a:r>
            <a:r>
              <a:rPr lang="en-GB" sz="2200" b="1" i="0" u="none" strike="noStrike" cap="none" dirty="0">
                <a:highlight>
                  <a:srgbClr val="FFFFFF"/>
                </a:highlight>
                <a:latin typeface="Century Gothic"/>
                <a:ea typeface="Century Gothic"/>
                <a:cs typeface="Century Gothic"/>
                <a:sym typeface="Century Gothic"/>
              </a:rPr>
              <a:t> </a:t>
            </a:r>
            <a:r>
              <a:rPr lang="en-GB" sz="2200" b="1" i="0" u="none" strike="noStrike" cap="none" dirty="0" err="1">
                <a:highlight>
                  <a:srgbClr val="FFFFFF"/>
                </a:highlight>
                <a:latin typeface="Century Gothic"/>
                <a:ea typeface="Century Gothic"/>
                <a:cs typeface="Century Gothic"/>
                <a:sym typeface="Century Gothic"/>
              </a:rPr>
              <a:t>completas</a:t>
            </a:r>
            <a:r>
              <a:rPr lang="en-GB" sz="2200" b="1" i="0" u="none" strike="noStrike" cap="none" dirty="0">
                <a:highlight>
                  <a:srgbClr val="FFFFFF"/>
                </a:highlight>
                <a:latin typeface="Century Gothic"/>
                <a:ea typeface="Century Gothic"/>
                <a:cs typeface="Century Gothic"/>
                <a:sym typeface="Century Gothic"/>
              </a:rPr>
              <a:t> con la </a:t>
            </a:r>
            <a:r>
              <a:rPr lang="en-GB" sz="2200" b="1" i="0" u="none" strike="noStrike" cap="none" dirty="0" err="1">
                <a:highlight>
                  <a:srgbClr val="FFFFFF"/>
                </a:highlight>
                <a:latin typeface="Century Gothic"/>
                <a:ea typeface="Century Gothic"/>
                <a:cs typeface="Century Gothic"/>
                <a:sym typeface="Century Gothic"/>
              </a:rPr>
              <a:t>información</a:t>
            </a:r>
            <a:r>
              <a:rPr lang="en-GB" sz="2200" b="1" i="0" u="none" strike="noStrike" cap="none" dirty="0">
                <a:highlight>
                  <a:srgbClr val="FFFFFF"/>
                </a:highlight>
                <a:latin typeface="Century Gothic"/>
                <a:ea typeface="Century Gothic"/>
                <a:cs typeface="Century Gothic"/>
                <a:sym typeface="Century Gothic"/>
              </a:rPr>
              <a:t>.</a:t>
            </a:r>
            <a:endParaRPr sz="2200" b="0" i="0" u="none" strike="noStrike" cap="none" dirty="0">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1" i="0" u="none" strike="noStrike" cap="none" dirty="0">
              <a:solidFill>
                <a:srgbClr val="1F3864"/>
              </a:solidFill>
              <a:highlight>
                <a:srgbClr val="FFFFFF"/>
              </a:highlight>
              <a:latin typeface="Century Gothic"/>
              <a:ea typeface="Century Gothic"/>
              <a:cs typeface="Century Gothic"/>
              <a:sym typeface="Century Gothic"/>
            </a:endParaRPr>
          </a:p>
        </p:txBody>
      </p:sp>
      <p:sp>
        <p:nvSpPr>
          <p:cNvPr id="840" name="Google Shape;840;p25">
            <a:hlinkClick r:id="" action="ppaction://noaction">
              <a:snd r:embed="rId4" name="1 Primera parte (los viajes cada an%CC%83o) Version 1.wav"/>
            </a:hlinkClick>
          </p:cNvPr>
          <p:cNvSpPr/>
          <p:nvPr/>
        </p:nvSpPr>
        <p:spPr>
          <a:xfrm>
            <a:off x="313664" y="271289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chemeClr val="bg1"/>
                </a:solidFill>
                <a:latin typeface="Century Gothic"/>
                <a:ea typeface="Century Gothic"/>
                <a:cs typeface="Century Gothic"/>
                <a:sym typeface="Century Gothic"/>
              </a:rPr>
              <a:t>1</a:t>
            </a:r>
            <a:endParaRPr>
              <a:solidFill>
                <a:schemeClr val="bg1"/>
              </a:solidFill>
            </a:endParaRPr>
          </a:p>
        </p:txBody>
      </p:sp>
      <p:sp>
        <p:nvSpPr>
          <p:cNvPr id="841" name="Google Shape;841;p25">
            <a:hlinkClick r:id="" action="ppaction://noaction">
              <a:snd r:embed="rId5" name="3 Segunda parte (los viajes del an%CC%83o pasado) Version 1.wav"/>
            </a:hlinkClick>
          </p:cNvPr>
          <p:cNvSpPr/>
          <p:nvPr/>
        </p:nvSpPr>
        <p:spPr>
          <a:xfrm>
            <a:off x="313664" y="468576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chemeClr val="bg1"/>
                </a:solidFill>
                <a:latin typeface="Century Gothic"/>
                <a:ea typeface="Century Gothic"/>
                <a:cs typeface="Century Gothic"/>
                <a:sym typeface="Century Gothic"/>
              </a:rPr>
              <a:t>2</a:t>
            </a:r>
            <a:endParaRPr>
              <a:solidFill>
                <a:schemeClr val="bg1"/>
              </a:solidFill>
            </a:endParaRPr>
          </a:p>
        </p:txBody>
      </p:sp>
      <p:sp>
        <p:nvSpPr>
          <p:cNvPr id="842" name="Google Shape;842;p25"/>
          <p:cNvSpPr txBox="1"/>
          <p:nvPr/>
        </p:nvSpPr>
        <p:spPr>
          <a:xfrm>
            <a:off x="737343" y="2680061"/>
            <a:ext cx="60007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Primera parte: dónde va normalmente</a:t>
            </a:r>
            <a:endParaRPr sz="2400" b="0" i="0" u="none" strike="noStrike" cap="none">
              <a:latin typeface="Century Gothic"/>
              <a:ea typeface="Century Gothic"/>
              <a:cs typeface="Century Gothic"/>
              <a:sym typeface="Century Gothic"/>
            </a:endParaRPr>
          </a:p>
        </p:txBody>
      </p:sp>
      <p:sp>
        <p:nvSpPr>
          <p:cNvPr id="843" name="Google Shape;843;p25"/>
          <p:cNvSpPr txBox="1"/>
          <p:nvPr/>
        </p:nvSpPr>
        <p:spPr>
          <a:xfrm>
            <a:off x="718890" y="4652930"/>
            <a:ext cx="67360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Segunda parte: dónde fue en el pasado</a:t>
            </a:r>
            <a:endParaRPr sz="2400" b="0" i="0" u="none" strike="noStrike" cap="none">
              <a:latin typeface="Century Gothic"/>
              <a:ea typeface="Century Gothic"/>
              <a:cs typeface="Century Gothic"/>
              <a:sym typeface="Century Gothic"/>
            </a:endParaRPr>
          </a:p>
        </p:txBody>
      </p:sp>
      <p:pic>
        <p:nvPicPr>
          <p:cNvPr id="844" name="Google Shape;844;p25" descr="Dibujo animado de un personaje de caricatura&#10;&#10;Descripción generada automáticamente con confianza baja"/>
          <p:cNvPicPr preferRelativeResize="0"/>
          <p:nvPr/>
        </p:nvPicPr>
        <p:blipFill rotWithShape="1">
          <a:blip r:embed="rId6">
            <a:alphaModFix/>
          </a:blip>
          <a:srcRect l="45344" t="9050" r="31569"/>
          <a:stretch/>
        </p:blipFill>
        <p:spPr>
          <a:xfrm flipH="1">
            <a:off x="8414351" y="2846862"/>
            <a:ext cx="1658113" cy="3677802"/>
          </a:xfrm>
          <a:prstGeom prst="rect">
            <a:avLst/>
          </a:prstGeom>
          <a:noFill/>
          <a:ln>
            <a:noFill/>
          </a:ln>
        </p:spPr>
      </p:pic>
      <p:pic>
        <p:nvPicPr>
          <p:cNvPr id="845" name="Google Shape;845;p25" descr="Dibujo animado de un personaje animado&#10;&#10;Descripción generada automáticamente con confianza baja"/>
          <p:cNvPicPr preferRelativeResize="0"/>
          <p:nvPr/>
        </p:nvPicPr>
        <p:blipFill rotWithShape="1">
          <a:blip r:embed="rId7">
            <a:alphaModFix/>
          </a:blip>
          <a:srcRect l="50608" r="26303"/>
          <a:stretch/>
        </p:blipFill>
        <p:spPr>
          <a:xfrm>
            <a:off x="9978703" y="2600447"/>
            <a:ext cx="1658113" cy="4043744"/>
          </a:xfrm>
          <a:prstGeom prst="rect">
            <a:avLst/>
          </a:prstGeom>
          <a:noFill/>
          <a:ln>
            <a:noFill/>
          </a:ln>
        </p:spPr>
      </p:pic>
      <p:sp>
        <p:nvSpPr>
          <p:cNvPr id="846" name="Google Shape;846;p25"/>
          <p:cNvSpPr/>
          <p:nvPr/>
        </p:nvSpPr>
        <p:spPr>
          <a:xfrm>
            <a:off x="7954088" y="1174698"/>
            <a:ext cx="4236751" cy="1458355"/>
          </a:xfrm>
          <a:prstGeom prst="wedgeEllipseCallout">
            <a:avLst>
              <a:gd name="adj1" fmla="val -23508"/>
              <a:gd name="adj2" fmla="val 67526"/>
            </a:avLst>
          </a:prstGeom>
          <a:solidFill>
            <a:srgbClr val="FCF1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03864"/>
              </a:buClr>
              <a:buSzPts val="2400"/>
              <a:buFont typeface="Century Gothic"/>
              <a:buNone/>
            </a:pPr>
            <a:r>
              <a:rPr lang="en-GB" sz="2400" b="0" i="0" u="none" strike="noStrike" cap="none">
                <a:solidFill>
                  <a:srgbClr val="203864"/>
                </a:solidFill>
                <a:latin typeface="Century Gothic"/>
                <a:ea typeface="Century Gothic"/>
                <a:cs typeface="Century Gothic"/>
                <a:sym typeface="Century Gothic"/>
              </a:rPr>
              <a:t>Cada año voy al extranjero para...</a:t>
            </a:r>
            <a:endParaRPr sz="2400" b="0" i="0" u="none" strike="noStrike" cap="none">
              <a:solidFill>
                <a:srgbClr val="203864"/>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26" descr="Imagen que contiene edificio, naranja&#10;&#10;Descripción generada automáticamente"/>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853" name="Google Shape;853;p26" descr="Dibujo animado de un personaje de caricatura&#10;&#10;Descripción generada automáticamente con confianza baja"/>
          <p:cNvPicPr preferRelativeResize="0"/>
          <p:nvPr/>
        </p:nvPicPr>
        <p:blipFill rotWithShape="1">
          <a:blip r:embed="rId4">
            <a:alphaModFix/>
          </a:blip>
          <a:srcRect l="45344" t="9050" r="31569"/>
          <a:stretch/>
        </p:blipFill>
        <p:spPr>
          <a:xfrm flipH="1">
            <a:off x="9062230" y="2846862"/>
            <a:ext cx="1658113" cy="3677802"/>
          </a:xfrm>
          <a:prstGeom prst="rect">
            <a:avLst/>
          </a:prstGeom>
          <a:noFill/>
          <a:ln>
            <a:noFill/>
          </a:ln>
        </p:spPr>
      </p:pic>
      <p:pic>
        <p:nvPicPr>
          <p:cNvPr id="854" name="Google Shape;854;p26" descr="Dibujo animado de un personaje animado&#10;&#10;Descripción generada automáticamente con confianza baja"/>
          <p:cNvPicPr preferRelativeResize="0"/>
          <p:nvPr/>
        </p:nvPicPr>
        <p:blipFill rotWithShape="1">
          <a:blip r:embed="rId5">
            <a:alphaModFix/>
          </a:blip>
          <a:srcRect l="50608" r="26303"/>
          <a:stretch/>
        </p:blipFill>
        <p:spPr>
          <a:xfrm>
            <a:off x="10364288" y="2480920"/>
            <a:ext cx="1658113" cy="4043744"/>
          </a:xfrm>
          <a:prstGeom prst="rect">
            <a:avLst/>
          </a:prstGeom>
          <a:noFill/>
          <a:ln>
            <a:noFill/>
          </a:ln>
        </p:spPr>
      </p:pic>
      <p:sp>
        <p:nvSpPr>
          <p:cNvPr id="855" name="Google Shape;855;p26"/>
          <p:cNvSpPr/>
          <p:nvPr/>
        </p:nvSpPr>
        <p:spPr>
          <a:xfrm>
            <a:off x="9339944" y="258166"/>
            <a:ext cx="2588200" cy="434530"/>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 / escribir</a:t>
            </a:r>
            <a:endParaRPr sz="2000" b="1" i="0" u="none" strike="noStrike" cap="none">
              <a:solidFill>
                <a:srgbClr val="FFFFFF"/>
              </a:solidFill>
              <a:latin typeface="Century Gothic"/>
              <a:ea typeface="Century Gothic"/>
              <a:cs typeface="Century Gothic"/>
              <a:sym typeface="Century Gothic"/>
            </a:endParaRPr>
          </a:p>
        </p:txBody>
      </p:sp>
      <p:sp>
        <p:nvSpPr>
          <p:cNvPr id="856" name="Google Shape;856;p26"/>
          <p:cNvSpPr txBox="1">
            <a:spLocks noGrp="1"/>
          </p:cNvSpPr>
          <p:nvPr>
            <p:ph type="title"/>
          </p:nvPr>
        </p:nvSpPr>
        <p:spPr>
          <a:xfrm>
            <a:off x="169599" y="258166"/>
            <a:ext cx="8835427" cy="5434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400"/>
              <a:buFont typeface="Century Gothic"/>
              <a:buNone/>
            </a:pPr>
            <a:r>
              <a:rPr lang="en-GB" sz="2400" b="1">
                <a:solidFill>
                  <a:schemeClr val="tx1"/>
                </a:solidFill>
                <a:highlight>
                  <a:srgbClr val="FFFFFF"/>
                </a:highlight>
              </a:rPr>
              <a:t>Lee el texto y compara con tus notas:</a:t>
            </a:r>
            <a:endParaRPr>
              <a:solidFill>
                <a:schemeClr val="tx1"/>
              </a:solidFill>
            </a:endParaRPr>
          </a:p>
        </p:txBody>
      </p:sp>
      <p:sp>
        <p:nvSpPr>
          <p:cNvPr id="857" name="Google Shape;857;p26"/>
          <p:cNvSpPr/>
          <p:nvPr/>
        </p:nvSpPr>
        <p:spPr>
          <a:xfrm>
            <a:off x="169599" y="801590"/>
            <a:ext cx="8607142" cy="5419837"/>
          </a:xfrm>
          <a:prstGeom prst="wedgeRoundRectCallout">
            <a:avLst>
              <a:gd name="adj1" fmla="val 54434"/>
              <a:gd name="adj2" fmla="val -16694"/>
              <a:gd name="adj3" fmla="val 16667"/>
            </a:avLst>
          </a:prstGeom>
          <a:solidFill>
            <a:srgbClr val="FCF1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03864"/>
              </a:buClr>
              <a:buSzPts val="2000"/>
              <a:buFont typeface="Century Gothic"/>
              <a:buNone/>
            </a:pPr>
            <a:r>
              <a:rPr lang="en-GB" sz="2000" b="1" i="0" u="none" strike="noStrike" cap="none">
                <a:latin typeface="Century Gothic"/>
                <a:ea typeface="Century Gothic"/>
                <a:cs typeface="Century Gothic"/>
                <a:sym typeface="Century Gothic"/>
              </a:rPr>
              <a:t>1. Primera parte (los viajes cada año) </a:t>
            </a:r>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latin typeface="Century Gothic"/>
                <a:ea typeface="Century Gothic"/>
                <a:cs typeface="Century Gothic"/>
                <a:sym typeface="Century Gothic"/>
              </a:rPr>
              <a:t>Normalmente en diciembre voy al este de Francia, cerca de la frontera, para visitar a mis tíos. A veces voy de paseo con ellos en el campo. En cambio, mi primo va al extranjero en enero cada año. Va al sur de Italia, generalmente en tren. Siempre va allí porque le encantan la sociedad y la cultura, principalmente las iglesias antiguas y los teatros.</a:t>
            </a:r>
            <a:endParaRPr/>
          </a:p>
          <a:p>
            <a:pPr marL="0" marR="0" lvl="0" indent="0" algn="l" rtl="0">
              <a:lnSpc>
                <a:spcPct val="100000"/>
              </a:lnSpc>
              <a:spcBef>
                <a:spcPts val="0"/>
              </a:spcBef>
              <a:spcAft>
                <a:spcPts val="0"/>
              </a:spcAft>
              <a:buClr>
                <a:schemeClr val="lt1"/>
              </a:buClr>
              <a:buSzPts val="2000"/>
              <a:buFont typeface="Century Gothic"/>
              <a:buNone/>
            </a:pPr>
            <a:endParaRPr sz="20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203864"/>
              </a:buClr>
              <a:buSzPts val="2000"/>
              <a:buFont typeface="Century Gothic"/>
              <a:buNone/>
            </a:pPr>
            <a:r>
              <a:rPr lang="en-GB" sz="2000" b="1" i="0" u="none" strike="noStrike" cap="none">
                <a:latin typeface="Century Gothic"/>
                <a:ea typeface="Century Gothic"/>
                <a:cs typeface="Century Gothic"/>
                <a:sym typeface="Century Gothic"/>
              </a:rPr>
              <a:t>2. Segunda parte (los viajes del año pasado)</a:t>
            </a:r>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latin typeface="Century Gothic"/>
                <a:ea typeface="Century Gothic"/>
                <a:cs typeface="Century Gothic"/>
                <a:sym typeface="Century Gothic"/>
              </a:rPr>
              <a:t>El año pasado en marzo mi primo fue a Inglaterra para apoyar a su equipo de fútbol. Fue al estadio de Chelsea y compró una camiseta después del partido en la tienda. Sin embargo, yo fui en avión a los Estados Unidos en abril con la intención de pasar unas semanas en Florida. Fui al parque de atracciones más famoso del mundo y luego fui a la playa para leer y descansar.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27"/>
          <p:cNvSpPr/>
          <p:nvPr/>
        </p:nvSpPr>
        <p:spPr>
          <a:xfrm>
            <a:off x="10946116" y="265559"/>
            <a:ext cx="10950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865" name="Google Shape;865;p27"/>
          <p:cNvSpPr txBox="1">
            <a:spLocks noGrp="1"/>
          </p:cNvSpPr>
          <p:nvPr>
            <p:ph type="title"/>
          </p:nvPr>
        </p:nvSpPr>
        <p:spPr>
          <a:xfrm>
            <a:off x="10856685" y="136475"/>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escribir</a:t>
            </a:r>
            <a:endParaRPr sz="2000" b="1">
              <a:solidFill>
                <a:schemeClr val="lt1"/>
              </a:solidFill>
            </a:endParaRPr>
          </a:p>
        </p:txBody>
      </p:sp>
      <p:sp>
        <p:nvSpPr>
          <p:cNvPr id="866" name="Google Shape;866;p27"/>
          <p:cNvSpPr txBox="1"/>
          <p:nvPr/>
        </p:nvSpPr>
        <p:spPr>
          <a:xfrm>
            <a:off x="214129" y="860866"/>
            <a:ext cx="527239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dirty="0">
                <a:latin typeface="Century Gothic"/>
                <a:ea typeface="Century Gothic"/>
                <a:cs typeface="Century Gothic"/>
                <a:sym typeface="Century Gothic"/>
              </a:rPr>
              <a:t>Escribe un email a un amigo.</a:t>
            </a:r>
            <a:endParaRPr dirty="0"/>
          </a:p>
        </p:txBody>
      </p:sp>
      <p:sp>
        <p:nvSpPr>
          <p:cNvPr id="867" name="Google Shape;867;p27"/>
          <p:cNvSpPr txBox="1"/>
          <p:nvPr/>
        </p:nvSpPr>
        <p:spPr>
          <a:xfrm>
            <a:off x="214129" y="1449665"/>
            <a:ext cx="10913416"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dirty="0">
                <a:latin typeface="Century Gothic"/>
                <a:ea typeface="Century Gothic"/>
                <a:cs typeface="Century Gothic"/>
                <a:sym typeface="Century Gothic"/>
              </a:rPr>
              <a:t>Write about where </a:t>
            </a:r>
            <a:r>
              <a:rPr lang="en-GB" sz="2800" b="1" i="1" u="none" strike="noStrike" cap="none" dirty="0">
                <a:latin typeface="Century Gothic"/>
                <a:ea typeface="Century Gothic"/>
                <a:cs typeface="Century Gothic"/>
                <a:sym typeface="Century Gothic"/>
              </a:rPr>
              <a:t>you</a:t>
            </a:r>
            <a:r>
              <a:rPr lang="en-GB" sz="2800" b="0" i="0" u="none" strike="noStrike" cap="none" dirty="0">
                <a:latin typeface="Century Gothic"/>
                <a:ea typeface="Century Gothic"/>
                <a:cs typeface="Century Gothic"/>
                <a:sym typeface="Century Gothic"/>
              </a:rPr>
              <a:t> normally go, where </a:t>
            </a:r>
            <a:r>
              <a:rPr lang="en-GB" sz="2800" b="1" i="1" u="none" strike="noStrike" cap="none" dirty="0">
                <a:latin typeface="Century Gothic"/>
                <a:ea typeface="Century Gothic"/>
                <a:cs typeface="Century Gothic"/>
                <a:sym typeface="Century Gothic"/>
              </a:rPr>
              <a:t>someone else (a friend, a cousin...) </a:t>
            </a:r>
            <a:r>
              <a:rPr lang="en-GB" sz="2800" b="0" i="0" u="none" strike="noStrike" cap="none" dirty="0">
                <a:latin typeface="Century Gothic"/>
                <a:ea typeface="Century Gothic"/>
                <a:cs typeface="Century Gothic"/>
                <a:sym typeface="Century Gothic"/>
              </a:rPr>
              <a:t>goes and where </a:t>
            </a:r>
            <a:r>
              <a:rPr lang="en-GB" sz="2800" b="1" i="1" u="none" strike="noStrike" cap="none" dirty="0">
                <a:latin typeface="Century Gothic"/>
                <a:ea typeface="Century Gothic"/>
                <a:cs typeface="Century Gothic"/>
                <a:sym typeface="Century Gothic"/>
              </a:rPr>
              <a:t>you</a:t>
            </a:r>
            <a:r>
              <a:rPr lang="en-GB" sz="2800" b="0" i="1" u="none" strike="noStrike" cap="none" dirty="0">
                <a:latin typeface="Century Gothic"/>
                <a:ea typeface="Century Gothic"/>
                <a:cs typeface="Century Gothic"/>
                <a:sym typeface="Century Gothic"/>
              </a:rPr>
              <a:t> and </a:t>
            </a:r>
            <a:r>
              <a:rPr lang="en-GB" sz="2800" b="1" i="1" u="none" strike="noStrike" cap="none" dirty="0">
                <a:latin typeface="Century Gothic"/>
                <a:ea typeface="Century Gothic"/>
                <a:cs typeface="Century Gothic"/>
                <a:sym typeface="Century Gothic"/>
              </a:rPr>
              <a:t>someone else </a:t>
            </a:r>
            <a:r>
              <a:rPr lang="en-GB" sz="2800" b="0" i="0" u="none" strike="noStrike" cap="none" dirty="0">
                <a:latin typeface="Century Gothic"/>
                <a:ea typeface="Century Gothic"/>
                <a:cs typeface="Century Gothic"/>
                <a:sym typeface="Century Gothic"/>
              </a:rPr>
              <a:t>went at different times in the past. Ask questions about where </a:t>
            </a:r>
            <a:r>
              <a:rPr lang="en-GB" sz="2800" b="1" i="1" u="none" strike="noStrike" cap="none" dirty="0">
                <a:latin typeface="Century Gothic"/>
                <a:ea typeface="Century Gothic"/>
                <a:cs typeface="Century Gothic"/>
                <a:sym typeface="Century Gothic"/>
              </a:rPr>
              <a:t>your classmate </a:t>
            </a:r>
            <a:r>
              <a:rPr lang="en-GB" sz="2800" b="0" i="0" u="none" strike="noStrike" cap="none" dirty="0">
                <a:latin typeface="Century Gothic"/>
                <a:ea typeface="Century Gothic"/>
                <a:cs typeface="Century Gothic"/>
                <a:sym typeface="Century Gothic"/>
              </a:rPr>
              <a:t>normally goes and went in the past.</a:t>
            </a:r>
            <a:endParaRPr dirty="0"/>
          </a:p>
        </p:txBody>
      </p:sp>
      <p:sp>
        <p:nvSpPr>
          <p:cNvPr id="868" name="Google Shape;868;p27"/>
          <p:cNvSpPr txBox="1"/>
          <p:nvPr/>
        </p:nvSpPr>
        <p:spPr>
          <a:xfrm>
            <a:off x="214129" y="3297120"/>
            <a:ext cx="1160406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a:latin typeface="Century Gothic"/>
                <a:ea typeface="Century Gothic"/>
                <a:cs typeface="Century Gothic"/>
                <a:sym typeface="Century Gothic"/>
              </a:rPr>
              <a:t>Use ‘voy’, ‘vas’ or ‘va’ and ‘fui’, ‘fuiste’ or ‘fue’ and a pronoun (e.g. ‘yo’, ‘tú’, ‘ella’) if you are comparing different people.</a:t>
            </a:r>
            <a:endParaRPr/>
          </a:p>
        </p:txBody>
      </p:sp>
      <p:sp>
        <p:nvSpPr>
          <p:cNvPr id="869" name="Google Shape;869;p27"/>
          <p:cNvSpPr txBox="1"/>
          <p:nvPr/>
        </p:nvSpPr>
        <p:spPr>
          <a:xfrm>
            <a:off x="293970" y="4290836"/>
            <a:ext cx="244466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a:latin typeface="Century Gothic"/>
                <a:ea typeface="Century Gothic"/>
                <a:cs typeface="Century Gothic"/>
                <a:sym typeface="Century Gothic"/>
              </a:rPr>
              <a:t>Mention:</a:t>
            </a:r>
            <a:endParaRPr/>
          </a:p>
        </p:txBody>
      </p:sp>
      <p:sp>
        <p:nvSpPr>
          <p:cNvPr id="870" name="Google Shape;870;p27"/>
          <p:cNvSpPr txBox="1"/>
          <p:nvPr/>
        </p:nvSpPr>
        <p:spPr>
          <a:xfrm>
            <a:off x="214129" y="4839672"/>
            <a:ext cx="1146820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a:latin typeface="Century Gothic"/>
                <a:ea typeface="Century Gothic"/>
                <a:cs typeface="Century Gothic"/>
                <a:sym typeface="Century Gothic"/>
              </a:rPr>
              <a:t>- when it happens/happened (e.g. cada abril, el año pasado...).</a:t>
            </a:r>
            <a:endParaRPr/>
          </a:p>
        </p:txBody>
      </p:sp>
      <p:sp>
        <p:nvSpPr>
          <p:cNvPr id="871" name="Google Shape;871;p27"/>
          <p:cNvSpPr txBox="1"/>
          <p:nvPr/>
        </p:nvSpPr>
        <p:spPr>
          <a:xfrm>
            <a:off x="214129" y="5608306"/>
            <a:ext cx="1025954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a:latin typeface="Century Gothic"/>
                <a:ea typeface="Century Gothic"/>
                <a:cs typeface="Century Gothic"/>
                <a:sym typeface="Century Gothic"/>
              </a:rPr>
              <a:t>- what the purpose of going is/was (use ‘para’ + infinitive).</a:t>
            </a:r>
            <a:endParaRPr/>
          </a:p>
        </p:txBody>
      </p:sp>
      <p:sp>
        <p:nvSpPr>
          <p:cNvPr id="872" name="Google Shape;872;p27"/>
          <p:cNvSpPr/>
          <p:nvPr/>
        </p:nvSpPr>
        <p:spPr>
          <a:xfrm>
            <a:off x="0" y="-138499"/>
            <a:ext cx="65" cy="276999"/>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Arial"/>
              <a:ea typeface="Arial"/>
              <a:cs typeface="Arial"/>
              <a:sym typeface="Arial"/>
            </a:endParaRPr>
          </a:p>
        </p:txBody>
      </p:sp>
      <p:pic>
        <p:nvPicPr>
          <p:cNvPr id="873" name="Google Shape;873;p27"/>
          <p:cNvPicPr preferRelativeResize="0"/>
          <p:nvPr/>
        </p:nvPicPr>
        <p:blipFill rotWithShape="1">
          <a:blip r:embed="rId3">
            <a:alphaModFix/>
          </a:blip>
          <a:srcRect/>
          <a:stretch/>
        </p:blipFill>
        <p:spPr>
          <a:xfrm>
            <a:off x="5581584" y="132963"/>
            <a:ext cx="1823754" cy="1279349"/>
          </a:xfrm>
          <a:prstGeom prst="rect">
            <a:avLst/>
          </a:prstGeom>
          <a:noFill/>
          <a:ln>
            <a:noFill/>
          </a:ln>
        </p:spPr>
      </p:pic>
      <p:pic>
        <p:nvPicPr>
          <p:cNvPr id="874" name="Google Shape;874;p27" descr="Eiffel Tower Clip art - Tour Cliparts png download - 2400*2400 ..."/>
          <p:cNvPicPr preferRelativeResize="0"/>
          <p:nvPr/>
        </p:nvPicPr>
        <p:blipFill rotWithShape="1">
          <a:blip r:embed="rId4">
            <a:alphaModFix/>
          </a:blip>
          <a:srcRect/>
          <a:stretch/>
        </p:blipFill>
        <p:spPr>
          <a:xfrm>
            <a:off x="10462595" y="1007383"/>
            <a:ext cx="1816307" cy="1816307"/>
          </a:xfrm>
          <a:prstGeom prst="rect">
            <a:avLst/>
          </a:prstGeom>
          <a:noFill/>
          <a:ln>
            <a:noFill/>
          </a:ln>
        </p:spPr>
      </p:pic>
      <p:pic>
        <p:nvPicPr>
          <p:cNvPr id="875" name="Google Shape;875;p27"/>
          <p:cNvPicPr preferRelativeResize="0"/>
          <p:nvPr/>
        </p:nvPicPr>
        <p:blipFill rotWithShape="1">
          <a:blip r:embed="rId5">
            <a:clrChange>
              <a:clrFrom>
                <a:srgbClr val="FFFFFF"/>
              </a:clrFrom>
              <a:clrTo>
                <a:srgbClr val="FFFFFF">
                  <a:alpha val="0"/>
                </a:srgbClr>
              </a:clrTo>
            </a:clrChange>
            <a:alphaModFix/>
          </a:blip>
          <a:srcRect/>
          <a:stretch/>
        </p:blipFill>
        <p:spPr>
          <a:xfrm>
            <a:off x="10385152" y="5408335"/>
            <a:ext cx="1656007" cy="895483"/>
          </a:xfrm>
          <a:prstGeom prst="rect">
            <a:avLst/>
          </a:prstGeom>
          <a:noFill/>
          <a:ln>
            <a:noFill/>
          </a:ln>
        </p:spPr>
      </p:pic>
      <p:pic>
        <p:nvPicPr>
          <p:cNvPr id="876" name="Google Shape;876;p27"/>
          <p:cNvPicPr preferRelativeResize="0"/>
          <p:nvPr/>
        </p:nvPicPr>
        <p:blipFill rotWithShape="1">
          <a:blip r:embed="rId6">
            <a:alphaModFix/>
          </a:blip>
          <a:srcRect/>
          <a:stretch/>
        </p:blipFill>
        <p:spPr>
          <a:xfrm>
            <a:off x="8286164" y="200446"/>
            <a:ext cx="1994469" cy="1183640"/>
          </a:xfrm>
          <a:prstGeom prst="rect">
            <a:avLst/>
          </a:prstGeom>
          <a:noFill/>
          <a:ln>
            <a:noFill/>
          </a:ln>
        </p:spPr>
      </p:pic>
      <p:pic>
        <p:nvPicPr>
          <p:cNvPr id="877" name="Google Shape;877;p27"/>
          <p:cNvPicPr preferRelativeResize="0"/>
          <p:nvPr/>
        </p:nvPicPr>
        <p:blipFill rotWithShape="1">
          <a:blip r:embed="rId7">
            <a:clrChange>
              <a:clrFrom>
                <a:srgbClr val="FFFFFF"/>
              </a:clrFrom>
              <a:clrTo>
                <a:srgbClr val="FFFFFF">
                  <a:alpha val="0"/>
                </a:srgbClr>
              </a:clrTo>
            </a:clrChange>
            <a:alphaModFix/>
          </a:blip>
          <a:srcRect/>
          <a:stretch/>
        </p:blipFill>
        <p:spPr>
          <a:xfrm>
            <a:off x="10495196" y="3587823"/>
            <a:ext cx="1656007" cy="1656007"/>
          </a:xfrm>
          <a:prstGeom prst="rect">
            <a:avLst/>
          </a:prstGeom>
          <a:noFill/>
          <a:ln>
            <a:noFill/>
          </a:ln>
        </p:spPr>
      </p:pic>
      <p:sp>
        <p:nvSpPr>
          <p:cNvPr id="17" name="Title 4">
            <a:extLst>
              <a:ext uri="{FF2B5EF4-FFF2-40B4-BE49-F238E27FC236}">
                <a16:creationId xmlns:a16="http://schemas.microsoft.com/office/drawing/2014/main" id="{2D12A612-1250-4028-9023-3439D29C275F}"/>
              </a:ext>
            </a:extLst>
          </p:cNvPr>
          <p:cNvSpPr txBox="1">
            <a:spLocks/>
          </p:cNvSpPr>
          <p:nvPr/>
        </p:nvSpPr>
        <p:spPr>
          <a:xfrm>
            <a:off x="0" y="180499"/>
            <a:ext cx="3403600" cy="647577"/>
          </a:xfrm>
          <a:prstGeom prst="rect">
            <a:avLst/>
          </a:prstGeom>
          <a:blipFill>
            <a:blip r:embed="rId8">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rtl="0">
              <a:lnSpc>
                <a:spcPct val="100000"/>
              </a:lnSpc>
              <a:spcBef>
                <a:spcPts val="0"/>
              </a:spcBef>
              <a:spcAft>
                <a:spcPts val="0"/>
              </a:spcAft>
              <a:buClr>
                <a:srgbClr val="1F3864"/>
              </a:buClr>
              <a:buSzPts val="2800"/>
              <a:buFont typeface="Century Gothic"/>
              <a:buNone/>
            </a:pPr>
            <a:r>
              <a:rPr lang="en-GB" sz="2800" b="1" i="0" u="none" strike="noStrike" cap="none" dirty="0">
                <a:latin typeface="Century Gothic"/>
                <a:ea typeface="Century Gothic"/>
                <a:cs typeface="Century Gothic"/>
                <a:sym typeface="Century Gothic"/>
              </a:rPr>
              <a:t>¡</a:t>
            </a:r>
            <a:r>
              <a:rPr lang="en-GB" sz="2800" b="1" i="0" u="none" strike="noStrike" cap="none" dirty="0" err="1">
                <a:latin typeface="Century Gothic"/>
                <a:ea typeface="Century Gothic"/>
                <a:cs typeface="Century Gothic"/>
                <a:sym typeface="Century Gothic"/>
              </a:rPr>
              <a:t>Ahora</a:t>
            </a:r>
            <a:r>
              <a:rPr lang="en-GB" sz="2800" b="1" i="0" u="none" strike="noStrike" cap="none" dirty="0">
                <a:latin typeface="Century Gothic"/>
                <a:ea typeface="Century Gothic"/>
                <a:cs typeface="Century Gothic"/>
                <a:sym typeface="Century Gothic"/>
              </a:rPr>
              <a:t> </a:t>
            </a:r>
            <a:r>
              <a:rPr lang="en-GB" sz="2800" b="1" i="0" u="none" strike="noStrike" cap="none" dirty="0" err="1">
                <a:latin typeface="Century Gothic"/>
                <a:ea typeface="Century Gothic"/>
                <a:cs typeface="Century Gothic"/>
                <a:sym typeface="Century Gothic"/>
              </a:rPr>
              <a:t>tú</a:t>
            </a:r>
            <a:r>
              <a:rPr lang="en-GB" sz="2800" b="1" i="0" u="none" strike="noStrike" cap="none" dirty="0">
                <a:latin typeface="Century Gothic"/>
                <a:ea typeface="Century Gothic"/>
                <a:cs typeface="Century Gothic"/>
                <a:sym typeface="Century Gothic"/>
              </a:rPr>
              <a:t>!</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Term 1.2, Week 7)</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pic>
        <p:nvPicPr>
          <p:cNvPr id="6" name="Picture 5" descr="the letter Q">
            <a:extLst>
              <a:ext uri="{FF2B5EF4-FFF2-40B4-BE49-F238E27FC236}">
                <a16:creationId xmlns:a16="http://schemas.microsoft.com/office/drawing/2014/main" id="{D6561B8D-94E3-4C34-92CC-CE72EC6DC6EC}"/>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9" name="TextBox 12">
            <a:extLst>
              <a:ext uri="{FF2B5EF4-FFF2-40B4-BE49-F238E27FC236}">
                <a16:creationId xmlns:a16="http://schemas.microsoft.com/office/drawing/2014/main" id="{34BC7A3F-0C55-49E4-871B-7A27379E183E}"/>
              </a:ext>
            </a:extLst>
          </p:cNvPr>
          <p:cNvSpPr txBox="1"/>
          <p:nvPr/>
        </p:nvSpPr>
        <p:spPr>
          <a:xfrm>
            <a:off x="175149" y="3625629"/>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838C3D2-D4DA-404D-9C0F-5947215E633C}"/>
              </a:ext>
            </a:extLst>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Google Shape;891;p28">
            <a:extLst>
              <a:ext uri="{FF2B5EF4-FFF2-40B4-BE49-F238E27FC236}">
                <a16:creationId xmlns:a16="http://schemas.microsoft.com/office/drawing/2014/main" id="{3F987A6A-537A-4B8D-BBDB-98098D12E186}"/>
              </a:ext>
            </a:extLst>
          </p:cNvPr>
          <p:cNvSpPr txBox="1"/>
          <p:nvPr/>
        </p:nvSpPr>
        <p:spPr>
          <a:xfrm>
            <a:off x="175149" y="4555407"/>
            <a:ext cx="1033840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sng" strike="noStrike" cap="none" dirty="0">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Quizlet link</a:t>
            </a:r>
            <a:br>
              <a:rPr lang="en-GB" sz="2400" b="0" i="0" u="none" strike="noStrike" cap="none" dirty="0">
                <a:latin typeface="Century Gothic"/>
                <a:ea typeface="Century Gothic"/>
                <a:cs typeface="Century Gothic"/>
                <a:sym typeface="Century Gothic"/>
              </a:rPr>
            </a:br>
            <a:endParaRPr sz="2400" b="0" i="0" u="none" strike="noStrike" cap="none" dirty="0">
              <a:latin typeface="Century Gothic"/>
              <a:ea typeface="Century Gothic"/>
              <a:cs typeface="Century Gothic"/>
              <a:sym typeface="Century Gothic"/>
            </a:endParaRPr>
          </a:p>
        </p:txBody>
      </p:sp>
      <p:sp>
        <p:nvSpPr>
          <p:cNvPr id="11" name="Google Shape;892;p28">
            <a:extLst>
              <a:ext uri="{FF2B5EF4-FFF2-40B4-BE49-F238E27FC236}">
                <a16:creationId xmlns:a16="http://schemas.microsoft.com/office/drawing/2014/main" id="{040C31D0-763C-4799-98C2-FE0B9A8EAF69}"/>
              </a:ext>
            </a:extLst>
          </p:cNvPr>
          <p:cNvSpPr/>
          <p:nvPr/>
        </p:nvSpPr>
        <p:spPr>
          <a:xfrm>
            <a:off x="175149" y="5373936"/>
            <a:ext cx="1106680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400"/>
              <a:buFont typeface="Century Gothic"/>
              <a:buNone/>
            </a:pPr>
            <a:r>
              <a:rPr lang="en-GB" sz="2400" b="1" i="0" u="none" strike="noStrike" cap="none">
                <a:latin typeface="Century Gothic"/>
                <a:ea typeface="Century Gothic"/>
                <a:cs typeface="Century Gothic"/>
                <a:sym typeface="Century Gothic"/>
              </a:rPr>
              <a:t>In addition, revisit:		</a:t>
            </a:r>
            <a:r>
              <a:rPr lang="en-GB" sz="2400" b="0" i="0" u="sng" strike="noStrike" cap="none">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Year 9 Term 1.1 Week 7</a:t>
            </a:r>
            <a:endParaRPr sz="24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E4E79"/>
              </a:buClr>
              <a:buSzPts val="2400"/>
              <a:buFont typeface="Century Gothic"/>
              <a:buNone/>
            </a:pPr>
            <a:r>
              <a:rPr lang="en-GB" sz="2400" b="0" i="0" u="none" strike="noStrike" cap="none">
                <a:latin typeface="Century Gothic"/>
                <a:ea typeface="Century Gothic"/>
                <a:cs typeface="Century Gothic"/>
                <a:sym typeface="Century Gothic"/>
              </a:rPr>
              <a:t>				</a:t>
            </a:r>
            <a:r>
              <a:rPr lang="en-GB" sz="2400" b="0" i="0" u="sng" strike="noStrike" cap="none">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Year 8 Term 3.2 Week 6</a:t>
            </a:r>
            <a:br>
              <a:rPr lang="en-GB" sz="2400" b="0" i="0" u="none" strike="noStrike" cap="none">
                <a:latin typeface="Century Gothic"/>
                <a:ea typeface="Century Gothic"/>
                <a:cs typeface="Century Gothic"/>
                <a:sym typeface="Century Gothic"/>
              </a:rPr>
            </a:br>
            <a:endParaRPr sz="2400" b="0" i="0" u="none" strike="noStrike" cap="none">
              <a:latin typeface="Century Gothic"/>
              <a:ea typeface="Century Gothic"/>
              <a:cs typeface="Century Gothic"/>
              <a:sym typeface="Century Gothic"/>
            </a:endParaRPr>
          </a:p>
        </p:txBody>
      </p:sp>
    </p:spTree>
    <p:extLst>
      <p:ext uri="{BB962C8B-B14F-4D97-AF65-F5344CB8AC3E}">
        <p14:creationId xmlns:p14="http://schemas.microsoft.com/office/powerpoint/2010/main" val="283431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5" name="Google Shape;145;p3"/>
          <p:cNvSpPr txBox="1"/>
          <p:nvPr/>
        </p:nvSpPr>
        <p:spPr>
          <a:xfrm>
            <a:off x="4269197" y="24904"/>
            <a:ext cx="7844012"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Persona A lee su versión del texto.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Persona B escucha y toma apuntes*.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¿Cuáles son las diferencias?</a:t>
            </a:r>
            <a:endParaRPr kumimoji="0"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43" name="Google Shape;143;p3"/>
          <p:cNvSpPr txBox="1">
            <a:spLocks noGrp="1"/>
          </p:cNvSpPr>
          <p:nvPr>
            <p:ph type="title"/>
          </p:nvPr>
        </p:nvSpPr>
        <p:spPr>
          <a:xfrm>
            <a:off x="82286" y="0"/>
            <a:ext cx="53854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b="1">
                <a:solidFill>
                  <a:schemeClr val="lt1"/>
                </a:solidFill>
              </a:rPr>
              <a:t>Mis vacaciones</a:t>
            </a:r>
            <a:endParaRPr sz="2800" b="1">
              <a:solidFill>
                <a:schemeClr val="lt1"/>
              </a:solidFill>
            </a:endParaRPr>
          </a:p>
        </p:txBody>
      </p:sp>
      <p:sp>
        <p:nvSpPr>
          <p:cNvPr id="144" name="Google Shape;144;p3"/>
          <p:cNvSpPr/>
          <p:nvPr/>
        </p:nvSpPr>
        <p:spPr>
          <a:xfrm>
            <a:off x="10375900" y="258166"/>
            <a:ext cx="1552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6" name="Google Shape;146;p3"/>
          <p:cNvSpPr/>
          <p:nvPr/>
        </p:nvSpPr>
        <p:spPr>
          <a:xfrm>
            <a:off x="2692399" y="1686530"/>
            <a:ext cx="7083775" cy="3785652"/>
          </a:xfrm>
          <a:prstGeom prst="rect">
            <a:avLst/>
          </a:prstGeom>
          <a:solidFill>
            <a:srgbClr val="FFF4E7"/>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Generalmente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las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vacaciones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al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extranjero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importante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viajar</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porque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aprendes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sobre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la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cultura</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de un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país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diferente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Por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ejemplo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marzo</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del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año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pasado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fui</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tren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al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este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de Italia,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cerca</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de </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las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montañas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Pasé</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dos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días</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allí</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un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viaje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bastante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corto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Fui</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unos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museos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y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después</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compré</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un regalo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un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mercado</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para</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mi </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amiga</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diciembre</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siempre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al sur de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Inglaterra</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porque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me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encanta</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caminar</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el campo. </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Sin embargo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este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año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la </a:t>
            </a: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idea</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diferente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trabajar</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el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estadio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simplemente</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para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ganar</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dinero</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47" name="Google Shape;147;p3"/>
          <p:cNvSpPr/>
          <p:nvPr/>
        </p:nvSpPr>
        <p:spPr>
          <a:xfrm>
            <a:off x="98776" y="5370239"/>
            <a:ext cx="2549174" cy="970823"/>
          </a:xfrm>
          <a:prstGeom prst="wedgeRoundRectCallout">
            <a:avLst>
              <a:gd name="adj1" fmla="val -49055"/>
              <a:gd name="adj2" fmla="val -12083"/>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Which other words did you need to change?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48" name="Google Shape;148;p3"/>
          <p:cNvCxnSpPr/>
          <p:nvPr/>
        </p:nvCxnSpPr>
        <p:spPr>
          <a:xfrm>
            <a:off x="8288724" y="2341167"/>
            <a:ext cx="735254" cy="1"/>
          </a:xfrm>
          <a:prstGeom prst="straightConnector1">
            <a:avLst/>
          </a:prstGeom>
          <a:noFill/>
          <a:ln w="38100" cap="flat" cmpd="sng">
            <a:solidFill>
              <a:srgbClr val="7030A0"/>
            </a:solidFill>
            <a:prstDash val="solid"/>
            <a:miter lim="800000"/>
            <a:headEnd type="none" w="sm" len="sm"/>
            <a:tailEnd type="none" w="sm" len="sm"/>
          </a:ln>
        </p:spPr>
      </p:cxnSp>
      <p:cxnSp>
        <p:nvCxnSpPr>
          <p:cNvPr id="149" name="Google Shape;149;p3"/>
          <p:cNvCxnSpPr/>
          <p:nvPr/>
        </p:nvCxnSpPr>
        <p:spPr>
          <a:xfrm rot="10800000" flipH="1">
            <a:off x="2776178" y="2010725"/>
            <a:ext cx="1757722" cy="9496"/>
          </a:xfrm>
          <a:prstGeom prst="straightConnector1">
            <a:avLst/>
          </a:prstGeom>
          <a:noFill/>
          <a:ln w="38100" cap="flat" cmpd="sng">
            <a:solidFill>
              <a:srgbClr val="7030A0"/>
            </a:solidFill>
            <a:prstDash val="solid"/>
            <a:miter lim="800000"/>
            <a:headEnd type="none" w="sm" len="sm"/>
            <a:tailEnd type="none" w="sm" len="sm"/>
          </a:ln>
        </p:spPr>
      </p:cxnSp>
      <p:cxnSp>
        <p:nvCxnSpPr>
          <p:cNvPr id="150" name="Google Shape;150;p3"/>
          <p:cNvCxnSpPr/>
          <p:nvPr/>
        </p:nvCxnSpPr>
        <p:spPr>
          <a:xfrm>
            <a:off x="7059627" y="2650847"/>
            <a:ext cx="614161" cy="0"/>
          </a:xfrm>
          <a:prstGeom prst="straightConnector1">
            <a:avLst/>
          </a:prstGeom>
          <a:noFill/>
          <a:ln w="38100" cap="flat" cmpd="sng">
            <a:solidFill>
              <a:srgbClr val="7030A0"/>
            </a:solidFill>
            <a:prstDash val="solid"/>
            <a:miter lim="800000"/>
            <a:headEnd type="none" w="sm" len="sm"/>
            <a:tailEnd type="none" w="sm" len="sm"/>
          </a:ln>
        </p:spPr>
      </p:cxnSp>
      <p:cxnSp>
        <p:nvCxnSpPr>
          <p:cNvPr id="151" name="Google Shape;151;p3"/>
          <p:cNvCxnSpPr/>
          <p:nvPr/>
        </p:nvCxnSpPr>
        <p:spPr>
          <a:xfrm>
            <a:off x="4533900" y="2940498"/>
            <a:ext cx="584037" cy="0"/>
          </a:xfrm>
          <a:prstGeom prst="straightConnector1">
            <a:avLst/>
          </a:prstGeom>
          <a:noFill/>
          <a:ln w="38100" cap="flat" cmpd="sng">
            <a:solidFill>
              <a:srgbClr val="7030A0"/>
            </a:solidFill>
            <a:prstDash val="solid"/>
            <a:miter lim="800000"/>
            <a:headEnd type="none" w="sm" len="sm"/>
            <a:tailEnd type="none" w="sm" len="sm"/>
          </a:ln>
        </p:spPr>
      </p:cxnSp>
      <p:cxnSp>
        <p:nvCxnSpPr>
          <p:cNvPr id="152" name="Google Shape;152;p3"/>
          <p:cNvCxnSpPr/>
          <p:nvPr/>
        </p:nvCxnSpPr>
        <p:spPr>
          <a:xfrm rot="10800000" flipH="1">
            <a:off x="5009538" y="3835720"/>
            <a:ext cx="899134" cy="1958"/>
          </a:xfrm>
          <a:prstGeom prst="straightConnector1">
            <a:avLst/>
          </a:prstGeom>
          <a:noFill/>
          <a:ln w="38100" cap="flat" cmpd="sng">
            <a:solidFill>
              <a:srgbClr val="7030A0"/>
            </a:solidFill>
            <a:prstDash val="solid"/>
            <a:miter lim="800000"/>
            <a:headEnd type="none" w="sm" len="sm"/>
            <a:tailEnd type="none" w="sm" len="sm"/>
          </a:ln>
        </p:spPr>
      </p:cxnSp>
      <p:cxnSp>
        <p:nvCxnSpPr>
          <p:cNvPr id="153" name="Google Shape;153;p3"/>
          <p:cNvCxnSpPr/>
          <p:nvPr/>
        </p:nvCxnSpPr>
        <p:spPr>
          <a:xfrm>
            <a:off x="5369572" y="3531981"/>
            <a:ext cx="905112" cy="0"/>
          </a:xfrm>
          <a:prstGeom prst="straightConnector1">
            <a:avLst/>
          </a:prstGeom>
          <a:noFill/>
          <a:ln w="38100" cap="flat" cmpd="sng">
            <a:solidFill>
              <a:srgbClr val="7030A0"/>
            </a:solidFill>
            <a:prstDash val="solid"/>
            <a:miter lim="800000"/>
            <a:headEnd type="none" w="sm" len="sm"/>
            <a:tailEnd type="none" w="sm" len="sm"/>
          </a:ln>
        </p:spPr>
      </p:cxnSp>
      <p:cxnSp>
        <p:nvCxnSpPr>
          <p:cNvPr id="154" name="Google Shape;154;p3"/>
          <p:cNvCxnSpPr/>
          <p:nvPr/>
        </p:nvCxnSpPr>
        <p:spPr>
          <a:xfrm>
            <a:off x="3211449" y="4469839"/>
            <a:ext cx="1093851" cy="1"/>
          </a:xfrm>
          <a:prstGeom prst="straightConnector1">
            <a:avLst/>
          </a:prstGeom>
          <a:noFill/>
          <a:ln w="38100" cap="flat" cmpd="sng">
            <a:solidFill>
              <a:srgbClr val="7030A0"/>
            </a:solidFill>
            <a:prstDash val="solid"/>
            <a:miter lim="800000"/>
            <a:headEnd type="none" w="sm" len="sm"/>
            <a:tailEnd type="none" w="sm" len="sm"/>
          </a:ln>
        </p:spPr>
      </p:cxnSp>
      <p:cxnSp>
        <p:nvCxnSpPr>
          <p:cNvPr id="155" name="Google Shape;155;p3"/>
          <p:cNvCxnSpPr/>
          <p:nvPr/>
        </p:nvCxnSpPr>
        <p:spPr>
          <a:xfrm>
            <a:off x="2755050" y="3828928"/>
            <a:ext cx="1209084" cy="0"/>
          </a:xfrm>
          <a:prstGeom prst="straightConnector1">
            <a:avLst/>
          </a:prstGeom>
          <a:noFill/>
          <a:ln w="38100" cap="flat" cmpd="sng">
            <a:solidFill>
              <a:srgbClr val="7030A0"/>
            </a:solidFill>
            <a:prstDash val="solid"/>
            <a:miter lim="800000"/>
            <a:headEnd type="none" w="sm" len="sm"/>
            <a:tailEnd type="none" w="sm" len="sm"/>
          </a:ln>
        </p:spPr>
      </p:cxnSp>
      <p:cxnSp>
        <p:nvCxnSpPr>
          <p:cNvPr id="156" name="Google Shape;156;p3"/>
          <p:cNvCxnSpPr/>
          <p:nvPr/>
        </p:nvCxnSpPr>
        <p:spPr>
          <a:xfrm>
            <a:off x="4509093" y="4455652"/>
            <a:ext cx="882791" cy="5551"/>
          </a:xfrm>
          <a:prstGeom prst="straightConnector1">
            <a:avLst/>
          </a:prstGeom>
          <a:noFill/>
          <a:ln w="38100" cap="flat" cmpd="sng">
            <a:solidFill>
              <a:srgbClr val="7030A0"/>
            </a:solidFill>
            <a:prstDash val="solid"/>
            <a:miter lim="800000"/>
            <a:headEnd type="none" w="sm" len="sm"/>
            <a:tailEnd type="none" w="sm" len="sm"/>
          </a:ln>
        </p:spPr>
      </p:cxnSp>
      <p:cxnSp>
        <p:nvCxnSpPr>
          <p:cNvPr id="157" name="Google Shape;157;p3"/>
          <p:cNvCxnSpPr/>
          <p:nvPr/>
        </p:nvCxnSpPr>
        <p:spPr>
          <a:xfrm>
            <a:off x="4405937" y="4757131"/>
            <a:ext cx="1061803" cy="0"/>
          </a:xfrm>
          <a:prstGeom prst="straightConnector1">
            <a:avLst/>
          </a:prstGeom>
          <a:noFill/>
          <a:ln w="38100" cap="flat" cmpd="sng">
            <a:solidFill>
              <a:srgbClr val="7030A0"/>
            </a:solidFill>
            <a:prstDash val="solid"/>
            <a:miter lim="800000"/>
            <a:headEnd type="none" w="sm" len="sm"/>
            <a:tailEnd type="none" w="sm" len="sm"/>
          </a:ln>
        </p:spPr>
      </p:cxnSp>
      <p:cxnSp>
        <p:nvCxnSpPr>
          <p:cNvPr id="158" name="Google Shape;158;p3"/>
          <p:cNvCxnSpPr/>
          <p:nvPr/>
        </p:nvCxnSpPr>
        <p:spPr>
          <a:xfrm rot="10800000" flipH="1">
            <a:off x="3550822" y="5061041"/>
            <a:ext cx="770166" cy="1"/>
          </a:xfrm>
          <a:prstGeom prst="straightConnector1">
            <a:avLst/>
          </a:prstGeom>
          <a:noFill/>
          <a:ln w="38100" cap="flat" cmpd="sng">
            <a:solidFill>
              <a:srgbClr val="7030A0"/>
            </a:solidFill>
            <a:prstDash val="solid"/>
            <a:miter lim="800000"/>
            <a:headEnd type="none" w="sm" len="sm"/>
            <a:tailEnd type="none" w="sm" len="sm"/>
          </a:ln>
        </p:spPr>
      </p:cxnSp>
      <p:cxnSp>
        <p:nvCxnSpPr>
          <p:cNvPr id="159" name="Google Shape;159;p3"/>
          <p:cNvCxnSpPr/>
          <p:nvPr/>
        </p:nvCxnSpPr>
        <p:spPr>
          <a:xfrm>
            <a:off x="2781505" y="3249917"/>
            <a:ext cx="1314635" cy="0"/>
          </a:xfrm>
          <a:prstGeom prst="straightConnector1">
            <a:avLst/>
          </a:prstGeom>
          <a:noFill/>
          <a:ln w="38100" cap="flat" cmpd="sng">
            <a:solidFill>
              <a:srgbClr val="7030A0"/>
            </a:solidFill>
            <a:prstDash val="solid"/>
            <a:miter lim="800000"/>
            <a:headEnd type="none" w="sm" len="sm"/>
            <a:tailEnd type="none" w="sm" len="sm"/>
          </a:ln>
        </p:spPr>
      </p:cxnSp>
      <p:cxnSp>
        <p:nvCxnSpPr>
          <p:cNvPr id="160" name="Google Shape;160;p3"/>
          <p:cNvCxnSpPr/>
          <p:nvPr/>
        </p:nvCxnSpPr>
        <p:spPr>
          <a:xfrm rot="10800000" flipH="1">
            <a:off x="4245846" y="3538036"/>
            <a:ext cx="750466" cy="1"/>
          </a:xfrm>
          <a:prstGeom prst="straightConnector1">
            <a:avLst/>
          </a:prstGeom>
          <a:noFill/>
          <a:ln w="38100" cap="flat" cmpd="sng">
            <a:solidFill>
              <a:srgbClr val="7030A0"/>
            </a:solidFill>
            <a:prstDash val="solid"/>
            <a:miter lim="800000"/>
            <a:headEnd type="none" w="sm" len="sm"/>
            <a:tailEnd type="none" w="sm" len="sm"/>
          </a:ln>
        </p:spPr>
      </p:cxnSp>
      <p:cxnSp>
        <p:nvCxnSpPr>
          <p:cNvPr id="161" name="Google Shape;161;p3"/>
          <p:cNvCxnSpPr/>
          <p:nvPr/>
        </p:nvCxnSpPr>
        <p:spPr>
          <a:xfrm>
            <a:off x="5303438" y="2942803"/>
            <a:ext cx="636481" cy="0"/>
          </a:xfrm>
          <a:prstGeom prst="straightConnector1">
            <a:avLst/>
          </a:prstGeom>
          <a:noFill/>
          <a:ln w="38100" cap="flat" cmpd="sng">
            <a:solidFill>
              <a:srgbClr val="7030A0"/>
            </a:solidFill>
            <a:prstDash val="solid"/>
            <a:miter lim="800000"/>
            <a:headEnd type="none" w="sm" len="sm"/>
            <a:tailEnd type="none" w="sm" len="sm"/>
          </a:ln>
        </p:spPr>
      </p:cxnSp>
      <p:cxnSp>
        <p:nvCxnSpPr>
          <p:cNvPr id="162" name="Google Shape;162;p3"/>
          <p:cNvCxnSpPr/>
          <p:nvPr/>
        </p:nvCxnSpPr>
        <p:spPr>
          <a:xfrm>
            <a:off x="8371417" y="5074620"/>
            <a:ext cx="981111" cy="0"/>
          </a:xfrm>
          <a:prstGeom prst="straightConnector1">
            <a:avLst/>
          </a:prstGeom>
          <a:noFill/>
          <a:ln w="38100" cap="flat" cmpd="sng">
            <a:solidFill>
              <a:srgbClr val="7030A0"/>
            </a:solidFill>
            <a:prstDash val="solid"/>
            <a:miter lim="800000"/>
            <a:headEnd type="none" w="sm" len="sm"/>
            <a:tailEnd type="none" w="sm" len="sm"/>
          </a:ln>
        </p:spPr>
      </p:cxnSp>
      <p:cxnSp>
        <p:nvCxnSpPr>
          <p:cNvPr id="163" name="Google Shape;163;p3"/>
          <p:cNvCxnSpPr/>
          <p:nvPr/>
        </p:nvCxnSpPr>
        <p:spPr>
          <a:xfrm>
            <a:off x="5303438" y="3219776"/>
            <a:ext cx="552710" cy="0"/>
          </a:xfrm>
          <a:prstGeom prst="straightConnector1">
            <a:avLst/>
          </a:prstGeom>
          <a:noFill/>
          <a:ln w="38100" cap="flat" cmpd="sng">
            <a:solidFill>
              <a:srgbClr val="7030A0"/>
            </a:solidFill>
            <a:prstDash val="solid"/>
            <a:miter lim="800000"/>
            <a:headEnd type="none" w="sm" len="sm"/>
            <a:tailEnd type="none" w="sm" len="sm"/>
          </a:ln>
        </p:spPr>
      </p:cxnSp>
      <p:cxnSp>
        <p:nvCxnSpPr>
          <p:cNvPr id="164" name="Google Shape;164;p3"/>
          <p:cNvCxnSpPr/>
          <p:nvPr/>
        </p:nvCxnSpPr>
        <p:spPr>
          <a:xfrm>
            <a:off x="7143577" y="4471983"/>
            <a:ext cx="1182712" cy="0"/>
          </a:xfrm>
          <a:prstGeom prst="straightConnector1">
            <a:avLst/>
          </a:prstGeom>
          <a:noFill/>
          <a:ln w="38100" cap="flat" cmpd="sng">
            <a:solidFill>
              <a:srgbClr val="7030A0"/>
            </a:solidFill>
            <a:prstDash val="solid"/>
            <a:miter lim="800000"/>
            <a:headEnd type="none" w="sm" len="sm"/>
            <a:tailEnd type="none" w="sm" len="sm"/>
          </a:ln>
        </p:spPr>
      </p:cxnSp>
      <p:cxnSp>
        <p:nvCxnSpPr>
          <p:cNvPr id="165" name="Google Shape;165;p3"/>
          <p:cNvCxnSpPr/>
          <p:nvPr/>
        </p:nvCxnSpPr>
        <p:spPr>
          <a:xfrm>
            <a:off x="7273305" y="4760759"/>
            <a:ext cx="1462442" cy="0"/>
          </a:xfrm>
          <a:prstGeom prst="straightConnector1">
            <a:avLst/>
          </a:prstGeom>
          <a:noFill/>
          <a:ln w="38100" cap="flat" cmpd="sng">
            <a:solidFill>
              <a:srgbClr val="7030A0"/>
            </a:solidFill>
            <a:prstDash val="solid"/>
            <a:miter lim="800000"/>
            <a:headEnd type="none" w="sm" len="sm"/>
            <a:tailEnd type="none" w="sm" len="sm"/>
          </a:ln>
        </p:spPr>
      </p:cxnSp>
      <p:cxnSp>
        <p:nvCxnSpPr>
          <p:cNvPr id="166" name="Google Shape;166;p3"/>
          <p:cNvCxnSpPr/>
          <p:nvPr/>
        </p:nvCxnSpPr>
        <p:spPr>
          <a:xfrm rot="10800000" flipH="1">
            <a:off x="8554387" y="3231968"/>
            <a:ext cx="671927" cy="1"/>
          </a:xfrm>
          <a:prstGeom prst="straightConnector1">
            <a:avLst/>
          </a:prstGeom>
          <a:noFill/>
          <a:ln w="38100" cap="flat" cmpd="sng">
            <a:solidFill>
              <a:srgbClr val="7030A0"/>
            </a:solidFill>
            <a:prstDash val="solid"/>
            <a:miter lim="800000"/>
            <a:headEnd type="none" w="sm" len="sm"/>
            <a:tailEnd type="none" w="sm" len="sm"/>
          </a:ln>
        </p:spPr>
      </p:cxnSp>
      <p:cxnSp>
        <p:nvCxnSpPr>
          <p:cNvPr id="167" name="Google Shape;167;p3"/>
          <p:cNvCxnSpPr/>
          <p:nvPr/>
        </p:nvCxnSpPr>
        <p:spPr>
          <a:xfrm rot="10800000" flipH="1">
            <a:off x="2755051" y="5389543"/>
            <a:ext cx="1641711" cy="1"/>
          </a:xfrm>
          <a:prstGeom prst="straightConnector1">
            <a:avLst/>
          </a:prstGeom>
          <a:noFill/>
          <a:ln w="38100" cap="flat" cmpd="sng">
            <a:solidFill>
              <a:srgbClr val="7030A0"/>
            </a:solidFill>
            <a:prstDash val="solid"/>
            <a:miter lim="800000"/>
            <a:headEnd type="none" w="sm" len="sm"/>
            <a:tailEnd type="none" w="sm" len="sm"/>
          </a:ln>
        </p:spPr>
      </p:cxnSp>
      <p:sp>
        <p:nvSpPr>
          <p:cNvPr id="168" name="Google Shape;168;p3"/>
          <p:cNvSpPr/>
          <p:nvPr/>
        </p:nvSpPr>
        <p:spPr>
          <a:xfrm>
            <a:off x="527050" y="1602432"/>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iglesia</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69" name="Google Shape;169;p3"/>
          <p:cNvSpPr/>
          <p:nvPr/>
        </p:nvSpPr>
        <p:spPr>
          <a:xfrm>
            <a:off x="527050" y="221396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largo</a:t>
            </a:r>
            <a:endParaRPr kumimoji="0" sz="1400" b="0" i="0" u="none" strike="noStrike" kern="0" cap="none" spc="0" normalizeH="0" baseline="0" noProof="0">
              <a:ln>
                <a:noFill/>
              </a:ln>
              <a:effectLst/>
              <a:uLnTx/>
              <a:uFillTx/>
              <a:latin typeface="Arial"/>
              <a:cs typeface="Arial"/>
              <a:sym typeface="Arial"/>
            </a:endParaRPr>
          </a:p>
        </p:txBody>
      </p:sp>
      <p:sp>
        <p:nvSpPr>
          <p:cNvPr id="170" name="Google Shape;170;p3"/>
          <p:cNvSpPr/>
          <p:nvPr/>
        </p:nvSpPr>
        <p:spPr>
          <a:xfrm>
            <a:off x="527050" y="2900163"/>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abril</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71" name="Google Shape;171;p3"/>
          <p:cNvSpPr/>
          <p:nvPr/>
        </p:nvSpPr>
        <p:spPr>
          <a:xfrm>
            <a:off x="276044" y="3586358"/>
            <a:ext cx="201858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ir de paseo</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72" name="Google Shape;172;p3"/>
          <p:cNvSpPr/>
          <p:nvPr/>
        </p:nvSpPr>
        <p:spPr>
          <a:xfrm>
            <a:off x="527050" y="421500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avión</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73" name="Google Shape;173;p3"/>
          <p:cNvSpPr/>
          <p:nvPr/>
        </p:nvSpPr>
        <p:spPr>
          <a:xfrm>
            <a:off x="276044" y="4842117"/>
            <a:ext cx="213978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principalmente</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74" name="Google Shape;174;p3"/>
          <p:cNvSpPr/>
          <p:nvPr/>
        </p:nvSpPr>
        <p:spPr>
          <a:xfrm>
            <a:off x="2647950" y="1144971"/>
            <a:ext cx="144819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semana</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75" name="Google Shape;175;p3"/>
          <p:cNvSpPr/>
          <p:nvPr/>
        </p:nvSpPr>
        <p:spPr>
          <a:xfrm>
            <a:off x="4173995" y="1134159"/>
            <a:ext cx="199102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normalmente</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76" name="Google Shape;176;p3"/>
          <p:cNvSpPr/>
          <p:nvPr/>
        </p:nvSpPr>
        <p:spPr>
          <a:xfrm>
            <a:off x="6274684" y="1134812"/>
            <a:ext cx="1737786"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teatro</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77" name="Google Shape;177;p3"/>
          <p:cNvSpPr/>
          <p:nvPr/>
        </p:nvSpPr>
        <p:spPr>
          <a:xfrm>
            <a:off x="8184431" y="1134159"/>
            <a:ext cx="1679095"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intención</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78" name="Google Shape;178;p3"/>
          <p:cNvSpPr/>
          <p:nvPr/>
        </p:nvSpPr>
        <p:spPr>
          <a:xfrm>
            <a:off x="10001406" y="1876159"/>
            <a:ext cx="154305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oeste</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79" name="Google Shape;179;p3"/>
          <p:cNvSpPr/>
          <p:nvPr/>
        </p:nvSpPr>
        <p:spPr>
          <a:xfrm>
            <a:off x="10001407" y="2562354"/>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cada</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80" name="Google Shape;180;p3"/>
          <p:cNvSpPr/>
          <p:nvPr/>
        </p:nvSpPr>
        <p:spPr>
          <a:xfrm>
            <a:off x="10001407" y="3219776"/>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sociedad</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81" name="Google Shape;181;p3"/>
          <p:cNvSpPr/>
          <p:nvPr/>
        </p:nvSpPr>
        <p:spPr>
          <a:xfrm>
            <a:off x="10001407" y="3877199"/>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tienda</a:t>
            </a:r>
            <a:endParaRPr kumimoji="0" sz="1400" b="0" i="0" u="none" strike="noStrike" kern="0" cap="none" spc="0" normalizeH="0" baseline="0" noProof="0">
              <a:ln>
                <a:noFill/>
              </a:ln>
              <a:effectLst/>
              <a:uLnTx/>
              <a:uFillTx/>
              <a:latin typeface="Arial"/>
              <a:cs typeface="Arial"/>
              <a:sym typeface="Arial"/>
            </a:endParaRPr>
          </a:p>
        </p:txBody>
      </p:sp>
      <p:sp>
        <p:nvSpPr>
          <p:cNvPr id="182" name="Google Shape;182;p3"/>
          <p:cNvSpPr/>
          <p:nvPr/>
        </p:nvSpPr>
        <p:spPr>
          <a:xfrm>
            <a:off x="10001407" y="450430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novia</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83" name="Google Shape;183;p3"/>
          <p:cNvSpPr/>
          <p:nvPr/>
        </p:nvSpPr>
        <p:spPr>
          <a:xfrm>
            <a:off x="9985173" y="5104017"/>
            <a:ext cx="1746752"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en cambio</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84" name="Google Shape;184;p3"/>
          <p:cNvSpPr/>
          <p:nvPr/>
        </p:nvSpPr>
        <p:spPr>
          <a:xfrm>
            <a:off x="2762250" y="5836431"/>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la frontera</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85" name="Google Shape;185;p3"/>
          <p:cNvSpPr/>
          <p:nvPr/>
        </p:nvSpPr>
        <p:spPr>
          <a:xfrm>
            <a:off x="4533900" y="584244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luego</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86" name="Google Shape;186;p3"/>
          <p:cNvSpPr/>
          <p:nvPr/>
        </p:nvSpPr>
        <p:spPr>
          <a:xfrm>
            <a:off x="6269213" y="5855653"/>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enero</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87" name="Google Shape;187;p3"/>
          <p:cNvSpPr/>
          <p:nvPr/>
        </p:nvSpPr>
        <p:spPr>
          <a:xfrm>
            <a:off x="8004526" y="5836431"/>
            <a:ext cx="17716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Francia</a:t>
            </a:r>
            <a:endParaRPr kumimoji="0" sz="1400" b="0" i="0" u="none" strike="noStrike" kern="0" cap="none" spc="0" normalizeH="0" baseline="0" noProof="0">
              <a:ln>
                <a:noFill/>
              </a:ln>
              <a:effectLst/>
              <a:uLnTx/>
              <a:uFillTx/>
              <a:latin typeface="Arial"/>
              <a:cs typeface="Arial"/>
              <a:sym typeface="Arial"/>
            </a:endParaRPr>
          </a:p>
        </p:txBody>
      </p:sp>
      <p:sp>
        <p:nvSpPr>
          <p:cNvPr id="188" name="Google Shape;188;p3"/>
          <p:cNvSpPr/>
          <p:nvPr/>
        </p:nvSpPr>
        <p:spPr>
          <a:xfrm>
            <a:off x="4175339" y="1135216"/>
            <a:ext cx="2067532" cy="46500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normalmente</a:t>
            </a:r>
            <a:endParaRPr kumimoji="0" sz="2000" b="1" i="0" u="none" strike="noStrike" kern="0" cap="none" spc="0" normalizeH="0" baseline="0" noProof="0">
              <a:ln>
                <a:noFill/>
              </a:ln>
              <a:effectLst/>
              <a:uLnTx/>
              <a:uFillTx/>
              <a:latin typeface="Century Gothic"/>
              <a:ea typeface="Century Gothic"/>
              <a:cs typeface="Century Gothic"/>
              <a:sym typeface="Century Gothic"/>
            </a:endParaRPr>
          </a:p>
        </p:txBody>
      </p:sp>
      <p:sp>
        <p:nvSpPr>
          <p:cNvPr id="189" name="Google Shape;189;p3"/>
          <p:cNvSpPr/>
          <p:nvPr/>
        </p:nvSpPr>
        <p:spPr>
          <a:xfrm>
            <a:off x="10003102" y="3219547"/>
            <a:ext cx="1543050"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sociedad</a:t>
            </a:r>
            <a:endParaRPr kumimoji="0" sz="2000" b="1" i="0" u="none" strike="noStrike" kern="0" cap="none" spc="0" normalizeH="0" baseline="0" noProof="0">
              <a:ln>
                <a:noFill/>
              </a:ln>
              <a:effectLst/>
              <a:uLnTx/>
              <a:uFillTx/>
              <a:latin typeface="Century Gothic"/>
              <a:ea typeface="Century Gothic"/>
              <a:cs typeface="Century Gothic"/>
              <a:sym typeface="Century Gothic"/>
            </a:endParaRPr>
          </a:p>
        </p:txBody>
      </p:sp>
      <p:sp>
        <p:nvSpPr>
          <p:cNvPr id="190" name="Google Shape;190;p3"/>
          <p:cNvSpPr/>
          <p:nvPr/>
        </p:nvSpPr>
        <p:spPr>
          <a:xfrm>
            <a:off x="498993" y="2901282"/>
            <a:ext cx="1571108" cy="473022"/>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abril</a:t>
            </a:r>
            <a:endParaRPr kumimoji="0" sz="2000" b="1" i="0" u="none" strike="noStrike" kern="0" cap="none" spc="0" normalizeH="0" baseline="0" noProof="0">
              <a:ln>
                <a:noFill/>
              </a:ln>
              <a:effectLst/>
              <a:uLnTx/>
              <a:uFillTx/>
              <a:latin typeface="Century Gothic"/>
              <a:ea typeface="Century Gothic"/>
              <a:cs typeface="Century Gothic"/>
              <a:sym typeface="Century Gothic"/>
            </a:endParaRPr>
          </a:p>
        </p:txBody>
      </p:sp>
      <p:sp>
        <p:nvSpPr>
          <p:cNvPr id="191" name="Google Shape;191;p3"/>
          <p:cNvSpPr/>
          <p:nvPr/>
        </p:nvSpPr>
        <p:spPr>
          <a:xfrm>
            <a:off x="520186" y="4211045"/>
            <a:ext cx="1563693"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avión</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92" name="Google Shape;192;p3"/>
          <p:cNvSpPr/>
          <p:nvPr/>
        </p:nvSpPr>
        <p:spPr>
          <a:xfrm>
            <a:off x="10001406" y="1876159"/>
            <a:ext cx="1590675" cy="47585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oeste</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93" name="Google Shape;193;p3"/>
          <p:cNvSpPr/>
          <p:nvPr/>
        </p:nvSpPr>
        <p:spPr>
          <a:xfrm>
            <a:off x="2756607" y="5837721"/>
            <a:ext cx="1564381" cy="466826"/>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la frontera</a:t>
            </a:r>
            <a:endParaRPr kumimoji="0" sz="2000" b="1" i="0" u="none" strike="noStrike" kern="0" cap="none" spc="0" normalizeH="0" baseline="0" noProof="0">
              <a:ln>
                <a:noFill/>
              </a:ln>
              <a:effectLst/>
              <a:uLnTx/>
              <a:uFillTx/>
              <a:latin typeface="Century Gothic"/>
              <a:ea typeface="Century Gothic"/>
              <a:cs typeface="Century Gothic"/>
              <a:sym typeface="Century Gothic"/>
            </a:endParaRPr>
          </a:p>
        </p:txBody>
      </p:sp>
      <p:sp>
        <p:nvSpPr>
          <p:cNvPr id="194" name="Google Shape;194;p3"/>
          <p:cNvSpPr/>
          <p:nvPr/>
        </p:nvSpPr>
        <p:spPr>
          <a:xfrm>
            <a:off x="9985173" y="4493931"/>
            <a:ext cx="1587499"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novia</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95" name="Google Shape;195;p3"/>
          <p:cNvSpPr/>
          <p:nvPr/>
        </p:nvSpPr>
        <p:spPr>
          <a:xfrm>
            <a:off x="527049" y="1597522"/>
            <a:ext cx="1543051"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iglesia(s)</a:t>
            </a:r>
            <a:endParaRPr kumimoji="0" sz="1400" b="0" i="0" u="none" strike="noStrike" kern="0" cap="none" spc="0" normalizeH="0" baseline="0" noProof="0">
              <a:ln>
                <a:noFill/>
              </a:ln>
              <a:effectLst/>
              <a:uLnTx/>
              <a:uFillTx/>
              <a:latin typeface="Arial"/>
              <a:cs typeface="Arial"/>
              <a:sym typeface="Arial"/>
            </a:endParaRPr>
          </a:p>
        </p:txBody>
      </p:sp>
      <p:sp>
        <p:nvSpPr>
          <p:cNvPr id="196" name="Google Shape;196;p3"/>
          <p:cNvSpPr/>
          <p:nvPr/>
        </p:nvSpPr>
        <p:spPr>
          <a:xfrm>
            <a:off x="2576110" y="1139587"/>
            <a:ext cx="1543051"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semana</a:t>
            </a:r>
            <a:r>
              <a:rPr kumimoji="0" lang="en-GB" sz="2000" b="1" i="0" u="none" strike="noStrike" kern="0" cap="none" spc="0" normalizeH="0" baseline="0" noProof="0" dirty="0" err="1">
                <a:ln>
                  <a:noFill/>
                </a:ln>
                <a:effectLst/>
                <a:uLnTx/>
                <a:uFillTx/>
                <a:latin typeface="Century Gothic"/>
                <a:ea typeface="Century Gothic"/>
                <a:cs typeface="Century Gothic"/>
                <a:sym typeface="Century Gothic"/>
              </a:rPr>
              <a:t>s</a:t>
            </a:r>
            <a:endParaRPr kumimoji="0" sz="2000" b="1"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97" name="Google Shape;197;p3"/>
          <p:cNvSpPr/>
          <p:nvPr/>
        </p:nvSpPr>
        <p:spPr>
          <a:xfrm>
            <a:off x="4533900" y="5842448"/>
            <a:ext cx="1541372"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luego</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198" name="Google Shape;198;p3"/>
          <p:cNvSpPr/>
          <p:nvPr/>
        </p:nvSpPr>
        <p:spPr>
          <a:xfrm>
            <a:off x="10007288" y="3876970"/>
            <a:ext cx="1543051" cy="46500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tienda</a:t>
            </a:r>
            <a:endParaRPr kumimoji="0" sz="1400" b="0" i="0" u="none" strike="noStrike" kern="0" cap="none" spc="0" normalizeH="0" baseline="0" noProof="0">
              <a:ln>
                <a:noFill/>
              </a:ln>
              <a:effectLst/>
              <a:uLnTx/>
              <a:uFillTx/>
              <a:latin typeface="Arial"/>
              <a:cs typeface="Arial"/>
              <a:sym typeface="Arial"/>
            </a:endParaRPr>
          </a:p>
        </p:txBody>
      </p:sp>
      <p:sp>
        <p:nvSpPr>
          <p:cNvPr id="199" name="Google Shape;199;p3"/>
          <p:cNvSpPr/>
          <p:nvPr/>
        </p:nvSpPr>
        <p:spPr>
          <a:xfrm>
            <a:off x="6255808" y="5855994"/>
            <a:ext cx="1563699" cy="46500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enero</a:t>
            </a:r>
            <a:endParaRPr kumimoji="0" sz="2000" b="1"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00" name="Google Shape;200;p3"/>
          <p:cNvSpPr/>
          <p:nvPr/>
        </p:nvSpPr>
        <p:spPr>
          <a:xfrm>
            <a:off x="10000740" y="2565574"/>
            <a:ext cx="1587498" cy="473022"/>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cada</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201" name="Google Shape;201;p3"/>
          <p:cNvSpPr/>
          <p:nvPr/>
        </p:nvSpPr>
        <p:spPr>
          <a:xfrm>
            <a:off x="275256" y="3585411"/>
            <a:ext cx="2018581" cy="472466"/>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ir de paseo</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202" name="Google Shape;202;p3"/>
          <p:cNvSpPr/>
          <p:nvPr/>
        </p:nvSpPr>
        <p:spPr>
          <a:xfrm>
            <a:off x="9983477" y="5105156"/>
            <a:ext cx="1746752" cy="46500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en cambio</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203" name="Google Shape;203;p3"/>
          <p:cNvSpPr/>
          <p:nvPr/>
        </p:nvSpPr>
        <p:spPr>
          <a:xfrm>
            <a:off x="8183149" y="1130968"/>
            <a:ext cx="1737785" cy="47282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intención</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204" name="Google Shape;204;p3"/>
          <p:cNvSpPr/>
          <p:nvPr/>
        </p:nvSpPr>
        <p:spPr>
          <a:xfrm>
            <a:off x="8001000" y="5833149"/>
            <a:ext cx="1782420"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Francia</a:t>
            </a:r>
            <a:endParaRPr kumimoji="0" sz="2000" b="1"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05" name="Google Shape;205;p3"/>
          <p:cNvSpPr/>
          <p:nvPr/>
        </p:nvSpPr>
        <p:spPr>
          <a:xfrm>
            <a:off x="6276456" y="1132900"/>
            <a:ext cx="1754878" cy="470246"/>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teatro</a:t>
            </a:r>
            <a:endParaRPr kumimoji="0" sz="2000" b="1" i="0" u="none" strike="noStrike" kern="0" cap="none" spc="0" normalizeH="0" baseline="0" noProof="0">
              <a:ln>
                <a:noFill/>
              </a:ln>
              <a:effectLst/>
              <a:uLnTx/>
              <a:uFillTx/>
              <a:latin typeface="Century Gothic"/>
              <a:ea typeface="Century Gothic"/>
              <a:cs typeface="Century Gothic"/>
              <a:sym typeface="Century Gothic"/>
            </a:endParaRPr>
          </a:p>
        </p:txBody>
      </p:sp>
      <p:sp>
        <p:nvSpPr>
          <p:cNvPr id="206" name="Google Shape;206;p3"/>
          <p:cNvSpPr/>
          <p:nvPr/>
        </p:nvSpPr>
        <p:spPr>
          <a:xfrm>
            <a:off x="279065" y="4831740"/>
            <a:ext cx="2139780"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principalmente</a:t>
            </a:r>
            <a:endParaRPr kumimoji="0" sz="2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207" name="Google Shape;207;p3"/>
          <p:cNvSpPr/>
          <p:nvPr/>
        </p:nvSpPr>
        <p:spPr>
          <a:xfrm>
            <a:off x="517636" y="2215622"/>
            <a:ext cx="1561875" cy="46500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effectLst/>
                <a:uLnTx/>
                <a:uFillTx/>
                <a:latin typeface="Century Gothic"/>
                <a:ea typeface="Century Gothic"/>
                <a:cs typeface="Century Gothic"/>
                <a:sym typeface="Century Gothic"/>
              </a:rPr>
              <a:t>largo</a:t>
            </a:r>
            <a:endParaRPr kumimoji="0" sz="1400" b="0" i="0" u="none" strike="noStrike" kern="0" cap="none" spc="0" normalizeH="0" baseline="0" noProof="0">
              <a:ln>
                <a:noFill/>
              </a:ln>
              <a:effectLst/>
              <a:uLnTx/>
              <a:uFillTx/>
              <a:latin typeface="Arial"/>
              <a:cs typeface="Arial"/>
              <a:sym typeface="Arial"/>
            </a:endParaRPr>
          </a:p>
        </p:txBody>
      </p:sp>
      <p:cxnSp>
        <p:nvCxnSpPr>
          <p:cNvPr id="210" name="Google Shape;210;p3"/>
          <p:cNvCxnSpPr/>
          <p:nvPr/>
        </p:nvCxnSpPr>
        <p:spPr>
          <a:xfrm rot="10800000" flipH="1">
            <a:off x="3725888" y="3293221"/>
            <a:ext cx="272893" cy="277642"/>
          </a:xfrm>
          <a:prstGeom prst="straightConnector1">
            <a:avLst/>
          </a:prstGeom>
          <a:noFill/>
          <a:ln w="38100" cap="flat" cmpd="sng">
            <a:solidFill>
              <a:srgbClr val="7030A0"/>
            </a:solidFill>
            <a:prstDash val="solid"/>
            <a:miter lim="800000"/>
            <a:headEnd type="none" w="sm" len="sm"/>
            <a:tailEnd type="none" w="sm" len="sm"/>
          </a:ln>
        </p:spPr>
      </p:cxnSp>
      <p:sp>
        <p:nvSpPr>
          <p:cNvPr id="211" name="Google Shape;211;p3"/>
          <p:cNvSpPr txBox="1"/>
          <p:nvPr/>
        </p:nvSpPr>
        <p:spPr>
          <a:xfrm flipH="1">
            <a:off x="7345429" y="3750327"/>
            <a:ext cx="116099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una(s</a:t>
            </a:r>
            <a:r>
              <a:rPr kumimoji="0" lang="en-GB" sz="2400" b="1"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cxnSp>
        <p:nvCxnSpPr>
          <p:cNvPr id="212" name="Google Shape;212;p3"/>
          <p:cNvCxnSpPr>
            <a:cxnSpLocks/>
          </p:cNvCxnSpPr>
          <p:nvPr/>
        </p:nvCxnSpPr>
        <p:spPr>
          <a:xfrm rot="10800000">
            <a:off x="3998781" y="3565607"/>
            <a:ext cx="3353700" cy="495900"/>
          </a:xfrm>
          <a:prstGeom prst="straightConnector1">
            <a:avLst/>
          </a:prstGeom>
          <a:noFill/>
          <a:ln w="9525" cap="flat" cmpd="sng">
            <a:solidFill>
              <a:srgbClr val="002060"/>
            </a:solidFill>
            <a:prstDash val="solid"/>
            <a:miter lim="800000"/>
            <a:headEnd type="none" w="sm" len="sm"/>
            <a:tailEnd type="triangle" w="med" len="med"/>
          </a:ln>
        </p:spPr>
      </p:cxnSp>
      <p:cxnSp>
        <p:nvCxnSpPr>
          <p:cNvPr id="73" name="Google Shape;210;p3">
            <a:extLst>
              <a:ext uri="{FF2B5EF4-FFF2-40B4-BE49-F238E27FC236}">
                <a16:creationId xmlns:a16="http://schemas.microsoft.com/office/drawing/2014/main" id="{293DF7BE-02B5-4FCB-8CD9-97B95891F258}"/>
              </a:ext>
            </a:extLst>
          </p:cNvPr>
          <p:cNvCxnSpPr/>
          <p:nvPr/>
        </p:nvCxnSpPr>
        <p:spPr>
          <a:xfrm rot="10800000" flipH="1">
            <a:off x="9089867" y="3290179"/>
            <a:ext cx="272893" cy="277642"/>
          </a:xfrm>
          <a:prstGeom prst="straightConnector1">
            <a:avLst/>
          </a:prstGeom>
          <a:noFill/>
          <a:ln w="38100" cap="flat" cmpd="sng">
            <a:solidFill>
              <a:srgbClr val="7030A0"/>
            </a:solidFill>
            <a:prstDash val="solid"/>
            <a:miter lim="800000"/>
            <a:headEnd type="none" w="sm" len="sm"/>
            <a:tailEnd type="none" w="sm" len="sm"/>
          </a:ln>
        </p:spPr>
      </p:cxnSp>
      <p:cxnSp>
        <p:nvCxnSpPr>
          <p:cNvPr id="75" name="Google Shape;212;p3">
            <a:extLst>
              <a:ext uri="{FF2B5EF4-FFF2-40B4-BE49-F238E27FC236}">
                <a16:creationId xmlns:a16="http://schemas.microsoft.com/office/drawing/2014/main" id="{35B70C3B-50C1-4952-A40C-5C09003A89AA}"/>
              </a:ext>
            </a:extLst>
          </p:cNvPr>
          <p:cNvCxnSpPr>
            <a:cxnSpLocks/>
          </p:cNvCxnSpPr>
          <p:nvPr/>
        </p:nvCxnSpPr>
        <p:spPr>
          <a:xfrm flipV="1">
            <a:off x="7702734" y="3509253"/>
            <a:ext cx="1381251" cy="428573"/>
          </a:xfrm>
          <a:prstGeom prst="straightConnector1">
            <a:avLst/>
          </a:prstGeom>
          <a:noFill/>
          <a:ln w="9525" cap="flat" cmpd="sng">
            <a:solidFill>
              <a:srgbClr val="002060"/>
            </a:solidFill>
            <a:prstDash val="solid"/>
            <a:miter lim="800000"/>
            <a:headEnd type="none" w="sm" len="sm"/>
            <a:tailEnd type="triangle" w="med" len="med"/>
          </a:ln>
        </p:spPr>
      </p:cxnSp>
      <p:cxnSp>
        <p:nvCxnSpPr>
          <p:cNvPr id="74" name="Google Shape;210;p3">
            <a:extLst>
              <a:ext uri="{FF2B5EF4-FFF2-40B4-BE49-F238E27FC236}">
                <a16:creationId xmlns:a16="http://schemas.microsoft.com/office/drawing/2014/main" id="{AC4BAB0F-E866-4434-9DE1-F278C990FCA6}"/>
              </a:ext>
            </a:extLst>
          </p:cNvPr>
          <p:cNvCxnSpPr/>
          <p:nvPr/>
        </p:nvCxnSpPr>
        <p:spPr>
          <a:xfrm rot="10800000" flipH="1">
            <a:off x="8475505" y="2719286"/>
            <a:ext cx="272893" cy="277642"/>
          </a:xfrm>
          <a:prstGeom prst="straightConnector1">
            <a:avLst/>
          </a:prstGeom>
          <a:noFill/>
          <a:ln w="38100" cap="flat" cmpd="sng">
            <a:solidFill>
              <a:srgbClr val="7030A0"/>
            </a:solidFill>
            <a:prstDash val="solid"/>
            <a:miter lim="800000"/>
            <a:headEnd type="none" w="sm" len="sm"/>
            <a:tailEnd type="none" w="sm" len="sm"/>
          </a:ln>
        </p:spPr>
      </p:cxnSp>
      <p:cxnSp>
        <p:nvCxnSpPr>
          <p:cNvPr id="76" name="Google Shape;210;p3">
            <a:extLst>
              <a:ext uri="{FF2B5EF4-FFF2-40B4-BE49-F238E27FC236}">
                <a16:creationId xmlns:a16="http://schemas.microsoft.com/office/drawing/2014/main" id="{235676AC-A757-4C54-B054-B22C07605D92}"/>
              </a:ext>
            </a:extLst>
          </p:cNvPr>
          <p:cNvCxnSpPr/>
          <p:nvPr/>
        </p:nvCxnSpPr>
        <p:spPr>
          <a:xfrm rot="10800000" flipH="1">
            <a:off x="2781505" y="4176283"/>
            <a:ext cx="272893" cy="277642"/>
          </a:xfrm>
          <a:prstGeom prst="straightConnector1">
            <a:avLst/>
          </a:prstGeom>
          <a:noFill/>
          <a:ln w="38100" cap="flat" cmpd="sng">
            <a:solidFill>
              <a:srgbClr val="7030A0"/>
            </a:solidFill>
            <a:prstDash val="solid"/>
            <a:miter lim="800000"/>
            <a:headEnd type="none" w="sm" len="sm"/>
            <a:tailEnd type="none" w="sm" len="sm"/>
          </a:ln>
        </p:spPr>
      </p:cxnSp>
      <p:sp>
        <p:nvSpPr>
          <p:cNvPr id="17" name="Freeform: Shape 16">
            <a:extLst>
              <a:ext uri="{FF2B5EF4-FFF2-40B4-BE49-F238E27FC236}">
                <a16:creationId xmlns:a16="http://schemas.microsoft.com/office/drawing/2014/main" id="{32F6FD36-C3F5-4D10-B7B8-F597F68E9D7E}"/>
              </a:ext>
            </a:extLst>
          </p:cNvPr>
          <p:cNvSpPr/>
          <p:nvPr/>
        </p:nvSpPr>
        <p:spPr>
          <a:xfrm>
            <a:off x="2951789" y="4040635"/>
            <a:ext cx="2066986" cy="203642"/>
          </a:xfrm>
          <a:custGeom>
            <a:avLst/>
            <a:gdLst>
              <a:gd name="connsiteX0" fmla="*/ 2066986 w 2066986"/>
              <a:gd name="connsiteY0" fmla="*/ 329184 h 329184"/>
              <a:gd name="connsiteX1" fmla="*/ 1993834 w 2066986"/>
              <a:gd name="connsiteY1" fmla="*/ 280416 h 329184"/>
              <a:gd name="connsiteX2" fmla="*/ 1920682 w 2066986"/>
              <a:gd name="connsiteY2" fmla="*/ 219456 h 329184"/>
              <a:gd name="connsiteX3" fmla="*/ 1859722 w 2066986"/>
              <a:gd name="connsiteY3" fmla="*/ 207264 h 329184"/>
              <a:gd name="connsiteX4" fmla="*/ 1798762 w 2066986"/>
              <a:gd name="connsiteY4" fmla="*/ 182880 h 329184"/>
              <a:gd name="connsiteX5" fmla="*/ 1713418 w 2066986"/>
              <a:gd name="connsiteY5" fmla="*/ 158496 h 329184"/>
              <a:gd name="connsiteX6" fmla="*/ 1603690 w 2066986"/>
              <a:gd name="connsiteY6" fmla="*/ 109728 h 329184"/>
              <a:gd name="connsiteX7" fmla="*/ 1518346 w 2066986"/>
              <a:gd name="connsiteY7" fmla="*/ 73152 h 329184"/>
              <a:gd name="connsiteX8" fmla="*/ 1420810 w 2066986"/>
              <a:gd name="connsiteY8" fmla="*/ 60960 h 329184"/>
              <a:gd name="connsiteX9" fmla="*/ 1359850 w 2066986"/>
              <a:gd name="connsiteY9" fmla="*/ 48768 h 329184"/>
              <a:gd name="connsiteX10" fmla="*/ 981898 w 2066986"/>
              <a:gd name="connsiteY10" fmla="*/ 0 h 329184"/>
              <a:gd name="connsiteX11" fmla="*/ 360106 w 2066986"/>
              <a:gd name="connsiteY11" fmla="*/ 36576 h 329184"/>
              <a:gd name="connsiteX12" fmla="*/ 311338 w 2066986"/>
              <a:gd name="connsiteY12" fmla="*/ 85344 h 329184"/>
              <a:gd name="connsiteX13" fmla="*/ 189418 w 2066986"/>
              <a:gd name="connsiteY13" fmla="*/ 134112 h 329184"/>
              <a:gd name="connsiteX14" fmla="*/ 91882 w 2066986"/>
              <a:gd name="connsiteY14" fmla="*/ 182880 h 329184"/>
              <a:gd name="connsiteX15" fmla="*/ 6538 w 2066986"/>
              <a:gd name="connsiteY15" fmla="*/ 243840 h 32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86" h="329184">
                <a:moveTo>
                  <a:pt x="2066986" y="329184"/>
                </a:moveTo>
                <a:cubicBezTo>
                  <a:pt x="2042602" y="312928"/>
                  <a:pt x="2017279" y="298000"/>
                  <a:pt x="1993834" y="280416"/>
                </a:cubicBezTo>
                <a:cubicBezTo>
                  <a:pt x="1968441" y="261371"/>
                  <a:pt x="1948547" y="234655"/>
                  <a:pt x="1920682" y="219456"/>
                </a:cubicBezTo>
                <a:cubicBezTo>
                  <a:pt x="1902490" y="209533"/>
                  <a:pt x="1879570" y="213219"/>
                  <a:pt x="1859722" y="207264"/>
                </a:cubicBezTo>
                <a:cubicBezTo>
                  <a:pt x="1838760" y="200975"/>
                  <a:pt x="1819524" y="189801"/>
                  <a:pt x="1798762" y="182880"/>
                </a:cubicBezTo>
                <a:cubicBezTo>
                  <a:pt x="1770694" y="173524"/>
                  <a:pt x="1741486" y="167852"/>
                  <a:pt x="1713418" y="158496"/>
                </a:cubicBezTo>
                <a:cubicBezTo>
                  <a:pt x="1647531" y="136534"/>
                  <a:pt x="1662110" y="136283"/>
                  <a:pt x="1603690" y="109728"/>
                </a:cubicBezTo>
                <a:cubicBezTo>
                  <a:pt x="1575514" y="96921"/>
                  <a:pt x="1548251" y="81127"/>
                  <a:pt x="1518346" y="73152"/>
                </a:cubicBezTo>
                <a:cubicBezTo>
                  <a:pt x="1486687" y="64710"/>
                  <a:pt x="1453194" y="65942"/>
                  <a:pt x="1420810" y="60960"/>
                </a:cubicBezTo>
                <a:cubicBezTo>
                  <a:pt x="1400329" y="57809"/>
                  <a:pt x="1380349" y="51805"/>
                  <a:pt x="1359850" y="48768"/>
                </a:cubicBezTo>
                <a:cubicBezTo>
                  <a:pt x="1152108" y="17991"/>
                  <a:pt x="1141772" y="17764"/>
                  <a:pt x="981898" y="0"/>
                </a:cubicBezTo>
                <a:cubicBezTo>
                  <a:pt x="774634" y="12192"/>
                  <a:pt x="566067" y="10363"/>
                  <a:pt x="360106" y="36576"/>
                </a:cubicBezTo>
                <a:cubicBezTo>
                  <a:pt x="337301" y="39479"/>
                  <a:pt x="329730" y="71550"/>
                  <a:pt x="311338" y="85344"/>
                </a:cubicBezTo>
                <a:cubicBezTo>
                  <a:pt x="199180" y="169463"/>
                  <a:pt x="336947" y="35759"/>
                  <a:pt x="189418" y="134112"/>
                </a:cubicBezTo>
                <a:cubicBezTo>
                  <a:pt x="-15139" y="270483"/>
                  <a:pt x="390142" y="3924"/>
                  <a:pt x="91882" y="182880"/>
                </a:cubicBezTo>
                <a:cubicBezTo>
                  <a:pt x="-112286" y="305381"/>
                  <a:pt x="101729" y="196244"/>
                  <a:pt x="6538" y="243840"/>
                </a:cubicBezTo>
              </a:path>
            </a:pathLst>
          </a:custGeom>
          <a:noFill/>
          <a:ln>
            <a:solidFill>
              <a:srgbClr val="002060"/>
            </a:solidFill>
            <a:prstDash val="dash"/>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 name="Title 1">
            <a:extLst>
              <a:ext uri="{FF2B5EF4-FFF2-40B4-BE49-F238E27FC236}">
                <a16:creationId xmlns:a16="http://schemas.microsoft.com/office/drawing/2014/main" id="{15657AB2-4ED5-428C-98B3-E20645EFDD67}"/>
              </a:ext>
            </a:extLst>
          </p:cNvPr>
          <p:cNvSpPr txBox="1">
            <a:spLocks/>
          </p:cNvSpPr>
          <p:nvPr/>
        </p:nvSpPr>
        <p:spPr>
          <a:xfrm>
            <a:off x="-1" y="213557"/>
            <a:ext cx="3286125"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a:t>Mis </a:t>
            </a:r>
            <a:r>
              <a:rPr lang="en-GB" sz="2800" dirty="0" err="1"/>
              <a:t>vacaciones</a:t>
            </a:r>
            <a:r>
              <a:rPr lang="en-GB"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9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9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5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9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5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9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5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0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2" fill="hold" grpId="0" nodeType="clickEffect">
                                  <p:stCondLst>
                                    <p:cond delay="0"/>
                                  </p:stCondLst>
                                  <p:childTnLst>
                                    <p:set>
                                      <p:cBhvr>
                                        <p:cTn id="146" dur="1" fill="hold">
                                          <p:stCondLst>
                                            <p:cond delay="0"/>
                                          </p:stCondLst>
                                        </p:cTn>
                                        <p:tgtEl>
                                          <p:spTgt spid="17"/>
                                        </p:tgtEl>
                                        <p:attrNameLst>
                                          <p:attrName>style.visibility</p:attrName>
                                        </p:attrNameLst>
                                      </p:cBhvr>
                                      <p:to>
                                        <p:strVal val="visible"/>
                                      </p:to>
                                    </p:set>
                                    <p:animEffect transition="in" filter="wipe(right)">
                                      <p:cBhvr>
                                        <p:cTn id="147" dur="500"/>
                                        <p:tgtEl>
                                          <p:spTgt spid="17"/>
                                        </p:tgtEl>
                                      </p:cBhvr>
                                    </p:animEffec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164"/>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204"/>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157"/>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201"/>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nodeType="clickEffect">
                                  <p:stCondLst>
                                    <p:cond delay="0"/>
                                  </p:stCondLst>
                                  <p:childTnLst>
                                    <p:set>
                                      <p:cBhvr>
                                        <p:cTn id="167" dur="1" fill="hold">
                                          <p:stCondLst>
                                            <p:cond delay="0"/>
                                          </p:stCondLst>
                                        </p:cTn>
                                        <p:tgtEl>
                                          <p:spTgt spid="165"/>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202"/>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nodeType="clickEffect">
                                  <p:stCondLst>
                                    <p:cond delay="0"/>
                                  </p:stCondLst>
                                  <p:childTnLst>
                                    <p:set>
                                      <p:cBhvr>
                                        <p:cTn id="175" dur="1" fill="hold">
                                          <p:stCondLst>
                                            <p:cond delay="0"/>
                                          </p:stCondLst>
                                        </p:cTn>
                                        <p:tgtEl>
                                          <p:spTgt spid="158"/>
                                        </p:tgtEl>
                                        <p:attrNameLst>
                                          <p:attrName>style.visibility</p:attrName>
                                        </p:attrNameLst>
                                      </p:cBhvr>
                                      <p:to>
                                        <p:strVal val="visible"/>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nodeType="clickEffect">
                                  <p:stCondLst>
                                    <p:cond delay="0"/>
                                  </p:stCondLst>
                                  <p:childTnLst>
                                    <p:set>
                                      <p:cBhvr>
                                        <p:cTn id="179" dur="1" fill="hold">
                                          <p:stCondLst>
                                            <p:cond delay="0"/>
                                          </p:stCondLst>
                                        </p:cTn>
                                        <p:tgtEl>
                                          <p:spTgt spid="203"/>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nodeType="clickEffect">
                                  <p:stCondLst>
                                    <p:cond delay="0"/>
                                  </p:stCondLst>
                                  <p:childTnLst>
                                    <p:set>
                                      <p:cBhvr>
                                        <p:cTn id="183" dur="1" fill="hold">
                                          <p:stCondLst>
                                            <p:cond delay="0"/>
                                          </p:stCondLst>
                                        </p:cTn>
                                        <p:tgtEl>
                                          <p:spTgt spid="162"/>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nodeType="clickEffect">
                                  <p:stCondLst>
                                    <p:cond delay="0"/>
                                  </p:stCondLst>
                                  <p:childTnLst>
                                    <p:set>
                                      <p:cBhvr>
                                        <p:cTn id="187" dur="1" fill="hold">
                                          <p:stCondLst>
                                            <p:cond delay="0"/>
                                          </p:stCondLst>
                                        </p:cTn>
                                        <p:tgtEl>
                                          <p:spTgt spid="205"/>
                                        </p:tgtEl>
                                        <p:attrNameLst>
                                          <p:attrName>style.visibility</p:attrName>
                                        </p:attrNameLst>
                                      </p:cBhvr>
                                      <p:to>
                                        <p:strVal val="visible"/>
                                      </p:to>
                                    </p:se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nodeType="clickEffect">
                                  <p:stCondLst>
                                    <p:cond delay="0"/>
                                  </p:stCondLst>
                                  <p:childTnLst>
                                    <p:set>
                                      <p:cBhvr>
                                        <p:cTn id="191" dur="1" fill="hold">
                                          <p:stCondLst>
                                            <p:cond delay="0"/>
                                          </p:stCondLst>
                                        </p:cTn>
                                        <p:tgtEl>
                                          <p:spTgt spid="167"/>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nodeType="clickEffect">
                                  <p:stCondLst>
                                    <p:cond delay="0"/>
                                  </p:stCondLst>
                                  <p:childTnLst>
                                    <p:set>
                                      <p:cBhvr>
                                        <p:cTn id="195"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Google Shape;219;p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a:p>
        </p:txBody>
      </p:sp>
      <p:sp>
        <p:nvSpPr>
          <p:cNvPr id="220" name="Google Shape;220;p4"/>
          <p:cNvSpPr/>
          <p:nvPr/>
        </p:nvSpPr>
        <p:spPr>
          <a:xfrm>
            <a:off x="10883900" y="258166"/>
            <a:ext cx="1044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hablar</a:t>
            </a:r>
            <a:endParaRPr sz="2000" b="1" dirty="0">
              <a:solidFill>
                <a:srgbClr val="FFFFFF"/>
              </a:solidFill>
              <a:latin typeface="Century Gothic"/>
              <a:ea typeface="Century Gothic"/>
              <a:cs typeface="Century Gothic"/>
              <a:sym typeface="Century Gothic"/>
            </a:endParaRPr>
          </a:p>
        </p:txBody>
      </p:sp>
      <p:sp>
        <p:nvSpPr>
          <p:cNvPr id="221" name="Google Shape;221;p4"/>
          <p:cNvSpPr txBox="1"/>
          <p:nvPr/>
        </p:nvSpPr>
        <p:spPr>
          <a:xfrm>
            <a:off x="268942" y="5148765"/>
            <a:ext cx="11512202" cy="803714"/>
          </a:xfrm>
          <a:prstGeom prst="rect">
            <a:avLst/>
          </a:prstGeom>
          <a:solidFill>
            <a:schemeClr val="tx2"/>
          </a:solidFill>
          <a:ln w="9525" cap="flat" cmpd="sng">
            <a:solidFill>
              <a:srgbClr val="0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000"/>
              <a:buFont typeface="Century Gothic"/>
              <a:buNone/>
            </a:pPr>
            <a:r>
              <a:rPr lang="en-GB" sz="3000" b="0" i="0" u="none" strike="noStrike" cap="none" dirty="0">
                <a:solidFill>
                  <a:srgbClr val="FFFFFF"/>
                </a:solidFill>
                <a:latin typeface="Century Gothic"/>
                <a:ea typeface="Century Gothic"/>
                <a:cs typeface="Century Gothic"/>
                <a:sym typeface="Century Gothic"/>
              </a:rPr>
              <a:t>-</a:t>
            </a:r>
            <a:r>
              <a:rPr lang="en-GB" sz="3000" b="1" dirty="0" err="1">
                <a:solidFill>
                  <a:srgbClr val="FFFFFF"/>
                </a:solidFill>
                <a:latin typeface="Century Gothic"/>
                <a:ea typeface="Century Gothic"/>
                <a:cs typeface="Century Gothic"/>
                <a:sym typeface="Century Gothic"/>
              </a:rPr>
              <a:t>tion</a:t>
            </a:r>
            <a:r>
              <a:rPr lang="en-GB" sz="3000" b="0" i="0" u="none" strike="noStrike" cap="none" dirty="0">
                <a:solidFill>
                  <a:srgbClr val="FFFFFF"/>
                </a:solidFill>
                <a:latin typeface="Century Gothic"/>
                <a:ea typeface="Century Gothic"/>
                <a:cs typeface="Century Gothic"/>
                <a:sym typeface="Century Gothic"/>
              </a:rPr>
              <a:t> at the end of an English word often changes to –</a:t>
            </a:r>
            <a:r>
              <a:rPr lang="en-GB" sz="3000" b="1" dirty="0" err="1">
                <a:solidFill>
                  <a:srgbClr val="FFFFFF"/>
                </a:solidFill>
                <a:latin typeface="Century Gothic"/>
                <a:ea typeface="Century Gothic"/>
                <a:cs typeface="Century Gothic"/>
                <a:sym typeface="Century Gothic"/>
              </a:rPr>
              <a:t>ción</a:t>
            </a:r>
            <a:r>
              <a:rPr lang="en-GB" sz="3000" b="1" dirty="0">
                <a:solidFill>
                  <a:srgbClr val="FFFFFF"/>
                </a:solidFill>
                <a:latin typeface="Century Gothic"/>
                <a:ea typeface="Century Gothic"/>
                <a:cs typeface="Century Gothic"/>
                <a:sym typeface="Century Gothic"/>
              </a:rPr>
              <a:t> </a:t>
            </a:r>
            <a:r>
              <a:rPr lang="en-GB" sz="3000" b="0" i="0" u="none" strike="noStrike" cap="none" dirty="0">
                <a:solidFill>
                  <a:srgbClr val="FFFFFF"/>
                </a:solidFill>
                <a:latin typeface="Century Gothic"/>
                <a:ea typeface="Century Gothic"/>
                <a:cs typeface="Century Gothic"/>
                <a:sym typeface="Century Gothic"/>
              </a:rPr>
              <a:t>in Spanish.</a:t>
            </a:r>
            <a:endParaRPr dirty="0"/>
          </a:p>
        </p:txBody>
      </p:sp>
      <p:sp>
        <p:nvSpPr>
          <p:cNvPr id="222" name="Google Shape;222;p4"/>
          <p:cNvSpPr/>
          <p:nvPr/>
        </p:nvSpPr>
        <p:spPr>
          <a:xfrm>
            <a:off x="2914522" y="2142795"/>
            <a:ext cx="1886077"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dirty="0">
                <a:latin typeface="Century Gothic"/>
                <a:ea typeface="Century Gothic"/>
                <a:cs typeface="Century Gothic"/>
                <a:sym typeface="Century Gothic"/>
              </a:rPr>
              <a:t>na</a:t>
            </a:r>
            <a:r>
              <a:rPr lang="en-GB" sz="2400" b="1" dirty="0">
                <a:solidFill>
                  <a:srgbClr val="FF6600"/>
                </a:solidFill>
                <a:latin typeface="Century Gothic"/>
                <a:ea typeface="Century Gothic"/>
                <a:cs typeface="Century Gothic"/>
                <a:sym typeface="Century Gothic"/>
              </a:rPr>
              <a:t>tion</a:t>
            </a:r>
            <a:endParaRPr sz="3200" b="1" i="0" u="none" strike="noStrike" cap="none" dirty="0">
              <a:solidFill>
                <a:srgbClr val="FF6600"/>
              </a:solidFill>
              <a:latin typeface="Century Gothic"/>
              <a:ea typeface="Century Gothic"/>
              <a:cs typeface="Century Gothic"/>
              <a:sym typeface="Century Gothic"/>
            </a:endParaRPr>
          </a:p>
        </p:txBody>
      </p:sp>
      <p:sp>
        <p:nvSpPr>
          <p:cNvPr id="223" name="Google Shape;223;p4"/>
          <p:cNvSpPr/>
          <p:nvPr/>
        </p:nvSpPr>
        <p:spPr>
          <a:xfrm>
            <a:off x="2914523" y="3507959"/>
            <a:ext cx="1886077"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dirty="0">
                <a:latin typeface="Century Gothic"/>
                <a:ea typeface="Century Gothic"/>
                <a:cs typeface="Century Gothic"/>
                <a:sym typeface="Century Gothic"/>
              </a:rPr>
              <a:t>correc</a:t>
            </a:r>
            <a:r>
              <a:rPr lang="en-GB" sz="2400" b="1" dirty="0">
                <a:solidFill>
                  <a:srgbClr val="FF6600"/>
                </a:solidFill>
                <a:latin typeface="Century Gothic"/>
                <a:ea typeface="Century Gothic"/>
                <a:cs typeface="Century Gothic"/>
                <a:sym typeface="Century Gothic"/>
              </a:rPr>
              <a:t>tion</a:t>
            </a:r>
            <a:endParaRPr sz="3200" b="1" i="0" u="none" strike="noStrike" cap="none" dirty="0">
              <a:solidFill>
                <a:srgbClr val="FF6600"/>
              </a:solidFill>
              <a:latin typeface="Century Gothic"/>
              <a:ea typeface="Century Gothic"/>
              <a:cs typeface="Century Gothic"/>
              <a:sym typeface="Century Gothic"/>
            </a:endParaRPr>
          </a:p>
        </p:txBody>
      </p:sp>
      <p:sp>
        <p:nvSpPr>
          <p:cNvPr id="224" name="Google Shape;224;p4"/>
          <p:cNvSpPr txBox="1"/>
          <p:nvPr/>
        </p:nvSpPr>
        <p:spPr>
          <a:xfrm>
            <a:off x="1526306" y="1163991"/>
            <a:ext cx="1004475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4800"/>
              <a:buFont typeface="Century Gothic"/>
              <a:buNone/>
            </a:pPr>
            <a:r>
              <a:rPr lang="en-GB" sz="4800" b="1" i="0" u="none" strike="noStrike" cap="none" dirty="0">
                <a:latin typeface="Century Gothic"/>
                <a:ea typeface="Century Gothic"/>
                <a:cs typeface="Century Gothic"/>
                <a:sym typeface="Century Gothic"/>
              </a:rPr>
              <a:t>¿</a:t>
            </a:r>
            <a:r>
              <a:rPr lang="en-GB" sz="4800" b="1" i="0" u="none" strike="noStrike" cap="none" dirty="0" err="1">
                <a:latin typeface="Century Gothic"/>
                <a:ea typeface="Century Gothic"/>
                <a:cs typeface="Century Gothic"/>
                <a:sym typeface="Century Gothic"/>
              </a:rPr>
              <a:t>Cómo</a:t>
            </a:r>
            <a:r>
              <a:rPr lang="en-GB" sz="4800" b="1" i="0" u="none" strike="noStrike" cap="none" dirty="0">
                <a:latin typeface="Century Gothic"/>
                <a:ea typeface="Century Gothic"/>
                <a:cs typeface="Century Gothic"/>
                <a:sym typeface="Century Gothic"/>
              </a:rPr>
              <a:t> se dice </a:t>
            </a:r>
            <a:r>
              <a:rPr lang="en-GB" sz="4800" b="1" i="0" u="none" strike="noStrike" cap="none" dirty="0" err="1">
                <a:latin typeface="Century Gothic"/>
                <a:ea typeface="Century Gothic"/>
                <a:cs typeface="Century Gothic"/>
                <a:sym typeface="Century Gothic"/>
              </a:rPr>
              <a:t>en</a:t>
            </a:r>
            <a:r>
              <a:rPr lang="en-GB" sz="4800" b="1" i="0" u="none" strike="noStrike" cap="none" dirty="0">
                <a:latin typeface="Century Gothic"/>
                <a:ea typeface="Century Gothic"/>
                <a:cs typeface="Century Gothic"/>
                <a:sym typeface="Century Gothic"/>
              </a:rPr>
              <a:t> </a:t>
            </a:r>
            <a:r>
              <a:rPr lang="en-GB" sz="4800" b="1" i="0" u="none" strike="noStrike" cap="none" dirty="0" err="1">
                <a:latin typeface="Century Gothic"/>
                <a:ea typeface="Century Gothic"/>
                <a:cs typeface="Century Gothic"/>
                <a:sym typeface="Century Gothic"/>
              </a:rPr>
              <a:t>español</a:t>
            </a:r>
            <a:r>
              <a:rPr lang="en-GB" sz="4800" b="1" i="0" u="none" strike="noStrike" cap="none" dirty="0">
                <a:latin typeface="Century Gothic"/>
                <a:ea typeface="Century Gothic"/>
                <a:cs typeface="Century Gothic"/>
                <a:sym typeface="Century Gothic"/>
              </a:rPr>
              <a:t>?</a:t>
            </a:r>
            <a:endParaRPr sz="4800" b="0" i="0" u="none" strike="noStrike" cap="none" dirty="0">
              <a:latin typeface="Century Gothic"/>
              <a:ea typeface="Century Gothic"/>
              <a:cs typeface="Century Gothic"/>
              <a:sym typeface="Century Gothic"/>
            </a:endParaRPr>
          </a:p>
        </p:txBody>
      </p:sp>
      <p:sp>
        <p:nvSpPr>
          <p:cNvPr id="225" name="Google Shape;225;p4"/>
          <p:cNvSpPr/>
          <p:nvPr/>
        </p:nvSpPr>
        <p:spPr>
          <a:xfrm>
            <a:off x="5016913" y="2142795"/>
            <a:ext cx="2248701"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err="1">
                <a:latin typeface="Century Gothic"/>
                <a:ea typeface="Century Gothic"/>
                <a:cs typeface="Century Gothic"/>
                <a:sym typeface="Century Gothic"/>
              </a:rPr>
              <a:t>na</a:t>
            </a:r>
            <a:r>
              <a:rPr lang="en-GB" sz="3200" b="1" dirty="0" err="1">
                <a:solidFill>
                  <a:srgbClr val="EA5F00"/>
                </a:solidFill>
                <a:latin typeface="Century Gothic"/>
                <a:ea typeface="Century Gothic"/>
                <a:cs typeface="Century Gothic"/>
                <a:sym typeface="Century Gothic"/>
              </a:rPr>
              <a:t>ción</a:t>
            </a:r>
            <a:endParaRPr sz="3200" b="1" i="0" u="none" strike="noStrike" cap="none" dirty="0">
              <a:solidFill>
                <a:srgbClr val="EA5F00"/>
              </a:solidFill>
              <a:latin typeface="Century Gothic"/>
              <a:ea typeface="Century Gothic"/>
              <a:cs typeface="Century Gothic"/>
              <a:sym typeface="Century Gothic"/>
            </a:endParaRPr>
          </a:p>
        </p:txBody>
      </p:sp>
      <p:sp>
        <p:nvSpPr>
          <p:cNvPr id="226" name="Google Shape;226;p4"/>
          <p:cNvSpPr/>
          <p:nvPr/>
        </p:nvSpPr>
        <p:spPr>
          <a:xfrm>
            <a:off x="5016913" y="3526599"/>
            <a:ext cx="2194554"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err="1">
                <a:latin typeface="Century Gothic"/>
                <a:ea typeface="Century Gothic"/>
                <a:cs typeface="Century Gothic"/>
                <a:sym typeface="Century Gothic"/>
              </a:rPr>
              <a:t>correc</a:t>
            </a:r>
            <a:r>
              <a:rPr lang="en-GB" sz="3200" b="1" dirty="0" err="1">
                <a:solidFill>
                  <a:srgbClr val="EA5F00"/>
                </a:solidFill>
                <a:latin typeface="Century Gothic"/>
                <a:ea typeface="Century Gothic"/>
                <a:cs typeface="Century Gothic"/>
                <a:sym typeface="Century Gothic"/>
              </a:rPr>
              <a:t>ción</a:t>
            </a:r>
            <a:endParaRPr sz="3200" b="1" i="0" u="none" strike="noStrike" cap="none" dirty="0">
              <a:solidFill>
                <a:srgbClr val="EA5F00"/>
              </a:solidFill>
              <a:latin typeface="Century Gothic"/>
              <a:ea typeface="Century Gothic"/>
              <a:cs typeface="Century Gothic"/>
              <a:sym typeface="Century Gothic"/>
            </a:endParaRPr>
          </a:p>
        </p:txBody>
      </p:sp>
      <p:sp>
        <p:nvSpPr>
          <p:cNvPr id="227" name="Google Shape;227;p4"/>
          <p:cNvSpPr txBox="1"/>
          <p:nvPr/>
        </p:nvSpPr>
        <p:spPr>
          <a:xfrm>
            <a:off x="7481927" y="2031119"/>
            <a:ext cx="4439900" cy="2739211"/>
          </a:xfrm>
          <a:prstGeom prst="rect">
            <a:avLst/>
          </a:prstGeom>
          <a:solidFill>
            <a:srgbClr val="FFC0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GB" sz="3400" b="0" i="0" u="none" strike="noStrike" cap="none">
                <a:solidFill>
                  <a:srgbClr val="1F3864"/>
                </a:solidFill>
                <a:latin typeface="Century Gothic"/>
                <a:ea typeface="Century Gothic"/>
                <a:cs typeface="Century Gothic"/>
                <a:sym typeface="Century Gothic"/>
              </a:rPr>
              <a:t>NB: All –</a:t>
            </a:r>
            <a:r>
              <a:rPr lang="en-GB" sz="3600" b="1">
                <a:solidFill>
                  <a:srgbClr val="1F3864"/>
                </a:solidFill>
                <a:latin typeface="Century Gothic"/>
                <a:ea typeface="Century Gothic"/>
                <a:cs typeface="Century Gothic"/>
                <a:sym typeface="Century Gothic"/>
              </a:rPr>
              <a:t>ción</a:t>
            </a:r>
            <a:r>
              <a:rPr lang="en-GB" sz="3400" b="0" i="0" u="none" strike="noStrike" cap="none">
                <a:solidFill>
                  <a:srgbClr val="1F3864"/>
                </a:solidFill>
                <a:latin typeface="Century Gothic"/>
                <a:ea typeface="Century Gothic"/>
                <a:cs typeface="Century Gothic"/>
                <a:sym typeface="Century Gothic"/>
              </a:rPr>
              <a:t> words in Spanish are feminine, so use ‘</a:t>
            </a:r>
            <a:r>
              <a:rPr lang="en-GB" sz="3400" b="1" i="0" u="none" strike="noStrike" cap="none">
                <a:solidFill>
                  <a:srgbClr val="1F3864"/>
                </a:solidFill>
                <a:latin typeface="Century Gothic"/>
                <a:ea typeface="Century Gothic"/>
                <a:cs typeface="Century Gothic"/>
                <a:sym typeface="Century Gothic"/>
              </a:rPr>
              <a:t>la</a:t>
            </a:r>
            <a:r>
              <a:rPr lang="en-GB" sz="3400" b="0" i="0" u="none" strike="noStrike" cap="none">
                <a:solidFill>
                  <a:srgbClr val="1F3864"/>
                </a:solidFill>
                <a:latin typeface="Century Gothic"/>
                <a:ea typeface="Century Gothic"/>
                <a:cs typeface="Century Gothic"/>
                <a:sym typeface="Century Gothic"/>
              </a:rPr>
              <a:t>’ for ‘the’ and ‘</a:t>
            </a:r>
            <a:r>
              <a:rPr lang="en-GB" sz="3400" b="1" i="0" u="none" strike="noStrike" cap="none">
                <a:solidFill>
                  <a:srgbClr val="1F3864"/>
                </a:solidFill>
                <a:latin typeface="Century Gothic"/>
                <a:ea typeface="Century Gothic"/>
                <a:cs typeface="Century Gothic"/>
                <a:sym typeface="Century Gothic"/>
              </a:rPr>
              <a:t>una</a:t>
            </a:r>
            <a:r>
              <a:rPr lang="en-GB" sz="3400" b="0" i="0" u="none" strike="noStrike" cap="none">
                <a:solidFill>
                  <a:srgbClr val="1F3864"/>
                </a:solidFill>
                <a:latin typeface="Century Gothic"/>
                <a:ea typeface="Century Gothic"/>
                <a:cs typeface="Century Gothic"/>
                <a:sym typeface="Century Gothic"/>
              </a:rPr>
              <a:t>’ for ‘a, an’.</a:t>
            </a:r>
            <a:endParaRPr/>
          </a:p>
        </p:txBody>
      </p:sp>
      <p:sp>
        <p:nvSpPr>
          <p:cNvPr id="228" name="Google Shape;228;p4"/>
          <p:cNvSpPr/>
          <p:nvPr/>
        </p:nvSpPr>
        <p:spPr>
          <a:xfrm>
            <a:off x="100428" y="3176216"/>
            <a:ext cx="2657000" cy="1493367"/>
          </a:xfrm>
          <a:prstGeom prst="wedgeRoundRectCallout">
            <a:avLst>
              <a:gd name="adj1" fmla="val 66500"/>
              <a:gd name="adj2" fmla="val 69094"/>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All </a:t>
            </a:r>
            <a:r>
              <a:rPr lang="en-GB" sz="2400">
                <a:solidFill>
                  <a:srgbClr val="002060"/>
                </a:solidFill>
                <a:latin typeface="Century Gothic"/>
                <a:ea typeface="Century Gothic"/>
                <a:cs typeface="Century Gothic"/>
                <a:sym typeface="Century Gothic"/>
              </a:rPr>
              <a:t>–ción </a:t>
            </a:r>
            <a:r>
              <a:rPr lang="en-GB" sz="2400" b="0" i="0" u="none" strike="noStrike" cap="none">
                <a:solidFill>
                  <a:srgbClr val="002060"/>
                </a:solidFill>
                <a:latin typeface="Century Gothic"/>
                <a:ea typeface="Century Gothic"/>
                <a:cs typeface="Century Gothic"/>
                <a:sym typeface="Century Gothic"/>
              </a:rPr>
              <a:t>words have </a:t>
            </a:r>
            <a:r>
              <a:rPr lang="en-GB" sz="2400" b="1" i="0" u="none" strike="noStrike" cap="none">
                <a:solidFill>
                  <a:srgbClr val="002060"/>
                </a:solidFill>
                <a:latin typeface="Century Gothic"/>
                <a:ea typeface="Century Gothic"/>
                <a:cs typeface="Century Gothic"/>
                <a:sym typeface="Century Gothic"/>
              </a:rPr>
              <a:t>final syllable stress</a:t>
            </a:r>
            <a:r>
              <a:rPr lang="en-GB" sz="2400" b="0" i="0" u="none" strike="noStrike" cap="none">
                <a:solidFill>
                  <a:srgbClr val="002060"/>
                </a:solidFill>
                <a:latin typeface="Century Gothic"/>
                <a:ea typeface="Century Gothic"/>
                <a:cs typeface="Century Gothic"/>
                <a:sym typeface="Century Gothic"/>
              </a:rPr>
              <a:t>!</a:t>
            </a:r>
            <a:endParaRPr/>
          </a:p>
        </p:txBody>
      </p:sp>
      <p:sp>
        <p:nvSpPr>
          <p:cNvPr id="14" name="Title 1">
            <a:extLst>
              <a:ext uri="{FF2B5EF4-FFF2-40B4-BE49-F238E27FC236}">
                <a16:creationId xmlns:a16="http://schemas.microsoft.com/office/drawing/2014/main" id="{836DCE61-BC97-488E-B8CF-7B1326F9A507}"/>
              </a:ext>
            </a:extLst>
          </p:cNvPr>
          <p:cNvSpPr txBox="1">
            <a:spLocks/>
          </p:cNvSpPr>
          <p:nvPr/>
        </p:nvSpPr>
        <p:spPr>
          <a:xfrm>
            <a:off x="-1" y="213557"/>
            <a:ext cx="3286125"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err="1"/>
              <a:t>Vocabulario</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500"/>
                                        <p:tgtEl>
                                          <p:spTgt spid="2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3"/>
                                        </p:tgtEl>
                                        <p:attrNameLst>
                                          <p:attrName>style.visibility</p:attrName>
                                        </p:attrNameLst>
                                      </p:cBhvr>
                                      <p:to>
                                        <p:strVal val="visible"/>
                                      </p:to>
                                    </p:set>
                                    <p:animEffect transition="in" filter="fade">
                                      <p:cBhvr>
                                        <p:cTn id="22" dur="500"/>
                                        <p:tgtEl>
                                          <p:spTgt spid="2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
                                        </p:tgtEl>
                                        <p:attrNameLst>
                                          <p:attrName>style.visibility</p:attrName>
                                        </p:attrNameLst>
                                      </p:cBhvr>
                                      <p:to>
                                        <p:strVal val="visible"/>
                                      </p:to>
                                    </p:set>
                                    <p:animEffect transition="in" filter="fade">
                                      <p:cBhvr>
                                        <p:cTn id="27" dur="500"/>
                                        <p:tgtEl>
                                          <p:spTgt spid="2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p:cTn id="32" dur="500"/>
                                        <p:tgtEl>
                                          <p:spTgt spid="22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a:p>
        </p:txBody>
      </p:sp>
      <p:sp>
        <p:nvSpPr>
          <p:cNvPr id="236" name="Google Shape;236;p5"/>
          <p:cNvSpPr/>
          <p:nvPr/>
        </p:nvSpPr>
        <p:spPr>
          <a:xfrm>
            <a:off x="10883900" y="258166"/>
            <a:ext cx="1044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
        <p:nvSpPr>
          <p:cNvPr id="237" name="Google Shape;237;p5"/>
          <p:cNvSpPr/>
          <p:nvPr/>
        </p:nvSpPr>
        <p:spPr>
          <a:xfrm>
            <a:off x="3076398"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latin typeface="Century Gothic"/>
                <a:ea typeface="Century Gothic"/>
                <a:cs typeface="Century Gothic"/>
                <a:sym typeface="Century Gothic"/>
              </a:rPr>
              <a:t>solución</a:t>
            </a:r>
            <a:endParaRPr sz="2800" b="1" i="0" u="none" strike="noStrike" cap="none">
              <a:latin typeface="Century Gothic"/>
              <a:ea typeface="Century Gothic"/>
              <a:cs typeface="Century Gothic"/>
              <a:sym typeface="Century Gothic"/>
            </a:endParaRPr>
          </a:p>
        </p:txBody>
      </p:sp>
      <p:sp>
        <p:nvSpPr>
          <p:cNvPr id="238" name="Google Shape;238;p5"/>
          <p:cNvSpPr/>
          <p:nvPr/>
        </p:nvSpPr>
        <p:spPr>
          <a:xfrm>
            <a:off x="6116377"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latin typeface="Century Gothic"/>
                <a:ea typeface="Century Gothic"/>
                <a:cs typeface="Century Gothic"/>
                <a:sym typeface="Century Gothic"/>
              </a:rPr>
              <a:t>ficción</a:t>
            </a:r>
            <a:endParaRPr sz="2800" b="1" i="0" u="none" strike="noStrike" cap="none">
              <a:latin typeface="Century Gothic"/>
              <a:ea typeface="Century Gothic"/>
              <a:cs typeface="Century Gothic"/>
              <a:sym typeface="Century Gothic"/>
            </a:endParaRPr>
          </a:p>
        </p:txBody>
      </p:sp>
      <p:sp>
        <p:nvSpPr>
          <p:cNvPr id="239" name="Google Shape;239;p5"/>
          <p:cNvSpPr/>
          <p:nvPr/>
        </p:nvSpPr>
        <p:spPr>
          <a:xfrm>
            <a:off x="9156356"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latin typeface="Century Gothic"/>
                <a:ea typeface="Century Gothic"/>
                <a:cs typeface="Century Gothic"/>
                <a:sym typeface="Century Gothic"/>
              </a:rPr>
              <a:t>relación</a:t>
            </a:r>
            <a:endParaRPr sz="2800" b="1" i="0" u="none" strike="noStrike" cap="none">
              <a:latin typeface="Century Gothic"/>
              <a:ea typeface="Century Gothic"/>
              <a:cs typeface="Century Gothic"/>
              <a:sym typeface="Century Gothic"/>
            </a:endParaRPr>
          </a:p>
        </p:txBody>
      </p:sp>
      <p:sp>
        <p:nvSpPr>
          <p:cNvPr id="240" name="Google Shape;240;p5"/>
          <p:cNvSpPr/>
          <p:nvPr/>
        </p:nvSpPr>
        <p:spPr>
          <a:xfrm>
            <a:off x="3138589"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latin typeface="Century Gothic"/>
                <a:ea typeface="Century Gothic"/>
                <a:cs typeface="Century Gothic"/>
                <a:sym typeface="Century Gothic"/>
              </a:rPr>
              <a:t>operación</a:t>
            </a:r>
            <a:endParaRPr sz="2800" b="1" i="0" u="none" strike="noStrike" cap="none">
              <a:latin typeface="Century Gothic"/>
              <a:ea typeface="Century Gothic"/>
              <a:cs typeface="Century Gothic"/>
              <a:sym typeface="Century Gothic"/>
            </a:endParaRPr>
          </a:p>
        </p:txBody>
      </p:sp>
      <p:sp>
        <p:nvSpPr>
          <p:cNvPr id="241" name="Google Shape;241;p5"/>
          <p:cNvSpPr/>
          <p:nvPr/>
        </p:nvSpPr>
        <p:spPr>
          <a:xfrm>
            <a:off x="6175547"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latin typeface="Century Gothic"/>
                <a:ea typeface="Century Gothic"/>
                <a:cs typeface="Century Gothic"/>
                <a:sym typeface="Century Gothic"/>
              </a:rPr>
              <a:t>introducción</a:t>
            </a:r>
            <a:endParaRPr sz="2800" b="1" i="0" u="none" strike="noStrike" cap="none">
              <a:latin typeface="Century Gothic"/>
              <a:ea typeface="Century Gothic"/>
              <a:cs typeface="Century Gothic"/>
              <a:sym typeface="Century Gothic"/>
            </a:endParaRPr>
          </a:p>
        </p:txBody>
      </p:sp>
      <p:sp>
        <p:nvSpPr>
          <p:cNvPr id="242" name="Google Shape;242;p5"/>
          <p:cNvSpPr/>
          <p:nvPr/>
        </p:nvSpPr>
        <p:spPr>
          <a:xfrm>
            <a:off x="9156356"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latin typeface="Century Gothic"/>
                <a:ea typeface="Century Gothic"/>
                <a:cs typeface="Century Gothic"/>
                <a:sym typeface="Century Gothic"/>
              </a:rPr>
              <a:t>imaginación</a:t>
            </a:r>
            <a:endParaRPr/>
          </a:p>
        </p:txBody>
      </p:sp>
      <p:sp>
        <p:nvSpPr>
          <p:cNvPr id="243" name="Google Shape;243;p5"/>
          <p:cNvSpPr/>
          <p:nvPr/>
        </p:nvSpPr>
        <p:spPr>
          <a:xfrm>
            <a:off x="157780"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latin typeface="Century Gothic"/>
                <a:ea typeface="Century Gothic"/>
                <a:cs typeface="Century Gothic"/>
                <a:sym typeface="Century Gothic"/>
              </a:rPr>
              <a:t>pronunciación</a:t>
            </a:r>
            <a:endParaRPr sz="2800" b="1" i="0" u="none" strike="noStrike" cap="none">
              <a:latin typeface="Century Gothic"/>
              <a:ea typeface="Century Gothic"/>
              <a:cs typeface="Century Gothic"/>
              <a:sym typeface="Century Gothic"/>
            </a:endParaRPr>
          </a:p>
        </p:txBody>
      </p:sp>
      <p:sp>
        <p:nvSpPr>
          <p:cNvPr id="244" name="Google Shape;244;p5"/>
          <p:cNvSpPr/>
          <p:nvPr/>
        </p:nvSpPr>
        <p:spPr>
          <a:xfrm>
            <a:off x="82286" y="413845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latin typeface="Century Gothic"/>
                <a:ea typeface="Century Gothic"/>
                <a:cs typeface="Century Gothic"/>
                <a:sym typeface="Century Gothic"/>
              </a:rPr>
              <a:t>posición</a:t>
            </a:r>
            <a:endParaRPr sz="2800" b="1" i="0" u="none" strike="noStrike" cap="none">
              <a:latin typeface="Century Gothic"/>
              <a:ea typeface="Century Gothic"/>
              <a:cs typeface="Century Gothic"/>
              <a:sym typeface="Century Gothic"/>
            </a:endParaRPr>
          </a:p>
        </p:txBody>
      </p:sp>
      <p:sp>
        <p:nvSpPr>
          <p:cNvPr id="245" name="Google Shape;245;p5"/>
          <p:cNvSpPr/>
          <p:nvPr/>
        </p:nvSpPr>
        <p:spPr>
          <a:xfrm>
            <a:off x="3086103" y="417993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a:latin typeface="Century Gothic"/>
                <a:ea typeface="Century Gothic"/>
                <a:cs typeface="Century Gothic"/>
                <a:sym typeface="Century Gothic"/>
              </a:rPr>
              <a:t>solution</a:t>
            </a:r>
            <a:endParaRPr sz="2800" b="1" i="0" u="none" strike="noStrike" cap="none">
              <a:latin typeface="Century Gothic"/>
              <a:ea typeface="Century Gothic"/>
              <a:cs typeface="Century Gothic"/>
              <a:sym typeface="Century Gothic"/>
            </a:endParaRPr>
          </a:p>
        </p:txBody>
      </p:sp>
      <p:sp>
        <p:nvSpPr>
          <p:cNvPr id="246" name="Google Shape;246;p5"/>
          <p:cNvSpPr/>
          <p:nvPr/>
        </p:nvSpPr>
        <p:spPr>
          <a:xfrm>
            <a:off x="6126082" y="417993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latin typeface="Century Gothic"/>
                <a:ea typeface="Century Gothic"/>
                <a:cs typeface="Century Gothic"/>
                <a:sym typeface="Century Gothic"/>
              </a:rPr>
              <a:t>fiction</a:t>
            </a:r>
            <a:endParaRPr/>
          </a:p>
        </p:txBody>
      </p:sp>
      <p:sp>
        <p:nvSpPr>
          <p:cNvPr id="247" name="Google Shape;247;p5"/>
          <p:cNvSpPr/>
          <p:nvPr/>
        </p:nvSpPr>
        <p:spPr>
          <a:xfrm>
            <a:off x="9156355" y="4161617"/>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a:latin typeface="Century Gothic"/>
                <a:ea typeface="Century Gothic"/>
                <a:cs typeface="Century Gothic"/>
                <a:sym typeface="Century Gothic"/>
              </a:rPr>
              <a:t>relation</a:t>
            </a:r>
            <a:endParaRPr sz="2800" b="1" i="0" u="none" strike="noStrike" cap="none">
              <a:latin typeface="Century Gothic"/>
              <a:ea typeface="Century Gothic"/>
              <a:cs typeface="Century Gothic"/>
              <a:sym typeface="Century Gothic"/>
            </a:endParaRPr>
          </a:p>
        </p:txBody>
      </p:sp>
      <p:sp>
        <p:nvSpPr>
          <p:cNvPr id="248" name="Google Shape;248;p5"/>
          <p:cNvSpPr/>
          <p:nvPr/>
        </p:nvSpPr>
        <p:spPr>
          <a:xfrm>
            <a:off x="3130272" y="260396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latin typeface="Century Gothic"/>
                <a:ea typeface="Century Gothic"/>
                <a:cs typeface="Century Gothic"/>
                <a:sym typeface="Century Gothic"/>
              </a:rPr>
              <a:t>operation</a:t>
            </a:r>
            <a:endParaRPr/>
          </a:p>
        </p:txBody>
      </p:sp>
      <p:sp>
        <p:nvSpPr>
          <p:cNvPr id="249" name="Google Shape;249;p5"/>
          <p:cNvSpPr/>
          <p:nvPr/>
        </p:nvSpPr>
        <p:spPr>
          <a:xfrm>
            <a:off x="6167230" y="2585651"/>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latin typeface="Century Gothic"/>
                <a:ea typeface="Century Gothic"/>
                <a:cs typeface="Century Gothic"/>
                <a:sym typeface="Century Gothic"/>
              </a:rPr>
              <a:t>introduction</a:t>
            </a:r>
            <a:endParaRPr/>
          </a:p>
        </p:txBody>
      </p:sp>
      <p:sp>
        <p:nvSpPr>
          <p:cNvPr id="250" name="Google Shape;250;p5"/>
          <p:cNvSpPr/>
          <p:nvPr/>
        </p:nvSpPr>
        <p:spPr>
          <a:xfrm>
            <a:off x="9156356" y="2585651"/>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latin typeface="Century Gothic"/>
                <a:ea typeface="Century Gothic"/>
                <a:cs typeface="Century Gothic"/>
                <a:sym typeface="Century Gothic"/>
              </a:rPr>
              <a:t>imagination</a:t>
            </a:r>
            <a:endParaRPr/>
          </a:p>
        </p:txBody>
      </p:sp>
      <p:sp>
        <p:nvSpPr>
          <p:cNvPr id="251" name="Google Shape;251;p5"/>
          <p:cNvSpPr/>
          <p:nvPr/>
        </p:nvSpPr>
        <p:spPr>
          <a:xfrm>
            <a:off x="166097" y="260396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latin typeface="Century Gothic"/>
                <a:ea typeface="Century Gothic"/>
                <a:cs typeface="Century Gothic"/>
                <a:sym typeface="Century Gothic"/>
              </a:rPr>
              <a:t>pronunciation</a:t>
            </a:r>
            <a:endParaRPr/>
          </a:p>
        </p:txBody>
      </p:sp>
      <p:sp>
        <p:nvSpPr>
          <p:cNvPr id="252" name="Google Shape;252;p5"/>
          <p:cNvSpPr/>
          <p:nvPr/>
        </p:nvSpPr>
        <p:spPr>
          <a:xfrm>
            <a:off x="91991" y="4096979"/>
            <a:ext cx="2823411" cy="1308804"/>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latin typeface="Century Gothic"/>
                <a:ea typeface="Century Gothic"/>
                <a:cs typeface="Century Gothic"/>
                <a:sym typeface="Century Gothic"/>
              </a:rPr>
              <a:t>position</a:t>
            </a:r>
            <a:endParaRPr/>
          </a:p>
        </p:txBody>
      </p:sp>
      <p:sp>
        <p:nvSpPr>
          <p:cNvPr id="21" name="Title 1">
            <a:extLst>
              <a:ext uri="{FF2B5EF4-FFF2-40B4-BE49-F238E27FC236}">
                <a16:creationId xmlns:a16="http://schemas.microsoft.com/office/drawing/2014/main" id="{FB674980-EB2D-4638-9BC5-031E5F25D39A}"/>
              </a:ext>
            </a:extLst>
          </p:cNvPr>
          <p:cNvSpPr txBox="1">
            <a:spLocks/>
          </p:cNvSpPr>
          <p:nvPr/>
        </p:nvSpPr>
        <p:spPr>
          <a:xfrm>
            <a:off x="-1" y="213557"/>
            <a:ext cx="3286125"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err="1"/>
              <a:t>Vocabulario</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4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2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2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6"/>
          <p:cNvSpPr txBox="1"/>
          <p:nvPr/>
        </p:nvSpPr>
        <p:spPr>
          <a:xfrm>
            <a:off x="237123" y="2332729"/>
            <a:ext cx="1173716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When words with –ción become plural, the extra ‘</a:t>
            </a:r>
            <a:r>
              <a:rPr lang="en-GB" sz="2400" b="1">
                <a:latin typeface="Century Gothic"/>
                <a:ea typeface="Century Gothic"/>
                <a:cs typeface="Century Gothic"/>
                <a:sym typeface="Century Gothic"/>
              </a:rPr>
              <a:t>-</a:t>
            </a:r>
            <a:r>
              <a:rPr lang="en-GB" sz="2400">
                <a:latin typeface="Century Gothic"/>
                <a:ea typeface="Century Gothic"/>
                <a:cs typeface="Century Gothic"/>
                <a:sym typeface="Century Gothic"/>
              </a:rPr>
              <a:t>es’ means that the stress is now on the penultimate syllable. So, no accent is needed. </a:t>
            </a:r>
            <a:endParaRPr sz="2400" b="0" i="0" u="none" strike="noStrike" cap="none">
              <a:latin typeface="Century Gothic"/>
              <a:ea typeface="Century Gothic"/>
              <a:cs typeface="Century Gothic"/>
              <a:sym typeface="Century Gothic"/>
            </a:endParaRPr>
          </a:p>
        </p:txBody>
      </p:sp>
      <p:sp>
        <p:nvSpPr>
          <p:cNvPr id="260" name="Google Shape;260;p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261" name="Google Shape;261;p6"/>
          <p:cNvSpPr txBox="1"/>
          <p:nvPr/>
        </p:nvSpPr>
        <p:spPr>
          <a:xfrm>
            <a:off x="237124" y="1230021"/>
            <a:ext cx="117371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latin typeface="Century Gothic"/>
                <a:ea typeface="Century Gothic"/>
                <a:cs typeface="Century Gothic"/>
                <a:sym typeface="Century Gothic"/>
              </a:rPr>
              <a:t>Remember, if a word with </a:t>
            </a:r>
            <a:r>
              <a:rPr lang="en-GB" sz="2400" b="1" i="0" u="none" strike="noStrike" cap="none">
                <a:latin typeface="Century Gothic"/>
                <a:ea typeface="Century Gothic"/>
                <a:cs typeface="Century Gothic"/>
                <a:sym typeface="Century Gothic"/>
              </a:rPr>
              <a:t>fina</a:t>
            </a:r>
            <a:r>
              <a:rPr lang="en-GB" sz="2400" b="1">
                <a:latin typeface="Century Gothic"/>
                <a:ea typeface="Century Gothic"/>
                <a:cs typeface="Century Gothic"/>
                <a:sym typeface="Century Gothic"/>
              </a:rPr>
              <a:t>l</a:t>
            </a:r>
            <a:r>
              <a:rPr lang="en-GB" sz="2400" b="0" i="0" u="none" strike="noStrike" cap="none">
                <a:latin typeface="Century Gothic"/>
                <a:ea typeface="Century Gothic"/>
                <a:cs typeface="Century Gothic"/>
                <a:sym typeface="Century Gothic"/>
              </a:rPr>
              <a:t> syllable stress ends in ‘n’ or ‘s’, use an accent.</a:t>
            </a:r>
            <a:endParaRPr sz="2400" b="0" i="0" u="none" strike="noStrike" cap="none">
              <a:latin typeface="Century Gothic"/>
              <a:ea typeface="Century Gothic"/>
              <a:cs typeface="Century Gothic"/>
              <a:sym typeface="Century Gothic"/>
            </a:endParaRPr>
          </a:p>
        </p:txBody>
      </p:sp>
      <p:sp>
        <p:nvSpPr>
          <p:cNvPr id="262" name="Google Shape;262;p6"/>
          <p:cNvSpPr txBox="1"/>
          <p:nvPr/>
        </p:nvSpPr>
        <p:spPr>
          <a:xfrm>
            <a:off x="237124" y="3222462"/>
            <a:ext cx="48404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latin typeface="Century Gothic"/>
                <a:ea typeface="Century Gothic"/>
                <a:cs typeface="Century Gothic"/>
                <a:sym typeface="Century Gothic"/>
              </a:rPr>
              <a:t>Escucha </a:t>
            </a:r>
            <a:r>
              <a:rPr lang="en-GB" sz="2400">
                <a:latin typeface="Century Gothic"/>
                <a:ea typeface="Century Gothic"/>
                <a:cs typeface="Century Gothic"/>
                <a:sym typeface="Century Gothic"/>
              </a:rPr>
              <a:t>y lee </a:t>
            </a:r>
            <a:r>
              <a:rPr lang="en-GB" sz="2400" b="0" i="0" u="none" strike="noStrike" cap="none">
                <a:latin typeface="Century Gothic"/>
                <a:ea typeface="Century Gothic"/>
                <a:cs typeface="Century Gothic"/>
                <a:sym typeface="Century Gothic"/>
              </a:rPr>
              <a:t>unos ejemplos:</a:t>
            </a:r>
            <a:endParaRPr/>
          </a:p>
        </p:txBody>
      </p:sp>
      <p:sp>
        <p:nvSpPr>
          <p:cNvPr id="263" name="Google Shape;263;p6"/>
          <p:cNvSpPr txBox="1"/>
          <p:nvPr/>
        </p:nvSpPr>
        <p:spPr>
          <a:xfrm>
            <a:off x="237124" y="1781374"/>
            <a:ext cx="1225967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a:latin typeface="Century Gothic"/>
                <a:ea typeface="Century Gothic"/>
                <a:cs typeface="Century Gothic"/>
                <a:sym typeface="Century Gothic"/>
              </a:rPr>
              <a:t>If a word with </a:t>
            </a:r>
            <a:r>
              <a:rPr lang="en-GB" sz="2400" b="1">
                <a:latin typeface="Century Gothic"/>
                <a:ea typeface="Century Gothic"/>
                <a:cs typeface="Century Gothic"/>
                <a:sym typeface="Century Gothic"/>
              </a:rPr>
              <a:t>penultimate</a:t>
            </a:r>
            <a:r>
              <a:rPr lang="en-GB" sz="2400">
                <a:latin typeface="Century Gothic"/>
                <a:ea typeface="Century Gothic"/>
                <a:cs typeface="Century Gothic"/>
                <a:sym typeface="Century Gothic"/>
              </a:rPr>
              <a:t> syllable stress ends in ‘n’ or ‘s’, don’t use an accent.</a:t>
            </a:r>
            <a:endParaRPr sz="2400" b="0" i="0" u="none" strike="noStrike" cap="none">
              <a:latin typeface="Century Gothic"/>
              <a:ea typeface="Century Gothic"/>
              <a:cs typeface="Century Gothic"/>
              <a:sym typeface="Century Gothic"/>
            </a:endParaRPr>
          </a:p>
        </p:txBody>
      </p:sp>
      <p:sp>
        <p:nvSpPr>
          <p:cNvPr id="264" name="Google Shape;264;p6">
            <a:hlinkClick r:id="" action="ppaction://noaction">
              <a:snd r:embed="rId3" name="1 construccio%CC%81n - ones.wav"/>
            </a:hlinkClick>
          </p:cNvPr>
          <p:cNvSpPr/>
          <p:nvPr/>
        </p:nvSpPr>
        <p:spPr>
          <a:xfrm>
            <a:off x="355416" y="3879171"/>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1</a:t>
            </a:r>
            <a:endParaRPr/>
          </a:p>
        </p:txBody>
      </p:sp>
      <p:sp>
        <p:nvSpPr>
          <p:cNvPr id="265" name="Google Shape;265;p6">
            <a:hlinkClick r:id="" action="ppaction://noaction">
              <a:snd r:embed="rId4" name="2 revolucio%CC%81n - ones.wav"/>
            </a:hlinkClick>
          </p:cNvPr>
          <p:cNvSpPr/>
          <p:nvPr/>
        </p:nvSpPr>
        <p:spPr>
          <a:xfrm>
            <a:off x="355416" y="4627784"/>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2</a:t>
            </a:r>
            <a:endParaRPr/>
          </a:p>
        </p:txBody>
      </p:sp>
      <p:sp>
        <p:nvSpPr>
          <p:cNvPr id="266" name="Google Shape;266;p6">
            <a:hlinkClick r:id="" action="ppaction://noaction">
              <a:snd r:embed="rId5" name="3 accio%CC%81n - ones.wav"/>
            </a:hlinkClick>
          </p:cNvPr>
          <p:cNvSpPr/>
          <p:nvPr/>
        </p:nvSpPr>
        <p:spPr>
          <a:xfrm>
            <a:off x="355416" y="5419639"/>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3</a:t>
            </a:r>
            <a:endParaRPr/>
          </a:p>
        </p:txBody>
      </p:sp>
      <p:sp>
        <p:nvSpPr>
          <p:cNvPr id="267" name="Google Shape;267;p6"/>
          <p:cNvSpPr txBox="1"/>
          <p:nvPr/>
        </p:nvSpPr>
        <p:spPr>
          <a:xfrm>
            <a:off x="1194962" y="3984237"/>
            <a:ext cx="219941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construcci</a:t>
            </a:r>
            <a:r>
              <a:rPr lang="en-GB" sz="2400" b="1">
                <a:latin typeface="Century Gothic"/>
                <a:ea typeface="Century Gothic"/>
                <a:cs typeface="Century Gothic"/>
                <a:sym typeface="Century Gothic"/>
              </a:rPr>
              <a:t>ó</a:t>
            </a:r>
            <a:r>
              <a:rPr lang="en-GB" sz="2400">
                <a:latin typeface="Century Gothic"/>
                <a:ea typeface="Century Gothic"/>
                <a:cs typeface="Century Gothic"/>
                <a:sym typeface="Century Gothic"/>
              </a:rPr>
              <a:t>n</a:t>
            </a:r>
            <a:endParaRPr sz="2400" b="1" i="0" u="none" strike="noStrike" cap="none">
              <a:latin typeface="Century Gothic"/>
              <a:ea typeface="Century Gothic"/>
              <a:cs typeface="Century Gothic"/>
              <a:sym typeface="Century Gothic"/>
            </a:endParaRPr>
          </a:p>
        </p:txBody>
      </p:sp>
      <p:sp>
        <p:nvSpPr>
          <p:cNvPr id="268" name="Google Shape;268;p6"/>
          <p:cNvSpPr txBox="1"/>
          <p:nvPr/>
        </p:nvSpPr>
        <p:spPr>
          <a:xfrm>
            <a:off x="1194962" y="4671418"/>
            <a:ext cx="24636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revoluci</a:t>
            </a:r>
            <a:r>
              <a:rPr lang="en-GB" sz="2400" b="1">
                <a:latin typeface="Century Gothic"/>
                <a:ea typeface="Century Gothic"/>
                <a:cs typeface="Century Gothic"/>
                <a:sym typeface="Century Gothic"/>
              </a:rPr>
              <a:t>ó</a:t>
            </a:r>
            <a:r>
              <a:rPr lang="en-GB" sz="2400">
                <a:latin typeface="Century Gothic"/>
                <a:ea typeface="Century Gothic"/>
                <a:cs typeface="Century Gothic"/>
                <a:sym typeface="Century Gothic"/>
              </a:rPr>
              <a:t>n</a:t>
            </a:r>
            <a:endParaRPr sz="2400" b="1" i="0" u="none" strike="noStrike" cap="none">
              <a:latin typeface="Century Gothic"/>
              <a:ea typeface="Century Gothic"/>
              <a:cs typeface="Century Gothic"/>
              <a:sym typeface="Century Gothic"/>
            </a:endParaRPr>
          </a:p>
        </p:txBody>
      </p:sp>
      <p:sp>
        <p:nvSpPr>
          <p:cNvPr id="269" name="Google Shape;269;p6"/>
          <p:cNvSpPr txBox="1"/>
          <p:nvPr/>
        </p:nvSpPr>
        <p:spPr>
          <a:xfrm>
            <a:off x="1194963" y="5395627"/>
            <a:ext cx="29494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0" u="none" strike="noStrike" cap="none">
                <a:latin typeface="Century Gothic"/>
                <a:ea typeface="Century Gothic"/>
                <a:cs typeface="Century Gothic"/>
                <a:sym typeface="Century Gothic"/>
              </a:rPr>
              <a:t>ac</a:t>
            </a:r>
            <a:r>
              <a:rPr lang="en-GB" sz="2400">
                <a:latin typeface="Century Gothic"/>
                <a:ea typeface="Century Gothic"/>
                <a:cs typeface="Century Gothic"/>
                <a:sym typeface="Century Gothic"/>
              </a:rPr>
              <a:t>ci</a:t>
            </a:r>
            <a:r>
              <a:rPr lang="en-GB" sz="2400" b="1">
                <a:latin typeface="Century Gothic"/>
                <a:ea typeface="Century Gothic"/>
                <a:cs typeface="Century Gothic"/>
                <a:sym typeface="Century Gothic"/>
              </a:rPr>
              <a:t>ó</a:t>
            </a:r>
            <a:r>
              <a:rPr lang="en-GB" sz="2400">
                <a:latin typeface="Century Gothic"/>
                <a:ea typeface="Century Gothic"/>
                <a:cs typeface="Century Gothic"/>
                <a:sym typeface="Century Gothic"/>
              </a:rPr>
              <a:t>n</a:t>
            </a:r>
            <a:endParaRPr sz="2400" i="0" u="none" strike="noStrike" cap="none">
              <a:latin typeface="Century Gothic"/>
              <a:ea typeface="Century Gothic"/>
              <a:cs typeface="Century Gothic"/>
              <a:sym typeface="Century Gothic"/>
            </a:endParaRPr>
          </a:p>
        </p:txBody>
      </p:sp>
      <p:sp>
        <p:nvSpPr>
          <p:cNvPr id="270" name="Google Shape;270;p6"/>
          <p:cNvSpPr txBox="1"/>
          <p:nvPr/>
        </p:nvSpPr>
        <p:spPr>
          <a:xfrm>
            <a:off x="3913912" y="3964583"/>
            <a:ext cx="229710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construcci</a:t>
            </a:r>
            <a:r>
              <a:rPr lang="en-GB" sz="2400" b="1">
                <a:latin typeface="Century Gothic"/>
                <a:ea typeface="Century Gothic"/>
                <a:cs typeface="Century Gothic"/>
                <a:sym typeface="Century Gothic"/>
              </a:rPr>
              <a:t>o</a:t>
            </a:r>
            <a:r>
              <a:rPr lang="en-GB" sz="2400">
                <a:latin typeface="Century Gothic"/>
                <a:ea typeface="Century Gothic"/>
                <a:cs typeface="Century Gothic"/>
                <a:sym typeface="Century Gothic"/>
              </a:rPr>
              <a:t>n</a:t>
            </a:r>
            <a:endParaRPr sz="2400">
              <a:latin typeface="Century Gothic"/>
              <a:ea typeface="Century Gothic"/>
              <a:cs typeface="Century Gothic"/>
              <a:sym typeface="Century Gothic"/>
            </a:endParaRPr>
          </a:p>
        </p:txBody>
      </p:sp>
      <p:sp>
        <p:nvSpPr>
          <p:cNvPr id="271" name="Google Shape;271;p6"/>
          <p:cNvSpPr txBox="1"/>
          <p:nvPr/>
        </p:nvSpPr>
        <p:spPr>
          <a:xfrm>
            <a:off x="3938338" y="5456418"/>
            <a:ext cx="3351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0" u="none" strike="noStrike" cap="none">
                <a:latin typeface="Century Gothic"/>
                <a:ea typeface="Century Gothic"/>
                <a:cs typeface="Century Gothic"/>
                <a:sym typeface="Century Gothic"/>
              </a:rPr>
              <a:t>ac</a:t>
            </a:r>
            <a:r>
              <a:rPr lang="en-GB" sz="2400">
                <a:latin typeface="Century Gothic"/>
                <a:ea typeface="Century Gothic"/>
                <a:cs typeface="Century Gothic"/>
                <a:sym typeface="Century Gothic"/>
              </a:rPr>
              <a:t>ci</a:t>
            </a:r>
            <a:r>
              <a:rPr lang="en-GB" sz="2400" b="1">
                <a:latin typeface="Century Gothic"/>
                <a:ea typeface="Century Gothic"/>
                <a:cs typeface="Century Gothic"/>
                <a:sym typeface="Century Gothic"/>
              </a:rPr>
              <a:t>o</a:t>
            </a:r>
            <a:r>
              <a:rPr lang="en-GB" sz="2400">
                <a:latin typeface="Century Gothic"/>
                <a:ea typeface="Century Gothic"/>
                <a:cs typeface="Century Gothic"/>
                <a:sym typeface="Century Gothic"/>
              </a:rPr>
              <a:t>n</a:t>
            </a:r>
            <a:endParaRPr sz="2400" i="0" u="none" strike="noStrike" cap="none">
              <a:latin typeface="Century Gothic"/>
              <a:ea typeface="Century Gothic"/>
              <a:cs typeface="Century Gothic"/>
              <a:sym typeface="Century Gothic"/>
            </a:endParaRPr>
          </a:p>
        </p:txBody>
      </p:sp>
      <p:sp>
        <p:nvSpPr>
          <p:cNvPr id="272" name="Google Shape;272;p6"/>
          <p:cNvSpPr txBox="1"/>
          <p:nvPr/>
        </p:nvSpPr>
        <p:spPr>
          <a:xfrm>
            <a:off x="3938338" y="4767443"/>
            <a:ext cx="3351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revoluci</a:t>
            </a:r>
            <a:r>
              <a:rPr lang="en-GB" sz="2400" b="1">
                <a:latin typeface="Century Gothic"/>
                <a:ea typeface="Century Gothic"/>
                <a:cs typeface="Century Gothic"/>
                <a:sym typeface="Century Gothic"/>
              </a:rPr>
              <a:t>o</a:t>
            </a:r>
            <a:r>
              <a:rPr lang="en-GB" sz="2400">
                <a:latin typeface="Century Gothic"/>
                <a:ea typeface="Century Gothic"/>
                <a:cs typeface="Century Gothic"/>
                <a:sym typeface="Century Gothic"/>
              </a:rPr>
              <a:t>n</a:t>
            </a:r>
            <a:endParaRPr sz="2400" b="1" i="0" u="none" strike="noStrike" cap="none">
              <a:latin typeface="Century Gothic"/>
              <a:ea typeface="Century Gothic"/>
              <a:cs typeface="Century Gothic"/>
              <a:sym typeface="Century Gothic"/>
            </a:endParaRPr>
          </a:p>
        </p:txBody>
      </p:sp>
      <p:cxnSp>
        <p:nvCxnSpPr>
          <p:cNvPr id="273" name="Google Shape;273;p6"/>
          <p:cNvCxnSpPr/>
          <p:nvPr/>
        </p:nvCxnSpPr>
        <p:spPr>
          <a:xfrm>
            <a:off x="2440808" y="5695737"/>
            <a:ext cx="1364540" cy="0"/>
          </a:xfrm>
          <a:prstGeom prst="straightConnector1">
            <a:avLst/>
          </a:prstGeom>
          <a:noFill/>
          <a:ln w="9525" cap="flat" cmpd="sng">
            <a:solidFill>
              <a:srgbClr val="1E4E79"/>
            </a:solidFill>
            <a:prstDash val="solid"/>
            <a:miter lim="800000"/>
            <a:headEnd type="none" w="sm" len="sm"/>
            <a:tailEnd type="triangle" w="med" len="med"/>
          </a:ln>
        </p:spPr>
      </p:cxnSp>
      <p:cxnSp>
        <p:nvCxnSpPr>
          <p:cNvPr id="274" name="Google Shape;274;p6"/>
          <p:cNvCxnSpPr/>
          <p:nvPr/>
        </p:nvCxnSpPr>
        <p:spPr>
          <a:xfrm>
            <a:off x="2939595" y="4991455"/>
            <a:ext cx="865753" cy="0"/>
          </a:xfrm>
          <a:prstGeom prst="straightConnector1">
            <a:avLst/>
          </a:prstGeom>
          <a:noFill/>
          <a:ln w="9525" cap="flat" cmpd="sng">
            <a:solidFill>
              <a:srgbClr val="1E4E79"/>
            </a:solidFill>
            <a:prstDash val="solid"/>
            <a:miter lim="800000"/>
            <a:headEnd type="none" w="sm" len="sm"/>
            <a:tailEnd type="triangle" w="med" len="med"/>
          </a:ln>
        </p:spPr>
      </p:cxnSp>
      <p:cxnSp>
        <p:nvCxnSpPr>
          <p:cNvPr id="275" name="Google Shape;275;p6"/>
          <p:cNvCxnSpPr/>
          <p:nvPr/>
        </p:nvCxnSpPr>
        <p:spPr>
          <a:xfrm>
            <a:off x="3313193" y="4210652"/>
            <a:ext cx="492155" cy="0"/>
          </a:xfrm>
          <a:prstGeom prst="straightConnector1">
            <a:avLst/>
          </a:prstGeom>
          <a:noFill/>
          <a:ln w="9525" cap="flat" cmpd="sng">
            <a:solidFill>
              <a:srgbClr val="1E4E79"/>
            </a:solidFill>
            <a:prstDash val="solid"/>
            <a:miter lim="800000"/>
            <a:headEnd type="none" w="sm" len="sm"/>
            <a:tailEnd type="triangle" w="med" len="med"/>
          </a:ln>
        </p:spPr>
      </p:cxnSp>
      <p:sp>
        <p:nvSpPr>
          <p:cNvPr id="276" name="Google Shape;276;p6"/>
          <p:cNvSpPr txBox="1"/>
          <p:nvPr/>
        </p:nvSpPr>
        <p:spPr>
          <a:xfrm>
            <a:off x="5828434" y="3966429"/>
            <a:ext cx="5351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entury Gothic"/>
                <a:ea typeface="Century Gothic"/>
                <a:cs typeface="Century Gothic"/>
                <a:sym typeface="Century Gothic"/>
              </a:rPr>
              <a:t>es</a:t>
            </a:r>
            <a:endParaRPr/>
          </a:p>
        </p:txBody>
      </p:sp>
      <p:sp>
        <p:nvSpPr>
          <p:cNvPr id="277" name="Google Shape;277;p6"/>
          <p:cNvSpPr txBox="1"/>
          <p:nvPr/>
        </p:nvSpPr>
        <p:spPr>
          <a:xfrm>
            <a:off x="4838700" y="5477310"/>
            <a:ext cx="77557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latin typeface="Century Gothic"/>
                <a:ea typeface="Century Gothic"/>
                <a:cs typeface="Century Gothic"/>
                <a:sym typeface="Century Gothic"/>
              </a:rPr>
              <a:t>es</a:t>
            </a:r>
            <a:endParaRPr dirty="0"/>
          </a:p>
        </p:txBody>
      </p:sp>
      <p:sp>
        <p:nvSpPr>
          <p:cNvPr id="278" name="Google Shape;278;p6"/>
          <p:cNvSpPr txBox="1"/>
          <p:nvPr/>
        </p:nvSpPr>
        <p:spPr>
          <a:xfrm>
            <a:off x="5411925" y="4776753"/>
            <a:ext cx="68407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latin typeface="Century Gothic"/>
                <a:ea typeface="Century Gothic"/>
                <a:cs typeface="Century Gothic"/>
                <a:sym typeface="Century Gothic"/>
              </a:rPr>
              <a:t>es</a:t>
            </a:r>
            <a:endParaRPr/>
          </a:p>
        </p:txBody>
      </p:sp>
      <p:sp>
        <p:nvSpPr>
          <p:cNvPr id="279" name="Google Shape;279;p6"/>
          <p:cNvSpPr/>
          <p:nvPr/>
        </p:nvSpPr>
        <p:spPr>
          <a:xfrm>
            <a:off x="6308191" y="3163726"/>
            <a:ext cx="5528393" cy="1007166"/>
          </a:xfrm>
          <a:prstGeom prst="wedgeRoundRectCallout">
            <a:avLst>
              <a:gd name="adj1" fmla="val -58313"/>
              <a:gd name="adj2" fmla="val 33077"/>
              <a:gd name="adj3" fmla="val 16667"/>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Listen carefully. The stressed syllable doesn’t change – only the spelling does!</a:t>
            </a:r>
            <a:endParaRPr sz="2000">
              <a:solidFill>
                <a:schemeClr val="lt1"/>
              </a:solidFill>
              <a:latin typeface="Century Gothic"/>
              <a:ea typeface="Century Gothic"/>
              <a:cs typeface="Century Gothic"/>
              <a:sym typeface="Century Gothic"/>
            </a:endParaRPr>
          </a:p>
        </p:txBody>
      </p:sp>
      <p:sp>
        <p:nvSpPr>
          <p:cNvPr id="24" name="Title 1">
            <a:extLst>
              <a:ext uri="{FF2B5EF4-FFF2-40B4-BE49-F238E27FC236}">
                <a16:creationId xmlns:a16="http://schemas.microsoft.com/office/drawing/2014/main" id="{49738B10-DF31-47EF-98CE-7B7B8952F179}"/>
              </a:ext>
            </a:extLst>
          </p:cNvPr>
          <p:cNvSpPr txBox="1">
            <a:spLocks/>
          </p:cNvSpPr>
          <p:nvPr/>
        </p:nvSpPr>
        <p:spPr>
          <a:xfrm>
            <a:off x="-1" y="213557"/>
            <a:ext cx="3286125" cy="647577"/>
          </a:xfrm>
          <a:prstGeom prst="rect">
            <a:avLst/>
          </a:prstGeom>
          <a:blipFill>
            <a:blip r:embed="rId6">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err="1"/>
              <a:t>Fonética</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7"/>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287" name="Google Shape;287;p7"/>
          <p:cNvSpPr txBox="1"/>
          <p:nvPr/>
        </p:nvSpPr>
        <p:spPr>
          <a:xfrm>
            <a:off x="231034" y="2370561"/>
            <a:ext cx="476436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err="1">
                <a:latin typeface="Century Gothic"/>
                <a:ea typeface="Century Gothic"/>
                <a:cs typeface="Century Gothic"/>
                <a:sym typeface="Century Gothic"/>
              </a:rPr>
              <a:t>Trabajamos</a:t>
            </a:r>
            <a:r>
              <a:rPr lang="en-GB" sz="2200" b="0" i="0" u="none" strike="noStrike" cap="none" dirty="0">
                <a:latin typeface="Century Gothic"/>
                <a:ea typeface="Century Gothic"/>
                <a:cs typeface="Century Gothic"/>
                <a:sym typeface="Century Gothic"/>
              </a:rPr>
              <a:t> </a:t>
            </a:r>
            <a:r>
              <a:rPr lang="en-GB" sz="2200" b="0" i="0" u="none" strike="noStrike" cap="none" dirty="0" err="1">
                <a:latin typeface="Century Gothic"/>
                <a:ea typeface="Century Gothic"/>
                <a:cs typeface="Century Gothic"/>
                <a:sym typeface="Century Gothic"/>
              </a:rPr>
              <a:t>en</a:t>
            </a:r>
            <a:r>
              <a:rPr lang="en-GB" sz="2200" b="0" i="0" u="none" strike="noStrike" cap="none" dirty="0">
                <a:latin typeface="Century Gothic"/>
                <a:ea typeface="Century Gothic"/>
                <a:cs typeface="Century Gothic"/>
                <a:sym typeface="Century Gothic"/>
              </a:rPr>
              <a:t> parejas.</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288" name="Google Shape;288;p7"/>
          <p:cNvSpPr txBox="1"/>
          <p:nvPr/>
        </p:nvSpPr>
        <p:spPr>
          <a:xfrm>
            <a:off x="169583" y="2886438"/>
            <a:ext cx="599204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a:latin typeface="Century Gothic"/>
                <a:ea typeface="Century Gothic"/>
                <a:cs typeface="Century Gothic"/>
                <a:sym typeface="Century Gothic"/>
              </a:rPr>
              <a:t>El </a:t>
            </a:r>
            <a:r>
              <a:rPr lang="en-GB" sz="2200" b="1" i="0" u="none" strike="noStrike" cap="none" dirty="0" err="1">
                <a:latin typeface="Century Gothic"/>
                <a:ea typeface="Century Gothic"/>
                <a:cs typeface="Century Gothic"/>
                <a:sym typeface="Century Gothic"/>
              </a:rPr>
              <a:t>estudiante</a:t>
            </a:r>
            <a:r>
              <a:rPr lang="en-GB" sz="2200" b="1" i="0" u="none" strike="noStrike" cap="none" dirty="0">
                <a:latin typeface="Century Gothic"/>
                <a:ea typeface="Century Gothic"/>
                <a:cs typeface="Century Gothic"/>
                <a:sym typeface="Century Gothic"/>
              </a:rPr>
              <a:t> A lee </a:t>
            </a:r>
            <a:r>
              <a:rPr lang="en-GB" sz="2200" b="1" i="0" u="none" strike="noStrike" cap="none" dirty="0" err="1">
                <a:latin typeface="Century Gothic"/>
                <a:ea typeface="Century Gothic"/>
                <a:cs typeface="Century Gothic"/>
                <a:sym typeface="Century Gothic"/>
              </a:rPr>
              <a:t>unas</a:t>
            </a:r>
            <a:r>
              <a:rPr lang="en-GB" sz="2200" b="1" i="0" u="none" strike="noStrike" cap="none" dirty="0">
                <a:latin typeface="Century Gothic"/>
                <a:ea typeface="Century Gothic"/>
                <a:cs typeface="Century Gothic"/>
                <a:sym typeface="Century Gothic"/>
              </a:rPr>
              <a:t> </a:t>
            </a:r>
            <a:r>
              <a:rPr lang="en-GB" sz="2200" b="1" i="0" u="none" strike="noStrike" cap="none" dirty="0" err="1">
                <a:latin typeface="Century Gothic"/>
                <a:ea typeface="Century Gothic"/>
                <a:cs typeface="Century Gothic"/>
                <a:sym typeface="Century Gothic"/>
              </a:rPr>
              <a:t>frases</a:t>
            </a:r>
            <a:r>
              <a:rPr lang="en-GB" sz="2200" b="1" i="0" u="none" strike="noStrike" cap="none" dirty="0">
                <a:latin typeface="Century Gothic"/>
                <a:ea typeface="Century Gothic"/>
                <a:cs typeface="Century Gothic"/>
                <a:sym typeface="Century Gothic"/>
              </a:rPr>
              <a:t>.</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289" name="Google Shape;289;p7"/>
          <p:cNvSpPr txBox="1"/>
          <p:nvPr/>
        </p:nvSpPr>
        <p:spPr>
          <a:xfrm>
            <a:off x="5323255" y="2563225"/>
            <a:ext cx="409939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i="0" u="none" strike="noStrike" cap="none" dirty="0">
                <a:latin typeface="Century Gothic"/>
                <a:ea typeface="Century Gothic"/>
                <a:cs typeface="Century Gothic"/>
                <a:sym typeface="Century Gothic"/>
              </a:rPr>
              <a:t>El </a:t>
            </a:r>
            <a:r>
              <a:rPr lang="en-GB" sz="2200" b="1" i="0" u="none" strike="noStrike" cap="none" dirty="0" err="1">
                <a:latin typeface="Century Gothic"/>
                <a:ea typeface="Century Gothic"/>
                <a:cs typeface="Century Gothic"/>
                <a:sym typeface="Century Gothic"/>
              </a:rPr>
              <a:t>estudiante</a:t>
            </a:r>
            <a:r>
              <a:rPr lang="en-GB" sz="2200" b="1" i="0" u="none" strike="noStrike" cap="none" dirty="0">
                <a:latin typeface="Century Gothic"/>
                <a:ea typeface="Century Gothic"/>
                <a:cs typeface="Century Gothic"/>
                <a:sym typeface="Century Gothic"/>
              </a:rPr>
              <a:t> B </a:t>
            </a:r>
            <a:r>
              <a:rPr lang="en-GB" sz="2200" b="1" i="0" u="none" strike="noStrike" cap="none" dirty="0" err="1">
                <a:latin typeface="Century Gothic"/>
                <a:ea typeface="Century Gothic"/>
                <a:cs typeface="Century Gothic"/>
                <a:sym typeface="Century Gothic"/>
              </a:rPr>
              <a:t>escucha</a:t>
            </a:r>
            <a:r>
              <a:rPr lang="en-GB" sz="2200" b="1" i="0" u="none" strike="noStrike" cap="none" dirty="0">
                <a:latin typeface="Century Gothic"/>
                <a:ea typeface="Century Gothic"/>
                <a:cs typeface="Century Gothic"/>
                <a:sym typeface="Century Gothic"/>
              </a:rPr>
              <a:t> y </a:t>
            </a:r>
            <a:r>
              <a:rPr lang="en-GB" sz="2200" b="1" dirty="0">
                <a:latin typeface="Century Gothic"/>
                <a:ea typeface="Century Gothic"/>
                <a:cs typeface="Century Gothic"/>
                <a:sym typeface="Century Gothic"/>
              </a:rPr>
              <a:t>escribe </a:t>
            </a:r>
            <a:r>
              <a:rPr lang="en-GB" sz="2200" b="1" dirty="0" err="1">
                <a:latin typeface="Century Gothic"/>
                <a:ea typeface="Century Gothic"/>
                <a:cs typeface="Century Gothic"/>
                <a:sym typeface="Century Gothic"/>
              </a:rPr>
              <a:t>correctamente</a:t>
            </a:r>
            <a:r>
              <a:rPr lang="en-GB" sz="2200" b="1" dirty="0">
                <a:latin typeface="Century Gothic"/>
                <a:ea typeface="Century Gothic"/>
                <a:cs typeface="Century Gothic"/>
                <a:sym typeface="Century Gothic"/>
              </a:rPr>
              <a:t> </a:t>
            </a:r>
            <a:r>
              <a:rPr lang="en-GB" sz="2200" b="1" i="0" u="none" strike="noStrike" cap="none" dirty="0">
                <a:latin typeface="Century Gothic"/>
                <a:ea typeface="Century Gothic"/>
                <a:cs typeface="Century Gothic"/>
                <a:sym typeface="Century Gothic"/>
              </a:rPr>
              <a:t>las palabras que </a:t>
            </a:r>
            <a:r>
              <a:rPr lang="en-GB" sz="2200" b="1" i="0" u="none" strike="noStrike" cap="none" dirty="0" err="1">
                <a:latin typeface="Century Gothic"/>
                <a:ea typeface="Century Gothic"/>
                <a:cs typeface="Century Gothic"/>
                <a:sym typeface="Century Gothic"/>
              </a:rPr>
              <a:t>faltan</a:t>
            </a:r>
            <a:r>
              <a:rPr lang="en-GB" sz="2200" b="1" i="0" u="none" strike="noStrike" cap="none" dirty="0">
                <a:latin typeface="Century Gothic"/>
                <a:ea typeface="Century Gothic"/>
                <a:cs typeface="Century Gothic"/>
                <a:sym typeface="Century Gothic"/>
              </a:rPr>
              <a:t>.</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290" name="Google Shape;290;p7" descr="background rectangle&#10;"/>
          <p:cNvSpPr/>
          <p:nvPr/>
        </p:nvSpPr>
        <p:spPr>
          <a:xfrm>
            <a:off x="8549088" y="237479"/>
            <a:ext cx="3474446" cy="425302"/>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FFFFFF"/>
              </a:solidFill>
              <a:latin typeface="Century Gothic"/>
              <a:ea typeface="Century Gothic"/>
              <a:cs typeface="Century Gothic"/>
              <a:sym typeface="Century Gothic"/>
            </a:endParaRPr>
          </a:p>
        </p:txBody>
      </p:sp>
      <p:sp>
        <p:nvSpPr>
          <p:cNvPr id="291" name="Google Shape;291;p7"/>
          <p:cNvSpPr txBox="1"/>
          <p:nvPr/>
        </p:nvSpPr>
        <p:spPr>
          <a:xfrm>
            <a:off x="8468353" y="286834"/>
            <a:ext cx="3586790" cy="37594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 / escuchar / escribir</a:t>
            </a:r>
            <a:endParaRPr sz="2000" b="0" i="0" u="none" strike="noStrike" cap="none">
              <a:solidFill>
                <a:srgbClr val="1F3864"/>
              </a:solidFill>
              <a:latin typeface="Century Gothic"/>
              <a:ea typeface="Century Gothic"/>
              <a:cs typeface="Century Gothic"/>
              <a:sym typeface="Century Gothic"/>
            </a:endParaRPr>
          </a:p>
        </p:txBody>
      </p:sp>
      <p:sp>
        <p:nvSpPr>
          <p:cNvPr id="292" name="Google Shape;292;p7"/>
          <p:cNvSpPr txBox="1"/>
          <p:nvPr/>
        </p:nvSpPr>
        <p:spPr>
          <a:xfrm>
            <a:off x="231034" y="3962270"/>
            <a:ext cx="165403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err="1">
                <a:latin typeface="Century Gothic"/>
                <a:ea typeface="Century Gothic"/>
                <a:cs typeface="Century Gothic"/>
                <a:sym typeface="Century Gothic"/>
              </a:rPr>
              <a:t>Ejemplo</a:t>
            </a:r>
            <a:r>
              <a:rPr lang="en-GB" sz="2200" b="0" i="0" u="none" strike="noStrike" cap="none" dirty="0">
                <a:latin typeface="Century Gothic"/>
                <a:ea typeface="Century Gothic"/>
                <a:cs typeface="Century Gothic"/>
                <a:sym typeface="Century Gothic"/>
              </a:rPr>
              <a:t>:</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293" name="Google Shape;293;p7"/>
          <p:cNvSpPr txBox="1"/>
          <p:nvPr/>
        </p:nvSpPr>
        <p:spPr>
          <a:xfrm>
            <a:off x="169583" y="4478147"/>
            <a:ext cx="273678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Estudiante</a:t>
            </a:r>
            <a:r>
              <a:rPr lang="en-GB" sz="2200" b="1" i="0" u="none" strike="noStrike" cap="none" dirty="0">
                <a:latin typeface="Century Gothic"/>
                <a:ea typeface="Century Gothic"/>
                <a:cs typeface="Century Gothic"/>
                <a:sym typeface="Century Gothic"/>
              </a:rPr>
              <a:t> A</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294" name="Google Shape;294;p7"/>
          <p:cNvSpPr txBox="1"/>
          <p:nvPr/>
        </p:nvSpPr>
        <p:spPr>
          <a:xfrm>
            <a:off x="8111542" y="4103415"/>
            <a:ext cx="273678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Estudiante</a:t>
            </a:r>
            <a:r>
              <a:rPr lang="en-GB" sz="2200" b="1" i="0" u="none" strike="noStrike" cap="none" dirty="0">
                <a:latin typeface="Century Gothic"/>
                <a:ea typeface="Century Gothic"/>
                <a:cs typeface="Century Gothic"/>
                <a:sym typeface="Century Gothic"/>
              </a:rPr>
              <a:t> B</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295" name="Google Shape;295;p7"/>
          <p:cNvSpPr/>
          <p:nvPr/>
        </p:nvSpPr>
        <p:spPr>
          <a:xfrm>
            <a:off x="169583" y="4996151"/>
            <a:ext cx="4430552" cy="1275254"/>
          </a:xfrm>
          <a:prstGeom prst="rect">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1. Va a México para ver la celebración del Día de Muertos porque es una de las tradiciones del país.</a:t>
            </a:r>
            <a:endParaRPr/>
          </a:p>
        </p:txBody>
      </p:sp>
      <p:sp>
        <p:nvSpPr>
          <p:cNvPr id="296" name="Google Shape;296;p7"/>
          <p:cNvSpPr/>
          <p:nvPr/>
        </p:nvSpPr>
        <p:spPr>
          <a:xfrm>
            <a:off x="2635530" y="3753914"/>
            <a:ext cx="5388222" cy="1052370"/>
          </a:xfrm>
          <a:prstGeom prst="wedgeRectCallout">
            <a:avLst>
              <a:gd name="adj1" fmla="val -41627"/>
              <a:gd name="adj2" fmla="val 71155"/>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297" name="Google Shape;297;p7"/>
          <p:cNvSpPr/>
          <p:nvPr/>
        </p:nvSpPr>
        <p:spPr>
          <a:xfrm>
            <a:off x="8005060" y="5048662"/>
            <a:ext cx="3482090" cy="1253829"/>
          </a:xfrm>
          <a:prstGeom prst="rect">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1. Va a México para ver la ____________ del Día de Muertos porque es una de las ___________ del país.</a:t>
            </a:r>
            <a:endParaRPr/>
          </a:p>
        </p:txBody>
      </p:sp>
      <p:pic>
        <p:nvPicPr>
          <p:cNvPr id="298" name="Google Shape;298;p7"/>
          <p:cNvPicPr preferRelativeResize="0"/>
          <p:nvPr/>
        </p:nvPicPr>
        <p:blipFill rotWithShape="1">
          <a:blip r:embed="rId3">
            <a:alphaModFix/>
          </a:blip>
          <a:srcRect/>
          <a:stretch/>
        </p:blipFill>
        <p:spPr>
          <a:xfrm>
            <a:off x="10936114" y="4301768"/>
            <a:ext cx="1008551" cy="806841"/>
          </a:xfrm>
          <a:prstGeom prst="rect">
            <a:avLst/>
          </a:prstGeom>
          <a:noFill/>
          <a:ln>
            <a:noFill/>
          </a:ln>
        </p:spPr>
      </p:pic>
      <p:sp>
        <p:nvSpPr>
          <p:cNvPr id="299" name="Google Shape;299;p7"/>
          <p:cNvSpPr txBox="1"/>
          <p:nvPr/>
        </p:nvSpPr>
        <p:spPr>
          <a:xfrm>
            <a:off x="0" y="1179872"/>
            <a:ext cx="11161026"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i="1">
                <a:latin typeface="Century Gothic"/>
                <a:ea typeface="Century Gothic"/>
                <a:cs typeface="Century Gothic"/>
                <a:sym typeface="Century Gothic"/>
              </a:rPr>
              <a:t>Remember! Words with </a:t>
            </a:r>
            <a:r>
              <a:rPr lang="en-GB" sz="2200" b="1" i="1">
                <a:latin typeface="Century Gothic"/>
                <a:ea typeface="Century Gothic"/>
                <a:cs typeface="Century Gothic"/>
                <a:sym typeface="Century Gothic"/>
              </a:rPr>
              <a:t>final</a:t>
            </a:r>
            <a:r>
              <a:rPr lang="en-GB" sz="2200" i="1">
                <a:latin typeface="Century Gothic"/>
                <a:ea typeface="Century Gothic"/>
                <a:cs typeface="Century Gothic"/>
                <a:sym typeface="Century Gothic"/>
              </a:rPr>
              <a:t> syllable stress ending in ‘n’ or ‘s’ use an accent.</a:t>
            </a:r>
            <a:endParaRPr/>
          </a:p>
          <a:p>
            <a:pPr marL="0" marR="0" lvl="0" indent="0" algn="l" rtl="0">
              <a:spcBef>
                <a:spcPts val="0"/>
              </a:spcBef>
              <a:spcAft>
                <a:spcPts val="0"/>
              </a:spcAft>
              <a:buNone/>
            </a:pPr>
            <a:r>
              <a:rPr lang="en-GB" sz="2200" i="1">
                <a:latin typeface="Century Gothic"/>
                <a:ea typeface="Century Gothic"/>
                <a:cs typeface="Century Gothic"/>
                <a:sym typeface="Century Gothic"/>
              </a:rPr>
              <a:t>When words with –ción become plural, the extra ‘-es’ means that the stress is now on the </a:t>
            </a:r>
            <a:r>
              <a:rPr lang="en-GB" sz="2200" b="1" i="1">
                <a:latin typeface="Century Gothic"/>
                <a:ea typeface="Century Gothic"/>
                <a:cs typeface="Century Gothic"/>
                <a:sym typeface="Century Gothic"/>
              </a:rPr>
              <a:t>penultimate</a:t>
            </a:r>
            <a:r>
              <a:rPr lang="en-GB" sz="2200" i="1">
                <a:latin typeface="Century Gothic"/>
                <a:ea typeface="Century Gothic"/>
                <a:cs typeface="Century Gothic"/>
                <a:sym typeface="Century Gothic"/>
              </a:rPr>
              <a:t> syllable. So, no accent is needed. </a:t>
            </a:r>
            <a:endParaRPr/>
          </a:p>
        </p:txBody>
      </p:sp>
      <p:sp>
        <p:nvSpPr>
          <p:cNvPr id="300" name="Google Shape;300;p7"/>
          <p:cNvSpPr txBox="1"/>
          <p:nvPr/>
        </p:nvSpPr>
        <p:spPr>
          <a:xfrm>
            <a:off x="8570616" y="5902381"/>
            <a:ext cx="170406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1" i="0" u="none" strike="noStrike" cap="none" dirty="0" err="1">
                <a:latin typeface="Century Gothic"/>
                <a:ea typeface="Century Gothic"/>
                <a:cs typeface="Century Gothic"/>
                <a:sym typeface="Century Gothic"/>
              </a:rPr>
              <a:t>tradiciones</a:t>
            </a:r>
            <a:endParaRPr sz="2400" u="none" strike="noStrike" cap="none" dirty="0">
              <a:latin typeface="Century Gothic" panose="020B0502020202020204" pitchFamily="34" charset="0"/>
              <a:ea typeface="Twentieth Century"/>
              <a:cs typeface="Twentieth Century"/>
              <a:sym typeface="Twentieth Century"/>
            </a:endParaRPr>
          </a:p>
        </p:txBody>
      </p:sp>
      <p:sp>
        <p:nvSpPr>
          <p:cNvPr id="301" name="Google Shape;301;p7"/>
          <p:cNvSpPr/>
          <p:nvPr/>
        </p:nvSpPr>
        <p:spPr>
          <a:xfrm>
            <a:off x="2616837" y="3793744"/>
            <a:ext cx="5388223"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latin typeface="Century Gothic"/>
                <a:ea typeface="Century Gothic"/>
                <a:cs typeface="Century Gothic"/>
                <a:sym typeface="Century Gothic"/>
              </a:rPr>
              <a:t>Va a México para ver la celebración del Día de Muertos porque es una de las tradiciones del país.</a:t>
            </a:r>
            <a:endParaRPr/>
          </a:p>
        </p:txBody>
      </p:sp>
      <p:sp>
        <p:nvSpPr>
          <p:cNvPr id="302" name="Google Shape;302;p7"/>
          <p:cNvSpPr txBox="1"/>
          <p:nvPr/>
        </p:nvSpPr>
        <p:spPr>
          <a:xfrm>
            <a:off x="8066851" y="5305446"/>
            <a:ext cx="200426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1" i="0" u="none" strike="noStrike" cap="none" dirty="0" err="1">
                <a:latin typeface="Century Gothic"/>
                <a:ea typeface="Century Gothic"/>
                <a:cs typeface="Century Gothic"/>
                <a:sym typeface="Century Gothic"/>
              </a:rPr>
              <a:t>celebración</a:t>
            </a:r>
            <a:endParaRPr sz="2400" u="none" strike="noStrike" cap="none" dirty="0">
              <a:latin typeface="Century Gothic" panose="020B0502020202020204" pitchFamily="34" charset="0"/>
              <a:ea typeface="Twentieth Century"/>
              <a:cs typeface="Twentieth Century"/>
              <a:sym typeface="Twentieth Century"/>
            </a:endParaRPr>
          </a:p>
        </p:txBody>
      </p:sp>
      <p:pic>
        <p:nvPicPr>
          <p:cNvPr id="303" name="Google Shape;303;p7"/>
          <p:cNvPicPr preferRelativeResize="0"/>
          <p:nvPr/>
        </p:nvPicPr>
        <p:blipFill rotWithShape="1">
          <a:blip r:embed="rId4">
            <a:alphaModFix/>
          </a:blip>
          <a:srcRect/>
          <a:stretch/>
        </p:blipFill>
        <p:spPr>
          <a:xfrm>
            <a:off x="9318362" y="1965371"/>
            <a:ext cx="2736781" cy="1941219"/>
          </a:xfrm>
          <a:prstGeom prst="rect">
            <a:avLst/>
          </a:prstGeom>
          <a:noFill/>
          <a:ln>
            <a:noFill/>
          </a:ln>
        </p:spPr>
      </p:pic>
      <p:sp>
        <p:nvSpPr>
          <p:cNvPr id="22" name="Title 1">
            <a:extLst>
              <a:ext uri="{FF2B5EF4-FFF2-40B4-BE49-F238E27FC236}">
                <a16:creationId xmlns:a16="http://schemas.microsoft.com/office/drawing/2014/main" id="{5F593A2F-7BEE-4157-AA23-D56B32BD1879}"/>
              </a:ext>
            </a:extLst>
          </p:cNvPr>
          <p:cNvSpPr txBox="1">
            <a:spLocks/>
          </p:cNvSpPr>
          <p:nvPr/>
        </p:nvSpPr>
        <p:spPr>
          <a:xfrm>
            <a:off x="-1" y="213557"/>
            <a:ext cx="3286125" cy="647577"/>
          </a:xfrm>
          <a:prstGeom prst="rect">
            <a:avLst/>
          </a:prstGeom>
          <a:blipFill>
            <a:blip r:embed="rId5">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err="1"/>
              <a:t>Fonética</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aphicFrame>
        <p:nvGraphicFramePr>
          <p:cNvPr id="309" name="Google Shape;309;p8"/>
          <p:cNvGraphicFramePr/>
          <p:nvPr>
            <p:extLst>
              <p:ext uri="{D42A27DB-BD31-4B8C-83A1-F6EECF244321}">
                <p14:modId xmlns:p14="http://schemas.microsoft.com/office/powerpoint/2010/main" val="3512633039"/>
              </p:ext>
            </p:extLst>
          </p:nvPr>
        </p:nvGraphicFramePr>
        <p:xfrm>
          <a:off x="79242" y="1438421"/>
          <a:ext cx="5906900" cy="4948800"/>
        </p:xfrm>
        <a:graphic>
          <a:graphicData uri="http://schemas.openxmlformats.org/drawingml/2006/table">
            <a:tbl>
              <a:tblPr firstRow="1" bandRow="1">
                <a:noFill/>
              </a:tblPr>
              <a:tblGrid>
                <a:gridCol w="5906900">
                  <a:extLst>
                    <a:ext uri="{9D8B030D-6E8A-4147-A177-3AD203B41FA5}">
                      <a16:colId xmlns:a16="http://schemas.microsoft.com/office/drawing/2014/main" val="20000"/>
                    </a:ext>
                  </a:extLst>
                </a:gridCol>
              </a:tblGrid>
              <a:tr h="4457750">
                <a:tc>
                  <a:txBody>
                    <a:bodyPr/>
                    <a:lstStyle/>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err="1">
                          <a:solidFill>
                            <a:schemeClr val="tx1"/>
                          </a:solidFill>
                        </a:rPr>
                        <a:t>Normalmente</a:t>
                      </a:r>
                      <a:r>
                        <a:rPr lang="en-GB" sz="2000" b="0" u="none" strike="noStrike" cap="none" dirty="0">
                          <a:solidFill>
                            <a:schemeClr val="tx1"/>
                          </a:solidFill>
                        </a:rPr>
                        <a:t> hay </a:t>
                      </a:r>
                      <a:r>
                        <a:rPr lang="en-GB" sz="2000" b="0" u="none" strike="noStrike" cap="none" dirty="0" err="1">
                          <a:solidFill>
                            <a:schemeClr val="tx1"/>
                          </a:solidFill>
                        </a:rPr>
                        <a:t>varias</a:t>
                      </a:r>
                      <a:r>
                        <a:rPr lang="en-GB" sz="2000" b="0" u="none" strike="noStrike" cap="none" dirty="0">
                          <a:solidFill>
                            <a:schemeClr val="tx1"/>
                          </a:solidFill>
                        </a:rPr>
                        <a:t> </a:t>
                      </a:r>
                      <a:r>
                        <a:rPr lang="en-GB" sz="2000" b="0" u="none" strike="noStrike" cap="none" dirty="0" err="1">
                          <a:solidFill>
                            <a:schemeClr val="tx1"/>
                          </a:solidFill>
                        </a:rPr>
                        <a:t>opciones</a:t>
                      </a:r>
                      <a:r>
                        <a:rPr lang="en-GB" sz="2000" b="0" u="none" strike="noStrike" cap="none" dirty="0">
                          <a:solidFill>
                            <a:schemeClr val="tx1"/>
                          </a:solidFill>
                        </a:rPr>
                        <a:t> para </a:t>
                      </a:r>
                      <a:r>
                        <a:rPr lang="en-GB" sz="2000" b="0" u="none" strike="noStrike" cap="none" dirty="0" err="1">
                          <a:solidFill>
                            <a:schemeClr val="tx1"/>
                          </a:solidFill>
                        </a:rPr>
                        <a:t>llegar</a:t>
                      </a:r>
                      <a:r>
                        <a:rPr lang="en-GB" sz="2000" b="0" u="none" strike="noStrike" cap="none" dirty="0">
                          <a:solidFill>
                            <a:schemeClr val="tx1"/>
                          </a:solidFill>
                        </a:rPr>
                        <a:t> al </a:t>
                      </a:r>
                      <a:r>
                        <a:rPr lang="en-GB" sz="2000" b="0" u="none" strike="noStrike" cap="none" dirty="0" err="1">
                          <a:solidFill>
                            <a:schemeClr val="tx1"/>
                          </a:solidFill>
                        </a:rPr>
                        <a:t>parque</a:t>
                      </a:r>
                      <a:r>
                        <a:rPr lang="en-GB" sz="2000" b="0" u="none" strike="noStrike" cap="none" dirty="0">
                          <a:solidFill>
                            <a:schemeClr val="tx1"/>
                          </a:solidFill>
                        </a:rPr>
                        <a:t> de </a:t>
                      </a:r>
                      <a:r>
                        <a:rPr lang="en-GB" sz="2000" b="0" u="none" strike="noStrike" cap="none" dirty="0" err="1">
                          <a:solidFill>
                            <a:schemeClr val="tx1"/>
                          </a:solidFill>
                        </a:rPr>
                        <a:t>atracciones</a:t>
                      </a:r>
                      <a:r>
                        <a:rPr lang="en-GB" sz="2000" b="0" u="none" strike="noStrike" cap="none" dirty="0">
                          <a:solidFill>
                            <a:schemeClr val="tx1"/>
                          </a:solidFill>
                        </a:rPr>
                        <a:t>.</a:t>
                      </a:r>
                      <a:endParaRPr dirty="0">
                        <a:solidFill>
                          <a:schemeClr val="tx1"/>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chemeClr val="tx1"/>
                          </a:solidFill>
                        </a:rPr>
                        <a:t>Tengo la </a:t>
                      </a:r>
                      <a:r>
                        <a:rPr lang="en-GB" sz="2000" b="0" u="none" strike="noStrike" cap="none" dirty="0" err="1">
                          <a:solidFill>
                            <a:schemeClr val="tx1"/>
                          </a:solidFill>
                        </a:rPr>
                        <a:t>intención</a:t>
                      </a:r>
                      <a:r>
                        <a:rPr lang="en-GB" sz="2000" b="0" u="none" strike="noStrike" cap="none" dirty="0">
                          <a:solidFill>
                            <a:schemeClr val="tx1"/>
                          </a:solidFill>
                        </a:rPr>
                        <a:t> de </a:t>
                      </a:r>
                      <a:r>
                        <a:rPr lang="en-GB" sz="2000" b="0" u="none" strike="noStrike" cap="none" dirty="0" err="1">
                          <a:solidFill>
                            <a:schemeClr val="tx1"/>
                          </a:solidFill>
                        </a:rPr>
                        <a:t>ir</a:t>
                      </a:r>
                      <a:r>
                        <a:rPr lang="en-GB" sz="2000" b="0" u="none" strike="noStrike" cap="none" dirty="0">
                          <a:solidFill>
                            <a:schemeClr val="tx1"/>
                          </a:solidFill>
                        </a:rPr>
                        <a:t> al </a:t>
                      </a:r>
                      <a:r>
                        <a:rPr lang="en-GB" sz="2000" b="0" u="none" strike="noStrike" cap="none" dirty="0" err="1">
                          <a:solidFill>
                            <a:schemeClr val="tx1"/>
                          </a:solidFill>
                        </a:rPr>
                        <a:t>concierto</a:t>
                      </a:r>
                      <a:r>
                        <a:rPr lang="en-GB" sz="2000" b="0" u="none" strike="noStrike" cap="none" dirty="0">
                          <a:solidFill>
                            <a:schemeClr val="tx1"/>
                          </a:solidFill>
                        </a:rPr>
                        <a:t> </a:t>
                      </a:r>
                      <a:r>
                        <a:rPr lang="en-GB" sz="2000" b="0" u="none" strike="noStrike" cap="none" dirty="0" err="1">
                          <a:solidFill>
                            <a:schemeClr val="tx1"/>
                          </a:solidFill>
                        </a:rPr>
                        <a:t>en</a:t>
                      </a:r>
                      <a:r>
                        <a:rPr lang="en-GB" sz="2000" b="0" u="none" strike="noStrike" cap="none" dirty="0">
                          <a:solidFill>
                            <a:schemeClr val="tx1"/>
                          </a:solidFill>
                        </a:rPr>
                        <a:t> </a:t>
                      </a:r>
                      <a:r>
                        <a:rPr lang="en-GB" sz="2000" b="0" u="none" strike="noStrike" cap="none" dirty="0" err="1">
                          <a:solidFill>
                            <a:schemeClr val="tx1"/>
                          </a:solidFill>
                        </a:rPr>
                        <a:t>marzo</a:t>
                      </a:r>
                      <a:r>
                        <a:rPr lang="en-GB" sz="2000" b="0" u="none" strike="noStrike" cap="none" dirty="0">
                          <a:solidFill>
                            <a:schemeClr val="tx1"/>
                          </a:solidFill>
                        </a:rPr>
                        <a:t> y </a:t>
                      </a:r>
                      <a:r>
                        <a:rPr lang="en-GB" sz="2000" b="0" u="none" strike="noStrike" cap="none" dirty="0" err="1">
                          <a:solidFill>
                            <a:schemeClr val="tx1"/>
                          </a:solidFill>
                        </a:rPr>
                        <a:t>cantar</a:t>
                      </a:r>
                      <a:r>
                        <a:rPr lang="en-GB" sz="2000" b="0" u="none" strike="noStrike" cap="none" dirty="0">
                          <a:solidFill>
                            <a:schemeClr val="tx1"/>
                          </a:solidFill>
                        </a:rPr>
                        <a:t> </a:t>
                      </a:r>
                      <a:r>
                        <a:rPr lang="en-GB" sz="2000" b="0" u="none" strike="noStrike" cap="none" dirty="0" err="1">
                          <a:solidFill>
                            <a:schemeClr val="tx1"/>
                          </a:solidFill>
                        </a:rPr>
                        <a:t>todas</a:t>
                      </a:r>
                      <a:r>
                        <a:rPr lang="en-GB" sz="2000" b="0" u="none" strike="noStrike" cap="none" dirty="0">
                          <a:solidFill>
                            <a:schemeClr val="tx1"/>
                          </a:solidFill>
                        </a:rPr>
                        <a:t> las canciones.</a:t>
                      </a:r>
                      <a:endParaRPr dirty="0">
                        <a:solidFill>
                          <a:schemeClr val="tx1"/>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chemeClr val="tx1"/>
                          </a:solidFill>
                        </a:rPr>
                        <a:t>Hay </a:t>
                      </a:r>
                      <a:r>
                        <a:rPr lang="en-GB" sz="2000" b="0" u="none" strike="noStrike" cap="none" dirty="0" err="1">
                          <a:solidFill>
                            <a:schemeClr val="tx1"/>
                          </a:solidFill>
                        </a:rPr>
                        <a:t>información</a:t>
                      </a:r>
                      <a:r>
                        <a:rPr lang="en-GB" sz="2000" b="0" u="none" strike="noStrike" cap="none" dirty="0">
                          <a:solidFill>
                            <a:schemeClr val="tx1"/>
                          </a:solidFill>
                        </a:rPr>
                        <a:t> </a:t>
                      </a:r>
                      <a:r>
                        <a:rPr lang="en-GB" sz="2000" b="0" u="none" strike="noStrike" cap="none" dirty="0" err="1">
                          <a:solidFill>
                            <a:schemeClr val="tx1"/>
                          </a:solidFill>
                        </a:rPr>
                        <a:t>en</a:t>
                      </a:r>
                      <a:r>
                        <a:rPr lang="en-GB" sz="2000" b="0" u="none" strike="noStrike" cap="none" dirty="0">
                          <a:solidFill>
                            <a:schemeClr val="tx1"/>
                          </a:solidFill>
                        </a:rPr>
                        <a:t> la </a:t>
                      </a:r>
                      <a:r>
                        <a:rPr lang="en-GB" sz="2000" b="0" u="none" strike="noStrike" cap="none" dirty="0" err="1">
                          <a:solidFill>
                            <a:schemeClr val="tx1"/>
                          </a:solidFill>
                        </a:rPr>
                        <a:t>estación</a:t>
                      </a:r>
                      <a:r>
                        <a:rPr lang="en-GB" sz="2000" b="0" u="none" strike="noStrike" cap="none" dirty="0">
                          <a:solidFill>
                            <a:schemeClr val="tx1"/>
                          </a:solidFill>
                        </a:rPr>
                        <a:t> de </a:t>
                      </a:r>
                      <a:r>
                        <a:rPr lang="en-GB" sz="2000" b="0" u="none" strike="noStrike" cap="none" dirty="0" err="1">
                          <a:solidFill>
                            <a:schemeClr val="tx1"/>
                          </a:solidFill>
                        </a:rPr>
                        <a:t>trenes</a:t>
                      </a:r>
                      <a:r>
                        <a:rPr lang="en-GB" sz="2000" b="0" u="none" strike="noStrike" cap="none" dirty="0">
                          <a:solidFill>
                            <a:schemeClr val="tx1"/>
                          </a:solidFill>
                        </a:rPr>
                        <a:t>.</a:t>
                      </a:r>
                      <a:endParaRPr dirty="0">
                        <a:solidFill>
                          <a:schemeClr val="tx1"/>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err="1">
                          <a:solidFill>
                            <a:schemeClr val="tx1"/>
                          </a:solidFill>
                        </a:rPr>
                        <a:t>Fui</a:t>
                      </a:r>
                      <a:r>
                        <a:rPr lang="en-GB" sz="2000" b="0" u="none" strike="noStrike" cap="none" dirty="0">
                          <a:solidFill>
                            <a:schemeClr val="tx1"/>
                          </a:solidFill>
                        </a:rPr>
                        <a:t> al </a:t>
                      </a:r>
                      <a:r>
                        <a:rPr lang="en-GB" sz="2000" b="0" u="none" strike="noStrike" cap="none" dirty="0" err="1">
                          <a:solidFill>
                            <a:schemeClr val="tx1"/>
                          </a:solidFill>
                        </a:rPr>
                        <a:t>estadio</a:t>
                      </a:r>
                      <a:r>
                        <a:rPr lang="en-GB" sz="2000" b="0" u="none" strike="noStrike" cap="none" dirty="0">
                          <a:solidFill>
                            <a:schemeClr val="tx1"/>
                          </a:solidFill>
                        </a:rPr>
                        <a:t> a </a:t>
                      </a:r>
                      <a:r>
                        <a:rPr lang="en-GB" sz="2000" b="0" u="none" strike="noStrike" cap="none" dirty="0" err="1">
                          <a:solidFill>
                            <a:schemeClr val="tx1"/>
                          </a:solidFill>
                        </a:rPr>
                        <a:t>ver</a:t>
                      </a:r>
                      <a:r>
                        <a:rPr lang="en-GB" sz="2000" b="0" u="none" strike="noStrike" cap="none" dirty="0">
                          <a:solidFill>
                            <a:schemeClr val="tx1"/>
                          </a:solidFill>
                        </a:rPr>
                        <a:t> las </a:t>
                      </a:r>
                      <a:r>
                        <a:rPr lang="en-GB" sz="2000" b="0" u="none" strike="noStrike" cap="none" dirty="0" err="1">
                          <a:solidFill>
                            <a:schemeClr val="tx1"/>
                          </a:solidFill>
                        </a:rPr>
                        <a:t>celebraciones</a:t>
                      </a:r>
                      <a:r>
                        <a:rPr lang="en-GB" sz="2000" b="0" u="none" strike="noStrike" cap="none" dirty="0">
                          <a:solidFill>
                            <a:schemeClr val="tx1"/>
                          </a:solidFill>
                        </a:rPr>
                        <a:t> de </a:t>
                      </a:r>
                      <a:r>
                        <a:rPr lang="en-GB" sz="2000" b="0" u="none" strike="noStrike" cap="none" dirty="0" err="1">
                          <a:solidFill>
                            <a:schemeClr val="tx1"/>
                          </a:solidFill>
                        </a:rPr>
                        <a:t>todas</a:t>
                      </a:r>
                      <a:r>
                        <a:rPr lang="en-GB" sz="2000" b="0" u="none" strike="noStrike" cap="none" dirty="0">
                          <a:solidFill>
                            <a:schemeClr val="tx1"/>
                          </a:solidFill>
                        </a:rPr>
                        <a:t> las </a:t>
                      </a:r>
                      <a:r>
                        <a:rPr lang="en-GB" sz="2000" b="0" u="none" strike="noStrike" cap="none" dirty="0" err="1">
                          <a:solidFill>
                            <a:schemeClr val="tx1"/>
                          </a:solidFill>
                        </a:rPr>
                        <a:t>naciones</a:t>
                      </a:r>
                      <a:r>
                        <a:rPr lang="en-GB" sz="2000" b="0" u="none" strike="noStrike" cap="none" dirty="0">
                          <a:solidFill>
                            <a:schemeClr val="tx1"/>
                          </a:solidFill>
                        </a:rPr>
                        <a:t> </a:t>
                      </a:r>
                      <a:r>
                        <a:rPr lang="en-GB" sz="2000" b="0" u="none" strike="noStrike" cap="none" dirty="0" err="1">
                          <a:solidFill>
                            <a:schemeClr val="tx1"/>
                          </a:solidFill>
                        </a:rPr>
                        <a:t>en</a:t>
                      </a:r>
                      <a:r>
                        <a:rPr lang="en-GB" sz="2000" b="0" u="none" strike="noStrike" cap="none" dirty="0">
                          <a:solidFill>
                            <a:schemeClr val="tx1"/>
                          </a:solidFill>
                        </a:rPr>
                        <a:t> la </a:t>
                      </a:r>
                      <a:r>
                        <a:rPr lang="en-GB" sz="2000" b="0" u="none" strike="noStrike" cap="none" dirty="0" err="1">
                          <a:solidFill>
                            <a:schemeClr val="tx1"/>
                          </a:solidFill>
                        </a:rPr>
                        <a:t>competición</a:t>
                      </a:r>
                      <a:r>
                        <a:rPr lang="en-GB" sz="2000" b="0" u="none" strike="noStrike" cap="none" dirty="0">
                          <a:solidFill>
                            <a:schemeClr val="tx1"/>
                          </a:solidFill>
                        </a:rPr>
                        <a:t>.</a:t>
                      </a:r>
                      <a:br>
                        <a:rPr lang="en-GB" sz="2000" b="0" u="none" strike="noStrike" cap="none" dirty="0">
                          <a:solidFill>
                            <a:schemeClr val="tx1"/>
                          </a:solidFill>
                        </a:rPr>
                      </a:br>
                      <a:endParaRPr sz="2000" b="0" u="none" strike="noStrike" cap="none" dirty="0">
                        <a:solidFill>
                          <a:schemeClr val="tx1"/>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chemeClr val="tx1"/>
                          </a:solidFill>
                        </a:rPr>
                        <a:t>No </a:t>
                      </a:r>
                      <a:r>
                        <a:rPr lang="en-GB" sz="2000" b="0" u="none" strike="noStrike" cap="none" dirty="0" err="1">
                          <a:solidFill>
                            <a:schemeClr val="tx1"/>
                          </a:solidFill>
                        </a:rPr>
                        <a:t>está</a:t>
                      </a:r>
                      <a:r>
                        <a:rPr lang="en-GB" sz="2000" b="0" u="none" strike="noStrike" cap="none" dirty="0">
                          <a:solidFill>
                            <a:schemeClr val="tx1"/>
                          </a:solidFill>
                        </a:rPr>
                        <a:t> </a:t>
                      </a:r>
                      <a:r>
                        <a:rPr lang="en-GB" sz="2000" b="0" u="none" strike="noStrike" cap="none" dirty="0" err="1">
                          <a:solidFill>
                            <a:schemeClr val="tx1"/>
                          </a:solidFill>
                        </a:rPr>
                        <a:t>en</a:t>
                      </a:r>
                      <a:r>
                        <a:rPr lang="en-GB" sz="2000" b="0" u="none" strike="noStrike" cap="none" dirty="0">
                          <a:solidFill>
                            <a:schemeClr val="tx1"/>
                          </a:solidFill>
                        </a:rPr>
                        <a:t> una ___________ de </a:t>
                      </a:r>
                      <a:r>
                        <a:rPr lang="en-GB" sz="2000" b="0" u="none" strike="noStrike" cap="none" dirty="0" err="1">
                          <a:solidFill>
                            <a:schemeClr val="tx1"/>
                          </a:solidFill>
                        </a:rPr>
                        <a:t>ir</a:t>
                      </a:r>
                      <a:r>
                        <a:rPr lang="en-GB" sz="2000" b="0" u="none" strike="noStrike" cap="none" dirty="0">
                          <a:solidFill>
                            <a:schemeClr val="tx1"/>
                          </a:solidFill>
                        </a:rPr>
                        <a:t> de </a:t>
                      </a:r>
                      <a:endParaRPr dirty="0">
                        <a:solidFill>
                          <a:schemeClr val="tx1"/>
                        </a:solidFill>
                      </a:endParaRPr>
                    </a:p>
                    <a:p>
                      <a:pPr marL="1270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chemeClr val="tx1"/>
                          </a:solidFill>
                        </a:rPr>
                        <a:t>     _____________ al </a:t>
                      </a:r>
                      <a:r>
                        <a:rPr lang="en-GB" sz="2000" b="0" u="none" strike="noStrike" cap="none" dirty="0" err="1">
                          <a:solidFill>
                            <a:schemeClr val="tx1"/>
                          </a:solidFill>
                        </a:rPr>
                        <a:t>extranjero</a:t>
                      </a:r>
                      <a:r>
                        <a:rPr lang="en-GB" sz="2000" b="0" u="none" strike="noStrike" cap="none" dirty="0">
                          <a:solidFill>
                            <a:schemeClr val="tx1"/>
                          </a:solidFill>
                        </a:rPr>
                        <a:t> </a:t>
                      </a:r>
                      <a:r>
                        <a:rPr lang="en-GB" sz="2000" b="0" u="none" strike="noStrike" cap="none" dirty="0" err="1">
                          <a:solidFill>
                            <a:schemeClr val="tx1"/>
                          </a:solidFill>
                        </a:rPr>
                        <a:t>este</a:t>
                      </a:r>
                      <a:r>
                        <a:rPr lang="en-GB" sz="2000" b="0" u="none" strike="noStrike" cap="none" dirty="0">
                          <a:solidFill>
                            <a:schemeClr val="tx1"/>
                          </a:solidFill>
                        </a:rPr>
                        <a:t> </a:t>
                      </a:r>
                      <a:r>
                        <a:rPr lang="en-GB" sz="2000" b="0" u="none" strike="noStrike" cap="none" dirty="0" err="1">
                          <a:solidFill>
                            <a:schemeClr val="tx1"/>
                          </a:solidFill>
                        </a:rPr>
                        <a:t>año</a:t>
                      </a:r>
                      <a:r>
                        <a:rPr lang="en-GB" sz="2000" b="0" u="none" strike="noStrike" cap="none" dirty="0">
                          <a:solidFill>
                            <a:schemeClr val="tx1"/>
                          </a:solidFill>
                        </a:rPr>
                        <a:t>.</a:t>
                      </a:r>
                      <a:br>
                        <a:rPr lang="en-GB" sz="2000" b="0" u="none" strike="noStrike" cap="none" dirty="0">
                          <a:solidFill>
                            <a:schemeClr val="tx1"/>
                          </a:solidFill>
                        </a:rPr>
                      </a:br>
                      <a:r>
                        <a:rPr lang="en-GB" sz="2000" b="0" u="none" strike="noStrike" cap="none" dirty="0">
                          <a:solidFill>
                            <a:schemeClr val="tx1"/>
                          </a:solidFill>
                        </a:rPr>
                        <a:t>6. No </a:t>
                      </a:r>
                      <a:r>
                        <a:rPr lang="en-GB" sz="2000" b="0" u="none" strike="noStrike" cap="none" dirty="0" err="1">
                          <a:solidFill>
                            <a:schemeClr val="tx1"/>
                          </a:solidFill>
                        </a:rPr>
                        <a:t>puedes</a:t>
                      </a:r>
                      <a:r>
                        <a:rPr lang="en-GB" sz="2000" b="0" u="none" strike="noStrike" cap="none" dirty="0">
                          <a:solidFill>
                            <a:schemeClr val="tx1"/>
                          </a:solidFill>
                        </a:rPr>
                        <a:t> </a:t>
                      </a:r>
                      <a:r>
                        <a:rPr lang="en-GB" sz="2000" b="0" u="none" strike="noStrike" cap="none" dirty="0" err="1">
                          <a:solidFill>
                            <a:schemeClr val="tx1"/>
                          </a:solidFill>
                        </a:rPr>
                        <a:t>ir</a:t>
                      </a:r>
                      <a:r>
                        <a:rPr lang="en-GB" sz="2000" b="0" u="none" strike="noStrike" cap="none" dirty="0">
                          <a:solidFill>
                            <a:schemeClr val="tx1"/>
                          </a:solidFill>
                        </a:rPr>
                        <a:t> al </a:t>
                      </a:r>
                      <a:r>
                        <a:rPr lang="en-GB" sz="2000" b="0" u="none" strike="noStrike" cap="none" dirty="0" err="1">
                          <a:solidFill>
                            <a:schemeClr val="tx1"/>
                          </a:solidFill>
                        </a:rPr>
                        <a:t>centro</a:t>
                      </a:r>
                      <a:r>
                        <a:rPr lang="en-GB" sz="2000" b="0" u="none" strike="noStrike" cap="none" dirty="0">
                          <a:solidFill>
                            <a:schemeClr val="tx1"/>
                          </a:solidFill>
                        </a:rPr>
                        <a:t>: no hay ____________ de </a:t>
                      </a:r>
                      <a:r>
                        <a:rPr lang="en-GB" sz="2000" b="0" u="none" strike="noStrike" cap="none" dirty="0" err="1">
                          <a:solidFill>
                            <a:schemeClr val="tx1"/>
                          </a:solidFill>
                        </a:rPr>
                        <a:t>tráfico</a:t>
                      </a:r>
                      <a:r>
                        <a:rPr lang="en-GB" sz="2000" b="0" u="none" strike="noStrike" cap="none" dirty="0">
                          <a:solidFill>
                            <a:schemeClr val="tx1"/>
                          </a:solidFill>
                        </a:rPr>
                        <a:t> </a:t>
                      </a:r>
                      <a:r>
                        <a:rPr lang="en-GB" sz="2000" b="0" u="none" strike="noStrike" cap="none" dirty="0" err="1">
                          <a:solidFill>
                            <a:schemeClr val="tx1"/>
                          </a:solidFill>
                        </a:rPr>
                        <a:t>durante</a:t>
                      </a:r>
                      <a:r>
                        <a:rPr lang="en-GB" sz="2000" b="0" u="none" strike="noStrike" cap="none" dirty="0">
                          <a:solidFill>
                            <a:schemeClr val="tx1"/>
                          </a:solidFill>
                        </a:rPr>
                        <a:t> las _______________.</a:t>
                      </a:r>
                      <a:endParaRPr dirty="0">
                        <a:solidFill>
                          <a:schemeClr val="tx1"/>
                        </a:solidFill>
                      </a:endParaRPr>
                    </a:p>
                    <a:p>
                      <a:pPr marL="1270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chemeClr val="tx1"/>
                          </a:solidFill>
                        </a:rPr>
                        <a:t>7. </a:t>
                      </a:r>
                      <a:r>
                        <a:rPr lang="en-GB" sz="2000" b="0" u="none" strike="noStrike" cap="none" dirty="0" err="1">
                          <a:solidFill>
                            <a:schemeClr val="tx1"/>
                          </a:solidFill>
                        </a:rPr>
                        <a:t>Ir</a:t>
                      </a:r>
                      <a:r>
                        <a:rPr lang="en-GB" sz="2000" b="0" u="none" strike="noStrike" cap="none" dirty="0">
                          <a:solidFill>
                            <a:schemeClr val="tx1"/>
                          </a:solidFill>
                        </a:rPr>
                        <a:t> al festival </a:t>
                      </a:r>
                      <a:r>
                        <a:rPr lang="en-GB" sz="2000" b="0" u="none" strike="noStrike" cap="none" dirty="0" err="1">
                          <a:solidFill>
                            <a:schemeClr val="tx1"/>
                          </a:solidFill>
                        </a:rPr>
                        <a:t>siempre</a:t>
                      </a:r>
                      <a:r>
                        <a:rPr lang="en-GB" sz="2000" b="0" u="none" strike="noStrike" cap="none" dirty="0">
                          <a:solidFill>
                            <a:schemeClr val="tx1"/>
                          </a:solidFill>
                        </a:rPr>
                        <a:t> me da </a:t>
                      </a:r>
                      <a:r>
                        <a:rPr lang="en-GB" sz="2000" b="0" u="none" strike="noStrike" cap="none" dirty="0" err="1">
                          <a:solidFill>
                            <a:schemeClr val="tx1"/>
                          </a:solidFill>
                        </a:rPr>
                        <a:t>tantas</a:t>
                      </a:r>
                      <a:r>
                        <a:rPr lang="en-GB" sz="2000" b="0" u="none" strike="noStrike" cap="none" dirty="0">
                          <a:solidFill>
                            <a:schemeClr val="tx1"/>
                          </a:solidFill>
                        </a:rPr>
                        <a:t>        ____________ ... ¡Me </a:t>
                      </a:r>
                      <a:r>
                        <a:rPr lang="en-GB" sz="2000" b="0" u="none" strike="noStrike" cap="none" dirty="0" err="1">
                          <a:solidFill>
                            <a:schemeClr val="tx1"/>
                          </a:solidFill>
                        </a:rPr>
                        <a:t>encanta</a:t>
                      </a:r>
                      <a:r>
                        <a:rPr lang="en-GB" sz="2000" b="0" u="none" strike="noStrike" cap="none" dirty="0">
                          <a:solidFill>
                            <a:schemeClr val="tx1"/>
                          </a:solidFill>
                        </a:rPr>
                        <a:t> </a:t>
                      </a:r>
                      <a:r>
                        <a:rPr lang="en-GB" sz="2000" b="0" u="none" strike="noStrike" cap="none" dirty="0" err="1">
                          <a:solidFill>
                            <a:schemeClr val="tx1"/>
                          </a:solidFill>
                        </a:rPr>
                        <a:t>esta</a:t>
                      </a:r>
                      <a:r>
                        <a:rPr lang="en-GB" sz="2000" b="0" u="none" strike="noStrike" cap="none" dirty="0">
                          <a:solidFill>
                            <a:schemeClr val="tx1"/>
                          </a:solidFill>
                        </a:rPr>
                        <a:t> __________ !</a:t>
                      </a:r>
                      <a:endParaRPr dirty="0">
                        <a:solidFill>
                          <a:schemeClr val="tx1"/>
                        </a:solidFill>
                      </a:endParaRPr>
                    </a:p>
                    <a:p>
                      <a:pPr marL="1270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chemeClr val="tx1"/>
                          </a:solidFill>
                        </a:rPr>
                        <a:t>8. </a:t>
                      </a:r>
                      <a:r>
                        <a:rPr lang="en-GB" sz="2000" b="0" u="none" strike="noStrike" cap="none" dirty="0" err="1">
                          <a:solidFill>
                            <a:schemeClr val="tx1"/>
                          </a:solidFill>
                        </a:rPr>
                        <a:t>Estoy</a:t>
                      </a:r>
                      <a:r>
                        <a:rPr lang="en-GB" sz="2000" b="0" u="none" strike="noStrike" cap="none" dirty="0">
                          <a:solidFill>
                            <a:schemeClr val="tx1"/>
                          </a:solidFill>
                        </a:rPr>
                        <a:t> </a:t>
                      </a:r>
                      <a:r>
                        <a:rPr lang="en-GB" sz="2000" b="0" u="none" strike="noStrike" cap="none" dirty="0" err="1">
                          <a:solidFill>
                            <a:schemeClr val="tx1"/>
                          </a:solidFill>
                        </a:rPr>
                        <a:t>buscando</a:t>
                      </a:r>
                      <a:r>
                        <a:rPr lang="en-GB" sz="2000" b="0" u="none" strike="noStrike" cap="none" dirty="0">
                          <a:solidFill>
                            <a:schemeClr val="tx1"/>
                          </a:solidFill>
                        </a:rPr>
                        <a:t> _____________ para </a:t>
                      </a:r>
                      <a:r>
                        <a:rPr lang="en-GB" sz="2000" b="0" u="none" strike="noStrike" cap="none" dirty="0" err="1">
                          <a:solidFill>
                            <a:schemeClr val="tx1"/>
                          </a:solidFill>
                        </a:rPr>
                        <a:t>ir</a:t>
                      </a:r>
                      <a:r>
                        <a:rPr lang="en-GB" sz="2000" b="0" u="none" strike="noStrike" cap="none" dirty="0">
                          <a:solidFill>
                            <a:schemeClr val="tx1"/>
                          </a:solidFill>
                        </a:rPr>
                        <a:t> a una ___________de una ____________   de </a:t>
                      </a:r>
                      <a:r>
                        <a:rPr lang="en-GB" sz="2000" b="0" u="none" strike="noStrike" cap="none" dirty="0" err="1">
                          <a:solidFill>
                            <a:schemeClr val="tx1"/>
                          </a:solidFill>
                        </a:rPr>
                        <a:t>teatro</a:t>
                      </a:r>
                      <a:r>
                        <a:rPr lang="en-GB" sz="2000" b="0" u="none" strike="noStrike" cap="none" dirty="0">
                          <a:solidFill>
                            <a:schemeClr val="tx1"/>
                          </a:solidFill>
                        </a:rPr>
                        <a:t>.</a:t>
                      </a:r>
                      <a:endParaRPr dirty="0">
                        <a:solidFill>
                          <a:schemeClr val="tx1"/>
                        </a:solidFill>
                      </a:endParaRPr>
                    </a:p>
                  </a:txBody>
                  <a:tcPr marL="36000" marR="36000" marT="36000" marB="36000">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311" name="Google Shape;311;p8"/>
          <p:cNvSpPr txBox="1">
            <a:spLocks noGrp="1"/>
          </p:cNvSpPr>
          <p:nvPr>
            <p:ph type="title" idx="4294967295"/>
          </p:nvPr>
        </p:nvSpPr>
        <p:spPr>
          <a:xfrm>
            <a:off x="0" y="0"/>
            <a:ext cx="64849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latin typeface="Century Gothic"/>
                <a:ea typeface="Century Gothic"/>
                <a:cs typeface="Century Gothic"/>
                <a:sym typeface="Century Gothic"/>
              </a:rPr>
              <a:t>Fonética</a:t>
            </a:r>
            <a:endParaRPr sz="3600" b="1">
              <a:solidFill>
                <a:schemeClr val="lt1"/>
              </a:solidFill>
            </a:endParaRPr>
          </a:p>
        </p:txBody>
      </p:sp>
      <p:sp>
        <p:nvSpPr>
          <p:cNvPr id="312" name="Google Shape;312;p8"/>
          <p:cNvSpPr txBox="1"/>
          <p:nvPr/>
        </p:nvSpPr>
        <p:spPr>
          <a:xfrm>
            <a:off x="-7993" y="1042116"/>
            <a:ext cx="414291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Persona A</a:t>
            </a:r>
            <a:endParaRPr/>
          </a:p>
        </p:txBody>
      </p:sp>
      <p:sp>
        <p:nvSpPr>
          <p:cNvPr id="313" name="Google Shape;313;p8"/>
          <p:cNvSpPr txBox="1"/>
          <p:nvPr/>
        </p:nvSpPr>
        <p:spPr>
          <a:xfrm>
            <a:off x="6228942" y="1035726"/>
            <a:ext cx="414291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Persona B</a:t>
            </a:r>
            <a:endParaRPr/>
          </a:p>
        </p:txBody>
      </p:sp>
      <p:sp>
        <p:nvSpPr>
          <p:cNvPr id="314" name="Google Shape;314;p8" descr="background rectangle&#10;"/>
          <p:cNvSpPr/>
          <p:nvPr/>
        </p:nvSpPr>
        <p:spPr>
          <a:xfrm>
            <a:off x="8549088" y="237479"/>
            <a:ext cx="3474446" cy="425302"/>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FFFFFF"/>
              </a:solidFill>
              <a:latin typeface="Century Gothic"/>
              <a:ea typeface="Century Gothic"/>
              <a:cs typeface="Century Gothic"/>
              <a:sym typeface="Century Gothic"/>
            </a:endParaRPr>
          </a:p>
        </p:txBody>
      </p:sp>
      <p:sp>
        <p:nvSpPr>
          <p:cNvPr id="315" name="Google Shape;315;p8"/>
          <p:cNvSpPr txBox="1"/>
          <p:nvPr/>
        </p:nvSpPr>
        <p:spPr>
          <a:xfrm>
            <a:off x="8473292" y="237479"/>
            <a:ext cx="3626037" cy="48455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r>
              <a:rPr lang="en-GB" sz="2000" b="1" i="0" u="none" strike="noStrike" cap="none" dirty="0">
                <a:solidFill>
                  <a:srgbClr val="FFFFFF"/>
                </a:solidFill>
                <a:latin typeface="Century Gothic"/>
                <a:ea typeface="Century Gothic"/>
                <a:cs typeface="Century Gothic"/>
                <a:sym typeface="Century Gothic"/>
              </a:rPr>
              <a:t> / </a:t>
            </a:r>
            <a:r>
              <a:rPr lang="en-GB" sz="2000" b="1" i="0" u="none" strike="noStrike" cap="none" dirty="0" err="1">
                <a:solidFill>
                  <a:srgbClr val="FFFFFF"/>
                </a:solidFill>
                <a:latin typeface="Century Gothic"/>
                <a:ea typeface="Century Gothic"/>
                <a:cs typeface="Century Gothic"/>
                <a:sym typeface="Century Gothic"/>
              </a:rPr>
              <a:t>escuchar</a:t>
            </a:r>
            <a:r>
              <a:rPr lang="en-GB" sz="2000" b="1" i="0" u="none" strike="noStrike" cap="none" dirty="0">
                <a:solidFill>
                  <a:srgbClr val="FFFFFF"/>
                </a:solidFill>
                <a:latin typeface="Century Gothic"/>
                <a:ea typeface="Century Gothic"/>
                <a:cs typeface="Century Gothic"/>
                <a:sym typeface="Century Gothic"/>
              </a:rPr>
              <a:t> / </a:t>
            </a:r>
            <a:r>
              <a:rPr lang="en-GB" sz="2000" b="1" i="0" u="none" strike="noStrike" cap="none" dirty="0" err="1">
                <a:solidFill>
                  <a:srgbClr val="FFFFFF"/>
                </a:solidFill>
                <a:latin typeface="Century Gothic"/>
                <a:ea typeface="Century Gothic"/>
                <a:cs typeface="Century Gothic"/>
                <a:sym typeface="Century Gothic"/>
              </a:rPr>
              <a:t>escribir</a:t>
            </a:r>
            <a:endParaRPr sz="2000" b="0" i="0" u="none" strike="noStrike" cap="none" dirty="0">
              <a:solidFill>
                <a:srgbClr val="1F3864"/>
              </a:solidFill>
              <a:latin typeface="Century Gothic"/>
              <a:ea typeface="Century Gothic"/>
              <a:cs typeface="Century Gothic"/>
              <a:sym typeface="Century Gothic"/>
            </a:endParaRPr>
          </a:p>
        </p:txBody>
      </p:sp>
      <p:sp>
        <p:nvSpPr>
          <p:cNvPr id="316" name="Google Shape;316;p8"/>
          <p:cNvSpPr txBox="1"/>
          <p:nvPr/>
        </p:nvSpPr>
        <p:spPr>
          <a:xfrm>
            <a:off x="8271778" y="1625328"/>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eo</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17" name="Google Shape;317;p8"/>
          <p:cNvSpPr txBox="1"/>
          <p:nvPr/>
        </p:nvSpPr>
        <p:spPr>
          <a:xfrm>
            <a:off x="9625304" y="1625328"/>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eo</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18" name="Google Shape;318;p8"/>
          <p:cNvSpPr txBox="1"/>
          <p:nvPr/>
        </p:nvSpPr>
        <p:spPr>
          <a:xfrm>
            <a:off x="9838853" y="2233576"/>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oe</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19" name="Google Shape;319;p8"/>
          <p:cNvSpPr txBox="1"/>
          <p:nvPr/>
        </p:nvSpPr>
        <p:spPr>
          <a:xfrm>
            <a:off x="6538470" y="3154879"/>
            <a:ext cx="65987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eo</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20" name="Google Shape;320;p8"/>
          <p:cNvSpPr txBox="1"/>
          <p:nvPr/>
        </p:nvSpPr>
        <p:spPr>
          <a:xfrm>
            <a:off x="9864639" y="2841824"/>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eo</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21" name="Google Shape;321;p8"/>
          <p:cNvSpPr txBox="1"/>
          <p:nvPr/>
        </p:nvSpPr>
        <p:spPr>
          <a:xfrm>
            <a:off x="9691490" y="3154879"/>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eo</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22" name="Google Shape;322;p8"/>
          <p:cNvSpPr txBox="1"/>
          <p:nvPr/>
        </p:nvSpPr>
        <p:spPr>
          <a:xfrm>
            <a:off x="6997896" y="3452284"/>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eo</a:t>
            </a:r>
            <a:endParaRPr sz="2200" u="none" strike="noStrike" cap="none" dirty="0">
              <a:latin typeface="Century Gothic" panose="020B0502020202020204" pitchFamily="34" charset="0"/>
              <a:ea typeface="Twentieth Century"/>
              <a:cs typeface="Twentieth Century"/>
              <a:sym typeface="Twentieth Century"/>
            </a:endParaRPr>
          </a:p>
        </p:txBody>
      </p:sp>
      <p:graphicFrame>
        <p:nvGraphicFramePr>
          <p:cNvPr id="323" name="Google Shape;323;p8"/>
          <p:cNvGraphicFramePr/>
          <p:nvPr>
            <p:extLst>
              <p:ext uri="{D42A27DB-BD31-4B8C-83A1-F6EECF244321}">
                <p14:modId xmlns:p14="http://schemas.microsoft.com/office/powerpoint/2010/main" val="1431445761"/>
              </p:ext>
            </p:extLst>
          </p:nvPr>
        </p:nvGraphicFramePr>
        <p:xfrm>
          <a:off x="6339296" y="1416857"/>
          <a:ext cx="5751775" cy="4948800"/>
        </p:xfrm>
        <a:graphic>
          <a:graphicData uri="http://schemas.openxmlformats.org/drawingml/2006/table">
            <a:tbl>
              <a:tblPr firstRow="1" bandRow="1">
                <a:noFill/>
              </a:tblPr>
              <a:tblGrid>
                <a:gridCol w="5751775">
                  <a:extLst>
                    <a:ext uri="{9D8B030D-6E8A-4147-A177-3AD203B41FA5}">
                      <a16:colId xmlns:a16="http://schemas.microsoft.com/office/drawing/2014/main" val="20000"/>
                    </a:ext>
                  </a:extLst>
                </a:gridCol>
              </a:tblGrid>
              <a:tr h="4946375">
                <a:tc>
                  <a:txBody>
                    <a:bodyPr/>
                    <a:lstStyle/>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err="1">
                          <a:solidFill>
                            <a:schemeClr val="tx1"/>
                          </a:solidFill>
                        </a:rPr>
                        <a:t>Normalmente</a:t>
                      </a:r>
                      <a:r>
                        <a:rPr lang="en-GB" sz="2000" b="0" u="none" strike="noStrike" cap="none" dirty="0">
                          <a:solidFill>
                            <a:schemeClr val="tx1"/>
                          </a:solidFill>
                        </a:rPr>
                        <a:t> hay </a:t>
                      </a:r>
                      <a:r>
                        <a:rPr lang="en-GB" sz="2000" b="0" u="none" strike="noStrike" cap="none" dirty="0" err="1">
                          <a:solidFill>
                            <a:schemeClr val="tx1"/>
                          </a:solidFill>
                        </a:rPr>
                        <a:t>varias</a:t>
                      </a:r>
                      <a:r>
                        <a:rPr lang="en-GB" sz="2000" b="0" u="none" strike="noStrike" cap="none" dirty="0">
                          <a:solidFill>
                            <a:schemeClr val="tx1"/>
                          </a:solidFill>
                        </a:rPr>
                        <a:t> __________ para </a:t>
                      </a:r>
                      <a:r>
                        <a:rPr lang="en-GB" sz="2000" b="0" u="none" strike="noStrike" cap="none" dirty="0" err="1">
                          <a:solidFill>
                            <a:schemeClr val="tx1"/>
                          </a:solidFill>
                        </a:rPr>
                        <a:t>llegar</a:t>
                      </a:r>
                      <a:r>
                        <a:rPr lang="en-GB" sz="2000" b="0" u="none" strike="noStrike" cap="none" dirty="0">
                          <a:solidFill>
                            <a:schemeClr val="tx1"/>
                          </a:solidFill>
                        </a:rPr>
                        <a:t> al </a:t>
                      </a:r>
                      <a:r>
                        <a:rPr lang="en-GB" sz="2000" b="0" u="none" strike="noStrike" cap="none" dirty="0" err="1">
                          <a:solidFill>
                            <a:schemeClr val="tx1"/>
                          </a:solidFill>
                        </a:rPr>
                        <a:t>parque</a:t>
                      </a:r>
                      <a:r>
                        <a:rPr lang="en-GB" sz="2000" b="0" u="none" strike="noStrike" cap="none" dirty="0">
                          <a:solidFill>
                            <a:schemeClr val="tx1"/>
                          </a:solidFill>
                        </a:rPr>
                        <a:t> de ______________.</a:t>
                      </a:r>
                      <a:endParaRPr dirty="0">
                        <a:solidFill>
                          <a:schemeClr val="tx1"/>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chemeClr val="tx1"/>
                          </a:solidFill>
                        </a:rPr>
                        <a:t>Tengo la __________ de </a:t>
                      </a:r>
                      <a:r>
                        <a:rPr lang="en-GB" sz="2000" b="0" u="none" strike="noStrike" cap="none" dirty="0" err="1">
                          <a:solidFill>
                            <a:schemeClr val="tx1"/>
                          </a:solidFill>
                        </a:rPr>
                        <a:t>ir</a:t>
                      </a:r>
                      <a:r>
                        <a:rPr lang="en-GB" sz="2000" b="0" u="none" strike="noStrike" cap="none" dirty="0">
                          <a:solidFill>
                            <a:schemeClr val="tx1"/>
                          </a:solidFill>
                        </a:rPr>
                        <a:t> al </a:t>
                      </a:r>
                      <a:r>
                        <a:rPr lang="en-GB" sz="2000" b="0" u="none" strike="noStrike" cap="none" dirty="0" err="1">
                          <a:solidFill>
                            <a:schemeClr val="tx1"/>
                          </a:solidFill>
                        </a:rPr>
                        <a:t>concierto</a:t>
                      </a:r>
                      <a:r>
                        <a:rPr lang="en-GB" sz="2000" b="0" u="none" strike="noStrike" cap="none" dirty="0">
                          <a:solidFill>
                            <a:schemeClr val="tx1"/>
                          </a:solidFill>
                        </a:rPr>
                        <a:t> </a:t>
                      </a:r>
                      <a:r>
                        <a:rPr lang="en-GB" sz="2000" b="0" u="none" strike="noStrike" cap="none" dirty="0" err="1">
                          <a:solidFill>
                            <a:schemeClr val="tx1"/>
                          </a:solidFill>
                        </a:rPr>
                        <a:t>en</a:t>
                      </a:r>
                      <a:r>
                        <a:rPr lang="en-GB" sz="2000" b="0" u="none" strike="noStrike" cap="none" dirty="0">
                          <a:solidFill>
                            <a:schemeClr val="tx1"/>
                          </a:solidFill>
                        </a:rPr>
                        <a:t> </a:t>
                      </a:r>
                      <a:r>
                        <a:rPr lang="en-GB" sz="2000" b="0" u="none" strike="noStrike" cap="none" dirty="0" err="1">
                          <a:solidFill>
                            <a:schemeClr val="tx1"/>
                          </a:solidFill>
                        </a:rPr>
                        <a:t>marzo</a:t>
                      </a:r>
                      <a:r>
                        <a:rPr lang="en-GB" sz="2000" b="0" u="none" strike="noStrike" cap="none" dirty="0">
                          <a:solidFill>
                            <a:schemeClr val="tx1"/>
                          </a:solidFill>
                        </a:rPr>
                        <a:t> y </a:t>
                      </a:r>
                      <a:r>
                        <a:rPr lang="en-GB" sz="2000" b="0" u="none" strike="noStrike" cap="none" dirty="0" err="1">
                          <a:solidFill>
                            <a:schemeClr val="tx1"/>
                          </a:solidFill>
                        </a:rPr>
                        <a:t>cantar</a:t>
                      </a:r>
                      <a:r>
                        <a:rPr lang="en-GB" sz="2000" b="0" u="none" strike="noStrike" cap="none" dirty="0">
                          <a:solidFill>
                            <a:schemeClr val="tx1"/>
                          </a:solidFill>
                        </a:rPr>
                        <a:t> </a:t>
                      </a:r>
                      <a:r>
                        <a:rPr lang="en-GB" sz="2000" b="0" u="none" strike="noStrike" cap="none" dirty="0" err="1">
                          <a:solidFill>
                            <a:schemeClr val="tx1"/>
                          </a:solidFill>
                        </a:rPr>
                        <a:t>todas</a:t>
                      </a:r>
                      <a:r>
                        <a:rPr lang="en-GB" sz="2000" b="0" u="none" strike="noStrike" cap="none" dirty="0">
                          <a:solidFill>
                            <a:schemeClr val="tx1"/>
                          </a:solidFill>
                        </a:rPr>
                        <a:t> las ____________.</a:t>
                      </a:r>
                      <a:endParaRPr dirty="0">
                        <a:solidFill>
                          <a:schemeClr val="tx1"/>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chemeClr val="tx1"/>
                          </a:solidFill>
                        </a:rPr>
                        <a:t>Hay _____________ </a:t>
                      </a:r>
                      <a:r>
                        <a:rPr lang="en-GB" sz="2000" b="0" u="none" strike="noStrike" cap="none" dirty="0" err="1">
                          <a:solidFill>
                            <a:schemeClr val="tx1"/>
                          </a:solidFill>
                        </a:rPr>
                        <a:t>en</a:t>
                      </a:r>
                      <a:r>
                        <a:rPr lang="en-GB" sz="2000" b="0" u="none" strike="noStrike" cap="none" dirty="0">
                          <a:solidFill>
                            <a:schemeClr val="tx1"/>
                          </a:solidFill>
                        </a:rPr>
                        <a:t> la   ________ de </a:t>
                      </a:r>
                      <a:r>
                        <a:rPr lang="en-GB" sz="2000" b="0" u="none" strike="noStrike" cap="none" dirty="0" err="1">
                          <a:solidFill>
                            <a:schemeClr val="tx1"/>
                          </a:solidFill>
                        </a:rPr>
                        <a:t>trenes</a:t>
                      </a:r>
                      <a:r>
                        <a:rPr lang="en-GB" sz="2000" b="0" u="none" strike="noStrike" cap="none" dirty="0">
                          <a:solidFill>
                            <a:schemeClr val="tx1"/>
                          </a:solidFill>
                        </a:rPr>
                        <a:t>.</a:t>
                      </a:r>
                      <a:endParaRPr dirty="0">
                        <a:solidFill>
                          <a:schemeClr val="tx1"/>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err="1">
                          <a:solidFill>
                            <a:schemeClr val="tx1"/>
                          </a:solidFill>
                        </a:rPr>
                        <a:t>Fui</a:t>
                      </a:r>
                      <a:r>
                        <a:rPr lang="en-GB" sz="2000" b="0" u="none" strike="noStrike" cap="none" dirty="0">
                          <a:solidFill>
                            <a:schemeClr val="tx1"/>
                          </a:solidFill>
                        </a:rPr>
                        <a:t> al </a:t>
                      </a:r>
                      <a:r>
                        <a:rPr lang="en-GB" sz="2000" b="0" u="none" strike="noStrike" cap="none" dirty="0" err="1">
                          <a:solidFill>
                            <a:schemeClr val="tx1"/>
                          </a:solidFill>
                        </a:rPr>
                        <a:t>estadio</a:t>
                      </a:r>
                      <a:r>
                        <a:rPr lang="en-GB" sz="2000" b="0" u="none" strike="noStrike" cap="none" dirty="0">
                          <a:solidFill>
                            <a:schemeClr val="tx1"/>
                          </a:solidFill>
                        </a:rPr>
                        <a:t> a </a:t>
                      </a:r>
                      <a:r>
                        <a:rPr lang="en-GB" sz="2000" b="0" u="none" strike="noStrike" cap="none" dirty="0" err="1">
                          <a:solidFill>
                            <a:schemeClr val="tx1"/>
                          </a:solidFill>
                        </a:rPr>
                        <a:t>ver</a:t>
                      </a:r>
                      <a:r>
                        <a:rPr lang="en-GB" sz="2000" b="0" u="none" strike="noStrike" cap="none" dirty="0">
                          <a:solidFill>
                            <a:schemeClr val="tx1"/>
                          </a:solidFill>
                        </a:rPr>
                        <a:t> las ________________ de </a:t>
                      </a:r>
                      <a:r>
                        <a:rPr lang="en-GB" sz="2000" b="0" u="none" strike="noStrike" cap="none" dirty="0" err="1">
                          <a:solidFill>
                            <a:schemeClr val="tx1"/>
                          </a:solidFill>
                        </a:rPr>
                        <a:t>todas</a:t>
                      </a:r>
                      <a:r>
                        <a:rPr lang="en-GB" sz="2000" b="0" u="none" strike="noStrike" cap="none" dirty="0">
                          <a:solidFill>
                            <a:schemeClr val="tx1"/>
                          </a:solidFill>
                        </a:rPr>
                        <a:t> las __________ </a:t>
                      </a:r>
                      <a:r>
                        <a:rPr lang="en-GB" sz="2000" b="0" u="none" strike="noStrike" cap="none" dirty="0" err="1">
                          <a:solidFill>
                            <a:schemeClr val="tx1"/>
                          </a:solidFill>
                        </a:rPr>
                        <a:t>en</a:t>
                      </a:r>
                      <a:r>
                        <a:rPr lang="en-GB" sz="2000" b="0" u="none" strike="noStrike" cap="none" dirty="0">
                          <a:solidFill>
                            <a:schemeClr val="tx1"/>
                          </a:solidFill>
                        </a:rPr>
                        <a:t> la _______________.</a:t>
                      </a:r>
                      <a:endParaRPr dirty="0">
                        <a:solidFill>
                          <a:schemeClr val="tx1"/>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endParaRPr lang="en-GB" sz="2000" b="0" u="none" strike="noStrike" cap="none" dirty="0">
                        <a:solidFill>
                          <a:schemeClr val="tx1"/>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chemeClr val="tx1"/>
                          </a:solidFill>
                        </a:rPr>
                        <a:t>No </a:t>
                      </a:r>
                      <a:r>
                        <a:rPr lang="en-GB" sz="2000" b="0" u="none" strike="noStrike" cap="none" dirty="0" err="1">
                          <a:solidFill>
                            <a:schemeClr val="tx1"/>
                          </a:solidFill>
                        </a:rPr>
                        <a:t>está</a:t>
                      </a:r>
                      <a:r>
                        <a:rPr lang="en-GB" sz="2000" b="0" u="none" strike="noStrike" cap="none" dirty="0">
                          <a:solidFill>
                            <a:schemeClr val="tx1"/>
                          </a:solidFill>
                        </a:rPr>
                        <a:t> </a:t>
                      </a:r>
                      <a:r>
                        <a:rPr lang="en-GB" sz="2000" b="0" u="none" strike="noStrike" cap="none" dirty="0" err="1">
                          <a:solidFill>
                            <a:schemeClr val="tx1"/>
                          </a:solidFill>
                        </a:rPr>
                        <a:t>en</a:t>
                      </a:r>
                      <a:r>
                        <a:rPr lang="en-GB" sz="2000" b="0" u="none" strike="noStrike" cap="none" dirty="0">
                          <a:solidFill>
                            <a:schemeClr val="tx1"/>
                          </a:solidFill>
                        </a:rPr>
                        <a:t> una </a:t>
                      </a:r>
                      <a:r>
                        <a:rPr lang="en-GB" sz="2000" b="0" u="none" strike="noStrike" cap="none" dirty="0" err="1">
                          <a:solidFill>
                            <a:schemeClr val="tx1"/>
                          </a:solidFill>
                        </a:rPr>
                        <a:t>posición</a:t>
                      </a:r>
                      <a:r>
                        <a:rPr lang="en-GB" sz="2000" b="0" u="none" strike="noStrike" cap="none" dirty="0">
                          <a:solidFill>
                            <a:schemeClr val="tx1"/>
                          </a:solidFill>
                        </a:rPr>
                        <a:t> de </a:t>
                      </a:r>
                      <a:r>
                        <a:rPr lang="en-GB" sz="2000" b="0" u="none" strike="noStrike" cap="none" dirty="0" err="1">
                          <a:solidFill>
                            <a:schemeClr val="tx1"/>
                          </a:solidFill>
                        </a:rPr>
                        <a:t>ir</a:t>
                      </a:r>
                      <a:r>
                        <a:rPr lang="en-GB" sz="2000" b="0" u="none" strike="noStrike" cap="none" dirty="0">
                          <a:solidFill>
                            <a:schemeClr val="tx1"/>
                          </a:solidFill>
                        </a:rPr>
                        <a:t> de </a:t>
                      </a:r>
                      <a:r>
                        <a:rPr lang="en-GB" sz="2000" b="0" u="none" strike="noStrike" cap="none" dirty="0" err="1">
                          <a:solidFill>
                            <a:schemeClr val="tx1"/>
                          </a:solidFill>
                        </a:rPr>
                        <a:t>vacaciones</a:t>
                      </a:r>
                      <a:r>
                        <a:rPr lang="en-GB" sz="2000" b="0" u="none" strike="noStrike" cap="none" dirty="0">
                          <a:solidFill>
                            <a:schemeClr val="tx1"/>
                          </a:solidFill>
                        </a:rPr>
                        <a:t> al </a:t>
                      </a:r>
                      <a:r>
                        <a:rPr lang="en-GB" sz="2000" b="0" u="none" strike="noStrike" cap="none" dirty="0" err="1">
                          <a:solidFill>
                            <a:schemeClr val="tx1"/>
                          </a:solidFill>
                        </a:rPr>
                        <a:t>extranjero</a:t>
                      </a:r>
                      <a:r>
                        <a:rPr lang="en-GB" sz="2000" b="0" u="none" strike="noStrike" cap="none" dirty="0">
                          <a:solidFill>
                            <a:schemeClr val="tx1"/>
                          </a:solidFill>
                        </a:rPr>
                        <a:t> </a:t>
                      </a:r>
                      <a:r>
                        <a:rPr lang="en-GB" sz="2000" b="0" u="none" strike="noStrike" cap="none" dirty="0" err="1">
                          <a:solidFill>
                            <a:schemeClr val="tx1"/>
                          </a:solidFill>
                        </a:rPr>
                        <a:t>este</a:t>
                      </a:r>
                      <a:r>
                        <a:rPr lang="en-GB" sz="2000" b="0" u="none" strike="noStrike" cap="none" dirty="0">
                          <a:solidFill>
                            <a:schemeClr val="tx1"/>
                          </a:solidFill>
                        </a:rPr>
                        <a:t> </a:t>
                      </a:r>
                      <a:r>
                        <a:rPr lang="en-GB" sz="2000" b="0" u="none" strike="noStrike" cap="none" dirty="0" err="1">
                          <a:solidFill>
                            <a:schemeClr val="tx1"/>
                          </a:solidFill>
                        </a:rPr>
                        <a:t>año</a:t>
                      </a:r>
                      <a:r>
                        <a:rPr lang="en-GB" sz="2000" b="0" u="none" strike="noStrike" cap="none" dirty="0">
                          <a:solidFill>
                            <a:schemeClr val="tx1"/>
                          </a:solidFill>
                        </a:rPr>
                        <a:t>.</a:t>
                      </a:r>
                      <a:endParaRPr dirty="0">
                        <a:solidFill>
                          <a:schemeClr val="tx1"/>
                        </a:solidFill>
                      </a:endParaRPr>
                    </a:p>
                    <a:p>
                      <a:pPr marL="1270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chemeClr val="tx1"/>
                          </a:solidFill>
                        </a:rPr>
                        <a:t>6. No </a:t>
                      </a:r>
                      <a:r>
                        <a:rPr lang="en-GB" sz="2000" b="0" u="none" strike="noStrike" cap="none" dirty="0" err="1">
                          <a:solidFill>
                            <a:schemeClr val="tx1"/>
                          </a:solidFill>
                        </a:rPr>
                        <a:t>puedes</a:t>
                      </a:r>
                      <a:r>
                        <a:rPr lang="en-GB" sz="2000" b="0" u="none" strike="noStrike" cap="none" dirty="0">
                          <a:solidFill>
                            <a:schemeClr val="tx1"/>
                          </a:solidFill>
                        </a:rPr>
                        <a:t> </a:t>
                      </a:r>
                      <a:r>
                        <a:rPr lang="en-GB" sz="2000" b="0" u="none" strike="noStrike" cap="none" dirty="0" err="1">
                          <a:solidFill>
                            <a:schemeClr val="tx1"/>
                          </a:solidFill>
                        </a:rPr>
                        <a:t>ir</a:t>
                      </a:r>
                      <a:r>
                        <a:rPr lang="en-GB" sz="2000" b="0" u="none" strike="noStrike" cap="none" dirty="0">
                          <a:solidFill>
                            <a:schemeClr val="tx1"/>
                          </a:solidFill>
                        </a:rPr>
                        <a:t> al </a:t>
                      </a:r>
                      <a:r>
                        <a:rPr lang="en-GB" sz="2000" b="0" u="none" strike="noStrike" cap="none" dirty="0" err="1">
                          <a:solidFill>
                            <a:schemeClr val="tx1"/>
                          </a:solidFill>
                        </a:rPr>
                        <a:t>centro</a:t>
                      </a:r>
                      <a:r>
                        <a:rPr lang="en-GB" sz="2000" b="0" u="none" strike="noStrike" cap="none" dirty="0">
                          <a:solidFill>
                            <a:schemeClr val="tx1"/>
                          </a:solidFill>
                        </a:rPr>
                        <a:t>: no hay </a:t>
                      </a:r>
                      <a:r>
                        <a:rPr lang="en-GB" sz="2000" b="0" u="none" strike="noStrike" cap="none" dirty="0" err="1">
                          <a:solidFill>
                            <a:schemeClr val="tx1"/>
                          </a:solidFill>
                        </a:rPr>
                        <a:t>circulación</a:t>
                      </a:r>
                      <a:r>
                        <a:rPr lang="en-GB" sz="2000" b="0" u="none" strike="noStrike" cap="none" dirty="0">
                          <a:solidFill>
                            <a:schemeClr val="tx1"/>
                          </a:solidFill>
                        </a:rPr>
                        <a:t> de </a:t>
                      </a:r>
                      <a:r>
                        <a:rPr lang="en-GB" sz="2000" b="0" u="none" strike="noStrike" cap="none" dirty="0" err="1">
                          <a:solidFill>
                            <a:schemeClr val="tx1"/>
                          </a:solidFill>
                        </a:rPr>
                        <a:t>tráfico</a:t>
                      </a:r>
                      <a:r>
                        <a:rPr lang="en-GB" sz="2000" b="0" u="none" strike="noStrike" cap="none" dirty="0">
                          <a:solidFill>
                            <a:schemeClr val="tx1"/>
                          </a:solidFill>
                        </a:rPr>
                        <a:t> </a:t>
                      </a:r>
                      <a:r>
                        <a:rPr lang="en-GB" sz="2000" b="0" u="none" strike="noStrike" cap="none" dirty="0" err="1">
                          <a:solidFill>
                            <a:schemeClr val="tx1"/>
                          </a:solidFill>
                        </a:rPr>
                        <a:t>durante</a:t>
                      </a:r>
                      <a:r>
                        <a:rPr lang="en-GB" sz="2000" b="0" u="none" strike="noStrike" cap="none" dirty="0">
                          <a:solidFill>
                            <a:schemeClr val="tx1"/>
                          </a:solidFill>
                        </a:rPr>
                        <a:t> las </a:t>
                      </a:r>
                      <a:r>
                        <a:rPr lang="en-GB" sz="2000" b="0" u="none" strike="noStrike" cap="none" dirty="0" err="1">
                          <a:solidFill>
                            <a:schemeClr val="tx1"/>
                          </a:solidFill>
                        </a:rPr>
                        <a:t>procesiones</a:t>
                      </a:r>
                      <a:r>
                        <a:rPr lang="en-GB" sz="2000" b="0" u="none" strike="noStrike" cap="none" dirty="0">
                          <a:solidFill>
                            <a:schemeClr val="tx1"/>
                          </a:solidFill>
                        </a:rPr>
                        <a:t>.</a:t>
                      </a:r>
                      <a:endParaRPr dirty="0">
                        <a:solidFill>
                          <a:schemeClr val="tx1"/>
                        </a:solidFill>
                      </a:endParaRPr>
                    </a:p>
                    <a:p>
                      <a:pPr marL="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chemeClr val="tx1"/>
                          </a:solidFill>
                        </a:rPr>
                        <a:t>7. </a:t>
                      </a:r>
                      <a:r>
                        <a:rPr lang="en-GB" sz="2000" b="0" u="none" strike="noStrike" cap="none" dirty="0" err="1">
                          <a:solidFill>
                            <a:schemeClr val="tx1"/>
                          </a:solidFill>
                        </a:rPr>
                        <a:t>Ir</a:t>
                      </a:r>
                      <a:r>
                        <a:rPr lang="en-GB" sz="2000" b="0" u="none" strike="noStrike" cap="none" dirty="0">
                          <a:solidFill>
                            <a:schemeClr val="tx1"/>
                          </a:solidFill>
                        </a:rPr>
                        <a:t> al festival </a:t>
                      </a:r>
                      <a:r>
                        <a:rPr lang="en-GB" sz="2000" b="0" u="none" strike="noStrike" cap="none" dirty="0" err="1">
                          <a:solidFill>
                            <a:schemeClr val="tx1"/>
                          </a:solidFill>
                        </a:rPr>
                        <a:t>siempre</a:t>
                      </a:r>
                      <a:r>
                        <a:rPr lang="en-GB" sz="2000" b="0" u="none" strike="noStrike" cap="none" dirty="0">
                          <a:solidFill>
                            <a:schemeClr val="tx1"/>
                          </a:solidFill>
                        </a:rPr>
                        <a:t> me da </a:t>
                      </a:r>
                      <a:r>
                        <a:rPr lang="en-GB" sz="2000" b="0" u="none" strike="noStrike" cap="none" dirty="0" err="1">
                          <a:solidFill>
                            <a:schemeClr val="tx1"/>
                          </a:solidFill>
                        </a:rPr>
                        <a:t>tantas</a:t>
                      </a:r>
                      <a:r>
                        <a:rPr lang="en-GB" sz="2000" b="0" u="none" strike="noStrike" cap="none" dirty="0">
                          <a:solidFill>
                            <a:schemeClr val="tx1"/>
                          </a:solidFill>
                        </a:rPr>
                        <a:t> </a:t>
                      </a:r>
                      <a:r>
                        <a:rPr lang="en-GB" sz="2000" b="0" u="none" strike="noStrike" cap="none" dirty="0" err="1">
                          <a:solidFill>
                            <a:schemeClr val="tx1"/>
                          </a:solidFill>
                        </a:rPr>
                        <a:t>emociones</a:t>
                      </a:r>
                      <a:r>
                        <a:rPr lang="en-GB" sz="2000" b="0" u="none" strike="noStrike" cap="none" dirty="0">
                          <a:solidFill>
                            <a:schemeClr val="tx1"/>
                          </a:solidFill>
                        </a:rPr>
                        <a:t>... ¡Me </a:t>
                      </a:r>
                      <a:r>
                        <a:rPr lang="en-GB" sz="2000" b="0" u="none" strike="noStrike" cap="none" dirty="0" err="1">
                          <a:solidFill>
                            <a:schemeClr val="tx1"/>
                          </a:solidFill>
                        </a:rPr>
                        <a:t>encanta</a:t>
                      </a:r>
                      <a:r>
                        <a:rPr lang="en-GB" sz="2000" b="0" u="none" strike="noStrike" cap="none" dirty="0">
                          <a:solidFill>
                            <a:schemeClr val="tx1"/>
                          </a:solidFill>
                        </a:rPr>
                        <a:t> </a:t>
                      </a:r>
                      <a:r>
                        <a:rPr lang="en-GB" sz="2000" b="0" u="none" strike="noStrike" cap="none" dirty="0" err="1">
                          <a:solidFill>
                            <a:schemeClr val="tx1"/>
                          </a:solidFill>
                        </a:rPr>
                        <a:t>esta</a:t>
                      </a:r>
                      <a:r>
                        <a:rPr lang="en-GB" sz="2000" b="0" u="none" strike="noStrike" cap="none" dirty="0">
                          <a:solidFill>
                            <a:schemeClr val="tx1"/>
                          </a:solidFill>
                        </a:rPr>
                        <a:t> </a:t>
                      </a:r>
                      <a:r>
                        <a:rPr lang="en-GB" sz="2000" b="0" u="none" strike="noStrike" cap="none" dirty="0" err="1">
                          <a:solidFill>
                            <a:schemeClr val="tx1"/>
                          </a:solidFill>
                        </a:rPr>
                        <a:t>tradición</a:t>
                      </a:r>
                      <a:r>
                        <a:rPr lang="en-GB" sz="2000" b="0" u="none" strike="noStrike" cap="none" dirty="0">
                          <a:solidFill>
                            <a:schemeClr val="tx1"/>
                          </a:solidFill>
                        </a:rPr>
                        <a:t>!</a:t>
                      </a:r>
                      <a:endParaRPr dirty="0">
                        <a:solidFill>
                          <a:schemeClr val="tx1"/>
                        </a:solidFill>
                      </a:endParaRPr>
                    </a:p>
                    <a:p>
                      <a:pPr marL="1270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chemeClr val="tx1"/>
                          </a:solidFill>
                        </a:rPr>
                        <a:t>8. </a:t>
                      </a:r>
                      <a:r>
                        <a:rPr lang="en-GB" sz="2000" b="0" u="none" strike="noStrike" cap="none" dirty="0" err="1">
                          <a:solidFill>
                            <a:schemeClr val="tx1"/>
                          </a:solidFill>
                        </a:rPr>
                        <a:t>Estoy</a:t>
                      </a:r>
                      <a:r>
                        <a:rPr lang="en-GB" sz="2000" b="0" u="none" strike="noStrike" cap="none" dirty="0">
                          <a:solidFill>
                            <a:schemeClr val="tx1"/>
                          </a:solidFill>
                        </a:rPr>
                        <a:t> </a:t>
                      </a:r>
                      <a:r>
                        <a:rPr lang="en-GB" sz="2000" b="0" u="none" strike="noStrike" cap="none" dirty="0" err="1">
                          <a:solidFill>
                            <a:schemeClr val="tx1"/>
                          </a:solidFill>
                        </a:rPr>
                        <a:t>buscando</a:t>
                      </a:r>
                      <a:r>
                        <a:rPr lang="en-GB" sz="2000" b="0" u="none" strike="noStrike" cap="none" dirty="0">
                          <a:solidFill>
                            <a:schemeClr val="tx1"/>
                          </a:solidFill>
                        </a:rPr>
                        <a:t> </a:t>
                      </a:r>
                      <a:r>
                        <a:rPr lang="en-GB" sz="2000" b="0" u="none" strike="noStrike" cap="none" dirty="0" err="1">
                          <a:solidFill>
                            <a:schemeClr val="tx1"/>
                          </a:solidFill>
                        </a:rPr>
                        <a:t>direcciones</a:t>
                      </a:r>
                      <a:r>
                        <a:rPr lang="en-GB" sz="2000" b="0" u="none" strike="noStrike" cap="none" dirty="0">
                          <a:solidFill>
                            <a:schemeClr val="tx1"/>
                          </a:solidFill>
                        </a:rPr>
                        <a:t> para </a:t>
                      </a:r>
                      <a:r>
                        <a:rPr lang="en-GB" sz="2000" b="0" u="none" strike="noStrike" cap="none" dirty="0" err="1">
                          <a:solidFill>
                            <a:schemeClr val="tx1"/>
                          </a:solidFill>
                        </a:rPr>
                        <a:t>ir</a:t>
                      </a:r>
                      <a:r>
                        <a:rPr lang="en-GB" sz="2000" b="0" u="none" strike="noStrike" cap="none" dirty="0">
                          <a:solidFill>
                            <a:schemeClr val="tx1"/>
                          </a:solidFill>
                        </a:rPr>
                        <a:t> a una </a:t>
                      </a:r>
                      <a:r>
                        <a:rPr lang="en-GB" sz="2000" b="0" u="none" strike="noStrike" cap="none" dirty="0" err="1">
                          <a:solidFill>
                            <a:schemeClr val="tx1"/>
                          </a:solidFill>
                        </a:rPr>
                        <a:t>audición</a:t>
                      </a:r>
                      <a:r>
                        <a:rPr lang="en-GB" sz="2000" b="0" u="none" strike="noStrike" cap="none" dirty="0">
                          <a:solidFill>
                            <a:schemeClr val="tx1"/>
                          </a:solidFill>
                        </a:rPr>
                        <a:t> de una </a:t>
                      </a:r>
                      <a:r>
                        <a:rPr lang="en-GB" sz="2000" b="0" u="none" strike="noStrike" cap="none" dirty="0" err="1">
                          <a:solidFill>
                            <a:schemeClr val="tx1"/>
                          </a:solidFill>
                        </a:rPr>
                        <a:t>producción</a:t>
                      </a:r>
                      <a:r>
                        <a:rPr lang="en-GB" sz="2000" b="0" u="none" strike="noStrike" cap="none" dirty="0">
                          <a:solidFill>
                            <a:schemeClr val="tx1"/>
                          </a:solidFill>
                        </a:rPr>
                        <a:t> de </a:t>
                      </a:r>
                      <a:r>
                        <a:rPr lang="en-GB" sz="2000" b="0" u="none" strike="noStrike" cap="none" dirty="0" err="1">
                          <a:solidFill>
                            <a:schemeClr val="tx1"/>
                          </a:solidFill>
                        </a:rPr>
                        <a:t>teatro</a:t>
                      </a:r>
                      <a:r>
                        <a:rPr lang="en-GB" sz="2000" b="0" u="none" strike="noStrike" cap="none" dirty="0">
                          <a:solidFill>
                            <a:schemeClr val="tx1"/>
                          </a:solidFill>
                        </a:rPr>
                        <a:t>.</a:t>
                      </a:r>
                      <a:endParaRPr dirty="0">
                        <a:solidFill>
                          <a:schemeClr val="tx1"/>
                        </a:solidFill>
                      </a:endParaRPr>
                    </a:p>
                  </a:txBody>
                  <a:tcPr marL="36000" marR="36000" marT="36000" marB="36000">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324" name="Google Shape;324;p8"/>
          <p:cNvSpPr/>
          <p:nvPr/>
        </p:nvSpPr>
        <p:spPr>
          <a:xfrm rot="5400000">
            <a:off x="5830567" y="1386795"/>
            <a:ext cx="6332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2400"/>
              <a:buFont typeface="Helvetica Neue"/>
              <a:buNone/>
            </a:pPr>
            <a:r>
              <a:rPr lang="en-GB" sz="2400" u="none" strike="noStrike" cap="none" dirty="0">
                <a:latin typeface="Century Gothic" panose="020B0502020202020204" pitchFamily="34" charset="0"/>
                <a:ea typeface="Helvetica Neue"/>
                <a:cs typeface="Helvetica Neue"/>
                <a:sym typeface="Helvetica Neue"/>
              </a:rPr>
              <a:t>✄</a:t>
            </a:r>
            <a:endParaRPr sz="2400" u="none" strike="noStrike" cap="none" dirty="0">
              <a:latin typeface="Century Gothic" panose="020B0502020202020204" pitchFamily="34" charset="0"/>
              <a:ea typeface="Twentieth Century"/>
              <a:cs typeface="Twentieth Century"/>
              <a:sym typeface="Twentieth Century"/>
            </a:endParaRPr>
          </a:p>
        </p:txBody>
      </p:sp>
      <p:sp>
        <p:nvSpPr>
          <p:cNvPr id="325" name="Google Shape;325;p8"/>
          <p:cNvSpPr txBox="1"/>
          <p:nvPr/>
        </p:nvSpPr>
        <p:spPr>
          <a:xfrm rot="5400000">
            <a:off x="3984021" y="3831296"/>
            <a:ext cx="4498981"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2000"/>
              <a:buFont typeface="Twentieth Century"/>
              <a:buNone/>
            </a:pPr>
            <a:r>
              <a:rPr lang="en-GB" sz="2000" u="none" strike="noStrike" cap="none" dirty="0">
                <a:latin typeface="Century Gothic" panose="020B0502020202020204" pitchFamily="34" charset="0"/>
                <a:ea typeface="Twentieth Century"/>
                <a:cs typeface="Twentieth Century"/>
                <a:sym typeface="Twentieth Century"/>
              </a:rPr>
              <a:t>-  - - - - - - - - - - - - - - - - - - - - - - - - - - -</a:t>
            </a:r>
            <a:endParaRPr dirty="0"/>
          </a:p>
        </p:txBody>
      </p:sp>
      <p:sp>
        <p:nvSpPr>
          <p:cNvPr id="326" name="Google Shape;326;p8"/>
          <p:cNvSpPr txBox="1"/>
          <p:nvPr/>
        </p:nvSpPr>
        <p:spPr>
          <a:xfrm>
            <a:off x="7695199" y="3191194"/>
            <a:ext cx="159921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naciones</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27" name="Google Shape;327;p8"/>
          <p:cNvSpPr txBox="1"/>
          <p:nvPr/>
        </p:nvSpPr>
        <p:spPr>
          <a:xfrm>
            <a:off x="9518685" y="2585873"/>
            <a:ext cx="16209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estación</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28" name="Google Shape;328;p8"/>
          <p:cNvSpPr txBox="1"/>
          <p:nvPr/>
        </p:nvSpPr>
        <p:spPr>
          <a:xfrm>
            <a:off x="9325796" y="2881078"/>
            <a:ext cx="248128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celebraciones</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29" name="Google Shape;329;p8"/>
          <p:cNvSpPr txBox="1"/>
          <p:nvPr/>
        </p:nvSpPr>
        <p:spPr>
          <a:xfrm>
            <a:off x="9667460" y="1357609"/>
            <a:ext cx="147215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opciones</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30" name="Google Shape;330;p8"/>
          <p:cNvSpPr txBox="1"/>
          <p:nvPr/>
        </p:nvSpPr>
        <p:spPr>
          <a:xfrm>
            <a:off x="9072751" y="1693182"/>
            <a:ext cx="190862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a</a:t>
            </a:r>
            <a:r>
              <a:rPr lang="en-GB" sz="2200" b="1" i="0" u="none" strike="noStrike" cap="none" dirty="0" err="1">
                <a:latin typeface="Century Gothic"/>
                <a:ea typeface="Century Gothic"/>
                <a:cs typeface="Century Gothic"/>
                <a:sym typeface="Century Gothic"/>
              </a:rPr>
              <a:t>tracciones</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31" name="Google Shape;331;p8"/>
          <p:cNvSpPr txBox="1"/>
          <p:nvPr/>
        </p:nvSpPr>
        <p:spPr>
          <a:xfrm>
            <a:off x="9680817" y="2284504"/>
            <a:ext cx="190862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a:latin typeface="Century Gothic"/>
                <a:ea typeface="Century Gothic"/>
                <a:cs typeface="Century Gothic"/>
                <a:sym typeface="Century Gothic"/>
              </a:rPr>
              <a:t>c</a:t>
            </a:r>
            <a:r>
              <a:rPr lang="en-GB" sz="2200" b="1" i="0" u="none" strike="noStrike" cap="none" dirty="0">
                <a:latin typeface="Century Gothic"/>
                <a:ea typeface="Century Gothic"/>
                <a:cs typeface="Century Gothic"/>
                <a:sym typeface="Century Gothic"/>
              </a:rPr>
              <a:t>anciones</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32" name="Google Shape;332;p8"/>
          <p:cNvSpPr txBox="1"/>
          <p:nvPr/>
        </p:nvSpPr>
        <p:spPr>
          <a:xfrm>
            <a:off x="7699984" y="1979173"/>
            <a:ext cx="190862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intención</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33" name="Google Shape;333;p8"/>
          <p:cNvSpPr txBox="1"/>
          <p:nvPr/>
        </p:nvSpPr>
        <p:spPr>
          <a:xfrm>
            <a:off x="7134243" y="2595743"/>
            <a:ext cx="19086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latin typeface="Century Gothic"/>
                <a:ea typeface="Century Gothic"/>
                <a:cs typeface="Century Gothic"/>
                <a:sym typeface="Century Gothic"/>
              </a:rPr>
              <a:t>información</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34" name="Google Shape;334;p8"/>
          <p:cNvSpPr txBox="1"/>
          <p:nvPr/>
        </p:nvSpPr>
        <p:spPr>
          <a:xfrm>
            <a:off x="9755487" y="3186409"/>
            <a:ext cx="217084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competición</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35" name="Google Shape;335;p8"/>
          <p:cNvSpPr txBox="1"/>
          <p:nvPr/>
        </p:nvSpPr>
        <p:spPr>
          <a:xfrm>
            <a:off x="2442861" y="3831246"/>
            <a:ext cx="159921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posición</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36" name="Google Shape;336;p8"/>
          <p:cNvSpPr txBox="1"/>
          <p:nvPr/>
        </p:nvSpPr>
        <p:spPr>
          <a:xfrm>
            <a:off x="375942" y="4119211"/>
            <a:ext cx="217084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vacaciones</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37" name="Google Shape;337;p8"/>
          <p:cNvSpPr txBox="1"/>
          <p:nvPr/>
        </p:nvSpPr>
        <p:spPr>
          <a:xfrm>
            <a:off x="4108559" y="4429774"/>
            <a:ext cx="19989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circulación</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38" name="Google Shape;338;p8"/>
          <p:cNvSpPr txBox="1"/>
          <p:nvPr/>
        </p:nvSpPr>
        <p:spPr>
          <a:xfrm>
            <a:off x="2838174" y="4743761"/>
            <a:ext cx="185946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procesiones</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39" name="Google Shape;339;p8"/>
          <p:cNvSpPr txBox="1"/>
          <p:nvPr/>
        </p:nvSpPr>
        <p:spPr>
          <a:xfrm>
            <a:off x="21745" y="5347227"/>
            <a:ext cx="173630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emociones</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40" name="Google Shape;340;p8"/>
          <p:cNvSpPr txBox="1"/>
          <p:nvPr/>
        </p:nvSpPr>
        <p:spPr>
          <a:xfrm>
            <a:off x="4195245" y="5371696"/>
            <a:ext cx="19989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tradición</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41" name="Google Shape;341;p8"/>
          <p:cNvSpPr txBox="1"/>
          <p:nvPr/>
        </p:nvSpPr>
        <p:spPr>
          <a:xfrm>
            <a:off x="2322379" y="5656236"/>
            <a:ext cx="19989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direcciones</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42" name="Google Shape;342;p8"/>
          <p:cNvSpPr txBox="1"/>
          <p:nvPr/>
        </p:nvSpPr>
        <p:spPr>
          <a:xfrm>
            <a:off x="125540" y="5956332"/>
            <a:ext cx="19989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audición</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43" name="Google Shape;343;p8"/>
          <p:cNvSpPr txBox="1"/>
          <p:nvPr/>
        </p:nvSpPr>
        <p:spPr>
          <a:xfrm>
            <a:off x="2407449" y="5943801"/>
            <a:ext cx="19989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latin typeface="Century Gothic"/>
                <a:ea typeface="Century Gothic"/>
                <a:cs typeface="Century Gothic"/>
                <a:sym typeface="Century Gothic"/>
              </a:rPr>
              <a:t>producción</a:t>
            </a:r>
            <a:endParaRPr sz="2200" u="none" strike="noStrike" cap="none" dirty="0">
              <a:latin typeface="Century Gothic" panose="020B0502020202020204" pitchFamily="34" charset="0"/>
              <a:ea typeface="Twentieth Century"/>
              <a:cs typeface="Twentieth Century"/>
              <a:sym typeface="Twentieth Century"/>
            </a:endParaRPr>
          </a:p>
        </p:txBody>
      </p:sp>
      <p:sp>
        <p:nvSpPr>
          <p:cNvPr id="37" name="Title 1">
            <a:extLst>
              <a:ext uri="{FF2B5EF4-FFF2-40B4-BE49-F238E27FC236}">
                <a16:creationId xmlns:a16="http://schemas.microsoft.com/office/drawing/2014/main" id="{0972E974-57C5-4525-9155-73E577E02746}"/>
              </a:ext>
            </a:extLst>
          </p:cNvPr>
          <p:cNvSpPr txBox="1">
            <a:spLocks/>
          </p:cNvSpPr>
          <p:nvPr/>
        </p:nvSpPr>
        <p:spPr>
          <a:xfrm>
            <a:off x="-1" y="213557"/>
            <a:ext cx="3286125"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err="1"/>
              <a:t>Fonética</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9"/>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IR [revisited]</a:t>
            </a:r>
            <a:endParaRPr/>
          </a:p>
        </p:txBody>
      </p:sp>
      <p:sp>
        <p:nvSpPr>
          <p:cNvPr id="351" name="Google Shape;351;p9"/>
          <p:cNvSpPr txBox="1"/>
          <p:nvPr/>
        </p:nvSpPr>
        <p:spPr>
          <a:xfrm>
            <a:off x="237195" y="1264911"/>
            <a:ext cx="1088857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200"/>
              <a:buFont typeface="Century Gothic"/>
              <a:buNone/>
            </a:pPr>
            <a:r>
              <a:rPr lang="en-GB" sz="3200" b="0" i="0" u="none" strike="noStrike" cap="none" dirty="0">
                <a:latin typeface="Century Gothic"/>
                <a:ea typeface="Century Gothic"/>
                <a:cs typeface="Century Gothic"/>
                <a:sym typeface="Century Gothic"/>
              </a:rPr>
              <a:t>I go, am going		=  _____</a:t>
            </a:r>
            <a:endParaRPr dirty="0"/>
          </a:p>
          <a:p>
            <a:pPr marL="0" marR="0" lvl="0" indent="0" algn="l" rtl="0">
              <a:lnSpc>
                <a:spcPct val="100000"/>
              </a:lnSpc>
              <a:spcBef>
                <a:spcPts val="0"/>
              </a:spcBef>
              <a:spcAft>
                <a:spcPts val="0"/>
              </a:spcAft>
              <a:buClr>
                <a:srgbClr val="1F3864"/>
              </a:buClr>
              <a:buSzPts val="3200"/>
              <a:buFont typeface="Century Gothic"/>
              <a:buNone/>
            </a:pPr>
            <a:r>
              <a:rPr lang="en-GB" sz="3200" b="0" i="0" u="none" strike="noStrike" cap="none" dirty="0">
                <a:latin typeface="Century Gothic"/>
                <a:ea typeface="Century Gothic"/>
                <a:cs typeface="Century Gothic"/>
                <a:sym typeface="Century Gothic"/>
              </a:rPr>
              <a:t>you go, are going		=  _____</a:t>
            </a:r>
            <a:endParaRPr sz="3200" b="0" i="0" u="none" strike="noStrike" cap="none"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3200"/>
              <a:buFont typeface="Century Gothic"/>
              <a:buNone/>
            </a:pPr>
            <a:r>
              <a:rPr lang="en-GB" sz="3200" b="0" i="0" u="none" strike="noStrike" cap="none" dirty="0">
                <a:latin typeface="Century Gothic"/>
                <a:ea typeface="Century Gothic"/>
                <a:cs typeface="Century Gothic"/>
                <a:sym typeface="Century Gothic"/>
              </a:rPr>
              <a:t>s/he or it goes, is going	=  _____</a:t>
            </a:r>
            <a:endParaRPr dirty="0"/>
          </a:p>
        </p:txBody>
      </p:sp>
      <p:sp>
        <p:nvSpPr>
          <p:cNvPr id="352" name="Google Shape;352;p9"/>
          <p:cNvSpPr txBox="1"/>
          <p:nvPr/>
        </p:nvSpPr>
        <p:spPr>
          <a:xfrm>
            <a:off x="5448849" y="1203781"/>
            <a:ext cx="211755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200"/>
              <a:buFont typeface="Century Gothic"/>
              <a:buNone/>
            </a:pPr>
            <a:r>
              <a:rPr lang="en-GB" sz="3200" b="1" i="0" u="none" strike="noStrike" cap="none">
                <a:solidFill>
                  <a:schemeClr val="tx2"/>
                </a:solidFill>
                <a:latin typeface="Century Gothic"/>
                <a:ea typeface="Century Gothic"/>
                <a:cs typeface="Century Gothic"/>
                <a:sym typeface="Century Gothic"/>
              </a:rPr>
              <a:t>voy</a:t>
            </a:r>
            <a:endParaRPr>
              <a:solidFill>
                <a:schemeClr val="tx2"/>
              </a:solidFill>
            </a:endParaRPr>
          </a:p>
        </p:txBody>
      </p:sp>
      <p:sp>
        <p:nvSpPr>
          <p:cNvPr id="353" name="Google Shape;353;p9"/>
          <p:cNvSpPr txBox="1"/>
          <p:nvPr/>
        </p:nvSpPr>
        <p:spPr>
          <a:xfrm>
            <a:off x="5448849" y="1719827"/>
            <a:ext cx="211755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200"/>
              <a:buFont typeface="Century Gothic"/>
              <a:buNone/>
            </a:pPr>
            <a:r>
              <a:rPr lang="en-GB" sz="3200" b="1" i="0" u="none" strike="noStrike" cap="none">
                <a:solidFill>
                  <a:schemeClr val="tx2"/>
                </a:solidFill>
                <a:latin typeface="Century Gothic"/>
                <a:ea typeface="Century Gothic"/>
                <a:cs typeface="Century Gothic"/>
                <a:sym typeface="Century Gothic"/>
              </a:rPr>
              <a:t>vas</a:t>
            </a:r>
            <a:endParaRPr>
              <a:solidFill>
                <a:schemeClr val="tx2"/>
              </a:solidFill>
            </a:endParaRPr>
          </a:p>
        </p:txBody>
      </p:sp>
      <p:sp>
        <p:nvSpPr>
          <p:cNvPr id="354" name="Google Shape;354;p9"/>
          <p:cNvSpPr txBox="1"/>
          <p:nvPr/>
        </p:nvSpPr>
        <p:spPr>
          <a:xfrm>
            <a:off x="5486399" y="2200715"/>
            <a:ext cx="211755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200"/>
              <a:buFont typeface="Century Gothic"/>
              <a:buNone/>
            </a:pPr>
            <a:r>
              <a:rPr lang="en-GB" sz="3200" b="1" i="0" u="none" strike="noStrike" cap="none">
                <a:solidFill>
                  <a:schemeClr val="tx2"/>
                </a:solidFill>
                <a:latin typeface="Century Gothic"/>
                <a:ea typeface="Century Gothic"/>
                <a:cs typeface="Century Gothic"/>
                <a:sym typeface="Century Gothic"/>
              </a:rPr>
              <a:t>va</a:t>
            </a:r>
            <a:endParaRPr>
              <a:solidFill>
                <a:schemeClr val="tx2"/>
              </a:solidFill>
            </a:endParaRPr>
          </a:p>
        </p:txBody>
      </p:sp>
      <p:sp>
        <p:nvSpPr>
          <p:cNvPr id="355" name="Google Shape;355;p9"/>
          <p:cNvSpPr txBox="1"/>
          <p:nvPr/>
        </p:nvSpPr>
        <p:spPr>
          <a:xfrm>
            <a:off x="237195" y="3244538"/>
            <a:ext cx="11915750"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200"/>
              <a:buFont typeface="Century Gothic"/>
              <a:buNone/>
            </a:pPr>
            <a:r>
              <a:rPr lang="en-GB" sz="3200" b="0" i="0" u="none" strike="noStrike" cap="none" dirty="0">
                <a:latin typeface="Century Gothic"/>
                <a:ea typeface="Century Gothic"/>
                <a:cs typeface="Century Gothic"/>
                <a:sym typeface="Century Gothic"/>
              </a:rPr>
              <a:t>To talk about </a:t>
            </a:r>
            <a:r>
              <a:rPr lang="en-GB" sz="3200" b="1" i="0" u="none" strike="noStrike" cap="none" dirty="0">
                <a:latin typeface="Century Gothic"/>
                <a:ea typeface="Century Gothic"/>
                <a:cs typeface="Century Gothic"/>
                <a:sym typeface="Century Gothic"/>
              </a:rPr>
              <a:t>what someone is going to do </a:t>
            </a:r>
            <a:r>
              <a:rPr lang="en-GB" sz="3200" b="0" i="0" u="none" strike="noStrike" cap="none" dirty="0">
                <a:latin typeface="Century Gothic"/>
                <a:ea typeface="Century Gothic"/>
                <a:cs typeface="Century Gothic"/>
                <a:sym typeface="Century Gothic"/>
              </a:rPr>
              <a:t>(future plans), use part of the verb ‘</a:t>
            </a:r>
            <a:r>
              <a:rPr lang="en-GB" sz="3200" b="0" i="0" u="none" strike="noStrike" cap="none" dirty="0" err="1">
                <a:latin typeface="Century Gothic"/>
                <a:ea typeface="Century Gothic"/>
                <a:cs typeface="Century Gothic"/>
                <a:sym typeface="Century Gothic"/>
              </a:rPr>
              <a:t>ir</a:t>
            </a:r>
            <a:r>
              <a:rPr lang="en-GB" sz="3200" b="0" i="0" u="none" strike="noStrike" cap="none" dirty="0">
                <a:latin typeface="Century Gothic"/>
                <a:ea typeface="Century Gothic"/>
                <a:cs typeface="Century Gothic"/>
                <a:sym typeface="Century Gothic"/>
              </a:rPr>
              <a:t>’ + a + infinitive: </a:t>
            </a:r>
            <a:endParaRPr dirty="0"/>
          </a:p>
          <a:p>
            <a:pPr marL="0" marR="0" lvl="0" indent="0" algn="l" rtl="0">
              <a:lnSpc>
                <a:spcPct val="100000"/>
              </a:lnSpc>
              <a:spcBef>
                <a:spcPts val="0"/>
              </a:spcBef>
              <a:spcAft>
                <a:spcPts val="0"/>
              </a:spcAft>
              <a:buClr>
                <a:schemeClr val="dk1"/>
              </a:buClr>
              <a:buSzPts val="3600"/>
              <a:buFont typeface="Century Gothic"/>
              <a:buNone/>
            </a:pPr>
            <a:endParaRPr sz="3600" b="0" i="0" u="none" strike="noStrike" cap="none" dirty="0">
              <a:latin typeface="Century Gothic"/>
              <a:ea typeface="Century Gothic"/>
              <a:cs typeface="Century Gothic"/>
              <a:sym typeface="Century Gothic"/>
            </a:endParaRPr>
          </a:p>
        </p:txBody>
      </p:sp>
      <p:sp>
        <p:nvSpPr>
          <p:cNvPr id="356" name="Google Shape;356;p9"/>
          <p:cNvSpPr txBox="1"/>
          <p:nvPr/>
        </p:nvSpPr>
        <p:spPr>
          <a:xfrm>
            <a:off x="237195" y="4577213"/>
            <a:ext cx="95472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chemeClr val="tx2"/>
                </a:solidFill>
                <a:latin typeface="Century Gothic"/>
                <a:ea typeface="Century Gothic"/>
                <a:cs typeface="Century Gothic"/>
                <a:sym typeface="Century Gothic"/>
              </a:rPr>
              <a:t>Voy</a:t>
            </a:r>
            <a:endParaRPr>
              <a:solidFill>
                <a:schemeClr val="tx2"/>
              </a:solidFill>
            </a:endParaRPr>
          </a:p>
        </p:txBody>
      </p:sp>
      <p:sp>
        <p:nvSpPr>
          <p:cNvPr id="357" name="Google Shape;357;p9"/>
          <p:cNvSpPr txBox="1"/>
          <p:nvPr/>
        </p:nvSpPr>
        <p:spPr>
          <a:xfrm>
            <a:off x="1671705" y="4565628"/>
            <a:ext cx="196797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chemeClr val="tx2"/>
                </a:solidFill>
                <a:latin typeface="Century Gothic"/>
                <a:ea typeface="Century Gothic"/>
                <a:cs typeface="Century Gothic"/>
                <a:sym typeface="Century Gothic"/>
              </a:rPr>
              <a:t>comer</a:t>
            </a:r>
            <a:endParaRPr sz="3000" b="1" i="0" u="none" strike="noStrike" cap="none">
              <a:solidFill>
                <a:schemeClr val="tx2"/>
              </a:solidFill>
              <a:latin typeface="Century Gothic"/>
              <a:ea typeface="Century Gothic"/>
              <a:cs typeface="Century Gothic"/>
              <a:sym typeface="Century Gothic"/>
            </a:endParaRPr>
          </a:p>
        </p:txBody>
      </p:sp>
      <p:sp>
        <p:nvSpPr>
          <p:cNvPr id="358" name="Google Shape;358;p9"/>
          <p:cNvSpPr txBox="1"/>
          <p:nvPr/>
        </p:nvSpPr>
        <p:spPr>
          <a:xfrm>
            <a:off x="5533103" y="4611655"/>
            <a:ext cx="598262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000"/>
              <a:buFont typeface="Century Gothic"/>
              <a:buNone/>
            </a:pPr>
            <a:r>
              <a:rPr lang="en-GB" sz="3000" b="1" i="0" u="none" strike="noStrike" cap="none">
                <a:latin typeface="Century Gothic"/>
                <a:ea typeface="Century Gothic"/>
                <a:cs typeface="Century Gothic"/>
                <a:sym typeface="Century Gothic"/>
              </a:rPr>
              <a:t>I am going to </a:t>
            </a:r>
            <a:r>
              <a:rPr lang="en-GB" sz="3000" b="1">
                <a:latin typeface="Century Gothic"/>
                <a:ea typeface="Century Gothic"/>
                <a:cs typeface="Century Gothic"/>
                <a:sym typeface="Century Gothic"/>
              </a:rPr>
              <a:t>eat tapas</a:t>
            </a:r>
            <a:r>
              <a:rPr lang="en-GB" sz="3000" b="1" i="0" u="none" strike="noStrike" cap="none">
                <a:latin typeface="Century Gothic"/>
                <a:ea typeface="Century Gothic"/>
                <a:cs typeface="Century Gothic"/>
                <a:sym typeface="Century Gothic"/>
              </a:rPr>
              <a:t>.</a:t>
            </a:r>
            <a:endParaRPr sz="3000" b="1" i="0" u="none" strike="noStrike" cap="none">
              <a:latin typeface="Century Gothic"/>
              <a:ea typeface="Century Gothic"/>
              <a:cs typeface="Century Gothic"/>
              <a:sym typeface="Century Gothic"/>
            </a:endParaRPr>
          </a:p>
        </p:txBody>
      </p:sp>
      <p:sp>
        <p:nvSpPr>
          <p:cNvPr id="359" name="Google Shape;359;p9"/>
          <p:cNvSpPr txBox="1"/>
          <p:nvPr/>
        </p:nvSpPr>
        <p:spPr>
          <a:xfrm>
            <a:off x="3025544" y="4577213"/>
            <a:ext cx="2162129"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chemeClr val="tx2"/>
                </a:solidFill>
                <a:latin typeface="Century Gothic"/>
                <a:ea typeface="Century Gothic"/>
                <a:cs typeface="Century Gothic"/>
                <a:sym typeface="Century Gothic"/>
              </a:rPr>
              <a:t>tapas</a:t>
            </a:r>
            <a:r>
              <a:rPr lang="en-GB" sz="3000" b="1" i="0" u="none" strike="noStrike" cap="none">
                <a:solidFill>
                  <a:schemeClr val="tx2"/>
                </a:solidFill>
                <a:latin typeface="Century Gothic"/>
                <a:ea typeface="Century Gothic"/>
                <a:cs typeface="Century Gothic"/>
                <a:sym typeface="Century Gothic"/>
              </a:rPr>
              <a:t>. 	</a:t>
            </a:r>
            <a:endParaRPr>
              <a:solidFill>
                <a:schemeClr val="tx2"/>
              </a:solidFill>
            </a:endParaRPr>
          </a:p>
        </p:txBody>
      </p:sp>
      <p:sp>
        <p:nvSpPr>
          <p:cNvPr id="360" name="Google Shape;360;p9"/>
          <p:cNvSpPr txBox="1"/>
          <p:nvPr/>
        </p:nvSpPr>
        <p:spPr>
          <a:xfrm>
            <a:off x="1191920" y="4577213"/>
            <a:ext cx="69324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chemeClr val="tx2"/>
                </a:solidFill>
                <a:latin typeface="Century Gothic"/>
                <a:ea typeface="Century Gothic"/>
                <a:cs typeface="Century Gothic"/>
                <a:sym typeface="Century Gothic"/>
              </a:rPr>
              <a:t>a</a:t>
            </a:r>
            <a:endParaRPr>
              <a:solidFill>
                <a:schemeClr val="tx2"/>
              </a:solidFill>
            </a:endParaRPr>
          </a:p>
        </p:txBody>
      </p:sp>
      <p:sp>
        <p:nvSpPr>
          <p:cNvPr id="361" name="Google Shape;361;p9"/>
          <p:cNvSpPr txBox="1"/>
          <p:nvPr/>
        </p:nvSpPr>
        <p:spPr>
          <a:xfrm>
            <a:off x="237195" y="5131211"/>
            <a:ext cx="95472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chemeClr val="tx2"/>
                </a:solidFill>
                <a:latin typeface="Century Gothic"/>
                <a:ea typeface="Century Gothic"/>
                <a:cs typeface="Century Gothic"/>
                <a:sym typeface="Century Gothic"/>
              </a:rPr>
              <a:t>Vas</a:t>
            </a:r>
            <a:endParaRPr>
              <a:solidFill>
                <a:schemeClr val="tx2"/>
              </a:solidFill>
            </a:endParaRPr>
          </a:p>
        </p:txBody>
      </p:sp>
      <p:sp>
        <p:nvSpPr>
          <p:cNvPr id="362" name="Google Shape;362;p9"/>
          <p:cNvSpPr txBox="1"/>
          <p:nvPr/>
        </p:nvSpPr>
        <p:spPr>
          <a:xfrm>
            <a:off x="1722874" y="5131211"/>
            <a:ext cx="196797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chemeClr val="tx2"/>
                </a:solidFill>
                <a:latin typeface="Century Gothic"/>
                <a:ea typeface="Century Gothic"/>
                <a:cs typeface="Century Gothic"/>
                <a:sym typeface="Century Gothic"/>
              </a:rPr>
              <a:t>ir</a:t>
            </a:r>
            <a:endParaRPr sz="3000" b="1" i="0" u="none" strike="noStrike" cap="none">
              <a:solidFill>
                <a:schemeClr val="tx2"/>
              </a:solidFill>
              <a:latin typeface="Century Gothic"/>
              <a:ea typeface="Century Gothic"/>
              <a:cs typeface="Century Gothic"/>
              <a:sym typeface="Century Gothic"/>
            </a:endParaRPr>
          </a:p>
        </p:txBody>
      </p:sp>
      <p:sp>
        <p:nvSpPr>
          <p:cNvPr id="363" name="Google Shape;363;p9"/>
          <p:cNvSpPr txBox="1"/>
          <p:nvPr/>
        </p:nvSpPr>
        <p:spPr>
          <a:xfrm>
            <a:off x="2325549" y="5131211"/>
            <a:ext cx="209507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chemeClr val="tx2"/>
                </a:solidFill>
                <a:latin typeface="Century Gothic"/>
                <a:ea typeface="Century Gothic"/>
                <a:cs typeface="Century Gothic"/>
                <a:sym typeface="Century Gothic"/>
              </a:rPr>
              <a:t>al campo</a:t>
            </a:r>
            <a:r>
              <a:rPr lang="en-GB" sz="3000" b="1" i="0" u="none" strike="noStrike" cap="none">
                <a:solidFill>
                  <a:schemeClr val="tx2"/>
                </a:solidFill>
                <a:latin typeface="Century Gothic"/>
                <a:ea typeface="Century Gothic"/>
                <a:cs typeface="Century Gothic"/>
                <a:sym typeface="Century Gothic"/>
              </a:rPr>
              <a:t>. 	       </a:t>
            </a:r>
            <a:endParaRPr sz="3000" b="1" i="0" u="none" strike="noStrike" cap="none">
              <a:solidFill>
                <a:schemeClr val="tx2"/>
              </a:solidFill>
              <a:latin typeface="Century Gothic"/>
              <a:ea typeface="Century Gothic"/>
              <a:cs typeface="Century Gothic"/>
              <a:sym typeface="Century Gothic"/>
            </a:endParaRPr>
          </a:p>
        </p:txBody>
      </p:sp>
      <p:sp>
        <p:nvSpPr>
          <p:cNvPr id="364" name="Google Shape;364;p9"/>
          <p:cNvSpPr txBox="1"/>
          <p:nvPr/>
        </p:nvSpPr>
        <p:spPr>
          <a:xfrm>
            <a:off x="1191920" y="5131211"/>
            <a:ext cx="69324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chemeClr val="tx2"/>
                </a:solidFill>
                <a:latin typeface="Century Gothic"/>
                <a:ea typeface="Century Gothic"/>
                <a:cs typeface="Century Gothic"/>
                <a:sym typeface="Century Gothic"/>
              </a:rPr>
              <a:t>a</a:t>
            </a:r>
            <a:endParaRPr>
              <a:solidFill>
                <a:schemeClr val="tx2"/>
              </a:solidFill>
            </a:endParaRPr>
          </a:p>
        </p:txBody>
      </p:sp>
      <p:sp>
        <p:nvSpPr>
          <p:cNvPr id="365" name="Google Shape;365;p9"/>
          <p:cNvSpPr txBox="1"/>
          <p:nvPr/>
        </p:nvSpPr>
        <p:spPr>
          <a:xfrm>
            <a:off x="5515835" y="5121446"/>
            <a:ext cx="6980547"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000"/>
              <a:buFont typeface="Century Gothic"/>
              <a:buNone/>
            </a:pPr>
            <a:r>
              <a:rPr lang="en-GB" sz="3000" b="1" dirty="0">
                <a:latin typeface="Century Gothic"/>
                <a:ea typeface="Century Gothic"/>
                <a:cs typeface="Century Gothic"/>
                <a:sym typeface="Century Gothic"/>
              </a:rPr>
              <a:t>You are going to go to the country</a:t>
            </a:r>
            <a:r>
              <a:rPr lang="en-GB" sz="3000" b="1" i="0" u="none" strike="noStrike" cap="none" dirty="0">
                <a:latin typeface="Century Gothic"/>
                <a:ea typeface="Century Gothic"/>
                <a:cs typeface="Century Gothic"/>
                <a:sym typeface="Century Gothic"/>
              </a:rPr>
              <a:t>.</a:t>
            </a:r>
            <a:endParaRPr sz="3000" b="1" i="0" u="none" strike="noStrike" cap="none" dirty="0">
              <a:latin typeface="Century Gothic"/>
              <a:ea typeface="Century Gothic"/>
              <a:cs typeface="Century Gothic"/>
              <a:sym typeface="Century Gothic"/>
            </a:endParaRPr>
          </a:p>
        </p:txBody>
      </p:sp>
      <p:sp>
        <p:nvSpPr>
          <p:cNvPr id="366" name="Google Shape;366;p9"/>
          <p:cNvSpPr txBox="1"/>
          <p:nvPr/>
        </p:nvSpPr>
        <p:spPr>
          <a:xfrm>
            <a:off x="4909155" y="4598755"/>
            <a:ext cx="60668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chemeClr val="tx2"/>
                </a:solidFill>
                <a:latin typeface="Century Gothic"/>
                <a:ea typeface="Century Gothic"/>
                <a:cs typeface="Century Gothic"/>
                <a:sym typeface="Century Gothic"/>
              </a:rPr>
              <a:t>=</a:t>
            </a:r>
            <a:endParaRPr>
              <a:solidFill>
                <a:schemeClr val="tx2"/>
              </a:solidFill>
            </a:endParaRPr>
          </a:p>
        </p:txBody>
      </p:sp>
      <p:sp>
        <p:nvSpPr>
          <p:cNvPr id="367" name="Google Shape;367;p9"/>
          <p:cNvSpPr txBox="1"/>
          <p:nvPr/>
        </p:nvSpPr>
        <p:spPr>
          <a:xfrm>
            <a:off x="4917789" y="5152753"/>
            <a:ext cx="60668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chemeClr val="tx2"/>
                </a:solidFill>
                <a:latin typeface="Century Gothic"/>
                <a:ea typeface="Century Gothic"/>
                <a:cs typeface="Century Gothic"/>
                <a:sym typeface="Century Gothic"/>
              </a:rPr>
              <a:t>=</a:t>
            </a:r>
            <a:endParaRPr>
              <a:solidFill>
                <a:schemeClr val="tx2"/>
              </a:solidFill>
            </a:endParaRPr>
          </a:p>
        </p:txBody>
      </p:sp>
      <p:sp>
        <p:nvSpPr>
          <p:cNvPr id="368" name="Google Shape;368;p9"/>
          <p:cNvSpPr txBox="1"/>
          <p:nvPr/>
        </p:nvSpPr>
        <p:spPr>
          <a:xfrm>
            <a:off x="237195" y="5685209"/>
            <a:ext cx="95472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chemeClr val="tx2"/>
                </a:solidFill>
                <a:latin typeface="Century Gothic"/>
                <a:ea typeface="Century Gothic"/>
                <a:cs typeface="Century Gothic"/>
                <a:sym typeface="Century Gothic"/>
              </a:rPr>
              <a:t>Va</a:t>
            </a:r>
            <a:endParaRPr sz="3000" b="1" i="0" u="none" strike="noStrike" cap="none">
              <a:solidFill>
                <a:schemeClr val="tx2"/>
              </a:solidFill>
              <a:latin typeface="Century Gothic"/>
              <a:ea typeface="Century Gothic"/>
              <a:cs typeface="Century Gothic"/>
              <a:sym typeface="Century Gothic"/>
            </a:endParaRPr>
          </a:p>
        </p:txBody>
      </p:sp>
      <p:sp>
        <p:nvSpPr>
          <p:cNvPr id="369" name="Google Shape;369;p9"/>
          <p:cNvSpPr txBox="1"/>
          <p:nvPr/>
        </p:nvSpPr>
        <p:spPr>
          <a:xfrm>
            <a:off x="1722874" y="5685209"/>
            <a:ext cx="196797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chemeClr val="tx2"/>
                </a:solidFill>
                <a:latin typeface="Century Gothic"/>
                <a:ea typeface="Century Gothic"/>
                <a:cs typeface="Century Gothic"/>
                <a:sym typeface="Century Gothic"/>
              </a:rPr>
              <a:t>ir</a:t>
            </a:r>
            <a:endParaRPr sz="3000" b="1" i="0" u="none" strike="noStrike" cap="none">
              <a:solidFill>
                <a:schemeClr val="tx2"/>
              </a:solidFill>
              <a:latin typeface="Century Gothic"/>
              <a:ea typeface="Century Gothic"/>
              <a:cs typeface="Century Gothic"/>
              <a:sym typeface="Century Gothic"/>
            </a:endParaRPr>
          </a:p>
        </p:txBody>
      </p:sp>
      <p:sp>
        <p:nvSpPr>
          <p:cNvPr id="370" name="Google Shape;370;p9"/>
          <p:cNvSpPr txBox="1"/>
          <p:nvPr/>
        </p:nvSpPr>
        <p:spPr>
          <a:xfrm>
            <a:off x="2325549" y="5685209"/>
            <a:ext cx="259224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chemeClr val="tx2"/>
                </a:solidFill>
                <a:latin typeface="Century Gothic"/>
                <a:ea typeface="Century Gothic"/>
                <a:cs typeface="Century Gothic"/>
                <a:sym typeface="Century Gothic"/>
              </a:rPr>
              <a:t>a la iglesia</a:t>
            </a:r>
            <a:r>
              <a:rPr lang="en-GB" sz="3000" b="1" i="0" u="none" strike="noStrike" cap="none">
                <a:solidFill>
                  <a:schemeClr val="tx2"/>
                </a:solidFill>
                <a:latin typeface="Century Gothic"/>
                <a:ea typeface="Century Gothic"/>
                <a:cs typeface="Century Gothic"/>
                <a:sym typeface="Century Gothic"/>
              </a:rPr>
              <a:t>. 	       </a:t>
            </a:r>
            <a:endParaRPr sz="3000" b="1" i="0" u="none" strike="noStrike" cap="none">
              <a:solidFill>
                <a:schemeClr val="tx2"/>
              </a:solidFill>
              <a:latin typeface="Century Gothic"/>
              <a:ea typeface="Century Gothic"/>
              <a:cs typeface="Century Gothic"/>
              <a:sym typeface="Century Gothic"/>
            </a:endParaRPr>
          </a:p>
        </p:txBody>
      </p:sp>
      <p:sp>
        <p:nvSpPr>
          <p:cNvPr id="371" name="Google Shape;371;p9"/>
          <p:cNvSpPr txBox="1"/>
          <p:nvPr/>
        </p:nvSpPr>
        <p:spPr>
          <a:xfrm>
            <a:off x="1191920" y="5685209"/>
            <a:ext cx="69324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chemeClr val="tx2"/>
                </a:solidFill>
                <a:latin typeface="Century Gothic"/>
                <a:ea typeface="Century Gothic"/>
                <a:cs typeface="Century Gothic"/>
                <a:sym typeface="Century Gothic"/>
              </a:rPr>
              <a:t>a</a:t>
            </a:r>
            <a:endParaRPr>
              <a:solidFill>
                <a:schemeClr val="tx2"/>
              </a:solidFill>
            </a:endParaRPr>
          </a:p>
        </p:txBody>
      </p:sp>
      <p:sp>
        <p:nvSpPr>
          <p:cNvPr id="372" name="Google Shape;372;p9"/>
          <p:cNvSpPr txBox="1"/>
          <p:nvPr/>
        </p:nvSpPr>
        <p:spPr>
          <a:xfrm>
            <a:off x="4917789" y="5706751"/>
            <a:ext cx="60668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chemeClr val="tx2"/>
                </a:solidFill>
                <a:latin typeface="Century Gothic"/>
                <a:ea typeface="Century Gothic"/>
                <a:cs typeface="Century Gothic"/>
                <a:sym typeface="Century Gothic"/>
              </a:rPr>
              <a:t>=</a:t>
            </a:r>
            <a:endParaRPr>
              <a:solidFill>
                <a:schemeClr val="tx2"/>
              </a:solidFill>
            </a:endParaRPr>
          </a:p>
        </p:txBody>
      </p:sp>
      <p:sp>
        <p:nvSpPr>
          <p:cNvPr id="373" name="Google Shape;373;p9"/>
          <p:cNvSpPr txBox="1"/>
          <p:nvPr/>
        </p:nvSpPr>
        <p:spPr>
          <a:xfrm>
            <a:off x="5515834" y="5685209"/>
            <a:ext cx="6980547"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000"/>
              <a:buFont typeface="Century Gothic"/>
              <a:buNone/>
            </a:pPr>
            <a:r>
              <a:rPr lang="en-GB" sz="3000" b="1">
                <a:latin typeface="Century Gothic"/>
                <a:ea typeface="Century Gothic"/>
                <a:cs typeface="Century Gothic"/>
                <a:sym typeface="Century Gothic"/>
              </a:rPr>
              <a:t>S/he is going to go to the church</a:t>
            </a:r>
            <a:r>
              <a:rPr lang="en-GB" sz="3000" b="1" i="0" u="none" strike="noStrike" cap="none">
                <a:latin typeface="Century Gothic"/>
                <a:ea typeface="Century Gothic"/>
                <a:cs typeface="Century Gothic"/>
                <a:sym typeface="Century Gothic"/>
              </a:rPr>
              <a:t>.</a:t>
            </a:r>
            <a:endParaRPr sz="3000" b="1" i="0" u="none" strike="noStrike" cap="none">
              <a:latin typeface="Century Gothic"/>
              <a:ea typeface="Century Gothic"/>
              <a:cs typeface="Century Gothic"/>
              <a:sym typeface="Century Gothic"/>
            </a:endParaRPr>
          </a:p>
        </p:txBody>
      </p:sp>
      <p:sp>
        <p:nvSpPr>
          <p:cNvPr id="374" name="Google Shape;374;p9"/>
          <p:cNvSpPr/>
          <p:nvPr/>
        </p:nvSpPr>
        <p:spPr>
          <a:xfrm>
            <a:off x="10375900" y="258166"/>
            <a:ext cx="1552243"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
        <p:nvSpPr>
          <p:cNvPr id="375" name="Google Shape;375;p9"/>
          <p:cNvSpPr/>
          <p:nvPr/>
        </p:nvSpPr>
        <p:spPr>
          <a:xfrm>
            <a:off x="9338998" y="5099904"/>
            <a:ext cx="1132152" cy="524797"/>
          </a:xfrm>
          <a:prstGeom prst="roundRect">
            <a:avLst>
              <a:gd name="adj" fmla="val 16667"/>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76" name="Google Shape;376;p9"/>
          <p:cNvSpPr/>
          <p:nvPr/>
        </p:nvSpPr>
        <p:spPr>
          <a:xfrm>
            <a:off x="9119248" y="5705837"/>
            <a:ext cx="1132152" cy="524797"/>
          </a:xfrm>
          <a:prstGeom prst="roundRect">
            <a:avLst>
              <a:gd name="adj" fmla="val 16667"/>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77" name="Google Shape;377;p9"/>
          <p:cNvSpPr/>
          <p:nvPr/>
        </p:nvSpPr>
        <p:spPr>
          <a:xfrm>
            <a:off x="2367180" y="5223544"/>
            <a:ext cx="461553" cy="443651"/>
          </a:xfrm>
          <a:prstGeom prst="roundRect">
            <a:avLst>
              <a:gd name="adj" fmla="val 16667"/>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2"/>
              </a:solidFill>
              <a:latin typeface="Century Gothic"/>
              <a:ea typeface="Century Gothic"/>
              <a:cs typeface="Century Gothic"/>
              <a:sym typeface="Century Gothic"/>
            </a:endParaRPr>
          </a:p>
        </p:txBody>
      </p:sp>
      <p:sp>
        <p:nvSpPr>
          <p:cNvPr id="378" name="Google Shape;378;p9"/>
          <p:cNvSpPr/>
          <p:nvPr/>
        </p:nvSpPr>
        <p:spPr>
          <a:xfrm>
            <a:off x="2367181" y="5777948"/>
            <a:ext cx="776044" cy="412495"/>
          </a:xfrm>
          <a:prstGeom prst="roundRect">
            <a:avLst>
              <a:gd name="adj" fmla="val 16667"/>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2"/>
              </a:solidFill>
              <a:latin typeface="Century Gothic"/>
              <a:ea typeface="Century Gothic"/>
              <a:cs typeface="Century Gothic"/>
              <a:sym typeface="Century Gothic"/>
            </a:endParaRPr>
          </a:p>
        </p:txBody>
      </p:sp>
      <p:sp>
        <p:nvSpPr>
          <p:cNvPr id="379" name="Google Shape;379;p9"/>
          <p:cNvSpPr/>
          <p:nvPr/>
        </p:nvSpPr>
        <p:spPr>
          <a:xfrm>
            <a:off x="7777655" y="805863"/>
            <a:ext cx="4150488" cy="2205513"/>
          </a:xfrm>
          <a:prstGeom prst="wedgeRoundRectCallout">
            <a:avLst>
              <a:gd name="adj1" fmla="val 18503"/>
              <a:gd name="adj2" fmla="val 61841"/>
              <a:gd name="adj3" fmla="val 16667"/>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latin typeface="Century Gothic"/>
                <a:ea typeface="Century Gothic"/>
                <a:cs typeface="Century Gothic"/>
                <a:sym typeface="Century Gothic"/>
              </a:rPr>
              <a:t>Remember, to mean ‘to the’, use </a:t>
            </a:r>
            <a:r>
              <a:rPr lang="en-GB" sz="2400" dirty="0" err="1">
                <a:latin typeface="Century Gothic"/>
                <a:ea typeface="Century Gothic"/>
                <a:cs typeface="Century Gothic"/>
                <a:sym typeface="Century Gothic"/>
              </a:rPr>
              <a:t>use</a:t>
            </a:r>
            <a:r>
              <a:rPr lang="en-GB" sz="2400" dirty="0">
                <a:latin typeface="Century Gothic"/>
                <a:ea typeface="Century Gothic"/>
                <a:cs typeface="Century Gothic"/>
                <a:sym typeface="Century Gothic"/>
              </a:rPr>
              <a:t> ‘</a:t>
            </a:r>
            <a:r>
              <a:rPr lang="en-GB" sz="2400" b="1" dirty="0">
                <a:latin typeface="Century Gothic"/>
                <a:ea typeface="Century Gothic"/>
                <a:cs typeface="Century Gothic"/>
                <a:sym typeface="Century Gothic"/>
              </a:rPr>
              <a:t>a la</a:t>
            </a:r>
            <a:r>
              <a:rPr lang="en-GB" sz="2400" dirty="0">
                <a:latin typeface="Century Gothic"/>
                <a:ea typeface="Century Gothic"/>
                <a:cs typeface="Century Gothic"/>
                <a:sym typeface="Century Gothic"/>
              </a:rPr>
              <a:t>’ for </a:t>
            </a:r>
            <a:r>
              <a:rPr lang="en-GB" sz="2400" b="1" dirty="0">
                <a:latin typeface="Century Gothic"/>
                <a:ea typeface="Century Gothic"/>
                <a:cs typeface="Century Gothic"/>
                <a:sym typeface="Century Gothic"/>
              </a:rPr>
              <a:t>singular</a:t>
            </a:r>
            <a:r>
              <a:rPr lang="en-GB" sz="2400" dirty="0">
                <a:latin typeface="Century Gothic"/>
                <a:ea typeface="Century Gothic"/>
                <a:cs typeface="Century Gothic"/>
                <a:sym typeface="Century Gothic"/>
              </a:rPr>
              <a:t> </a:t>
            </a:r>
            <a:r>
              <a:rPr lang="en-GB" sz="2400" b="1" dirty="0">
                <a:latin typeface="Century Gothic"/>
                <a:ea typeface="Century Gothic"/>
                <a:cs typeface="Century Gothic"/>
                <a:sym typeface="Century Gothic"/>
              </a:rPr>
              <a:t>feminine</a:t>
            </a:r>
            <a:r>
              <a:rPr lang="en-GB" sz="2400" dirty="0">
                <a:latin typeface="Century Gothic"/>
                <a:ea typeface="Century Gothic"/>
                <a:cs typeface="Century Gothic"/>
                <a:sym typeface="Century Gothic"/>
              </a:rPr>
              <a:t> nouns and ‘</a:t>
            </a:r>
            <a:r>
              <a:rPr lang="en-GB" sz="2400" b="1" dirty="0">
                <a:latin typeface="Century Gothic"/>
                <a:ea typeface="Century Gothic"/>
                <a:cs typeface="Century Gothic"/>
                <a:sym typeface="Century Gothic"/>
              </a:rPr>
              <a:t>al</a:t>
            </a:r>
            <a:r>
              <a:rPr lang="en-GB" sz="2400" dirty="0">
                <a:latin typeface="Century Gothic"/>
                <a:ea typeface="Century Gothic"/>
                <a:cs typeface="Century Gothic"/>
                <a:sym typeface="Century Gothic"/>
              </a:rPr>
              <a:t>’ for </a:t>
            </a:r>
            <a:r>
              <a:rPr lang="en-GB" sz="2400" b="1" dirty="0">
                <a:latin typeface="Century Gothic"/>
                <a:ea typeface="Century Gothic"/>
                <a:cs typeface="Century Gothic"/>
                <a:sym typeface="Century Gothic"/>
              </a:rPr>
              <a:t>singular</a:t>
            </a:r>
            <a:r>
              <a:rPr lang="en-GB" sz="2400" dirty="0">
                <a:latin typeface="Century Gothic"/>
                <a:ea typeface="Century Gothic"/>
                <a:cs typeface="Century Gothic"/>
                <a:sym typeface="Century Gothic"/>
              </a:rPr>
              <a:t> </a:t>
            </a:r>
            <a:r>
              <a:rPr lang="en-GB" sz="2400" b="1" dirty="0">
                <a:latin typeface="Century Gothic"/>
                <a:ea typeface="Century Gothic"/>
                <a:cs typeface="Century Gothic"/>
                <a:sym typeface="Century Gothic"/>
              </a:rPr>
              <a:t>masculine</a:t>
            </a:r>
            <a:r>
              <a:rPr lang="en-GB" sz="2400" dirty="0">
                <a:latin typeface="Century Gothic"/>
                <a:ea typeface="Century Gothic"/>
                <a:cs typeface="Century Gothic"/>
                <a:sym typeface="Century Gothic"/>
              </a:rPr>
              <a:t> nouns..</a:t>
            </a:r>
            <a:endParaRPr dirty="0"/>
          </a:p>
        </p:txBody>
      </p:sp>
      <p:sp>
        <p:nvSpPr>
          <p:cNvPr id="33" name="Title 1">
            <a:extLst>
              <a:ext uri="{FF2B5EF4-FFF2-40B4-BE49-F238E27FC236}">
                <a16:creationId xmlns:a16="http://schemas.microsoft.com/office/drawing/2014/main" id="{EA232924-6F4D-438B-B3ED-D5A45B2005B1}"/>
              </a:ext>
            </a:extLst>
          </p:cNvPr>
          <p:cNvSpPr txBox="1">
            <a:spLocks/>
          </p:cNvSpPr>
          <p:nvPr/>
        </p:nvSpPr>
        <p:spPr>
          <a:xfrm>
            <a:off x="-1" y="213557"/>
            <a:ext cx="3286125"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dirty="0"/>
              <a:t>The verb ‘</a:t>
            </a:r>
            <a:r>
              <a:rPr lang="en-GB" sz="2800" dirty="0" err="1"/>
              <a:t>ir</a:t>
            </a:r>
            <a:r>
              <a:rPr lang="en-GB" sz="2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7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7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7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7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1058</TotalTime>
  <Words>8739</Words>
  <Application>Microsoft Office PowerPoint</Application>
  <PresentationFormat>Widescreen</PresentationFormat>
  <Paragraphs>996</Paragraphs>
  <Slides>29</Slides>
  <Notes>29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Century Gothic</vt:lpstr>
      <vt:lpstr>Helvetica Neue</vt:lpstr>
      <vt:lpstr>Twentieth Century</vt:lpstr>
      <vt:lpstr>NCELP_German_2022</vt:lpstr>
      <vt:lpstr>PowerPoint Presentation</vt:lpstr>
      <vt:lpstr>Mis vacaciones </vt:lpstr>
      <vt:lpstr>Mis vacaciones</vt:lpstr>
      <vt:lpstr>Vocabulario</vt:lpstr>
      <vt:lpstr>Vocabulario</vt:lpstr>
      <vt:lpstr>Fonética</vt:lpstr>
      <vt:lpstr>Fonética</vt:lpstr>
      <vt:lpstr>Fonética</vt:lpstr>
      <vt:lpstr>IR [revisited]</vt:lpstr>
      <vt:lpstr>Lucía habla con Nadia sobre los fines de semana. Lee el texto y escribe los pronombres que faltan: yo, tú o él/ella. Después, escucha y comprueba.</vt:lpstr>
      <vt:lpstr>Saying where people went ‘Ir’ in the past: fui, fuiste, fue</vt:lpstr>
      <vt:lpstr>Escucha los extractos de una conversación entre Daniel y Hugo.</vt:lpstr>
      <vt:lpstr>¿Dónde fuiste?</vt:lpstr>
      <vt:lpstr>hablar / escuchar / escribir</vt:lpstr>
      <vt:lpstr>escribir / hablar / escuchar</vt:lpstr>
      <vt:lpstr>escribir / hablar / escuchar</vt:lpstr>
      <vt:lpstr>escribir / hablar / escuchar</vt:lpstr>
      <vt:lpstr>PowerPoint Presentation</vt:lpstr>
      <vt:lpstr>Vocabulario</vt:lpstr>
      <vt:lpstr>Vocabulario</vt:lpstr>
      <vt:lpstr>PowerPoint Presentation</vt:lpstr>
      <vt:lpstr>PowerPoint Presentation</vt:lpstr>
      <vt:lpstr>Fonética</vt:lpstr>
      <vt:lpstr>Saying where people go and went ‘Voy’, ‘vas’,‘va’ / ‘fui’, ’fuiste’, ‘fue’</vt:lpstr>
      <vt:lpstr>Un viaje a otro país de habla hispana</vt:lpstr>
      <vt:lpstr>Hugo habla con Lucía sobre dónde va normalmente y dónde fue en el pasado. También habla sobre su primo.  </vt:lpstr>
      <vt:lpstr>Lee el texto y compara con tus notas:</vt:lpstr>
      <vt:lpstr>escribir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Avery - AVY</dc:creator>
  <cp:lastModifiedBy>Rachel Hawkes</cp:lastModifiedBy>
  <cp:revision>203</cp:revision>
  <dcterms:created xsi:type="dcterms:W3CDTF">2023-10-12T08:34:16Z</dcterms:created>
  <dcterms:modified xsi:type="dcterms:W3CDTF">2024-05-08T07:48:36Z</dcterms:modified>
</cp:coreProperties>
</file>