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1113" r:id="rId2"/>
    <p:sldId id="607" r:id="rId3"/>
    <p:sldId id="610" r:id="rId4"/>
    <p:sldId id="434" r:id="rId5"/>
    <p:sldId id="1119" r:id="rId6"/>
    <p:sldId id="430" r:id="rId7"/>
    <p:sldId id="415" r:id="rId8"/>
    <p:sldId id="687" r:id="rId9"/>
    <p:sldId id="507" r:id="rId10"/>
    <p:sldId id="431" r:id="rId11"/>
    <p:sldId id="616" r:id="rId12"/>
    <p:sldId id="302" r:id="rId13"/>
    <p:sldId id="303" r:id="rId14"/>
    <p:sldId id="304" r:id="rId15"/>
    <p:sldId id="305" r:id="rId16"/>
    <p:sldId id="1118" r:id="rId17"/>
    <p:sldId id="689" r:id="rId18"/>
    <p:sldId id="690" r:id="rId19"/>
    <p:sldId id="691" r:id="rId20"/>
    <p:sldId id="692" r:id="rId21"/>
    <p:sldId id="693" r:id="rId22"/>
    <p:sldId id="694" r:id="rId23"/>
    <p:sldId id="695" r:id="rId24"/>
    <p:sldId id="697" r:id="rId25"/>
    <p:sldId id="698" r:id="rId26"/>
    <p:sldId id="699" r:id="rId27"/>
    <p:sldId id="700" r:id="rId28"/>
    <p:sldId id="701" r:id="rId29"/>
    <p:sldId id="702" r:id="rId30"/>
    <p:sldId id="703" r:id="rId31"/>
    <p:sldId id="87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 Avery - AVY" initials="NAA" lastIdx="1" clrIdx="0">
    <p:extLst>
      <p:ext uri="{19B8F6BF-5375-455C-9EA6-DF929625EA0E}">
        <p15:presenceInfo xmlns:p15="http://schemas.microsoft.com/office/powerpoint/2012/main" userId="S::NAvery@ivybridge.devon.sch.uk::5942d0e8-7958-46bf-a95e-ca2b154cd5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88" autoAdjust="0"/>
    <p:restoredTop sz="73561" autoAdjust="0"/>
  </p:normalViewPr>
  <p:slideViewPr>
    <p:cSldViewPr snapToGrid="0">
      <p:cViewPr varScale="1">
        <p:scale>
          <a:sx n="63" d="100"/>
          <a:sy n="63" d="100"/>
        </p:scale>
        <p:origin x="821" y="58"/>
      </p:cViewPr>
      <p:guideLst/>
    </p:cSldViewPr>
  </p:slideViewPr>
  <p:notesTextViewPr>
    <p:cViewPr>
      <p:scale>
        <a:sx n="1" d="1"/>
        <a:sy n="1" d="1"/>
      </p:scale>
      <p:origin x="0" y="0"/>
    </p:cViewPr>
  </p:notesTextViewPr>
  <p:sorterViewPr>
    <p:cViewPr>
      <p:scale>
        <a:sx n="100" d="100"/>
        <a:sy n="100" d="100"/>
      </p:scale>
      <p:origin x="0" y="-741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FECA8-F591-4B17-BEF0-5593E3326D5B}" type="datetimeFigureOut">
              <a:rPr lang="en-GB" smtClean="0"/>
              <a:t>08/05/2024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6B18A-CBF4-4C2B-993B-E2203DDFB1DB}" type="slidenum">
              <a:rPr lang="en-GB" smtClean="0"/>
              <a:t>‹#›</a:t>
            </a:fld>
            <a:endParaRPr lang="en-GB"/>
          </a:p>
        </p:txBody>
      </p:sp>
    </p:spTree>
    <p:extLst>
      <p:ext uri="{BB962C8B-B14F-4D97-AF65-F5344CB8AC3E}">
        <p14:creationId xmlns:p14="http://schemas.microsoft.com/office/powerpoint/2010/main" val="1746941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a:solidFill>
                  <a:srgbClr val="FF0000"/>
                </a:solidFill>
                <a:effectLst/>
                <a:latin typeface="+mn-lt"/>
                <a:ea typeface="+mn-ea"/>
                <a:cs typeface="+mn-cs"/>
              </a:rPr>
              <a:t>Edexcel list does not have </a:t>
            </a:r>
            <a:r>
              <a:rPr lang="en-GB" sz="1200" b="1" i="0" u="sng" strike="noStrike" kern="1200" dirty="0" err="1">
                <a:solidFill>
                  <a:srgbClr val="FF0000"/>
                </a:solidFill>
                <a:effectLst/>
                <a:latin typeface="+mn-lt"/>
                <a:ea typeface="+mn-ea"/>
                <a:cs typeface="+mn-cs"/>
              </a:rPr>
              <a:t>raro</a:t>
            </a:r>
            <a:r>
              <a:rPr lang="en-GB" sz="1200" b="1" i="0" u="sng" strike="noStrike" kern="1200" dirty="0">
                <a:solidFill>
                  <a:srgbClr val="FF0000"/>
                </a:solidFill>
                <a:effectLst/>
                <a:latin typeface="+mn-lt"/>
                <a:ea typeface="+mn-ea"/>
                <a:cs typeface="+mn-cs"/>
              </a:rPr>
              <a:t>, tonto, </a:t>
            </a:r>
            <a:r>
              <a:rPr lang="en-GB" sz="1200" b="1" i="0" u="sng" strike="noStrike" kern="1200" dirty="0" err="1">
                <a:solidFill>
                  <a:srgbClr val="FF0000"/>
                </a:solidFill>
                <a:effectLst/>
                <a:latin typeface="+mn-lt"/>
                <a:ea typeface="+mn-ea"/>
                <a:cs typeface="+mn-cs"/>
              </a:rPr>
              <a:t>guapo</a:t>
            </a:r>
            <a:r>
              <a:rPr lang="en-GB" sz="1200" b="1" i="0" u="sng" strike="noStrike" kern="1200" dirty="0">
                <a:solidFill>
                  <a:srgbClr val="FF0000"/>
                </a:solidFill>
                <a:effectLst/>
                <a:latin typeface="+mn-lt"/>
                <a:ea typeface="+mn-ea"/>
                <a:cs typeface="+mn-cs"/>
              </a:rPr>
              <a:t>, loco, gracioso, </a:t>
            </a:r>
            <a:r>
              <a:rPr lang="en-GB" sz="1200" b="1" i="0" u="sng" strike="noStrike" kern="1200" dirty="0" err="1">
                <a:solidFill>
                  <a:srgbClr val="FF0000"/>
                </a:solidFill>
                <a:effectLst/>
                <a:latin typeface="+mn-lt"/>
                <a:ea typeface="+mn-ea"/>
                <a:cs typeface="+mn-cs"/>
              </a:rPr>
              <a:t>débil</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emocionado</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enojado</a:t>
            </a:r>
            <a:endParaRPr lang="en-GB" sz="1200" b="1" i="0" u="sng" strike="noStrike" kern="1200" dirty="0">
              <a:solidFill>
                <a:srgbClr val="FF0000"/>
              </a:solidFill>
              <a:effectLst/>
              <a:latin typeface="+mn-lt"/>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With thanks to Rachel Hawkes for her input on the lesson material and Blanca Román for native teacher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 Ser vs </a:t>
            </a:r>
            <a:r>
              <a:rPr lang="en-GB" b="0" dirty="0" err="1"/>
              <a:t>estar</a:t>
            </a:r>
            <a:r>
              <a:rPr lang="en-GB" b="0" dirty="0"/>
              <a:t>: soy/</a:t>
            </a:r>
            <a:r>
              <a:rPr lang="en-GB" b="0" dirty="0" err="1"/>
              <a:t>somos</a:t>
            </a:r>
            <a:r>
              <a:rPr lang="en-GB" b="0" dirty="0"/>
              <a:t>; </a:t>
            </a:r>
            <a:r>
              <a:rPr lang="en-GB" b="0" dirty="0" err="1"/>
              <a:t>estoy</a:t>
            </a:r>
            <a:r>
              <a:rPr lang="en-GB" b="0" dirty="0"/>
              <a:t>/</a:t>
            </a:r>
            <a:r>
              <a:rPr lang="en-GB" b="0" dirty="0" err="1"/>
              <a:t>estamos</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 Adjective-noun number and gender agreement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 Strong vowels [consolidation], [ae] vs [</a:t>
            </a:r>
            <a:r>
              <a:rPr lang="en-GB" b="0" dirty="0" err="1"/>
              <a:t>ea</a:t>
            </a:r>
            <a:r>
              <a:rPr lang="en-GB" b="0" dirty="0"/>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Frequency rankings of vocabulary </a:t>
            </a:r>
            <a:r>
              <a:rPr lang="en-GB" b="1" u="sng" dirty="0"/>
              <a:t>revisited </a:t>
            </a:r>
            <a:r>
              <a:rPr lang="en-GB" b="1" u="none" dirty="0"/>
              <a:t>this week (1 is the most common word in Spanish)</a:t>
            </a:r>
            <a:endParaRPr lang="en-GB" sz="1200" b="1" i="0" u="sng"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[5]; estar [21]; estoy [21]; estás [21]; muy [43]; hoy [167]; serio [856]; raro [1005]; tranquilo [1073]; nervioso [1521]; listo [1684]; tonto [2379]; ser [7]; soy [7]; eres [7]; alegre [2081]; simpático [3349]; seguro [407]; guapo [4192]; malo¹ [368]; pueblo [249]; activo [1278]; campo [342]; si [36]; domingo [693]; sábado [1179]; viernes [1259]; estamos [21]; somos [7]; oscuro [802]; loco [846]; feliz [908]; claro [1923]; moreno [3304]; aburrido [3917]; malo² [360]; seguro² [407]; triste [1371]; listo² [1684]; contento [1949]; gracioso [3874]; paisaje [1685]; lluvia [986]; seco [1183]; cansado [1818]; emocionado [&gt;5000]; enojado [&gt;5000]; enfermo [1092]; débil [1948]; que [3]; menos [117]; peor [694]; más [23]; mejor [116]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764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1 </a:t>
            </a:r>
            <a:r>
              <a:rPr lang="es-ES" dirty="0"/>
              <a:t>minute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a:t>
            </a:r>
            <a:r>
              <a:rPr lang="es-ES" dirty="0"/>
              <a:t>o revise </a:t>
            </a:r>
            <a:r>
              <a:rPr lang="es-ES" dirty="0" err="1"/>
              <a:t>the</a:t>
            </a:r>
            <a:r>
              <a:rPr lang="es-ES" dirty="0"/>
              <a:t> </a:t>
            </a:r>
            <a:r>
              <a:rPr lang="es-ES" dirty="0" err="1"/>
              <a:t>forms</a:t>
            </a:r>
            <a:r>
              <a:rPr lang="es-ES" dirty="0"/>
              <a:t> and uses of the 1st </a:t>
            </a:r>
            <a:r>
              <a:rPr lang="es-ES" dirty="0" err="1"/>
              <a:t>person</a:t>
            </a:r>
            <a:r>
              <a:rPr lang="es-ES" dirty="0"/>
              <a:t> plural of </a:t>
            </a:r>
            <a:r>
              <a:rPr lang="es-ES" dirty="0" err="1"/>
              <a:t>the</a:t>
            </a:r>
            <a:r>
              <a:rPr lang="es-ES" dirty="0"/>
              <a:t> </a:t>
            </a:r>
            <a:r>
              <a:rPr lang="es-ES" dirty="0" err="1"/>
              <a:t>verbs</a:t>
            </a:r>
            <a:r>
              <a:rPr lang="es-ES" dirty="0"/>
              <a:t> ‘estar’ and ’ser’.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Click</a:t>
            </a:r>
            <a:r>
              <a:rPr lang="es-ES" b="0" dirty="0"/>
              <a:t> </a:t>
            </a:r>
            <a:r>
              <a:rPr lang="es-ES" b="0" dirty="0" err="1"/>
              <a:t>through</a:t>
            </a:r>
            <a:r>
              <a:rPr lang="es-ES" b="0" dirty="0"/>
              <a:t> </a:t>
            </a:r>
            <a:r>
              <a:rPr lang="es-ES" b="0" dirty="0" err="1"/>
              <a:t>the</a:t>
            </a:r>
            <a:r>
              <a:rPr lang="es-ES" b="0" dirty="0"/>
              <a:t> </a:t>
            </a:r>
            <a:r>
              <a:rPr lang="es-ES" b="0" dirty="0" err="1"/>
              <a:t>animations</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Elicit</a:t>
            </a:r>
            <a:r>
              <a:rPr lang="es-ES" b="0" dirty="0"/>
              <a:t> </a:t>
            </a:r>
            <a:r>
              <a:rPr lang="es-ES" b="0" dirty="0" err="1"/>
              <a:t>the</a:t>
            </a:r>
            <a:r>
              <a:rPr lang="es-ES" b="0" dirty="0"/>
              <a:t> </a:t>
            </a:r>
            <a:r>
              <a:rPr lang="es-ES" b="0" dirty="0" err="1"/>
              <a:t>Spanish</a:t>
            </a:r>
            <a:r>
              <a:rPr lang="es-ES" b="0" dirty="0"/>
              <a:t> </a:t>
            </a:r>
            <a:r>
              <a:rPr lang="es-ES" b="0" dirty="0" err="1"/>
              <a:t>for</a:t>
            </a:r>
            <a:r>
              <a:rPr lang="es-ES" b="0" dirty="0"/>
              <a:t> </a:t>
            </a:r>
            <a:r>
              <a:rPr lang="es-ES" b="0" dirty="0" err="1"/>
              <a:t>the</a:t>
            </a:r>
            <a:r>
              <a:rPr lang="es-ES" b="0" dirty="0"/>
              <a:t> </a:t>
            </a:r>
            <a:r>
              <a:rPr lang="es-ES" b="0" dirty="0" err="1"/>
              <a:t>verb</a:t>
            </a:r>
            <a:r>
              <a:rPr lang="es-ES" b="0" dirty="0"/>
              <a:t> </a:t>
            </a:r>
            <a:r>
              <a:rPr lang="es-ES" b="0" dirty="0" err="1"/>
              <a:t>forms</a:t>
            </a:r>
            <a:r>
              <a:rPr lang="es-ES" b="0" dirty="0"/>
              <a:t> and </a:t>
            </a:r>
            <a:r>
              <a:rPr lang="es-ES" b="0" dirty="0" err="1"/>
              <a:t>sentences</a:t>
            </a:r>
            <a:r>
              <a:rPr lang="es-ES" b="0" dirty="0"/>
              <a:t>.  </a:t>
            </a: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775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7 </a:t>
            </a:r>
            <a:r>
              <a:rPr lang="es-ES" b="0" dirty="0"/>
              <a:t>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identify </a:t>
            </a:r>
            <a:r>
              <a:rPr lang="es-ES" b="0" dirty="0"/>
              <a:t>the verb forms ‘somos’ and ‘estamos’ and their </a:t>
            </a:r>
            <a:r>
              <a:rPr lang="es-ES" b="0" dirty="0" err="1"/>
              <a:t>meanings</a:t>
            </a:r>
            <a:r>
              <a:rPr lang="es-ES" b="0" dirty="0"/>
              <a:t>; to practise </a:t>
            </a:r>
            <a:r>
              <a:rPr lang="es-ES" b="0" dirty="0" err="1"/>
              <a:t>attending</a:t>
            </a:r>
            <a:r>
              <a:rPr lang="es-ES" b="0" dirty="0"/>
              <a:t> to </a:t>
            </a:r>
            <a:r>
              <a:rPr lang="es-ES" b="0" dirty="0" err="1"/>
              <a:t>gender</a:t>
            </a:r>
            <a:r>
              <a:rPr lang="es-ES" b="0" dirty="0"/>
              <a:t> </a:t>
            </a:r>
            <a:r>
              <a:rPr lang="es-ES" b="0" dirty="0" err="1"/>
              <a:t>agreement</a:t>
            </a:r>
            <a:r>
              <a:rPr lang="es-ES" b="0" dirty="0"/>
              <a:t> </a:t>
            </a:r>
            <a:r>
              <a:rPr lang="es-ES" b="0" dirty="0" err="1"/>
              <a:t>marking</a:t>
            </a:r>
            <a:r>
              <a:rPr lang="es-ES" b="0" dirty="0"/>
              <a:t> </a:t>
            </a:r>
            <a:r>
              <a:rPr lang="es-ES" b="0" dirty="0" err="1"/>
              <a:t>on</a:t>
            </a:r>
            <a:r>
              <a:rPr lang="es-ES" b="0" dirty="0"/>
              <a:t> </a:t>
            </a:r>
            <a:r>
              <a:rPr lang="es-ES" b="0" dirty="0" err="1"/>
              <a:t>adjectives</a:t>
            </a:r>
            <a:r>
              <a:rPr lang="es-ES" b="0" dirty="0"/>
              <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write 1-6.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a:t>
            </a:r>
            <a:r>
              <a:rPr lang="en-US" b="0" baseline="0" dirty="0"/>
              <a:t> listen</a:t>
            </a:r>
            <a:r>
              <a:rPr lang="en-US" b="0" dirty="0"/>
              <a:t> to each recording</a:t>
            </a:r>
            <a:r>
              <a:rPr lang="en-US" b="0" baseline="0" dirty="0"/>
              <a:t> and </a:t>
            </a:r>
            <a:r>
              <a:rPr lang="en-US" b="0" dirty="0"/>
              <a:t>write ‘state’ or ‘trait’, depending on what is heard.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Listen again.</a:t>
            </a:r>
            <a:r>
              <a:rPr lang="en-US" b="0" baseline="0" dirty="0"/>
              <a:t> W</a:t>
            </a:r>
            <a:r>
              <a:rPr lang="en-US" b="0" dirty="0"/>
              <a:t>ho is talking?</a:t>
            </a:r>
            <a:r>
              <a:rPr lang="en-US" b="0" baseline="0" dirty="0"/>
              <a:t> Write ‘A’ (the </a:t>
            </a:r>
            <a:r>
              <a:rPr lang="en-US" b="0" dirty="0"/>
              <a:t>girls)</a:t>
            </a:r>
            <a:r>
              <a:rPr lang="en-US" b="0" baseline="0" dirty="0"/>
              <a:t> or ‘B’</a:t>
            </a:r>
            <a:r>
              <a:rPr lang="en-US" b="0" dirty="0"/>
              <a:t> (the boys/</a:t>
            </a:r>
            <a:r>
              <a:rPr lang="en-US" b="0" dirty="0" err="1"/>
              <a:t>boys+girls</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Vamos</a:t>
            </a:r>
            <a:r>
              <a:rPr lang="en-US" b="0" dirty="0"/>
              <a:t> a </a:t>
            </a:r>
            <a:r>
              <a:rPr lang="en-US" b="0" dirty="0" err="1"/>
              <a:t>dormir</a:t>
            </a:r>
            <a:r>
              <a:rPr lang="en-US" b="0" dirty="0"/>
              <a:t> dos </a:t>
            </a:r>
            <a:r>
              <a:rPr lang="en-US" b="0" dirty="0" err="1"/>
              <a:t>noches</a:t>
            </a:r>
            <a:r>
              <a:rPr lang="en-US" b="0" dirty="0"/>
              <a:t> </a:t>
            </a:r>
            <a:r>
              <a:rPr lang="en-US" b="0" dirty="0" err="1"/>
              <a:t>en</a:t>
            </a:r>
            <a:r>
              <a:rPr lang="en-US" b="0" dirty="0"/>
              <a:t> el campo, </a:t>
            </a:r>
            <a:r>
              <a:rPr lang="en-US" b="0" dirty="0" err="1"/>
              <a:t>así</a:t>
            </a:r>
            <a:r>
              <a:rPr lang="en-US" b="0" dirty="0"/>
              <a:t> que </a:t>
            </a:r>
            <a:r>
              <a:rPr lang="en-US" b="0" dirty="0" err="1"/>
              <a:t>estamos</a:t>
            </a:r>
            <a:r>
              <a:rPr lang="en-US" b="0" dirty="0"/>
              <a:t> </a:t>
            </a:r>
            <a:r>
              <a:rPr lang="en-US" b="0" dirty="0" err="1"/>
              <a:t>nerviosos</a:t>
            </a:r>
            <a:r>
              <a:rPr lang="en-US" b="0" dirty="0"/>
              <a:t>. Es </a:t>
            </a:r>
            <a:r>
              <a:rPr lang="en-US" b="0" dirty="0" err="1"/>
              <a:t>muy</a:t>
            </a:r>
            <a:r>
              <a:rPr lang="en-US" b="0" dirty="0"/>
              <a:t> </a:t>
            </a:r>
            <a:r>
              <a:rPr lang="en-US" b="0" dirty="0" err="1"/>
              <a:t>oscuro</a:t>
            </a:r>
            <a:r>
              <a:rPr lang="en-US" b="0" dirty="0"/>
              <a:t> </a:t>
            </a:r>
            <a:r>
              <a:rPr lang="en-US" b="0" dirty="0" err="1"/>
              <a:t>allí</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Normalmente</a:t>
            </a:r>
            <a:r>
              <a:rPr lang="en-US" b="0" dirty="0"/>
              <a:t> no </a:t>
            </a:r>
            <a:r>
              <a:rPr lang="en-US" b="0" dirty="0" err="1"/>
              <a:t>pasamos</a:t>
            </a:r>
            <a:r>
              <a:rPr lang="en-US" b="0" dirty="0"/>
              <a:t> </a:t>
            </a:r>
            <a:r>
              <a:rPr lang="en-US" b="0" dirty="0" err="1"/>
              <a:t>tiempo</a:t>
            </a:r>
            <a:r>
              <a:rPr lang="en-US" b="0" dirty="0"/>
              <a:t> </a:t>
            </a:r>
            <a:r>
              <a:rPr lang="en-US" b="0" dirty="0" err="1"/>
              <a:t>en</a:t>
            </a:r>
            <a:r>
              <a:rPr lang="en-US" b="0" dirty="0"/>
              <a:t> la </a:t>
            </a:r>
            <a:r>
              <a:rPr lang="en-US" b="0" dirty="0" err="1"/>
              <a:t>naturaleza</a:t>
            </a:r>
            <a:r>
              <a:rPr lang="en-US" b="0" dirty="0"/>
              <a:t>, </a:t>
            </a:r>
            <a:r>
              <a:rPr lang="en-US" b="0" dirty="0" err="1"/>
              <a:t>somos</a:t>
            </a:r>
            <a:r>
              <a:rPr lang="en-US" b="0" dirty="0"/>
              <a:t> </a:t>
            </a:r>
            <a:r>
              <a:rPr lang="en-US" b="0" dirty="0" err="1"/>
              <a:t>raros</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Estamos tristes </a:t>
            </a:r>
            <a:r>
              <a:rPr lang="en-US" b="0" dirty="0" err="1"/>
              <a:t>porque</a:t>
            </a:r>
            <a:r>
              <a:rPr lang="en-US" b="0" dirty="0"/>
              <a:t> </a:t>
            </a:r>
            <a:r>
              <a:rPr lang="en-US" b="0" dirty="0" err="1"/>
              <a:t>unos</a:t>
            </a:r>
            <a:r>
              <a:rPr lang="en-US" b="0" dirty="0"/>
              <a:t> amigos no </a:t>
            </a:r>
            <a:r>
              <a:rPr lang="en-US" b="0" dirty="0" err="1"/>
              <a:t>pueden</a:t>
            </a:r>
            <a:r>
              <a:rPr lang="en-US" b="0" dirty="0"/>
              <a:t> </a:t>
            </a:r>
            <a:r>
              <a:rPr lang="en-US" b="0" dirty="0" err="1"/>
              <a:t>venir</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Somos</a:t>
            </a:r>
            <a:r>
              <a:rPr lang="en-US" b="0" dirty="0"/>
              <a:t> </a:t>
            </a:r>
            <a:r>
              <a:rPr lang="en-US" b="0" dirty="0" err="1"/>
              <a:t>más</a:t>
            </a:r>
            <a:r>
              <a:rPr lang="en-US" b="0" dirty="0"/>
              <a:t> </a:t>
            </a:r>
            <a:r>
              <a:rPr lang="en-US" b="0" dirty="0" err="1"/>
              <a:t>simpáticos</a:t>
            </a:r>
            <a:r>
              <a:rPr lang="en-US" b="0" dirty="0"/>
              <a:t> que </a:t>
            </a:r>
            <a:r>
              <a:rPr lang="en-US" b="0" dirty="0" err="1"/>
              <a:t>otros</a:t>
            </a:r>
            <a:r>
              <a:rPr lang="en-US" b="0" dirty="0"/>
              <a:t> </a:t>
            </a:r>
            <a:r>
              <a:rPr lang="en-US" b="0" dirty="0" err="1"/>
              <a:t>compañeros</a:t>
            </a:r>
            <a:r>
              <a:rPr lang="en-US" b="0" dirty="0"/>
              <a:t> </a:t>
            </a:r>
            <a:r>
              <a:rPr lang="en-US" b="0" dirty="0" err="1"/>
              <a:t>porque</a:t>
            </a:r>
            <a:r>
              <a:rPr lang="en-US" b="0" dirty="0"/>
              <a:t> </a:t>
            </a:r>
            <a:r>
              <a:rPr lang="en-US" b="0" dirty="0" err="1"/>
              <a:t>invitamos</a:t>
            </a:r>
            <a:r>
              <a:rPr lang="en-US" b="0" dirty="0"/>
              <a:t> a </a:t>
            </a:r>
            <a:r>
              <a:rPr lang="en-US" b="0" dirty="0" err="1"/>
              <a:t>toda</a:t>
            </a:r>
            <a:r>
              <a:rPr lang="en-US" b="0" dirty="0"/>
              <a:t> la </a:t>
            </a:r>
            <a:r>
              <a:rPr lang="en-US" b="0" dirty="0" err="1"/>
              <a:t>clase</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Estamos </a:t>
            </a:r>
            <a:r>
              <a:rPr lang="en-US" b="0" dirty="0" err="1"/>
              <a:t>cansadas</a:t>
            </a:r>
            <a:r>
              <a:rPr lang="en-US" b="0" dirty="0"/>
              <a:t> y </a:t>
            </a:r>
            <a:r>
              <a:rPr lang="en-US" b="0" dirty="0" err="1"/>
              <a:t>necesitamos</a:t>
            </a:r>
            <a:r>
              <a:rPr lang="en-US" b="0" dirty="0"/>
              <a:t> un fin de </a:t>
            </a:r>
            <a:r>
              <a:rPr lang="en-US" b="0" dirty="0" err="1"/>
              <a:t>semana</a:t>
            </a:r>
            <a:r>
              <a:rPr lang="en-US" b="0" dirty="0"/>
              <a:t> </a:t>
            </a:r>
            <a:r>
              <a:rPr lang="en-US" b="0" dirty="0" err="1"/>
              <a:t>en</a:t>
            </a:r>
            <a:r>
              <a:rPr lang="en-US" b="0" dirty="0"/>
              <a:t> el campo para </a:t>
            </a:r>
            <a:r>
              <a:rPr lang="en-US" b="0" dirty="0" err="1"/>
              <a:t>descansar</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Vamos</a:t>
            </a:r>
            <a:r>
              <a:rPr lang="en-US" b="0" dirty="0"/>
              <a:t> a </a:t>
            </a:r>
            <a:r>
              <a:rPr lang="en-US" b="0" dirty="0" err="1"/>
              <a:t>subir</a:t>
            </a:r>
            <a:r>
              <a:rPr lang="en-US" b="0" dirty="0"/>
              <a:t> </a:t>
            </a:r>
            <a:r>
              <a:rPr lang="en-US" b="0" dirty="0" err="1"/>
              <a:t>unas</a:t>
            </a:r>
            <a:r>
              <a:rPr lang="en-US" b="0" dirty="0"/>
              <a:t> </a:t>
            </a:r>
            <a:r>
              <a:rPr lang="en-US" b="0" dirty="0" err="1"/>
              <a:t>montañas</a:t>
            </a:r>
            <a:r>
              <a:rPr lang="en-US" b="0" dirty="0"/>
              <a:t> </a:t>
            </a:r>
            <a:r>
              <a:rPr lang="en-US" b="0" dirty="0" err="1"/>
              <a:t>porque</a:t>
            </a:r>
            <a:r>
              <a:rPr lang="en-US" b="0" dirty="0"/>
              <a:t> </a:t>
            </a:r>
            <a:r>
              <a:rPr lang="en-US" b="0" dirty="0" err="1"/>
              <a:t>somos</a:t>
            </a:r>
            <a:r>
              <a:rPr lang="en-US" b="0" dirty="0"/>
              <a:t> </a:t>
            </a:r>
            <a:r>
              <a:rPr lang="en-US" b="0" dirty="0" err="1"/>
              <a:t>activos</a:t>
            </a:r>
            <a:r>
              <a:rPr lang="en-US" b="0"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2876386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Timing: </a:t>
            </a:r>
            <a:r>
              <a:rPr lang="en-US" b="0" dirty="0"/>
              <a:t>10 minutes</a:t>
            </a:r>
          </a:p>
          <a:p>
            <a:pPr marL="0"/>
            <a:endParaRPr lang="en-US" b="1" dirty="0"/>
          </a:p>
          <a:p>
            <a:pPr marL="0"/>
            <a:r>
              <a:rPr lang="en-US" b="1" dirty="0"/>
              <a:t>Aims:</a:t>
            </a:r>
          </a:p>
          <a:p>
            <a:pPr marL="57150" indent="-285750">
              <a:buAutoNum type="romanLcParenR"/>
            </a:pPr>
            <a:r>
              <a:rPr lang="en-US" b="0" baseline="0" dirty="0"/>
              <a:t>to successfully produce sentences with soy/</a:t>
            </a:r>
            <a:r>
              <a:rPr lang="en-US" b="0" baseline="0" dirty="0" err="1"/>
              <a:t>somos</a:t>
            </a:r>
            <a:r>
              <a:rPr lang="en-US" b="0" baseline="0" dirty="0"/>
              <a:t> and </a:t>
            </a:r>
            <a:r>
              <a:rPr lang="en-US" b="0" baseline="0" dirty="0" err="1"/>
              <a:t>estoy</a:t>
            </a:r>
            <a:r>
              <a:rPr lang="en-US" b="0" baseline="0" dirty="0"/>
              <a:t>/</a:t>
            </a:r>
            <a:r>
              <a:rPr lang="en-US" b="0" baseline="0" dirty="0" err="1"/>
              <a:t>estamos</a:t>
            </a:r>
            <a:r>
              <a:rPr lang="en-US" b="0" baseline="0" dirty="0"/>
              <a:t> with adjectives in oral production.</a:t>
            </a:r>
          </a:p>
          <a:p>
            <a:pPr marL="57150" indent="-285750">
              <a:buAutoNum type="romanLcParenR"/>
            </a:pPr>
            <a:r>
              <a:rPr lang="en-US" b="0" baseline="0" dirty="0"/>
              <a:t>to understand a partner’s sentences and use the information to complete the grid.</a:t>
            </a:r>
            <a:endParaRPr lang="en-US" b="0" dirty="0"/>
          </a:p>
          <a:p>
            <a:endParaRPr lang="en-US" b="1" dirty="0"/>
          </a:p>
          <a:p>
            <a:pPr marL="0"/>
            <a:r>
              <a:rPr lang="en-US" b="1" dirty="0"/>
              <a:t>Procedure:</a:t>
            </a:r>
          </a:p>
          <a:p>
            <a:pPr marL="228600" indent="-228600">
              <a:buAutoNum type="arabicPeriod"/>
            </a:pPr>
            <a:r>
              <a:rPr lang="en-GB" b="0" noProof="0" dirty="0"/>
              <a:t>Go</a:t>
            </a:r>
            <a:r>
              <a:rPr lang="en-GB" b="0" baseline="0" noProof="0" dirty="0"/>
              <a:t> through the instructions with students. </a:t>
            </a:r>
          </a:p>
          <a:p>
            <a:pPr marL="228600" indent="-228600">
              <a:buAutoNum type="arabicPeriod"/>
            </a:pPr>
            <a:r>
              <a:rPr lang="en-GB" b="0" noProof="0" dirty="0"/>
              <a:t>Student A speaks each sentence in Spanish.</a:t>
            </a:r>
          </a:p>
          <a:p>
            <a:pPr marL="228600" indent="-228600">
              <a:buAutoNum type="arabicPeriod"/>
            </a:pPr>
            <a:r>
              <a:rPr lang="en-GB" b="0" noProof="0" dirty="0"/>
              <a:t>Student B completes the grid.</a:t>
            </a:r>
          </a:p>
          <a:p>
            <a:pPr marL="228600" indent="-228600">
              <a:buAutoNum type="arabicPeriod"/>
            </a:pPr>
            <a:r>
              <a:rPr lang="en-GB" b="0" noProof="0" dirty="0"/>
              <a:t>Then students swap roles.</a:t>
            </a:r>
          </a:p>
          <a:p>
            <a:pPr marL="0" indent="0">
              <a:buNone/>
            </a:pPr>
            <a:endParaRPr lang="en-GB" b="0" noProof="0" dirty="0"/>
          </a:p>
          <a:p>
            <a:pPr marL="0" indent="0">
              <a:buNone/>
            </a:pPr>
            <a:endParaRPr lang="en-GB" b="0" noProof="0" dirty="0"/>
          </a:p>
          <a:p>
            <a:pPr marL="228600" indent="-228600">
              <a:buAutoNum type="arabicPeriod"/>
            </a:pP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811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PROMPT CARDS</a:t>
            </a:r>
            <a:r>
              <a:rPr lang="en-GB" b="1" baseline="0" dirty="0"/>
              <a:t> - </a:t>
            </a:r>
            <a:r>
              <a:rPr lang="en-GB" b="1"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Target sentences (produced by Person A):</a:t>
            </a:r>
          </a:p>
          <a:p>
            <a:r>
              <a:rPr lang="en-GB" dirty="0"/>
              <a:t>1. </a:t>
            </a:r>
            <a:r>
              <a:rPr lang="en-GB" dirty="0" err="1"/>
              <a:t>Somos</a:t>
            </a:r>
            <a:r>
              <a:rPr lang="en-GB" dirty="0"/>
              <a:t> </a:t>
            </a:r>
            <a:r>
              <a:rPr lang="en-GB" dirty="0" err="1"/>
              <a:t>bastante</a:t>
            </a:r>
            <a:r>
              <a:rPr lang="en-GB" dirty="0"/>
              <a:t> </a:t>
            </a:r>
            <a:r>
              <a:rPr lang="en-GB" dirty="0" err="1"/>
              <a:t>morenos</a:t>
            </a:r>
            <a:r>
              <a:rPr lang="en-GB" dirty="0"/>
              <a:t>/</a:t>
            </a:r>
            <a:r>
              <a:rPr lang="en-GB" dirty="0" err="1"/>
              <a:t>morenas</a:t>
            </a:r>
            <a:r>
              <a:rPr lang="en-GB" dirty="0"/>
              <a:t>.</a:t>
            </a:r>
            <a:br>
              <a:rPr lang="en-GB" dirty="0"/>
            </a:br>
            <a:r>
              <a:rPr lang="en-GB" dirty="0"/>
              <a:t>2. Estamos </a:t>
            </a:r>
            <a:r>
              <a:rPr lang="en-GB" dirty="0" err="1"/>
              <a:t>emocionados</a:t>
            </a:r>
            <a:r>
              <a:rPr lang="en-GB" dirty="0"/>
              <a:t>/</a:t>
            </a:r>
            <a:r>
              <a:rPr lang="en-GB" dirty="0" err="1"/>
              <a:t>emocionadas</a:t>
            </a:r>
            <a:r>
              <a:rPr lang="en-GB" dirty="0"/>
              <a:t>.</a:t>
            </a:r>
            <a:br>
              <a:rPr lang="en-GB" dirty="0"/>
            </a:br>
            <a:r>
              <a:rPr lang="en-GB" dirty="0"/>
              <a:t>3. </a:t>
            </a:r>
            <a:r>
              <a:rPr lang="en-GB" dirty="0" err="1"/>
              <a:t>Estoy</a:t>
            </a:r>
            <a:r>
              <a:rPr lang="en-GB" dirty="0"/>
              <a:t> un </a:t>
            </a:r>
            <a:r>
              <a:rPr lang="en-GB" dirty="0" err="1"/>
              <a:t>poco</a:t>
            </a:r>
            <a:r>
              <a:rPr lang="en-GB" dirty="0"/>
              <a:t> </a:t>
            </a:r>
            <a:r>
              <a:rPr lang="en-GB" dirty="0" err="1"/>
              <a:t>enfermo</a:t>
            </a:r>
            <a:r>
              <a:rPr lang="en-GB" dirty="0"/>
              <a:t>/</a:t>
            </a:r>
            <a:r>
              <a:rPr lang="en-GB" dirty="0" err="1"/>
              <a:t>enferma</a:t>
            </a:r>
            <a:r>
              <a:rPr lang="en-GB" dirty="0"/>
              <a:t>.</a:t>
            </a:r>
          </a:p>
          <a:p>
            <a:r>
              <a:rPr lang="en-GB" dirty="0"/>
              <a:t>4. No </a:t>
            </a:r>
            <a:r>
              <a:rPr lang="en-GB" dirty="0" err="1"/>
              <a:t>somos</a:t>
            </a:r>
            <a:r>
              <a:rPr lang="en-GB" dirty="0"/>
              <a:t> </a:t>
            </a:r>
            <a:r>
              <a:rPr lang="en-GB" dirty="0" err="1"/>
              <a:t>muy</a:t>
            </a:r>
            <a:r>
              <a:rPr lang="en-GB" dirty="0"/>
              <a:t> </a:t>
            </a:r>
            <a:r>
              <a:rPr lang="en-GB" dirty="0" err="1"/>
              <a:t>aburridos</a:t>
            </a:r>
            <a:r>
              <a:rPr lang="en-GB" dirty="0"/>
              <a:t>/</a:t>
            </a:r>
            <a:r>
              <a:rPr lang="en-GB" dirty="0" err="1"/>
              <a:t>aburridas</a:t>
            </a:r>
            <a:r>
              <a:rPr lang="en-GB" dirty="0"/>
              <a:t>.</a:t>
            </a:r>
          </a:p>
          <a:p>
            <a:r>
              <a:rPr lang="en-GB" dirty="0"/>
              <a:t>5. Soy </a:t>
            </a:r>
            <a:r>
              <a:rPr lang="en-GB" dirty="0" err="1"/>
              <a:t>muy</a:t>
            </a:r>
            <a:r>
              <a:rPr lang="en-GB" dirty="0"/>
              <a:t> serio/</a:t>
            </a:r>
            <a:r>
              <a:rPr lang="en-GB" dirty="0" err="1"/>
              <a:t>seria</a:t>
            </a:r>
            <a:r>
              <a:rPr lang="en-GB" dirty="0"/>
              <a:t>.</a:t>
            </a:r>
          </a:p>
          <a:p>
            <a:r>
              <a:rPr lang="en-GB" dirty="0"/>
              <a:t>6. </a:t>
            </a:r>
            <a:r>
              <a:rPr lang="en-GB" dirty="0" err="1"/>
              <a:t>Estoy</a:t>
            </a:r>
            <a:r>
              <a:rPr lang="en-GB" dirty="0"/>
              <a:t> </a:t>
            </a:r>
            <a:r>
              <a:rPr lang="en-GB" dirty="0" err="1"/>
              <a:t>muy</a:t>
            </a:r>
            <a:r>
              <a:rPr lang="en-GB" dirty="0"/>
              <a:t> tonto/</a:t>
            </a:r>
            <a:r>
              <a:rPr lang="en-GB" dirty="0" err="1"/>
              <a:t>tonta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61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PROMPT CARDS</a:t>
            </a:r>
            <a:r>
              <a:rPr lang="en-GB" b="1" baseline="0" dirty="0"/>
              <a:t> - </a:t>
            </a:r>
            <a:r>
              <a:rPr lang="en-GB" b="1" dirty="0"/>
              <a:t>DO NOT DISPLAY DURING ACTIVITY</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Target sentences (produced by Person B):</a:t>
            </a:r>
            <a:br>
              <a:rPr lang="en-GB" b="1" dirty="0"/>
            </a:br>
            <a:r>
              <a:rPr lang="en-GB" b="0" dirty="0"/>
              <a:t>1. Soy </a:t>
            </a:r>
            <a:r>
              <a:rPr lang="en-GB" b="0" dirty="0" err="1"/>
              <a:t>bastante</a:t>
            </a:r>
            <a:r>
              <a:rPr lang="en-GB" b="0" dirty="0"/>
              <a:t> </a:t>
            </a:r>
            <a:r>
              <a:rPr lang="en-GB" b="0" dirty="0" err="1"/>
              <a:t>débil</a:t>
            </a:r>
            <a:r>
              <a:rPr lang="en-GB" b="0" dirty="0"/>
              <a:t>.</a:t>
            </a:r>
            <a:br>
              <a:rPr lang="en-GB" b="0" dirty="0"/>
            </a:br>
            <a:r>
              <a:rPr lang="en-GB" b="0" dirty="0"/>
              <a:t>2. </a:t>
            </a:r>
            <a:r>
              <a:rPr lang="en-GB" b="0" dirty="0" err="1"/>
              <a:t>Somos</a:t>
            </a:r>
            <a:r>
              <a:rPr lang="en-GB" b="0" dirty="0"/>
              <a:t> </a:t>
            </a:r>
            <a:r>
              <a:rPr lang="en-GB" b="0" dirty="0" err="1"/>
              <a:t>muy</a:t>
            </a:r>
            <a:r>
              <a:rPr lang="en-GB" b="0" dirty="0"/>
              <a:t> graciosos/</a:t>
            </a:r>
            <a:r>
              <a:rPr lang="en-GB" b="0" dirty="0" err="1"/>
              <a:t>graciosas</a:t>
            </a:r>
            <a:r>
              <a:rPr lang="en-GB" b="0" dirty="0"/>
              <a:t>.</a:t>
            </a:r>
            <a:br>
              <a:rPr lang="en-GB" b="0" dirty="0"/>
            </a:br>
            <a:r>
              <a:rPr lang="en-GB" b="0" dirty="0"/>
              <a:t>3. </a:t>
            </a:r>
            <a:r>
              <a:rPr lang="en-GB" b="0" dirty="0" err="1"/>
              <a:t>Estoy</a:t>
            </a:r>
            <a:r>
              <a:rPr lang="en-GB" b="0" dirty="0"/>
              <a:t> </a:t>
            </a:r>
            <a:r>
              <a:rPr lang="en-GB" b="0" dirty="0" err="1"/>
              <a:t>listo</a:t>
            </a:r>
            <a:r>
              <a:rPr lang="en-GB" b="0" dirty="0"/>
              <a:t>/</a:t>
            </a:r>
            <a:r>
              <a:rPr lang="en-GB" b="0" dirty="0" err="1"/>
              <a:t>lista</a:t>
            </a:r>
            <a:r>
              <a:rPr lang="en-GB" b="0" dirty="0"/>
              <a:t>.</a:t>
            </a:r>
            <a:br>
              <a:rPr lang="en-GB" b="0" dirty="0"/>
            </a:br>
            <a:r>
              <a:rPr lang="en-GB" b="0" dirty="0"/>
              <a:t>4. Estamos </a:t>
            </a:r>
            <a:r>
              <a:rPr lang="en-GB" b="0" dirty="0" err="1"/>
              <a:t>nerviosos</a:t>
            </a:r>
            <a:r>
              <a:rPr lang="en-GB" b="0" dirty="0"/>
              <a:t>/</a:t>
            </a:r>
            <a:r>
              <a:rPr lang="en-GB" b="0" dirty="0" err="1"/>
              <a:t>nerviosas</a:t>
            </a:r>
            <a:r>
              <a:rPr lang="en-GB" b="0" dirty="0"/>
              <a:t>.</a:t>
            </a:r>
            <a:br>
              <a:rPr lang="en-GB" b="0" dirty="0"/>
            </a:br>
            <a:r>
              <a:rPr lang="en-GB" b="0" dirty="0"/>
              <a:t>5. Estamos </a:t>
            </a:r>
            <a:r>
              <a:rPr lang="en-GB" b="0" dirty="0" err="1"/>
              <a:t>muy</a:t>
            </a:r>
            <a:r>
              <a:rPr lang="en-GB" b="0" dirty="0"/>
              <a:t> </a:t>
            </a:r>
            <a:r>
              <a:rPr lang="en-GB" b="0" dirty="0" err="1"/>
              <a:t>contentos</a:t>
            </a:r>
            <a:r>
              <a:rPr lang="en-GB" b="0" dirty="0"/>
              <a:t>/</a:t>
            </a:r>
            <a:r>
              <a:rPr lang="en-GB" b="0" dirty="0" err="1"/>
              <a:t>contentas</a:t>
            </a:r>
            <a:r>
              <a:rPr lang="en-GB" b="0" dirty="0"/>
              <a:t> (</a:t>
            </a:r>
            <a:r>
              <a:rPr lang="en-GB" b="0" dirty="0" err="1"/>
              <a:t>felices</a:t>
            </a:r>
            <a:r>
              <a:rPr lang="en-GB" b="0" dirty="0"/>
              <a:t>).</a:t>
            </a:r>
            <a:br>
              <a:rPr lang="en-GB" b="0" dirty="0"/>
            </a:br>
            <a:r>
              <a:rPr lang="en-GB" b="0" dirty="0"/>
              <a:t>6. No soy </a:t>
            </a:r>
            <a:r>
              <a:rPr lang="en-GB" b="0" dirty="0" err="1"/>
              <a:t>muy</a:t>
            </a:r>
            <a:r>
              <a:rPr lang="en-GB" b="0" dirty="0"/>
              <a:t> </a:t>
            </a:r>
            <a:r>
              <a:rPr lang="en-GB" b="0" dirty="0" err="1"/>
              <a:t>activo</a:t>
            </a:r>
            <a:r>
              <a:rPr lang="en-GB" b="0" dirty="0"/>
              <a:t>/</a:t>
            </a:r>
            <a:r>
              <a:rPr lang="en-GB" b="0" dirty="0" err="1"/>
              <a:t>activa</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752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 SLIDE - DO NOT DISPLAY DURING ACTIVITY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015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a:solidFill>
                  <a:srgbClr val="FF0000"/>
                </a:solidFill>
                <a:effectLst/>
                <a:latin typeface="+mn-lt"/>
                <a:ea typeface="+mn-ea"/>
                <a:cs typeface="+mn-cs"/>
              </a:rPr>
              <a:t>Edexcel list does not have </a:t>
            </a:r>
            <a:r>
              <a:rPr lang="en-GB" sz="1200" b="1" i="0" u="sng" strike="noStrike" kern="1200" dirty="0" err="1">
                <a:solidFill>
                  <a:srgbClr val="FF0000"/>
                </a:solidFill>
                <a:effectLst/>
                <a:latin typeface="+mn-lt"/>
                <a:ea typeface="+mn-ea"/>
                <a:cs typeface="+mn-cs"/>
              </a:rPr>
              <a:t>raro</a:t>
            </a:r>
            <a:r>
              <a:rPr lang="en-GB" sz="1200" b="1" i="0" u="sng" strike="noStrike" kern="1200" dirty="0">
                <a:solidFill>
                  <a:srgbClr val="FF0000"/>
                </a:solidFill>
                <a:effectLst/>
                <a:latin typeface="+mn-lt"/>
                <a:ea typeface="+mn-ea"/>
                <a:cs typeface="+mn-cs"/>
              </a:rPr>
              <a:t>, tonto, </a:t>
            </a:r>
            <a:r>
              <a:rPr lang="en-GB" sz="1200" b="1" i="0" u="sng" strike="noStrike" kern="1200" dirty="0" err="1">
                <a:solidFill>
                  <a:srgbClr val="FF0000"/>
                </a:solidFill>
                <a:effectLst/>
                <a:latin typeface="+mn-lt"/>
                <a:ea typeface="+mn-ea"/>
                <a:cs typeface="+mn-cs"/>
              </a:rPr>
              <a:t>guapo</a:t>
            </a:r>
            <a:r>
              <a:rPr lang="en-GB" sz="1200" b="1" i="0" u="sng" strike="noStrike" kern="1200" dirty="0">
                <a:solidFill>
                  <a:srgbClr val="FF0000"/>
                </a:solidFill>
                <a:effectLst/>
                <a:latin typeface="+mn-lt"/>
                <a:ea typeface="+mn-ea"/>
                <a:cs typeface="+mn-cs"/>
              </a:rPr>
              <a:t>, loco, gracioso, </a:t>
            </a:r>
            <a:r>
              <a:rPr lang="en-GB" sz="1200" b="1" i="0" u="sng" strike="noStrike" kern="1200" dirty="0" err="1">
                <a:solidFill>
                  <a:srgbClr val="FF0000"/>
                </a:solidFill>
                <a:effectLst/>
                <a:latin typeface="+mn-lt"/>
                <a:ea typeface="+mn-ea"/>
                <a:cs typeface="+mn-cs"/>
              </a:rPr>
              <a:t>débil</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emocionado</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enojado</a:t>
            </a:r>
            <a:endParaRPr lang="en-GB" sz="1200" b="1" i="0" u="sng" strike="noStrike" kern="1200" dirty="0">
              <a:solidFill>
                <a:srgbClr val="FF000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 thanks to Rachel Hawkes for her input on the lesson material and Blanca Román for native teacher feedback</a:t>
            </a:r>
            <a:r>
              <a:rPr lang="en-GB" b="1" dirty="0"/>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 Ser vs </a:t>
            </a:r>
            <a:r>
              <a:rPr lang="en-GB" b="0" dirty="0" err="1"/>
              <a:t>estar</a:t>
            </a:r>
            <a:r>
              <a:rPr lang="en-GB" b="0" dirty="0"/>
              <a:t>: soy/</a:t>
            </a:r>
            <a:r>
              <a:rPr lang="en-GB" b="0" dirty="0" err="1"/>
              <a:t>somos</a:t>
            </a:r>
            <a:r>
              <a:rPr lang="en-GB" b="0" dirty="0"/>
              <a:t>; </a:t>
            </a:r>
            <a:r>
              <a:rPr lang="en-GB" b="0" dirty="0" err="1"/>
              <a:t>estoy</a:t>
            </a:r>
            <a:r>
              <a:rPr lang="en-GB" b="0" dirty="0"/>
              <a:t>/</a:t>
            </a:r>
            <a:r>
              <a:rPr lang="en-GB" b="0" dirty="0" err="1"/>
              <a:t>estamos</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 Regular and irregular comparative adjectives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 Adjective-noun number and gender agreement</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 Strong vowels [consolidation] [</a:t>
            </a:r>
            <a:r>
              <a:rPr lang="en-GB" b="0" dirty="0" err="1"/>
              <a:t>eo</a:t>
            </a:r>
            <a:r>
              <a:rPr lang="en-GB" b="0" dirty="0"/>
              <a:t>] vs [</a:t>
            </a:r>
            <a:r>
              <a:rPr lang="en-GB" b="0" dirty="0" err="1"/>
              <a:t>oe</a:t>
            </a:r>
            <a:r>
              <a:rPr lang="en-GB" b="0" dirty="0"/>
              <a:t>]</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Frequency rankings of vocabulary </a:t>
            </a:r>
            <a:r>
              <a:rPr lang="en-GB" b="1" u="sng" dirty="0"/>
              <a:t>revisited </a:t>
            </a:r>
            <a:r>
              <a:rPr lang="en-GB" b="1" u="none" dirty="0"/>
              <a:t>this week (1 is the most common word in Spanish)</a:t>
            </a:r>
            <a:endParaRPr lang="en-GB" sz="1200" b="1" i="0" u="sng"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[5]; estar [21]; estoy [21]; estás [21]; muy [43]; hoy [167]; serio [856]; raro [1005]; tranquilo [1073]; nervioso [1521]; listo [1684]; tonto [2379]; ser [7]; soy [7]; eres [7]; alegre [2081]; simpático [3349]; seguro [407]; guapo [4192]; malo¹ [368]; pueblo [249]; activo [1278]; campo [342]; si [36]; domingo [693]; sábado [1179]; viernes [1259]; estamos [21]; somos [7]; oscuro [802]; loco [846]; feliz [908]; claro [1923]; moreno [3304]; aburrido [3917]; malo² [360]; seguro² [407]; triste [1371]; listo² [1684]; contento [1949]; gracioso [3874]; paisaje [1685]; lluvia [986]; seco [1183]; cansado [1818]; emocionado [&gt;5000]; enojado [&gt;5000]; enfermo [1092]; débil [1948]; que [3]; menos [117]; peor [694]; más [23]; mejor [116]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585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r>
              <a:rPr lang="en-US" b="1" dirty="0"/>
              <a:t>Aim: </a:t>
            </a:r>
            <a:r>
              <a:rPr lang="en-US" b="0" dirty="0"/>
              <a:t>to </a:t>
            </a:r>
            <a:r>
              <a:rPr lang="en-US" b="0" dirty="0" err="1"/>
              <a:t>practise</a:t>
            </a:r>
            <a:r>
              <a:rPr lang="en-US" b="0" dirty="0"/>
              <a:t> aural comprehension of vocabulary</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from</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this</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week’s</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revisited</a:t>
            </a:r>
            <a:r>
              <a:rPr lang="es-419" sz="1200" b="0" kern="1200" dirty="0">
                <a:solidFill>
                  <a:schemeClr val="tx1"/>
                </a:solidFill>
                <a:effectLst/>
                <a:latin typeface="+mn-lt"/>
                <a:ea typeface="+mn-ea"/>
                <a:cs typeface="+mn-cs"/>
              </a:rPr>
              <a:t> set </a:t>
            </a:r>
            <a:r>
              <a:rPr lang="es-419" sz="1200" b="0" kern="1200" dirty="0" err="1">
                <a:solidFill>
                  <a:schemeClr val="tx1"/>
                </a:solidFill>
                <a:effectLst/>
                <a:latin typeface="+mn-lt"/>
                <a:ea typeface="+mn-ea"/>
                <a:cs typeface="+mn-cs"/>
              </a:rPr>
              <a:t>from</a:t>
            </a:r>
            <a:r>
              <a:rPr lang="es-419" sz="1200" b="0" kern="1200" dirty="0">
                <a:solidFill>
                  <a:schemeClr val="tx1"/>
                </a:solidFill>
                <a:effectLst/>
                <a:latin typeface="+mn-lt"/>
                <a:ea typeface="+mn-ea"/>
                <a:cs typeface="+mn-cs"/>
              </a:rPr>
              <a:t> Y7 and Y8.</a:t>
            </a:r>
          </a:p>
          <a:p>
            <a:endParaRPr lang="en-US" b="1" dirty="0"/>
          </a:p>
          <a:p>
            <a:r>
              <a:rPr lang="en-US" b="1" dirty="0"/>
              <a:t>Procedure:</a:t>
            </a:r>
          </a:p>
          <a:p>
            <a:r>
              <a:rPr lang="en-US" b="0" dirty="0"/>
              <a:t>1. Give students</a:t>
            </a:r>
            <a:r>
              <a:rPr lang="en-US" b="0" baseline="0" dirty="0"/>
              <a:t> a minute in pairs to look at the pictures and anticipate the vocabulary items they will hear.  </a:t>
            </a:r>
            <a:endParaRPr lang="en-US" b="0" dirty="0"/>
          </a:p>
          <a:p>
            <a:r>
              <a:rPr lang="en-US" b="0" dirty="0"/>
              <a:t>2. Click</a:t>
            </a:r>
            <a:r>
              <a:rPr lang="en-US" b="0" baseline="0" dirty="0"/>
              <a:t> the number triggers to play the audio.</a:t>
            </a:r>
          </a:p>
          <a:p>
            <a:r>
              <a:rPr lang="en-US" b="0" baseline="0" dirty="0"/>
              <a:t>3. Students write the word in Spanish and match to the correct picture.</a:t>
            </a:r>
            <a:endParaRPr lang="en-US" b="0" dirty="0"/>
          </a:p>
          <a:p>
            <a:r>
              <a:rPr lang="en-US" b="0" dirty="0"/>
              <a:t>4. Click to bring up the answers. </a:t>
            </a:r>
          </a:p>
          <a:p>
            <a:endParaRPr lang="en-US" b="0" dirty="0"/>
          </a:p>
          <a:p>
            <a:r>
              <a:rPr lang="en-US" b="1" dirty="0"/>
              <a:t>Transcript:</a:t>
            </a:r>
          </a:p>
          <a:p>
            <a:pPr marL="228600" indent="-228600">
              <a:buFont typeface="+mj-lt"/>
              <a:buAutoNum type="arabicPeriod"/>
            </a:pPr>
            <a:r>
              <a:rPr lang="en-US" b="0" dirty="0" err="1"/>
              <a:t>débil</a:t>
            </a:r>
            <a:endParaRPr lang="en-US" b="0" dirty="0"/>
          </a:p>
          <a:p>
            <a:pPr marL="228600" indent="-228600">
              <a:buFont typeface="+mj-lt"/>
              <a:buAutoNum type="arabicPeriod"/>
            </a:pPr>
            <a:r>
              <a:rPr lang="en-US" b="0" dirty="0"/>
              <a:t>triste</a:t>
            </a:r>
          </a:p>
          <a:p>
            <a:pPr marL="228600" indent="-228600">
              <a:buFont typeface="+mj-lt"/>
              <a:buAutoNum type="arabicPeriod"/>
            </a:pPr>
            <a:r>
              <a:rPr lang="en-US" b="0" dirty="0" err="1"/>
              <a:t>cansado</a:t>
            </a:r>
            <a:endParaRPr lang="en-US" b="0" dirty="0"/>
          </a:p>
          <a:p>
            <a:pPr marL="228600" indent="-228600">
              <a:buFont typeface="+mj-lt"/>
              <a:buAutoNum type="arabicPeriod"/>
            </a:pPr>
            <a:r>
              <a:rPr lang="en-US" b="0" dirty="0" err="1"/>
              <a:t>enojado</a:t>
            </a:r>
            <a:endParaRPr lang="en-US" b="0" dirty="0"/>
          </a:p>
          <a:p>
            <a:pPr marL="228600" indent="-228600">
              <a:buFont typeface="+mj-lt"/>
              <a:buAutoNum type="arabicPeriod"/>
            </a:pPr>
            <a:r>
              <a:rPr lang="en-US" b="0" dirty="0" err="1"/>
              <a:t>somos</a:t>
            </a:r>
            <a:endParaRPr lang="en-US" b="0" dirty="0"/>
          </a:p>
          <a:p>
            <a:pPr marL="228600" indent="-228600">
              <a:buFont typeface="+mj-lt"/>
              <a:buAutoNum type="arabicPeriod"/>
            </a:pPr>
            <a:r>
              <a:rPr lang="en-US" b="0" dirty="0" err="1"/>
              <a:t>emocionado</a:t>
            </a:r>
            <a:endParaRPr lang="en-US" b="0" dirty="0"/>
          </a:p>
          <a:p>
            <a:pPr marL="228600" indent="-228600">
              <a:buFont typeface="+mj-lt"/>
              <a:buAutoNum type="arabicPeriod"/>
            </a:pPr>
            <a:r>
              <a:rPr lang="en-US" b="0" dirty="0"/>
              <a:t>gracioso</a:t>
            </a:r>
          </a:p>
          <a:p>
            <a:pPr marL="228600" indent="-228600">
              <a:buFont typeface="+mj-lt"/>
              <a:buAutoNum type="arabicPeriod"/>
            </a:pPr>
            <a:r>
              <a:rPr lang="en-US" b="0" dirty="0" err="1"/>
              <a:t>estás</a:t>
            </a:r>
            <a:endParaRPr lang="en-US" b="0" dirty="0"/>
          </a:p>
          <a:p>
            <a:pPr marL="228600" indent="-228600">
              <a:buFont typeface="+mj-lt"/>
              <a:buAutoNum type="arabicPeriod"/>
            </a:pPr>
            <a:r>
              <a:rPr lang="en-US" b="0" dirty="0" err="1"/>
              <a:t>activo</a:t>
            </a:r>
            <a:endParaRPr lang="en-US" b="0" dirty="0"/>
          </a:p>
          <a:p>
            <a:pPr marL="228600" indent="-228600">
              <a:buFont typeface="+mj-lt"/>
              <a:buAutoNum type="arabicPeriod"/>
            </a:pPr>
            <a:r>
              <a:rPr lang="en-US" b="0" dirty="0"/>
              <a:t> </a:t>
            </a:r>
            <a:r>
              <a:rPr lang="en-US" b="0" dirty="0" err="1"/>
              <a:t>raro</a:t>
            </a:r>
            <a:endParaRPr lang="en-US" b="0" dirty="0"/>
          </a:p>
          <a:p>
            <a:pPr marL="228600" indent="-228600">
              <a:buFont typeface="+mj-lt"/>
              <a:buAutoNum type="arabicPeriod"/>
            </a:pPr>
            <a:r>
              <a:rPr lang="en-US" b="0" dirty="0"/>
              <a:t> </a:t>
            </a:r>
            <a:r>
              <a:rPr lang="en-US" b="0" dirty="0" err="1"/>
              <a:t>estamos</a:t>
            </a:r>
            <a:endParaRPr lang="en-US" b="0" dirty="0"/>
          </a:p>
          <a:p>
            <a:pPr marL="228600" indent="-228600">
              <a:buFont typeface="+mj-lt"/>
              <a:buAutoNum type="arabicPeriod"/>
            </a:pPr>
            <a:r>
              <a:rPr lang="en-US" b="0" dirty="0"/>
              <a:t> </a:t>
            </a:r>
            <a:r>
              <a:rPr lang="en-US" b="0" dirty="0" err="1"/>
              <a:t>eres</a:t>
            </a:r>
            <a:endParaRPr lang="en-US" b="0" dirty="0"/>
          </a:p>
          <a:p>
            <a:pPr marL="228600" indent="-228600">
              <a:buFont typeface="+mj-lt"/>
              <a:buAutoNum type="arabicPeriod"/>
            </a:pPr>
            <a:endParaRPr lang="en-US" b="0" dirty="0"/>
          </a:p>
          <a:p>
            <a:pPr marL="0" indent="0">
              <a:buFont typeface="+mj-lt"/>
              <a:buNone/>
            </a:pPr>
            <a:r>
              <a:rPr lang="en-US" b="0" dirty="0"/>
              <a:t>All pictures free from clipart-library.com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230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a:t>
            </a:r>
            <a:r>
              <a:rPr lang="en-US" b="0" baseline="0" dirty="0"/>
              <a:t> minutes</a:t>
            </a:r>
            <a:endParaRPr lang="en-US" b="0" dirty="0"/>
          </a:p>
          <a:p>
            <a:endParaRPr lang="en-US" b="1" dirty="0"/>
          </a:p>
          <a:p>
            <a:r>
              <a:rPr lang="en-US" b="1" dirty="0"/>
              <a:t>Aim: </a:t>
            </a:r>
            <a:r>
              <a:rPr lang="en-US" b="0" dirty="0"/>
              <a:t>to </a:t>
            </a:r>
            <a:r>
              <a:rPr lang="en-US" b="0" dirty="0" err="1"/>
              <a:t>practise</a:t>
            </a:r>
            <a:r>
              <a:rPr lang="en-US" b="0" dirty="0"/>
              <a:t> oral production of vocabulary from this week’s set of Y7 and Y8 vocabulary.</a:t>
            </a:r>
          </a:p>
          <a:p>
            <a:endParaRPr lang="en-US" b="1" dirty="0"/>
          </a:p>
          <a:p>
            <a:r>
              <a:rPr lang="en-US" b="1" dirty="0"/>
              <a:t>Procedure:</a:t>
            </a:r>
          </a:p>
          <a:p>
            <a:r>
              <a:rPr lang="en-US" b="0" dirty="0"/>
              <a:t>1. </a:t>
            </a:r>
            <a:r>
              <a:rPr lang="en-GB" baseline="0" dirty="0"/>
              <a:t>Students work in pairs. One says a random letter and the other says the word in Spanish as fast as possible. Students take turns.</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170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6 minutes</a:t>
            </a:r>
          </a:p>
          <a:p>
            <a:endParaRPr lang="en-US" b="1" dirty="0"/>
          </a:p>
          <a:p>
            <a:r>
              <a:rPr lang="en-US" b="1" dirty="0"/>
              <a:t>Aim:</a:t>
            </a:r>
            <a:r>
              <a:rPr lang="en-US" b="0" dirty="0"/>
              <a:t> </a:t>
            </a:r>
            <a:r>
              <a:rPr lang="en-GB" dirty="0"/>
              <a:t>to practise listening and pronouncing</a:t>
            </a:r>
            <a:r>
              <a:rPr lang="en-GB" baseline="0" dirty="0"/>
              <a:t> words with diphthongs containing strong vowels [</a:t>
            </a:r>
            <a:r>
              <a:rPr lang="en-GB" baseline="0" dirty="0" err="1"/>
              <a:t>eo</a:t>
            </a:r>
            <a:r>
              <a:rPr lang="en-GB" baseline="0" dirty="0"/>
              <a:t>] and [</a:t>
            </a:r>
            <a:r>
              <a:rPr lang="en-GB" baseline="0" dirty="0" err="1"/>
              <a:t>oe</a:t>
            </a:r>
            <a:r>
              <a:rPr lang="en-GB" baseline="0" dirty="0"/>
              <a:t>].</a:t>
            </a:r>
          </a:p>
          <a:p>
            <a:endParaRPr lang="en-US" b="1" dirty="0"/>
          </a:p>
          <a:p>
            <a:r>
              <a:rPr lang="en-US" b="1" dirty="0"/>
              <a:t>Procedure:</a:t>
            </a:r>
          </a:p>
          <a:p>
            <a:pPr marL="0" indent="0">
              <a:buNone/>
            </a:pPr>
            <a:r>
              <a:rPr lang="en-GB" baseline="0" dirty="0"/>
              <a:t>1. The teacher goes through the instruction slide with students. A ‘</a:t>
            </a:r>
            <a:r>
              <a:rPr lang="en-GB" baseline="0" dirty="0" err="1"/>
              <a:t>vocabulario</a:t>
            </a:r>
            <a:r>
              <a:rPr lang="en-GB" baseline="0" dirty="0"/>
              <a:t>’ box will appear (click on it to reveal unknown words), but this could be shown after the main activity (see notes below).</a:t>
            </a:r>
          </a:p>
          <a:p>
            <a:pPr marL="0" indent="0">
              <a:buNone/>
            </a:pPr>
            <a:r>
              <a:rPr lang="en-GB" baseline="0" dirty="0"/>
              <a:t>2. Students in pairs take it in turns to read out the text to their partner who has to listen out for the missing SSCs.</a:t>
            </a:r>
          </a:p>
          <a:p>
            <a:pPr marL="0" indent="0">
              <a:buNone/>
            </a:pPr>
            <a:endParaRPr lang="en-GB" baseline="0" dirty="0"/>
          </a:p>
          <a:p>
            <a:pPr marL="0" indent="0">
              <a:buNone/>
            </a:pPr>
            <a:r>
              <a:rPr lang="en-GB" b="1" baseline="0" dirty="0"/>
              <a:t>Notes</a:t>
            </a:r>
            <a:r>
              <a:rPr lang="en-GB" baseline="0" dirty="0"/>
              <a:t>: Some more proficient students might be able to complete some of the words on their own, but most will need the input from their partner reading the full text aloud to be able to complete all the words. </a:t>
            </a:r>
          </a:p>
          <a:p>
            <a:pPr marL="0" indent="0">
              <a:buNone/>
            </a:pPr>
            <a:endParaRPr lang="en-GB" b="0" baseline="0" dirty="0"/>
          </a:p>
          <a:p>
            <a:pPr marL="0" indent="0">
              <a:buNone/>
            </a:pPr>
            <a:r>
              <a:rPr lang="en-GB" b="0" baseline="0" dirty="0"/>
              <a:t>The gloss could be shown at the end as both words are part of the activity and students will have to listen out for the SSCs. Click on the box once the activity is finished to show the meaning of these words:</a:t>
            </a:r>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glossed words (1 is the most frequent word in Spanish): </a:t>
            </a:r>
            <a:br>
              <a:rPr lang="en-GB" baseline="0" dirty="0"/>
            </a:br>
            <a:r>
              <a:rPr lang="en-US" b="0" dirty="0" err="1"/>
              <a:t>campamento</a:t>
            </a:r>
            <a:r>
              <a:rPr lang="en-US" b="0" dirty="0"/>
              <a:t> [3904]; </a:t>
            </a:r>
            <a:r>
              <a:rPr lang="en-US" b="0" dirty="0" err="1"/>
              <a:t>héroe</a:t>
            </a:r>
            <a:r>
              <a:rPr lang="en-US" b="0" dirty="0"/>
              <a:t>; </a:t>
            </a:r>
            <a:r>
              <a:rPr lang="en-US" b="0" dirty="0" err="1"/>
              <a:t>poema</a:t>
            </a:r>
            <a:r>
              <a:rPr lang="en-US" b="0" dirty="0"/>
              <a:t>; </a:t>
            </a:r>
            <a:r>
              <a:rPr lang="en-US" b="0" dirty="0" err="1"/>
              <a:t>poeta</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840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12 minutes (2 slides)</a:t>
            </a:r>
            <a:br>
              <a:rPr lang="en-GB" b="0" dirty="0"/>
            </a:br>
            <a:br>
              <a:rPr lang="en-GB" b="1" dirty="0"/>
            </a:br>
            <a:r>
              <a:rPr lang="en-GB" b="1" dirty="0"/>
              <a:t>Aims: </a:t>
            </a:r>
            <a:br>
              <a:rPr lang="en-GB" b="1" dirty="0"/>
            </a:br>
            <a:r>
              <a:rPr lang="en-GB" b="0" dirty="0" err="1"/>
              <a:t>i</a:t>
            </a:r>
            <a:r>
              <a:rPr lang="en-GB" b="0" dirty="0"/>
              <a:t>) to review the homework task set last week</a:t>
            </a:r>
            <a:r>
              <a:rPr lang="en-GB" b="0" baseline="0" dirty="0"/>
              <a:t> (9.1.2.3).</a:t>
            </a:r>
            <a:endParaRPr lang="en-GB" b="0" dirty="0"/>
          </a:p>
          <a:p>
            <a:r>
              <a:rPr lang="en-GB" b="0" dirty="0"/>
              <a:t>ii) to revise adjective agreements as a key element of this text, as well as use of </a:t>
            </a:r>
            <a:r>
              <a:rPr lang="en-GB" b="0" i="1" dirty="0"/>
              <a:t>ser </a:t>
            </a:r>
            <a:r>
              <a:rPr lang="en-GB" b="0" dirty="0"/>
              <a:t>and </a:t>
            </a:r>
            <a:r>
              <a:rPr lang="en-GB" b="0" i="1" dirty="0" err="1"/>
              <a:t>estar</a:t>
            </a:r>
            <a:r>
              <a:rPr lang="en-GB" b="0" i="1" dirty="0"/>
              <a:t> </a:t>
            </a:r>
            <a:r>
              <a:rPr lang="en-GB" b="0" dirty="0"/>
              <a:t>in the 1</a:t>
            </a:r>
            <a:r>
              <a:rPr lang="en-GB" b="0" baseline="30000" dirty="0"/>
              <a:t>st</a:t>
            </a:r>
            <a:r>
              <a:rPr lang="en-GB" b="0" dirty="0"/>
              <a:t> and 3</a:t>
            </a:r>
            <a:r>
              <a:rPr lang="en-GB" b="0" baseline="30000" dirty="0"/>
              <a:t>rd</a:t>
            </a:r>
            <a:r>
              <a:rPr lang="en-GB" b="0" dirty="0"/>
              <a:t> person singular.</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br>
              <a:rPr lang="en-GB" dirty="0"/>
            </a:br>
            <a:br>
              <a:rPr lang="en-GB" dirty="0"/>
            </a:br>
            <a:r>
              <a:rPr lang="en-GB" b="1" dirty="0"/>
              <a:t>Procedure:</a:t>
            </a:r>
            <a:br>
              <a:rPr lang="en-GB" dirty="0"/>
            </a:br>
            <a:r>
              <a:rPr lang="en-GB" dirty="0"/>
              <a:t>1. Student A reads his/her adapted HW text.  </a:t>
            </a:r>
            <a:br>
              <a:rPr lang="en-GB" dirty="0"/>
            </a:br>
            <a:r>
              <a:rPr lang="en-GB" dirty="0"/>
              <a:t>2. Student B follows along with the original and makes a note of any substituted words s/he hears (on his/her copy of the HW sheet)</a:t>
            </a:r>
          </a:p>
          <a:p>
            <a:r>
              <a:rPr lang="en-GB" dirty="0"/>
              <a:t>3. Swap roles.</a:t>
            </a:r>
          </a:p>
          <a:p>
            <a:r>
              <a:rPr lang="en-GB" dirty="0"/>
              <a:t>4. Compare and contrast the two versions. Scrutinise any differences and offer opinions about the correctness of the choices.</a:t>
            </a:r>
          </a:p>
          <a:p>
            <a:r>
              <a:rPr lang="en-GB" dirty="0"/>
              <a:t>5. Move to the next slide, which has a possible answer version, using all of the viable words. </a:t>
            </a:r>
            <a:br>
              <a:rPr lang="en-GB" dirty="0"/>
            </a:br>
            <a:r>
              <a:rPr lang="en-GB" b="1" i="1" dirty="0"/>
              <a:t>Note: </a:t>
            </a:r>
            <a:r>
              <a:rPr lang="en-GB" dirty="0"/>
              <a:t>the HW task set a time limit and asked students to try to replace at least ten of the words, so it’s to be expected that they might not have got them all.  </a:t>
            </a:r>
          </a:p>
          <a:p>
            <a:endParaRPr lang="en-GB" dirty="0"/>
          </a:p>
          <a:p>
            <a:r>
              <a:rPr lang="en-GB" b="1" dirty="0"/>
              <a:t>Frequency of unknown</a:t>
            </a:r>
            <a:r>
              <a:rPr lang="en-GB" b="1" baseline="0" dirty="0"/>
              <a:t> language:</a:t>
            </a:r>
          </a:p>
          <a:p>
            <a:r>
              <a:rPr lang="en-GB" baseline="0" dirty="0" err="1"/>
              <a:t>apunte</a:t>
            </a:r>
            <a:r>
              <a:rPr lang="en-GB" baseline="0" dirty="0"/>
              <a:t> [4865]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592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Do not display during the activity – Display only during feedback.</a:t>
            </a:r>
          </a:p>
          <a:p>
            <a:pPr marL="0" indent="0">
              <a:buNone/>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glossed words (1 is the most frequent word in Spanish): </a:t>
            </a:r>
            <a:br>
              <a:rPr lang="en-GB" baseline="0" dirty="0"/>
            </a:br>
            <a:r>
              <a:rPr lang="en-US" b="0" dirty="0" err="1"/>
              <a:t>héroe</a:t>
            </a:r>
            <a:r>
              <a:rPr lang="en-US" b="0" dirty="0"/>
              <a:t> [2242] </a:t>
            </a:r>
            <a:r>
              <a:rPr lang="en-US" b="0" dirty="0" err="1"/>
              <a:t>poema</a:t>
            </a:r>
            <a:r>
              <a:rPr lang="en-US" b="0" dirty="0"/>
              <a:t> [1430] </a:t>
            </a:r>
            <a:r>
              <a:rPr lang="en-US" b="0" dirty="0" err="1"/>
              <a:t>poeta</a:t>
            </a:r>
            <a:r>
              <a:rPr lang="en-US" b="0" dirty="0"/>
              <a:t> [1054]</a:t>
            </a:r>
          </a:p>
          <a:p>
            <a:pPr marL="0" indent="0">
              <a:buNone/>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367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2 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a:t>
            </a:r>
            <a:r>
              <a:rPr lang="en-GB" b="0" dirty="0"/>
              <a:t>o recap knowledge of the verb forms</a:t>
            </a:r>
            <a:r>
              <a:rPr lang="en-GB" b="0" baseline="0" dirty="0"/>
              <a:t> </a:t>
            </a:r>
            <a:r>
              <a:rPr lang="en-GB" baseline="0" dirty="0"/>
              <a:t>‘soy’, ‘</a:t>
            </a:r>
            <a:r>
              <a:rPr lang="en-GB" baseline="0" dirty="0" err="1"/>
              <a:t>eres</a:t>
            </a:r>
            <a:r>
              <a:rPr lang="en-GB" baseline="0" dirty="0"/>
              <a:t>’, ‘</a:t>
            </a:r>
            <a:r>
              <a:rPr lang="en-GB" baseline="0" dirty="0" err="1"/>
              <a:t>somos</a:t>
            </a:r>
            <a:r>
              <a:rPr lang="en-GB" baseline="0" dirty="0"/>
              <a:t>’, ‘</a:t>
            </a:r>
            <a:r>
              <a:rPr lang="en-GB" baseline="0" dirty="0" err="1"/>
              <a:t>estoy</a:t>
            </a:r>
            <a:r>
              <a:rPr lang="en-GB" baseline="0" dirty="0"/>
              <a:t>’, ‘</a:t>
            </a:r>
            <a:r>
              <a:rPr lang="en-GB" baseline="0" dirty="0" err="1"/>
              <a:t>estás</a:t>
            </a:r>
            <a:r>
              <a:rPr lang="en-GB" baseline="0" dirty="0"/>
              <a:t>’, ‘</a:t>
            </a:r>
            <a:r>
              <a:rPr lang="en-GB" baseline="0" dirty="0" err="1"/>
              <a:t>estamos</a:t>
            </a:r>
            <a:r>
              <a:rPr lang="en-GB" baseline="0" dirty="0"/>
              <a:t>’ and their respective functions; to prepare learners for the subsequent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latin typeface="+mn-lt"/>
              </a:rPr>
              <a:t>Procedure:</a:t>
            </a:r>
          </a:p>
          <a:p>
            <a:pPr marL="228600" indent="-228600">
              <a:buAutoNum type="arabicPeriod"/>
            </a:pPr>
            <a:r>
              <a:rPr lang="en-US" b="0" dirty="0">
                <a:latin typeface="+mn-lt"/>
              </a:rPr>
              <a:t>Click through the animations.</a:t>
            </a:r>
            <a:endParaRPr lang="es-ES" b="0" baseline="0" dirty="0">
              <a:latin typeface="+mn-lt"/>
            </a:endParaRPr>
          </a:p>
          <a:p>
            <a:pPr marL="228600" indent="-228600">
              <a:buAutoNum type="arabicPeriod"/>
            </a:pPr>
            <a:r>
              <a:rPr lang="es-ES" b="0" baseline="0" dirty="0" err="1">
                <a:latin typeface="+mn-lt"/>
              </a:rPr>
              <a:t>Elicit</a:t>
            </a:r>
            <a:r>
              <a:rPr lang="es-ES" b="0" baseline="0" dirty="0">
                <a:latin typeface="+mn-lt"/>
              </a:rPr>
              <a:t> </a:t>
            </a:r>
            <a:r>
              <a:rPr lang="es-ES" b="0" baseline="0" dirty="0" err="1">
                <a:latin typeface="+mn-lt"/>
              </a:rPr>
              <a:t>the</a:t>
            </a:r>
            <a:r>
              <a:rPr lang="es-ES" b="0" baseline="0" dirty="0">
                <a:latin typeface="+mn-lt"/>
              </a:rPr>
              <a:t> </a:t>
            </a:r>
            <a:r>
              <a:rPr lang="es-ES" b="0" baseline="0" dirty="0" err="1">
                <a:latin typeface="+mn-lt"/>
              </a:rPr>
              <a:t>Spanish</a:t>
            </a:r>
            <a:r>
              <a:rPr lang="es-ES" b="0" baseline="0" dirty="0">
                <a:latin typeface="+mn-lt"/>
              </a:rPr>
              <a:t> </a:t>
            </a:r>
            <a:r>
              <a:rPr lang="es-ES" b="0" baseline="0" dirty="0" err="1">
                <a:latin typeface="+mn-lt"/>
              </a:rPr>
              <a:t>translations</a:t>
            </a:r>
            <a:r>
              <a:rPr lang="es-ES" b="0" baseline="0" dirty="0">
                <a:latin typeface="+mn-lt"/>
              </a:rPr>
              <a:t> of ‘I am’, ‘</a:t>
            </a:r>
            <a:r>
              <a:rPr lang="es-ES" b="0" baseline="0" dirty="0" err="1">
                <a:latin typeface="+mn-lt"/>
              </a:rPr>
              <a:t>you</a:t>
            </a:r>
            <a:r>
              <a:rPr lang="es-ES" b="0" baseline="0" dirty="0">
                <a:latin typeface="+mn-lt"/>
              </a:rPr>
              <a:t> are’  and ‘</a:t>
            </a:r>
            <a:r>
              <a:rPr lang="es-ES" b="0" baseline="0" dirty="0" err="1">
                <a:latin typeface="+mn-lt"/>
              </a:rPr>
              <a:t>we</a:t>
            </a:r>
            <a:r>
              <a:rPr lang="es-ES" b="0" baseline="0" dirty="0">
                <a:latin typeface="+mn-lt"/>
              </a:rPr>
              <a:t> are’ in </a:t>
            </a:r>
            <a:r>
              <a:rPr lang="es-ES" b="0" baseline="0" dirty="0" err="1">
                <a:latin typeface="+mn-lt"/>
              </a:rPr>
              <a:t>the</a:t>
            </a:r>
            <a:r>
              <a:rPr lang="es-ES" b="0" baseline="0" dirty="0">
                <a:latin typeface="+mn-lt"/>
              </a:rPr>
              <a:t> </a:t>
            </a:r>
            <a:r>
              <a:rPr lang="es-ES" b="0" baseline="0" dirty="0" err="1">
                <a:latin typeface="+mn-lt"/>
              </a:rPr>
              <a:t>explanations</a:t>
            </a:r>
            <a:r>
              <a:rPr lang="es-ES" b="0" baseline="0" dirty="0">
                <a:latin typeface="+mn-lt"/>
              </a:rPr>
              <a:t> of </a:t>
            </a:r>
            <a:r>
              <a:rPr lang="es-ES" b="0" baseline="0" dirty="0" err="1">
                <a:latin typeface="+mn-lt"/>
              </a:rPr>
              <a:t>their</a:t>
            </a:r>
            <a:r>
              <a:rPr lang="es-ES" b="0" baseline="0" dirty="0">
                <a:latin typeface="+mn-lt"/>
              </a:rPr>
              <a:t> </a:t>
            </a:r>
            <a:r>
              <a:rPr lang="es-ES" b="0" baseline="0" dirty="0" err="1">
                <a:latin typeface="+mn-lt"/>
              </a:rPr>
              <a:t>different</a:t>
            </a:r>
            <a:r>
              <a:rPr lang="es-ES" b="0" baseline="0" dirty="0">
                <a:latin typeface="+mn-lt"/>
              </a:rPr>
              <a:t> </a:t>
            </a:r>
            <a:r>
              <a:rPr lang="es-ES" b="0" baseline="0" dirty="0" err="1">
                <a:latin typeface="+mn-lt"/>
              </a:rPr>
              <a:t>functions</a:t>
            </a:r>
            <a:r>
              <a:rPr lang="es-ES" b="0" baseline="0" dirty="0">
                <a:latin typeface="+mn-lt"/>
              </a:rPr>
              <a:t>.</a:t>
            </a:r>
          </a:p>
          <a:p>
            <a:pPr marL="228600" indent="-228600">
              <a:buAutoNum type="arabicPeriod"/>
            </a:pPr>
            <a:r>
              <a:rPr lang="en-GB" b="0" baseline="0" dirty="0">
                <a:latin typeface="+mn-lt"/>
              </a:rPr>
              <a:t>Click to reveal answers and ensure comprehension at each stage.</a:t>
            </a:r>
            <a:endParaRPr lang="is-IS" b="0"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512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0" baseline="0" dirty="0"/>
              <a:t> introduce regular Spanish comparatives using ‘</a:t>
            </a:r>
            <a:r>
              <a:rPr lang="en-US" b="0" baseline="0" dirty="0" err="1"/>
              <a:t>más</a:t>
            </a:r>
            <a:r>
              <a:rPr lang="en-US" b="0" baseline="0" dirty="0"/>
              <a:t> que’ and ‘</a:t>
            </a:r>
            <a:r>
              <a:rPr lang="en-US" b="0" baseline="0" dirty="0" err="1"/>
              <a:t>menos</a:t>
            </a:r>
            <a:r>
              <a:rPr lang="en-US" b="0" baseline="0" dirty="0"/>
              <a:t> que’</a:t>
            </a:r>
            <a:endParaRPr lang="en-US" b="1" dirty="0"/>
          </a:p>
          <a:p>
            <a:endParaRPr lang="en-US" b="1" dirty="0"/>
          </a:p>
          <a:p>
            <a:r>
              <a:rPr lang="en-US" b="1" dirty="0">
                <a:latin typeface="+mn-lt"/>
              </a:rPr>
              <a:t>Procedure:</a:t>
            </a:r>
          </a:p>
          <a:p>
            <a:pPr marL="228600" indent="-228600">
              <a:buAutoNum type="arabicPeriod"/>
            </a:pPr>
            <a:r>
              <a:rPr lang="en-US" b="0" dirty="0">
                <a:latin typeface="+mn-lt"/>
              </a:rPr>
              <a:t>The teacher</a:t>
            </a:r>
            <a:r>
              <a:rPr lang="en-US" b="0" baseline="0" dirty="0">
                <a:latin typeface="+mn-lt"/>
              </a:rPr>
              <a:t> clicks to go through this explanation slide, starting with a short explanation of how comparatives in English work.</a:t>
            </a:r>
          </a:p>
          <a:p>
            <a:pPr marL="228600" indent="-228600">
              <a:buAutoNum type="arabicPeriod"/>
            </a:pPr>
            <a:r>
              <a:rPr lang="en-US" b="0" baseline="0" dirty="0">
                <a:latin typeface="+mn-lt"/>
              </a:rPr>
              <a:t>The teacher then clicks to show how Spanish works in a similar way using ‘</a:t>
            </a:r>
            <a:r>
              <a:rPr lang="en-US" b="0" baseline="0" dirty="0" err="1">
                <a:latin typeface="+mn-lt"/>
              </a:rPr>
              <a:t>más</a:t>
            </a:r>
            <a:r>
              <a:rPr lang="is-IS" b="0" baseline="0" dirty="0">
                <a:latin typeface="+mn-lt"/>
              </a:rPr>
              <a:t>… que’ and ‘menos...que‘. It should be made clear here that an adjective will go between the ‘más/menos’ and the ‘que’.</a:t>
            </a:r>
            <a:endParaRPr lang="en-US" b="0" baseline="0" dirty="0">
              <a:latin typeface="+mn-lt"/>
            </a:endParaRPr>
          </a:p>
          <a:p>
            <a:pPr marL="228600" indent="-228600">
              <a:buAutoNum type="arabicPeriod"/>
            </a:pPr>
            <a:r>
              <a:rPr lang="en-US" b="0" baseline="0" dirty="0">
                <a:latin typeface="+mn-lt"/>
              </a:rPr>
              <a:t>Teachers click to show an example sentence in Spanish using </a:t>
            </a:r>
            <a:r>
              <a:rPr lang="en-US" b="0" baseline="0" dirty="0" err="1">
                <a:latin typeface="+mn-lt"/>
              </a:rPr>
              <a:t>más</a:t>
            </a:r>
            <a:r>
              <a:rPr lang="is-IS" b="0" baseline="0" dirty="0">
                <a:latin typeface="+mn-lt"/>
              </a:rPr>
              <a:t>…que</a:t>
            </a:r>
            <a:r>
              <a:rPr lang="en-US" b="0" baseline="0" dirty="0">
                <a:latin typeface="+mn-lt"/>
              </a:rPr>
              <a:t>. They can then ask the students to translate the example into English before clicking to show the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is-IS" b="0" baseline="0" dirty="0">
                <a:latin typeface="+mn-lt"/>
              </a:rPr>
              <a:t>Click to show a callout explaining that in English the suffix –er (or –ier) can be added to give the meaning </a:t>
            </a:r>
            <a:r>
              <a:rPr lang="en-US" b="0" baseline="0" dirty="0">
                <a:latin typeface="+mn-lt"/>
              </a:rPr>
              <a:t>‘more’</a:t>
            </a:r>
            <a:r>
              <a:rPr lang="is-IS" b="0" baseline="0" dirty="0">
                <a:latin typeface="+mn-lt"/>
              </a:rPr>
              <a:t>, as illustrated by ‘angrier‘.</a:t>
            </a:r>
          </a:p>
          <a:p>
            <a:pPr marL="228600" indent="-228600">
              <a:buAutoNum type="arabicPeriod"/>
            </a:pPr>
            <a:r>
              <a:rPr lang="en-US" b="0" baseline="0" dirty="0">
                <a:latin typeface="+mn-lt"/>
              </a:rPr>
              <a:t>Teachers click to show an example of ‘</a:t>
            </a:r>
            <a:r>
              <a:rPr lang="en-US" b="0" baseline="0" dirty="0" err="1">
                <a:latin typeface="+mn-lt"/>
              </a:rPr>
              <a:t>menos</a:t>
            </a:r>
            <a:r>
              <a:rPr lang="en-US" b="0" baseline="0" dirty="0">
                <a:latin typeface="+mn-lt"/>
              </a:rPr>
              <a:t> </a:t>
            </a:r>
            <a:r>
              <a:rPr lang="is-IS" b="0" baseline="0" dirty="0">
                <a:latin typeface="+mn-lt"/>
              </a:rPr>
              <a:t>… que’. Again, teachers can ask students to translate before revealing.</a:t>
            </a:r>
          </a:p>
          <a:p>
            <a:pPr marL="228600" indent="-228600">
              <a:buAutoNum type="arabicPeriod"/>
            </a:pPr>
            <a:r>
              <a:rPr lang="is-IS" b="0" baseline="0" dirty="0">
                <a:latin typeface="+mn-lt"/>
              </a:rPr>
              <a:t>A final callout can be used to remind students about the use of </a:t>
            </a:r>
            <a:r>
              <a:rPr kumimoji="0" lang="en-GB" sz="1200" b="0" i="0" u="none" strike="noStrike" kern="1200" cap="none" spc="0" normalizeH="0" baseline="0" noProof="0" dirty="0">
                <a:ln>
                  <a:noFill/>
                </a:ln>
                <a:solidFill>
                  <a:srgbClr val="203864"/>
                </a:solidFill>
                <a:effectLst/>
                <a:uLnTx/>
                <a:uFillTx/>
                <a:latin typeface="+mn-lt"/>
                <a:ea typeface="+mn-ea"/>
                <a:cs typeface="+mn-cs"/>
              </a:rPr>
              <a:t>‘</a:t>
            </a:r>
            <a:r>
              <a:rPr kumimoji="0" lang="en-GB" sz="1200" b="0" i="0" u="none" strike="noStrike" kern="1200" cap="none" spc="0" normalizeH="0" baseline="0" noProof="0" dirty="0" err="1">
                <a:ln>
                  <a:noFill/>
                </a:ln>
                <a:solidFill>
                  <a:srgbClr val="203864"/>
                </a:solidFill>
                <a:effectLst/>
                <a:uLnTx/>
                <a:uFillTx/>
                <a:latin typeface="+mn-lt"/>
                <a:ea typeface="+mn-ea"/>
                <a:cs typeface="+mn-cs"/>
              </a:rPr>
              <a:t>estar</a:t>
            </a:r>
            <a:r>
              <a:rPr kumimoji="0" lang="en-GB" sz="1200" b="0" i="0" u="none" strike="noStrike" kern="1200" cap="none" spc="0" normalizeH="0" baseline="0" noProof="0" dirty="0">
                <a:ln>
                  <a:noFill/>
                </a:ln>
                <a:solidFill>
                  <a:srgbClr val="203864"/>
                </a:solidFill>
                <a:effectLst/>
                <a:uLnTx/>
                <a:uFillTx/>
                <a:latin typeface="+mn-lt"/>
                <a:ea typeface="+mn-ea"/>
                <a:cs typeface="+mn-cs"/>
              </a:rPr>
              <a:t>’, which will be used in this lesson’s activities.</a:t>
            </a:r>
            <a:endParaRPr lang="is-IS" b="0" baseline="0" dirty="0">
              <a:latin typeface="+mn-lt"/>
            </a:endParaRPr>
          </a:p>
          <a:p>
            <a:endParaRPr lang="en-US" b="0" dirty="0"/>
          </a:p>
          <a:p>
            <a:r>
              <a:rPr lang="en-US"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is-IS" b="0" baseline="0" dirty="0"/>
              <a:t>It might be worth also reminding students that adjective agreement (for gender and number) is still needed when using comparatives.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Two common irregular</a:t>
            </a:r>
            <a:r>
              <a:rPr lang="en-US" b="0" baseline="0" dirty="0"/>
              <a:t> comparatives, ‘</a:t>
            </a:r>
            <a:r>
              <a:rPr lang="en-US" b="0" baseline="0" dirty="0" err="1"/>
              <a:t>mejor</a:t>
            </a:r>
            <a:r>
              <a:rPr lang="en-US" b="0" baseline="0" dirty="0"/>
              <a:t>’ and ‘</a:t>
            </a:r>
            <a:r>
              <a:rPr lang="en-US" b="0" baseline="0" dirty="0" err="1"/>
              <a:t>peor</a:t>
            </a:r>
            <a:r>
              <a:rPr lang="en-US" b="0" baseline="0" dirty="0"/>
              <a:t>’, will be introduced in the second lesson this week.</a:t>
            </a:r>
          </a:p>
          <a:p>
            <a:r>
              <a:rPr lang="en-US" b="0" baseline="0" dirty="0"/>
              <a:t>3. In English it is also possible to say, e.g., ‘not as tired as’ rather than ‘less tired than’. This sounds slightly less formal. However, ‘less’ is a direct translation of ‘</a:t>
            </a:r>
            <a:r>
              <a:rPr lang="en-US" b="0" baseline="0" dirty="0" err="1"/>
              <a:t>menos</a:t>
            </a:r>
            <a:r>
              <a:rPr lang="en-US" b="0" baseline="0" dirty="0"/>
              <a:t>’ and so is likely to be more pedagogically appropriate (particularly as ‘tan…</a:t>
            </a:r>
            <a:r>
              <a:rPr lang="en-US" b="0" baseline="0" dirty="0" err="1"/>
              <a:t>como</a:t>
            </a:r>
            <a:r>
              <a:rPr lang="en-US" b="0" baseline="0" dirty="0"/>
              <a:t>’ will also be taught later)</a:t>
            </a:r>
            <a:r>
              <a:rPr lang="en-US" b="0" baseline="0" dirty="0">
                <a:solidFill>
                  <a:srgbClr val="203864"/>
                </a:solidFill>
              </a:rPr>
              <a:t>.</a:t>
            </a:r>
          </a:p>
          <a:p>
            <a:r>
              <a:rPr lang="en-US" b="0" baseline="0" dirty="0">
                <a:solidFill>
                  <a:srgbClr val="203864"/>
                </a:solidFill>
              </a:rPr>
              <a:t>4. ‘Más … que’ and ‘</a:t>
            </a:r>
            <a:r>
              <a:rPr lang="en-US" b="0" baseline="0" dirty="0" err="1">
                <a:solidFill>
                  <a:srgbClr val="203864"/>
                </a:solidFill>
              </a:rPr>
              <a:t>menos</a:t>
            </a:r>
            <a:r>
              <a:rPr lang="en-US" b="0" baseline="0" dirty="0">
                <a:solidFill>
                  <a:srgbClr val="203864"/>
                </a:solidFill>
              </a:rPr>
              <a:t> …. que’ are also used with adverbs to make comparisons (e.g., </a:t>
            </a:r>
            <a:r>
              <a:rPr lang="en-US" b="0" baseline="0" dirty="0" err="1">
                <a:solidFill>
                  <a:srgbClr val="203864"/>
                </a:solidFill>
              </a:rPr>
              <a:t>Él</a:t>
            </a:r>
            <a:r>
              <a:rPr lang="en-US" b="0" baseline="0" dirty="0">
                <a:solidFill>
                  <a:srgbClr val="203864"/>
                </a:solidFill>
              </a:rPr>
              <a:t> </a:t>
            </a:r>
            <a:r>
              <a:rPr lang="en-US" b="0" baseline="0" dirty="0" err="1">
                <a:solidFill>
                  <a:srgbClr val="203864"/>
                </a:solidFill>
              </a:rPr>
              <a:t>camina</a:t>
            </a:r>
            <a:r>
              <a:rPr lang="en-US" b="0" baseline="0" dirty="0">
                <a:solidFill>
                  <a:srgbClr val="203864"/>
                </a:solidFill>
              </a:rPr>
              <a:t> </a:t>
            </a:r>
            <a:r>
              <a:rPr lang="en-US" b="0" baseline="0" dirty="0" err="1">
                <a:solidFill>
                  <a:srgbClr val="203864"/>
                </a:solidFill>
              </a:rPr>
              <a:t>más</a:t>
            </a:r>
            <a:r>
              <a:rPr lang="en-US" b="0" baseline="0" dirty="0">
                <a:solidFill>
                  <a:srgbClr val="203864"/>
                </a:solidFill>
              </a:rPr>
              <a:t> </a:t>
            </a:r>
            <a:r>
              <a:rPr lang="en-US" b="0" baseline="0" dirty="0" err="1">
                <a:solidFill>
                  <a:srgbClr val="203864"/>
                </a:solidFill>
              </a:rPr>
              <a:t>rapido</a:t>
            </a:r>
            <a:r>
              <a:rPr lang="en-US" b="0" baseline="0" dirty="0">
                <a:solidFill>
                  <a:srgbClr val="203864"/>
                </a:solidFill>
              </a:rPr>
              <a:t> que </a:t>
            </a:r>
            <a:r>
              <a:rPr lang="en-US" b="0" baseline="0" dirty="0" err="1">
                <a:solidFill>
                  <a:srgbClr val="203864"/>
                </a:solidFill>
              </a:rPr>
              <a:t>tú</a:t>
            </a:r>
            <a:r>
              <a:rPr lang="en-US" b="0" baseline="0" dirty="0">
                <a:solidFill>
                  <a:srgbClr val="203864"/>
                </a:solidFill>
              </a:rPr>
              <a:t>). Here, however, the focus is only on adjectives.</a:t>
            </a:r>
            <a:endParaRPr lang="en-US" b="0" dirty="0">
              <a:solidFill>
                <a:srgbClr val="203864"/>
              </a:solidFill>
            </a:endParaRPr>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3560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8</a:t>
            </a:r>
            <a:r>
              <a:rPr lang="en-GB" b="0" baseline="0" dirty="0"/>
              <a:t> minutes</a:t>
            </a:r>
          </a:p>
          <a:p>
            <a:endParaRPr lang="en-GB" b="0" baseline="0" dirty="0"/>
          </a:p>
          <a:p>
            <a:r>
              <a:rPr lang="en-GB" b="1" baseline="0" dirty="0"/>
              <a:t>Aim: </a:t>
            </a:r>
            <a:r>
              <a:rPr lang="en-GB" b="0" baseline="0" dirty="0"/>
              <a:t>to practise written comprehension of regular comparatives and words from this week’s vocabulary set.</a:t>
            </a:r>
          </a:p>
          <a:p>
            <a:endParaRPr lang="en-GB" b="0" baseline="0" dirty="0"/>
          </a:p>
          <a:p>
            <a:r>
              <a:rPr lang="en-GB" b="1" baseline="0" dirty="0"/>
              <a:t>Procedure:</a:t>
            </a:r>
          </a:p>
          <a:p>
            <a:pPr marL="228600" indent="-228600">
              <a:buAutoNum type="arabicPeriod"/>
            </a:pPr>
            <a:r>
              <a:rPr lang="en-GB" b="0" baseline="0" dirty="0"/>
              <a:t>Students read the two speech bubbles and then fill in the missing words in English according to the information. It may help students to know that sentences 1-3 refer to the speech bubble on the left and 4-7 refer to the speech bubble on the right.</a:t>
            </a:r>
          </a:p>
          <a:p>
            <a:pPr marL="228600" indent="-228600">
              <a:buAutoNum type="arabicPeriod"/>
            </a:pPr>
            <a:r>
              <a:rPr lang="en-GB" b="0" baseline="0" dirty="0"/>
              <a:t>Teachers show the answers by clicking.</a:t>
            </a:r>
          </a:p>
          <a:p>
            <a:pPr marL="228600" indent="-228600">
              <a:buAutoNum type="arabicPeriod"/>
            </a:pPr>
            <a:r>
              <a:rPr lang="en-GB" b="0" baseline="0" dirty="0"/>
              <a:t>Students could be asked to translate the speeches afterwards.</a:t>
            </a:r>
            <a:endParaRPr lang="en-GB" b="1" dirty="0"/>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 words (1 is the most frequent word in Spanish): </a:t>
            </a:r>
            <a:br>
              <a:rPr lang="en-GB" baseline="0" dirty="0"/>
            </a:br>
            <a:r>
              <a:rPr lang="en-US" b="0" dirty="0" err="1"/>
              <a:t>elegante</a:t>
            </a:r>
            <a:r>
              <a:rPr lang="en-US" b="0" dirty="0"/>
              <a:t> [2742]</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169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n-US" b="0" baseline="0" dirty="0"/>
              <a:t>revisit ‘</a:t>
            </a:r>
            <a:r>
              <a:rPr lang="en-US" b="0" baseline="0" dirty="0" err="1"/>
              <a:t>mejor</a:t>
            </a:r>
            <a:r>
              <a:rPr lang="en-US" b="0" baseline="0" dirty="0"/>
              <a:t> que’ and ‘</a:t>
            </a:r>
            <a:r>
              <a:rPr lang="en-US" b="0" baseline="0" dirty="0" err="1"/>
              <a:t>peor</a:t>
            </a:r>
            <a:r>
              <a:rPr lang="en-US" b="0" baseline="0" dirty="0"/>
              <a:t> que’.</a:t>
            </a:r>
            <a:endParaRPr lang="en-US" b="1" dirty="0"/>
          </a:p>
          <a:p>
            <a:endParaRPr lang="en-US" b="1" dirty="0"/>
          </a:p>
          <a:p>
            <a:r>
              <a:rPr lang="en-US" b="1" dirty="0"/>
              <a:t>Procedure:</a:t>
            </a:r>
          </a:p>
          <a:p>
            <a:pPr marL="228600" indent="-228600">
              <a:buAutoNum type="arabicPeriod"/>
            </a:pPr>
            <a:r>
              <a:rPr lang="en-US" b="0" baseline="0" dirty="0"/>
              <a:t>Teachers click to see the explanation of using ‘</a:t>
            </a:r>
            <a:r>
              <a:rPr lang="en-US" b="0" baseline="0" dirty="0" err="1"/>
              <a:t>mejor</a:t>
            </a:r>
            <a:r>
              <a:rPr lang="en-US" b="0" baseline="0" dirty="0"/>
              <a:t> que’ and ‘</a:t>
            </a:r>
            <a:r>
              <a:rPr lang="en-US" b="0" baseline="0" dirty="0" err="1"/>
              <a:t>peor</a:t>
            </a:r>
            <a:r>
              <a:rPr lang="en-US" b="0" baseline="0" dirty="0"/>
              <a:t> que’.</a:t>
            </a:r>
          </a:p>
          <a:p>
            <a:pPr marL="228600" indent="-228600">
              <a:buAutoNum type="arabicPeriod"/>
            </a:pPr>
            <a:r>
              <a:rPr lang="en-US" b="0" dirty="0"/>
              <a:t>Two</a:t>
            </a:r>
            <a:r>
              <a:rPr lang="en-US" b="0" baseline="0" dirty="0"/>
              <a:t> examples are provided. The first click in both cases shows the Spanish and another click shows the English.</a:t>
            </a:r>
          </a:p>
          <a:p>
            <a:pPr marL="228600" indent="-228600">
              <a:buAutoNum type="arabicPeriod"/>
            </a:pPr>
            <a:r>
              <a:rPr lang="en-US" b="0" baseline="0" dirty="0"/>
              <a:t>Teachers should draw attention to the fact that ‘</a:t>
            </a:r>
            <a:r>
              <a:rPr lang="en-US" b="0" baseline="0" dirty="0" err="1"/>
              <a:t>mejor</a:t>
            </a:r>
            <a:r>
              <a:rPr lang="en-US" b="0" baseline="0" dirty="0"/>
              <a:t>’ and ‘</a:t>
            </a:r>
            <a:r>
              <a:rPr lang="en-US" b="0" baseline="0" dirty="0" err="1"/>
              <a:t>peor</a:t>
            </a:r>
            <a:r>
              <a:rPr lang="en-US" b="0" baseline="0" dirty="0"/>
              <a:t>’ are adjectives and follow the rules for </a:t>
            </a:r>
            <a:r>
              <a:rPr lang="en-US" b="0" baseline="0" dirty="0" err="1"/>
              <a:t>pluralising</a:t>
            </a:r>
            <a:r>
              <a:rPr lang="en-US" b="0" baseline="0" dirty="0"/>
              <a:t> (as show in the second example) and also the use of ’las </a:t>
            </a:r>
            <a:r>
              <a:rPr lang="en-US" b="0" baseline="0" dirty="0" err="1"/>
              <a:t>chicas’</a:t>
            </a:r>
            <a:r>
              <a:rPr lang="en-US" b="0" baseline="0" dirty="0"/>
              <a:t> to mean ‘we (us) girls’.</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49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baseline="0" dirty="0"/>
              <a:t>7 minutes</a:t>
            </a:r>
            <a:endParaRPr lang="en-US" b="1" dirty="0"/>
          </a:p>
          <a:p>
            <a:endParaRPr lang="en-US" b="1" dirty="0"/>
          </a:p>
          <a:p>
            <a:r>
              <a:rPr lang="en-US" b="1" dirty="0"/>
              <a:t>Aim: </a:t>
            </a:r>
            <a:r>
              <a:rPr lang="en-US" b="0" dirty="0"/>
              <a:t>to </a:t>
            </a:r>
            <a:r>
              <a:rPr lang="en-US" b="0" dirty="0" err="1"/>
              <a:t>practise</a:t>
            </a:r>
            <a:r>
              <a:rPr lang="en-US" b="0" dirty="0"/>
              <a:t> aural comprehension </a:t>
            </a:r>
            <a:r>
              <a:rPr lang="en-US" b="0" baseline="0" dirty="0"/>
              <a:t>of adjective number agreement, regular comparatives and </a:t>
            </a:r>
            <a:r>
              <a:rPr lang="en-US" b="0" i="1" baseline="0" dirty="0" err="1"/>
              <a:t>mejor</a:t>
            </a:r>
            <a:r>
              <a:rPr lang="en-US" b="0" baseline="0" dirty="0"/>
              <a:t> / </a:t>
            </a:r>
            <a:r>
              <a:rPr lang="en-US" b="0" i="1" baseline="0" dirty="0" err="1"/>
              <a:t>peor</a:t>
            </a:r>
            <a:r>
              <a:rPr lang="en-US" b="0" i="1" baseline="0" dirty="0"/>
              <a:t> que</a:t>
            </a:r>
            <a:r>
              <a:rPr lang="en-US" b="0" baseline="0" dirty="0"/>
              <a:t>.</a:t>
            </a:r>
            <a:endParaRPr lang="en-US" b="1" dirty="0"/>
          </a:p>
          <a:p>
            <a:endParaRPr lang="en-US" b="1" dirty="0"/>
          </a:p>
          <a:p>
            <a:r>
              <a:rPr lang="en-US" b="1" dirty="0"/>
              <a:t>Procedure:</a:t>
            </a:r>
          </a:p>
          <a:p>
            <a:pPr marL="228600" indent="-228600">
              <a:buAutoNum type="arabicPeriod"/>
            </a:pPr>
            <a:r>
              <a:rPr lang="en-US" b="0" dirty="0"/>
              <a:t>Students write 1-6. </a:t>
            </a:r>
          </a:p>
          <a:p>
            <a:pPr marL="228600" indent="-228600">
              <a:buAutoNum type="arabicPeriod"/>
            </a:pPr>
            <a:r>
              <a:rPr lang="en-US" b="0" dirty="0"/>
              <a:t>They first differentiate between ‘I’ and ‘we’, based on the adjective agreement (as the verb form is obscured).</a:t>
            </a:r>
          </a:p>
          <a:p>
            <a:pPr marL="228600" indent="-228600">
              <a:buAutoNum type="arabicPeriod"/>
            </a:pPr>
            <a:r>
              <a:rPr lang="en-US" b="0" dirty="0"/>
              <a:t>Listening again, they translate the comparison into English. </a:t>
            </a:r>
          </a:p>
          <a:p>
            <a:pPr marL="228600" indent="-228600">
              <a:buAutoNum type="arabicPeriod" startAt="4"/>
            </a:pPr>
            <a:r>
              <a:rPr lang="en-US" b="0" dirty="0"/>
              <a:t>Teacher elicits the answers chorally from the class one by one, then clicking to reveal the written answers.</a:t>
            </a:r>
          </a:p>
          <a:p>
            <a:pPr marL="228600" indent="-228600">
              <a:buAutoNum type="arabicPeriod" startAt="4"/>
            </a:pPr>
            <a:r>
              <a:rPr lang="en-US" b="0" baseline="0" dirty="0"/>
              <a:t>Finally, click to reveal a set of beige audio buttons with the full sentence audio.</a:t>
            </a:r>
          </a:p>
          <a:p>
            <a:endParaRPr lang="en-US" b="1"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En</a:t>
            </a:r>
            <a:r>
              <a:rPr lang="en-US" b="0" dirty="0"/>
              <a:t> el campo, [</a:t>
            </a:r>
            <a:r>
              <a:rPr lang="en-US" b="0" dirty="0" err="1"/>
              <a:t>estamos</a:t>
            </a:r>
            <a:r>
              <a:rPr lang="en-US" b="0" dirty="0"/>
              <a:t>] </a:t>
            </a:r>
            <a:r>
              <a:rPr lang="en-US" b="0" dirty="0" err="1"/>
              <a:t>más</a:t>
            </a:r>
            <a:r>
              <a:rPr lang="en-US" b="0" dirty="0"/>
              <a:t> </a:t>
            </a:r>
            <a:r>
              <a:rPr lang="en-US" b="0" dirty="0" err="1"/>
              <a:t>contentos</a:t>
            </a:r>
            <a:r>
              <a:rPr lang="en-US" b="0" dirty="0"/>
              <a:t> que </a:t>
            </a:r>
            <a:r>
              <a:rPr lang="en-US" b="0" dirty="0" err="1"/>
              <a:t>cuando</a:t>
            </a:r>
            <a:r>
              <a:rPr lang="en-US" b="0" dirty="0"/>
              <a:t> </a:t>
            </a:r>
            <a:r>
              <a:rPr lang="en-US" b="0" dirty="0" err="1"/>
              <a:t>estamos</a:t>
            </a:r>
            <a:r>
              <a:rPr lang="en-US" b="0" dirty="0"/>
              <a:t> </a:t>
            </a:r>
            <a:r>
              <a:rPr lang="en-US" b="0" dirty="0" err="1"/>
              <a:t>en</a:t>
            </a:r>
            <a:r>
              <a:rPr lang="en-US" b="0" dirty="0"/>
              <a:t> casa.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Cuando</a:t>
            </a:r>
            <a:r>
              <a:rPr lang="en-US" b="0" dirty="0"/>
              <a:t> </a:t>
            </a:r>
            <a:r>
              <a:rPr lang="en-US" b="0" dirty="0" err="1"/>
              <a:t>nado</a:t>
            </a:r>
            <a:r>
              <a:rPr lang="en-US" b="0" dirty="0"/>
              <a:t> </a:t>
            </a:r>
            <a:r>
              <a:rPr lang="en-US" b="0" dirty="0" err="1"/>
              <a:t>en</a:t>
            </a:r>
            <a:r>
              <a:rPr lang="en-US" b="0" dirty="0"/>
              <a:t> el </a:t>
            </a:r>
            <a:r>
              <a:rPr lang="en-US" b="0" dirty="0" err="1"/>
              <a:t>lago</a:t>
            </a:r>
            <a:r>
              <a:rPr lang="en-US" b="0" dirty="0"/>
              <a:t> [</a:t>
            </a:r>
            <a:r>
              <a:rPr lang="en-US" b="0" dirty="0" err="1"/>
              <a:t>estoy</a:t>
            </a:r>
            <a:r>
              <a:rPr lang="en-US" b="0" dirty="0"/>
              <a:t>] </a:t>
            </a:r>
            <a:r>
              <a:rPr lang="en-US" b="0" dirty="0" err="1"/>
              <a:t>menos</a:t>
            </a:r>
            <a:r>
              <a:rPr lang="en-US" b="0" dirty="0"/>
              <a:t> </a:t>
            </a:r>
            <a:r>
              <a:rPr lang="en-US" b="0" dirty="0" err="1"/>
              <a:t>nerviosa</a:t>
            </a:r>
            <a:r>
              <a:rPr lang="en-US" b="0" dirty="0"/>
              <a:t> que </a:t>
            </a:r>
            <a:r>
              <a:rPr lang="en-US" b="0" dirty="0" err="1"/>
              <a:t>cuando</a:t>
            </a:r>
            <a:r>
              <a:rPr lang="en-US" b="0" dirty="0"/>
              <a:t> </a:t>
            </a:r>
            <a:r>
              <a:rPr lang="en-US" b="0" dirty="0" err="1"/>
              <a:t>monto</a:t>
            </a:r>
            <a:r>
              <a:rPr lang="en-US" b="0" dirty="0"/>
              <a:t> a caballo.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Daniel y </a:t>
            </a:r>
            <a:r>
              <a:rPr lang="en-US" b="0" dirty="0" err="1"/>
              <a:t>yo</a:t>
            </a:r>
            <a:r>
              <a:rPr lang="en-US" b="0" dirty="0"/>
              <a:t> [</a:t>
            </a:r>
            <a:r>
              <a:rPr lang="en-US" b="0" dirty="0" err="1"/>
              <a:t>somos</a:t>
            </a:r>
            <a:r>
              <a:rPr lang="en-US" b="0" dirty="0"/>
              <a:t>] </a:t>
            </a:r>
            <a:r>
              <a:rPr lang="en-US" b="0" dirty="0" err="1"/>
              <a:t>más</a:t>
            </a:r>
            <a:r>
              <a:rPr lang="en-US" b="0" dirty="0"/>
              <a:t> </a:t>
            </a:r>
            <a:r>
              <a:rPr lang="en-US" b="0" dirty="0" err="1"/>
              <a:t>activos</a:t>
            </a:r>
            <a:r>
              <a:rPr lang="en-US" b="0" dirty="0"/>
              <a:t> que </a:t>
            </a:r>
            <a:r>
              <a:rPr lang="en-US" b="0" dirty="0" err="1"/>
              <a:t>mamá</a:t>
            </a:r>
            <a:r>
              <a:rPr lang="en-US" b="0" dirty="0"/>
              <a:t> y </a:t>
            </a:r>
            <a:r>
              <a:rPr lang="en-US" b="0" dirty="0" err="1"/>
              <a:t>papá</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Sin embargo </a:t>
            </a:r>
            <a:r>
              <a:rPr lang="en-US" b="0" dirty="0" err="1"/>
              <a:t>parece</a:t>
            </a:r>
            <a:r>
              <a:rPr lang="en-US" b="0" dirty="0"/>
              <a:t> que [</a:t>
            </a:r>
            <a:r>
              <a:rPr lang="en-US" b="0" dirty="0" err="1"/>
              <a:t>estamos</a:t>
            </a:r>
            <a:r>
              <a:rPr lang="en-US" b="0" dirty="0"/>
              <a:t>] </a:t>
            </a:r>
            <a:r>
              <a:rPr lang="en-US" b="0" dirty="0" err="1"/>
              <a:t>menos</a:t>
            </a:r>
            <a:r>
              <a:rPr lang="en-US" b="0" dirty="0"/>
              <a:t> </a:t>
            </a:r>
            <a:r>
              <a:rPr lang="en-US" b="0" dirty="0" err="1"/>
              <a:t>cansados</a:t>
            </a:r>
            <a:r>
              <a:rPr lang="en-US" b="0" dirty="0"/>
              <a:t> que </a:t>
            </a:r>
            <a:r>
              <a:rPr lang="en-US" b="0" dirty="0" err="1"/>
              <a:t>nuestros</a:t>
            </a:r>
            <a:r>
              <a:rPr lang="en-US" b="0" dirty="0"/>
              <a:t> padres.</a:t>
            </a:r>
          </a:p>
          <a:p>
            <a:pPr marL="228600" indent="-228600">
              <a:buAutoNum type="arabicPeriod"/>
            </a:pPr>
            <a:r>
              <a:rPr lang="en-US" b="0" dirty="0" err="1"/>
              <a:t>Papá</a:t>
            </a:r>
            <a:r>
              <a:rPr lang="en-US" b="0" dirty="0"/>
              <a:t> y </a:t>
            </a:r>
            <a:r>
              <a:rPr lang="en-US" b="0" dirty="0" err="1"/>
              <a:t>yo</a:t>
            </a:r>
            <a:r>
              <a:rPr lang="en-US" b="0" dirty="0"/>
              <a:t> [</a:t>
            </a:r>
            <a:r>
              <a:rPr lang="en-US" b="0" dirty="0" err="1"/>
              <a:t>somos</a:t>
            </a:r>
            <a:r>
              <a:rPr lang="en-US" b="0" dirty="0"/>
              <a:t>] </a:t>
            </a:r>
            <a:r>
              <a:rPr lang="en-US" b="0" dirty="0" err="1"/>
              <a:t>mejores</a:t>
            </a:r>
            <a:r>
              <a:rPr lang="en-US" b="0" dirty="0"/>
              <a:t> que Daniel </a:t>
            </a:r>
            <a:r>
              <a:rPr lang="en-US" b="0" dirty="0" err="1"/>
              <a:t>en</a:t>
            </a:r>
            <a:r>
              <a:rPr lang="en-US" b="0" dirty="0"/>
              <a:t> el </a:t>
            </a:r>
            <a:r>
              <a:rPr lang="en-US" b="0" dirty="0" err="1"/>
              <a:t>ciclismo</a:t>
            </a:r>
            <a:r>
              <a:rPr lang="en-US" b="0" dirty="0"/>
              <a:t> de </a:t>
            </a:r>
            <a:r>
              <a:rPr lang="en-US" b="0" dirty="0" err="1"/>
              <a:t>montaña</a:t>
            </a:r>
            <a:r>
              <a:rPr lang="en-US" b="0" dirty="0"/>
              <a:t>.</a:t>
            </a:r>
          </a:p>
          <a:p>
            <a:pPr marL="228600" indent="-228600">
              <a:buAutoNum type="arabicPeriod"/>
            </a:pPr>
            <a:r>
              <a:rPr lang="en-US" b="0" dirty="0" err="1"/>
              <a:t>Cuando</a:t>
            </a:r>
            <a:r>
              <a:rPr lang="en-US" b="0" dirty="0"/>
              <a:t> </a:t>
            </a:r>
            <a:r>
              <a:rPr lang="en-US" b="0" dirty="0" err="1"/>
              <a:t>montamos</a:t>
            </a:r>
            <a:r>
              <a:rPr lang="en-US" b="0" dirty="0"/>
              <a:t> a caballo ¡[soy] </a:t>
            </a:r>
            <a:r>
              <a:rPr lang="en-US" b="0" dirty="0" err="1"/>
              <a:t>peor</a:t>
            </a:r>
            <a:r>
              <a:rPr lang="en-US" b="0" dirty="0"/>
              <a:t> que </a:t>
            </a:r>
            <a:r>
              <a:rPr lang="en-US" b="0" dirty="0" err="1"/>
              <a:t>todos</a:t>
            </a:r>
            <a:r>
              <a:rPr lang="en-US" b="0" dirty="0"/>
              <a:t> </a:t>
            </a:r>
            <a:r>
              <a:rPr lang="en-US" b="0" dirty="0" err="1"/>
              <a:t>en</a:t>
            </a:r>
            <a:r>
              <a:rPr lang="en-US" b="0" dirty="0"/>
              <a:t> la </a:t>
            </a:r>
            <a:r>
              <a:rPr lang="en-US" b="0" dirty="0" err="1"/>
              <a:t>familia</a:t>
            </a:r>
            <a:r>
              <a:rPr lang="en-US" b="0" dirty="0"/>
              <a:t>!</a:t>
            </a:r>
          </a:p>
          <a:p>
            <a:pPr marL="228600" indent="-228600">
              <a:buAutoNum type="arabicPeriod"/>
            </a:pPr>
            <a:endParaRPr lang="en-US" b="0" dirty="0"/>
          </a:p>
          <a:p>
            <a:pPr marL="228600" indent="-228600">
              <a:buAutoNum type="arabicPeriod"/>
            </a:pPr>
            <a:endParaRPr lang="en-US" b="0"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3124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b="0" dirty="0"/>
              <a:t>to </a:t>
            </a:r>
            <a:r>
              <a:rPr lang="en-US" b="0" dirty="0" err="1"/>
              <a:t>practise</a:t>
            </a:r>
            <a:r>
              <a:rPr lang="en-US" b="0" dirty="0"/>
              <a:t> </a:t>
            </a:r>
            <a:r>
              <a:rPr lang="en-US" b="0" baseline="0" dirty="0"/>
              <a:t>oral production and comprehension of comparatives (regular and irregular), 1</a:t>
            </a:r>
            <a:r>
              <a:rPr lang="en-US" b="0" baseline="30000" dirty="0"/>
              <a:t>st</a:t>
            </a:r>
            <a:r>
              <a:rPr lang="en-US" b="0" baseline="0" dirty="0"/>
              <a:t> persons singular and plural of ser and </a:t>
            </a:r>
            <a:r>
              <a:rPr lang="en-US" b="0" baseline="0" dirty="0" err="1"/>
              <a:t>estar</a:t>
            </a:r>
            <a:r>
              <a:rPr lang="en-US" b="0" baseline="0" dirty="0"/>
              <a:t>, and other vocabulary from this week’s set.</a:t>
            </a:r>
          </a:p>
          <a:p>
            <a:endParaRPr lang="en-US" b="1" dirty="0"/>
          </a:p>
          <a:p>
            <a:r>
              <a:rPr lang="en-US" b="1" dirty="0"/>
              <a:t>Procedure:</a:t>
            </a:r>
          </a:p>
          <a:p>
            <a:r>
              <a:rPr lang="en-US" b="0" dirty="0"/>
              <a:t>1. The</a:t>
            </a:r>
            <a:r>
              <a:rPr lang="en-US" b="0" baseline="0" dirty="0"/>
              <a:t> cards should be handed out to students before beginning the activity so they get an idea of what is going to happen.</a:t>
            </a:r>
            <a:endParaRPr lang="en-US" b="0" dirty="0"/>
          </a:p>
          <a:p>
            <a:r>
              <a:rPr lang="en-US" b="0" dirty="0"/>
              <a:t>2. The teacher clicks through the slide to show a worked </a:t>
            </a:r>
            <a:r>
              <a:rPr lang="en-US" b="0" baseline="0" dirty="0"/>
              <a:t>example of the activity. </a:t>
            </a:r>
          </a:p>
          <a:p>
            <a:endParaRPr lang="en-US" b="0" dirty="0"/>
          </a:p>
          <a:p>
            <a:r>
              <a:rPr lang="en-GB" b="1" dirty="0"/>
              <a:t>Notes</a:t>
            </a:r>
          </a:p>
          <a:p>
            <a:r>
              <a:rPr lang="en-GB" b="0" dirty="0"/>
              <a:t>The</a:t>
            </a:r>
            <a:r>
              <a:rPr lang="en-GB" b="0" baseline="0" dirty="0"/>
              <a:t> cards for this activity can be printed out from the separate word document accompanying this </a:t>
            </a:r>
            <a:r>
              <a:rPr lang="en-GB" b="0" baseline="0" dirty="0" err="1"/>
              <a:t>powerpoint</a:t>
            </a:r>
            <a:r>
              <a:rPr lang="en-GB" b="0" baseline="0" dirty="0"/>
              <a:t>.</a:t>
            </a:r>
          </a:p>
          <a:p>
            <a:endParaRPr lang="en-GB" b="0" baseline="0" dirty="0"/>
          </a:p>
          <a:p>
            <a:r>
              <a:rPr lang="en-GB" b="0" baseline="0" dirty="0"/>
              <a:t>Differentiation: </a:t>
            </a:r>
            <a:r>
              <a:rPr lang="en-US" sz="1200" b="0" kern="1200" baseline="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o challenge a higher-achieving</a:t>
            </a:r>
            <a:r>
              <a:rPr lang="en-US" sz="1200" kern="1200" baseline="0" dirty="0">
                <a:solidFill>
                  <a:schemeClr val="tx1"/>
                </a:solidFill>
                <a:effectLst/>
                <a:latin typeface="+mn-lt"/>
                <a:ea typeface="+mn-ea"/>
                <a:cs typeface="+mn-cs"/>
              </a:rPr>
              <a:t> group </a:t>
            </a:r>
            <a:r>
              <a:rPr lang="en-US" sz="1200" kern="1200" dirty="0">
                <a:solidFill>
                  <a:schemeClr val="tx1"/>
                </a:solidFill>
                <a:effectLst/>
                <a:latin typeface="+mn-lt"/>
                <a:ea typeface="+mn-ea"/>
                <a:cs typeface="+mn-cs"/>
              </a:rPr>
              <a:t>students could</a:t>
            </a:r>
            <a:r>
              <a:rPr lang="en-US" sz="1200" kern="1200" baseline="0" dirty="0">
                <a:solidFill>
                  <a:schemeClr val="tx1"/>
                </a:solidFill>
                <a:effectLst/>
                <a:latin typeface="+mn-lt"/>
                <a:ea typeface="+mn-ea"/>
                <a:cs typeface="+mn-cs"/>
              </a:rPr>
              <a:t> translate the full sentence. </a:t>
            </a:r>
            <a:endParaRPr lang="en-GB" sz="1200"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428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A prompt cards and sentences</a:t>
            </a:r>
            <a:r>
              <a:rPr lang="en-GB" b="0" baseline="0" dirty="0"/>
              <a:t> to complete</a:t>
            </a:r>
            <a:endParaRPr lang="en-GB" b="1" dirty="0"/>
          </a:p>
          <a:p>
            <a:endParaRPr lang="en-GB" b="1" dirty="0"/>
          </a:p>
          <a:p>
            <a:r>
              <a:rPr lang="en-GB" b="1" dirty="0"/>
              <a:t>DO NOT DISPLAY DURING ACTIVITY</a:t>
            </a:r>
          </a:p>
          <a:p>
            <a:pPr marL="0" marR="0" lvl="0" indent="0" algn="l" defTabSz="914400" rtl="0" eaLnBrk="1" fontAlgn="auto" latinLnBrk="0" hangingPunct="1">
              <a:lnSpc>
                <a:spcPct val="100000"/>
              </a:lnSpc>
              <a:spcBef>
                <a:spcPts val="0"/>
              </a:spcBef>
              <a:spcAft>
                <a:spcPts val="400"/>
              </a:spcAft>
              <a:buClrTx/>
              <a:buSzTx/>
              <a:buFontTx/>
              <a:buNone/>
              <a:tabLst/>
              <a:defRPr/>
            </a:pPr>
            <a:r>
              <a:rPr lang="en-GB" b="0" dirty="0"/>
              <a:t>See accompanying Word doc for printable version.</a:t>
            </a:r>
          </a:p>
          <a:p>
            <a:pPr marL="0" marR="0" lvl="0" indent="0" algn="l" defTabSz="914400" rtl="0" eaLnBrk="1" fontAlgn="auto" latinLnBrk="0" hangingPunct="1">
              <a:lnSpc>
                <a:spcPct val="100000"/>
              </a:lnSpc>
              <a:spcBef>
                <a:spcPts val="0"/>
              </a:spcBef>
              <a:spcAft>
                <a:spcPts val="40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400"/>
              </a:spcAft>
              <a:buClrTx/>
              <a:buSzTx/>
              <a:buFontTx/>
              <a:buNone/>
              <a:tabLst/>
              <a:defRPr/>
            </a:pPr>
            <a:r>
              <a:rPr lang="en-GB" b="0" dirty="0"/>
              <a:t>Target sentences for Persona A:</a:t>
            </a:r>
            <a:br>
              <a:rPr lang="en-GB" b="0" dirty="0"/>
            </a:br>
            <a:r>
              <a:rPr lang="en-GB" b="0" dirty="0"/>
              <a:t>1.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amigos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locos/as que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mamá</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papá</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2.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estoy</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menos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tonto/a que </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con mis amigos.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3.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los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viajes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con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soy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mejor</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que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tú</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montar</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 caballo.</a:t>
            </a:r>
            <a:endPar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4.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viajamos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autobús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estamos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enfermos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/as que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viajamos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coche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5.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Ahora</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estoy</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moreno</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/a que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fuimos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con la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escuela</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6.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Somos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1" i="0" u="none" strike="noStrike" kern="1200" cap="none" spc="0" normalizeH="0" baseline="0" noProof="0" dirty="0" err="1">
                <a:ln>
                  <a:noFill/>
                </a:ln>
                <a:solidFill>
                  <a:srgbClr val="002060"/>
                </a:solidFill>
                <a:effectLst/>
                <a:uLnTx/>
                <a:uFillTx/>
                <a:latin typeface="Century Gothic" panose="020F0302020204030204"/>
                <a:ea typeface="+mn-ea"/>
                <a:cs typeface="+mn-cs"/>
              </a:rPr>
              <a:t>activos</a:t>
            </a:r>
            <a:r>
              <a:rPr kumimoji="0" lang="en-US" sz="1200" b="1" i="0" u="none" strike="noStrike" kern="1200" cap="none" spc="0" normalizeH="0" baseline="0" noProof="0" dirty="0">
                <a:ln>
                  <a:noFill/>
                </a:ln>
                <a:solidFill>
                  <a:srgbClr val="002060"/>
                </a:solidFill>
                <a:effectLst/>
                <a:uLnTx/>
                <a:uFillTx/>
                <a:latin typeface="Century Gothic" panose="020F0302020204030204"/>
                <a:ea typeface="+mn-ea"/>
                <a:cs typeface="+mn-cs"/>
              </a:rPr>
              <a:t>/as que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nuestros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padres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pero</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ellos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son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listos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endParaRPr lang="en-GB" b="0" dirty="0"/>
          </a:p>
          <a:p>
            <a:r>
              <a:rPr lang="en-GB" b="0" dirty="0"/>
              <a:t>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2345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Arial" panose="020B0604020202020204" pitchFamily="34" charset="0"/>
                <a:cs typeface="Arial" panose="020B0604020202020204" pitchFamily="34" charset="0"/>
              </a:rPr>
              <a:t>Person B prompt cards and sentences</a:t>
            </a:r>
            <a:r>
              <a:rPr lang="en-GB" b="0" baseline="0" dirty="0">
                <a:latin typeface="Arial" panose="020B0604020202020204" pitchFamily="34" charset="0"/>
                <a:cs typeface="Arial" panose="020B0604020202020204" pitchFamily="34" charset="0"/>
              </a:rPr>
              <a:t> to complete</a:t>
            </a:r>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DO NOT DISPLAY DURING ACTIVITY</a:t>
            </a:r>
          </a:p>
          <a:p>
            <a:r>
              <a:rPr lang="en-GB" b="0" dirty="0">
                <a:latin typeface="Arial" panose="020B0604020202020204" pitchFamily="34" charset="0"/>
                <a:cs typeface="Arial" panose="020B0604020202020204" pitchFamily="34" charset="0"/>
              </a:rPr>
              <a:t>See accompanying Word doc for printable version.</a:t>
            </a:r>
          </a:p>
          <a:p>
            <a:endParaRPr lang="en-GB"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400"/>
              </a:spcAft>
              <a:buClrTx/>
              <a:buSzTx/>
              <a:buFontTx/>
              <a:buNone/>
              <a:tabLst/>
              <a:defRPr/>
            </a:pPr>
            <a:r>
              <a:rPr lang="en-GB" b="0" dirty="0">
                <a:latin typeface="Arial" panose="020B0604020202020204" pitchFamily="34" charset="0"/>
                <a:cs typeface="Arial" panose="020B0604020202020204" pitchFamily="34" charset="0"/>
              </a:rPr>
              <a:t>Target sentences for Persona B:</a:t>
            </a:r>
            <a:br>
              <a:rPr lang="en-GB" b="0" dirty="0">
                <a:latin typeface="Arial" panose="020B0604020202020204" pitchFamily="34" charset="0"/>
                <a:cs typeface="Arial" panose="020B0604020202020204" pitchFamily="34" charset="0"/>
              </a:rPr>
            </a:br>
            <a:r>
              <a:rPr lang="en-GB" b="0" dirty="0">
                <a:latin typeface="Arial" panose="020B0604020202020204" pitchFamily="34" charset="0"/>
                <a:cs typeface="Arial" panose="020B0604020202020204" pitchFamily="34" charset="0"/>
              </a:rPr>
              <a:t>1. </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Con mis padres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estoy</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menos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nervioso</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 que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cuando</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vamos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viaje</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la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escuela</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En</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los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viajes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la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escuela</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estamos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más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emocionados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/as que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en</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los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viajes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nuestros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padres.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Con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nuestros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padres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estamos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más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tranquilos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/as </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que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cuando</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estamos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los amigos.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4.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En</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viajes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la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escuela</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soy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peor</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que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tú</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en</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los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deportes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equipo</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5.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Cuando</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vamos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en</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familia</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soy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más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simpatico/a que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cuando</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vamos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la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escuela</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6.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Cuando</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estamos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los padres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estamos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menos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alegres</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que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cuando</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estamos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los amigos.</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35776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a:t>
            </a:r>
            <a:r>
              <a:rPr lang="en-GB" b="1" baseline="0" dirty="0"/>
              <a:t> sheet </a:t>
            </a:r>
            <a:r>
              <a:rPr lang="en-GB" b="1" baseline="0"/>
              <a:t>for listening / writing part of the activity</a:t>
            </a:r>
            <a:endParaRPr lang="en-GB" b="1" dirty="0"/>
          </a:p>
          <a:p>
            <a:endParaRPr lang="en-GB" b="1" dirty="0"/>
          </a:p>
          <a:p>
            <a:r>
              <a:rPr lang="en-GB" b="1" dirty="0"/>
              <a:t>DO NOT DISPLAY DURING ACTIVITY</a:t>
            </a:r>
          </a:p>
          <a:p>
            <a:r>
              <a:rPr lang="en-GB" b="0" dirty="0"/>
              <a:t>See accompanying Word doc for printable </a:t>
            </a:r>
            <a:r>
              <a:rPr lang="en-GB" b="0"/>
              <a:t>version.</a:t>
            </a:r>
            <a:endParaRPr lang="en-GB" b="0" baseline="0" dirty="0"/>
          </a:p>
          <a:p>
            <a:pPr marL="0" indent="0">
              <a:buNone/>
            </a:pPr>
            <a:endParaRPr lang="en-GB" b="0" dirty="0"/>
          </a:p>
          <a:p>
            <a:endParaRPr lang="en-GB" b="0" dirty="0"/>
          </a:p>
          <a:p>
            <a:r>
              <a:rPr lang="en-GB" b="0" dirty="0"/>
              <a:t>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0450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Procedure:</a:t>
            </a:r>
            <a:br>
              <a:rPr lang="en-GB" dirty="0"/>
            </a:br>
            <a:r>
              <a:rPr lang="en-GB" dirty="0"/>
              <a:t>1. On successive clicks the bold words are underlined and the appropriate substitute word is highlighted. If a change is needed</a:t>
            </a:r>
            <a:r>
              <a:rPr lang="en-GB" baseline="0" dirty="0"/>
              <a:t> to its form, or an article is needed, this is highlighted in bold.</a:t>
            </a:r>
            <a:br>
              <a:rPr lang="en-GB" dirty="0"/>
            </a:br>
            <a:r>
              <a:rPr lang="en-GB" dirty="0"/>
              <a:t>2. Note that sometimes changes are needed to other words in the sentence.  All of these changes revisit previously taught grammar, which teachers can elicit and/or explain as needed.</a:t>
            </a:r>
            <a:r>
              <a:rPr lang="en-GB" baseline="0" dirty="0"/>
              <a:t> </a:t>
            </a:r>
            <a:endParaRPr lang="en-GB" dirty="0"/>
          </a:p>
          <a:p>
            <a:r>
              <a:rPr lang="en-GB" dirty="0"/>
              <a:t>3. When concluded, students see that 20 replacements were possible. </a:t>
            </a:r>
          </a:p>
          <a:p>
            <a:r>
              <a:rPr lang="en-GB" dirty="0"/>
              <a:t>4. Note that alternative substitutions are possible.  Teachers should make this clear and elicit students’ suggestions. </a:t>
            </a:r>
            <a:br>
              <a:rPr lang="en-GB" dirty="0"/>
            </a:br>
            <a:r>
              <a:rPr lang="en-GB" dirty="0"/>
              <a:t>In this case there are a number of possible changes involving adjectives, either describing the people or the place. Comparative sentences could also be adapted.</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3793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t>
            </a:r>
            <a:br>
              <a:rPr lang="en-GB" b="1" dirty="0"/>
            </a:br>
            <a:r>
              <a:rPr lang="en-US" b="1" dirty="0"/>
              <a:t>Timing: </a:t>
            </a:r>
            <a:r>
              <a:rPr lang="en-US" b="0" dirty="0"/>
              <a:t>1 minute</a:t>
            </a:r>
          </a:p>
          <a:p>
            <a:endParaRPr lang="en-US" b="1" dirty="0"/>
          </a:p>
          <a:p>
            <a:r>
              <a:rPr lang="en-US" b="1" dirty="0"/>
              <a:t>Aim: </a:t>
            </a:r>
            <a:r>
              <a:rPr lang="en-US" b="0" dirty="0"/>
              <a:t>to give feedback on the oral production part of the activity.</a:t>
            </a:r>
          </a:p>
          <a:p>
            <a:endParaRPr lang="en-US" b="1" dirty="0"/>
          </a:p>
          <a:p>
            <a:r>
              <a:rPr lang="en-US" b="1" dirty="0"/>
              <a:t>Procedure:</a:t>
            </a:r>
          </a:p>
          <a:p>
            <a:r>
              <a:rPr lang="en-US" b="0" dirty="0"/>
              <a:t>1. Click to bring up each comparative phrase.</a:t>
            </a:r>
            <a:endParaRPr lang="en-US" b="0" baseline="0" dirty="0"/>
          </a:p>
          <a:p>
            <a:endParaRPr lang="en-GB" b="1" dirty="0"/>
          </a:p>
          <a:p>
            <a:br>
              <a:rPr lang="en-GB" b="0" dirty="0"/>
            </a:b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347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22222"/>
                </a:solidFill>
                <a:effectLst/>
                <a:latin typeface="Arial" panose="020B0604020202020204" pitchFamily="34" charset="0"/>
              </a:rPr>
              <a:t>Note: </a:t>
            </a:r>
            <a:r>
              <a:rPr lang="en-GB" b="0" i="0" dirty="0">
                <a:solidFill>
                  <a:srgbClr val="222222"/>
                </a:solidFill>
                <a:effectLst/>
                <a:latin typeface="Arial" panose="020B0604020202020204" pitchFamily="34" charset="0"/>
              </a:rPr>
              <a:t>HW for Y9 is usually made up of pre-learning of vocabulary 15-30 minutes (depending on school policy on HW time) plus 20-30 minutes vocabulary activities to deepen word knowledge, provided on a student homework sheet (which also contains a clickable link to the audio file). Answer sheets are also provided.</a:t>
            </a:r>
            <a:br>
              <a:rPr lang="en-GB" b="0" i="0" dirty="0">
                <a:solidFill>
                  <a:srgbClr val="222222"/>
                </a:solidFill>
                <a:effectLst/>
                <a:latin typeface="Arial" panose="020B0604020202020204" pitchFamily="34" charset="0"/>
              </a:rPr>
            </a:b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The answer sheet for the Y9 vocabulary learning HW sheet is here: https://rachelhawkes.com/LDPresources/Yr9Spanish/Spanish_Y9_Term1ii_Wk4_audio_HW_sheet_answers.docx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AutoNum type="romanLcParenR"/>
            </a:pPr>
            <a:r>
              <a:rPr lang="en-GB" sz="1200" dirty="0">
                <a:effectLst/>
                <a:latin typeface="Calibri" panose="020F0502020204030204" pitchFamily="34" charset="0"/>
                <a:ea typeface="Calibri" panose="020F0502020204030204" pitchFamily="34" charset="0"/>
                <a:cs typeface="Times New Roman" panose="02020603050405020304" pitchFamily="18" charset="0"/>
              </a:rPr>
              <a:t>With the LDP SOW the vocabulary for Years 9 – 11 is provided on Quizlet.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iii) Gaming Grammar has been acquired by Language Nut.  Its original content should still be available to teachers and much of it is appropriate for Y9 learners.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600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0" baseline="0" dirty="0"/>
              <a:t> recap ‘strong’ vowels</a:t>
            </a:r>
            <a:r>
              <a:rPr lang="es-ES" b="0" baseline="0" dirty="0"/>
              <a:t>; to </a:t>
            </a:r>
            <a:r>
              <a:rPr lang="es-ES" b="0" baseline="0" dirty="0" err="1"/>
              <a:t>practise</a:t>
            </a:r>
            <a:r>
              <a:rPr lang="es-ES" b="0" baseline="0" dirty="0"/>
              <a:t> </a:t>
            </a:r>
            <a:r>
              <a:rPr lang="es-ES" b="0" baseline="0" dirty="0" err="1"/>
              <a:t>the</a:t>
            </a:r>
            <a:r>
              <a:rPr lang="es-ES" b="0" baseline="0" dirty="0"/>
              <a:t> </a:t>
            </a:r>
            <a:r>
              <a:rPr lang="es-ES" b="0" baseline="0" dirty="0" err="1"/>
              <a:t>hiatus</a:t>
            </a:r>
            <a:r>
              <a:rPr lang="es-ES" b="0" baseline="0" dirty="0"/>
              <a:t> ‘</a:t>
            </a:r>
            <a:r>
              <a:rPr lang="es-ES" b="0" baseline="0" dirty="0" err="1"/>
              <a:t>ae</a:t>
            </a:r>
            <a:r>
              <a:rPr lang="es-ES" b="0" baseline="0" dirty="0"/>
              <a:t>’ and ‘</a:t>
            </a:r>
            <a:r>
              <a:rPr lang="es-ES" b="0" baseline="0" dirty="0" err="1"/>
              <a:t>ea</a:t>
            </a:r>
            <a:r>
              <a:rPr lang="es-ES" b="0" baseline="0" dirty="0"/>
              <a:t>’.</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0" indent="0">
              <a:buNone/>
            </a:pPr>
            <a:r>
              <a:rPr lang="en-GB" sz="1200" kern="1200" baseline="0" dirty="0">
                <a:solidFill>
                  <a:schemeClr val="tx1"/>
                </a:solidFill>
                <a:effectLst/>
                <a:latin typeface="+mn-lt"/>
                <a:ea typeface="+mn-ea"/>
                <a:cs typeface="+mn-cs"/>
              </a:rPr>
              <a:t>1. Click to bring up the explanation</a:t>
            </a:r>
          </a:p>
          <a:p>
            <a:pPr marL="0" indent="0">
              <a:buNone/>
            </a:pPr>
            <a:r>
              <a:rPr lang="en-GB" sz="1200" kern="1200" baseline="0" dirty="0">
                <a:solidFill>
                  <a:schemeClr val="tx1"/>
                </a:solidFill>
                <a:effectLst/>
                <a:latin typeface="+mn-lt"/>
                <a:ea typeface="+mn-ea"/>
                <a:cs typeface="+mn-cs"/>
              </a:rPr>
              <a:t>2. Model the pronunciation of words with ‘ae’ and ‘</a:t>
            </a:r>
            <a:r>
              <a:rPr lang="en-GB" sz="1200" kern="1200" baseline="0" dirty="0" err="1">
                <a:solidFill>
                  <a:schemeClr val="tx1"/>
                </a:solidFill>
                <a:effectLst/>
                <a:latin typeface="+mn-lt"/>
                <a:ea typeface="+mn-ea"/>
                <a:cs typeface="+mn-cs"/>
              </a:rPr>
              <a:t>ea</a:t>
            </a:r>
            <a:r>
              <a:rPr lang="en-GB" sz="1200" kern="1200" baseline="0" dirty="0">
                <a:solidFill>
                  <a:schemeClr val="tx1"/>
                </a:solidFill>
                <a:effectLst/>
                <a:latin typeface="+mn-lt"/>
                <a:ea typeface="+mn-ea"/>
                <a:cs typeface="+mn-cs"/>
              </a:rPr>
              <a:t>’.</a:t>
            </a:r>
          </a:p>
          <a:p>
            <a:pPr marL="0" indent="0">
              <a:buNone/>
            </a:pPr>
            <a:r>
              <a:rPr lang="en-GB" sz="1200" kern="1200" baseline="0" dirty="0">
                <a:solidFill>
                  <a:schemeClr val="tx1"/>
                </a:solidFill>
                <a:effectLst/>
                <a:latin typeface="+mn-lt"/>
                <a:ea typeface="+mn-ea"/>
                <a:cs typeface="+mn-cs"/>
              </a:rPr>
              <a:t>3. Elicit choral repetition of words from students.</a:t>
            </a:r>
          </a:p>
          <a:p>
            <a:pPr marL="0" indent="0">
              <a:buNone/>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4242947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a:t>
            </a:r>
            <a:r>
              <a:rPr lang="en-US" b="0" baseline="0" dirty="0"/>
              <a:t> </a:t>
            </a:r>
            <a:r>
              <a:rPr lang="es-ES" b="0" baseline="0" dirty="0" err="1"/>
              <a:t>practise</a:t>
            </a:r>
            <a:r>
              <a:rPr lang="es-ES" b="0" baseline="0" dirty="0"/>
              <a:t> aural </a:t>
            </a:r>
            <a:r>
              <a:rPr lang="es-ES" b="0" baseline="0" dirty="0" err="1"/>
              <a:t>recognition</a:t>
            </a:r>
            <a:r>
              <a:rPr lang="es-ES" b="0" baseline="0" dirty="0"/>
              <a:t> </a:t>
            </a:r>
            <a:r>
              <a:rPr lang="es-ES" b="0" baseline="0" dirty="0" err="1"/>
              <a:t>of</a:t>
            </a:r>
            <a:r>
              <a:rPr lang="es-ES" b="0" baseline="0" dirty="0"/>
              <a:t> </a:t>
            </a:r>
            <a:r>
              <a:rPr lang="es-ES" b="0" baseline="0" dirty="0" err="1"/>
              <a:t>the</a:t>
            </a:r>
            <a:r>
              <a:rPr lang="es-ES" b="0" baseline="0" dirty="0"/>
              <a:t> </a:t>
            </a:r>
            <a:r>
              <a:rPr lang="es-ES" b="0" baseline="0" dirty="0" err="1"/>
              <a:t>hiatus</a:t>
            </a:r>
            <a:r>
              <a:rPr lang="es-ES" b="0" baseline="0" dirty="0"/>
              <a:t> ‘</a:t>
            </a:r>
            <a:r>
              <a:rPr lang="es-ES" b="0" baseline="0" dirty="0" err="1"/>
              <a:t>ae</a:t>
            </a:r>
            <a:r>
              <a:rPr lang="es-ES" b="0" baseline="0" dirty="0"/>
              <a:t>’ and ‘</a:t>
            </a:r>
            <a:r>
              <a:rPr lang="es-ES" b="0" baseline="0" dirty="0" err="1"/>
              <a:t>ea</a:t>
            </a:r>
            <a:r>
              <a:rPr lang="es-ES" b="0" baseline="0" dirty="0"/>
              <a:t>’.</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baseline="0" dirty="0">
                <a:solidFill>
                  <a:schemeClr val="tx1"/>
                </a:solidFill>
                <a:effectLst/>
                <a:latin typeface="+mn-lt"/>
                <a:ea typeface="+mn-ea"/>
                <a:cs typeface="+mn-cs"/>
              </a:rPr>
              <a:t>Students listen to each phrase once and try to write the words including ‘ae’ or ‘</a:t>
            </a:r>
            <a:r>
              <a:rPr lang="en-GB" sz="1200" kern="1200" baseline="0" dirty="0" err="1">
                <a:solidFill>
                  <a:schemeClr val="tx1"/>
                </a:solidFill>
                <a:effectLst/>
                <a:latin typeface="+mn-lt"/>
                <a:ea typeface="+mn-ea"/>
                <a:cs typeface="+mn-cs"/>
              </a:rPr>
              <a:t>ea</a:t>
            </a:r>
            <a:r>
              <a:rPr lang="en-GB" sz="1200" kern="1200" baseline="0" dirty="0">
                <a:solidFill>
                  <a:schemeClr val="tx1"/>
                </a:solidFill>
                <a:effectLst/>
                <a:latin typeface="+mn-lt"/>
                <a:ea typeface="+mn-ea"/>
                <a:cs typeface="+mn-cs"/>
              </a:rPr>
              <a:t>’.</a:t>
            </a:r>
          </a:p>
          <a:p>
            <a:pPr marL="228600" indent="-228600">
              <a:buAutoNum type="arabicPeriod"/>
            </a:pPr>
            <a:r>
              <a:rPr lang="en-GB" sz="1200" kern="1200" baseline="0" dirty="0">
                <a:solidFill>
                  <a:schemeClr val="tx1"/>
                </a:solidFill>
                <a:effectLst/>
                <a:latin typeface="+mn-lt"/>
                <a:ea typeface="+mn-ea"/>
                <a:cs typeface="+mn-cs"/>
              </a:rPr>
              <a:t>Click to reveal the words with ‘ae’ or ‘</a:t>
            </a:r>
            <a:r>
              <a:rPr lang="en-GB" sz="1200" kern="1200" baseline="0" dirty="0" err="1">
                <a:solidFill>
                  <a:schemeClr val="tx1"/>
                </a:solidFill>
                <a:effectLst/>
                <a:latin typeface="+mn-lt"/>
                <a:ea typeface="+mn-ea"/>
                <a:cs typeface="+mn-cs"/>
              </a:rPr>
              <a:t>ea</a:t>
            </a:r>
            <a:r>
              <a:rPr lang="en-GB" sz="1200" kern="1200" baseline="0" dirty="0">
                <a:solidFill>
                  <a:schemeClr val="tx1"/>
                </a:solidFill>
                <a:effectLst/>
                <a:latin typeface="+mn-lt"/>
                <a:ea typeface="+mn-ea"/>
                <a:cs typeface="+mn-cs"/>
              </a:rPr>
              <a:t>’.</a:t>
            </a:r>
          </a:p>
          <a:p>
            <a:pPr marL="228600" indent="-228600">
              <a:buAutoNum type="arabicPeriod"/>
            </a:pPr>
            <a:r>
              <a:rPr lang="en-GB" sz="1200" kern="1200" baseline="0" dirty="0">
                <a:solidFill>
                  <a:schemeClr val="tx1"/>
                </a:solidFill>
                <a:effectLst/>
                <a:latin typeface="+mn-lt"/>
                <a:ea typeface="+mn-ea"/>
                <a:cs typeface="+mn-cs"/>
              </a:rPr>
              <a:t>Then, click to listen to the recording again. Students write the missing words.</a:t>
            </a:r>
          </a:p>
          <a:p>
            <a:pPr marL="228600" indent="-228600">
              <a:buAutoNum type="arabicPeriod"/>
            </a:pPr>
            <a:endParaRPr lang="en-GB" sz="1200" kern="1200" baseline="0" dirty="0">
              <a:solidFill>
                <a:schemeClr val="tx1"/>
              </a:solidFill>
              <a:effectLst/>
              <a:latin typeface="+mn-lt"/>
              <a:ea typeface="+mn-ea"/>
              <a:cs typeface="+mn-cs"/>
            </a:endParaRPr>
          </a:p>
          <a:p>
            <a:pPr marL="0" indent="0">
              <a:buNone/>
            </a:pPr>
            <a:r>
              <a:rPr lang="en-GB" sz="1200" kern="1200" baseline="0" dirty="0">
                <a:solidFill>
                  <a:schemeClr val="tx1"/>
                </a:solidFill>
                <a:effectLst/>
                <a:latin typeface="+mn-lt"/>
                <a:ea typeface="+mn-ea"/>
                <a:cs typeface="+mn-cs"/>
              </a:rPr>
              <a:t>Note: </a:t>
            </a:r>
            <a:r>
              <a:rPr lang="en-GB" sz="1200" i="1" kern="1200" baseline="0" dirty="0" err="1">
                <a:solidFill>
                  <a:schemeClr val="tx1"/>
                </a:solidFill>
                <a:effectLst/>
                <a:latin typeface="+mn-lt"/>
                <a:ea typeface="+mn-ea"/>
                <a:cs typeface="+mn-cs"/>
              </a:rPr>
              <a:t>océano</a:t>
            </a:r>
            <a:r>
              <a:rPr lang="en-GB" sz="1200" i="1" kern="1200" baseline="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is not glossed as students are likely to recognise its meaning.</a:t>
            </a:r>
          </a:p>
          <a:p>
            <a:pPr marL="0" indent="0">
              <a:buNone/>
            </a:pPr>
            <a:endParaRPr lang="en-GB" sz="1200"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Transcript:</a:t>
            </a:r>
          </a:p>
          <a:p>
            <a:pPr marL="228600" indent="-228600">
              <a:buAutoNum type="arabicPeriod"/>
            </a:pPr>
            <a:r>
              <a:rPr lang="en-GB" sz="1200" b="0" kern="1200" baseline="0" dirty="0">
                <a:solidFill>
                  <a:schemeClr val="tx1"/>
                </a:solidFill>
                <a:effectLst/>
                <a:latin typeface="+mn-lt"/>
                <a:ea typeface="+mn-ea"/>
                <a:cs typeface="+mn-cs"/>
              </a:rPr>
              <a:t>La </a:t>
            </a:r>
            <a:r>
              <a:rPr lang="en-GB" sz="1200" b="0" kern="1200" baseline="0" dirty="0" err="1">
                <a:solidFill>
                  <a:schemeClr val="tx1"/>
                </a:solidFill>
                <a:effectLst/>
                <a:latin typeface="+mn-lt"/>
                <a:ea typeface="+mn-ea"/>
                <a:cs typeface="+mn-cs"/>
              </a:rPr>
              <a:t>maestra</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lleva</a:t>
            </a:r>
            <a:r>
              <a:rPr lang="en-GB" sz="1200" b="0" kern="1200" baseline="0" dirty="0">
                <a:solidFill>
                  <a:schemeClr val="tx1"/>
                </a:solidFill>
                <a:effectLst/>
                <a:latin typeface="+mn-lt"/>
                <a:ea typeface="+mn-ea"/>
                <a:cs typeface="+mn-cs"/>
              </a:rPr>
              <a:t> a los </a:t>
            </a:r>
            <a:r>
              <a:rPr lang="en-GB" sz="1200" b="0" kern="1200" baseline="0" dirty="0" err="1">
                <a:solidFill>
                  <a:schemeClr val="tx1"/>
                </a:solidFill>
                <a:effectLst/>
                <a:latin typeface="+mn-lt"/>
                <a:ea typeface="+mn-ea"/>
                <a:cs typeface="+mn-cs"/>
              </a:rPr>
              <a:t>estudiantes</a:t>
            </a:r>
            <a:r>
              <a:rPr lang="en-GB" sz="1200" b="0" kern="1200" baseline="0" dirty="0">
                <a:solidFill>
                  <a:schemeClr val="tx1"/>
                </a:solidFill>
                <a:effectLst/>
                <a:latin typeface="+mn-lt"/>
                <a:ea typeface="+mn-ea"/>
                <a:cs typeface="+mn-cs"/>
              </a:rPr>
              <a:t> a una </a:t>
            </a:r>
            <a:r>
              <a:rPr lang="en-GB" sz="1200" b="0" kern="1200" baseline="0" dirty="0" err="1">
                <a:solidFill>
                  <a:schemeClr val="tx1"/>
                </a:solidFill>
                <a:effectLst/>
                <a:latin typeface="+mn-lt"/>
                <a:ea typeface="+mn-ea"/>
                <a:cs typeface="+mn-cs"/>
              </a:rPr>
              <a:t>montaña</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Jaén</a:t>
            </a:r>
            <a:r>
              <a:rPr lang="en-GB" sz="1200" b="0" kern="1200" baseline="0" dirty="0">
                <a:solidFill>
                  <a:schemeClr val="tx1"/>
                </a:solidFill>
                <a:effectLst/>
                <a:latin typeface="+mn-lt"/>
                <a:ea typeface="+mn-ea"/>
                <a:cs typeface="+mn-cs"/>
              </a:rPr>
              <a:t>.</a:t>
            </a:r>
          </a:p>
          <a:p>
            <a:pPr marL="228600" indent="-228600">
              <a:buAutoNum type="arabicPeriod"/>
            </a:pPr>
            <a:r>
              <a:rPr lang="en-GB" sz="1200" b="0" kern="1200" baseline="0" dirty="0">
                <a:solidFill>
                  <a:schemeClr val="tx1"/>
                </a:solidFill>
                <a:effectLst/>
                <a:latin typeface="+mn-lt"/>
                <a:ea typeface="+mn-ea"/>
                <a:cs typeface="+mn-cs"/>
              </a:rPr>
              <a:t>Beatriz, ¿</a:t>
            </a:r>
            <a:r>
              <a:rPr lang="en-GB" sz="1200" b="0" kern="1200" baseline="0" dirty="0" err="1">
                <a:solidFill>
                  <a:schemeClr val="tx1"/>
                </a:solidFill>
                <a:effectLst/>
                <a:latin typeface="+mn-lt"/>
                <a:ea typeface="+mn-ea"/>
                <a:cs typeface="+mn-cs"/>
              </a:rPr>
              <a:t>te</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gusta</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paisaje</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cuando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paseas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el</a:t>
            </a:r>
            <a:r>
              <a:rPr lang="en-GB" sz="1200" b="0" kern="1200" baseline="0" dirty="0">
                <a:solidFill>
                  <a:schemeClr val="tx1"/>
                </a:solidFill>
                <a:effectLst/>
                <a:latin typeface="+mn-lt"/>
                <a:ea typeface="+mn-ea"/>
                <a:cs typeface="+mn-cs"/>
              </a:rPr>
              <a:t> campo?</a:t>
            </a:r>
          </a:p>
          <a:p>
            <a:pPr marL="228600" indent="-228600">
              <a:buAutoNum type="arabicPeriod"/>
            </a:pPr>
            <a:r>
              <a:rPr lang="en-GB" sz="1200" b="0" kern="1200" baseline="0" dirty="0">
                <a:solidFill>
                  <a:schemeClr val="tx1"/>
                </a:solidFill>
                <a:effectLst/>
                <a:latin typeface="+mn-lt"/>
                <a:ea typeface="+mn-ea"/>
                <a:cs typeface="+mn-cs"/>
              </a:rPr>
              <a:t>Hoy es </a:t>
            </a:r>
            <a:r>
              <a:rPr lang="en-GB" sz="1200" b="0" kern="1200" baseline="0" dirty="0" err="1">
                <a:solidFill>
                  <a:schemeClr val="tx1"/>
                </a:solidFill>
                <a:effectLst/>
                <a:latin typeface="+mn-lt"/>
                <a:ea typeface="+mn-ea"/>
                <a:cs typeface="+mn-cs"/>
              </a:rPr>
              <a:t>el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cumpleaños</a:t>
            </a:r>
            <a:r>
              <a:rPr lang="en-GB" sz="1200" b="0" kern="1200" baseline="0" dirty="0">
                <a:solidFill>
                  <a:schemeClr val="tx1"/>
                </a:solidFill>
                <a:effectLst/>
                <a:latin typeface="+mn-lt"/>
                <a:ea typeface="+mn-ea"/>
                <a:cs typeface="+mn-cs"/>
              </a:rPr>
              <a:t> de Rafael. </a:t>
            </a:r>
            <a:r>
              <a:rPr lang="en-GB" sz="1200" b="0" kern="1200" baseline="0" dirty="0" err="1">
                <a:solidFill>
                  <a:schemeClr val="tx1"/>
                </a:solidFill>
                <a:effectLst/>
                <a:latin typeface="+mn-lt"/>
                <a:ea typeface="+mn-ea"/>
                <a:cs typeface="+mn-cs"/>
              </a:rPr>
              <a:t>Quiere</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ir</a:t>
            </a:r>
            <a:r>
              <a:rPr lang="en-GB" sz="1200" b="0" kern="1200" baseline="0" dirty="0">
                <a:solidFill>
                  <a:schemeClr val="tx1"/>
                </a:solidFill>
                <a:effectLst/>
                <a:latin typeface="+mn-lt"/>
                <a:ea typeface="+mn-ea"/>
                <a:cs typeface="+mn-cs"/>
              </a:rPr>
              <a:t> al </a:t>
            </a:r>
            <a:r>
              <a:rPr lang="en-GB" sz="1200" b="0" kern="1200" baseline="0" dirty="0" err="1">
                <a:solidFill>
                  <a:schemeClr val="tx1"/>
                </a:solidFill>
                <a:effectLst/>
                <a:latin typeface="+mn-lt"/>
                <a:ea typeface="+mn-ea"/>
                <a:cs typeface="+mn-cs"/>
              </a:rPr>
              <a:t>teatro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sábado</a:t>
            </a:r>
            <a:r>
              <a:rPr lang="en-GB" sz="1200" b="0" kern="1200" baseline="0" dirty="0">
                <a:solidFill>
                  <a:schemeClr val="tx1"/>
                </a:solidFill>
                <a:effectLst/>
                <a:latin typeface="+mn-lt"/>
                <a:ea typeface="+mn-ea"/>
                <a:cs typeface="+mn-cs"/>
              </a:rPr>
              <a:t>.</a:t>
            </a:r>
          </a:p>
          <a:p>
            <a:pPr marL="228600" indent="-228600">
              <a:buAutoNum type="arabicPeriod"/>
            </a:pPr>
            <a:r>
              <a:rPr lang="en-GB" sz="1200" b="0" kern="1200" baseline="0" dirty="0">
                <a:solidFill>
                  <a:schemeClr val="tx1"/>
                </a:solidFill>
                <a:effectLst/>
                <a:latin typeface="+mn-lt"/>
                <a:ea typeface="+mn-ea"/>
                <a:cs typeface="+mn-cs"/>
              </a:rPr>
              <a:t>Ismael </a:t>
            </a:r>
            <a:r>
              <a:rPr lang="en-GB" sz="1200" b="0" kern="1200" baseline="0" dirty="0" err="1">
                <a:solidFill>
                  <a:schemeClr val="tx1"/>
                </a:solidFill>
                <a:effectLst/>
                <a:latin typeface="+mn-lt"/>
                <a:ea typeface="+mn-ea"/>
                <a:cs typeface="+mn-cs"/>
              </a:rPr>
              <a:t>pelea</a:t>
            </a:r>
            <a:r>
              <a:rPr lang="en-GB" sz="1200" b="0" kern="1200" baseline="0" dirty="0">
                <a:solidFill>
                  <a:schemeClr val="tx1"/>
                </a:solidFill>
                <a:effectLst/>
                <a:latin typeface="+mn-lt"/>
                <a:ea typeface="+mn-ea"/>
                <a:cs typeface="+mn-cs"/>
              </a:rPr>
              <a:t> con </a:t>
            </a:r>
            <a:r>
              <a:rPr lang="en-GB" sz="1200" b="0" kern="1200" baseline="0" dirty="0" err="1">
                <a:solidFill>
                  <a:schemeClr val="tx1"/>
                </a:solidFill>
                <a:effectLst/>
                <a:latin typeface="+mn-lt"/>
                <a:ea typeface="+mn-ea"/>
                <a:cs typeface="+mn-cs"/>
              </a:rPr>
              <a:t>su</a:t>
            </a:r>
            <a:r>
              <a:rPr lang="en-GB" sz="1200" b="0" kern="1200" baseline="0" dirty="0">
                <a:solidFill>
                  <a:schemeClr val="tx1"/>
                </a:solidFill>
                <a:effectLst/>
                <a:latin typeface="+mn-lt"/>
                <a:ea typeface="+mn-ea"/>
                <a:cs typeface="+mn-cs"/>
              </a:rPr>
              <a:t> padre </a:t>
            </a:r>
            <a:r>
              <a:rPr lang="en-GB" sz="1200" b="0" kern="1200" baseline="0" dirty="0" err="1">
                <a:solidFill>
                  <a:schemeClr val="tx1"/>
                </a:solidFill>
                <a:effectLst/>
                <a:latin typeface="+mn-lt"/>
                <a:ea typeface="+mn-ea"/>
                <a:cs typeface="+mn-cs"/>
              </a:rPr>
              <a:t>porque</a:t>
            </a:r>
            <a:r>
              <a:rPr lang="en-GB" sz="1200" b="0" kern="1200" baseline="0" dirty="0">
                <a:solidFill>
                  <a:schemeClr val="tx1"/>
                </a:solidFill>
                <a:effectLst/>
                <a:latin typeface="+mn-lt"/>
                <a:ea typeface="+mn-ea"/>
                <a:cs typeface="+mn-cs"/>
              </a:rPr>
              <a:t> no </a:t>
            </a:r>
            <a:r>
              <a:rPr lang="en-GB" sz="1200" b="0" kern="1200" baseline="0" dirty="0" err="1">
                <a:solidFill>
                  <a:schemeClr val="tx1"/>
                </a:solidFill>
                <a:effectLst/>
                <a:latin typeface="+mn-lt"/>
                <a:ea typeface="+mn-ea"/>
                <a:cs typeface="+mn-cs"/>
              </a:rPr>
              <a:t>quiere</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hacer</a:t>
            </a:r>
            <a:r>
              <a:rPr lang="en-GB" sz="1200" b="0" kern="1200" baseline="0" dirty="0">
                <a:solidFill>
                  <a:schemeClr val="tx1"/>
                </a:solidFill>
                <a:effectLst/>
                <a:latin typeface="+mn-lt"/>
                <a:ea typeface="+mn-ea"/>
                <a:cs typeface="+mn-cs"/>
              </a:rPr>
              <a:t> la </a:t>
            </a:r>
            <a:r>
              <a:rPr lang="en-GB" sz="1200" b="0" kern="1200" baseline="0" dirty="0" err="1">
                <a:solidFill>
                  <a:schemeClr val="tx1"/>
                </a:solidFill>
                <a:effectLst/>
                <a:latin typeface="+mn-lt"/>
                <a:ea typeface="+mn-ea"/>
                <a:cs typeface="+mn-cs"/>
              </a:rPr>
              <a:t>tarea</a:t>
            </a:r>
            <a:r>
              <a:rPr lang="en-GB" sz="1200" b="0" kern="1200" baseline="0" dirty="0">
                <a:solidFill>
                  <a:schemeClr val="tx1"/>
                </a:solidFill>
                <a:effectLst/>
                <a:latin typeface="+mn-lt"/>
                <a:ea typeface="+mn-ea"/>
                <a:cs typeface="+mn-cs"/>
              </a:rPr>
              <a:t>.</a:t>
            </a:r>
          </a:p>
          <a:p>
            <a:pPr marL="228600" indent="-228600">
              <a:buAutoNum type="arabicPeriod"/>
            </a:pPr>
            <a:r>
              <a:rPr lang="en-GB" sz="1200" b="0" kern="1200" baseline="0" dirty="0" err="1">
                <a:solidFill>
                  <a:schemeClr val="tx1"/>
                </a:solidFill>
                <a:effectLst/>
                <a:latin typeface="+mn-lt"/>
                <a:ea typeface="+mn-ea"/>
                <a:cs typeface="+mn-cs"/>
              </a:rPr>
              <a:t>Estoy</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muy</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feliz</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porque</a:t>
            </a:r>
            <a:r>
              <a:rPr lang="en-GB" sz="1200" b="0" kern="1200" baseline="0" dirty="0">
                <a:solidFill>
                  <a:schemeClr val="tx1"/>
                </a:solidFill>
                <a:effectLst/>
                <a:latin typeface="+mn-lt"/>
                <a:ea typeface="+mn-ea"/>
                <a:cs typeface="+mn-cs"/>
              </a:rPr>
              <a:t> Andrea me </a:t>
            </a:r>
            <a:r>
              <a:rPr lang="en-GB" sz="1200" b="0" kern="1200" baseline="0" dirty="0" err="1">
                <a:solidFill>
                  <a:schemeClr val="tx1"/>
                </a:solidFill>
                <a:effectLst/>
                <a:latin typeface="+mn-lt"/>
                <a:ea typeface="+mn-ea"/>
                <a:cs typeface="+mn-cs"/>
              </a:rPr>
              <a:t>trae</a:t>
            </a:r>
            <a:r>
              <a:rPr lang="en-GB" sz="1200" b="0" kern="1200" baseline="0" dirty="0">
                <a:solidFill>
                  <a:schemeClr val="tx1"/>
                </a:solidFill>
                <a:effectLst/>
                <a:latin typeface="+mn-lt"/>
                <a:ea typeface="+mn-ea"/>
                <a:cs typeface="+mn-cs"/>
              </a:rPr>
              <a:t> una </a:t>
            </a:r>
            <a:r>
              <a:rPr lang="en-GB" sz="1200" b="0" kern="1200" baseline="0" dirty="0" err="1">
                <a:solidFill>
                  <a:schemeClr val="tx1"/>
                </a:solidFill>
                <a:effectLst/>
                <a:latin typeface="+mn-lt"/>
                <a:ea typeface="+mn-ea"/>
                <a:cs typeface="+mn-cs"/>
              </a:rPr>
              <a:t>orquídea</a:t>
            </a:r>
            <a:r>
              <a:rPr lang="en-GB" sz="1200" b="0" kern="1200" baseline="0" dirty="0">
                <a:solidFill>
                  <a:schemeClr val="tx1"/>
                </a:solidFill>
                <a:effectLst/>
                <a:latin typeface="+mn-lt"/>
                <a:ea typeface="+mn-ea"/>
                <a:cs typeface="+mn-cs"/>
              </a:rPr>
              <a:t>. Es </a:t>
            </a:r>
            <a:r>
              <a:rPr lang="en-GB" sz="1200" b="0" kern="1200" baseline="0" dirty="0" err="1">
                <a:solidFill>
                  <a:schemeClr val="tx1"/>
                </a:solidFill>
                <a:effectLst/>
                <a:latin typeface="+mn-lt"/>
                <a:ea typeface="+mn-ea"/>
                <a:cs typeface="+mn-cs"/>
              </a:rPr>
              <a:t>muy</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simpática</a:t>
            </a:r>
            <a:r>
              <a:rPr lang="en-GB" sz="1200" b="0" kern="1200" baseline="0" dirty="0">
                <a:solidFill>
                  <a:schemeClr val="tx1"/>
                </a:solidFill>
                <a:effectLst/>
                <a:latin typeface="+mn-lt"/>
                <a:ea typeface="+mn-ea"/>
                <a:cs typeface="+mn-cs"/>
              </a:rPr>
              <a:t>.</a:t>
            </a:r>
          </a:p>
          <a:p>
            <a:pPr marL="228600" indent="-228600">
              <a:buAutoNum type="arabicPeriod"/>
            </a:pPr>
            <a:r>
              <a:rPr lang="en-GB" sz="1200" b="0" kern="1200" baseline="0" dirty="0">
                <a:solidFill>
                  <a:schemeClr val="tx1"/>
                </a:solidFill>
                <a:effectLst/>
                <a:latin typeface="+mn-lt"/>
                <a:ea typeface="+mn-ea"/>
                <a:cs typeface="+mn-cs"/>
              </a:rPr>
              <a:t>Estamos </a:t>
            </a:r>
            <a:r>
              <a:rPr lang="en-GB" sz="1200" b="0" kern="1200" baseline="0" dirty="0" err="1">
                <a:solidFill>
                  <a:schemeClr val="tx1"/>
                </a:solidFill>
                <a:effectLst/>
                <a:latin typeface="+mn-lt"/>
                <a:ea typeface="+mn-ea"/>
                <a:cs typeface="+mn-cs"/>
              </a:rPr>
              <a:t>comiendo</a:t>
            </a:r>
            <a:r>
              <a:rPr lang="en-GB" sz="1200" b="0" kern="1200" baseline="0" dirty="0">
                <a:solidFill>
                  <a:schemeClr val="tx1"/>
                </a:solidFill>
                <a:effectLst/>
                <a:latin typeface="+mn-lt"/>
                <a:ea typeface="+mn-ea"/>
                <a:cs typeface="+mn-cs"/>
              </a:rPr>
              <a:t> una paella </a:t>
            </a:r>
            <a:r>
              <a:rPr lang="en-GB" sz="1200" b="0" kern="1200" baseline="0" dirty="0" err="1">
                <a:solidFill>
                  <a:schemeClr val="tx1"/>
                </a:solidFill>
                <a:effectLst/>
                <a:latin typeface="+mn-lt"/>
                <a:ea typeface="+mn-ea"/>
                <a:cs typeface="+mn-cs"/>
              </a:rPr>
              <a:t>en</a:t>
            </a:r>
            <a:r>
              <a:rPr lang="en-GB" sz="1200" b="0" kern="1200" baseline="0" dirty="0">
                <a:solidFill>
                  <a:schemeClr val="tx1"/>
                </a:solidFill>
                <a:effectLst/>
                <a:latin typeface="+mn-lt"/>
                <a:ea typeface="+mn-ea"/>
                <a:cs typeface="+mn-cs"/>
              </a:rPr>
              <a:t> un </a:t>
            </a:r>
            <a:r>
              <a:rPr lang="en-GB" sz="1200" b="0" kern="1200" baseline="0" dirty="0" err="1">
                <a:solidFill>
                  <a:schemeClr val="tx1"/>
                </a:solidFill>
                <a:effectLst/>
                <a:latin typeface="+mn-lt"/>
                <a:ea typeface="+mn-ea"/>
                <a:cs typeface="+mn-cs"/>
              </a:rPr>
              <a:t>restaurante</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cerca</a:t>
            </a:r>
            <a:r>
              <a:rPr lang="en-GB" sz="1200" b="0" kern="1200" baseline="0" dirty="0">
                <a:solidFill>
                  <a:schemeClr val="tx1"/>
                </a:solidFill>
                <a:effectLst/>
                <a:latin typeface="+mn-lt"/>
                <a:ea typeface="+mn-ea"/>
                <a:cs typeface="+mn-cs"/>
              </a:rPr>
              <a:t> del </a:t>
            </a:r>
            <a:r>
              <a:rPr lang="en-GB" sz="1200" b="0" kern="1200" baseline="0" dirty="0" err="1">
                <a:solidFill>
                  <a:schemeClr val="tx1"/>
                </a:solidFill>
                <a:effectLst/>
                <a:latin typeface="+mn-lt"/>
                <a:ea typeface="+mn-ea"/>
                <a:cs typeface="+mn-cs"/>
              </a:rPr>
              <a:t>océano</a:t>
            </a:r>
            <a:r>
              <a:rPr lang="en-GB" sz="1200" b="0" kern="1200" baseline="0" dirty="0">
                <a:solidFill>
                  <a:schemeClr val="tx1"/>
                </a:solidFill>
                <a:effectLst/>
                <a:latin typeface="+mn-lt"/>
                <a:ea typeface="+mn-ea"/>
                <a:cs typeface="+mn-cs"/>
              </a:rPr>
              <a:t>.</a:t>
            </a:r>
          </a:p>
          <a:p>
            <a:pPr marL="0" indent="0">
              <a:buNone/>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rankings of unknown words and cognates </a:t>
            </a:r>
            <a:r>
              <a:rPr lang="en-GB" b="1" u="none" dirty="0"/>
              <a:t>(1 is the most common word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maestra</a:t>
            </a:r>
            <a:r>
              <a:rPr lang="en-GB" sz="1200" b="0" i="0" u="none" strike="noStrike" kern="1200" cap="none" dirty="0">
                <a:solidFill>
                  <a:schemeClr val="tx1"/>
                </a:solidFill>
                <a:effectLst/>
                <a:latin typeface="+mn-lt"/>
                <a:ea typeface="Calibri"/>
                <a:cs typeface="Calibri"/>
                <a:sym typeface="Calibri"/>
              </a:rPr>
              <a:t> [maestro-602] </a:t>
            </a:r>
            <a:r>
              <a:rPr lang="en-GB" sz="1200" b="0" i="0" u="none" strike="noStrike" kern="1200" cap="none" dirty="0" err="1">
                <a:solidFill>
                  <a:schemeClr val="tx1"/>
                </a:solidFill>
                <a:effectLst/>
                <a:latin typeface="+mn-lt"/>
                <a:ea typeface="Calibri"/>
                <a:cs typeface="Calibri"/>
                <a:sym typeface="Calibri"/>
              </a:rPr>
              <a:t>orquídea</a:t>
            </a:r>
            <a:r>
              <a:rPr lang="en-GB" sz="1200" b="0" i="0" u="none" strike="noStrike" kern="1200" cap="none" dirty="0">
                <a:solidFill>
                  <a:schemeClr val="tx1"/>
                </a:solidFill>
                <a:effectLst/>
                <a:latin typeface="+mn-lt"/>
                <a:ea typeface="Calibri"/>
                <a:cs typeface="Calibri"/>
                <a:sym typeface="Calibri"/>
              </a:rPr>
              <a:t> [&gt;5000] </a:t>
            </a:r>
            <a:r>
              <a:rPr lang="en-GB" sz="1200" b="0" i="0" u="none" strike="noStrike" kern="1200" cap="none" dirty="0" err="1">
                <a:solidFill>
                  <a:schemeClr val="tx1"/>
                </a:solidFill>
                <a:effectLst/>
                <a:latin typeface="+mn-lt"/>
                <a:ea typeface="Calibri"/>
                <a:cs typeface="Calibri"/>
                <a:sym typeface="Calibri"/>
              </a:rPr>
              <a:t>restaurante</a:t>
            </a:r>
            <a:r>
              <a:rPr lang="en-GB" sz="1200" b="0" i="0" u="none" strike="noStrike" kern="1200" cap="none" dirty="0">
                <a:solidFill>
                  <a:schemeClr val="tx1"/>
                </a:solidFill>
                <a:effectLst/>
                <a:latin typeface="+mn-lt"/>
                <a:ea typeface="Calibri"/>
                <a:cs typeface="Calibri"/>
                <a:sym typeface="Calibri"/>
              </a:rPr>
              <a:t> [2636] </a:t>
            </a:r>
            <a:r>
              <a:rPr lang="en-GB" sz="1200" b="0" i="0" u="none" strike="noStrike" kern="1200" cap="none" dirty="0" err="1">
                <a:solidFill>
                  <a:schemeClr val="tx1"/>
                </a:solidFill>
                <a:effectLst/>
                <a:latin typeface="+mn-lt"/>
                <a:ea typeface="Calibri"/>
                <a:cs typeface="Calibri"/>
                <a:sym typeface="Calibri"/>
              </a:rPr>
              <a:t>océano</a:t>
            </a:r>
            <a:r>
              <a:rPr lang="en-GB" sz="1200" b="0" i="0" u="none" strike="noStrike" kern="1200" cap="none" dirty="0">
                <a:solidFill>
                  <a:schemeClr val="tx1"/>
                </a:solidFill>
                <a:effectLst/>
                <a:latin typeface="+mn-lt"/>
                <a:ea typeface="Calibri"/>
                <a:cs typeface="Calibri"/>
                <a:sym typeface="Calibri"/>
              </a:rPr>
              <a:t> [2608]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0" dirty="0">
              <a:solidFill>
                <a:schemeClr val="tx1"/>
              </a:solidFill>
              <a:effectLst/>
              <a:latin typeface="+mn-lt"/>
              <a:ea typeface="+mn-ea"/>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0" dirty="0">
                <a:solidFill>
                  <a:schemeClr val="tx1"/>
                </a:solidFill>
                <a:effectLst/>
                <a:latin typeface="+mn-lt"/>
                <a:ea typeface="+mn-ea"/>
                <a:cs typeface="Calibri"/>
                <a:sym typeface="Calibri"/>
              </a:rPr>
              <a:t>Photo of </a:t>
            </a:r>
            <a:r>
              <a:rPr lang="en-GB" sz="1200" b="0" i="0" u="none" strike="noStrike" kern="1200" cap="none" baseline="0" dirty="0" err="1">
                <a:solidFill>
                  <a:schemeClr val="tx1"/>
                </a:solidFill>
                <a:effectLst/>
                <a:latin typeface="+mn-lt"/>
                <a:ea typeface="+mn-ea"/>
                <a:cs typeface="Calibri"/>
                <a:sym typeface="Calibri"/>
              </a:rPr>
              <a:t>Jaén</a:t>
            </a:r>
            <a:r>
              <a:rPr lang="en-GB" sz="1200" b="0" i="0" u="none" strike="noStrike" kern="1200" cap="none" baseline="0" dirty="0">
                <a:solidFill>
                  <a:schemeClr val="tx1"/>
                </a:solidFill>
                <a:effectLst/>
                <a:latin typeface="+mn-lt"/>
                <a:ea typeface="+mn-ea"/>
                <a:cs typeface="Calibri"/>
                <a:sym typeface="Calibri"/>
              </a:rPr>
              <a:t> from Pixabay.com</a:t>
            </a: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0F6B18A-CBF4-4C2B-993B-E2203DDFB1DB}" type="slidenum">
              <a:rPr lang="en-GB" smtClean="0"/>
              <a:t>5</a:t>
            </a:fld>
            <a:endParaRPr lang="en-GB"/>
          </a:p>
        </p:txBody>
      </p:sp>
    </p:spTree>
    <p:extLst>
      <p:ext uri="{BB962C8B-B14F-4D97-AF65-F5344CB8AC3E}">
        <p14:creationId xmlns:p14="http://schemas.microsoft.com/office/powerpoint/2010/main" val="3126324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1 minute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a:t>
            </a:r>
            <a:r>
              <a:rPr lang="es-ES" dirty="0"/>
              <a:t>o revise </a:t>
            </a:r>
            <a:r>
              <a:rPr lang="es-ES" dirty="0" err="1"/>
              <a:t>the</a:t>
            </a:r>
            <a:r>
              <a:rPr lang="es-ES" dirty="0"/>
              <a:t> </a:t>
            </a:r>
            <a:r>
              <a:rPr lang="es-ES" dirty="0" err="1"/>
              <a:t>forms</a:t>
            </a:r>
            <a:r>
              <a:rPr lang="es-ES" dirty="0"/>
              <a:t> and uses of </a:t>
            </a:r>
            <a:r>
              <a:rPr lang="es-ES" dirty="0" err="1"/>
              <a:t>the</a:t>
            </a:r>
            <a:r>
              <a:rPr lang="es-ES" dirty="0"/>
              <a:t> 1st </a:t>
            </a:r>
            <a:r>
              <a:rPr lang="es-ES" dirty="0" err="1"/>
              <a:t>person</a:t>
            </a:r>
            <a:r>
              <a:rPr lang="es-ES" dirty="0"/>
              <a:t> singular </a:t>
            </a:r>
            <a:r>
              <a:rPr lang="es-ES" dirty="0" err="1"/>
              <a:t>for</a:t>
            </a:r>
            <a:r>
              <a:rPr lang="es-ES" dirty="0"/>
              <a:t> </a:t>
            </a:r>
            <a:r>
              <a:rPr lang="es-ES" dirty="0" err="1"/>
              <a:t>the</a:t>
            </a:r>
            <a:r>
              <a:rPr lang="es-ES" dirty="0"/>
              <a:t> </a:t>
            </a:r>
            <a:r>
              <a:rPr lang="es-ES" dirty="0" err="1"/>
              <a:t>verbs</a:t>
            </a:r>
            <a:r>
              <a:rPr lang="es-ES" dirty="0"/>
              <a:t> ‘</a:t>
            </a:r>
            <a:r>
              <a:rPr lang="es-ES" i="1" dirty="0"/>
              <a:t>estar</a:t>
            </a:r>
            <a:r>
              <a:rPr lang="es-ES" dirty="0"/>
              <a:t>’ and ’</a:t>
            </a:r>
            <a:r>
              <a:rPr lang="es-ES" i="1" dirty="0"/>
              <a:t>ser</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Click</a:t>
            </a:r>
            <a:r>
              <a:rPr lang="es-ES" b="0" dirty="0"/>
              <a:t> </a:t>
            </a:r>
            <a:r>
              <a:rPr lang="es-ES" b="0" dirty="0" err="1"/>
              <a:t>through</a:t>
            </a:r>
            <a:r>
              <a:rPr lang="es-ES" b="0" dirty="0"/>
              <a:t> </a:t>
            </a:r>
            <a:r>
              <a:rPr lang="es-ES" b="0" dirty="0" err="1"/>
              <a:t>the</a:t>
            </a:r>
            <a:r>
              <a:rPr lang="es-ES" b="0" dirty="0"/>
              <a:t> </a:t>
            </a:r>
            <a:r>
              <a:rPr lang="es-ES" b="0" dirty="0" err="1"/>
              <a:t>animations</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Elicit</a:t>
            </a:r>
            <a:r>
              <a:rPr lang="es-ES" b="0" dirty="0"/>
              <a:t> </a:t>
            </a:r>
            <a:r>
              <a:rPr lang="es-ES" b="0" dirty="0" err="1"/>
              <a:t>the</a:t>
            </a:r>
            <a:r>
              <a:rPr lang="es-ES" b="0" dirty="0"/>
              <a:t> </a:t>
            </a:r>
            <a:r>
              <a:rPr lang="es-ES" b="0" dirty="0" err="1"/>
              <a:t>Spanish</a:t>
            </a:r>
            <a:r>
              <a:rPr lang="es-ES" b="0" dirty="0"/>
              <a:t> </a:t>
            </a:r>
            <a:r>
              <a:rPr lang="es-ES" b="0" dirty="0" err="1"/>
              <a:t>for</a:t>
            </a:r>
            <a:r>
              <a:rPr lang="es-ES" b="0" dirty="0"/>
              <a:t> </a:t>
            </a:r>
            <a:r>
              <a:rPr lang="es-ES" b="0" dirty="0" err="1"/>
              <a:t>the</a:t>
            </a:r>
            <a:r>
              <a:rPr lang="es-ES" b="0" dirty="0"/>
              <a:t> </a:t>
            </a:r>
            <a:r>
              <a:rPr lang="es-ES" b="0" dirty="0" err="1"/>
              <a:t>verb</a:t>
            </a:r>
            <a:r>
              <a:rPr lang="es-ES" b="0" dirty="0"/>
              <a:t> </a:t>
            </a:r>
            <a:r>
              <a:rPr lang="es-ES" b="0" dirty="0" err="1"/>
              <a:t>forms</a:t>
            </a:r>
            <a:r>
              <a:rPr lang="es-ES" b="0" dirty="0"/>
              <a:t> and </a:t>
            </a:r>
            <a:r>
              <a:rPr lang="es-ES" b="0" dirty="0" err="1"/>
              <a:t>sentences</a:t>
            </a:r>
            <a:r>
              <a:rPr lang="es-ES" b="0" dirty="0"/>
              <a:t>.  </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382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a:t>
            </a:r>
            <a:r>
              <a:rPr lang="en-GB" baseline="0"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err="1"/>
              <a:t>categorise</a:t>
            </a:r>
            <a:r>
              <a:rPr lang="es-ES" b="0" dirty="0"/>
              <a:t> </a:t>
            </a:r>
            <a:r>
              <a:rPr lang="es-ES" b="0" dirty="0" err="1"/>
              <a:t>adjectives</a:t>
            </a:r>
            <a:r>
              <a:rPr lang="es-ES" b="0" dirty="0"/>
              <a:t> </a:t>
            </a:r>
            <a:r>
              <a:rPr lang="es-ES" b="0" dirty="0" err="1"/>
              <a:t>according</a:t>
            </a:r>
            <a:r>
              <a:rPr lang="es-ES" b="0" dirty="0"/>
              <a:t> </a:t>
            </a:r>
            <a:r>
              <a:rPr lang="es-ES" b="0" dirty="0" err="1"/>
              <a:t>to</a:t>
            </a:r>
            <a:r>
              <a:rPr lang="es-ES" b="0" dirty="0"/>
              <a:t> </a:t>
            </a:r>
            <a:r>
              <a:rPr lang="es-ES" b="0" dirty="0" err="1"/>
              <a:t>their</a:t>
            </a:r>
            <a:r>
              <a:rPr lang="es-ES" b="0" dirty="0"/>
              <a:t> </a:t>
            </a:r>
            <a:r>
              <a:rPr lang="es-ES" b="0" dirty="0" err="1"/>
              <a:t>meaning</a:t>
            </a:r>
            <a:r>
              <a:rPr lang="es-ES" b="0" dirty="0"/>
              <a:t> and use </a:t>
            </a:r>
            <a:r>
              <a:rPr lang="es-ES" b="0" dirty="0" err="1"/>
              <a:t>with</a:t>
            </a:r>
            <a:r>
              <a:rPr lang="es-ES" b="0" dirty="0"/>
              <a:t> ser </a:t>
            </a:r>
            <a:r>
              <a:rPr lang="es-ES" b="0" i="1" dirty="0"/>
              <a:t>and</a:t>
            </a:r>
            <a:r>
              <a:rPr lang="es-ES" b="0" dirty="0"/>
              <a:t> estar </a:t>
            </a:r>
            <a:r>
              <a:rPr lang="es-ES" b="0" dirty="0" err="1"/>
              <a:t>or</a:t>
            </a:r>
            <a:r>
              <a:rPr lang="es-ES" b="0" dirty="0"/>
              <a:t> estar </a:t>
            </a:r>
            <a:r>
              <a:rPr lang="es-ES" b="0" dirty="0" err="1"/>
              <a:t>only</a:t>
            </a:r>
            <a:r>
              <a:rPr lang="es-ES" b="0" dirty="0"/>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Teacher ensures that the task is understood.</a:t>
            </a:r>
          </a:p>
          <a:p>
            <a:pPr marL="228600" indent="-228600">
              <a:buAutoNum type="arabicPeriod"/>
            </a:pPr>
            <a:r>
              <a:rPr lang="en-US" b="0" dirty="0"/>
              <a:t>Students write the listed adjectives in two columns, including their English meanings, which might be dual meanings.</a:t>
            </a:r>
          </a:p>
          <a:p>
            <a:pPr marL="228600" indent="-228600">
              <a:buAutoNum type="arabicPeriod"/>
            </a:pPr>
            <a:r>
              <a:rPr lang="en-US" b="0" dirty="0"/>
              <a:t>Teacher elicits the Spanish adjective and English meaning(s) from students orally and clicks to show the adjective and translation appear in the table and disappear from the list below.</a:t>
            </a:r>
          </a:p>
          <a:p>
            <a:pPr marL="228600" indent="-228600">
              <a:buAutoNum type="arabicPeriod"/>
            </a:pPr>
            <a:r>
              <a:rPr lang="en-US" b="0" dirty="0"/>
              <a:t>A call out appears on a final click to remind students that some adjectives change in meaning when used with ‘ser’ or ‘</a:t>
            </a:r>
            <a:r>
              <a:rPr lang="en-US" b="0" dirty="0" err="1"/>
              <a:t>estar</a:t>
            </a:r>
            <a:r>
              <a:rPr lang="en-US" b="0" dirty="0"/>
              <a:t>’.</a:t>
            </a:r>
          </a:p>
          <a:p>
            <a:pPr marL="228600" indent="-228600">
              <a:buAutoNum type="arabicPeriod"/>
            </a:pPr>
            <a:endParaRPr lang="en-US" b="0" dirty="0"/>
          </a:p>
          <a:p>
            <a:pPr marL="228600" indent="-228600">
              <a:buAutoNum type="arabicPeriod"/>
            </a:pPr>
            <a:endParaRPr lang="en-US" b="0" dirty="0"/>
          </a:p>
          <a:p>
            <a:pPr marL="228600" indent="-228600">
              <a:buAutoNum type="arabicPeriod"/>
            </a:pPr>
            <a:endParaRPr lang="en-US" b="0" dirty="0"/>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1813330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1 minute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to introduce students to the Spanish region of Asturias.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Ask students to read and translate the sentences about Asturias.</a:t>
            </a:r>
            <a:br>
              <a:rPr lang="en-GB" b="0" dirty="0"/>
            </a:br>
            <a:r>
              <a:rPr lang="en-GB" b="1" dirty="0"/>
              <a:t>Note: </a:t>
            </a:r>
            <a:r>
              <a:rPr lang="en-GB" b="0" dirty="0"/>
              <a:t>the 2</a:t>
            </a:r>
            <a:r>
              <a:rPr lang="en-GB" b="0" baseline="30000" dirty="0"/>
              <a:t>nd</a:t>
            </a:r>
            <a:r>
              <a:rPr lang="en-GB" b="0" dirty="0"/>
              <a:t> and 3</a:t>
            </a:r>
            <a:r>
              <a:rPr lang="en-GB" b="0" baseline="30000" dirty="0"/>
              <a:t>rd</a:t>
            </a:r>
            <a:r>
              <a:rPr lang="en-GB" b="0" dirty="0"/>
              <a:t> parts of the texts and their corresponding photos are animated to appear on successive clicks, to focus students’ attention more easily.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Map of Spain  - </a:t>
            </a:r>
            <a:r>
              <a:rPr lang="en-GB" b="0" dirty="0" err="1"/>
              <a:t>Mutxamel</a:t>
            </a:r>
            <a:r>
              <a:rPr lang="en-GB" b="0" dirty="0"/>
              <a:t>, </a:t>
            </a:r>
            <a:r>
              <a:rPr lang="en-GB" b="0" dirty="0" err="1"/>
              <a:t>subido</a:t>
            </a:r>
            <a:r>
              <a:rPr lang="en-GB" b="0" dirty="0"/>
              <a:t> por </a:t>
            </a:r>
            <a:r>
              <a:rPr lang="en-GB" b="0" dirty="0" err="1"/>
              <a:t>Rastrojo</a:t>
            </a:r>
            <a:r>
              <a:rPr lang="en-GB" b="0" dirty="0"/>
              <a:t> (D•ES), CC BY-SA 4.0 &lt;https://creativecommons.org/licenses/by-sa/4.0&gt;, via Wikimedia Commons</a:t>
            </a:r>
          </a:p>
          <a:p>
            <a:r>
              <a:rPr lang="en-US" b="0" dirty="0"/>
              <a:t>Photos from </a:t>
            </a:r>
            <a:r>
              <a:rPr lang="en-US" b="0" dirty="0" err="1"/>
              <a:t>Pixabay.com</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562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a:t>
            </a:r>
          </a:p>
          <a:p>
            <a:endParaRPr lang="en-GB" b="1" dirty="0"/>
          </a:p>
          <a:p>
            <a:r>
              <a:rPr lang="en-GB" b="1" dirty="0"/>
              <a:t>Aim: </a:t>
            </a:r>
            <a:r>
              <a:rPr lang="en-GB" b="0" dirty="0"/>
              <a:t>to</a:t>
            </a:r>
            <a:r>
              <a:rPr lang="en-GB" b="0" baseline="0" dirty="0"/>
              <a:t> practise written comprehension of </a:t>
            </a:r>
            <a:r>
              <a:rPr lang="en-GB" b="0" i="1" baseline="0" dirty="0"/>
              <a:t>soy</a:t>
            </a:r>
            <a:r>
              <a:rPr lang="en-GB" b="0" baseline="0" dirty="0"/>
              <a:t> and </a:t>
            </a:r>
            <a:r>
              <a:rPr lang="en-GB" b="0" i="1" baseline="0" dirty="0" err="1"/>
              <a:t>estoy</a:t>
            </a:r>
            <a:r>
              <a:rPr lang="en-GB" b="0" baseline="0" dirty="0"/>
              <a:t> with adjectives as indications of personality traits or current states/feelings about the upcoming trip.</a:t>
            </a:r>
          </a:p>
          <a:p>
            <a:endParaRPr lang="en-GB" b="1" dirty="0"/>
          </a:p>
          <a:p>
            <a:r>
              <a:rPr lang="en-GB" b="1" dirty="0"/>
              <a:t>Procedure:</a:t>
            </a:r>
          </a:p>
          <a:p>
            <a:pPr marL="228600" indent="-228600">
              <a:buAutoNum type="arabicPeriod"/>
            </a:pPr>
            <a:r>
              <a:rPr lang="en-GB" b="0" baseline="0" dirty="0"/>
              <a:t>Students write 1-8 in their books.</a:t>
            </a:r>
          </a:p>
          <a:p>
            <a:pPr marL="228600" indent="-228600">
              <a:buAutoNum type="arabicPeriod"/>
            </a:pPr>
            <a:r>
              <a:rPr lang="en-GB" b="0" baseline="0" dirty="0"/>
              <a:t>They read the statements and note ‘I’ – state or ‘I’ – trait for each.</a:t>
            </a:r>
          </a:p>
          <a:p>
            <a:pPr marL="228600" indent="-228600">
              <a:buAutoNum type="arabicPeriod"/>
            </a:pPr>
            <a:r>
              <a:rPr lang="en-GB" b="0" baseline="0" dirty="0"/>
              <a:t>Click to reveal answers.</a:t>
            </a:r>
          </a:p>
          <a:p>
            <a:pPr marL="228600" indent="-228600">
              <a:buAutoNum type="arabicPeriod"/>
            </a:pPr>
            <a:r>
              <a:rPr lang="en-GB" b="0" baseline="0" dirty="0"/>
              <a:t>Elicit oral translations of each speech bubble.</a:t>
            </a:r>
          </a:p>
          <a:p>
            <a:pPr marL="228600" indent="-228600">
              <a:buAutoNum type="arabicPeriod"/>
            </a:pPr>
            <a:r>
              <a:rPr lang="en-GB" b="0" baseline="0" dirty="0"/>
              <a:t>After each student translation, click to reveal a suggested written answer.</a:t>
            </a:r>
          </a:p>
          <a:p>
            <a:pPr marL="228600" indent="-228600">
              <a:buAutoNum type="arabicPeriod"/>
            </a:pPr>
            <a:endParaRPr lang="en-GB" b="0" baseline="0" dirty="0"/>
          </a:p>
          <a:p>
            <a:pPr marL="0" indent="0">
              <a:buNone/>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12282116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2976647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18493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89014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270524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15668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3904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4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649091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35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692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5299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25866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72723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929781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80579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78006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0451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470599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7" r:id="rId15"/>
    <p:sldLayoutId id="2147483678"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audio" Target="../media/audio11.wav"/><Relationship Id="rId13" Type="http://schemas.microsoft.com/office/2007/relationships/hdphoto" Target="../media/hdphoto1.wdp"/><Relationship Id="rId18"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audio" Target="../media/audio10.wav"/><Relationship Id="rId12" Type="http://schemas.openxmlformats.org/officeDocument/2006/relationships/image" Target="../media/image17.png"/><Relationship Id="rId17" Type="http://schemas.openxmlformats.org/officeDocument/2006/relationships/image" Target="../media/image20.jpeg"/><Relationship Id="rId2" Type="http://schemas.openxmlformats.org/officeDocument/2006/relationships/notesSlide" Target="../notesSlides/notesSlide11.xml"/><Relationship Id="rId16"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image" Target="../media/image16.png"/><Relationship Id="rId5" Type="http://schemas.openxmlformats.org/officeDocument/2006/relationships/audio" Target="../media/audio8.wav"/><Relationship Id="rId15" Type="http://schemas.microsoft.com/office/2007/relationships/hdphoto" Target="../media/hdphoto2.wdp"/><Relationship Id="rId10" Type="http://schemas.openxmlformats.org/officeDocument/2006/relationships/image" Target="../media/image15.png"/><Relationship Id="rId19" Type="http://schemas.openxmlformats.org/officeDocument/2006/relationships/image" Target="../media/image22.png"/><Relationship Id="rId4" Type="http://schemas.openxmlformats.org/officeDocument/2006/relationships/audio" Target="../media/audio7.wav"/><Relationship Id="rId9" Type="http://schemas.openxmlformats.org/officeDocument/2006/relationships/audio" Target="../media/audio12.wav"/><Relationship Id="rId1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5.jfif"/><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18" Type="http://schemas.openxmlformats.org/officeDocument/2006/relationships/image" Target="../media/image29.jpeg"/><Relationship Id="rId3" Type="http://schemas.openxmlformats.org/officeDocument/2006/relationships/audio" Target="../media/audio13.wav"/><Relationship Id="rId21" Type="http://schemas.openxmlformats.org/officeDocument/2006/relationships/image" Target="../media/image32.jpeg"/><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image" Target="../media/image28.png"/><Relationship Id="rId2" Type="http://schemas.openxmlformats.org/officeDocument/2006/relationships/notesSlide" Target="../notesSlides/notesSlide17.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16.xml"/><Relationship Id="rId6" Type="http://schemas.openxmlformats.org/officeDocument/2006/relationships/audio" Target="../media/audio16.wav"/><Relationship Id="rId11" Type="http://schemas.openxmlformats.org/officeDocument/2006/relationships/audio" Target="../media/audio21.wav"/><Relationship Id="rId24" Type="http://schemas.openxmlformats.org/officeDocument/2006/relationships/image" Target="../media/image35.png"/><Relationship Id="rId5" Type="http://schemas.openxmlformats.org/officeDocument/2006/relationships/audio" Target="../media/audio15.wav"/><Relationship Id="rId15" Type="http://schemas.openxmlformats.org/officeDocument/2006/relationships/image" Target="../media/image26.png"/><Relationship Id="rId23" Type="http://schemas.openxmlformats.org/officeDocument/2006/relationships/image" Target="../media/image34.jpeg"/><Relationship Id="rId10" Type="http://schemas.openxmlformats.org/officeDocument/2006/relationships/audio" Target="../media/audio20.wav"/><Relationship Id="rId19" Type="http://schemas.openxmlformats.org/officeDocument/2006/relationships/image" Target="../media/image30.png"/><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audio" Target="../media/audio24.wav"/><Relationship Id="rId22" Type="http://schemas.openxmlformats.org/officeDocument/2006/relationships/image" Target="../media/image33.jpg"/></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36.jpeg"/><Relationship Id="rId10" Type="http://schemas.openxmlformats.org/officeDocument/2006/relationships/image" Target="../media/image38.jpeg"/><Relationship Id="rId4" Type="http://schemas.openxmlformats.org/officeDocument/2006/relationships/image" Target="../media/image28.png"/><Relationship Id="rId9"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0.jpe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microsoft.com/office/2007/relationships/hdphoto" Target="../media/hdphoto5.wdp"/><Relationship Id="rId5" Type="http://schemas.openxmlformats.org/officeDocument/2006/relationships/image" Target="../media/image42.png"/><Relationship Id="rId10" Type="http://schemas.openxmlformats.org/officeDocument/2006/relationships/image" Target="../media/image46.png"/><Relationship Id="rId4" Type="http://schemas.microsoft.com/office/2007/relationships/hdphoto" Target="../media/hdphoto4.wdp"/><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4.wav"/><Relationship Id="rId3" Type="http://schemas.openxmlformats.org/officeDocument/2006/relationships/audio" Target="../media/audio25.wav"/><Relationship Id="rId7" Type="http://schemas.openxmlformats.org/officeDocument/2006/relationships/audio" Target="../media/audio29.wav"/><Relationship Id="rId12" Type="http://schemas.openxmlformats.org/officeDocument/2006/relationships/audio" Target="../media/audio33.wav"/><Relationship Id="rId2" Type="http://schemas.openxmlformats.org/officeDocument/2006/relationships/notesSlide" Target="../notesSlides/notesSlide25.xml"/><Relationship Id="rId16" Type="http://schemas.openxmlformats.org/officeDocument/2006/relationships/image" Target="../media/image47.jpeg"/><Relationship Id="rId1" Type="http://schemas.openxmlformats.org/officeDocument/2006/relationships/slideLayout" Target="../slideLayouts/slideLayout3.xml"/><Relationship Id="rId6" Type="http://schemas.openxmlformats.org/officeDocument/2006/relationships/audio" Target="../media/audio28.wav"/><Relationship Id="rId11" Type="http://schemas.openxmlformats.org/officeDocument/2006/relationships/audio" Target="../media/audio32.wav"/><Relationship Id="rId5" Type="http://schemas.openxmlformats.org/officeDocument/2006/relationships/audio" Target="../media/audio27.wav"/><Relationship Id="rId15" Type="http://schemas.openxmlformats.org/officeDocument/2006/relationships/audio" Target="../media/audio36.wav"/><Relationship Id="rId10" Type="http://schemas.openxmlformats.org/officeDocument/2006/relationships/audio" Target="../media/audio31.wav"/><Relationship Id="rId4" Type="http://schemas.openxmlformats.org/officeDocument/2006/relationships/audio" Target="../media/audio26.wav"/><Relationship Id="rId9" Type="http://schemas.openxmlformats.org/officeDocument/2006/relationships/image" Target="../media/image13.png"/><Relationship Id="rId14" Type="http://schemas.openxmlformats.org/officeDocument/2006/relationships/audio" Target="../media/audio35.wav"/></Relationships>
</file>

<file path=ppt/slides/_rels/slide26.xml.rels><?xml version="1.0" encoding="UTF-8" standalone="yes"?>
<Relationships xmlns="http://schemas.openxmlformats.org/package/2006/relationships"><Relationship Id="rId3" Type="http://schemas.openxmlformats.org/officeDocument/2006/relationships/image" Target="../media/image48.tiff"/><Relationship Id="rId7" Type="http://schemas.openxmlformats.org/officeDocument/2006/relationships/image" Target="../media/image52.tiff"/><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51.tiff"/><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https://quizlet.com/gb/601599670/year-9-spanish-term-12-week-4-flash-cards/" TargetMode="External"/><Relationship Id="rId5" Type="http://schemas.openxmlformats.org/officeDocument/2006/relationships/hyperlink" Target="https://www.rachelhawkes.com/LDPresources/Yr9Spanish/Spanish_Y9_Term1ii_Wk4_audio_HW_sheet.docx" TargetMode="Externa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4895272"/>
            <a:ext cx="4864546" cy="1858291"/>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a:t>
            </a:r>
            <a:r>
              <a:rPr lang="en-GB" sz="3200" dirty="0">
                <a:solidFill>
                  <a:prstClr val="white"/>
                </a:solidFill>
                <a:latin typeface="Century Gothic" panose="020B0502020202020204" pitchFamily="34" charset="0"/>
              </a:rPr>
              <a:t>2</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a:t>
            </a:r>
            <a:r>
              <a:rPr lang="en-GB" sz="3200" dirty="0">
                <a:solidFill>
                  <a:prstClr val="white"/>
                </a:solidFill>
                <a:latin typeface="Century Gothic" panose="020B0502020202020204" pitchFamily="34" charset="0"/>
              </a:rPr>
              <a:t>19</a:t>
            </a:r>
            <a:endPar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br>
              <a:rPr lang="en-GB" sz="1600" dirty="0"/>
            </a:br>
            <a:r>
              <a:rPr lang="en-GB" sz="2000" dirty="0">
                <a:solidFill>
                  <a:prstClr val="white"/>
                </a:solidFill>
                <a:latin typeface="Century Gothic" panose="020B0502020202020204" pitchFamily="34" charset="0"/>
              </a:rPr>
              <a:t>Pete Watson / Amanda </a:t>
            </a:r>
            <a:r>
              <a:rPr lang="en-GB" sz="2000" dirty="0" err="1">
                <a:solidFill>
                  <a:prstClr val="white"/>
                </a:solidFill>
                <a:latin typeface="Century Gothic" panose="020B0502020202020204" pitchFamily="34" charset="0"/>
              </a:rPr>
              <a:t>Izquierdo</a:t>
            </a:r>
            <a:r>
              <a:rPr lang="en-GB" sz="2000" dirty="0">
                <a:solidFill>
                  <a:prstClr val="white"/>
                </a:solidFill>
                <a:latin typeface="Century Gothic" panose="020B0502020202020204" pitchFamily="34" charset="0"/>
              </a:rPr>
              <a:t> / Louise Caruso / Nick Avery</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27/03/24</a:t>
            </a:r>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7" y="2797175"/>
            <a:ext cx="7649494" cy="844549"/>
          </a:xfrm>
        </p:spPr>
        <p:txBody>
          <a:bodyPr>
            <a:noAutofit/>
          </a:bodyPr>
          <a:lstStyle/>
          <a:p>
            <a:pPr algn="l"/>
            <a:r>
              <a:rPr lang="en-GB" sz="2400" dirty="0">
                <a:solidFill>
                  <a:prstClr val="white"/>
                </a:solidFill>
              </a:rPr>
              <a:t>Ser vs </a:t>
            </a:r>
            <a:r>
              <a:rPr lang="en-GB" sz="2400" dirty="0" err="1">
                <a:solidFill>
                  <a:prstClr val="white"/>
                </a:solidFill>
              </a:rPr>
              <a:t>estar</a:t>
            </a:r>
            <a:r>
              <a:rPr lang="en-GB" sz="2400" dirty="0">
                <a:solidFill>
                  <a:prstClr val="white"/>
                </a:solidFill>
              </a:rPr>
              <a:t> 1</a:t>
            </a:r>
            <a:r>
              <a:rPr lang="en-GB" sz="2400" baseline="30000" dirty="0">
                <a:solidFill>
                  <a:prstClr val="white"/>
                </a:solidFill>
              </a:rPr>
              <a:t>st</a:t>
            </a:r>
            <a:r>
              <a:rPr lang="en-GB" sz="2400" dirty="0">
                <a:solidFill>
                  <a:prstClr val="white"/>
                </a:solidFill>
              </a:rPr>
              <a:t> persons singular and plural [revisited]</a:t>
            </a:r>
          </a:p>
          <a:p>
            <a:pPr algn="l"/>
            <a:r>
              <a:rPr lang="en-GB" sz="2400" dirty="0">
                <a:solidFill>
                  <a:prstClr val="white"/>
                </a:solidFill>
              </a:rPr>
              <a:t>Strong vowels together : [ae] vs [</a:t>
            </a:r>
            <a:r>
              <a:rPr lang="en-GB" sz="2400" dirty="0" err="1">
                <a:solidFill>
                  <a:prstClr val="white"/>
                </a:solidFill>
              </a:rPr>
              <a:t>ea</a:t>
            </a:r>
            <a:r>
              <a:rPr lang="en-GB" sz="2400" dirty="0">
                <a:solidFill>
                  <a:prstClr val="white"/>
                </a:solidFill>
              </a:rPr>
              <a:t>]</a:t>
            </a: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63537" y="1790700"/>
            <a:ext cx="7853705" cy="1006475"/>
          </a:xfrm>
        </p:spPr>
        <p:txBody>
          <a:bodyPr>
            <a:normAutofit lnSpcReduction="10000"/>
          </a:bodyPr>
          <a:lstStyle/>
          <a:p>
            <a:r>
              <a:rPr lang="en-GB" sz="3600" b="1" dirty="0">
                <a:solidFill>
                  <a:prstClr val="white"/>
                </a:solidFill>
              </a:rPr>
              <a:t>Describing people and talking about how they feel</a:t>
            </a:r>
            <a:endParaRPr lang="en-GB" sz="3600" dirty="0"/>
          </a:p>
        </p:txBody>
      </p:sp>
    </p:spTree>
    <p:extLst>
      <p:ext uri="{BB962C8B-B14F-4D97-AF65-F5344CB8AC3E}">
        <p14:creationId xmlns:p14="http://schemas.microsoft.com/office/powerpoint/2010/main" val="2143871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13557"/>
            <a:ext cx="5767580" cy="647577"/>
          </a:xfrm>
        </p:spPr>
        <p:txBody>
          <a:bodyPr>
            <a:normAutofit/>
          </a:bodyPr>
          <a:lstStyle/>
          <a:p>
            <a:r>
              <a:rPr lang="en-GB" b="1" dirty="0">
                <a:solidFill>
                  <a:schemeClr val="bg1"/>
                </a:solidFill>
                <a:latin typeface="Century Gothic" panose="020B0502020202020204" pitchFamily="34" charset="0"/>
              </a:rPr>
              <a:t>SER and ESTAR [revisited]</a:t>
            </a:r>
          </a:p>
        </p:txBody>
      </p:sp>
      <p:sp>
        <p:nvSpPr>
          <p:cNvPr id="6" name="TextBox 5"/>
          <p:cNvSpPr txBox="1"/>
          <p:nvPr/>
        </p:nvSpPr>
        <p:spPr>
          <a:xfrm>
            <a:off x="0" y="1305001"/>
            <a:ext cx="99726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In Spanish, there are two ways to say ‘</a:t>
            </a:r>
            <a:r>
              <a:rPr lang="en-GB" sz="3200" dirty="0">
                <a:latin typeface="Century Gothic" panose="020B0502020202020204" pitchFamily="34" charset="0"/>
              </a:rPr>
              <a:t>we</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are’: __________ and _________.</a:t>
            </a:r>
          </a:p>
        </p:txBody>
      </p:sp>
      <p:sp>
        <p:nvSpPr>
          <p:cNvPr id="7" name="TextBox 6"/>
          <p:cNvSpPr txBox="1"/>
          <p:nvPr/>
        </p:nvSpPr>
        <p:spPr>
          <a:xfrm>
            <a:off x="2625224" y="1757418"/>
            <a:ext cx="19156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estamos</a:t>
            </a:r>
            <a:endParaRPr kumimoji="0" lang="en-GB" sz="3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endParaRPr>
          </a:p>
        </p:txBody>
      </p:sp>
      <p:sp>
        <p:nvSpPr>
          <p:cNvPr id="8" name="TextBox 7"/>
          <p:cNvSpPr txBox="1"/>
          <p:nvPr/>
        </p:nvSpPr>
        <p:spPr>
          <a:xfrm>
            <a:off x="480061" y="2439185"/>
            <a:ext cx="116159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effectLst/>
                <a:uLnTx/>
                <a:uFillTx/>
                <a:latin typeface="Century Gothic" panose="020B0502020202020204" pitchFamily="34" charset="0"/>
              </a:rPr>
              <a:t>Use ‘_________’ for location</a:t>
            </a:r>
            <a:r>
              <a:rPr kumimoji="0" lang="en-GB" sz="3200" i="0" u="none" strike="noStrike" kern="1200" cap="none" spc="0" normalizeH="0" noProof="0" dirty="0">
                <a:ln>
                  <a:noFill/>
                </a:ln>
                <a:effectLst/>
                <a:uLnTx/>
                <a:uFillTx/>
                <a:latin typeface="Century Gothic" panose="020B0502020202020204" pitchFamily="34" charset="0"/>
              </a:rPr>
              <a:t> and for </a:t>
            </a:r>
            <a:r>
              <a:rPr kumimoji="0" lang="en-GB" sz="3200" i="0" u="none" strike="noStrike" kern="1200" cap="none" spc="0" normalizeH="0" baseline="0" noProof="0" dirty="0">
                <a:ln>
                  <a:noFill/>
                </a:ln>
                <a:effectLst/>
                <a:uLnTx/>
                <a:uFillTx/>
                <a:latin typeface="Century Gothic" panose="020B0502020202020204" pitchFamily="34" charset="0"/>
              </a:rPr>
              <a:t>state</a:t>
            </a:r>
            <a:r>
              <a:rPr lang="en-GB" sz="3200" dirty="0">
                <a:latin typeface="Century Gothic" panose="020B0502020202020204" pitchFamily="34" charset="0"/>
              </a:rPr>
              <a:t> or </a:t>
            </a:r>
            <a:r>
              <a:rPr kumimoji="0" lang="en-GB" sz="3200" i="0" u="none" strike="noStrike" kern="1200" cap="none" spc="0" normalizeH="0" baseline="0" noProof="0" dirty="0">
                <a:ln>
                  <a:noFill/>
                </a:ln>
                <a:effectLst/>
                <a:uLnTx/>
                <a:uFillTx/>
                <a:latin typeface="Century Gothic" panose="020B0502020202020204" pitchFamily="34" charset="0"/>
              </a:rPr>
              <a:t>mood.</a:t>
            </a:r>
          </a:p>
        </p:txBody>
      </p:sp>
      <p:sp>
        <p:nvSpPr>
          <p:cNvPr id="11" name="TextBox 10"/>
          <p:cNvSpPr txBox="1"/>
          <p:nvPr/>
        </p:nvSpPr>
        <p:spPr>
          <a:xfrm>
            <a:off x="7905858" y="5055851"/>
            <a:ext cx="41399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Somos</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t>
            </a:r>
            <a:r>
              <a:rPr lang="en-GB" sz="3200" dirty="0" err="1">
                <a:latin typeface="Century Gothic" panose="020B0502020202020204" pitchFamily="34" charset="0"/>
              </a:rPr>
              <a:t>guap</a:t>
            </a:r>
            <a:r>
              <a:rPr lang="en-GB" sz="3200" b="1" dirty="0" err="1">
                <a:latin typeface="Century Gothic" panose="020B0502020202020204" pitchFamily="34" charset="0"/>
              </a:rPr>
              <a:t>os</a:t>
            </a:r>
            <a:r>
              <a:rPr lang="en-GB" sz="3200" dirty="0">
                <a:latin typeface="Century Gothic" panose="020B0502020202020204" pitchFamily="34" charset="0"/>
              </a:rPr>
              <a:t>.</a:t>
            </a:r>
            <a:endParaRPr kumimoji="0" lang="en-GB" sz="3200" b="0" i="0" u="none" strike="noStrike" kern="1200" cap="none" spc="0" normalizeH="0" baseline="0" noProof="0" dirty="0">
              <a:ln>
                <a:noFill/>
              </a:ln>
              <a:effectLst/>
              <a:uLnTx/>
              <a:uFillTx/>
              <a:latin typeface="Century Gothic" panose="020B0502020202020204" pitchFamily="34" charset="0"/>
            </a:endParaRPr>
          </a:p>
        </p:txBody>
      </p:sp>
      <p:sp>
        <p:nvSpPr>
          <p:cNvPr id="13" name="TextBox 12"/>
          <p:cNvSpPr txBox="1"/>
          <p:nvPr/>
        </p:nvSpPr>
        <p:spPr>
          <a:xfrm>
            <a:off x="429765" y="5040519"/>
            <a:ext cx="71098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B0502020202020204" pitchFamily="34" charset="0"/>
              </a:rPr>
              <a:t>We are good-looking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lang="en-GB" sz="3200" b="1" dirty="0">
                <a:latin typeface="Century Gothic" panose="020B0502020202020204" pitchFamily="34" charset="0"/>
              </a:rPr>
              <a:t>male</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4" name="TextBox 13"/>
          <p:cNvSpPr txBox="1"/>
          <p:nvPr/>
        </p:nvSpPr>
        <p:spPr>
          <a:xfrm>
            <a:off x="7905858" y="5611430"/>
            <a:ext cx="35771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B0502020202020204" pitchFamily="34" charset="0"/>
              </a:rPr>
              <a:t>Estamos</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t>
            </a:r>
            <a:r>
              <a:rPr lang="en-GB" sz="3200" dirty="0" err="1">
                <a:latin typeface="Century Gothic" panose="020B0502020202020204" pitchFamily="34" charset="0"/>
              </a:rPr>
              <a:t>tont</a:t>
            </a:r>
            <a:r>
              <a:rPr lang="en-GB" sz="3200" b="1" dirty="0" err="1">
                <a:latin typeface="Century Gothic" panose="020B0502020202020204" pitchFamily="34" charset="0"/>
              </a:rPr>
              <a:t>as</a:t>
            </a:r>
            <a:r>
              <a:rPr lang="en-GB" sz="3200" dirty="0">
                <a:latin typeface="Century Gothic" panose="020B0502020202020204" pitchFamily="34" charset="0"/>
              </a:rPr>
              <a:t>.</a:t>
            </a:r>
            <a:endParaRPr kumimoji="0" lang="en-GB" sz="3200" b="0" i="0" u="none" strike="noStrike" kern="1200" cap="none" spc="0" normalizeH="0" baseline="0" noProof="0" dirty="0">
              <a:ln>
                <a:noFill/>
              </a:ln>
              <a:effectLst/>
              <a:uLnTx/>
              <a:uFillTx/>
              <a:latin typeface="Century Gothic" panose="020B0502020202020204" pitchFamily="34" charset="0"/>
            </a:endParaRPr>
          </a:p>
        </p:txBody>
      </p:sp>
      <p:sp>
        <p:nvSpPr>
          <p:cNvPr id="17" name="TextBox 16"/>
          <p:cNvSpPr txBox="1"/>
          <p:nvPr/>
        </p:nvSpPr>
        <p:spPr>
          <a:xfrm>
            <a:off x="429898" y="5625295"/>
            <a:ext cx="621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B0502020202020204" pitchFamily="34" charset="0"/>
              </a:rPr>
              <a:t>We</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are being </a:t>
            </a:r>
            <a:r>
              <a:rPr lang="en-GB" sz="3200" noProof="0" dirty="0">
                <a:latin typeface="Century Gothic" panose="020B0502020202020204" pitchFamily="34" charset="0"/>
              </a:rPr>
              <a:t>silly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female</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22" name="TextBox 21"/>
          <p:cNvSpPr txBox="1"/>
          <p:nvPr/>
        </p:nvSpPr>
        <p:spPr>
          <a:xfrm>
            <a:off x="5767580" y="1758985"/>
            <a:ext cx="17721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somos</a:t>
            </a:r>
            <a:endParaRPr kumimoji="0" lang="en-GB" sz="3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endParaRPr>
          </a:p>
        </p:txBody>
      </p:sp>
      <p:sp>
        <p:nvSpPr>
          <p:cNvPr id="23" name="TextBox 22"/>
          <p:cNvSpPr txBox="1"/>
          <p:nvPr/>
        </p:nvSpPr>
        <p:spPr>
          <a:xfrm>
            <a:off x="429899" y="3159796"/>
            <a:ext cx="8891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effectLst/>
                <a:uLnTx/>
                <a:uFillTx/>
                <a:latin typeface="Century Gothic" panose="020B0502020202020204" pitchFamily="34" charset="0"/>
                <a:ea typeface="+mn-ea"/>
                <a:cs typeface="+mn-cs"/>
              </a:rPr>
              <a:t>Use ‘________’ for traits.</a:t>
            </a:r>
          </a:p>
        </p:txBody>
      </p:sp>
      <p:sp>
        <p:nvSpPr>
          <p:cNvPr id="24" name="TextBox 23"/>
          <p:cNvSpPr txBox="1"/>
          <p:nvPr/>
        </p:nvSpPr>
        <p:spPr>
          <a:xfrm>
            <a:off x="1559589" y="3153410"/>
            <a:ext cx="15480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chemeClr val="tx2"/>
                </a:solidFill>
                <a:latin typeface="Century Gothic" panose="020B0502020202020204" pitchFamily="34" charset="0"/>
              </a:rPr>
              <a:t>somos</a:t>
            </a:r>
            <a:endParaRPr kumimoji="0" lang="en-GB" sz="3200" b="1" i="0" u="none" strike="noStrike" kern="1200" cap="none" spc="0" normalizeH="0" baseline="0" noProof="0" dirty="0">
              <a:ln>
                <a:noFill/>
              </a:ln>
              <a:solidFill>
                <a:schemeClr val="tx2"/>
              </a:solidFill>
              <a:effectLst/>
              <a:uLnTx/>
              <a:uFillTx/>
              <a:latin typeface="Century Gothic" panose="020B0502020202020204" pitchFamily="34" charset="0"/>
            </a:endParaRPr>
          </a:p>
        </p:txBody>
      </p:sp>
      <p:sp>
        <p:nvSpPr>
          <p:cNvPr id="25" name="TextBox 24"/>
          <p:cNvSpPr txBox="1"/>
          <p:nvPr/>
        </p:nvSpPr>
        <p:spPr>
          <a:xfrm>
            <a:off x="1401482" y="2432459"/>
            <a:ext cx="1864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estamos</a:t>
            </a:r>
            <a:r>
              <a:rPr kumimoji="0" lang="en-GB" sz="3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 </a:t>
            </a:r>
          </a:p>
        </p:txBody>
      </p:sp>
      <p:sp>
        <p:nvSpPr>
          <p:cNvPr id="15" name="TextBox 22">
            <a:extLst>
              <a:ext uri="{FF2B5EF4-FFF2-40B4-BE49-F238E27FC236}">
                <a16:creationId xmlns:a16="http://schemas.microsoft.com/office/drawing/2014/main" id="{22B85CEB-73EF-734A-B8B0-34825741B002}"/>
              </a:ext>
            </a:extLst>
          </p:cNvPr>
          <p:cNvSpPr txBox="1"/>
          <p:nvPr/>
        </p:nvSpPr>
        <p:spPr>
          <a:xfrm>
            <a:off x="429765" y="3841563"/>
            <a:ext cx="1156721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effectLst/>
                <a:uLnTx/>
                <a:uFillTx/>
                <a:latin typeface="Century Gothic" panose="020B0502020202020204" pitchFamily="34" charset="0"/>
                <a:ea typeface="+mn-ea"/>
                <a:cs typeface="+mn-cs"/>
              </a:rPr>
              <a:t>Remember that adjectives change (-o, -a) to agree in gender with the subject.</a:t>
            </a:r>
          </a:p>
        </p:txBody>
      </p:sp>
      <p:sp>
        <p:nvSpPr>
          <p:cNvPr id="18" name="Rounded Rectangle 11">
            <a:extLst>
              <a:ext uri="{FF2B5EF4-FFF2-40B4-BE49-F238E27FC236}">
                <a16:creationId xmlns:a16="http://schemas.microsoft.com/office/drawing/2014/main" id="{1226A718-47A0-4CCD-AE24-2B04441D7D25}"/>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8187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3" grpId="0"/>
      <p:bldP spid="14" grpId="0"/>
      <p:bldP spid="17" grpId="0"/>
      <p:bldP spid="22" grpId="0"/>
      <p:bldP spid="23" grpId="0"/>
      <p:bldP spid="24" grpId="0"/>
      <p:bldP spid="25"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578714D-3580-C545-B5C1-E2A9449A0E26}"/>
              </a:ext>
            </a:extLst>
          </p:cNvPr>
          <p:cNvSpPr/>
          <p:nvPr/>
        </p:nvSpPr>
        <p:spPr>
          <a:xfrm>
            <a:off x="10571876" y="206554"/>
            <a:ext cx="1281266" cy="369877"/>
          </a:xfrm>
          <a:prstGeom prst="roundRect">
            <a:avLst/>
          </a:prstGeom>
          <a:solidFill>
            <a:schemeClr val="tx2"/>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graphicFrame>
        <p:nvGraphicFramePr>
          <p:cNvPr id="14" name="Google Shape;92;p5" descr="Table for exercises"/>
          <p:cNvGraphicFramePr/>
          <p:nvPr>
            <p:extLst>
              <p:ext uri="{D42A27DB-BD31-4B8C-83A1-F6EECF244321}">
                <p14:modId xmlns:p14="http://schemas.microsoft.com/office/powerpoint/2010/main" val="2561760909"/>
              </p:ext>
            </p:extLst>
          </p:nvPr>
        </p:nvGraphicFramePr>
        <p:xfrm>
          <a:off x="1753974" y="1064934"/>
          <a:ext cx="9424889" cy="4233649"/>
        </p:xfrm>
        <a:graphic>
          <a:graphicData uri="http://schemas.openxmlformats.org/drawingml/2006/table">
            <a:tbl>
              <a:tblPr firstRow="1" bandRow="1">
                <a:noFill/>
              </a:tblPr>
              <a:tblGrid>
                <a:gridCol w="696718">
                  <a:extLst>
                    <a:ext uri="{9D8B030D-6E8A-4147-A177-3AD203B41FA5}">
                      <a16:colId xmlns:a16="http://schemas.microsoft.com/office/drawing/2014/main" val="20000"/>
                    </a:ext>
                  </a:extLst>
                </a:gridCol>
                <a:gridCol w="1349811">
                  <a:extLst>
                    <a:ext uri="{9D8B030D-6E8A-4147-A177-3AD203B41FA5}">
                      <a16:colId xmlns:a16="http://schemas.microsoft.com/office/drawing/2014/main" val="20001"/>
                    </a:ext>
                  </a:extLst>
                </a:gridCol>
                <a:gridCol w="1429750">
                  <a:extLst>
                    <a:ext uri="{9D8B030D-6E8A-4147-A177-3AD203B41FA5}">
                      <a16:colId xmlns:a16="http://schemas.microsoft.com/office/drawing/2014/main" val="20002"/>
                    </a:ext>
                  </a:extLst>
                </a:gridCol>
                <a:gridCol w="2690254">
                  <a:extLst>
                    <a:ext uri="{9D8B030D-6E8A-4147-A177-3AD203B41FA5}">
                      <a16:colId xmlns:a16="http://schemas.microsoft.com/office/drawing/2014/main" val="3214767890"/>
                    </a:ext>
                  </a:extLst>
                </a:gridCol>
                <a:gridCol w="3258356">
                  <a:extLst>
                    <a:ext uri="{9D8B030D-6E8A-4147-A177-3AD203B41FA5}">
                      <a16:colId xmlns:a16="http://schemas.microsoft.com/office/drawing/2014/main" val="2473522203"/>
                    </a:ext>
                  </a:extLst>
                </a:gridCol>
              </a:tblGrid>
              <a:tr h="1331383">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r>
                        <a:rPr lang="en-GB" sz="2000" b="1" dirty="0">
                          <a:solidFill>
                            <a:schemeClr val="tx1"/>
                          </a:solidFill>
                        </a:rPr>
                        <a:t>‘We’ (state)</a:t>
                      </a:r>
                      <a:endParaRPr sz="2000" b="1"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r>
                        <a:rPr lang="en-GB" sz="2000" b="1" dirty="0">
                          <a:solidFill>
                            <a:schemeClr val="tx1"/>
                          </a:solidFill>
                        </a:rPr>
                        <a:t>‘We’</a:t>
                      </a:r>
                    </a:p>
                    <a:p>
                      <a:pPr marL="0" marR="0" lvl="0" indent="0" algn="ctr" rtl="0">
                        <a:spcBef>
                          <a:spcPts val="0"/>
                        </a:spcBef>
                        <a:spcAft>
                          <a:spcPts val="0"/>
                        </a:spcAft>
                        <a:buNone/>
                      </a:pPr>
                      <a:r>
                        <a:rPr lang="en-GB" sz="2000" b="1" dirty="0">
                          <a:solidFill>
                            <a:schemeClr val="tx1"/>
                          </a:solidFill>
                        </a:rPr>
                        <a:t>(traits)</a:t>
                      </a:r>
                      <a:endParaRPr sz="2000" b="1"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r>
                        <a:rPr lang="es-ES" sz="2000" b="1" dirty="0">
                          <a:solidFill>
                            <a:schemeClr val="tx1"/>
                          </a:solidFill>
                        </a:rPr>
                        <a:t>A (chicas)</a:t>
                      </a:r>
                      <a:endParaRPr sz="2000" b="1" dirty="0">
                        <a:solidFill>
                          <a:schemeClr val="tx1"/>
                        </a:solidFill>
                      </a:endParaRPr>
                    </a:p>
                  </a:txBody>
                  <a:tcPr marL="91450" marR="91450" marT="45725" marB="45725" anchor="b">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r>
                        <a:rPr lang="es-ES" sz="2000" b="1" dirty="0">
                          <a:solidFill>
                            <a:schemeClr val="tx1"/>
                          </a:solidFill>
                        </a:rPr>
                        <a:t>B (chicos/chico</a:t>
                      </a:r>
                      <a:r>
                        <a:rPr lang="es-ES" sz="2000" b="1" baseline="0" dirty="0">
                          <a:solidFill>
                            <a:schemeClr val="tx1"/>
                          </a:solidFill>
                        </a:rPr>
                        <a:t> y chica</a:t>
                      </a:r>
                      <a:r>
                        <a:rPr lang="es-ES" sz="2000" b="1" dirty="0">
                          <a:solidFill>
                            <a:schemeClr val="tx1"/>
                          </a:solidFill>
                        </a:rPr>
                        <a:t>)</a:t>
                      </a:r>
                      <a:endParaRPr sz="2000" b="1" dirty="0">
                        <a:solidFill>
                          <a:schemeClr val="tx1"/>
                        </a:solidFill>
                      </a:endParaRPr>
                    </a:p>
                  </a:txBody>
                  <a:tcPr marL="91450" marR="91450" marT="45725" marB="45725" anchor="b">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10000"/>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10001"/>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10002"/>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10003"/>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10004"/>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2212571357"/>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2980988508"/>
                  </a:ext>
                </a:extLst>
              </a:tr>
            </a:tbl>
          </a:graphicData>
        </a:graphic>
      </p:graphicFrame>
      <p:sp>
        <p:nvSpPr>
          <p:cNvPr id="23" name="TextBox 22">
            <a:extLst>
              <a:ext uri="{FF2B5EF4-FFF2-40B4-BE49-F238E27FC236}">
                <a16:creationId xmlns:a16="http://schemas.microsoft.com/office/drawing/2014/main" id="{6A500173-7AE1-4980-9C52-2DFAE38768EA}"/>
              </a:ext>
            </a:extLst>
          </p:cNvPr>
          <p:cNvSpPr txBox="1"/>
          <p:nvPr/>
        </p:nvSpPr>
        <p:spPr>
          <a:xfrm>
            <a:off x="229343" y="181052"/>
            <a:ext cx="10457052" cy="43088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Escucha</a:t>
            </a:r>
            <a:r>
              <a:rPr lang="en-US" sz="2200" b="1" dirty="0">
                <a:latin typeface="Century Gothic" panose="020B0502020202020204" pitchFamily="34" charset="0"/>
              </a:rPr>
              <a:t> </a:t>
            </a:r>
            <a:r>
              <a:rPr lang="en-US" sz="2200" b="1" dirty="0" err="1">
                <a:latin typeface="Century Gothic" panose="020B0502020202020204" pitchFamily="34" charset="0"/>
              </a:rPr>
              <a:t>cada</a:t>
            </a:r>
            <a:r>
              <a:rPr lang="en-US" sz="2200" b="1" dirty="0">
                <a:latin typeface="Century Gothic" panose="020B0502020202020204" pitchFamily="34" charset="0"/>
              </a:rPr>
              <a:t> </a:t>
            </a:r>
            <a:r>
              <a:rPr lang="en-US" sz="2200" b="1" dirty="0" err="1">
                <a:latin typeface="Century Gothic" panose="020B0502020202020204" pitchFamily="34" charset="0"/>
              </a:rPr>
              <a:t>frase</a:t>
            </a:r>
            <a:r>
              <a:rPr lang="en-US" sz="2200" b="1" dirty="0">
                <a:latin typeface="Century Gothic" panose="020B0502020202020204" pitchFamily="34" charset="0"/>
              </a:rPr>
              <a:t>. ¿Es </a:t>
            </a:r>
            <a:r>
              <a:rPr lang="en-US" sz="2200" b="1" dirty="0" err="1">
                <a:latin typeface="Century Gothic" panose="020B0502020202020204" pitchFamily="34" charset="0"/>
              </a:rPr>
              <a:t>ahora</a:t>
            </a:r>
            <a:r>
              <a:rPr lang="en-US" sz="2200" b="1" dirty="0">
                <a:latin typeface="Century Gothic" panose="020B0502020202020204" pitchFamily="34" charset="0"/>
              </a:rPr>
              <a:t> (</a:t>
            </a:r>
            <a:r>
              <a:rPr lang="en-US" sz="2200" b="1" dirty="0" err="1">
                <a:latin typeface="Century Gothic" panose="020B0502020202020204" pitchFamily="34" charset="0"/>
              </a:rPr>
              <a:t>estar</a:t>
            </a:r>
            <a:r>
              <a:rPr lang="en-US" sz="2200" b="1" dirty="0">
                <a:latin typeface="Century Gothic" panose="020B0502020202020204" pitchFamily="34" charset="0"/>
              </a:rPr>
              <a:t>) o </a:t>
            </a:r>
            <a:r>
              <a:rPr lang="en-US" sz="2200" b="1" dirty="0" err="1">
                <a:latin typeface="Century Gothic" panose="020B0502020202020204" pitchFamily="34" charset="0"/>
              </a:rPr>
              <a:t>en</a:t>
            </a:r>
            <a:r>
              <a:rPr lang="en-US" sz="2200" b="1" dirty="0">
                <a:latin typeface="Century Gothic" panose="020B0502020202020204" pitchFamily="34" charset="0"/>
              </a:rPr>
              <a:t> general (ser)?</a:t>
            </a:r>
            <a:endParaRPr kumimoji="0" lang="en-US" sz="2200" b="1" i="0" u="none" strike="noStrike" kern="1200" cap="none" spc="0" normalizeH="0" baseline="0" noProof="0" dirty="0">
              <a:ln>
                <a:noFill/>
              </a:ln>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0C21955C-C002-4A4F-B04D-2337936F4F74}"/>
              </a:ext>
            </a:extLst>
          </p:cNvPr>
          <p:cNvSpPr>
            <a:spLocks noGrp="1"/>
          </p:cNvSpPr>
          <p:nvPr>
            <p:ph type="title" idx="4294967295"/>
          </p:nvPr>
        </p:nvSpPr>
        <p:spPr>
          <a:xfrm>
            <a:off x="10517555" y="175113"/>
            <a:ext cx="1389907" cy="401637"/>
          </a:xfrm>
        </p:spPr>
        <p:txBody>
          <a:bodyPr>
            <a:noAutofit/>
          </a:bodyPr>
          <a:lstStyle/>
          <a:p>
            <a:pPr algn="ctr"/>
            <a:r>
              <a:rPr lang="en-GB" sz="2000" b="1" dirty="0">
                <a:solidFill>
                  <a:prstClr val="white"/>
                </a:solidFill>
              </a:rPr>
              <a:t>escuchar</a:t>
            </a:r>
            <a:endParaRPr lang="en-US" sz="2000" dirty="0"/>
          </a:p>
        </p:txBody>
      </p:sp>
      <p:pic>
        <p:nvPicPr>
          <p:cNvPr id="25" name="Picture 8" descr="green checkmark">
            <a:extLst>
              <a:ext uri="{FF2B5EF4-FFF2-40B4-BE49-F238E27FC236}">
                <a16:creationId xmlns:a16="http://schemas.microsoft.com/office/drawing/2014/main" id="{07685BF2-9BDB-0B4C-B346-8905C7A4A9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2871" y="2446891"/>
            <a:ext cx="343656" cy="357976"/>
          </a:xfrm>
          <a:prstGeom prst="rect">
            <a:avLst/>
          </a:prstGeom>
        </p:spPr>
      </p:pic>
      <p:sp>
        <p:nvSpPr>
          <p:cNvPr id="33" name="TextBox 22">
            <a:extLst>
              <a:ext uri="{FF2B5EF4-FFF2-40B4-BE49-F238E27FC236}">
                <a16:creationId xmlns:a16="http://schemas.microsoft.com/office/drawing/2014/main" id="{0E86096A-74A7-6243-8EC9-DA1A09E0EB44}"/>
              </a:ext>
            </a:extLst>
          </p:cNvPr>
          <p:cNvSpPr txBox="1"/>
          <p:nvPr/>
        </p:nvSpPr>
        <p:spPr>
          <a:xfrm>
            <a:off x="224339" y="591995"/>
            <a:ext cx="10457052" cy="43088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Escucha</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otra</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vez</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 ¿</a:t>
            </a:r>
            <a:r>
              <a:rPr lang="en-US" sz="2200" b="1" dirty="0" err="1">
                <a:latin typeface="Century Gothic" panose="020B0502020202020204" pitchFamily="34" charset="0"/>
              </a:rPr>
              <a:t>hablan</a:t>
            </a:r>
            <a:r>
              <a:rPr lang="en-US" sz="2200" b="1" dirty="0">
                <a:latin typeface="Century Gothic" panose="020B0502020202020204" pitchFamily="34" charset="0"/>
              </a:rPr>
              <a:t> las </a:t>
            </a:r>
            <a:r>
              <a:rPr lang="en-US" sz="2200" b="1" dirty="0" err="1">
                <a:latin typeface="Century Gothic" panose="020B0502020202020204" pitchFamily="34" charset="0"/>
              </a:rPr>
              <a:t>chicas</a:t>
            </a:r>
            <a:r>
              <a:rPr lang="en-US" sz="2200" b="1" dirty="0">
                <a:latin typeface="Century Gothic" panose="020B0502020202020204" pitchFamily="34" charset="0"/>
              </a:rPr>
              <a:t> o </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los chicos y las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chicas</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a:t>
            </a:r>
            <a:endParaRPr kumimoji="0" lang="en-US" sz="2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60" name="Action Button: Custom 20">
            <a:hlinkClick r:id="" action="ppaction://noaction" highlightClick="1">
              <a:snd r:embed="rId4" name="1 Vamos a dormir.wav"/>
            </a:hlinkClick>
            <a:extLst>
              <a:ext uri="{FF2B5EF4-FFF2-40B4-BE49-F238E27FC236}">
                <a16:creationId xmlns:a16="http://schemas.microsoft.com/office/drawing/2014/main" id="{3FE32317-88BA-E54D-B193-C1978C48890A}"/>
              </a:ext>
            </a:extLst>
          </p:cNvPr>
          <p:cNvSpPr/>
          <p:nvPr/>
        </p:nvSpPr>
        <p:spPr>
          <a:xfrm>
            <a:off x="1882330" y="2468000"/>
            <a:ext cx="406746" cy="357976"/>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61" name="Action Button: Custom 20">
            <a:hlinkClick r:id="" action="ppaction://noaction" highlightClick="1">
              <a:snd r:embed="rId5" name="2 Normalmente no pasamos.wav"/>
            </a:hlinkClick>
            <a:extLst>
              <a:ext uri="{FF2B5EF4-FFF2-40B4-BE49-F238E27FC236}">
                <a16:creationId xmlns:a16="http://schemas.microsoft.com/office/drawing/2014/main" id="{2C4F357B-8C5B-EC4B-857F-66B8A06171B5}"/>
              </a:ext>
            </a:extLst>
          </p:cNvPr>
          <p:cNvSpPr/>
          <p:nvPr/>
        </p:nvSpPr>
        <p:spPr>
          <a:xfrm>
            <a:off x="1882330" y="2933243"/>
            <a:ext cx="406746" cy="357976"/>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62" name="Action Button: Custom 20">
            <a:hlinkClick r:id="" action="ppaction://noaction" highlightClick="1">
              <a:snd r:embed="rId6" name="3 Estamos tristes porque.wav"/>
            </a:hlinkClick>
            <a:extLst>
              <a:ext uri="{FF2B5EF4-FFF2-40B4-BE49-F238E27FC236}">
                <a16:creationId xmlns:a16="http://schemas.microsoft.com/office/drawing/2014/main" id="{07DE8B7C-7928-AD42-8E79-C0AACF51F389}"/>
              </a:ext>
            </a:extLst>
          </p:cNvPr>
          <p:cNvSpPr/>
          <p:nvPr/>
        </p:nvSpPr>
        <p:spPr>
          <a:xfrm>
            <a:off x="1882330" y="3429000"/>
            <a:ext cx="406746" cy="357976"/>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63" name="Action Button: Custom 20">
            <a:hlinkClick r:id="" action="ppaction://noaction" highlightClick="1">
              <a:snd r:embed="rId7" name="4 Somos ma%CC%81s simpa%CC%81ticos que.wav"/>
            </a:hlinkClick>
            <a:extLst>
              <a:ext uri="{FF2B5EF4-FFF2-40B4-BE49-F238E27FC236}">
                <a16:creationId xmlns:a16="http://schemas.microsoft.com/office/drawing/2014/main" id="{8026F327-736A-2E45-AA5F-B2E01E9516DF}"/>
              </a:ext>
            </a:extLst>
          </p:cNvPr>
          <p:cNvSpPr/>
          <p:nvPr/>
        </p:nvSpPr>
        <p:spPr>
          <a:xfrm>
            <a:off x="1882330" y="3893428"/>
            <a:ext cx="406746" cy="357976"/>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64" name="Action Button: Custom 20">
            <a:hlinkClick r:id="" action="ppaction://noaction" highlightClick="1">
              <a:snd r:embed="rId8" name="5 Estamos cansadas y.wav"/>
            </a:hlinkClick>
            <a:extLst>
              <a:ext uri="{FF2B5EF4-FFF2-40B4-BE49-F238E27FC236}">
                <a16:creationId xmlns:a16="http://schemas.microsoft.com/office/drawing/2014/main" id="{6CC3692B-2628-6342-93D3-C98D02236CF0}"/>
              </a:ext>
            </a:extLst>
          </p:cNvPr>
          <p:cNvSpPr/>
          <p:nvPr/>
        </p:nvSpPr>
        <p:spPr>
          <a:xfrm>
            <a:off x="1882330" y="4391544"/>
            <a:ext cx="406746" cy="357976"/>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65" name="Action Button: Custom 20">
            <a:hlinkClick r:id="" action="ppaction://noaction" highlightClick="1">
              <a:snd r:embed="rId9" name="6 Vamos a subir unas.wav"/>
            </a:hlinkClick>
            <a:extLst>
              <a:ext uri="{FF2B5EF4-FFF2-40B4-BE49-F238E27FC236}">
                <a16:creationId xmlns:a16="http://schemas.microsoft.com/office/drawing/2014/main" id="{A6EF5998-3E57-6043-8026-2FEC005891A1}"/>
              </a:ext>
            </a:extLst>
          </p:cNvPr>
          <p:cNvSpPr/>
          <p:nvPr/>
        </p:nvSpPr>
        <p:spPr>
          <a:xfrm>
            <a:off x="1890785" y="4889504"/>
            <a:ext cx="406746" cy="357976"/>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pic>
        <p:nvPicPr>
          <p:cNvPr id="38" name="Picture 8" descr="green checkmark">
            <a:extLst>
              <a:ext uri="{FF2B5EF4-FFF2-40B4-BE49-F238E27FC236}">
                <a16:creationId xmlns:a16="http://schemas.microsoft.com/office/drawing/2014/main" id="{FCF86D01-84F0-2249-915F-B2748379B2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2527" y="2468000"/>
            <a:ext cx="343656" cy="357976"/>
          </a:xfrm>
          <a:prstGeom prst="rect">
            <a:avLst/>
          </a:prstGeom>
        </p:spPr>
      </p:pic>
      <p:pic>
        <p:nvPicPr>
          <p:cNvPr id="39" name="Picture 8" descr="green checkmark">
            <a:extLst>
              <a:ext uri="{FF2B5EF4-FFF2-40B4-BE49-F238E27FC236}">
                <a16:creationId xmlns:a16="http://schemas.microsoft.com/office/drawing/2014/main" id="{E693CBA9-7DCD-D142-9DB2-0CCCB7B6B1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7927" y="2933243"/>
            <a:ext cx="343656" cy="357976"/>
          </a:xfrm>
          <a:prstGeom prst="rect">
            <a:avLst/>
          </a:prstGeom>
        </p:spPr>
      </p:pic>
      <p:pic>
        <p:nvPicPr>
          <p:cNvPr id="41" name="Picture 8" descr="green checkmark">
            <a:extLst>
              <a:ext uri="{FF2B5EF4-FFF2-40B4-BE49-F238E27FC236}">
                <a16:creationId xmlns:a16="http://schemas.microsoft.com/office/drawing/2014/main" id="{DE66C1D7-745F-1B42-8039-FA9239ED9D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2527" y="2948766"/>
            <a:ext cx="343656" cy="357976"/>
          </a:xfrm>
          <a:prstGeom prst="rect">
            <a:avLst/>
          </a:prstGeom>
        </p:spPr>
      </p:pic>
      <p:pic>
        <p:nvPicPr>
          <p:cNvPr id="42" name="Picture 8" descr="green checkmark">
            <a:extLst>
              <a:ext uri="{FF2B5EF4-FFF2-40B4-BE49-F238E27FC236}">
                <a16:creationId xmlns:a16="http://schemas.microsoft.com/office/drawing/2014/main" id="{F2A729AD-D6B2-0A40-AD41-F0526F2E54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2871" y="3423061"/>
            <a:ext cx="343656" cy="357976"/>
          </a:xfrm>
          <a:prstGeom prst="rect">
            <a:avLst/>
          </a:prstGeom>
        </p:spPr>
      </p:pic>
      <p:pic>
        <p:nvPicPr>
          <p:cNvPr id="43" name="Picture 8" descr="green checkmark">
            <a:extLst>
              <a:ext uri="{FF2B5EF4-FFF2-40B4-BE49-F238E27FC236}">
                <a16:creationId xmlns:a16="http://schemas.microsoft.com/office/drawing/2014/main" id="{1E630FFC-EAF9-6B4F-8714-42CCA6AC32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8840" y="3429000"/>
            <a:ext cx="343656" cy="357976"/>
          </a:xfrm>
          <a:prstGeom prst="rect">
            <a:avLst/>
          </a:prstGeom>
        </p:spPr>
      </p:pic>
      <p:pic>
        <p:nvPicPr>
          <p:cNvPr id="44" name="Picture 8" descr="green checkmark">
            <a:extLst>
              <a:ext uri="{FF2B5EF4-FFF2-40B4-BE49-F238E27FC236}">
                <a16:creationId xmlns:a16="http://schemas.microsoft.com/office/drawing/2014/main" id="{17267702-2305-8746-8D76-EF75097569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7927" y="3888699"/>
            <a:ext cx="343656" cy="357976"/>
          </a:xfrm>
          <a:prstGeom prst="rect">
            <a:avLst/>
          </a:prstGeom>
        </p:spPr>
      </p:pic>
      <p:pic>
        <p:nvPicPr>
          <p:cNvPr id="45" name="Picture 8" descr="green checkmark">
            <a:extLst>
              <a:ext uri="{FF2B5EF4-FFF2-40B4-BE49-F238E27FC236}">
                <a16:creationId xmlns:a16="http://schemas.microsoft.com/office/drawing/2014/main" id="{91EC3CF2-F2E7-B841-BFEC-3F99A4A76E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2527" y="3891599"/>
            <a:ext cx="343656" cy="357976"/>
          </a:xfrm>
          <a:prstGeom prst="rect">
            <a:avLst/>
          </a:prstGeom>
        </p:spPr>
      </p:pic>
      <p:pic>
        <p:nvPicPr>
          <p:cNvPr id="46" name="Picture 8" descr="green checkmark">
            <a:extLst>
              <a:ext uri="{FF2B5EF4-FFF2-40B4-BE49-F238E27FC236}">
                <a16:creationId xmlns:a16="http://schemas.microsoft.com/office/drawing/2014/main" id="{6BA9A2FA-9A98-7947-B516-7ABCB8B78E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2871" y="4377752"/>
            <a:ext cx="343656" cy="357976"/>
          </a:xfrm>
          <a:prstGeom prst="rect">
            <a:avLst/>
          </a:prstGeom>
        </p:spPr>
      </p:pic>
      <p:pic>
        <p:nvPicPr>
          <p:cNvPr id="47" name="Picture 8" descr="green checkmark">
            <a:extLst>
              <a:ext uri="{FF2B5EF4-FFF2-40B4-BE49-F238E27FC236}">
                <a16:creationId xmlns:a16="http://schemas.microsoft.com/office/drawing/2014/main" id="{C448164B-1489-B148-8BB9-5194A71266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8840" y="4399529"/>
            <a:ext cx="343656" cy="357976"/>
          </a:xfrm>
          <a:prstGeom prst="rect">
            <a:avLst/>
          </a:prstGeom>
        </p:spPr>
      </p:pic>
      <p:pic>
        <p:nvPicPr>
          <p:cNvPr id="48" name="Picture 8" descr="green checkmark">
            <a:extLst>
              <a:ext uri="{FF2B5EF4-FFF2-40B4-BE49-F238E27FC236}">
                <a16:creationId xmlns:a16="http://schemas.microsoft.com/office/drawing/2014/main" id="{7EA8F350-1A40-E945-9480-EED335DE5E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7927" y="4889504"/>
            <a:ext cx="343656" cy="357976"/>
          </a:xfrm>
          <a:prstGeom prst="rect">
            <a:avLst/>
          </a:prstGeom>
        </p:spPr>
      </p:pic>
      <p:pic>
        <p:nvPicPr>
          <p:cNvPr id="49" name="Picture 8" descr="green checkmark">
            <a:extLst>
              <a:ext uri="{FF2B5EF4-FFF2-40B4-BE49-F238E27FC236}">
                <a16:creationId xmlns:a16="http://schemas.microsoft.com/office/drawing/2014/main" id="{3AECEFCE-D94E-2348-9300-934F47C753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2527" y="4899814"/>
            <a:ext cx="343656" cy="357976"/>
          </a:xfrm>
          <a:prstGeom prst="rect">
            <a:avLst/>
          </a:prstGeom>
        </p:spPr>
      </p:pic>
      <p:pic>
        <p:nvPicPr>
          <p:cNvPr id="56" name="Picture 8" descr="green checkmark">
            <a:extLst>
              <a:ext uri="{FF2B5EF4-FFF2-40B4-BE49-F238E27FC236}">
                <a16:creationId xmlns:a16="http://schemas.microsoft.com/office/drawing/2014/main" id="{21855C94-6A37-4E53-A495-A7E55D0D67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11316" y="3451984"/>
            <a:ext cx="343656" cy="357976"/>
          </a:xfrm>
          <a:prstGeom prst="rect">
            <a:avLst/>
          </a:prstGeom>
        </p:spPr>
      </p:pic>
      <p:pic>
        <p:nvPicPr>
          <p:cNvPr id="5" name="Imagen 4" descr="Forma, Círculo&#10;&#10;Descripción generada automáticamente">
            <a:extLst>
              <a:ext uri="{FF2B5EF4-FFF2-40B4-BE49-F238E27FC236}">
                <a16:creationId xmlns:a16="http://schemas.microsoft.com/office/drawing/2014/main" id="{B03ADC21-B4CE-A244-943B-590E1B190CB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12519" y="1117859"/>
            <a:ext cx="936558" cy="936558"/>
          </a:xfrm>
          <a:prstGeom prst="rect">
            <a:avLst/>
          </a:prstGeom>
        </p:spPr>
      </p:pic>
      <p:pic>
        <p:nvPicPr>
          <p:cNvPr id="7" name="Imagen 6" descr="Forma, Círculo&#10;&#10;Descripción generada automáticamente">
            <a:extLst>
              <a:ext uri="{FF2B5EF4-FFF2-40B4-BE49-F238E27FC236}">
                <a16:creationId xmlns:a16="http://schemas.microsoft.com/office/drawing/2014/main" id="{6259C5E4-4F8A-6E42-B567-2BE333771E5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726831" y="1106808"/>
            <a:ext cx="936558" cy="936558"/>
          </a:xfrm>
          <a:prstGeom prst="rect">
            <a:avLst/>
          </a:prstGeom>
        </p:spPr>
      </p:pic>
      <p:pic>
        <p:nvPicPr>
          <p:cNvPr id="13" name="Imagen 12" descr="Dibujo animado de un personaje animado&#10;&#10;Descripción generada automáticamente con confianza media">
            <a:extLst>
              <a:ext uri="{FF2B5EF4-FFF2-40B4-BE49-F238E27FC236}">
                <a16:creationId xmlns:a16="http://schemas.microsoft.com/office/drawing/2014/main" id="{10795370-1A06-A845-BA82-B6D92F04A1A3}"/>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9661" b="96867" l="9913" r="100000">
                        <a14:foregroundMark x1="61808" y1="53525" x2="84840" y2="54569"/>
                        <a14:foregroundMark x1="84840" y1="54569" x2="90962" y2="69713"/>
                        <a14:foregroundMark x1="90962" y1="69713" x2="87172" y2="93473"/>
                        <a14:foregroundMark x1="47522" y1="92167" x2="48105" y2="96867"/>
                        <a14:foregroundMark x1="58017" y1="49347" x2="53936" y2="60836"/>
                        <a14:backgroundMark x1="67055" y1="93995" x2="54227" y2="93211"/>
                        <a14:backgroundMark x1="63265" y1="91123" x2="52187" y2="92167"/>
                      </a14:backgroundRemoval>
                    </a14:imgEffect>
                  </a14:imgLayer>
                </a14:imgProps>
              </a:ext>
              <a:ext uri="{28A0092B-C50C-407E-A947-70E740481C1C}">
                <a14:useLocalDpi xmlns:a14="http://schemas.microsoft.com/office/drawing/2010/main"/>
              </a:ext>
            </a:extLst>
          </a:blip>
          <a:srcRect/>
          <a:stretch/>
        </p:blipFill>
        <p:spPr>
          <a:xfrm>
            <a:off x="6565290" y="1050899"/>
            <a:ext cx="936558" cy="1045858"/>
          </a:xfrm>
          <a:prstGeom prst="rect">
            <a:avLst/>
          </a:prstGeom>
        </p:spPr>
      </p:pic>
      <p:pic>
        <p:nvPicPr>
          <p:cNvPr id="16" name="Imagen 15" descr="Dibujo animado de un personaje de caricatura&#10;&#10;Descripción generada automáticamente con confianza media">
            <a:extLst>
              <a:ext uri="{FF2B5EF4-FFF2-40B4-BE49-F238E27FC236}">
                <a16:creationId xmlns:a16="http://schemas.microsoft.com/office/drawing/2014/main" id="{E5B53E61-EE2B-7743-8115-BAFBFF8811FF}"/>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9922" b="91123" l="9513" r="89791">
                        <a14:foregroundMark x1="56381" y1="87990" x2="49420" y2="89817"/>
                        <a14:foregroundMark x1="47564" y1="43603" x2="43852" y2="69713"/>
                        <a14:foregroundMark x1="41763" y1="56136" x2="41299" y2="63708"/>
                        <a14:foregroundMark x1="67053" y1="10966" x2="45476" y2="10183"/>
                        <a14:foregroundMark x1="25522" y1="51436" x2="25522" y2="70757"/>
                        <a14:backgroundMark x1="63573" y1="92167" x2="43155" y2="94517"/>
                      </a14:backgroundRemoval>
                    </a14:imgEffect>
                  </a14:imgLayer>
                </a14:imgProps>
              </a:ext>
              <a:ext uri="{28A0092B-C50C-407E-A947-70E740481C1C}">
                <a14:useLocalDpi xmlns:a14="http://schemas.microsoft.com/office/drawing/2010/main"/>
              </a:ext>
            </a:extLst>
          </a:blip>
          <a:srcRect/>
          <a:stretch/>
        </p:blipFill>
        <p:spPr>
          <a:xfrm>
            <a:off x="7758543" y="1018394"/>
            <a:ext cx="1179872" cy="1048667"/>
          </a:xfrm>
          <a:prstGeom prst="rect">
            <a:avLst/>
          </a:prstGeom>
        </p:spPr>
      </p:pic>
      <p:pic>
        <p:nvPicPr>
          <p:cNvPr id="57" name="Imagen 56" descr="Forma, Círculo&#10;&#10;Descripción generada automáticamente">
            <a:extLst>
              <a:ext uri="{FF2B5EF4-FFF2-40B4-BE49-F238E27FC236}">
                <a16:creationId xmlns:a16="http://schemas.microsoft.com/office/drawing/2014/main" id="{E4B2D2F9-1021-7643-827C-60DE0E5E5D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531913" y="1110328"/>
            <a:ext cx="936558" cy="936558"/>
          </a:xfrm>
          <a:prstGeom prst="rect">
            <a:avLst/>
          </a:prstGeom>
        </p:spPr>
      </p:pic>
      <p:pic>
        <p:nvPicPr>
          <p:cNvPr id="58" name="Imagen 57" descr="Dibujo animado de un personaje animado&#10;&#10;Descripción generada automáticamente con confianza media">
            <a:extLst>
              <a:ext uri="{FF2B5EF4-FFF2-40B4-BE49-F238E27FC236}">
                <a16:creationId xmlns:a16="http://schemas.microsoft.com/office/drawing/2014/main" id="{82CC88CD-39E6-AA41-83E5-14E17110CA9A}"/>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9661" b="96867" l="9913" r="100000">
                        <a14:foregroundMark x1="61808" y1="53525" x2="84840" y2="54569"/>
                        <a14:foregroundMark x1="84840" y1="54569" x2="90962" y2="69713"/>
                        <a14:foregroundMark x1="90962" y1="69713" x2="87172" y2="93473"/>
                        <a14:foregroundMark x1="47522" y1="92167" x2="48105" y2="96867"/>
                        <a14:foregroundMark x1="58017" y1="49347" x2="53936" y2="60836"/>
                        <a14:backgroundMark x1="67055" y1="93995" x2="54227" y2="93211"/>
                        <a14:backgroundMark x1="63265" y1="91123" x2="52187" y2="92167"/>
                      </a14:backgroundRemoval>
                    </a14:imgEffect>
                  </a14:imgLayer>
                </a14:imgProps>
              </a:ext>
              <a:ext uri="{28A0092B-C50C-407E-A947-70E740481C1C}">
                <a14:useLocalDpi xmlns:a14="http://schemas.microsoft.com/office/drawing/2010/main"/>
              </a:ext>
            </a:extLst>
          </a:blip>
          <a:srcRect/>
          <a:stretch/>
        </p:blipFill>
        <p:spPr>
          <a:xfrm>
            <a:off x="10220790" y="1008559"/>
            <a:ext cx="936558" cy="1045858"/>
          </a:xfrm>
          <a:prstGeom prst="rect">
            <a:avLst/>
          </a:prstGeom>
        </p:spPr>
      </p:pic>
      <p:pic>
        <p:nvPicPr>
          <p:cNvPr id="3074" name="Picture 2" descr="countryside clipart - Clip Art Library">
            <a:extLst>
              <a:ext uri="{FF2B5EF4-FFF2-40B4-BE49-F238E27FC236}">
                <a16:creationId xmlns:a16="http://schemas.microsoft.com/office/drawing/2014/main" id="{6B7CDBEC-44E7-CC4D-824B-C7A94A9743C7}"/>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36564" y="1592447"/>
            <a:ext cx="1329278" cy="100861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cout camp clipart - Clip Art Library">
            <a:extLst>
              <a:ext uri="{FF2B5EF4-FFF2-40B4-BE49-F238E27FC236}">
                <a16:creationId xmlns:a16="http://schemas.microsoft.com/office/drawing/2014/main" id="{57B822CE-B31A-E540-B8C1-540C6AF274FF}"/>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4615" y="3236084"/>
            <a:ext cx="1558691" cy="100862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reen Mountains Clip art - Green mountains png download - 1024 ...">
            <a:extLst>
              <a:ext uri="{FF2B5EF4-FFF2-40B4-BE49-F238E27FC236}">
                <a16:creationId xmlns:a16="http://schemas.microsoft.com/office/drawing/2014/main" id="{B64B0C4F-6ED2-1849-BEF8-74955B70E873}"/>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26877" y="4879722"/>
            <a:ext cx="1526429" cy="1526429"/>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upo 18">
            <a:extLst>
              <a:ext uri="{FF2B5EF4-FFF2-40B4-BE49-F238E27FC236}">
                <a16:creationId xmlns:a16="http://schemas.microsoft.com/office/drawing/2014/main" id="{0BA337E4-5D27-434B-9139-0AA32EE9A8C1}"/>
              </a:ext>
            </a:extLst>
          </p:cNvPr>
          <p:cNvGrpSpPr/>
          <p:nvPr/>
        </p:nvGrpSpPr>
        <p:grpSpPr>
          <a:xfrm>
            <a:off x="11167254" y="1048381"/>
            <a:ext cx="1018533" cy="3397873"/>
            <a:chOff x="11167254" y="1048381"/>
            <a:chExt cx="1018533" cy="3397873"/>
          </a:xfrm>
        </p:grpSpPr>
        <p:pic>
          <p:nvPicPr>
            <p:cNvPr id="17" name="Imagen 16">
              <a:extLst>
                <a:ext uri="{FF2B5EF4-FFF2-40B4-BE49-F238E27FC236}">
                  <a16:creationId xmlns:a16="http://schemas.microsoft.com/office/drawing/2014/main" id="{FD5E9506-31FA-264C-AABB-350CEF95E723}"/>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flipH="1">
              <a:off x="11167254" y="1048381"/>
              <a:ext cx="1013137" cy="2831030"/>
            </a:xfrm>
            <a:prstGeom prst="rect">
              <a:avLst/>
            </a:prstGeom>
          </p:spPr>
        </p:pic>
        <p:sp>
          <p:nvSpPr>
            <p:cNvPr id="18" name="Rectángulo 17">
              <a:extLst>
                <a:ext uri="{FF2B5EF4-FFF2-40B4-BE49-F238E27FC236}">
                  <a16:creationId xmlns:a16="http://schemas.microsoft.com/office/drawing/2014/main" id="{1493F4A6-D459-B846-B524-2D98C890019A}"/>
                </a:ext>
              </a:extLst>
            </p:cNvPr>
            <p:cNvSpPr/>
            <p:nvPr/>
          </p:nvSpPr>
          <p:spPr>
            <a:xfrm>
              <a:off x="11935022" y="3236084"/>
              <a:ext cx="250765" cy="831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59" name="Rectángulo 58">
              <a:extLst>
                <a:ext uri="{FF2B5EF4-FFF2-40B4-BE49-F238E27FC236}">
                  <a16:creationId xmlns:a16="http://schemas.microsoft.com/office/drawing/2014/main" id="{3E5595D8-A4E1-EB4E-A618-4145B97E425D}"/>
                </a:ext>
              </a:extLst>
            </p:cNvPr>
            <p:cNvSpPr/>
            <p:nvPr/>
          </p:nvSpPr>
          <p:spPr>
            <a:xfrm rot="439951">
              <a:off x="11449838" y="3614651"/>
              <a:ext cx="250764" cy="831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grpSp>
    </p:spTree>
    <p:extLst>
      <p:ext uri="{BB962C8B-B14F-4D97-AF65-F5344CB8AC3E}">
        <p14:creationId xmlns:p14="http://schemas.microsoft.com/office/powerpoint/2010/main" val="87846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625011" y="265559"/>
            <a:ext cx="2416147"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leer / escuchar</a:t>
            </a:r>
          </a:p>
        </p:txBody>
      </p:sp>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Vamos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 campo</a:t>
            </a:r>
          </a:p>
        </p:txBody>
      </p:sp>
      <p:sp>
        <p:nvSpPr>
          <p:cNvPr id="2" name="Title 1"/>
          <p:cNvSpPr>
            <a:spLocks noGrp="1"/>
          </p:cNvSpPr>
          <p:nvPr>
            <p:ph type="title"/>
          </p:nvPr>
        </p:nvSpPr>
        <p:spPr/>
        <p:txBody>
          <a:bodyPr>
            <a:normAutofit/>
          </a:bodyPr>
          <a:lstStyle/>
          <a:p>
            <a:r>
              <a:rPr lang="en-GB" sz="2800" b="1" dirty="0" err="1">
                <a:solidFill>
                  <a:schemeClr val="bg1"/>
                </a:solidFill>
              </a:rPr>
              <a:t>Vamos</a:t>
            </a:r>
            <a:r>
              <a:rPr lang="en-GB" sz="2800" b="1" dirty="0">
                <a:solidFill>
                  <a:schemeClr val="bg1"/>
                </a:solidFill>
              </a:rPr>
              <a:t> al campo</a:t>
            </a:r>
          </a:p>
        </p:txBody>
      </p:sp>
      <p:sp>
        <p:nvSpPr>
          <p:cNvPr id="25" name="TextBox 6">
            <a:extLst>
              <a:ext uri="{FF2B5EF4-FFF2-40B4-BE49-F238E27FC236}">
                <a16:creationId xmlns:a16="http://schemas.microsoft.com/office/drawing/2014/main" id="{C51E761F-383A-9442-AA22-F984E1D4E13F}"/>
              </a:ext>
            </a:extLst>
          </p:cNvPr>
          <p:cNvSpPr txBox="1"/>
          <p:nvPr/>
        </p:nvSpPr>
        <p:spPr>
          <a:xfrm>
            <a:off x="238836" y="920335"/>
            <a:ext cx="89518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effectLst/>
                <a:uLnTx/>
                <a:uFillTx/>
                <a:latin typeface="Century Gothic" panose="020F0302020204030204"/>
                <a:ea typeface="+mn-ea"/>
                <a:cs typeface="+mn-cs"/>
              </a:rPr>
              <a:t>Estudiante</a:t>
            </a:r>
            <a:r>
              <a:rPr kumimoji="0" lang="en-US" sz="2200" b="0" i="0" u="none" strike="noStrike" kern="1200" cap="none" spc="0" normalizeH="0" baseline="0" noProof="0" dirty="0">
                <a:ln>
                  <a:noFill/>
                </a:ln>
                <a:effectLst/>
                <a:uLnTx/>
                <a:uFillTx/>
                <a:latin typeface="Century Gothic" panose="020F0302020204030204"/>
                <a:ea typeface="+mn-ea"/>
                <a:cs typeface="+mn-cs"/>
              </a:rPr>
              <a:t> A </a:t>
            </a:r>
            <a:r>
              <a:rPr kumimoji="0" lang="en-US" sz="2200" b="0" i="0" u="none" strike="noStrike" kern="1200" cap="none" spc="0" normalizeH="0" baseline="0" noProof="0" dirty="0" err="1">
                <a:ln>
                  <a:noFill/>
                </a:ln>
                <a:effectLst/>
                <a:uLnTx/>
                <a:uFillTx/>
                <a:latin typeface="Century Gothic" panose="020F0302020204030204"/>
                <a:ea typeface="+mn-ea"/>
                <a:cs typeface="+mn-cs"/>
              </a:rPr>
              <a:t>habla</a:t>
            </a:r>
            <a:r>
              <a:rPr kumimoji="0" lang="en-US" sz="2200" b="0" i="0" u="none" strike="noStrike" kern="1200" cap="none" spc="0" normalizeH="0" baseline="0" noProof="0" dirty="0">
                <a:ln>
                  <a:noFill/>
                </a:ln>
                <a:effectLst/>
                <a:uLnTx/>
                <a:uFillTx/>
                <a:latin typeface="Century Gothic" panose="020F0302020204030204"/>
                <a:ea typeface="+mn-ea"/>
                <a:cs typeface="+mn-cs"/>
              </a:rPr>
              <a:t> </a:t>
            </a:r>
            <a:r>
              <a:rPr kumimoji="0" lang="en-US" sz="2200" b="0" i="0" u="none" strike="noStrike" kern="1200" cap="none" spc="0" normalizeH="0" baseline="0" noProof="0" dirty="0" err="1">
                <a:ln>
                  <a:noFill/>
                </a:ln>
                <a:effectLst/>
                <a:uLnTx/>
                <a:uFillTx/>
                <a:latin typeface="Century Gothic" panose="020F0302020204030204"/>
                <a:ea typeface="+mn-ea"/>
                <a:cs typeface="+mn-cs"/>
              </a:rPr>
              <a:t>en</a:t>
            </a:r>
            <a:r>
              <a:rPr kumimoji="0" lang="en-US" sz="2200" b="0" i="0" u="none" strike="noStrike" kern="1200" cap="none" spc="0" normalizeH="0" baseline="0" noProof="0" dirty="0">
                <a:ln>
                  <a:noFill/>
                </a:ln>
                <a:effectLst/>
                <a:uLnTx/>
                <a:uFillTx/>
                <a:latin typeface="Century Gothic" panose="020F0302020204030204"/>
                <a:ea typeface="+mn-ea"/>
                <a:cs typeface="+mn-cs"/>
              </a:rPr>
              <a:t> </a:t>
            </a:r>
            <a:r>
              <a:rPr kumimoji="0" lang="en-US" sz="2200" b="0" i="0" u="none" strike="noStrike" kern="1200" cap="none" spc="0" normalizeH="0" baseline="0" noProof="0" dirty="0" err="1">
                <a:ln>
                  <a:noFill/>
                </a:ln>
                <a:effectLst/>
                <a:uLnTx/>
                <a:uFillTx/>
                <a:latin typeface="Century Gothic" panose="020F0302020204030204"/>
                <a:ea typeface="+mn-ea"/>
                <a:cs typeface="+mn-cs"/>
              </a:rPr>
              <a:t>español</a:t>
            </a:r>
            <a:r>
              <a:rPr kumimoji="0" lang="en-US" sz="2200" b="0" i="0" u="none" strike="noStrike" kern="1200" cap="none" spc="0" normalizeH="0" baseline="0" noProof="0" dirty="0">
                <a:ln>
                  <a:noFill/>
                </a:ln>
                <a:effectLst/>
                <a:uLnTx/>
                <a:uFillTx/>
                <a:latin typeface="Century Gothic" panose="020F0302020204030204"/>
                <a:ea typeface="+mn-ea"/>
                <a:cs typeface="+mn-cs"/>
              </a:rPr>
              <a:t>. </a:t>
            </a:r>
          </a:p>
        </p:txBody>
      </p:sp>
      <p:sp>
        <p:nvSpPr>
          <p:cNvPr id="26" name="TextBox 6">
            <a:extLst>
              <a:ext uri="{FF2B5EF4-FFF2-40B4-BE49-F238E27FC236}">
                <a16:creationId xmlns:a16="http://schemas.microsoft.com/office/drawing/2014/main" id="{255B0A94-F5FC-C94E-809C-031675007925}"/>
              </a:ext>
            </a:extLst>
          </p:cNvPr>
          <p:cNvSpPr txBox="1"/>
          <p:nvPr/>
        </p:nvSpPr>
        <p:spPr>
          <a:xfrm>
            <a:off x="213436" y="1373188"/>
            <a:ext cx="744556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effectLst/>
                <a:uLnTx/>
                <a:uFillTx/>
                <a:latin typeface="Century Gothic" panose="020F0302020204030204"/>
                <a:ea typeface="+mn-ea"/>
                <a:cs typeface="+mn-cs"/>
              </a:rPr>
              <a:t>Estudiante</a:t>
            </a:r>
            <a:r>
              <a:rPr kumimoji="0" lang="en-US" sz="2200" b="0" i="0" u="none" strike="noStrike" kern="1200" cap="none" spc="0" normalizeH="0" baseline="0" noProof="0" dirty="0">
                <a:ln>
                  <a:noFill/>
                </a:ln>
                <a:effectLst/>
                <a:uLnTx/>
                <a:uFillTx/>
                <a:latin typeface="Century Gothic" panose="020F0302020204030204"/>
                <a:ea typeface="+mn-ea"/>
                <a:cs typeface="+mn-cs"/>
              </a:rPr>
              <a:t> B </a:t>
            </a:r>
            <a:r>
              <a:rPr kumimoji="0" lang="en-US" sz="2200" b="0" i="0" u="none" strike="noStrike" kern="1200" cap="none" spc="0" normalizeH="0" baseline="0" noProof="0" dirty="0" err="1">
                <a:ln>
                  <a:noFill/>
                </a:ln>
                <a:effectLst/>
                <a:uLnTx/>
                <a:uFillTx/>
                <a:latin typeface="Century Gothic" panose="020F0302020204030204"/>
                <a:ea typeface="+mn-ea"/>
                <a:cs typeface="+mn-cs"/>
              </a:rPr>
              <a:t>completa</a:t>
            </a:r>
            <a:r>
              <a:rPr kumimoji="0" lang="en-US" sz="2200" b="0" i="0" u="none" strike="noStrike" kern="1200" cap="none" spc="0" normalizeH="0" baseline="0" noProof="0" dirty="0">
                <a:ln>
                  <a:noFill/>
                </a:ln>
                <a:effectLst/>
                <a:uLnTx/>
                <a:uFillTx/>
                <a:latin typeface="Century Gothic" panose="020F0302020204030204"/>
                <a:ea typeface="+mn-ea"/>
                <a:cs typeface="+mn-cs"/>
              </a:rPr>
              <a:t> la </a:t>
            </a:r>
            <a:r>
              <a:rPr kumimoji="0" lang="en-US" sz="2200" b="0" i="0" u="none" strike="noStrike" kern="1200" cap="none" spc="0" normalizeH="0" baseline="0" noProof="0" dirty="0" err="1">
                <a:ln>
                  <a:noFill/>
                </a:ln>
                <a:effectLst/>
                <a:uLnTx/>
                <a:uFillTx/>
                <a:latin typeface="Century Gothic" panose="020F0302020204030204"/>
                <a:ea typeface="+mn-ea"/>
                <a:cs typeface="+mn-cs"/>
              </a:rPr>
              <a:t>tabla</a:t>
            </a:r>
            <a:r>
              <a:rPr kumimoji="0" lang="en-US" sz="2200" b="0" i="0" u="none" strike="noStrike" kern="1200" cap="none" spc="0" normalizeH="0" baseline="0" noProof="0" dirty="0">
                <a:ln>
                  <a:noFill/>
                </a:ln>
                <a:effectLst/>
                <a:uLnTx/>
                <a:uFillTx/>
                <a:latin typeface="Century Gothic" panose="020F0302020204030204"/>
                <a:ea typeface="+mn-ea"/>
                <a:cs typeface="+mn-cs"/>
              </a:rPr>
              <a:t> con </a:t>
            </a:r>
            <a:r>
              <a:rPr kumimoji="0" lang="en-US" sz="2200" b="0" i="0" u="none" strike="noStrike" kern="1200" cap="none" spc="0" normalizeH="0" baseline="0" noProof="0" dirty="0" err="1">
                <a:ln>
                  <a:noFill/>
                </a:ln>
                <a:effectLst/>
                <a:uLnTx/>
                <a:uFillTx/>
                <a:latin typeface="Century Gothic" panose="020F0302020204030204"/>
                <a:ea typeface="+mn-ea"/>
                <a:cs typeface="+mn-cs"/>
              </a:rPr>
              <a:t>información</a:t>
            </a:r>
            <a:r>
              <a:rPr kumimoji="0" lang="en-US" sz="2200" b="0" i="0" u="none" strike="noStrike" kern="1200" cap="none" spc="0" normalizeH="0" baseline="0" noProof="0" dirty="0">
                <a:ln>
                  <a:noFill/>
                </a:ln>
                <a:effectLst/>
                <a:uLnTx/>
                <a:uFillTx/>
                <a:latin typeface="Century Gothic" panose="020F0302020204030204"/>
                <a:ea typeface="+mn-ea"/>
                <a:cs typeface="+mn-cs"/>
              </a:rPr>
              <a:t>.</a:t>
            </a:r>
          </a:p>
        </p:txBody>
      </p:sp>
      <p:sp>
        <p:nvSpPr>
          <p:cNvPr id="27" name="TextBox 6">
            <a:extLst>
              <a:ext uri="{FF2B5EF4-FFF2-40B4-BE49-F238E27FC236}">
                <a16:creationId xmlns:a16="http://schemas.microsoft.com/office/drawing/2014/main" id="{F10C08D2-2A9A-A74E-AEF0-802DC2BD14D4}"/>
              </a:ext>
            </a:extLst>
          </p:cNvPr>
          <p:cNvSpPr txBox="1"/>
          <p:nvPr/>
        </p:nvSpPr>
        <p:spPr>
          <a:xfrm>
            <a:off x="268350" y="2024970"/>
            <a:ext cx="14656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Ejemplo</a:t>
            </a:r>
            <a:r>
              <a:rPr kumimoji="0" lang="en-US" sz="2200" b="0" i="0" u="none" strike="noStrike" kern="1200" cap="none" spc="0" normalizeH="0" baseline="0" noProof="0" dirty="0">
                <a:ln>
                  <a:noFill/>
                </a:ln>
                <a:effectLst/>
                <a:uLnTx/>
                <a:uFillTx/>
                <a:latin typeface="Century Gothic" panose="020F0302020204030204"/>
                <a:ea typeface="+mn-ea"/>
                <a:cs typeface="+mn-cs"/>
              </a:rPr>
              <a:t>:</a:t>
            </a:r>
          </a:p>
        </p:txBody>
      </p:sp>
      <p:sp>
        <p:nvSpPr>
          <p:cNvPr id="28" name="TextBox 6">
            <a:extLst>
              <a:ext uri="{FF2B5EF4-FFF2-40B4-BE49-F238E27FC236}">
                <a16:creationId xmlns:a16="http://schemas.microsoft.com/office/drawing/2014/main" id="{D02C821B-4B95-AE44-BCB5-92D43AD01B95}"/>
              </a:ext>
            </a:extLst>
          </p:cNvPr>
          <p:cNvSpPr txBox="1"/>
          <p:nvPr/>
        </p:nvSpPr>
        <p:spPr>
          <a:xfrm>
            <a:off x="270180" y="2671069"/>
            <a:ext cx="53559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Persona A </a:t>
            </a:r>
            <a:r>
              <a:rPr kumimoji="0" lang="en-US" sz="2200" b="0" i="0" u="none" strike="noStrike" kern="1200" cap="none" spc="0" normalizeH="0" baseline="0" noProof="0" dirty="0" err="1">
                <a:ln>
                  <a:noFill/>
                </a:ln>
                <a:effectLst/>
                <a:uLnTx/>
                <a:uFillTx/>
                <a:latin typeface="Century Gothic" panose="020F0302020204030204"/>
                <a:ea typeface="+mn-ea"/>
                <a:cs typeface="+mn-cs"/>
              </a:rPr>
              <a:t>habla</a:t>
            </a:r>
            <a:r>
              <a:rPr kumimoji="0" lang="en-US" sz="2200" b="0" i="0" u="none" strike="noStrike" kern="1200" cap="none" spc="0" normalizeH="0" baseline="0" noProof="0" dirty="0">
                <a:ln>
                  <a:noFill/>
                </a:ln>
                <a:effectLst/>
                <a:uLnTx/>
                <a:uFillTx/>
                <a:latin typeface="Century Gothic" panose="020F0302020204030204"/>
                <a:ea typeface="+mn-ea"/>
                <a:cs typeface="+mn-cs"/>
              </a:rPr>
              <a:t>:</a:t>
            </a:r>
          </a:p>
        </p:txBody>
      </p:sp>
      <p:sp>
        <p:nvSpPr>
          <p:cNvPr id="29" name="TextBox 6">
            <a:extLst>
              <a:ext uri="{FF2B5EF4-FFF2-40B4-BE49-F238E27FC236}">
                <a16:creationId xmlns:a16="http://schemas.microsoft.com/office/drawing/2014/main" id="{E3B6A0D0-E1AB-D84B-9510-3E47E8422DAF}"/>
              </a:ext>
            </a:extLst>
          </p:cNvPr>
          <p:cNvSpPr txBox="1"/>
          <p:nvPr/>
        </p:nvSpPr>
        <p:spPr>
          <a:xfrm>
            <a:off x="4895948" y="2906095"/>
            <a:ext cx="51187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Persona B </a:t>
            </a:r>
            <a:r>
              <a:rPr kumimoji="0" lang="en-US" sz="2200" b="0" i="0" u="none" strike="noStrike" kern="1200" cap="none" spc="0" normalizeH="0" baseline="0" noProof="0" dirty="0" err="1">
                <a:ln>
                  <a:noFill/>
                </a:ln>
                <a:effectLst/>
                <a:uLnTx/>
                <a:uFillTx/>
                <a:latin typeface="Century Gothic" panose="020F0302020204030204"/>
                <a:ea typeface="+mn-ea"/>
                <a:cs typeface="+mn-cs"/>
              </a:rPr>
              <a:t>escucha</a:t>
            </a:r>
            <a:r>
              <a:rPr kumimoji="0" lang="en-US" sz="2200" b="0" i="0" u="none" strike="noStrike" kern="1200" cap="none" spc="0" normalizeH="0" baseline="0" noProof="0" dirty="0">
                <a:ln>
                  <a:noFill/>
                </a:ln>
                <a:effectLst/>
                <a:uLnTx/>
                <a:uFillTx/>
                <a:latin typeface="Century Gothic" panose="020F0302020204030204"/>
                <a:ea typeface="+mn-ea"/>
                <a:cs typeface="+mn-cs"/>
              </a:rPr>
              <a:t> y escribe:</a:t>
            </a:r>
          </a:p>
        </p:txBody>
      </p:sp>
      <p:sp>
        <p:nvSpPr>
          <p:cNvPr id="21" name="Rectangle 1">
            <a:extLst>
              <a:ext uri="{FF2B5EF4-FFF2-40B4-BE49-F238E27FC236}">
                <a16:creationId xmlns:a16="http://schemas.microsoft.com/office/drawing/2014/main" id="{2644006F-A92B-EA48-83E5-A6A318E84B93}"/>
              </a:ext>
            </a:extLst>
          </p:cNvPr>
          <p:cNvSpPr/>
          <p:nvPr/>
        </p:nvSpPr>
        <p:spPr>
          <a:xfrm>
            <a:off x="661279" y="4366904"/>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2" name="Text Box 2">
            <a:extLst>
              <a:ext uri="{FF2B5EF4-FFF2-40B4-BE49-F238E27FC236}">
                <a16:creationId xmlns:a16="http://schemas.microsoft.com/office/drawing/2014/main" id="{AB4E9271-56C6-BF4B-B56D-E0CD21C80991}"/>
              </a:ext>
            </a:extLst>
          </p:cNvPr>
          <p:cNvSpPr txBox="1">
            <a:spLocks noChangeArrowheads="1"/>
          </p:cNvSpPr>
          <p:nvPr/>
        </p:nvSpPr>
        <p:spPr bwMode="auto">
          <a:xfrm>
            <a:off x="839264" y="4801184"/>
            <a:ext cx="1789377"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We are very active</a:t>
            </a:r>
            <a:r>
              <a:rPr kumimoji="0" lang="en-GB" sz="2000" b="0" i="0" u="none" strike="noStrike" kern="1200" cap="none" spc="0" normalizeH="0" noProof="0" dirty="0">
                <a:ln>
                  <a:noFill/>
                </a:ln>
                <a:effectLst/>
                <a:uLnTx/>
                <a:uFillTx/>
                <a:latin typeface="Century Gothic" panose="020F0302020204030204"/>
                <a:ea typeface="Calibri" panose="020F0502020204030204" pitchFamily="34" charset="0"/>
                <a:cs typeface="Times New Roman" panose="02020603050405020304" pitchFamily="18" charset="0"/>
              </a:rPr>
              <a:t> (trait).</a:t>
            </a:r>
            <a:endParaRPr kumimoji="0" lang="es-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3" name="Text Box 10">
            <a:extLst>
              <a:ext uri="{FF2B5EF4-FFF2-40B4-BE49-F238E27FC236}">
                <a16:creationId xmlns:a16="http://schemas.microsoft.com/office/drawing/2014/main" id="{F52DF713-BA44-E945-AEBA-56C58FDCCFB4}"/>
              </a:ext>
            </a:extLst>
          </p:cNvPr>
          <p:cNvSpPr txBox="1">
            <a:spLocks noChangeArrowheads="1"/>
          </p:cNvSpPr>
          <p:nvPr/>
        </p:nvSpPr>
        <p:spPr bwMode="auto">
          <a:xfrm>
            <a:off x="729347" y="44696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3" name="Llamada rectangular redondeada 42">
            <a:extLst>
              <a:ext uri="{FF2B5EF4-FFF2-40B4-BE49-F238E27FC236}">
                <a16:creationId xmlns:a16="http://schemas.microsoft.com/office/drawing/2014/main" id="{6A60C4A0-0F59-2F45-8AE9-F7E6CA427253}"/>
              </a:ext>
            </a:extLst>
          </p:cNvPr>
          <p:cNvSpPr/>
          <p:nvPr/>
        </p:nvSpPr>
        <p:spPr>
          <a:xfrm>
            <a:off x="2759886" y="3204607"/>
            <a:ext cx="1954893" cy="1596577"/>
          </a:xfrm>
          <a:prstGeom prst="wedgeRoundRectCallout">
            <a:avLst>
              <a:gd name="adj1" fmla="val -76107"/>
              <a:gd name="adj2" fmla="val 49837"/>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chemeClr val="tx1"/>
                </a:solidFill>
                <a:effectLst/>
                <a:uLnTx/>
                <a:uFillTx/>
                <a:latin typeface="Century Gothic" panose="020F0302020204030204"/>
                <a:ea typeface="+mn-ea"/>
                <a:cs typeface="+mn-cs"/>
              </a:rPr>
              <a:t>Somos muy activos.</a:t>
            </a:r>
            <a:endParaRPr kumimoji="0" lang="es-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8" name="CuadroTexto 7">
            <a:extLst>
              <a:ext uri="{FF2B5EF4-FFF2-40B4-BE49-F238E27FC236}">
                <a16:creationId xmlns:a16="http://schemas.microsoft.com/office/drawing/2014/main" id="{40B63D64-DC3D-3A40-8803-0998D3719536}"/>
              </a:ext>
            </a:extLst>
          </p:cNvPr>
          <p:cNvSpPr txBox="1"/>
          <p:nvPr/>
        </p:nvSpPr>
        <p:spPr>
          <a:xfrm>
            <a:off x="3490938" y="5868066"/>
            <a:ext cx="793839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Después</a:t>
            </a:r>
            <a:r>
              <a:rPr kumimoji="0" lang="en-GB" sz="2000" b="0" i="0" u="none" strike="noStrike" kern="1200" cap="none" spc="0" normalizeH="0" baseline="0" noProof="0" dirty="0">
                <a:ln>
                  <a:noFill/>
                </a:ln>
                <a:effectLst/>
                <a:uLnTx/>
                <a:uFillTx/>
                <a:latin typeface="Century Gothic" panose="020F0302020204030204"/>
                <a:ea typeface="+mn-ea"/>
                <a:cs typeface="+mn-cs"/>
              </a:rPr>
              <a:t>,</a:t>
            </a:r>
            <a:r>
              <a:rPr kumimoji="0" lang="en-GB" sz="2000" b="0" i="0" u="none" strike="noStrike" kern="1200" cap="none" spc="0" normalizeH="0" noProof="0" dirty="0">
                <a:ln>
                  <a:noFill/>
                </a:ln>
                <a:effectLst/>
                <a:uLnTx/>
                <a:uFillTx/>
                <a:latin typeface="Century Gothic" panose="020F0302020204030204"/>
                <a:ea typeface="+mn-ea"/>
                <a:cs typeface="+mn-cs"/>
              </a:rPr>
              <a:t> </a:t>
            </a:r>
            <a:r>
              <a:rPr kumimoji="0" lang="en-GB" sz="2000" b="0" i="0" u="none" strike="noStrike" kern="1200" cap="none" spc="0" normalizeH="0" noProof="0" dirty="0" err="1">
                <a:ln>
                  <a:noFill/>
                </a:ln>
                <a:effectLst/>
                <a:uLnTx/>
                <a:uFillTx/>
                <a:latin typeface="Century Gothic" panose="020F0302020204030204"/>
                <a:ea typeface="+mn-ea"/>
                <a:cs typeface="+mn-cs"/>
              </a:rPr>
              <a:t>estudiante</a:t>
            </a:r>
            <a:r>
              <a:rPr kumimoji="0" lang="en-GB" sz="2000" b="0" i="0" u="none" strike="noStrike" kern="1200" cap="none" spc="0" normalizeH="0" noProof="0" dirty="0">
                <a:ln>
                  <a:noFill/>
                </a:ln>
                <a:effectLst/>
                <a:uLnTx/>
                <a:uFillTx/>
                <a:latin typeface="Century Gothic" panose="020F0302020204030204"/>
                <a:ea typeface="+mn-ea"/>
                <a:cs typeface="+mn-cs"/>
              </a:rPr>
              <a:t> B </a:t>
            </a:r>
            <a:r>
              <a:rPr kumimoji="0" lang="en-GB" sz="2000" b="0" i="0" u="none" strike="noStrike" kern="1200" cap="none" spc="0" normalizeH="0" noProof="0" dirty="0" err="1">
                <a:ln>
                  <a:noFill/>
                </a:ln>
                <a:effectLst/>
                <a:uLnTx/>
                <a:uFillTx/>
                <a:latin typeface="Century Gothic" panose="020F0302020204030204"/>
                <a:ea typeface="+mn-ea"/>
                <a:cs typeface="+mn-cs"/>
              </a:rPr>
              <a:t>habla</a:t>
            </a:r>
            <a:r>
              <a:rPr kumimoji="0" lang="en-GB" sz="2000" b="0" i="0" u="none" strike="noStrike" kern="1200" cap="none" spc="0" normalizeH="0" noProof="0" dirty="0">
                <a:ln>
                  <a:noFill/>
                </a:ln>
                <a:effectLst/>
                <a:uLnTx/>
                <a:uFillTx/>
                <a:latin typeface="Century Gothic" panose="020F0302020204030204"/>
                <a:ea typeface="+mn-ea"/>
                <a:cs typeface="+mn-cs"/>
              </a:rPr>
              <a:t> y </a:t>
            </a:r>
            <a:r>
              <a:rPr kumimoji="0" lang="en-GB" sz="2000" b="0" i="0" u="none" strike="noStrike" kern="1200" cap="none" spc="0" normalizeH="0" noProof="0" dirty="0" err="1">
                <a:ln>
                  <a:noFill/>
                </a:ln>
                <a:effectLst/>
                <a:uLnTx/>
                <a:uFillTx/>
                <a:latin typeface="Century Gothic" panose="020F0302020204030204"/>
                <a:ea typeface="+mn-ea"/>
                <a:cs typeface="+mn-cs"/>
              </a:rPr>
              <a:t>estudiante</a:t>
            </a:r>
            <a:r>
              <a:rPr kumimoji="0" lang="en-GB" sz="2000" b="0" i="0" u="none" strike="noStrike" kern="1200" cap="none" spc="0" normalizeH="0" noProof="0" dirty="0">
                <a:ln>
                  <a:noFill/>
                </a:ln>
                <a:effectLst/>
                <a:uLnTx/>
                <a:uFillTx/>
                <a:latin typeface="Century Gothic" panose="020F0302020204030204"/>
                <a:ea typeface="+mn-ea"/>
                <a:cs typeface="+mn-cs"/>
              </a:rPr>
              <a:t> A </a:t>
            </a:r>
            <a:r>
              <a:rPr kumimoji="0" lang="en-GB" sz="2000" b="0" i="0" u="none" strike="noStrike" kern="1200" cap="none" spc="0" normalizeH="0" noProof="0" dirty="0" err="1">
                <a:ln>
                  <a:noFill/>
                </a:ln>
                <a:effectLst/>
                <a:uLnTx/>
                <a:uFillTx/>
                <a:latin typeface="Century Gothic" panose="020F0302020204030204"/>
                <a:ea typeface="+mn-ea"/>
                <a:cs typeface="+mn-cs"/>
              </a:rPr>
              <a:t>completa</a:t>
            </a:r>
            <a:r>
              <a:rPr kumimoji="0" lang="en-GB" sz="2000" b="0" i="0" u="none" strike="noStrike" kern="1200" cap="none" spc="0" normalizeH="0" noProof="0" dirty="0">
                <a:ln>
                  <a:noFill/>
                </a:ln>
                <a:effectLst/>
                <a:uLnTx/>
                <a:uFillTx/>
                <a:latin typeface="Century Gothic" panose="020F0302020204030204"/>
                <a:ea typeface="+mn-ea"/>
                <a:cs typeface="+mn-cs"/>
              </a:rPr>
              <a:t> la </a:t>
            </a:r>
            <a:r>
              <a:rPr kumimoji="0" lang="en-GB" sz="2000" b="0" i="0" u="none" strike="noStrike" kern="1200" cap="none" spc="0" normalizeH="0" noProof="0" dirty="0" err="1">
                <a:ln>
                  <a:noFill/>
                </a:ln>
                <a:effectLst/>
                <a:uLnTx/>
                <a:uFillTx/>
                <a:latin typeface="Century Gothic" panose="020F0302020204030204"/>
                <a:ea typeface="+mn-ea"/>
                <a:cs typeface="+mn-cs"/>
              </a:rPr>
              <a:t>tabla</a:t>
            </a:r>
            <a:r>
              <a:rPr kumimoji="0" lang="en-GB" sz="2000" b="0" i="0" u="none" strike="noStrike" kern="1200" cap="none" spc="0" normalizeH="0" noProof="0" dirty="0">
                <a:ln>
                  <a:noFill/>
                </a:ln>
                <a:effectLst/>
                <a:uLnTx/>
                <a:uFillTx/>
                <a:latin typeface="Century Gothic" panose="020F0302020204030204"/>
                <a:ea typeface="+mn-ea"/>
                <a:cs typeface="+mn-cs"/>
              </a:rPr>
              <a:t>.</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graphicFrame>
        <p:nvGraphicFramePr>
          <p:cNvPr id="10" name="Tabla 9">
            <a:extLst>
              <a:ext uri="{FF2B5EF4-FFF2-40B4-BE49-F238E27FC236}">
                <a16:creationId xmlns:a16="http://schemas.microsoft.com/office/drawing/2014/main" id="{45653F4A-98FF-0940-BF9E-77676552F593}"/>
              </a:ext>
            </a:extLst>
          </p:cNvPr>
          <p:cNvGraphicFramePr>
            <a:graphicFrameLocks noGrp="1"/>
          </p:cNvGraphicFramePr>
          <p:nvPr>
            <p:extLst>
              <p:ext uri="{D42A27DB-BD31-4B8C-83A1-F6EECF244321}">
                <p14:modId xmlns:p14="http://schemas.microsoft.com/office/powerpoint/2010/main" val="2121395644"/>
              </p:ext>
            </p:extLst>
          </p:nvPr>
        </p:nvGraphicFramePr>
        <p:xfrm>
          <a:off x="4858591" y="3468853"/>
          <a:ext cx="5557520" cy="2232371"/>
        </p:xfrm>
        <a:graphic>
          <a:graphicData uri="http://schemas.openxmlformats.org/drawingml/2006/table">
            <a:tbl>
              <a:tblPr firstRow="1" bandRow="1">
                <a:tableStyleId>{5DA37D80-6434-44D0-A028-1B22A696006F}</a:tableStyleId>
              </a:tblPr>
              <a:tblGrid>
                <a:gridCol w="422069">
                  <a:extLst>
                    <a:ext uri="{9D8B030D-6E8A-4147-A177-3AD203B41FA5}">
                      <a16:colId xmlns:a16="http://schemas.microsoft.com/office/drawing/2014/main" val="3551756778"/>
                    </a:ext>
                  </a:extLst>
                </a:gridCol>
                <a:gridCol w="1737360">
                  <a:extLst>
                    <a:ext uri="{9D8B030D-6E8A-4147-A177-3AD203B41FA5}">
                      <a16:colId xmlns:a16="http://schemas.microsoft.com/office/drawing/2014/main" val="848529382"/>
                    </a:ext>
                  </a:extLst>
                </a:gridCol>
                <a:gridCol w="1893751">
                  <a:extLst>
                    <a:ext uri="{9D8B030D-6E8A-4147-A177-3AD203B41FA5}">
                      <a16:colId xmlns:a16="http://schemas.microsoft.com/office/drawing/2014/main" val="2729549234"/>
                    </a:ext>
                  </a:extLst>
                </a:gridCol>
                <a:gridCol w="1504340">
                  <a:extLst>
                    <a:ext uri="{9D8B030D-6E8A-4147-A177-3AD203B41FA5}">
                      <a16:colId xmlns:a16="http://schemas.microsoft.com/office/drawing/2014/main" val="2678505401"/>
                    </a:ext>
                  </a:extLst>
                </a:gridCol>
              </a:tblGrid>
              <a:tr h="1583259">
                <a:tc>
                  <a:txBody>
                    <a:bodyPr/>
                    <a:lstStyle/>
                    <a:p>
                      <a:pPr algn="ctr"/>
                      <a:endParaRPr lang="es-GB" sz="2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¿Es ‘I’ o ‘</a:t>
                      </a:r>
                      <a:r>
                        <a:rPr lang="es-ES" sz="2000" dirty="0" err="1">
                          <a:solidFill>
                            <a:schemeClr val="tx1"/>
                          </a:solidFill>
                        </a:rPr>
                        <a:t>we</a:t>
                      </a:r>
                      <a:r>
                        <a:rPr lang="es-ES" sz="2000" dirty="0">
                          <a:solidFill>
                            <a:schemeClr val="tx1"/>
                          </a:solidFill>
                        </a:rPr>
                        <a:t>’?</a:t>
                      </a:r>
                      <a:endParaRPr lang="es-GB" sz="2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¿Es ahora o en general?</a:t>
                      </a:r>
                      <a:endParaRPr lang="es-GB" sz="2000" dirty="0">
                        <a:solidFill>
                          <a:schemeClr val="tx1"/>
                        </a:solidFill>
                      </a:endParaRPr>
                    </a:p>
                  </a:txBody>
                  <a:tcPr anchor="ctr"/>
                </a:tc>
                <a:tc>
                  <a:txBody>
                    <a:bodyPr/>
                    <a:lstStyle/>
                    <a:p>
                      <a:pPr algn="ctr"/>
                      <a:r>
                        <a:rPr lang="es-GB" sz="2000" dirty="0">
                          <a:solidFill>
                            <a:schemeClr val="tx1"/>
                          </a:solidFill>
                        </a:rPr>
                        <a:t>¿Qué adjetivo?</a:t>
                      </a:r>
                      <a:r>
                        <a:rPr lang="en-GB" sz="2000" dirty="0">
                          <a:solidFill>
                            <a:schemeClr val="tx1"/>
                          </a:solidFill>
                        </a:rPr>
                        <a:t> (</a:t>
                      </a:r>
                      <a:r>
                        <a:rPr lang="en-GB" sz="2000" dirty="0" err="1">
                          <a:solidFill>
                            <a:schemeClr val="tx1"/>
                          </a:solidFill>
                        </a:rPr>
                        <a:t>en</a:t>
                      </a:r>
                      <a:r>
                        <a:rPr lang="en-GB" sz="2000" dirty="0">
                          <a:solidFill>
                            <a:schemeClr val="tx1"/>
                          </a:solidFill>
                        </a:rPr>
                        <a:t> </a:t>
                      </a:r>
                      <a:r>
                        <a:rPr lang="en-GB" sz="2000" dirty="0" err="1">
                          <a:solidFill>
                            <a:schemeClr val="tx1"/>
                          </a:solidFill>
                        </a:rPr>
                        <a:t>inglés</a:t>
                      </a:r>
                      <a:r>
                        <a:rPr lang="en-GB" sz="2000" dirty="0">
                          <a:solidFill>
                            <a:schemeClr val="tx1"/>
                          </a:solidFill>
                        </a:rPr>
                        <a:t>)</a:t>
                      </a:r>
                      <a:endParaRPr lang="es-GB" sz="2000" dirty="0">
                        <a:solidFill>
                          <a:schemeClr val="tx1"/>
                        </a:solidFill>
                      </a:endParaRPr>
                    </a:p>
                  </a:txBody>
                  <a:tcPr anchor="ctr"/>
                </a:tc>
                <a:extLst>
                  <a:ext uri="{0D108BD9-81ED-4DB2-BD59-A6C34878D82A}">
                    <a16:rowId xmlns:a16="http://schemas.microsoft.com/office/drawing/2014/main" val="403446959"/>
                  </a:ext>
                </a:extLst>
              </a:tr>
              <a:tr h="649112">
                <a:tc>
                  <a:txBody>
                    <a:bodyPr/>
                    <a:lstStyle/>
                    <a:p>
                      <a:pPr algn="ctr"/>
                      <a:r>
                        <a:rPr lang="es-GB" sz="2000" b="1" dirty="0">
                          <a:solidFill>
                            <a:schemeClr val="tx1"/>
                          </a:solidFill>
                        </a:rPr>
                        <a:t>1</a:t>
                      </a:r>
                    </a:p>
                  </a:txBody>
                  <a:tcPr anchor="ctr"/>
                </a:tc>
                <a:tc>
                  <a:txBody>
                    <a:bodyPr/>
                    <a:lstStyle/>
                    <a:p>
                      <a:pPr algn="ctr"/>
                      <a:endParaRPr lang="es-GB" sz="2000" dirty="0">
                        <a:solidFill>
                          <a:schemeClr val="tx1"/>
                        </a:solidFill>
                      </a:endParaRPr>
                    </a:p>
                  </a:txBody>
                  <a:tcPr anchor="ctr"/>
                </a:tc>
                <a:tc>
                  <a:txBody>
                    <a:bodyPr/>
                    <a:lstStyle/>
                    <a:p>
                      <a:pPr algn="ctr"/>
                      <a:endParaRPr lang="es-GB" sz="200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2454164157"/>
                  </a:ext>
                </a:extLst>
              </a:tr>
            </a:tbl>
          </a:graphicData>
        </a:graphic>
      </p:graphicFrame>
      <p:sp>
        <p:nvSpPr>
          <p:cNvPr id="33" name="CuadroTexto 32">
            <a:extLst>
              <a:ext uri="{FF2B5EF4-FFF2-40B4-BE49-F238E27FC236}">
                <a16:creationId xmlns:a16="http://schemas.microsoft.com/office/drawing/2014/main" id="{A4B08A49-78CC-B048-BBC3-4B963FE57484}"/>
              </a:ext>
            </a:extLst>
          </p:cNvPr>
          <p:cNvSpPr txBox="1"/>
          <p:nvPr/>
        </p:nvSpPr>
        <p:spPr>
          <a:xfrm>
            <a:off x="5296788" y="5163944"/>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w</a:t>
            </a:r>
            <a:r>
              <a:rPr kumimoji="0" lang="en-GB" sz="2000" b="0" i="0" u="none" strike="noStrike" kern="1200" cap="none" spc="0" normalizeH="0" baseline="0" noProof="0" dirty="0">
                <a:ln>
                  <a:noFill/>
                </a:ln>
                <a:effectLst/>
                <a:uLnTx/>
                <a:uFillTx/>
                <a:latin typeface="Century Gothic" panose="020F0302020204030204"/>
                <a:ea typeface="+mn-ea"/>
                <a:cs typeface="+mn-cs"/>
              </a:rPr>
              <a:t>e</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sp>
        <p:nvSpPr>
          <p:cNvPr id="30" name="CuadroTexto 29">
            <a:extLst>
              <a:ext uri="{FF2B5EF4-FFF2-40B4-BE49-F238E27FC236}">
                <a16:creationId xmlns:a16="http://schemas.microsoft.com/office/drawing/2014/main" id="{4AA82B9D-AC1B-934A-8A4E-566A180FAEFB}"/>
              </a:ext>
            </a:extLst>
          </p:cNvPr>
          <p:cNvSpPr txBox="1"/>
          <p:nvPr/>
        </p:nvSpPr>
        <p:spPr>
          <a:xfrm>
            <a:off x="7126442" y="5176489"/>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e</a:t>
            </a:r>
            <a:r>
              <a:rPr kumimoji="0" lang="en-GB" sz="2000" b="0" i="0" u="none" strike="noStrike" kern="1200" cap="none" spc="0" normalizeH="0" baseline="0" noProof="0" dirty="0">
                <a:ln>
                  <a:noFill/>
                </a:ln>
                <a:effectLst/>
                <a:uLnTx/>
                <a:uFillTx/>
                <a:latin typeface="Century Gothic" panose="020F0302020204030204"/>
                <a:ea typeface="+mn-ea"/>
                <a:cs typeface="+mn-cs"/>
              </a:rPr>
              <a:t>n general</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sp>
        <p:nvSpPr>
          <p:cNvPr id="32" name="CuadroTexto 31">
            <a:extLst>
              <a:ext uri="{FF2B5EF4-FFF2-40B4-BE49-F238E27FC236}">
                <a16:creationId xmlns:a16="http://schemas.microsoft.com/office/drawing/2014/main" id="{BA475AD7-0AB5-C14E-B42F-311BD4DC1966}"/>
              </a:ext>
            </a:extLst>
          </p:cNvPr>
          <p:cNvSpPr txBox="1"/>
          <p:nvPr/>
        </p:nvSpPr>
        <p:spPr>
          <a:xfrm>
            <a:off x="8825800" y="519157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active</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3EA2CB1B-16D3-4AC4-B69A-6C5A6FBA7476}"/>
              </a:ext>
            </a:extLst>
          </p:cNvPr>
          <p:cNvSpPr txBox="1"/>
          <p:nvPr/>
        </p:nvSpPr>
        <p:spPr>
          <a:xfrm>
            <a:off x="8934455" y="2448699"/>
            <a:ext cx="717005" cy="1015663"/>
          </a:xfrm>
          <a:prstGeom prst="rect">
            <a:avLst/>
          </a:prstGeom>
          <a:noFill/>
        </p:spPr>
        <p:txBody>
          <a:bodyPr wrap="square" rtlCol="0">
            <a:spAutoFit/>
          </a:bodyPr>
          <a:lstStyle/>
          <a:p>
            <a:pPr algn="l"/>
            <a:r>
              <a:rPr lang="en-GB" sz="6000" dirty="0">
                <a:sym typeface="Wingdings" panose="05000000000000000000" pitchFamily="2" charset="2"/>
              </a:rPr>
              <a:t></a:t>
            </a:r>
            <a:endParaRPr lang="en-GB" sz="6000" dirty="0"/>
          </a:p>
        </p:txBody>
      </p:sp>
      <p:pic>
        <p:nvPicPr>
          <p:cNvPr id="6" name="Picture 5">
            <a:extLst>
              <a:ext uri="{FF2B5EF4-FFF2-40B4-BE49-F238E27FC236}">
                <a16:creationId xmlns:a16="http://schemas.microsoft.com/office/drawing/2014/main" id="{E633A084-858F-4690-BE68-2CD51A69BA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23546" y="716214"/>
            <a:ext cx="3071989" cy="1727994"/>
          </a:xfrm>
          <a:prstGeom prst="rect">
            <a:avLst/>
          </a:prstGeom>
        </p:spPr>
      </p:pic>
      <p:pic>
        <p:nvPicPr>
          <p:cNvPr id="11" name="Picture 10">
            <a:extLst>
              <a:ext uri="{FF2B5EF4-FFF2-40B4-BE49-F238E27FC236}">
                <a16:creationId xmlns:a16="http://schemas.microsoft.com/office/drawing/2014/main" id="{87F521B7-177C-4256-B86F-554812D96AFD}"/>
              </a:ext>
            </a:extLst>
          </p:cNvPr>
          <p:cNvPicPr>
            <a:picLocks noChangeAspect="1"/>
          </p:cNvPicPr>
          <p:nvPr/>
        </p:nvPicPr>
        <p:blipFill>
          <a:blip r:embed="rId4" cstate="screen">
            <a:clrChange>
              <a:clrFrom>
                <a:srgbClr val="FCFAFB"/>
              </a:clrFrom>
              <a:clrTo>
                <a:srgbClr val="FCFAFB">
                  <a:alpha val="0"/>
                </a:srgbClr>
              </a:clrTo>
            </a:clrChange>
            <a:extLst>
              <a:ext uri="{28A0092B-C50C-407E-A947-70E740481C1C}">
                <a14:useLocalDpi xmlns:a14="http://schemas.microsoft.com/office/drawing/2010/main"/>
              </a:ext>
            </a:extLst>
          </a:blip>
          <a:stretch>
            <a:fillRect/>
          </a:stretch>
        </p:blipFill>
        <p:spPr>
          <a:xfrm>
            <a:off x="10058750" y="3642842"/>
            <a:ext cx="2741159" cy="1541902"/>
          </a:xfrm>
          <a:prstGeom prst="rect">
            <a:avLst/>
          </a:prstGeom>
        </p:spPr>
      </p:pic>
      <p:pic>
        <p:nvPicPr>
          <p:cNvPr id="13" name="Picture 12">
            <a:extLst>
              <a:ext uri="{FF2B5EF4-FFF2-40B4-BE49-F238E27FC236}">
                <a16:creationId xmlns:a16="http://schemas.microsoft.com/office/drawing/2014/main" id="{C10D7963-8086-4ED9-92D6-CE92D3EF9F7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34648" y="773991"/>
            <a:ext cx="2438400" cy="1876425"/>
          </a:xfrm>
          <a:prstGeom prst="rect">
            <a:avLst/>
          </a:prstGeom>
        </p:spPr>
      </p:pic>
    </p:spTree>
    <p:extLst>
      <p:ext uri="{BB962C8B-B14F-4D97-AF65-F5344CB8AC3E}">
        <p14:creationId xmlns:p14="http://schemas.microsoft.com/office/powerpoint/2010/main" val="132471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6" grpId="0"/>
      <p:bldP spid="27" grpId="0"/>
      <p:bldP spid="28" grpId="0"/>
      <p:bldP spid="29" grpId="0"/>
      <p:bldP spid="21" grpId="0" animBg="1"/>
      <p:bldP spid="22" grpId="0"/>
      <p:bldP spid="23" grpId="0" animBg="1"/>
      <p:bldP spid="43" grpId="0" animBg="1"/>
      <p:bldP spid="8" grpId="0"/>
      <p:bldP spid="33" grpId="0"/>
      <p:bldP spid="30" grpId="0"/>
      <p:bldP spid="3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277632"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We</a:t>
            </a: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 are quite </a:t>
            </a: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dark-skinned</a:t>
            </a: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trait</a:t>
            </a: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293379" y="71818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9" y="136475"/>
            <a:ext cx="14398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Persona A</a:t>
            </a:r>
          </a:p>
        </p:txBody>
      </p:sp>
      <p:sp>
        <p:nvSpPr>
          <p:cNvPr id="38" name="Rectangle 1">
            <a:extLst>
              <a:ext uri="{FF2B5EF4-FFF2-40B4-BE49-F238E27FC236}">
                <a16:creationId xmlns:a16="http://schemas.microsoft.com/office/drawing/2014/main" id="{95C34A03-58EF-B742-AFE9-9B488A9F228E}"/>
              </a:ext>
            </a:extLst>
          </p:cNvPr>
          <p:cNvSpPr/>
          <p:nvPr/>
        </p:nvSpPr>
        <p:spPr>
          <a:xfrm>
            <a:off x="2460192"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2000" noProof="0" dirty="0">
              <a:solidFill>
                <a:schemeClr val="tx1"/>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2000" b="1" noProof="0" dirty="0" err="1">
                <a:solidFill>
                  <a:schemeClr val="tx1"/>
                </a:solidFill>
                <a:latin typeface="Century Gothic" panose="020F0302020204030204"/>
              </a:rPr>
              <a:t>We</a:t>
            </a:r>
            <a:r>
              <a:rPr lang="es-ES_tradnl" sz="2000" b="1" noProof="0" dirty="0">
                <a:solidFill>
                  <a:schemeClr val="tx1"/>
                </a:solidFill>
                <a:latin typeface="Century Gothic" panose="020F0302020204030204"/>
              </a:rPr>
              <a:t> are </a:t>
            </a:r>
            <a:r>
              <a:rPr lang="es-ES_tradnl" sz="2000" b="1" noProof="0" dirty="0" err="1">
                <a:solidFill>
                  <a:schemeClr val="tx1"/>
                </a:solidFill>
                <a:latin typeface="Century Gothic" panose="020F0302020204030204"/>
              </a:rPr>
              <a:t>excited</a:t>
            </a:r>
            <a:r>
              <a:rPr lang="es-ES_tradnl" sz="2000" b="1" noProof="0" dirty="0">
                <a:solidFill>
                  <a:schemeClr val="tx1"/>
                </a:solidFill>
                <a:latin typeface="Century Gothic" panose="020F0302020204030204"/>
              </a:rPr>
              <a:t> (</a:t>
            </a:r>
            <a:r>
              <a:rPr lang="es-ES_tradnl" sz="2000" b="1" noProof="0" dirty="0" err="1">
                <a:solidFill>
                  <a:schemeClr val="tx1"/>
                </a:solidFill>
                <a:latin typeface="Century Gothic" panose="020F0302020204030204"/>
              </a:rPr>
              <a:t>mood</a:t>
            </a:r>
            <a:r>
              <a:rPr lang="es-ES_tradnl" sz="2000" b="1" noProof="0" dirty="0">
                <a:solidFill>
                  <a:schemeClr val="tx1"/>
                </a:solidFill>
                <a:latin typeface="Century Gothic" panose="020F0302020204030204"/>
              </a:rPr>
              <a:t>)</a:t>
            </a:r>
            <a:endParaRPr kumimoji="0" lang="es-ES_tradnl"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41" name="Text Box 10">
            <a:extLst>
              <a:ext uri="{FF2B5EF4-FFF2-40B4-BE49-F238E27FC236}">
                <a16:creationId xmlns:a16="http://schemas.microsoft.com/office/drawing/2014/main" id="{A38D54D2-89EE-D345-82F0-08B756FDBA96}"/>
              </a:ext>
            </a:extLst>
          </p:cNvPr>
          <p:cNvSpPr txBox="1">
            <a:spLocks noChangeArrowheads="1"/>
          </p:cNvSpPr>
          <p:nvPr/>
        </p:nvSpPr>
        <p:spPr bwMode="auto">
          <a:xfrm>
            <a:off x="2483454" y="71090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1">
            <a:extLst>
              <a:ext uri="{FF2B5EF4-FFF2-40B4-BE49-F238E27FC236}">
                <a16:creationId xmlns:a16="http://schemas.microsoft.com/office/drawing/2014/main" id="{5E675CF1-0CF8-F643-A8C6-269FB69832A9}"/>
              </a:ext>
            </a:extLst>
          </p:cNvPr>
          <p:cNvSpPr/>
          <p:nvPr/>
        </p:nvSpPr>
        <p:spPr>
          <a:xfrm>
            <a:off x="275731"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I am a bit </a:t>
            </a: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ill</a:t>
            </a: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mood</a:t>
            </a: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s-ES_tradnl"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46" name="Text Box 10">
            <a:extLst>
              <a:ext uri="{FF2B5EF4-FFF2-40B4-BE49-F238E27FC236}">
                <a16:creationId xmlns:a16="http://schemas.microsoft.com/office/drawing/2014/main" id="{CCCA9772-B13A-CC49-AC13-2BBF96019CDC}"/>
              </a:ext>
            </a:extLst>
          </p:cNvPr>
          <p:cNvSpPr txBox="1">
            <a:spLocks noChangeArrowheads="1"/>
          </p:cNvSpPr>
          <p:nvPr/>
        </p:nvSpPr>
        <p:spPr bwMode="auto">
          <a:xfrm>
            <a:off x="307229" y="260544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3" name="Rectangle 1">
            <a:extLst>
              <a:ext uri="{FF2B5EF4-FFF2-40B4-BE49-F238E27FC236}">
                <a16:creationId xmlns:a16="http://schemas.microsoft.com/office/drawing/2014/main" id="{6061A976-9596-474D-8C01-C628EAAB4A66}"/>
              </a:ext>
            </a:extLst>
          </p:cNvPr>
          <p:cNvSpPr/>
          <p:nvPr/>
        </p:nvSpPr>
        <p:spPr>
          <a:xfrm>
            <a:off x="2458291"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2000" b="1" dirty="0" err="1">
                <a:solidFill>
                  <a:schemeClr val="tx1"/>
                </a:solidFill>
                <a:latin typeface="Century Gothic" panose="020F0302020204030204"/>
              </a:rPr>
              <a:t>We</a:t>
            </a:r>
            <a:r>
              <a:rPr lang="es-ES_tradnl" sz="2000" b="1" dirty="0">
                <a:solidFill>
                  <a:schemeClr val="tx1"/>
                </a:solidFill>
                <a:latin typeface="Century Gothic" panose="020F0302020204030204"/>
              </a:rPr>
              <a:t> are </a:t>
            </a:r>
            <a:r>
              <a:rPr lang="es-ES_tradnl" sz="2000" b="1" dirty="0" err="1">
                <a:solidFill>
                  <a:schemeClr val="tx1"/>
                </a:solidFill>
                <a:latin typeface="Century Gothic" panose="020F0302020204030204"/>
              </a:rPr>
              <a:t>not</a:t>
            </a:r>
            <a:r>
              <a:rPr lang="es-ES_tradnl" sz="2000" b="1" dirty="0">
                <a:solidFill>
                  <a:schemeClr val="tx1"/>
                </a:solidFill>
                <a:latin typeface="Century Gothic" panose="020F0302020204030204"/>
              </a:rPr>
              <a:t> </a:t>
            </a:r>
            <a:r>
              <a:rPr lang="es-ES_tradnl" sz="2000" b="1" dirty="0" err="1">
                <a:solidFill>
                  <a:schemeClr val="tx1"/>
                </a:solidFill>
                <a:latin typeface="Century Gothic" panose="020F0302020204030204"/>
              </a:rPr>
              <a:t>very</a:t>
            </a:r>
            <a:r>
              <a:rPr lang="es-ES_tradnl" sz="2000" b="1" dirty="0">
                <a:solidFill>
                  <a:schemeClr val="tx1"/>
                </a:solidFill>
                <a:latin typeface="Century Gothic" panose="020F0302020204030204"/>
              </a:rPr>
              <a:t> </a:t>
            </a:r>
            <a:r>
              <a:rPr lang="es-ES_tradnl" sz="2000" b="1" dirty="0" err="1">
                <a:solidFill>
                  <a:schemeClr val="tx1"/>
                </a:solidFill>
                <a:latin typeface="Century Gothic" panose="020F0302020204030204"/>
              </a:rPr>
              <a:t>boring</a:t>
            </a:r>
            <a:r>
              <a:rPr lang="es-ES_tradnl" sz="2000" b="1" dirty="0">
                <a:solidFill>
                  <a:schemeClr val="tx1"/>
                </a:solidFill>
                <a:latin typeface="Century Gothic" panose="020F0302020204030204"/>
              </a:rPr>
              <a:t> (</a:t>
            </a:r>
            <a:r>
              <a:rPr lang="es-ES_tradnl" sz="2000" b="1" dirty="0" err="1">
                <a:solidFill>
                  <a:schemeClr val="tx1"/>
                </a:solidFill>
                <a:latin typeface="Century Gothic" panose="020F0302020204030204"/>
              </a:rPr>
              <a:t>trait</a:t>
            </a:r>
            <a:r>
              <a:rPr lang="es-ES_tradnl" sz="2000" b="1" dirty="0">
                <a:solidFill>
                  <a:schemeClr val="tx1"/>
                </a:solidFill>
                <a:latin typeface="Century Gothic" panose="020F0302020204030204"/>
              </a:rPr>
              <a:t>)</a:t>
            </a:r>
            <a:endParaRPr kumimoji="0" lang="es-ES_tradnl"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56" name="Text Box 10">
            <a:extLst>
              <a:ext uri="{FF2B5EF4-FFF2-40B4-BE49-F238E27FC236}">
                <a16:creationId xmlns:a16="http://schemas.microsoft.com/office/drawing/2014/main" id="{D6BABF5A-DD37-B447-9580-292ED528DBD0}"/>
              </a:ext>
            </a:extLst>
          </p:cNvPr>
          <p:cNvSpPr txBox="1">
            <a:spLocks noChangeArrowheads="1"/>
          </p:cNvSpPr>
          <p:nvPr/>
        </p:nvSpPr>
        <p:spPr bwMode="auto">
          <a:xfrm>
            <a:off x="2475808" y="260544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7" name="Rectangle 1">
            <a:extLst>
              <a:ext uri="{FF2B5EF4-FFF2-40B4-BE49-F238E27FC236}">
                <a16:creationId xmlns:a16="http://schemas.microsoft.com/office/drawing/2014/main" id="{90338776-F980-6B40-809A-16CF75A13513}"/>
              </a:ext>
            </a:extLst>
          </p:cNvPr>
          <p:cNvSpPr/>
          <p:nvPr/>
        </p:nvSpPr>
        <p:spPr>
          <a:xfrm>
            <a:off x="277632" y="4537067"/>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I am </a:t>
            </a: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very</a:t>
            </a: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serious</a:t>
            </a: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trait</a:t>
            </a: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59" name="Text Box 10">
            <a:extLst>
              <a:ext uri="{FF2B5EF4-FFF2-40B4-BE49-F238E27FC236}">
                <a16:creationId xmlns:a16="http://schemas.microsoft.com/office/drawing/2014/main" id="{021D7EAC-089F-8A4E-BEAC-7DCDCE47052B}"/>
              </a:ext>
            </a:extLst>
          </p:cNvPr>
          <p:cNvSpPr txBox="1">
            <a:spLocks noChangeArrowheads="1"/>
          </p:cNvSpPr>
          <p:nvPr/>
        </p:nvSpPr>
        <p:spPr bwMode="auto">
          <a:xfrm>
            <a:off x="293380" y="457209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0" name="Rectangle 1">
            <a:extLst>
              <a:ext uri="{FF2B5EF4-FFF2-40B4-BE49-F238E27FC236}">
                <a16:creationId xmlns:a16="http://schemas.microsoft.com/office/drawing/2014/main" id="{5404FA5A-2C1D-1149-AFA1-6621F0B7AA85}"/>
              </a:ext>
            </a:extLst>
          </p:cNvPr>
          <p:cNvSpPr/>
          <p:nvPr/>
        </p:nvSpPr>
        <p:spPr>
          <a:xfrm>
            <a:off x="2456571" y="4537067"/>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I am </a:t>
            </a: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very</a:t>
            </a:r>
            <a:r>
              <a:rPr kumimoji="0" lang="es-ES_tradnl" sz="2000" b="1" i="0" u="none" strike="noStrike" kern="1200" cap="none" spc="0" normalizeH="0" noProof="0" dirty="0">
                <a:ln>
                  <a:noFill/>
                </a:ln>
                <a:solidFill>
                  <a:schemeClr val="tx1"/>
                </a:solidFill>
                <a:effectLst/>
                <a:uLnTx/>
                <a:uFillTx/>
                <a:latin typeface="Century Gothic" panose="020F0302020204030204"/>
                <a:ea typeface="+mn-ea"/>
                <a:cs typeface="+mn-cs"/>
              </a:rPr>
              <a:t> </a:t>
            </a:r>
            <a:r>
              <a:rPr kumimoji="0" lang="es-ES_tradnl" sz="2000" b="1" i="0" u="none" strike="noStrike" kern="1200" cap="none" spc="0" normalizeH="0" noProof="0" dirty="0" err="1">
                <a:ln>
                  <a:noFill/>
                </a:ln>
                <a:solidFill>
                  <a:schemeClr val="tx1"/>
                </a:solidFill>
                <a:effectLst/>
                <a:uLnTx/>
                <a:uFillTx/>
                <a:latin typeface="Century Gothic" panose="020F0302020204030204"/>
                <a:ea typeface="+mn-ea"/>
                <a:cs typeface="+mn-cs"/>
              </a:rPr>
              <a:t>silly</a:t>
            </a:r>
            <a:r>
              <a:rPr kumimoji="0" lang="es-ES_tradnl" sz="2000" b="1" i="0" u="none" strike="noStrike" kern="1200" cap="none" spc="0" normalizeH="0" noProof="0" dirty="0">
                <a:ln>
                  <a:noFill/>
                </a:ln>
                <a:solidFill>
                  <a:schemeClr val="tx1"/>
                </a:solidFill>
                <a:effectLst/>
                <a:uLnTx/>
                <a:uFillTx/>
                <a:latin typeface="Century Gothic" panose="020F0302020204030204"/>
                <a:ea typeface="+mn-ea"/>
                <a:cs typeface="+mn-cs"/>
              </a:rPr>
              <a:t> (</a:t>
            </a:r>
            <a:r>
              <a:rPr kumimoji="0" lang="es-ES_tradnl" sz="2000" b="1" i="0" u="none" strike="noStrike" kern="1200" cap="none" spc="0" normalizeH="0" noProof="0" dirty="0" err="1">
                <a:ln>
                  <a:noFill/>
                </a:ln>
                <a:solidFill>
                  <a:schemeClr val="tx1"/>
                </a:solidFill>
                <a:effectLst/>
                <a:uLnTx/>
                <a:uFillTx/>
                <a:latin typeface="Century Gothic" panose="020F0302020204030204"/>
                <a:ea typeface="+mn-ea"/>
                <a:cs typeface="+mn-cs"/>
              </a:rPr>
              <a:t>mood</a:t>
            </a:r>
            <a:r>
              <a:rPr kumimoji="0" lang="es-ES_tradnl" sz="2000" b="1" i="0" u="none" strike="noStrike" kern="1200" cap="none" spc="0" normalizeH="0" noProof="0" dirty="0">
                <a:ln>
                  <a:noFill/>
                </a:ln>
                <a:solidFill>
                  <a:schemeClr val="tx1"/>
                </a:solidFill>
                <a:effectLst/>
                <a:uLnTx/>
                <a:uFillTx/>
                <a:latin typeface="Century Gothic" panose="020F0302020204030204"/>
                <a:ea typeface="+mn-ea"/>
                <a:cs typeface="+mn-cs"/>
              </a:rPr>
              <a:t>)</a:t>
            </a:r>
            <a:r>
              <a:rPr kumimoji="0" lang="es-ES_tradnl" sz="2000" b="0"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s-ES_tradnl"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5" name="Text Box 10">
            <a:extLst>
              <a:ext uri="{FF2B5EF4-FFF2-40B4-BE49-F238E27FC236}">
                <a16:creationId xmlns:a16="http://schemas.microsoft.com/office/drawing/2014/main" id="{80BEF186-068D-AA42-A8CC-95F7750033AA}"/>
              </a:ext>
            </a:extLst>
          </p:cNvPr>
          <p:cNvSpPr txBox="1">
            <a:spLocks noChangeArrowheads="1"/>
          </p:cNvSpPr>
          <p:nvPr/>
        </p:nvSpPr>
        <p:spPr bwMode="auto">
          <a:xfrm>
            <a:off x="2483454" y="457209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5" name="Tabla 54">
            <a:extLst>
              <a:ext uri="{FF2B5EF4-FFF2-40B4-BE49-F238E27FC236}">
                <a16:creationId xmlns:a16="http://schemas.microsoft.com/office/drawing/2014/main" id="{91CA78D0-388A-0E45-ADC8-CB5F55179DA5}"/>
              </a:ext>
            </a:extLst>
          </p:cNvPr>
          <p:cNvGraphicFramePr>
            <a:graphicFrameLocks noGrp="1"/>
          </p:cNvGraphicFramePr>
          <p:nvPr>
            <p:extLst>
              <p:ext uri="{D42A27DB-BD31-4B8C-83A1-F6EECF244321}">
                <p14:modId xmlns:p14="http://schemas.microsoft.com/office/powerpoint/2010/main" val="226627989"/>
              </p:ext>
            </p:extLst>
          </p:nvPr>
        </p:nvGraphicFramePr>
        <p:xfrm>
          <a:off x="4798991" y="666478"/>
          <a:ext cx="7099629" cy="5477931"/>
        </p:xfrm>
        <a:graphic>
          <a:graphicData uri="http://schemas.openxmlformats.org/drawingml/2006/table">
            <a:tbl>
              <a:tblPr firstRow="1" bandRow="1">
                <a:tableStyleId>{5DA37D80-6434-44D0-A028-1B22A696006F}</a:tableStyleId>
              </a:tblPr>
              <a:tblGrid>
                <a:gridCol w="670240">
                  <a:extLst>
                    <a:ext uri="{9D8B030D-6E8A-4147-A177-3AD203B41FA5}">
                      <a16:colId xmlns:a16="http://schemas.microsoft.com/office/drawing/2014/main" val="427075754"/>
                    </a:ext>
                  </a:extLst>
                </a:gridCol>
                <a:gridCol w="1697750">
                  <a:extLst>
                    <a:ext uri="{9D8B030D-6E8A-4147-A177-3AD203B41FA5}">
                      <a16:colId xmlns:a16="http://schemas.microsoft.com/office/drawing/2014/main" val="3597540125"/>
                    </a:ext>
                  </a:extLst>
                </a:gridCol>
                <a:gridCol w="1895595">
                  <a:extLst>
                    <a:ext uri="{9D8B030D-6E8A-4147-A177-3AD203B41FA5}">
                      <a16:colId xmlns:a16="http://schemas.microsoft.com/office/drawing/2014/main" val="286162898"/>
                    </a:ext>
                  </a:extLst>
                </a:gridCol>
                <a:gridCol w="2836044">
                  <a:extLst>
                    <a:ext uri="{9D8B030D-6E8A-4147-A177-3AD203B41FA5}">
                      <a16:colId xmlns:a16="http://schemas.microsoft.com/office/drawing/2014/main" val="2480172020"/>
                    </a:ext>
                  </a:extLst>
                </a:gridCol>
              </a:tblGrid>
              <a:tr h="1583259">
                <a:tc>
                  <a:txBody>
                    <a:bodyPr/>
                    <a:lstStyle/>
                    <a:p>
                      <a:pPr algn="ctr"/>
                      <a:endParaRPr lang="es-GB" sz="2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¿Es ‘I’ o ‘</a:t>
                      </a:r>
                      <a:r>
                        <a:rPr lang="es-ES" sz="2000" dirty="0" err="1">
                          <a:solidFill>
                            <a:schemeClr val="tx1"/>
                          </a:solidFill>
                        </a:rPr>
                        <a:t>we</a:t>
                      </a:r>
                      <a:r>
                        <a:rPr lang="es-ES" sz="2000" dirty="0">
                          <a:solidFill>
                            <a:schemeClr val="tx1"/>
                          </a:solidFill>
                        </a:rPr>
                        <a:t>’?</a:t>
                      </a:r>
                      <a:endParaRPr lang="es-GB" sz="2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¿Es ahora o en general?</a:t>
                      </a:r>
                      <a:endParaRPr lang="es-GB" sz="2000" dirty="0">
                        <a:solidFill>
                          <a:schemeClr val="tx1"/>
                        </a:solidFill>
                      </a:endParaRPr>
                    </a:p>
                  </a:txBody>
                  <a:tcPr anchor="ctr"/>
                </a:tc>
                <a:tc>
                  <a:txBody>
                    <a:bodyPr/>
                    <a:lstStyle/>
                    <a:p>
                      <a:pPr algn="ctr"/>
                      <a:r>
                        <a:rPr lang="es-GB" sz="2000" dirty="0">
                          <a:solidFill>
                            <a:schemeClr val="tx1"/>
                          </a:solidFill>
                        </a:rPr>
                        <a:t>¿Qué adjetivo?</a:t>
                      </a:r>
                      <a:endParaRPr lang="en-GB" sz="2000" dirty="0">
                        <a:solidFill>
                          <a:schemeClr val="tx1"/>
                        </a:solidFill>
                      </a:endParaRPr>
                    </a:p>
                    <a:p>
                      <a:pPr algn="ctr"/>
                      <a:r>
                        <a:rPr lang="en-GB" sz="2000" dirty="0">
                          <a:solidFill>
                            <a:schemeClr val="tx1"/>
                          </a:solidFill>
                        </a:rPr>
                        <a:t> (</a:t>
                      </a:r>
                      <a:r>
                        <a:rPr lang="en-GB" sz="2000" dirty="0" err="1">
                          <a:solidFill>
                            <a:schemeClr val="tx1"/>
                          </a:solidFill>
                        </a:rPr>
                        <a:t>en</a:t>
                      </a:r>
                      <a:r>
                        <a:rPr lang="en-GB" sz="2000" dirty="0">
                          <a:solidFill>
                            <a:schemeClr val="tx1"/>
                          </a:solidFill>
                        </a:rPr>
                        <a:t> </a:t>
                      </a:r>
                      <a:r>
                        <a:rPr lang="en-GB" sz="2000" dirty="0" err="1">
                          <a:solidFill>
                            <a:schemeClr val="tx1"/>
                          </a:solidFill>
                        </a:rPr>
                        <a:t>inglés</a:t>
                      </a:r>
                      <a:r>
                        <a:rPr lang="en-GB" sz="2000" dirty="0">
                          <a:solidFill>
                            <a:schemeClr val="tx1"/>
                          </a:solidFill>
                        </a:rPr>
                        <a:t>)</a:t>
                      </a:r>
                      <a:endParaRPr lang="es-GB" sz="2000" dirty="0">
                        <a:solidFill>
                          <a:schemeClr val="tx1"/>
                        </a:solidFill>
                      </a:endParaRPr>
                    </a:p>
                  </a:txBody>
                  <a:tcPr anchor="ctr"/>
                </a:tc>
                <a:extLst>
                  <a:ext uri="{0D108BD9-81ED-4DB2-BD59-A6C34878D82A}">
                    <a16:rowId xmlns:a16="http://schemas.microsoft.com/office/drawing/2014/main" val="361029179"/>
                  </a:ext>
                </a:extLst>
              </a:tr>
              <a:tr h="649112">
                <a:tc>
                  <a:txBody>
                    <a:bodyPr/>
                    <a:lstStyle/>
                    <a:p>
                      <a:pPr algn="ctr"/>
                      <a:r>
                        <a:rPr lang="es-GB" sz="2400" b="1" dirty="0">
                          <a:solidFill>
                            <a:schemeClr val="tx1"/>
                          </a:solidFill>
                        </a:rPr>
                        <a:t>1</a:t>
                      </a:r>
                    </a:p>
                  </a:txBody>
                  <a:tcPr anchor="ctr"/>
                </a:tc>
                <a:tc>
                  <a:txBody>
                    <a:bodyPr/>
                    <a:lstStyle/>
                    <a:p>
                      <a:pPr algn="ctr"/>
                      <a:endParaRPr lang="es-GB" sz="2000" dirty="0">
                        <a:solidFill>
                          <a:schemeClr val="tx1"/>
                        </a:solidFill>
                      </a:endParaRPr>
                    </a:p>
                  </a:txBody>
                  <a:tcPr anchor="ctr"/>
                </a:tc>
                <a:tc>
                  <a:txBody>
                    <a:bodyPr/>
                    <a:lstStyle/>
                    <a:p>
                      <a:pPr algn="ctr"/>
                      <a:endParaRPr lang="es-GB" sz="200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3008434656"/>
                  </a:ext>
                </a:extLst>
              </a:tr>
              <a:tr h="649112">
                <a:tc>
                  <a:txBody>
                    <a:bodyPr/>
                    <a:lstStyle/>
                    <a:p>
                      <a:pPr algn="ctr"/>
                      <a:r>
                        <a:rPr lang="es-GB" sz="2400" b="1" dirty="0">
                          <a:solidFill>
                            <a:schemeClr val="tx1"/>
                          </a:solidFill>
                        </a:rPr>
                        <a:t>2</a:t>
                      </a:r>
                    </a:p>
                  </a:txBody>
                  <a:tcPr anchor="ctr"/>
                </a:tc>
                <a:tc>
                  <a:txBody>
                    <a:bodyPr/>
                    <a:lstStyle/>
                    <a:p>
                      <a:pPr algn="ctr"/>
                      <a:endParaRPr lang="es-GB" sz="2000" dirty="0">
                        <a:solidFill>
                          <a:schemeClr val="tx1"/>
                        </a:solidFill>
                      </a:endParaRPr>
                    </a:p>
                  </a:txBody>
                  <a:tcPr anchor="ctr"/>
                </a:tc>
                <a:tc>
                  <a:txBody>
                    <a:bodyPr/>
                    <a:lstStyle/>
                    <a:p>
                      <a:pPr algn="ctr"/>
                      <a:endParaRPr lang="es-GB" sz="200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1141097834"/>
                  </a:ext>
                </a:extLst>
              </a:tr>
              <a:tr h="649112">
                <a:tc>
                  <a:txBody>
                    <a:bodyPr/>
                    <a:lstStyle/>
                    <a:p>
                      <a:pPr algn="ctr"/>
                      <a:r>
                        <a:rPr lang="es-GB" sz="2400" b="1" dirty="0">
                          <a:solidFill>
                            <a:schemeClr val="tx1"/>
                          </a:solidFill>
                        </a:rPr>
                        <a:t>3</a:t>
                      </a: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486787065"/>
                  </a:ext>
                </a:extLst>
              </a:tr>
              <a:tr h="649112">
                <a:tc>
                  <a:txBody>
                    <a:bodyPr/>
                    <a:lstStyle/>
                    <a:p>
                      <a:pPr algn="ctr"/>
                      <a:r>
                        <a:rPr lang="es-GB" sz="2400" b="1" dirty="0">
                          <a:solidFill>
                            <a:schemeClr val="tx1"/>
                          </a:solidFill>
                        </a:rPr>
                        <a:t>4</a:t>
                      </a: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a:solidFill>
                          <a:schemeClr val="tx1"/>
                        </a:solidFill>
                      </a:endParaRPr>
                    </a:p>
                  </a:txBody>
                  <a:tcPr anchor="ctr"/>
                </a:tc>
                <a:extLst>
                  <a:ext uri="{0D108BD9-81ED-4DB2-BD59-A6C34878D82A}">
                    <a16:rowId xmlns:a16="http://schemas.microsoft.com/office/drawing/2014/main" val="717278994"/>
                  </a:ext>
                </a:extLst>
              </a:tr>
              <a:tr h="649112">
                <a:tc>
                  <a:txBody>
                    <a:bodyPr/>
                    <a:lstStyle/>
                    <a:p>
                      <a:pPr algn="ctr"/>
                      <a:r>
                        <a:rPr lang="es-GB" sz="2400" b="1" dirty="0">
                          <a:solidFill>
                            <a:schemeClr val="tx1"/>
                          </a:solidFill>
                        </a:rPr>
                        <a:t>5</a:t>
                      </a:r>
                    </a:p>
                  </a:txBody>
                  <a:tcPr anchor="ctr"/>
                </a:tc>
                <a:tc>
                  <a:txBody>
                    <a:bodyPr/>
                    <a:lstStyle/>
                    <a:p>
                      <a:pPr algn="ctr"/>
                      <a:endParaRPr lang="es-GB" sz="200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1447886631"/>
                  </a:ext>
                </a:extLst>
              </a:tr>
              <a:tr h="649112">
                <a:tc>
                  <a:txBody>
                    <a:bodyPr/>
                    <a:lstStyle/>
                    <a:p>
                      <a:pPr algn="ctr"/>
                      <a:r>
                        <a:rPr lang="es-GB" sz="2400" b="1" dirty="0">
                          <a:solidFill>
                            <a:schemeClr val="tx1"/>
                          </a:solidFill>
                        </a:rPr>
                        <a:t>6</a:t>
                      </a: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3499685773"/>
                  </a:ext>
                </a:extLst>
              </a:tr>
            </a:tbl>
          </a:graphicData>
        </a:graphic>
      </p:graphicFrame>
    </p:spTree>
    <p:extLst>
      <p:ext uri="{BB962C8B-B14F-4D97-AF65-F5344CB8AC3E}">
        <p14:creationId xmlns:p14="http://schemas.microsoft.com/office/powerpoint/2010/main" val="2797745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9" y="136475"/>
            <a:ext cx="13949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Persona B</a:t>
            </a:r>
          </a:p>
        </p:txBody>
      </p:sp>
      <p:sp>
        <p:nvSpPr>
          <p:cNvPr id="115" name="Rectangle 1">
            <a:extLst>
              <a:ext uri="{FF2B5EF4-FFF2-40B4-BE49-F238E27FC236}">
                <a16:creationId xmlns:a16="http://schemas.microsoft.com/office/drawing/2014/main" id="{7962ADB6-26C4-AF4E-8BCB-FC022414A027}"/>
              </a:ext>
            </a:extLst>
          </p:cNvPr>
          <p:cNvSpPr/>
          <p:nvPr/>
        </p:nvSpPr>
        <p:spPr>
          <a:xfrm>
            <a:off x="7727033"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I am quite </a:t>
            </a: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weak</a:t>
            </a: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trait</a:t>
            </a: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118" name="Rectangle 1">
            <a:extLst>
              <a:ext uri="{FF2B5EF4-FFF2-40B4-BE49-F238E27FC236}">
                <a16:creationId xmlns:a16="http://schemas.microsoft.com/office/drawing/2014/main" id="{9A4AF7BB-05C1-924D-B397-1B2FCDE8B37B}"/>
              </a:ext>
            </a:extLst>
          </p:cNvPr>
          <p:cNvSpPr/>
          <p:nvPr/>
        </p:nvSpPr>
        <p:spPr>
          <a:xfrm>
            <a:off x="9909593"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We</a:t>
            </a: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 are </a:t>
            </a: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very</a:t>
            </a: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funny</a:t>
            </a:r>
            <a:r>
              <a:rPr lang="es-ES_tradnl" sz="2000" b="1" dirty="0">
                <a:solidFill>
                  <a:schemeClr val="tx1"/>
                </a:solidFill>
                <a:latin typeface="Century Gothic" panose="020F0302020204030204"/>
              </a:rPr>
              <a:t> (</a:t>
            </a:r>
            <a:r>
              <a:rPr lang="es-ES_tradnl" sz="2000" b="1" dirty="0" err="1">
                <a:solidFill>
                  <a:schemeClr val="tx1"/>
                </a:solidFill>
                <a:latin typeface="Century Gothic" panose="020F0302020204030204"/>
              </a:rPr>
              <a:t>trait</a:t>
            </a:r>
            <a:r>
              <a:rPr lang="es-ES_tradnl" sz="2000" b="1" dirty="0">
                <a:solidFill>
                  <a:schemeClr val="tx1"/>
                </a:solidFill>
                <a:latin typeface="Century Gothic" panose="020F0302020204030204"/>
              </a:rPr>
              <a:t>).</a:t>
            </a:r>
            <a:endPar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21" name="Rectangle 1">
            <a:extLst>
              <a:ext uri="{FF2B5EF4-FFF2-40B4-BE49-F238E27FC236}">
                <a16:creationId xmlns:a16="http://schemas.microsoft.com/office/drawing/2014/main" id="{2B054773-BA69-DE48-8D35-A884B07C2E02}"/>
              </a:ext>
            </a:extLst>
          </p:cNvPr>
          <p:cNvSpPr/>
          <p:nvPr/>
        </p:nvSpPr>
        <p:spPr>
          <a:xfrm>
            <a:off x="7725132" y="2585668"/>
            <a:ext cx="2032440"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I am </a:t>
            </a: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ready</a:t>
            </a: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mood</a:t>
            </a: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s-ES_tradnl"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124" name="Rectangle 1">
            <a:extLst>
              <a:ext uri="{FF2B5EF4-FFF2-40B4-BE49-F238E27FC236}">
                <a16:creationId xmlns:a16="http://schemas.microsoft.com/office/drawing/2014/main" id="{AE723BB4-4416-E547-8621-EC0F87439B92}"/>
              </a:ext>
            </a:extLst>
          </p:cNvPr>
          <p:cNvSpPr/>
          <p:nvPr/>
        </p:nvSpPr>
        <p:spPr>
          <a:xfrm>
            <a:off x="9907692"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We</a:t>
            </a: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 are </a:t>
            </a: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nervous</a:t>
            </a: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mood</a:t>
            </a: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127" name="Rectangle 1">
            <a:extLst>
              <a:ext uri="{FF2B5EF4-FFF2-40B4-BE49-F238E27FC236}">
                <a16:creationId xmlns:a16="http://schemas.microsoft.com/office/drawing/2014/main" id="{5B859040-D01D-6F45-81D0-9E4DB6CB48EF}"/>
              </a:ext>
            </a:extLst>
          </p:cNvPr>
          <p:cNvSpPr/>
          <p:nvPr/>
        </p:nvSpPr>
        <p:spPr>
          <a:xfrm>
            <a:off x="7727033" y="4510173"/>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We</a:t>
            </a: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 are </a:t>
            </a: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very</a:t>
            </a: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happy</a:t>
            </a: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mood</a:t>
            </a: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130" name="Rectangle 1">
            <a:extLst>
              <a:ext uri="{FF2B5EF4-FFF2-40B4-BE49-F238E27FC236}">
                <a16:creationId xmlns:a16="http://schemas.microsoft.com/office/drawing/2014/main" id="{BB875CBF-847A-8148-9496-A28E3D29F5B1}"/>
              </a:ext>
            </a:extLst>
          </p:cNvPr>
          <p:cNvSpPr/>
          <p:nvPr/>
        </p:nvSpPr>
        <p:spPr>
          <a:xfrm>
            <a:off x="9907692" y="4536413"/>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I am </a:t>
            </a: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not</a:t>
            </a: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very</a:t>
            </a: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 active (</a:t>
            </a:r>
            <a:r>
              <a:rPr kumimoji="0" lang="es-ES_tradnl"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trait</a:t>
            </a:r>
            <a:r>
              <a:rPr kumimoji="0" lang="es-ES_tradnl" sz="20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graphicFrame>
        <p:nvGraphicFramePr>
          <p:cNvPr id="26" name="Tabla 54">
            <a:extLst>
              <a:ext uri="{FF2B5EF4-FFF2-40B4-BE49-F238E27FC236}">
                <a16:creationId xmlns:a16="http://schemas.microsoft.com/office/drawing/2014/main" id="{18B829D8-E9B9-3C42-BF44-390BCECE3242}"/>
              </a:ext>
            </a:extLst>
          </p:cNvPr>
          <p:cNvGraphicFramePr>
            <a:graphicFrameLocks noGrp="1"/>
          </p:cNvGraphicFramePr>
          <p:nvPr>
            <p:extLst>
              <p:ext uri="{D42A27DB-BD31-4B8C-83A1-F6EECF244321}">
                <p14:modId xmlns:p14="http://schemas.microsoft.com/office/powerpoint/2010/main" val="3963735242"/>
              </p:ext>
            </p:extLst>
          </p:nvPr>
        </p:nvGraphicFramePr>
        <p:xfrm>
          <a:off x="324013" y="644991"/>
          <a:ext cx="7099629" cy="5477931"/>
        </p:xfrm>
        <a:graphic>
          <a:graphicData uri="http://schemas.openxmlformats.org/drawingml/2006/table">
            <a:tbl>
              <a:tblPr firstRow="1" bandRow="1">
                <a:tableStyleId>{5DA37D80-6434-44D0-A028-1B22A696006F}</a:tableStyleId>
              </a:tblPr>
              <a:tblGrid>
                <a:gridCol w="670240">
                  <a:extLst>
                    <a:ext uri="{9D8B030D-6E8A-4147-A177-3AD203B41FA5}">
                      <a16:colId xmlns:a16="http://schemas.microsoft.com/office/drawing/2014/main" val="427075754"/>
                    </a:ext>
                  </a:extLst>
                </a:gridCol>
                <a:gridCol w="1697750">
                  <a:extLst>
                    <a:ext uri="{9D8B030D-6E8A-4147-A177-3AD203B41FA5}">
                      <a16:colId xmlns:a16="http://schemas.microsoft.com/office/drawing/2014/main" val="3597540125"/>
                    </a:ext>
                  </a:extLst>
                </a:gridCol>
                <a:gridCol w="1895595">
                  <a:extLst>
                    <a:ext uri="{9D8B030D-6E8A-4147-A177-3AD203B41FA5}">
                      <a16:colId xmlns:a16="http://schemas.microsoft.com/office/drawing/2014/main" val="286162898"/>
                    </a:ext>
                  </a:extLst>
                </a:gridCol>
                <a:gridCol w="2836044">
                  <a:extLst>
                    <a:ext uri="{9D8B030D-6E8A-4147-A177-3AD203B41FA5}">
                      <a16:colId xmlns:a16="http://schemas.microsoft.com/office/drawing/2014/main" val="2480172020"/>
                    </a:ext>
                  </a:extLst>
                </a:gridCol>
              </a:tblGrid>
              <a:tr h="1583259">
                <a:tc>
                  <a:txBody>
                    <a:bodyPr/>
                    <a:lstStyle/>
                    <a:p>
                      <a:pPr algn="ctr"/>
                      <a:endParaRPr lang="es-GB" sz="2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¿Es ‘I’ o ‘</a:t>
                      </a:r>
                      <a:r>
                        <a:rPr lang="es-ES" sz="2000" dirty="0" err="1">
                          <a:solidFill>
                            <a:schemeClr val="tx1"/>
                          </a:solidFill>
                        </a:rPr>
                        <a:t>we</a:t>
                      </a:r>
                      <a:r>
                        <a:rPr lang="es-ES" sz="2000" dirty="0">
                          <a:solidFill>
                            <a:schemeClr val="tx1"/>
                          </a:solidFill>
                        </a:rPr>
                        <a:t>’?</a:t>
                      </a:r>
                      <a:endParaRPr lang="es-GB" sz="2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¿Es ahora o en general?</a:t>
                      </a:r>
                      <a:endParaRPr lang="es-GB" sz="2000" dirty="0">
                        <a:solidFill>
                          <a:schemeClr val="tx1"/>
                        </a:solidFill>
                      </a:endParaRPr>
                    </a:p>
                  </a:txBody>
                  <a:tcPr anchor="ctr"/>
                </a:tc>
                <a:tc>
                  <a:txBody>
                    <a:bodyPr/>
                    <a:lstStyle/>
                    <a:p>
                      <a:pPr algn="ctr"/>
                      <a:r>
                        <a:rPr lang="es-GB" sz="2000" dirty="0">
                          <a:solidFill>
                            <a:schemeClr val="tx1"/>
                          </a:solidFill>
                        </a:rPr>
                        <a:t>¿Qué adjetivo?</a:t>
                      </a:r>
                      <a:endParaRPr lang="en-GB" sz="2000" dirty="0">
                        <a:solidFill>
                          <a:schemeClr val="tx1"/>
                        </a:solidFill>
                      </a:endParaRPr>
                    </a:p>
                    <a:p>
                      <a:pPr algn="ctr"/>
                      <a:r>
                        <a:rPr lang="en-GB" sz="2000" dirty="0">
                          <a:solidFill>
                            <a:schemeClr val="tx1"/>
                          </a:solidFill>
                        </a:rPr>
                        <a:t> (</a:t>
                      </a:r>
                      <a:r>
                        <a:rPr lang="en-GB" sz="2000" dirty="0" err="1">
                          <a:solidFill>
                            <a:schemeClr val="tx1"/>
                          </a:solidFill>
                        </a:rPr>
                        <a:t>en</a:t>
                      </a:r>
                      <a:r>
                        <a:rPr lang="en-GB" sz="2000" dirty="0">
                          <a:solidFill>
                            <a:schemeClr val="tx1"/>
                          </a:solidFill>
                        </a:rPr>
                        <a:t> </a:t>
                      </a:r>
                      <a:r>
                        <a:rPr lang="en-GB" sz="2000" dirty="0" err="1">
                          <a:solidFill>
                            <a:schemeClr val="tx1"/>
                          </a:solidFill>
                        </a:rPr>
                        <a:t>inglés</a:t>
                      </a:r>
                      <a:r>
                        <a:rPr lang="en-GB" sz="2000" dirty="0">
                          <a:solidFill>
                            <a:schemeClr val="tx1"/>
                          </a:solidFill>
                        </a:rPr>
                        <a:t>)</a:t>
                      </a:r>
                      <a:endParaRPr lang="es-GB" sz="2000" dirty="0">
                        <a:solidFill>
                          <a:schemeClr val="tx1"/>
                        </a:solidFill>
                      </a:endParaRPr>
                    </a:p>
                  </a:txBody>
                  <a:tcPr anchor="ctr"/>
                </a:tc>
                <a:extLst>
                  <a:ext uri="{0D108BD9-81ED-4DB2-BD59-A6C34878D82A}">
                    <a16:rowId xmlns:a16="http://schemas.microsoft.com/office/drawing/2014/main" val="361029179"/>
                  </a:ext>
                </a:extLst>
              </a:tr>
              <a:tr h="649112">
                <a:tc>
                  <a:txBody>
                    <a:bodyPr/>
                    <a:lstStyle/>
                    <a:p>
                      <a:pPr algn="ctr"/>
                      <a:r>
                        <a:rPr lang="es-GB" sz="2400" b="1" dirty="0">
                          <a:solidFill>
                            <a:schemeClr val="tx1"/>
                          </a:solidFill>
                        </a:rPr>
                        <a:t>1</a:t>
                      </a: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3008434656"/>
                  </a:ext>
                </a:extLst>
              </a:tr>
              <a:tr h="649112">
                <a:tc>
                  <a:txBody>
                    <a:bodyPr/>
                    <a:lstStyle/>
                    <a:p>
                      <a:pPr algn="ctr"/>
                      <a:r>
                        <a:rPr lang="es-GB" sz="2400" b="1" dirty="0">
                          <a:solidFill>
                            <a:schemeClr val="tx1"/>
                          </a:solidFill>
                        </a:rPr>
                        <a:t>2</a:t>
                      </a:r>
                    </a:p>
                  </a:txBody>
                  <a:tcPr anchor="ctr"/>
                </a:tc>
                <a:tc>
                  <a:txBody>
                    <a:bodyPr/>
                    <a:lstStyle/>
                    <a:p>
                      <a:pPr algn="ctr"/>
                      <a:endParaRPr lang="es-GB" sz="2000" dirty="0">
                        <a:solidFill>
                          <a:schemeClr val="tx1"/>
                        </a:solidFill>
                      </a:endParaRPr>
                    </a:p>
                  </a:txBody>
                  <a:tcPr anchor="ctr"/>
                </a:tc>
                <a:tc>
                  <a:txBody>
                    <a:bodyPr/>
                    <a:lstStyle/>
                    <a:p>
                      <a:pPr algn="ctr"/>
                      <a:endParaRPr lang="es-GB" sz="200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1141097834"/>
                  </a:ext>
                </a:extLst>
              </a:tr>
              <a:tr h="649112">
                <a:tc>
                  <a:txBody>
                    <a:bodyPr/>
                    <a:lstStyle/>
                    <a:p>
                      <a:pPr algn="ctr"/>
                      <a:r>
                        <a:rPr lang="es-GB" sz="2400" b="1" dirty="0">
                          <a:solidFill>
                            <a:schemeClr val="tx1"/>
                          </a:solidFill>
                        </a:rPr>
                        <a:t>3</a:t>
                      </a: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486787065"/>
                  </a:ext>
                </a:extLst>
              </a:tr>
              <a:tr h="649112">
                <a:tc>
                  <a:txBody>
                    <a:bodyPr/>
                    <a:lstStyle/>
                    <a:p>
                      <a:pPr algn="ctr"/>
                      <a:r>
                        <a:rPr lang="es-GB" sz="2400" b="1" dirty="0">
                          <a:solidFill>
                            <a:schemeClr val="tx1"/>
                          </a:solidFill>
                        </a:rPr>
                        <a:t>4</a:t>
                      </a: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717278994"/>
                  </a:ext>
                </a:extLst>
              </a:tr>
              <a:tr h="649112">
                <a:tc>
                  <a:txBody>
                    <a:bodyPr/>
                    <a:lstStyle/>
                    <a:p>
                      <a:pPr algn="ctr"/>
                      <a:r>
                        <a:rPr lang="es-GB" sz="2400" b="1" dirty="0">
                          <a:solidFill>
                            <a:schemeClr val="tx1"/>
                          </a:solidFill>
                        </a:rPr>
                        <a:t>5</a:t>
                      </a:r>
                    </a:p>
                  </a:txBody>
                  <a:tcPr anchor="ctr"/>
                </a:tc>
                <a:tc>
                  <a:txBody>
                    <a:bodyPr/>
                    <a:lstStyle/>
                    <a:p>
                      <a:pPr algn="ctr"/>
                      <a:endParaRPr lang="es-GB" sz="200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1447886631"/>
                  </a:ext>
                </a:extLst>
              </a:tr>
              <a:tr h="649112">
                <a:tc>
                  <a:txBody>
                    <a:bodyPr/>
                    <a:lstStyle/>
                    <a:p>
                      <a:pPr algn="ctr"/>
                      <a:r>
                        <a:rPr lang="es-GB" sz="2400" b="1" dirty="0">
                          <a:solidFill>
                            <a:schemeClr val="tx1"/>
                          </a:solidFill>
                        </a:rPr>
                        <a:t>6</a:t>
                      </a: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3499685773"/>
                  </a:ext>
                </a:extLst>
              </a:tr>
            </a:tbl>
          </a:graphicData>
        </a:graphic>
      </p:graphicFrame>
      <p:sp>
        <p:nvSpPr>
          <p:cNvPr id="19" name="Text Box 10">
            <a:extLst>
              <a:ext uri="{FF2B5EF4-FFF2-40B4-BE49-F238E27FC236}">
                <a16:creationId xmlns:a16="http://schemas.microsoft.com/office/drawing/2014/main" id="{5C6E7DB8-EE62-4194-B0FB-F82E0A49C5E6}"/>
              </a:ext>
            </a:extLst>
          </p:cNvPr>
          <p:cNvSpPr txBox="1">
            <a:spLocks noChangeArrowheads="1"/>
          </p:cNvSpPr>
          <p:nvPr/>
        </p:nvSpPr>
        <p:spPr bwMode="auto">
          <a:xfrm>
            <a:off x="7776351" y="700694"/>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10">
            <a:extLst>
              <a:ext uri="{FF2B5EF4-FFF2-40B4-BE49-F238E27FC236}">
                <a16:creationId xmlns:a16="http://schemas.microsoft.com/office/drawing/2014/main" id="{C0211AEC-C0EC-41D3-A68B-7BA05D2A5AD2}"/>
              </a:ext>
            </a:extLst>
          </p:cNvPr>
          <p:cNvSpPr txBox="1">
            <a:spLocks noChangeArrowheads="1"/>
          </p:cNvSpPr>
          <p:nvPr/>
        </p:nvSpPr>
        <p:spPr bwMode="auto">
          <a:xfrm>
            <a:off x="9966426" y="69341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 Box 10">
            <a:extLst>
              <a:ext uri="{FF2B5EF4-FFF2-40B4-BE49-F238E27FC236}">
                <a16:creationId xmlns:a16="http://schemas.microsoft.com/office/drawing/2014/main" id="{6512DD58-324D-4518-9F65-7936F577C22B}"/>
              </a:ext>
            </a:extLst>
          </p:cNvPr>
          <p:cNvSpPr txBox="1">
            <a:spLocks noChangeArrowheads="1"/>
          </p:cNvSpPr>
          <p:nvPr/>
        </p:nvSpPr>
        <p:spPr bwMode="auto">
          <a:xfrm>
            <a:off x="7790201" y="2614852"/>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10">
            <a:extLst>
              <a:ext uri="{FF2B5EF4-FFF2-40B4-BE49-F238E27FC236}">
                <a16:creationId xmlns:a16="http://schemas.microsoft.com/office/drawing/2014/main" id="{24E5E3E7-A538-4F4E-A532-6B3B3C745599}"/>
              </a:ext>
            </a:extLst>
          </p:cNvPr>
          <p:cNvSpPr txBox="1">
            <a:spLocks noChangeArrowheads="1"/>
          </p:cNvSpPr>
          <p:nvPr/>
        </p:nvSpPr>
        <p:spPr bwMode="auto">
          <a:xfrm>
            <a:off x="9958780" y="2614852"/>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10">
            <a:extLst>
              <a:ext uri="{FF2B5EF4-FFF2-40B4-BE49-F238E27FC236}">
                <a16:creationId xmlns:a16="http://schemas.microsoft.com/office/drawing/2014/main" id="{4CC16E3B-D58A-4087-AE24-3437EBE15B2F}"/>
              </a:ext>
            </a:extLst>
          </p:cNvPr>
          <p:cNvSpPr txBox="1">
            <a:spLocks noChangeArrowheads="1"/>
          </p:cNvSpPr>
          <p:nvPr/>
        </p:nvSpPr>
        <p:spPr bwMode="auto">
          <a:xfrm>
            <a:off x="7776350" y="452362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 Box 10">
            <a:extLst>
              <a:ext uri="{FF2B5EF4-FFF2-40B4-BE49-F238E27FC236}">
                <a16:creationId xmlns:a16="http://schemas.microsoft.com/office/drawing/2014/main" id="{55301150-07AA-4B76-9DC2-895F20077D99}"/>
              </a:ext>
            </a:extLst>
          </p:cNvPr>
          <p:cNvSpPr txBox="1">
            <a:spLocks noChangeArrowheads="1"/>
          </p:cNvSpPr>
          <p:nvPr/>
        </p:nvSpPr>
        <p:spPr bwMode="auto">
          <a:xfrm>
            <a:off x="9927986" y="454519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5532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a 54">
            <a:extLst>
              <a:ext uri="{FF2B5EF4-FFF2-40B4-BE49-F238E27FC236}">
                <a16:creationId xmlns:a16="http://schemas.microsoft.com/office/drawing/2014/main" id="{91CA78D0-388A-0E45-ADC8-CB5F55179DA5}"/>
              </a:ext>
            </a:extLst>
          </p:cNvPr>
          <p:cNvGraphicFramePr>
            <a:graphicFrameLocks noGrp="1"/>
          </p:cNvGraphicFramePr>
          <p:nvPr>
            <p:extLst>
              <p:ext uri="{D42A27DB-BD31-4B8C-83A1-F6EECF244321}">
                <p14:modId xmlns:p14="http://schemas.microsoft.com/office/powerpoint/2010/main" val="3015011795"/>
              </p:ext>
            </p:extLst>
          </p:nvPr>
        </p:nvGraphicFramePr>
        <p:xfrm>
          <a:off x="250603" y="710906"/>
          <a:ext cx="5730263" cy="5477931"/>
        </p:xfrm>
        <a:graphic>
          <a:graphicData uri="http://schemas.openxmlformats.org/drawingml/2006/table">
            <a:tbl>
              <a:tblPr firstRow="1" bandRow="1">
                <a:tableStyleId>{5DA37D80-6434-44D0-A028-1B22A696006F}</a:tableStyleId>
              </a:tblPr>
              <a:tblGrid>
                <a:gridCol w="399959">
                  <a:extLst>
                    <a:ext uri="{9D8B030D-6E8A-4147-A177-3AD203B41FA5}">
                      <a16:colId xmlns:a16="http://schemas.microsoft.com/office/drawing/2014/main" val="427075754"/>
                    </a:ext>
                  </a:extLst>
                </a:gridCol>
                <a:gridCol w="1700630">
                  <a:extLst>
                    <a:ext uri="{9D8B030D-6E8A-4147-A177-3AD203B41FA5}">
                      <a16:colId xmlns:a16="http://schemas.microsoft.com/office/drawing/2014/main" val="3597540125"/>
                    </a:ext>
                  </a:extLst>
                </a:gridCol>
                <a:gridCol w="1553029">
                  <a:extLst>
                    <a:ext uri="{9D8B030D-6E8A-4147-A177-3AD203B41FA5}">
                      <a16:colId xmlns:a16="http://schemas.microsoft.com/office/drawing/2014/main" val="286162898"/>
                    </a:ext>
                  </a:extLst>
                </a:gridCol>
                <a:gridCol w="2076645">
                  <a:extLst>
                    <a:ext uri="{9D8B030D-6E8A-4147-A177-3AD203B41FA5}">
                      <a16:colId xmlns:a16="http://schemas.microsoft.com/office/drawing/2014/main" val="2480172020"/>
                    </a:ext>
                  </a:extLst>
                </a:gridCol>
              </a:tblGrid>
              <a:tr h="1583259">
                <a:tc>
                  <a:txBody>
                    <a:bodyPr/>
                    <a:lstStyle/>
                    <a:p>
                      <a:pPr algn="ctr"/>
                      <a:endParaRPr lang="es-GB" sz="2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¿Es ‘I’ o ‘</a:t>
                      </a:r>
                      <a:r>
                        <a:rPr lang="es-ES" sz="2000" dirty="0" err="1">
                          <a:solidFill>
                            <a:schemeClr val="tx1"/>
                          </a:solidFill>
                        </a:rPr>
                        <a:t>we</a:t>
                      </a:r>
                      <a:r>
                        <a:rPr lang="es-ES" sz="2000" dirty="0">
                          <a:solidFill>
                            <a:schemeClr val="tx1"/>
                          </a:solidFill>
                        </a:rPr>
                        <a:t>’?</a:t>
                      </a:r>
                      <a:endParaRPr lang="es-GB" sz="2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¿Es ahora o en general?</a:t>
                      </a:r>
                      <a:endParaRPr lang="es-GB" sz="2000" dirty="0">
                        <a:solidFill>
                          <a:schemeClr val="tx1"/>
                        </a:solidFill>
                      </a:endParaRPr>
                    </a:p>
                  </a:txBody>
                  <a:tcPr anchor="ctr"/>
                </a:tc>
                <a:tc>
                  <a:txBody>
                    <a:bodyPr/>
                    <a:lstStyle/>
                    <a:p>
                      <a:pPr algn="ctr"/>
                      <a:r>
                        <a:rPr lang="es-GB" sz="2000" dirty="0">
                          <a:solidFill>
                            <a:schemeClr val="tx1"/>
                          </a:solidFill>
                        </a:rPr>
                        <a:t>¿Qué adjetivo?</a:t>
                      </a:r>
                      <a:r>
                        <a:rPr lang="en-GB" sz="2000" dirty="0">
                          <a:solidFill>
                            <a:schemeClr val="tx1"/>
                          </a:solidFill>
                        </a:rPr>
                        <a:t> </a:t>
                      </a:r>
                    </a:p>
                    <a:p>
                      <a:pPr algn="ctr"/>
                      <a:r>
                        <a:rPr lang="en-GB" sz="2000" dirty="0">
                          <a:solidFill>
                            <a:schemeClr val="tx1"/>
                          </a:solidFill>
                        </a:rPr>
                        <a:t>(</a:t>
                      </a:r>
                      <a:r>
                        <a:rPr lang="en-GB" sz="2000" dirty="0" err="1">
                          <a:solidFill>
                            <a:schemeClr val="tx1"/>
                          </a:solidFill>
                        </a:rPr>
                        <a:t>en</a:t>
                      </a:r>
                      <a:r>
                        <a:rPr lang="en-GB" sz="2000" dirty="0">
                          <a:solidFill>
                            <a:schemeClr val="tx1"/>
                          </a:solidFill>
                        </a:rPr>
                        <a:t> </a:t>
                      </a:r>
                      <a:r>
                        <a:rPr lang="en-GB" sz="2000" dirty="0" err="1">
                          <a:solidFill>
                            <a:schemeClr val="tx1"/>
                          </a:solidFill>
                        </a:rPr>
                        <a:t>inglés</a:t>
                      </a:r>
                      <a:r>
                        <a:rPr lang="en-GB" sz="2000" dirty="0">
                          <a:solidFill>
                            <a:schemeClr val="tx1"/>
                          </a:solidFill>
                        </a:rPr>
                        <a:t>)</a:t>
                      </a:r>
                      <a:endParaRPr lang="es-GB" sz="2000" dirty="0">
                        <a:solidFill>
                          <a:schemeClr val="tx1"/>
                        </a:solidFill>
                      </a:endParaRPr>
                    </a:p>
                  </a:txBody>
                  <a:tcPr anchor="ctr"/>
                </a:tc>
                <a:extLst>
                  <a:ext uri="{0D108BD9-81ED-4DB2-BD59-A6C34878D82A}">
                    <a16:rowId xmlns:a16="http://schemas.microsoft.com/office/drawing/2014/main" val="361029179"/>
                  </a:ext>
                </a:extLst>
              </a:tr>
              <a:tr h="649112">
                <a:tc>
                  <a:txBody>
                    <a:bodyPr/>
                    <a:lstStyle/>
                    <a:p>
                      <a:pPr algn="ctr"/>
                      <a:r>
                        <a:rPr lang="es-GB" sz="2000" b="1" dirty="0">
                          <a:solidFill>
                            <a:schemeClr val="tx1"/>
                          </a:solidFill>
                        </a:rPr>
                        <a:t>1</a:t>
                      </a:r>
                    </a:p>
                  </a:txBody>
                  <a:tcPr anchor="ctr"/>
                </a:tc>
                <a:tc>
                  <a:txBody>
                    <a:bodyPr/>
                    <a:lstStyle/>
                    <a:p>
                      <a:pPr algn="ctr"/>
                      <a:endParaRPr lang="es-GB" sz="2000" dirty="0">
                        <a:solidFill>
                          <a:schemeClr val="tx1"/>
                        </a:solidFill>
                      </a:endParaRPr>
                    </a:p>
                  </a:txBody>
                  <a:tcPr anchor="ctr"/>
                </a:tc>
                <a:tc>
                  <a:txBody>
                    <a:bodyPr/>
                    <a:lstStyle/>
                    <a:p>
                      <a:pPr algn="ctr"/>
                      <a:endParaRPr lang="es-GB" sz="200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3008434656"/>
                  </a:ext>
                </a:extLst>
              </a:tr>
              <a:tr h="649112">
                <a:tc>
                  <a:txBody>
                    <a:bodyPr/>
                    <a:lstStyle/>
                    <a:p>
                      <a:pPr algn="ctr"/>
                      <a:r>
                        <a:rPr lang="es-GB" sz="2000" b="1" dirty="0">
                          <a:solidFill>
                            <a:schemeClr val="tx1"/>
                          </a:solidFill>
                        </a:rPr>
                        <a:t>2</a:t>
                      </a: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1141097834"/>
                  </a:ext>
                </a:extLst>
              </a:tr>
              <a:tr h="649112">
                <a:tc>
                  <a:txBody>
                    <a:bodyPr/>
                    <a:lstStyle/>
                    <a:p>
                      <a:pPr algn="ctr"/>
                      <a:r>
                        <a:rPr lang="es-GB" sz="2000" b="1" dirty="0">
                          <a:solidFill>
                            <a:schemeClr val="tx1"/>
                          </a:solidFill>
                        </a:rPr>
                        <a:t>3</a:t>
                      </a:r>
                    </a:p>
                  </a:txBody>
                  <a:tcPr anchor="ctr"/>
                </a:tc>
                <a:tc>
                  <a:txBody>
                    <a:bodyPr/>
                    <a:lstStyle/>
                    <a:p>
                      <a:pPr algn="ctr"/>
                      <a:endParaRPr lang="es-GB" sz="2000" dirty="0">
                        <a:solidFill>
                          <a:schemeClr val="tx1"/>
                        </a:solidFill>
                      </a:endParaRPr>
                    </a:p>
                  </a:txBody>
                  <a:tcPr anchor="ctr"/>
                </a:tc>
                <a:tc>
                  <a:txBody>
                    <a:bodyPr/>
                    <a:lstStyle/>
                    <a:p>
                      <a:pPr algn="ctr"/>
                      <a:endParaRPr lang="es-GB" sz="200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486787065"/>
                  </a:ext>
                </a:extLst>
              </a:tr>
              <a:tr h="649112">
                <a:tc>
                  <a:txBody>
                    <a:bodyPr/>
                    <a:lstStyle/>
                    <a:p>
                      <a:pPr algn="ctr"/>
                      <a:r>
                        <a:rPr lang="es-GB" sz="2000" b="1" dirty="0">
                          <a:solidFill>
                            <a:schemeClr val="tx1"/>
                          </a:solidFill>
                        </a:rPr>
                        <a:t>4</a:t>
                      </a: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717278994"/>
                  </a:ext>
                </a:extLst>
              </a:tr>
              <a:tr h="649112">
                <a:tc>
                  <a:txBody>
                    <a:bodyPr/>
                    <a:lstStyle/>
                    <a:p>
                      <a:pPr algn="ctr"/>
                      <a:r>
                        <a:rPr lang="es-GB" sz="2000" b="1" dirty="0">
                          <a:solidFill>
                            <a:schemeClr val="tx1"/>
                          </a:solidFill>
                        </a:rPr>
                        <a:t>5</a:t>
                      </a:r>
                    </a:p>
                  </a:txBody>
                  <a:tcPr anchor="ctr"/>
                </a:tc>
                <a:tc>
                  <a:txBody>
                    <a:bodyPr/>
                    <a:lstStyle/>
                    <a:p>
                      <a:pPr algn="ctr"/>
                      <a:endParaRPr lang="es-GB" sz="200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1447886631"/>
                  </a:ext>
                </a:extLst>
              </a:tr>
              <a:tr h="649112">
                <a:tc>
                  <a:txBody>
                    <a:bodyPr/>
                    <a:lstStyle/>
                    <a:p>
                      <a:pPr algn="ctr"/>
                      <a:r>
                        <a:rPr lang="es-GB" sz="2000" b="1" dirty="0">
                          <a:solidFill>
                            <a:schemeClr val="tx1"/>
                          </a:solidFill>
                        </a:rPr>
                        <a:t>6</a:t>
                      </a: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3499685773"/>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6096000" y="162616"/>
            <a:ext cx="26789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Persona B</a:t>
            </a:r>
            <a:r>
              <a:rPr kumimoji="0" lang="en-GB" sz="2000" b="1" i="0" u="none" strike="noStrike" kern="1200" cap="none" spc="0" normalizeH="0" baseline="0" noProof="0" dirty="0">
                <a:ln>
                  <a:noFill/>
                </a:ln>
                <a:effectLst/>
                <a:uLnTx/>
                <a:uFillTx/>
                <a:latin typeface="Century Gothic" panose="020F0302020204030204"/>
                <a:ea typeface="+mn-ea"/>
                <a:cs typeface="+mn-cs"/>
              </a:rPr>
              <a:t> - </a:t>
            </a:r>
            <a:r>
              <a:rPr kumimoji="0" lang="en-GB" sz="2000" b="1" i="0" u="none" strike="noStrike" kern="1200" cap="none" spc="0" normalizeH="0" baseline="0" noProof="0" dirty="0" err="1">
                <a:ln>
                  <a:noFill/>
                </a:ln>
                <a:effectLst/>
                <a:uLnTx/>
                <a:uFillTx/>
                <a:latin typeface="Century Gothic" panose="020F0302020204030204"/>
                <a:ea typeface="+mn-ea"/>
                <a:cs typeface="+mn-cs"/>
              </a:rPr>
              <a:t>solución</a:t>
            </a:r>
            <a:endParaRPr kumimoji="0" lang="es-GB" sz="2000" b="1" i="0" u="none" strike="noStrike" kern="1200" cap="none" spc="0" normalizeH="0" baseline="0" noProof="0" dirty="0">
              <a:ln>
                <a:noFill/>
              </a:ln>
              <a:effectLst/>
              <a:uLnTx/>
              <a:uFillTx/>
              <a:latin typeface="Century Gothic" panose="020F0302020204030204"/>
              <a:ea typeface="+mn-ea"/>
              <a:cs typeface="+mn-cs"/>
            </a:endParaRPr>
          </a:p>
        </p:txBody>
      </p:sp>
      <p:sp>
        <p:nvSpPr>
          <p:cNvPr id="24" name="CuadroTexto 4">
            <a:extLst>
              <a:ext uri="{FF2B5EF4-FFF2-40B4-BE49-F238E27FC236}">
                <a16:creationId xmlns:a16="http://schemas.microsoft.com/office/drawing/2014/main" id="{5E5F786F-FE48-7B4A-8559-76A7E69CF2DA}"/>
              </a:ext>
            </a:extLst>
          </p:cNvPr>
          <p:cNvSpPr txBox="1"/>
          <p:nvPr/>
        </p:nvSpPr>
        <p:spPr>
          <a:xfrm>
            <a:off x="72454" y="162616"/>
            <a:ext cx="2802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Persona </a:t>
            </a:r>
            <a:r>
              <a:rPr kumimoji="0" lang="en-GB" sz="2000" b="1" i="0" u="none" strike="noStrike" kern="1200" cap="none" spc="0" normalizeH="0" baseline="0" noProof="0" dirty="0">
                <a:ln>
                  <a:noFill/>
                </a:ln>
                <a:effectLst/>
                <a:uLnTx/>
                <a:uFillTx/>
                <a:latin typeface="Century Gothic" panose="020F0302020204030204"/>
                <a:ea typeface="+mn-ea"/>
                <a:cs typeface="+mn-cs"/>
              </a:rPr>
              <a:t>A - </a:t>
            </a:r>
            <a:r>
              <a:rPr kumimoji="0" lang="en-GB" sz="2000" b="1" i="0" u="none" strike="noStrike" kern="1200" cap="none" spc="0" normalizeH="0" baseline="0" noProof="0" dirty="0" err="1">
                <a:ln>
                  <a:noFill/>
                </a:ln>
                <a:effectLst/>
                <a:uLnTx/>
                <a:uFillTx/>
                <a:latin typeface="Century Gothic" panose="020F0302020204030204"/>
                <a:ea typeface="+mn-ea"/>
                <a:cs typeface="+mn-cs"/>
              </a:rPr>
              <a:t>solución</a:t>
            </a:r>
            <a:endParaRPr kumimoji="0" lang="es-GB" sz="2000" b="1" i="0" u="none" strike="noStrike" kern="1200" cap="none" spc="0" normalizeH="0" baseline="0" noProof="0" dirty="0">
              <a:ln>
                <a:noFill/>
              </a:ln>
              <a:effectLst/>
              <a:uLnTx/>
              <a:uFillTx/>
              <a:latin typeface="Century Gothic" panose="020F0302020204030204"/>
              <a:ea typeface="+mn-ea"/>
              <a:cs typeface="+mn-cs"/>
            </a:endParaRPr>
          </a:p>
        </p:txBody>
      </p:sp>
      <p:graphicFrame>
        <p:nvGraphicFramePr>
          <p:cNvPr id="25" name="Tabla 54">
            <a:extLst>
              <a:ext uri="{FF2B5EF4-FFF2-40B4-BE49-F238E27FC236}">
                <a16:creationId xmlns:a16="http://schemas.microsoft.com/office/drawing/2014/main" id="{91CA78D0-388A-0E45-ADC8-CB5F55179DA5}"/>
              </a:ext>
            </a:extLst>
          </p:cNvPr>
          <p:cNvGraphicFramePr>
            <a:graphicFrameLocks noGrp="1"/>
          </p:cNvGraphicFramePr>
          <p:nvPr>
            <p:extLst>
              <p:ext uri="{D42A27DB-BD31-4B8C-83A1-F6EECF244321}">
                <p14:modId xmlns:p14="http://schemas.microsoft.com/office/powerpoint/2010/main" val="1841735676"/>
              </p:ext>
            </p:extLst>
          </p:nvPr>
        </p:nvGraphicFramePr>
        <p:xfrm>
          <a:off x="6242227" y="727556"/>
          <a:ext cx="5730263" cy="5477931"/>
        </p:xfrm>
        <a:graphic>
          <a:graphicData uri="http://schemas.openxmlformats.org/drawingml/2006/table">
            <a:tbl>
              <a:tblPr firstRow="1" bandRow="1">
                <a:tableStyleId>{5DA37D80-6434-44D0-A028-1B22A696006F}</a:tableStyleId>
              </a:tblPr>
              <a:tblGrid>
                <a:gridCol w="399959">
                  <a:extLst>
                    <a:ext uri="{9D8B030D-6E8A-4147-A177-3AD203B41FA5}">
                      <a16:colId xmlns:a16="http://schemas.microsoft.com/office/drawing/2014/main" val="427075754"/>
                    </a:ext>
                  </a:extLst>
                </a:gridCol>
                <a:gridCol w="1700630">
                  <a:extLst>
                    <a:ext uri="{9D8B030D-6E8A-4147-A177-3AD203B41FA5}">
                      <a16:colId xmlns:a16="http://schemas.microsoft.com/office/drawing/2014/main" val="3597540125"/>
                    </a:ext>
                  </a:extLst>
                </a:gridCol>
                <a:gridCol w="1553029">
                  <a:extLst>
                    <a:ext uri="{9D8B030D-6E8A-4147-A177-3AD203B41FA5}">
                      <a16:colId xmlns:a16="http://schemas.microsoft.com/office/drawing/2014/main" val="286162898"/>
                    </a:ext>
                  </a:extLst>
                </a:gridCol>
                <a:gridCol w="2076645">
                  <a:extLst>
                    <a:ext uri="{9D8B030D-6E8A-4147-A177-3AD203B41FA5}">
                      <a16:colId xmlns:a16="http://schemas.microsoft.com/office/drawing/2014/main" val="2480172020"/>
                    </a:ext>
                  </a:extLst>
                </a:gridCol>
              </a:tblGrid>
              <a:tr h="1583259">
                <a:tc>
                  <a:txBody>
                    <a:bodyPr/>
                    <a:lstStyle/>
                    <a:p>
                      <a:pPr algn="ctr"/>
                      <a:endParaRPr lang="es-GB" sz="2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¿Es ‘I’ o ‘</a:t>
                      </a:r>
                      <a:r>
                        <a:rPr lang="es-ES" sz="2000" dirty="0" err="1">
                          <a:solidFill>
                            <a:schemeClr val="tx1"/>
                          </a:solidFill>
                        </a:rPr>
                        <a:t>we</a:t>
                      </a:r>
                      <a:r>
                        <a:rPr lang="es-ES" sz="2000" dirty="0">
                          <a:solidFill>
                            <a:schemeClr val="tx1"/>
                          </a:solidFill>
                        </a:rPr>
                        <a:t>’?</a:t>
                      </a:r>
                      <a:endParaRPr lang="es-GB" sz="2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¿Es ahora o en general?</a:t>
                      </a:r>
                      <a:endParaRPr lang="es-GB" sz="2000" dirty="0">
                        <a:solidFill>
                          <a:schemeClr val="tx1"/>
                        </a:solidFill>
                      </a:endParaRPr>
                    </a:p>
                  </a:txBody>
                  <a:tcPr anchor="ctr"/>
                </a:tc>
                <a:tc>
                  <a:txBody>
                    <a:bodyPr/>
                    <a:lstStyle/>
                    <a:p>
                      <a:pPr algn="ctr"/>
                      <a:r>
                        <a:rPr lang="es-GB" sz="2000" dirty="0">
                          <a:solidFill>
                            <a:schemeClr val="tx1"/>
                          </a:solidFill>
                        </a:rPr>
                        <a:t>¿Qué adjetivo?</a:t>
                      </a:r>
                      <a:r>
                        <a:rPr lang="en-GB" sz="2000" dirty="0">
                          <a:solidFill>
                            <a:schemeClr val="tx1"/>
                          </a:solidFill>
                        </a:rPr>
                        <a:t> </a:t>
                      </a:r>
                    </a:p>
                    <a:p>
                      <a:pPr algn="ctr"/>
                      <a:r>
                        <a:rPr lang="en-GB" sz="2000" dirty="0">
                          <a:solidFill>
                            <a:schemeClr val="tx1"/>
                          </a:solidFill>
                        </a:rPr>
                        <a:t>(</a:t>
                      </a:r>
                      <a:r>
                        <a:rPr lang="en-GB" sz="2000" dirty="0" err="1">
                          <a:solidFill>
                            <a:schemeClr val="tx1"/>
                          </a:solidFill>
                        </a:rPr>
                        <a:t>en</a:t>
                      </a:r>
                      <a:r>
                        <a:rPr lang="en-GB" sz="2000" dirty="0">
                          <a:solidFill>
                            <a:schemeClr val="tx1"/>
                          </a:solidFill>
                        </a:rPr>
                        <a:t> </a:t>
                      </a:r>
                      <a:r>
                        <a:rPr lang="en-GB" sz="2000" dirty="0" err="1">
                          <a:solidFill>
                            <a:schemeClr val="tx1"/>
                          </a:solidFill>
                        </a:rPr>
                        <a:t>inglés</a:t>
                      </a:r>
                      <a:r>
                        <a:rPr lang="en-GB" sz="2000" dirty="0">
                          <a:solidFill>
                            <a:schemeClr val="tx1"/>
                          </a:solidFill>
                        </a:rPr>
                        <a:t>)</a:t>
                      </a:r>
                      <a:endParaRPr lang="es-GB" sz="2000" dirty="0">
                        <a:solidFill>
                          <a:schemeClr val="tx1"/>
                        </a:solidFill>
                      </a:endParaRPr>
                    </a:p>
                  </a:txBody>
                  <a:tcPr anchor="ctr"/>
                </a:tc>
                <a:extLst>
                  <a:ext uri="{0D108BD9-81ED-4DB2-BD59-A6C34878D82A}">
                    <a16:rowId xmlns:a16="http://schemas.microsoft.com/office/drawing/2014/main" val="361029179"/>
                  </a:ext>
                </a:extLst>
              </a:tr>
              <a:tr h="649112">
                <a:tc>
                  <a:txBody>
                    <a:bodyPr/>
                    <a:lstStyle/>
                    <a:p>
                      <a:pPr algn="ctr"/>
                      <a:r>
                        <a:rPr lang="es-GB" sz="2000" b="1">
                          <a:solidFill>
                            <a:schemeClr val="tx1"/>
                          </a:solidFill>
                        </a:rPr>
                        <a:t>1</a:t>
                      </a:r>
                      <a:endParaRPr lang="es-GB" sz="2000" b="1"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3008434656"/>
                  </a:ext>
                </a:extLst>
              </a:tr>
              <a:tr h="649112">
                <a:tc>
                  <a:txBody>
                    <a:bodyPr/>
                    <a:lstStyle/>
                    <a:p>
                      <a:pPr algn="ctr"/>
                      <a:r>
                        <a:rPr lang="es-GB" sz="2000" b="1">
                          <a:solidFill>
                            <a:schemeClr val="tx1"/>
                          </a:solidFill>
                        </a:rPr>
                        <a:t>2</a:t>
                      </a:r>
                      <a:endParaRPr lang="es-GB" sz="2000" b="1"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1141097834"/>
                  </a:ext>
                </a:extLst>
              </a:tr>
              <a:tr h="649112">
                <a:tc>
                  <a:txBody>
                    <a:bodyPr/>
                    <a:lstStyle/>
                    <a:p>
                      <a:pPr algn="ctr"/>
                      <a:r>
                        <a:rPr lang="es-GB" sz="2000" b="1">
                          <a:solidFill>
                            <a:schemeClr val="tx1"/>
                          </a:solidFill>
                        </a:rPr>
                        <a:t>3</a:t>
                      </a:r>
                      <a:endParaRPr lang="es-GB" sz="2000" b="1"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486787065"/>
                  </a:ext>
                </a:extLst>
              </a:tr>
              <a:tr h="649112">
                <a:tc>
                  <a:txBody>
                    <a:bodyPr/>
                    <a:lstStyle/>
                    <a:p>
                      <a:pPr algn="ctr"/>
                      <a:r>
                        <a:rPr lang="es-GB" sz="2000" b="1">
                          <a:solidFill>
                            <a:schemeClr val="tx1"/>
                          </a:solidFill>
                        </a:rPr>
                        <a:t>4</a:t>
                      </a:r>
                      <a:endParaRPr lang="es-GB" sz="2000" b="1"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717278994"/>
                  </a:ext>
                </a:extLst>
              </a:tr>
              <a:tr h="649112">
                <a:tc>
                  <a:txBody>
                    <a:bodyPr/>
                    <a:lstStyle/>
                    <a:p>
                      <a:pPr algn="ctr"/>
                      <a:r>
                        <a:rPr lang="es-GB" sz="2000" b="1">
                          <a:solidFill>
                            <a:schemeClr val="tx1"/>
                          </a:solidFill>
                        </a:rPr>
                        <a:t>5</a:t>
                      </a:r>
                      <a:endParaRPr lang="es-GB" sz="2000" b="1" dirty="0">
                        <a:solidFill>
                          <a:schemeClr val="tx1"/>
                        </a:solidFill>
                      </a:endParaRPr>
                    </a:p>
                  </a:txBody>
                  <a:tcPr anchor="ctr"/>
                </a:tc>
                <a:tc>
                  <a:txBody>
                    <a:bodyPr/>
                    <a:lstStyle/>
                    <a:p>
                      <a:pPr algn="ctr"/>
                      <a:endParaRPr lang="es-GB" sz="200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1447886631"/>
                  </a:ext>
                </a:extLst>
              </a:tr>
              <a:tr h="649112">
                <a:tc>
                  <a:txBody>
                    <a:bodyPr/>
                    <a:lstStyle/>
                    <a:p>
                      <a:pPr algn="ctr"/>
                      <a:r>
                        <a:rPr lang="es-GB" sz="2000" b="1">
                          <a:solidFill>
                            <a:schemeClr val="tx1"/>
                          </a:solidFill>
                        </a:rPr>
                        <a:t>6</a:t>
                      </a:r>
                      <a:endParaRPr lang="es-GB" sz="2000" b="1"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3499685773"/>
                  </a:ext>
                </a:extLst>
              </a:tr>
            </a:tbl>
          </a:graphicData>
        </a:graphic>
      </p:graphicFrame>
      <p:sp>
        <p:nvSpPr>
          <p:cNvPr id="39"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4066883" y="2246153"/>
            <a:ext cx="1671768" cy="3961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s-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3" name="Text Box 2">
            <a:extLst>
              <a:ext uri="{FF2B5EF4-FFF2-40B4-BE49-F238E27FC236}">
                <a16:creationId xmlns:a16="http://schemas.microsoft.com/office/drawing/2014/main" id="{8E1E5C83-6704-C24E-A36F-7B18EACE4B30}"/>
              </a:ext>
            </a:extLst>
          </p:cNvPr>
          <p:cNvSpPr txBox="1">
            <a:spLocks noChangeArrowheads="1"/>
          </p:cNvSpPr>
          <p:nvPr/>
        </p:nvSpPr>
        <p:spPr bwMode="auto">
          <a:xfrm>
            <a:off x="3770302" y="4868117"/>
            <a:ext cx="2237396" cy="3961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s-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 name="CuadroTexto 32">
            <a:extLst>
              <a:ext uri="{FF2B5EF4-FFF2-40B4-BE49-F238E27FC236}">
                <a16:creationId xmlns:a16="http://schemas.microsoft.com/office/drawing/2014/main" id="{486B957C-954D-4D26-84E2-AC41817D1F37}"/>
              </a:ext>
            </a:extLst>
          </p:cNvPr>
          <p:cNvSpPr txBox="1"/>
          <p:nvPr/>
        </p:nvSpPr>
        <p:spPr>
          <a:xfrm>
            <a:off x="550617" y="3049761"/>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w</a:t>
            </a:r>
            <a:r>
              <a:rPr kumimoji="0" lang="en-GB" sz="2000" b="0" i="0" u="none" strike="noStrike" kern="1200" cap="none" spc="0" normalizeH="0" baseline="0" noProof="0" dirty="0">
                <a:ln>
                  <a:noFill/>
                </a:ln>
                <a:effectLst/>
                <a:uLnTx/>
                <a:uFillTx/>
                <a:latin typeface="Century Gothic" panose="020F0302020204030204"/>
                <a:ea typeface="+mn-ea"/>
                <a:cs typeface="+mn-cs"/>
              </a:rPr>
              <a:t>e</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sp>
        <p:nvSpPr>
          <p:cNvPr id="11" name="CuadroTexto 32">
            <a:extLst>
              <a:ext uri="{FF2B5EF4-FFF2-40B4-BE49-F238E27FC236}">
                <a16:creationId xmlns:a16="http://schemas.microsoft.com/office/drawing/2014/main" id="{1734C2E0-A31E-441B-89AC-1C2961E41230}"/>
              </a:ext>
            </a:extLst>
          </p:cNvPr>
          <p:cNvSpPr txBox="1"/>
          <p:nvPr/>
        </p:nvSpPr>
        <p:spPr>
          <a:xfrm>
            <a:off x="528849" y="4377819"/>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w</a:t>
            </a:r>
            <a:r>
              <a:rPr kumimoji="0" lang="en-GB" sz="2000" b="0" i="0" u="none" strike="noStrike" kern="1200" cap="none" spc="0" normalizeH="0" baseline="0" noProof="0" dirty="0">
                <a:ln>
                  <a:noFill/>
                </a:ln>
                <a:effectLst/>
                <a:uLnTx/>
                <a:uFillTx/>
                <a:latin typeface="Century Gothic" panose="020F0302020204030204"/>
                <a:ea typeface="+mn-ea"/>
                <a:cs typeface="+mn-cs"/>
              </a:rPr>
              <a:t>e</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sp>
        <p:nvSpPr>
          <p:cNvPr id="12" name="CuadroTexto 32">
            <a:extLst>
              <a:ext uri="{FF2B5EF4-FFF2-40B4-BE49-F238E27FC236}">
                <a16:creationId xmlns:a16="http://schemas.microsoft.com/office/drawing/2014/main" id="{C8ABB276-F844-4DDA-899C-15941452273C}"/>
              </a:ext>
            </a:extLst>
          </p:cNvPr>
          <p:cNvSpPr txBox="1"/>
          <p:nvPr/>
        </p:nvSpPr>
        <p:spPr>
          <a:xfrm>
            <a:off x="528849" y="500918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w</a:t>
            </a:r>
            <a:r>
              <a:rPr kumimoji="0" lang="en-GB" sz="2000" b="0" i="0" u="none" strike="noStrike" kern="1200" cap="none" spc="0" normalizeH="0" baseline="0" noProof="0" dirty="0">
                <a:ln>
                  <a:noFill/>
                </a:ln>
                <a:effectLst/>
                <a:uLnTx/>
                <a:uFillTx/>
                <a:latin typeface="Century Gothic" panose="020F0302020204030204"/>
                <a:ea typeface="+mn-ea"/>
                <a:cs typeface="+mn-cs"/>
              </a:rPr>
              <a:t>e</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sp>
        <p:nvSpPr>
          <p:cNvPr id="13" name="CuadroTexto 32">
            <a:extLst>
              <a:ext uri="{FF2B5EF4-FFF2-40B4-BE49-F238E27FC236}">
                <a16:creationId xmlns:a16="http://schemas.microsoft.com/office/drawing/2014/main" id="{99C0F77B-0701-49C9-B5EC-315955465D72}"/>
              </a:ext>
            </a:extLst>
          </p:cNvPr>
          <p:cNvSpPr txBox="1"/>
          <p:nvPr/>
        </p:nvSpPr>
        <p:spPr>
          <a:xfrm>
            <a:off x="6733689" y="3071535"/>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w</a:t>
            </a:r>
            <a:r>
              <a:rPr kumimoji="0" lang="en-GB" sz="2000" b="0" i="0" u="none" strike="noStrike" kern="1200" cap="none" spc="0" normalizeH="0" baseline="0" noProof="0" dirty="0">
                <a:ln>
                  <a:noFill/>
                </a:ln>
                <a:effectLst/>
                <a:uLnTx/>
                <a:uFillTx/>
                <a:latin typeface="Century Gothic" panose="020F0302020204030204"/>
                <a:ea typeface="+mn-ea"/>
                <a:cs typeface="+mn-cs"/>
              </a:rPr>
              <a:t>e</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sp>
        <p:nvSpPr>
          <p:cNvPr id="14" name="CuadroTexto 32">
            <a:extLst>
              <a:ext uri="{FF2B5EF4-FFF2-40B4-BE49-F238E27FC236}">
                <a16:creationId xmlns:a16="http://schemas.microsoft.com/office/drawing/2014/main" id="{4D53945B-C95E-49D4-9AE8-0DE2C0021156}"/>
              </a:ext>
            </a:extLst>
          </p:cNvPr>
          <p:cNvSpPr txBox="1"/>
          <p:nvPr/>
        </p:nvSpPr>
        <p:spPr>
          <a:xfrm>
            <a:off x="6711921" y="2440165"/>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w</a:t>
            </a:r>
            <a:r>
              <a:rPr kumimoji="0" lang="en-GB" sz="2000" b="0" i="0" u="none" strike="noStrike" kern="1200" cap="none" spc="0" normalizeH="0" baseline="0" noProof="0" dirty="0">
                <a:ln>
                  <a:noFill/>
                </a:ln>
                <a:effectLst/>
                <a:uLnTx/>
                <a:uFillTx/>
                <a:latin typeface="Century Gothic" panose="020F0302020204030204"/>
                <a:ea typeface="+mn-ea"/>
                <a:cs typeface="+mn-cs"/>
              </a:rPr>
              <a:t>e</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sp>
        <p:nvSpPr>
          <p:cNvPr id="15" name="CuadroTexto 32">
            <a:extLst>
              <a:ext uri="{FF2B5EF4-FFF2-40B4-BE49-F238E27FC236}">
                <a16:creationId xmlns:a16="http://schemas.microsoft.com/office/drawing/2014/main" id="{6D413105-0FA4-4D0B-A959-68160BC285A6}"/>
              </a:ext>
            </a:extLst>
          </p:cNvPr>
          <p:cNvSpPr txBox="1"/>
          <p:nvPr/>
        </p:nvSpPr>
        <p:spPr>
          <a:xfrm>
            <a:off x="6711921" y="437781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w</a:t>
            </a:r>
            <a:r>
              <a:rPr kumimoji="0" lang="en-GB" sz="2000" b="0" i="0" u="none" strike="noStrike" kern="1200" cap="none" spc="0" normalizeH="0" baseline="0" noProof="0" dirty="0">
                <a:ln>
                  <a:noFill/>
                </a:ln>
                <a:effectLst/>
                <a:uLnTx/>
                <a:uFillTx/>
                <a:latin typeface="Century Gothic" panose="020F0302020204030204"/>
                <a:ea typeface="+mn-ea"/>
                <a:cs typeface="+mn-cs"/>
              </a:rPr>
              <a:t>e</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sp>
        <p:nvSpPr>
          <p:cNvPr id="16" name="CuadroTexto 32">
            <a:extLst>
              <a:ext uri="{FF2B5EF4-FFF2-40B4-BE49-F238E27FC236}">
                <a16:creationId xmlns:a16="http://schemas.microsoft.com/office/drawing/2014/main" id="{0FF45120-C6ED-4A7C-95E9-0C66CBB5F853}"/>
              </a:ext>
            </a:extLst>
          </p:cNvPr>
          <p:cNvSpPr txBox="1"/>
          <p:nvPr/>
        </p:nvSpPr>
        <p:spPr>
          <a:xfrm>
            <a:off x="560319" y="245993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latin typeface="Century Gothic" panose="020F0302020204030204"/>
              </a:rPr>
              <a:t>I</a:t>
            </a:r>
            <a:endParaRPr kumimoji="0" lang="es-GB" sz="2000" b="0" i="0" u="none" strike="noStrike" kern="1200" cap="none" spc="0" normalizeH="0" baseline="0" noProof="0" dirty="0">
              <a:ln>
                <a:noFill/>
              </a:ln>
              <a:effectLst/>
              <a:uLnTx/>
              <a:uFillTx/>
              <a:latin typeface="Century Gothic" panose="020F0302020204030204"/>
            </a:endParaRPr>
          </a:p>
        </p:txBody>
      </p:sp>
      <p:sp>
        <p:nvSpPr>
          <p:cNvPr id="17" name="CuadroTexto 32">
            <a:extLst>
              <a:ext uri="{FF2B5EF4-FFF2-40B4-BE49-F238E27FC236}">
                <a16:creationId xmlns:a16="http://schemas.microsoft.com/office/drawing/2014/main" id="{BEE1E963-839C-4C04-B8A6-AC758770A79E}"/>
              </a:ext>
            </a:extLst>
          </p:cNvPr>
          <p:cNvSpPr txBox="1"/>
          <p:nvPr/>
        </p:nvSpPr>
        <p:spPr>
          <a:xfrm>
            <a:off x="538551" y="3744449"/>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latin typeface="Century Gothic" panose="020F0302020204030204"/>
              </a:rPr>
              <a:t>I</a:t>
            </a:r>
            <a:endParaRPr kumimoji="0" lang="es-GB" sz="2000" b="0" i="0" u="none" strike="noStrike" kern="1200" cap="none" spc="0" normalizeH="0" baseline="0" noProof="0" dirty="0">
              <a:ln>
                <a:noFill/>
              </a:ln>
              <a:effectLst/>
              <a:uLnTx/>
              <a:uFillTx/>
              <a:latin typeface="Century Gothic" panose="020F0302020204030204"/>
            </a:endParaRPr>
          </a:p>
        </p:txBody>
      </p:sp>
      <p:sp>
        <p:nvSpPr>
          <p:cNvPr id="18" name="CuadroTexto 32">
            <a:extLst>
              <a:ext uri="{FF2B5EF4-FFF2-40B4-BE49-F238E27FC236}">
                <a16:creationId xmlns:a16="http://schemas.microsoft.com/office/drawing/2014/main" id="{4EAB644C-7FA7-4DC6-9697-28CAB2C6C5D8}"/>
              </a:ext>
            </a:extLst>
          </p:cNvPr>
          <p:cNvSpPr txBox="1"/>
          <p:nvPr/>
        </p:nvSpPr>
        <p:spPr>
          <a:xfrm>
            <a:off x="516779" y="5682099"/>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latin typeface="Century Gothic" panose="020F0302020204030204"/>
              </a:rPr>
              <a:t>I</a:t>
            </a:r>
            <a:endParaRPr kumimoji="0" lang="es-GB" sz="2000" b="0" i="0" u="none" strike="noStrike" kern="1200" cap="none" spc="0" normalizeH="0" baseline="0" noProof="0" dirty="0">
              <a:ln>
                <a:noFill/>
              </a:ln>
              <a:effectLst/>
              <a:uLnTx/>
              <a:uFillTx/>
              <a:latin typeface="Century Gothic" panose="020F0302020204030204"/>
            </a:endParaRPr>
          </a:p>
        </p:txBody>
      </p:sp>
      <p:sp>
        <p:nvSpPr>
          <p:cNvPr id="19" name="CuadroTexto 32">
            <a:extLst>
              <a:ext uri="{FF2B5EF4-FFF2-40B4-BE49-F238E27FC236}">
                <a16:creationId xmlns:a16="http://schemas.microsoft.com/office/drawing/2014/main" id="{5A7AFC97-51E1-4FA1-AB6F-3FBF7A9B6DA5}"/>
              </a:ext>
            </a:extLst>
          </p:cNvPr>
          <p:cNvSpPr txBox="1"/>
          <p:nvPr/>
        </p:nvSpPr>
        <p:spPr>
          <a:xfrm>
            <a:off x="6699859" y="374444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latin typeface="Century Gothic" panose="020F0302020204030204"/>
              </a:rPr>
              <a:t>I</a:t>
            </a:r>
            <a:endParaRPr kumimoji="0" lang="es-GB" sz="2000" b="0" i="0" u="none" strike="noStrike" kern="1200" cap="none" spc="0" normalizeH="0" baseline="0" noProof="0" dirty="0">
              <a:ln>
                <a:noFill/>
              </a:ln>
              <a:effectLst/>
              <a:uLnTx/>
              <a:uFillTx/>
              <a:latin typeface="Century Gothic" panose="020F0302020204030204"/>
            </a:endParaRPr>
          </a:p>
        </p:txBody>
      </p:sp>
      <p:sp>
        <p:nvSpPr>
          <p:cNvPr id="20" name="CuadroTexto 32">
            <a:extLst>
              <a:ext uri="{FF2B5EF4-FFF2-40B4-BE49-F238E27FC236}">
                <a16:creationId xmlns:a16="http://schemas.microsoft.com/office/drawing/2014/main" id="{BCF77E5E-6A48-485B-B65C-06DFD36822EA}"/>
              </a:ext>
            </a:extLst>
          </p:cNvPr>
          <p:cNvSpPr txBox="1"/>
          <p:nvPr/>
        </p:nvSpPr>
        <p:spPr>
          <a:xfrm>
            <a:off x="6699862" y="502895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latin typeface="Century Gothic" panose="020F0302020204030204"/>
              </a:rPr>
              <a:t>I</a:t>
            </a:r>
            <a:endParaRPr kumimoji="0" lang="es-GB" sz="2000" b="0" i="0" u="none" strike="noStrike" kern="1200" cap="none" spc="0" normalizeH="0" baseline="0" noProof="0" dirty="0">
              <a:ln>
                <a:noFill/>
              </a:ln>
              <a:effectLst/>
              <a:uLnTx/>
              <a:uFillTx/>
              <a:latin typeface="Century Gothic" panose="020F0302020204030204"/>
            </a:endParaRPr>
          </a:p>
        </p:txBody>
      </p:sp>
      <p:sp>
        <p:nvSpPr>
          <p:cNvPr id="21" name="CuadroTexto 32">
            <a:extLst>
              <a:ext uri="{FF2B5EF4-FFF2-40B4-BE49-F238E27FC236}">
                <a16:creationId xmlns:a16="http://schemas.microsoft.com/office/drawing/2014/main" id="{16095556-4039-41B1-AC42-033B3F04FC2F}"/>
              </a:ext>
            </a:extLst>
          </p:cNvPr>
          <p:cNvSpPr txBox="1"/>
          <p:nvPr/>
        </p:nvSpPr>
        <p:spPr>
          <a:xfrm>
            <a:off x="6699862" y="5660327"/>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latin typeface="Century Gothic" panose="020F0302020204030204"/>
              </a:rPr>
              <a:t>I</a:t>
            </a:r>
            <a:endParaRPr kumimoji="0" lang="es-GB" sz="2000" b="0" i="0" u="none" strike="noStrike" kern="1200" cap="none" spc="0" normalizeH="0" baseline="0" noProof="0" dirty="0">
              <a:ln>
                <a:noFill/>
              </a:ln>
              <a:effectLst/>
              <a:uLnTx/>
              <a:uFillTx/>
              <a:latin typeface="Century Gothic" panose="020F0302020204030204"/>
            </a:endParaRPr>
          </a:p>
        </p:txBody>
      </p:sp>
      <p:sp>
        <p:nvSpPr>
          <p:cNvPr id="22" name="CuadroTexto 32">
            <a:extLst>
              <a:ext uri="{FF2B5EF4-FFF2-40B4-BE49-F238E27FC236}">
                <a16:creationId xmlns:a16="http://schemas.microsoft.com/office/drawing/2014/main" id="{03AE7816-1A87-49D1-8C41-992196B0051A}"/>
              </a:ext>
            </a:extLst>
          </p:cNvPr>
          <p:cNvSpPr txBox="1"/>
          <p:nvPr/>
        </p:nvSpPr>
        <p:spPr>
          <a:xfrm>
            <a:off x="2316522" y="374444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latin typeface="Century Gothic" panose="020F0302020204030204"/>
              </a:rPr>
              <a:t>ahora</a:t>
            </a:r>
            <a:endParaRPr kumimoji="0" lang="es-GB" sz="2000" b="0" i="0" u="none" strike="noStrike" kern="1200" cap="none" spc="0" normalizeH="0" baseline="0" noProof="0" dirty="0">
              <a:ln>
                <a:noFill/>
              </a:ln>
              <a:effectLst/>
              <a:uLnTx/>
              <a:uFillTx/>
              <a:latin typeface="Century Gothic" panose="020F0302020204030204"/>
            </a:endParaRPr>
          </a:p>
        </p:txBody>
      </p:sp>
      <p:sp>
        <p:nvSpPr>
          <p:cNvPr id="23" name="CuadroTexto 32">
            <a:extLst>
              <a:ext uri="{FF2B5EF4-FFF2-40B4-BE49-F238E27FC236}">
                <a16:creationId xmlns:a16="http://schemas.microsoft.com/office/drawing/2014/main" id="{B045251A-4568-438F-932F-CD97509AC899}"/>
              </a:ext>
            </a:extLst>
          </p:cNvPr>
          <p:cNvSpPr txBox="1"/>
          <p:nvPr/>
        </p:nvSpPr>
        <p:spPr>
          <a:xfrm>
            <a:off x="2316522" y="435910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latin typeface="Century Gothic" panose="020F0302020204030204"/>
              </a:rPr>
              <a:t>ahora</a:t>
            </a:r>
            <a:endParaRPr kumimoji="0" lang="es-GB" sz="2000" b="0" i="0" u="none" strike="noStrike" kern="1200" cap="none" spc="0" normalizeH="0" baseline="0" noProof="0" dirty="0">
              <a:ln>
                <a:noFill/>
              </a:ln>
              <a:effectLst/>
              <a:uLnTx/>
              <a:uFillTx/>
              <a:latin typeface="Century Gothic" panose="020F0302020204030204"/>
            </a:endParaRPr>
          </a:p>
        </p:txBody>
      </p:sp>
      <p:sp>
        <p:nvSpPr>
          <p:cNvPr id="26" name="CuadroTexto 32">
            <a:extLst>
              <a:ext uri="{FF2B5EF4-FFF2-40B4-BE49-F238E27FC236}">
                <a16:creationId xmlns:a16="http://schemas.microsoft.com/office/drawing/2014/main" id="{ED0EEEBA-ABB4-46B1-8EA2-55F34DF91C4C}"/>
              </a:ext>
            </a:extLst>
          </p:cNvPr>
          <p:cNvSpPr txBox="1"/>
          <p:nvPr/>
        </p:nvSpPr>
        <p:spPr>
          <a:xfrm>
            <a:off x="2316522" y="500918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latin typeface="Century Gothic" panose="020F0302020204030204"/>
              </a:rPr>
              <a:t>ahora</a:t>
            </a:r>
            <a:endParaRPr kumimoji="0" lang="es-GB" sz="2000" b="0" i="0" u="none" strike="noStrike" kern="1200" cap="none" spc="0" normalizeH="0" baseline="0" noProof="0" dirty="0">
              <a:ln>
                <a:noFill/>
              </a:ln>
              <a:effectLst/>
              <a:uLnTx/>
              <a:uFillTx/>
              <a:latin typeface="Century Gothic" panose="020F0302020204030204"/>
            </a:endParaRPr>
          </a:p>
        </p:txBody>
      </p:sp>
      <p:sp>
        <p:nvSpPr>
          <p:cNvPr id="27" name="CuadroTexto 32">
            <a:extLst>
              <a:ext uri="{FF2B5EF4-FFF2-40B4-BE49-F238E27FC236}">
                <a16:creationId xmlns:a16="http://schemas.microsoft.com/office/drawing/2014/main" id="{2362455C-44BB-49BC-9993-4712803E0CDD}"/>
              </a:ext>
            </a:extLst>
          </p:cNvPr>
          <p:cNvSpPr txBox="1"/>
          <p:nvPr/>
        </p:nvSpPr>
        <p:spPr>
          <a:xfrm>
            <a:off x="8302128" y="3049761"/>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latin typeface="Century Gothic" panose="020F0302020204030204"/>
              </a:rPr>
              <a:t>ahora</a:t>
            </a:r>
            <a:endParaRPr kumimoji="0" lang="es-GB" sz="2000" b="0" i="0" u="none" strike="noStrike" kern="1200" cap="none" spc="0" normalizeH="0" baseline="0" noProof="0" dirty="0">
              <a:ln>
                <a:noFill/>
              </a:ln>
              <a:effectLst/>
              <a:uLnTx/>
              <a:uFillTx/>
              <a:latin typeface="Century Gothic" panose="020F0302020204030204"/>
            </a:endParaRPr>
          </a:p>
        </p:txBody>
      </p:sp>
      <p:sp>
        <p:nvSpPr>
          <p:cNvPr id="28" name="CuadroTexto 32">
            <a:extLst>
              <a:ext uri="{FF2B5EF4-FFF2-40B4-BE49-F238E27FC236}">
                <a16:creationId xmlns:a16="http://schemas.microsoft.com/office/drawing/2014/main" id="{188DC809-C00D-4E7C-909A-355D45FB497E}"/>
              </a:ext>
            </a:extLst>
          </p:cNvPr>
          <p:cNvSpPr txBox="1"/>
          <p:nvPr/>
        </p:nvSpPr>
        <p:spPr>
          <a:xfrm>
            <a:off x="8323902" y="3702897"/>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latin typeface="Century Gothic" panose="020F0302020204030204"/>
              </a:rPr>
              <a:t>ahora</a:t>
            </a:r>
            <a:endParaRPr kumimoji="0" lang="es-GB" sz="2000" b="0" i="0" u="none" strike="noStrike" kern="1200" cap="none" spc="0" normalizeH="0" baseline="0" noProof="0" dirty="0">
              <a:ln>
                <a:noFill/>
              </a:ln>
              <a:effectLst/>
              <a:uLnTx/>
              <a:uFillTx/>
              <a:latin typeface="Century Gothic" panose="020F0302020204030204"/>
            </a:endParaRPr>
          </a:p>
        </p:txBody>
      </p:sp>
      <p:sp>
        <p:nvSpPr>
          <p:cNvPr id="29" name="CuadroTexto 32">
            <a:extLst>
              <a:ext uri="{FF2B5EF4-FFF2-40B4-BE49-F238E27FC236}">
                <a16:creationId xmlns:a16="http://schemas.microsoft.com/office/drawing/2014/main" id="{F76585E1-8F9D-45C4-B7FE-6F4C0F0EFE8D}"/>
              </a:ext>
            </a:extLst>
          </p:cNvPr>
          <p:cNvSpPr txBox="1"/>
          <p:nvPr/>
        </p:nvSpPr>
        <p:spPr>
          <a:xfrm>
            <a:off x="8302134" y="5640547"/>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latin typeface="Century Gothic" panose="020F0302020204030204"/>
              </a:rPr>
              <a:t>ahora</a:t>
            </a:r>
            <a:endParaRPr kumimoji="0" lang="es-GB" sz="2000" b="0" i="0" u="none" strike="noStrike" kern="1200" cap="none" spc="0" normalizeH="0" baseline="0" noProof="0" dirty="0">
              <a:ln>
                <a:noFill/>
              </a:ln>
              <a:effectLst/>
              <a:uLnTx/>
              <a:uFillTx/>
              <a:latin typeface="Century Gothic" panose="020F0302020204030204"/>
            </a:endParaRPr>
          </a:p>
        </p:txBody>
      </p:sp>
      <p:sp>
        <p:nvSpPr>
          <p:cNvPr id="30" name="CuadroTexto 32">
            <a:extLst>
              <a:ext uri="{FF2B5EF4-FFF2-40B4-BE49-F238E27FC236}">
                <a16:creationId xmlns:a16="http://schemas.microsoft.com/office/drawing/2014/main" id="{D885C2C3-E7CF-46E9-803E-D5DAB312F41B}"/>
              </a:ext>
            </a:extLst>
          </p:cNvPr>
          <p:cNvSpPr txBox="1"/>
          <p:nvPr/>
        </p:nvSpPr>
        <p:spPr>
          <a:xfrm>
            <a:off x="2337779" y="245993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latin typeface="Century Gothic" panose="020F0302020204030204"/>
              </a:rPr>
              <a:t>en</a:t>
            </a:r>
            <a:r>
              <a:rPr lang="en-GB" sz="2000" dirty="0">
                <a:latin typeface="Century Gothic" panose="020F0302020204030204"/>
              </a:rPr>
              <a:t> general</a:t>
            </a:r>
            <a:endParaRPr kumimoji="0" lang="es-GB" sz="2000" b="0" i="0" u="none" strike="noStrike" kern="1200" cap="none" spc="0" normalizeH="0" baseline="0" noProof="0" dirty="0">
              <a:ln>
                <a:noFill/>
              </a:ln>
              <a:effectLst/>
              <a:uLnTx/>
              <a:uFillTx/>
              <a:latin typeface="Century Gothic" panose="020F0302020204030204"/>
            </a:endParaRPr>
          </a:p>
        </p:txBody>
      </p:sp>
      <p:sp>
        <p:nvSpPr>
          <p:cNvPr id="31" name="CuadroTexto 32">
            <a:extLst>
              <a:ext uri="{FF2B5EF4-FFF2-40B4-BE49-F238E27FC236}">
                <a16:creationId xmlns:a16="http://schemas.microsoft.com/office/drawing/2014/main" id="{FE7B32E4-AC73-485D-A0ED-0888673E0FAD}"/>
              </a:ext>
            </a:extLst>
          </p:cNvPr>
          <p:cNvSpPr txBox="1"/>
          <p:nvPr/>
        </p:nvSpPr>
        <p:spPr>
          <a:xfrm>
            <a:off x="2337782" y="3047759"/>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latin typeface="Century Gothic" panose="020F0302020204030204"/>
              </a:rPr>
              <a:t>en</a:t>
            </a:r>
            <a:r>
              <a:rPr lang="en-GB" sz="2000" dirty="0">
                <a:latin typeface="Century Gothic" panose="020F0302020204030204"/>
              </a:rPr>
              <a:t> general</a:t>
            </a:r>
            <a:endParaRPr kumimoji="0" lang="es-GB" sz="2000" b="0" i="0" u="none" strike="noStrike" kern="1200" cap="none" spc="0" normalizeH="0" baseline="0" noProof="0" dirty="0">
              <a:ln>
                <a:noFill/>
              </a:ln>
              <a:effectLst/>
              <a:uLnTx/>
              <a:uFillTx/>
              <a:latin typeface="Century Gothic" panose="020F0302020204030204"/>
            </a:endParaRPr>
          </a:p>
        </p:txBody>
      </p:sp>
      <p:sp>
        <p:nvSpPr>
          <p:cNvPr id="32" name="CuadroTexto 32">
            <a:extLst>
              <a:ext uri="{FF2B5EF4-FFF2-40B4-BE49-F238E27FC236}">
                <a16:creationId xmlns:a16="http://schemas.microsoft.com/office/drawing/2014/main" id="{5AF06AAB-32F9-41FE-8949-0223AE89D528}"/>
              </a:ext>
            </a:extLst>
          </p:cNvPr>
          <p:cNvSpPr txBox="1"/>
          <p:nvPr/>
        </p:nvSpPr>
        <p:spPr>
          <a:xfrm>
            <a:off x="2337782" y="5660341"/>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latin typeface="Century Gothic" panose="020F0302020204030204"/>
              </a:rPr>
              <a:t>en</a:t>
            </a:r>
            <a:r>
              <a:rPr lang="en-GB" sz="2000" dirty="0">
                <a:latin typeface="Century Gothic" panose="020F0302020204030204"/>
              </a:rPr>
              <a:t> general</a:t>
            </a:r>
            <a:endParaRPr kumimoji="0" lang="es-GB" sz="2000" b="0" i="0" u="none" strike="noStrike" kern="1200" cap="none" spc="0" normalizeH="0" baseline="0" noProof="0" dirty="0">
              <a:ln>
                <a:noFill/>
              </a:ln>
              <a:effectLst/>
              <a:uLnTx/>
              <a:uFillTx/>
              <a:latin typeface="Century Gothic" panose="020F0302020204030204"/>
            </a:endParaRPr>
          </a:p>
        </p:txBody>
      </p:sp>
      <p:sp>
        <p:nvSpPr>
          <p:cNvPr id="33" name="CuadroTexto 32">
            <a:extLst>
              <a:ext uri="{FF2B5EF4-FFF2-40B4-BE49-F238E27FC236}">
                <a16:creationId xmlns:a16="http://schemas.microsoft.com/office/drawing/2014/main" id="{BFA6AE3D-466A-4028-9A16-510B36FEEF66}"/>
              </a:ext>
            </a:extLst>
          </p:cNvPr>
          <p:cNvSpPr txBox="1"/>
          <p:nvPr/>
        </p:nvSpPr>
        <p:spPr>
          <a:xfrm>
            <a:off x="8324911" y="2438168"/>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latin typeface="Century Gothic" panose="020F0302020204030204"/>
              </a:rPr>
              <a:t>en</a:t>
            </a:r>
            <a:r>
              <a:rPr lang="en-GB" sz="2000" dirty="0">
                <a:latin typeface="Century Gothic" panose="020F0302020204030204"/>
              </a:rPr>
              <a:t> general</a:t>
            </a:r>
            <a:endParaRPr kumimoji="0" lang="es-GB" sz="2000" b="0" i="0" u="none" strike="noStrike" kern="1200" cap="none" spc="0" normalizeH="0" baseline="0" noProof="0" dirty="0">
              <a:ln>
                <a:noFill/>
              </a:ln>
              <a:effectLst/>
              <a:uLnTx/>
              <a:uFillTx/>
              <a:latin typeface="Century Gothic" panose="020F0302020204030204"/>
            </a:endParaRPr>
          </a:p>
        </p:txBody>
      </p:sp>
      <p:sp>
        <p:nvSpPr>
          <p:cNvPr id="34" name="CuadroTexto 32">
            <a:extLst>
              <a:ext uri="{FF2B5EF4-FFF2-40B4-BE49-F238E27FC236}">
                <a16:creationId xmlns:a16="http://schemas.microsoft.com/office/drawing/2014/main" id="{FCFBB269-D9DF-4C60-BF20-AC9032B128AF}"/>
              </a:ext>
            </a:extLst>
          </p:cNvPr>
          <p:cNvSpPr txBox="1"/>
          <p:nvPr/>
        </p:nvSpPr>
        <p:spPr>
          <a:xfrm>
            <a:off x="8346685" y="437582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latin typeface="Century Gothic" panose="020F0302020204030204"/>
              </a:rPr>
              <a:t>en</a:t>
            </a:r>
            <a:r>
              <a:rPr lang="en-GB" sz="2000" dirty="0">
                <a:latin typeface="Century Gothic" panose="020F0302020204030204"/>
              </a:rPr>
              <a:t> general</a:t>
            </a:r>
            <a:endParaRPr kumimoji="0" lang="es-GB" sz="2000" b="0" i="0" u="none" strike="noStrike" kern="1200" cap="none" spc="0" normalizeH="0" baseline="0" noProof="0" dirty="0">
              <a:ln>
                <a:noFill/>
              </a:ln>
              <a:effectLst/>
              <a:uLnTx/>
              <a:uFillTx/>
              <a:latin typeface="Century Gothic" panose="020F0302020204030204"/>
            </a:endParaRPr>
          </a:p>
        </p:txBody>
      </p:sp>
      <p:sp>
        <p:nvSpPr>
          <p:cNvPr id="35" name="CuadroTexto 32">
            <a:extLst>
              <a:ext uri="{FF2B5EF4-FFF2-40B4-BE49-F238E27FC236}">
                <a16:creationId xmlns:a16="http://schemas.microsoft.com/office/drawing/2014/main" id="{8C62DECF-5611-4AAE-9B56-8561040CAB17}"/>
              </a:ext>
            </a:extLst>
          </p:cNvPr>
          <p:cNvSpPr txBox="1"/>
          <p:nvPr/>
        </p:nvSpPr>
        <p:spPr>
          <a:xfrm>
            <a:off x="8346685" y="500719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latin typeface="Century Gothic" panose="020F0302020204030204"/>
              </a:rPr>
              <a:t>en</a:t>
            </a:r>
            <a:r>
              <a:rPr lang="en-GB" sz="2000" dirty="0">
                <a:latin typeface="Century Gothic" panose="020F0302020204030204"/>
              </a:rPr>
              <a:t> general</a:t>
            </a:r>
            <a:endParaRPr kumimoji="0" lang="es-GB" sz="2000" b="0" i="0" u="none" strike="noStrike" kern="1200" cap="none" spc="0" normalizeH="0" baseline="0" noProof="0" dirty="0">
              <a:ln>
                <a:noFill/>
              </a:ln>
              <a:effectLst/>
              <a:uLnTx/>
              <a:uFillTx/>
              <a:latin typeface="Century Gothic" panose="020F0302020204030204"/>
            </a:endParaRPr>
          </a:p>
        </p:txBody>
      </p:sp>
      <p:sp>
        <p:nvSpPr>
          <p:cNvPr id="36" name="CuadroTexto 32">
            <a:extLst>
              <a:ext uri="{FF2B5EF4-FFF2-40B4-BE49-F238E27FC236}">
                <a16:creationId xmlns:a16="http://schemas.microsoft.com/office/drawing/2014/main" id="{8E432738-4F52-42A9-8E5A-8667F88C69E6}"/>
              </a:ext>
            </a:extLst>
          </p:cNvPr>
          <p:cNvSpPr txBox="1"/>
          <p:nvPr/>
        </p:nvSpPr>
        <p:spPr>
          <a:xfrm>
            <a:off x="4052317" y="245993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latin typeface="Century Gothic" panose="020F0302020204030204"/>
              </a:rPr>
              <a:t>weak</a:t>
            </a:r>
            <a:endParaRPr kumimoji="0" lang="es-GB" sz="2000" b="0" i="0" u="none" strike="noStrike" kern="1200" cap="none" spc="0" normalizeH="0" baseline="0" noProof="0" dirty="0">
              <a:ln>
                <a:noFill/>
              </a:ln>
              <a:effectLst/>
              <a:uLnTx/>
              <a:uFillTx/>
              <a:latin typeface="Century Gothic" panose="020F0302020204030204"/>
            </a:endParaRPr>
          </a:p>
        </p:txBody>
      </p:sp>
      <p:sp>
        <p:nvSpPr>
          <p:cNvPr id="37" name="CuadroTexto 32">
            <a:extLst>
              <a:ext uri="{FF2B5EF4-FFF2-40B4-BE49-F238E27FC236}">
                <a16:creationId xmlns:a16="http://schemas.microsoft.com/office/drawing/2014/main" id="{82237973-BB3B-49EC-B835-89837B2130D6}"/>
              </a:ext>
            </a:extLst>
          </p:cNvPr>
          <p:cNvSpPr txBox="1"/>
          <p:nvPr/>
        </p:nvSpPr>
        <p:spPr>
          <a:xfrm>
            <a:off x="4052320" y="306953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funny</a:t>
            </a:r>
            <a:endParaRPr kumimoji="0" lang="es-GB" sz="2000" b="0" i="0" u="none" strike="noStrike" kern="1200" cap="none" spc="0" normalizeH="0" baseline="0" noProof="0" dirty="0">
              <a:ln>
                <a:noFill/>
              </a:ln>
              <a:effectLst/>
              <a:uLnTx/>
              <a:uFillTx/>
              <a:latin typeface="Century Gothic" panose="020F0302020204030204"/>
            </a:endParaRPr>
          </a:p>
        </p:txBody>
      </p:sp>
      <p:sp>
        <p:nvSpPr>
          <p:cNvPr id="38" name="CuadroTexto 32">
            <a:extLst>
              <a:ext uri="{FF2B5EF4-FFF2-40B4-BE49-F238E27FC236}">
                <a16:creationId xmlns:a16="http://schemas.microsoft.com/office/drawing/2014/main" id="{D845997C-EA37-4B56-BE5D-E4F28DCBE556}"/>
              </a:ext>
            </a:extLst>
          </p:cNvPr>
          <p:cNvSpPr txBox="1"/>
          <p:nvPr/>
        </p:nvSpPr>
        <p:spPr>
          <a:xfrm>
            <a:off x="4008778" y="3744449"/>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ready</a:t>
            </a:r>
            <a:endParaRPr kumimoji="0" lang="es-GB" sz="2000" b="0" i="0" u="none" strike="noStrike" kern="1200" cap="none" spc="0" normalizeH="0" baseline="0" noProof="0" dirty="0">
              <a:ln>
                <a:noFill/>
              </a:ln>
              <a:effectLst/>
              <a:uLnTx/>
              <a:uFillTx/>
              <a:latin typeface="Century Gothic" panose="020F0302020204030204"/>
            </a:endParaRPr>
          </a:p>
        </p:txBody>
      </p:sp>
      <p:sp>
        <p:nvSpPr>
          <p:cNvPr id="40" name="CuadroTexto 32">
            <a:extLst>
              <a:ext uri="{FF2B5EF4-FFF2-40B4-BE49-F238E27FC236}">
                <a16:creationId xmlns:a16="http://schemas.microsoft.com/office/drawing/2014/main" id="{595D8119-523F-47D1-8FCF-D981A578079F}"/>
              </a:ext>
            </a:extLst>
          </p:cNvPr>
          <p:cNvSpPr txBox="1"/>
          <p:nvPr/>
        </p:nvSpPr>
        <p:spPr>
          <a:xfrm>
            <a:off x="4008778" y="4354046"/>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nervous</a:t>
            </a:r>
            <a:endParaRPr kumimoji="0" lang="es-GB" sz="2000" b="0" i="0" u="none" strike="noStrike" kern="1200" cap="none" spc="0" normalizeH="0" baseline="0" noProof="0" dirty="0">
              <a:ln>
                <a:noFill/>
              </a:ln>
              <a:effectLst/>
              <a:uLnTx/>
              <a:uFillTx/>
              <a:latin typeface="Century Gothic" panose="020F0302020204030204"/>
            </a:endParaRPr>
          </a:p>
        </p:txBody>
      </p:sp>
      <p:sp>
        <p:nvSpPr>
          <p:cNvPr id="41" name="CuadroTexto 32">
            <a:extLst>
              <a:ext uri="{FF2B5EF4-FFF2-40B4-BE49-F238E27FC236}">
                <a16:creationId xmlns:a16="http://schemas.microsoft.com/office/drawing/2014/main" id="{2B3EB366-A856-4794-A9F4-E7D68E5B72F9}"/>
              </a:ext>
            </a:extLst>
          </p:cNvPr>
          <p:cNvSpPr txBox="1"/>
          <p:nvPr/>
        </p:nvSpPr>
        <p:spPr>
          <a:xfrm>
            <a:off x="4008778" y="5007191"/>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happy</a:t>
            </a:r>
            <a:endParaRPr kumimoji="0" lang="es-GB" sz="2000" b="0" i="0" u="none" strike="noStrike" kern="1200" cap="none" spc="0" normalizeH="0" baseline="0" noProof="0" dirty="0">
              <a:ln>
                <a:noFill/>
              </a:ln>
              <a:effectLst/>
              <a:uLnTx/>
              <a:uFillTx/>
              <a:latin typeface="Century Gothic" panose="020F0302020204030204"/>
            </a:endParaRPr>
          </a:p>
        </p:txBody>
      </p:sp>
      <p:sp>
        <p:nvSpPr>
          <p:cNvPr id="42" name="CuadroTexto 32">
            <a:extLst>
              <a:ext uri="{FF2B5EF4-FFF2-40B4-BE49-F238E27FC236}">
                <a16:creationId xmlns:a16="http://schemas.microsoft.com/office/drawing/2014/main" id="{F61B5FC2-D4A7-4398-B89A-CE393029D65A}"/>
              </a:ext>
            </a:extLst>
          </p:cNvPr>
          <p:cNvSpPr txBox="1"/>
          <p:nvPr/>
        </p:nvSpPr>
        <p:spPr>
          <a:xfrm>
            <a:off x="3987007" y="5660330"/>
            <a:ext cx="1598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not active</a:t>
            </a:r>
            <a:endParaRPr kumimoji="0" lang="es-GB" sz="2000" b="0" i="0" u="none" strike="noStrike" kern="1200" cap="none" spc="0" normalizeH="0" baseline="0" noProof="0" dirty="0">
              <a:ln>
                <a:noFill/>
              </a:ln>
              <a:effectLst/>
              <a:uLnTx/>
              <a:uFillTx/>
              <a:latin typeface="Century Gothic" panose="020F0302020204030204"/>
            </a:endParaRPr>
          </a:p>
        </p:txBody>
      </p:sp>
      <p:sp>
        <p:nvSpPr>
          <p:cNvPr id="44" name="CuadroTexto 32">
            <a:extLst>
              <a:ext uri="{FF2B5EF4-FFF2-40B4-BE49-F238E27FC236}">
                <a16:creationId xmlns:a16="http://schemas.microsoft.com/office/drawing/2014/main" id="{86A7D154-6698-4DB4-B9BD-35BECD6BFAC5}"/>
              </a:ext>
            </a:extLst>
          </p:cNvPr>
          <p:cNvSpPr txBox="1"/>
          <p:nvPr/>
        </p:nvSpPr>
        <p:spPr>
          <a:xfrm>
            <a:off x="9945109" y="2438168"/>
            <a:ext cx="1778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d</a:t>
            </a:r>
            <a:r>
              <a:rPr lang="en-GB" sz="2000" noProof="0" dirty="0">
                <a:latin typeface="Century Gothic" panose="020F0302020204030204"/>
              </a:rPr>
              <a:t>ark-skinned</a:t>
            </a:r>
            <a:endParaRPr kumimoji="0" lang="es-GB" sz="2000" b="0" i="0" u="none" strike="noStrike" kern="1200" cap="none" spc="0" normalizeH="0" baseline="0" noProof="0" dirty="0">
              <a:ln>
                <a:noFill/>
              </a:ln>
              <a:effectLst/>
              <a:uLnTx/>
              <a:uFillTx/>
              <a:latin typeface="Century Gothic" panose="020F0302020204030204"/>
            </a:endParaRPr>
          </a:p>
        </p:txBody>
      </p:sp>
      <p:sp>
        <p:nvSpPr>
          <p:cNvPr id="45" name="CuadroTexto 32">
            <a:extLst>
              <a:ext uri="{FF2B5EF4-FFF2-40B4-BE49-F238E27FC236}">
                <a16:creationId xmlns:a16="http://schemas.microsoft.com/office/drawing/2014/main" id="{FFFBE5D3-0342-4FFB-B8C8-8B1753B39C34}"/>
              </a:ext>
            </a:extLst>
          </p:cNvPr>
          <p:cNvSpPr txBox="1"/>
          <p:nvPr/>
        </p:nvSpPr>
        <p:spPr>
          <a:xfrm>
            <a:off x="9966883" y="3047764"/>
            <a:ext cx="1778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latin typeface="Century Gothic" panose="020F0302020204030204"/>
              </a:rPr>
              <a:t>excited</a:t>
            </a:r>
            <a:endParaRPr kumimoji="0" lang="es-GB" sz="2000" b="0" i="0" u="none" strike="noStrike" kern="1200" cap="none" spc="0" normalizeH="0" baseline="0" noProof="0" dirty="0">
              <a:ln>
                <a:noFill/>
              </a:ln>
              <a:effectLst/>
              <a:uLnTx/>
              <a:uFillTx/>
              <a:latin typeface="Century Gothic" panose="020F0302020204030204"/>
            </a:endParaRPr>
          </a:p>
        </p:txBody>
      </p:sp>
      <p:sp>
        <p:nvSpPr>
          <p:cNvPr id="46" name="CuadroTexto 32">
            <a:extLst>
              <a:ext uri="{FF2B5EF4-FFF2-40B4-BE49-F238E27FC236}">
                <a16:creationId xmlns:a16="http://schemas.microsoft.com/office/drawing/2014/main" id="{5F0434CB-D4E9-4682-AB0B-CA7A5323A79A}"/>
              </a:ext>
            </a:extLst>
          </p:cNvPr>
          <p:cNvSpPr txBox="1"/>
          <p:nvPr/>
        </p:nvSpPr>
        <p:spPr>
          <a:xfrm>
            <a:off x="10096931" y="3744439"/>
            <a:ext cx="14960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latin typeface="Century Gothic" panose="020F0302020204030204"/>
              </a:rPr>
              <a:t>ill</a:t>
            </a:r>
            <a:endParaRPr kumimoji="0" lang="es-GB" sz="2000" b="0" i="0" u="none" strike="noStrike" kern="1200" cap="none" spc="0" normalizeH="0" baseline="0" noProof="0" dirty="0">
              <a:ln>
                <a:noFill/>
              </a:ln>
              <a:effectLst/>
              <a:uLnTx/>
              <a:uFillTx/>
              <a:latin typeface="Century Gothic" panose="020F0302020204030204"/>
            </a:endParaRPr>
          </a:p>
        </p:txBody>
      </p:sp>
      <p:sp>
        <p:nvSpPr>
          <p:cNvPr id="47" name="CuadroTexto 32">
            <a:extLst>
              <a:ext uri="{FF2B5EF4-FFF2-40B4-BE49-F238E27FC236}">
                <a16:creationId xmlns:a16="http://schemas.microsoft.com/office/drawing/2014/main" id="{1F1B509A-D828-4618-A2B0-D1205380BA98}"/>
              </a:ext>
            </a:extLst>
          </p:cNvPr>
          <p:cNvSpPr txBox="1"/>
          <p:nvPr/>
        </p:nvSpPr>
        <p:spPr>
          <a:xfrm>
            <a:off x="10069561" y="4375820"/>
            <a:ext cx="1778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n</a:t>
            </a:r>
            <a:r>
              <a:rPr lang="en-GB" sz="2000" noProof="0" dirty="0" err="1">
                <a:latin typeface="Century Gothic" panose="020F0302020204030204"/>
              </a:rPr>
              <a:t>ot</a:t>
            </a:r>
            <a:r>
              <a:rPr lang="en-GB" sz="2000" noProof="0" dirty="0">
                <a:latin typeface="Century Gothic" panose="020F0302020204030204"/>
              </a:rPr>
              <a:t> boring</a:t>
            </a:r>
            <a:endParaRPr kumimoji="0" lang="es-GB" sz="2000" b="0" i="0" u="none" strike="noStrike" kern="1200" cap="none" spc="0" normalizeH="0" baseline="0" noProof="0" dirty="0">
              <a:ln>
                <a:noFill/>
              </a:ln>
              <a:effectLst/>
              <a:uLnTx/>
              <a:uFillTx/>
              <a:latin typeface="Century Gothic" panose="020F0302020204030204"/>
            </a:endParaRPr>
          </a:p>
        </p:txBody>
      </p:sp>
      <p:sp>
        <p:nvSpPr>
          <p:cNvPr id="48" name="CuadroTexto 32">
            <a:extLst>
              <a:ext uri="{FF2B5EF4-FFF2-40B4-BE49-F238E27FC236}">
                <a16:creationId xmlns:a16="http://schemas.microsoft.com/office/drawing/2014/main" id="{D7294591-1204-4A19-A61C-9C1D96816153}"/>
              </a:ext>
            </a:extLst>
          </p:cNvPr>
          <p:cNvSpPr txBox="1"/>
          <p:nvPr/>
        </p:nvSpPr>
        <p:spPr>
          <a:xfrm>
            <a:off x="10005415" y="5007190"/>
            <a:ext cx="1778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latin typeface="Century Gothic" panose="020F0302020204030204"/>
              </a:rPr>
              <a:t>serious</a:t>
            </a:r>
            <a:endParaRPr kumimoji="0" lang="es-GB" sz="2000" b="0" i="0" u="none" strike="noStrike" kern="1200" cap="none" spc="0" normalizeH="0" baseline="0" noProof="0" dirty="0">
              <a:ln>
                <a:noFill/>
              </a:ln>
              <a:effectLst/>
              <a:uLnTx/>
              <a:uFillTx/>
              <a:latin typeface="Century Gothic" panose="020F0302020204030204"/>
            </a:endParaRPr>
          </a:p>
        </p:txBody>
      </p:sp>
      <p:sp>
        <p:nvSpPr>
          <p:cNvPr id="49" name="CuadroTexto 32">
            <a:extLst>
              <a:ext uri="{FF2B5EF4-FFF2-40B4-BE49-F238E27FC236}">
                <a16:creationId xmlns:a16="http://schemas.microsoft.com/office/drawing/2014/main" id="{232E7107-973E-478C-A23F-7DB81816FED8}"/>
              </a:ext>
            </a:extLst>
          </p:cNvPr>
          <p:cNvSpPr txBox="1"/>
          <p:nvPr/>
        </p:nvSpPr>
        <p:spPr>
          <a:xfrm>
            <a:off x="9945109" y="5660328"/>
            <a:ext cx="1778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latin typeface="Century Gothic" panose="020F0302020204030204"/>
              </a:rPr>
              <a:t>silly</a:t>
            </a:r>
            <a:endParaRPr kumimoji="0" lang="es-GB" sz="2000" b="0" i="0" u="none" strike="noStrike" kern="1200" cap="none" spc="0" normalizeH="0" baseline="0" noProof="0" dirty="0">
              <a:ln>
                <a:noFill/>
              </a:ln>
              <a:effectLst/>
              <a:uLnTx/>
              <a:uFillTx/>
              <a:latin typeface="Century Gothic" panose="020F0302020204030204"/>
            </a:endParaRPr>
          </a:p>
        </p:txBody>
      </p:sp>
    </p:spTree>
    <p:extLst>
      <p:ext uri="{BB962C8B-B14F-4D97-AF65-F5344CB8AC3E}">
        <p14:creationId xmlns:p14="http://schemas.microsoft.com/office/powerpoint/2010/main" val="391177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2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2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6" grpId="0"/>
      <p:bldP spid="27" grpId="0"/>
      <p:bldP spid="28" grpId="0"/>
      <p:bldP spid="29" grpId="0"/>
      <p:bldP spid="30" grpId="0"/>
      <p:bldP spid="31" grpId="0"/>
      <p:bldP spid="32" grpId="0"/>
      <p:bldP spid="33" grpId="0"/>
      <p:bldP spid="34" grpId="0"/>
      <p:bldP spid="35" grpId="0"/>
      <p:bldP spid="36" grpId="0"/>
      <p:bldP spid="37" grpId="0"/>
      <p:bldP spid="38" grpId="0"/>
      <p:bldP spid="40" grpId="0"/>
      <p:bldP spid="41" grpId="0"/>
      <p:bldP spid="42" grpId="0"/>
      <p:bldP spid="44" grpId="0"/>
      <p:bldP spid="45" grpId="0"/>
      <p:bldP spid="46" grpId="0"/>
      <p:bldP spid="47" grpId="0"/>
      <p:bldP spid="48"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4895272"/>
            <a:ext cx="4864546" cy="1858291"/>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3 - Lesson 20</a:t>
            </a:r>
          </a:p>
          <a:p>
            <a:pPr marL="0" marR="0" lvl="0" indent="0" algn="l" defTabSz="914400" rtl="0" eaLnBrk="1" fontAlgn="auto" latinLnBrk="0" hangingPunct="1">
              <a:lnSpc>
                <a:spcPct val="90000"/>
              </a:lnSpc>
              <a:spcBef>
                <a:spcPct val="0"/>
              </a:spcBef>
              <a:spcAft>
                <a:spcPts val="0"/>
              </a:spcAft>
              <a:buClrTx/>
              <a:buSzTx/>
              <a:buFontTx/>
              <a:buNone/>
              <a:tabLst/>
              <a:defRPr/>
            </a:pPr>
            <a:br>
              <a:rPr lang="en-GB" sz="1600" dirty="0"/>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Louise Caruso / 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Nick Avery</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27/03/24</a:t>
            </a:r>
          </a:p>
          <a:p>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7" y="2560350"/>
            <a:ext cx="7649494" cy="844549"/>
          </a:xfrm>
        </p:spPr>
        <p:txBody>
          <a:bodyPr>
            <a:noAutofit/>
          </a:bodyPr>
          <a:lstStyle/>
          <a:p>
            <a:pPr algn="l"/>
            <a:r>
              <a:rPr lang="en-GB" sz="2400" dirty="0">
                <a:solidFill>
                  <a:prstClr val="white"/>
                </a:solidFill>
              </a:rPr>
              <a:t>Ser vs </a:t>
            </a:r>
            <a:r>
              <a:rPr lang="en-GB" sz="2400" dirty="0" err="1">
                <a:solidFill>
                  <a:prstClr val="white"/>
                </a:solidFill>
              </a:rPr>
              <a:t>estar</a:t>
            </a:r>
            <a:r>
              <a:rPr lang="en-GB" sz="2400" dirty="0">
                <a:solidFill>
                  <a:prstClr val="white"/>
                </a:solidFill>
              </a:rPr>
              <a:t> 1</a:t>
            </a:r>
            <a:r>
              <a:rPr lang="en-GB" sz="2400" baseline="30000" dirty="0">
                <a:solidFill>
                  <a:prstClr val="white"/>
                </a:solidFill>
              </a:rPr>
              <a:t>st</a:t>
            </a:r>
            <a:r>
              <a:rPr lang="en-GB" sz="2400" dirty="0">
                <a:solidFill>
                  <a:prstClr val="white"/>
                </a:solidFill>
              </a:rPr>
              <a:t> person singular and plural [revisited]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Strong vowels together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eo</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vs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algn="l"/>
            <a:endParaRPr lang="en-US" dirty="0"/>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63537" y="1952625"/>
            <a:ext cx="7853705" cy="844550"/>
          </a:xfrm>
        </p:spPr>
        <p:txBody>
          <a:bodyPr>
            <a:normAutofit/>
          </a:bodyPr>
          <a:lstStyle/>
          <a:p>
            <a:r>
              <a:rPr lang="en-GB" sz="3600" b="1" dirty="0">
                <a:solidFill>
                  <a:prstClr val="white"/>
                </a:solidFill>
              </a:rPr>
              <a:t>A weekend in the countryside</a:t>
            </a:r>
            <a:endParaRPr lang="en-GB" sz="3600" dirty="0"/>
          </a:p>
        </p:txBody>
      </p:sp>
    </p:spTree>
    <p:extLst>
      <p:ext uri="{BB962C8B-B14F-4D97-AF65-F5344CB8AC3E}">
        <p14:creationId xmlns:p14="http://schemas.microsoft.com/office/powerpoint/2010/main" val="612260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4338047" y="750153"/>
            <a:ext cx="7249428" cy="4141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102" name="Tabla 7">
            <a:extLst>
              <a:ext uri="{FF2B5EF4-FFF2-40B4-BE49-F238E27FC236}">
                <a16:creationId xmlns:a16="http://schemas.microsoft.com/office/drawing/2014/main" id="{EC16FF40-0D5C-6244-A464-7C050E15C7F3}"/>
              </a:ext>
            </a:extLst>
          </p:cNvPr>
          <p:cNvGraphicFramePr>
            <a:graphicFrameLocks noGrp="1"/>
          </p:cNvGraphicFramePr>
          <p:nvPr>
            <p:extLst>
              <p:ext uri="{D42A27DB-BD31-4B8C-83A1-F6EECF244321}">
                <p14:modId xmlns:p14="http://schemas.microsoft.com/office/powerpoint/2010/main" val="1854101677"/>
              </p:ext>
            </p:extLst>
          </p:nvPr>
        </p:nvGraphicFramePr>
        <p:xfrm>
          <a:off x="7971678" y="750154"/>
          <a:ext cx="3270844" cy="3891390"/>
        </p:xfrm>
        <a:graphic>
          <a:graphicData uri="http://schemas.openxmlformats.org/drawingml/2006/table">
            <a:tbl>
              <a:tblPr firstRow="1" bandRow="1">
                <a:tableStyleId>{2D5ABB26-0587-4C30-8999-92F81FD0307C}</a:tableStyleId>
              </a:tblPr>
              <a:tblGrid>
                <a:gridCol w="467374">
                  <a:extLst>
                    <a:ext uri="{9D8B030D-6E8A-4147-A177-3AD203B41FA5}">
                      <a16:colId xmlns:a16="http://schemas.microsoft.com/office/drawing/2014/main" val="2621614823"/>
                    </a:ext>
                  </a:extLst>
                </a:gridCol>
                <a:gridCol w="1824647">
                  <a:extLst>
                    <a:ext uri="{9D8B030D-6E8A-4147-A177-3AD203B41FA5}">
                      <a16:colId xmlns:a16="http://schemas.microsoft.com/office/drawing/2014/main" val="2072288972"/>
                    </a:ext>
                  </a:extLst>
                </a:gridCol>
                <a:gridCol w="978823">
                  <a:extLst>
                    <a:ext uri="{9D8B030D-6E8A-4147-A177-3AD203B41FA5}">
                      <a16:colId xmlns:a16="http://schemas.microsoft.com/office/drawing/2014/main" val="288637694"/>
                    </a:ext>
                  </a:extLst>
                </a:gridCol>
              </a:tblGrid>
              <a:tr h="886158">
                <a:tc>
                  <a:txBody>
                    <a:bodyPr/>
                    <a:lstStyle/>
                    <a:p>
                      <a:pPr algn="ctr"/>
                      <a:endParaRPr lang="es-GB" dirty="0">
                        <a:solidFill>
                          <a:schemeClr val="tx1"/>
                        </a:solidFill>
                      </a:endParaRPr>
                    </a:p>
                  </a:txBody>
                  <a:tcPr/>
                </a:tc>
                <a:tc>
                  <a:txBody>
                    <a:bodyPr/>
                    <a:lstStyle/>
                    <a:p>
                      <a:pPr algn="ctr"/>
                      <a:r>
                        <a:rPr lang="es-GB" sz="2000" b="1" dirty="0">
                          <a:solidFill>
                            <a:schemeClr val="tx1"/>
                          </a:solidFill>
                        </a:rPr>
                        <a:t>Palabra</a:t>
                      </a:r>
                      <a:r>
                        <a:rPr lang="en-GB" sz="2000" b="1" baseline="0" dirty="0">
                          <a:solidFill>
                            <a:schemeClr val="tx1"/>
                          </a:solidFill>
                        </a:rPr>
                        <a:t> </a:t>
                      </a:r>
                      <a:r>
                        <a:rPr lang="en-GB" sz="2000" b="1" baseline="0" dirty="0" err="1">
                          <a:solidFill>
                            <a:schemeClr val="tx1"/>
                          </a:solidFill>
                        </a:rPr>
                        <a:t>en</a:t>
                      </a:r>
                      <a:r>
                        <a:rPr lang="en-GB" sz="2000" b="1" baseline="0" dirty="0">
                          <a:solidFill>
                            <a:schemeClr val="tx1"/>
                          </a:solidFill>
                        </a:rPr>
                        <a:t> </a:t>
                      </a:r>
                      <a:r>
                        <a:rPr lang="en-GB" sz="2000" b="1" baseline="0" dirty="0" err="1">
                          <a:solidFill>
                            <a:schemeClr val="tx1"/>
                          </a:solidFill>
                        </a:rPr>
                        <a:t>español</a:t>
                      </a:r>
                      <a:endParaRPr lang="es-GB" sz="2000" b="1" dirty="0">
                        <a:solidFill>
                          <a:schemeClr val="tx1"/>
                        </a:solidFill>
                      </a:endParaRPr>
                    </a:p>
                  </a:txBody>
                  <a:tcPr anchor="ctr"/>
                </a:tc>
                <a:tc>
                  <a:txBody>
                    <a:bodyPr/>
                    <a:lstStyle/>
                    <a:p>
                      <a:pPr algn="ctr"/>
                      <a:r>
                        <a:rPr lang="es-GB" sz="2000" b="1" dirty="0">
                          <a:solidFill>
                            <a:schemeClr val="tx1"/>
                          </a:solidFill>
                        </a:rPr>
                        <a:t>¿Qué letra?</a:t>
                      </a:r>
                    </a:p>
                  </a:txBody>
                  <a:tcPr anchor="ctr"/>
                </a:tc>
                <a:extLst>
                  <a:ext uri="{0D108BD9-81ED-4DB2-BD59-A6C34878D82A}">
                    <a16:rowId xmlns:a16="http://schemas.microsoft.com/office/drawing/2014/main" val="3915319745"/>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650031067"/>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988676319"/>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81987401"/>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46116003"/>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181519841"/>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39679555"/>
                  </a:ext>
                </a:extLst>
              </a:tr>
            </a:tbl>
          </a:graphicData>
        </a:graphic>
      </p:graphicFrame>
      <p:sp>
        <p:nvSpPr>
          <p:cNvPr id="2" name="Title 1"/>
          <p:cNvSpPr>
            <a:spLocks noGrp="1"/>
          </p:cNvSpPr>
          <p:nvPr>
            <p:ph type="title"/>
          </p:nvPr>
        </p:nvSpPr>
        <p:spPr>
          <a:xfrm>
            <a:off x="185078" y="101556"/>
            <a:ext cx="10902038" cy="895448"/>
          </a:xfrm>
        </p:spPr>
        <p:txBody>
          <a:bodyPr>
            <a:normAutofit/>
          </a:bodyPr>
          <a:lstStyle/>
          <a:p>
            <a:r>
              <a:rPr lang="en-GB" sz="2400" dirty="0" err="1">
                <a:solidFill>
                  <a:schemeClr val="tx1"/>
                </a:solidFill>
                <a:latin typeface="Century Gothic" panose="020F0302020204030204"/>
              </a:rPr>
              <a:t>Escucha</a:t>
            </a:r>
            <a:r>
              <a:rPr lang="en-GB" sz="2400" dirty="0">
                <a:solidFill>
                  <a:schemeClr val="tx1"/>
                </a:solidFill>
                <a:latin typeface="Century Gothic" panose="020F0302020204030204"/>
              </a:rPr>
              <a:t> y e</a:t>
            </a:r>
            <a:r>
              <a:rPr lang="es-GB" sz="2400" dirty="0">
                <a:solidFill>
                  <a:schemeClr val="tx1"/>
                </a:solidFill>
                <a:latin typeface="Century Gothic" panose="020F0302020204030204"/>
              </a:rPr>
              <a:t>scribe la </a:t>
            </a:r>
            <a:r>
              <a:rPr lang="en-GB" sz="2400" dirty="0">
                <a:solidFill>
                  <a:schemeClr val="tx1"/>
                </a:solidFill>
                <a:latin typeface="Century Gothic" panose="020F0302020204030204"/>
              </a:rPr>
              <a:t>palabra </a:t>
            </a:r>
            <a:r>
              <a:rPr lang="en-GB" sz="2400" dirty="0" err="1">
                <a:solidFill>
                  <a:schemeClr val="tx1"/>
                </a:solidFill>
                <a:latin typeface="Century Gothic" panose="020F0302020204030204"/>
              </a:rPr>
              <a:t>en</a:t>
            </a:r>
            <a:r>
              <a:rPr lang="en-GB" sz="2400" dirty="0">
                <a:solidFill>
                  <a:schemeClr val="tx1"/>
                </a:solidFill>
                <a:latin typeface="Century Gothic" panose="020F0302020204030204"/>
              </a:rPr>
              <a:t> </a:t>
            </a:r>
            <a:r>
              <a:rPr lang="en-GB" sz="2400" dirty="0" err="1">
                <a:solidFill>
                  <a:schemeClr val="tx1"/>
                </a:solidFill>
                <a:latin typeface="Century Gothic" panose="020F0302020204030204"/>
              </a:rPr>
              <a:t>español</a:t>
            </a:r>
            <a:r>
              <a:rPr lang="en-GB" sz="2400" dirty="0">
                <a:solidFill>
                  <a:schemeClr val="tx1"/>
                </a:solidFill>
                <a:latin typeface="Century Gothic" panose="020F0302020204030204"/>
              </a:rPr>
              <a:t> y la </a:t>
            </a:r>
            <a:r>
              <a:rPr lang="es-GB" sz="2400" dirty="0">
                <a:solidFill>
                  <a:schemeClr val="tx1"/>
                </a:solidFill>
                <a:latin typeface="Century Gothic" panose="020F0302020204030204"/>
              </a:rPr>
              <a:t>letra </a:t>
            </a:r>
            <a:r>
              <a:rPr lang="en-GB" sz="2400" dirty="0">
                <a:solidFill>
                  <a:schemeClr val="tx1"/>
                </a:solidFill>
                <a:latin typeface="Century Gothic" panose="020F0302020204030204"/>
              </a:rPr>
              <a:t>de la imagen</a:t>
            </a:r>
            <a:r>
              <a:rPr lang="es-GB" sz="2400" dirty="0">
                <a:solidFill>
                  <a:schemeClr val="tx1"/>
                </a:solidFill>
                <a:latin typeface="Century Gothic" panose="020F0302020204030204"/>
              </a:rPr>
              <a:t>.</a:t>
            </a:r>
            <a:br>
              <a:rPr lang="en-GB" sz="2400" dirty="0">
                <a:solidFill>
                  <a:schemeClr val="tx1"/>
                </a:solidFill>
                <a:latin typeface="Century Gothic" panose="020F0302020204030204"/>
              </a:rPr>
            </a:br>
            <a:endParaRPr lang="en-GB" sz="2400" b="1" dirty="0">
              <a:solidFill>
                <a:schemeClr val="tx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25162" y="124852"/>
            <a:ext cx="14125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graphicFrame>
        <p:nvGraphicFramePr>
          <p:cNvPr id="6" name="Tabla 7">
            <a:extLst>
              <a:ext uri="{FF2B5EF4-FFF2-40B4-BE49-F238E27FC236}">
                <a16:creationId xmlns:a16="http://schemas.microsoft.com/office/drawing/2014/main" id="{EC16FF40-0D5C-6244-A464-7C050E15C7F3}"/>
              </a:ext>
            </a:extLst>
          </p:cNvPr>
          <p:cNvGraphicFramePr>
            <a:graphicFrameLocks noGrp="1"/>
          </p:cNvGraphicFramePr>
          <p:nvPr>
            <p:extLst>
              <p:ext uri="{D42A27DB-BD31-4B8C-83A1-F6EECF244321}">
                <p14:modId xmlns:p14="http://schemas.microsoft.com/office/powerpoint/2010/main" val="3512383141"/>
              </p:ext>
            </p:extLst>
          </p:nvPr>
        </p:nvGraphicFramePr>
        <p:xfrm>
          <a:off x="4576579" y="750768"/>
          <a:ext cx="3397629" cy="3891390"/>
        </p:xfrm>
        <a:graphic>
          <a:graphicData uri="http://schemas.openxmlformats.org/drawingml/2006/table">
            <a:tbl>
              <a:tblPr firstRow="1" bandRow="1">
                <a:tableStyleId>{2D5ABB26-0587-4C30-8999-92F81FD0307C}</a:tableStyleId>
              </a:tblPr>
              <a:tblGrid>
                <a:gridCol w="485490">
                  <a:extLst>
                    <a:ext uri="{9D8B030D-6E8A-4147-A177-3AD203B41FA5}">
                      <a16:colId xmlns:a16="http://schemas.microsoft.com/office/drawing/2014/main" val="2621614823"/>
                    </a:ext>
                  </a:extLst>
                </a:gridCol>
                <a:gridCol w="1838110">
                  <a:extLst>
                    <a:ext uri="{9D8B030D-6E8A-4147-A177-3AD203B41FA5}">
                      <a16:colId xmlns:a16="http://schemas.microsoft.com/office/drawing/2014/main" val="2072288972"/>
                    </a:ext>
                  </a:extLst>
                </a:gridCol>
                <a:gridCol w="1074029">
                  <a:extLst>
                    <a:ext uri="{9D8B030D-6E8A-4147-A177-3AD203B41FA5}">
                      <a16:colId xmlns:a16="http://schemas.microsoft.com/office/drawing/2014/main" val="288637694"/>
                    </a:ext>
                  </a:extLst>
                </a:gridCol>
              </a:tblGrid>
              <a:tr h="886158">
                <a:tc>
                  <a:txBody>
                    <a:bodyPr/>
                    <a:lstStyle/>
                    <a:p>
                      <a:pPr algn="ctr"/>
                      <a:endParaRPr lang="es-GB" dirty="0">
                        <a:solidFill>
                          <a:srgbClr val="203864"/>
                        </a:solidFill>
                      </a:endParaRPr>
                    </a:p>
                  </a:txBody>
                  <a:tcPr/>
                </a:tc>
                <a:tc>
                  <a:txBody>
                    <a:bodyPr/>
                    <a:lstStyle/>
                    <a:p>
                      <a:pPr algn="ctr"/>
                      <a:r>
                        <a:rPr lang="es-GB" sz="2000" b="1" dirty="0">
                          <a:solidFill>
                            <a:schemeClr val="tx1"/>
                          </a:solidFill>
                        </a:rPr>
                        <a:t>Palabra</a:t>
                      </a:r>
                      <a:r>
                        <a:rPr lang="en-GB" sz="2000" b="1" baseline="0" dirty="0">
                          <a:solidFill>
                            <a:schemeClr val="tx1"/>
                          </a:solidFill>
                        </a:rPr>
                        <a:t> </a:t>
                      </a:r>
                      <a:r>
                        <a:rPr lang="en-GB" sz="2000" b="1" baseline="0" dirty="0" err="1">
                          <a:solidFill>
                            <a:schemeClr val="tx1"/>
                          </a:solidFill>
                        </a:rPr>
                        <a:t>en</a:t>
                      </a:r>
                      <a:r>
                        <a:rPr lang="en-GB" sz="2000" b="1" baseline="0" dirty="0">
                          <a:solidFill>
                            <a:schemeClr val="tx1"/>
                          </a:solidFill>
                        </a:rPr>
                        <a:t> </a:t>
                      </a:r>
                      <a:r>
                        <a:rPr lang="en-GB" sz="2000" b="1" baseline="0" dirty="0" err="1">
                          <a:solidFill>
                            <a:schemeClr val="tx1"/>
                          </a:solidFill>
                        </a:rPr>
                        <a:t>español</a:t>
                      </a:r>
                      <a:endParaRPr lang="es-GB" sz="2000" b="1" dirty="0">
                        <a:solidFill>
                          <a:schemeClr val="tx1"/>
                        </a:solidFill>
                      </a:endParaRPr>
                    </a:p>
                  </a:txBody>
                  <a:tcPr anchor="ctr"/>
                </a:tc>
                <a:tc>
                  <a:txBody>
                    <a:bodyPr/>
                    <a:lstStyle/>
                    <a:p>
                      <a:pPr algn="ctr"/>
                      <a:r>
                        <a:rPr lang="es-GB" sz="2000" b="1" dirty="0">
                          <a:solidFill>
                            <a:schemeClr val="tx1"/>
                          </a:solidFill>
                        </a:rPr>
                        <a:t>¿Qué letra?</a:t>
                      </a:r>
                    </a:p>
                  </a:txBody>
                  <a:tcPr anchor="ctr"/>
                </a:tc>
                <a:extLst>
                  <a:ext uri="{0D108BD9-81ED-4DB2-BD59-A6C34878D82A}">
                    <a16:rowId xmlns:a16="http://schemas.microsoft.com/office/drawing/2014/main" val="3915319745"/>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650031067"/>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988676319"/>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81987401"/>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46116003"/>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181519841"/>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39679555"/>
                  </a:ext>
                </a:extLst>
              </a:tr>
            </a:tbl>
          </a:graphicData>
        </a:graphic>
      </p:graphicFrame>
      <p:sp>
        <p:nvSpPr>
          <p:cNvPr id="7" name="Action Button: Custom 16">
            <a:hlinkClick r:id="" action="ppaction://noaction" highlightClick="1">
              <a:snd r:embed="rId3" name="1 de%CC%81bil.wav"/>
            </a:hlinkClick>
            <a:extLst>
              <a:ext uri="{FF2B5EF4-FFF2-40B4-BE49-F238E27FC236}">
                <a16:creationId xmlns:a16="http://schemas.microsoft.com/office/drawing/2014/main" id="{30030AF8-564D-734B-84B9-DB4C7A3A6A53}"/>
              </a:ext>
            </a:extLst>
          </p:cNvPr>
          <p:cNvSpPr/>
          <p:nvPr/>
        </p:nvSpPr>
        <p:spPr>
          <a:xfrm>
            <a:off x="4633787" y="167936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4" name="2 triste.wav"/>
            </a:hlinkClick>
            <a:extLst>
              <a:ext uri="{FF2B5EF4-FFF2-40B4-BE49-F238E27FC236}">
                <a16:creationId xmlns:a16="http://schemas.microsoft.com/office/drawing/2014/main" id="{07BF8C7A-85C3-B348-9105-B6C7D7A99279}"/>
              </a:ext>
            </a:extLst>
          </p:cNvPr>
          <p:cNvSpPr/>
          <p:nvPr/>
        </p:nvSpPr>
        <p:spPr>
          <a:xfrm>
            <a:off x="4618057" y="219594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5" name="3 cansado.wav"/>
            </a:hlinkClick>
            <a:extLst>
              <a:ext uri="{FF2B5EF4-FFF2-40B4-BE49-F238E27FC236}">
                <a16:creationId xmlns:a16="http://schemas.microsoft.com/office/drawing/2014/main" id="{38F5D3D6-70F2-C44A-BDEE-C35951A667F4}"/>
              </a:ext>
            </a:extLst>
          </p:cNvPr>
          <p:cNvSpPr/>
          <p:nvPr/>
        </p:nvSpPr>
        <p:spPr>
          <a:xfrm>
            <a:off x="4618057" y="267218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9">
            <a:hlinkClick r:id="" action="ppaction://noaction" highlightClick="1">
              <a:snd r:embed="rId6" name="4 enojado.wav"/>
            </a:hlinkClick>
            <a:extLst>
              <a:ext uri="{FF2B5EF4-FFF2-40B4-BE49-F238E27FC236}">
                <a16:creationId xmlns:a16="http://schemas.microsoft.com/office/drawing/2014/main" id="{BC2CF6E3-124B-1B4F-85AF-96617E2B02E1}"/>
              </a:ext>
            </a:extLst>
          </p:cNvPr>
          <p:cNvSpPr/>
          <p:nvPr/>
        </p:nvSpPr>
        <p:spPr>
          <a:xfrm>
            <a:off x="4618057" y="316531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7" name="5 somos.wav"/>
            </a:hlinkClick>
            <a:extLst>
              <a:ext uri="{FF2B5EF4-FFF2-40B4-BE49-F238E27FC236}">
                <a16:creationId xmlns:a16="http://schemas.microsoft.com/office/drawing/2014/main" id="{996C48E9-B2F8-454E-8D47-6F1722784A4F}"/>
              </a:ext>
            </a:extLst>
          </p:cNvPr>
          <p:cNvSpPr/>
          <p:nvPr/>
        </p:nvSpPr>
        <p:spPr>
          <a:xfrm>
            <a:off x="4618057" y="366853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8" name="6 emocionado.wav"/>
            </a:hlinkClick>
            <a:extLst>
              <a:ext uri="{FF2B5EF4-FFF2-40B4-BE49-F238E27FC236}">
                <a16:creationId xmlns:a16="http://schemas.microsoft.com/office/drawing/2014/main" id="{35CEC8AB-5083-7C4E-A3E2-4429467836F2}"/>
              </a:ext>
            </a:extLst>
          </p:cNvPr>
          <p:cNvSpPr/>
          <p:nvPr/>
        </p:nvSpPr>
        <p:spPr>
          <a:xfrm>
            <a:off x="4618057" y="419566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3" name="Action Button: Custom 16">
            <a:hlinkClick r:id="" action="ppaction://noaction" highlightClick="1">
              <a:snd r:embed="rId9" name="7 gracioso.wav"/>
            </a:hlinkClick>
            <a:extLst>
              <a:ext uri="{FF2B5EF4-FFF2-40B4-BE49-F238E27FC236}">
                <a16:creationId xmlns:a16="http://schemas.microsoft.com/office/drawing/2014/main" id="{19044796-2828-DD42-8E8E-0D07DF45431F}"/>
              </a:ext>
            </a:extLst>
          </p:cNvPr>
          <p:cNvSpPr/>
          <p:nvPr/>
        </p:nvSpPr>
        <p:spPr>
          <a:xfrm>
            <a:off x="8006843" y="167737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4" name="Action Button: Custom 16">
            <a:hlinkClick r:id="" action="ppaction://noaction" highlightClick="1">
              <a:snd r:embed="rId10" name="8 esta%CC%81s.wav"/>
            </a:hlinkClick>
            <a:extLst>
              <a:ext uri="{FF2B5EF4-FFF2-40B4-BE49-F238E27FC236}">
                <a16:creationId xmlns:a16="http://schemas.microsoft.com/office/drawing/2014/main" id="{841E82C6-7EB5-B842-B9D3-938275E186BD}"/>
              </a:ext>
            </a:extLst>
          </p:cNvPr>
          <p:cNvSpPr/>
          <p:nvPr/>
        </p:nvSpPr>
        <p:spPr>
          <a:xfrm>
            <a:off x="8006843" y="217019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5" name="Action Button: Custom 16">
            <a:hlinkClick r:id="" action="ppaction://noaction" highlightClick="1">
              <a:snd r:embed="rId11" name="9 activo.wav"/>
            </a:hlinkClick>
            <a:extLst>
              <a:ext uri="{FF2B5EF4-FFF2-40B4-BE49-F238E27FC236}">
                <a16:creationId xmlns:a16="http://schemas.microsoft.com/office/drawing/2014/main" id="{841E82C6-7EB5-B842-B9D3-938275E186BD}"/>
              </a:ext>
            </a:extLst>
          </p:cNvPr>
          <p:cNvSpPr/>
          <p:nvPr/>
        </p:nvSpPr>
        <p:spPr>
          <a:xfrm>
            <a:off x="7991983" y="266050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6" name="Action Button: Custom 16">
            <a:hlinkClick r:id="" action="ppaction://noaction" highlightClick="1">
              <a:snd r:embed="rId12" name="10 raro.wav"/>
            </a:hlinkClick>
            <a:extLst>
              <a:ext uri="{FF2B5EF4-FFF2-40B4-BE49-F238E27FC236}">
                <a16:creationId xmlns:a16="http://schemas.microsoft.com/office/drawing/2014/main" id="{841E82C6-7EB5-B842-B9D3-938275E186BD}"/>
              </a:ext>
            </a:extLst>
          </p:cNvPr>
          <p:cNvSpPr/>
          <p:nvPr/>
        </p:nvSpPr>
        <p:spPr>
          <a:xfrm>
            <a:off x="8007098" y="316849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7" name="Action Button: Custom 16">
            <a:hlinkClick r:id="" action="ppaction://noaction" highlightClick="1">
              <a:snd r:embed="rId13" name="11 eres.wav"/>
            </a:hlinkClick>
            <a:extLst>
              <a:ext uri="{FF2B5EF4-FFF2-40B4-BE49-F238E27FC236}">
                <a16:creationId xmlns:a16="http://schemas.microsoft.com/office/drawing/2014/main" id="{841E82C6-7EB5-B842-B9D3-938275E186BD}"/>
              </a:ext>
            </a:extLst>
          </p:cNvPr>
          <p:cNvSpPr/>
          <p:nvPr/>
        </p:nvSpPr>
        <p:spPr>
          <a:xfrm>
            <a:off x="8007098" y="367647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18" name="Action Button: Custom 16">
            <a:hlinkClick r:id="" action="ppaction://noaction" highlightClick="1">
              <a:snd r:embed="rId14" name="12 eres.wav"/>
            </a:hlinkClick>
            <a:extLst>
              <a:ext uri="{FF2B5EF4-FFF2-40B4-BE49-F238E27FC236}">
                <a16:creationId xmlns:a16="http://schemas.microsoft.com/office/drawing/2014/main" id="{841E82C6-7EB5-B842-B9D3-938275E186BD}"/>
              </a:ext>
            </a:extLst>
          </p:cNvPr>
          <p:cNvSpPr/>
          <p:nvPr/>
        </p:nvSpPr>
        <p:spPr>
          <a:xfrm>
            <a:off x="8022763" y="418963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grpSp>
        <p:nvGrpSpPr>
          <p:cNvPr id="60" name="Group 59"/>
          <p:cNvGrpSpPr/>
          <p:nvPr/>
        </p:nvGrpSpPr>
        <p:grpSpPr>
          <a:xfrm>
            <a:off x="2649964" y="905425"/>
            <a:ext cx="1511224" cy="946442"/>
            <a:chOff x="9041525" y="1182507"/>
            <a:chExt cx="904754" cy="946442"/>
          </a:xfrm>
        </p:grpSpPr>
        <p:pic>
          <p:nvPicPr>
            <p:cNvPr id="56" name="Picture 55"/>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060896" y="1240585"/>
              <a:ext cx="885383" cy="888364"/>
            </a:xfrm>
            <a:prstGeom prst="rect">
              <a:avLst/>
            </a:prstGeom>
          </p:spPr>
        </p:pic>
        <p:sp>
          <p:nvSpPr>
            <p:cNvPr id="58" name="TextBox 57"/>
            <p:cNvSpPr txBox="1"/>
            <p:nvPr/>
          </p:nvSpPr>
          <p:spPr>
            <a:xfrm>
              <a:off x="9041525" y="1182507"/>
              <a:ext cx="8454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you are [state]</a:t>
              </a:r>
            </a:p>
          </p:txBody>
        </p:sp>
      </p:grpSp>
      <p:grpSp>
        <p:nvGrpSpPr>
          <p:cNvPr id="76" name="Group 75"/>
          <p:cNvGrpSpPr/>
          <p:nvPr/>
        </p:nvGrpSpPr>
        <p:grpSpPr>
          <a:xfrm>
            <a:off x="6520852" y="5136736"/>
            <a:ext cx="1537833" cy="977953"/>
            <a:chOff x="-2273520" y="6750332"/>
            <a:chExt cx="1085147" cy="977953"/>
          </a:xfrm>
        </p:grpSpPr>
        <p:pic>
          <p:nvPicPr>
            <p:cNvPr id="55" name="Picture 5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272443" y="6837060"/>
              <a:ext cx="888235" cy="891225"/>
            </a:xfrm>
            <a:prstGeom prst="rect">
              <a:avLst/>
            </a:prstGeom>
          </p:spPr>
        </p:pic>
        <p:sp>
          <p:nvSpPr>
            <p:cNvPr id="62" name="TextBox 61"/>
            <p:cNvSpPr txBox="1"/>
            <p:nvPr/>
          </p:nvSpPr>
          <p:spPr>
            <a:xfrm>
              <a:off x="-2273520" y="6750332"/>
              <a:ext cx="10851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we are (state)</a:t>
              </a:r>
              <a:endParaRPr kumimoji="0" lang="en-GB" sz="2300" b="1" i="0" u="none" strike="noStrike" kern="1200" cap="none" spc="0" normalizeH="0" baseline="0" noProof="0" dirty="0">
                <a:ln>
                  <a:noFill/>
                </a:ln>
                <a:effectLst/>
                <a:uLnTx/>
                <a:uFillTx/>
                <a:latin typeface="Century Gothic" panose="020F0302020204030204"/>
                <a:ea typeface="+mn-ea"/>
                <a:cs typeface="+mn-cs"/>
              </a:endParaRPr>
            </a:p>
          </p:txBody>
        </p:sp>
      </p:grpSp>
      <p:sp>
        <p:nvSpPr>
          <p:cNvPr id="64" name="TextBox 63"/>
          <p:cNvSpPr txBox="1"/>
          <p:nvPr/>
        </p:nvSpPr>
        <p:spPr>
          <a:xfrm>
            <a:off x="285491" y="886355"/>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A</a:t>
            </a:r>
          </a:p>
        </p:txBody>
      </p:sp>
      <p:sp>
        <p:nvSpPr>
          <p:cNvPr id="65" name="TextBox 64"/>
          <p:cNvSpPr txBox="1"/>
          <p:nvPr/>
        </p:nvSpPr>
        <p:spPr>
          <a:xfrm>
            <a:off x="2126569" y="357801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G</a:t>
            </a:r>
          </a:p>
        </p:txBody>
      </p:sp>
      <p:sp>
        <p:nvSpPr>
          <p:cNvPr id="67" name="TextBox 66"/>
          <p:cNvSpPr txBox="1"/>
          <p:nvPr/>
        </p:nvSpPr>
        <p:spPr>
          <a:xfrm>
            <a:off x="4140047" y="4949812"/>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I</a:t>
            </a:r>
          </a:p>
        </p:txBody>
      </p:sp>
      <p:sp>
        <p:nvSpPr>
          <p:cNvPr id="68" name="TextBox 67"/>
          <p:cNvSpPr txBox="1"/>
          <p:nvPr/>
        </p:nvSpPr>
        <p:spPr>
          <a:xfrm>
            <a:off x="277908" y="3585960"/>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C</a:t>
            </a:r>
          </a:p>
        </p:txBody>
      </p:sp>
      <p:sp>
        <p:nvSpPr>
          <p:cNvPr id="69" name="TextBox 68"/>
          <p:cNvSpPr txBox="1"/>
          <p:nvPr/>
        </p:nvSpPr>
        <p:spPr>
          <a:xfrm>
            <a:off x="2114610" y="873352"/>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E</a:t>
            </a:r>
          </a:p>
        </p:txBody>
      </p:sp>
      <p:sp>
        <p:nvSpPr>
          <p:cNvPr id="70" name="TextBox 69"/>
          <p:cNvSpPr txBox="1"/>
          <p:nvPr/>
        </p:nvSpPr>
        <p:spPr>
          <a:xfrm>
            <a:off x="5989614" y="4949812"/>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J</a:t>
            </a:r>
          </a:p>
        </p:txBody>
      </p:sp>
      <p:sp>
        <p:nvSpPr>
          <p:cNvPr id="71" name="TextBox 70"/>
          <p:cNvSpPr txBox="1"/>
          <p:nvPr/>
        </p:nvSpPr>
        <p:spPr>
          <a:xfrm>
            <a:off x="2114610" y="2250578"/>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F</a:t>
            </a:r>
          </a:p>
        </p:txBody>
      </p:sp>
      <p:sp>
        <p:nvSpPr>
          <p:cNvPr id="72" name="TextBox 71"/>
          <p:cNvSpPr txBox="1"/>
          <p:nvPr/>
        </p:nvSpPr>
        <p:spPr>
          <a:xfrm>
            <a:off x="2114610" y="4949813"/>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H</a:t>
            </a:r>
          </a:p>
        </p:txBody>
      </p:sp>
      <p:sp>
        <p:nvSpPr>
          <p:cNvPr id="73" name="TextBox 72"/>
          <p:cNvSpPr txBox="1"/>
          <p:nvPr/>
        </p:nvSpPr>
        <p:spPr>
          <a:xfrm>
            <a:off x="7983450" y="4949812"/>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K</a:t>
            </a:r>
          </a:p>
        </p:txBody>
      </p:sp>
      <p:sp>
        <p:nvSpPr>
          <p:cNvPr id="74" name="TextBox 73"/>
          <p:cNvSpPr txBox="1"/>
          <p:nvPr/>
        </p:nvSpPr>
        <p:spPr>
          <a:xfrm>
            <a:off x="285491" y="4953104"/>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D</a:t>
            </a:r>
          </a:p>
        </p:txBody>
      </p:sp>
      <p:sp>
        <p:nvSpPr>
          <p:cNvPr id="75" name="TextBox 74"/>
          <p:cNvSpPr txBox="1"/>
          <p:nvPr/>
        </p:nvSpPr>
        <p:spPr>
          <a:xfrm>
            <a:off x="9846460" y="4953104"/>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L</a:t>
            </a:r>
          </a:p>
        </p:txBody>
      </p:sp>
      <p:sp>
        <p:nvSpPr>
          <p:cNvPr id="103" name="TextBox 102"/>
          <p:cNvSpPr txBox="1"/>
          <p:nvPr/>
        </p:nvSpPr>
        <p:spPr>
          <a:xfrm>
            <a:off x="7374916" y="2149140"/>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78" name="TextBox 77"/>
          <p:cNvSpPr txBox="1"/>
          <p:nvPr/>
        </p:nvSpPr>
        <p:spPr>
          <a:xfrm>
            <a:off x="5039570" y="1627161"/>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F0302020204030204"/>
                <a:ea typeface="+mn-ea"/>
                <a:cs typeface="+mn-cs"/>
              </a:rPr>
              <a:t>débil</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107" name="TextBox 106"/>
          <p:cNvSpPr txBox="1"/>
          <p:nvPr/>
        </p:nvSpPr>
        <p:spPr>
          <a:xfrm>
            <a:off x="5021641" y="2146482"/>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triste</a:t>
            </a:r>
          </a:p>
        </p:txBody>
      </p:sp>
      <p:sp>
        <p:nvSpPr>
          <p:cNvPr id="108" name="TextBox 107"/>
          <p:cNvSpPr txBox="1"/>
          <p:nvPr/>
        </p:nvSpPr>
        <p:spPr>
          <a:xfrm>
            <a:off x="10546221" y="3641590"/>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109" name="TextBox 108"/>
          <p:cNvSpPr txBox="1"/>
          <p:nvPr/>
        </p:nvSpPr>
        <p:spPr>
          <a:xfrm>
            <a:off x="5029787" y="2627383"/>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F0302020204030204"/>
                <a:ea typeface="+mn-ea"/>
                <a:cs typeface="+mn-cs"/>
              </a:rPr>
              <a:t>cansado</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110" name="TextBox 109"/>
          <p:cNvSpPr txBox="1"/>
          <p:nvPr/>
        </p:nvSpPr>
        <p:spPr>
          <a:xfrm>
            <a:off x="10567150" y="1674987"/>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111" name="TextBox 110"/>
          <p:cNvSpPr txBox="1"/>
          <p:nvPr/>
        </p:nvSpPr>
        <p:spPr>
          <a:xfrm>
            <a:off x="5021641" y="3114010"/>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F0302020204030204"/>
                <a:ea typeface="+mn-ea"/>
                <a:cs typeface="+mn-cs"/>
              </a:rPr>
              <a:t>enojado</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112" name="TextBox 111"/>
          <p:cNvSpPr txBox="1"/>
          <p:nvPr/>
        </p:nvSpPr>
        <p:spPr>
          <a:xfrm>
            <a:off x="7374916" y="3175129"/>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66" name="TextBox 65"/>
          <p:cNvSpPr txBox="1"/>
          <p:nvPr/>
        </p:nvSpPr>
        <p:spPr>
          <a:xfrm>
            <a:off x="262613" y="2250579"/>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B</a:t>
            </a:r>
          </a:p>
        </p:txBody>
      </p:sp>
      <p:sp>
        <p:nvSpPr>
          <p:cNvPr id="115" name="TextBox 114"/>
          <p:cNvSpPr txBox="1"/>
          <p:nvPr/>
        </p:nvSpPr>
        <p:spPr>
          <a:xfrm>
            <a:off x="5039570" y="3628846"/>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F0302020204030204"/>
                <a:ea typeface="+mn-ea"/>
                <a:cs typeface="+mn-cs"/>
              </a:rPr>
              <a:t>somos</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116" name="TextBox 115"/>
          <p:cNvSpPr txBox="1"/>
          <p:nvPr/>
        </p:nvSpPr>
        <p:spPr>
          <a:xfrm>
            <a:off x="10567150" y="3145602"/>
            <a:ext cx="400783"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117" name="TextBox 116"/>
          <p:cNvSpPr txBox="1"/>
          <p:nvPr/>
        </p:nvSpPr>
        <p:spPr>
          <a:xfrm>
            <a:off x="5061269" y="4151213"/>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F0302020204030204"/>
                <a:ea typeface="+mn-ea"/>
                <a:cs typeface="+mn-cs"/>
              </a:rPr>
              <a:t>emocionado</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118" name="TextBox 117"/>
          <p:cNvSpPr txBox="1"/>
          <p:nvPr/>
        </p:nvSpPr>
        <p:spPr>
          <a:xfrm>
            <a:off x="7377620" y="2656393"/>
            <a:ext cx="404123"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119" name="TextBox 118"/>
          <p:cNvSpPr txBox="1"/>
          <p:nvPr/>
        </p:nvSpPr>
        <p:spPr>
          <a:xfrm>
            <a:off x="8443023" y="1627161"/>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gracioso</a:t>
            </a:r>
          </a:p>
        </p:txBody>
      </p:sp>
      <p:sp>
        <p:nvSpPr>
          <p:cNvPr id="120" name="TextBox 119"/>
          <p:cNvSpPr txBox="1"/>
          <p:nvPr/>
        </p:nvSpPr>
        <p:spPr>
          <a:xfrm>
            <a:off x="7374916" y="4195664"/>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121" name="TextBox 120"/>
          <p:cNvSpPr txBox="1"/>
          <p:nvPr/>
        </p:nvSpPr>
        <p:spPr>
          <a:xfrm>
            <a:off x="8432345" y="2165014"/>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F0302020204030204"/>
                <a:ea typeface="+mn-ea"/>
                <a:cs typeface="+mn-cs"/>
              </a:rPr>
              <a:t>estás</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122" name="TextBox 121"/>
          <p:cNvSpPr txBox="1"/>
          <p:nvPr/>
        </p:nvSpPr>
        <p:spPr>
          <a:xfrm>
            <a:off x="10568318" y="2171791"/>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123" name="TextBox 122"/>
          <p:cNvSpPr txBox="1"/>
          <p:nvPr/>
        </p:nvSpPr>
        <p:spPr>
          <a:xfrm>
            <a:off x="8431846" y="2625532"/>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F0302020204030204"/>
                <a:ea typeface="+mn-ea"/>
                <a:cs typeface="+mn-cs"/>
              </a:rPr>
              <a:t>activo</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124" name="TextBox 123"/>
          <p:cNvSpPr txBox="1"/>
          <p:nvPr/>
        </p:nvSpPr>
        <p:spPr>
          <a:xfrm>
            <a:off x="10568391" y="2684329"/>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125" name="TextBox 124"/>
          <p:cNvSpPr txBox="1"/>
          <p:nvPr/>
        </p:nvSpPr>
        <p:spPr>
          <a:xfrm>
            <a:off x="8469845" y="3152835"/>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F0302020204030204"/>
                <a:ea typeface="+mn-ea"/>
                <a:cs typeface="+mn-cs"/>
              </a:rPr>
              <a:t>raro</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126" name="TextBox 125"/>
          <p:cNvSpPr txBox="1"/>
          <p:nvPr/>
        </p:nvSpPr>
        <p:spPr>
          <a:xfrm>
            <a:off x="7379012" y="3674623"/>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127" name="TextBox 126"/>
          <p:cNvSpPr txBox="1"/>
          <p:nvPr/>
        </p:nvSpPr>
        <p:spPr>
          <a:xfrm>
            <a:off x="8469845" y="3648268"/>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F0302020204030204"/>
                <a:ea typeface="+mn-ea"/>
                <a:cs typeface="+mn-cs"/>
              </a:rPr>
              <a:t>estamos</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128" name="TextBox 127"/>
          <p:cNvSpPr txBox="1"/>
          <p:nvPr/>
        </p:nvSpPr>
        <p:spPr>
          <a:xfrm>
            <a:off x="10544523" y="4185411"/>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129" name="TextBox 128"/>
          <p:cNvSpPr txBox="1"/>
          <p:nvPr/>
        </p:nvSpPr>
        <p:spPr>
          <a:xfrm>
            <a:off x="8447350" y="4107638"/>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eres</a:t>
            </a:r>
          </a:p>
        </p:txBody>
      </p:sp>
      <p:sp>
        <p:nvSpPr>
          <p:cNvPr id="130" name="TextBox 129"/>
          <p:cNvSpPr txBox="1"/>
          <p:nvPr/>
        </p:nvSpPr>
        <p:spPr>
          <a:xfrm>
            <a:off x="7375766" y="1657507"/>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133" name="CuadroTexto 62">
            <a:extLst>
              <a:ext uri="{FF2B5EF4-FFF2-40B4-BE49-F238E27FC236}">
                <a16:creationId xmlns:a16="http://schemas.microsoft.com/office/drawing/2014/main" id="{65C11BF6-7CDE-FA4F-AA49-63AA0FEEE09F}"/>
              </a:ext>
            </a:extLst>
          </p:cNvPr>
          <p:cNvSpPr txBox="1"/>
          <p:nvPr/>
        </p:nvSpPr>
        <p:spPr>
          <a:xfrm>
            <a:off x="2649768" y="4360155"/>
            <a:ext cx="20091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strange</a:t>
            </a: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37" name="CuadroTexto 62">
            <a:extLst>
              <a:ext uri="{FF2B5EF4-FFF2-40B4-BE49-F238E27FC236}">
                <a16:creationId xmlns:a16="http://schemas.microsoft.com/office/drawing/2014/main" id="{65C11BF6-7CDE-FA4F-AA49-63AA0FEEE09F}"/>
              </a:ext>
            </a:extLst>
          </p:cNvPr>
          <p:cNvSpPr txBox="1"/>
          <p:nvPr/>
        </p:nvSpPr>
        <p:spPr>
          <a:xfrm>
            <a:off x="2653020" y="2983558"/>
            <a:ext cx="11342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noStrike" kern="1200" cap="none" spc="0" normalizeH="0" baseline="0" noProof="0" dirty="0">
                <a:ln>
                  <a:noFill/>
                </a:ln>
                <a:effectLst/>
                <a:uLnTx/>
                <a:uFillTx/>
                <a:latin typeface="Century Gothic" panose="020F0302020204030204"/>
                <a:ea typeface="+mn-ea"/>
                <a:cs typeface="+mn-cs"/>
              </a:rPr>
              <a:t>weak]</a:t>
            </a:r>
            <a:endParaRPr kumimoji="0" lang="es-GB" sz="2000" b="1" i="0" u="none" strike="noStrike" kern="1200" cap="none" spc="0" normalizeH="0" baseline="0" noProof="0" dirty="0">
              <a:ln>
                <a:noFill/>
              </a:ln>
              <a:effectLst/>
              <a:uLnTx/>
              <a:uFillTx/>
              <a:latin typeface="Century Gothic" panose="020F0302020204030204"/>
              <a:ea typeface="+mn-ea"/>
              <a:cs typeface="+mn-cs"/>
            </a:endParaRPr>
          </a:p>
        </p:txBody>
      </p:sp>
      <p:pic>
        <p:nvPicPr>
          <p:cNvPr id="32" name="Picture 2">
            <a:extLst>
              <a:ext uri="{FF2B5EF4-FFF2-40B4-BE49-F238E27FC236}">
                <a16:creationId xmlns:a16="http://schemas.microsoft.com/office/drawing/2014/main" id="{59AA3F65-C1FE-D945-964E-843BEF9C59F0}"/>
              </a:ext>
            </a:extLst>
          </p:cNvPr>
          <p:cNvPicPr>
            <a:picLocks noChangeAspect="1" noChangeArrowheads="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794586" y="2123640"/>
            <a:ext cx="920294" cy="8227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6D06932-E1BE-B644-A02E-9489A6318BD0}"/>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897471" y="3712837"/>
            <a:ext cx="681470" cy="6814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a:extLst>
              <a:ext uri="{FF2B5EF4-FFF2-40B4-BE49-F238E27FC236}">
                <a16:creationId xmlns:a16="http://schemas.microsoft.com/office/drawing/2014/main" id="{4AFB8F4C-1C3E-D840-B98B-D4DA558D5649}"/>
              </a:ext>
            </a:extLst>
          </p:cNvPr>
          <p:cNvPicPr>
            <a:picLocks noChangeAspect="1" noChangeArrowheads="1"/>
          </p:cNvPicPr>
          <p:nvPr/>
        </p:nvPicPr>
        <p:blipFill>
          <a:blip r:embed="rId19" cstate="screen">
            <a:clrChange>
              <a:clrFrom>
                <a:srgbClr val="FCFEFC"/>
              </a:clrFrom>
              <a:clrTo>
                <a:srgbClr val="FCFEFC">
                  <a:alpha val="0"/>
                </a:srgbClr>
              </a:clrTo>
            </a:clrChange>
            <a:extLst>
              <a:ext uri="{28A0092B-C50C-407E-A947-70E740481C1C}">
                <a14:useLocalDpi xmlns:a14="http://schemas.microsoft.com/office/drawing/2010/main"/>
              </a:ext>
            </a:extLst>
          </a:blip>
          <a:stretch>
            <a:fillRect/>
          </a:stretch>
        </p:blipFill>
        <p:spPr bwMode="auto">
          <a:xfrm flipH="1">
            <a:off x="2636109" y="5015246"/>
            <a:ext cx="1169666" cy="77460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43EB5C46-5FA7-C34A-BBEB-C8A6C2B27929}"/>
              </a:ext>
            </a:extLst>
          </p:cNvPr>
          <p:cNvPicPr>
            <a:picLocks noChangeAspect="1"/>
          </p:cNvPicPr>
          <p:nvPr/>
        </p:nvPicPr>
        <p:blipFill>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7428" y="2345514"/>
            <a:ext cx="893992" cy="789257"/>
          </a:xfrm>
          <a:prstGeom prst="rect">
            <a:avLst/>
          </a:prstGeom>
        </p:spPr>
      </p:pic>
      <p:sp>
        <p:nvSpPr>
          <p:cNvPr id="101" name="CuadroTexto 62">
            <a:extLst>
              <a:ext uri="{FF2B5EF4-FFF2-40B4-BE49-F238E27FC236}">
                <a16:creationId xmlns:a16="http://schemas.microsoft.com/office/drawing/2014/main" id="{7CD6A778-38D3-2848-A91A-66092C1A55BE}"/>
              </a:ext>
            </a:extLst>
          </p:cNvPr>
          <p:cNvSpPr txBox="1"/>
          <p:nvPr/>
        </p:nvSpPr>
        <p:spPr>
          <a:xfrm>
            <a:off x="4254671" y="5440996"/>
            <a:ext cx="1953347" cy="707886"/>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we are [permanent</a:t>
            </a:r>
            <a:r>
              <a:rPr kumimoji="0" lang="es-GB" sz="2000" b="1" i="0" u="none" strike="noStrike" kern="1200" cap="none" spc="0" normalizeH="0" baseline="0" noProof="0" dirty="0">
                <a:ln>
                  <a:noFill/>
                </a:ln>
                <a:effectLst/>
                <a:uLnTx/>
                <a:uFillTx/>
                <a:latin typeface="Century Gothic" panose="020F0302020204030204"/>
                <a:ea typeface="+mn-ea"/>
                <a:cs typeface="+mn-cs"/>
              </a:rPr>
              <a:t>]</a:t>
            </a:r>
          </a:p>
        </p:txBody>
      </p:sp>
      <p:pic>
        <p:nvPicPr>
          <p:cNvPr id="1034" name="Picture 10">
            <a:extLst>
              <a:ext uri="{FF2B5EF4-FFF2-40B4-BE49-F238E27FC236}">
                <a16:creationId xmlns:a16="http://schemas.microsoft.com/office/drawing/2014/main" id="{FF746BDA-639D-6F41-B9E8-8DB09904CA0B}"/>
              </a:ext>
            </a:extLst>
          </p:cNvPr>
          <p:cNvPicPr>
            <a:picLocks noChangeAspect="1" noChangeArrowheads="1"/>
          </p:cNvPicPr>
          <p:nvPr/>
        </p:nvPicPr>
        <p:blipFill>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8637396" y="5016197"/>
            <a:ext cx="768773" cy="807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21FCAC8-E418-244E-8A74-AEB1F5A3246F}"/>
              </a:ext>
            </a:extLst>
          </p:cNvPr>
          <p:cNvPicPr>
            <a:picLocks noChangeAspect="1" noChangeArrowheads="1"/>
          </p:cNvPicPr>
          <p:nvPr/>
        </p:nvPicPr>
        <p:blipFill>
          <a:blip r:embed="rId22" cstate="screen">
            <a:clrChange>
              <a:clrFrom>
                <a:srgbClr val="FEFFFF"/>
              </a:clrFrom>
              <a:clrTo>
                <a:srgbClr val="FEFFFF">
                  <a:alpha val="0"/>
                </a:srgbClr>
              </a:clrTo>
            </a:clrChange>
            <a:extLst>
              <a:ext uri="{28A0092B-C50C-407E-A947-70E740481C1C}">
                <a14:useLocalDpi xmlns:a14="http://schemas.microsoft.com/office/drawing/2010/main"/>
              </a:ext>
            </a:extLst>
          </a:blip>
          <a:stretch>
            <a:fillRect/>
          </a:stretch>
        </p:blipFill>
        <p:spPr bwMode="auto">
          <a:xfrm>
            <a:off x="752852" y="793922"/>
            <a:ext cx="1272919" cy="85793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313AC861-22AB-5848-8E2C-0EB26448C3B0}"/>
              </a:ext>
            </a:extLst>
          </p:cNvPr>
          <p:cNvPicPr>
            <a:picLocks noChangeAspect="1" noChangeArrowheads="1"/>
          </p:cNvPicPr>
          <p:nvPr/>
        </p:nvPicPr>
        <p:blipFill>
          <a:blip r:embed="rId2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851623" y="5127852"/>
            <a:ext cx="858825" cy="765004"/>
          </a:xfrm>
          <a:prstGeom prst="rect">
            <a:avLst/>
          </a:prstGeom>
          <a:noFill/>
          <a:extLst>
            <a:ext uri="{909E8E84-426E-40DD-AFC4-6F175D3DCCD1}">
              <a14:hiddenFill xmlns:a14="http://schemas.microsoft.com/office/drawing/2010/main">
                <a:solidFill>
                  <a:srgbClr val="FFFFFF"/>
                </a:solidFill>
              </a14:hiddenFill>
            </a:ext>
          </a:extLst>
        </p:spPr>
      </p:pic>
      <p:sp>
        <p:nvSpPr>
          <p:cNvPr id="88" name="CuadroTexto 62">
            <a:extLst>
              <a:ext uri="{FF2B5EF4-FFF2-40B4-BE49-F238E27FC236}">
                <a16:creationId xmlns:a16="http://schemas.microsoft.com/office/drawing/2014/main" id="{65C11BF6-7CDE-FA4F-AA49-63AA0FEEE09F}"/>
              </a:ext>
            </a:extLst>
          </p:cNvPr>
          <p:cNvSpPr txBox="1"/>
          <p:nvPr/>
        </p:nvSpPr>
        <p:spPr>
          <a:xfrm>
            <a:off x="769156" y="1668942"/>
            <a:ext cx="2481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noStrike" kern="1200" cap="none" spc="0" normalizeH="0" baseline="0" noProof="0" dirty="0">
                <a:ln>
                  <a:noFill/>
                </a:ln>
                <a:effectLst/>
                <a:uLnTx/>
                <a:uFillTx/>
                <a:latin typeface="Century Gothic" panose="020F0302020204030204"/>
                <a:ea typeface="+mn-ea"/>
                <a:cs typeface="+mn-cs"/>
              </a:rPr>
              <a:t>active]</a:t>
            </a:r>
            <a:endParaRPr kumimoji="0" lang="es-GB" sz="2000" b="1" i="0" u="none" strike="noStrike" kern="1200" cap="none" spc="0" normalizeH="0" baseline="0" noProof="0" dirty="0">
              <a:ln>
                <a:noFill/>
              </a:ln>
              <a:effectLst/>
              <a:uLnTx/>
              <a:uFillTx/>
              <a:latin typeface="Century Gothic" panose="020F0302020204030204"/>
              <a:ea typeface="+mn-ea"/>
              <a:cs typeface="+mn-cs"/>
            </a:endParaRPr>
          </a:p>
        </p:txBody>
      </p:sp>
      <p:sp>
        <p:nvSpPr>
          <p:cNvPr id="89" name="CuadroTexto 62">
            <a:extLst>
              <a:ext uri="{FF2B5EF4-FFF2-40B4-BE49-F238E27FC236}">
                <a16:creationId xmlns:a16="http://schemas.microsoft.com/office/drawing/2014/main" id="{65C11BF6-7CDE-FA4F-AA49-63AA0FEEE09F}"/>
              </a:ext>
            </a:extLst>
          </p:cNvPr>
          <p:cNvSpPr txBox="1"/>
          <p:nvPr/>
        </p:nvSpPr>
        <p:spPr>
          <a:xfrm>
            <a:off x="698704" y="3068225"/>
            <a:ext cx="2481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noStrike" kern="1200" cap="none" spc="0" normalizeH="0" baseline="0" noProof="0" dirty="0">
                <a:ln>
                  <a:noFill/>
                </a:ln>
                <a:effectLst/>
                <a:uLnTx/>
                <a:uFillTx/>
                <a:latin typeface="Century Gothic" panose="020F0302020204030204"/>
                <a:ea typeface="+mn-ea"/>
                <a:cs typeface="+mn-cs"/>
              </a:rPr>
              <a:t>angry]</a:t>
            </a:r>
            <a:endParaRPr kumimoji="0" lang="es-GB" sz="2000" b="1" i="0" u="none" strike="noStrike" kern="1200" cap="none" spc="0" normalizeH="0" baseline="0" noProof="0" dirty="0">
              <a:ln>
                <a:noFill/>
              </a:ln>
              <a:effectLst/>
              <a:uLnTx/>
              <a:uFillTx/>
              <a:latin typeface="Century Gothic" panose="020F0302020204030204"/>
              <a:ea typeface="+mn-ea"/>
              <a:cs typeface="+mn-cs"/>
            </a:endParaRPr>
          </a:p>
        </p:txBody>
      </p:sp>
      <p:sp>
        <p:nvSpPr>
          <p:cNvPr id="90" name="CuadroTexto 62">
            <a:extLst>
              <a:ext uri="{FF2B5EF4-FFF2-40B4-BE49-F238E27FC236}">
                <a16:creationId xmlns:a16="http://schemas.microsoft.com/office/drawing/2014/main" id="{65C11BF6-7CDE-FA4F-AA49-63AA0FEEE09F}"/>
              </a:ext>
            </a:extLst>
          </p:cNvPr>
          <p:cNvSpPr txBox="1"/>
          <p:nvPr/>
        </p:nvSpPr>
        <p:spPr>
          <a:xfrm>
            <a:off x="844999" y="4352303"/>
            <a:ext cx="8582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noStrike" kern="1200" cap="none" spc="0" normalizeH="0" baseline="0" noProof="0" dirty="0">
                <a:ln>
                  <a:noFill/>
                </a:ln>
                <a:effectLst/>
                <a:uLnTx/>
                <a:uFillTx/>
                <a:latin typeface="Century Gothic" panose="020F0302020204030204"/>
                <a:ea typeface="+mn-ea"/>
                <a:cs typeface="+mn-cs"/>
              </a:rPr>
              <a:t>sad]</a:t>
            </a:r>
            <a:endParaRPr kumimoji="0" lang="es-GB" sz="2000" b="1" i="0" u="none" strike="noStrike" kern="1200" cap="none" spc="0" normalizeH="0" baseline="0" noProof="0" dirty="0">
              <a:ln>
                <a:noFill/>
              </a:ln>
              <a:effectLst/>
              <a:uLnTx/>
              <a:uFillTx/>
              <a:latin typeface="Century Gothic" panose="020F0302020204030204"/>
              <a:ea typeface="+mn-ea"/>
              <a:cs typeface="+mn-cs"/>
            </a:endParaRPr>
          </a:p>
        </p:txBody>
      </p:sp>
      <p:sp>
        <p:nvSpPr>
          <p:cNvPr id="91" name="CuadroTexto 62">
            <a:extLst>
              <a:ext uri="{FF2B5EF4-FFF2-40B4-BE49-F238E27FC236}">
                <a16:creationId xmlns:a16="http://schemas.microsoft.com/office/drawing/2014/main" id="{65C11BF6-7CDE-FA4F-AA49-63AA0FEEE09F}"/>
              </a:ext>
            </a:extLst>
          </p:cNvPr>
          <p:cNvSpPr txBox="1"/>
          <p:nvPr/>
        </p:nvSpPr>
        <p:spPr>
          <a:xfrm>
            <a:off x="591294" y="5823585"/>
            <a:ext cx="2481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noStrike" kern="1200" cap="none" spc="0" normalizeH="0" baseline="0" noProof="0" dirty="0">
                <a:ln>
                  <a:noFill/>
                </a:ln>
                <a:effectLst/>
                <a:uLnTx/>
                <a:uFillTx/>
                <a:latin typeface="Century Gothic" panose="020F0302020204030204"/>
                <a:ea typeface="+mn-ea"/>
                <a:cs typeface="+mn-cs"/>
              </a:rPr>
              <a:t>excited]</a:t>
            </a:r>
            <a:endParaRPr kumimoji="0" lang="es-GB" sz="2000" b="1" i="0" u="none" strike="noStrike" kern="1200" cap="none" spc="0" normalizeH="0" baseline="0" noProof="0" dirty="0">
              <a:ln>
                <a:noFill/>
              </a:ln>
              <a:effectLst/>
              <a:uLnTx/>
              <a:uFillTx/>
              <a:latin typeface="Century Gothic" panose="020F0302020204030204"/>
              <a:ea typeface="+mn-ea"/>
              <a:cs typeface="+mn-cs"/>
            </a:endParaRPr>
          </a:p>
        </p:txBody>
      </p:sp>
      <p:sp>
        <p:nvSpPr>
          <p:cNvPr id="92" name="CuadroTexto 62">
            <a:extLst>
              <a:ext uri="{FF2B5EF4-FFF2-40B4-BE49-F238E27FC236}">
                <a16:creationId xmlns:a16="http://schemas.microsoft.com/office/drawing/2014/main" id="{65C11BF6-7CDE-FA4F-AA49-63AA0FEEE09F}"/>
              </a:ext>
            </a:extLst>
          </p:cNvPr>
          <p:cNvSpPr txBox="1"/>
          <p:nvPr/>
        </p:nvSpPr>
        <p:spPr>
          <a:xfrm>
            <a:off x="2471228" y="5860787"/>
            <a:ext cx="14861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noStrike" kern="1200" cap="none" spc="0" normalizeH="0" baseline="0" noProof="0" dirty="0">
                <a:ln>
                  <a:noFill/>
                </a:ln>
                <a:effectLst/>
                <a:uLnTx/>
                <a:uFillTx/>
                <a:latin typeface="Century Gothic" panose="020F0302020204030204"/>
                <a:ea typeface="+mn-ea"/>
                <a:cs typeface="+mn-cs"/>
              </a:rPr>
              <a:t>tired</a:t>
            </a:r>
            <a:r>
              <a:rPr kumimoji="0" lang="es-GB" sz="2000" b="1" i="0" u="none" strike="noStrike" kern="1200" cap="none" spc="0" normalizeH="0" baseline="0" noProof="0" dirty="0">
                <a:ln>
                  <a:noFill/>
                </a:ln>
                <a:effectLst/>
                <a:uLnTx/>
                <a:uFillTx/>
                <a:latin typeface="Century Gothic" panose="020F0302020204030204"/>
                <a:ea typeface="+mn-ea"/>
                <a:cs typeface="+mn-cs"/>
              </a:rPr>
              <a:t>]</a:t>
            </a:r>
          </a:p>
        </p:txBody>
      </p:sp>
      <p:sp>
        <p:nvSpPr>
          <p:cNvPr id="93" name="CuadroTexto 62">
            <a:extLst>
              <a:ext uri="{FF2B5EF4-FFF2-40B4-BE49-F238E27FC236}">
                <a16:creationId xmlns:a16="http://schemas.microsoft.com/office/drawing/2014/main" id="{7CD6A778-38D3-2848-A91A-66092C1A55BE}"/>
              </a:ext>
            </a:extLst>
          </p:cNvPr>
          <p:cNvSpPr txBox="1"/>
          <p:nvPr/>
        </p:nvSpPr>
        <p:spPr>
          <a:xfrm>
            <a:off x="8302655" y="5787708"/>
            <a:ext cx="25762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noStrike" kern="1200" cap="none" spc="0" normalizeH="0" baseline="0" noProof="0" dirty="0">
                <a:ln>
                  <a:noFill/>
                </a:ln>
                <a:effectLst/>
                <a:uLnTx/>
                <a:uFillTx/>
                <a:latin typeface="Century Gothic" panose="020F0302020204030204"/>
                <a:ea typeface="+mn-ea"/>
                <a:cs typeface="+mn-cs"/>
              </a:rPr>
              <a:t>funny</a:t>
            </a:r>
            <a:r>
              <a:rPr kumimoji="0" lang="es-GB" sz="2000" b="1" i="0" u="none" strike="noStrike" kern="1200" cap="none" spc="0" normalizeH="0" baseline="0" noProof="0" dirty="0">
                <a:ln>
                  <a:noFill/>
                </a:ln>
                <a:effectLst/>
                <a:uLnTx/>
                <a:uFillTx/>
                <a:latin typeface="Century Gothic" panose="020F0302020204030204"/>
                <a:ea typeface="+mn-ea"/>
                <a:cs typeface="+mn-cs"/>
              </a:rPr>
              <a:t>]</a:t>
            </a:r>
          </a:p>
        </p:txBody>
      </p:sp>
      <p:pic>
        <p:nvPicPr>
          <p:cNvPr id="5" name="Picture 4">
            <a:extLst>
              <a:ext uri="{FF2B5EF4-FFF2-40B4-BE49-F238E27FC236}">
                <a16:creationId xmlns:a16="http://schemas.microsoft.com/office/drawing/2014/main" id="{D2BA1B5C-EDAB-42BC-AE11-92DE34B6B955}"/>
              </a:ext>
            </a:extLst>
          </p:cNvPr>
          <p:cNvPicPr>
            <a:picLocks noChangeAspect="1"/>
          </p:cNvPicPr>
          <p:nvPr/>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63345" y="3481100"/>
            <a:ext cx="899744" cy="883889"/>
          </a:xfrm>
          <a:prstGeom prst="rect">
            <a:avLst/>
          </a:prstGeom>
        </p:spPr>
      </p:pic>
      <p:sp>
        <p:nvSpPr>
          <p:cNvPr id="19" name="TextBox 18">
            <a:extLst>
              <a:ext uri="{FF2B5EF4-FFF2-40B4-BE49-F238E27FC236}">
                <a16:creationId xmlns:a16="http://schemas.microsoft.com/office/drawing/2014/main" id="{62A9E2C2-914B-4E1A-A7A2-3D72D27197D5}"/>
              </a:ext>
            </a:extLst>
          </p:cNvPr>
          <p:cNvSpPr txBox="1"/>
          <p:nvPr/>
        </p:nvSpPr>
        <p:spPr>
          <a:xfrm>
            <a:off x="10091417" y="5395236"/>
            <a:ext cx="2056691" cy="830997"/>
          </a:xfrm>
          <a:prstGeom prst="rect">
            <a:avLst/>
          </a:prstGeom>
          <a:solidFill>
            <a:schemeClr val="accent1">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you are [permanent]</a:t>
            </a:r>
          </a:p>
        </p:txBody>
      </p:sp>
    </p:spTree>
    <p:extLst>
      <p:ext uri="{BB962C8B-B14F-4D97-AF65-F5344CB8AC3E}">
        <p14:creationId xmlns:p14="http://schemas.microsoft.com/office/powerpoint/2010/main" val="62997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2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78" grpId="0"/>
      <p:bldP spid="107" grpId="0"/>
      <p:bldP spid="108" grpId="0" animBg="1"/>
      <p:bldP spid="109" grpId="0"/>
      <p:bldP spid="110" grpId="0" animBg="1"/>
      <p:bldP spid="111" grpId="0"/>
      <p:bldP spid="112" grpId="0" animBg="1"/>
      <p:bldP spid="115" grpId="0"/>
      <p:bldP spid="116" grpId="0" animBg="1"/>
      <p:bldP spid="117" grpId="0"/>
      <p:bldP spid="118" grpId="0" animBg="1"/>
      <p:bldP spid="119" grpId="0"/>
      <p:bldP spid="120" grpId="0" animBg="1"/>
      <p:bldP spid="121" grpId="0"/>
      <p:bldP spid="122" grpId="0" animBg="1"/>
      <p:bldP spid="123" grpId="0"/>
      <p:bldP spid="124" grpId="0" animBg="1"/>
      <p:bldP spid="125" grpId="0"/>
      <p:bldP spid="126" grpId="0" animBg="1"/>
      <p:bldP spid="127" grpId="0"/>
      <p:bldP spid="128" grpId="0" animBg="1"/>
      <p:bldP spid="129" grpId="0"/>
      <p:bldP spid="1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338286" cy="647577"/>
          </a:xfrm>
        </p:spPr>
        <p:txBody>
          <a:bodyPr>
            <a:normAutofit/>
          </a:bodyPr>
          <a:lstStyle/>
          <a:p>
            <a:r>
              <a:rPr lang="en-GB" b="1" dirty="0" err="1">
                <a:solidFill>
                  <a:schemeClr val="bg1"/>
                </a:solidFill>
              </a:rPr>
              <a:t>Vocabulario</a:t>
            </a:r>
            <a:endParaRPr lang="en-GB"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uadroTexto 14">
            <a:extLst>
              <a:ext uri="{FF2B5EF4-FFF2-40B4-BE49-F238E27FC236}">
                <a16:creationId xmlns:a16="http://schemas.microsoft.com/office/drawing/2014/main" id="{CD66F381-3521-A445-8C7F-3B0810A8951D}"/>
              </a:ext>
            </a:extLst>
          </p:cNvPr>
          <p:cNvSpPr txBox="1"/>
          <p:nvPr/>
        </p:nvSpPr>
        <p:spPr>
          <a:xfrm>
            <a:off x="174273" y="1163991"/>
            <a:ext cx="105895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Ahora</a:t>
            </a:r>
            <a:r>
              <a:rPr kumimoji="0" lang="en-GB" sz="2400" b="0" i="0" u="none" strike="noStrike" kern="1200" cap="none" spc="0" normalizeH="0" baseline="0" noProof="0" dirty="0">
                <a:ln>
                  <a:noFill/>
                </a:ln>
                <a:effectLst/>
                <a:uLnTx/>
                <a:uFillTx/>
                <a:latin typeface="Century Gothic" panose="020F0302020204030204"/>
                <a:ea typeface="+mn-ea"/>
                <a:cs typeface="+mn-cs"/>
              </a:rPr>
              <a:t>, sin las palabras </a:t>
            </a:r>
            <a:r>
              <a:rPr kumimoji="0" lang="en-GB" sz="2400" b="0" i="0" u="none" strike="noStrike" kern="1200" cap="none" spc="0" normalizeH="0" baseline="0" noProof="0" dirty="0" err="1">
                <a:ln>
                  <a:noFill/>
                </a:ln>
                <a:effectLst/>
                <a:uLnTx/>
                <a:uFillTx/>
                <a:latin typeface="Century Gothic" panose="020F0302020204030204"/>
                <a:ea typeface="+mn-ea"/>
                <a:cs typeface="+mn-cs"/>
              </a:rPr>
              <a:t>en</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español</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Debes</a:t>
            </a:r>
            <a:r>
              <a:rPr kumimoji="0" lang="en-GB" sz="2400" b="0" i="0" u="none" strike="noStrike" kern="1200" cap="none" spc="0" normalizeH="0" baseline="0" noProof="0" dirty="0">
                <a:ln>
                  <a:noFill/>
                </a:ln>
                <a:effectLst/>
                <a:uLnTx/>
                <a:uFillTx/>
                <a:latin typeface="Century Gothic" panose="020F0302020204030204"/>
                <a:ea typeface="+mn-ea"/>
                <a:cs typeface="+mn-cs"/>
              </a:rPr>
              <a:t> decir una </a:t>
            </a:r>
            <a:r>
              <a:rPr kumimoji="0" lang="en-GB" sz="2400" b="0" i="0" u="none" strike="noStrike" kern="1200" cap="none" spc="0" normalizeH="0" baseline="0" noProof="0" dirty="0" err="1">
                <a:ln>
                  <a:noFill/>
                </a:ln>
                <a:effectLst/>
                <a:uLnTx/>
                <a:uFillTx/>
                <a:latin typeface="Century Gothic" panose="020F0302020204030204"/>
                <a:ea typeface="+mn-ea"/>
                <a:cs typeface="+mn-cs"/>
              </a:rPr>
              <a:t>letra</a:t>
            </a:r>
            <a:r>
              <a:rPr kumimoji="0" lang="en-GB" sz="2400" b="0" i="0" u="none" strike="noStrike" kern="1200" cap="none" spc="0" normalizeH="0" baseline="0" noProof="0" dirty="0">
                <a:ln>
                  <a:noFill/>
                </a:ln>
                <a:effectLst/>
                <a:uLnTx/>
                <a:uFillTx/>
                <a:latin typeface="Century Gothic" panose="020F0302020204030204"/>
                <a:ea typeface="+mn-ea"/>
                <a:cs typeface="+mn-cs"/>
              </a:rPr>
              <a:t> en español.</a:t>
            </a:r>
            <a:r>
              <a:rPr kumimoji="0" lang="es-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Tu</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compañero</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debe</a:t>
            </a:r>
            <a:r>
              <a:rPr kumimoji="0" lang="en-GB" sz="2400" b="0" i="0" u="none" strike="noStrike" kern="1200" cap="none" spc="0" normalizeH="0" baseline="0" noProof="0" dirty="0">
                <a:ln>
                  <a:noFill/>
                </a:ln>
                <a:effectLst/>
                <a:uLnTx/>
                <a:uFillTx/>
                <a:latin typeface="Century Gothic" panose="020F0302020204030204"/>
                <a:ea typeface="+mn-ea"/>
                <a:cs typeface="+mn-cs"/>
              </a:rPr>
              <a:t> decir la palabra </a:t>
            </a:r>
            <a:r>
              <a:rPr kumimoji="0" lang="en-GB" sz="2400" b="0" i="0" u="none" strike="noStrike" kern="1200" cap="none" spc="0" normalizeH="0" baseline="0" noProof="0" dirty="0" err="1">
                <a:ln>
                  <a:noFill/>
                </a:ln>
                <a:effectLst/>
                <a:uLnTx/>
                <a:uFillTx/>
                <a:latin typeface="Century Gothic" panose="020F0302020204030204"/>
                <a:ea typeface="+mn-ea"/>
                <a:cs typeface="+mn-cs"/>
              </a:rPr>
              <a:t>en</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español</a:t>
            </a:r>
            <a:r>
              <a:rPr kumimoji="0" lang="en-GB" sz="2400" b="0" i="0" u="none" strike="noStrike" kern="1200" cap="none" spc="0" normalizeH="0" baseline="0" noProof="0" dirty="0">
                <a:ln>
                  <a:noFill/>
                </a:ln>
                <a:effectLst/>
                <a:uLnTx/>
                <a:uFillTx/>
                <a:latin typeface="Century Gothic" panose="020F0302020204030204"/>
                <a:ea typeface="+mn-ea"/>
                <a:cs typeface="+mn-cs"/>
              </a:rPr>
              <a:t>.</a:t>
            </a:r>
            <a:r>
              <a:rPr kumimoji="0" lang="es-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Toma</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turnos</a:t>
            </a:r>
            <a:r>
              <a:rPr kumimoji="0" lang="es-GB" sz="2400" b="0" i="0" u="none" strike="noStrike" kern="1200" cap="none" spc="0" normalizeH="0" baseline="0" noProof="0" dirty="0">
                <a:ln>
                  <a:noFill/>
                </a:ln>
                <a:effectLst/>
                <a:uLnTx/>
                <a:uFillTx/>
                <a:latin typeface="Century Gothic" panose="020F0302020204030204"/>
                <a:ea typeface="+mn-ea"/>
                <a:cs typeface="+mn-cs"/>
              </a:rPr>
              <a:t>!</a:t>
            </a:r>
          </a:p>
        </p:txBody>
      </p:sp>
      <p:grpSp>
        <p:nvGrpSpPr>
          <p:cNvPr id="58" name="Group 57">
            <a:extLst>
              <a:ext uri="{FF2B5EF4-FFF2-40B4-BE49-F238E27FC236}">
                <a16:creationId xmlns:a16="http://schemas.microsoft.com/office/drawing/2014/main" id="{45BBC607-92D1-AD40-9484-D9FA6F236FC6}"/>
              </a:ext>
            </a:extLst>
          </p:cNvPr>
          <p:cNvGrpSpPr/>
          <p:nvPr/>
        </p:nvGrpSpPr>
        <p:grpSpPr>
          <a:xfrm>
            <a:off x="7797223" y="2862116"/>
            <a:ext cx="1463296" cy="830997"/>
            <a:chOff x="9041525" y="1182507"/>
            <a:chExt cx="904754" cy="996653"/>
          </a:xfrm>
        </p:grpSpPr>
        <p:pic>
          <p:nvPicPr>
            <p:cNvPr id="59" name="Picture 58">
              <a:extLst>
                <a:ext uri="{FF2B5EF4-FFF2-40B4-BE49-F238E27FC236}">
                  <a16:creationId xmlns:a16="http://schemas.microsoft.com/office/drawing/2014/main" id="{525CD484-1E2A-D64B-A777-89105E2ECD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0896" y="1240585"/>
              <a:ext cx="885383" cy="888364"/>
            </a:xfrm>
            <a:prstGeom prst="rect">
              <a:avLst/>
            </a:prstGeom>
          </p:spPr>
        </p:pic>
        <p:sp>
          <p:nvSpPr>
            <p:cNvPr id="60" name="TextBox 59">
              <a:extLst>
                <a:ext uri="{FF2B5EF4-FFF2-40B4-BE49-F238E27FC236}">
                  <a16:creationId xmlns:a16="http://schemas.microsoft.com/office/drawing/2014/main" id="{F4EAF90B-C111-0847-A40D-65C4ED7CE150}"/>
                </a:ext>
              </a:extLst>
            </p:cNvPr>
            <p:cNvSpPr txBox="1"/>
            <p:nvPr/>
          </p:nvSpPr>
          <p:spPr>
            <a:xfrm>
              <a:off x="9041525" y="1182507"/>
              <a:ext cx="845456" cy="9966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You are [state]</a:t>
              </a:r>
            </a:p>
          </p:txBody>
        </p:sp>
      </p:grpSp>
      <p:sp>
        <p:nvSpPr>
          <p:cNvPr id="66" name="TextBox 65">
            <a:extLst>
              <a:ext uri="{FF2B5EF4-FFF2-40B4-BE49-F238E27FC236}">
                <a16:creationId xmlns:a16="http://schemas.microsoft.com/office/drawing/2014/main" id="{E096319E-79BD-7E44-9354-6385DDBA29AC}"/>
              </a:ext>
            </a:extLst>
          </p:cNvPr>
          <p:cNvSpPr txBox="1"/>
          <p:nvPr/>
        </p:nvSpPr>
        <p:spPr>
          <a:xfrm>
            <a:off x="562459" y="2482340"/>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A</a:t>
            </a:r>
          </a:p>
        </p:txBody>
      </p:sp>
      <p:sp>
        <p:nvSpPr>
          <p:cNvPr id="67" name="TextBox 66">
            <a:extLst>
              <a:ext uri="{FF2B5EF4-FFF2-40B4-BE49-F238E27FC236}">
                <a16:creationId xmlns:a16="http://schemas.microsoft.com/office/drawing/2014/main" id="{127FF381-5894-304D-BA5B-E9D97D5D23C0}"/>
              </a:ext>
            </a:extLst>
          </p:cNvPr>
          <p:cNvSpPr txBox="1"/>
          <p:nvPr/>
        </p:nvSpPr>
        <p:spPr>
          <a:xfrm>
            <a:off x="562459" y="4363051"/>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G</a:t>
            </a:r>
          </a:p>
        </p:txBody>
      </p:sp>
      <p:sp>
        <p:nvSpPr>
          <p:cNvPr id="68" name="TextBox 67">
            <a:extLst>
              <a:ext uri="{FF2B5EF4-FFF2-40B4-BE49-F238E27FC236}">
                <a16:creationId xmlns:a16="http://schemas.microsoft.com/office/drawing/2014/main" id="{FC549826-3956-5D42-A804-10C3DE597686}"/>
              </a:ext>
            </a:extLst>
          </p:cNvPr>
          <p:cNvSpPr txBox="1"/>
          <p:nvPr/>
        </p:nvSpPr>
        <p:spPr>
          <a:xfrm>
            <a:off x="3963035" y="4359874"/>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I</a:t>
            </a:r>
          </a:p>
        </p:txBody>
      </p:sp>
      <p:sp>
        <p:nvSpPr>
          <p:cNvPr id="69" name="TextBox 68">
            <a:extLst>
              <a:ext uri="{FF2B5EF4-FFF2-40B4-BE49-F238E27FC236}">
                <a16:creationId xmlns:a16="http://schemas.microsoft.com/office/drawing/2014/main" id="{BF82D156-D2CC-384A-B4E5-74463BACEF0D}"/>
              </a:ext>
            </a:extLst>
          </p:cNvPr>
          <p:cNvSpPr txBox="1"/>
          <p:nvPr/>
        </p:nvSpPr>
        <p:spPr>
          <a:xfrm>
            <a:off x="3988408" y="2482340"/>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C</a:t>
            </a:r>
          </a:p>
        </p:txBody>
      </p:sp>
      <p:sp>
        <p:nvSpPr>
          <p:cNvPr id="70" name="TextBox 69">
            <a:extLst>
              <a:ext uri="{FF2B5EF4-FFF2-40B4-BE49-F238E27FC236}">
                <a16:creationId xmlns:a16="http://schemas.microsoft.com/office/drawing/2014/main" id="{976BECD2-B224-6D49-851B-CA19E72B7C7F}"/>
              </a:ext>
            </a:extLst>
          </p:cNvPr>
          <p:cNvSpPr txBox="1"/>
          <p:nvPr/>
        </p:nvSpPr>
        <p:spPr>
          <a:xfrm>
            <a:off x="7391710" y="2494273"/>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E</a:t>
            </a:r>
          </a:p>
        </p:txBody>
      </p:sp>
      <p:sp>
        <p:nvSpPr>
          <p:cNvPr id="71" name="TextBox 70">
            <a:extLst>
              <a:ext uri="{FF2B5EF4-FFF2-40B4-BE49-F238E27FC236}">
                <a16:creationId xmlns:a16="http://schemas.microsoft.com/office/drawing/2014/main" id="{3033978E-8661-0C41-B196-C2E06EEEAB20}"/>
              </a:ext>
            </a:extLst>
          </p:cNvPr>
          <p:cNvSpPr txBox="1"/>
          <p:nvPr/>
        </p:nvSpPr>
        <p:spPr>
          <a:xfrm>
            <a:off x="5679038" y="4359874"/>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J</a:t>
            </a:r>
          </a:p>
        </p:txBody>
      </p:sp>
      <p:sp>
        <p:nvSpPr>
          <p:cNvPr id="72" name="TextBox 71">
            <a:extLst>
              <a:ext uri="{FF2B5EF4-FFF2-40B4-BE49-F238E27FC236}">
                <a16:creationId xmlns:a16="http://schemas.microsoft.com/office/drawing/2014/main" id="{B4081F37-6AF0-194C-8781-F0AB22A1CE96}"/>
              </a:ext>
            </a:extLst>
          </p:cNvPr>
          <p:cNvSpPr txBox="1"/>
          <p:nvPr/>
        </p:nvSpPr>
        <p:spPr>
          <a:xfrm>
            <a:off x="9094529" y="2476019"/>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F</a:t>
            </a:r>
          </a:p>
        </p:txBody>
      </p:sp>
      <p:sp>
        <p:nvSpPr>
          <p:cNvPr id="73" name="TextBox 72">
            <a:extLst>
              <a:ext uri="{FF2B5EF4-FFF2-40B4-BE49-F238E27FC236}">
                <a16:creationId xmlns:a16="http://schemas.microsoft.com/office/drawing/2014/main" id="{A1CCDE0E-990C-1144-A960-8516BAC8E4A3}"/>
              </a:ext>
            </a:extLst>
          </p:cNvPr>
          <p:cNvSpPr txBox="1"/>
          <p:nvPr/>
        </p:nvSpPr>
        <p:spPr>
          <a:xfrm>
            <a:off x="2262747" y="4363050"/>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H</a:t>
            </a:r>
          </a:p>
        </p:txBody>
      </p:sp>
      <p:sp>
        <p:nvSpPr>
          <p:cNvPr id="74" name="TextBox 73">
            <a:extLst>
              <a:ext uri="{FF2B5EF4-FFF2-40B4-BE49-F238E27FC236}">
                <a16:creationId xmlns:a16="http://schemas.microsoft.com/office/drawing/2014/main" id="{92365FB6-8B85-9D4C-9461-7A339471C1E5}"/>
              </a:ext>
            </a:extLst>
          </p:cNvPr>
          <p:cNvSpPr txBox="1"/>
          <p:nvPr/>
        </p:nvSpPr>
        <p:spPr>
          <a:xfrm>
            <a:off x="7368939" y="4354621"/>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K</a:t>
            </a:r>
          </a:p>
        </p:txBody>
      </p:sp>
      <p:sp>
        <p:nvSpPr>
          <p:cNvPr id="75" name="TextBox 74">
            <a:extLst>
              <a:ext uri="{FF2B5EF4-FFF2-40B4-BE49-F238E27FC236}">
                <a16:creationId xmlns:a16="http://schemas.microsoft.com/office/drawing/2014/main" id="{63EDD329-60BE-EB49-B7B8-C9D9044D4D47}"/>
              </a:ext>
            </a:extLst>
          </p:cNvPr>
          <p:cNvSpPr txBox="1"/>
          <p:nvPr/>
        </p:nvSpPr>
        <p:spPr>
          <a:xfrm>
            <a:off x="5688891" y="2482340"/>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D</a:t>
            </a:r>
          </a:p>
        </p:txBody>
      </p:sp>
      <p:sp>
        <p:nvSpPr>
          <p:cNvPr id="76" name="TextBox 75">
            <a:extLst>
              <a:ext uri="{FF2B5EF4-FFF2-40B4-BE49-F238E27FC236}">
                <a16:creationId xmlns:a16="http://schemas.microsoft.com/office/drawing/2014/main" id="{90341614-CABC-F84D-A66A-9D1302FAFD41}"/>
              </a:ext>
            </a:extLst>
          </p:cNvPr>
          <p:cNvSpPr txBox="1"/>
          <p:nvPr/>
        </p:nvSpPr>
        <p:spPr>
          <a:xfrm>
            <a:off x="9087982" y="4366469"/>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L</a:t>
            </a:r>
          </a:p>
        </p:txBody>
      </p:sp>
      <p:sp>
        <p:nvSpPr>
          <p:cNvPr id="77" name="TextBox 76">
            <a:extLst>
              <a:ext uri="{FF2B5EF4-FFF2-40B4-BE49-F238E27FC236}">
                <a16:creationId xmlns:a16="http://schemas.microsoft.com/office/drawing/2014/main" id="{E260C046-6586-7D42-8AAC-5F4922728F26}"/>
              </a:ext>
            </a:extLst>
          </p:cNvPr>
          <p:cNvSpPr txBox="1"/>
          <p:nvPr/>
        </p:nvSpPr>
        <p:spPr>
          <a:xfrm>
            <a:off x="2286147" y="2482340"/>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B</a:t>
            </a:r>
          </a:p>
        </p:txBody>
      </p:sp>
      <p:sp>
        <p:nvSpPr>
          <p:cNvPr id="78" name="CuadroTexto 62">
            <a:extLst>
              <a:ext uri="{FF2B5EF4-FFF2-40B4-BE49-F238E27FC236}">
                <a16:creationId xmlns:a16="http://schemas.microsoft.com/office/drawing/2014/main" id="{7F6E1F6E-290B-464A-ADA3-BAF268A1C407}"/>
              </a:ext>
            </a:extLst>
          </p:cNvPr>
          <p:cNvSpPr txBox="1"/>
          <p:nvPr/>
        </p:nvSpPr>
        <p:spPr>
          <a:xfrm>
            <a:off x="9558623" y="3516817"/>
            <a:ext cx="2481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noStrike" kern="1200" cap="none" spc="0" normalizeH="0" baseline="0" noProof="0" dirty="0">
                <a:ln>
                  <a:noFill/>
                </a:ln>
                <a:effectLst/>
                <a:uLnTx/>
                <a:uFillTx/>
                <a:latin typeface="Century Gothic" panose="020F0302020204030204"/>
                <a:ea typeface="+mn-ea"/>
                <a:cs typeface="+mn-cs"/>
              </a:rPr>
              <a:t>weak]</a:t>
            </a:r>
            <a:endParaRPr kumimoji="0" lang="es-GB" sz="2000" b="1" i="0" u="none" strike="noStrike" kern="1200" cap="none" spc="0" normalizeH="0" baseline="0" noProof="0" dirty="0">
              <a:ln>
                <a:noFill/>
              </a:ln>
              <a:effectLst/>
              <a:uLnTx/>
              <a:uFillTx/>
              <a:latin typeface="Century Gothic" panose="020F0302020204030204"/>
              <a:ea typeface="+mn-ea"/>
              <a:cs typeface="+mn-cs"/>
            </a:endParaRPr>
          </a:p>
        </p:txBody>
      </p:sp>
      <p:pic>
        <p:nvPicPr>
          <p:cNvPr id="79" name="Picture 2">
            <a:extLst>
              <a:ext uri="{FF2B5EF4-FFF2-40B4-BE49-F238E27FC236}">
                <a16:creationId xmlns:a16="http://schemas.microsoft.com/office/drawing/2014/main" id="{29842919-6AF2-8740-9354-0045F687B7C2}"/>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9645191" y="2449121"/>
            <a:ext cx="979598" cy="99277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a:extLst>
              <a:ext uri="{FF2B5EF4-FFF2-40B4-BE49-F238E27FC236}">
                <a16:creationId xmlns:a16="http://schemas.microsoft.com/office/drawing/2014/main" id="{90CD91E8-A2D9-FF4C-8F19-27A42B9022C9}"/>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4612620" y="2582043"/>
            <a:ext cx="747789" cy="74778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a:extLst>
              <a:ext uri="{FF2B5EF4-FFF2-40B4-BE49-F238E27FC236}">
                <a16:creationId xmlns:a16="http://schemas.microsoft.com/office/drawing/2014/main" id="{F05BE53E-11BA-9D44-8FAD-25C4F0D91C63}"/>
              </a:ext>
            </a:extLst>
          </p:cNvPr>
          <p:cNvPicPr>
            <a:picLocks noChangeAspect="1" noChangeArrowheads="1"/>
          </p:cNvPicPr>
          <p:nvPr/>
        </p:nvPicPr>
        <p:blipFill>
          <a:blip r:embed="rId6" cstate="screen">
            <a:clrChange>
              <a:clrFrom>
                <a:srgbClr val="FCFEFC"/>
              </a:clrFrom>
              <a:clrTo>
                <a:srgbClr val="FCFEFC">
                  <a:alpha val="0"/>
                </a:srgbClr>
              </a:clrTo>
            </a:clrChange>
            <a:extLst>
              <a:ext uri="{28A0092B-C50C-407E-A947-70E740481C1C}">
                <a14:useLocalDpi xmlns:a14="http://schemas.microsoft.com/office/drawing/2010/main"/>
              </a:ext>
            </a:extLst>
          </a:blip>
          <a:stretch>
            <a:fillRect/>
          </a:stretch>
        </p:blipFill>
        <p:spPr bwMode="auto">
          <a:xfrm flipH="1">
            <a:off x="2799861" y="4354643"/>
            <a:ext cx="951100" cy="889606"/>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38314245-F877-0241-95C2-6D59660B515A}"/>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93623" y="2561486"/>
            <a:ext cx="957339" cy="845183"/>
          </a:xfrm>
          <a:prstGeom prst="rect">
            <a:avLst/>
          </a:prstGeom>
        </p:spPr>
      </p:pic>
      <p:pic>
        <p:nvPicPr>
          <p:cNvPr id="87" name="Picture 10">
            <a:extLst>
              <a:ext uri="{FF2B5EF4-FFF2-40B4-BE49-F238E27FC236}">
                <a16:creationId xmlns:a16="http://schemas.microsoft.com/office/drawing/2014/main" id="{CB397C91-A66C-1F4E-AEAC-D7CF9ADBD439}"/>
              </a:ext>
            </a:extLst>
          </p:cNvPr>
          <p:cNvPicPr>
            <a:picLocks noChangeAspect="1" noChangeArrowheads="1"/>
          </p:cNvPicPr>
          <p:nvPr/>
        </p:nvPicPr>
        <p:blipFill>
          <a:blip r:embed="rId8" cstate="screen">
            <a:clrChange>
              <a:clrFrom>
                <a:srgbClr val="FFFDF8"/>
              </a:clrFrom>
              <a:clrTo>
                <a:srgbClr val="FFFDF8">
                  <a:alpha val="0"/>
                </a:srgbClr>
              </a:clrTo>
            </a:clrChange>
            <a:extLst>
              <a:ext uri="{28A0092B-C50C-407E-A947-70E740481C1C}">
                <a14:useLocalDpi xmlns:a14="http://schemas.microsoft.com/office/drawing/2010/main"/>
              </a:ext>
            </a:extLst>
          </a:blip>
          <a:stretch>
            <a:fillRect/>
          </a:stretch>
        </p:blipFill>
        <p:spPr bwMode="auto">
          <a:xfrm>
            <a:off x="8045414" y="4392737"/>
            <a:ext cx="791253" cy="83099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2">
            <a:extLst>
              <a:ext uri="{FF2B5EF4-FFF2-40B4-BE49-F238E27FC236}">
                <a16:creationId xmlns:a16="http://schemas.microsoft.com/office/drawing/2014/main" id="{D6A4B6A7-AE35-C74A-ADBB-56CD62CC86A4}"/>
              </a:ext>
            </a:extLst>
          </p:cNvPr>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1097151" y="2425028"/>
            <a:ext cx="1060737" cy="971453"/>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4">
            <a:extLst>
              <a:ext uri="{FF2B5EF4-FFF2-40B4-BE49-F238E27FC236}">
                <a16:creationId xmlns:a16="http://schemas.microsoft.com/office/drawing/2014/main" id="{6EECC39E-681C-F341-AE92-449B553299F5}"/>
              </a:ext>
            </a:extLst>
          </p:cNvP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6240230" y="2550228"/>
            <a:ext cx="867896" cy="773084"/>
          </a:xfrm>
          <a:prstGeom prst="rect">
            <a:avLst/>
          </a:prstGeom>
          <a:noFill/>
          <a:extLst>
            <a:ext uri="{909E8E84-426E-40DD-AFC4-6F175D3DCCD1}">
              <a14:hiddenFill xmlns:a14="http://schemas.microsoft.com/office/drawing/2010/main">
                <a:solidFill>
                  <a:srgbClr val="FFFFFF"/>
                </a:solidFill>
              </a14:hiddenFill>
            </a:ext>
          </a:extLst>
        </p:spPr>
      </p:pic>
      <p:sp>
        <p:nvSpPr>
          <p:cNvPr id="40" name="CuadroTexto 62">
            <a:extLst>
              <a:ext uri="{FF2B5EF4-FFF2-40B4-BE49-F238E27FC236}">
                <a16:creationId xmlns:a16="http://schemas.microsoft.com/office/drawing/2014/main" id="{65C11BF6-7CDE-FA4F-AA49-63AA0FEEE09F}"/>
              </a:ext>
            </a:extLst>
          </p:cNvPr>
          <p:cNvSpPr txBox="1"/>
          <p:nvPr/>
        </p:nvSpPr>
        <p:spPr>
          <a:xfrm>
            <a:off x="982693" y="3459551"/>
            <a:ext cx="2481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noStrike" kern="1200" cap="none" spc="0" normalizeH="0" baseline="0" noProof="0" dirty="0">
                <a:ln>
                  <a:noFill/>
                </a:ln>
                <a:effectLst/>
                <a:uLnTx/>
                <a:uFillTx/>
                <a:latin typeface="Century Gothic" panose="020F0302020204030204"/>
                <a:ea typeface="+mn-ea"/>
                <a:cs typeface="+mn-cs"/>
              </a:rPr>
              <a:t>active]</a:t>
            </a:r>
            <a:endParaRPr kumimoji="0" lang="es-GB" sz="2000" b="1" i="0" u="none" strike="noStrike" kern="1200" cap="none" spc="0" normalizeH="0" baseline="0" noProof="0" dirty="0">
              <a:ln>
                <a:noFill/>
              </a:ln>
              <a:effectLst/>
              <a:uLnTx/>
              <a:uFillTx/>
              <a:latin typeface="Century Gothic" panose="020F0302020204030204"/>
              <a:ea typeface="+mn-ea"/>
              <a:cs typeface="+mn-cs"/>
            </a:endParaRPr>
          </a:p>
        </p:txBody>
      </p:sp>
      <p:sp>
        <p:nvSpPr>
          <p:cNvPr id="41" name="CuadroTexto 62">
            <a:extLst>
              <a:ext uri="{FF2B5EF4-FFF2-40B4-BE49-F238E27FC236}">
                <a16:creationId xmlns:a16="http://schemas.microsoft.com/office/drawing/2014/main" id="{65C11BF6-7CDE-FA4F-AA49-63AA0FEEE09F}"/>
              </a:ext>
            </a:extLst>
          </p:cNvPr>
          <p:cNvSpPr txBox="1"/>
          <p:nvPr/>
        </p:nvSpPr>
        <p:spPr>
          <a:xfrm>
            <a:off x="2632727" y="3463688"/>
            <a:ext cx="2481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noStrike" kern="1200" cap="none" spc="0" normalizeH="0" baseline="0" noProof="0" dirty="0">
                <a:ln>
                  <a:noFill/>
                </a:ln>
                <a:effectLst/>
                <a:uLnTx/>
                <a:uFillTx/>
                <a:latin typeface="Century Gothic" panose="020F0302020204030204"/>
                <a:ea typeface="+mn-ea"/>
                <a:cs typeface="+mn-cs"/>
              </a:rPr>
              <a:t>angry]</a:t>
            </a:r>
            <a:endParaRPr kumimoji="0" lang="es-GB" sz="2000" b="1" i="0" u="none" strike="noStrike" kern="1200" cap="none" spc="0" normalizeH="0" baseline="0" noProof="0" dirty="0">
              <a:ln>
                <a:noFill/>
              </a:ln>
              <a:effectLst/>
              <a:uLnTx/>
              <a:uFillTx/>
              <a:latin typeface="Century Gothic" panose="020F0302020204030204"/>
              <a:ea typeface="+mn-ea"/>
              <a:cs typeface="+mn-cs"/>
            </a:endParaRPr>
          </a:p>
        </p:txBody>
      </p:sp>
      <p:sp>
        <p:nvSpPr>
          <p:cNvPr id="42" name="CuadroTexto 62">
            <a:extLst>
              <a:ext uri="{FF2B5EF4-FFF2-40B4-BE49-F238E27FC236}">
                <a16:creationId xmlns:a16="http://schemas.microsoft.com/office/drawing/2014/main" id="{65C11BF6-7CDE-FA4F-AA49-63AA0FEEE09F}"/>
              </a:ext>
            </a:extLst>
          </p:cNvPr>
          <p:cNvSpPr txBox="1"/>
          <p:nvPr/>
        </p:nvSpPr>
        <p:spPr>
          <a:xfrm>
            <a:off x="4531950" y="3459160"/>
            <a:ext cx="12341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noStrike" kern="1200" cap="none" spc="0" normalizeH="0" baseline="0" noProof="0" dirty="0">
                <a:ln>
                  <a:noFill/>
                </a:ln>
                <a:effectLst/>
                <a:uLnTx/>
                <a:uFillTx/>
                <a:latin typeface="Century Gothic" panose="020F0302020204030204"/>
                <a:ea typeface="+mn-ea"/>
                <a:cs typeface="+mn-cs"/>
              </a:rPr>
              <a:t>sad]</a:t>
            </a:r>
            <a:endParaRPr kumimoji="0" lang="es-GB" sz="2000" b="1" i="0" u="none" strike="noStrike" kern="1200" cap="none" spc="0" normalizeH="0" baseline="0" noProof="0" dirty="0">
              <a:ln>
                <a:noFill/>
              </a:ln>
              <a:effectLst/>
              <a:uLnTx/>
              <a:uFillTx/>
              <a:latin typeface="Century Gothic" panose="020F0302020204030204"/>
              <a:ea typeface="+mn-ea"/>
              <a:cs typeface="+mn-cs"/>
            </a:endParaRPr>
          </a:p>
        </p:txBody>
      </p:sp>
      <p:sp>
        <p:nvSpPr>
          <p:cNvPr id="43" name="CuadroTexto 62">
            <a:extLst>
              <a:ext uri="{FF2B5EF4-FFF2-40B4-BE49-F238E27FC236}">
                <a16:creationId xmlns:a16="http://schemas.microsoft.com/office/drawing/2014/main" id="{65C11BF6-7CDE-FA4F-AA49-63AA0FEEE09F}"/>
              </a:ext>
            </a:extLst>
          </p:cNvPr>
          <p:cNvSpPr txBox="1"/>
          <p:nvPr/>
        </p:nvSpPr>
        <p:spPr>
          <a:xfrm>
            <a:off x="5979116" y="3452419"/>
            <a:ext cx="2481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noStrike" kern="1200" cap="none" spc="0" normalizeH="0" baseline="0" noProof="0" dirty="0">
                <a:ln>
                  <a:noFill/>
                </a:ln>
                <a:effectLst/>
                <a:uLnTx/>
                <a:uFillTx/>
                <a:latin typeface="Century Gothic" panose="020F0302020204030204"/>
                <a:ea typeface="+mn-ea"/>
                <a:cs typeface="+mn-cs"/>
              </a:rPr>
              <a:t>morning]</a:t>
            </a:r>
            <a:endParaRPr kumimoji="0" lang="es-GB" sz="2000" b="1" i="0" u="none" strike="noStrike" kern="1200" cap="none" spc="0" normalizeH="0" baseline="0" noProof="0" dirty="0">
              <a:ln>
                <a:noFill/>
              </a:ln>
              <a:effectLst/>
              <a:uLnTx/>
              <a:uFillTx/>
              <a:latin typeface="Century Gothic" panose="020F0302020204030204"/>
              <a:ea typeface="+mn-ea"/>
              <a:cs typeface="+mn-cs"/>
            </a:endParaRPr>
          </a:p>
        </p:txBody>
      </p:sp>
      <p:sp>
        <p:nvSpPr>
          <p:cNvPr id="44" name="CuadroTexto 62">
            <a:extLst>
              <a:ext uri="{FF2B5EF4-FFF2-40B4-BE49-F238E27FC236}">
                <a16:creationId xmlns:a16="http://schemas.microsoft.com/office/drawing/2014/main" id="{65C11BF6-7CDE-FA4F-AA49-63AA0FEEE09F}"/>
              </a:ext>
            </a:extLst>
          </p:cNvPr>
          <p:cNvSpPr txBox="1"/>
          <p:nvPr/>
        </p:nvSpPr>
        <p:spPr>
          <a:xfrm>
            <a:off x="549136" y="5390985"/>
            <a:ext cx="2481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noStrike" kern="1200" cap="none" spc="0" normalizeH="0" baseline="0" noProof="0" dirty="0">
                <a:ln>
                  <a:noFill/>
                </a:ln>
                <a:effectLst/>
                <a:uLnTx/>
                <a:uFillTx/>
                <a:latin typeface="Century Gothic" panose="020F0302020204030204"/>
                <a:ea typeface="+mn-ea"/>
                <a:cs typeface="+mn-cs"/>
              </a:rPr>
              <a:t>strange]</a:t>
            </a:r>
            <a:endParaRPr kumimoji="0" lang="es-GB" sz="2000" b="1" i="0" u="none" strike="noStrike" kern="1200" cap="none" spc="0" normalizeH="0" baseline="0" noProof="0" dirty="0">
              <a:ln>
                <a:noFill/>
              </a:ln>
              <a:effectLst/>
              <a:uLnTx/>
              <a:uFillTx/>
              <a:latin typeface="Century Gothic" panose="020F0302020204030204"/>
              <a:ea typeface="+mn-ea"/>
              <a:cs typeface="+mn-cs"/>
            </a:endParaRPr>
          </a:p>
        </p:txBody>
      </p:sp>
      <p:sp>
        <p:nvSpPr>
          <p:cNvPr id="45" name="CuadroTexto 62">
            <a:extLst>
              <a:ext uri="{FF2B5EF4-FFF2-40B4-BE49-F238E27FC236}">
                <a16:creationId xmlns:a16="http://schemas.microsoft.com/office/drawing/2014/main" id="{65C11BF6-7CDE-FA4F-AA49-63AA0FEEE09F}"/>
              </a:ext>
            </a:extLst>
          </p:cNvPr>
          <p:cNvSpPr txBox="1"/>
          <p:nvPr/>
        </p:nvSpPr>
        <p:spPr>
          <a:xfrm>
            <a:off x="2722336" y="5410408"/>
            <a:ext cx="2481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noStrike" kern="1200" cap="none" spc="0" normalizeH="0" baseline="0" noProof="0" dirty="0">
                <a:ln>
                  <a:noFill/>
                </a:ln>
                <a:effectLst/>
                <a:uLnTx/>
                <a:uFillTx/>
                <a:latin typeface="Century Gothic" panose="020F0302020204030204"/>
                <a:ea typeface="+mn-ea"/>
                <a:cs typeface="+mn-cs"/>
              </a:rPr>
              <a:t>tired]</a:t>
            </a:r>
            <a:endParaRPr kumimoji="0" lang="es-GB" sz="2000" b="1" i="0" u="none" strike="noStrike" kern="1200" cap="none" spc="0" normalizeH="0" baseline="0" noProof="0" dirty="0">
              <a:ln>
                <a:noFill/>
              </a:ln>
              <a:effectLst/>
              <a:uLnTx/>
              <a:uFillTx/>
              <a:latin typeface="Century Gothic" panose="020F0302020204030204"/>
              <a:ea typeface="+mn-ea"/>
              <a:cs typeface="+mn-cs"/>
            </a:endParaRPr>
          </a:p>
        </p:txBody>
      </p:sp>
      <p:sp>
        <p:nvSpPr>
          <p:cNvPr id="47" name="CuadroTexto 62">
            <a:extLst>
              <a:ext uri="{FF2B5EF4-FFF2-40B4-BE49-F238E27FC236}">
                <a16:creationId xmlns:a16="http://schemas.microsoft.com/office/drawing/2014/main" id="{7CD6A778-38D3-2848-A91A-66092C1A55BE}"/>
              </a:ext>
            </a:extLst>
          </p:cNvPr>
          <p:cNvSpPr txBox="1"/>
          <p:nvPr/>
        </p:nvSpPr>
        <p:spPr>
          <a:xfrm>
            <a:off x="4025693" y="4987698"/>
            <a:ext cx="1857236" cy="707886"/>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we 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noStrike" kern="1200" cap="none" spc="0" normalizeH="0" baseline="0" noProof="0" dirty="0">
                <a:ln>
                  <a:noFill/>
                </a:ln>
                <a:effectLst/>
                <a:uLnTx/>
                <a:uFillTx/>
                <a:latin typeface="Century Gothic" panose="020F0302020204030204"/>
                <a:ea typeface="+mn-ea"/>
                <a:cs typeface="+mn-cs"/>
              </a:rPr>
              <a:t>permanent</a:t>
            </a:r>
            <a:r>
              <a:rPr kumimoji="0" lang="es-GB" sz="2000" b="0" i="0" u="none" strike="noStrike" kern="1200" cap="none" spc="0" normalizeH="0" baseline="0" noProof="0" dirty="0">
                <a:ln>
                  <a:noFill/>
                </a:ln>
                <a:effectLst/>
                <a:uLnTx/>
                <a:uFillTx/>
                <a:latin typeface="Century Gothic" panose="020F0302020204030204"/>
                <a:ea typeface="+mn-ea"/>
                <a:cs typeface="+mn-cs"/>
              </a:rPr>
              <a:t>]</a:t>
            </a:r>
          </a:p>
        </p:txBody>
      </p:sp>
      <p:sp>
        <p:nvSpPr>
          <p:cNvPr id="48" name="CuadroTexto 62">
            <a:extLst>
              <a:ext uri="{FF2B5EF4-FFF2-40B4-BE49-F238E27FC236}">
                <a16:creationId xmlns:a16="http://schemas.microsoft.com/office/drawing/2014/main" id="{7CD6A778-38D3-2848-A91A-66092C1A55BE}"/>
              </a:ext>
            </a:extLst>
          </p:cNvPr>
          <p:cNvSpPr txBox="1"/>
          <p:nvPr/>
        </p:nvSpPr>
        <p:spPr>
          <a:xfrm>
            <a:off x="7731831" y="5343300"/>
            <a:ext cx="25762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noStrike" kern="1200" cap="none" spc="0" normalizeH="0" baseline="0" noProof="0" dirty="0">
                <a:ln>
                  <a:noFill/>
                </a:ln>
                <a:effectLst/>
                <a:uLnTx/>
                <a:uFillTx/>
                <a:latin typeface="Century Gothic" panose="020F0302020204030204"/>
                <a:ea typeface="+mn-ea"/>
                <a:cs typeface="+mn-cs"/>
              </a:rPr>
              <a:t>funny</a:t>
            </a:r>
            <a:r>
              <a:rPr kumimoji="0" lang="es-GB" sz="2000" b="1" i="0" u="none" strike="noStrike" kern="1200" cap="none" spc="0" normalizeH="0" baseline="0" noProof="0" dirty="0">
                <a:ln>
                  <a:noFill/>
                </a:ln>
                <a:effectLst/>
                <a:uLnTx/>
                <a:uFillTx/>
                <a:latin typeface="Century Gothic" panose="020F0302020204030204"/>
                <a:ea typeface="+mn-ea"/>
                <a:cs typeface="+mn-cs"/>
              </a:rPr>
              <a:t>]</a:t>
            </a:r>
          </a:p>
        </p:txBody>
      </p:sp>
      <p:pic>
        <p:nvPicPr>
          <p:cNvPr id="49" name="Picture 48">
            <a:extLst>
              <a:ext uri="{FF2B5EF4-FFF2-40B4-BE49-F238E27FC236}">
                <a16:creationId xmlns:a16="http://schemas.microsoft.com/office/drawing/2014/main" id="{895B9C28-0363-4D98-896E-CA08671B4142}"/>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78197" y="4465860"/>
            <a:ext cx="899744" cy="883889"/>
          </a:xfrm>
          <a:prstGeom prst="rect">
            <a:avLst/>
          </a:prstGeom>
        </p:spPr>
      </p:pic>
      <p:sp>
        <p:nvSpPr>
          <p:cNvPr id="50" name="TextBox 49">
            <a:extLst>
              <a:ext uri="{FF2B5EF4-FFF2-40B4-BE49-F238E27FC236}">
                <a16:creationId xmlns:a16="http://schemas.microsoft.com/office/drawing/2014/main" id="{F8709D37-1158-469E-AFD9-B73C0D9FDB1D}"/>
              </a:ext>
            </a:extLst>
          </p:cNvPr>
          <p:cNvSpPr txBox="1"/>
          <p:nvPr/>
        </p:nvSpPr>
        <p:spPr>
          <a:xfrm>
            <a:off x="6153503" y="4892216"/>
            <a:ext cx="1537833" cy="830997"/>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we are (state)</a:t>
            </a:r>
            <a:endParaRPr kumimoji="0" lang="en-GB" sz="2300" b="1" i="0" u="none" strike="noStrike" kern="1200" cap="none" spc="0" normalizeH="0" baseline="0" noProof="0" dirty="0">
              <a:ln>
                <a:noFill/>
              </a:ln>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9113D0F1-3F72-494D-94FF-8F926BFC9543}"/>
              </a:ext>
            </a:extLst>
          </p:cNvPr>
          <p:cNvSpPr txBox="1"/>
          <p:nvPr/>
        </p:nvSpPr>
        <p:spPr>
          <a:xfrm>
            <a:off x="9510038" y="4934250"/>
            <a:ext cx="2056691" cy="830997"/>
          </a:xfrm>
          <a:prstGeom prst="rect">
            <a:avLst/>
          </a:prstGeom>
          <a:solidFill>
            <a:schemeClr val="accent1">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you are [permanent]</a:t>
            </a:r>
          </a:p>
        </p:txBody>
      </p:sp>
    </p:spTree>
    <p:extLst>
      <p:ext uri="{BB962C8B-B14F-4D97-AF65-F5344CB8AC3E}">
        <p14:creationId xmlns:p14="http://schemas.microsoft.com/office/powerpoint/2010/main" val="3962057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13" name="TextBox 7">
            <a:extLst>
              <a:ext uri="{FF2B5EF4-FFF2-40B4-BE49-F238E27FC236}">
                <a16:creationId xmlns:a16="http://schemas.microsoft.com/office/drawing/2014/main" id="{1CC8D292-4A50-9242-9A22-191240819016}"/>
              </a:ext>
            </a:extLst>
          </p:cNvPr>
          <p:cNvSpPr txBox="1"/>
          <p:nvPr/>
        </p:nvSpPr>
        <p:spPr>
          <a:xfrm>
            <a:off x="231034" y="2230776"/>
            <a:ext cx="47643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Trabajamos</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parejas.</a:t>
            </a:r>
            <a:endParaRPr kumimoji="0" lang="en-GB" sz="2400" b="0" i="0" u="none" strike="noStrike" kern="1200" cap="none" spc="0" normalizeH="0" baseline="0" noProof="0" dirty="0">
              <a:ln>
                <a:noFill/>
              </a:ln>
              <a:effectLst/>
              <a:uLnTx/>
              <a:uFillTx/>
              <a:latin typeface="Tw Cen MT" panose="020B0602020104020603"/>
              <a:ea typeface="+mn-ea"/>
              <a:cs typeface="+mn-cs"/>
            </a:endParaRPr>
          </a:p>
        </p:txBody>
      </p:sp>
      <p:sp>
        <p:nvSpPr>
          <p:cNvPr id="14" name="TextBox 7">
            <a:extLst>
              <a:ext uri="{FF2B5EF4-FFF2-40B4-BE49-F238E27FC236}">
                <a16:creationId xmlns:a16="http://schemas.microsoft.com/office/drawing/2014/main" id="{1C62F8CB-AA75-A045-AF80-25D4782658C8}"/>
              </a:ext>
            </a:extLst>
          </p:cNvPr>
          <p:cNvSpPr txBox="1"/>
          <p:nvPr/>
        </p:nvSpPr>
        <p:spPr>
          <a:xfrm>
            <a:off x="207046" y="2829525"/>
            <a:ext cx="5992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El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estudiante</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A lee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unas</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frases</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effectLst/>
              <a:uLnTx/>
              <a:uFillTx/>
              <a:latin typeface="Tw Cen MT" panose="020B0602020104020603"/>
              <a:ea typeface="+mn-ea"/>
              <a:cs typeface="+mn-cs"/>
            </a:endParaRPr>
          </a:p>
        </p:txBody>
      </p:sp>
      <p:sp>
        <p:nvSpPr>
          <p:cNvPr id="15" name="TextBox 7">
            <a:extLst>
              <a:ext uri="{FF2B5EF4-FFF2-40B4-BE49-F238E27FC236}">
                <a16:creationId xmlns:a16="http://schemas.microsoft.com/office/drawing/2014/main" id="{EF3B503F-086D-6146-B019-EA9956E44F20}"/>
              </a:ext>
            </a:extLst>
          </p:cNvPr>
          <p:cNvSpPr txBox="1"/>
          <p:nvPr/>
        </p:nvSpPr>
        <p:spPr>
          <a:xfrm>
            <a:off x="5414171" y="2665589"/>
            <a:ext cx="38678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El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estudiante</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B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y escribe. </a:t>
            </a:r>
            <a:b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2400" i="0" u="none" strike="noStrike" kern="1200" cap="none" spc="0" normalizeH="0" baseline="0" noProof="0" dirty="0">
                <a:ln>
                  <a:noFill/>
                </a:ln>
                <a:effectLst/>
                <a:uLnTx/>
                <a:uFillTx/>
                <a:latin typeface="Century Gothic" panose="020B0502020202020204" pitchFamily="34" charset="0"/>
                <a:ea typeface="+mn-ea"/>
                <a:cs typeface="+mn-cs"/>
              </a:rPr>
              <a:t>¿Es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eo</a:t>
            </a:r>
            <a:r>
              <a:rPr kumimoji="0" lang="en-GB" sz="2400" i="0" u="none" strike="noStrike" kern="1200" cap="none" spc="0" normalizeH="0" baseline="0" noProof="0" dirty="0">
                <a:ln>
                  <a:noFill/>
                </a:ln>
                <a:effectLst/>
                <a:uLnTx/>
                <a:uFillTx/>
                <a:latin typeface="Century Gothic" panose="020B0502020202020204" pitchFamily="34" charset="0"/>
                <a:ea typeface="+mn-ea"/>
                <a:cs typeface="+mn-cs"/>
              </a:rPr>
              <a:t>’ o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oe</a:t>
            </a:r>
            <a:r>
              <a:rPr kumimoji="0" lang="en-GB" sz="240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400" i="0" u="none" strike="noStrike" kern="1200" cap="none" spc="0" normalizeH="0" baseline="0" noProof="0" dirty="0">
              <a:ln>
                <a:noFill/>
              </a:ln>
              <a:effectLst/>
              <a:uLnTx/>
              <a:uFillTx/>
              <a:latin typeface="Tw Cen MT" panose="020B0602020104020603"/>
              <a:ea typeface="+mn-ea"/>
              <a:cs typeface="+mn-cs"/>
            </a:endParaRPr>
          </a:p>
        </p:txBody>
      </p:sp>
      <p:sp>
        <p:nvSpPr>
          <p:cNvPr id="17" name="Rounded Rectangle 11" descr="background rectangle&#10;">
            <a:extLst>
              <a:ext uri="{FF2B5EF4-FFF2-40B4-BE49-F238E27FC236}">
                <a16:creationId xmlns:a16="http://schemas.microsoft.com/office/drawing/2014/main" id="{5DF2C1EA-6560-BE4B-8A90-DB2C1FB52DC1}"/>
              </a:ext>
            </a:extLst>
          </p:cNvPr>
          <p:cNvSpPr/>
          <p:nvPr/>
        </p:nvSpPr>
        <p:spPr>
          <a:xfrm>
            <a:off x="8549088" y="237479"/>
            <a:ext cx="3474446" cy="425302"/>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E1542AEB-4399-5A4E-A3B3-B518BF1BC6EA}"/>
              </a:ext>
            </a:extLst>
          </p:cNvPr>
          <p:cNvSpPr txBox="1">
            <a:spLocks/>
          </p:cNvSpPr>
          <p:nvPr/>
        </p:nvSpPr>
        <p:spPr>
          <a:xfrm>
            <a:off x="8468353" y="286834"/>
            <a:ext cx="3586790" cy="3759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2" name="TextBox 7">
            <a:extLst>
              <a:ext uri="{FF2B5EF4-FFF2-40B4-BE49-F238E27FC236}">
                <a16:creationId xmlns:a16="http://schemas.microsoft.com/office/drawing/2014/main" id="{240B0CD7-08AE-BD41-95B3-BF04F19DFA93}"/>
              </a:ext>
            </a:extLst>
          </p:cNvPr>
          <p:cNvSpPr txBox="1"/>
          <p:nvPr/>
        </p:nvSpPr>
        <p:spPr>
          <a:xfrm>
            <a:off x="231034" y="3962270"/>
            <a:ext cx="3193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Ejemplo</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effectLst/>
              <a:uLnTx/>
              <a:uFillTx/>
              <a:latin typeface="Tw Cen MT" panose="020B0602020104020603"/>
              <a:ea typeface="+mn-ea"/>
              <a:cs typeface="+mn-cs"/>
            </a:endParaRPr>
          </a:p>
        </p:txBody>
      </p:sp>
      <p:sp>
        <p:nvSpPr>
          <p:cNvPr id="23" name="TextBox 7">
            <a:extLst>
              <a:ext uri="{FF2B5EF4-FFF2-40B4-BE49-F238E27FC236}">
                <a16:creationId xmlns:a16="http://schemas.microsoft.com/office/drawing/2014/main" id="{C020984D-8245-C144-B444-A119D4151FE0}"/>
              </a:ext>
            </a:extLst>
          </p:cNvPr>
          <p:cNvSpPr txBox="1"/>
          <p:nvPr/>
        </p:nvSpPr>
        <p:spPr>
          <a:xfrm>
            <a:off x="265030" y="4618419"/>
            <a:ext cx="27367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effectLst/>
                <a:uLnTx/>
                <a:uFillTx/>
                <a:latin typeface="Century Gothic" panose="020B0502020202020204" pitchFamily="34" charset="0"/>
                <a:ea typeface="+mn-ea"/>
                <a:cs typeface="+mn-cs"/>
              </a:rPr>
              <a:t>Estudiante</a:t>
            </a:r>
            <a:r>
              <a:rPr kumimoji="0" lang="en-GB" sz="3000" b="1" i="0" u="none" strike="noStrike" kern="1200" cap="none" spc="0" normalizeH="0" baseline="0" noProof="0" dirty="0">
                <a:ln>
                  <a:noFill/>
                </a:ln>
                <a:effectLst/>
                <a:uLnTx/>
                <a:uFillTx/>
                <a:latin typeface="Century Gothic" panose="020B0502020202020204" pitchFamily="34" charset="0"/>
                <a:ea typeface="+mn-ea"/>
                <a:cs typeface="+mn-cs"/>
              </a:rPr>
              <a:t> A</a:t>
            </a:r>
            <a:endParaRPr kumimoji="0" lang="en-GB" sz="3000" b="1" i="0" u="none" strike="noStrike" kern="1200" cap="none" spc="0" normalizeH="0" baseline="0" noProof="0" dirty="0">
              <a:ln>
                <a:noFill/>
              </a:ln>
              <a:effectLst/>
              <a:uLnTx/>
              <a:uFillTx/>
              <a:latin typeface="Tw Cen MT" panose="020B0602020104020603"/>
              <a:ea typeface="+mn-ea"/>
              <a:cs typeface="+mn-cs"/>
            </a:endParaRPr>
          </a:p>
        </p:txBody>
      </p:sp>
      <p:sp>
        <p:nvSpPr>
          <p:cNvPr id="25" name="TextBox 7">
            <a:extLst>
              <a:ext uri="{FF2B5EF4-FFF2-40B4-BE49-F238E27FC236}">
                <a16:creationId xmlns:a16="http://schemas.microsoft.com/office/drawing/2014/main" id="{4E4894F5-3C33-F04F-9A50-C057A5FC1BEB}"/>
              </a:ext>
            </a:extLst>
          </p:cNvPr>
          <p:cNvSpPr txBox="1"/>
          <p:nvPr/>
        </p:nvSpPr>
        <p:spPr>
          <a:xfrm>
            <a:off x="8155868" y="4529286"/>
            <a:ext cx="27367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effectLst/>
                <a:uLnTx/>
                <a:uFillTx/>
                <a:latin typeface="Century Gothic" panose="020B0502020202020204" pitchFamily="34" charset="0"/>
                <a:ea typeface="+mn-ea"/>
                <a:cs typeface="+mn-cs"/>
              </a:rPr>
              <a:t>Estudiante</a:t>
            </a:r>
            <a:r>
              <a:rPr kumimoji="0" lang="en-GB" sz="3000" b="1" i="0" u="none" strike="noStrike" kern="1200" cap="none" spc="0" normalizeH="0" baseline="0" noProof="0" dirty="0">
                <a:ln>
                  <a:noFill/>
                </a:ln>
                <a:effectLst/>
                <a:uLnTx/>
                <a:uFillTx/>
                <a:latin typeface="Century Gothic" panose="020B0502020202020204" pitchFamily="34" charset="0"/>
                <a:ea typeface="+mn-ea"/>
                <a:cs typeface="+mn-cs"/>
              </a:rPr>
              <a:t> B</a:t>
            </a:r>
            <a:endParaRPr kumimoji="0" lang="en-GB" sz="3000" b="1" i="0" u="none" strike="noStrike" kern="1200" cap="none" spc="0" normalizeH="0" baseline="0" noProof="0" dirty="0">
              <a:ln>
                <a:noFill/>
              </a:ln>
              <a:effectLst/>
              <a:uLnTx/>
              <a:uFillTx/>
              <a:latin typeface="Tw Cen MT" panose="020B0602020104020603"/>
              <a:ea typeface="+mn-ea"/>
              <a:cs typeface="+mn-cs"/>
            </a:endParaRPr>
          </a:p>
        </p:txBody>
      </p:sp>
      <p:sp>
        <p:nvSpPr>
          <p:cNvPr id="3" name="Rectángulo 2">
            <a:extLst>
              <a:ext uri="{FF2B5EF4-FFF2-40B4-BE49-F238E27FC236}">
                <a16:creationId xmlns:a16="http://schemas.microsoft.com/office/drawing/2014/main" id="{53AE56C8-AE6E-CB43-A2D4-B7D4643F8EFE}"/>
              </a:ext>
            </a:extLst>
          </p:cNvPr>
          <p:cNvSpPr/>
          <p:nvPr/>
        </p:nvSpPr>
        <p:spPr>
          <a:xfrm>
            <a:off x="430102" y="5277653"/>
            <a:ext cx="3156061" cy="993752"/>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chemeClr val="tx1"/>
                </a:solidFill>
                <a:effectLst/>
                <a:uLnTx/>
                <a:uFillTx/>
                <a:latin typeface="Century Gothic" panose="020F0302020204030204"/>
                <a:ea typeface="+mn-ea"/>
                <a:cs typeface="+mn-cs"/>
              </a:rPr>
              <a:t>Papá, cuando veo este vídeo que grabé del campamento... </a:t>
            </a:r>
            <a:endPar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 name="Llamada rectangular 5">
            <a:extLst>
              <a:ext uri="{FF2B5EF4-FFF2-40B4-BE49-F238E27FC236}">
                <a16:creationId xmlns:a16="http://schemas.microsoft.com/office/drawing/2014/main" id="{39EF0E4C-2D68-BE45-BDE9-AF12C2E97C8E}"/>
              </a:ext>
            </a:extLst>
          </p:cNvPr>
          <p:cNvSpPr/>
          <p:nvPr/>
        </p:nvSpPr>
        <p:spPr>
          <a:xfrm>
            <a:off x="2723877" y="3929611"/>
            <a:ext cx="4827596" cy="876674"/>
          </a:xfrm>
          <a:prstGeom prst="wedgeRectCallout">
            <a:avLst>
              <a:gd name="adj1" fmla="val -52854"/>
              <a:gd name="adj2" fmla="val 9388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6" name="Rectángulo 25">
            <a:extLst>
              <a:ext uri="{FF2B5EF4-FFF2-40B4-BE49-F238E27FC236}">
                <a16:creationId xmlns:a16="http://schemas.microsoft.com/office/drawing/2014/main" id="{464C63FE-310E-7D4E-96F0-AEFFC1FA68FF}"/>
              </a:ext>
            </a:extLst>
          </p:cNvPr>
          <p:cNvSpPr/>
          <p:nvPr/>
        </p:nvSpPr>
        <p:spPr>
          <a:xfrm>
            <a:off x="8005060" y="5048662"/>
            <a:ext cx="3482090" cy="125382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chemeClr val="tx1"/>
                </a:solidFill>
                <a:effectLst/>
                <a:uLnTx/>
                <a:uFillTx/>
                <a:latin typeface="Century Gothic" panose="020F0302020204030204"/>
                <a:ea typeface="+mn-ea"/>
                <a:cs typeface="+mn-cs"/>
              </a:rPr>
              <a:t>Papá, cuando v_ _ este </a:t>
            </a:r>
            <a:r>
              <a:rPr kumimoji="0" lang="es-ES"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víd</a:t>
            </a:r>
            <a:r>
              <a:rPr kumimoji="0" lang="es-ES" sz="2200" b="0" i="0" u="none" strike="noStrike" kern="1200" cap="none" spc="0" normalizeH="0" baseline="0" noProof="0" dirty="0">
                <a:ln>
                  <a:noFill/>
                </a:ln>
                <a:solidFill>
                  <a:schemeClr val="tx1"/>
                </a:solidFill>
                <a:effectLst/>
                <a:uLnTx/>
                <a:uFillTx/>
                <a:latin typeface="Century Gothic" panose="020F0302020204030204"/>
                <a:ea typeface="+mn-ea"/>
                <a:cs typeface="+mn-cs"/>
              </a:rPr>
              <a:t>_ _ que grabé del campamento... </a:t>
            </a:r>
            <a:endParaRPr kumimoji="0" lang="es-GB" sz="2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27" name="Imagen 26">
            <a:extLst>
              <a:ext uri="{FF2B5EF4-FFF2-40B4-BE49-F238E27FC236}">
                <a16:creationId xmlns:a16="http://schemas.microsoft.com/office/drawing/2014/main" id="{36E07C94-1C43-1C49-899F-14D84FBA251C}"/>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 uri="{28A0092B-C50C-407E-A947-70E740481C1C}">
                <a14:useLocalDpi xmlns:a14="http://schemas.microsoft.com/office/drawing/2010/main"/>
              </a:ext>
            </a:extLst>
          </a:blip>
          <a:stretch>
            <a:fillRect/>
          </a:stretch>
        </p:blipFill>
        <p:spPr>
          <a:xfrm>
            <a:off x="10918419" y="4402864"/>
            <a:ext cx="1008551" cy="806841"/>
          </a:xfrm>
          <a:prstGeom prst="rect">
            <a:avLst/>
          </a:prstGeom>
        </p:spPr>
      </p:pic>
      <p:sp>
        <p:nvSpPr>
          <p:cNvPr id="31" name="CuadroTexto 30">
            <a:extLst>
              <a:ext uri="{FF2B5EF4-FFF2-40B4-BE49-F238E27FC236}">
                <a16:creationId xmlns:a16="http://schemas.microsoft.com/office/drawing/2014/main" id="{5AA59472-2364-3246-9657-22585904926F}"/>
              </a:ext>
            </a:extLst>
          </p:cNvPr>
          <p:cNvSpPr txBox="1"/>
          <p:nvPr/>
        </p:nvSpPr>
        <p:spPr>
          <a:xfrm>
            <a:off x="4819048" y="5144578"/>
            <a:ext cx="255390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effectLst/>
                <a:uLnTx/>
                <a:uFillTx/>
                <a:latin typeface="Century Gothic" panose="020F0302020204030204"/>
                <a:ea typeface="+mn-ea"/>
                <a:cs typeface="+mn-cs"/>
              </a:rPr>
              <a:t>*</a:t>
            </a:r>
            <a:r>
              <a:rPr kumimoji="0" lang="es-ES" sz="2000" b="0" i="0" u="none" strike="noStrike" kern="1200" cap="none" spc="0" normalizeH="0" baseline="0" noProof="0" dirty="0">
                <a:ln>
                  <a:noFill/>
                </a:ln>
                <a:effectLst/>
                <a:uLnTx/>
                <a:uFillTx/>
                <a:latin typeface="Century Gothic" panose="020F0302020204030204"/>
                <a:ea typeface="+mn-ea"/>
                <a:cs typeface="+mn-cs"/>
              </a:rPr>
              <a:t>el poeta</a:t>
            </a:r>
            <a:r>
              <a:rPr kumimoji="0" lang="es-GB" sz="2000" b="0" i="0" u="none" strike="noStrike" kern="1200" cap="none" spc="0" normalizeH="0" baseline="0" noProof="0" dirty="0">
                <a:ln>
                  <a:noFill/>
                </a:ln>
                <a:effectLst/>
                <a:uLnTx/>
                <a:uFillTx/>
                <a:latin typeface="Century Gothic" panose="020F0302020204030204"/>
                <a:ea typeface="+mn-ea"/>
                <a:cs typeface="+mn-cs"/>
              </a:rPr>
              <a:t>= </a:t>
            </a:r>
            <a:r>
              <a:rPr kumimoji="0" lang="es-ES" sz="2000" b="0" i="0" u="none" strike="noStrike" kern="1200" cap="none" spc="0" normalizeH="0" baseline="0" noProof="0" dirty="0">
                <a:ln>
                  <a:noFill/>
                </a:ln>
                <a:effectLst/>
                <a:uLnTx/>
                <a:uFillTx/>
                <a:latin typeface="Century Gothic" panose="020F0302020204030204"/>
                <a:ea typeface="+mn-ea"/>
                <a:cs typeface="+mn-cs"/>
              </a:rPr>
              <a:t>poeta</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effectLst/>
                <a:uLnTx/>
                <a:uFillTx/>
                <a:latin typeface="Century Gothic" panose="020F0302020204030204"/>
                <a:ea typeface="+mn-ea"/>
                <a:cs typeface="+mn-cs"/>
              </a:rPr>
              <a:t>*el </a:t>
            </a:r>
            <a:r>
              <a:rPr kumimoji="0" lang="es-ES" sz="2000" b="0" i="0" u="none" strike="noStrike" kern="1200" cap="none" spc="0" normalizeH="0" baseline="0" noProof="0" dirty="0">
                <a:ln>
                  <a:noFill/>
                </a:ln>
                <a:effectLst/>
                <a:uLnTx/>
                <a:uFillTx/>
                <a:latin typeface="Century Gothic" panose="020F0302020204030204"/>
                <a:ea typeface="+mn-ea"/>
                <a:cs typeface="+mn-cs"/>
              </a:rPr>
              <a:t>poema</a:t>
            </a:r>
            <a:r>
              <a:rPr kumimoji="0" lang="es-GB" sz="2000" b="0" i="0" u="none" strike="noStrike" kern="1200" cap="none" spc="0" normalizeH="0" baseline="0" noProof="0" dirty="0">
                <a:ln>
                  <a:noFill/>
                </a:ln>
                <a:effectLst/>
                <a:uLnTx/>
                <a:uFillTx/>
                <a:latin typeface="Century Gothic" panose="020F0302020204030204"/>
                <a:ea typeface="+mn-ea"/>
                <a:cs typeface="+mn-cs"/>
              </a:rPr>
              <a:t> = </a:t>
            </a:r>
            <a:r>
              <a:rPr kumimoji="0" lang="es-ES" sz="2000" b="0" i="0" u="none" strike="noStrike" kern="1200" cap="none" spc="0" normalizeH="0" baseline="0" noProof="0" dirty="0" err="1">
                <a:ln>
                  <a:noFill/>
                </a:ln>
                <a:effectLst/>
                <a:uLnTx/>
                <a:uFillTx/>
                <a:latin typeface="Century Gothic" panose="020F0302020204030204"/>
                <a:ea typeface="+mn-ea"/>
                <a:cs typeface="+mn-cs"/>
              </a:rPr>
              <a:t>poem</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effectLst/>
                <a:uLnTx/>
                <a:uFillTx/>
                <a:latin typeface="Century Gothic" panose="020F0302020204030204"/>
                <a:ea typeface="+mn-ea"/>
                <a:cs typeface="+mn-cs"/>
              </a:rPr>
              <a:t>*el </a:t>
            </a:r>
            <a:r>
              <a:rPr kumimoji="0" lang="es-ES" sz="2000" b="0" i="0" u="none" strike="noStrike" kern="1200" cap="none" spc="0" normalizeH="0" baseline="0" noProof="0" dirty="0">
                <a:ln>
                  <a:noFill/>
                </a:ln>
                <a:effectLst/>
                <a:uLnTx/>
                <a:uFillTx/>
                <a:latin typeface="Century Gothic" panose="020F0302020204030204"/>
                <a:ea typeface="+mn-ea"/>
                <a:cs typeface="+mn-cs"/>
              </a:rPr>
              <a:t>héroe = </a:t>
            </a:r>
            <a:r>
              <a:rPr kumimoji="0" lang="es-ES" sz="2000" b="0" i="0" u="none" strike="noStrike" kern="1200" cap="none" spc="0" normalizeH="0" baseline="0" noProof="0" dirty="0" err="1">
                <a:ln>
                  <a:noFill/>
                </a:ln>
                <a:effectLst/>
                <a:uLnTx/>
                <a:uFillTx/>
                <a:latin typeface="Century Gothic" panose="020F0302020204030204"/>
                <a:ea typeface="+mn-ea"/>
                <a:cs typeface="+mn-cs"/>
              </a:rPr>
              <a:t>hero</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sp>
        <p:nvSpPr>
          <p:cNvPr id="11" name="Rectángulo 10">
            <a:extLst>
              <a:ext uri="{FF2B5EF4-FFF2-40B4-BE49-F238E27FC236}">
                <a16:creationId xmlns:a16="http://schemas.microsoft.com/office/drawing/2014/main" id="{C828F00C-B65B-034B-B86C-B8820BE21269}"/>
              </a:ext>
            </a:extLst>
          </p:cNvPr>
          <p:cNvSpPr/>
          <p:nvPr/>
        </p:nvSpPr>
        <p:spPr>
          <a:xfrm>
            <a:off x="4683927" y="5075654"/>
            <a:ext cx="2736782" cy="11535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Vocabulario</a:t>
            </a:r>
            <a:endParaRPr kumimoji="0" lang="es-GB" sz="2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4" name="TextBox 5">
            <a:extLst>
              <a:ext uri="{FF2B5EF4-FFF2-40B4-BE49-F238E27FC236}">
                <a16:creationId xmlns:a16="http://schemas.microsoft.com/office/drawing/2014/main" id="{C6068387-E6C6-9C47-AC53-AE85A3892EC9}"/>
              </a:ext>
            </a:extLst>
          </p:cNvPr>
          <p:cNvSpPr txBox="1"/>
          <p:nvPr/>
        </p:nvSpPr>
        <p:spPr>
          <a:xfrm>
            <a:off x="169583" y="1165833"/>
            <a:ext cx="113175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effectLst/>
                <a:uLnTx/>
                <a:uFillTx/>
                <a:latin typeface="Century Gothic" panose="020F0302020204030204"/>
                <a:ea typeface="+mn-ea"/>
                <a:cs typeface="+mn-cs"/>
              </a:rPr>
              <a:t>The Spanish vowels </a:t>
            </a:r>
            <a:r>
              <a:rPr kumimoji="0" lang="en-US" sz="2400" b="1" i="1" u="none" strike="noStrike" kern="1200" cap="none" spc="0" normalizeH="0" baseline="0" noProof="0" dirty="0">
                <a:ln>
                  <a:noFill/>
                </a:ln>
                <a:effectLst/>
                <a:uLnTx/>
                <a:uFillTx/>
                <a:latin typeface="Century Gothic" panose="020F0302020204030204"/>
                <a:ea typeface="+mn-ea"/>
                <a:cs typeface="+mn-cs"/>
              </a:rPr>
              <a:t>e</a:t>
            </a:r>
            <a:r>
              <a:rPr kumimoji="0" lang="en-US" sz="2400" b="0" i="1" u="none" strike="noStrike" kern="1200" cap="none" spc="0" normalizeH="0" baseline="0" noProof="0" dirty="0">
                <a:ln>
                  <a:noFill/>
                </a:ln>
                <a:effectLst/>
                <a:uLnTx/>
                <a:uFillTx/>
                <a:latin typeface="Century Gothic" panose="020F0302020204030204"/>
                <a:ea typeface="+mn-ea"/>
                <a:cs typeface="+mn-cs"/>
              </a:rPr>
              <a:t> and </a:t>
            </a:r>
            <a:r>
              <a:rPr kumimoji="0" lang="en-US" sz="2400" b="1" i="1" u="none" strike="noStrike" kern="1200" cap="none" spc="0" normalizeH="0" baseline="0" noProof="0" dirty="0">
                <a:ln>
                  <a:noFill/>
                </a:ln>
                <a:effectLst/>
                <a:uLnTx/>
                <a:uFillTx/>
                <a:latin typeface="Century Gothic" panose="020F0302020204030204"/>
                <a:ea typeface="+mn-ea"/>
                <a:cs typeface="+mn-cs"/>
              </a:rPr>
              <a:t>o </a:t>
            </a:r>
            <a:r>
              <a:rPr kumimoji="0" lang="en-US" sz="2400" i="1" u="none" strike="noStrike" kern="1200" cap="none" spc="0" normalizeH="0" baseline="0" noProof="0" dirty="0">
                <a:ln>
                  <a:noFill/>
                </a:ln>
                <a:effectLst/>
                <a:uLnTx/>
                <a:uFillTx/>
                <a:latin typeface="Century Gothic" panose="020F0302020204030204"/>
                <a:ea typeface="+mn-ea"/>
                <a:cs typeface="+mn-cs"/>
              </a:rPr>
              <a:t>are ‘strong’ vowels: when they </a:t>
            </a:r>
            <a:r>
              <a:rPr kumimoji="0" lang="en-US" sz="2400" b="0" i="1" u="none" strike="noStrike" kern="1200" cap="none" spc="0" normalizeH="0" baseline="0" noProof="0" dirty="0">
                <a:ln>
                  <a:noFill/>
                </a:ln>
                <a:effectLst/>
                <a:uLnTx/>
                <a:uFillTx/>
                <a:latin typeface="Century Gothic" panose="020F0302020204030204"/>
                <a:ea typeface="+mn-ea"/>
                <a:cs typeface="+mn-cs"/>
              </a:rPr>
              <a:t>appear next to each other they are pronounced </a:t>
            </a:r>
            <a:r>
              <a:rPr kumimoji="0" lang="en-US" sz="2400" b="1" i="1" u="none" strike="noStrike" kern="1200" cap="none" spc="0" normalizeH="0" baseline="0" noProof="0" dirty="0">
                <a:ln>
                  <a:noFill/>
                </a:ln>
                <a:effectLst/>
                <a:uLnTx/>
                <a:uFillTx/>
                <a:latin typeface="Century Gothic" panose="020F0302020204030204"/>
                <a:ea typeface="+mn-ea"/>
                <a:cs typeface="+mn-cs"/>
              </a:rPr>
              <a:t>separately</a:t>
            </a:r>
            <a:r>
              <a:rPr kumimoji="0" lang="en-US" sz="2400" b="0" i="1" u="none" strike="noStrike" kern="1200" cap="none" spc="0" normalizeH="0" baseline="0" noProof="0" dirty="0">
                <a:ln>
                  <a:noFill/>
                </a:ln>
                <a:effectLst/>
                <a:uLnTx/>
                <a:uFillTx/>
                <a:latin typeface="Century Gothic" panose="020F0302020204030204"/>
                <a:ea typeface="+mn-ea"/>
                <a:cs typeface="+mn-cs"/>
              </a:rPr>
              <a:t>, in different syllables. </a:t>
            </a:r>
          </a:p>
        </p:txBody>
      </p:sp>
      <p:sp>
        <p:nvSpPr>
          <p:cNvPr id="24" name="TextBox 7">
            <a:extLst>
              <a:ext uri="{FF2B5EF4-FFF2-40B4-BE49-F238E27FC236}">
                <a16:creationId xmlns:a16="http://schemas.microsoft.com/office/drawing/2014/main" id="{12903B05-13FD-8941-ACBD-055364E9FDE1}"/>
              </a:ext>
            </a:extLst>
          </p:cNvPr>
          <p:cNvSpPr txBox="1"/>
          <p:nvPr/>
        </p:nvSpPr>
        <p:spPr>
          <a:xfrm>
            <a:off x="10261748" y="5117895"/>
            <a:ext cx="796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eo</a:t>
            </a:r>
            <a:endParaRPr kumimoji="0" lang="en-GB" sz="2400" b="1" i="0" u="none" strike="noStrike" kern="1200" cap="none" spc="0" normalizeH="0" baseline="0" noProof="0" dirty="0">
              <a:ln>
                <a:noFill/>
              </a:ln>
              <a:effectLst/>
              <a:uLnTx/>
              <a:uFillTx/>
              <a:latin typeface="Tw Cen MT" panose="020B0602020104020603"/>
              <a:ea typeface="+mn-ea"/>
              <a:cs typeface="+mn-cs"/>
            </a:endParaRPr>
          </a:p>
        </p:txBody>
      </p:sp>
      <p:sp>
        <p:nvSpPr>
          <p:cNvPr id="28" name="TextBox 7">
            <a:extLst>
              <a:ext uri="{FF2B5EF4-FFF2-40B4-BE49-F238E27FC236}">
                <a16:creationId xmlns:a16="http://schemas.microsoft.com/office/drawing/2014/main" id="{89ACEF9E-DE39-1448-976B-2F81C45F6662}"/>
              </a:ext>
            </a:extLst>
          </p:cNvPr>
          <p:cNvSpPr txBox="1"/>
          <p:nvPr/>
        </p:nvSpPr>
        <p:spPr>
          <a:xfrm>
            <a:off x="8642063" y="5458190"/>
            <a:ext cx="796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eo</a:t>
            </a:r>
            <a:endParaRPr kumimoji="0" lang="en-GB" sz="2400" b="1" i="0" u="none" strike="noStrike" kern="1200" cap="none" spc="0" normalizeH="0" baseline="0" noProof="0" dirty="0">
              <a:ln>
                <a:noFill/>
              </a:ln>
              <a:effectLst/>
              <a:uLnTx/>
              <a:uFillTx/>
              <a:latin typeface="Tw Cen MT" panose="020B0602020104020603"/>
              <a:ea typeface="+mn-ea"/>
              <a:cs typeface="+mn-cs"/>
            </a:endParaRPr>
          </a:p>
        </p:txBody>
      </p:sp>
      <p:sp>
        <p:nvSpPr>
          <p:cNvPr id="4" name="Rectangle 3">
            <a:extLst>
              <a:ext uri="{FF2B5EF4-FFF2-40B4-BE49-F238E27FC236}">
                <a16:creationId xmlns:a16="http://schemas.microsoft.com/office/drawing/2014/main" id="{B7F339CF-5053-4E74-A870-0820CD81DD3D}"/>
              </a:ext>
            </a:extLst>
          </p:cNvPr>
          <p:cNvSpPr/>
          <p:nvPr/>
        </p:nvSpPr>
        <p:spPr>
          <a:xfrm>
            <a:off x="2723876" y="3985418"/>
            <a:ext cx="4827596" cy="707886"/>
          </a:xfrm>
          <a:prstGeom prst="rect">
            <a:avLst/>
          </a:prstGeom>
        </p:spPr>
        <p:txBody>
          <a:bodyPr wrap="square">
            <a:spAutoFit/>
          </a:bodyPr>
          <a:lstStyle/>
          <a:p>
            <a:pPr lvl="0" algn="ctr">
              <a:defRPr/>
            </a:pPr>
            <a:r>
              <a:rPr lang="es-ES" sz="2000" b="1" dirty="0"/>
              <a:t>Papá, cuando veo este vídeo que grabé del campamento... </a:t>
            </a:r>
            <a:endParaRPr lang="es-GB" sz="2000" b="1" dirty="0"/>
          </a:p>
        </p:txBody>
      </p:sp>
      <p:pic>
        <p:nvPicPr>
          <p:cNvPr id="4098" name="Picture 2" descr="camping clipart - Clip Art Library">
            <a:extLst>
              <a:ext uri="{FF2B5EF4-FFF2-40B4-BE49-F238E27FC236}">
                <a16:creationId xmlns:a16="http://schemas.microsoft.com/office/drawing/2014/main" id="{EDD9508D-BA05-6A4E-9029-B4AB234536D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93966" y="2077128"/>
            <a:ext cx="2667000"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41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9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grpId="0" nodeType="clickEffect">
                                  <p:stCondLst>
                                    <p:cond delay="0"/>
                                  </p:stCondLst>
                                  <p:childTnLst>
                                    <p:set>
                                      <p:cBhvr>
                                        <p:cTn id="5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3" grpId="0"/>
      <p:bldP spid="14" grpId="0"/>
      <p:bldP spid="15" grpId="0"/>
      <p:bldP spid="22" grpId="0"/>
      <p:bldP spid="23" grpId="0"/>
      <p:bldP spid="25" grpId="0"/>
      <p:bldP spid="3" grpId="0" animBg="1"/>
      <p:bldP spid="6" grpId="0" animBg="1"/>
      <p:bldP spid="26" grpId="0" animBg="1"/>
      <p:bldP spid="31" grpId="0"/>
      <p:bldP spid="11" grpId="0" animBg="1"/>
      <p:bldP spid="11" grpId="1" animBg="1"/>
      <p:bldP spid="24" grpId="0"/>
      <p:bldP spid="28"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solidFill>
                  <a:schemeClr val="bg1"/>
                </a:solidFill>
              </a:rPr>
              <a:t>Un </a:t>
            </a:r>
            <a:r>
              <a:rPr lang="en-GB" sz="3200" b="1" dirty="0" err="1">
                <a:solidFill>
                  <a:schemeClr val="bg1"/>
                </a:solidFill>
              </a:rPr>
              <a:t>día</a:t>
            </a:r>
            <a:r>
              <a:rPr lang="en-GB" sz="3200" b="1" dirty="0">
                <a:solidFill>
                  <a:schemeClr val="bg1"/>
                </a:solidFill>
              </a:rPr>
              <a:t> largo </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C8C77C08-5026-0447-B022-A3A477524218}"/>
              </a:ext>
            </a:extLst>
          </p:cNvPr>
          <p:cNvSpPr txBox="1"/>
          <p:nvPr/>
        </p:nvSpPr>
        <p:spPr>
          <a:xfrm>
            <a:off x="4269197" y="24904"/>
            <a:ext cx="621011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Persona</a:t>
            </a:r>
            <a:r>
              <a:rPr kumimoji="0" lang="en-US" sz="2200" b="0" i="0" u="none" strike="noStrike" kern="1200" cap="none" spc="0" normalizeH="0" noProof="0" dirty="0">
                <a:ln>
                  <a:noFill/>
                </a:ln>
                <a:effectLst/>
                <a:uLnTx/>
                <a:uFillTx/>
                <a:latin typeface="Century Gothic" panose="020F0302020204030204"/>
                <a:ea typeface="+mn-ea"/>
                <a:cs typeface="+mn-cs"/>
              </a:rPr>
              <a:t> A lee </a:t>
            </a:r>
            <a:r>
              <a:rPr kumimoji="0" lang="en-US" sz="2200" b="0" i="0" u="none" strike="noStrike" kern="1200" cap="none" spc="0" normalizeH="0" noProof="0" dirty="0" err="1">
                <a:ln>
                  <a:noFill/>
                </a:ln>
                <a:effectLst/>
                <a:uLnTx/>
                <a:uFillTx/>
                <a:latin typeface="Century Gothic" panose="020F0302020204030204"/>
                <a:ea typeface="+mn-ea"/>
                <a:cs typeface="+mn-cs"/>
              </a:rPr>
              <a:t>su</a:t>
            </a:r>
            <a:r>
              <a:rPr kumimoji="0" lang="en-US" sz="2200" b="0" i="0" u="none" strike="noStrike" kern="1200" cap="none" spc="0" normalizeH="0" noProof="0" dirty="0">
                <a:ln>
                  <a:noFill/>
                </a:ln>
                <a:effectLst/>
                <a:uLnTx/>
                <a:uFillTx/>
                <a:latin typeface="Century Gothic" panose="020F0302020204030204"/>
                <a:ea typeface="+mn-ea"/>
                <a:cs typeface="+mn-cs"/>
              </a:rPr>
              <a:t> </a:t>
            </a:r>
            <a:r>
              <a:rPr kumimoji="0" lang="en-US" sz="2200" b="0" i="0" u="none" strike="noStrike" kern="1200" cap="none" spc="0" normalizeH="0" noProof="0" dirty="0" err="1">
                <a:ln>
                  <a:noFill/>
                </a:ln>
                <a:effectLst/>
                <a:uLnTx/>
                <a:uFillTx/>
                <a:latin typeface="Century Gothic" panose="020F0302020204030204"/>
                <a:ea typeface="+mn-ea"/>
                <a:cs typeface="+mn-cs"/>
              </a:rPr>
              <a:t>versión</a:t>
            </a:r>
            <a:r>
              <a:rPr kumimoji="0" lang="en-US" sz="2200" b="0" i="0" u="none" strike="noStrike" kern="1200" cap="none" spc="0" normalizeH="0" noProof="0" dirty="0">
                <a:ln>
                  <a:noFill/>
                </a:ln>
                <a:effectLst/>
                <a:uLnTx/>
                <a:uFillTx/>
                <a:latin typeface="Century Gothic" panose="020F0302020204030204"/>
                <a:ea typeface="+mn-ea"/>
                <a:cs typeface="+mn-cs"/>
              </a:rPr>
              <a:t> del </a:t>
            </a:r>
            <a:r>
              <a:rPr kumimoji="0" lang="en-US" sz="2200" b="0" i="0" u="none" strike="noStrike" kern="1200" cap="none" spc="0" normalizeH="0" noProof="0" dirty="0" err="1">
                <a:ln>
                  <a:noFill/>
                </a:ln>
                <a:effectLst/>
                <a:uLnTx/>
                <a:uFillTx/>
                <a:latin typeface="Century Gothic" panose="020F0302020204030204"/>
                <a:ea typeface="+mn-ea"/>
                <a:cs typeface="+mn-cs"/>
              </a:rPr>
              <a:t>texto</a:t>
            </a:r>
            <a:r>
              <a:rPr kumimoji="0" lang="en-US" sz="2200" b="0" i="0" u="none" strike="noStrike" kern="1200" cap="none" spc="0" normalizeH="0" noProof="0" dirty="0">
                <a:ln>
                  <a:noFill/>
                </a:ln>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noProof="0" dirty="0">
                <a:ln>
                  <a:noFill/>
                </a:ln>
                <a:effectLst/>
                <a:uLnTx/>
                <a:uFillTx/>
                <a:latin typeface="Century Gothic" panose="020F0302020204030204"/>
                <a:ea typeface="+mn-ea"/>
                <a:cs typeface="+mn-cs"/>
              </a:rPr>
              <a:t>Persona B </a:t>
            </a:r>
            <a:r>
              <a:rPr kumimoji="0" lang="en-US" sz="2200" b="0" i="0" u="none" strike="noStrike" kern="1200" cap="none" spc="0" normalizeH="0" noProof="0" dirty="0" err="1">
                <a:ln>
                  <a:noFill/>
                </a:ln>
                <a:effectLst/>
                <a:uLnTx/>
                <a:uFillTx/>
                <a:latin typeface="Century Gothic" panose="020F0302020204030204"/>
                <a:ea typeface="+mn-ea"/>
                <a:cs typeface="+mn-cs"/>
              </a:rPr>
              <a:t>escucha</a:t>
            </a:r>
            <a:r>
              <a:rPr kumimoji="0" lang="en-US" sz="2200" b="0" i="0" u="none" strike="noStrike" kern="1200" cap="none" spc="0" normalizeH="0" noProof="0" dirty="0">
                <a:ln>
                  <a:noFill/>
                </a:ln>
                <a:effectLst/>
                <a:uLnTx/>
                <a:uFillTx/>
                <a:latin typeface="Century Gothic" panose="020F0302020204030204"/>
                <a:ea typeface="+mn-ea"/>
                <a:cs typeface="+mn-cs"/>
              </a:rPr>
              <a:t> y </a:t>
            </a:r>
            <a:r>
              <a:rPr kumimoji="0" lang="en-US" sz="2200" b="0" i="0" u="none" strike="noStrike" kern="1200" cap="none" spc="0" normalizeH="0" noProof="0" dirty="0" err="1">
                <a:ln>
                  <a:noFill/>
                </a:ln>
                <a:effectLst/>
                <a:uLnTx/>
                <a:uFillTx/>
                <a:latin typeface="Century Gothic" panose="020F0302020204030204"/>
                <a:ea typeface="+mn-ea"/>
                <a:cs typeface="+mn-cs"/>
              </a:rPr>
              <a:t>toma</a:t>
            </a:r>
            <a:r>
              <a:rPr kumimoji="0" lang="en-US" sz="2200" b="0" i="0" u="none" strike="noStrike" kern="1200" cap="none" spc="0" normalizeH="0" noProof="0" dirty="0">
                <a:ln>
                  <a:noFill/>
                </a:ln>
                <a:effectLst/>
                <a:uLnTx/>
                <a:uFillTx/>
                <a:latin typeface="Century Gothic" panose="020F0302020204030204"/>
                <a:ea typeface="+mn-ea"/>
                <a:cs typeface="+mn-cs"/>
              </a:rPr>
              <a:t> </a:t>
            </a:r>
            <a:r>
              <a:rPr kumimoji="0" lang="en-US" sz="2200" b="0" i="0" u="none" strike="noStrike" kern="1200" cap="none" spc="0" normalizeH="0" noProof="0" dirty="0" err="1">
                <a:ln>
                  <a:noFill/>
                </a:ln>
                <a:effectLst/>
                <a:uLnTx/>
                <a:uFillTx/>
                <a:latin typeface="Century Gothic" panose="020F0302020204030204"/>
                <a:ea typeface="+mn-ea"/>
                <a:cs typeface="+mn-cs"/>
              </a:rPr>
              <a:t>apuntes</a:t>
            </a:r>
            <a:r>
              <a:rPr kumimoji="0" lang="en-US" sz="2200" b="0" i="0" u="none" strike="noStrike" kern="1200" cap="none" spc="0" normalizeH="0" noProof="0" dirty="0">
                <a:ln>
                  <a:noFill/>
                </a:ln>
                <a:effectLst/>
                <a:uLnTx/>
                <a:uFillTx/>
                <a:latin typeface="Century Gothic" panose="020F0302020204030204"/>
                <a:ea typeface="+mn-ea"/>
                <a:cs typeface="+mn-cs"/>
              </a:rPr>
              <a:t>*. </a:t>
            </a:r>
          </a:p>
          <a:p>
            <a:pPr lvl="0">
              <a:defRPr/>
            </a:pPr>
            <a:r>
              <a:rPr lang="en-US" sz="2200" dirty="0"/>
              <a:t>¿</a:t>
            </a:r>
            <a:r>
              <a:rPr lang="en-US" sz="2200" dirty="0" err="1"/>
              <a:t>Cuáles</a:t>
            </a:r>
            <a:r>
              <a:rPr lang="en-US" sz="2200" dirty="0"/>
              <a:t> son las </a:t>
            </a:r>
            <a:r>
              <a:rPr lang="en-US" sz="2200" dirty="0" err="1"/>
              <a:t>diferencias</a:t>
            </a:r>
            <a:r>
              <a:rPr lang="en-US" sz="2200" dirty="0"/>
              <a:t>?</a:t>
            </a:r>
            <a:endParaRPr kumimoji="0" lang="en-US" sz="2200" b="0" i="0" u="none" strike="noStrike" kern="1200" cap="none" spc="0" normalizeH="0" baseline="0" noProof="0" dirty="0">
              <a:ln>
                <a:noFill/>
              </a:ln>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0B763C26-6033-4B4D-B32F-9D2E74E5BC6D}"/>
              </a:ext>
            </a:extLst>
          </p:cNvPr>
          <p:cNvSpPr/>
          <p:nvPr/>
        </p:nvSpPr>
        <p:spPr>
          <a:xfrm>
            <a:off x="2692400" y="1978535"/>
            <a:ext cx="7083776" cy="3477875"/>
          </a:xfrm>
          <a:prstGeom prst="rect">
            <a:avLst/>
          </a:prstGeom>
          <a:solidFill>
            <a:srgbClr val="FFF4E7"/>
          </a:solidFill>
          <a:ln>
            <a:solidFill>
              <a:srgbClr val="002060"/>
            </a:solidFill>
          </a:ln>
        </p:spPr>
        <p:txBody>
          <a:bodyPr wrap="square">
            <a:spAutoFit/>
          </a:bodyPr>
          <a:lstStyle/>
          <a:p>
            <a:r>
              <a:rPr lang="de-DE" sz="2000" dirty="0"/>
              <a:t>Este </a:t>
            </a:r>
            <a:r>
              <a:rPr lang="de-DE" sz="2000" b="1" dirty="0"/>
              <a:t>domingo</a:t>
            </a:r>
            <a:r>
              <a:rPr lang="de-DE" sz="2000" dirty="0"/>
              <a:t> voy a salir de la </a:t>
            </a:r>
            <a:r>
              <a:rPr lang="de-DE" sz="2000" b="1" dirty="0"/>
              <a:t>ciudad </a:t>
            </a:r>
            <a:r>
              <a:rPr lang="de-DE" sz="2000" dirty="0"/>
              <a:t>para visitar a mi amiga Ana. Ella vive en las </a:t>
            </a:r>
            <a:r>
              <a:rPr lang="de-DE" sz="2000" b="1" dirty="0"/>
              <a:t>montañas</a:t>
            </a:r>
            <a:r>
              <a:rPr lang="de-DE" sz="2000" dirty="0"/>
              <a:t>. Estoy muy </a:t>
            </a:r>
            <a:r>
              <a:rPr lang="de-DE" sz="2000" b="1" dirty="0"/>
              <a:t>feliz </a:t>
            </a:r>
            <a:r>
              <a:rPr lang="de-DE" sz="2000" dirty="0"/>
              <a:t>porque su pueblo es </a:t>
            </a:r>
            <a:r>
              <a:rPr lang="de-DE" sz="2000" b="1" dirty="0"/>
              <a:t>menos</a:t>
            </a:r>
            <a:r>
              <a:rPr lang="de-DE" sz="2000" dirty="0"/>
              <a:t> </a:t>
            </a:r>
            <a:r>
              <a:rPr lang="de-DE" sz="2000" b="1" dirty="0"/>
              <a:t>sucio</a:t>
            </a:r>
            <a:r>
              <a:rPr lang="de-DE" sz="2000" dirty="0"/>
              <a:t> que la ciudad, y estoy un poco </a:t>
            </a:r>
            <a:r>
              <a:rPr lang="de-DE" sz="2000" b="1" dirty="0"/>
              <a:t>malo</a:t>
            </a:r>
            <a:r>
              <a:rPr lang="de-DE" sz="2000" dirty="0"/>
              <a:t> hoy. ¡Necesito un día </a:t>
            </a:r>
            <a:r>
              <a:rPr lang="de-DE" sz="2000" b="1" dirty="0"/>
              <a:t>sin lluvia</a:t>
            </a:r>
            <a:r>
              <a:rPr lang="de-DE" sz="2000" dirty="0"/>
              <a:t>! Me encantan las </a:t>
            </a:r>
            <a:r>
              <a:rPr lang="de-DE" sz="2000" b="1" dirty="0"/>
              <a:t>vistas</a:t>
            </a:r>
            <a:r>
              <a:rPr lang="de-DE" sz="2000" dirty="0"/>
              <a:t> allí también, pero mi hermana dice que estoy </a:t>
            </a:r>
            <a:r>
              <a:rPr lang="de-DE" sz="2000" b="1" dirty="0"/>
              <a:t>loco</a:t>
            </a:r>
            <a:r>
              <a:rPr lang="de-DE" sz="2000" dirty="0"/>
              <a:t> porque la ciudad es </a:t>
            </a:r>
            <a:r>
              <a:rPr lang="de-DE" sz="2000" b="1" dirty="0"/>
              <a:t>más segura</a:t>
            </a:r>
            <a:r>
              <a:rPr lang="de-DE" sz="2000" dirty="0"/>
              <a:t> que el campo. Según ella, el campo es </a:t>
            </a:r>
            <a:r>
              <a:rPr lang="de-DE" sz="2000" b="1" dirty="0"/>
              <a:t>peor</a:t>
            </a:r>
            <a:r>
              <a:rPr lang="de-DE" sz="2000" dirty="0"/>
              <a:t> que la ciudad.</a:t>
            </a:r>
            <a:endParaRPr lang="en-GB" sz="2000" dirty="0"/>
          </a:p>
          <a:p>
            <a:r>
              <a:rPr lang="de-DE" sz="2000" dirty="0"/>
              <a:t> </a:t>
            </a:r>
            <a:endParaRPr lang="en-GB" sz="2000" dirty="0"/>
          </a:p>
          <a:p>
            <a:r>
              <a:rPr lang="de-DE" sz="2000" dirty="0"/>
              <a:t>Voy a describir a Ana. Es </a:t>
            </a:r>
            <a:r>
              <a:rPr lang="de-DE" sz="2000" b="1" dirty="0"/>
              <a:t>bonita, lista </a:t>
            </a:r>
            <a:r>
              <a:rPr lang="de-DE" sz="2000" dirty="0"/>
              <a:t>y </a:t>
            </a:r>
            <a:r>
              <a:rPr lang="de-DE" sz="2000" b="1" dirty="0"/>
              <a:t>bastante</a:t>
            </a:r>
            <a:r>
              <a:rPr lang="de-DE" sz="2000" dirty="0"/>
              <a:t> </a:t>
            </a:r>
            <a:r>
              <a:rPr lang="de-DE" sz="2000" b="1" dirty="0"/>
              <a:t>alegre, </a:t>
            </a:r>
            <a:r>
              <a:rPr lang="de-DE" sz="2000" dirty="0"/>
              <a:t>con el pelo </a:t>
            </a:r>
            <a:r>
              <a:rPr lang="de-DE" sz="2000" b="1" dirty="0"/>
              <a:t>moreno </a:t>
            </a:r>
            <a:r>
              <a:rPr lang="de-DE" sz="2000" dirty="0"/>
              <a:t>pero hoy está </a:t>
            </a:r>
            <a:r>
              <a:rPr lang="de-DE" sz="2000" b="1" dirty="0"/>
              <a:t>seria</a:t>
            </a:r>
            <a:r>
              <a:rPr lang="de-DE" sz="2000" dirty="0"/>
              <a:t> porque tiene un examen el </a:t>
            </a:r>
            <a:r>
              <a:rPr lang="de-DE" sz="2000" b="1" dirty="0"/>
              <a:t>jueves</a:t>
            </a:r>
            <a:r>
              <a:rPr lang="de-DE" sz="2000" dirty="0"/>
              <a:t>. </a:t>
            </a:r>
            <a:endParaRPr lang="en-GB" sz="2000" dirty="0"/>
          </a:p>
        </p:txBody>
      </p:sp>
      <p:sp>
        <p:nvSpPr>
          <p:cNvPr id="62" name="Speech Bubble: Rectangle with Corners Rounded 32">
            <a:extLst>
              <a:ext uri="{FF2B5EF4-FFF2-40B4-BE49-F238E27FC236}">
                <a16:creationId xmlns:a16="http://schemas.microsoft.com/office/drawing/2014/main" id="{DC2CB9E4-AFFE-491D-80E4-6F0819572CAB}"/>
              </a:ext>
            </a:extLst>
          </p:cNvPr>
          <p:cNvSpPr/>
          <p:nvPr/>
        </p:nvSpPr>
        <p:spPr>
          <a:xfrm>
            <a:off x="98776" y="5370239"/>
            <a:ext cx="2549174" cy="970823"/>
          </a:xfrm>
          <a:prstGeom prst="wedgeRoundRectCallout">
            <a:avLst>
              <a:gd name="adj1" fmla="val -49055"/>
              <a:gd name="adj2" fmla="val -12083"/>
              <a:gd name="adj3" fmla="val 16667"/>
            </a:avLst>
          </a:prstGeom>
          <a:solidFill>
            <a:schemeClr val="accent2">
              <a:lumMod val="20000"/>
              <a:lumOff val="8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Which other words did you need to change?</a:t>
            </a:r>
          </a:p>
        </p:txBody>
      </p:sp>
      <p:sp>
        <p:nvSpPr>
          <p:cNvPr id="30" name="Rectangle: Rounded Corners 8">
            <a:extLst>
              <a:ext uri="{FF2B5EF4-FFF2-40B4-BE49-F238E27FC236}">
                <a16:creationId xmlns:a16="http://schemas.microsoft.com/office/drawing/2014/main" id="{4C1C7C36-A3ED-4D57-9253-B3850414B202}"/>
              </a:ext>
            </a:extLst>
          </p:cNvPr>
          <p:cNvSpPr/>
          <p:nvPr/>
        </p:nvSpPr>
        <p:spPr>
          <a:xfrm>
            <a:off x="527050" y="4842117"/>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abur</a:t>
            </a:r>
            <a:r>
              <a:rPr lang="en-GB" sz="2000" b="1" dirty="0" err="1">
                <a:solidFill>
                  <a:schemeClr val="tx1"/>
                </a:solidFill>
                <a:latin typeface="Century Gothic" panose="020F0302020204030204"/>
              </a:rPr>
              <a:t>rido</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1" name="Rectangle: Rounded Corners 9">
            <a:extLst>
              <a:ext uri="{FF2B5EF4-FFF2-40B4-BE49-F238E27FC236}">
                <a16:creationId xmlns:a16="http://schemas.microsoft.com/office/drawing/2014/main" id="{D99F3718-6C9D-43E5-AD7C-05910A4114D7}"/>
              </a:ext>
            </a:extLst>
          </p:cNvPr>
          <p:cNvSpPr/>
          <p:nvPr/>
        </p:nvSpPr>
        <p:spPr>
          <a:xfrm>
            <a:off x="527049" y="4215008"/>
            <a:ext cx="154305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sábado</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2" name="Rectangle: Rounded Corners 10">
            <a:extLst>
              <a:ext uri="{FF2B5EF4-FFF2-40B4-BE49-F238E27FC236}">
                <a16:creationId xmlns:a16="http://schemas.microsoft.com/office/drawing/2014/main" id="{06CBDB9D-484A-4BF7-9CBE-36BB767B33F0}"/>
              </a:ext>
            </a:extLst>
          </p:cNvPr>
          <p:cNvSpPr/>
          <p:nvPr/>
        </p:nvSpPr>
        <p:spPr>
          <a:xfrm>
            <a:off x="527050" y="358635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menos</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3" name="Rectangle: Rounded Corners 11">
            <a:extLst>
              <a:ext uri="{FF2B5EF4-FFF2-40B4-BE49-F238E27FC236}">
                <a16:creationId xmlns:a16="http://schemas.microsoft.com/office/drawing/2014/main" id="{7F14E6D1-FE9F-4A34-967A-857C5EBE2473}"/>
              </a:ext>
            </a:extLst>
          </p:cNvPr>
          <p:cNvSpPr/>
          <p:nvPr/>
        </p:nvSpPr>
        <p:spPr>
          <a:xfrm>
            <a:off x="527050" y="290016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contento</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4" name="Rectangle: Rounded Corners 12">
            <a:extLst>
              <a:ext uri="{FF2B5EF4-FFF2-40B4-BE49-F238E27FC236}">
                <a16:creationId xmlns:a16="http://schemas.microsoft.com/office/drawing/2014/main" id="{5C605B34-3CF1-4880-9FAD-6F36CC83979A}"/>
              </a:ext>
            </a:extLst>
          </p:cNvPr>
          <p:cNvSpPr/>
          <p:nvPr/>
        </p:nvSpPr>
        <p:spPr>
          <a:xfrm>
            <a:off x="527050" y="221396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viernes</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5" name="Rectangle: Rounded Corners 13">
            <a:extLst>
              <a:ext uri="{FF2B5EF4-FFF2-40B4-BE49-F238E27FC236}">
                <a16:creationId xmlns:a16="http://schemas.microsoft.com/office/drawing/2014/main" id="{A0B1E846-1479-4C7E-AB0A-53D633AC60A7}"/>
              </a:ext>
            </a:extLst>
          </p:cNvPr>
          <p:cNvSpPr/>
          <p:nvPr/>
        </p:nvSpPr>
        <p:spPr>
          <a:xfrm>
            <a:off x="527050" y="160243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tonto</a:t>
            </a:r>
          </a:p>
        </p:txBody>
      </p:sp>
      <p:sp>
        <p:nvSpPr>
          <p:cNvPr id="36" name="Rectangle: Rounded Corners 14">
            <a:extLst>
              <a:ext uri="{FF2B5EF4-FFF2-40B4-BE49-F238E27FC236}">
                <a16:creationId xmlns:a16="http://schemas.microsoft.com/office/drawing/2014/main" id="{987B37B0-769D-4E60-B58D-1007B525E722}"/>
              </a:ext>
            </a:extLst>
          </p:cNvPr>
          <p:cNvSpPr/>
          <p:nvPr/>
        </p:nvSpPr>
        <p:spPr>
          <a:xfrm>
            <a:off x="2647950" y="1144971"/>
            <a:ext cx="144819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F0302020204030204"/>
              </a:rPr>
              <a:t>nervioso</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7" name="Rectangle: Rounded Corners 16">
            <a:extLst>
              <a:ext uri="{FF2B5EF4-FFF2-40B4-BE49-F238E27FC236}">
                <a16:creationId xmlns:a16="http://schemas.microsoft.com/office/drawing/2014/main" id="{4296EA8C-5547-44C8-9F5A-7394A56C09F5}"/>
              </a:ext>
            </a:extLst>
          </p:cNvPr>
          <p:cNvSpPr/>
          <p:nvPr/>
        </p:nvSpPr>
        <p:spPr>
          <a:xfrm>
            <a:off x="4385136" y="1134159"/>
            <a:ext cx="1714567" cy="47582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tranquilo</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8" name="Rectangle: Rounded Corners 17">
            <a:extLst>
              <a:ext uri="{FF2B5EF4-FFF2-40B4-BE49-F238E27FC236}">
                <a16:creationId xmlns:a16="http://schemas.microsoft.com/office/drawing/2014/main" id="{3109A6DC-FB3D-4511-AC23-5F507DDE5AFF}"/>
              </a:ext>
            </a:extLst>
          </p:cNvPr>
          <p:cNvSpPr/>
          <p:nvPr/>
        </p:nvSpPr>
        <p:spPr>
          <a:xfrm>
            <a:off x="6274684" y="113481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simpático</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9" name="Rectangle: Rounded Corners 21">
            <a:extLst>
              <a:ext uri="{FF2B5EF4-FFF2-40B4-BE49-F238E27FC236}">
                <a16:creationId xmlns:a16="http://schemas.microsoft.com/office/drawing/2014/main" id="{2291577B-A88C-46FB-B089-34EC9B027CBA}"/>
              </a:ext>
            </a:extLst>
          </p:cNvPr>
          <p:cNvSpPr/>
          <p:nvPr/>
        </p:nvSpPr>
        <p:spPr>
          <a:xfrm>
            <a:off x="2762250" y="5836431"/>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enfermo</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0" name="Rectangle: Rounded Corners 22">
            <a:extLst>
              <a:ext uri="{FF2B5EF4-FFF2-40B4-BE49-F238E27FC236}">
                <a16:creationId xmlns:a16="http://schemas.microsoft.com/office/drawing/2014/main" id="{BD3E04EB-12AB-4BF5-A287-C2A2B06BA3F6}"/>
              </a:ext>
            </a:extLst>
          </p:cNvPr>
          <p:cNvSpPr/>
          <p:nvPr/>
        </p:nvSpPr>
        <p:spPr>
          <a:xfrm>
            <a:off x="4533900" y="584244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F0302020204030204"/>
              </a:rPr>
              <a:t>seco</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1" name="Rectangle: Rounded Corners 23">
            <a:extLst>
              <a:ext uri="{FF2B5EF4-FFF2-40B4-BE49-F238E27FC236}">
                <a16:creationId xmlns:a16="http://schemas.microsoft.com/office/drawing/2014/main" id="{C62A63BA-F5A4-4565-AD3B-736306A22AE2}"/>
              </a:ext>
            </a:extLst>
          </p:cNvPr>
          <p:cNvSpPr/>
          <p:nvPr/>
        </p:nvSpPr>
        <p:spPr>
          <a:xfrm>
            <a:off x="6269213" y="585565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pueblo</a:t>
            </a:r>
          </a:p>
        </p:txBody>
      </p:sp>
      <p:sp>
        <p:nvSpPr>
          <p:cNvPr id="42" name="Rectangle: Rounded Corners 24">
            <a:extLst>
              <a:ext uri="{FF2B5EF4-FFF2-40B4-BE49-F238E27FC236}">
                <a16:creationId xmlns:a16="http://schemas.microsoft.com/office/drawing/2014/main" id="{C7A37710-9231-4732-836A-30B69F18B17A}"/>
              </a:ext>
            </a:extLst>
          </p:cNvPr>
          <p:cNvSpPr/>
          <p:nvPr/>
        </p:nvSpPr>
        <p:spPr>
          <a:xfrm>
            <a:off x="8004526" y="5836431"/>
            <a:ext cx="17716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F0302020204030204"/>
              </a:rPr>
              <a:t>guapo</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3" name="Rectangle: Rounded Corners 25">
            <a:extLst>
              <a:ext uri="{FF2B5EF4-FFF2-40B4-BE49-F238E27FC236}">
                <a16:creationId xmlns:a16="http://schemas.microsoft.com/office/drawing/2014/main" id="{D48FF6B5-79E1-452C-91B5-16778D9D9261}"/>
              </a:ext>
            </a:extLst>
          </p:cNvPr>
          <p:cNvSpPr/>
          <p:nvPr/>
        </p:nvSpPr>
        <p:spPr>
          <a:xfrm>
            <a:off x="10001407" y="450430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F0302020204030204"/>
              </a:rPr>
              <a:t>oscuro</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4" name="Rectangle: Rounded Corners 26">
            <a:extLst>
              <a:ext uri="{FF2B5EF4-FFF2-40B4-BE49-F238E27FC236}">
                <a16:creationId xmlns:a16="http://schemas.microsoft.com/office/drawing/2014/main" id="{6DB2E082-18C2-4123-BF61-7BC549BFEF25}"/>
              </a:ext>
            </a:extLst>
          </p:cNvPr>
          <p:cNvSpPr/>
          <p:nvPr/>
        </p:nvSpPr>
        <p:spPr>
          <a:xfrm>
            <a:off x="10001407" y="387719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mejor</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5" name="Rectangle: Rounded Corners 27">
            <a:extLst>
              <a:ext uri="{FF2B5EF4-FFF2-40B4-BE49-F238E27FC236}">
                <a16:creationId xmlns:a16="http://schemas.microsoft.com/office/drawing/2014/main" id="{109AC2D7-66A6-4EF5-B6C9-F71DBA605997}"/>
              </a:ext>
            </a:extLst>
          </p:cNvPr>
          <p:cNvSpPr/>
          <p:nvPr/>
        </p:nvSpPr>
        <p:spPr>
          <a:xfrm>
            <a:off x="10001407" y="3219776"/>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F0302020204030204"/>
              </a:rPr>
              <a:t>muy</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7" name="Rectangle: Rounded Corners 28">
            <a:extLst>
              <a:ext uri="{FF2B5EF4-FFF2-40B4-BE49-F238E27FC236}">
                <a16:creationId xmlns:a16="http://schemas.microsoft.com/office/drawing/2014/main" id="{07A1FCD8-2A9B-41DA-82DA-B66196A23F90}"/>
              </a:ext>
            </a:extLst>
          </p:cNvPr>
          <p:cNvSpPr/>
          <p:nvPr/>
        </p:nvSpPr>
        <p:spPr>
          <a:xfrm>
            <a:off x="10001407" y="256235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campo</a:t>
            </a:r>
          </a:p>
        </p:txBody>
      </p:sp>
      <p:sp>
        <p:nvSpPr>
          <p:cNvPr id="69" name="Rectangle: Rounded Corners 29">
            <a:extLst>
              <a:ext uri="{FF2B5EF4-FFF2-40B4-BE49-F238E27FC236}">
                <a16:creationId xmlns:a16="http://schemas.microsoft.com/office/drawing/2014/main" id="{76F8C803-CBB0-41D0-A80D-857AE200F82D}"/>
              </a:ext>
            </a:extLst>
          </p:cNvPr>
          <p:cNvSpPr/>
          <p:nvPr/>
        </p:nvSpPr>
        <p:spPr>
          <a:xfrm>
            <a:off x="10001406" y="1876159"/>
            <a:ext cx="154305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paisaje</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0" name="Rectangle: Rounded Corners 17">
            <a:extLst>
              <a:ext uri="{FF2B5EF4-FFF2-40B4-BE49-F238E27FC236}">
                <a16:creationId xmlns:a16="http://schemas.microsoft.com/office/drawing/2014/main" id="{3109A6DC-FB3D-4511-AC23-5F507DDE5AFF}"/>
              </a:ext>
            </a:extLst>
          </p:cNvPr>
          <p:cNvSpPr/>
          <p:nvPr/>
        </p:nvSpPr>
        <p:spPr>
          <a:xfrm>
            <a:off x="8184431" y="1134159"/>
            <a:ext cx="1679095"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gracioso</a:t>
            </a:r>
          </a:p>
        </p:txBody>
      </p:sp>
      <p:sp>
        <p:nvSpPr>
          <p:cNvPr id="71" name="Rectangle: Rounded Corners 25">
            <a:extLst>
              <a:ext uri="{FF2B5EF4-FFF2-40B4-BE49-F238E27FC236}">
                <a16:creationId xmlns:a16="http://schemas.microsoft.com/office/drawing/2014/main" id="{D48FF6B5-79E1-452C-91B5-16778D9D9261}"/>
              </a:ext>
            </a:extLst>
          </p:cNvPr>
          <p:cNvSpPr/>
          <p:nvPr/>
        </p:nvSpPr>
        <p:spPr>
          <a:xfrm>
            <a:off x="9985173" y="5104017"/>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más</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 name="TextBox 2"/>
          <p:cNvSpPr txBox="1"/>
          <p:nvPr/>
        </p:nvSpPr>
        <p:spPr>
          <a:xfrm>
            <a:off x="9863328" y="5988439"/>
            <a:ext cx="2328672" cy="400110"/>
          </a:xfrm>
          <a:prstGeom prst="rect">
            <a:avLst/>
          </a:prstGeom>
          <a:noFill/>
        </p:spPr>
        <p:txBody>
          <a:bodyPr wrap="square" rtlCol="0">
            <a:spAutoFit/>
          </a:bodyPr>
          <a:lstStyle/>
          <a:p>
            <a:pPr algn="l"/>
            <a:r>
              <a:rPr lang="en-GB" sz="2000"/>
              <a:t>*apuntes = notes</a:t>
            </a:r>
            <a:endParaRPr lang="en-GB" sz="2000" dirty="0"/>
          </a:p>
        </p:txBody>
      </p:sp>
    </p:spTree>
    <p:extLst>
      <p:ext uri="{BB962C8B-B14F-4D97-AF65-F5344CB8AC3E}">
        <p14:creationId xmlns:p14="http://schemas.microsoft.com/office/powerpoint/2010/main" val="3505005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GB" sz="3600" b="1" dirty="0" err="1">
                <a:solidFill>
                  <a:schemeClr val="bg1"/>
                </a:solidFill>
                <a:latin typeface="Century Gothic" panose="020B0502020202020204" pitchFamily="34" charset="0"/>
              </a:rPr>
              <a:t>Fonética</a:t>
            </a:r>
            <a:endParaRPr lang="en-GB" sz="3600" b="1" dirty="0">
              <a:solidFill>
                <a:schemeClr val="bg1"/>
              </a:solidFill>
            </a:endParaRPr>
          </a:p>
        </p:txBody>
      </p:sp>
      <p:sp>
        <p:nvSpPr>
          <p:cNvPr id="12" name="TextBox 11">
            <a:extLst>
              <a:ext uri="{FF2B5EF4-FFF2-40B4-BE49-F238E27FC236}">
                <a16:creationId xmlns:a16="http://schemas.microsoft.com/office/drawing/2014/main" id="{6A500173-7AE1-4980-9C52-2DFAE38768EA}"/>
              </a:ext>
            </a:extLst>
          </p:cNvPr>
          <p:cNvSpPr txBox="1"/>
          <p:nvPr/>
        </p:nvSpPr>
        <p:spPr>
          <a:xfrm>
            <a:off x="72004" y="1122527"/>
            <a:ext cx="4142918" cy="523220"/>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Century Gothic" panose="020B0502020202020204" pitchFamily="34" charset="0"/>
                <a:ea typeface="+mn-ea"/>
                <a:cs typeface="+mn-cs"/>
              </a:rPr>
              <a:t>Persona A</a:t>
            </a:r>
          </a:p>
        </p:txBody>
      </p:sp>
      <p:sp>
        <p:nvSpPr>
          <p:cNvPr id="30" name="TextBox 29">
            <a:extLst>
              <a:ext uri="{FF2B5EF4-FFF2-40B4-BE49-F238E27FC236}">
                <a16:creationId xmlns:a16="http://schemas.microsoft.com/office/drawing/2014/main" id="{6A500173-7AE1-4980-9C52-2DFAE38768EA}"/>
              </a:ext>
            </a:extLst>
          </p:cNvPr>
          <p:cNvSpPr txBox="1"/>
          <p:nvPr/>
        </p:nvSpPr>
        <p:spPr>
          <a:xfrm>
            <a:off x="6279135" y="1096336"/>
            <a:ext cx="4142918" cy="523220"/>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Century Gothic" panose="020B0502020202020204" pitchFamily="34" charset="0"/>
                <a:ea typeface="+mn-ea"/>
                <a:cs typeface="+mn-cs"/>
              </a:rPr>
              <a:t>Persona B</a:t>
            </a:r>
          </a:p>
        </p:txBody>
      </p:sp>
      <p:sp>
        <p:nvSpPr>
          <p:cNvPr id="31" name="Rectangle 30"/>
          <p:cNvSpPr/>
          <p:nvPr/>
        </p:nvSpPr>
        <p:spPr>
          <a:xfrm rot="5400000">
            <a:off x="5830567" y="1386795"/>
            <a:ext cx="633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33"/>
                </a:solidFill>
                <a:effectLst/>
                <a:uLnTx/>
                <a:uFillTx/>
                <a:latin typeface="Helvetica Neue"/>
                <a:ea typeface="+mn-ea"/>
                <a:cs typeface="+mn-cs"/>
              </a:rPr>
              <a:t>✄</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2" name="TextBox 31"/>
          <p:cNvSpPr txBox="1"/>
          <p:nvPr/>
        </p:nvSpPr>
        <p:spPr>
          <a:xfrm rot="5400000">
            <a:off x="3928480" y="3859641"/>
            <a:ext cx="4498981" cy="4001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Tw Cen MT" panose="020B0602020104020603"/>
                <a:ea typeface="+mn-ea"/>
                <a:cs typeface="+mn-cs"/>
              </a:rPr>
              <a:t>-  - - - - - - - - - - - - - - - - - - - - - - - - - - -</a:t>
            </a:r>
          </a:p>
        </p:txBody>
      </p:sp>
      <p:sp>
        <p:nvSpPr>
          <p:cNvPr id="20" name="Rounded Rectangle 11" descr="background rectangle&#10;">
            <a:extLst>
              <a:ext uri="{FF2B5EF4-FFF2-40B4-BE49-F238E27FC236}">
                <a16:creationId xmlns:a16="http://schemas.microsoft.com/office/drawing/2014/main" id="{9268BA27-9508-448E-9915-ACE234D74542}"/>
              </a:ext>
            </a:extLst>
          </p:cNvPr>
          <p:cNvSpPr/>
          <p:nvPr/>
        </p:nvSpPr>
        <p:spPr>
          <a:xfrm>
            <a:off x="8549088" y="237479"/>
            <a:ext cx="3474446" cy="425302"/>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89A9CC99-6E6F-BA4F-8531-09C581FE85E7}"/>
              </a:ext>
            </a:extLst>
          </p:cNvPr>
          <p:cNvSpPr txBox="1">
            <a:spLocks/>
          </p:cNvSpPr>
          <p:nvPr/>
        </p:nvSpPr>
        <p:spPr>
          <a:xfrm>
            <a:off x="8473292" y="237479"/>
            <a:ext cx="3626037" cy="4845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24" name="Table 2">
            <a:extLst>
              <a:ext uri="{FF2B5EF4-FFF2-40B4-BE49-F238E27FC236}">
                <a16:creationId xmlns:a16="http://schemas.microsoft.com/office/drawing/2014/main" id="{2930D95B-43A4-46BB-9AA3-834E6A52A0B0}"/>
              </a:ext>
            </a:extLst>
          </p:cNvPr>
          <p:cNvGraphicFramePr>
            <a:graphicFrameLocks noGrp="1"/>
          </p:cNvGraphicFramePr>
          <p:nvPr>
            <p:extLst>
              <p:ext uri="{D42A27DB-BD31-4B8C-83A1-F6EECF244321}">
                <p14:modId xmlns:p14="http://schemas.microsoft.com/office/powerpoint/2010/main" val="922401787"/>
              </p:ext>
            </p:extLst>
          </p:nvPr>
        </p:nvGraphicFramePr>
        <p:xfrm>
          <a:off x="6271826" y="1645747"/>
          <a:ext cx="5827503" cy="4663440"/>
        </p:xfrm>
        <a:graphic>
          <a:graphicData uri="http://schemas.openxmlformats.org/drawingml/2006/table">
            <a:tbl>
              <a:tblPr firstRow="1" bandRow="1">
                <a:tableStyleId>{8A107856-5554-42FB-B03E-39F5DBC370BA}</a:tableStyleId>
              </a:tblPr>
              <a:tblGrid>
                <a:gridCol w="5827503">
                  <a:extLst>
                    <a:ext uri="{9D8B030D-6E8A-4147-A177-3AD203B41FA5}">
                      <a16:colId xmlns:a16="http://schemas.microsoft.com/office/drawing/2014/main" val="3887794188"/>
                    </a:ext>
                  </a:extLst>
                </a:gridCol>
              </a:tblGrid>
              <a:tr h="4600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chemeClr val="tx1"/>
                          </a:solidFill>
                        </a:rPr>
                        <a:t>Papá, cuando v_ _ este </a:t>
                      </a:r>
                      <a:r>
                        <a:rPr lang="es-ES" sz="2000" b="0" dirty="0" err="1">
                          <a:solidFill>
                            <a:schemeClr val="tx1"/>
                          </a:solidFill>
                        </a:rPr>
                        <a:t>víd</a:t>
                      </a:r>
                      <a:r>
                        <a:rPr lang="es-ES" sz="2000" b="0" dirty="0">
                          <a:solidFill>
                            <a:schemeClr val="tx1"/>
                          </a:solidFill>
                        </a:rPr>
                        <a:t>_ _ que grabé del campamento que visitamos con la escuela, quiero volver.  ¿Podemos? El _ _</a:t>
                      </a:r>
                      <a:r>
                        <a:rPr lang="es-ES" sz="2000" b="0" dirty="0" err="1">
                          <a:solidFill>
                            <a:schemeClr val="tx1"/>
                          </a:solidFill>
                        </a:rPr>
                        <a:t>ste</a:t>
                      </a:r>
                      <a:r>
                        <a:rPr lang="es-ES" sz="2000" b="0" dirty="0">
                          <a:solidFill>
                            <a:schemeClr val="tx1"/>
                          </a:solidFill>
                        </a:rPr>
                        <a:t> de Asturias es el lugar perfecto para nosotros, estoy seguro. A Lucía no le </a:t>
                      </a:r>
                      <a:r>
                        <a:rPr lang="es-ES" sz="2000" b="0" dirty="0" err="1">
                          <a:solidFill>
                            <a:schemeClr val="tx1"/>
                          </a:solidFill>
                        </a:rPr>
                        <a:t>pr</a:t>
                      </a:r>
                      <a:r>
                        <a:rPr lang="es-ES" sz="2000" b="0" dirty="0">
                          <a:solidFill>
                            <a:schemeClr val="tx1"/>
                          </a:solidFill>
                        </a:rPr>
                        <a:t>_ _</a:t>
                      </a:r>
                      <a:r>
                        <a:rPr lang="es-ES" sz="2000" b="0" dirty="0" err="1">
                          <a:solidFill>
                            <a:schemeClr val="tx1"/>
                          </a:solidFill>
                        </a:rPr>
                        <a:t>cupan</a:t>
                      </a:r>
                      <a:r>
                        <a:rPr lang="es-ES" sz="2000" b="0" dirty="0">
                          <a:solidFill>
                            <a:schemeClr val="tx1"/>
                          </a:solidFill>
                        </a:rPr>
                        <a:t> los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chemeClr val="tx1"/>
                          </a:solidFill>
                        </a:rPr>
                        <a:t>as_ _s, son muy limpios. ¡Y </a:t>
                      </a:r>
                      <a:r>
                        <a:rPr lang="es-ES" sz="2000" b="0" dirty="0" err="1">
                          <a:solidFill>
                            <a:schemeClr val="tx1"/>
                          </a:solidFill>
                        </a:rPr>
                        <a:t>cr</a:t>
                      </a:r>
                      <a:r>
                        <a:rPr lang="es-ES" sz="2000" b="0" dirty="0">
                          <a:solidFill>
                            <a:schemeClr val="tx1"/>
                          </a:solidFill>
                        </a:rPr>
                        <a:t>_ _ que hacen camp_ _natos de ciclismo en el verano!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chemeClr val="tx1"/>
                          </a:solidFill>
                        </a:rPr>
                        <a:t>Mira las montañas. Son la inspiración de muchos poetas en sus poemas. Puedes dar paseos en el paisaje verde, nadar en los lagos frescos y si hay lluvia visitamos los museos. Las vacaciones en lugares feos, secos y aburridos son las peores. Por favor, Papá. ¿sabes que eres nuestro héroe?</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graphicFrame>
        <p:nvGraphicFramePr>
          <p:cNvPr id="25" name="Table 2">
            <a:extLst>
              <a:ext uri="{FF2B5EF4-FFF2-40B4-BE49-F238E27FC236}">
                <a16:creationId xmlns:a16="http://schemas.microsoft.com/office/drawing/2014/main" id="{06D0B2CA-1250-4D1E-B169-35F1153A20DC}"/>
              </a:ext>
            </a:extLst>
          </p:cNvPr>
          <p:cNvGraphicFramePr>
            <a:graphicFrameLocks noGrp="1"/>
          </p:cNvGraphicFramePr>
          <p:nvPr>
            <p:extLst>
              <p:ext uri="{D42A27DB-BD31-4B8C-83A1-F6EECF244321}">
                <p14:modId xmlns:p14="http://schemas.microsoft.com/office/powerpoint/2010/main" val="1321143711"/>
              </p:ext>
            </p:extLst>
          </p:nvPr>
        </p:nvGraphicFramePr>
        <p:xfrm>
          <a:off x="149935" y="1616250"/>
          <a:ext cx="5854466" cy="4663440"/>
        </p:xfrm>
        <a:graphic>
          <a:graphicData uri="http://schemas.openxmlformats.org/drawingml/2006/table">
            <a:tbl>
              <a:tblPr firstRow="1" bandRow="1">
                <a:tableStyleId>{8A107856-5554-42FB-B03E-39F5DBC370BA}</a:tableStyleId>
              </a:tblPr>
              <a:tblGrid>
                <a:gridCol w="5854466">
                  <a:extLst>
                    <a:ext uri="{9D8B030D-6E8A-4147-A177-3AD203B41FA5}">
                      <a16:colId xmlns:a16="http://schemas.microsoft.com/office/drawing/2014/main" val="3887794188"/>
                    </a:ext>
                  </a:extLst>
                </a:gridCol>
              </a:tblGrid>
              <a:tr h="4276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chemeClr val="tx1"/>
                          </a:solidFill>
                        </a:rPr>
                        <a:t>Papá, cuando veo este vídeo que grabé del campamento que visitamos con la escuela, quiero volver.  ¿Podemos? El oeste de Asturias es el lugar perfecto para nosotros, estoy seguro. A Lucía no le preocupan los aseos, son muy limpios. ¡Y creo que hacen campeonatos de ciclismo en el verano!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chemeClr val="tx1"/>
                          </a:solidFill>
                        </a:rPr>
                        <a:t>Mira las montañas. Son la inspiración de muchos p_ _tas en sus p_ _mas.  Puedes dar </a:t>
                      </a:r>
                      <a:r>
                        <a:rPr lang="es-ES" sz="2000" b="0" dirty="0" err="1">
                          <a:solidFill>
                            <a:schemeClr val="tx1"/>
                          </a:solidFill>
                        </a:rPr>
                        <a:t>pas</a:t>
                      </a:r>
                      <a:r>
                        <a:rPr lang="es-ES" sz="2000" b="0" dirty="0">
                          <a:solidFill>
                            <a:schemeClr val="tx1"/>
                          </a:solidFill>
                        </a:rPr>
                        <a:t>_ _s en el paisaje verde, nadar en los lagos frescos y si hay lluvia visitamos los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chemeClr val="tx1"/>
                          </a:solidFill>
                        </a:rPr>
                        <a:t>mus_ _s.  Las vacaciones en lugares f_ _ s, secos y aburridos son las p_ _res. Por favor, Papá. ¿sabes que eres nuestro </a:t>
                      </a:r>
                      <a:r>
                        <a:rPr lang="es-ES" sz="2000" b="0" dirty="0" err="1">
                          <a:solidFill>
                            <a:schemeClr val="tx1"/>
                          </a:solidFill>
                        </a:rPr>
                        <a:t>hér</a:t>
                      </a:r>
                      <a:r>
                        <a:rPr lang="es-ES" sz="2000" b="0" dirty="0">
                          <a:solidFill>
                            <a:schemeClr val="tx1"/>
                          </a:solidFill>
                        </a:rPr>
                        <a:t>_ _?</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sp>
        <p:nvSpPr>
          <p:cNvPr id="13" name="TextBox 7">
            <a:extLst>
              <a:ext uri="{FF2B5EF4-FFF2-40B4-BE49-F238E27FC236}">
                <a16:creationId xmlns:a16="http://schemas.microsoft.com/office/drawing/2014/main" id="{532E74E0-3C5B-DF41-9CDD-EF71B99B604B}"/>
              </a:ext>
            </a:extLst>
          </p:cNvPr>
          <p:cNvSpPr txBox="1"/>
          <p:nvPr/>
        </p:nvSpPr>
        <p:spPr>
          <a:xfrm>
            <a:off x="8271778" y="1625328"/>
            <a:ext cx="7962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eo</a:t>
            </a:r>
            <a:endParaRPr kumimoji="0" lang="en-GB" sz="2200" b="1" i="0" u="none" strike="noStrike" kern="1200" cap="none" spc="0" normalizeH="0" baseline="0" noProof="0" dirty="0">
              <a:ln>
                <a:noFill/>
              </a:ln>
              <a:solidFill>
                <a:schemeClr val="tx2"/>
              </a:solidFill>
              <a:effectLst/>
              <a:uLnTx/>
              <a:uFillTx/>
              <a:latin typeface="Tw Cen MT" panose="020B0602020104020603"/>
              <a:ea typeface="+mn-ea"/>
              <a:cs typeface="+mn-cs"/>
            </a:endParaRPr>
          </a:p>
        </p:txBody>
      </p:sp>
      <p:sp>
        <p:nvSpPr>
          <p:cNvPr id="14" name="TextBox 7">
            <a:extLst>
              <a:ext uri="{FF2B5EF4-FFF2-40B4-BE49-F238E27FC236}">
                <a16:creationId xmlns:a16="http://schemas.microsoft.com/office/drawing/2014/main" id="{64F383B1-C001-2F42-B9FC-850EDCAFFC20}"/>
              </a:ext>
            </a:extLst>
          </p:cNvPr>
          <p:cNvSpPr txBox="1"/>
          <p:nvPr/>
        </p:nvSpPr>
        <p:spPr>
          <a:xfrm>
            <a:off x="9625304" y="1625328"/>
            <a:ext cx="7962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eo</a:t>
            </a:r>
            <a:endParaRPr kumimoji="0" lang="en-GB" sz="2200" b="1" i="0" u="none" strike="noStrike" kern="1200" cap="none" spc="0" normalizeH="0" baseline="0" noProof="0" dirty="0">
              <a:ln>
                <a:noFill/>
              </a:ln>
              <a:solidFill>
                <a:schemeClr val="tx2"/>
              </a:solidFill>
              <a:effectLst/>
              <a:uLnTx/>
              <a:uFillTx/>
              <a:latin typeface="Tw Cen MT" panose="020B0602020104020603"/>
              <a:ea typeface="+mn-ea"/>
              <a:cs typeface="+mn-cs"/>
            </a:endParaRPr>
          </a:p>
        </p:txBody>
      </p:sp>
      <p:sp>
        <p:nvSpPr>
          <p:cNvPr id="15" name="TextBox 7">
            <a:extLst>
              <a:ext uri="{FF2B5EF4-FFF2-40B4-BE49-F238E27FC236}">
                <a16:creationId xmlns:a16="http://schemas.microsoft.com/office/drawing/2014/main" id="{039DC868-8AA9-1C40-9009-F2CF79288406}"/>
              </a:ext>
            </a:extLst>
          </p:cNvPr>
          <p:cNvSpPr txBox="1"/>
          <p:nvPr/>
        </p:nvSpPr>
        <p:spPr>
          <a:xfrm>
            <a:off x="9838853" y="2233576"/>
            <a:ext cx="7962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err="1">
                <a:solidFill>
                  <a:schemeClr val="tx2"/>
                </a:solidFill>
                <a:latin typeface="Century Gothic" panose="020B0502020202020204" pitchFamily="34" charset="0"/>
              </a:rPr>
              <a:t>oe</a:t>
            </a:r>
            <a:endParaRPr kumimoji="0" lang="en-GB" sz="2200" b="1" i="0" u="none" strike="noStrike" kern="1200" cap="none" spc="0" normalizeH="0" baseline="0" noProof="0" dirty="0">
              <a:ln>
                <a:noFill/>
              </a:ln>
              <a:solidFill>
                <a:schemeClr val="tx2"/>
              </a:solidFill>
              <a:effectLst/>
              <a:uLnTx/>
              <a:uFillTx/>
              <a:latin typeface="Tw Cen MT" panose="020B0602020104020603"/>
            </a:endParaRPr>
          </a:p>
        </p:txBody>
      </p:sp>
      <p:sp>
        <p:nvSpPr>
          <p:cNvPr id="16" name="TextBox 7">
            <a:extLst>
              <a:ext uri="{FF2B5EF4-FFF2-40B4-BE49-F238E27FC236}">
                <a16:creationId xmlns:a16="http://schemas.microsoft.com/office/drawing/2014/main" id="{62A4DA2B-B71F-A94A-9AB9-ED4AE8BF21FA}"/>
              </a:ext>
            </a:extLst>
          </p:cNvPr>
          <p:cNvSpPr txBox="1"/>
          <p:nvPr/>
        </p:nvSpPr>
        <p:spPr>
          <a:xfrm>
            <a:off x="6538470" y="3154879"/>
            <a:ext cx="6598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eo</a:t>
            </a:r>
            <a:endParaRPr kumimoji="0" lang="en-GB" sz="2200" b="1" i="0" u="none" strike="noStrike" kern="1200" cap="none" spc="0" normalizeH="0" baseline="0" noProof="0" dirty="0">
              <a:ln>
                <a:noFill/>
              </a:ln>
              <a:solidFill>
                <a:schemeClr val="tx2"/>
              </a:solidFill>
              <a:effectLst/>
              <a:uLnTx/>
              <a:uFillTx/>
              <a:latin typeface="Tw Cen MT" panose="020B0602020104020603"/>
              <a:ea typeface="+mn-ea"/>
              <a:cs typeface="+mn-cs"/>
            </a:endParaRPr>
          </a:p>
        </p:txBody>
      </p:sp>
      <p:sp>
        <p:nvSpPr>
          <p:cNvPr id="17" name="TextBox 7">
            <a:extLst>
              <a:ext uri="{FF2B5EF4-FFF2-40B4-BE49-F238E27FC236}">
                <a16:creationId xmlns:a16="http://schemas.microsoft.com/office/drawing/2014/main" id="{96749B14-93CF-0B46-A600-DD570949168E}"/>
              </a:ext>
            </a:extLst>
          </p:cNvPr>
          <p:cNvSpPr txBox="1"/>
          <p:nvPr/>
        </p:nvSpPr>
        <p:spPr>
          <a:xfrm>
            <a:off x="9864639" y="2841824"/>
            <a:ext cx="7962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eo</a:t>
            </a:r>
            <a:endParaRPr kumimoji="0" lang="en-GB" sz="2200" b="1" i="0" u="none" strike="noStrike" kern="1200" cap="none" spc="0" normalizeH="0" baseline="0" noProof="0" dirty="0">
              <a:ln>
                <a:noFill/>
              </a:ln>
              <a:solidFill>
                <a:schemeClr val="tx2"/>
              </a:solidFill>
              <a:effectLst/>
              <a:uLnTx/>
              <a:uFillTx/>
              <a:latin typeface="Tw Cen MT" panose="020B0602020104020603"/>
              <a:ea typeface="+mn-ea"/>
              <a:cs typeface="+mn-cs"/>
            </a:endParaRPr>
          </a:p>
        </p:txBody>
      </p:sp>
      <p:sp>
        <p:nvSpPr>
          <p:cNvPr id="18" name="TextBox 7">
            <a:extLst>
              <a:ext uri="{FF2B5EF4-FFF2-40B4-BE49-F238E27FC236}">
                <a16:creationId xmlns:a16="http://schemas.microsoft.com/office/drawing/2014/main" id="{CE302B75-7D2E-C847-865C-A73CE9C19D2E}"/>
              </a:ext>
            </a:extLst>
          </p:cNvPr>
          <p:cNvSpPr txBox="1"/>
          <p:nvPr/>
        </p:nvSpPr>
        <p:spPr>
          <a:xfrm>
            <a:off x="9691490" y="3154879"/>
            <a:ext cx="7962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eo</a:t>
            </a:r>
            <a:endParaRPr kumimoji="0" lang="en-GB" sz="2200" b="1" i="0" u="none" strike="noStrike" kern="1200" cap="none" spc="0" normalizeH="0" baseline="0" noProof="0" dirty="0">
              <a:ln>
                <a:noFill/>
              </a:ln>
              <a:solidFill>
                <a:schemeClr val="tx2"/>
              </a:solidFill>
              <a:effectLst/>
              <a:uLnTx/>
              <a:uFillTx/>
              <a:latin typeface="Tw Cen MT" panose="020B0602020104020603"/>
              <a:ea typeface="+mn-ea"/>
              <a:cs typeface="+mn-cs"/>
            </a:endParaRPr>
          </a:p>
        </p:txBody>
      </p:sp>
      <p:sp>
        <p:nvSpPr>
          <p:cNvPr id="19" name="TextBox 7">
            <a:extLst>
              <a:ext uri="{FF2B5EF4-FFF2-40B4-BE49-F238E27FC236}">
                <a16:creationId xmlns:a16="http://schemas.microsoft.com/office/drawing/2014/main" id="{A7FD5367-DEBA-BB41-9CCF-C5C804F0BD86}"/>
              </a:ext>
            </a:extLst>
          </p:cNvPr>
          <p:cNvSpPr txBox="1"/>
          <p:nvPr/>
        </p:nvSpPr>
        <p:spPr>
          <a:xfrm>
            <a:off x="6997896" y="3452284"/>
            <a:ext cx="7962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eo</a:t>
            </a:r>
            <a:endParaRPr kumimoji="0" lang="en-GB" sz="2200" b="1" i="0" u="none" strike="noStrike" kern="1200" cap="none" spc="0" normalizeH="0" baseline="0" noProof="0" dirty="0">
              <a:ln>
                <a:noFill/>
              </a:ln>
              <a:solidFill>
                <a:schemeClr val="tx2"/>
              </a:solidFill>
              <a:effectLst/>
              <a:uLnTx/>
              <a:uFillTx/>
              <a:latin typeface="Tw Cen MT" panose="020B0602020104020603"/>
              <a:ea typeface="+mn-ea"/>
              <a:cs typeface="+mn-cs"/>
            </a:endParaRPr>
          </a:p>
        </p:txBody>
      </p:sp>
      <p:sp>
        <p:nvSpPr>
          <p:cNvPr id="22" name="TextBox 7">
            <a:extLst>
              <a:ext uri="{FF2B5EF4-FFF2-40B4-BE49-F238E27FC236}">
                <a16:creationId xmlns:a16="http://schemas.microsoft.com/office/drawing/2014/main" id="{72222C4D-B89B-8441-A80E-1E08D4617C47}"/>
              </a:ext>
            </a:extLst>
          </p:cNvPr>
          <p:cNvSpPr txBox="1"/>
          <p:nvPr/>
        </p:nvSpPr>
        <p:spPr>
          <a:xfrm>
            <a:off x="1347185" y="4351053"/>
            <a:ext cx="7962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oe</a:t>
            </a:r>
            <a:endParaRPr kumimoji="0" lang="en-GB" sz="2200" b="1" i="0" u="none" strike="noStrike" kern="1200" cap="none" spc="0" normalizeH="0" baseline="0" noProof="0" dirty="0">
              <a:ln>
                <a:noFill/>
              </a:ln>
              <a:solidFill>
                <a:schemeClr val="tx2"/>
              </a:solidFill>
              <a:effectLst/>
              <a:uLnTx/>
              <a:uFillTx/>
              <a:latin typeface="Tw Cen MT" panose="020B0602020104020603"/>
              <a:ea typeface="+mn-ea"/>
              <a:cs typeface="+mn-cs"/>
            </a:endParaRPr>
          </a:p>
        </p:txBody>
      </p:sp>
      <p:sp>
        <p:nvSpPr>
          <p:cNvPr id="23" name="TextBox 7">
            <a:extLst>
              <a:ext uri="{FF2B5EF4-FFF2-40B4-BE49-F238E27FC236}">
                <a16:creationId xmlns:a16="http://schemas.microsoft.com/office/drawing/2014/main" id="{B34B065A-C17E-E542-A7AD-6079B911AF90}"/>
              </a:ext>
            </a:extLst>
          </p:cNvPr>
          <p:cNvSpPr txBox="1"/>
          <p:nvPr/>
        </p:nvSpPr>
        <p:spPr>
          <a:xfrm>
            <a:off x="3082118" y="4351052"/>
            <a:ext cx="7962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oe</a:t>
            </a:r>
            <a:endParaRPr kumimoji="0" lang="en-GB" sz="2200" b="1" i="0" u="none" strike="noStrike" kern="1200" cap="none" spc="0" normalizeH="0" baseline="0" noProof="0" dirty="0">
              <a:ln>
                <a:noFill/>
              </a:ln>
              <a:solidFill>
                <a:schemeClr val="tx2"/>
              </a:solidFill>
              <a:effectLst/>
              <a:uLnTx/>
              <a:uFillTx/>
              <a:latin typeface="Tw Cen MT" panose="020B0602020104020603"/>
              <a:ea typeface="+mn-ea"/>
              <a:cs typeface="+mn-cs"/>
            </a:endParaRPr>
          </a:p>
        </p:txBody>
      </p:sp>
      <p:sp>
        <p:nvSpPr>
          <p:cNvPr id="26" name="TextBox 7">
            <a:extLst>
              <a:ext uri="{FF2B5EF4-FFF2-40B4-BE49-F238E27FC236}">
                <a16:creationId xmlns:a16="http://schemas.microsoft.com/office/drawing/2014/main" id="{9F1901C4-52BA-0148-84CC-A10EFC64B033}"/>
              </a:ext>
            </a:extLst>
          </p:cNvPr>
          <p:cNvSpPr txBox="1"/>
          <p:nvPr/>
        </p:nvSpPr>
        <p:spPr>
          <a:xfrm>
            <a:off x="625676" y="5269363"/>
            <a:ext cx="61167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eo</a:t>
            </a:r>
            <a:endParaRPr kumimoji="0" lang="en-GB" sz="2200" b="1" i="0" u="none" strike="noStrike" kern="1200" cap="none" spc="0" normalizeH="0" baseline="0" noProof="0" dirty="0">
              <a:ln>
                <a:noFill/>
              </a:ln>
              <a:solidFill>
                <a:schemeClr val="tx2"/>
              </a:solidFill>
              <a:effectLst/>
              <a:uLnTx/>
              <a:uFillTx/>
              <a:latin typeface="Tw Cen MT" panose="020B0602020104020603"/>
              <a:ea typeface="+mn-ea"/>
              <a:cs typeface="+mn-cs"/>
            </a:endParaRPr>
          </a:p>
        </p:txBody>
      </p:sp>
      <p:sp>
        <p:nvSpPr>
          <p:cNvPr id="27" name="TextBox 7">
            <a:extLst>
              <a:ext uri="{FF2B5EF4-FFF2-40B4-BE49-F238E27FC236}">
                <a16:creationId xmlns:a16="http://schemas.microsoft.com/office/drawing/2014/main" id="{59EFC527-02E5-B34B-8581-2166F05AAE6D}"/>
              </a:ext>
            </a:extLst>
          </p:cNvPr>
          <p:cNvSpPr txBox="1"/>
          <p:nvPr/>
        </p:nvSpPr>
        <p:spPr>
          <a:xfrm>
            <a:off x="572018" y="4641835"/>
            <a:ext cx="61167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eo</a:t>
            </a:r>
            <a:endParaRPr kumimoji="0" lang="en-GB" sz="2200" b="1" i="0" u="none" strike="noStrike" kern="1200" cap="none" spc="0" normalizeH="0" baseline="0" noProof="0" dirty="0">
              <a:ln>
                <a:noFill/>
              </a:ln>
              <a:solidFill>
                <a:schemeClr val="tx2"/>
              </a:solidFill>
              <a:effectLst/>
              <a:uLnTx/>
              <a:uFillTx/>
              <a:latin typeface="Tw Cen MT" panose="020B0602020104020603"/>
              <a:ea typeface="+mn-ea"/>
              <a:cs typeface="+mn-cs"/>
            </a:endParaRPr>
          </a:p>
        </p:txBody>
      </p:sp>
      <p:sp>
        <p:nvSpPr>
          <p:cNvPr id="28" name="TextBox 7">
            <a:extLst>
              <a:ext uri="{FF2B5EF4-FFF2-40B4-BE49-F238E27FC236}">
                <a16:creationId xmlns:a16="http://schemas.microsoft.com/office/drawing/2014/main" id="{FCECE276-2C63-5449-9AB2-EF4F324CED4E}"/>
              </a:ext>
            </a:extLst>
          </p:cNvPr>
          <p:cNvSpPr txBox="1"/>
          <p:nvPr/>
        </p:nvSpPr>
        <p:spPr>
          <a:xfrm>
            <a:off x="4681099" y="5267863"/>
            <a:ext cx="61167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eo</a:t>
            </a:r>
            <a:endParaRPr kumimoji="0" lang="en-GB" sz="2200" b="1" i="0" u="none" strike="noStrike" kern="1200" cap="none" spc="0" normalizeH="0" baseline="0" noProof="0" dirty="0">
              <a:ln>
                <a:noFill/>
              </a:ln>
              <a:solidFill>
                <a:schemeClr val="tx2"/>
              </a:solidFill>
              <a:effectLst/>
              <a:uLnTx/>
              <a:uFillTx/>
              <a:latin typeface="Tw Cen MT" panose="020B0602020104020603"/>
              <a:ea typeface="+mn-ea"/>
              <a:cs typeface="+mn-cs"/>
            </a:endParaRPr>
          </a:p>
        </p:txBody>
      </p:sp>
      <p:sp>
        <p:nvSpPr>
          <p:cNvPr id="29" name="TextBox 7">
            <a:extLst>
              <a:ext uri="{FF2B5EF4-FFF2-40B4-BE49-F238E27FC236}">
                <a16:creationId xmlns:a16="http://schemas.microsoft.com/office/drawing/2014/main" id="{01C10972-8512-D849-BCEE-FC35A42B7496}"/>
              </a:ext>
            </a:extLst>
          </p:cNvPr>
          <p:cNvSpPr txBox="1"/>
          <p:nvPr/>
        </p:nvSpPr>
        <p:spPr>
          <a:xfrm>
            <a:off x="3377933" y="5561332"/>
            <a:ext cx="55271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eo</a:t>
            </a:r>
            <a:endParaRPr kumimoji="0" lang="en-GB" sz="2200" b="1" i="0" u="none" strike="noStrike" kern="1200" cap="none" spc="0" normalizeH="0" baseline="0" noProof="0" dirty="0">
              <a:ln>
                <a:noFill/>
              </a:ln>
              <a:solidFill>
                <a:schemeClr val="tx2"/>
              </a:solidFill>
              <a:effectLst/>
              <a:uLnTx/>
              <a:uFillTx/>
              <a:latin typeface="Tw Cen MT" panose="020B0602020104020603"/>
              <a:ea typeface="+mn-ea"/>
              <a:cs typeface="+mn-cs"/>
            </a:endParaRPr>
          </a:p>
        </p:txBody>
      </p:sp>
      <p:sp>
        <p:nvSpPr>
          <p:cNvPr id="33" name="TextBox 7">
            <a:extLst>
              <a:ext uri="{FF2B5EF4-FFF2-40B4-BE49-F238E27FC236}">
                <a16:creationId xmlns:a16="http://schemas.microsoft.com/office/drawing/2014/main" id="{985F9768-099B-7144-A174-CE2A36CBC492}"/>
              </a:ext>
            </a:extLst>
          </p:cNvPr>
          <p:cNvSpPr txBox="1"/>
          <p:nvPr/>
        </p:nvSpPr>
        <p:spPr>
          <a:xfrm>
            <a:off x="4375259" y="5863551"/>
            <a:ext cx="61167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err="1">
                <a:solidFill>
                  <a:schemeClr val="tx2"/>
                </a:solidFill>
                <a:latin typeface="Century Gothic" panose="020B0502020202020204" pitchFamily="34" charset="0"/>
              </a:rPr>
              <a:t>oe</a:t>
            </a:r>
            <a:endParaRPr kumimoji="0" lang="en-GB" sz="2200" b="1" i="0" u="none" strike="noStrike" kern="1200" cap="none" spc="0" normalizeH="0" baseline="0" noProof="0" dirty="0">
              <a:ln>
                <a:noFill/>
              </a:ln>
              <a:solidFill>
                <a:schemeClr val="tx2"/>
              </a:solidFill>
              <a:effectLst/>
              <a:uLnTx/>
              <a:uFillTx/>
              <a:latin typeface="Tw Cen MT" panose="020B0602020104020603"/>
            </a:endParaRPr>
          </a:p>
        </p:txBody>
      </p:sp>
    </p:spTree>
    <p:extLst>
      <p:ext uri="{BB962C8B-B14F-4D97-AF65-F5344CB8AC3E}">
        <p14:creationId xmlns:p14="http://schemas.microsoft.com/office/powerpoint/2010/main" val="24020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2" grpId="0"/>
      <p:bldP spid="23" grpId="0"/>
      <p:bldP spid="26" grpId="0"/>
      <p:bldP spid="27" grpId="0"/>
      <p:bldP spid="28" grpId="0"/>
      <p:bldP spid="29"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13557"/>
            <a:ext cx="5850066" cy="647577"/>
          </a:xfrm>
        </p:spPr>
        <p:txBody>
          <a:bodyPr>
            <a:normAutofit/>
          </a:bodyPr>
          <a:lstStyle/>
          <a:p>
            <a:r>
              <a:rPr lang="en-GB" b="1" dirty="0">
                <a:solidFill>
                  <a:schemeClr val="bg1"/>
                </a:solidFill>
                <a:latin typeface="Century Gothic" panose="020B0502020202020204" pitchFamily="34" charset="0"/>
              </a:rPr>
              <a:t>SER	and ESTAR [revisited]</a:t>
            </a:r>
          </a:p>
        </p:txBody>
      </p:sp>
      <p:sp>
        <p:nvSpPr>
          <p:cNvPr id="6" name="TextBox 5"/>
          <p:cNvSpPr txBox="1"/>
          <p:nvPr/>
        </p:nvSpPr>
        <p:spPr>
          <a:xfrm>
            <a:off x="53912" y="1279617"/>
            <a:ext cx="1157738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In Spanish, there are two ways to say ‘I am’: ________ and _______.</a:t>
            </a:r>
          </a:p>
        </p:txBody>
      </p:sp>
      <p:sp>
        <p:nvSpPr>
          <p:cNvPr id="7" name="TextBox 6"/>
          <p:cNvSpPr txBox="1"/>
          <p:nvPr/>
        </p:nvSpPr>
        <p:spPr>
          <a:xfrm>
            <a:off x="7252014" y="1274055"/>
            <a:ext cx="13078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estoy</a:t>
            </a:r>
          </a:p>
        </p:txBody>
      </p:sp>
      <p:sp>
        <p:nvSpPr>
          <p:cNvPr id="8" name="TextBox 7"/>
          <p:cNvSpPr txBox="1"/>
          <p:nvPr/>
        </p:nvSpPr>
        <p:spPr>
          <a:xfrm>
            <a:off x="53912" y="3358981"/>
            <a:ext cx="1228683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Use ‘______’, ‘______’ and ‘________ ’ for location and temporary state/mood.  </a:t>
            </a:r>
          </a:p>
        </p:txBody>
      </p:sp>
      <p:sp>
        <p:nvSpPr>
          <p:cNvPr id="13" name="TextBox 12"/>
          <p:cNvSpPr txBox="1">
            <a:spLocks/>
          </p:cNvSpPr>
          <p:nvPr/>
        </p:nvSpPr>
        <p:spPr>
          <a:xfrm>
            <a:off x="98363" y="4937050"/>
            <a:ext cx="3587274" cy="4924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I am happy (now).</a:t>
            </a:r>
          </a:p>
        </p:txBody>
      </p:sp>
      <p:sp>
        <p:nvSpPr>
          <p:cNvPr id="22" name="TextBox 21"/>
          <p:cNvSpPr txBox="1"/>
          <p:nvPr/>
        </p:nvSpPr>
        <p:spPr>
          <a:xfrm>
            <a:off x="9466192" y="1255326"/>
            <a:ext cx="13078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soy</a:t>
            </a:r>
          </a:p>
        </p:txBody>
      </p:sp>
      <p:sp>
        <p:nvSpPr>
          <p:cNvPr id="23" name="TextBox 22"/>
          <p:cNvSpPr txBox="1"/>
          <p:nvPr/>
        </p:nvSpPr>
        <p:spPr>
          <a:xfrm>
            <a:off x="53912" y="4074100"/>
            <a:ext cx="1139233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Use ‘______’, ‘______’ and ‘______ ’ for permanent traits. </a:t>
            </a:r>
          </a:p>
        </p:txBody>
      </p:sp>
      <p:sp>
        <p:nvSpPr>
          <p:cNvPr id="15" name="TextBox 5">
            <a:extLst>
              <a:ext uri="{FF2B5EF4-FFF2-40B4-BE49-F238E27FC236}">
                <a16:creationId xmlns:a16="http://schemas.microsoft.com/office/drawing/2014/main" id="{8246465D-4295-9148-956F-B5EDBB5ACB01}"/>
              </a:ext>
            </a:extLst>
          </p:cNvPr>
          <p:cNvSpPr txBox="1"/>
          <p:nvPr/>
        </p:nvSpPr>
        <p:spPr>
          <a:xfrm>
            <a:off x="53912" y="1954314"/>
            <a:ext cx="954842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Two ways to say ‘you are’: ________ and _______.</a:t>
            </a:r>
          </a:p>
        </p:txBody>
      </p:sp>
      <p:sp>
        <p:nvSpPr>
          <p:cNvPr id="16" name="TextBox 5">
            <a:extLst>
              <a:ext uri="{FF2B5EF4-FFF2-40B4-BE49-F238E27FC236}">
                <a16:creationId xmlns:a16="http://schemas.microsoft.com/office/drawing/2014/main" id="{75AA9F86-C43B-244C-8D03-9603CADE96E8}"/>
              </a:ext>
            </a:extLst>
          </p:cNvPr>
          <p:cNvSpPr txBox="1"/>
          <p:nvPr/>
        </p:nvSpPr>
        <p:spPr>
          <a:xfrm>
            <a:off x="53912" y="2670101"/>
            <a:ext cx="1171611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And two ways to say ‘we are’: ________ and _______.</a:t>
            </a:r>
          </a:p>
        </p:txBody>
      </p:sp>
      <p:sp>
        <p:nvSpPr>
          <p:cNvPr id="18" name="TextBox 6">
            <a:extLst>
              <a:ext uri="{FF2B5EF4-FFF2-40B4-BE49-F238E27FC236}">
                <a16:creationId xmlns:a16="http://schemas.microsoft.com/office/drawing/2014/main" id="{129FB1FD-86C2-CE4D-97CA-84D3B947243E}"/>
              </a:ext>
            </a:extLst>
          </p:cNvPr>
          <p:cNvSpPr txBox="1"/>
          <p:nvPr/>
        </p:nvSpPr>
        <p:spPr>
          <a:xfrm>
            <a:off x="4982926" y="2650256"/>
            <a:ext cx="162320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estamos</a:t>
            </a:r>
            <a:endPar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endParaRPr>
          </a:p>
        </p:txBody>
      </p:sp>
      <p:sp>
        <p:nvSpPr>
          <p:cNvPr id="19" name="TextBox 6">
            <a:extLst>
              <a:ext uri="{FF2B5EF4-FFF2-40B4-BE49-F238E27FC236}">
                <a16:creationId xmlns:a16="http://schemas.microsoft.com/office/drawing/2014/main" id="{01FE9A6E-C489-9740-8F1A-119E4181E555}"/>
              </a:ext>
            </a:extLst>
          </p:cNvPr>
          <p:cNvSpPr txBox="1"/>
          <p:nvPr/>
        </p:nvSpPr>
        <p:spPr>
          <a:xfrm>
            <a:off x="6598086" y="1906829"/>
            <a:ext cx="13078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eres</a:t>
            </a:r>
          </a:p>
        </p:txBody>
      </p:sp>
      <p:sp>
        <p:nvSpPr>
          <p:cNvPr id="20" name="TextBox 6">
            <a:extLst>
              <a:ext uri="{FF2B5EF4-FFF2-40B4-BE49-F238E27FC236}">
                <a16:creationId xmlns:a16="http://schemas.microsoft.com/office/drawing/2014/main" id="{F1AE77C9-D7F6-2648-9013-5BB0D0D59B9D}"/>
              </a:ext>
            </a:extLst>
          </p:cNvPr>
          <p:cNvSpPr txBox="1"/>
          <p:nvPr/>
        </p:nvSpPr>
        <p:spPr>
          <a:xfrm>
            <a:off x="4542210" y="1903641"/>
            <a:ext cx="13078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estás</a:t>
            </a:r>
            <a:endPar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endParaRPr>
          </a:p>
        </p:txBody>
      </p:sp>
      <p:sp>
        <p:nvSpPr>
          <p:cNvPr id="21" name="TextBox 6">
            <a:extLst>
              <a:ext uri="{FF2B5EF4-FFF2-40B4-BE49-F238E27FC236}">
                <a16:creationId xmlns:a16="http://schemas.microsoft.com/office/drawing/2014/main" id="{3EC941ED-8183-4F48-86B9-2418E6600408}"/>
              </a:ext>
            </a:extLst>
          </p:cNvPr>
          <p:cNvSpPr txBox="1"/>
          <p:nvPr/>
        </p:nvSpPr>
        <p:spPr>
          <a:xfrm>
            <a:off x="7141690" y="2650257"/>
            <a:ext cx="13078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somos</a:t>
            </a:r>
            <a:endPar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endParaRPr>
          </a:p>
        </p:txBody>
      </p:sp>
      <p:sp>
        <p:nvSpPr>
          <p:cNvPr id="26" name="TextBox 6">
            <a:extLst>
              <a:ext uri="{FF2B5EF4-FFF2-40B4-BE49-F238E27FC236}">
                <a16:creationId xmlns:a16="http://schemas.microsoft.com/office/drawing/2014/main" id="{7C0EC690-7E06-474B-B07E-BDC57DD9493D}"/>
              </a:ext>
            </a:extLst>
          </p:cNvPr>
          <p:cNvSpPr txBox="1"/>
          <p:nvPr/>
        </p:nvSpPr>
        <p:spPr>
          <a:xfrm>
            <a:off x="763178" y="3352414"/>
            <a:ext cx="13078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estoy</a:t>
            </a:r>
          </a:p>
        </p:txBody>
      </p:sp>
      <p:sp>
        <p:nvSpPr>
          <p:cNvPr id="27" name="TextBox 6">
            <a:extLst>
              <a:ext uri="{FF2B5EF4-FFF2-40B4-BE49-F238E27FC236}">
                <a16:creationId xmlns:a16="http://schemas.microsoft.com/office/drawing/2014/main" id="{DF1E80E6-F10A-454D-B300-346F7ED4B0EC}"/>
              </a:ext>
            </a:extLst>
          </p:cNvPr>
          <p:cNvSpPr txBox="1"/>
          <p:nvPr/>
        </p:nvSpPr>
        <p:spPr>
          <a:xfrm>
            <a:off x="4163250" y="3328066"/>
            <a:ext cx="152713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estamos</a:t>
            </a:r>
            <a:endPar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endParaRPr>
          </a:p>
        </p:txBody>
      </p:sp>
      <p:sp>
        <p:nvSpPr>
          <p:cNvPr id="28" name="TextBox 6">
            <a:extLst>
              <a:ext uri="{FF2B5EF4-FFF2-40B4-BE49-F238E27FC236}">
                <a16:creationId xmlns:a16="http://schemas.microsoft.com/office/drawing/2014/main" id="{D67AB5D0-6098-394A-8803-0F36990A2B39}"/>
              </a:ext>
            </a:extLst>
          </p:cNvPr>
          <p:cNvSpPr txBox="1"/>
          <p:nvPr/>
        </p:nvSpPr>
        <p:spPr>
          <a:xfrm>
            <a:off x="2127725" y="3353794"/>
            <a:ext cx="13078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estás</a:t>
            </a:r>
            <a:endPar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endParaRPr>
          </a:p>
        </p:txBody>
      </p:sp>
      <p:sp>
        <p:nvSpPr>
          <p:cNvPr id="29" name="TextBox 21">
            <a:extLst>
              <a:ext uri="{FF2B5EF4-FFF2-40B4-BE49-F238E27FC236}">
                <a16:creationId xmlns:a16="http://schemas.microsoft.com/office/drawing/2014/main" id="{01BA0A90-974C-694E-9B14-0C77A4006B4F}"/>
              </a:ext>
            </a:extLst>
          </p:cNvPr>
          <p:cNvSpPr txBox="1"/>
          <p:nvPr/>
        </p:nvSpPr>
        <p:spPr>
          <a:xfrm>
            <a:off x="821223" y="4062976"/>
            <a:ext cx="13078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soy</a:t>
            </a:r>
          </a:p>
        </p:txBody>
      </p:sp>
      <p:sp>
        <p:nvSpPr>
          <p:cNvPr id="30" name="TextBox 6">
            <a:extLst>
              <a:ext uri="{FF2B5EF4-FFF2-40B4-BE49-F238E27FC236}">
                <a16:creationId xmlns:a16="http://schemas.microsoft.com/office/drawing/2014/main" id="{8F0A63F0-6624-4840-8A15-D6340209708D}"/>
              </a:ext>
            </a:extLst>
          </p:cNvPr>
          <p:cNvSpPr txBox="1"/>
          <p:nvPr/>
        </p:nvSpPr>
        <p:spPr>
          <a:xfrm>
            <a:off x="2130433" y="4069543"/>
            <a:ext cx="13078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eres</a:t>
            </a:r>
          </a:p>
        </p:txBody>
      </p:sp>
      <p:sp>
        <p:nvSpPr>
          <p:cNvPr id="31" name="TextBox 6">
            <a:extLst>
              <a:ext uri="{FF2B5EF4-FFF2-40B4-BE49-F238E27FC236}">
                <a16:creationId xmlns:a16="http://schemas.microsoft.com/office/drawing/2014/main" id="{11E82D63-B734-C54E-BD60-AFC65F37F084}"/>
              </a:ext>
            </a:extLst>
          </p:cNvPr>
          <p:cNvSpPr txBox="1"/>
          <p:nvPr/>
        </p:nvSpPr>
        <p:spPr>
          <a:xfrm>
            <a:off x="4163250" y="4057515"/>
            <a:ext cx="13078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somos</a:t>
            </a:r>
            <a:endPar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endParaRPr>
          </a:p>
        </p:txBody>
      </p:sp>
      <p:sp>
        <p:nvSpPr>
          <p:cNvPr id="33" name="TextBox 12">
            <a:extLst>
              <a:ext uri="{FF2B5EF4-FFF2-40B4-BE49-F238E27FC236}">
                <a16:creationId xmlns:a16="http://schemas.microsoft.com/office/drawing/2014/main" id="{F07CB205-471F-5B47-806F-5DB0F60BA575}"/>
              </a:ext>
            </a:extLst>
          </p:cNvPr>
          <p:cNvSpPr txBox="1">
            <a:spLocks/>
          </p:cNvSpPr>
          <p:nvPr/>
        </p:nvSpPr>
        <p:spPr>
          <a:xfrm>
            <a:off x="5715194" y="4937047"/>
            <a:ext cx="4160848" cy="4924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I am happy (in general).</a:t>
            </a:r>
          </a:p>
        </p:txBody>
      </p:sp>
      <p:sp>
        <p:nvSpPr>
          <p:cNvPr id="34" name="TextBox 12">
            <a:extLst>
              <a:ext uri="{FF2B5EF4-FFF2-40B4-BE49-F238E27FC236}">
                <a16:creationId xmlns:a16="http://schemas.microsoft.com/office/drawing/2014/main" id="{BFBBE691-61B9-D040-93C7-F94350639C84}"/>
              </a:ext>
            </a:extLst>
          </p:cNvPr>
          <p:cNvSpPr txBox="1"/>
          <p:nvPr/>
        </p:nvSpPr>
        <p:spPr>
          <a:xfrm>
            <a:off x="98363" y="5533721"/>
            <a:ext cx="30927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We are weak (now).</a:t>
            </a:r>
          </a:p>
        </p:txBody>
      </p:sp>
      <p:sp>
        <p:nvSpPr>
          <p:cNvPr id="35" name="TextBox 12">
            <a:extLst>
              <a:ext uri="{FF2B5EF4-FFF2-40B4-BE49-F238E27FC236}">
                <a16:creationId xmlns:a16="http://schemas.microsoft.com/office/drawing/2014/main" id="{21883198-3C81-7843-BE7A-414C8504C0F6}"/>
              </a:ext>
            </a:extLst>
          </p:cNvPr>
          <p:cNvSpPr txBox="1"/>
          <p:nvPr/>
        </p:nvSpPr>
        <p:spPr>
          <a:xfrm>
            <a:off x="5690382" y="5532999"/>
            <a:ext cx="45368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We are weak (in general).</a:t>
            </a:r>
          </a:p>
        </p:txBody>
      </p:sp>
      <p:sp>
        <p:nvSpPr>
          <p:cNvPr id="36" name="TextBox 12">
            <a:extLst>
              <a:ext uri="{FF2B5EF4-FFF2-40B4-BE49-F238E27FC236}">
                <a16:creationId xmlns:a16="http://schemas.microsoft.com/office/drawing/2014/main" id="{67C0620A-3D68-FD44-AD5E-5CC24F532ED7}"/>
              </a:ext>
            </a:extLst>
          </p:cNvPr>
          <p:cNvSpPr txBox="1"/>
          <p:nvPr/>
        </p:nvSpPr>
        <p:spPr>
          <a:xfrm>
            <a:off x="3254916" y="5533721"/>
            <a:ext cx="249516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Estamos </a:t>
            </a:r>
            <a:r>
              <a:rPr kumimoji="0" lang="en-GB" sz="2200" b="1" i="0" u="none" strike="noStrike" kern="1200" cap="none" spc="0" normalizeH="0" baseline="0" noProof="0" dirty="0" err="1">
                <a:ln>
                  <a:noFill/>
                </a:ln>
                <a:effectLst/>
                <a:uLnTx/>
                <a:uFillTx/>
                <a:latin typeface="Century Gothic" panose="020B0502020202020204" pitchFamily="34" charset="0"/>
                <a:ea typeface="+mn-ea"/>
                <a:cs typeface="+mn-cs"/>
              </a:rPr>
              <a:t>débiles</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37" name="TextBox 12">
            <a:extLst>
              <a:ext uri="{FF2B5EF4-FFF2-40B4-BE49-F238E27FC236}">
                <a16:creationId xmlns:a16="http://schemas.microsoft.com/office/drawing/2014/main" id="{3C842058-80F3-4E46-BCD8-395D0C479F84}"/>
              </a:ext>
            </a:extLst>
          </p:cNvPr>
          <p:cNvSpPr txBox="1"/>
          <p:nvPr/>
        </p:nvSpPr>
        <p:spPr>
          <a:xfrm>
            <a:off x="9772044" y="5532999"/>
            <a:ext cx="23215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effectLst/>
                <a:uLnTx/>
                <a:uFillTx/>
                <a:latin typeface="Century Gothic" panose="020B0502020202020204" pitchFamily="34" charset="0"/>
                <a:ea typeface="+mn-ea"/>
                <a:cs typeface="+mn-cs"/>
              </a:rPr>
              <a:t>Somos</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effectLst/>
                <a:uLnTx/>
                <a:uFillTx/>
                <a:latin typeface="Century Gothic" panose="020B0502020202020204" pitchFamily="34" charset="0"/>
                <a:ea typeface="+mn-ea"/>
                <a:cs typeface="+mn-cs"/>
              </a:rPr>
              <a:t>débiles</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38" name="TextBox 12">
            <a:extLst>
              <a:ext uri="{FF2B5EF4-FFF2-40B4-BE49-F238E27FC236}">
                <a16:creationId xmlns:a16="http://schemas.microsoft.com/office/drawing/2014/main" id="{2540DFF0-BAED-BB44-A5AE-6A97E8F65BD1}"/>
              </a:ext>
            </a:extLst>
          </p:cNvPr>
          <p:cNvSpPr txBox="1">
            <a:spLocks/>
          </p:cNvSpPr>
          <p:nvPr/>
        </p:nvSpPr>
        <p:spPr>
          <a:xfrm>
            <a:off x="3266463" y="4937047"/>
            <a:ext cx="1842808" cy="4924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Estoy</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feliz</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39" name="TextBox 12">
            <a:extLst>
              <a:ext uri="{FF2B5EF4-FFF2-40B4-BE49-F238E27FC236}">
                <a16:creationId xmlns:a16="http://schemas.microsoft.com/office/drawing/2014/main" id="{7373746F-E217-0A4F-ACB7-4D063A5F4474}"/>
              </a:ext>
            </a:extLst>
          </p:cNvPr>
          <p:cNvSpPr txBox="1">
            <a:spLocks/>
          </p:cNvSpPr>
          <p:nvPr/>
        </p:nvSpPr>
        <p:spPr>
          <a:xfrm>
            <a:off x="9788493" y="4937047"/>
            <a:ext cx="1842808" cy="4924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Soy </a:t>
            </a: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feliz</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53996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8" grpId="0"/>
      <p:bldP spid="20" grpId="0"/>
      <p:bldP spid="30" grpId="0"/>
      <p:bldP spid="31" grpId="0"/>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5862677" cy="647577"/>
          </a:xfrm>
        </p:spPr>
        <p:txBody>
          <a:bodyPr>
            <a:noAutofit/>
          </a:bodyPr>
          <a:lstStyle/>
          <a:p>
            <a:r>
              <a:rPr lang="en-GB" sz="2400" b="1" dirty="0">
                <a:solidFill>
                  <a:schemeClr val="bg1"/>
                </a:solidFill>
              </a:rPr>
              <a:t>Using ‘</a:t>
            </a:r>
            <a:r>
              <a:rPr lang="en-GB" sz="2400" b="1" dirty="0" err="1">
                <a:solidFill>
                  <a:schemeClr val="bg1"/>
                </a:solidFill>
              </a:rPr>
              <a:t>más</a:t>
            </a:r>
            <a:r>
              <a:rPr lang="en-GB" sz="2400" b="1" dirty="0">
                <a:solidFill>
                  <a:schemeClr val="bg1"/>
                </a:solidFill>
              </a:rPr>
              <a:t> que’ and ‘</a:t>
            </a:r>
            <a:r>
              <a:rPr lang="en-GB" sz="2400" b="1" dirty="0" err="1">
                <a:solidFill>
                  <a:schemeClr val="bg1"/>
                </a:solidFill>
              </a:rPr>
              <a:t>menos</a:t>
            </a:r>
            <a:r>
              <a:rPr lang="en-GB" sz="2400" b="1" dirty="0">
                <a:solidFill>
                  <a:schemeClr val="bg1"/>
                </a:solidFill>
              </a:rPr>
              <a:t> que’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p:cNvSpPr/>
          <p:nvPr/>
        </p:nvSpPr>
        <p:spPr>
          <a:xfrm>
            <a:off x="262060" y="1325563"/>
            <a:ext cx="10639076"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a:ea typeface="+mn-ea"/>
                <a:cs typeface="+mn-cs"/>
              </a:rPr>
              <a:t>In English we often use ‘</a:t>
            </a:r>
            <a:r>
              <a:rPr kumimoji="0" lang="en-US" sz="2200" b="1" i="0" u="none" strike="noStrike" kern="1200" cap="none" spc="0" normalizeH="0" baseline="0" noProof="0" dirty="0">
                <a:ln>
                  <a:noFill/>
                </a:ln>
                <a:effectLst/>
                <a:uLnTx/>
                <a:uFillTx/>
                <a:latin typeface="Century Gothic"/>
                <a:ea typeface="+mn-ea"/>
                <a:cs typeface="+mn-cs"/>
              </a:rPr>
              <a:t>more </a:t>
            </a:r>
            <a:r>
              <a:rPr kumimoji="0" lang="is-IS" sz="2200" b="1" i="0" u="none" strike="noStrike" kern="1200" cap="none" spc="0" normalizeH="0" baseline="0" noProof="0" dirty="0">
                <a:ln>
                  <a:noFill/>
                </a:ln>
                <a:effectLst/>
                <a:uLnTx/>
                <a:uFillTx/>
                <a:latin typeface="Century Gothic"/>
                <a:ea typeface="+mn-ea"/>
                <a:cs typeface="+mn-cs"/>
              </a:rPr>
              <a:t>… than</a:t>
            </a:r>
            <a:r>
              <a:rPr kumimoji="0" lang="is-IS" sz="2200" b="0" i="0" u="none" strike="noStrike" kern="1200" cap="none" spc="0" normalizeH="0" baseline="0" noProof="0" dirty="0">
                <a:ln>
                  <a:noFill/>
                </a:ln>
                <a:effectLst/>
                <a:uLnTx/>
                <a:uFillTx/>
                <a:latin typeface="Century Gothic"/>
                <a:ea typeface="+mn-ea"/>
                <a:cs typeface="+mn-cs"/>
              </a:rPr>
              <a:t>’ or ‘</a:t>
            </a:r>
            <a:r>
              <a:rPr kumimoji="0" lang="is-IS" sz="2200" b="1" i="0" u="none" strike="noStrike" kern="1200" cap="none" spc="0" normalizeH="0" baseline="0" noProof="0" dirty="0">
                <a:ln>
                  <a:noFill/>
                </a:ln>
                <a:effectLst/>
                <a:uLnTx/>
                <a:uFillTx/>
                <a:latin typeface="Century Gothic"/>
                <a:ea typeface="+mn-ea"/>
                <a:cs typeface="+mn-cs"/>
              </a:rPr>
              <a:t>less ... than</a:t>
            </a:r>
            <a:r>
              <a:rPr kumimoji="0" lang="is-IS" sz="2200" b="0" i="0" u="none" strike="noStrike" kern="1200" cap="none" spc="0" normalizeH="0" baseline="0" noProof="0" dirty="0">
                <a:ln>
                  <a:noFill/>
                </a:ln>
                <a:effectLst/>
                <a:uLnTx/>
                <a:uFillTx/>
                <a:latin typeface="Century Gothic"/>
                <a:ea typeface="+mn-ea"/>
                <a:cs typeface="+mn-cs"/>
              </a:rPr>
              <a:t>’ with an adjective to make comparisons.</a:t>
            </a:r>
            <a:endParaRPr kumimoji="0" lang="en-GB" sz="2200" b="0" i="0" u="none" strike="noStrike" kern="1200" cap="none" spc="0" normalizeH="0" baseline="0" noProof="0" dirty="0">
              <a:ln>
                <a:noFill/>
              </a:ln>
              <a:effectLst/>
              <a:uLnTx/>
              <a:uFillTx/>
              <a:latin typeface="Century Gothic"/>
              <a:ea typeface="+mn-ea"/>
              <a:cs typeface="+mn-cs"/>
            </a:endParaRPr>
          </a:p>
        </p:txBody>
      </p:sp>
      <p:sp>
        <p:nvSpPr>
          <p:cNvPr id="8" name="Rectangle 7"/>
          <p:cNvSpPr/>
          <p:nvPr/>
        </p:nvSpPr>
        <p:spPr>
          <a:xfrm>
            <a:off x="262060" y="2334900"/>
            <a:ext cx="8883521"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200" b="0" i="0" u="none" strike="noStrike" kern="1200" cap="none" spc="0" normalizeH="0" baseline="0" noProof="0" dirty="0">
                <a:ln>
                  <a:noFill/>
                </a:ln>
                <a:effectLst/>
                <a:uLnTx/>
                <a:uFillTx/>
                <a:latin typeface="Century Gothic"/>
                <a:ea typeface="+mn-ea"/>
                <a:cs typeface="+mn-cs"/>
              </a:rPr>
              <a:t>Example: We are </a:t>
            </a:r>
            <a:r>
              <a:rPr kumimoji="0" lang="is-IS" sz="2200" b="1" i="0" u="none" strike="noStrike" kern="1200" cap="none" spc="0" normalizeH="0" baseline="0" noProof="0" dirty="0">
                <a:ln>
                  <a:noFill/>
                </a:ln>
                <a:effectLst/>
                <a:uLnTx/>
                <a:uFillTx/>
                <a:latin typeface="Century Gothic"/>
                <a:ea typeface="+mn-ea"/>
                <a:cs typeface="+mn-cs"/>
              </a:rPr>
              <a:t>more</a:t>
            </a:r>
            <a:r>
              <a:rPr kumimoji="0" lang="is-IS" sz="2200" b="0" i="0" u="none" strike="noStrike" kern="1200" cap="none" spc="0" normalizeH="0" baseline="0" noProof="0" dirty="0">
                <a:ln>
                  <a:noFill/>
                </a:ln>
                <a:effectLst/>
                <a:uLnTx/>
                <a:uFillTx/>
                <a:latin typeface="Century Gothic"/>
                <a:ea typeface="+mn-ea"/>
                <a:cs typeface="+mn-cs"/>
              </a:rPr>
              <a:t> </a:t>
            </a:r>
            <a:r>
              <a:rPr kumimoji="0" lang="is-IS" sz="2200" b="1" i="0" u="none" strike="noStrike" kern="1200" cap="none" spc="0" normalizeH="0" baseline="0" noProof="0" dirty="0">
                <a:ln>
                  <a:noFill/>
                </a:ln>
                <a:effectLst/>
                <a:uLnTx/>
                <a:uFillTx/>
                <a:latin typeface="Century Gothic"/>
                <a:ea typeface="+mn-ea"/>
                <a:cs typeface="+mn-cs"/>
              </a:rPr>
              <a:t>intelligent</a:t>
            </a:r>
            <a:r>
              <a:rPr kumimoji="0" lang="is-IS" sz="2200" b="0" i="0" u="none" strike="noStrike" kern="1200" cap="none" spc="0" normalizeH="0" baseline="0" noProof="0" dirty="0">
                <a:ln>
                  <a:noFill/>
                </a:ln>
                <a:effectLst/>
                <a:uLnTx/>
                <a:uFillTx/>
                <a:latin typeface="Century Gothic"/>
                <a:ea typeface="+mn-ea"/>
                <a:cs typeface="+mn-cs"/>
              </a:rPr>
              <a:t> </a:t>
            </a:r>
            <a:r>
              <a:rPr kumimoji="0" lang="is-IS" sz="2200" b="1" i="0" u="none" strike="noStrike" kern="1200" cap="none" spc="0" normalizeH="0" baseline="0" noProof="0" dirty="0">
                <a:ln>
                  <a:noFill/>
                </a:ln>
                <a:effectLst/>
                <a:uLnTx/>
                <a:uFillTx/>
                <a:latin typeface="Century Gothic"/>
                <a:ea typeface="+mn-ea"/>
                <a:cs typeface="+mn-cs"/>
              </a:rPr>
              <a:t>than</a:t>
            </a:r>
            <a:r>
              <a:rPr kumimoji="0" lang="is-IS" sz="2200" b="0" i="0" u="none" strike="noStrike" kern="1200" cap="none" spc="0" normalizeH="0" baseline="0" noProof="0" dirty="0">
                <a:ln>
                  <a:noFill/>
                </a:ln>
                <a:effectLst/>
                <a:uLnTx/>
                <a:uFillTx/>
                <a:latin typeface="Century Gothic"/>
                <a:ea typeface="+mn-ea"/>
                <a:cs typeface="+mn-cs"/>
              </a:rPr>
              <a:t> Esteban.</a:t>
            </a:r>
          </a:p>
        </p:txBody>
      </p:sp>
      <p:sp>
        <p:nvSpPr>
          <p:cNvPr id="9" name="Rectangle 8"/>
          <p:cNvSpPr/>
          <p:nvPr/>
        </p:nvSpPr>
        <p:spPr>
          <a:xfrm>
            <a:off x="261409" y="3097133"/>
            <a:ext cx="11285235"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a:ea typeface="+mn-ea"/>
                <a:cs typeface="+mn-cs"/>
              </a:rPr>
              <a:t>To say ‘</a:t>
            </a:r>
            <a:r>
              <a:rPr kumimoji="0" lang="en-US" sz="2200" b="1" i="0" u="none" strike="noStrike" kern="1200" cap="none" spc="0" normalizeH="0" baseline="0" noProof="0" dirty="0">
                <a:ln>
                  <a:noFill/>
                </a:ln>
                <a:effectLst/>
                <a:uLnTx/>
                <a:uFillTx/>
                <a:latin typeface="Century Gothic"/>
                <a:ea typeface="+mn-ea"/>
                <a:cs typeface="+mn-cs"/>
              </a:rPr>
              <a:t>more … than</a:t>
            </a:r>
            <a:r>
              <a:rPr kumimoji="0" lang="en-US" sz="2200" b="0" i="0" u="none" strike="noStrike" kern="1200" cap="none" spc="0" normalizeH="0" baseline="0" noProof="0" dirty="0">
                <a:ln>
                  <a:noFill/>
                </a:ln>
                <a:effectLst/>
                <a:uLnTx/>
                <a:uFillTx/>
                <a:latin typeface="Century Gothic"/>
                <a:ea typeface="+mn-ea"/>
                <a:cs typeface="+mn-cs"/>
              </a:rPr>
              <a:t>’ in Spanish, use ‘</a:t>
            </a:r>
            <a:r>
              <a:rPr kumimoji="0" lang="en-US" sz="2200" b="1" i="0" u="none" strike="noStrike" kern="1200" cap="none" spc="0" normalizeH="0" baseline="0" noProof="0" dirty="0" err="1">
                <a:ln>
                  <a:noFill/>
                </a:ln>
                <a:effectLst/>
                <a:uLnTx/>
                <a:uFillTx/>
                <a:latin typeface="Century Gothic"/>
                <a:ea typeface="+mn-ea"/>
                <a:cs typeface="+mn-cs"/>
              </a:rPr>
              <a:t>más</a:t>
            </a:r>
            <a:r>
              <a:rPr kumimoji="0" lang="en-US" sz="2200" b="0" i="0" u="none" strike="noStrike" kern="1200" cap="none" spc="0" normalizeH="0" baseline="0" noProof="0" dirty="0">
                <a:ln>
                  <a:noFill/>
                </a:ln>
                <a:effectLst/>
                <a:uLnTx/>
                <a:uFillTx/>
                <a:latin typeface="Century Gothic"/>
                <a:ea typeface="+mn-ea"/>
                <a:cs typeface="+mn-cs"/>
              </a:rPr>
              <a:t>’ </a:t>
            </a:r>
            <a:r>
              <a:rPr kumimoji="0" lang="is-IS" sz="2200" b="1" i="0" u="none" strike="noStrike" kern="1200" cap="none" spc="0" normalizeH="0" baseline="0" noProof="0" dirty="0">
                <a:ln>
                  <a:noFill/>
                </a:ln>
                <a:effectLst/>
                <a:uLnTx/>
                <a:uFillTx/>
                <a:latin typeface="Century Gothic"/>
                <a:ea typeface="+mn-ea"/>
                <a:cs typeface="+mn-cs"/>
              </a:rPr>
              <a:t>+ adjective + que</a:t>
            </a:r>
            <a:r>
              <a:rPr kumimoji="0" lang="is-IS" sz="2200" b="0" i="0" u="none" strike="noStrike" kern="1200" cap="none" spc="0" normalizeH="0" baseline="0" noProof="0" dirty="0">
                <a:ln>
                  <a:noFill/>
                </a:ln>
                <a:effectLst/>
                <a:uLnTx/>
                <a:uFillTx/>
                <a:latin typeface="Century Gothic"/>
                <a:ea typeface="+mn-ea"/>
                <a:cs typeface="+mn-cs"/>
              </a:rPr>
              <a:t>’. </a:t>
            </a:r>
            <a:endParaRPr kumimoji="0" lang="en-US" sz="2200" b="0" i="0" u="none" strike="noStrike" kern="1200" cap="none" spc="0" normalizeH="0" baseline="0" noProof="0" dirty="0">
              <a:ln>
                <a:noFill/>
              </a:ln>
              <a:effectLst/>
              <a:uLnTx/>
              <a:uFillTx/>
              <a:latin typeface="Century Gothic"/>
              <a:ea typeface="+mn-ea"/>
              <a:cs typeface="+mn-cs"/>
            </a:endParaRPr>
          </a:p>
        </p:txBody>
      </p:sp>
      <p:sp>
        <p:nvSpPr>
          <p:cNvPr id="11" name="Rectangle 10"/>
          <p:cNvSpPr/>
          <p:nvPr/>
        </p:nvSpPr>
        <p:spPr>
          <a:xfrm>
            <a:off x="291009" y="3610937"/>
            <a:ext cx="5097870"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effectLst/>
                <a:uLnTx/>
                <a:uFillTx/>
                <a:latin typeface="Century Gothic"/>
                <a:ea typeface="+mn-ea"/>
                <a:cs typeface="+mn-cs"/>
              </a:rPr>
              <a:t>Yo</a:t>
            </a:r>
            <a:r>
              <a:rPr kumimoji="0" lang="en-US" sz="2200" b="0" i="0" u="none" strike="noStrike" kern="1200" cap="none" spc="0" normalizeH="0" baseline="0" noProof="0" dirty="0">
                <a:ln>
                  <a:noFill/>
                </a:ln>
                <a:effectLst/>
                <a:uLnTx/>
                <a:uFillTx/>
                <a:latin typeface="Century Gothic"/>
                <a:ea typeface="+mn-ea"/>
                <a:cs typeface="+mn-cs"/>
              </a:rPr>
              <a:t> </a:t>
            </a:r>
            <a:r>
              <a:rPr kumimoji="0" lang="en-US" sz="2200" b="0" i="0" u="none" strike="noStrike" kern="1200" cap="none" spc="0" normalizeH="0" baseline="0" noProof="0" dirty="0" err="1">
                <a:ln>
                  <a:noFill/>
                </a:ln>
                <a:effectLst/>
                <a:uLnTx/>
                <a:uFillTx/>
                <a:latin typeface="Century Gothic"/>
                <a:ea typeface="+mn-ea"/>
                <a:cs typeface="+mn-cs"/>
              </a:rPr>
              <a:t>estoy</a:t>
            </a:r>
            <a:r>
              <a:rPr kumimoji="0" lang="en-US" sz="2200" b="0" i="0" u="none" strike="noStrike" kern="1200" cap="none" spc="0" normalizeH="0" baseline="0" noProof="0" dirty="0">
                <a:ln>
                  <a:noFill/>
                </a:ln>
                <a:effectLst/>
                <a:uLnTx/>
                <a:uFillTx/>
                <a:latin typeface="Century Gothic"/>
                <a:ea typeface="+mn-ea"/>
                <a:cs typeface="+mn-cs"/>
              </a:rPr>
              <a:t> </a:t>
            </a:r>
            <a:r>
              <a:rPr kumimoji="0" lang="en-US" sz="2200" b="1" i="0" u="none" strike="noStrike" kern="1200" cap="none" spc="0" normalizeH="0" baseline="0" noProof="0" dirty="0" err="1">
                <a:ln>
                  <a:noFill/>
                </a:ln>
                <a:solidFill>
                  <a:schemeClr val="tx2"/>
                </a:solidFill>
                <a:effectLst/>
                <a:uLnTx/>
                <a:uFillTx/>
                <a:latin typeface="Century Gothic"/>
                <a:ea typeface="+mn-ea"/>
                <a:cs typeface="+mn-cs"/>
              </a:rPr>
              <a:t>más</a:t>
            </a:r>
            <a:r>
              <a:rPr kumimoji="0" lang="en-US" sz="2200" b="1" i="0" u="none" strike="noStrike" kern="1200" cap="none" spc="0" normalizeH="0" baseline="0" noProof="0" dirty="0">
                <a:ln>
                  <a:noFill/>
                </a:ln>
                <a:solidFill>
                  <a:schemeClr val="tx2"/>
                </a:solidFill>
                <a:effectLst/>
                <a:uLnTx/>
                <a:uFillTx/>
                <a:latin typeface="Century Gothic"/>
                <a:ea typeface="+mn-ea"/>
                <a:cs typeface="+mn-cs"/>
              </a:rPr>
              <a:t> </a:t>
            </a:r>
            <a:r>
              <a:rPr kumimoji="0" lang="en-US" sz="2200" b="1" i="0" u="none" strike="noStrike" kern="1200" cap="none" spc="0" normalizeH="0" baseline="0" noProof="0" dirty="0" err="1">
                <a:ln>
                  <a:noFill/>
                </a:ln>
                <a:solidFill>
                  <a:schemeClr val="tx2"/>
                </a:solidFill>
                <a:effectLst/>
                <a:uLnTx/>
                <a:uFillTx/>
                <a:latin typeface="Century Gothic"/>
                <a:ea typeface="+mn-ea"/>
                <a:cs typeface="+mn-cs"/>
              </a:rPr>
              <a:t>enojado</a:t>
            </a:r>
            <a:r>
              <a:rPr kumimoji="0" lang="en-US" sz="2200" b="1" i="0" u="none" strike="noStrike" kern="1200" cap="none" spc="0" normalizeH="0" baseline="0" noProof="0" dirty="0">
                <a:ln>
                  <a:noFill/>
                </a:ln>
                <a:solidFill>
                  <a:schemeClr val="tx2"/>
                </a:solidFill>
                <a:effectLst/>
                <a:uLnTx/>
                <a:uFillTx/>
                <a:latin typeface="Century Gothic"/>
                <a:ea typeface="+mn-ea"/>
                <a:cs typeface="+mn-cs"/>
              </a:rPr>
              <a:t> que </a:t>
            </a:r>
            <a:r>
              <a:rPr kumimoji="0" lang="en-US" sz="2200" b="0" i="0" u="none" strike="noStrike" kern="1200" cap="none" spc="0" normalizeH="0" baseline="0" noProof="0" dirty="0" err="1">
                <a:ln>
                  <a:noFill/>
                </a:ln>
                <a:effectLst/>
                <a:uLnTx/>
                <a:uFillTx/>
                <a:latin typeface="Century Gothic"/>
                <a:ea typeface="+mn-ea"/>
                <a:cs typeface="+mn-cs"/>
              </a:rPr>
              <a:t>Quique</a:t>
            </a:r>
            <a:r>
              <a:rPr kumimoji="0" lang="en-US" sz="2200" b="0" i="0" u="none" strike="noStrike" kern="1200" cap="none" spc="0" normalizeH="0" baseline="0" noProof="0" dirty="0">
                <a:ln>
                  <a:noFill/>
                </a:ln>
                <a:effectLst/>
                <a:uLnTx/>
                <a:uFillTx/>
                <a:latin typeface="Century Gothic"/>
                <a:ea typeface="+mn-ea"/>
                <a:cs typeface="+mn-cs"/>
              </a:rPr>
              <a:t>. </a:t>
            </a:r>
          </a:p>
        </p:txBody>
      </p:sp>
      <p:sp>
        <p:nvSpPr>
          <p:cNvPr id="12" name="Rectangle 11"/>
          <p:cNvSpPr/>
          <p:nvPr/>
        </p:nvSpPr>
        <p:spPr>
          <a:xfrm>
            <a:off x="5862677" y="3610936"/>
            <a:ext cx="5575565"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a:ea typeface="+mn-ea"/>
                <a:cs typeface="+mn-cs"/>
              </a:rPr>
              <a:t>I am </a:t>
            </a:r>
            <a:r>
              <a:rPr kumimoji="0" lang="en-US" sz="2200" b="1" i="0" u="none" strike="noStrike" kern="1200" cap="none" spc="0" normalizeH="0" baseline="0" noProof="0" dirty="0">
                <a:ln>
                  <a:noFill/>
                </a:ln>
                <a:solidFill>
                  <a:schemeClr val="tx2"/>
                </a:solidFill>
                <a:effectLst/>
                <a:uLnTx/>
                <a:uFillTx/>
                <a:latin typeface="Century Gothic"/>
                <a:ea typeface="+mn-ea"/>
                <a:cs typeface="+mn-cs"/>
              </a:rPr>
              <a:t>angrier / more angry than </a:t>
            </a:r>
            <a:r>
              <a:rPr kumimoji="0" lang="en-US" sz="2200" b="0" i="0" u="none" strike="noStrike" kern="1200" cap="none" spc="0" normalizeH="0" baseline="0" noProof="0" dirty="0" err="1">
                <a:ln>
                  <a:noFill/>
                </a:ln>
                <a:effectLst/>
                <a:uLnTx/>
                <a:uFillTx/>
                <a:latin typeface="Century Gothic"/>
                <a:ea typeface="+mn-ea"/>
                <a:cs typeface="+mn-cs"/>
              </a:rPr>
              <a:t>Quique</a:t>
            </a:r>
            <a:r>
              <a:rPr kumimoji="0" lang="en-US" sz="2200" b="0" i="0" u="none" strike="noStrike" kern="1200" cap="none" spc="0" normalizeH="0" baseline="0" noProof="0" dirty="0">
                <a:ln>
                  <a:noFill/>
                </a:ln>
                <a:effectLst/>
                <a:uLnTx/>
                <a:uFillTx/>
                <a:latin typeface="Century Gothic"/>
                <a:ea typeface="+mn-ea"/>
                <a:cs typeface="+mn-cs"/>
              </a:rPr>
              <a:t>.</a:t>
            </a:r>
          </a:p>
        </p:txBody>
      </p:sp>
      <p:sp>
        <p:nvSpPr>
          <p:cNvPr id="14" name="Rectangle 13"/>
          <p:cNvSpPr/>
          <p:nvPr/>
        </p:nvSpPr>
        <p:spPr>
          <a:xfrm>
            <a:off x="262060" y="4362257"/>
            <a:ext cx="10639076"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a:ea typeface="+mn-ea"/>
                <a:cs typeface="+mn-cs"/>
              </a:rPr>
              <a:t>To say ‘</a:t>
            </a:r>
            <a:r>
              <a:rPr kumimoji="0" lang="en-US" sz="2200" b="1" i="0" u="none" strike="noStrike" kern="1200" cap="none" spc="0" normalizeH="0" baseline="0" noProof="0" dirty="0">
                <a:ln>
                  <a:noFill/>
                </a:ln>
                <a:effectLst/>
                <a:uLnTx/>
                <a:uFillTx/>
                <a:latin typeface="Century Gothic"/>
                <a:ea typeface="+mn-ea"/>
                <a:cs typeface="+mn-cs"/>
              </a:rPr>
              <a:t>less … than</a:t>
            </a:r>
            <a:r>
              <a:rPr kumimoji="0" lang="en-US" sz="2200" b="0" i="0" u="none" strike="noStrike" kern="1200" cap="none" spc="0" normalizeH="0" baseline="0" noProof="0" dirty="0">
                <a:ln>
                  <a:noFill/>
                </a:ln>
                <a:effectLst/>
                <a:uLnTx/>
                <a:uFillTx/>
                <a:latin typeface="Century Gothic"/>
                <a:ea typeface="+mn-ea"/>
                <a:cs typeface="+mn-cs"/>
              </a:rPr>
              <a:t>’ in Spanish, use ‘</a:t>
            </a:r>
            <a:r>
              <a:rPr kumimoji="0" lang="en-US" sz="2200" b="1" i="0" u="none" strike="noStrike" kern="1200" cap="none" spc="0" normalizeH="0" baseline="0" noProof="0" dirty="0" err="1">
                <a:ln>
                  <a:noFill/>
                </a:ln>
                <a:effectLst/>
                <a:uLnTx/>
                <a:uFillTx/>
                <a:latin typeface="Century Gothic"/>
                <a:ea typeface="+mn-ea"/>
                <a:cs typeface="+mn-cs"/>
              </a:rPr>
              <a:t>menos</a:t>
            </a:r>
            <a:r>
              <a:rPr kumimoji="0" lang="en-US" sz="2200" b="1" i="0" u="none" strike="noStrike" kern="1200" cap="none" spc="0" normalizeH="0" baseline="0" noProof="0" dirty="0">
                <a:ln>
                  <a:noFill/>
                </a:ln>
                <a:effectLst/>
                <a:uLnTx/>
                <a:uFillTx/>
                <a:latin typeface="Century Gothic"/>
                <a:ea typeface="+mn-ea"/>
                <a:cs typeface="+mn-cs"/>
              </a:rPr>
              <a:t>’ + adjective + ‘q</a:t>
            </a:r>
            <a:r>
              <a:rPr kumimoji="0" lang="is-IS" sz="2200" b="1" i="0" u="none" strike="noStrike" kern="1200" cap="none" spc="0" normalizeH="0" baseline="0" noProof="0" dirty="0">
                <a:ln>
                  <a:noFill/>
                </a:ln>
                <a:effectLst/>
                <a:uLnTx/>
                <a:uFillTx/>
                <a:latin typeface="Century Gothic"/>
                <a:ea typeface="+mn-ea"/>
                <a:cs typeface="+mn-cs"/>
              </a:rPr>
              <a:t>ue</a:t>
            </a:r>
            <a:r>
              <a:rPr kumimoji="0" lang="is-IS" sz="2200" b="0" i="0" u="none" strike="noStrike" kern="1200" cap="none" spc="0" normalizeH="0" baseline="0" noProof="0" dirty="0">
                <a:ln>
                  <a:noFill/>
                </a:ln>
                <a:effectLst/>
                <a:uLnTx/>
                <a:uFillTx/>
                <a:latin typeface="Century Gothic"/>
                <a:ea typeface="+mn-ea"/>
                <a:cs typeface="+mn-cs"/>
              </a:rPr>
              <a:t>’.</a:t>
            </a:r>
            <a:endParaRPr kumimoji="0" lang="en-US" sz="2200" b="0" i="0" u="none" strike="noStrike" kern="1200" cap="none" spc="0" normalizeH="0" baseline="0" noProof="0" dirty="0">
              <a:ln>
                <a:noFill/>
              </a:ln>
              <a:effectLst/>
              <a:uLnTx/>
              <a:uFillTx/>
              <a:latin typeface="Century Gothic"/>
              <a:ea typeface="+mn-ea"/>
              <a:cs typeface="+mn-cs"/>
            </a:endParaRPr>
          </a:p>
        </p:txBody>
      </p:sp>
      <p:sp>
        <p:nvSpPr>
          <p:cNvPr id="15" name="Rectangle 14"/>
          <p:cNvSpPr/>
          <p:nvPr/>
        </p:nvSpPr>
        <p:spPr>
          <a:xfrm>
            <a:off x="271253" y="4941105"/>
            <a:ext cx="7459537"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a:ea typeface="+mn-ea"/>
                <a:cs typeface="+mn-cs"/>
              </a:rPr>
              <a:t>Estamos</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1" i="0" u="none" strike="noStrike" kern="1200" cap="none" spc="0" normalizeH="0" baseline="0" noProof="0" dirty="0" err="1">
                <a:ln>
                  <a:noFill/>
                </a:ln>
                <a:solidFill>
                  <a:schemeClr val="tx2"/>
                </a:solidFill>
                <a:effectLst/>
                <a:uLnTx/>
                <a:uFillTx/>
                <a:latin typeface="Century Gothic"/>
                <a:ea typeface="+mn-ea"/>
                <a:cs typeface="+mn-cs"/>
              </a:rPr>
              <a:t>menos</a:t>
            </a:r>
            <a:r>
              <a:rPr kumimoji="0" lang="en-US" sz="2200" b="1" i="0" u="none" strike="noStrike" kern="1200" cap="none" spc="0" normalizeH="0" baseline="0" noProof="0" dirty="0">
                <a:ln>
                  <a:noFill/>
                </a:ln>
                <a:solidFill>
                  <a:schemeClr val="tx2"/>
                </a:solidFill>
                <a:effectLst/>
                <a:uLnTx/>
                <a:uFillTx/>
                <a:latin typeface="Century Gothic"/>
                <a:ea typeface="+mn-ea"/>
                <a:cs typeface="+mn-cs"/>
              </a:rPr>
              <a:t> </a:t>
            </a:r>
            <a:r>
              <a:rPr kumimoji="0" lang="en-US" sz="2200" b="1" i="0" u="none" strike="noStrike" kern="1200" cap="none" spc="0" normalizeH="0" baseline="0" noProof="0" dirty="0" err="1">
                <a:ln>
                  <a:noFill/>
                </a:ln>
                <a:solidFill>
                  <a:schemeClr val="tx2"/>
                </a:solidFill>
                <a:effectLst/>
                <a:uLnTx/>
                <a:uFillTx/>
                <a:latin typeface="Century Gothic"/>
                <a:ea typeface="+mn-ea"/>
                <a:cs typeface="+mn-cs"/>
              </a:rPr>
              <a:t>cansadas</a:t>
            </a:r>
            <a:r>
              <a:rPr kumimoji="0" lang="en-US" sz="2200" b="1" i="0" u="none" strike="noStrike" kern="1200" cap="none" spc="0" normalizeH="0" baseline="0" noProof="0" dirty="0">
                <a:ln>
                  <a:noFill/>
                </a:ln>
                <a:solidFill>
                  <a:schemeClr val="tx2"/>
                </a:solidFill>
                <a:effectLst/>
                <a:uLnTx/>
                <a:uFillTx/>
                <a:latin typeface="Century Gothic"/>
                <a:ea typeface="+mn-ea"/>
                <a:cs typeface="+mn-cs"/>
              </a:rPr>
              <a:t> que </a:t>
            </a:r>
            <a:r>
              <a:rPr kumimoji="0" lang="en-US" sz="2200" b="0" i="0" u="none" strike="noStrike" kern="1200" cap="none" spc="0" normalizeH="0" baseline="0" noProof="0" dirty="0">
                <a:ln>
                  <a:noFill/>
                </a:ln>
                <a:effectLst/>
                <a:uLnTx/>
                <a:uFillTx/>
                <a:latin typeface="Century Gothic"/>
                <a:ea typeface="+mn-ea"/>
                <a:cs typeface="+mn-cs"/>
              </a:rPr>
              <a:t>los chicos.</a:t>
            </a:r>
          </a:p>
        </p:txBody>
      </p:sp>
      <p:sp>
        <p:nvSpPr>
          <p:cNvPr id="16" name="Rectangle 15"/>
          <p:cNvSpPr/>
          <p:nvPr/>
        </p:nvSpPr>
        <p:spPr>
          <a:xfrm>
            <a:off x="6544919" y="4941105"/>
            <a:ext cx="4309193"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a:ea typeface="+mn-ea"/>
                <a:cs typeface="+mn-cs"/>
              </a:rPr>
              <a:t>We are </a:t>
            </a:r>
            <a:r>
              <a:rPr kumimoji="0" lang="en-US" sz="2200" b="1" i="0" u="none" strike="noStrike" kern="1200" cap="none" spc="0" normalizeH="0" baseline="0" noProof="0" dirty="0">
                <a:ln>
                  <a:noFill/>
                </a:ln>
                <a:solidFill>
                  <a:schemeClr val="tx2"/>
                </a:solidFill>
                <a:effectLst/>
                <a:uLnTx/>
                <a:uFillTx/>
                <a:latin typeface="Century Gothic"/>
                <a:ea typeface="+mn-ea"/>
                <a:cs typeface="+mn-cs"/>
              </a:rPr>
              <a:t>less tired than </a:t>
            </a:r>
            <a:r>
              <a:rPr kumimoji="0" lang="en-US" sz="2200" b="0" i="0" u="none" strike="noStrike" kern="1200" cap="none" spc="0" normalizeH="0" baseline="0" noProof="0" dirty="0">
                <a:ln>
                  <a:noFill/>
                </a:ln>
                <a:effectLst/>
                <a:uLnTx/>
                <a:uFillTx/>
                <a:latin typeface="Century Gothic"/>
                <a:ea typeface="+mn-ea"/>
                <a:cs typeface="+mn-cs"/>
              </a:rPr>
              <a:t>the girls.</a:t>
            </a:r>
          </a:p>
        </p:txBody>
      </p:sp>
      <p:sp>
        <p:nvSpPr>
          <p:cNvPr id="18" name="Rounded Rectangular Callout 17"/>
          <p:cNvSpPr/>
          <p:nvPr/>
        </p:nvSpPr>
        <p:spPr>
          <a:xfrm>
            <a:off x="7441748" y="1907629"/>
            <a:ext cx="3720991" cy="1015615"/>
          </a:xfrm>
          <a:prstGeom prst="wedgeRoundRectCallout">
            <a:avLst>
              <a:gd name="adj1" fmla="val -58684"/>
              <a:gd name="adj2" fmla="val 20362"/>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a:ea typeface="+mn-ea"/>
                <a:cs typeface="+mn-cs"/>
              </a:rPr>
              <a:t>Sometimes in English we add ‘</a:t>
            </a:r>
            <a:r>
              <a:rPr kumimoji="0" lang="en-GB" sz="2000" b="1" i="0" u="none" strike="noStrike" kern="1200" cap="none" spc="0" normalizeH="0" baseline="0" noProof="0" dirty="0">
                <a:ln>
                  <a:noFill/>
                </a:ln>
                <a:solidFill>
                  <a:schemeClr val="tx1"/>
                </a:solidFill>
                <a:effectLst/>
                <a:uLnTx/>
                <a:uFillTx/>
                <a:latin typeface="Century Gothic"/>
                <a:ea typeface="+mn-ea"/>
                <a:cs typeface="+mn-cs"/>
              </a:rPr>
              <a:t>-er</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 to the adjective</a:t>
            </a:r>
            <a:r>
              <a:rPr kumimoji="0" lang="is-IS" sz="2000" b="0" i="0" u="none" strike="noStrike" kern="1200" cap="none" spc="0" normalizeH="0" baseline="0" noProof="0" dirty="0">
                <a:ln>
                  <a:noFill/>
                </a:ln>
                <a:solidFill>
                  <a:schemeClr val="tx1"/>
                </a:solidFill>
                <a:effectLst/>
                <a:uLnTx/>
                <a:uFillTx/>
                <a:latin typeface="Century Gothic"/>
                <a:ea typeface="+mn-ea"/>
                <a:cs typeface="+mn-cs"/>
              </a:rPr>
              <a:t>, e.g.,‘small</a:t>
            </a:r>
            <a:r>
              <a:rPr kumimoji="0" lang="is-IS" sz="2000" b="1" i="0" u="none" strike="noStrike" kern="1200" cap="none" spc="0" normalizeH="0" baseline="0" noProof="0" dirty="0">
                <a:ln>
                  <a:noFill/>
                </a:ln>
                <a:solidFill>
                  <a:schemeClr val="tx1"/>
                </a:solidFill>
                <a:effectLst/>
                <a:uLnTx/>
                <a:uFillTx/>
                <a:latin typeface="Century Gothic"/>
                <a:ea typeface="+mn-ea"/>
                <a:cs typeface="+mn-cs"/>
              </a:rPr>
              <a:t>er</a:t>
            </a:r>
            <a:r>
              <a:rPr kumimoji="0" lang="is-IS" sz="2000" b="0" i="0" u="none" strike="noStrike" kern="1200" cap="none" spc="0" normalizeH="0" baseline="0" noProof="0" dirty="0">
                <a:ln>
                  <a:noFill/>
                </a:ln>
                <a:solidFill>
                  <a:schemeClr val="tx1"/>
                </a:solidFill>
                <a:effectLst/>
                <a:uLnTx/>
                <a:uFillTx/>
                <a:latin typeface="Century Gothic"/>
                <a:ea typeface="+mn-ea"/>
                <a:cs typeface="+mn-cs"/>
              </a:rPr>
              <a:t>’. </a:t>
            </a:r>
            <a:endParaRPr kumimoji="0" lang="en-GB" sz="2000" b="0" i="0" u="none" strike="noStrike" kern="1200" cap="none" spc="0" normalizeH="0" baseline="0" noProof="0" dirty="0">
              <a:ln>
                <a:noFill/>
              </a:ln>
              <a:solidFill>
                <a:schemeClr val="tx1"/>
              </a:solidFill>
              <a:effectLst/>
              <a:uLnTx/>
              <a:uFillTx/>
              <a:latin typeface="Century Gothic"/>
              <a:ea typeface="+mn-ea"/>
              <a:cs typeface="+mn-cs"/>
            </a:endParaRPr>
          </a:p>
        </p:txBody>
      </p:sp>
      <p:sp>
        <p:nvSpPr>
          <p:cNvPr id="17" name="Rounded Rectangular Callout 16"/>
          <p:cNvSpPr/>
          <p:nvPr/>
        </p:nvSpPr>
        <p:spPr>
          <a:xfrm>
            <a:off x="441102" y="5627381"/>
            <a:ext cx="4246283" cy="629231"/>
          </a:xfrm>
          <a:prstGeom prst="wedgeRoundRectCallout">
            <a:avLst>
              <a:gd name="adj1" fmla="val -28847"/>
              <a:gd name="adj2" fmla="val -81952"/>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a:ea typeface="+mn-ea"/>
                <a:cs typeface="+mn-cs"/>
              </a:rPr>
              <a:t>Remember that the verb ‘</a:t>
            </a:r>
            <a:r>
              <a:rPr kumimoji="0" lang="en-GB" sz="2000" b="0" i="0" u="none" strike="noStrike" kern="1200" cap="none" spc="0" normalizeH="0" baseline="0" noProof="0" dirty="0" err="1">
                <a:ln>
                  <a:noFill/>
                </a:ln>
                <a:solidFill>
                  <a:schemeClr val="tx1"/>
                </a:solidFill>
                <a:effectLst/>
                <a:uLnTx/>
                <a:uFillTx/>
                <a:latin typeface="Century Gothic"/>
                <a:ea typeface="+mn-ea"/>
                <a:cs typeface="+mn-cs"/>
              </a:rPr>
              <a:t>estar</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 is used to describe </a:t>
            </a:r>
            <a:r>
              <a:rPr kumimoji="0" lang="en-GB" sz="2000" b="1" i="1" u="none" strike="noStrike" kern="1200" cap="none" spc="0" normalizeH="0" baseline="0" noProof="0" dirty="0">
                <a:ln>
                  <a:noFill/>
                </a:ln>
                <a:solidFill>
                  <a:schemeClr val="tx1"/>
                </a:solidFill>
                <a:effectLst/>
                <a:uLnTx/>
                <a:uFillTx/>
                <a:latin typeface="Century Gothic"/>
                <a:ea typeface="+mn-ea"/>
                <a:cs typeface="+mn-cs"/>
              </a:rPr>
              <a:t>states</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a:t>
            </a:r>
          </a:p>
        </p:txBody>
      </p:sp>
      <p:cxnSp>
        <p:nvCxnSpPr>
          <p:cNvPr id="7" name="Straight Connector 6"/>
          <p:cNvCxnSpPr/>
          <p:nvPr/>
        </p:nvCxnSpPr>
        <p:spPr>
          <a:xfrm>
            <a:off x="854446" y="3988035"/>
            <a:ext cx="622300" cy="0"/>
          </a:xfrm>
          <a:prstGeom prst="line">
            <a:avLst/>
          </a:prstGeom>
          <a:ln w="5715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a:off x="378757" y="5318204"/>
            <a:ext cx="1017308" cy="0"/>
          </a:xfrm>
          <a:prstGeom prst="line">
            <a:avLst/>
          </a:prstGeom>
          <a:ln w="57150">
            <a:solidFill>
              <a:srgbClr val="F66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79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2" grpId="0"/>
      <p:bldP spid="14" grpId="0"/>
      <p:bldP spid="15" grpId="0"/>
      <p:bldP spid="16" grpId="0"/>
      <p:bldP spid="18"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descr="Imagen que contiene tabla, cama&#10;&#10;Descripción generada automáticamente">
            <a:extLst>
              <a:ext uri="{FF2B5EF4-FFF2-40B4-BE49-F238E27FC236}">
                <a16:creationId xmlns:a16="http://schemas.microsoft.com/office/drawing/2014/main" id="{48BB11C4-B6E8-2B4A-A604-1E7E06FFD7FC}"/>
              </a:ext>
            </a:extLst>
          </p:cNvPr>
          <p:cNvPicPr>
            <a:picLocks noChangeAspect="1"/>
          </p:cNvPicPr>
          <p:nvPr/>
        </p:nvPicPr>
        <p:blipFill rotWithShape="1">
          <a:blip r:embed="rId3" cstate="screen">
            <a:clrChange>
              <a:clrFrom>
                <a:srgbClr val="FCFAFB"/>
              </a:clrFrom>
              <a:clrTo>
                <a:srgbClr val="FCFAFB">
                  <a:alpha val="0"/>
                </a:srgbClr>
              </a:clrTo>
            </a:clrChange>
            <a:extLst>
              <a:ext uri="{BEBA8EAE-BF5A-486C-A8C5-ECC9F3942E4B}">
                <a14:imgProps xmlns:a14="http://schemas.microsoft.com/office/drawing/2010/main">
                  <a14:imgLayer r:embed="rId4">
                    <a14:imgEffect>
                      <a14:backgroundRemoval t="10000" b="90000" l="0" r="92081">
                        <a14:foregroundMark x1="20701" y1="33148" x2="28846" y2="47778"/>
                        <a14:foregroundMark x1="28846" y1="47778" x2="72738" y2="74444"/>
                        <a14:foregroundMark x1="72738" y1="74444" x2="67081" y2="25463"/>
                        <a14:foregroundMark x1="84842" y1="53056" x2="92195" y2="69630"/>
                        <a14:foregroundMark x1="92195" y1="69630" x2="90950" y2="79537"/>
                        <a14:backgroundMark x1="32919" y1="59630" x2="14480" y2="61481"/>
                        <a14:backgroundMark x1="14480" y1="61481" x2="9955" y2="60741"/>
                        <a14:backgroundMark x1="0" y1="50648" x2="3733" y2="59537"/>
                        <a14:backgroundMark x1="3292" y1="27993" x2="8436" y2="40641"/>
                        <a14:backgroundMark x1="8436" y1="40641" x2="7407" y2="54637"/>
                        <a14:backgroundMark x1="7407" y1="54637" x2="21399" y2="64250"/>
                        <a14:backgroundMark x1="21399" y1="64250" x2="14609" y2="58516"/>
                        <a14:backgroundMark x1="41152" y1="69309" x2="6173" y2="65093"/>
                      </a14:backgroundRemoval>
                    </a14:imgEffect>
                  </a14:imgLayer>
                </a14:imgProps>
              </a:ext>
              <a:ext uri="{28A0092B-C50C-407E-A947-70E740481C1C}">
                <a14:useLocalDpi xmlns:a14="http://schemas.microsoft.com/office/drawing/2010/main"/>
              </a:ext>
            </a:extLst>
          </a:blip>
          <a:srcRect/>
          <a:stretch/>
        </p:blipFill>
        <p:spPr>
          <a:xfrm>
            <a:off x="3095363" y="3324245"/>
            <a:ext cx="2959604" cy="3615305"/>
          </a:xfrm>
          <a:prstGeom prst="rect">
            <a:avLst/>
          </a:prstGeom>
        </p:spPr>
      </p:pic>
      <p:pic>
        <p:nvPicPr>
          <p:cNvPr id="11" name="Imagen 10" descr="Imagen que contiene tabla, cama&#10;&#10;Descripción generada automáticamente">
            <a:extLst>
              <a:ext uri="{FF2B5EF4-FFF2-40B4-BE49-F238E27FC236}">
                <a16:creationId xmlns:a16="http://schemas.microsoft.com/office/drawing/2014/main" id="{7B5449DA-1950-2947-92D3-F345BAF02DE4}"/>
              </a:ext>
            </a:extLst>
          </p:cNvPr>
          <p:cNvPicPr>
            <a:picLocks noChangeAspect="1"/>
          </p:cNvPicPr>
          <p:nvPr/>
        </p:nvPicPr>
        <p:blipFill rotWithShape="1">
          <a:blip r:embed="rId5" cstate="screen">
            <a:clrChange>
              <a:clrFrom>
                <a:srgbClr val="FCFAFB"/>
              </a:clrFrom>
              <a:clrTo>
                <a:srgbClr val="FCFAFB">
                  <a:alpha val="0"/>
                </a:srgbClr>
              </a:clrTo>
            </a:clrChange>
            <a:extLst>
              <a:ext uri="{BEBA8EAE-BF5A-486C-A8C5-ECC9F3942E4B}">
                <a14:imgProps xmlns:a14="http://schemas.microsoft.com/office/drawing/2010/main">
                  <a14:imgLayer r:embed="rId6">
                    <a14:imgEffect>
                      <a14:backgroundRemoval t="10000" b="90000" l="7473" r="100000">
                        <a14:foregroundMark x1="96085" y1="35833" x2="69395" y2="50648"/>
                        <a14:foregroundMark x1="69395" y1="50648" x2="18743" y2="56574"/>
                        <a14:foregroundMark x1="18743" y1="56574" x2="7711" y2="56204"/>
                      </a14:backgroundRemoval>
                    </a14:imgEffect>
                  </a14:imgLayer>
                </a14:imgProps>
              </a:ext>
              <a:ext uri="{28A0092B-C50C-407E-A947-70E740481C1C}">
                <a14:useLocalDpi xmlns:a14="http://schemas.microsoft.com/office/drawing/2010/main"/>
              </a:ext>
            </a:extLst>
          </a:blip>
          <a:srcRect/>
          <a:stretch/>
        </p:blipFill>
        <p:spPr>
          <a:xfrm>
            <a:off x="73197" y="3324245"/>
            <a:ext cx="2822403" cy="3615305"/>
          </a:xfrm>
          <a:prstGeom prst="rect">
            <a:avLst/>
          </a:prstGeom>
        </p:spPr>
      </p:pic>
      <p:sp>
        <p:nvSpPr>
          <p:cNvPr id="2" name="Title 1"/>
          <p:cNvSpPr>
            <a:spLocks noGrp="1"/>
          </p:cNvSpPr>
          <p:nvPr>
            <p:ph type="title"/>
          </p:nvPr>
        </p:nvSpPr>
        <p:spPr>
          <a:xfrm>
            <a:off x="252654" y="73624"/>
            <a:ext cx="9933781" cy="863600"/>
          </a:xfrm>
        </p:spPr>
        <p:txBody>
          <a:bodyPr>
            <a:normAutofit/>
          </a:bodyPr>
          <a:lstStyle/>
          <a:p>
            <a:r>
              <a:rPr lang="en-GB" sz="2200" b="1" dirty="0">
                <a:solidFill>
                  <a:schemeClr val="tx1"/>
                </a:solidFill>
              </a:rPr>
              <a:t>Ana y Lucía </a:t>
            </a:r>
            <a:r>
              <a:rPr lang="en-GB" sz="2200" b="1" dirty="0" err="1">
                <a:solidFill>
                  <a:schemeClr val="tx1"/>
                </a:solidFill>
              </a:rPr>
              <a:t>están</a:t>
            </a:r>
            <a:r>
              <a:rPr lang="en-GB" sz="2200" b="1" dirty="0">
                <a:solidFill>
                  <a:schemeClr val="tx1"/>
                </a:solidFill>
              </a:rPr>
              <a:t> </a:t>
            </a:r>
            <a:r>
              <a:rPr lang="en-GB" sz="2200" b="1" dirty="0" err="1">
                <a:solidFill>
                  <a:schemeClr val="tx1"/>
                </a:solidFill>
              </a:rPr>
              <a:t>hablando</a:t>
            </a:r>
            <a:r>
              <a:rPr lang="en-GB" sz="2200" b="1" dirty="0">
                <a:solidFill>
                  <a:schemeClr val="tx1"/>
                </a:solidFill>
              </a:rPr>
              <a:t> del fin de </a:t>
            </a:r>
            <a:r>
              <a:rPr lang="en-GB" sz="2200" b="1" dirty="0" err="1">
                <a:solidFill>
                  <a:schemeClr val="tx1"/>
                </a:solidFill>
              </a:rPr>
              <a:t>semana</a:t>
            </a:r>
            <a:r>
              <a:rPr lang="en-GB" sz="2200" b="1" dirty="0">
                <a:solidFill>
                  <a:schemeClr val="tx1"/>
                </a:solidFill>
              </a:rPr>
              <a:t> que van a pasar </a:t>
            </a:r>
            <a:r>
              <a:rPr lang="en-GB" sz="2200" b="1" dirty="0" err="1">
                <a:solidFill>
                  <a:schemeClr val="tx1"/>
                </a:solidFill>
              </a:rPr>
              <a:t>en</a:t>
            </a:r>
            <a:r>
              <a:rPr lang="en-GB" sz="2200" b="1" dirty="0">
                <a:solidFill>
                  <a:schemeClr val="tx1"/>
                </a:solidFill>
              </a:rPr>
              <a:t> Asturias. </a:t>
            </a:r>
            <a:r>
              <a:rPr lang="en-GB" sz="2200" b="1" dirty="0" err="1">
                <a:solidFill>
                  <a:schemeClr val="tx1"/>
                </a:solidFill>
              </a:rPr>
              <a:t>Completa</a:t>
            </a:r>
            <a:r>
              <a:rPr lang="en-GB" sz="2200" b="1" dirty="0">
                <a:solidFill>
                  <a:schemeClr val="tx1"/>
                </a:solidFill>
              </a:rPr>
              <a:t> las </a:t>
            </a:r>
            <a:r>
              <a:rPr lang="en-GB" sz="2200" b="1" dirty="0" err="1">
                <a:solidFill>
                  <a:schemeClr val="tx1"/>
                </a:solidFill>
              </a:rPr>
              <a:t>frases</a:t>
            </a:r>
            <a:r>
              <a:rPr lang="en-GB" sz="2200" b="1" dirty="0">
                <a:solidFill>
                  <a:schemeClr val="tx1"/>
                </a:solidFill>
              </a:rPr>
              <a:t> en </a:t>
            </a:r>
            <a:r>
              <a:rPr lang="en-GB" sz="2200" b="1" dirty="0" err="1">
                <a:solidFill>
                  <a:schemeClr val="tx1"/>
                </a:solidFill>
              </a:rPr>
              <a:t>inglés</a:t>
            </a:r>
            <a:r>
              <a:rPr lang="en-GB" sz="2200" b="1" dirty="0">
                <a:solidFill>
                  <a:schemeClr val="tx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24" name="Picture 2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11925" y="3679958"/>
            <a:ext cx="2201052" cy="2539259"/>
          </a:xfrm>
          <a:prstGeom prst="rect">
            <a:avLst/>
          </a:prstGeom>
        </p:spPr>
      </p:pic>
      <p:pic>
        <p:nvPicPr>
          <p:cNvPr id="25" name="Picture 2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645113" y="3582637"/>
            <a:ext cx="2319003" cy="2650266"/>
          </a:xfrm>
          <a:prstGeom prst="rect">
            <a:avLst/>
          </a:prstGeom>
        </p:spPr>
      </p:pic>
      <p:sp>
        <p:nvSpPr>
          <p:cNvPr id="33" name="Rounded Rectangular Callout 32"/>
          <p:cNvSpPr/>
          <p:nvPr/>
        </p:nvSpPr>
        <p:spPr>
          <a:xfrm>
            <a:off x="150441" y="916313"/>
            <a:ext cx="4859122" cy="2539259"/>
          </a:xfrm>
          <a:prstGeom prst="wedgeRoundRectCallout">
            <a:avLst>
              <a:gd name="adj1" fmla="val -35193"/>
              <a:gd name="adj2" fmla="val 7416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Ana (</a:t>
            </a:r>
            <a:r>
              <a:rPr kumimoji="0" lang="en-US"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habla</a:t>
            </a:r>
            <a:r>
              <a:rPr kumimoji="0" lang="en-US"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con Diego):</a:t>
            </a: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Estás</a:t>
            </a: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muy</a:t>
            </a: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alegre</a:t>
            </a: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por el </a:t>
            </a:r>
            <a:r>
              <a:rPr kumimoji="0" lang="en-US"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viaje</a:t>
            </a: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 Asturias! Estamos </a:t>
            </a:r>
            <a:r>
              <a:rPr kumimoji="0" lang="en-US"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más</a:t>
            </a: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emocionados</a:t>
            </a: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que Lucía y Daniel.  Si no </a:t>
            </a:r>
            <a:r>
              <a:rPr kumimoji="0" lang="en-US"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hace</a:t>
            </a: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mal </a:t>
            </a:r>
            <a:r>
              <a:rPr kumimoji="0" lang="en-US"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tiempo</a:t>
            </a: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el </a:t>
            </a:r>
            <a:r>
              <a:rPr kumimoji="0" lang="en-US"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sábado</a:t>
            </a: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podemos</a:t>
            </a: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ir</a:t>
            </a: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 </a:t>
            </a:r>
            <a:r>
              <a:rPr kumimoji="0" lang="en-US"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nadar</a:t>
            </a: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en</a:t>
            </a: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el </a:t>
            </a:r>
            <a:r>
              <a:rPr kumimoji="0" lang="en-US"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lago</a:t>
            </a: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Va</a:t>
            </a: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 ser </a:t>
            </a:r>
            <a:r>
              <a:rPr kumimoji="0" lang="en-US"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muy</a:t>
            </a: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divertido</a:t>
            </a: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2" name="Rectangle 11"/>
          <p:cNvSpPr/>
          <p:nvPr/>
        </p:nvSpPr>
        <p:spPr>
          <a:xfrm>
            <a:off x="5009563" y="789248"/>
            <a:ext cx="7182437" cy="3450112"/>
          </a:xfrm>
          <a:prstGeom prst="rect">
            <a:avLst/>
          </a:prstGeom>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mn-cs"/>
              </a:rPr>
              <a:t>1. Ana thinks that Diego is  _________________.</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mn-cs"/>
              </a:rPr>
              <a:t>2. She thinks that they are  ______________ than Lucía and Daniel about the trip.</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mn-cs"/>
              </a:rPr>
              <a:t>3. Ana suggests going to the lake on Saturday if________________________.</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mn-cs"/>
              </a:rPr>
              <a:t>4. Lucía things that Daniel looks _____________ than yesterday in his new clothes.</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mn-cs"/>
              </a:rPr>
              <a:t>5. She asks if he is _____________ to go to the countryside.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mn-cs"/>
              </a:rPr>
              <a:t>6.  She says that the sky is looking __________________ than this morning. </a:t>
            </a:r>
          </a:p>
        </p:txBody>
      </p:sp>
      <p:sp>
        <p:nvSpPr>
          <p:cNvPr id="37" name="TextBox 36"/>
          <p:cNvSpPr txBox="1"/>
          <p:nvPr/>
        </p:nvSpPr>
        <p:spPr>
          <a:xfrm>
            <a:off x="8855705" y="774515"/>
            <a:ext cx="1278350" cy="406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Century Gothic" panose="020F0302020204030204"/>
                <a:ea typeface="+mn-ea"/>
                <a:cs typeface="+mn-cs"/>
              </a:rPr>
              <a:t>cheerful</a:t>
            </a:r>
          </a:p>
        </p:txBody>
      </p:sp>
      <p:sp>
        <p:nvSpPr>
          <p:cNvPr id="39" name="TextBox 38"/>
          <p:cNvSpPr txBox="1"/>
          <p:nvPr/>
        </p:nvSpPr>
        <p:spPr>
          <a:xfrm>
            <a:off x="8289539" y="1129671"/>
            <a:ext cx="19642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Century Gothic" panose="020F0302020204030204"/>
                <a:ea typeface="+mn-ea"/>
                <a:cs typeface="+mn-cs"/>
              </a:rPr>
              <a:t>more excited</a:t>
            </a:r>
          </a:p>
        </p:txBody>
      </p:sp>
      <p:sp>
        <p:nvSpPr>
          <p:cNvPr id="40" name="TextBox 39"/>
          <p:cNvSpPr txBox="1"/>
          <p:nvPr/>
        </p:nvSpPr>
        <p:spPr>
          <a:xfrm>
            <a:off x="5281357" y="2117886"/>
            <a:ext cx="33194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Century Gothic" panose="020F0302020204030204"/>
                <a:ea typeface="+mn-ea"/>
                <a:cs typeface="+mn-cs"/>
              </a:rPr>
              <a:t>the weather is not bad</a:t>
            </a:r>
          </a:p>
        </p:txBody>
      </p:sp>
      <p:sp>
        <p:nvSpPr>
          <p:cNvPr id="19" name="Rounded Rectangular Callout 18">
            <a:extLst>
              <a:ext uri="{FF2B5EF4-FFF2-40B4-BE49-F238E27FC236}">
                <a16:creationId xmlns:a16="http://schemas.microsoft.com/office/drawing/2014/main" id="{531AB23C-FA2C-244F-8F9D-A79AEA84F2D3}"/>
              </a:ext>
            </a:extLst>
          </p:cNvPr>
          <p:cNvSpPr/>
          <p:nvPr/>
        </p:nvSpPr>
        <p:spPr>
          <a:xfrm>
            <a:off x="5281357" y="4533039"/>
            <a:ext cx="6646786" cy="1737797"/>
          </a:xfrm>
          <a:prstGeom prst="wedgeRoundRectCallout">
            <a:avLst>
              <a:gd name="adj1" fmla="val -57706"/>
              <a:gd name="adj2" fmla="val -3572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rPr>
              <a:t>Lucía (</a:t>
            </a:r>
            <a:r>
              <a:rPr kumimoji="0" lang="en-US"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habla</a:t>
            </a:r>
            <a:r>
              <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rPr>
              <a:t> con Daniel)</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Te</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pones la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ropa</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nueva</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Estás</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más</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elegante</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que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ayer</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Estás</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listo</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para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ir</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al campo?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Hace</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buen</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tiempo</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El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cielo</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está</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menos</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oscuro</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que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esta</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mañana</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endPar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3E4B1566-FADD-D34B-B59A-3366C0F0FE60}"/>
              </a:ext>
            </a:extLst>
          </p:cNvPr>
          <p:cNvSpPr txBox="1"/>
          <p:nvPr/>
        </p:nvSpPr>
        <p:spPr>
          <a:xfrm>
            <a:off x="8992101" y="2427664"/>
            <a:ext cx="15487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Century Gothic" panose="020F0302020204030204"/>
                <a:ea typeface="+mn-ea"/>
                <a:cs typeface="+mn-cs"/>
              </a:rPr>
              <a:t>smarter </a:t>
            </a:r>
          </a:p>
        </p:txBody>
      </p:sp>
      <p:sp>
        <p:nvSpPr>
          <p:cNvPr id="21" name="TextBox 20">
            <a:extLst>
              <a:ext uri="{FF2B5EF4-FFF2-40B4-BE49-F238E27FC236}">
                <a16:creationId xmlns:a16="http://schemas.microsoft.com/office/drawing/2014/main" id="{591665C8-86C2-134F-9813-DBF77421E489}"/>
              </a:ext>
            </a:extLst>
          </p:cNvPr>
          <p:cNvSpPr txBox="1"/>
          <p:nvPr/>
        </p:nvSpPr>
        <p:spPr>
          <a:xfrm>
            <a:off x="7550117" y="3124190"/>
            <a:ext cx="21013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Century Gothic" panose="020F0302020204030204"/>
                <a:ea typeface="+mn-ea"/>
                <a:cs typeface="+mn-cs"/>
              </a:rPr>
              <a:t>ready</a:t>
            </a:r>
          </a:p>
        </p:txBody>
      </p:sp>
      <p:sp>
        <p:nvSpPr>
          <p:cNvPr id="23" name="TextBox 22">
            <a:extLst>
              <a:ext uri="{FF2B5EF4-FFF2-40B4-BE49-F238E27FC236}">
                <a16:creationId xmlns:a16="http://schemas.microsoft.com/office/drawing/2014/main" id="{FAE81F86-2688-4F4B-941C-0BAFF53A14D9}"/>
              </a:ext>
            </a:extLst>
          </p:cNvPr>
          <p:cNvSpPr txBox="1"/>
          <p:nvPr/>
        </p:nvSpPr>
        <p:spPr>
          <a:xfrm>
            <a:off x="9211676" y="3449166"/>
            <a:ext cx="3200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Century Gothic" panose="020F0302020204030204"/>
                <a:ea typeface="+mn-ea"/>
                <a:cs typeface="+mn-cs"/>
              </a:rPr>
              <a:t>less dark / lighter</a:t>
            </a:r>
          </a:p>
        </p:txBody>
      </p:sp>
      <p:pic>
        <p:nvPicPr>
          <p:cNvPr id="7" name="Imagen 6" descr="Una caricatura de una persona&#10;&#10;Descripción generada automáticamente con confianza media">
            <a:extLst>
              <a:ext uri="{FF2B5EF4-FFF2-40B4-BE49-F238E27FC236}">
                <a16:creationId xmlns:a16="http://schemas.microsoft.com/office/drawing/2014/main" id="{5BA78755-2A70-254F-B1C0-0ED90B23339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flipH="1">
            <a:off x="1436463" y="3527552"/>
            <a:ext cx="905469" cy="2637498"/>
          </a:xfrm>
          <a:prstGeom prst="rect">
            <a:avLst/>
          </a:prstGeom>
        </p:spPr>
      </p:pic>
      <p:pic>
        <p:nvPicPr>
          <p:cNvPr id="9" name="Imagen 8" descr="Dibujo animado de un personaje animado&#10;&#10;Descripción generada automáticamente con confianza baja">
            <a:extLst>
              <a:ext uri="{FF2B5EF4-FFF2-40B4-BE49-F238E27FC236}">
                <a16:creationId xmlns:a16="http://schemas.microsoft.com/office/drawing/2014/main" id="{25776712-91E2-4649-B83A-2CA351594C1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flipH="1">
            <a:off x="248127" y="3803198"/>
            <a:ext cx="1236271" cy="2361852"/>
          </a:xfrm>
          <a:prstGeom prst="rect">
            <a:avLst/>
          </a:prstGeom>
        </p:spPr>
      </p:pic>
    </p:spTree>
    <p:extLst>
      <p:ext uri="{BB962C8B-B14F-4D97-AF65-F5344CB8AC3E}">
        <p14:creationId xmlns:p14="http://schemas.microsoft.com/office/powerpoint/2010/main" val="333299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0" grpId="0"/>
      <p:bldP spid="20" grpId="0"/>
      <p:bldP spid="21"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53681"/>
            <a:ext cx="6096001" cy="647577"/>
          </a:xfrm>
        </p:spPr>
        <p:txBody>
          <a:bodyPr>
            <a:normAutofit/>
          </a:bodyPr>
          <a:lstStyle/>
          <a:p>
            <a:r>
              <a:rPr lang="en-GB" sz="2600" b="1" dirty="0">
                <a:solidFill>
                  <a:schemeClr val="bg1"/>
                </a:solidFill>
              </a:rPr>
              <a:t>Using ‘</a:t>
            </a:r>
            <a:r>
              <a:rPr lang="en-GB" sz="2600" b="1" dirty="0" err="1">
                <a:solidFill>
                  <a:schemeClr val="bg1"/>
                </a:solidFill>
              </a:rPr>
              <a:t>mejor</a:t>
            </a:r>
            <a:r>
              <a:rPr lang="en-GB" sz="2600" b="1" dirty="0">
                <a:solidFill>
                  <a:schemeClr val="bg1"/>
                </a:solidFill>
              </a:rPr>
              <a:t> que and ‘</a:t>
            </a:r>
            <a:r>
              <a:rPr lang="en-GB" sz="2600" b="1" dirty="0" err="1">
                <a:solidFill>
                  <a:schemeClr val="bg1"/>
                </a:solidFill>
              </a:rPr>
              <a:t>peor</a:t>
            </a:r>
            <a:r>
              <a:rPr lang="en-GB" sz="2600" b="1" dirty="0">
                <a:solidFill>
                  <a:schemeClr val="bg1"/>
                </a:solidFill>
              </a:rPr>
              <a:t> que’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272075" y="1293513"/>
            <a:ext cx="11260667" cy="434221"/>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is-IS" sz="2200" b="0" i="0" u="none" strike="noStrike" kern="1200" cap="none" spc="0" normalizeH="0" baseline="0" noProof="0" dirty="0">
                <a:ln>
                  <a:noFill/>
                </a:ln>
                <a:effectLst/>
                <a:uLnTx/>
                <a:uFillTx/>
                <a:latin typeface="Century Gothic"/>
                <a:ea typeface="+mn-ea"/>
                <a:cs typeface="+mn-cs"/>
              </a:rPr>
              <a:t>In English, we don’t say 'more good than’ or 'more bad than’. </a:t>
            </a:r>
          </a:p>
        </p:txBody>
      </p:sp>
      <p:sp>
        <p:nvSpPr>
          <p:cNvPr id="3" name="TextBox 2"/>
          <p:cNvSpPr txBox="1"/>
          <p:nvPr/>
        </p:nvSpPr>
        <p:spPr>
          <a:xfrm>
            <a:off x="243314" y="2537780"/>
            <a:ext cx="664019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200" b="0" i="0" u="none" strike="noStrike" kern="1200" cap="none" spc="0" normalizeH="0" baseline="0" noProof="0">
                <a:ln>
                  <a:noFill/>
                </a:ln>
                <a:effectLst/>
                <a:uLnTx/>
                <a:uFillTx/>
                <a:latin typeface="Century Gothic"/>
                <a:ea typeface="+mn-ea"/>
                <a:cs typeface="+mn-cs"/>
              </a:rPr>
              <a:t>Spanish also has words for ‘better’ and ‘worse’.</a:t>
            </a:r>
            <a:endParaRPr kumimoji="0" lang="is-IS" sz="2200" b="0" i="0" u="none" strike="noStrike" kern="1200" cap="none" spc="0" normalizeH="0" baseline="0" noProof="0" dirty="0">
              <a:ln>
                <a:noFill/>
              </a:ln>
              <a:effectLst/>
              <a:uLnTx/>
              <a:uFillTx/>
              <a:latin typeface="Century Gothic"/>
              <a:ea typeface="+mn-ea"/>
              <a:cs typeface="+mn-cs"/>
            </a:endParaRPr>
          </a:p>
        </p:txBody>
      </p:sp>
      <p:sp>
        <p:nvSpPr>
          <p:cNvPr id="8" name="TextBox 7"/>
          <p:cNvSpPr txBox="1"/>
          <p:nvPr/>
        </p:nvSpPr>
        <p:spPr>
          <a:xfrm>
            <a:off x="7014188" y="3127770"/>
            <a:ext cx="51778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200" b="0" i="0" u="none" strike="noStrike" kern="1200" cap="none" spc="0" normalizeH="0" baseline="0" noProof="0" dirty="0">
                <a:ln>
                  <a:noFill/>
                </a:ln>
                <a:effectLst/>
                <a:uLnTx/>
                <a:uFillTx/>
                <a:latin typeface="Century Gothic"/>
                <a:ea typeface="+mn-ea"/>
                <a:cs typeface="+mn-cs"/>
              </a:rPr>
              <a:t>I‘m</a:t>
            </a:r>
            <a:r>
              <a:rPr kumimoji="0" lang="is-IS" sz="2200" b="1" i="0" u="none" strike="noStrike" kern="1200" cap="none" spc="0" normalizeH="0" baseline="0" noProof="0" dirty="0">
                <a:ln>
                  <a:noFill/>
                </a:ln>
                <a:effectLst/>
                <a:uLnTx/>
                <a:uFillTx/>
                <a:latin typeface="Century Gothic"/>
                <a:ea typeface="+mn-ea"/>
                <a:cs typeface="+mn-cs"/>
              </a:rPr>
              <a:t> better than </a:t>
            </a:r>
            <a:r>
              <a:rPr kumimoji="0" lang="is-IS" sz="2200" b="0" i="0" u="none" strike="noStrike" kern="1200" cap="none" spc="0" normalizeH="0" baseline="0" noProof="0" dirty="0">
                <a:ln>
                  <a:noFill/>
                </a:ln>
                <a:effectLst/>
                <a:uLnTx/>
                <a:uFillTx/>
                <a:latin typeface="Century Gothic"/>
                <a:ea typeface="+mn-ea"/>
                <a:cs typeface="+mn-cs"/>
              </a:rPr>
              <a:t>Daniel in team sports.</a:t>
            </a:r>
          </a:p>
        </p:txBody>
      </p:sp>
      <p:sp>
        <p:nvSpPr>
          <p:cNvPr id="9" name="TextBox 8"/>
          <p:cNvSpPr txBox="1"/>
          <p:nvPr/>
        </p:nvSpPr>
        <p:spPr>
          <a:xfrm>
            <a:off x="277517" y="3127770"/>
            <a:ext cx="689765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200" b="0" i="0" u="none" strike="noStrike" kern="1200" cap="none" spc="0" normalizeH="0" baseline="0" noProof="0" dirty="0">
                <a:ln>
                  <a:noFill/>
                </a:ln>
                <a:effectLst/>
                <a:uLnTx/>
                <a:uFillTx/>
                <a:latin typeface="Century Gothic"/>
                <a:ea typeface="+mn-ea"/>
                <a:cs typeface="+mn-cs"/>
              </a:rPr>
              <a:t>Soy </a:t>
            </a:r>
            <a:r>
              <a:rPr kumimoji="0" lang="is-IS" sz="2200" b="1" i="0" u="none" strike="noStrike" kern="1200" cap="none" spc="0" normalizeH="0" baseline="0" noProof="0" dirty="0">
                <a:ln>
                  <a:noFill/>
                </a:ln>
                <a:effectLst/>
                <a:uLnTx/>
                <a:uFillTx/>
                <a:latin typeface="Century Gothic"/>
                <a:ea typeface="+mn-ea"/>
                <a:cs typeface="+mn-cs"/>
              </a:rPr>
              <a:t>mejor que </a:t>
            </a:r>
            <a:r>
              <a:rPr kumimoji="0" lang="is-IS" sz="2200" b="0" i="0" u="none" strike="noStrike" kern="1200" cap="none" spc="0" normalizeH="0" baseline="0" noProof="0" dirty="0">
                <a:ln>
                  <a:noFill/>
                </a:ln>
                <a:effectLst/>
                <a:uLnTx/>
                <a:uFillTx/>
                <a:latin typeface="Century Gothic"/>
                <a:ea typeface="+mn-ea"/>
                <a:cs typeface="+mn-cs"/>
              </a:rPr>
              <a:t>Daniel en los deportes de equipo.</a:t>
            </a:r>
          </a:p>
        </p:txBody>
      </p:sp>
      <p:sp>
        <p:nvSpPr>
          <p:cNvPr id="10" name="TextBox 9"/>
          <p:cNvSpPr txBox="1"/>
          <p:nvPr/>
        </p:nvSpPr>
        <p:spPr>
          <a:xfrm>
            <a:off x="6649156" y="4588551"/>
            <a:ext cx="57605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200" b="0" i="0" u="none" strike="noStrike" kern="1200" cap="none" spc="0" normalizeH="0" baseline="0" noProof="0" dirty="0">
                <a:ln>
                  <a:noFill/>
                </a:ln>
                <a:effectLst/>
                <a:uLnTx/>
                <a:uFillTx/>
                <a:latin typeface="Century Gothic"/>
                <a:ea typeface="+mn-ea"/>
                <a:cs typeface="+mn-cs"/>
              </a:rPr>
              <a:t>We girls </a:t>
            </a:r>
            <a:r>
              <a:rPr kumimoji="0" lang="is-IS" sz="2200" b="1" i="0" u="none" strike="noStrike" kern="1200" cap="none" spc="0" normalizeH="0" baseline="0" noProof="0" dirty="0">
                <a:ln>
                  <a:noFill/>
                </a:ln>
                <a:effectLst/>
                <a:uLnTx/>
                <a:uFillTx/>
                <a:latin typeface="Century Gothic"/>
                <a:ea typeface="+mn-ea"/>
                <a:cs typeface="+mn-cs"/>
              </a:rPr>
              <a:t>are worse than </a:t>
            </a:r>
            <a:r>
              <a:rPr kumimoji="0" lang="is-IS" sz="2200" b="0" i="0" u="none" strike="noStrike" kern="1200" cap="none" spc="0" normalizeH="0" baseline="0" noProof="0" dirty="0">
                <a:ln>
                  <a:noFill/>
                </a:ln>
                <a:effectLst/>
                <a:uLnTx/>
                <a:uFillTx/>
                <a:latin typeface="Century Gothic"/>
                <a:ea typeface="+mn-ea"/>
                <a:cs typeface="+mn-cs"/>
              </a:rPr>
              <a:t>the boys.</a:t>
            </a:r>
          </a:p>
        </p:txBody>
      </p:sp>
      <p:sp>
        <p:nvSpPr>
          <p:cNvPr id="11" name="TextBox 10"/>
          <p:cNvSpPr txBox="1"/>
          <p:nvPr/>
        </p:nvSpPr>
        <p:spPr>
          <a:xfrm>
            <a:off x="243314" y="4588551"/>
            <a:ext cx="63361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200" b="0" i="0" u="none" strike="noStrike" kern="1200" cap="none" spc="0" normalizeH="0" baseline="0" noProof="0" dirty="0">
                <a:ln>
                  <a:noFill/>
                </a:ln>
                <a:effectLst/>
                <a:uLnTx/>
                <a:uFillTx/>
                <a:latin typeface="Century Gothic"/>
                <a:ea typeface="+mn-ea"/>
                <a:cs typeface="+mn-cs"/>
              </a:rPr>
              <a:t>Las chicas somos </a:t>
            </a:r>
            <a:r>
              <a:rPr kumimoji="0" lang="is-IS" sz="2200" b="1" i="0" u="none" strike="noStrike" kern="1200" cap="none" spc="0" normalizeH="0" baseline="0" noProof="0" dirty="0">
                <a:ln>
                  <a:noFill/>
                </a:ln>
                <a:effectLst/>
                <a:uLnTx/>
                <a:uFillTx/>
                <a:latin typeface="Century Gothic"/>
                <a:ea typeface="+mn-ea"/>
                <a:cs typeface="+mn-cs"/>
              </a:rPr>
              <a:t>peores que </a:t>
            </a:r>
            <a:r>
              <a:rPr kumimoji="0" lang="is-IS" sz="2200" b="0" i="0" u="none" strike="noStrike" kern="1200" cap="none" spc="0" normalizeH="0" baseline="0" noProof="0" dirty="0">
                <a:ln>
                  <a:noFill/>
                </a:ln>
                <a:effectLst/>
                <a:uLnTx/>
                <a:uFillTx/>
                <a:latin typeface="Century Gothic"/>
                <a:ea typeface="+mn-ea"/>
                <a:cs typeface="+mn-cs"/>
              </a:rPr>
              <a:t>los chicos.</a:t>
            </a:r>
          </a:p>
        </p:txBody>
      </p:sp>
      <p:sp>
        <p:nvSpPr>
          <p:cNvPr id="12" name="TextBox 11"/>
          <p:cNvSpPr txBox="1"/>
          <p:nvPr/>
        </p:nvSpPr>
        <p:spPr>
          <a:xfrm>
            <a:off x="6759533" y="2536732"/>
            <a:ext cx="53017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200" b="0" i="0" u="none" strike="noStrike" kern="1200" cap="none" spc="0" normalizeH="0" baseline="0" noProof="0" dirty="0">
                <a:ln>
                  <a:noFill/>
                </a:ln>
                <a:effectLst/>
                <a:uLnTx/>
                <a:uFillTx/>
                <a:latin typeface="Century Gothic"/>
                <a:ea typeface="+mn-ea"/>
                <a:cs typeface="+mn-cs"/>
              </a:rPr>
              <a:t>To say ‘</a:t>
            </a:r>
            <a:r>
              <a:rPr kumimoji="0" lang="is-IS" sz="2200" b="1" i="0" u="none" strike="noStrike" kern="1200" cap="none" spc="0" normalizeH="0" baseline="0" noProof="0" dirty="0">
                <a:ln>
                  <a:noFill/>
                </a:ln>
                <a:effectLst/>
                <a:uLnTx/>
                <a:uFillTx/>
                <a:latin typeface="Century Gothic"/>
                <a:ea typeface="+mn-ea"/>
                <a:cs typeface="+mn-cs"/>
              </a:rPr>
              <a:t>better than</a:t>
            </a:r>
            <a:r>
              <a:rPr kumimoji="0" lang="is-IS" sz="2200" b="0" i="0" u="none" strike="noStrike" kern="1200" cap="none" spc="0" normalizeH="0" baseline="0" noProof="0" dirty="0">
                <a:ln>
                  <a:noFill/>
                </a:ln>
                <a:effectLst/>
                <a:uLnTx/>
                <a:uFillTx/>
                <a:latin typeface="Century Gothic"/>
                <a:ea typeface="+mn-ea"/>
                <a:cs typeface="+mn-cs"/>
              </a:rPr>
              <a:t>’, use </a:t>
            </a:r>
            <a:r>
              <a:rPr kumimoji="0" lang="is-IS" sz="2200" b="1" i="0" u="none" strike="noStrike" kern="1200" cap="none" spc="0" normalizeH="0" baseline="0" noProof="0" dirty="0">
                <a:ln>
                  <a:noFill/>
                </a:ln>
                <a:solidFill>
                  <a:schemeClr val="tx2"/>
                </a:solidFill>
                <a:effectLst/>
                <a:uLnTx/>
                <a:uFillTx/>
                <a:latin typeface="Century Gothic"/>
                <a:ea typeface="+mn-ea"/>
                <a:cs typeface="+mn-cs"/>
              </a:rPr>
              <a:t>mejor que</a:t>
            </a:r>
            <a:r>
              <a:rPr kumimoji="0" lang="is-IS" sz="2200" b="0" i="0" u="none" strike="noStrike" kern="1200" cap="none" spc="0" normalizeH="0" baseline="0" noProof="0" dirty="0">
                <a:ln>
                  <a:noFill/>
                </a:ln>
                <a:effectLst/>
                <a:uLnTx/>
                <a:uFillTx/>
                <a:latin typeface="Century Gothic"/>
                <a:ea typeface="+mn-ea"/>
                <a:cs typeface="+mn-cs"/>
              </a:rPr>
              <a:t>.</a:t>
            </a:r>
          </a:p>
        </p:txBody>
      </p:sp>
      <p:sp>
        <p:nvSpPr>
          <p:cNvPr id="14" name="TextBox 13"/>
          <p:cNvSpPr txBox="1"/>
          <p:nvPr/>
        </p:nvSpPr>
        <p:spPr>
          <a:xfrm>
            <a:off x="243314" y="3997513"/>
            <a:ext cx="101531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200" b="0" i="0" u="none" strike="noStrike" kern="1200" cap="none" spc="0" normalizeH="0" baseline="0" noProof="0" dirty="0">
                <a:ln>
                  <a:noFill/>
                </a:ln>
                <a:effectLst/>
                <a:uLnTx/>
                <a:uFillTx/>
                <a:latin typeface="Century Gothic"/>
                <a:ea typeface="+mn-ea"/>
                <a:cs typeface="+mn-cs"/>
              </a:rPr>
              <a:t>To say ‘</a:t>
            </a:r>
            <a:r>
              <a:rPr kumimoji="0" lang="is-IS" sz="2200" b="1" i="0" u="none" strike="noStrike" kern="1200" cap="none" spc="0" normalizeH="0" baseline="0" noProof="0" dirty="0">
                <a:ln>
                  <a:noFill/>
                </a:ln>
                <a:effectLst/>
                <a:uLnTx/>
                <a:uFillTx/>
                <a:latin typeface="Century Gothic"/>
                <a:ea typeface="+mn-ea"/>
                <a:cs typeface="+mn-cs"/>
              </a:rPr>
              <a:t>worse than</a:t>
            </a:r>
            <a:r>
              <a:rPr kumimoji="0" lang="is-IS" sz="2200" b="0" i="0" u="none" strike="noStrike" kern="1200" cap="none" spc="0" normalizeH="0" baseline="0" noProof="0" dirty="0">
                <a:ln>
                  <a:noFill/>
                </a:ln>
                <a:effectLst/>
                <a:uLnTx/>
                <a:uFillTx/>
                <a:latin typeface="Century Gothic"/>
                <a:ea typeface="+mn-ea"/>
                <a:cs typeface="+mn-cs"/>
              </a:rPr>
              <a:t>’, use </a:t>
            </a:r>
            <a:r>
              <a:rPr kumimoji="0" lang="is-IS" sz="2200" b="1" i="0" u="none" strike="noStrike" kern="1200" cap="none" spc="0" normalizeH="0" baseline="0" noProof="0" dirty="0">
                <a:ln>
                  <a:noFill/>
                </a:ln>
                <a:solidFill>
                  <a:schemeClr val="tx2"/>
                </a:solidFill>
                <a:effectLst/>
                <a:uLnTx/>
                <a:uFillTx/>
                <a:latin typeface="Century Gothic"/>
                <a:ea typeface="+mn-ea"/>
                <a:cs typeface="+mn-cs"/>
              </a:rPr>
              <a:t>peor que</a:t>
            </a:r>
            <a:r>
              <a:rPr kumimoji="0" lang="is-IS" sz="2200" b="0" i="0" u="none" strike="noStrike" kern="1200" cap="none" spc="0" normalizeH="0" baseline="0" noProof="0" dirty="0">
                <a:ln>
                  <a:noFill/>
                </a:ln>
                <a:solidFill>
                  <a:schemeClr val="tx2"/>
                </a:solidFill>
                <a:effectLst/>
                <a:uLnTx/>
                <a:uFillTx/>
                <a:latin typeface="Century Gothic"/>
                <a:ea typeface="+mn-ea"/>
                <a:cs typeface="+mn-cs"/>
              </a:rPr>
              <a:t>.</a:t>
            </a:r>
          </a:p>
        </p:txBody>
      </p:sp>
      <p:sp>
        <p:nvSpPr>
          <p:cNvPr id="15" name="Rounded Rectangular Callout 14"/>
          <p:cNvSpPr/>
          <p:nvPr/>
        </p:nvSpPr>
        <p:spPr>
          <a:xfrm>
            <a:off x="2046539" y="5179589"/>
            <a:ext cx="5391833" cy="870181"/>
          </a:xfrm>
          <a:prstGeom prst="wedgeRoundRectCallout">
            <a:avLst>
              <a:gd name="adj1" fmla="val -18550"/>
              <a:gd name="adj2" fmla="val -73115"/>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Mejor</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and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peor</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only change if the noun is plural: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mejor</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es</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and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peor</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es</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p>
        </p:txBody>
      </p:sp>
      <p:sp>
        <p:nvSpPr>
          <p:cNvPr id="6" name="Rectangle 5"/>
          <p:cNvSpPr/>
          <p:nvPr/>
        </p:nvSpPr>
        <p:spPr>
          <a:xfrm>
            <a:off x="243314" y="1805000"/>
            <a:ext cx="5461752" cy="434030"/>
          </a:xfrm>
          <a:prstGeom prst="rect">
            <a:avLst/>
          </a:prstGeom>
        </p:spPr>
        <p:txBody>
          <a:bodyPr wrap="non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is-IS" sz="2200" b="0" i="0" u="none" strike="noStrike" kern="1200" cap="none" spc="0" normalizeH="0" baseline="0" noProof="0">
                <a:ln>
                  <a:noFill/>
                </a:ln>
                <a:effectLst/>
                <a:uLnTx/>
                <a:uFillTx/>
                <a:latin typeface="Century Gothic" panose="020F0302020204030204"/>
                <a:ea typeface="+mn-ea"/>
                <a:cs typeface="+mn-cs"/>
              </a:rPr>
              <a:t>We say ‘</a:t>
            </a:r>
            <a:r>
              <a:rPr kumimoji="0" lang="is-IS" sz="2200" b="1" i="0" u="none" strike="noStrike" kern="1200" cap="none" spc="0" normalizeH="0" baseline="0" noProof="0">
                <a:ln>
                  <a:noFill/>
                </a:ln>
                <a:effectLst/>
                <a:uLnTx/>
                <a:uFillTx/>
                <a:latin typeface="Century Gothic" panose="020F0302020204030204"/>
                <a:ea typeface="+mn-ea"/>
                <a:cs typeface="+mn-cs"/>
              </a:rPr>
              <a:t>better than</a:t>
            </a:r>
            <a:r>
              <a:rPr kumimoji="0" lang="is-IS" sz="2200" b="0" i="0" u="none" strike="noStrike" kern="1200" cap="none" spc="0" normalizeH="0" baseline="0" noProof="0">
                <a:ln>
                  <a:noFill/>
                </a:ln>
                <a:effectLst/>
                <a:uLnTx/>
                <a:uFillTx/>
                <a:latin typeface="Century Gothic" panose="020F0302020204030204"/>
                <a:ea typeface="+mn-ea"/>
                <a:cs typeface="+mn-cs"/>
              </a:rPr>
              <a:t>’ and '</a:t>
            </a:r>
            <a:r>
              <a:rPr kumimoji="0" lang="is-IS" sz="2200" b="1" i="0" u="none" strike="noStrike" kern="1200" cap="none" spc="0" normalizeH="0" baseline="0" noProof="0">
                <a:ln>
                  <a:noFill/>
                </a:ln>
                <a:effectLst/>
                <a:uLnTx/>
                <a:uFillTx/>
                <a:latin typeface="Century Gothic" panose="020F0302020204030204"/>
                <a:ea typeface="+mn-ea"/>
                <a:cs typeface="+mn-cs"/>
              </a:rPr>
              <a:t>worse than</a:t>
            </a:r>
            <a:r>
              <a:rPr kumimoji="0" lang="is-IS" sz="2200" b="0" i="0" u="none" strike="noStrike" kern="1200" cap="none" spc="0" normalizeH="0" baseline="0" noProof="0">
                <a:ln>
                  <a:noFill/>
                </a:ln>
                <a:effectLst/>
                <a:uLnTx/>
                <a:uFillTx/>
                <a:latin typeface="Century Gothic" panose="020F0302020204030204"/>
                <a:ea typeface="+mn-ea"/>
                <a:cs typeface="+mn-cs"/>
              </a:rPr>
              <a:t>’. </a:t>
            </a:r>
            <a:endParaRPr kumimoji="0" lang="is-IS" sz="2200" b="0" i="0" u="none" strike="noStrike" kern="1200" cap="none" spc="0" normalizeH="0" baseline="0" noProof="0" dirty="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392325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8" grpId="0"/>
      <p:bldP spid="9" grpId="0"/>
      <p:bldP spid="10" grpId="0"/>
      <p:bldP spid="11" grpId="0"/>
      <p:bldP spid="12" grpId="0"/>
      <p:bldP spid="14" grpId="0"/>
      <p:bldP spid="1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78508261"/>
              </p:ext>
            </p:extLst>
          </p:nvPr>
        </p:nvGraphicFramePr>
        <p:xfrm>
          <a:off x="269384" y="1211614"/>
          <a:ext cx="11774979" cy="5004108"/>
        </p:xfrm>
        <a:graphic>
          <a:graphicData uri="http://schemas.openxmlformats.org/drawingml/2006/table">
            <a:tbl>
              <a:tblPr firstRow="1" bandRow="1">
                <a:tableStyleId>{8A107856-5554-42FB-B03E-39F5DBC370BA}</a:tableStyleId>
              </a:tblPr>
              <a:tblGrid>
                <a:gridCol w="616441">
                  <a:extLst>
                    <a:ext uri="{9D8B030D-6E8A-4147-A177-3AD203B41FA5}">
                      <a16:colId xmlns:a16="http://schemas.microsoft.com/office/drawing/2014/main" val="20000"/>
                    </a:ext>
                  </a:extLst>
                </a:gridCol>
                <a:gridCol w="971550">
                  <a:extLst>
                    <a:ext uri="{9D8B030D-6E8A-4147-A177-3AD203B41FA5}">
                      <a16:colId xmlns:a16="http://schemas.microsoft.com/office/drawing/2014/main" val="20002"/>
                    </a:ext>
                  </a:extLst>
                </a:gridCol>
                <a:gridCol w="1014413">
                  <a:extLst>
                    <a:ext uri="{9D8B030D-6E8A-4147-A177-3AD203B41FA5}">
                      <a16:colId xmlns:a16="http://schemas.microsoft.com/office/drawing/2014/main" val="4234720625"/>
                    </a:ext>
                  </a:extLst>
                </a:gridCol>
                <a:gridCol w="9172575">
                  <a:extLst>
                    <a:ext uri="{9D8B030D-6E8A-4147-A177-3AD203B41FA5}">
                      <a16:colId xmlns:a16="http://schemas.microsoft.com/office/drawing/2014/main" val="840794828"/>
                    </a:ext>
                  </a:extLst>
                </a:gridCol>
              </a:tblGrid>
              <a:tr h="839052">
                <a:tc>
                  <a:txBody>
                    <a:bodyPr/>
                    <a:lstStyle/>
                    <a:p>
                      <a:endParaRPr lang="en-US" dirty="0">
                        <a:solidFill>
                          <a:schemeClr val="tx1"/>
                        </a:solidFill>
                      </a:endParaRPr>
                    </a:p>
                  </a:txBody>
                  <a:tcPr>
                    <a:noFill/>
                  </a:tcPr>
                </a:tc>
                <a:tc>
                  <a:txBody>
                    <a:bodyPr/>
                    <a:lstStyle/>
                    <a:p>
                      <a:pPr algn="ctr"/>
                      <a:r>
                        <a:rPr lang="en-US" sz="2000" dirty="0">
                          <a:solidFill>
                            <a:schemeClr val="tx1"/>
                          </a:solidFill>
                        </a:rPr>
                        <a:t>I</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we</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Escribe</a:t>
                      </a:r>
                      <a:r>
                        <a:rPr lang="en-US" sz="2000" baseline="0" dirty="0">
                          <a:solidFill>
                            <a:schemeClr val="tx1"/>
                          </a:solidFill>
                        </a:rPr>
                        <a:t> la </a:t>
                      </a:r>
                      <a:r>
                        <a:rPr lang="en-US" sz="2000" baseline="0" dirty="0" err="1">
                          <a:solidFill>
                            <a:schemeClr val="tx1"/>
                          </a:solidFill>
                        </a:rPr>
                        <a:t>comparación</a:t>
                      </a:r>
                      <a:r>
                        <a:rPr lang="en-US" sz="2000" baseline="0" dirty="0">
                          <a:solidFill>
                            <a:schemeClr val="tx1"/>
                          </a:solidFill>
                        </a:rPr>
                        <a:t> </a:t>
                      </a:r>
                      <a:r>
                        <a:rPr lang="en-US" sz="2000" baseline="0" dirty="0" err="1">
                          <a:solidFill>
                            <a:schemeClr val="tx1"/>
                          </a:solidFill>
                        </a:rPr>
                        <a:t>en</a:t>
                      </a:r>
                      <a:r>
                        <a:rPr lang="en-US" sz="2000" baseline="0" dirty="0">
                          <a:solidFill>
                            <a:schemeClr val="tx1"/>
                          </a:solidFill>
                        </a:rPr>
                        <a:t> </a:t>
                      </a:r>
                      <a:r>
                        <a:rPr lang="en-US" sz="2000" baseline="0" dirty="0" err="1">
                          <a:solidFill>
                            <a:schemeClr val="tx1"/>
                          </a:solidFill>
                        </a:rPr>
                        <a:t>inglés</a:t>
                      </a:r>
                      <a:r>
                        <a:rPr lang="en-US" sz="2000" baseline="0" dirty="0">
                          <a:solidFill>
                            <a:schemeClr val="tx1"/>
                          </a:solidFill>
                        </a:rPr>
                        <a:t>.</a:t>
                      </a:r>
                    </a:p>
                  </a:txBody>
                  <a:tcPr anchor="ctr">
                    <a:noFill/>
                  </a:tcPr>
                </a:tc>
                <a:extLst>
                  <a:ext uri="{0D108BD9-81ED-4DB2-BD59-A6C34878D82A}">
                    <a16:rowId xmlns:a16="http://schemas.microsoft.com/office/drawing/2014/main" val="10000"/>
                  </a:ext>
                </a:extLst>
              </a:tr>
              <a:tr h="694176">
                <a:tc>
                  <a:txBody>
                    <a:bodyPr/>
                    <a:lstStyle/>
                    <a:p>
                      <a:endParaRPr lang="en-US" dirty="0">
                        <a:solidFill>
                          <a:schemeClr val="tx1"/>
                        </a:solidFill>
                      </a:endParaRPr>
                    </a:p>
                  </a:txBody>
                  <a:tcPr/>
                </a:tc>
                <a:tc>
                  <a:txBody>
                    <a:bodyPr/>
                    <a:lstStyle/>
                    <a:p>
                      <a:endParaRPr lang="en-US" sz="2000" dirty="0">
                        <a:solidFill>
                          <a:schemeClr val="tx1"/>
                        </a:solidFill>
                      </a:endParaRPr>
                    </a:p>
                  </a:txBody>
                  <a:tcPr/>
                </a:tc>
                <a:tc>
                  <a:txBody>
                    <a:bodyPr/>
                    <a:lstStyle/>
                    <a:p>
                      <a:endParaRPr lang="en-US" sz="2000" dirty="0">
                        <a:solidFill>
                          <a:schemeClr val="tx1"/>
                        </a:solidFill>
                      </a:endParaRPr>
                    </a:p>
                  </a:txBody>
                  <a:tcPr/>
                </a:tc>
                <a:tc>
                  <a:txBody>
                    <a:bodyPr/>
                    <a:lstStyle/>
                    <a:p>
                      <a:endParaRPr lang="en-US" sz="2000" dirty="0">
                        <a:solidFill>
                          <a:schemeClr val="tx1"/>
                        </a:solidFill>
                      </a:endParaRPr>
                    </a:p>
                  </a:txBody>
                  <a:tcPr/>
                </a:tc>
                <a:extLst>
                  <a:ext uri="{0D108BD9-81ED-4DB2-BD59-A6C34878D82A}">
                    <a16:rowId xmlns:a16="http://schemas.microsoft.com/office/drawing/2014/main" val="10001"/>
                  </a:ext>
                </a:extLst>
              </a:tr>
              <a:tr h="694176">
                <a:tc>
                  <a:txBody>
                    <a:bodyPr/>
                    <a:lstStyle/>
                    <a:p>
                      <a:endParaRPr lang="en-US">
                        <a:solidFill>
                          <a:schemeClr val="tx1"/>
                        </a:solidFill>
                      </a:endParaRPr>
                    </a:p>
                  </a:txBody>
                  <a:tcPr/>
                </a:tc>
                <a:tc>
                  <a:txBody>
                    <a:bodyPr/>
                    <a:lstStyle/>
                    <a:p>
                      <a:endParaRPr lang="en-US" sz="2000" dirty="0">
                        <a:solidFill>
                          <a:schemeClr val="tx1"/>
                        </a:solidFill>
                      </a:endParaRPr>
                    </a:p>
                  </a:txBody>
                  <a:tcPr/>
                </a:tc>
                <a:tc>
                  <a:txBody>
                    <a:bodyPr/>
                    <a:lstStyle/>
                    <a:p>
                      <a:endParaRPr lang="en-US" sz="2000" dirty="0">
                        <a:solidFill>
                          <a:schemeClr val="tx1"/>
                        </a:solidFill>
                      </a:endParaRPr>
                    </a:p>
                  </a:txBody>
                  <a:tcPr/>
                </a:tc>
                <a:tc>
                  <a:txBody>
                    <a:bodyPr/>
                    <a:lstStyle/>
                    <a:p>
                      <a:endParaRPr lang="en-US" sz="2000" dirty="0">
                        <a:solidFill>
                          <a:schemeClr val="tx1"/>
                        </a:solidFill>
                      </a:endParaRPr>
                    </a:p>
                  </a:txBody>
                  <a:tcPr/>
                </a:tc>
                <a:extLst>
                  <a:ext uri="{0D108BD9-81ED-4DB2-BD59-A6C34878D82A}">
                    <a16:rowId xmlns:a16="http://schemas.microsoft.com/office/drawing/2014/main" val="10002"/>
                  </a:ext>
                </a:extLst>
              </a:tr>
              <a:tr h="694176">
                <a:tc>
                  <a:txBody>
                    <a:bodyPr/>
                    <a:lstStyle/>
                    <a:p>
                      <a:endParaRPr lang="en-US">
                        <a:solidFill>
                          <a:schemeClr val="tx1"/>
                        </a:solidFill>
                      </a:endParaRPr>
                    </a:p>
                  </a:txBody>
                  <a:tcPr/>
                </a:tc>
                <a:tc>
                  <a:txBody>
                    <a:bodyPr/>
                    <a:lstStyle/>
                    <a:p>
                      <a:endParaRPr lang="en-US" sz="2000" dirty="0">
                        <a:solidFill>
                          <a:schemeClr val="tx1"/>
                        </a:solidFill>
                      </a:endParaRPr>
                    </a:p>
                  </a:txBody>
                  <a:tcPr/>
                </a:tc>
                <a:tc>
                  <a:txBody>
                    <a:bodyPr/>
                    <a:lstStyle/>
                    <a:p>
                      <a:endParaRPr lang="en-US" sz="2000" dirty="0">
                        <a:solidFill>
                          <a:schemeClr val="tx1"/>
                        </a:solidFill>
                      </a:endParaRPr>
                    </a:p>
                  </a:txBody>
                  <a:tcPr/>
                </a:tc>
                <a:tc>
                  <a:txBody>
                    <a:bodyPr/>
                    <a:lstStyle/>
                    <a:p>
                      <a:endParaRPr lang="en-US" sz="2000" dirty="0">
                        <a:solidFill>
                          <a:schemeClr val="tx1"/>
                        </a:solidFill>
                      </a:endParaRPr>
                    </a:p>
                  </a:txBody>
                  <a:tcPr/>
                </a:tc>
                <a:extLst>
                  <a:ext uri="{0D108BD9-81ED-4DB2-BD59-A6C34878D82A}">
                    <a16:rowId xmlns:a16="http://schemas.microsoft.com/office/drawing/2014/main" val="10003"/>
                  </a:ext>
                </a:extLst>
              </a:tr>
              <a:tr h="694176">
                <a:tc>
                  <a:txBody>
                    <a:bodyPr/>
                    <a:lstStyle/>
                    <a:p>
                      <a:endParaRPr lang="en-US">
                        <a:solidFill>
                          <a:schemeClr val="tx1"/>
                        </a:solidFill>
                      </a:endParaRPr>
                    </a:p>
                  </a:txBody>
                  <a:tcPr/>
                </a:tc>
                <a:tc>
                  <a:txBody>
                    <a:bodyPr/>
                    <a:lstStyle/>
                    <a:p>
                      <a:endParaRPr lang="en-US" sz="2000" dirty="0">
                        <a:solidFill>
                          <a:schemeClr val="tx1"/>
                        </a:solidFill>
                      </a:endParaRPr>
                    </a:p>
                  </a:txBody>
                  <a:tcPr/>
                </a:tc>
                <a:tc>
                  <a:txBody>
                    <a:bodyPr/>
                    <a:lstStyle/>
                    <a:p>
                      <a:endParaRPr lang="en-US" sz="2000" dirty="0">
                        <a:solidFill>
                          <a:schemeClr val="tx1"/>
                        </a:solidFill>
                      </a:endParaRPr>
                    </a:p>
                  </a:txBody>
                  <a:tcPr/>
                </a:tc>
                <a:tc>
                  <a:txBody>
                    <a:bodyPr/>
                    <a:lstStyle/>
                    <a:p>
                      <a:endParaRPr lang="en-US" sz="2000" dirty="0">
                        <a:solidFill>
                          <a:schemeClr val="tx1"/>
                        </a:solidFill>
                      </a:endParaRPr>
                    </a:p>
                  </a:txBody>
                  <a:tcPr/>
                </a:tc>
                <a:extLst>
                  <a:ext uri="{0D108BD9-81ED-4DB2-BD59-A6C34878D82A}">
                    <a16:rowId xmlns:a16="http://schemas.microsoft.com/office/drawing/2014/main" val="10004"/>
                  </a:ext>
                </a:extLst>
              </a:tr>
              <a:tr h="694176">
                <a:tc>
                  <a:txBody>
                    <a:bodyPr/>
                    <a:lstStyle/>
                    <a:p>
                      <a:endParaRPr lang="en-US">
                        <a:solidFill>
                          <a:schemeClr val="tx1"/>
                        </a:solidFill>
                      </a:endParaRPr>
                    </a:p>
                  </a:txBody>
                  <a:tcPr/>
                </a:tc>
                <a:tc>
                  <a:txBody>
                    <a:bodyPr/>
                    <a:lstStyle/>
                    <a:p>
                      <a:endParaRPr lang="en-US" sz="2000" dirty="0">
                        <a:solidFill>
                          <a:schemeClr val="tx1"/>
                        </a:solidFill>
                      </a:endParaRPr>
                    </a:p>
                  </a:txBody>
                  <a:tcPr/>
                </a:tc>
                <a:tc>
                  <a:txBody>
                    <a:bodyPr/>
                    <a:lstStyle/>
                    <a:p>
                      <a:endParaRPr lang="en-US" sz="2000" dirty="0">
                        <a:solidFill>
                          <a:schemeClr val="tx1"/>
                        </a:solidFill>
                      </a:endParaRPr>
                    </a:p>
                  </a:txBody>
                  <a:tcPr/>
                </a:tc>
                <a:tc>
                  <a:txBody>
                    <a:bodyPr/>
                    <a:lstStyle/>
                    <a:p>
                      <a:endParaRPr lang="en-US" sz="2000" dirty="0">
                        <a:solidFill>
                          <a:schemeClr val="tx1"/>
                        </a:solidFill>
                      </a:endParaRPr>
                    </a:p>
                  </a:txBody>
                  <a:tcPr/>
                </a:tc>
                <a:extLst>
                  <a:ext uri="{0D108BD9-81ED-4DB2-BD59-A6C34878D82A}">
                    <a16:rowId xmlns:a16="http://schemas.microsoft.com/office/drawing/2014/main" val="10005"/>
                  </a:ext>
                </a:extLst>
              </a:tr>
              <a:tr h="694176">
                <a:tc>
                  <a:txBody>
                    <a:bodyPr/>
                    <a:lstStyle/>
                    <a:p>
                      <a:endParaRPr lang="en-US">
                        <a:solidFill>
                          <a:schemeClr val="tx1"/>
                        </a:solidFill>
                      </a:endParaRPr>
                    </a:p>
                  </a:txBody>
                  <a:tcPr/>
                </a:tc>
                <a:tc>
                  <a:txBody>
                    <a:bodyPr/>
                    <a:lstStyle/>
                    <a:p>
                      <a:endParaRPr lang="en-US" sz="2000" dirty="0">
                        <a:solidFill>
                          <a:schemeClr val="tx1"/>
                        </a:solidFill>
                      </a:endParaRPr>
                    </a:p>
                  </a:txBody>
                  <a:tcPr/>
                </a:tc>
                <a:tc>
                  <a:txBody>
                    <a:bodyPr/>
                    <a:lstStyle/>
                    <a:p>
                      <a:endParaRPr lang="en-US" sz="2000" dirty="0">
                        <a:solidFill>
                          <a:schemeClr val="tx1"/>
                        </a:solidFill>
                      </a:endParaRPr>
                    </a:p>
                  </a:txBody>
                  <a:tcPr/>
                </a:tc>
                <a:tc>
                  <a:txBody>
                    <a:bodyPr/>
                    <a:lstStyle/>
                    <a:p>
                      <a:endParaRPr lang="en-US" sz="2000" dirty="0">
                        <a:solidFill>
                          <a:schemeClr val="tx1"/>
                        </a:solidFill>
                      </a:endParaRPr>
                    </a:p>
                  </a:txBody>
                  <a:tcPr/>
                </a:tc>
                <a:extLst>
                  <a:ext uri="{0D108BD9-81ED-4DB2-BD59-A6C34878D82A}">
                    <a16:rowId xmlns:a16="http://schemas.microsoft.com/office/drawing/2014/main" val="10006"/>
                  </a:ext>
                </a:extLst>
              </a:tr>
            </a:tbl>
          </a:graphicData>
        </a:graphic>
      </p:graphicFrame>
      <p:sp>
        <p:nvSpPr>
          <p:cNvPr id="8" name="Action Button: Custom 16">
            <a:hlinkClick r:id="" action="ppaction://noaction" highlightClick="1">
              <a:snd r:embed="rId3" name="1 En el campo BEEP ma%CC%81s contentos que cuando estamos en casa.wav"/>
            </a:hlinkClick>
            <a:extLst>
              <a:ext uri="{FF2B5EF4-FFF2-40B4-BE49-F238E27FC236}">
                <a16:creationId xmlns:a16="http://schemas.microsoft.com/office/drawing/2014/main" id="{30030AF8-564D-734B-84B9-DB4C7A3A6A53}"/>
              </a:ext>
            </a:extLst>
          </p:cNvPr>
          <p:cNvSpPr/>
          <p:nvPr/>
        </p:nvSpPr>
        <p:spPr>
          <a:xfrm>
            <a:off x="368529" y="2155733"/>
            <a:ext cx="396000" cy="396000"/>
          </a:xfrm>
          <a:prstGeom prst="actionButtonBlank">
            <a:avLst/>
          </a:prstGeom>
          <a:solidFill>
            <a:schemeClr val="accent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1</a:t>
            </a:r>
          </a:p>
        </p:txBody>
      </p:sp>
      <p:sp>
        <p:nvSpPr>
          <p:cNvPr id="2" name="Title 1"/>
          <p:cNvSpPr>
            <a:spLocks noGrp="1"/>
          </p:cNvSpPr>
          <p:nvPr>
            <p:ph type="title"/>
          </p:nvPr>
        </p:nvSpPr>
        <p:spPr/>
        <p:txBody>
          <a:bodyPr>
            <a:noAutofit/>
          </a:bodyPr>
          <a:lstStyle/>
          <a:p>
            <a:pPr>
              <a:lnSpc>
                <a:spcPct val="110000"/>
              </a:lnSpc>
            </a:pPr>
            <a:r>
              <a:rPr lang="en-GB" sz="2800" b="1" dirty="0"/>
              <a:t>La </a:t>
            </a:r>
            <a:r>
              <a:rPr lang="en-GB" sz="2800" b="1" dirty="0" err="1"/>
              <a:t>vida</a:t>
            </a:r>
            <a:r>
              <a:rPr lang="en-GB" sz="2800" b="1" dirty="0"/>
              <a:t> </a:t>
            </a:r>
            <a:r>
              <a:rPr lang="en-GB" sz="2800" b="1" dirty="0" err="1"/>
              <a:t>en</a:t>
            </a:r>
            <a:r>
              <a:rPr lang="en-GB" sz="2800" b="1" dirty="0"/>
              <a:t> </a:t>
            </a:r>
            <a:r>
              <a:rPr lang="en-GB" sz="2800" b="1" dirty="0" err="1"/>
              <a:t>el</a:t>
            </a:r>
            <a:r>
              <a:rPr lang="en-GB" sz="2800" b="1" dirty="0"/>
              <a:t> campo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sp>
        <p:nvSpPr>
          <p:cNvPr id="11" name="Action Button: Custom 16">
            <a:hlinkClick r:id="" action="ppaction://noaction" highlightClick="1">
              <a:snd r:embed="rId4" name="2 Cuando nado en el lago BEEP menos nerviosa que cuando monto en caballo.wav"/>
            </a:hlinkClick>
            <a:extLst>
              <a:ext uri="{FF2B5EF4-FFF2-40B4-BE49-F238E27FC236}">
                <a16:creationId xmlns:a16="http://schemas.microsoft.com/office/drawing/2014/main" id="{07BF8C7A-85C3-B348-9105-B6C7D7A99279}"/>
              </a:ext>
            </a:extLst>
          </p:cNvPr>
          <p:cNvSpPr/>
          <p:nvPr/>
        </p:nvSpPr>
        <p:spPr>
          <a:xfrm>
            <a:off x="357276" y="2849834"/>
            <a:ext cx="396000" cy="396000"/>
          </a:xfrm>
          <a:prstGeom prst="actionButtonBlank">
            <a:avLst/>
          </a:prstGeom>
          <a:solidFill>
            <a:schemeClr val="accent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snd r:embed="rId5" name="3 Daniel y yo BEEP ma%CC%81s activos que mama%CC%81 y papa%CC%81.wav"/>
            </a:hlinkClick>
            <a:extLst>
              <a:ext uri="{FF2B5EF4-FFF2-40B4-BE49-F238E27FC236}">
                <a16:creationId xmlns:a16="http://schemas.microsoft.com/office/drawing/2014/main" id="{38F5D3D6-70F2-C44A-BDEE-C35951A667F4}"/>
              </a:ext>
            </a:extLst>
          </p:cNvPr>
          <p:cNvSpPr/>
          <p:nvPr/>
        </p:nvSpPr>
        <p:spPr>
          <a:xfrm>
            <a:off x="357276" y="3562922"/>
            <a:ext cx="396000" cy="396000"/>
          </a:xfrm>
          <a:prstGeom prst="actionButtonBlank">
            <a:avLst/>
          </a:prstGeom>
          <a:solidFill>
            <a:schemeClr val="accent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3</a:t>
            </a:r>
          </a:p>
        </p:txBody>
      </p:sp>
      <p:sp>
        <p:nvSpPr>
          <p:cNvPr id="17" name="Action Button: Custom 16">
            <a:hlinkClick r:id="" action="ppaction://noaction" highlightClick="1">
              <a:snd r:embed="rId6" name="4 Sin embargo parece que BEEP menos cansados que nuestros padres.wav"/>
            </a:hlinkClick>
            <a:extLst>
              <a:ext uri="{FF2B5EF4-FFF2-40B4-BE49-F238E27FC236}">
                <a16:creationId xmlns:a16="http://schemas.microsoft.com/office/drawing/2014/main" id="{BC2CF6E3-124B-1B4F-85AF-96617E2B02E1}"/>
              </a:ext>
            </a:extLst>
          </p:cNvPr>
          <p:cNvSpPr/>
          <p:nvPr/>
        </p:nvSpPr>
        <p:spPr>
          <a:xfrm>
            <a:off x="368529" y="4259144"/>
            <a:ext cx="396000" cy="396000"/>
          </a:xfrm>
          <a:prstGeom prst="actionButtonBlank">
            <a:avLst/>
          </a:prstGeom>
          <a:solidFill>
            <a:schemeClr val="accent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4</a:t>
            </a:r>
          </a:p>
        </p:txBody>
      </p:sp>
      <p:sp>
        <p:nvSpPr>
          <p:cNvPr id="20" name="Action Button: Custom 16">
            <a:hlinkClick r:id="" action="ppaction://noaction" highlightClick="1">
              <a:snd r:embed="rId7" name="5 Papa%CC%81 y yo BEEP mejores que Daniel en el ciclismo de montan%CC%83a.wav"/>
            </a:hlinkClick>
            <a:extLst>
              <a:ext uri="{FF2B5EF4-FFF2-40B4-BE49-F238E27FC236}">
                <a16:creationId xmlns:a16="http://schemas.microsoft.com/office/drawing/2014/main" id="{996C48E9-B2F8-454E-8D47-6F1722784A4F}"/>
              </a:ext>
            </a:extLst>
          </p:cNvPr>
          <p:cNvSpPr/>
          <p:nvPr/>
        </p:nvSpPr>
        <p:spPr>
          <a:xfrm>
            <a:off x="368529" y="4962837"/>
            <a:ext cx="396000" cy="396000"/>
          </a:xfrm>
          <a:prstGeom prst="actionButtonBlank">
            <a:avLst/>
          </a:prstGeom>
          <a:solidFill>
            <a:schemeClr val="accent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5</a:t>
            </a:r>
          </a:p>
        </p:txBody>
      </p:sp>
      <p:sp>
        <p:nvSpPr>
          <p:cNvPr id="23" name="Action Button: Custom 16">
            <a:hlinkClick r:id="" action="ppaction://noaction" highlightClick="1">
              <a:snd r:embed="rId8" name="6 Cuando montamos a caballo %C2%A1BEEP peor que todos en la familia!.wav"/>
            </a:hlinkClick>
            <a:extLst>
              <a:ext uri="{FF2B5EF4-FFF2-40B4-BE49-F238E27FC236}">
                <a16:creationId xmlns:a16="http://schemas.microsoft.com/office/drawing/2014/main" id="{35CEC8AB-5083-7C4E-A3E2-4429467836F2}"/>
              </a:ext>
            </a:extLst>
          </p:cNvPr>
          <p:cNvSpPr/>
          <p:nvPr/>
        </p:nvSpPr>
        <p:spPr>
          <a:xfrm>
            <a:off x="368529" y="5675925"/>
            <a:ext cx="396000" cy="396000"/>
          </a:xfrm>
          <a:prstGeom prst="actionButtonBlank">
            <a:avLst/>
          </a:prstGeom>
          <a:solidFill>
            <a:schemeClr val="accent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6</a:t>
            </a:r>
          </a:p>
        </p:txBody>
      </p:sp>
      <p:sp>
        <p:nvSpPr>
          <p:cNvPr id="32" name="TextBox 31"/>
          <p:cNvSpPr txBox="1"/>
          <p:nvPr/>
        </p:nvSpPr>
        <p:spPr>
          <a:xfrm>
            <a:off x="2825727" y="2159620"/>
            <a:ext cx="97583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In the countryside ____________________  than when we are at home.</a:t>
            </a:r>
          </a:p>
        </p:txBody>
      </p:sp>
      <p:sp>
        <p:nvSpPr>
          <p:cNvPr id="33" name="TextBox 32"/>
          <p:cNvSpPr txBox="1"/>
          <p:nvPr/>
        </p:nvSpPr>
        <p:spPr>
          <a:xfrm>
            <a:off x="3224964" y="2916553"/>
            <a:ext cx="85550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When I swim in the lake _________________ than when I ride a horse.</a:t>
            </a:r>
          </a:p>
        </p:txBody>
      </p:sp>
      <p:sp>
        <p:nvSpPr>
          <p:cNvPr id="34" name="TextBox 33"/>
          <p:cNvSpPr txBox="1"/>
          <p:nvPr/>
        </p:nvSpPr>
        <p:spPr>
          <a:xfrm>
            <a:off x="3136224" y="3556977"/>
            <a:ext cx="73292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Daniel and I __________________ than Mum and Dad.</a:t>
            </a:r>
          </a:p>
        </p:txBody>
      </p:sp>
      <p:sp>
        <p:nvSpPr>
          <p:cNvPr id="35" name="TextBox 34"/>
          <p:cNvSpPr txBox="1"/>
          <p:nvPr/>
        </p:nvSpPr>
        <p:spPr>
          <a:xfrm>
            <a:off x="3224963" y="4282899"/>
            <a:ext cx="8819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However, it seems that ________________________ than our parents.</a:t>
            </a:r>
          </a:p>
        </p:txBody>
      </p:sp>
      <p:sp>
        <p:nvSpPr>
          <p:cNvPr id="36" name="TextBox 35"/>
          <p:cNvSpPr txBox="1"/>
          <p:nvPr/>
        </p:nvSpPr>
        <p:spPr>
          <a:xfrm>
            <a:off x="3224964" y="5010340"/>
            <a:ext cx="76570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Dad and I_____________ than Daniel at mountain biking. </a:t>
            </a:r>
          </a:p>
        </p:txBody>
      </p:sp>
      <p:sp>
        <p:nvSpPr>
          <p:cNvPr id="37" name="TextBox 36"/>
          <p:cNvSpPr txBox="1"/>
          <p:nvPr/>
        </p:nvSpPr>
        <p:spPr>
          <a:xfrm>
            <a:off x="2798435" y="5721895"/>
            <a:ext cx="85550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 When we go horse riding, ____________ than everyone in the family!</a:t>
            </a:r>
          </a:p>
        </p:txBody>
      </p:sp>
      <p:pic>
        <p:nvPicPr>
          <p:cNvPr id="24" name="Picture 23" descr="green checkmark">
            <a:extLst>
              <a:ext uri="{FF2B5EF4-FFF2-40B4-BE49-F238E27FC236}">
                <a16:creationId xmlns:a16="http://schemas.microsoft.com/office/drawing/2014/main" id="{C9A0D615-B07B-1245-8D48-BD9CA74FF23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02328" y="2155733"/>
            <a:ext cx="480142" cy="500148"/>
          </a:xfrm>
          <a:prstGeom prst="rect">
            <a:avLst/>
          </a:prstGeom>
        </p:spPr>
      </p:pic>
      <p:pic>
        <p:nvPicPr>
          <p:cNvPr id="28" name="Picture 27" descr="green checkmark">
            <a:extLst>
              <a:ext uri="{FF2B5EF4-FFF2-40B4-BE49-F238E27FC236}">
                <a16:creationId xmlns:a16="http://schemas.microsoft.com/office/drawing/2014/main" id="{C9A0D615-B07B-1245-8D48-BD9CA74FF23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02328" y="2849834"/>
            <a:ext cx="480142" cy="500148"/>
          </a:xfrm>
          <a:prstGeom prst="rect">
            <a:avLst/>
          </a:prstGeom>
        </p:spPr>
      </p:pic>
      <p:pic>
        <p:nvPicPr>
          <p:cNvPr id="29" name="Picture 28" descr="green checkmark">
            <a:extLst>
              <a:ext uri="{FF2B5EF4-FFF2-40B4-BE49-F238E27FC236}">
                <a16:creationId xmlns:a16="http://schemas.microsoft.com/office/drawing/2014/main" id="{C9A0D615-B07B-1245-8D48-BD9CA74FF23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81244" y="3516233"/>
            <a:ext cx="480142" cy="500148"/>
          </a:xfrm>
          <a:prstGeom prst="rect">
            <a:avLst/>
          </a:prstGeom>
        </p:spPr>
      </p:pic>
      <p:pic>
        <p:nvPicPr>
          <p:cNvPr id="30" name="Picture 29" descr="green checkmark">
            <a:extLst>
              <a:ext uri="{FF2B5EF4-FFF2-40B4-BE49-F238E27FC236}">
                <a16:creationId xmlns:a16="http://schemas.microsoft.com/office/drawing/2014/main" id="{C9A0D615-B07B-1245-8D48-BD9CA74FF23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02328" y="4210342"/>
            <a:ext cx="480142" cy="500148"/>
          </a:xfrm>
          <a:prstGeom prst="rect">
            <a:avLst/>
          </a:prstGeom>
        </p:spPr>
      </p:pic>
      <p:pic>
        <p:nvPicPr>
          <p:cNvPr id="31" name="Picture 30" descr="green checkmark">
            <a:extLst>
              <a:ext uri="{FF2B5EF4-FFF2-40B4-BE49-F238E27FC236}">
                <a16:creationId xmlns:a16="http://schemas.microsoft.com/office/drawing/2014/main" id="{C9A0D615-B07B-1245-8D48-BD9CA74FF23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77385" y="4942952"/>
            <a:ext cx="480142" cy="500148"/>
          </a:xfrm>
          <a:prstGeom prst="rect">
            <a:avLst/>
          </a:prstGeom>
        </p:spPr>
      </p:pic>
      <p:pic>
        <p:nvPicPr>
          <p:cNvPr id="44" name="Picture 43" descr="green checkmark">
            <a:extLst>
              <a:ext uri="{FF2B5EF4-FFF2-40B4-BE49-F238E27FC236}">
                <a16:creationId xmlns:a16="http://schemas.microsoft.com/office/drawing/2014/main" id="{C9A0D615-B07B-1245-8D48-BD9CA74FF23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54535" y="5604488"/>
            <a:ext cx="480142" cy="500148"/>
          </a:xfrm>
          <a:prstGeom prst="rect">
            <a:avLst/>
          </a:prstGeom>
        </p:spPr>
      </p:pic>
      <p:sp>
        <p:nvSpPr>
          <p:cNvPr id="9" name="Rectangle 8"/>
          <p:cNvSpPr/>
          <p:nvPr/>
        </p:nvSpPr>
        <p:spPr>
          <a:xfrm>
            <a:off x="5524634" y="2111250"/>
            <a:ext cx="275576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Century Gothic"/>
                <a:ea typeface="+mn-ea"/>
                <a:cs typeface="+mn-cs"/>
              </a:rPr>
              <a:t>we are happier</a:t>
            </a:r>
          </a:p>
        </p:txBody>
      </p:sp>
      <p:sp>
        <p:nvSpPr>
          <p:cNvPr id="10" name="Rectangle 9"/>
          <p:cNvSpPr/>
          <p:nvPr/>
        </p:nvSpPr>
        <p:spPr>
          <a:xfrm>
            <a:off x="6180785" y="2899184"/>
            <a:ext cx="238323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Century Gothic"/>
                <a:ea typeface="+mn-ea"/>
                <a:cs typeface="+mn-cs"/>
              </a:rPr>
              <a:t>I am less nervous</a:t>
            </a:r>
          </a:p>
        </p:txBody>
      </p:sp>
      <p:sp>
        <p:nvSpPr>
          <p:cNvPr id="12" name="Rectangle 11"/>
          <p:cNvSpPr/>
          <p:nvPr/>
        </p:nvSpPr>
        <p:spPr>
          <a:xfrm>
            <a:off x="4793294" y="3513809"/>
            <a:ext cx="298947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Century Gothic"/>
                <a:ea typeface="+mn-ea"/>
                <a:cs typeface="+mn-cs"/>
              </a:rPr>
              <a:t>are more active</a:t>
            </a:r>
          </a:p>
        </p:txBody>
      </p:sp>
      <p:sp>
        <p:nvSpPr>
          <p:cNvPr id="13" name="Rectangle 12"/>
          <p:cNvSpPr/>
          <p:nvPr/>
        </p:nvSpPr>
        <p:spPr>
          <a:xfrm>
            <a:off x="6550070" y="4248977"/>
            <a:ext cx="21691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Century Gothic"/>
                <a:ea typeface="+mn-ea"/>
                <a:cs typeface="+mn-cs"/>
              </a:rPr>
              <a:t>we are less tired</a:t>
            </a:r>
            <a:endParaRPr kumimoji="0" lang="en-GB" sz="2000" b="1" i="0" u="none" strike="noStrike" kern="1200" cap="none" spc="0" normalizeH="0" baseline="0" noProof="0" dirty="0">
              <a:ln>
                <a:noFill/>
              </a:ln>
              <a:solidFill>
                <a:schemeClr val="tx2"/>
              </a:solidFill>
              <a:effectLst/>
              <a:uLnTx/>
              <a:uFillTx/>
              <a:latin typeface="Century Gothic"/>
              <a:ea typeface="+mn-ea"/>
              <a:cs typeface="+mn-cs"/>
            </a:endParaRPr>
          </a:p>
        </p:txBody>
      </p:sp>
      <p:sp>
        <p:nvSpPr>
          <p:cNvPr id="15" name="Rectangle 14"/>
          <p:cNvSpPr/>
          <p:nvPr/>
        </p:nvSpPr>
        <p:spPr>
          <a:xfrm>
            <a:off x="4750525" y="4992971"/>
            <a:ext cx="205032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Century Gothic"/>
                <a:ea typeface="+mn-ea"/>
                <a:cs typeface="+mn-cs"/>
              </a:rPr>
              <a:t>are better </a:t>
            </a:r>
            <a:endParaRPr kumimoji="0" lang="en-GB" sz="2000" b="1" i="0" u="none" strike="noStrike" kern="1200" cap="none" spc="0" normalizeH="0" baseline="0" noProof="0" dirty="0">
              <a:ln>
                <a:noFill/>
              </a:ln>
              <a:solidFill>
                <a:schemeClr val="tx2"/>
              </a:solidFill>
              <a:effectLst/>
              <a:uLnTx/>
              <a:uFillTx/>
              <a:latin typeface="Century Gothic"/>
              <a:ea typeface="+mn-ea"/>
              <a:cs typeface="+mn-cs"/>
            </a:endParaRPr>
          </a:p>
        </p:txBody>
      </p:sp>
      <p:sp>
        <p:nvSpPr>
          <p:cNvPr id="39" name="Rectangle 38">
            <a:extLst>
              <a:ext uri="{FF2B5EF4-FFF2-40B4-BE49-F238E27FC236}">
                <a16:creationId xmlns:a16="http://schemas.microsoft.com/office/drawing/2014/main" id="{F62B92A1-F559-A64E-93BA-FF7B0CC91139}"/>
              </a:ext>
            </a:extLst>
          </p:cNvPr>
          <p:cNvSpPr/>
          <p:nvPr/>
        </p:nvSpPr>
        <p:spPr>
          <a:xfrm>
            <a:off x="6180785" y="5704526"/>
            <a:ext cx="152317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Century Gothic"/>
                <a:ea typeface="+mn-ea"/>
                <a:cs typeface="+mn-cs"/>
              </a:rPr>
              <a:t>I am worse</a:t>
            </a:r>
            <a:endParaRPr kumimoji="0" lang="en-GB" sz="2000" b="1" i="0" u="none" strike="noStrike" kern="1200" cap="none" spc="0" normalizeH="0" baseline="0" noProof="0" dirty="0">
              <a:ln>
                <a:noFill/>
              </a:ln>
              <a:solidFill>
                <a:schemeClr val="tx2"/>
              </a:solidFill>
              <a:effectLst/>
              <a:uLnTx/>
              <a:uFillTx/>
              <a:latin typeface="Century Gothic"/>
              <a:ea typeface="+mn-ea"/>
              <a:cs typeface="+mn-cs"/>
            </a:endParaRPr>
          </a:p>
        </p:txBody>
      </p:sp>
      <p:sp>
        <p:nvSpPr>
          <p:cNvPr id="40" name="Action Button: Custom 16">
            <a:hlinkClick r:id="" action="ppaction://noaction" highlightClick="1">
              <a:snd r:embed="rId10" name="1 En el campo estamos ma%CC%81s contentos que cuando estamos en casa.wav"/>
            </a:hlinkClick>
            <a:extLst>
              <a:ext uri="{FF2B5EF4-FFF2-40B4-BE49-F238E27FC236}">
                <a16:creationId xmlns:a16="http://schemas.microsoft.com/office/drawing/2014/main" id="{40B9CC29-EB9C-486C-8EB6-DF1F788D432E}"/>
              </a:ext>
            </a:extLst>
          </p:cNvPr>
          <p:cNvSpPr/>
          <p:nvPr/>
        </p:nvSpPr>
        <p:spPr>
          <a:xfrm>
            <a:off x="371359" y="2155733"/>
            <a:ext cx="396000" cy="396000"/>
          </a:xfrm>
          <a:prstGeom prst="actionButtonBlank">
            <a:avLst/>
          </a:prstGeom>
          <a:solidFill>
            <a:srgbClr val="FBF0D5"/>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41" name="Action Button: Custom 16">
            <a:hlinkClick r:id="" action="ppaction://noaction" highlightClick="1">
              <a:snd r:embed="rId11" name="2 Cuando nado en el lago estoy menos nerviosa que cuando monto en caballo.wav"/>
            </a:hlinkClick>
            <a:extLst>
              <a:ext uri="{FF2B5EF4-FFF2-40B4-BE49-F238E27FC236}">
                <a16:creationId xmlns:a16="http://schemas.microsoft.com/office/drawing/2014/main" id="{098E7CF3-24CC-49B0-AEF7-8A541AD83855}"/>
              </a:ext>
            </a:extLst>
          </p:cNvPr>
          <p:cNvSpPr/>
          <p:nvPr/>
        </p:nvSpPr>
        <p:spPr>
          <a:xfrm>
            <a:off x="360106" y="2849834"/>
            <a:ext cx="396000" cy="396000"/>
          </a:xfrm>
          <a:prstGeom prst="actionButtonBlank">
            <a:avLst/>
          </a:prstGeom>
          <a:solidFill>
            <a:srgbClr val="FBF0D5"/>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42" name="Action Button: Custom 16">
            <a:hlinkClick r:id="" action="ppaction://noaction" highlightClick="1">
              <a:snd r:embed="rId12" name="3 Daniel y yo somos ma%CC%81s activos que mama%CC%81 y papa%CC%81.wav"/>
            </a:hlinkClick>
            <a:extLst>
              <a:ext uri="{FF2B5EF4-FFF2-40B4-BE49-F238E27FC236}">
                <a16:creationId xmlns:a16="http://schemas.microsoft.com/office/drawing/2014/main" id="{00EDC479-AB38-4839-8C5E-CEA5B9BD8762}"/>
              </a:ext>
            </a:extLst>
          </p:cNvPr>
          <p:cNvSpPr/>
          <p:nvPr/>
        </p:nvSpPr>
        <p:spPr>
          <a:xfrm>
            <a:off x="360106" y="3562922"/>
            <a:ext cx="396000" cy="396000"/>
          </a:xfrm>
          <a:prstGeom prst="actionButtonBlank">
            <a:avLst/>
          </a:prstGeom>
          <a:solidFill>
            <a:srgbClr val="FBF0D5"/>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43" name="Action Button: Custom 16">
            <a:hlinkClick r:id="" action="ppaction://noaction" highlightClick="1">
              <a:snd r:embed="rId13" name="4 Sin embargo parece que estamos menos cansados que nuestros padres.wav"/>
            </a:hlinkClick>
            <a:extLst>
              <a:ext uri="{FF2B5EF4-FFF2-40B4-BE49-F238E27FC236}">
                <a16:creationId xmlns:a16="http://schemas.microsoft.com/office/drawing/2014/main" id="{9D43E668-25A2-4A3D-8161-DE9E2229BC53}"/>
              </a:ext>
            </a:extLst>
          </p:cNvPr>
          <p:cNvSpPr/>
          <p:nvPr/>
        </p:nvSpPr>
        <p:spPr>
          <a:xfrm>
            <a:off x="371359" y="4259144"/>
            <a:ext cx="396000" cy="396000"/>
          </a:xfrm>
          <a:prstGeom prst="actionButtonBlank">
            <a:avLst/>
          </a:prstGeom>
          <a:solidFill>
            <a:srgbClr val="FBF0D5"/>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45" name="Action Button: Custom 16">
            <a:hlinkClick r:id="" action="ppaction://noaction" highlightClick="1">
              <a:snd r:embed="rId14" name="5 Papa%CC%81 y yo somos mejores que Daniel en el ciclismo de montan%CC%83a.wav"/>
            </a:hlinkClick>
            <a:extLst>
              <a:ext uri="{FF2B5EF4-FFF2-40B4-BE49-F238E27FC236}">
                <a16:creationId xmlns:a16="http://schemas.microsoft.com/office/drawing/2014/main" id="{36256086-C69F-43DE-99F1-E7BE9872B62A}"/>
              </a:ext>
            </a:extLst>
          </p:cNvPr>
          <p:cNvSpPr/>
          <p:nvPr/>
        </p:nvSpPr>
        <p:spPr>
          <a:xfrm>
            <a:off x="371359" y="4962837"/>
            <a:ext cx="396000" cy="396000"/>
          </a:xfrm>
          <a:prstGeom prst="actionButtonBlank">
            <a:avLst/>
          </a:prstGeom>
          <a:solidFill>
            <a:srgbClr val="FBF0D5"/>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46" name="Action Button: Custom 16">
            <a:hlinkClick r:id="" action="ppaction://noaction" highlightClick="1">
              <a:snd r:embed="rId15" name="6 Cuando montamos a caballo %C2%A1soy peor que todos en la familia!.wav"/>
            </a:hlinkClick>
            <a:extLst>
              <a:ext uri="{FF2B5EF4-FFF2-40B4-BE49-F238E27FC236}">
                <a16:creationId xmlns:a16="http://schemas.microsoft.com/office/drawing/2014/main" id="{4FBDDADC-4FE5-4D39-8119-0A879D79CA1A}"/>
              </a:ext>
            </a:extLst>
          </p:cNvPr>
          <p:cNvSpPr/>
          <p:nvPr/>
        </p:nvSpPr>
        <p:spPr>
          <a:xfrm>
            <a:off x="371359" y="5675925"/>
            <a:ext cx="396000" cy="396000"/>
          </a:xfrm>
          <a:prstGeom prst="actionButtonBlank">
            <a:avLst/>
          </a:prstGeom>
          <a:solidFill>
            <a:srgbClr val="FBF0D5"/>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pic>
        <p:nvPicPr>
          <p:cNvPr id="5122" name="Picture 2" descr="clip art mountain bike - Clip Art Library">
            <a:extLst>
              <a:ext uri="{FF2B5EF4-FFF2-40B4-BE49-F238E27FC236}">
                <a16:creationId xmlns:a16="http://schemas.microsoft.com/office/drawing/2014/main" id="{654F9803-E273-CA46-AE46-259DFAECC69D}"/>
              </a:ext>
            </a:extLst>
          </p:cNvPr>
          <p:cNvPicPr>
            <a:picLocks noChangeAspect="1" noChangeArrowheads="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28300" y="853527"/>
            <a:ext cx="1102522" cy="105327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1690AACE-3C34-4E46-9E43-4799F2110FDD}"/>
              </a:ext>
            </a:extLst>
          </p:cNvPr>
          <p:cNvSpPr txBox="1"/>
          <p:nvPr/>
        </p:nvSpPr>
        <p:spPr>
          <a:xfrm>
            <a:off x="4539845" y="37232"/>
            <a:ext cx="6328228" cy="1057469"/>
          </a:xfrm>
          <a:prstGeom prst="rect">
            <a:avLst/>
          </a:prstGeom>
          <a:noFill/>
        </p:spPr>
        <p:txBody>
          <a:bodyPr wrap="square">
            <a:spAutoFit/>
          </a:bodyPr>
          <a:lstStyle/>
          <a:p>
            <a:pPr>
              <a:lnSpc>
                <a:spcPct val="120000"/>
              </a:lnSpc>
            </a:pPr>
            <a:r>
              <a:rPr lang="en-GB" sz="1800" b="1" dirty="0"/>
              <a:t>Lucía </a:t>
            </a:r>
            <a:r>
              <a:rPr lang="en-GB" sz="1800" b="1" dirty="0" err="1"/>
              <a:t>habla</a:t>
            </a:r>
            <a:r>
              <a:rPr lang="en-GB" sz="1800" b="1" dirty="0"/>
              <a:t> </a:t>
            </a:r>
            <a:r>
              <a:rPr lang="en-GB" sz="1800" b="1" dirty="0" err="1"/>
              <a:t>sobre</a:t>
            </a:r>
            <a:r>
              <a:rPr lang="en-GB" sz="1800" b="1" dirty="0"/>
              <a:t> </a:t>
            </a:r>
            <a:r>
              <a:rPr lang="en-GB" sz="1800" b="1" dirty="0" err="1"/>
              <a:t>su</a:t>
            </a:r>
            <a:r>
              <a:rPr lang="en-GB" sz="1800" b="1" dirty="0"/>
              <a:t> </a:t>
            </a:r>
            <a:r>
              <a:rPr lang="en-GB" sz="1800" b="1" dirty="0" err="1"/>
              <a:t>experiencia</a:t>
            </a:r>
            <a:r>
              <a:rPr lang="en-GB" sz="1800" b="1" dirty="0"/>
              <a:t> </a:t>
            </a:r>
            <a:r>
              <a:rPr lang="en-GB" sz="1800" b="1" dirty="0" err="1"/>
              <a:t>en</a:t>
            </a:r>
            <a:r>
              <a:rPr lang="en-GB" sz="1800" b="1" dirty="0"/>
              <a:t> </a:t>
            </a:r>
            <a:r>
              <a:rPr lang="en-GB" sz="1800" b="1" dirty="0" err="1"/>
              <a:t>el</a:t>
            </a:r>
            <a:r>
              <a:rPr lang="en-GB" sz="1800" b="1" dirty="0"/>
              <a:t> campo. </a:t>
            </a:r>
            <a:r>
              <a:rPr lang="en-GB" sz="1800" b="1" dirty="0" err="1"/>
              <a:t>Escucha</a:t>
            </a:r>
            <a:r>
              <a:rPr lang="en-GB" sz="1800" b="1" dirty="0"/>
              <a:t> las </a:t>
            </a:r>
            <a:r>
              <a:rPr lang="en-GB" sz="1800" b="1" dirty="0" err="1"/>
              <a:t>frases</a:t>
            </a:r>
            <a:r>
              <a:rPr lang="en-GB" sz="1800" b="1" dirty="0"/>
              <a:t> y </a:t>
            </a:r>
            <a:r>
              <a:rPr lang="en-GB" sz="1800" b="1" dirty="0" err="1"/>
              <a:t>marca</a:t>
            </a:r>
            <a:r>
              <a:rPr lang="en-GB" sz="1800" b="1" dirty="0"/>
              <a:t> la </a:t>
            </a:r>
            <a:r>
              <a:rPr lang="en-GB" sz="1800" b="1" dirty="0" err="1"/>
              <a:t>columna</a:t>
            </a:r>
            <a:r>
              <a:rPr lang="en-GB" sz="1800" b="1" dirty="0"/>
              <a:t> </a:t>
            </a:r>
            <a:r>
              <a:rPr lang="en-GB" sz="1800" b="1" dirty="0" err="1"/>
              <a:t>correcta</a:t>
            </a:r>
            <a:r>
              <a:rPr lang="en-GB" sz="1800" b="1" dirty="0"/>
              <a:t>. </a:t>
            </a:r>
            <a:r>
              <a:rPr lang="en-GB" sz="1800" b="1" dirty="0" err="1"/>
              <a:t>Luego</a:t>
            </a:r>
            <a:r>
              <a:rPr lang="en-GB" sz="1800" b="1" dirty="0"/>
              <a:t>, escribe la </a:t>
            </a:r>
            <a:r>
              <a:rPr lang="en-GB" sz="1800" b="1" dirty="0" err="1"/>
              <a:t>comparación</a:t>
            </a:r>
            <a:r>
              <a:rPr lang="en-GB" sz="1800" b="1" dirty="0"/>
              <a:t> </a:t>
            </a:r>
            <a:r>
              <a:rPr lang="en-GB" sz="1800" b="1" dirty="0" err="1"/>
              <a:t>en</a:t>
            </a:r>
            <a:r>
              <a:rPr lang="en-GB" sz="1800" b="1" dirty="0"/>
              <a:t> </a:t>
            </a:r>
            <a:r>
              <a:rPr lang="en-GB" sz="1800" b="1" dirty="0" err="1"/>
              <a:t>inglés</a:t>
            </a:r>
            <a:r>
              <a:rPr lang="en-GB" sz="1800" b="1" dirty="0"/>
              <a:t>.</a:t>
            </a:r>
            <a:endParaRPr lang="en-GB" dirty="0"/>
          </a:p>
        </p:txBody>
      </p:sp>
    </p:spTree>
    <p:extLst>
      <p:ext uri="{BB962C8B-B14F-4D97-AF65-F5344CB8AC3E}">
        <p14:creationId xmlns:p14="http://schemas.microsoft.com/office/powerpoint/2010/main" val="339803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5" grpId="0"/>
      <p:bldP spid="39" grpId="0"/>
      <p:bldP spid="40" grpId="0" animBg="1"/>
      <p:bldP spid="41" grpId="0" animBg="1"/>
      <p:bldP spid="42" grpId="0" animBg="1"/>
      <p:bldP spid="43" grpId="0" animBg="1"/>
      <p:bldP spid="45" grpId="0" animBg="1"/>
      <p:bldP spid="4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08346" y="4920624"/>
            <a:ext cx="5469122" cy="1367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itle 1"/>
          <p:cNvSpPr>
            <a:spLocks noGrp="1"/>
          </p:cNvSpPr>
          <p:nvPr>
            <p:ph type="title"/>
          </p:nvPr>
        </p:nvSpPr>
        <p:spPr>
          <a:xfrm>
            <a:off x="208346" y="139163"/>
            <a:ext cx="9129447" cy="829733"/>
          </a:xfrm>
        </p:spPr>
        <p:txBody>
          <a:bodyPr>
            <a:normAutofit/>
          </a:bodyPr>
          <a:lstStyle/>
          <a:p>
            <a:r>
              <a:rPr lang="en-GB" sz="2400" b="1" dirty="0">
                <a:solidFill>
                  <a:schemeClr val="tx1"/>
                </a:solidFill>
              </a:rPr>
              <a:t>Lucía y Daniel </a:t>
            </a:r>
            <a:r>
              <a:rPr lang="en-GB" sz="2400" b="1" dirty="0" err="1">
                <a:solidFill>
                  <a:schemeClr val="tx1"/>
                </a:solidFill>
              </a:rPr>
              <a:t>hablan</a:t>
            </a:r>
            <a:r>
              <a:rPr lang="en-GB" sz="2400" b="1" dirty="0">
                <a:solidFill>
                  <a:schemeClr val="tx1"/>
                </a:solidFill>
              </a:rPr>
              <a:t> de las </a:t>
            </a:r>
            <a:r>
              <a:rPr lang="en-GB" sz="2400" b="1" dirty="0" err="1">
                <a:solidFill>
                  <a:schemeClr val="tx1"/>
                </a:solidFill>
              </a:rPr>
              <a:t>diferencias</a:t>
            </a:r>
            <a:r>
              <a:rPr lang="en-GB" sz="2400" b="1" dirty="0">
                <a:solidFill>
                  <a:schemeClr val="tx1"/>
                </a:solidFill>
              </a:rPr>
              <a:t> entre los viajes con sus padres y con la </a:t>
            </a:r>
            <a:r>
              <a:rPr lang="en-GB" sz="2400" b="1" dirty="0" err="1">
                <a:solidFill>
                  <a:schemeClr val="tx1"/>
                </a:solidFill>
              </a:rPr>
              <a:t>escuela</a:t>
            </a:r>
            <a:r>
              <a:rPr lang="en-GB" sz="2400" b="1" dirty="0">
                <a:solidFill>
                  <a:schemeClr val="tx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37793" y="258166"/>
            <a:ext cx="2556484" cy="368367"/>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escuchar</a:t>
            </a:r>
          </a:p>
        </p:txBody>
      </p:sp>
      <p:sp>
        <p:nvSpPr>
          <p:cNvPr id="5" name="Rectangle 4"/>
          <p:cNvSpPr/>
          <p:nvPr/>
        </p:nvSpPr>
        <p:spPr>
          <a:xfrm>
            <a:off x="208344" y="1741184"/>
            <a:ext cx="8024597"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Century Gothic"/>
                <a:ea typeface="+mn-ea"/>
                <a:cs typeface="+mn-cs"/>
              </a:rPr>
              <a:t>Persona B: </a:t>
            </a:r>
            <a:r>
              <a:rPr kumimoji="0" lang="en-US" sz="2200" b="0" i="0" u="none" strike="noStrike" kern="1200" cap="none" spc="0" normalizeH="0" baseline="0" noProof="0" dirty="0" err="1">
                <a:ln>
                  <a:noFill/>
                </a:ln>
                <a:effectLst/>
                <a:uLnTx/>
                <a:uFillTx/>
                <a:latin typeface="Century Gothic"/>
                <a:ea typeface="+mn-ea"/>
                <a:cs typeface="+mn-cs"/>
              </a:rPr>
              <a:t>escucha</a:t>
            </a:r>
            <a:r>
              <a:rPr kumimoji="0" lang="en-US" sz="2200" b="0" i="0" u="none" strike="noStrike" kern="1200" cap="none" spc="0" normalizeH="0" baseline="0" noProof="0" dirty="0">
                <a:ln>
                  <a:noFill/>
                </a:ln>
                <a:effectLst/>
                <a:uLnTx/>
                <a:uFillTx/>
                <a:latin typeface="Century Gothic"/>
                <a:ea typeface="+mn-ea"/>
                <a:cs typeface="+mn-cs"/>
              </a:rPr>
              <a:t> la </a:t>
            </a:r>
            <a:r>
              <a:rPr kumimoji="0" lang="en-US" sz="2200" b="0" i="0" u="none" strike="noStrike" kern="1200" cap="none" spc="0" normalizeH="0" baseline="0" noProof="0" dirty="0" err="1">
                <a:ln>
                  <a:noFill/>
                </a:ln>
                <a:effectLst/>
                <a:uLnTx/>
                <a:uFillTx/>
                <a:latin typeface="Century Gothic"/>
                <a:ea typeface="+mn-ea"/>
                <a:cs typeface="+mn-cs"/>
              </a:rPr>
              <a:t>frase</a:t>
            </a:r>
            <a:r>
              <a:rPr kumimoji="0" lang="en-US" sz="2200" b="0" i="0" u="none" strike="noStrike" kern="1200" cap="none" spc="0" normalizeH="0" baseline="0" noProof="0" dirty="0">
                <a:ln>
                  <a:noFill/>
                </a:ln>
                <a:effectLst/>
                <a:uLnTx/>
                <a:uFillTx/>
                <a:latin typeface="Century Gothic"/>
                <a:ea typeface="+mn-ea"/>
                <a:cs typeface="+mn-cs"/>
              </a:rPr>
              <a:t> de </a:t>
            </a:r>
            <a:r>
              <a:rPr kumimoji="0" lang="en-US" sz="2200" b="0" i="0" u="none" strike="noStrike" kern="1200" cap="none" spc="0" normalizeH="0" baseline="0" noProof="0" dirty="0" err="1">
                <a:ln>
                  <a:noFill/>
                </a:ln>
                <a:effectLst/>
                <a:uLnTx/>
                <a:uFillTx/>
                <a:latin typeface="Century Gothic"/>
                <a:ea typeface="+mn-ea"/>
                <a:cs typeface="+mn-cs"/>
              </a:rPr>
              <a:t>tu</a:t>
            </a:r>
            <a:r>
              <a:rPr kumimoji="0" lang="en-US" sz="2200" b="0" i="0" u="none" strike="noStrike" kern="1200" cap="none" spc="0" normalizeH="0" baseline="0" noProof="0" dirty="0">
                <a:ln>
                  <a:noFill/>
                </a:ln>
                <a:effectLst/>
                <a:uLnTx/>
                <a:uFillTx/>
                <a:latin typeface="Century Gothic"/>
                <a:ea typeface="+mn-ea"/>
                <a:cs typeface="+mn-cs"/>
              </a:rPr>
              <a:t> </a:t>
            </a:r>
            <a:r>
              <a:rPr kumimoji="0" lang="en-US" sz="2200" b="0" i="0" u="none" strike="noStrike" kern="1200" cap="none" spc="0" normalizeH="0" baseline="0" noProof="0" dirty="0" err="1">
                <a:ln>
                  <a:noFill/>
                </a:ln>
                <a:effectLst/>
                <a:uLnTx/>
                <a:uFillTx/>
                <a:latin typeface="Century Gothic"/>
                <a:ea typeface="+mn-ea"/>
                <a:cs typeface="+mn-cs"/>
              </a:rPr>
              <a:t>compañero</a:t>
            </a:r>
            <a:r>
              <a:rPr kumimoji="0" lang="en-US" sz="2200" b="0" i="0" u="none" strike="noStrike" kern="1200" cap="none" spc="0" normalizeH="0" baseline="0" noProof="0" dirty="0">
                <a:ln>
                  <a:noFill/>
                </a:ln>
                <a:effectLst/>
                <a:uLnTx/>
                <a:uFillTx/>
                <a:latin typeface="Century Gothic"/>
                <a:ea typeface="+mn-ea"/>
                <a:cs typeface="+mn-cs"/>
              </a:rPr>
              <a:t>/a. </a:t>
            </a:r>
            <a:r>
              <a:rPr kumimoji="0" lang="en-US" sz="2200" b="0" i="0" u="none" strike="noStrike" kern="1200" cap="none" spc="0" normalizeH="0" baseline="0" noProof="0" dirty="0" err="1">
                <a:ln>
                  <a:noFill/>
                </a:ln>
                <a:effectLst/>
                <a:uLnTx/>
                <a:uFillTx/>
                <a:latin typeface="Century Gothic"/>
                <a:ea typeface="+mn-ea"/>
                <a:cs typeface="+mn-cs"/>
              </a:rPr>
              <a:t>Completa</a:t>
            </a:r>
            <a:r>
              <a:rPr kumimoji="0" lang="en-US" sz="2200" b="0" i="0" u="none" strike="noStrike" kern="1200" cap="none" spc="0" normalizeH="0" baseline="0" noProof="0" dirty="0">
                <a:ln>
                  <a:noFill/>
                </a:ln>
                <a:effectLst/>
                <a:uLnTx/>
                <a:uFillTx/>
                <a:latin typeface="Century Gothic"/>
                <a:ea typeface="+mn-ea"/>
                <a:cs typeface="+mn-cs"/>
              </a:rPr>
              <a:t> la </a:t>
            </a:r>
            <a:r>
              <a:rPr kumimoji="0" lang="en-US" sz="2200" b="0" i="0" u="none" strike="noStrike" kern="1200" cap="none" spc="0" normalizeH="0" baseline="0" noProof="0" dirty="0" err="1">
                <a:ln>
                  <a:noFill/>
                </a:ln>
                <a:effectLst/>
                <a:uLnTx/>
                <a:uFillTx/>
                <a:latin typeface="Century Gothic"/>
                <a:ea typeface="+mn-ea"/>
                <a:cs typeface="+mn-cs"/>
              </a:rPr>
              <a:t>traducción</a:t>
            </a:r>
            <a:r>
              <a:rPr kumimoji="0" lang="en-US" sz="2200" b="0" i="0" u="none" strike="noStrike" kern="1200" cap="none" spc="0" normalizeH="0" baseline="0" noProof="0" dirty="0">
                <a:ln>
                  <a:noFill/>
                </a:ln>
                <a:effectLst/>
                <a:uLnTx/>
                <a:uFillTx/>
                <a:latin typeface="Century Gothic"/>
                <a:ea typeface="+mn-ea"/>
                <a:cs typeface="+mn-cs"/>
              </a:rPr>
              <a:t> </a:t>
            </a:r>
            <a:r>
              <a:rPr kumimoji="0" lang="en-US" sz="2200" b="0" i="0" u="none" strike="noStrike" kern="1200" cap="none" spc="0" normalizeH="0" baseline="0" noProof="0" dirty="0" err="1">
                <a:ln>
                  <a:noFill/>
                </a:ln>
                <a:effectLst/>
                <a:uLnTx/>
                <a:uFillTx/>
                <a:latin typeface="Century Gothic"/>
                <a:ea typeface="+mn-ea"/>
                <a:cs typeface="+mn-cs"/>
              </a:rPr>
              <a:t>en</a:t>
            </a:r>
            <a:r>
              <a:rPr kumimoji="0" lang="en-US" sz="2200" b="0" i="0" u="none" strike="noStrike" kern="1200" cap="none" spc="0" normalizeH="0" baseline="0" noProof="0" dirty="0">
                <a:ln>
                  <a:noFill/>
                </a:ln>
                <a:effectLst/>
                <a:uLnTx/>
                <a:uFillTx/>
                <a:latin typeface="Century Gothic"/>
                <a:ea typeface="+mn-ea"/>
                <a:cs typeface="+mn-cs"/>
              </a:rPr>
              <a:t> </a:t>
            </a:r>
            <a:r>
              <a:rPr kumimoji="0" lang="en-US" sz="2200" b="0" i="0" u="none" strike="noStrike" kern="1200" cap="none" spc="0" normalizeH="0" baseline="0" noProof="0" dirty="0" err="1">
                <a:ln>
                  <a:noFill/>
                </a:ln>
                <a:effectLst/>
                <a:uLnTx/>
                <a:uFillTx/>
                <a:latin typeface="Century Gothic"/>
                <a:ea typeface="+mn-ea"/>
                <a:cs typeface="+mn-cs"/>
              </a:rPr>
              <a:t>inglés</a:t>
            </a:r>
            <a:r>
              <a:rPr kumimoji="0" lang="en-US" sz="2200" b="0" i="0" u="none" strike="noStrike" kern="1200" cap="none" spc="0" normalizeH="0" baseline="0" noProof="0" dirty="0">
                <a:ln>
                  <a:noFill/>
                </a:ln>
                <a:effectLst/>
                <a:uLnTx/>
                <a:uFillTx/>
                <a:latin typeface="Century Gothic"/>
                <a:ea typeface="+mn-ea"/>
                <a:cs typeface="+mn-cs"/>
              </a:rPr>
              <a:t>. </a:t>
            </a:r>
          </a:p>
        </p:txBody>
      </p:sp>
      <p:sp>
        <p:nvSpPr>
          <p:cNvPr id="6" name="Rectangle 5"/>
          <p:cNvSpPr/>
          <p:nvPr/>
        </p:nvSpPr>
        <p:spPr>
          <a:xfrm>
            <a:off x="208345" y="913614"/>
            <a:ext cx="8024596"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Century Gothic"/>
                <a:ea typeface="+mn-ea"/>
                <a:cs typeface="+mn-cs"/>
              </a:rPr>
              <a:t>Persona A: </a:t>
            </a:r>
            <a:r>
              <a:rPr kumimoji="0" lang="en-US" sz="2200" b="0" i="0" u="none" strike="noStrike" kern="1200" cap="none" spc="0" normalizeH="0" baseline="0" noProof="0" dirty="0" err="1">
                <a:ln>
                  <a:noFill/>
                </a:ln>
                <a:effectLst/>
                <a:uLnTx/>
                <a:uFillTx/>
                <a:latin typeface="Century Gothic"/>
                <a:ea typeface="+mn-ea"/>
                <a:cs typeface="+mn-cs"/>
              </a:rPr>
              <a:t>debes</a:t>
            </a:r>
            <a:r>
              <a:rPr kumimoji="0" lang="en-US" sz="2200" b="0" i="0" u="none" strike="noStrike" kern="1200" cap="none" spc="0" normalizeH="0" baseline="0" noProof="0" dirty="0">
                <a:ln>
                  <a:noFill/>
                </a:ln>
                <a:effectLst/>
                <a:uLnTx/>
                <a:uFillTx/>
                <a:latin typeface="Century Gothic"/>
                <a:ea typeface="+mn-ea"/>
                <a:cs typeface="+mn-cs"/>
              </a:rPr>
              <a:t> </a:t>
            </a:r>
            <a:r>
              <a:rPr lang="en-US" sz="2200" dirty="0" err="1">
                <a:latin typeface="Century Gothic"/>
              </a:rPr>
              <a:t>decir</a:t>
            </a:r>
            <a:r>
              <a:rPr kumimoji="0" lang="en-US" sz="2200" b="0" i="0" u="none" strike="noStrike" kern="1200" cap="none" spc="0" normalizeH="0" baseline="0" noProof="0" dirty="0">
                <a:ln>
                  <a:noFill/>
                </a:ln>
                <a:effectLst/>
                <a:uLnTx/>
                <a:uFillTx/>
                <a:latin typeface="Century Gothic"/>
                <a:ea typeface="+mn-ea"/>
                <a:cs typeface="+mn-cs"/>
              </a:rPr>
              <a:t> la </a:t>
            </a:r>
            <a:r>
              <a:rPr kumimoji="0" lang="en-US" sz="2200" b="0" i="0" u="none" strike="noStrike" kern="1200" cap="none" spc="0" normalizeH="0" baseline="0" noProof="0" dirty="0" err="1">
                <a:ln>
                  <a:noFill/>
                </a:ln>
                <a:effectLst/>
                <a:uLnTx/>
                <a:uFillTx/>
                <a:latin typeface="Century Gothic"/>
                <a:ea typeface="+mn-ea"/>
                <a:cs typeface="+mn-cs"/>
              </a:rPr>
              <a:t>frase</a:t>
            </a:r>
            <a:r>
              <a:rPr kumimoji="0" lang="en-US" sz="2200" b="0" i="0" u="none" strike="noStrike" kern="1200" cap="none" spc="0" normalizeH="0" baseline="0" noProof="0" dirty="0">
                <a:ln>
                  <a:noFill/>
                </a:ln>
                <a:effectLst/>
                <a:uLnTx/>
                <a:uFillTx/>
                <a:latin typeface="Century Gothic"/>
                <a:ea typeface="+mn-ea"/>
                <a:cs typeface="+mn-cs"/>
              </a:rPr>
              <a:t> </a:t>
            </a:r>
            <a:r>
              <a:rPr kumimoji="0" lang="en-US" sz="2200" b="0" i="0" u="none" strike="noStrike" kern="1200" cap="none" spc="0" normalizeH="0" baseline="0" noProof="0" dirty="0" err="1">
                <a:ln>
                  <a:noFill/>
                </a:ln>
                <a:effectLst/>
                <a:uLnTx/>
                <a:uFillTx/>
                <a:latin typeface="Century Gothic"/>
                <a:ea typeface="+mn-ea"/>
                <a:cs typeface="+mn-cs"/>
              </a:rPr>
              <a:t>completa</a:t>
            </a:r>
            <a:r>
              <a:rPr kumimoji="0" lang="en-US" sz="2200" b="0" i="0" u="none" strike="noStrike" kern="1200" cap="none" spc="0" normalizeH="0" baseline="0" noProof="0" dirty="0">
                <a:ln>
                  <a:noFill/>
                </a:ln>
                <a:effectLst/>
                <a:uLnTx/>
                <a:uFillTx/>
                <a:latin typeface="Century Gothic"/>
                <a:ea typeface="+mn-ea"/>
                <a:cs typeface="+mn-cs"/>
              </a:rPr>
              <a:t> a </a:t>
            </a:r>
            <a:r>
              <a:rPr kumimoji="0" lang="en-US" sz="2200" b="0" i="0" u="none" strike="noStrike" kern="1200" cap="none" spc="0" normalizeH="0" baseline="0" noProof="0" dirty="0" err="1">
                <a:ln>
                  <a:noFill/>
                </a:ln>
                <a:effectLst/>
                <a:uLnTx/>
                <a:uFillTx/>
                <a:latin typeface="Century Gothic"/>
                <a:ea typeface="+mn-ea"/>
                <a:cs typeface="+mn-cs"/>
              </a:rPr>
              <a:t>tu</a:t>
            </a:r>
            <a:r>
              <a:rPr kumimoji="0" lang="en-US" sz="2200" b="0" i="0" u="none" strike="noStrike" kern="1200" cap="none" spc="0" normalizeH="0" baseline="0" noProof="0" dirty="0">
                <a:ln>
                  <a:noFill/>
                </a:ln>
                <a:effectLst/>
                <a:uLnTx/>
                <a:uFillTx/>
                <a:latin typeface="Century Gothic"/>
                <a:ea typeface="+mn-ea"/>
                <a:cs typeface="+mn-cs"/>
              </a:rPr>
              <a:t> </a:t>
            </a:r>
            <a:r>
              <a:rPr kumimoji="0" lang="en-US" sz="2200" b="0" i="0" u="none" strike="noStrike" kern="1200" cap="none" spc="0" normalizeH="0" baseline="0" noProof="0" dirty="0" err="1">
                <a:ln>
                  <a:noFill/>
                </a:ln>
                <a:effectLst/>
                <a:uLnTx/>
                <a:uFillTx/>
                <a:latin typeface="Century Gothic"/>
                <a:ea typeface="+mn-ea"/>
                <a:cs typeface="+mn-cs"/>
              </a:rPr>
              <a:t>compañero</a:t>
            </a:r>
            <a:r>
              <a:rPr kumimoji="0" lang="en-US" sz="2200" b="0" i="0" u="none" strike="noStrike" kern="1200" cap="none" spc="0" normalizeH="0" baseline="0" noProof="0" dirty="0">
                <a:ln>
                  <a:noFill/>
                </a:ln>
                <a:effectLst/>
                <a:uLnTx/>
                <a:uFillTx/>
                <a:latin typeface="Century Gothic"/>
                <a:ea typeface="+mn-ea"/>
                <a:cs typeface="+mn-cs"/>
              </a:rPr>
              <a:t>/a </a:t>
            </a:r>
            <a:r>
              <a:rPr kumimoji="0" lang="en-US" sz="2200" b="0" i="0" u="none" strike="noStrike" kern="1200" cap="none" spc="0" normalizeH="0" baseline="0" noProof="0" dirty="0" err="1">
                <a:ln>
                  <a:noFill/>
                </a:ln>
                <a:effectLst/>
                <a:uLnTx/>
                <a:uFillTx/>
                <a:latin typeface="Century Gothic"/>
                <a:ea typeface="+mn-ea"/>
                <a:cs typeface="+mn-cs"/>
              </a:rPr>
              <a:t>en</a:t>
            </a:r>
            <a:r>
              <a:rPr kumimoji="0" lang="en-US" sz="2200" b="0" i="0" u="none" strike="noStrike" kern="1200" cap="none" spc="0" normalizeH="0" baseline="0" noProof="0" dirty="0">
                <a:ln>
                  <a:noFill/>
                </a:ln>
                <a:effectLst/>
                <a:uLnTx/>
                <a:uFillTx/>
                <a:latin typeface="Century Gothic"/>
                <a:ea typeface="+mn-ea"/>
                <a:cs typeface="+mn-cs"/>
              </a:rPr>
              <a:t> </a:t>
            </a:r>
            <a:r>
              <a:rPr kumimoji="0" lang="en-US" sz="2200" b="0" i="0" u="none" strike="noStrike" kern="1200" cap="none" spc="0" normalizeH="0" baseline="0" noProof="0" dirty="0" err="1">
                <a:ln>
                  <a:noFill/>
                </a:ln>
                <a:effectLst/>
                <a:uLnTx/>
                <a:uFillTx/>
                <a:latin typeface="Century Gothic"/>
                <a:ea typeface="+mn-ea"/>
                <a:cs typeface="+mn-cs"/>
              </a:rPr>
              <a:t>español</a:t>
            </a:r>
            <a:r>
              <a:rPr kumimoji="0" lang="en-US" sz="2200" b="0" i="0" u="none" strike="noStrike" kern="1200" cap="none" spc="0" normalizeH="0" baseline="0" noProof="0" dirty="0">
                <a:ln>
                  <a:noFill/>
                </a:ln>
                <a:effectLst/>
                <a:uLnTx/>
                <a:uFillTx/>
                <a:latin typeface="Century Gothic"/>
                <a:ea typeface="+mn-ea"/>
                <a:cs typeface="+mn-cs"/>
              </a:rPr>
              <a:t>.</a:t>
            </a:r>
          </a:p>
        </p:txBody>
      </p:sp>
      <p:sp>
        <p:nvSpPr>
          <p:cNvPr id="7" name="Rectangle 6"/>
          <p:cNvSpPr/>
          <p:nvPr/>
        </p:nvSpPr>
        <p:spPr>
          <a:xfrm>
            <a:off x="208345" y="4977256"/>
            <a:ext cx="5469123" cy="86555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a:ea typeface="+mn-ea"/>
                <a:cs typeface="+mn-cs"/>
              </a:rPr>
              <a:t>1. Nadia y </a:t>
            </a:r>
            <a:r>
              <a:rPr kumimoji="0" lang="en-US" sz="2200" b="0" i="0" u="none" strike="noStrike" kern="1200" cap="none" spc="0" normalizeH="0" baseline="0" noProof="0" dirty="0" err="1">
                <a:ln>
                  <a:noFill/>
                </a:ln>
                <a:effectLst/>
                <a:uLnTx/>
                <a:uFillTx/>
                <a:latin typeface="Century Gothic"/>
                <a:ea typeface="+mn-ea"/>
                <a:cs typeface="+mn-cs"/>
              </a:rPr>
              <a:t>yo</a:t>
            </a:r>
            <a:r>
              <a:rPr kumimoji="0" lang="en-US" sz="2200" b="0" i="0" u="none" strike="noStrike" kern="1200" cap="none" spc="0" normalizeH="0" baseline="0" noProof="0" dirty="0">
                <a:ln>
                  <a:noFill/>
                </a:ln>
                <a:effectLst/>
                <a:uLnTx/>
                <a:uFillTx/>
                <a:latin typeface="Century Gothic"/>
                <a:ea typeface="+mn-ea"/>
                <a:cs typeface="+mn-cs"/>
              </a:rPr>
              <a:t> </a:t>
            </a:r>
            <a:r>
              <a:rPr kumimoji="0" lang="en-US" sz="2200" b="1" i="1" u="none" strike="noStrike" kern="1200" cap="none" spc="0" normalizeH="0" baseline="0" noProof="0" dirty="0">
                <a:ln>
                  <a:noFill/>
                </a:ln>
                <a:effectLst/>
                <a:uLnTx/>
                <a:uFillTx/>
                <a:latin typeface="Century Gothic"/>
                <a:ea typeface="+mn-ea"/>
                <a:cs typeface="+mn-cs"/>
              </a:rPr>
              <a:t>[we are less boring than] </a:t>
            </a:r>
            <a:r>
              <a:rPr kumimoji="0" lang="en-US" sz="2200" b="0" i="0" u="none" strike="noStrike" kern="1200" cap="none" spc="0" normalizeH="0" baseline="0" noProof="0" dirty="0">
                <a:ln>
                  <a:noFill/>
                </a:ln>
                <a:effectLst/>
                <a:uLnTx/>
                <a:uFillTx/>
                <a:latin typeface="Century Gothic"/>
                <a:ea typeface="+mn-ea"/>
                <a:cs typeface="+mn-cs"/>
              </a:rPr>
              <a:t>mi </a:t>
            </a:r>
            <a:r>
              <a:rPr kumimoji="0" lang="en-US" sz="2200" b="0" i="0" u="none" strike="noStrike" kern="1200" cap="none" spc="0" normalizeH="0" baseline="0" noProof="0" dirty="0" err="1">
                <a:ln>
                  <a:noFill/>
                </a:ln>
                <a:effectLst/>
                <a:uLnTx/>
                <a:uFillTx/>
                <a:latin typeface="Century Gothic"/>
                <a:ea typeface="+mn-ea"/>
                <a:cs typeface="+mn-cs"/>
              </a:rPr>
              <a:t>familia</a:t>
            </a:r>
            <a:r>
              <a:rPr kumimoji="0" lang="en-US" sz="2200" b="0" i="0" u="none" strike="noStrike" kern="1200" cap="none" spc="0" normalizeH="0" baseline="0" noProof="0" dirty="0">
                <a:ln>
                  <a:noFill/>
                </a:ln>
                <a:effectLst/>
                <a:uLnTx/>
                <a:uFillTx/>
                <a:latin typeface="Century Gothic"/>
                <a:ea typeface="+mn-ea"/>
                <a:cs typeface="+mn-cs"/>
              </a:rPr>
              <a:t>.</a:t>
            </a:r>
            <a:endParaRPr kumimoji="0" lang="en-GB" sz="2200" b="0" i="0" u="none" strike="noStrike" kern="1200" cap="none" spc="0" normalizeH="0" baseline="0" noProof="0" dirty="0">
              <a:ln>
                <a:noFill/>
              </a:ln>
              <a:effectLst/>
              <a:uLnTx/>
              <a:uFillTx/>
              <a:latin typeface="Century Gothic"/>
              <a:ea typeface="+mn-ea"/>
              <a:cs typeface="+mn-cs"/>
            </a:endParaRPr>
          </a:p>
        </p:txBody>
      </p:sp>
      <p:sp>
        <p:nvSpPr>
          <p:cNvPr id="12" name="Rounded Rectangular Callout 11"/>
          <p:cNvSpPr/>
          <p:nvPr/>
        </p:nvSpPr>
        <p:spPr>
          <a:xfrm>
            <a:off x="3644864" y="2869534"/>
            <a:ext cx="3407100" cy="1479652"/>
          </a:xfrm>
          <a:prstGeom prst="wedgeRoundRectCallout">
            <a:avLst>
              <a:gd name="adj1" fmla="val -63500"/>
              <a:gd name="adj2" fmla="val 42347"/>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chemeClr val="tx1"/>
                </a:solidFill>
                <a:effectLst/>
                <a:uLnTx/>
                <a:uFillTx/>
                <a:latin typeface="Century Gothic"/>
                <a:ea typeface="+mn-ea"/>
                <a:cs typeface="+mn-cs"/>
              </a:rPr>
              <a:t>Nadia y yo </a:t>
            </a:r>
            <a:r>
              <a:rPr kumimoji="0" lang="es-ES" sz="2200" b="1" i="0" u="none" strike="noStrike" kern="1200" cap="none" spc="0" normalizeH="0" baseline="0" noProof="0" dirty="0">
                <a:ln>
                  <a:noFill/>
                </a:ln>
                <a:solidFill>
                  <a:schemeClr val="tx1"/>
                </a:solidFill>
                <a:effectLst/>
                <a:uLnTx/>
                <a:uFillTx/>
                <a:latin typeface="Century Gothic"/>
                <a:ea typeface="+mn-ea"/>
                <a:cs typeface="+mn-cs"/>
              </a:rPr>
              <a:t>somos menos aburrid</a:t>
            </a:r>
            <a:r>
              <a:rPr kumimoji="0" lang="es-ES" sz="2200" b="1" i="0" u="sng" strike="noStrike" kern="1200" cap="none" spc="0" normalizeH="0" baseline="0" noProof="0" dirty="0">
                <a:ln>
                  <a:noFill/>
                </a:ln>
                <a:solidFill>
                  <a:schemeClr val="tx1"/>
                </a:solidFill>
                <a:effectLst/>
                <a:uLnTx/>
                <a:uFillTx/>
                <a:latin typeface="Century Gothic"/>
                <a:ea typeface="+mn-ea"/>
                <a:cs typeface="+mn-cs"/>
              </a:rPr>
              <a:t>os</a:t>
            </a:r>
            <a:r>
              <a:rPr kumimoji="0" lang="es-ES" sz="2200" b="1" i="0" u="none" strike="noStrike" kern="1200" cap="none" spc="0" normalizeH="0" baseline="0" noProof="0" dirty="0">
                <a:ln>
                  <a:noFill/>
                </a:ln>
                <a:solidFill>
                  <a:schemeClr val="tx1"/>
                </a:solidFill>
                <a:effectLst/>
                <a:uLnTx/>
                <a:uFillTx/>
                <a:latin typeface="Century Gothic"/>
                <a:ea typeface="+mn-ea"/>
                <a:cs typeface="+mn-cs"/>
              </a:rPr>
              <a:t>/</a:t>
            </a:r>
            <a:r>
              <a:rPr kumimoji="0" lang="es-ES" sz="2200" b="1" i="0" u="sng" strike="noStrike" kern="1200" cap="none" spc="0" normalizeH="0" baseline="0" noProof="0" dirty="0">
                <a:ln>
                  <a:noFill/>
                </a:ln>
                <a:solidFill>
                  <a:schemeClr val="tx1"/>
                </a:solidFill>
                <a:effectLst/>
                <a:uLnTx/>
                <a:uFillTx/>
                <a:latin typeface="Century Gothic"/>
                <a:ea typeface="+mn-ea"/>
                <a:cs typeface="+mn-cs"/>
              </a:rPr>
              <a:t>as</a:t>
            </a:r>
            <a:r>
              <a:rPr kumimoji="0" lang="es-ES" sz="2200" b="1" i="0" u="none" strike="noStrike" kern="1200" cap="none" spc="0" normalizeH="0" baseline="0" noProof="0" dirty="0">
                <a:ln>
                  <a:noFill/>
                </a:ln>
                <a:solidFill>
                  <a:schemeClr val="tx1"/>
                </a:solidFill>
                <a:effectLst/>
                <a:uLnTx/>
                <a:uFillTx/>
                <a:latin typeface="Century Gothic"/>
                <a:ea typeface="+mn-ea"/>
                <a:cs typeface="+mn-cs"/>
              </a:rPr>
              <a:t> que </a:t>
            </a:r>
            <a:r>
              <a:rPr kumimoji="0" lang="es-ES" sz="2200" b="0" i="0" u="none" strike="noStrike" kern="1200" cap="none" spc="0" normalizeH="0" baseline="0" noProof="0" dirty="0">
                <a:ln>
                  <a:noFill/>
                </a:ln>
                <a:solidFill>
                  <a:schemeClr val="tx1"/>
                </a:solidFill>
                <a:effectLst/>
                <a:uLnTx/>
                <a:uFillTx/>
                <a:latin typeface="Century Gothic"/>
                <a:ea typeface="+mn-ea"/>
                <a:cs typeface="+mn-cs"/>
              </a:rPr>
              <a:t>mi familia.</a:t>
            </a:r>
            <a:endParaRPr kumimoji="0" lang="en-GB" sz="2200" b="0" i="0" u="none" strike="noStrike" kern="1200" cap="none" spc="0" normalizeH="0" baseline="0" noProof="0" dirty="0">
              <a:ln>
                <a:noFill/>
              </a:ln>
              <a:solidFill>
                <a:schemeClr val="tx1"/>
              </a:solidFill>
              <a:effectLst/>
              <a:uLnTx/>
              <a:uFillTx/>
              <a:latin typeface="Century Gothic"/>
              <a:ea typeface="+mn-ea"/>
              <a:cs typeface="+mn-cs"/>
            </a:endParaRPr>
          </a:p>
        </p:txBody>
      </p:sp>
      <p:sp>
        <p:nvSpPr>
          <p:cNvPr id="13" name="Rectangle 12"/>
          <p:cNvSpPr/>
          <p:nvPr/>
        </p:nvSpPr>
        <p:spPr>
          <a:xfrm>
            <a:off x="323103" y="4412083"/>
            <a:ext cx="265008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Century Gothic"/>
                <a:ea typeface="+mn-ea"/>
                <a:cs typeface="+mn-cs"/>
              </a:rPr>
              <a:t>Persona A (</a:t>
            </a:r>
            <a:r>
              <a:rPr kumimoji="0" lang="en-US" sz="2200" b="1" i="0" u="none" strike="noStrike" kern="1200" cap="none" spc="0" normalizeH="0" baseline="0" noProof="0" dirty="0" err="1">
                <a:ln>
                  <a:noFill/>
                </a:ln>
                <a:effectLst/>
                <a:uLnTx/>
                <a:uFillTx/>
                <a:latin typeface="Century Gothic"/>
                <a:ea typeface="+mn-ea"/>
                <a:cs typeface="+mn-cs"/>
              </a:rPr>
              <a:t>habla</a:t>
            </a:r>
            <a:r>
              <a:rPr kumimoji="0" lang="en-US" sz="2200" b="1" i="0" u="none" strike="noStrike" kern="1200" cap="none" spc="0" normalizeH="0" baseline="0" noProof="0" dirty="0">
                <a:ln>
                  <a:noFill/>
                </a:ln>
                <a:effectLst/>
                <a:uLnTx/>
                <a:uFillTx/>
                <a:latin typeface="Century Gothic"/>
                <a:ea typeface="+mn-ea"/>
                <a:cs typeface="+mn-cs"/>
              </a:rPr>
              <a:t>)</a:t>
            </a:r>
            <a:endParaRPr kumimoji="0" lang="en-GB" sz="2200" b="0" i="0" u="none" strike="noStrike" kern="1200" cap="none" spc="0" normalizeH="0" baseline="0" noProof="0" dirty="0">
              <a:ln>
                <a:noFill/>
              </a:ln>
              <a:effectLst/>
              <a:uLnTx/>
              <a:uFillTx/>
              <a:latin typeface="Century Gothic"/>
              <a:ea typeface="+mn-ea"/>
              <a:cs typeface="+mn-cs"/>
            </a:endParaRPr>
          </a:p>
        </p:txBody>
      </p:sp>
      <p:pic>
        <p:nvPicPr>
          <p:cNvPr id="14"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03" y="4370277"/>
            <a:ext cx="1233251" cy="982254"/>
          </a:xfrm>
          <a:prstGeom prst="rect">
            <a:avLst/>
          </a:prstGeom>
        </p:spPr>
      </p:pic>
      <p:sp>
        <p:nvSpPr>
          <p:cNvPr id="16" name="Rectangle 15"/>
          <p:cNvSpPr/>
          <p:nvPr/>
        </p:nvSpPr>
        <p:spPr>
          <a:xfrm>
            <a:off x="6169934" y="5251307"/>
            <a:ext cx="5641654" cy="86581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a:ea typeface="+mn-ea"/>
                <a:cs typeface="+mn-cs"/>
              </a:rPr>
              <a:t>1. Nadia and I are __________________ my family.</a:t>
            </a:r>
            <a:endParaRPr kumimoji="0" lang="en-GB" sz="2200" b="0" i="0" u="none" strike="noStrike" kern="1200" cap="none" spc="0" normalizeH="0" baseline="0" noProof="0" dirty="0">
              <a:ln>
                <a:noFill/>
              </a:ln>
              <a:effectLst/>
              <a:uLnTx/>
              <a:uFillTx/>
              <a:latin typeface="Century Gothic"/>
              <a:ea typeface="+mn-ea"/>
              <a:cs typeface="+mn-cs"/>
            </a:endParaRPr>
          </a:p>
        </p:txBody>
      </p:sp>
      <p:sp>
        <p:nvSpPr>
          <p:cNvPr id="17" name="Rectangle 16"/>
          <p:cNvSpPr/>
          <p:nvPr/>
        </p:nvSpPr>
        <p:spPr>
          <a:xfrm>
            <a:off x="6200215" y="4701390"/>
            <a:ext cx="437812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Century Gothic"/>
                <a:ea typeface="+mn-ea"/>
                <a:cs typeface="+mn-cs"/>
              </a:rPr>
              <a:t>Persona B (</a:t>
            </a:r>
            <a:r>
              <a:rPr kumimoji="0" lang="en-US" sz="2200" b="1" i="0" u="none" strike="noStrike" kern="1200" cap="none" spc="0" normalizeH="0" baseline="0" noProof="0" dirty="0" err="1">
                <a:ln>
                  <a:noFill/>
                </a:ln>
                <a:effectLst/>
                <a:uLnTx/>
                <a:uFillTx/>
                <a:latin typeface="Century Gothic"/>
                <a:ea typeface="+mn-ea"/>
                <a:cs typeface="+mn-cs"/>
              </a:rPr>
              <a:t>escucha</a:t>
            </a:r>
            <a:r>
              <a:rPr kumimoji="0" lang="en-US" sz="2200" b="1" i="0" u="none" strike="noStrike" kern="1200" cap="none" spc="0" normalizeH="0" baseline="0" noProof="0" dirty="0">
                <a:ln>
                  <a:noFill/>
                </a:ln>
                <a:effectLst/>
                <a:uLnTx/>
                <a:uFillTx/>
                <a:latin typeface="Century Gothic"/>
                <a:ea typeface="+mn-ea"/>
                <a:cs typeface="+mn-cs"/>
              </a:rPr>
              <a:t> y escribe)</a:t>
            </a:r>
            <a:endParaRPr kumimoji="0" lang="en-GB" sz="2200" b="0" i="0" u="none" strike="noStrike" kern="1200" cap="none" spc="0" normalizeH="0" baseline="0" noProof="0" dirty="0">
              <a:ln>
                <a:noFill/>
              </a:ln>
              <a:effectLst/>
              <a:uLnTx/>
              <a:uFillTx/>
              <a:latin typeface="Century Gothic"/>
              <a:ea typeface="+mn-ea"/>
              <a:cs typeface="+mn-cs"/>
            </a:endParaRPr>
          </a:p>
        </p:txBody>
      </p:sp>
      <p:sp>
        <p:nvSpPr>
          <p:cNvPr id="18" name="TextBox 17"/>
          <p:cNvSpPr txBox="1"/>
          <p:nvPr/>
        </p:nvSpPr>
        <p:spPr>
          <a:xfrm>
            <a:off x="8784095" y="5230816"/>
            <a:ext cx="27575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a:ea typeface="+mn-ea"/>
                <a:cs typeface="+mn-cs"/>
              </a:rPr>
              <a:t>less boring than</a:t>
            </a:r>
          </a:p>
        </p:txBody>
      </p:sp>
      <p:sp>
        <p:nvSpPr>
          <p:cNvPr id="15" name="Speech Bubble: Rectangle with Corners Rounded 14">
            <a:extLst>
              <a:ext uri="{FF2B5EF4-FFF2-40B4-BE49-F238E27FC236}">
                <a16:creationId xmlns:a16="http://schemas.microsoft.com/office/drawing/2014/main" id="{3E2FC3AE-A6BC-453D-A7E4-6BADB25013E9}"/>
              </a:ext>
            </a:extLst>
          </p:cNvPr>
          <p:cNvSpPr/>
          <p:nvPr/>
        </p:nvSpPr>
        <p:spPr>
          <a:xfrm>
            <a:off x="7924614" y="2556904"/>
            <a:ext cx="3850648" cy="1742807"/>
          </a:xfrm>
          <a:prstGeom prst="wedgeRoundRectCallout">
            <a:avLst>
              <a:gd name="adj1" fmla="val -59166"/>
              <a:gd name="adj2" fmla="val -19656"/>
              <a:gd name="adj3" fmla="val 16667"/>
            </a:avLst>
          </a:prstGeom>
          <a:solidFill>
            <a:srgbClr val="002060"/>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Note: the student speaking decides which adjective ending to use for ‘we’:</a:t>
            </a:r>
            <a:br>
              <a:rPr lang="en-GB" sz="2000" dirty="0"/>
            </a:br>
            <a:r>
              <a:rPr lang="en-GB" sz="2000" dirty="0"/>
              <a:t>-</a:t>
            </a:r>
            <a:r>
              <a:rPr lang="en-GB" sz="2000" b="1" dirty="0" err="1"/>
              <a:t>os</a:t>
            </a:r>
            <a:r>
              <a:rPr lang="en-GB" sz="2000" dirty="0"/>
              <a:t> for all male or mixed pair</a:t>
            </a:r>
          </a:p>
          <a:p>
            <a:r>
              <a:rPr lang="en-GB" sz="2000" dirty="0"/>
              <a:t>-</a:t>
            </a:r>
            <a:r>
              <a:rPr lang="en-GB" sz="2000" b="1" dirty="0"/>
              <a:t>as</a:t>
            </a:r>
            <a:r>
              <a:rPr lang="en-GB" sz="2000" dirty="0"/>
              <a:t> for all female pair</a:t>
            </a:r>
          </a:p>
        </p:txBody>
      </p:sp>
      <p:pic>
        <p:nvPicPr>
          <p:cNvPr id="9" name="Imagen 8" descr="Dibujo animado de un personaje animado&#10;&#10;Descripción generada automáticamente con confianza media">
            <a:extLst>
              <a:ext uri="{FF2B5EF4-FFF2-40B4-BE49-F238E27FC236}">
                <a16:creationId xmlns:a16="http://schemas.microsoft.com/office/drawing/2014/main" id="{465DD39F-C4B3-5944-BC75-F6A7456ED4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2237" y="2312092"/>
            <a:ext cx="3789415" cy="2133605"/>
          </a:xfrm>
          <a:prstGeom prst="rect">
            <a:avLst/>
          </a:prstGeom>
        </p:spPr>
      </p:pic>
      <p:pic>
        <p:nvPicPr>
          <p:cNvPr id="11" name="Imagen 10" descr="Dibujo animado de un personaje animado&#10;&#10;Descripción generada automáticamente con confianza baja">
            <a:extLst>
              <a:ext uri="{FF2B5EF4-FFF2-40B4-BE49-F238E27FC236}">
                <a16:creationId xmlns:a16="http://schemas.microsoft.com/office/drawing/2014/main" id="{FDFD3DF7-33E3-7D46-ABBA-22A4C50A88D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28092" y="2448266"/>
            <a:ext cx="1718206" cy="1958712"/>
          </a:xfrm>
          <a:prstGeom prst="rect">
            <a:avLst/>
          </a:prstGeom>
        </p:spPr>
      </p:pic>
      <p:pic>
        <p:nvPicPr>
          <p:cNvPr id="19" name="Imagen 18">
            <a:extLst>
              <a:ext uri="{FF2B5EF4-FFF2-40B4-BE49-F238E27FC236}">
                <a16:creationId xmlns:a16="http://schemas.microsoft.com/office/drawing/2014/main" id="{1CE432A0-B92A-CE4B-AF11-81AC48E8153E}"/>
              </a:ext>
            </a:extLst>
          </p:cNvPr>
          <p:cNvPicPr>
            <a:picLocks noChangeAspect="1"/>
          </p:cNvPicPr>
          <p:nvPr/>
        </p:nvPicPr>
        <p:blipFill>
          <a:blip r:embed="rId6"/>
          <a:stretch>
            <a:fillRect/>
          </a:stretch>
        </p:blipFill>
        <p:spPr>
          <a:xfrm>
            <a:off x="7379162" y="883968"/>
            <a:ext cx="2183455" cy="1499306"/>
          </a:xfrm>
          <a:prstGeom prst="rect">
            <a:avLst/>
          </a:prstGeom>
        </p:spPr>
      </p:pic>
      <p:pic>
        <p:nvPicPr>
          <p:cNvPr id="20" name="Imagen 19">
            <a:extLst>
              <a:ext uri="{FF2B5EF4-FFF2-40B4-BE49-F238E27FC236}">
                <a16:creationId xmlns:a16="http://schemas.microsoft.com/office/drawing/2014/main" id="{B3820BE1-1C32-2D46-BA15-636B86CBF7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49709" y="706130"/>
            <a:ext cx="1560346" cy="1773120"/>
          </a:xfrm>
          <a:prstGeom prst="rect">
            <a:avLst/>
          </a:prstGeom>
        </p:spPr>
      </p:pic>
    </p:spTree>
    <p:extLst>
      <p:ext uri="{BB962C8B-B14F-4D97-AF65-F5344CB8AC3E}">
        <p14:creationId xmlns:p14="http://schemas.microsoft.com/office/powerpoint/2010/main" val="412091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p:bldP spid="6" grpId="0"/>
      <p:bldP spid="7" grpId="0"/>
      <p:bldP spid="12" grpId="0" animBg="1"/>
      <p:bldP spid="13" grpId="0"/>
      <p:bldP spid="16" grpId="0"/>
      <p:bldP spid="17" grpId="0"/>
      <p:bldP spid="18" grpId="0"/>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61986" y="3524842"/>
            <a:ext cx="11950267"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5" name="Rounded Rectangle 4"/>
          <p:cNvSpPr/>
          <p:nvPr/>
        </p:nvSpPr>
        <p:spPr>
          <a:xfrm>
            <a:off x="162898" y="704261"/>
            <a:ext cx="11949355"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161986" y="203881"/>
            <a:ext cx="2735263" cy="363537"/>
          </a:xfrm>
        </p:spPr>
        <p:txBody>
          <a:bodyPr>
            <a:noAutofit/>
          </a:bodyPr>
          <a:lstStyle/>
          <a:p>
            <a:r>
              <a:rPr lang="x-none" sz="2400" b="1" dirty="0">
                <a:solidFill>
                  <a:schemeClr val="tx1"/>
                </a:solidFill>
              </a:rPr>
              <a:t>Persona A </a:t>
            </a:r>
          </a:p>
        </p:txBody>
      </p:sp>
      <p:sp>
        <p:nvSpPr>
          <p:cNvPr id="3" name="TextBox 2"/>
          <p:cNvSpPr txBox="1"/>
          <p:nvPr/>
        </p:nvSpPr>
        <p:spPr>
          <a:xfrm>
            <a:off x="254330" y="1105122"/>
            <a:ext cx="11567911" cy="21954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effectLst/>
                <a:uLnTx/>
                <a:uFillTx/>
                <a:latin typeface="Century Gothic" panose="020F0302020204030204"/>
                <a:ea typeface="+mn-ea"/>
                <a:cs typeface="+mn-cs"/>
              </a:rPr>
              <a:t>Cuando</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estamos</a:t>
            </a:r>
            <a:r>
              <a:rPr kumimoji="0" lang="en-US" sz="2000" b="0" i="0" u="none" strike="noStrike" kern="1200" cap="none" spc="0" normalizeH="0" baseline="0" noProof="0" dirty="0">
                <a:ln>
                  <a:noFill/>
                </a:ln>
                <a:effectLst/>
                <a:uLnTx/>
                <a:uFillTx/>
                <a:latin typeface="Century Gothic" panose="020F0302020204030204"/>
                <a:ea typeface="+mn-ea"/>
                <a:cs typeface="+mn-cs"/>
              </a:rPr>
              <a:t> con </a:t>
            </a:r>
            <a:r>
              <a:rPr kumimoji="0" lang="en-US" sz="2000" b="0" i="0" u="none" strike="noStrike" kern="1200" cap="none" spc="0" normalizeH="0" baseline="0" noProof="0" dirty="0" err="1">
                <a:ln>
                  <a:noFill/>
                </a:ln>
                <a:effectLst/>
                <a:uLnTx/>
                <a:uFillTx/>
                <a:latin typeface="Century Gothic" panose="020F0302020204030204"/>
                <a:ea typeface="+mn-ea"/>
                <a:cs typeface="+mn-cs"/>
              </a:rPr>
              <a:t>nuestros</a:t>
            </a:r>
            <a:r>
              <a:rPr kumimoji="0" lang="en-US" sz="2000" b="0" i="0" u="none" strike="noStrike" kern="1200" cap="none" spc="0" normalizeH="0" baseline="0" noProof="0" dirty="0">
                <a:ln>
                  <a:noFill/>
                </a:ln>
                <a:effectLst/>
                <a:uLnTx/>
                <a:uFillTx/>
                <a:latin typeface="Century Gothic" panose="020F0302020204030204"/>
                <a:ea typeface="+mn-ea"/>
                <a:cs typeface="+mn-cs"/>
              </a:rPr>
              <a:t> amigos </a:t>
            </a:r>
            <a:r>
              <a:rPr kumimoji="0" lang="en-US" sz="2000" b="1" i="0" u="none" strike="noStrike" kern="1200" cap="none" spc="0" normalizeH="0" baseline="0" noProof="0" dirty="0">
                <a:ln>
                  <a:noFill/>
                </a:ln>
                <a:effectLst/>
                <a:uLnTx/>
                <a:uFillTx/>
                <a:latin typeface="Century Gothic" panose="020F0302020204030204"/>
                <a:ea typeface="+mn-ea"/>
                <a:cs typeface="+mn-cs"/>
              </a:rPr>
              <a:t>[we are/act crazier than]</a:t>
            </a:r>
            <a:r>
              <a:rPr kumimoji="0" lang="en-US" sz="2000" b="0" i="0" u="none" strike="noStrike" kern="1200" cap="none" spc="0" normalizeH="0" baseline="0" noProof="0" dirty="0">
                <a:ln>
                  <a:noFill/>
                </a:ln>
                <a:effectLst/>
                <a:uLnTx/>
                <a:uFillTx/>
                <a:latin typeface="Century Gothic" panose="020F0302020204030204"/>
                <a:ea typeface="+mn-ea"/>
                <a:cs typeface="+mn-cs"/>
              </a:rPr>
              <a:t> con </a:t>
            </a:r>
            <a:r>
              <a:rPr lang="en-US" sz="2000" dirty="0">
                <a:latin typeface="Century Gothic" panose="020F0302020204030204"/>
              </a:rPr>
              <a:t>m</a:t>
            </a:r>
            <a:r>
              <a:rPr kumimoji="0" lang="en-US" sz="2000" b="0" i="0" u="none" strike="noStrike" kern="1200" cap="none" spc="0" normalizeH="0" baseline="0" noProof="0" dirty="0" err="1">
                <a:ln>
                  <a:noFill/>
                </a:ln>
                <a:effectLst/>
                <a:uLnTx/>
                <a:uFillTx/>
                <a:latin typeface="Century Gothic" panose="020F0302020204030204"/>
                <a:ea typeface="+mn-ea"/>
                <a:cs typeface="+mn-cs"/>
              </a:rPr>
              <a:t>amá</a:t>
            </a:r>
            <a:r>
              <a:rPr kumimoji="0" lang="en-US" sz="2000" b="0" i="0" u="none" strike="noStrike" kern="1200" cap="none" spc="0" normalizeH="0" baseline="0" noProof="0" dirty="0">
                <a:ln>
                  <a:noFill/>
                </a:ln>
                <a:effectLst/>
                <a:uLnTx/>
                <a:uFillTx/>
                <a:latin typeface="Century Gothic" panose="020F0302020204030204"/>
                <a:ea typeface="+mn-ea"/>
                <a:cs typeface="+mn-cs"/>
              </a:rPr>
              <a:t> y </a:t>
            </a:r>
            <a:r>
              <a:rPr lang="en-US" sz="2000" dirty="0">
                <a:latin typeface="Century Gothic" panose="020F0302020204030204"/>
              </a:rPr>
              <a:t>p</a:t>
            </a:r>
            <a:r>
              <a:rPr kumimoji="0" lang="en-US" sz="2000" b="0" i="0" u="none" strike="noStrike" kern="1200" cap="none" spc="0" normalizeH="0" baseline="0" noProof="0" dirty="0" err="1">
                <a:ln>
                  <a:noFill/>
                </a:ln>
                <a:effectLst/>
                <a:uLnTx/>
                <a:uFillTx/>
                <a:latin typeface="Century Gothic" panose="020F0302020204030204"/>
                <a:ea typeface="+mn-ea"/>
                <a:cs typeface="+mn-cs"/>
              </a:rPr>
              <a:t>apá</a:t>
            </a:r>
            <a:r>
              <a:rPr kumimoji="0" lang="en-US" sz="2000" b="0" i="0" u="none" strike="noStrike" kern="1200" cap="none" spc="0" normalizeH="0" baseline="0" noProof="0" dirty="0">
                <a:ln>
                  <a:noFill/>
                </a:ln>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effectLst/>
                <a:uLnTx/>
                <a:uFillTx/>
                <a:latin typeface="Century Gothic" panose="020F0302020204030204"/>
                <a:ea typeface="+mn-ea"/>
                <a:cs typeface="+mn-cs"/>
              </a:rPr>
              <a:t>Cuando</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estamos</a:t>
            </a:r>
            <a:r>
              <a:rPr kumimoji="0" lang="en-US" sz="2000" b="0" i="0" u="none" strike="noStrike" kern="1200" cap="none" spc="0" normalizeH="0" baseline="0" noProof="0" dirty="0">
                <a:ln>
                  <a:noFill/>
                </a:ln>
                <a:effectLst/>
                <a:uLnTx/>
                <a:uFillTx/>
                <a:latin typeface="Century Gothic" panose="020F0302020204030204"/>
                <a:ea typeface="+mn-ea"/>
                <a:cs typeface="+mn-cs"/>
              </a:rPr>
              <a:t> con </a:t>
            </a:r>
            <a:r>
              <a:rPr kumimoji="0" lang="en-US" sz="2000" b="0" i="0" u="none" strike="noStrike" kern="1200" cap="none" spc="0" normalizeH="0" baseline="0" noProof="0" dirty="0" err="1">
                <a:ln>
                  <a:noFill/>
                </a:ln>
                <a:effectLst/>
                <a:uLnTx/>
                <a:uFillTx/>
                <a:latin typeface="Century Gothic" panose="020F0302020204030204"/>
                <a:ea typeface="+mn-ea"/>
                <a:cs typeface="+mn-cs"/>
              </a:rPr>
              <a:t>nuestros</a:t>
            </a:r>
            <a:r>
              <a:rPr kumimoji="0" lang="en-US" sz="2000" b="0" i="0" u="none" strike="noStrike" kern="1200" cap="none" spc="0" normalizeH="0" baseline="0" noProof="0" dirty="0">
                <a:ln>
                  <a:noFill/>
                </a:ln>
                <a:effectLst/>
                <a:uLnTx/>
                <a:uFillTx/>
                <a:latin typeface="Century Gothic" panose="020F0302020204030204"/>
                <a:ea typeface="+mn-ea"/>
                <a:cs typeface="+mn-cs"/>
              </a:rPr>
              <a:t> padres </a:t>
            </a:r>
            <a:r>
              <a:rPr kumimoji="0" lang="en-US" sz="2000" b="1" i="0" u="none" strike="noStrike" kern="1200" cap="none" spc="0" normalizeH="0" baseline="0" noProof="0" dirty="0">
                <a:ln>
                  <a:noFill/>
                </a:ln>
                <a:effectLst/>
                <a:uLnTx/>
                <a:uFillTx/>
                <a:latin typeface="Century Gothic" panose="020F0302020204030204"/>
                <a:ea typeface="+mn-ea"/>
                <a:cs typeface="+mn-cs"/>
              </a:rPr>
              <a:t>[I am/act less silly than] </a:t>
            </a:r>
            <a:r>
              <a:rPr kumimoji="0" lang="en-US" sz="2000" b="0" i="0" u="none" strike="noStrike" kern="1200" cap="none" spc="0" normalizeH="0" baseline="0" noProof="0" dirty="0">
                <a:ln>
                  <a:noFill/>
                </a:ln>
                <a:effectLst/>
                <a:uLnTx/>
                <a:uFillTx/>
                <a:latin typeface="Century Gothic" panose="020F0302020204030204"/>
                <a:ea typeface="+mn-ea"/>
                <a:cs typeface="+mn-cs"/>
              </a:rPr>
              <a:t>con mis amigos.</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effectLst/>
                <a:uLnTx/>
                <a:uFillTx/>
                <a:latin typeface="Century Gothic" panose="020F0302020204030204"/>
                <a:ea typeface="+mn-ea"/>
                <a:cs typeface="+mn-cs"/>
              </a:rPr>
              <a:t>En</a:t>
            </a:r>
            <a:r>
              <a:rPr kumimoji="0" lang="en-US" sz="2000" b="0" i="0" u="none" strike="noStrike" kern="1200" cap="none" spc="0" normalizeH="0" baseline="0" noProof="0" dirty="0">
                <a:ln>
                  <a:noFill/>
                </a:ln>
                <a:effectLst/>
                <a:uLnTx/>
                <a:uFillTx/>
                <a:latin typeface="Century Gothic" panose="020F0302020204030204"/>
                <a:ea typeface="+mn-ea"/>
                <a:cs typeface="+mn-cs"/>
              </a:rPr>
              <a:t> los </a:t>
            </a:r>
            <a:r>
              <a:rPr kumimoji="0" lang="en-US" sz="2000" b="0" i="0" u="none" strike="noStrike" kern="1200" cap="none" spc="0" normalizeH="0" baseline="0" noProof="0" dirty="0" err="1">
                <a:ln>
                  <a:noFill/>
                </a:ln>
                <a:effectLst/>
                <a:uLnTx/>
                <a:uFillTx/>
                <a:latin typeface="Century Gothic" panose="020F0302020204030204"/>
                <a:ea typeface="+mn-ea"/>
                <a:cs typeface="+mn-cs"/>
              </a:rPr>
              <a:t>viajes</a:t>
            </a:r>
            <a:r>
              <a:rPr kumimoji="0" lang="en-US" sz="2000" b="0" i="0" u="none" strike="noStrike" kern="1200" cap="none" spc="0" normalizeH="0" baseline="0" noProof="0" dirty="0">
                <a:ln>
                  <a:noFill/>
                </a:ln>
                <a:effectLst/>
                <a:uLnTx/>
                <a:uFillTx/>
                <a:latin typeface="Century Gothic" panose="020F0302020204030204"/>
                <a:ea typeface="+mn-ea"/>
                <a:cs typeface="+mn-cs"/>
              </a:rPr>
              <a:t> con </a:t>
            </a:r>
            <a:r>
              <a:rPr kumimoji="0" lang="en-US" sz="2000" b="0" i="0" u="none" strike="noStrike" kern="1200" cap="none" spc="0" normalizeH="0" baseline="0" noProof="0" dirty="0" err="1">
                <a:ln>
                  <a:noFill/>
                </a:ln>
                <a:effectLst/>
                <a:uLnTx/>
                <a:uFillTx/>
                <a:latin typeface="Century Gothic" panose="020F0302020204030204"/>
                <a:ea typeface="+mn-ea"/>
                <a:cs typeface="+mn-cs"/>
              </a:rPr>
              <a:t>nuestros</a:t>
            </a:r>
            <a:r>
              <a:rPr kumimoji="0" lang="en-US" sz="2000" b="0" i="0" u="none" strike="noStrike" kern="1200" cap="none" spc="0" normalizeH="0" baseline="0" noProof="0" dirty="0">
                <a:ln>
                  <a:noFill/>
                </a:ln>
                <a:effectLst/>
                <a:uLnTx/>
                <a:uFillTx/>
                <a:latin typeface="Century Gothic" panose="020F0302020204030204"/>
                <a:ea typeface="+mn-ea"/>
                <a:cs typeface="+mn-cs"/>
              </a:rPr>
              <a:t> padres </a:t>
            </a:r>
            <a:r>
              <a:rPr kumimoji="0" lang="en-US" sz="2000" b="1" i="0" u="none" strike="noStrike" kern="1200" cap="none" spc="0" normalizeH="0" baseline="0" noProof="0" dirty="0">
                <a:ln>
                  <a:noFill/>
                </a:ln>
                <a:effectLst/>
                <a:uLnTx/>
                <a:uFillTx/>
                <a:latin typeface="Century Gothic" panose="020F0302020204030204"/>
                <a:ea typeface="+mn-ea"/>
                <a:cs typeface="+mn-cs"/>
              </a:rPr>
              <a:t>[I am better than you] </a:t>
            </a:r>
            <a:r>
              <a:rPr kumimoji="0" lang="en-US" sz="2000" b="0" i="0" u="none" strike="noStrike" kern="1200" cap="none" spc="0" normalizeH="0" baseline="0" noProof="0" dirty="0" err="1">
                <a:ln>
                  <a:noFill/>
                </a:ln>
                <a:effectLst/>
                <a:uLnTx/>
                <a:uFillTx/>
                <a:latin typeface="Century Gothic" panose="020F0302020204030204"/>
                <a:ea typeface="+mn-ea"/>
                <a:cs typeface="+mn-cs"/>
              </a:rPr>
              <a:t>en</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montar</a:t>
            </a:r>
            <a:r>
              <a:rPr kumimoji="0" lang="en-US" sz="2000" b="0" i="0" u="none" strike="noStrike" kern="1200" cap="none" spc="0" normalizeH="0" baseline="0" noProof="0" dirty="0">
                <a:ln>
                  <a:noFill/>
                </a:ln>
                <a:effectLst/>
                <a:uLnTx/>
                <a:uFillTx/>
                <a:latin typeface="Century Gothic" panose="020F0302020204030204"/>
                <a:ea typeface="+mn-ea"/>
                <a:cs typeface="+mn-cs"/>
              </a:rPr>
              <a:t> a caballo.</a:t>
            </a:r>
            <a:endParaRPr kumimoji="0" lang="en-US" sz="2000" b="1" i="0" u="none" strike="noStrike" kern="1200" cap="none" spc="0" normalizeH="0" baseline="0" noProof="0" dirty="0">
              <a:ln>
                <a:noFill/>
              </a:ln>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effectLst/>
                <a:uLnTx/>
                <a:uFillTx/>
                <a:latin typeface="Century Gothic" panose="020F0302020204030204"/>
                <a:ea typeface="+mn-ea"/>
                <a:cs typeface="+mn-cs"/>
              </a:rPr>
              <a:t>Cuando</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viajamos</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en</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autobús</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1" i="0" u="none" strike="noStrike" kern="1200" cap="none" spc="0" normalizeH="0" baseline="0" noProof="0" dirty="0">
                <a:ln>
                  <a:noFill/>
                </a:ln>
                <a:effectLst/>
                <a:uLnTx/>
                <a:uFillTx/>
                <a:latin typeface="Century Gothic" panose="020F0302020204030204"/>
                <a:ea typeface="+mn-ea"/>
                <a:cs typeface="+mn-cs"/>
              </a:rPr>
              <a:t>[we are/feel sicker than] </a:t>
            </a:r>
            <a:r>
              <a:rPr kumimoji="0" lang="en-US" sz="2000" b="0" i="0" u="none" strike="noStrike" kern="1200" cap="none" spc="0" normalizeH="0" baseline="0" noProof="0" dirty="0" err="1">
                <a:ln>
                  <a:noFill/>
                </a:ln>
                <a:effectLst/>
                <a:uLnTx/>
                <a:uFillTx/>
                <a:latin typeface="Century Gothic" panose="020F0302020204030204"/>
                <a:ea typeface="+mn-ea"/>
                <a:cs typeface="+mn-cs"/>
              </a:rPr>
              <a:t>cuando</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viajamos</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en</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coche</a:t>
            </a:r>
            <a:r>
              <a:rPr kumimoji="0" lang="en-US" sz="2000" b="0" i="0" u="none" strike="noStrike" kern="1200" cap="none" spc="0" normalizeH="0" baseline="0" noProof="0" dirty="0">
                <a:ln>
                  <a:noFill/>
                </a:ln>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effectLst/>
                <a:uLnTx/>
                <a:uFillTx/>
                <a:latin typeface="Century Gothic" panose="020F0302020204030204"/>
                <a:ea typeface="+mn-ea"/>
                <a:cs typeface="+mn-cs"/>
              </a:rPr>
              <a:t>Ahora</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1" i="0" u="none" strike="noStrike" kern="1200" cap="none" spc="0" normalizeH="0" baseline="0" noProof="0" dirty="0">
                <a:ln>
                  <a:noFill/>
                </a:ln>
                <a:effectLst/>
                <a:uLnTx/>
                <a:uFillTx/>
                <a:latin typeface="Century Gothic" panose="020F0302020204030204"/>
                <a:ea typeface="+mn-ea"/>
                <a:cs typeface="+mn-cs"/>
              </a:rPr>
              <a:t>[I am (looking) more tanned than] </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cuando</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fuimos</a:t>
            </a:r>
            <a:r>
              <a:rPr kumimoji="0" lang="en-US" sz="2000" b="0" i="0" u="none" strike="noStrike" kern="1200" cap="none" spc="0" normalizeH="0" baseline="0" noProof="0" dirty="0">
                <a:ln>
                  <a:noFill/>
                </a:ln>
                <a:effectLst/>
                <a:uLnTx/>
                <a:uFillTx/>
                <a:latin typeface="Century Gothic" panose="020F0302020204030204"/>
                <a:ea typeface="+mn-ea"/>
                <a:cs typeface="+mn-cs"/>
              </a:rPr>
              <a:t> con la </a:t>
            </a:r>
            <a:r>
              <a:rPr kumimoji="0" lang="en-US" sz="2000" b="0" i="0" u="none" strike="noStrike" kern="1200" cap="none" spc="0" normalizeH="0" baseline="0" noProof="0" dirty="0" err="1">
                <a:ln>
                  <a:noFill/>
                </a:ln>
                <a:effectLst/>
                <a:uLnTx/>
                <a:uFillTx/>
                <a:latin typeface="Century Gothic" panose="020F0302020204030204"/>
                <a:ea typeface="+mn-ea"/>
                <a:cs typeface="+mn-cs"/>
              </a:rPr>
              <a:t>escuela</a:t>
            </a:r>
            <a:r>
              <a:rPr kumimoji="0" lang="en-US" sz="2000" b="0" i="0" u="none" strike="noStrike" kern="1200" cap="none" spc="0" normalizeH="0" baseline="0" noProof="0" dirty="0">
                <a:ln>
                  <a:noFill/>
                </a:ln>
                <a:effectLst/>
                <a:uLnTx/>
                <a:uFillTx/>
                <a:latin typeface="Century Gothic" panose="020F0302020204030204"/>
                <a:ea typeface="+mn-ea"/>
                <a:cs typeface="+mn-cs"/>
              </a:rPr>
              <a:t>. </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i="0" u="none" strike="noStrike" kern="1200" cap="none" spc="0" normalizeH="0" baseline="0" noProof="0" dirty="0">
                <a:ln>
                  <a:noFill/>
                </a:ln>
                <a:effectLst/>
                <a:uLnTx/>
                <a:uFillTx/>
                <a:latin typeface="Century Gothic" panose="020F0302020204030204"/>
                <a:ea typeface="+mn-ea"/>
                <a:cs typeface="+mn-cs"/>
              </a:rPr>
              <a:t> </a:t>
            </a:r>
            <a:r>
              <a:rPr kumimoji="0" lang="en-US" sz="2000" b="1" i="0" u="none" strike="noStrike" kern="1200" cap="none" spc="0" normalizeH="0" baseline="0" noProof="0" dirty="0">
                <a:ln>
                  <a:noFill/>
                </a:ln>
                <a:effectLst/>
                <a:uLnTx/>
                <a:uFillTx/>
                <a:latin typeface="Century Gothic" panose="020F0302020204030204"/>
                <a:ea typeface="+mn-ea"/>
                <a:cs typeface="+mn-cs"/>
              </a:rPr>
              <a:t>[We are (generally) more active than]</a:t>
            </a:r>
            <a:r>
              <a:rPr kumimoji="0" lang="en-US" sz="200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nuestros</a:t>
            </a:r>
            <a:r>
              <a:rPr kumimoji="0" lang="en-US" sz="2000" b="0" i="0" u="none" strike="noStrike" kern="1200" cap="none" spc="0" normalizeH="0" baseline="0" noProof="0" dirty="0">
                <a:ln>
                  <a:noFill/>
                </a:ln>
                <a:effectLst/>
                <a:uLnTx/>
                <a:uFillTx/>
                <a:latin typeface="Century Gothic" panose="020F0302020204030204"/>
                <a:ea typeface="+mn-ea"/>
                <a:cs typeface="+mn-cs"/>
              </a:rPr>
              <a:t> padres </a:t>
            </a:r>
            <a:r>
              <a:rPr kumimoji="0" lang="en-US" sz="2000" b="0" i="0" u="none" strike="noStrike" kern="1200" cap="none" spc="0" normalizeH="0" baseline="0" noProof="0" dirty="0" err="1">
                <a:ln>
                  <a:noFill/>
                </a:ln>
                <a:effectLst/>
                <a:uLnTx/>
                <a:uFillTx/>
                <a:latin typeface="Century Gothic" panose="020F0302020204030204"/>
                <a:ea typeface="+mn-ea"/>
                <a:cs typeface="+mn-cs"/>
              </a:rPr>
              <a:t>pero</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ellos</a:t>
            </a:r>
            <a:r>
              <a:rPr kumimoji="0" lang="en-US" sz="2000" b="0" i="0" u="none" strike="noStrike" kern="1200" cap="none" spc="0" normalizeH="0" baseline="0" noProof="0" dirty="0">
                <a:ln>
                  <a:noFill/>
                </a:ln>
                <a:effectLst/>
                <a:uLnTx/>
                <a:uFillTx/>
                <a:latin typeface="Century Gothic" panose="020F0302020204030204"/>
                <a:ea typeface="+mn-ea"/>
                <a:cs typeface="+mn-cs"/>
              </a:rPr>
              <a:t> son </a:t>
            </a:r>
            <a:r>
              <a:rPr kumimoji="0" lang="en-US" sz="2000" b="0" i="0" u="none" strike="noStrike" kern="1200" cap="none" spc="0" normalizeH="0" baseline="0" noProof="0" dirty="0" err="1">
                <a:ln>
                  <a:noFill/>
                </a:ln>
                <a:effectLst/>
                <a:uLnTx/>
                <a:uFillTx/>
                <a:latin typeface="Century Gothic" panose="020F0302020204030204"/>
                <a:ea typeface="+mn-ea"/>
                <a:cs typeface="+mn-cs"/>
              </a:rPr>
              <a:t>más</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listos</a:t>
            </a:r>
            <a:r>
              <a:rPr kumimoji="0" lang="en-US" sz="2000" b="0" i="0" u="none" strike="noStrike" kern="1200" cap="none" spc="0" normalizeH="0" baseline="0" noProof="0" dirty="0">
                <a:ln>
                  <a:noFill/>
                </a:ln>
                <a:effectLst/>
                <a:uLnTx/>
                <a:uFillTx/>
                <a:latin typeface="Century Gothic" panose="020F0302020204030204"/>
                <a:ea typeface="+mn-ea"/>
                <a:cs typeface="+mn-cs"/>
              </a:rPr>
              <a:t>.</a:t>
            </a:r>
          </a:p>
        </p:txBody>
      </p:sp>
      <p:sp>
        <p:nvSpPr>
          <p:cNvPr id="4" name="TextBox 3"/>
          <p:cNvSpPr txBox="1"/>
          <p:nvPr/>
        </p:nvSpPr>
        <p:spPr>
          <a:xfrm>
            <a:off x="495281" y="3524842"/>
            <a:ext cx="40003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Century Gothic"/>
                <a:ea typeface="+mn-ea"/>
                <a:cs typeface="+mn-cs"/>
              </a:rPr>
              <a:t>Completa las frases:</a:t>
            </a:r>
            <a:endParaRPr kumimoji="0" lang="en-US" sz="2000" b="1" i="0" u="none" strike="noStrike" kern="1200" cap="none" spc="0" normalizeH="0" baseline="0" noProof="0" dirty="0">
              <a:ln>
                <a:noFill/>
              </a:ln>
              <a:effectLst/>
              <a:uLnTx/>
              <a:uFillTx/>
              <a:latin typeface="Century Gothic"/>
              <a:ea typeface="+mn-ea"/>
              <a:cs typeface="+mn-cs"/>
            </a:endParaRPr>
          </a:p>
        </p:txBody>
      </p:sp>
      <p:sp>
        <p:nvSpPr>
          <p:cNvPr id="7" name="Rectangle 6"/>
          <p:cNvSpPr/>
          <p:nvPr/>
        </p:nvSpPr>
        <p:spPr>
          <a:xfrm>
            <a:off x="369759" y="731211"/>
            <a:ext cx="20217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Century Gothic"/>
                <a:ea typeface="+mn-ea"/>
                <a:cs typeface="+mn-cs"/>
              </a:rPr>
              <a:t>Say in Spanish:</a:t>
            </a:r>
            <a:endParaRPr kumimoji="0" lang="en-US" sz="2000" b="1" i="0" u="none" strike="noStrike" kern="1200" cap="none" spc="0" normalizeH="0" baseline="0" noProof="0" dirty="0">
              <a:ln>
                <a:noFill/>
              </a:ln>
              <a:effectLst/>
              <a:uLnTx/>
              <a:uFillTx/>
              <a:latin typeface="Century Gothic"/>
              <a:ea typeface="+mn-ea"/>
              <a:cs typeface="+mn-cs"/>
            </a:endParaRPr>
          </a:p>
        </p:txBody>
      </p:sp>
      <p:sp>
        <p:nvSpPr>
          <p:cNvPr id="9" name="Rounded Rectangle 11">
            <a:extLst>
              <a:ext uri="{FF2B5EF4-FFF2-40B4-BE49-F238E27FC236}">
                <a16:creationId xmlns:a16="http://schemas.microsoft.com/office/drawing/2014/main" id="{A316DD52-7894-4A75-969C-CA0645DA2978}"/>
              </a:ext>
            </a:extLst>
          </p:cNvPr>
          <p:cNvSpPr/>
          <p:nvPr/>
        </p:nvSpPr>
        <p:spPr>
          <a:xfrm>
            <a:off x="9398000" y="258166"/>
            <a:ext cx="2496277" cy="368367"/>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escuchar</a:t>
            </a:r>
          </a:p>
        </p:txBody>
      </p:sp>
      <p:sp>
        <p:nvSpPr>
          <p:cNvPr id="14" name="Rectangle 13">
            <a:extLst>
              <a:ext uri="{FF2B5EF4-FFF2-40B4-BE49-F238E27FC236}">
                <a16:creationId xmlns:a16="http://schemas.microsoft.com/office/drawing/2014/main" id="{C7040D4A-36FF-D645-8073-191D8F7BAE00}"/>
              </a:ext>
            </a:extLst>
          </p:cNvPr>
          <p:cNvSpPr/>
          <p:nvPr/>
        </p:nvSpPr>
        <p:spPr>
          <a:xfrm>
            <a:off x="280052" y="3852428"/>
            <a:ext cx="11832201" cy="2352375"/>
          </a:xfrm>
          <a:prstGeom prst="rect">
            <a:avLst/>
          </a:prstGeom>
        </p:spPr>
        <p:txBody>
          <a:bodyPr wrap="square">
            <a:spAutoFit/>
          </a:bodyPr>
          <a:lstStyle/>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With my parents ________________________ when we go on a trip with school.</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On school trips_______________________ on trips with my parents.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With our parents, _______________________ when you are with friends.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On school trips_____________________ at team games.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When we go as a family, _____________________ when we go with school .</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When we are with parents _________________________ when we are with friends.</a:t>
            </a:r>
          </a:p>
        </p:txBody>
      </p:sp>
    </p:spTree>
    <p:extLst>
      <p:ext uri="{BB962C8B-B14F-4D97-AF65-F5344CB8AC3E}">
        <p14:creationId xmlns:p14="http://schemas.microsoft.com/office/powerpoint/2010/main" val="605783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2917" y="3502042"/>
            <a:ext cx="12071758"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5" name="Rounded Rectangle 4"/>
          <p:cNvSpPr/>
          <p:nvPr/>
        </p:nvSpPr>
        <p:spPr>
          <a:xfrm>
            <a:off x="68511" y="710636"/>
            <a:ext cx="12071758"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161565" y="209327"/>
            <a:ext cx="2735263" cy="363537"/>
          </a:xfrm>
        </p:spPr>
        <p:txBody>
          <a:bodyPr>
            <a:noAutofit/>
          </a:bodyPr>
          <a:lstStyle/>
          <a:p>
            <a:r>
              <a:rPr lang="x-none" sz="2400" b="1" dirty="0">
                <a:solidFill>
                  <a:schemeClr val="tx1"/>
                </a:solidFill>
              </a:rPr>
              <a:t>Persona </a:t>
            </a:r>
            <a:r>
              <a:rPr lang="en-GB" sz="2400" b="1" dirty="0">
                <a:solidFill>
                  <a:schemeClr val="tx1"/>
                </a:solidFill>
              </a:rPr>
              <a:t>B</a:t>
            </a:r>
            <a:r>
              <a:rPr lang="x-none" sz="2400" b="1" dirty="0">
                <a:solidFill>
                  <a:schemeClr val="tx1"/>
                </a:solidFill>
              </a:rPr>
              <a:t> </a:t>
            </a:r>
          </a:p>
        </p:txBody>
      </p:sp>
      <p:sp>
        <p:nvSpPr>
          <p:cNvPr id="3" name="TextBox 2"/>
          <p:cNvSpPr txBox="1"/>
          <p:nvPr/>
        </p:nvSpPr>
        <p:spPr>
          <a:xfrm>
            <a:off x="62917" y="986180"/>
            <a:ext cx="12129083" cy="250324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Con mis padres </a:t>
            </a:r>
            <a:r>
              <a:rPr kumimoji="0" lang="en-US" sz="2000" b="1" i="0" u="none" strike="noStrike" kern="1200" cap="none" spc="0" normalizeH="0" baseline="0" noProof="0" dirty="0">
                <a:ln>
                  <a:noFill/>
                </a:ln>
                <a:effectLst/>
                <a:uLnTx/>
                <a:uFillTx/>
                <a:latin typeface="Century Gothic" panose="020F0302020204030204"/>
                <a:ea typeface="+mn-ea"/>
                <a:cs typeface="+mn-cs"/>
              </a:rPr>
              <a:t>[I am/feel less nervous than] </a:t>
            </a:r>
            <a:r>
              <a:rPr kumimoji="0" lang="en-US" sz="2000" b="0" i="0" u="none" strike="noStrike" kern="1200" cap="none" spc="0" normalizeH="0" baseline="0" noProof="0" dirty="0" err="1">
                <a:ln>
                  <a:noFill/>
                </a:ln>
                <a:effectLst/>
                <a:uLnTx/>
                <a:uFillTx/>
                <a:latin typeface="Century Gothic" panose="020F0302020204030204"/>
                <a:ea typeface="+mn-ea"/>
                <a:cs typeface="+mn-cs"/>
              </a:rPr>
              <a:t>cuando</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vamos</a:t>
            </a:r>
            <a:r>
              <a:rPr kumimoji="0" lang="en-US" sz="2000" b="0" i="0" u="none" strike="noStrike" kern="1200" cap="none" spc="0" normalizeH="0" baseline="0" noProof="0" dirty="0">
                <a:ln>
                  <a:noFill/>
                </a:ln>
                <a:effectLst/>
                <a:uLnTx/>
                <a:uFillTx/>
                <a:latin typeface="Century Gothic" panose="020F0302020204030204"/>
                <a:ea typeface="+mn-ea"/>
                <a:cs typeface="+mn-cs"/>
              </a:rPr>
              <a:t> de </a:t>
            </a:r>
            <a:r>
              <a:rPr kumimoji="0" lang="en-US" sz="2000" b="0" i="0" u="none" strike="noStrike" kern="1200" cap="none" spc="0" normalizeH="0" baseline="0" noProof="0" dirty="0" err="1">
                <a:ln>
                  <a:noFill/>
                </a:ln>
                <a:effectLst/>
                <a:uLnTx/>
                <a:uFillTx/>
                <a:latin typeface="Century Gothic" panose="020F0302020204030204"/>
                <a:ea typeface="+mn-ea"/>
                <a:cs typeface="+mn-cs"/>
              </a:rPr>
              <a:t>viaje</a:t>
            </a:r>
            <a:r>
              <a:rPr kumimoji="0" lang="en-US" sz="2000" b="0" i="0" u="none" strike="noStrike" kern="1200" cap="none" spc="0" normalizeH="0" baseline="0" noProof="0" dirty="0">
                <a:ln>
                  <a:noFill/>
                </a:ln>
                <a:effectLst/>
                <a:uLnTx/>
                <a:uFillTx/>
                <a:latin typeface="Century Gothic" panose="020F0302020204030204"/>
                <a:ea typeface="+mn-ea"/>
                <a:cs typeface="+mn-cs"/>
              </a:rPr>
              <a:t> con la </a:t>
            </a:r>
            <a:r>
              <a:rPr kumimoji="0" lang="en-US" sz="2000" b="0" i="0" u="none" strike="noStrike" kern="1200" cap="none" spc="0" normalizeH="0" baseline="0" noProof="0" dirty="0" err="1">
                <a:ln>
                  <a:noFill/>
                </a:ln>
                <a:effectLst/>
                <a:uLnTx/>
                <a:uFillTx/>
                <a:latin typeface="Century Gothic" panose="020F0302020204030204"/>
                <a:ea typeface="+mn-ea"/>
                <a:cs typeface="+mn-cs"/>
              </a:rPr>
              <a:t>escuela</a:t>
            </a:r>
            <a:r>
              <a:rPr kumimoji="0" lang="en-US" sz="2000" b="0" i="0" u="none" strike="noStrike" kern="1200" cap="none" spc="0" normalizeH="0" baseline="0" noProof="0" dirty="0">
                <a:ln>
                  <a:noFill/>
                </a:ln>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effectLst/>
                <a:uLnTx/>
                <a:uFillTx/>
                <a:latin typeface="Century Gothic" panose="020F0302020204030204"/>
                <a:ea typeface="+mn-ea"/>
                <a:cs typeface="+mn-cs"/>
              </a:rPr>
              <a:t>En</a:t>
            </a:r>
            <a:r>
              <a:rPr kumimoji="0" lang="en-US" sz="2000" b="0" i="0" u="none" strike="noStrike" kern="1200" cap="none" spc="0" normalizeH="0" baseline="0" noProof="0" dirty="0">
                <a:ln>
                  <a:noFill/>
                </a:ln>
                <a:effectLst/>
                <a:uLnTx/>
                <a:uFillTx/>
                <a:latin typeface="Century Gothic" panose="020F0302020204030204"/>
                <a:ea typeface="+mn-ea"/>
                <a:cs typeface="+mn-cs"/>
              </a:rPr>
              <a:t> los </a:t>
            </a:r>
            <a:r>
              <a:rPr kumimoji="0" lang="en-US" sz="2000" b="0" i="0" u="none" strike="noStrike" kern="1200" cap="none" spc="0" normalizeH="0" baseline="0" noProof="0" dirty="0" err="1">
                <a:ln>
                  <a:noFill/>
                </a:ln>
                <a:effectLst/>
                <a:uLnTx/>
                <a:uFillTx/>
                <a:latin typeface="Century Gothic" panose="020F0302020204030204"/>
                <a:ea typeface="+mn-ea"/>
                <a:cs typeface="+mn-cs"/>
              </a:rPr>
              <a:t>viajes</a:t>
            </a:r>
            <a:r>
              <a:rPr kumimoji="0" lang="en-US" sz="2000" b="0" i="0" u="none" strike="noStrike" kern="1200" cap="none" spc="0" normalizeH="0" baseline="0" noProof="0" dirty="0">
                <a:ln>
                  <a:noFill/>
                </a:ln>
                <a:effectLst/>
                <a:uLnTx/>
                <a:uFillTx/>
                <a:latin typeface="Century Gothic" panose="020F0302020204030204"/>
                <a:ea typeface="+mn-ea"/>
                <a:cs typeface="+mn-cs"/>
              </a:rPr>
              <a:t> con la </a:t>
            </a:r>
            <a:r>
              <a:rPr kumimoji="0" lang="en-US" sz="2000" b="0" i="0" u="none" strike="noStrike" kern="1200" cap="none" spc="0" normalizeH="0" baseline="0" noProof="0" dirty="0" err="1">
                <a:ln>
                  <a:noFill/>
                </a:ln>
                <a:effectLst/>
                <a:uLnTx/>
                <a:uFillTx/>
                <a:latin typeface="Century Gothic" panose="020F0302020204030204"/>
                <a:ea typeface="+mn-ea"/>
                <a:cs typeface="+mn-cs"/>
              </a:rPr>
              <a:t>escuela</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1" i="0" u="none" strike="noStrike" kern="1200" cap="none" spc="0" normalizeH="0" baseline="0" noProof="0" dirty="0">
                <a:ln>
                  <a:noFill/>
                </a:ln>
                <a:effectLst/>
                <a:uLnTx/>
                <a:uFillTx/>
                <a:latin typeface="Century Gothic" panose="020F0302020204030204"/>
                <a:ea typeface="+mn-ea"/>
                <a:cs typeface="+mn-cs"/>
              </a:rPr>
              <a:t>[we are/feel more excited than] </a:t>
            </a:r>
            <a:r>
              <a:rPr kumimoji="0" lang="en-US" sz="2000" b="0" i="0" u="none" strike="noStrike" kern="1200" cap="none" spc="0" normalizeH="0" baseline="0" noProof="0" dirty="0" err="1">
                <a:ln>
                  <a:noFill/>
                </a:ln>
                <a:effectLst/>
                <a:uLnTx/>
                <a:uFillTx/>
                <a:latin typeface="Century Gothic" panose="020F0302020204030204"/>
                <a:ea typeface="+mn-ea"/>
                <a:cs typeface="+mn-cs"/>
              </a:rPr>
              <a:t>en</a:t>
            </a:r>
            <a:r>
              <a:rPr kumimoji="0" lang="en-US" sz="2000" b="0" i="0" u="none" strike="noStrike" kern="1200" cap="none" spc="0" normalizeH="0" baseline="0" noProof="0" dirty="0">
                <a:ln>
                  <a:noFill/>
                </a:ln>
                <a:effectLst/>
                <a:uLnTx/>
                <a:uFillTx/>
                <a:latin typeface="Century Gothic" panose="020F0302020204030204"/>
                <a:ea typeface="+mn-ea"/>
                <a:cs typeface="+mn-cs"/>
              </a:rPr>
              <a:t> los </a:t>
            </a:r>
            <a:r>
              <a:rPr kumimoji="0" lang="en-US" sz="2000" b="0" i="0" u="none" strike="noStrike" kern="1200" cap="none" spc="0" normalizeH="0" baseline="0" noProof="0" dirty="0" err="1">
                <a:ln>
                  <a:noFill/>
                </a:ln>
                <a:effectLst/>
                <a:uLnTx/>
                <a:uFillTx/>
                <a:latin typeface="Century Gothic" panose="020F0302020204030204"/>
                <a:ea typeface="+mn-ea"/>
                <a:cs typeface="+mn-cs"/>
              </a:rPr>
              <a:t>viajes</a:t>
            </a:r>
            <a:r>
              <a:rPr kumimoji="0" lang="en-US" sz="2000" b="0" i="0" u="none" strike="noStrike" kern="1200" cap="none" spc="0" normalizeH="0" baseline="0" noProof="0" dirty="0">
                <a:ln>
                  <a:noFill/>
                </a:ln>
                <a:effectLst/>
                <a:uLnTx/>
                <a:uFillTx/>
                <a:latin typeface="Century Gothic" panose="020F0302020204030204"/>
                <a:ea typeface="+mn-ea"/>
                <a:cs typeface="+mn-cs"/>
              </a:rPr>
              <a:t> con </a:t>
            </a:r>
            <a:r>
              <a:rPr kumimoji="0" lang="en-US" sz="2000" b="0" i="0" u="none" strike="noStrike" kern="1200" cap="none" spc="0" normalizeH="0" baseline="0" noProof="0" dirty="0" err="1">
                <a:ln>
                  <a:noFill/>
                </a:ln>
                <a:effectLst/>
                <a:uLnTx/>
                <a:uFillTx/>
                <a:latin typeface="Century Gothic" panose="020F0302020204030204"/>
                <a:ea typeface="+mn-ea"/>
                <a:cs typeface="+mn-cs"/>
              </a:rPr>
              <a:t>nuestros</a:t>
            </a:r>
            <a:r>
              <a:rPr kumimoji="0" lang="en-US" sz="2000" b="0" i="0" u="none" strike="noStrike" kern="1200" cap="none" spc="0" normalizeH="0" baseline="0" noProof="0" dirty="0">
                <a:ln>
                  <a:noFill/>
                </a:ln>
                <a:effectLst/>
                <a:uLnTx/>
                <a:uFillTx/>
                <a:latin typeface="Century Gothic" panose="020F0302020204030204"/>
                <a:ea typeface="+mn-ea"/>
                <a:cs typeface="+mn-cs"/>
              </a:rPr>
              <a:t> padres.</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Con </a:t>
            </a:r>
            <a:r>
              <a:rPr kumimoji="0" lang="en-US" sz="2000" b="0" i="0" u="none" strike="noStrike" kern="1200" cap="none" spc="0" normalizeH="0" baseline="0" noProof="0" dirty="0" err="1">
                <a:ln>
                  <a:noFill/>
                </a:ln>
                <a:effectLst/>
                <a:uLnTx/>
                <a:uFillTx/>
                <a:latin typeface="Century Gothic" panose="020F0302020204030204"/>
                <a:ea typeface="+mn-ea"/>
                <a:cs typeface="+mn-cs"/>
              </a:rPr>
              <a:t>nuestros</a:t>
            </a:r>
            <a:r>
              <a:rPr kumimoji="0" lang="en-US" sz="2000" b="0" i="0" u="none" strike="noStrike" kern="1200" cap="none" spc="0" normalizeH="0" baseline="0" noProof="0" dirty="0">
                <a:ln>
                  <a:noFill/>
                </a:ln>
                <a:effectLst/>
                <a:uLnTx/>
                <a:uFillTx/>
                <a:latin typeface="Century Gothic" panose="020F0302020204030204"/>
                <a:ea typeface="+mn-ea"/>
                <a:cs typeface="+mn-cs"/>
              </a:rPr>
              <a:t> padres </a:t>
            </a:r>
            <a:r>
              <a:rPr kumimoji="0" lang="en-US" sz="2000" b="1" i="0" u="none" strike="noStrike" kern="1200" cap="none" spc="0" normalizeH="0" baseline="0" noProof="0" dirty="0">
                <a:ln>
                  <a:noFill/>
                </a:ln>
                <a:effectLst/>
                <a:uLnTx/>
                <a:uFillTx/>
                <a:latin typeface="Century Gothic" panose="020F0302020204030204"/>
                <a:ea typeface="+mn-ea"/>
                <a:cs typeface="+mn-cs"/>
              </a:rPr>
              <a:t>[we are/feel calmer than] </a:t>
            </a:r>
            <a:r>
              <a:rPr kumimoji="0" lang="en-US" sz="2000" b="0" i="0" u="none" strike="noStrike" kern="1200" cap="none" spc="0" normalizeH="0" baseline="0" noProof="0" dirty="0">
                <a:ln>
                  <a:noFill/>
                </a:ln>
                <a:effectLst/>
                <a:uLnTx/>
                <a:uFillTx/>
                <a:latin typeface="Century Gothic" panose="020F0302020204030204"/>
                <a:ea typeface="+mn-ea"/>
                <a:cs typeface="+mn-cs"/>
              </a:rPr>
              <a:t>que </a:t>
            </a:r>
            <a:r>
              <a:rPr kumimoji="0" lang="en-US" sz="2000" b="0" i="0" u="none" strike="noStrike" kern="1200" cap="none" spc="0" normalizeH="0" baseline="0" noProof="0" dirty="0" err="1">
                <a:ln>
                  <a:noFill/>
                </a:ln>
                <a:effectLst/>
                <a:uLnTx/>
                <a:uFillTx/>
                <a:latin typeface="Century Gothic" panose="020F0302020204030204"/>
                <a:ea typeface="+mn-ea"/>
                <a:cs typeface="+mn-cs"/>
              </a:rPr>
              <a:t>cuando</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estamos</a:t>
            </a:r>
            <a:r>
              <a:rPr kumimoji="0" lang="en-US" sz="2000" b="0" i="0" u="none" strike="noStrike" kern="1200" cap="none" spc="0" normalizeH="0" baseline="0" noProof="0" dirty="0">
                <a:ln>
                  <a:noFill/>
                </a:ln>
                <a:effectLst/>
                <a:uLnTx/>
                <a:uFillTx/>
                <a:latin typeface="Century Gothic" panose="020F0302020204030204"/>
                <a:ea typeface="+mn-ea"/>
                <a:cs typeface="+mn-cs"/>
              </a:rPr>
              <a:t> con los amigos.</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effectLst/>
                <a:uLnTx/>
                <a:uFillTx/>
                <a:latin typeface="Century Gothic" panose="020F0302020204030204"/>
                <a:ea typeface="+mn-ea"/>
                <a:cs typeface="+mn-cs"/>
              </a:rPr>
              <a:t>En</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viajes</a:t>
            </a:r>
            <a:r>
              <a:rPr kumimoji="0" lang="en-US" sz="2000" b="0" i="0" u="none" strike="noStrike" kern="1200" cap="none" spc="0" normalizeH="0" baseline="0" noProof="0" dirty="0">
                <a:ln>
                  <a:noFill/>
                </a:ln>
                <a:effectLst/>
                <a:uLnTx/>
                <a:uFillTx/>
                <a:latin typeface="Century Gothic" panose="020F0302020204030204"/>
                <a:ea typeface="+mn-ea"/>
                <a:cs typeface="+mn-cs"/>
              </a:rPr>
              <a:t> con la </a:t>
            </a:r>
            <a:r>
              <a:rPr kumimoji="0" lang="en-US" sz="2000" b="0" i="0" u="none" strike="noStrike" kern="1200" cap="none" spc="0" normalizeH="0" baseline="0" noProof="0" dirty="0" err="1">
                <a:ln>
                  <a:noFill/>
                </a:ln>
                <a:effectLst/>
                <a:uLnTx/>
                <a:uFillTx/>
                <a:latin typeface="Century Gothic" panose="020F0302020204030204"/>
                <a:ea typeface="+mn-ea"/>
                <a:cs typeface="+mn-cs"/>
              </a:rPr>
              <a:t>escuela</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1" i="0" u="none" strike="noStrike" kern="1200" cap="none" spc="0" normalizeH="0" baseline="0" noProof="0" dirty="0">
                <a:ln>
                  <a:noFill/>
                </a:ln>
                <a:effectLst/>
                <a:uLnTx/>
                <a:uFillTx/>
                <a:latin typeface="Century Gothic" panose="020F0302020204030204"/>
                <a:ea typeface="+mn-ea"/>
                <a:cs typeface="+mn-cs"/>
              </a:rPr>
              <a:t>[I am (generally) worse than you] </a:t>
            </a:r>
            <a:r>
              <a:rPr kumimoji="0" lang="en-US" sz="2000" b="0" i="0" u="none" strike="noStrike" kern="1200" cap="none" spc="0" normalizeH="0" baseline="0" noProof="0" dirty="0" err="1">
                <a:ln>
                  <a:noFill/>
                </a:ln>
                <a:effectLst/>
                <a:uLnTx/>
                <a:uFillTx/>
                <a:latin typeface="Century Gothic" panose="020F0302020204030204"/>
                <a:ea typeface="+mn-ea"/>
                <a:cs typeface="+mn-cs"/>
              </a:rPr>
              <a:t>en</a:t>
            </a:r>
            <a:r>
              <a:rPr kumimoji="0" lang="en-US" sz="2000" b="0" i="0" u="none" strike="noStrike" kern="1200" cap="none" spc="0" normalizeH="0" baseline="0" noProof="0" dirty="0">
                <a:ln>
                  <a:noFill/>
                </a:ln>
                <a:effectLst/>
                <a:uLnTx/>
                <a:uFillTx/>
                <a:latin typeface="Century Gothic" panose="020F0302020204030204"/>
                <a:ea typeface="+mn-ea"/>
                <a:cs typeface="+mn-cs"/>
              </a:rPr>
              <a:t> los </a:t>
            </a:r>
            <a:r>
              <a:rPr kumimoji="0" lang="en-US" sz="2000" b="0" i="0" u="none" strike="noStrike" kern="1200" cap="none" spc="0" normalizeH="0" baseline="0" noProof="0" dirty="0" err="1">
                <a:ln>
                  <a:noFill/>
                </a:ln>
                <a:effectLst/>
                <a:uLnTx/>
                <a:uFillTx/>
                <a:latin typeface="Century Gothic" panose="020F0302020204030204"/>
                <a:ea typeface="+mn-ea"/>
                <a:cs typeface="+mn-cs"/>
              </a:rPr>
              <a:t>deportes</a:t>
            </a:r>
            <a:r>
              <a:rPr kumimoji="0" lang="en-US" sz="2000" b="0" i="0" u="none" strike="noStrike" kern="1200" cap="none" spc="0" normalizeH="0" baseline="0" noProof="0" dirty="0">
                <a:ln>
                  <a:noFill/>
                </a:ln>
                <a:effectLst/>
                <a:uLnTx/>
                <a:uFillTx/>
                <a:latin typeface="Century Gothic" panose="020F0302020204030204"/>
                <a:ea typeface="+mn-ea"/>
                <a:cs typeface="+mn-cs"/>
              </a:rPr>
              <a:t> de </a:t>
            </a:r>
            <a:r>
              <a:rPr kumimoji="0" lang="en-US" sz="2000" b="0" i="0" u="none" strike="noStrike" kern="1200" cap="none" spc="0" normalizeH="0" baseline="0" noProof="0" dirty="0" err="1">
                <a:ln>
                  <a:noFill/>
                </a:ln>
                <a:effectLst/>
                <a:uLnTx/>
                <a:uFillTx/>
                <a:latin typeface="Century Gothic" panose="020F0302020204030204"/>
                <a:ea typeface="+mn-ea"/>
                <a:cs typeface="+mn-cs"/>
              </a:rPr>
              <a:t>equipo</a:t>
            </a:r>
            <a:r>
              <a:rPr kumimoji="0" lang="en-US" sz="2000" b="0" i="0" u="none" strike="noStrike" kern="1200" cap="none" spc="0" normalizeH="0" baseline="0" noProof="0" dirty="0">
                <a:ln>
                  <a:noFill/>
                </a:ln>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effectLst/>
                <a:uLnTx/>
                <a:uFillTx/>
                <a:latin typeface="Century Gothic" panose="020F0302020204030204"/>
                <a:ea typeface="+mn-ea"/>
                <a:cs typeface="+mn-cs"/>
              </a:rPr>
              <a:t>Cuando</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vamos</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en</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familia</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1" i="0" u="none" strike="noStrike" kern="1200" cap="none" spc="0" normalizeH="0" baseline="0" noProof="0" dirty="0">
                <a:ln>
                  <a:noFill/>
                </a:ln>
                <a:effectLst/>
                <a:uLnTx/>
                <a:uFillTx/>
                <a:latin typeface="Century Gothic" panose="020F0302020204030204"/>
                <a:ea typeface="+mn-ea"/>
                <a:cs typeface="+mn-cs"/>
              </a:rPr>
              <a:t>[I am (generally) nicer than]</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cuando</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vamos</a:t>
            </a:r>
            <a:r>
              <a:rPr kumimoji="0" lang="en-US" sz="2000" b="0" i="0" u="none" strike="noStrike" kern="1200" cap="none" spc="0" normalizeH="0" baseline="0" noProof="0" dirty="0">
                <a:ln>
                  <a:noFill/>
                </a:ln>
                <a:effectLst/>
                <a:uLnTx/>
                <a:uFillTx/>
                <a:latin typeface="Century Gothic" panose="020F0302020204030204"/>
                <a:ea typeface="+mn-ea"/>
                <a:cs typeface="+mn-cs"/>
              </a:rPr>
              <a:t> con la </a:t>
            </a:r>
            <a:r>
              <a:rPr kumimoji="0" lang="en-US" sz="2000" b="0" i="0" u="none" strike="noStrike" kern="1200" cap="none" spc="0" normalizeH="0" baseline="0" noProof="0" dirty="0" err="1">
                <a:ln>
                  <a:noFill/>
                </a:ln>
                <a:effectLst/>
                <a:uLnTx/>
                <a:uFillTx/>
                <a:latin typeface="Century Gothic" panose="020F0302020204030204"/>
                <a:ea typeface="+mn-ea"/>
                <a:cs typeface="+mn-cs"/>
              </a:rPr>
              <a:t>escuela</a:t>
            </a:r>
            <a:r>
              <a:rPr kumimoji="0" lang="en-US" sz="2000" b="0" i="0" u="none" strike="noStrike" kern="1200" cap="none" spc="0" normalizeH="0" baseline="0" noProof="0" dirty="0">
                <a:ln>
                  <a:noFill/>
                </a:ln>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effectLst/>
                <a:uLnTx/>
                <a:uFillTx/>
                <a:latin typeface="Century Gothic" panose="020F0302020204030204"/>
                <a:ea typeface="+mn-ea"/>
                <a:cs typeface="+mn-cs"/>
              </a:rPr>
              <a:t>Cuando</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estamos</a:t>
            </a:r>
            <a:r>
              <a:rPr kumimoji="0" lang="en-US" sz="2000" b="0" i="0" u="none" strike="noStrike" kern="1200" cap="none" spc="0" normalizeH="0" baseline="0" noProof="0" dirty="0">
                <a:ln>
                  <a:noFill/>
                </a:ln>
                <a:effectLst/>
                <a:uLnTx/>
                <a:uFillTx/>
                <a:latin typeface="Century Gothic" panose="020F0302020204030204"/>
                <a:ea typeface="+mn-ea"/>
                <a:cs typeface="+mn-cs"/>
              </a:rPr>
              <a:t> con los padres </a:t>
            </a:r>
            <a:r>
              <a:rPr kumimoji="0" lang="en-US" sz="2000" b="1" i="0" u="none" strike="noStrike" kern="1200" cap="none" spc="0" normalizeH="0" baseline="0" noProof="0" dirty="0">
                <a:ln>
                  <a:noFill/>
                </a:ln>
                <a:effectLst/>
                <a:uLnTx/>
                <a:uFillTx/>
                <a:latin typeface="Century Gothic" panose="020F0302020204030204"/>
                <a:ea typeface="+mn-ea"/>
                <a:cs typeface="+mn-cs"/>
              </a:rPr>
              <a:t>[we are/feel less cheerful than] </a:t>
            </a:r>
            <a:r>
              <a:rPr kumimoji="0" lang="en-US" sz="2000" b="0" i="0" u="none" strike="noStrike" kern="1200" cap="none" spc="0" normalizeH="0" baseline="0" noProof="0" dirty="0" err="1">
                <a:ln>
                  <a:noFill/>
                </a:ln>
                <a:effectLst/>
                <a:uLnTx/>
                <a:uFillTx/>
                <a:latin typeface="Century Gothic" panose="020F0302020204030204"/>
                <a:ea typeface="+mn-ea"/>
                <a:cs typeface="+mn-cs"/>
              </a:rPr>
              <a:t>cuando</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estamos</a:t>
            </a:r>
            <a:r>
              <a:rPr kumimoji="0" lang="en-US" sz="2000" b="0" i="0" u="none" strike="noStrike" kern="1200" cap="none" spc="0" normalizeH="0" baseline="0" noProof="0" dirty="0">
                <a:ln>
                  <a:noFill/>
                </a:ln>
                <a:effectLst/>
                <a:uLnTx/>
                <a:uFillTx/>
                <a:latin typeface="Century Gothic" panose="020F0302020204030204"/>
                <a:ea typeface="+mn-ea"/>
                <a:cs typeface="+mn-cs"/>
              </a:rPr>
              <a:t> con los amigos.</a:t>
            </a:r>
          </a:p>
        </p:txBody>
      </p:sp>
      <p:sp>
        <p:nvSpPr>
          <p:cNvPr id="4" name="TextBox 3"/>
          <p:cNvSpPr txBox="1"/>
          <p:nvPr/>
        </p:nvSpPr>
        <p:spPr>
          <a:xfrm>
            <a:off x="512990" y="3502042"/>
            <a:ext cx="40003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Century Gothic"/>
                <a:ea typeface="+mn-ea"/>
                <a:cs typeface="+mn-cs"/>
              </a:rPr>
              <a:t>Completa las frases:</a:t>
            </a:r>
            <a:endParaRPr kumimoji="0" lang="en-US" sz="2000" b="1" i="0" u="none" strike="noStrike" kern="1200" cap="none" spc="0" normalizeH="0" baseline="0" noProof="0" dirty="0">
              <a:ln>
                <a:noFill/>
              </a:ln>
              <a:effectLst/>
              <a:uLnTx/>
              <a:uFillTx/>
              <a:latin typeface="Century Gothic"/>
              <a:ea typeface="+mn-ea"/>
              <a:cs typeface="+mn-cs"/>
            </a:endParaRPr>
          </a:p>
        </p:txBody>
      </p:sp>
      <p:sp>
        <p:nvSpPr>
          <p:cNvPr id="7" name="Rectangle 6"/>
          <p:cNvSpPr/>
          <p:nvPr/>
        </p:nvSpPr>
        <p:spPr>
          <a:xfrm>
            <a:off x="616702" y="677834"/>
            <a:ext cx="20217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a:ea typeface="+mn-ea"/>
                <a:cs typeface="+mn-cs"/>
              </a:rPr>
              <a:t>Say in Spanish:</a:t>
            </a:r>
          </a:p>
        </p:txBody>
      </p:sp>
      <p:sp>
        <p:nvSpPr>
          <p:cNvPr id="9" name="Rounded Rectangle 11">
            <a:extLst>
              <a:ext uri="{FF2B5EF4-FFF2-40B4-BE49-F238E27FC236}">
                <a16:creationId xmlns:a16="http://schemas.microsoft.com/office/drawing/2014/main" id="{A316DD52-7894-4A75-969C-CA0645DA2978}"/>
              </a:ext>
            </a:extLst>
          </p:cNvPr>
          <p:cNvSpPr/>
          <p:nvPr/>
        </p:nvSpPr>
        <p:spPr>
          <a:xfrm>
            <a:off x="9410700" y="258166"/>
            <a:ext cx="2483577" cy="368367"/>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escuchar</a:t>
            </a:r>
          </a:p>
        </p:txBody>
      </p:sp>
      <p:sp>
        <p:nvSpPr>
          <p:cNvPr id="12" name="Rectangle 11">
            <a:extLst>
              <a:ext uri="{FF2B5EF4-FFF2-40B4-BE49-F238E27FC236}">
                <a16:creationId xmlns:a16="http://schemas.microsoft.com/office/drawing/2014/main" id="{42452112-D38D-154F-8E0B-FC1DF1B17B0D}"/>
              </a:ext>
            </a:extLst>
          </p:cNvPr>
          <p:cNvSpPr/>
          <p:nvPr/>
        </p:nvSpPr>
        <p:spPr>
          <a:xfrm>
            <a:off x="161565" y="3847580"/>
            <a:ext cx="12368664" cy="2352375"/>
          </a:xfrm>
          <a:prstGeom prst="rect">
            <a:avLst/>
          </a:prstGeom>
        </p:spPr>
        <p:txBody>
          <a:bodyPr wrap="square">
            <a:spAutoFit/>
          </a:bodyPr>
          <a:lstStyle/>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a:ea typeface="+mn-ea"/>
                <a:cs typeface="+mn-cs"/>
              </a:rPr>
              <a:t>When we are with our parents ____________________ with your friends. </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a:ea typeface="+mn-ea"/>
                <a:cs typeface="+mn-cs"/>
              </a:rPr>
              <a:t>When we are with our friends _________________________ with Mum and Dad.</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a:ea typeface="+mn-ea"/>
                <a:cs typeface="+mn-cs"/>
              </a:rPr>
              <a:t>On trips with our parents____________________ at horse riding.</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a:ea typeface="+mn-ea"/>
                <a:cs typeface="+mn-cs"/>
              </a:rPr>
              <a:t>When we travel on the bus ___________________ when we travel in the car.</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a:ea typeface="+mn-ea"/>
                <a:cs typeface="+mn-cs"/>
              </a:rPr>
              <a:t>Now __________________ when we went with school.</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a:ea typeface="+mn-ea"/>
                <a:cs typeface="+mn-cs"/>
              </a:rPr>
              <a:t>______________________ our parents but they are more intelligent.</a:t>
            </a:r>
          </a:p>
        </p:txBody>
      </p:sp>
    </p:spTree>
    <p:extLst>
      <p:ext uri="{BB962C8B-B14F-4D97-AF65-F5344CB8AC3E}">
        <p14:creationId xmlns:p14="http://schemas.microsoft.com/office/powerpoint/2010/main" val="67472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354539" y="3666711"/>
            <a:ext cx="11657352" cy="25016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446601" y="132404"/>
            <a:ext cx="3614615" cy="334307"/>
          </a:xfrm>
        </p:spPr>
        <p:txBody>
          <a:bodyPr>
            <a:noAutofit/>
          </a:bodyPr>
          <a:lstStyle/>
          <a:p>
            <a:r>
              <a:rPr lang="en-GB" sz="2400" b="1" dirty="0">
                <a:solidFill>
                  <a:schemeClr val="tx1"/>
                </a:solidFill>
              </a:rPr>
              <a:t> </a:t>
            </a:r>
            <a:r>
              <a:rPr lang="en-GB" sz="2400" b="1" dirty="0" err="1">
                <a:solidFill>
                  <a:schemeClr val="tx1"/>
                </a:solidFill>
              </a:rPr>
              <a:t>Respuestas</a:t>
            </a:r>
            <a:r>
              <a:rPr lang="en-GB" sz="2400" b="1" dirty="0">
                <a:solidFill>
                  <a:schemeClr val="tx1"/>
                </a:solidFill>
              </a:rPr>
              <a:t>: </a:t>
            </a:r>
            <a:r>
              <a:rPr lang="x-none" sz="2400" b="1" dirty="0">
                <a:solidFill>
                  <a:schemeClr val="tx1"/>
                </a:solidFill>
              </a:rPr>
              <a:t>Persona A </a:t>
            </a:r>
          </a:p>
        </p:txBody>
      </p:sp>
      <p:sp>
        <p:nvSpPr>
          <p:cNvPr id="19" name="Rounded Rectangle 18"/>
          <p:cNvSpPr/>
          <p:nvPr/>
        </p:nvSpPr>
        <p:spPr>
          <a:xfrm>
            <a:off x="354539" y="556173"/>
            <a:ext cx="11657352"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23" name="Rectangle 22">
            <a:extLst>
              <a:ext uri="{FF2B5EF4-FFF2-40B4-BE49-F238E27FC236}">
                <a16:creationId xmlns:a16="http://schemas.microsoft.com/office/drawing/2014/main" id="{4E37CD4E-B36A-DF44-A6E6-8EF4B9DF7AE1}"/>
              </a:ext>
            </a:extLst>
          </p:cNvPr>
          <p:cNvSpPr/>
          <p:nvPr/>
        </p:nvSpPr>
        <p:spPr>
          <a:xfrm>
            <a:off x="446601" y="3878918"/>
            <a:ext cx="12368664" cy="2352375"/>
          </a:xfrm>
          <a:prstGeom prst="rect">
            <a:avLst/>
          </a:prstGeom>
        </p:spPr>
        <p:txBody>
          <a:bodyPr wrap="square">
            <a:spAutoFit/>
          </a:bodyPr>
          <a:lstStyle/>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When we are with our friends _________________________ with Mum and Dad.</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When we are with our parents ____________________ with my friends. </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On trips with our parents______________________ at horse riding.</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When we travel on the bus ___________________ when we travel in the car.</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Now _________________________ when we went with school.</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__________________________ our parents but they are more intelligent.</a:t>
            </a:r>
          </a:p>
        </p:txBody>
      </p:sp>
      <p:sp>
        <p:nvSpPr>
          <p:cNvPr id="24" name="Rectangle 23">
            <a:extLst>
              <a:ext uri="{FF2B5EF4-FFF2-40B4-BE49-F238E27FC236}">
                <a16:creationId xmlns:a16="http://schemas.microsoft.com/office/drawing/2014/main" id="{360D0A04-781E-5D41-A595-B319C6C0DB29}"/>
              </a:ext>
            </a:extLst>
          </p:cNvPr>
          <p:cNvSpPr/>
          <p:nvPr/>
        </p:nvSpPr>
        <p:spPr>
          <a:xfrm>
            <a:off x="359799" y="890454"/>
            <a:ext cx="11832201" cy="2352375"/>
          </a:xfrm>
          <a:prstGeom prst="rect">
            <a:avLst/>
          </a:prstGeom>
        </p:spPr>
        <p:txBody>
          <a:bodyPr wrap="square">
            <a:spAutoFit/>
          </a:bodyPr>
          <a:lstStyle/>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With my parents ________________________ when we go on a trip with school</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On school trips____________________________ on trips with my parents.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With our parents _______________________ when you are with friends.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On school trips_____________________ at team games.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When we go as a family _____________________ when we go with school .</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When we are with parents _________________________ when we are with friends.</a:t>
            </a:r>
          </a:p>
        </p:txBody>
      </p:sp>
      <p:sp>
        <p:nvSpPr>
          <p:cNvPr id="21" name="Título 1">
            <a:extLst>
              <a:ext uri="{FF2B5EF4-FFF2-40B4-BE49-F238E27FC236}">
                <a16:creationId xmlns:a16="http://schemas.microsoft.com/office/drawing/2014/main" id="{EE54BE97-7C81-EB41-BA9B-1C99DEE78326}"/>
              </a:ext>
            </a:extLst>
          </p:cNvPr>
          <p:cNvSpPr txBox="1">
            <a:spLocks/>
          </p:cNvSpPr>
          <p:nvPr/>
        </p:nvSpPr>
        <p:spPr>
          <a:xfrm>
            <a:off x="354539" y="3328517"/>
            <a:ext cx="3614615" cy="334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chemeClr val="tx1"/>
                </a:solidFill>
                <a:effectLst/>
                <a:uLnTx/>
                <a:uFillTx/>
                <a:latin typeface="Century Gothic" panose="020F0302020204030204"/>
                <a:ea typeface="+mj-ea"/>
                <a:cs typeface="+mj-cs"/>
              </a:rPr>
              <a:t> Respuestas: </a:t>
            </a:r>
            <a:r>
              <a:rPr kumimoji="0" lang="x-none" sz="2400" b="1" i="0" u="none" strike="noStrike" kern="1200" cap="none" spc="0" normalizeH="0" baseline="0" noProof="0">
                <a:ln>
                  <a:noFill/>
                </a:ln>
                <a:solidFill>
                  <a:schemeClr val="tx1"/>
                </a:solidFill>
                <a:effectLst/>
                <a:uLnTx/>
                <a:uFillTx/>
                <a:latin typeface="Century Gothic" panose="020F0302020204030204"/>
                <a:ea typeface="+mj-ea"/>
                <a:cs typeface="+mj-cs"/>
              </a:rPr>
              <a:t>Persona </a:t>
            </a:r>
            <a:r>
              <a:rPr kumimoji="0" lang="en-GB" sz="2400" b="1" i="0" u="none" strike="noStrike" kern="1200" cap="none" spc="0" normalizeH="0" baseline="0" noProof="0">
                <a:ln>
                  <a:noFill/>
                </a:ln>
                <a:solidFill>
                  <a:schemeClr val="tx1"/>
                </a:solidFill>
                <a:effectLst/>
                <a:uLnTx/>
                <a:uFillTx/>
                <a:latin typeface="Century Gothic" panose="020F0302020204030204"/>
                <a:ea typeface="+mj-ea"/>
                <a:cs typeface="+mj-cs"/>
              </a:rPr>
              <a:t>B</a:t>
            </a:r>
            <a:r>
              <a:rPr kumimoji="0" lang="x-none" sz="2400" b="1" i="0" u="none" strike="noStrike" kern="1200" cap="none" spc="0" normalizeH="0" baseline="0" noProof="0">
                <a:ln>
                  <a:noFill/>
                </a:ln>
                <a:solidFill>
                  <a:schemeClr val="tx1"/>
                </a:solidFill>
                <a:effectLst/>
                <a:uLnTx/>
                <a:uFillTx/>
                <a:latin typeface="Century Gothic" panose="020F0302020204030204"/>
                <a:ea typeface="+mj-ea"/>
                <a:cs typeface="+mj-cs"/>
              </a:rPr>
              <a:t> </a:t>
            </a:r>
            <a:endParaRPr kumimoji="0" lang="x-none" sz="2400" b="1" i="0" u="none" strike="noStrike" kern="1200" cap="none" spc="0" normalizeH="0" baseline="0" noProof="0" dirty="0">
              <a:ln>
                <a:noFill/>
              </a:ln>
              <a:solidFill>
                <a:schemeClr val="tx1"/>
              </a:solidFill>
              <a:effectLst/>
              <a:uLnTx/>
              <a:uFillTx/>
              <a:latin typeface="Century Gothic" panose="020F0302020204030204"/>
              <a:ea typeface="+mj-ea"/>
              <a:cs typeface="+mj-cs"/>
            </a:endParaRPr>
          </a:p>
        </p:txBody>
      </p:sp>
      <p:pic>
        <p:nvPicPr>
          <p:cNvPr id="20"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57098" y="213543"/>
            <a:ext cx="1233251" cy="982254"/>
          </a:xfrm>
          <a:prstGeom prst="rect">
            <a:avLst/>
          </a:prstGeom>
        </p:spPr>
      </p:pic>
      <p:sp>
        <p:nvSpPr>
          <p:cNvPr id="40" name="Rectangle 39">
            <a:extLst>
              <a:ext uri="{FF2B5EF4-FFF2-40B4-BE49-F238E27FC236}">
                <a16:creationId xmlns:a16="http://schemas.microsoft.com/office/drawing/2014/main" id="{7DBC636C-61FA-5C4C-AAD7-F2F2915C7ED8}"/>
              </a:ext>
            </a:extLst>
          </p:cNvPr>
          <p:cNvSpPr/>
          <p:nvPr/>
        </p:nvSpPr>
        <p:spPr>
          <a:xfrm>
            <a:off x="4869103" y="3860410"/>
            <a:ext cx="28135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panose="020F0302020204030204"/>
                <a:ea typeface="+mn-ea"/>
                <a:cs typeface="+mn-cs"/>
              </a:rPr>
              <a:t>[we are crazier than]</a:t>
            </a:r>
            <a:r>
              <a:rPr kumimoji="0" lang="en-US" sz="2000" b="0" i="0" u="none" strike="noStrike" kern="1200" cap="none" spc="0" normalizeH="0" baseline="0" noProof="0" dirty="0">
                <a:ln>
                  <a:noFill/>
                </a:ln>
                <a:effectLst/>
                <a:uLnTx/>
                <a:uFillTx/>
                <a:latin typeface="Century Gothic" panose="020F0302020204030204"/>
                <a:ea typeface="+mn-ea"/>
                <a:cs typeface="+mn-cs"/>
              </a:rPr>
              <a:t> </a:t>
            </a:r>
          </a:p>
        </p:txBody>
      </p:sp>
      <p:sp>
        <p:nvSpPr>
          <p:cNvPr id="41" name="Rectangle 40">
            <a:extLst>
              <a:ext uri="{FF2B5EF4-FFF2-40B4-BE49-F238E27FC236}">
                <a16:creationId xmlns:a16="http://schemas.microsoft.com/office/drawing/2014/main" id="{4B57431F-6713-564B-9B8D-3064A0BF42A5}"/>
              </a:ext>
            </a:extLst>
          </p:cNvPr>
          <p:cNvSpPr/>
          <p:nvPr/>
        </p:nvSpPr>
        <p:spPr>
          <a:xfrm>
            <a:off x="2794146" y="1245827"/>
            <a:ext cx="363913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panose="020F0302020204030204"/>
                <a:ea typeface="+mn-ea"/>
                <a:cs typeface="+mn-cs"/>
              </a:rPr>
              <a:t>[we are more excited than] </a:t>
            </a:r>
            <a:endParaRPr kumimoji="0" lang="en-US" sz="2000" b="0" i="0" u="none" strike="noStrike" kern="1200" cap="none" spc="0" normalizeH="0" baseline="0" noProof="0" dirty="0">
              <a:ln>
                <a:noFill/>
              </a:ln>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9E8B9285-986B-4D43-99F8-BCA27C0CF17D}"/>
              </a:ext>
            </a:extLst>
          </p:cNvPr>
          <p:cNvSpPr/>
          <p:nvPr/>
        </p:nvSpPr>
        <p:spPr>
          <a:xfrm>
            <a:off x="3075853" y="1636434"/>
            <a:ext cx="28552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panose="020F0302020204030204"/>
                <a:ea typeface="+mn-ea"/>
                <a:cs typeface="+mn-cs"/>
              </a:rPr>
              <a:t>[we are calmer than] </a:t>
            </a:r>
            <a:endParaRPr kumimoji="0" lang="en-US" sz="2000" b="0" i="0" u="none" strike="noStrike" kern="1200" cap="none" spc="0" normalizeH="0" baseline="0" noProof="0" dirty="0">
              <a:ln>
                <a:noFill/>
              </a:ln>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8CA7BEA6-8496-F143-801C-561872D1F404}"/>
              </a:ext>
            </a:extLst>
          </p:cNvPr>
          <p:cNvSpPr/>
          <p:nvPr/>
        </p:nvSpPr>
        <p:spPr>
          <a:xfrm>
            <a:off x="2687297" y="2047816"/>
            <a:ext cx="29386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panose="020F0302020204030204"/>
                <a:ea typeface="+mn-ea"/>
                <a:cs typeface="+mn-cs"/>
              </a:rPr>
              <a:t>[I am worse than you] </a:t>
            </a:r>
            <a:endParaRPr kumimoji="0" lang="en-US" sz="2000" b="0" i="0" u="none" strike="noStrike" kern="1200" cap="none" spc="0" normalizeH="0" baseline="0" noProof="0" dirty="0">
              <a:ln>
                <a:noFill/>
              </a:ln>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F0A4DFE0-38F3-9D42-8616-1201D9853BA8}"/>
              </a:ext>
            </a:extLst>
          </p:cNvPr>
          <p:cNvSpPr/>
          <p:nvPr/>
        </p:nvSpPr>
        <p:spPr>
          <a:xfrm>
            <a:off x="4176324" y="2430266"/>
            <a:ext cx="229582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panose="020F0302020204030204"/>
                <a:ea typeface="+mn-ea"/>
                <a:cs typeface="+mn-cs"/>
              </a:rPr>
              <a:t>[I am nicer than]</a:t>
            </a:r>
            <a:r>
              <a:rPr kumimoji="0" lang="en-US" sz="2000" b="0" i="0" u="none" strike="noStrike" kern="1200" cap="none" spc="0" normalizeH="0" baseline="0" noProof="0" dirty="0">
                <a:ln>
                  <a:noFill/>
                </a:ln>
                <a:effectLst/>
                <a:uLnTx/>
                <a:uFillTx/>
                <a:latin typeface="Century Gothic" panose="020F0302020204030204"/>
                <a:ea typeface="+mn-ea"/>
                <a:cs typeface="+mn-cs"/>
              </a:rPr>
              <a:t> </a:t>
            </a:r>
          </a:p>
        </p:txBody>
      </p:sp>
      <p:sp>
        <p:nvSpPr>
          <p:cNvPr id="45" name="Rectangle 44">
            <a:extLst>
              <a:ext uri="{FF2B5EF4-FFF2-40B4-BE49-F238E27FC236}">
                <a16:creationId xmlns:a16="http://schemas.microsoft.com/office/drawing/2014/main" id="{75A6633C-ABFA-704E-B16E-C0B548D039DD}"/>
              </a:ext>
            </a:extLst>
          </p:cNvPr>
          <p:cNvSpPr/>
          <p:nvPr/>
        </p:nvSpPr>
        <p:spPr>
          <a:xfrm>
            <a:off x="4088732" y="2805068"/>
            <a:ext cx="35092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panose="020F0302020204030204"/>
                <a:ea typeface="+mn-ea"/>
                <a:cs typeface="+mn-cs"/>
              </a:rPr>
              <a:t>[we are less cheerful than] </a:t>
            </a:r>
            <a:endParaRPr kumimoji="0" lang="en-US" sz="2000" b="0" i="0" u="none" strike="noStrike" kern="1200" cap="none" spc="0" normalizeH="0" baseline="0" noProof="0" dirty="0">
              <a:ln>
                <a:noFill/>
              </a:ln>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67EAD8D2-4613-3C4F-A322-157B71911670}"/>
              </a:ext>
            </a:extLst>
          </p:cNvPr>
          <p:cNvSpPr/>
          <p:nvPr/>
        </p:nvSpPr>
        <p:spPr>
          <a:xfrm>
            <a:off x="2919561" y="884369"/>
            <a:ext cx="316785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panose="020F0302020204030204"/>
                <a:ea typeface="+mn-ea"/>
                <a:cs typeface="+mn-cs"/>
              </a:rPr>
              <a:t>[I am less nervous than] </a:t>
            </a:r>
            <a:endParaRPr kumimoji="0" lang="en-US" sz="2000" b="0" i="0" u="none" strike="noStrike" kern="1200" cap="none" spc="0" normalizeH="0" baseline="0" noProof="0" dirty="0">
              <a:ln>
                <a:noFill/>
              </a:ln>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6C087E22-C89D-1947-A29C-3771545DD8EC}"/>
              </a:ext>
            </a:extLst>
          </p:cNvPr>
          <p:cNvSpPr/>
          <p:nvPr/>
        </p:nvSpPr>
        <p:spPr>
          <a:xfrm>
            <a:off x="4774965" y="4266289"/>
            <a:ext cx="263886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panose="020F0302020204030204"/>
                <a:ea typeface="+mn-ea"/>
                <a:cs typeface="+mn-cs"/>
              </a:rPr>
              <a:t>[I am less silly than] </a:t>
            </a:r>
            <a:endParaRPr kumimoji="0" lang="en-US" sz="2000" b="0" i="0" u="none" strike="noStrike" kern="1200" cap="none" spc="0" normalizeH="0" baseline="0" noProof="0" dirty="0">
              <a:ln>
                <a:noFill/>
              </a:ln>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5D8723E0-8255-A047-BA4A-DA0519B844CA}"/>
              </a:ext>
            </a:extLst>
          </p:cNvPr>
          <p:cNvSpPr/>
          <p:nvPr/>
        </p:nvSpPr>
        <p:spPr>
          <a:xfrm>
            <a:off x="3969154" y="4650522"/>
            <a:ext cx="294503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panose="020F0302020204030204"/>
                <a:ea typeface="+mn-ea"/>
                <a:cs typeface="+mn-cs"/>
              </a:rPr>
              <a:t>[I am better than you] </a:t>
            </a:r>
            <a:endParaRPr kumimoji="0" lang="en-US" sz="2000" b="0" i="0" u="none" strike="noStrike" kern="1200" cap="none" spc="0" normalizeH="0" baseline="0" noProof="0" dirty="0">
              <a:ln>
                <a:noFill/>
              </a:ln>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925F16F9-4752-0142-9EE8-3E440FB07B14}"/>
              </a:ext>
            </a:extLst>
          </p:cNvPr>
          <p:cNvSpPr/>
          <p:nvPr/>
        </p:nvSpPr>
        <p:spPr>
          <a:xfrm>
            <a:off x="4277639" y="5041698"/>
            <a:ext cx="270619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panose="020F0302020204030204"/>
                <a:ea typeface="+mn-ea"/>
                <a:cs typeface="+mn-cs"/>
              </a:rPr>
              <a:t>[we are sicker than] </a:t>
            </a:r>
            <a:endParaRPr kumimoji="0" lang="en-US" sz="2000" b="0" i="0" u="none" strike="noStrike" kern="1200" cap="none" spc="0" normalizeH="0" baseline="0" noProof="0" dirty="0">
              <a:ln>
                <a:noFill/>
              </a:ln>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7CC7FD99-F6FB-FC4D-99C6-D2030D49EE68}"/>
              </a:ext>
            </a:extLst>
          </p:cNvPr>
          <p:cNvSpPr/>
          <p:nvPr/>
        </p:nvSpPr>
        <p:spPr>
          <a:xfrm>
            <a:off x="1585832" y="5396511"/>
            <a:ext cx="328327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panose="020F0302020204030204"/>
                <a:ea typeface="+mn-ea"/>
                <a:cs typeface="+mn-cs"/>
              </a:rPr>
              <a:t>[I am more tanned than] </a:t>
            </a:r>
            <a:endParaRPr kumimoji="0" lang="en-US" sz="2000" b="0" i="0" u="none" strike="noStrike" kern="1200" cap="none" spc="0" normalizeH="0" baseline="0" noProof="0" dirty="0">
              <a:ln>
                <a:noFill/>
              </a:ln>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A02A64D3-4C9A-DF46-9CF6-0815D52F7A90}"/>
              </a:ext>
            </a:extLst>
          </p:cNvPr>
          <p:cNvSpPr/>
          <p:nvPr/>
        </p:nvSpPr>
        <p:spPr>
          <a:xfrm>
            <a:off x="949481" y="5758939"/>
            <a:ext cx="347563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panose="020F0302020204030204"/>
                <a:ea typeface="+mn-ea"/>
                <a:cs typeface="+mn-cs"/>
              </a:rPr>
              <a:t>[We are more active than] </a:t>
            </a:r>
            <a:endParaRPr kumimoji="0" lang="en-US" sz="2000" b="0" i="0" u="none" strike="noStrike" kern="1200" cap="none" spc="0" normalizeH="0" baseline="0" noProof="0" dirty="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1715660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120571" cy="647577"/>
          </a:xfrm>
        </p:spPr>
        <p:txBody>
          <a:bodyPr>
            <a:normAutofit/>
          </a:bodyPr>
          <a:lstStyle/>
          <a:p>
            <a:r>
              <a:rPr lang="en-GB" sz="3200" b="1" dirty="0">
                <a:solidFill>
                  <a:schemeClr val="bg1"/>
                </a:solidFill>
              </a:rPr>
              <a:t>Un </a:t>
            </a:r>
            <a:r>
              <a:rPr lang="en-GB" sz="3200" b="1" dirty="0" err="1">
                <a:solidFill>
                  <a:schemeClr val="bg1"/>
                </a:solidFill>
              </a:rPr>
              <a:t>día</a:t>
            </a:r>
            <a:r>
              <a:rPr lang="en-GB" sz="3200" b="1" dirty="0">
                <a:solidFill>
                  <a:schemeClr val="bg1"/>
                </a:solidFill>
              </a:rPr>
              <a:t> largo </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ectangle 27">
            <a:extLst>
              <a:ext uri="{FF2B5EF4-FFF2-40B4-BE49-F238E27FC236}">
                <a16:creationId xmlns:a16="http://schemas.microsoft.com/office/drawing/2014/main" id="{0B763C26-6033-4B4D-B32F-9D2E74E5BC6D}"/>
              </a:ext>
            </a:extLst>
          </p:cNvPr>
          <p:cNvSpPr/>
          <p:nvPr/>
        </p:nvSpPr>
        <p:spPr>
          <a:xfrm>
            <a:off x="2677158" y="1876159"/>
            <a:ext cx="7083775" cy="3477875"/>
          </a:xfrm>
          <a:prstGeom prst="rect">
            <a:avLst/>
          </a:prstGeom>
          <a:solidFill>
            <a:srgbClr val="FFF4E7"/>
          </a:solidFill>
          <a:ln>
            <a:solidFill>
              <a:srgbClr val="002060"/>
            </a:solidFill>
          </a:ln>
        </p:spPr>
        <p:txBody>
          <a:bodyPr wrap="square">
            <a:spAutoFit/>
          </a:bodyPr>
          <a:lstStyle/>
          <a:p>
            <a:r>
              <a:rPr lang="de-DE" sz="2000" dirty="0"/>
              <a:t>Este </a:t>
            </a:r>
            <a:r>
              <a:rPr lang="de-DE" sz="2000" b="1" dirty="0"/>
              <a:t>domingo</a:t>
            </a:r>
            <a:r>
              <a:rPr lang="de-DE" sz="2000" dirty="0"/>
              <a:t> voy a salir de la </a:t>
            </a:r>
            <a:r>
              <a:rPr lang="de-DE" sz="2000" b="1" dirty="0"/>
              <a:t>ciudad </a:t>
            </a:r>
            <a:r>
              <a:rPr lang="de-DE" sz="2000" dirty="0"/>
              <a:t>para visitar a mi amiga Ana. Ella vive en las </a:t>
            </a:r>
            <a:r>
              <a:rPr lang="de-DE" sz="2000" b="1" dirty="0"/>
              <a:t>montañas</a:t>
            </a:r>
            <a:r>
              <a:rPr lang="de-DE" sz="2000" dirty="0"/>
              <a:t>. Estoy muy </a:t>
            </a:r>
            <a:r>
              <a:rPr lang="de-DE" sz="2000" b="1" dirty="0"/>
              <a:t>feliz </a:t>
            </a:r>
            <a:r>
              <a:rPr lang="de-DE" sz="2000" dirty="0"/>
              <a:t>porque su pueblo es </a:t>
            </a:r>
            <a:r>
              <a:rPr lang="de-DE" sz="2000" b="1" dirty="0"/>
              <a:t>menos</a:t>
            </a:r>
            <a:r>
              <a:rPr lang="de-DE" sz="2000" dirty="0"/>
              <a:t> </a:t>
            </a:r>
            <a:r>
              <a:rPr lang="de-DE" sz="2000" b="1" dirty="0"/>
              <a:t>sucio</a:t>
            </a:r>
            <a:r>
              <a:rPr lang="de-DE" sz="2000" dirty="0"/>
              <a:t> que la ciudad, y estoy un poco </a:t>
            </a:r>
            <a:r>
              <a:rPr lang="de-DE" sz="2000" b="1" dirty="0"/>
              <a:t>malo</a:t>
            </a:r>
            <a:r>
              <a:rPr lang="de-DE" sz="2000" dirty="0"/>
              <a:t> hoy. ¡Necesito un día </a:t>
            </a:r>
            <a:r>
              <a:rPr lang="de-DE" sz="2000" b="1" dirty="0"/>
              <a:t>sin lluvia</a:t>
            </a:r>
            <a:r>
              <a:rPr lang="de-DE" sz="2000" dirty="0"/>
              <a:t>! Me encantan las </a:t>
            </a:r>
            <a:r>
              <a:rPr lang="de-DE" sz="2000" b="1" dirty="0"/>
              <a:t>vistas</a:t>
            </a:r>
            <a:r>
              <a:rPr lang="de-DE" sz="2000" dirty="0"/>
              <a:t> allí también, pero mi hermana dice que estoy </a:t>
            </a:r>
            <a:r>
              <a:rPr lang="de-DE" sz="2000" b="1" dirty="0"/>
              <a:t>loco</a:t>
            </a:r>
            <a:r>
              <a:rPr lang="de-DE" sz="2000" dirty="0"/>
              <a:t> porque la ciudad es </a:t>
            </a:r>
            <a:r>
              <a:rPr lang="de-DE" sz="2000" b="1" dirty="0"/>
              <a:t>más segura</a:t>
            </a:r>
            <a:r>
              <a:rPr lang="de-DE" sz="2000" dirty="0"/>
              <a:t> que el campo. Según ella, el campo es </a:t>
            </a:r>
            <a:r>
              <a:rPr lang="de-DE" sz="2000" b="1" dirty="0"/>
              <a:t>peor</a:t>
            </a:r>
            <a:r>
              <a:rPr lang="de-DE" sz="2000" dirty="0"/>
              <a:t> que la ciudad.</a:t>
            </a:r>
            <a:endParaRPr lang="en-GB" sz="2000" dirty="0"/>
          </a:p>
          <a:p>
            <a:r>
              <a:rPr lang="de-DE" sz="2000" dirty="0"/>
              <a:t> </a:t>
            </a:r>
            <a:endParaRPr lang="en-GB" sz="2000" dirty="0"/>
          </a:p>
          <a:p>
            <a:r>
              <a:rPr lang="de-DE" sz="2000" dirty="0"/>
              <a:t>Voy a describir a Ana. Es </a:t>
            </a:r>
            <a:r>
              <a:rPr lang="de-DE" sz="2000" b="1" dirty="0"/>
              <a:t>bonita, lista </a:t>
            </a:r>
            <a:r>
              <a:rPr lang="de-DE" sz="2000" dirty="0"/>
              <a:t>y </a:t>
            </a:r>
            <a:r>
              <a:rPr lang="de-DE" sz="2000" b="1" dirty="0"/>
              <a:t>bastante</a:t>
            </a:r>
            <a:r>
              <a:rPr lang="de-DE" sz="2000" dirty="0"/>
              <a:t> </a:t>
            </a:r>
            <a:r>
              <a:rPr lang="de-DE" sz="2000" b="1" dirty="0"/>
              <a:t>alegre, </a:t>
            </a:r>
            <a:r>
              <a:rPr lang="de-DE" sz="2000" dirty="0"/>
              <a:t>con el pelo </a:t>
            </a:r>
            <a:r>
              <a:rPr lang="de-DE" sz="2000" b="1" dirty="0"/>
              <a:t>moreno </a:t>
            </a:r>
            <a:r>
              <a:rPr lang="de-DE" sz="2000" dirty="0"/>
              <a:t>pero hoy está </a:t>
            </a:r>
            <a:r>
              <a:rPr lang="de-DE" sz="2000" b="1" dirty="0"/>
              <a:t>seria</a:t>
            </a:r>
            <a:r>
              <a:rPr lang="de-DE" sz="2000" dirty="0"/>
              <a:t> porque tiene un examen el </a:t>
            </a:r>
            <a:r>
              <a:rPr lang="de-DE" sz="2000" b="1" dirty="0"/>
              <a:t>jueves</a:t>
            </a:r>
            <a:r>
              <a:rPr lang="de-DE" sz="2000" dirty="0"/>
              <a:t>. </a:t>
            </a:r>
            <a:endParaRPr lang="en-GB" sz="2000" dirty="0"/>
          </a:p>
        </p:txBody>
      </p:sp>
      <p:sp>
        <p:nvSpPr>
          <p:cNvPr id="62" name="Speech Bubble: Rectangle with Corners Rounded 32">
            <a:extLst>
              <a:ext uri="{FF2B5EF4-FFF2-40B4-BE49-F238E27FC236}">
                <a16:creationId xmlns:a16="http://schemas.microsoft.com/office/drawing/2014/main" id="{DC2CB9E4-AFFE-491D-80E4-6F0819572CAB}"/>
              </a:ext>
            </a:extLst>
          </p:cNvPr>
          <p:cNvSpPr/>
          <p:nvPr/>
        </p:nvSpPr>
        <p:spPr>
          <a:xfrm>
            <a:off x="98776" y="5370239"/>
            <a:ext cx="2549174" cy="9708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cxnSp>
        <p:nvCxnSpPr>
          <p:cNvPr id="30" name="Straight Connector 29">
            <a:extLst>
              <a:ext uri="{FF2B5EF4-FFF2-40B4-BE49-F238E27FC236}">
                <a16:creationId xmlns:a16="http://schemas.microsoft.com/office/drawing/2014/main" id="{BBD74DD8-7FCB-49C2-AF58-C431C8FAACED}"/>
              </a:ext>
            </a:extLst>
          </p:cNvPr>
          <p:cNvCxnSpPr>
            <a:cxnSpLocks/>
          </p:cNvCxnSpPr>
          <p:nvPr/>
        </p:nvCxnSpPr>
        <p:spPr>
          <a:xfrm>
            <a:off x="3386349" y="2220288"/>
            <a:ext cx="961360" cy="600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BD74DD8-7FCB-49C2-AF58-C431C8FAACED}"/>
              </a:ext>
            </a:extLst>
          </p:cNvPr>
          <p:cNvCxnSpPr>
            <a:cxnSpLocks/>
          </p:cNvCxnSpPr>
          <p:nvPr/>
        </p:nvCxnSpPr>
        <p:spPr>
          <a:xfrm>
            <a:off x="7270064" y="3759089"/>
            <a:ext cx="455129"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BD74DD8-7FCB-49C2-AF58-C431C8FAACED}"/>
              </a:ext>
            </a:extLst>
          </p:cNvPr>
          <p:cNvCxnSpPr>
            <a:cxnSpLocks/>
          </p:cNvCxnSpPr>
          <p:nvPr/>
        </p:nvCxnSpPr>
        <p:spPr>
          <a:xfrm>
            <a:off x="6521832" y="2220288"/>
            <a:ext cx="849669"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BD74DD8-7FCB-49C2-AF58-C431C8FAACED}"/>
              </a:ext>
            </a:extLst>
          </p:cNvPr>
          <p:cNvCxnSpPr>
            <a:cxnSpLocks/>
          </p:cNvCxnSpPr>
          <p:nvPr/>
        </p:nvCxnSpPr>
        <p:spPr>
          <a:xfrm flipV="1">
            <a:off x="8718856" y="2522760"/>
            <a:ext cx="595124" cy="591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BD74DD8-7FCB-49C2-AF58-C431C8FAACED}"/>
              </a:ext>
            </a:extLst>
          </p:cNvPr>
          <p:cNvCxnSpPr>
            <a:cxnSpLocks/>
          </p:cNvCxnSpPr>
          <p:nvPr/>
        </p:nvCxnSpPr>
        <p:spPr>
          <a:xfrm>
            <a:off x="6219045" y="2828279"/>
            <a:ext cx="818093" cy="137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BD74DD8-7FCB-49C2-AF58-C431C8FAACED}"/>
              </a:ext>
            </a:extLst>
          </p:cNvPr>
          <p:cNvCxnSpPr>
            <a:cxnSpLocks/>
          </p:cNvCxnSpPr>
          <p:nvPr/>
        </p:nvCxnSpPr>
        <p:spPr>
          <a:xfrm>
            <a:off x="4420298" y="3460495"/>
            <a:ext cx="778618" cy="495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BD74DD8-7FCB-49C2-AF58-C431C8FAACED}"/>
              </a:ext>
            </a:extLst>
          </p:cNvPr>
          <p:cNvCxnSpPr>
            <a:cxnSpLocks/>
          </p:cNvCxnSpPr>
          <p:nvPr/>
        </p:nvCxnSpPr>
        <p:spPr>
          <a:xfrm flipV="1">
            <a:off x="6815438" y="4067120"/>
            <a:ext cx="625795" cy="3239"/>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BD74DD8-7FCB-49C2-AF58-C431C8FAACED}"/>
              </a:ext>
            </a:extLst>
          </p:cNvPr>
          <p:cNvCxnSpPr>
            <a:cxnSpLocks/>
          </p:cNvCxnSpPr>
          <p:nvPr/>
        </p:nvCxnSpPr>
        <p:spPr>
          <a:xfrm>
            <a:off x="7797022" y="3759089"/>
            <a:ext cx="895332"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BD74DD8-7FCB-49C2-AF58-C431C8FAACED}"/>
              </a:ext>
            </a:extLst>
          </p:cNvPr>
          <p:cNvCxnSpPr>
            <a:cxnSpLocks/>
          </p:cNvCxnSpPr>
          <p:nvPr/>
        </p:nvCxnSpPr>
        <p:spPr>
          <a:xfrm flipV="1">
            <a:off x="5812576" y="4650590"/>
            <a:ext cx="815515" cy="5283"/>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BD74DD8-7FCB-49C2-AF58-C431C8FAACED}"/>
              </a:ext>
            </a:extLst>
          </p:cNvPr>
          <p:cNvCxnSpPr>
            <a:cxnSpLocks/>
          </p:cNvCxnSpPr>
          <p:nvPr/>
        </p:nvCxnSpPr>
        <p:spPr>
          <a:xfrm>
            <a:off x="6723788" y="4645596"/>
            <a:ext cx="6267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BD74DD8-7FCB-49C2-AF58-C431C8FAACED}"/>
              </a:ext>
            </a:extLst>
          </p:cNvPr>
          <p:cNvCxnSpPr>
            <a:cxnSpLocks/>
          </p:cNvCxnSpPr>
          <p:nvPr/>
        </p:nvCxnSpPr>
        <p:spPr>
          <a:xfrm flipV="1">
            <a:off x="8692354" y="4645596"/>
            <a:ext cx="770166" cy="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BD74DD8-7FCB-49C2-AF58-C431C8FAACED}"/>
              </a:ext>
            </a:extLst>
          </p:cNvPr>
          <p:cNvCxnSpPr>
            <a:cxnSpLocks/>
          </p:cNvCxnSpPr>
          <p:nvPr/>
        </p:nvCxnSpPr>
        <p:spPr>
          <a:xfrm>
            <a:off x="5440795" y="2826613"/>
            <a:ext cx="636481" cy="494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BD74DD8-7FCB-49C2-AF58-C431C8FAACED}"/>
              </a:ext>
            </a:extLst>
          </p:cNvPr>
          <p:cNvCxnSpPr>
            <a:cxnSpLocks/>
          </p:cNvCxnSpPr>
          <p:nvPr/>
        </p:nvCxnSpPr>
        <p:spPr>
          <a:xfrm flipV="1">
            <a:off x="7931968" y="3145116"/>
            <a:ext cx="1280493" cy="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BD74DD8-7FCB-49C2-AF58-C431C8FAACED}"/>
              </a:ext>
            </a:extLst>
          </p:cNvPr>
          <p:cNvCxnSpPr>
            <a:cxnSpLocks/>
          </p:cNvCxnSpPr>
          <p:nvPr/>
        </p:nvCxnSpPr>
        <p:spPr>
          <a:xfrm>
            <a:off x="6149775" y="2528677"/>
            <a:ext cx="122172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BD74DD8-7FCB-49C2-AF58-C431C8FAACED}"/>
              </a:ext>
            </a:extLst>
          </p:cNvPr>
          <p:cNvCxnSpPr>
            <a:cxnSpLocks/>
          </p:cNvCxnSpPr>
          <p:nvPr/>
        </p:nvCxnSpPr>
        <p:spPr>
          <a:xfrm flipV="1">
            <a:off x="7011766" y="5004565"/>
            <a:ext cx="674352" cy="203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BD74DD8-7FCB-49C2-AF58-C431C8FAACED}"/>
              </a:ext>
            </a:extLst>
          </p:cNvPr>
          <p:cNvCxnSpPr>
            <a:cxnSpLocks/>
          </p:cNvCxnSpPr>
          <p:nvPr/>
        </p:nvCxnSpPr>
        <p:spPr>
          <a:xfrm flipV="1">
            <a:off x="4665122" y="3127298"/>
            <a:ext cx="485112" cy="42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BD74DD8-7FCB-49C2-AF58-C431C8FAACED}"/>
              </a:ext>
            </a:extLst>
          </p:cNvPr>
          <p:cNvCxnSpPr>
            <a:cxnSpLocks/>
          </p:cNvCxnSpPr>
          <p:nvPr/>
        </p:nvCxnSpPr>
        <p:spPr>
          <a:xfrm>
            <a:off x="4313021" y="4987390"/>
            <a:ext cx="819118" cy="203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BD74DD8-7FCB-49C2-AF58-C431C8FAACED}"/>
              </a:ext>
            </a:extLst>
          </p:cNvPr>
          <p:cNvCxnSpPr>
            <a:cxnSpLocks/>
          </p:cNvCxnSpPr>
          <p:nvPr/>
        </p:nvCxnSpPr>
        <p:spPr>
          <a:xfrm>
            <a:off x="7557249" y="4647576"/>
            <a:ext cx="1014965" cy="565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75" name="Rectangle: Rounded Corners 13">
            <a:extLst>
              <a:ext uri="{FF2B5EF4-FFF2-40B4-BE49-F238E27FC236}">
                <a16:creationId xmlns:a16="http://schemas.microsoft.com/office/drawing/2014/main" id="{52387483-CAFC-4696-8FB4-F280EC8E3DA2}"/>
              </a:ext>
            </a:extLst>
          </p:cNvPr>
          <p:cNvSpPr/>
          <p:nvPr/>
        </p:nvSpPr>
        <p:spPr>
          <a:xfrm>
            <a:off x="527050" y="160243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tonto</a:t>
            </a:r>
          </a:p>
        </p:txBody>
      </p:sp>
      <p:sp>
        <p:nvSpPr>
          <p:cNvPr id="84" name="Rectangle: Rounded Corners 12">
            <a:extLst>
              <a:ext uri="{FF2B5EF4-FFF2-40B4-BE49-F238E27FC236}">
                <a16:creationId xmlns:a16="http://schemas.microsoft.com/office/drawing/2014/main" id="{BB2DD00E-FE6A-42D7-AFC0-1731A90C9628}"/>
              </a:ext>
            </a:extLst>
          </p:cNvPr>
          <p:cNvSpPr/>
          <p:nvPr/>
        </p:nvSpPr>
        <p:spPr>
          <a:xfrm>
            <a:off x="527050" y="221396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viernes</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89" name="Rectangle: Rounded Corners 11">
            <a:extLst>
              <a:ext uri="{FF2B5EF4-FFF2-40B4-BE49-F238E27FC236}">
                <a16:creationId xmlns:a16="http://schemas.microsoft.com/office/drawing/2014/main" id="{B4C8E2F6-7428-4B23-8D6C-BCCBFB0E953C}"/>
              </a:ext>
            </a:extLst>
          </p:cNvPr>
          <p:cNvSpPr/>
          <p:nvPr/>
        </p:nvSpPr>
        <p:spPr>
          <a:xfrm>
            <a:off x="527050" y="290016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contento</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92" name="Rectangle: Rounded Corners 10">
            <a:extLst>
              <a:ext uri="{FF2B5EF4-FFF2-40B4-BE49-F238E27FC236}">
                <a16:creationId xmlns:a16="http://schemas.microsoft.com/office/drawing/2014/main" id="{C72D8014-447D-4DF1-9F9D-23C5FE4EBFA7}"/>
              </a:ext>
            </a:extLst>
          </p:cNvPr>
          <p:cNvSpPr/>
          <p:nvPr/>
        </p:nvSpPr>
        <p:spPr>
          <a:xfrm>
            <a:off x="527050" y="358635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menos</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93" name="Rectangle: Rounded Corners 9">
            <a:extLst>
              <a:ext uri="{FF2B5EF4-FFF2-40B4-BE49-F238E27FC236}">
                <a16:creationId xmlns:a16="http://schemas.microsoft.com/office/drawing/2014/main" id="{FD70EE1A-9962-4A6E-A281-B0F051847D2F}"/>
              </a:ext>
            </a:extLst>
          </p:cNvPr>
          <p:cNvSpPr/>
          <p:nvPr/>
        </p:nvSpPr>
        <p:spPr>
          <a:xfrm>
            <a:off x="527050" y="421500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sábado</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97" name="Rectangle: Rounded Corners 8">
            <a:extLst>
              <a:ext uri="{FF2B5EF4-FFF2-40B4-BE49-F238E27FC236}">
                <a16:creationId xmlns:a16="http://schemas.microsoft.com/office/drawing/2014/main" id="{2E75EF0F-E85A-4130-BB20-DB38CE934B63}"/>
              </a:ext>
            </a:extLst>
          </p:cNvPr>
          <p:cNvSpPr/>
          <p:nvPr/>
        </p:nvSpPr>
        <p:spPr>
          <a:xfrm>
            <a:off x="527050" y="4842117"/>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aburrido</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99" name="Rectangle: Rounded Corners 14">
            <a:extLst>
              <a:ext uri="{FF2B5EF4-FFF2-40B4-BE49-F238E27FC236}">
                <a16:creationId xmlns:a16="http://schemas.microsoft.com/office/drawing/2014/main" id="{4EF1932B-2132-4B73-B3C7-DF51B0D4B807}"/>
              </a:ext>
            </a:extLst>
          </p:cNvPr>
          <p:cNvSpPr/>
          <p:nvPr/>
        </p:nvSpPr>
        <p:spPr>
          <a:xfrm>
            <a:off x="2647950" y="1144971"/>
            <a:ext cx="144819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nervioso</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100" name="Rectangle: Rounded Corners 16">
            <a:extLst>
              <a:ext uri="{FF2B5EF4-FFF2-40B4-BE49-F238E27FC236}">
                <a16:creationId xmlns:a16="http://schemas.microsoft.com/office/drawing/2014/main" id="{D5B5514D-5D92-4866-9F6D-5CECAC24724C}"/>
              </a:ext>
            </a:extLst>
          </p:cNvPr>
          <p:cNvSpPr/>
          <p:nvPr/>
        </p:nvSpPr>
        <p:spPr>
          <a:xfrm>
            <a:off x="4442324" y="1134159"/>
            <a:ext cx="1650193"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tranquilo</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01" name="Rectangle: Rounded Corners 17">
            <a:extLst>
              <a:ext uri="{FF2B5EF4-FFF2-40B4-BE49-F238E27FC236}">
                <a16:creationId xmlns:a16="http://schemas.microsoft.com/office/drawing/2014/main" id="{2805A884-B38C-47AA-A188-A70D9A9116E3}"/>
              </a:ext>
            </a:extLst>
          </p:cNvPr>
          <p:cNvSpPr/>
          <p:nvPr/>
        </p:nvSpPr>
        <p:spPr>
          <a:xfrm>
            <a:off x="6274684" y="113481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simpático</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04" name="Rectangle: Rounded Corners 17">
            <a:extLst>
              <a:ext uri="{FF2B5EF4-FFF2-40B4-BE49-F238E27FC236}">
                <a16:creationId xmlns:a16="http://schemas.microsoft.com/office/drawing/2014/main" id="{718C044B-E8F6-4A6A-B36D-903637899256}"/>
              </a:ext>
            </a:extLst>
          </p:cNvPr>
          <p:cNvSpPr/>
          <p:nvPr/>
        </p:nvSpPr>
        <p:spPr>
          <a:xfrm>
            <a:off x="8184431" y="1134159"/>
            <a:ext cx="1679095"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gracioso</a:t>
            </a:r>
          </a:p>
        </p:txBody>
      </p:sp>
      <p:sp>
        <p:nvSpPr>
          <p:cNvPr id="107" name="Rectangle: Rounded Corners 29">
            <a:extLst>
              <a:ext uri="{FF2B5EF4-FFF2-40B4-BE49-F238E27FC236}">
                <a16:creationId xmlns:a16="http://schemas.microsoft.com/office/drawing/2014/main" id="{7B433723-3161-4ACC-8F35-A1A8A7F33466}"/>
              </a:ext>
            </a:extLst>
          </p:cNvPr>
          <p:cNvSpPr/>
          <p:nvPr/>
        </p:nvSpPr>
        <p:spPr>
          <a:xfrm>
            <a:off x="10001406" y="1876159"/>
            <a:ext cx="154305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paisaje</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10" name="Rectangle: Rounded Corners 28">
            <a:extLst>
              <a:ext uri="{FF2B5EF4-FFF2-40B4-BE49-F238E27FC236}">
                <a16:creationId xmlns:a16="http://schemas.microsoft.com/office/drawing/2014/main" id="{9AF5C812-6B9E-454C-ABC0-4AA89B899016}"/>
              </a:ext>
            </a:extLst>
          </p:cNvPr>
          <p:cNvSpPr/>
          <p:nvPr/>
        </p:nvSpPr>
        <p:spPr>
          <a:xfrm>
            <a:off x="10001407" y="256235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F0302020204030204"/>
              </a:rPr>
              <a:t>campo</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112" name="Rectangle: Rounded Corners 27">
            <a:extLst>
              <a:ext uri="{FF2B5EF4-FFF2-40B4-BE49-F238E27FC236}">
                <a16:creationId xmlns:a16="http://schemas.microsoft.com/office/drawing/2014/main" id="{EF9090E3-4FA3-497A-8866-4DFD4A7185C0}"/>
              </a:ext>
            </a:extLst>
          </p:cNvPr>
          <p:cNvSpPr/>
          <p:nvPr/>
        </p:nvSpPr>
        <p:spPr>
          <a:xfrm>
            <a:off x="10001407" y="3219776"/>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muy</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113" name="Rectangle: Rounded Corners 26">
            <a:extLst>
              <a:ext uri="{FF2B5EF4-FFF2-40B4-BE49-F238E27FC236}">
                <a16:creationId xmlns:a16="http://schemas.microsoft.com/office/drawing/2014/main" id="{3FC538F8-A700-4C89-A4B9-109E80C049F0}"/>
              </a:ext>
            </a:extLst>
          </p:cNvPr>
          <p:cNvSpPr/>
          <p:nvPr/>
        </p:nvSpPr>
        <p:spPr>
          <a:xfrm>
            <a:off x="10001407" y="387719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mejor</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15" name="Rectangle: Rounded Corners 25">
            <a:extLst>
              <a:ext uri="{FF2B5EF4-FFF2-40B4-BE49-F238E27FC236}">
                <a16:creationId xmlns:a16="http://schemas.microsoft.com/office/drawing/2014/main" id="{E9EE054C-96A5-4BC3-83EA-7C910269CAE7}"/>
              </a:ext>
            </a:extLst>
          </p:cNvPr>
          <p:cNvSpPr/>
          <p:nvPr/>
        </p:nvSpPr>
        <p:spPr>
          <a:xfrm>
            <a:off x="10001407" y="450430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oscuro</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17" name="Rectangle: Rounded Corners 25">
            <a:extLst>
              <a:ext uri="{FF2B5EF4-FFF2-40B4-BE49-F238E27FC236}">
                <a16:creationId xmlns:a16="http://schemas.microsoft.com/office/drawing/2014/main" id="{BDE57DCD-6F0A-422B-878B-7B1992273EAC}"/>
              </a:ext>
            </a:extLst>
          </p:cNvPr>
          <p:cNvSpPr/>
          <p:nvPr/>
        </p:nvSpPr>
        <p:spPr>
          <a:xfrm>
            <a:off x="9985173" y="5104017"/>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más</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18" name="Rectangle: Rounded Corners 21">
            <a:extLst>
              <a:ext uri="{FF2B5EF4-FFF2-40B4-BE49-F238E27FC236}">
                <a16:creationId xmlns:a16="http://schemas.microsoft.com/office/drawing/2014/main" id="{F7CD9C57-B403-466E-BE66-3DB02EE1182D}"/>
              </a:ext>
            </a:extLst>
          </p:cNvPr>
          <p:cNvSpPr/>
          <p:nvPr/>
        </p:nvSpPr>
        <p:spPr>
          <a:xfrm>
            <a:off x="2762250" y="5836431"/>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enfermo</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19" name="Rectangle: Rounded Corners 22">
            <a:extLst>
              <a:ext uri="{FF2B5EF4-FFF2-40B4-BE49-F238E27FC236}">
                <a16:creationId xmlns:a16="http://schemas.microsoft.com/office/drawing/2014/main" id="{386971B0-4FDE-441C-AFA6-CE3C381BAF5D}"/>
              </a:ext>
            </a:extLst>
          </p:cNvPr>
          <p:cNvSpPr/>
          <p:nvPr/>
        </p:nvSpPr>
        <p:spPr>
          <a:xfrm>
            <a:off x="4533900" y="584244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seco</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120" name="Rectangle: Rounded Corners 23">
            <a:extLst>
              <a:ext uri="{FF2B5EF4-FFF2-40B4-BE49-F238E27FC236}">
                <a16:creationId xmlns:a16="http://schemas.microsoft.com/office/drawing/2014/main" id="{AB97BF27-1488-408A-A793-7505B310332F}"/>
              </a:ext>
            </a:extLst>
          </p:cNvPr>
          <p:cNvSpPr/>
          <p:nvPr/>
        </p:nvSpPr>
        <p:spPr>
          <a:xfrm>
            <a:off x="6269213" y="585565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pueblo</a:t>
            </a:r>
          </a:p>
        </p:txBody>
      </p:sp>
      <p:sp>
        <p:nvSpPr>
          <p:cNvPr id="122" name="Rectangle: Rounded Corners 24">
            <a:extLst>
              <a:ext uri="{FF2B5EF4-FFF2-40B4-BE49-F238E27FC236}">
                <a16:creationId xmlns:a16="http://schemas.microsoft.com/office/drawing/2014/main" id="{9C9C760E-9AC7-46D3-8DCA-8A8C8746A143}"/>
              </a:ext>
            </a:extLst>
          </p:cNvPr>
          <p:cNvSpPr/>
          <p:nvPr/>
        </p:nvSpPr>
        <p:spPr>
          <a:xfrm>
            <a:off x="8004526" y="5836431"/>
            <a:ext cx="17716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guapo</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35" name="Rectangle: Rounded Corners 14">
            <a:extLst>
              <a:ext uri="{FF2B5EF4-FFF2-40B4-BE49-F238E27FC236}">
                <a16:creationId xmlns:a16="http://schemas.microsoft.com/office/drawing/2014/main" id="{987B37B0-769D-4E60-B58D-1007B525E722}"/>
              </a:ext>
            </a:extLst>
          </p:cNvPr>
          <p:cNvSpPr/>
          <p:nvPr/>
        </p:nvSpPr>
        <p:spPr>
          <a:xfrm>
            <a:off x="524625" y="1606660"/>
            <a:ext cx="1543050"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F0302020204030204"/>
              </a:rPr>
              <a:t>tonto</a:t>
            </a:r>
            <a:endParaRPr kumimoji="0" lang="en-GB"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32" name="Rectangle: Rounded Corners 14">
            <a:extLst>
              <a:ext uri="{FF2B5EF4-FFF2-40B4-BE49-F238E27FC236}">
                <a16:creationId xmlns:a16="http://schemas.microsoft.com/office/drawing/2014/main" id="{987B37B0-769D-4E60-B58D-1007B525E722}"/>
              </a:ext>
            </a:extLst>
          </p:cNvPr>
          <p:cNvSpPr/>
          <p:nvPr/>
        </p:nvSpPr>
        <p:spPr>
          <a:xfrm>
            <a:off x="524625" y="4204631"/>
            <a:ext cx="1543050"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chemeClr val="tx1"/>
                </a:solidFill>
                <a:latin typeface="Century Gothic" panose="020F0302020204030204"/>
              </a:rPr>
              <a:t>sábado</a:t>
            </a:r>
            <a:endParaRPr kumimoji="0" lang="en-GB"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39" name="Rectangle: Rounded Corners 14">
            <a:extLst>
              <a:ext uri="{FF2B5EF4-FFF2-40B4-BE49-F238E27FC236}">
                <a16:creationId xmlns:a16="http://schemas.microsoft.com/office/drawing/2014/main" id="{987B37B0-769D-4E60-B58D-1007B525E722}"/>
              </a:ext>
            </a:extLst>
          </p:cNvPr>
          <p:cNvSpPr/>
          <p:nvPr/>
        </p:nvSpPr>
        <p:spPr>
          <a:xfrm>
            <a:off x="6277214" y="5836431"/>
            <a:ext cx="1535049" cy="47302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chemeClr val="tx1"/>
                </a:solidFill>
                <a:latin typeface="Century Gothic" panose="020F0302020204030204"/>
              </a:rPr>
              <a:t>pueblo</a:t>
            </a:r>
            <a:endParaRPr kumimoji="0" lang="en-GB"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64" name="Rectangle: Rounded Corners 14">
            <a:extLst>
              <a:ext uri="{FF2B5EF4-FFF2-40B4-BE49-F238E27FC236}">
                <a16:creationId xmlns:a16="http://schemas.microsoft.com/office/drawing/2014/main" id="{987B37B0-769D-4E60-B58D-1007B525E722}"/>
              </a:ext>
            </a:extLst>
          </p:cNvPr>
          <p:cNvSpPr/>
          <p:nvPr/>
        </p:nvSpPr>
        <p:spPr>
          <a:xfrm>
            <a:off x="9979572" y="2541600"/>
            <a:ext cx="1564885"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F0302020204030204"/>
              </a:rPr>
              <a:t>campo</a:t>
            </a:r>
            <a:endParaRPr kumimoji="0" lang="en-GB" sz="2000" i="0" u="none" strike="noStrike" kern="1200" cap="none" spc="0" normalizeH="0" baseline="0" noProof="0" dirty="0">
              <a:ln>
                <a:noFill/>
              </a:ln>
              <a:solidFill>
                <a:schemeClr val="tx1"/>
              </a:solidFill>
              <a:effectLst/>
              <a:uLnTx/>
              <a:uFillTx/>
              <a:latin typeface="Century Gothic" panose="020F0302020204030204"/>
            </a:endParaRPr>
          </a:p>
        </p:txBody>
      </p:sp>
      <p:sp>
        <p:nvSpPr>
          <p:cNvPr id="105" name="Rectangle: Rounded Corners 14">
            <a:extLst>
              <a:ext uri="{FF2B5EF4-FFF2-40B4-BE49-F238E27FC236}">
                <a16:creationId xmlns:a16="http://schemas.microsoft.com/office/drawing/2014/main" id="{987B37B0-769D-4E60-B58D-1007B525E722}"/>
              </a:ext>
            </a:extLst>
          </p:cNvPr>
          <p:cNvSpPr/>
          <p:nvPr/>
        </p:nvSpPr>
        <p:spPr>
          <a:xfrm>
            <a:off x="524625" y="2910540"/>
            <a:ext cx="1557503"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contento</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96" name="Rectangle: Rounded Corners 14">
            <a:extLst>
              <a:ext uri="{FF2B5EF4-FFF2-40B4-BE49-F238E27FC236}">
                <a16:creationId xmlns:a16="http://schemas.microsoft.com/office/drawing/2014/main" id="{987B37B0-769D-4E60-B58D-1007B525E722}"/>
              </a:ext>
            </a:extLst>
          </p:cNvPr>
          <p:cNvSpPr/>
          <p:nvPr/>
        </p:nvSpPr>
        <p:spPr>
          <a:xfrm>
            <a:off x="9977594" y="5111592"/>
            <a:ext cx="1590674"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más</a:t>
            </a:r>
            <a:endParaRPr kumimoji="0" lang="en-GB"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72" name="Rectangle: Rounded Corners 14">
            <a:extLst>
              <a:ext uri="{FF2B5EF4-FFF2-40B4-BE49-F238E27FC236}">
                <a16:creationId xmlns:a16="http://schemas.microsoft.com/office/drawing/2014/main" id="{987B37B0-769D-4E60-B58D-1007B525E722}"/>
              </a:ext>
            </a:extLst>
          </p:cNvPr>
          <p:cNvSpPr/>
          <p:nvPr/>
        </p:nvSpPr>
        <p:spPr>
          <a:xfrm>
            <a:off x="4438690" y="1123782"/>
            <a:ext cx="1664033"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tranquilo</a:t>
            </a:r>
            <a:endParaRPr kumimoji="0" lang="en-GB" sz="2000" i="0" u="none" strike="noStrike" kern="1200" cap="none" spc="0" normalizeH="0" baseline="0" noProof="0" dirty="0">
              <a:ln>
                <a:noFill/>
              </a:ln>
              <a:solidFill>
                <a:schemeClr val="tx1"/>
              </a:solidFill>
              <a:effectLst/>
              <a:uLnTx/>
              <a:uFillTx/>
              <a:latin typeface="Century Gothic" panose="020F0302020204030204"/>
            </a:endParaRPr>
          </a:p>
        </p:txBody>
      </p:sp>
      <p:sp>
        <p:nvSpPr>
          <p:cNvPr id="111" name="Rectangle: Rounded Corners 14">
            <a:extLst>
              <a:ext uri="{FF2B5EF4-FFF2-40B4-BE49-F238E27FC236}">
                <a16:creationId xmlns:a16="http://schemas.microsoft.com/office/drawing/2014/main" id="{987B37B0-769D-4E60-B58D-1007B525E722}"/>
              </a:ext>
            </a:extLst>
          </p:cNvPr>
          <p:cNvSpPr/>
          <p:nvPr/>
        </p:nvSpPr>
        <p:spPr>
          <a:xfrm>
            <a:off x="2771291" y="5836431"/>
            <a:ext cx="1609793" cy="50463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enfermo</a:t>
            </a:r>
            <a:endParaRPr kumimoji="0" lang="en-GB"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102" name="Rectangle: Rounded Corners 14">
            <a:extLst>
              <a:ext uri="{FF2B5EF4-FFF2-40B4-BE49-F238E27FC236}">
                <a16:creationId xmlns:a16="http://schemas.microsoft.com/office/drawing/2014/main" id="{987B37B0-769D-4E60-B58D-1007B525E722}"/>
              </a:ext>
            </a:extLst>
          </p:cNvPr>
          <p:cNvSpPr/>
          <p:nvPr/>
        </p:nvSpPr>
        <p:spPr>
          <a:xfrm>
            <a:off x="4541900" y="5834900"/>
            <a:ext cx="1543051"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chemeClr val="tx1"/>
                </a:solidFill>
                <a:latin typeface="Century Gothic" panose="020F0302020204030204"/>
              </a:rPr>
              <a:t>seco</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74" name="Rectangle: Rounded Corners 14">
            <a:extLst>
              <a:ext uri="{FF2B5EF4-FFF2-40B4-BE49-F238E27FC236}">
                <a16:creationId xmlns:a16="http://schemas.microsoft.com/office/drawing/2014/main" id="{987B37B0-769D-4E60-B58D-1007B525E722}"/>
              </a:ext>
            </a:extLst>
          </p:cNvPr>
          <p:cNvSpPr/>
          <p:nvPr/>
        </p:nvSpPr>
        <p:spPr>
          <a:xfrm>
            <a:off x="9985172" y="1843012"/>
            <a:ext cx="1590673"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chemeClr val="tx1"/>
                </a:solidFill>
                <a:latin typeface="Century Gothic" panose="020F0302020204030204"/>
              </a:rPr>
              <a:t>paisaje</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94" name="Rectangle: Rounded Corners 14">
            <a:extLst>
              <a:ext uri="{FF2B5EF4-FFF2-40B4-BE49-F238E27FC236}">
                <a16:creationId xmlns:a16="http://schemas.microsoft.com/office/drawing/2014/main" id="{987B37B0-769D-4E60-B58D-1007B525E722}"/>
              </a:ext>
            </a:extLst>
          </p:cNvPr>
          <p:cNvSpPr/>
          <p:nvPr/>
        </p:nvSpPr>
        <p:spPr>
          <a:xfrm>
            <a:off x="517305" y="3589877"/>
            <a:ext cx="1543051"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chemeClr val="tx1"/>
                </a:solidFill>
                <a:latin typeface="Century Gothic" panose="020F0302020204030204"/>
              </a:rPr>
              <a:t>menos</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79" name="Rectangle: Rounded Corners 14">
            <a:extLst>
              <a:ext uri="{FF2B5EF4-FFF2-40B4-BE49-F238E27FC236}">
                <a16:creationId xmlns:a16="http://schemas.microsoft.com/office/drawing/2014/main" id="{987B37B0-769D-4E60-B58D-1007B525E722}"/>
              </a:ext>
            </a:extLst>
          </p:cNvPr>
          <p:cNvSpPr/>
          <p:nvPr/>
        </p:nvSpPr>
        <p:spPr>
          <a:xfrm>
            <a:off x="524625" y="4845145"/>
            <a:ext cx="1543051"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aburrid</a:t>
            </a:r>
            <a:r>
              <a:rPr lang="en-GB" sz="2000" b="1" dirty="0" err="1">
                <a:solidFill>
                  <a:schemeClr val="tx1"/>
                </a:solidFill>
                <a:latin typeface="Century Gothic" panose="020F0302020204030204"/>
              </a:rPr>
              <a:t>a</a:t>
            </a:r>
            <a:endParaRPr kumimoji="0" lang="en-GB"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125" name="Rectangle: Rounded Corners 14">
            <a:extLst>
              <a:ext uri="{FF2B5EF4-FFF2-40B4-BE49-F238E27FC236}">
                <a16:creationId xmlns:a16="http://schemas.microsoft.com/office/drawing/2014/main" id="{987B37B0-769D-4E60-B58D-1007B525E722}"/>
              </a:ext>
            </a:extLst>
          </p:cNvPr>
          <p:cNvSpPr/>
          <p:nvPr/>
        </p:nvSpPr>
        <p:spPr>
          <a:xfrm>
            <a:off x="10010037" y="3869185"/>
            <a:ext cx="1525788" cy="47302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mejor</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86" name="Rectangle: Rounded Corners 14">
            <a:extLst>
              <a:ext uri="{FF2B5EF4-FFF2-40B4-BE49-F238E27FC236}">
                <a16:creationId xmlns:a16="http://schemas.microsoft.com/office/drawing/2014/main" id="{987B37B0-769D-4E60-B58D-1007B525E722}"/>
              </a:ext>
            </a:extLst>
          </p:cNvPr>
          <p:cNvSpPr/>
          <p:nvPr/>
        </p:nvSpPr>
        <p:spPr>
          <a:xfrm>
            <a:off x="8002722" y="5842448"/>
            <a:ext cx="1758211"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guap</a:t>
            </a:r>
            <a:r>
              <a:rPr lang="en-GB" sz="2000" b="1" dirty="0" err="1">
                <a:solidFill>
                  <a:schemeClr val="tx1"/>
                </a:solidFill>
                <a:latin typeface="Century Gothic" panose="020F0302020204030204"/>
              </a:rPr>
              <a:t>a</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88" name="Rectangle: Rounded Corners 14">
            <a:extLst>
              <a:ext uri="{FF2B5EF4-FFF2-40B4-BE49-F238E27FC236}">
                <a16:creationId xmlns:a16="http://schemas.microsoft.com/office/drawing/2014/main" id="{987B37B0-769D-4E60-B58D-1007B525E722}"/>
              </a:ext>
            </a:extLst>
          </p:cNvPr>
          <p:cNvSpPr/>
          <p:nvPr/>
        </p:nvSpPr>
        <p:spPr>
          <a:xfrm>
            <a:off x="6280854" y="1125226"/>
            <a:ext cx="1731616"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simpátic</a:t>
            </a:r>
            <a:r>
              <a:rPr lang="en-GB" sz="2000" b="1" dirty="0" err="1">
                <a:solidFill>
                  <a:schemeClr val="tx1"/>
                </a:solidFill>
                <a:latin typeface="Century Gothic" panose="020F0302020204030204"/>
              </a:rPr>
              <a:t>a</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77" name="Rectangle: Rounded Corners 14">
            <a:extLst>
              <a:ext uri="{FF2B5EF4-FFF2-40B4-BE49-F238E27FC236}">
                <a16:creationId xmlns:a16="http://schemas.microsoft.com/office/drawing/2014/main" id="{987B37B0-769D-4E60-B58D-1007B525E722}"/>
              </a:ext>
            </a:extLst>
          </p:cNvPr>
          <p:cNvSpPr/>
          <p:nvPr/>
        </p:nvSpPr>
        <p:spPr>
          <a:xfrm>
            <a:off x="10008983" y="3217130"/>
            <a:ext cx="1543050"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muy</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91" name="Rectangle: Rounded Corners 14">
            <a:extLst>
              <a:ext uri="{FF2B5EF4-FFF2-40B4-BE49-F238E27FC236}">
                <a16:creationId xmlns:a16="http://schemas.microsoft.com/office/drawing/2014/main" id="{987B37B0-769D-4E60-B58D-1007B525E722}"/>
              </a:ext>
            </a:extLst>
          </p:cNvPr>
          <p:cNvSpPr/>
          <p:nvPr/>
        </p:nvSpPr>
        <p:spPr>
          <a:xfrm>
            <a:off x="8181343" y="1134594"/>
            <a:ext cx="1679094"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chemeClr val="tx1"/>
                </a:solidFill>
                <a:latin typeface="Century Gothic" panose="020F0302020204030204"/>
              </a:rPr>
              <a:t>gracios</a:t>
            </a:r>
            <a:r>
              <a:rPr lang="en-GB" sz="2000" b="1" noProof="0" dirty="0" err="1">
                <a:solidFill>
                  <a:schemeClr val="tx1"/>
                </a:solidFill>
                <a:latin typeface="Century Gothic" panose="020F0302020204030204"/>
              </a:rPr>
              <a:t>a</a:t>
            </a:r>
            <a:endParaRPr kumimoji="0" lang="en-GB"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114" name="Rectangle: Rounded Corners 14">
            <a:extLst>
              <a:ext uri="{FF2B5EF4-FFF2-40B4-BE49-F238E27FC236}">
                <a16:creationId xmlns:a16="http://schemas.microsoft.com/office/drawing/2014/main" id="{987B37B0-769D-4E60-B58D-1007B525E722}"/>
              </a:ext>
            </a:extLst>
          </p:cNvPr>
          <p:cNvSpPr/>
          <p:nvPr/>
        </p:nvSpPr>
        <p:spPr>
          <a:xfrm>
            <a:off x="10008983" y="4494396"/>
            <a:ext cx="1559285"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oscuro</a:t>
            </a:r>
            <a:endParaRPr kumimoji="0" lang="en-GB"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108" name="Rectangle: Rounded Corners 14">
            <a:extLst>
              <a:ext uri="{FF2B5EF4-FFF2-40B4-BE49-F238E27FC236}">
                <a16:creationId xmlns:a16="http://schemas.microsoft.com/office/drawing/2014/main" id="{987B37B0-769D-4E60-B58D-1007B525E722}"/>
              </a:ext>
            </a:extLst>
          </p:cNvPr>
          <p:cNvSpPr/>
          <p:nvPr/>
        </p:nvSpPr>
        <p:spPr>
          <a:xfrm>
            <a:off x="2572679" y="1142661"/>
            <a:ext cx="1543050"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chemeClr val="tx1"/>
                </a:solidFill>
                <a:latin typeface="Century Gothic" panose="020F0302020204030204"/>
              </a:rPr>
              <a:t>nervios</a:t>
            </a:r>
            <a:r>
              <a:rPr lang="en-GB" sz="2000" b="1" noProof="0" dirty="0" err="1">
                <a:solidFill>
                  <a:schemeClr val="tx1"/>
                </a:solidFill>
                <a:latin typeface="Century Gothic" panose="020F0302020204030204"/>
              </a:rPr>
              <a:t>a</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cxnSp>
        <p:nvCxnSpPr>
          <p:cNvPr id="81" name="Straight Connector 80">
            <a:extLst>
              <a:ext uri="{FF2B5EF4-FFF2-40B4-BE49-F238E27FC236}">
                <a16:creationId xmlns:a16="http://schemas.microsoft.com/office/drawing/2014/main" id="{5B67B341-C41E-4FAB-BEAE-A6D0FF444759}"/>
              </a:ext>
            </a:extLst>
          </p:cNvPr>
          <p:cNvCxnSpPr>
            <a:cxnSpLocks/>
          </p:cNvCxnSpPr>
          <p:nvPr/>
        </p:nvCxnSpPr>
        <p:spPr>
          <a:xfrm flipV="1">
            <a:off x="4182695" y="5301221"/>
            <a:ext cx="724983" cy="122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31" name="Rectangle: Rounded Corners 14">
            <a:extLst>
              <a:ext uri="{FF2B5EF4-FFF2-40B4-BE49-F238E27FC236}">
                <a16:creationId xmlns:a16="http://schemas.microsoft.com/office/drawing/2014/main" id="{987B37B0-769D-4E60-B58D-1007B525E722}"/>
              </a:ext>
            </a:extLst>
          </p:cNvPr>
          <p:cNvSpPr/>
          <p:nvPr/>
        </p:nvSpPr>
        <p:spPr>
          <a:xfrm>
            <a:off x="524625" y="2224345"/>
            <a:ext cx="1561875"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chemeClr val="tx1"/>
                </a:solidFill>
                <a:latin typeface="Century Gothic" panose="020F0302020204030204"/>
              </a:rPr>
              <a:t>viernes</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cxnSp>
        <p:nvCxnSpPr>
          <p:cNvPr id="70" name="Straight Connector 69">
            <a:extLst>
              <a:ext uri="{FF2B5EF4-FFF2-40B4-BE49-F238E27FC236}">
                <a16:creationId xmlns:a16="http://schemas.microsoft.com/office/drawing/2014/main" id="{1693410F-2EBF-48D7-BF73-274B805170D3}"/>
              </a:ext>
            </a:extLst>
          </p:cNvPr>
          <p:cNvCxnSpPr>
            <a:cxnSpLocks/>
          </p:cNvCxnSpPr>
          <p:nvPr/>
        </p:nvCxnSpPr>
        <p:spPr>
          <a:xfrm>
            <a:off x="4047943" y="3718088"/>
            <a:ext cx="53015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0AAD440-7581-445F-933D-0A973912B9F5}"/>
              </a:ext>
            </a:extLst>
          </p:cNvPr>
          <p:cNvSpPr txBox="1"/>
          <p:nvPr/>
        </p:nvSpPr>
        <p:spPr>
          <a:xfrm>
            <a:off x="5786377" y="1875506"/>
            <a:ext cx="686499" cy="400110"/>
          </a:xfrm>
          <a:prstGeom prst="rect">
            <a:avLst/>
          </a:prstGeom>
          <a:solidFill>
            <a:srgbClr val="FFC000"/>
          </a:solidFill>
        </p:spPr>
        <p:txBody>
          <a:bodyPr wrap="square" rtlCol="0">
            <a:spAutoFit/>
          </a:bodyPr>
          <a:lstStyle/>
          <a:p>
            <a:pPr algn="l"/>
            <a:r>
              <a:rPr lang="en-GB" sz="2000" b="1" dirty="0"/>
              <a:t>del</a:t>
            </a:r>
          </a:p>
        </p:txBody>
      </p:sp>
      <p:sp>
        <p:nvSpPr>
          <p:cNvPr id="76" name="TextBox 75">
            <a:extLst>
              <a:ext uri="{FF2B5EF4-FFF2-40B4-BE49-F238E27FC236}">
                <a16:creationId xmlns:a16="http://schemas.microsoft.com/office/drawing/2014/main" id="{0125F875-9795-41A1-88E7-AEB9EC69082C}"/>
              </a:ext>
            </a:extLst>
          </p:cNvPr>
          <p:cNvSpPr txBox="1"/>
          <p:nvPr/>
        </p:nvSpPr>
        <p:spPr>
          <a:xfrm>
            <a:off x="5715738" y="2202092"/>
            <a:ext cx="409559" cy="400110"/>
          </a:xfrm>
          <a:prstGeom prst="rect">
            <a:avLst/>
          </a:prstGeom>
          <a:solidFill>
            <a:srgbClr val="FFC000"/>
          </a:solidFill>
        </p:spPr>
        <p:txBody>
          <a:bodyPr wrap="square" rtlCol="0">
            <a:spAutoFit/>
          </a:bodyPr>
          <a:lstStyle/>
          <a:p>
            <a:pPr algn="l"/>
            <a:r>
              <a:rPr lang="en-GB" sz="2000" b="1" dirty="0"/>
              <a:t>el</a:t>
            </a:r>
          </a:p>
        </p:txBody>
      </p:sp>
      <p:sp>
        <p:nvSpPr>
          <p:cNvPr id="83" name="TextBox 82">
            <a:extLst>
              <a:ext uri="{FF2B5EF4-FFF2-40B4-BE49-F238E27FC236}">
                <a16:creationId xmlns:a16="http://schemas.microsoft.com/office/drawing/2014/main" id="{437D7FF3-AEDE-4CA6-9DFC-9412CD79B446}"/>
              </a:ext>
            </a:extLst>
          </p:cNvPr>
          <p:cNvSpPr txBox="1"/>
          <p:nvPr/>
        </p:nvSpPr>
        <p:spPr>
          <a:xfrm>
            <a:off x="4070850" y="3095487"/>
            <a:ext cx="409559" cy="400110"/>
          </a:xfrm>
          <a:prstGeom prst="rect">
            <a:avLst/>
          </a:prstGeom>
          <a:solidFill>
            <a:srgbClr val="FFC000"/>
          </a:solidFill>
        </p:spPr>
        <p:txBody>
          <a:bodyPr wrap="square" rtlCol="0">
            <a:spAutoFit/>
          </a:bodyPr>
          <a:lstStyle/>
          <a:p>
            <a:pPr algn="l"/>
            <a:r>
              <a:rPr lang="en-GB" sz="2000" b="1" dirty="0"/>
              <a:t>el</a:t>
            </a:r>
          </a:p>
        </p:txBody>
      </p:sp>
      <p:cxnSp>
        <p:nvCxnSpPr>
          <p:cNvPr id="123" name="Straight Connector 122">
            <a:extLst>
              <a:ext uri="{FF2B5EF4-FFF2-40B4-BE49-F238E27FC236}">
                <a16:creationId xmlns:a16="http://schemas.microsoft.com/office/drawing/2014/main" id="{A77CC7A2-6E04-4334-8499-63D0E8022D29}"/>
              </a:ext>
            </a:extLst>
          </p:cNvPr>
          <p:cNvCxnSpPr>
            <a:cxnSpLocks/>
          </p:cNvCxnSpPr>
          <p:nvPr/>
        </p:nvCxnSpPr>
        <p:spPr>
          <a:xfrm flipV="1">
            <a:off x="3868524" y="3128588"/>
            <a:ext cx="179419" cy="33390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ADFCAEBA-93D5-4E3A-865C-5FB32E4597AA}"/>
              </a:ext>
            </a:extLst>
          </p:cNvPr>
          <p:cNvSpPr txBox="1"/>
          <p:nvPr/>
        </p:nvSpPr>
        <p:spPr>
          <a:xfrm>
            <a:off x="6219045" y="3725126"/>
            <a:ext cx="763551" cy="341667"/>
          </a:xfrm>
          <a:prstGeom prst="rect">
            <a:avLst/>
          </a:prstGeom>
          <a:solidFill>
            <a:srgbClr val="FFC000"/>
          </a:solidFill>
        </p:spPr>
        <p:txBody>
          <a:bodyPr wrap="square" rtlCol="0">
            <a:spAutoFit/>
          </a:bodyPr>
          <a:lstStyle/>
          <a:p>
            <a:pPr algn="l"/>
            <a:r>
              <a:rPr lang="en-GB" sz="1600" b="1" dirty="0"/>
              <a:t>no es</a:t>
            </a:r>
          </a:p>
        </p:txBody>
      </p:sp>
    </p:spTree>
    <p:extLst>
      <p:ext uri="{BB962C8B-B14F-4D97-AF65-F5344CB8AC3E}">
        <p14:creationId xmlns:p14="http://schemas.microsoft.com/office/powerpoint/2010/main" val="306253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7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8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7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2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2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8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8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8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88"/>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121"/>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77"/>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90"/>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91"/>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116"/>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114"/>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106"/>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108"/>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nodeType="clickEffect">
                                  <p:stCondLst>
                                    <p:cond delay="0"/>
                                  </p:stCondLst>
                                  <p:childTnLst>
                                    <p:set>
                                      <p:cBhvr>
                                        <p:cTn id="178" dur="1" fill="hold">
                                          <p:stCondLst>
                                            <p:cond delay="0"/>
                                          </p:stCondLst>
                                        </p:cTn>
                                        <p:tgtEl>
                                          <p:spTgt spid="81"/>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2" grpId="0" animBg="1"/>
      <p:bldP spid="39" grpId="0" animBg="1"/>
      <p:bldP spid="64" grpId="0" animBg="1"/>
      <p:bldP spid="105" grpId="0" animBg="1"/>
      <p:bldP spid="96" grpId="0" animBg="1"/>
      <p:bldP spid="72" grpId="0" animBg="1"/>
      <p:bldP spid="111" grpId="0" animBg="1"/>
      <p:bldP spid="102" grpId="0" animBg="1"/>
      <p:bldP spid="74" grpId="0" animBg="1"/>
      <p:bldP spid="94" grpId="0" animBg="1"/>
      <p:bldP spid="79" grpId="0" animBg="1"/>
      <p:bldP spid="125" grpId="0" animBg="1"/>
      <p:bldP spid="86" grpId="0" animBg="1"/>
      <p:bldP spid="88" grpId="0" animBg="1"/>
      <p:bldP spid="77" grpId="0" animBg="1"/>
      <p:bldP spid="91" grpId="0" animBg="1"/>
      <p:bldP spid="114" grpId="0" animBg="1"/>
      <p:bldP spid="108" grpId="0" animBg="1"/>
      <p:bldP spid="131" grpId="0" animBg="1"/>
      <p:bldP spid="6" grpId="0" animBg="1"/>
      <p:bldP spid="76" grpId="0" animBg="1"/>
      <p:bldP spid="83" grpId="0" animBg="1"/>
      <p:bldP spid="1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188895"/>
            <a:ext cx="4546600" cy="611027"/>
          </a:xfrm>
        </p:spPr>
        <p:txBody>
          <a:bodyPr>
            <a:normAutofit/>
          </a:bodyPr>
          <a:lstStyle/>
          <a:p>
            <a:r>
              <a:rPr lang="en-GB" sz="2400" b="1">
                <a:solidFill>
                  <a:schemeClr val="tx1"/>
                </a:solidFill>
              </a:rPr>
              <a:t>Respuestas</a:t>
            </a:r>
            <a:r>
              <a:rPr lang="en-GB" sz="2400" b="1" baseline="0">
                <a:solidFill>
                  <a:schemeClr val="tx1"/>
                </a:solidFill>
              </a:rPr>
              <a:t> (de la parte oral)</a:t>
            </a:r>
            <a:endParaRPr lang="en-GB" sz="2400" b="1">
              <a:solidFill>
                <a:schemeClr val="tx1"/>
              </a:solidFill>
            </a:endParaRPr>
          </a:p>
        </p:txBody>
      </p:sp>
      <p:sp>
        <p:nvSpPr>
          <p:cNvPr id="6" name="TextBox 5"/>
          <p:cNvSpPr txBox="1"/>
          <p:nvPr/>
        </p:nvSpPr>
        <p:spPr>
          <a:xfrm>
            <a:off x="8172823" y="3975427"/>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estoy</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menos</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nervioso</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/a que</a:t>
            </a:r>
          </a:p>
        </p:txBody>
      </p:sp>
      <p:sp>
        <p:nvSpPr>
          <p:cNvPr id="7" name="TextBox 6"/>
          <p:cNvSpPr txBox="1"/>
          <p:nvPr/>
        </p:nvSpPr>
        <p:spPr>
          <a:xfrm>
            <a:off x="8157915" y="1557102"/>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dirty="0" err="1">
                <a:solidFill>
                  <a:schemeClr val="tx2"/>
                </a:solidFill>
                <a:latin typeface="Century Gothic" panose="020F0302020204030204"/>
              </a:rPr>
              <a:t>estoy</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menos</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 tonto/a que</a:t>
            </a:r>
          </a:p>
        </p:txBody>
      </p:sp>
      <p:sp>
        <p:nvSpPr>
          <p:cNvPr id="8" name="TextBox 7"/>
          <p:cNvSpPr txBox="1"/>
          <p:nvPr/>
        </p:nvSpPr>
        <p:spPr>
          <a:xfrm>
            <a:off x="8157915" y="1939613"/>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soy </a:t>
            </a: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mejor</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 que </a:t>
            </a: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tú</a:t>
            </a:r>
            <a:endPar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9" name="TextBox 8"/>
          <p:cNvSpPr txBox="1"/>
          <p:nvPr/>
        </p:nvSpPr>
        <p:spPr>
          <a:xfrm>
            <a:off x="8164267" y="2321571"/>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estamos</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más</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enfermos</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/as que</a:t>
            </a:r>
          </a:p>
        </p:txBody>
      </p:sp>
      <p:sp>
        <p:nvSpPr>
          <p:cNvPr id="10" name="TextBox 9"/>
          <p:cNvSpPr txBox="1"/>
          <p:nvPr/>
        </p:nvSpPr>
        <p:spPr>
          <a:xfrm>
            <a:off x="8164267" y="2676667"/>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estoy</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más</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moreno</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/a que</a:t>
            </a:r>
          </a:p>
        </p:txBody>
      </p:sp>
      <p:sp>
        <p:nvSpPr>
          <p:cNvPr id="11" name="TextBox 10"/>
          <p:cNvSpPr txBox="1"/>
          <p:nvPr/>
        </p:nvSpPr>
        <p:spPr>
          <a:xfrm>
            <a:off x="8176970" y="3038318"/>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somos</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más</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activos</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/as que</a:t>
            </a:r>
          </a:p>
        </p:txBody>
      </p:sp>
      <p:pic>
        <p:nvPicPr>
          <p:cNvPr id="12" name="Imagen 2">
            <a:extLst>
              <a:ext uri="{FF2B5EF4-FFF2-40B4-BE49-F238E27FC236}">
                <a16:creationId xmlns:a16="http://schemas.microsoft.com/office/drawing/2014/main" id="{AE77C4CF-9574-43D2-A35E-8FC43E44BF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6340" y="215043"/>
            <a:ext cx="690860" cy="897221"/>
          </a:xfrm>
          <a:prstGeom prst="rect">
            <a:avLst/>
          </a:prstGeom>
        </p:spPr>
      </p:pic>
      <p:sp>
        <p:nvSpPr>
          <p:cNvPr id="17" name="TextBox 16"/>
          <p:cNvSpPr txBox="1"/>
          <p:nvPr/>
        </p:nvSpPr>
        <p:spPr>
          <a:xfrm>
            <a:off x="8176970" y="1184407"/>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estamos</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más</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 locos/as que</a:t>
            </a:r>
          </a:p>
        </p:txBody>
      </p:sp>
      <p:sp>
        <p:nvSpPr>
          <p:cNvPr id="18" name="TextBox 17"/>
          <p:cNvSpPr txBox="1"/>
          <p:nvPr/>
        </p:nvSpPr>
        <p:spPr>
          <a:xfrm>
            <a:off x="8172823" y="4365720"/>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estoy</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más</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emocionado</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/a que</a:t>
            </a:r>
          </a:p>
        </p:txBody>
      </p:sp>
      <p:sp>
        <p:nvSpPr>
          <p:cNvPr id="19" name="TextBox 18"/>
          <p:cNvSpPr txBox="1"/>
          <p:nvPr/>
        </p:nvSpPr>
        <p:spPr>
          <a:xfrm>
            <a:off x="8179174" y="4720816"/>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estamos</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más</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tranquilos</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/as que</a:t>
            </a:r>
          </a:p>
        </p:txBody>
      </p:sp>
      <p:sp>
        <p:nvSpPr>
          <p:cNvPr id="20" name="TextBox 19"/>
          <p:cNvSpPr txBox="1"/>
          <p:nvPr/>
        </p:nvSpPr>
        <p:spPr>
          <a:xfrm>
            <a:off x="8172823" y="5079189"/>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soy </a:t>
            </a: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peor</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 que </a:t>
            </a: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tú</a:t>
            </a:r>
            <a:endPar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21" name="TextBox 20"/>
          <p:cNvSpPr txBox="1"/>
          <p:nvPr/>
        </p:nvSpPr>
        <p:spPr>
          <a:xfrm>
            <a:off x="8198229" y="5415460"/>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soy </a:t>
            </a: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más</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simpático</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/a que</a:t>
            </a:r>
          </a:p>
        </p:txBody>
      </p:sp>
      <p:sp>
        <p:nvSpPr>
          <p:cNvPr id="22" name="TextBox 21"/>
          <p:cNvSpPr txBox="1"/>
          <p:nvPr/>
        </p:nvSpPr>
        <p:spPr>
          <a:xfrm>
            <a:off x="8185526" y="5795936"/>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somos</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menos</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chemeClr val="tx2"/>
                </a:solidFill>
                <a:effectLst/>
                <a:uLnTx/>
                <a:uFillTx/>
                <a:latin typeface="Century Gothic" panose="020F0302020204030204"/>
                <a:ea typeface="+mn-ea"/>
                <a:cs typeface="+mn-cs"/>
              </a:rPr>
              <a:t>aburridos</a:t>
            </a:r>
            <a:r>
              <a:rPr kumimoji="0" lang="en-GB" sz="2000" b="1" i="1" u="none" strike="noStrike" kern="1200" cap="none" spc="0" normalizeH="0" baseline="0" noProof="0" dirty="0">
                <a:ln>
                  <a:noFill/>
                </a:ln>
                <a:solidFill>
                  <a:schemeClr val="tx2"/>
                </a:solidFill>
                <a:effectLst/>
                <a:uLnTx/>
                <a:uFillTx/>
                <a:latin typeface="Century Gothic" panose="020F0302020204030204"/>
                <a:ea typeface="+mn-ea"/>
                <a:cs typeface="+mn-cs"/>
              </a:rPr>
              <a:t>/as que</a:t>
            </a:r>
          </a:p>
        </p:txBody>
      </p:sp>
      <p:sp>
        <p:nvSpPr>
          <p:cNvPr id="23" name="Título 1">
            <a:extLst>
              <a:ext uri="{FF2B5EF4-FFF2-40B4-BE49-F238E27FC236}">
                <a16:creationId xmlns:a16="http://schemas.microsoft.com/office/drawing/2014/main" id="{EE54BE97-7C81-EB41-BA9B-1C99DEE78326}"/>
              </a:ext>
            </a:extLst>
          </p:cNvPr>
          <p:cNvSpPr txBox="1">
            <a:spLocks/>
          </p:cNvSpPr>
          <p:nvPr/>
        </p:nvSpPr>
        <p:spPr>
          <a:xfrm>
            <a:off x="304800" y="741554"/>
            <a:ext cx="3614615" cy="334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x-none" sz="2400" b="1"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Persona A </a:t>
            </a:r>
            <a:endParaRPr kumimoji="0" lang="x-none" sz="24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24" name="Título 1">
            <a:extLst>
              <a:ext uri="{FF2B5EF4-FFF2-40B4-BE49-F238E27FC236}">
                <a16:creationId xmlns:a16="http://schemas.microsoft.com/office/drawing/2014/main" id="{EE54BE97-7C81-EB41-BA9B-1C99DEE78326}"/>
              </a:ext>
            </a:extLst>
          </p:cNvPr>
          <p:cNvSpPr txBox="1">
            <a:spLocks/>
          </p:cNvSpPr>
          <p:nvPr/>
        </p:nvSpPr>
        <p:spPr>
          <a:xfrm>
            <a:off x="304800" y="3520174"/>
            <a:ext cx="3614615" cy="334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x-none" sz="2400" b="1"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Persona </a:t>
            </a:r>
            <a:r>
              <a:rPr kumimoji="0" lang="en-GB" sz="2400" b="1"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B</a:t>
            </a:r>
            <a:r>
              <a:rPr kumimoji="0" lang="x-none" sz="2400" b="1"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 </a:t>
            </a:r>
            <a:endParaRPr kumimoji="0" lang="x-none" sz="24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27" name="TextBox 26">
            <a:extLst>
              <a:ext uri="{FF2B5EF4-FFF2-40B4-BE49-F238E27FC236}">
                <a16:creationId xmlns:a16="http://schemas.microsoft.com/office/drawing/2014/main" id="{291E88AB-30E4-E548-8537-B08B252F58FE}"/>
              </a:ext>
            </a:extLst>
          </p:cNvPr>
          <p:cNvSpPr txBox="1"/>
          <p:nvPr/>
        </p:nvSpPr>
        <p:spPr>
          <a:xfrm>
            <a:off x="163011" y="1180398"/>
            <a:ext cx="8428531" cy="21954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effectLst/>
                <a:uLnTx/>
                <a:uFillTx/>
                <a:latin typeface="Century Gothic" panose="020F0302020204030204"/>
                <a:ea typeface="+mn-ea"/>
                <a:cs typeface="+mn-cs"/>
              </a:rPr>
              <a:t>Cuando</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estamos</a:t>
            </a:r>
            <a:r>
              <a:rPr kumimoji="0" lang="en-US" sz="2000" b="0" i="0" u="none" strike="noStrike" kern="1200" cap="none" spc="0" normalizeH="0" baseline="0" noProof="0" dirty="0">
                <a:ln>
                  <a:noFill/>
                </a:ln>
                <a:effectLst/>
                <a:uLnTx/>
                <a:uFillTx/>
                <a:latin typeface="Century Gothic" panose="020F0302020204030204"/>
                <a:ea typeface="+mn-ea"/>
                <a:cs typeface="+mn-cs"/>
              </a:rPr>
              <a:t> con </a:t>
            </a:r>
            <a:r>
              <a:rPr kumimoji="0" lang="en-US" sz="2000" b="0" i="0" u="none" strike="noStrike" kern="1200" cap="none" spc="0" normalizeH="0" baseline="0" noProof="0" dirty="0" err="1">
                <a:ln>
                  <a:noFill/>
                </a:ln>
                <a:effectLst/>
                <a:uLnTx/>
                <a:uFillTx/>
                <a:latin typeface="Century Gothic" panose="020F0302020204030204"/>
                <a:ea typeface="+mn-ea"/>
                <a:cs typeface="+mn-cs"/>
              </a:rPr>
              <a:t>nuestros</a:t>
            </a:r>
            <a:r>
              <a:rPr kumimoji="0" lang="en-US" sz="2000" b="0" i="0" u="none" strike="noStrike" kern="1200" cap="none" spc="0" normalizeH="0" baseline="0" noProof="0" dirty="0">
                <a:ln>
                  <a:noFill/>
                </a:ln>
                <a:effectLst/>
                <a:uLnTx/>
                <a:uFillTx/>
                <a:latin typeface="Century Gothic" panose="020F0302020204030204"/>
                <a:ea typeface="+mn-ea"/>
                <a:cs typeface="+mn-cs"/>
              </a:rPr>
              <a:t> amigos </a:t>
            </a:r>
            <a:r>
              <a:rPr kumimoji="0" lang="en-US" sz="2000" b="1" i="0" u="none" strike="noStrike" kern="1200" cap="none" spc="0" normalizeH="0" baseline="0" noProof="0" dirty="0">
                <a:ln>
                  <a:noFill/>
                </a:ln>
                <a:effectLst/>
                <a:uLnTx/>
                <a:uFillTx/>
                <a:latin typeface="Century Gothic" panose="020F0302020204030204"/>
                <a:ea typeface="+mn-ea"/>
                <a:cs typeface="+mn-cs"/>
              </a:rPr>
              <a:t>we are </a:t>
            </a:r>
            <a:r>
              <a:rPr kumimoji="0" lang="en-US" sz="2000" b="1" i="1" u="none" strike="noStrike" kern="1200" cap="none" spc="0" normalizeH="0" baseline="0" noProof="0" dirty="0">
                <a:ln>
                  <a:noFill/>
                </a:ln>
                <a:effectLst/>
                <a:uLnTx/>
                <a:uFillTx/>
                <a:latin typeface="Century Gothic" panose="020F0302020204030204"/>
                <a:ea typeface="+mn-ea"/>
                <a:cs typeface="+mn-cs"/>
              </a:rPr>
              <a:t>crazier than…</a:t>
            </a:r>
            <a:endParaRPr kumimoji="0" lang="en-US" sz="2000" b="0" i="0" u="none" strike="noStrike" kern="1200" cap="none" spc="0" normalizeH="0" baseline="0" noProof="0" dirty="0">
              <a:ln>
                <a:noFill/>
              </a:ln>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effectLst/>
                <a:uLnTx/>
                <a:uFillTx/>
                <a:latin typeface="Century Gothic" panose="020F0302020204030204"/>
                <a:ea typeface="+mn-ea"/>
                <a:cs typeface="+mn-cs"/>
              </a:rPr>
              <a:t>Cuando</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estamos</a:t>
            </a:r>
            <a:r>
              <a:rPr kumimoji="0" lang="en-US" sz="2000" b="0" i="0" u="none" strike="noStrike" kern="1200" cap="none" spc="0" normalizeH="0" baseline="0" noProof="0" dirty="0">
                <a:ln>
                  <a:noFill/>
                </a:ln>
                <a:effectLst/>
                <a:uLnTx/>
                <a:uFillTx/>
                <a:latin typeface="Century Gothic" panose="020F0302020204030204"/>
                <a:ea typeface="+mn-ea"/>
                <a:cs typeface="+mn-cs"/>
              </a:rPr>
              <a:t> con </a:t>
            </a:r>
            <a:r>
              <a:rPr kumimoji="0" lang="en-US" sz="2000" b="0" i="0" u="none" strike="noStrike" kern="1200" cap="none" spc="0" normalizeH="0" baseline="0" noProof="0" dirty="0" err="1">
                <a:ln>
                  <a:noFill/>
                </a:ln>
                <a:effectLst/>
                <a:uLnTx/>
                <a:uFillTx/>
                <a:latin typeface="Century Gothic" panose="020F0302020204030204"/>
                <a:ea typeface="+mn-ea"/>
                <a:cs typeface="+mn-cs"/>
              </a:rPr>
              <a:t>nuestros</a:t>
            </a:r>
            <a:r>
              <a:rPr kumimoji="0" lang="en-US" sz="2000" b="0" i="0" u="none" strike="noStrike" kern="1200" cap="none" spc="0" normalizeH="0" baseline="0" noProof="0" dirty="0">
                <a:ln>
                  <a:noFill/>
                </a:ln>
                <a:effectLst/>
                <a:uLnTx/>
                <a:uFillTx/>
                <a:latin typeface="Century Gothic" panose="020F0302020204030204"/>
                <a:ea typeface="+mn-ea"/>
                <a:cs typeface="+mn-cs"/>
              </a:rPr>
              <a:t> padres, </a:t>
            </a:r>
            <a:r>
              <a:rPr kumimoji="0" lang="en-US" sz="2000" b="1" i="0" u="none" strike="noStrike" kern="1200" cap="none" spc="0" normalizeH="0" baseline="0" noProof="0" dirty="0">
                <a:ln>
                  <a:noFill/>
                </a:ln>
                <a:effectLst/>
                <a:uLnTx/>
                <a:uFillTx/>
                <a:latin typeface="Century Gothic"/>
                <a:ea typeface="+mn-ea"/>
                <a:cs typeface="+mn-cs"/>
              </a:rPr>
              <a:t>I am </a:t>
            </a:r>
            <a:r>
              <a:rPr kumimoji="0" lang="en-US" sz="2000" b="1" i="1" u="none" strike="noStrike" kern="1200" cap="none" spc="0" normalizeH="0" baseline="0" noProof="0" dirty="0">
                <a:ln>
                  <a:noFill/>
                </a:ln>
                <a:effectLst/>
                <a:uLnTx/>
                <a:uFillTx/>
                <a:latin typeface="Century Gothic"/>
                <a:ea typeface="+mn-ea"/>
                <a:cs typeface="+mn-cs"/>
              </a:rPr>
              <a:t>less silly than…</a:t>
            </a:r>
            <a:endParaRPr kumimoji="0" lang="en-US" sz="2000" b="0" i="0" u="none" strike="noStrike" kern="1200" cap="none" spc="0" normalizeH="0" baseline="0" noProof="0" dirty="0">
              <a:ln>
                <a:noFill/>
              </a:ln>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effectLst/>
                <a:uLnTx/>
                <a:uFillTx/>
                <a:latin typeface="Century Gothic"/>
                <a:ea typeface="+mn-ea"/>
                <a:cs typeface="+mn-cs"/>
              </a:rPr>
              <a:t>En</a:t>
            </a:r>
            <a:r>
              <a:rPr kumimoji="0" lang="en-US" sz="2000" b="0" i="0" u="none" strike="noStrike" kern="1200" cap="none" spc="0" normalizeH="0" baseline="0" noProof="0" dirty="0">
                <a:ln>
                  <a:noFill/>
                </a:ln>
                <a:effectLst/>
                <a:uLnTx/>
                <a:uFillTx/>
                <a:latin typeface="Century Gothic"/>
                <a:ea typeface="+mn-ea"/>
                <a:cs typeface="+mn-cs"/>
              </a:rPr>
              <a:t> los </a:t>
            </a:r>
            <a:r>
              <a:rPr kumimoji="0" lang="en-US" sz="2000" b="0" i="0" u="none" strike="noStrike" kern="1200" cap="none" spc="0" normalizeH="0" baseline="0" noProof="0" dirty="0" err="1">
                <a:ln>
                  <a:noFill/>
                </a:ln>
                <a:effectLst/>
                <a:uLnTx/>
                <a:uFillTx/>
                <a:latin typeface="Century Gothic"/>
                <a:ea typeface="+mn-ea"/>
                <a:cs typeface="+mn-cs"/>
              </a:rPr>
              <a:t>viajes</a:t>
            </a:r>
            <a:r>
              <a:rPr kumimoji="0" lang="en-US" sz="2000" b="0" i="0" u="none" strike="noStrike" kern="1200" cap="none" spc="0" normalizeH="0" baseline="0" noProof="0" dirty="0">
                <a:ln>
                  <a:noFill/>
                </a:ln>
                <a:effectLst/>
                <a:uLnTx/>
                <a:uFillTx/>
                <a:latin typeface="Century Gothic"/>
                <a:ea typeface="+mn-ea"/>
                <a:cs typeface="+mn-cs"/>
              </a:rPr>
              <a:t> con </a:t>
            </a:r>
            <a:r>
              <a:rPr kumimoji="0" lang="en-US" sz="2000" b="0" i="0" u="none" strike="noStrike" kern="1200" cap="none" spc="0" normalizeH="0" baseline="0" noProof="0" dirty="0" err="1">
                <a:ln>
                  <a:noFill/>
                </a:ln>
                <a:effectLst/>
                <a:uLnTx/>
                <a:uFillTx/>
                <a:latin typeface="Century Gothic"/>
                <a:ea typeface="+mn-ea"/>
                <a:cs typeface="+mn-cs"/>
              </a:rPr>
              <a:t>nuestros</a:t>
            </a:r>
            <a:r>
              <a:rPr kumimoji="0" lang="en-US" sz="2000" b="0" i="0" u="none" strike="noStrike" kern="1200" cap="none" spc="0" normalizeH="0" baseline="0" noProof="0" dirty="0">
                <a:ln>
                  <a:noFill/>
                </a:ln>
                <a:effectLst/>
                <a:uLnTx/>
                <a:uFillTx/>
                <a:latin typeface="Century Gothic"/>
                <a:ea typeface="+mn-ea"/>
                <a:cs typeface="+mn-cs"/>
              </a:rPr>
              <a:t> padres, </a:t>
            </a:r>
            <a:r>
              <a:rPr kumimoji="0" lang="en-US" sz="2000" b="1" i="0" u="none" strike="noStrike" kern="1200" cap="none" spc="0" normalizeH="0" baseline="0" noProof="0" dirty="0">
                <a:ln>
                  <a:noFill/>
                </a:ln>
                <a:effectLst/>
                <a:uLnTx/>
                <a:uFillTx/>
                <a:latin typeface="Century Gothic"/>
                <a:ea typeface="+mn-ea"/>
                <a:cs typeface="+mn-cs"/>
              </a:rPr>
              <a:t>I am better than you…</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effectLst/>
                <a:uLnTx/>
                <a:uFillTx/>
                <a:latin typeface="Century Gothic"/>
                <a:ea typeface="+mn-ea"/>
                <a:cs typeface="+mn-cs"/>
              </a:rPr>
              <a:t>Cuando</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0" i="0" u="none" strike="noStrike" kern="1200" cap="none" spc="0" normalizeH="0" baseline="0" noProof="0" dirty="0" err="1">
                <a:ln>
                  <a:noFill/>
                </a:ln>
                <a:effectLst/>
                <a:uLnTx/>
                <a:uFillTx/>
                <a:latin typeface="Century Gothic"/>
                <a:ea typeface="+mn-ea"/>
                <a:cs typeface="+mn-cs"/>
              </a:rPr>
              <a:t>viajamos</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0" i="0" u="none" strike="noStrike" kern="1200" cap="none" spc="0" normalizeH="0" baseline="0" noProof="0" dirty="0" err="1">
                <a:ln>
                  <a:noFill/>
                </a:ln>
                <a:effectLst/>
                <a:uLnTx/>
                <a:uFillTx/>
                <a:latin typeface="Century Gothic"/>
                <a:ea typeface="+mn-ea"/>
                <a:cs typeface="+mn-cs"/>
              </a:rPr>
              <a:t>en</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0" i="0" u="none" strike="noStrike" kern="1200" cap="none" spc="0" normalizeH="0" baseline="0" noProof="0" dirty="0" err="1">
                <a:ln>
                  <a:noFill/>
                </a:ln>
                <a:effectLst/>
                <a:uLnTx/>
                <a:uFillTx/>
                <a:latin typeface="Century Gothic"/>
                <a:ea typeface="+mn-ea"/>
                <a:cs typeface="+mn-cs"/>
              </a:rPr>
              <a:t>autobús</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1" i="1" u="none" strike="noStrike" kern="1200" cap="none" spc="0" normalizeH="0" baseline="0" noProof="0" dirty="0">
                <a:ln>
                  <a:noFill/>
                </a:ln>
                <a:effectLst/>
                <a:uLnTx/>
                <a:uFillTx/>
                <a:latin typeface="Century Gothic"/>
                <a:ea typeface="+mn-ea"/>
                <a:cs typeface="+mn-cs"/>
              </a:rPr>
              <a:t>we are sicker than…</a:t>
            </a:r>
            <a:endParaRPr kumimoji="0" lang="en-US" sz="2000" b="0" i="0" u="none" strike="noStrike" kern="1200" cap="none" spc="0" normalizeH="0" baseline="0" noProof="0" dirty="0">
              <a:ln>
                <a:noFill/>
              </a:ln>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effectLst/>
                <a:uLnTx/>
                <a:uFillTx/>
                <a:latin typeface="Century Gothic"/>
                <a:ea typeface="+mn-ea"/>
                <a:cs typeface="+mn-cs"/>
              </a:rPr>
              <a:t>Ahora</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1" i="1" u="none" strike="noStrike" kern="1200" cap="none" spc="0" normalizeH="0" baseline="0" noProof="0" dirty="0">
                <a:ln>
                  <a:noFill/>
                </a:ln>
                <a:effectLst/>
                <a:uLnTx/>
                <a:uFillTx/>
                <a:latin typeface="Century Gothic"/>
                <a:ea typeface="+mn-ea"/>
                <a:cs typeface="+mn-cs"/>
              </a:rPr>
              <a:t>I am more tanned than…</a:t>
            </a:r>
            <a:endParaRPr kumimoji="0" lang="en-US" sz="2000" b="0" i="0" u="none" strike="noStrike" kern="1200" cap="none" spc="0" normalizeH="0" baseline="0" noProof="0" dirty="0">
              <a:ln>
                <a:noFill/>
              </a:ln>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i="0" u="none" strike="noStrike" kern="1200" cap="none" spc="0" normalizeH="0" baseline="0" noProof="0" dirty="0">
                <a:ln>
                  <a:noFill/>
                </a:ln>
                <a:effectLst/>
                <a:uLnTx/>
                <a:uFillTx/>
                <a:latin typeface="Century Gothic"/>
                <a:ea typeface="+mn-ea"/>
                <a:cs typeface="+mn-cs"/>
              </a:rPr>
              <a:t>We are more active than…</a:t>
            </a:r>
            <a:r>
              <a:rPr kumimoji="0" lang="en-US" sz="2000" b="0" i="0" u="none" strike="noStrike" kern="1200" cap="none" spc="0" normalizeH="0" baseline="0" noProof="0" dirty="0">
                <a:ln>
                  <a:noFill/>
                </a:ln>
                <a:effectLst/>
                <a:uLnTx/>
                <a:uFillTx/>
                <a:latin typeface="Century Gothic"/>
                <a:ea typeface="+mn-ea"/>
                <a:cs typeface="+mn-cs"/>
              </a:rPr>
              <a:t>.</a:t>
            </a:r>
          </a:p>
        </p:txBody>
      </p:sp>
      <p:sp>
        <p:nvSpPr>
          <p:cNvPr id="28" name="TextBox 27">
            <a:extLst>
              <a:ext uri="{FF2B5EF4-FFF2-40B4-BE49-F238E27FC236}">
                <a16:creationId xmlns:a16="http://schemas.microsoft.com/office/drawing/2014/main" id="{AF2D9331-9809-FD42-80E8-7DE655FBF534}"/>
              </a:ext>
            </a:extLst>
          </p:cNvPr>
          <p:cNvSpPr txBox="1"/>
          <p:nvPr/>
        </p:nvSpPr>
        <p:spPr>
          <a:xfrm>
            <a:off x="163011" y="4032384"/>
            <a:ext cx="8428531" cy="21954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Con mis padres </a:t>
            </a:r>
            <a:r>
              <a:rPr kumimoji="0" lang="en-US" sz="2000" b="1" i="1" u="none" strike="noStrike" kern="1200" cap="none" spc="0" normalizeH="0" baseline="0" noProof="0" dirty="0">
                <a:ln>
                  <a:noFill/>
                </a:ln>
                <a:effectLst/>
                <a:uLnTx/>
                <a:uFillTx/>
                <a:latin typeface="Century Gothic" panose="020F0302020204030204"/>
                <a:ea typeface="+mn-ea"/>
                <a:cs typeface="+mn-cs"/>
              </a:rPr>
              <a:t>I am less nervous than…</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effectLst/>
                <a:uLnTx/>
                <a:uFillTx/>
                <a:latin typeface="Century Gothic"/>
                <a:ea typeface="+mn-ea"/>
                <a:cs typeface="+mn-cs"/>
              </a:rPr>
              <a:t>En</a:t>
            </a:r>
            <a:r>
              <a:rPr kumimoji="0" lang="en-US" sz="2000" b="0" i="0" u="none" strike="noStrike" kern="1200" cap="none" spc="0" normalizeH="0" baseline="0" noProof="0" dirty="0">
                <a:ln>
                  <a:noFill/>
                </a:ln>
                <a:effectLst/>
                <a:uLnTx/>
                <a:uFillTx/>
                <a:latin typeface="Century Gothic"/>
                <a:ea typeface="+mn-ea"/>
                <a:cs typeface="+mn-cs"/>
              </a:rPr>
              <a:t> los </a:t>
            </a:r>
            <a:r>
              <a:rPr kumimoji="0" lang="en-US" sz="2000" b="0" i="0" u="none" strike="noStrike" kern="1200" cap="none" spc="0" normalizeH="0" baseline="0" noProof="0" dirty="0" err="1">
                <a:ln>
                  <a:noFill/>
                </a:ln>
                <a:effectLst/>
                <a:uLnTx/>
                <a:uFillTx/>
                <a:latin typeface="Century Gothic"/>
                <a:ea typeface="+mn-ea"/>
                <a:cs typeface="+mn-cs"/>
              </a:rPr>
              <a:t>viajes</a:t>
            </a:r>
            <a:r>
              <a:rPr kumimoji="0" lang="en-US" sz="2000" b="0" i="0" u="none" strike="noStrike" kern="1200" cap="none" spc="0" normalizeH="0" baseline="0" noProof="0" dirty="0">
                <a:ln>
                  <a:noFill/>
                </a:ln>
                <a:effectLst/>
                <a:uLnTx/>
                <a:uFillTx/>
                <a:latin typeface="Century Gothic"/>
                <a:ea typeface="+mn-ea"/>
                <a:cs typeface="+mn-cs"/>
              </a:rPr>
              <a:t> con la </a:t>
            </a:r>
            <a:r>
              <a:rPr kumimoji="0" lang="en-US" sz="2000" b="0" i="0" u="none" strike="noStrike" kern="1200" cap="none" spc="0" normalizeH="0" baseline="0" noProof="0" dirty="0" err="1">
                <a:ln>
                  <a:noFill/>
                </a:ln>
                <a:effectLst/>
                <a:uLnTx/>
                <a:uFillTx/>
                <a:latin typeface="Century Gothic"/>
                <a:ea typeface="+mn-ea"/>
                <a:cs typeface="+mn-cs"/>
              </a:rPr>
              <a:t>escuela</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1" i="1" u="none" strike="noStrike" kern="1200" cap="none" spc="0" normalizeH="0" baseline="0" noProof="0" dirty="0">
                <a:ln>
                  <a:noFill/>
                </a:ln>
                <a:effectLst/>
                <a:uLnTx/>
                <a:uFillTx/>
                <a:latin typeface="Century Gothic"/>
                <a:ea typeface="+mn-ea"/>
                <a:cs typeface="+mn-cs"/>
              </a:rPr>
              <a:t>I am more excited than…</a:t>
            </a:r>
            <a:endParaRPr kumimoji="0" lang="en-US" sz="2000" b="0" i="0" u="none" strike="noStrike" kern="1200" cap="none" spc="0" normalizeH="0" baseline="0" noProof="0" dirty="0">
              <a:ln>
                <a:noFill/>
              </a:ln>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effectLst/>
                <a:uLnTx/>
                <a:uFillTx/>
                <a:latin typeface="Century Gothic"/>
                <a:ea typeface="+mn-ea"/>
                <a:cs typeface="+mn-cs"/>
              </a:rPr>
              <a:t>Con </a:t>
            </a:r>
            <a:r>
              <a:rPr kumimoji="0" lang="en-US" sz="2000" b="0" i="0" u="none" strike="noStrike" kern="1200" cap="none" spc="0" normalizeH="0" baseline="0" noProof="0" dirty="0" err="1">
                <a:ln>
                  <a:noFill/>
                </a:ln>
                <a:effectLst/>
                <a:uLnTx/>
                <a:uFillTx/>
                <a:latin typeface="Century Gothic"/>
                <a:ea typeface="+mn-ea"/>
                <a:cs typeface="+mn-cs"/>
              </a:rPr>
              <a:t>nuestros</a:t>
            </a:r>
            <a:r>
              <a:rPr kumimoji="0" lang="en-US" sz="2000" b="0" i="0" u="none" strike="noStrike" kern="1200" cap="none" spc="0" normalizeH="0" baseline="0" noProof="0" dirty="0">
                <a:ln>
                  <a:noFill/>
                </a:ln>
                <a:effectLst/>
                <a:uLnTx/>
                <a:uFillTx/>
                <a:latin typeface="Century Gothic"/>
                <a:ea typeface="+mn-ea"/>
                <a:cs typeface="+mn-cs"/>
              </a:rPr>
              <a:t> padres, </a:t>
            </a:r>
            <a:r>
              <a:rPr kumimoji="0" lang="en-US" sz="2000" b="1" i="1" u="none" strike="noStrike" kern="1200" cap="none" spc="0" normalizeH="0" baseline="0" noProof="0" dirty="0">
                <a:ln>
                  <a:noFill/>
                </a:ln>
                <a:effectLst/>
                <a:uLnTx/>
                <a:uFillTx/>
                <a:latin typeface="Century Gothic"/>
                <a:ea typeface="+mn-ea"/>
                <a:cs typeface="+mn-cs"/>
              </a:rPr>
              <a:t>you are calmer than…</a:t>
            </a:r>
            <a:endParaRPr kumimoji="0" lang="en-US" sz="2000" b="0" i="0" u="none" strike="noStrike" kern="1200" cap="none" spc="0" normalizeH="0" baseline="0" noProof="0" dirty="0">
              <a:ln>
                <a:noFill/>
              </a:ln>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effectLst/>
                <a:uLnTx/>
                <a:uFillTx/>
                <a:latin typeface="Century Gothic"/>
                <a:ea typeface="+mn-ea"/>
                <a:cs typeface="+mn-cs"/>
              </a:rPr>
              <a:t>En</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0" i="0" u="none" strike="noStrike" kern="1200" cap="none" spc="0" normalizeH="0" baseline="0" noProof="0" dirty="0" err="1">
                <a:ln>
                  <a:noFill/>
                </a:ln>
                <a:effectLst/>
                <a:uLnTx/>
                <a:uFillTx/>
                <a:latin typeface="Century Gothic"/>
                <a:ea typeface="+mn-ea"/>
                <a:cs typeface="+mn-cs"/>
              </a:rPr>
              <a:t>viajes</a:t>
            </a:r>
            <a:r>
              <a:rPr kumimoji="0" lang="en-US" sz="2000" b="0" i="0" u="none" strike="noStrike" kern="1200" cap="none" spc="0" normalizeH="0" baseline="0" noProof="0" dirty="0">
                <a:ln>
                  <a:noFill/>
                </a:ln>
                <a:effectLst/>
                <a:uLnTx/>
                <a:uFillTx/>
                <a:latin typeface="Century Gothic"/>
                <a:ea typeface="+mn-ea"/>
                <a:cs typeface="+mn-cs"/>
              </a:rPr>
              <a:t> con la </a:t>
            </a:r>
            <a:r>
              <a:rPr kumimoji="0" lang="en-US" sz="2000" b="0" i="0" u="none" strike="noStrike" kern="1200" cap="none" spc="0" normalizeH="0" baseline="0" noProof="0" dirty="0" err="1">
                <a:ln>
                  <a:noFill/>
                </a:ln>
                <a:effectLst/>
                <a:uLnTx/>
                <a:uFillTx/>
                <a:latin typeface="Century Gothic"/>
                <a:ea typeface="+mn-ea"/>
                <a:cs typeface="+mn-cs"/>
              </a:rPr>
              <a:t>esculela</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1" i="1" u="none" strike="noStrike" kern="1200" cap="none" spc="0" normalizeH="0" baseline="0" noProof="0" dirty="0">
                <a:ln>
                  <a:noFill/>
                </a:ln>
                <a:effectLst/>
                <a:uLnTx/>
                <a:uFillTx/>
                <a:latin typeface="Century Gothic"/>
                <a:ea typeface="+mn-ea"/>
                <a:cs typeface="+mn-cs"/>
              </a:rPr>
              <a:t>I am worse than </a:t>
            </a:r>
            <a:r>
              <a:rPr lang="en-US" sz="2000" b="1" i="1" dirty="0">
                <a:latin typeface="Century Gothic"/>
              </a:rPr>
              <a:t>you</a:t>
            </a:r>
            <a:r>
              <a:rPr kumimoji="0" lang="en-US" sz="2000" b="1" i="1" u="none" strike="noStrike" kern="1200" cap="none" spc="0" normalizeH="0" baseline="0" noProof="0" dirty="0">
                <a:ln>
                  <a:noFill/>
                </a:ln>
                <a:effectLst/>
                <a:uLnTx/>
                <a:uFillTx/>
                <a:latin typeface="Century Gothic"/>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err="1">
                <a:ln>
                  <a:noFill/>
                </a:ln>
                <a:effectLst/>
                <a:uLnTx/>
                <a:uFillTx/>
                <a:latin typeface="Century Gothic"/>
                <a:ea typeface="+mn-ea"/>
                <a:cs typeface="+mn-cs"/>
              </a:rPr>
              <a:t>Cuando</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0" i="0" u="none" strike="noStrike" kern="1200" cap="none" spc="0" normalizeH="0" baseline="0" noProof="0" dirty="0" err="1">
                <a:ln>
                  <a:noFill/>
                </a:ln>
                <a:effectLst/>
                <a:uLnTx/>
                <a:uFillTx/>
                <a:latin typeface="Century Gothic"/>
                <a:ea typeface="+mn-ea"/>
                <a:cs typeface="+mn-cs"/>
              </a:rPr>
              <a:t>vamos</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0" i="0" u="none" strike="noStrike" kern="1200" cap="none" spc="0" normalizeH="0" baseline="0" noProof="0" dirty="0" err="1">
                <a:ln>
                  <a:noFill/>
                </a:ln>
                <a:effectLst/>
                <a:uLnTx/>
                <a:uFillTx/>
                <a:latin typeface="Century Gothic"/>
                <a:ea typeface="+mn-ea"/>
                <a:cs typeface="+mn-cs"/>
              </a:rPr>
              <a:t>en</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0" i="0" u="none" strike="noStrike" kern="1200" cap="none" spc="0" normalizeH="0" baseline="0" noProof="0" dirty="0" err="1">
                <a:ln>
                  <a:noFill/>
                </a:ln>
                <a:effectLst/>
                <a:uLnTx/>
                <a:uFillTx/>
                <a:latin typeface="Century Gothic"/>
                <a:ea typeface="+mn-ea"/>
                <a:cs typeface="+mn-cs"/>
              </a:rPr>
              <a:t>famila</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1" i="1" u="none" strike="noStrike" kern="1200" cap="none" spc="0" normalizeH="0" baseline="0" noProof="0" dirty="0">
                <a:ln>
                  <a:noFill/>
                </a:ln>
                <a:effectLst/>
                <a:uLnTx/>
                <a:uFillTx/>
                <a:latin typeface="Century Gothic"/>
                <a:ea typeface="+mn-ea"/>
                <a:cs typeface="+mn-cs"/>
              </a:rPr>
              <a:t>I am nicer than</a:t>
            </a:r>
            <a:r>
              <a:rPr kumimoji="0" lang="en-US" sz="2000" b="0" i="0" u="none" strike="noStrike" kern="1200" cap="none" spc="0" normalizeH="0" baseline="0" noProof="0" dirty="0">
                <a:ln>
                  <a:noFill/>
                </a:ln>
                <a:effectLst/>
                <a:uLnTx/>
                <a:uFillTx/>
                <a:latin typeface="Century Gothic"/>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i="1" u="none" strike="noStrike" kern="1200" cap="none" spc="0" normalizeH="0" baseline="0" noProof="0" dirty="0">
                <a:ln>
                  <a:noFill/>
                </a:ln>
                <a:effectLst/>
                <a:uLnTx/>
                <a:uFillTx/>
                <a:latin typeface="Century Gothic" panose="020F0302020204030204"/>
                <a:ea typeface="+mn-ea"/>
                <a:cs typeface="+mn-cs"/>
              </a:rPr>
              <a:t>We are less boring than…</a:t>
            </a:r>
            <a:endParaRPr kumimoji="0" lang="en-US" sz="2000" b="0" i="0" u="none" strike="noStrike" kern="1200" cap="none" spc="0" normalizeH="0" baseline="0" noProof="0" dirty="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171421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7" grpId="0"/>
      <p:bldP spid="18" grpId="0"/>
      <p:bldP spid="19" grpId="0"/>
      <p:bldP spid="20" grpId="0"/>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Term 1.2, Week 4)</a:t>
            </a:r>
            <a:endPar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pic>
        <p:nvPicPr>
          <p:cNvPr id="6" name="Picture 5" descr="the letter Q">
            <a:extLst>
              <a:ext uri="{FF2B5EF4-FFF2-40B4-BE49-F238E27FC236}">
                <a16:creationId xmlns:a16="http://schemas.microsoft.com/office/drawing/2014/main" id="{D6561B8D-94E3-4C34-92CC-CE72EC6DC6EC}"/>
              </a:ext>
            </a:extLst>
          </p:cNvPr>
          <p:cNvPicPr>
            <a:picLocks noChangeAspect="1"/>
          </p:cNvPicPr>
          <p:nvPr/>
        </p:nvPicPr>
        <p:blipFill>
          <a:blip r:embed="rId4"/>
          <a:stretch>
            <a:fillRect/>
          </a:stretch>
        </p:blipFill>
        <p:spPr>
          <a:xfrm>
            <a:off x="10641925" y="4800601"/>
            <a:ext cx="1300638" cy="1300638"/>
          </a:xfrm>
          <a:prstGeom prst="rect">
            <a:avLst/>
          </a:prstGeom>
        </p:spPr>
      </p:pic>
      <p:sp>
        <p:nvSpPr>
          <p:cNvPr id="9" name="TextBox 12">
            <a:extLst>
              <a:ext uri="{FF2B5EF4-FFF2-40B4-BE49-F238E27FC236}">
                <a16:creationId xmlns:a16="http://schemas.microsoft.com/office/drawing/2014/main" id="{34BC7A3F-0C55-49E4-871B-7A27379E183E}"/>
              </a:ext>
            </a:extLst>
          </p:cNvPr>
          <p:cNvSpPr txBox="1"/>
          <p:nvPr/>
        </p:nvSpPr>
        <p:spPr>
          <a:xfrm>
            <a:off x="175149" y="2154012"/>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FE21B710-ABD6-406F-B7E4-CB2CD60CCB9C}"/>
              </a:ext>
            </a:extLst>
          </p:cNvPr>
          <p:cNvSpPr txBox="1"/>
          <p:nvPr/>
        </p:nvSpPr>
        <p:spPr>
          <a:xfrm>
            <a:off x="225440" y="289088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hlinkClick r:id="rId6">
                  <a:extLst>
                    <a:ext uri="{A12FA001-AC4F-418D-AE19-62706E023703}">
                      <ahyp:hlinkClr xmlns:ahyp="http://schemas.microsoft.com/office/drawing/2018/hyperlinkcolor" val="tx"/>
                    </a:ext>
                  </a:extLst>
                </a:hlinkClick>
              </a:rPr>
              <a:t>Quizlet link</a:t>
            </a:r>
            <a:br>
              <a:rPr kumimoji="0" lang="en-GB" sz="2400" b="0" i="0" u="none" strike="noStrike" kern="1200" cap="none" spc="0" normalizeH="0" baseline="0" noProof="0" dirty="0">
                <a:ln>
                  <a:noFill/>
                </a:ln>
                <a:effectLst/>
                <a:uLnTx/>
                <a:uFillTx/>
                <a:latin typeface="Century Gothic" panose="020F0302020204030204"/>
                <a:ea typeface="+mn-ea"/>
                <a:cs typeface="+mn-cs"/>
              </a:rPr>
            </a:br>
            <a:endParaRPr kumimoji="0" lang="en-GB"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34313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8">
            <a:extLst>
              <a:ext uri="{FF2B5EF4-FFF2-40B4-BE49-F238E27FC236}">
                <a16:creationId xmlns:a16="http://schemas.microsoft.com/office/drawing/2014/main" id="{283F2CEC-3B1C-4DCA-AFD8-C6266E05D715}"/>
              </a:ext>
            </a:extLst>
          </p:cNvPr>
          <p:cNvGraphicFramePr>
            <a:graphicFrameLocks noGrp="1"/>
          </p:cNvGraphicFramePr>
          <p:nvPr>
            <p:extLst>
              <p:ext uri="{D42A27DB-BD31-4B8C-83A1-F6EECF244321}">
                <p14:modId xmlns:p14="http://schemas.microsoft.com/office/powerpoint/2010/main" val="3106236398"/>
              </p:ext>
            </p:extLst>
          </p:nvPr>
        </p:nvGraphicFramePr>
        <p:xfrm>
          <a:off x="377370" y="1434555"/>
          <a:ext cx="9840032" cy="4961430"/>
        </p:xfrm>
        <a:graphic>
          <a:graphicData uri="http://schemas.openxmlformats.org/drawingml/2006/table">
            <a:tbl>
              <a:tblPr firstRow="1" bandRow="1">
                <a:tableStyleId>{5C22544A-7EE6-4342-B048-85BDC9FD1C3A}</a:tableStyleId>
              </a:tblPr>
              <a:tblGrid>
                <a:gridCol w="4920016">
                  <a:extLst>
                    <a:ext uri="{9D8B030D-6E8A-4147-A177-3AD203B41FA5}">
                      <a16:colId xmlns:a16="http://schemas.microsoft.com/office/drawing/2014/main" val="1542042428"/>
                    </a:ext>
                  </a:extLst>
                </a:gridCol>
                <a:gridCol w="4920016">
                  <a:extLst>
                    <a:ext uri="{9D8B030D-6E8A-4147-A177-3AD203B41FA5}">
                      <a16:colId xmlns:a16="http://schemas.microsoft.com/office/drawing/2014/main" val="3853650117"/>
                    </a:ext>
                  </a:extLst>
                </a:gridCol>
              </a:tblGrid>
              <a:tr h="551270">
                <a:tc>
                  <a:txBody>
                    <a:bodyPr/>
                    <a:lstStyle/>
                    <a:p>
                      <a:pPr algn="ctr"/>
                      <a:r>
                        <a:rPr lang="en-GB" sz="2800" dirty="0"/>
                        <a:t>ae</a:t>
                      </a:r>
                    </a:p>
                  </a:txBody>
                  <a:tcPr/>
                </a:tc>
                <a:tc>
                  <a:txBody>
                    <a:bodyPr/>
                    <a:lstStyle/>
                    <a:p>
                      <a:pPr algn="ctr"/>
                      <a:r>
                        <a:rPr lang="en-GB" sz="2800" dirty="0" err="1"/>
                        <a:t>ea</a:t>
                      </a:r>
                      <a:endParaRPr lang="en-GB" sz="2800" dirty="0"/>
                    </a:p>
                  </a:txBody>
                  <a:tcPr/>
                </a:tc>
                <a:extLst>
                  <a:ext uri="{0D108BD9-81ED-4DB2-BD59-A6C34878D82A}">
                    <a16:rowId xmlns:a16="http://schemas.microsoft.com/office/drawing/2014/main" val="104967859"/>
                  </a:ext>
                </a:extLst>
              </a:tr>
              <a:tr h="551270">
                <a:tc>
                  <a:txBody>
                    <a:bodyPr/>
                    <a:lstStyle/>
                    <a:p>
                      <a:endParaRPr lang="en-GB"/>
                    </a:p>
                  </a:txBody>
                  <a:tcPr/>
                </a:tc>
                <a:tc>
                  <a:txBody>
                    <a:bodyPr/>
                    <a:lstStyle/>
                    <a:p>
                      <a:endParaRPr lang="en-GB"/>
                    </a:p>
                  </a:txBody>
                  <a:tcPr/>
                </a:tc>
                <a:extLst>
                  <a:ext uri="{0D108BD9-81ED-4DB2-BD59-A6C34878D82A}">
                    <a16:rowId xmlns:a16="http://schemas.microsoft.com/office/drawing/2014/main" val="619269668"/>
                  </a:ext>
                </a:extLst>
              </a:tr>
              <a:tr h="551270">
                <a:tc>
                  <a:txBody>
                    <a:bodyPr/>
                    <a:lstStyle/>
                    <a:p>
                      <a:endParaRPr lang="en-GB"/>
                    </a:p>
                  </a:txBody>
                  <a:tcPr/>
                </a:tc>
                <a:tc>
                  <a:txBody>
                    <a:bodyPr/>
                    <a:lstStyle/>
                    <a:p>
                      <a:endParaRPr lang="en-GB" dirty="0"/>
                    </a:p>
                  </a:txBody>
                  <a:tcPr/>
                </a:tc>
                <a:extLst>
                  <a:ext uri="{0D108BD9-81ED-4DB2-BD59-A6C34878D82A}">
                    <a16:rowId xmlns:a16="http://schemas.microsoft.com/office/drawing/2014/main" val="68929785"/>
                  </a:ext>
                </a:extLst>
              </a:tr>
              <a:tr h="551270">
                <a:tc>
                  <a:txBody>
                    <a:bodyPr/>
                    <a:lstStyle/>
                    <a:p>
                      <a:endParaRPr lang="en-GB"/>
                    </a:p>
                  </a:txBody>
                  <a:tcPr/>
                </a:tc>
                <a:tc>
                  <a:txBody>
                    <a:bodyPr/>
                    <a:lstStyle/>
                    <a:p>
                      <a:endParaRPr lang="en-GB"/>
                    </a:p>
                  </a:txBody>
                  <a:tcPr/>
                </a:tc>
                <a:extLst>
                  <a:ext uri="{0D108BD9-81ED-4DB2-BD59-A6C34878D82A}">
                    <a16:rowId xmlns:a16="http://schemas.microsoft.com/office/drawing/2014/main" val="4057294903"/>
                  </a:ext>
                </a:extLst>
              </a:tr>
              <a:tr h="551270">
                <a:tc>
                  <a:txBody>
                    <a:bodyPr/>
                    <a:lstStyle/>
                    <a:p>
                      <a:endParaRPr lang="en-GB"/>
                    </a:p>
                  </a:txBody>
                  <a:tcPr/>
                </a:tc>
                <a:tc>
                  <a:txBody>
                    <a:bodyPr/>
                    <a:lstStyle/>
                    <a:p>
                      <a:endParaRPr lang="en-GB"/>
                    </a:p>
                  </a:txBody>
                  <a:tcPr/>
                </a:tc>
                <a:extLst>
                  <a:ext uri="{0D108BD9-81ED-4DB2-BD59-A6C34878D82A}">
                    <a16:rowId xmlns:a16="http://schemas.microsoft.com/office/drawing/2014/main" val="3987022141"/>
                  </a:ext>
                </a:extLst>
              </a:tr>
              <a:tr h="551270">
                <a:tc>
                  <a:txBody>
                    <a:bodyPr/>
                    <a:lstStyle/>
                    <a:p>
                      <a:endParaRPr lang="en-GB" dirty="0"/>
                    </a:p>
                  </a:txBody>
                  <a:tcPr/>
                </a:tc>
                <a:tc>
                  <a:txBody>
                    <a:bodyPr/>
                    <a:lstStyle/>
                    <a:p>
                      <a:endParaRPr lang="en-GB"/>
                    </a:p>
                  </a:txBody>
                  <a:tcPr/>
                </a:tc>
                <a:extLst>
                  <a:ext uri="{0D108BD9-81ED-4DB2-BD59-A6C34878D82A}">
                    <a16:rowId xmlns:a16="http://schemas.microsoft.com/office/drawing/2014/main" val="2837351822"/>
                  </a:ext>
                </a:extLst>
              </a:tr>
              <a:tr h="551270">
                <a:tc>
                  <a:txBody>
                    <a:bodyPr/>
                    <a:lstStyle/>
                    <a:p>
                      <a:endParaRPr lang="en-GB"/>
                    </a:p>
                  </a:txBody>
                  <a:tcPr/>
                </a:tc>
                <a:tc>
                  <a:txBody>
                    <a:bodyPr/>
                    <a:lstStyle/>
                    <a:p>
                      <a:endParaRPr lang="en-GB"/>
                    </a:p>
                  </a:txBody>
                  <a:tcPr/>
                </a:tc>
                <a:extLst>
                  <a:ext uri="{0D108BD9-81ED-4DB2-BD59-A6C34878D82A}">
                    <a16:rowId xmlns:a16="http://schemas.microsoft.com/office/drawing/2014/main" val="1868291239"/>
                  </a:ext>
                </a:extLst>
              </a:tr>
              <a:tr h="551270">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87295352"/>
                  </a:ext>
                </a:extLst>
              </a:tr>
              <a:tr h="551270">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163186266"/>
                  </a:ext>
                </a:extLst>
              </a:tr>
            </a:tbl>
          </a:graphicData>
        </a:graphic>
      </p:graphicFrame>
      <p:sp>
        <p:nvSpPr>
          <p:cNvPr id="2" name="Title 1"/>
          <p:cNvSpPr>
            <a:spLocks noGrp="1"/>
          </p:cNvSpPr>
          <p:nvPr>
            <p:ph type="title"/>
          </p:nvPr>
        </p:nvSpPr>
        <p:spPr>
          <a:xfrm>
            <a:off x="0" y="213557"/>
            <a:ext cx="3091543" cy="647577"/>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3491294" y="101611"/>
            <a:ext cx="8700706" cy="1200329"/>
          </a:xfrm>
          <a:prstGeom prst="rect">
            <a:avLst/>
          </a:prstGeom>
          <a:noFill/>
        </p:spPr>
        <p:txBody>
          <a:bodyPr wrap="square" rtlCol="0">
            <a:spAutoFit/>
          </a:bodyPr>
          <a:lstStyle/>
          <a:p>
            <a:r>
              <a:rPr lang="en-US" sz="2400" i="1" dirty="0"/>
              <a:t>When the Spanish vowels </a:t>
            </a:r>
            <a:r>
              <a:rPr lang="en-US" sz="2400" b="1" i="1" dirty="0"/>
              <a:t>e</a:t>
            </a:r>
            <a:r>
              <a:rPr lang="en-US" sz="2400" i="1" dirty="0"/>
              <a:t> and </a:t>
            </a:r>
            <a:r>
              <a:rPr lang="en-US" sz="2400" b="1" i="1" dirty="0"/>
              <a:t>a </a:t>
            </a:r>
            <a:r>
              <a:rPr lang="en-US" sz="2400" i="1" dirty="0"/>
              <a:t>appear next to each other they are pronounced </a:t>
            </a:r>
            <a:r>
              <a:rPr lang="en-US" sz="2400" b="1" i="1" dirty="0"/>
              <a:t>separately</a:t>
            </a:r>
            <a:r>
              <a:rPr lang="en-US" sz="2400" i="1" dirty="0"/>
              <a:t>, in different syllables. These are ‘strong’ vowels.</a:t>
            </a:r>
          </a:p>
        </p:txBody>
      </p:sp>
      <p:sp>
        <p:nvSpPr>
          <p:cNvPr id="30" name="TextBox 29">
            <a:extLst>
              <a:ext uri="{FF2B5EF4-FFF2-40B4-BE49-F238E27FC236}">
                <a16:creationId xmlns:a16="http://schemas.microsoft.com/office/drawing/2014/main" id="{9212FEF5-F84D-483D-8228-4D4355D22622}"/>
              </a:ext>
            </a:extLst>
          </p:cNvPr>
          <p:cNvSpPr txBox="1"/>
          <p:nvPr/>
        </p:nvSpPr>
        <p:spPr>
          <a:xfrm>
            <a:off x="422726" y="2010025"/>
            <a:ext cx="4608267" cy="461665"/>
          </a:xfrm>
          <a:prstGeom prst="rect">
            <a:avLst/>
          </a:prstGeom>
          <a:noFill/>
        </p:spPr>
        <p:txBody>
          <a:bodyPr wrap="square" rtlCol="0">
            <a:spAutoFit/>
          </a:bodyPr>
          <a:lstStyle/>
          <a:p>
            <a:pPr algn="l"/>
            <a:r>
              <a:rPr lang="en-GB" sz="2400" b="1" dirty="0" err="1">
                <a:solidFill>
                  <a:schemeClr val="tx2"/>
                </a:solidFill>
              </a:rPr>
              <a:t>m</a:t>
            </a:r>
            <a:r>
              <a:rPr lang="en-GB" sz="2400" b="1" u="sng" dirty="0" err="1">
                <a:solidFill>
                  <a:schemeClr val="tx2"/>
                </a:solidFill>
              </a:rPr>
              <a:t>ae</a:t>
            </a:r>
            <a:r>
              <a:rPr lang="en-GB" sz="2400" b="1" dirty="0" err="1">
                <a:solidFill>
                  <a:schemeClr val="tx2"/>
                </a:solidFill>
              </a:rPr>
              <a:t>stra</a:t>
            </a:r>
            <a:r>
              <a:rPr lang="en-GB" sz="2400" b="1" dirty="0">
                <a:solidFill>
                  <a:schemeClr val="tx2"/>
                </a:solidFill>
              </a:rPr>
              <a:t> (teacher, master (f))</a:t>
            </a:r>
          </a:p>
        </p:txBody>
      </p:sp>
      <p:sp>
        <p:nvSpPr>
          <p:cNvPr id="34" name="TextBox 33">
            <a:extLst>
              <a:ext uri="{FF2B5EF4-FFF2-40B4-BE49-F238E27FC236}">
                <a16:creationId xmlns:a16="http://schemas.microsoft.com/office/drawing/2014/main" id="{1192B1FF-3727-4129-9A92-7F13C4B2C614}"/>
              </a:ext>
            </a:extLst>
          </p:cNvPr>
          <p:cNvSpPr txBox="1"/>
          <p:nvPr/>
        </p:nvSpPr>
        <p:spPr>
          <a:xfrm>
            <a:off x="432421" y="3665638"/>
            <a:ext cx="4560491" cy="461665"/>
          </a:xfrm>
          <a:prstGeom prst="rect">
            <a:avLst/>
          </a:prstGeom>
          <a:noFill/>
        </p:spPr>
        <p:txBody>
          <a:bodyPr wrap="square" rtlCol="0">
            <a:spAutoFit/>
          </a:bodyPr>
          <a:lstStyle/>
          <a:p>
            <a:pPr algn="l"/>
            <a:r>
              <a:rPr lang="en-GB" sz="2400" b="1" dirty="0" err="1">
                <a:solidFill>
                  <a:schemeClr val="tx2"/>
                </a:solidFill>
              </a:rPr>
              <a:t>J</a:t>
            </a:r>
            <a:r>
              <a:rPr lang="en-GB" sz="2400" b="1" u="sng" dirty="0" err="1">
                <a:solidFill>
                  <a:schemeClr val="tx2"/>
                </a:solidFill>
              </a:rPr>
              <a:t>aé</a:t>
            </a:r>
            <a:r>
              <a:rPr lang="en-GB" sz="2400" b="1" dirty="0" err="1">
                <a:solidFill>
                  <a:schemeClr val="tx2"/>
                </a:solidFill>
              </a:rPr>
              <a:t>n</a:t>
            </a:r>
            <a:r>
              <a:rPr lang="en-GB" sz="2400" b="1" dirty="0">
                <a:solidFill>
                  <a:schemeClr val="tx2"/>
                </a:solidFill>
              </a:rPr>
              <a:t> (city in South of Spain)</a:t>
            </a:r>
          </a:p>
        </p:txBody>
      </p:sp>
      <p:sp>
        <p:nvSpPr>
          <p:cNvPr id="35" name="TextBox 34">
            <a:extLst>
              <a:ext uri="{FF2B5EF4-FFF2-40B4-BE49-F238E27FC236}">
                <a16:creationId xmlns:a16="http://schemas.microsoft.com/office/drawing/2014/main" id="{E30D2973-DFDC-45D8-8B49-CFE4CF5047D1}"/>
              </a:ext>
            </a:extLst>
          </p:cNvPr>
          <p:cNvSpPr txBox="1"/>
          <p:nvPr/>
        </p:nvSpPr>
        <p:spPr>
          <a:xfrm>
            <a:off x="5282382" y="2552453"/>
            <a:ext cx="3737067" cy="461665"/>
          </a:xfrm>
          <a:prstGeom prst="rect">
            <a:avLst/>
          </a:prstGeom>
          <a:noFill/>
        </p:spPr>
        <p:txBody>
          <a:bodyPr wrap="square" rtlCol="0">
            <a:spAutoFit/>
          </a:bodyPr>
          <a:lstStyle/>
          <a:p>
            <a:pPr algn="l"/>
            <a:r>
              <a:rPr lang="en-GB" sz="2400" b="1" dirty="0">
                <a:solidFill>
                  <a:schemeClr val="tx2"/>
                </a:solidFill>
              </a:rPr>
              <a:t>B</a:t>
            </a:r>
            <a:r>
              <a:rPr lang="en-GB" sz="2400" b="1" u="sng" dirty="0">
                <a:solidFill>
                  <a:schemeClr val="tx2"/>
                </a:solidFill>
              </a:rPr>
              <a:t>ea</a:t>
            </a:r>
            <a:r>
              <a:rPr lang="en-GB" sz="2400" b="1" dirty="0">
                <a:solidFill>
                  <a:schemeClr val="tx2"/>
                </a:solidFill>
              </a:rPr>
              <a:t>triz (Beatrix – name)</a:t>
            </a:r>
          </a:p>
        </p:txBody>
      </p:sp>
      <p:sp>
        <p:nvSpPr>
          <p:cNvPr id="36" name="TextBox 35">
            <a:extLst>
              <a:ext uri="{FF2B5EF4-FFF2-40B4-BE49-F238E27FC236}">
                <a16:creationId xmlns:a16="http://schemas.microsoft.com/office/drawing/2014/main" id="{4F4A8718-D7E0-4FFE-BED1-99E4A944D8C4}"/>
              </a:ext>
            </a:extLst>
          </p:cNvPr>
          <p:cNvSpPr txBox="1"/>
          <p:nvPr/>
        </p:nvSpPr>
        <p:spPr>
          <a:xfrm>
            <a:off x="5321273" y="5866295"/>
            <a:ext cx="4560490" cy="461665"/>
          </a:xfrm>
          <a:prstGeom prst="rect">
            <a:avLst/>
          </a:prstGeom>
          <a:noFill/>
        </p:spPr>
        <p:txBody>
          <a:bodyPr wrap="square" rtlCol="0">
            <a:spAutoFit/>
          </a:bodyPr>
          <a:lstStyle/>
          <a:p>
            <a:pPr algn="l"/>
            <a:r>
              <a:rPr lang="en-GB" sz="2400" b="1" dirty="0" err="1">
                <a:solidFill>
                  <a:schemeClr val="tx2"/>
                </a:solidFill>
              </a:rPr>
              <a:t>pas</a:t>
            </a:r>
            <a:r>
              <a:rPr lang="en-GB" sz="2400" b="1" u="sng" dirty="0" err="1">
                <a:solidFill>
                  <a:schemeClr val="tx2"/>
                </a:solidFill>
              </a:rPr>
              <a:t>ea</a:t>
            </a:r>
            <a:r>
              <a:rPr lang="en-GB" sz="2400" b="1" dirty="0">
                <a:solidFill>
                  <a:schemeClr val="tx2"/>
                </a:solidFill>
              </a:rPr>
              <a:t> (s/he strolls)  </a:t>
            </a:r>
          </a:p>
        </p:txBody>
      </p:sp>
      <p:sp>
        <p:nvSpPr>
          <p:cNvPr id="37" name="TextBox 36">
            <a:extLst>
              <a:ext uri="{FF2B5EF4-FFF2-40B4-BE49-F238E27FC236}">
                <a16:creationId xmlns:a16="http://schemas.microsoft.com/office/drawing/2014/main" id="{855940B9-B50D-4B6F-A02A-1B8722C99614}"/>
              </a:ext>
            </a:extLst>
          </p:cNvPr>
          <p:cNvSpPr txBox="1"/>
          <p:nvPr/>
        </p:nvSpPr>
        <p:spPr>
          <a:xfrm>
            <a:off x="5297385" y="2010025"/>
            <a:ext cx="4859655" cy="461665"/>
          </a:xfrm>
          <a:prstGeom prst="rect">
            <a:avLst/>
          </a:prstGeom>
          <a:noFill/>
        </p:spPr>
        <p:txBody>
          <a:bodyPr wrap="square" rtlCol="0">
            <a:spAutoFit/>
          </a:bodyPr>
          <a:lstStyle/>
          <a:p>
            <a:pPr algn="l"/>
            <a:r>
              <a:rPr lang="en-GB" sz="2400" b="1" dirty="0" err="1">
                <a:solidFill>
                  <a:schemeClr val="tx2"/>
                </a:solidFill>
              </a:rPr>
              <a:t>cumpl</a:t>
            </a:r>
            <a:r>
              <a:rPr lang="en-GB" sz="2400" b="1" u="sng" dirty="0" err="1">
                <a:solidFill>
                  <a:schemeClr val="tx2"/>
                </a:solidFill>
              </a:rPr>
              <a:t>ea</a:t>
            </a:r>
            <a:r>
              <a:rPr lang="en-GB" sz="2400" b="1" dirty="0" err="1">
                <a:solidFill>
                  <a:schemeClr val="tx2"/>
                </a:solidFill>
              </a:rPr>
              <a:t>ños</a:t>
            </a:r>
            <a:r>
              <a:rPr lang="en-GB" sz="2400" b="1" dirty="0">
                <a:solidFill>
                  <a:schemeClr val="tx2"/>
                </a:solidFill>
              </a:rPr>
              <a:t> (birthday)</a:t>
            </a:r>
          </a:p>
        </p:txBody>
      </p:sp>
      <p:sp>
        <p:nvSpPr>
          <p:cNvPr id="39" name="TextBox 38">
            <a:extLst>
              <a:ext uri="{FF2B5EF4-FFF2-40B4-BE49-F238E27FC236}">
                <a16:creationId xmlns:a16="http://schemas.microsoft.com/office/drawing/2014/main" id="{5B1DAF5B-3619-42E8-93D1-8F20C89B2AAB}"/>
              </a:ext>
            </a:extLst>
          </p:cNvPr>
          <p:cNvSpPr txBox="1"/>
          <p:nvPr/>
        </p:nvSpPr>
        <p:spPr>
          <a:xfrm>
            <a:off x="5282382" y="4234293"/>
            <a:ext cx="2918188" cy="461665"/>
          </a:xfrm>
          <a:prstGeom prst="rect">
            <a:avLst/>
          </a:prstGeom>
          <a:noFill/>
        </p:spPr>
        <p:txBody>
          <a:bodyPr wrap="square">
            <a:spAutoFit/>
          </a:bodyPr>
          <a:lstStyle/>
          <a:p>
            <a:r>
              <a:rPr lang="en-GB" sz="2400" b="1" dirty="0" err="1">
                <a:solidFill>
                  <a:schemeClr val="tx2"/>
                </a:solidFill>
              </a:rPr>
              <a:t>t</a:t>
            </a:r>
            <a:r>
              <a:rPr lang="en-GB" sz="2400" b="1" u="sng" dirty="0" err="1">
                <a:solidFill>
                  <a:schemeClr val="tx2"/>
                </a:solidFill>
              </a:rPr>
              <a:t>ea</a:t>
            </a:r>
            <a:r>
              <a:rPr lang="en-GB" sz="2400" b="1" dirty="0" err="1">
                <a:solidFill>
                  <a:schemeClr val="tx2"/>
                </a:solidFill>
              </a:rPr>
              <a:t>tro</a:t>
            </a:r>
            <a:r>
              <a:rPr lang="en-GB" sz="2400" b="1" dirty="0">
                <a:solidFill>
                  <a:schemeClr val="tx2"/>
                </a:solidFill>
              </a:rPr>
              <a:t> (theatre)</a:t>
            </a:r>
          </a:p>
        </p:txBody>
      </p:sp>
      <p:sp>
        <p:nvSpPr>
          <p:cNvPr id="40" name="TextBox 39">
            <a:extLst>
              <a:ext uri="{FF2B5EF4-FFF2-40B4-BE49-F238E27FC236}">
                <a16:creationId xmlns:a16="http://schemas.microsoft.com/office/drawing/2014/main" id="{EEB857EC-44AB-4A25-8201-C07CEB9EC758}"/>
              </a:ext>
            </a:extLst>
          </p:cNvPr>
          <p:cNvSpPr txBox="1"/>
          <p:nvPr/>
        </p:nvSpPr>
        <p:spPr>
          <a:xfrm>
            <a:off x="432422" y="2538031"/>
            <a:ext cx="4859655" cy="461665"/>
          </a:xfrm>
          <a:prstGeom prst="rect">
            <a:avLst/>
          </a:prstGeom>
          <a:noFill/>
        </p:spPr>
        <p:txBody>
          <a:bodyPr wrap="square">
            <a:spAutoFit/>
          </a:bodyPr>
          <a:lstStyle/>
          <a:p>
            <a:r>
              <a:rPr lang="en-GB" sz="2400" b="1" dirty="0">
                <a:solidFill>
                  <a:schemeClr val="tx2"/>
                </a:solidFill>
              </a:rPr>
              <a:t>Ism</a:t>
            </a:r>
            <a:r>
              <a:rPr lang="en-GB" sz="2400" b="1" u="sng" dirty="0">
                <a:solidFill>
                  <a:schemeClr val="tx2"/>
                </a:solidFill>
              </a:rPr>
              <a:t>ae</a:t>
            </a:r>
            <a:r>
              <a:rPr lang="en-GB" sz="2400" b="1" dirty="0">
                <a:solidFill>
                  <a:schemeClr val="tx2"/>
                </a:solidFill>
              </a:rPr>
              <a:t>l (Ismael – name)</a:t>
            </a:r>
          </a:p>
        </p:txBody>
      </p:sp>
      <p:sp>
        <p:nvSpPr>
          <p:cNvPr id="41" name="TextBox 40">
            <a:extLst>
              <a:ext uri="{FF2B5EF4-FFF2-40B4-BE49-F238E27FC236}">
                <a16:creationId xmlns:a16="http://schemas.microsoft.com/office/drawing/2014/main" id="{5B5F8E30-52A7-4363-A9D5-66A10C6CC3A1}"/>
              </a:ext>
            </a:extLst>
          </p:cNvPr>
          <p:cNvSpPr txBox="1"/>
          <p:nvPr/>
        </p:nvSpPr>
        <p:spPr>
          <a:xfrm>
            <a:off x="5282382" y="3122159"/>
            <a:ext cx="4746988" cy="461665"/>
          </a:xfrm>
          <a:prstGeom prst="rect">
            <a:avLst/>
          </a:prstGeom>
          <a:noFill/>
        </p:spPr>
        <p:txBody>
          <a:bodyPr wrap="square">
            <a:spAutoFit/>
          </a:bodyPr>
          <a:lstStyle/>
          <a:p>
            <a:r>
              <a:rPr lang="en-GB" sz="2400" b="1" dirty="0" err="1">
                <a:solidFill>
                  <a:schemeClr val="tx2"/>
                </a:solidFill>
              </a:rPr>
              <a:t>pel</a:t>
            </a:r>
            <a:r>
              <a:rPr lang="en-GB" sz="2400" b="1" u="sng" dirty="0" err="1">
                <a:solidFill>
                  <a:schemeClr val="tx2"/>
                </a:solidFill>
              </a:rPr>
              <a:t>ea</a:t>
            </a:r>
            <a:r>
              <a:rPr lang="en-GB" sz="2400" b="1" dirty="0" err="1">
                <a:solidFill>
                  <a:schemeClr val="tx2"/>
                </a:solidFill>
              </a:rPr>
              <a:t>r</a:t>
            </a:r>
            <a:r>
              <a:rPr lang="en-GB" sz="2400" b="1" dirty="0">
                <a:solidFill>
                  <a:schemeClr val="tx2"/>
                </a:solidFill>
              </a:rPr>
              <a:t> (to fight)</a:t>
            </a:r>
          </a:p>
        </p:txBody>
      </p:sp>
      <p:sp>
        <p:nvSpPr>
          <p:cNvPr id="42" name="TextBox 41">
            <a:extLst>
              <a:ext uri="{FF2B5EF4-FFF2-40B4-BE49-F238E27FC236}">
                <a16:creationId xmlns:a16="http://schemas.microsoft.com/office/drawing/2014/main" id="{13B5E281-6F8F-4676-A179-3971CDF70285}"/>
              </a:ext>
            </a:extLst>
          </p:cNvPr>
          <p:cNvSpPr txBox="1"/>
          <p:nvPr/>
        </p:nvSpPr>
        <p:spPr>
          <a:xfrm>
            <a:off x="5321273" y="4752147"/>
            <a:ext cx="2879297" cy="461665"/>
          </a:xfrm>
          <a:prstGeom prst="rect">
            <a:avLst/>
          </a:prstGeom>
          <a:noFill/>
        </p:spPr>
        <p:txBody>
          <a:bodyPr wrap="square">
            <a:spAutoFit/>
          </a:bodyPr>
          <a:lstStyle/>
          <a:p>
            <a:r>
              <a:rPr lang="en-GB" sz="2400" b="1" dirty="0" err="1">
                <a:solidFill>
                  <a:schemeClr val="tx2"/>
                </a:solidFill>
              </a:rPr>
              <a:t>tar</a:t>
            </a:r>
            <a:r>
              <a:rPr lang="en-GB" sz="2400" b="1" u="sng" dirty="0" err="1">
                <a:solidFill>
                  <a:schemeClr val="tx2"/>
                </a:solidFill>
              </a:rPr>
              <a:t>ea</a:t>
            </a:r>
            <a:r>
              <a:rPr lang="en-GB" sz="2400" b="1" dirty="0">
                <a:solidFill>
                  <a:schemeClr val="tx2"/>
                </a:solidFill>
              </a:rPr>
              <a:t> (task)</a:t>
            </a:r>
          </a:p>
        </p:txBody>
      </p:sp>
      <p:sp>
        <p:nvSpPr>
          <p:cNvPr id="43" name="TextBox 42">
            <a:extLst>
              <a:ext uri="{FF2B5EF4-FFF2-40B4-BE49-F238E27FC236}">
                <a16:creationId xmlns:a16="http://schemas.microsoft.com/office/drawing/2014/main" id="{97876333-AF2F-4446-B570-05867007016A}"/>
              </a:ext>
            </a:extLst>
          </p:cNvPr>
          <p:cNvSpPr txBox="1"/>
          <p:nvPr/>
        </p:nvSpPr>
        <p:spPr>
          <a:xfrm>
            <a:off x="5282382" y="3716439"/>
            <a:ext cx="4166417" cy="461665"/>
          </a:xfrm>
          <a:prstGeom prst="rect">
            <a:avLst/>
          </a:prstGeom>
          <a:noFill/>
        </p:spPr>
        <p:txBody>
          <a:bodyPr wrap="square">
            <a:spAutoFit/>
          </a:bodyPr>
          <a:lstStyle/>
          <a:p>
            <a:r>
              <a:rPr lang="en-GB" sz="2400" b="1" dirty="0">
                <a:solidFill>
                  <a:schemeClr val="tx2"/>
                </a:solidFill>
              </a:rPr>
              <a:t>Andr</a:t>
            </a:r>
            <a:r>
              <a:rPr lang="en-GB" sz="2400" b="1" u="sng" dirty="0">
                <a:solidFill>
                  <a:schemeClr val="tx2"/>
                </a:solidFill>
              </a:rPr>
              <a:t>ea</a:t>
            </a:r>
            <a:r>
              <a:rPr lang="en-GB" sz="2400" b="1" dirty="0">
                <a:solidFill>
                  <a:schemeClr val="tx2"/>
                </a:solidFill>
              </a:rPr>
              <a:t> (Andrea – name)</a:t>
            </a:r>
          </a:p>
        </p:txBody>
      </p:sp>
      <p:sp>
        <p:nvSpPr>
          <p:cNvPr id="44" name="TextBox 43">
            <a:extLst>
              <a:ext uri="{FF2B5EF4-FFF2-40B4-BE49-F238E27FC236}">
                <a16:creationId xmlns:a16="http://schemas.microsoft.com/office/drawing/2014/main" id="{810E6330-A53B-4973-9CDA-3A680ED7AF6C}"/>
              </a:ext>
            </a:extLst>
          </p:cNvPr>
          <p:cNvSpPr txBox="1"/>
          <p:nvPr/>
        </p:nvSpPr>
        <p:spPr>
          <a:xfrm>
            <a:off x="481437" y="4716471"/>
            <a:ext cx="3651553" cy="461665"/>
          </a:xfrm>
          <a:prstGeom prst="rect">
            <a:avLst/>
          </a:prstGeom>
          <a:noFill/>
        </p:spPr>
        <p:txBody>
          <a:bodyPr wrap="square">
            <a:spAutoFit/>
          </a:bodyPr>
          <a:lstStyle/>
          <a:p>
            <a:r>
              <a:rPr lang="en-GB" sz="2400" b="1" dirty="0" err="1">
                <a:solidFill>
                  <a:schemeClr val="tx2"/>
                </a:solidFill>
              </a:rPr>
              <a:t>tr</a:t>
            </a:r>
            <a:r>
              <a:rPr lang="en-GB" sz="2400" b="1" u="sng" dirty="0" err="1">
                <a:solidFill>
                  <a:schemeClr val="tx2"/>
                </a:solidFill>
              </a:rPr>
              <a:t>ae</a:t>
            </a:r>
            <a:r>
              <a:rPr lang="en-GB" sz="2400" b="1" dirty="0">
                <a:solidFill>
                  <a:schemeClr val="tx2"/>
                </a:solidFill>
              </a:rPr>
              <a:t> (s/he brings)</a:t>
            </a:r>
            <a:endParaRPr lang="en-GB" sz="2400" b="1" u="sng" dirty="0">
              <a:solidFill>
                <a:schemeClr val="tx2"/>
              </a:solidFill>
            </a:endParaRPr>
          </a:p>
        </p:txBody>
      </p:sp>
      <p:sp>
        <p:nvSpPr>
          <p:cNvPr id="45" name="TextBox 44">
            <a:extLst>
              <a:ext uri="{FF2B5EF4-FFF2-40B4-BE49-F238E27FC236}">
                <a16:creationId xmlns:a16="http://schemas.microsoft.com/office/drawing/2014/main" id="{9274DD86-00DA-4012-B373-14CE5417C7CB}"/>
              </a:ext>
            </a:extLst>
          </p:cNvPr>
          <p:cNvSpPr txBox="1"/>
          <p:nvPr/>
        </p:nvSpPr>
        <p:spPr>
          <a:xfrm>
            <a:off x="481437" y="4213655"/>
            <a:ext cx="4560490" cy="461665"/>
          </a:xfrm>
          <a:prstGeom prst="rect">
            <a:avLst/>
          </a:prstGeom>
          <a:noFill/>
        </p:spPr>
        <p:txBody>
          <a:bodyPr wrap="square">
            <a:spAutoFit/>
          </a:bodyPr>
          <a:lstStyle/>
          <a:p>
            <a:r>
              <a:rPr lang="en-GB" sz="2400" b="1" dirty="0">
                <a:solidFill>
                  <a:schemeClr val="tx2"/>
                </a:solidFill>
              </a:rPr>
              <a:t>p</a:t>
            </a:r>
            <a:r>
              <a:rPr lang="en-GB" sz="2400" b="1" u="sng" dirty="0">
                <a:solidFill>
                  <a:schemeClr val="tx2"/>
                </a:solidFill>
              </a:rPr>
              <a:t>ae</a:t>
            </a:r>
            <a:r>
              <a:rPr lang="en-GB" sz="2400" b="1" dirty="0">
                <a:solidFill>
                  <a:schemeClr val="tx2"/>
                </a:solidFill>
              </a:rPr>
              <a:t>lla (typical Spanish dish)</a:t>
            </a:r>
          </a:p>
        </p:txBody>
      </p:sp>
      <p:sp>
        <p:nvSpPr>
          <p:cNvPr id="46" name="TextBox 45">
            <a:extLst>
              <a:ext uri="{FF2B5EF4-FFF2-40B4-BE49-F238E27FC236}">
                <a16:creationId xmlns:a16="http://schemas.microsoft.com/office/drawing/2014/main" id="{1468D852-73F9-4F09-9EC3-4DF60BE08B38}"/>
              </a:ext>
            </a:extLst>
          </p:cNvPr>
          <p:cNvSpPr txBox="1"/>
          <p:nvPr/>
        </p:nvSpPr>
        <p:spPr>
          <a:xfrm>
            <a:off x="5321273" y="5308096"/>
            <a:ext cx="3633552" cy="461665"/>
          </a:xfrm>
          <a:prstGeom prst="rect">
            <a:avLst/>
          </a:prstGeom>
          <a:noFill/>
        </p:spPr>
        <p:txBody>
          <a:bodyPr wrap="square">
            <a:spAutoFit/>
          </a:bodyPr>
          <a:lstStyle/>
          <a:p>
            <a:r>
              <a:rPr lang="en-GB" sz="2400" b="1" dirty="0" err="1">
                <a:solidFill>
                  <a:schemeClr val="tx2"/>
                </a:solidFill>
              </a:rPr>
              <a:t>Oc</a:t>
            </a:r>
            <a:r>
              <a:rPr lang="en-GB" sz="2400" b="1" u="sng" dirty="0" err="1">
                <a:solidFill>
                  <a:schemeClr val="tx2"/>
                </a:solidFill>
              </a:rPr>
              <a:t>éa</a:t>
            </a:r>
            <a:r>
              <a:rPr lang="en-GB" sz="2400" b="1" dirty="0" err="1">
                <a:solidFill>
                  <a:schemeClr val="tx2"/>
                </a:solidFill>
              </a:rPr>
              <a:t>no</a:t>
            </a:r>
            <a:r>
              <a:rPr lang="en-GB" sz="2400" b="1" dirty="0">
                <a:solidFill>
                  <a:schemeClr val="tx2"/>
                </a:solidFill>
              </a:rPr>
              <a:t> (Ocean)</a:t>
            </a:r>
          </a:p>
        </p:txBody>
      </p:sp>
      <p:sp>
        <p:nvSpPr>
          <p:cNvPr id="50" name="TextBox 49">
            <a:extLst>
              <a:ext uri="{FF2B5EF4-FFF2-40B4-BE49-F238E27FC236}">
                <a16:creationId xmlns:a16="http://schemas.microsoft.com/office/drawing/2014/main" id="{A8B181C8-005A-4048-A303-E78F17588B9B}"/>
              </a:ext>
            </a:extLst>
          </p:cNvPr>
          <p:cNvSpPr txBox="1"/>
          <p:nvPr/>
        </p:nvSpPr>
        <p:spPr>
          <a:xfrm>
            <a:off x="422727" y="3082722"/>
            <a:ext cx="4859655" cy="461665"/>
          </a:xfrm>
          <a:prstGeom prst="rect">
            <a:avLst/>
          </a:prstGeom>
          <a:noFill/>
        </p:spPr>
        <p:txBody>
          <a:bodyPr wrap="square">
            <a:spAutoFit/>
          </a:bodyPr>
          <a:lstStyle/>
          <a:p>
            <a:r>
              <a:rPr lang="en-GB" sz="2400" b="1" dirty="0">
                <a:solidFill>
                  <a:schemeClr val="tx2"/>
                </a:solidFill>
              </a:rPr>
              <a:t>Raf</a:t>
            </a:r>
            <a:r>
              <a:rPr lang="en-GB" sz="2400" b="1" u="sng" dirty="0">
                <a:solidFill>
                  <a:schemeClr val="tx2"/>
                </a:solidFill>
              </a:rPr>
              <a:t>ae</a:t>
            </a:r>
            <a:r>
              <a:rPr lang="en-GB" sz="2400" b="1" dirty="0">
                <a:solidFill>
                  <a:schemeClr val="tx2"/>
                </a:solidFill>
              </a:rPr>
              <a:t>l (Rafael – name)</a:t>
            </a:r>
          </a:p>
        </p:txBody>
      </p:sp>
    </p:spTree>
    <p:extLst>
      <p:ext uri="{BB962C8B-B14F-4D97-AF65-F5344CB8AC3E}">
        <p14:creationId xmlns:p14="http://schemas.microsoft.com/office/powerpoint/2010/main" val="139410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5" grpId="0"/>
      <p:bldP spid="36" grpId="0"/>
      <p:bldP spid="37" grpId="0"/>
      <p:bldP spid="39" grpId="0"/>
      <p:bldP spid="40" grpId="0"/>
      <p:bldP spid="41" grpId="0"/>
      <p:bldP spid="42" grpId="0"/>
      <p:bldP spid="43" grpId="0"/>
      <p:bldP spid="44" grpId="0"/>
      <p:bldP spid="45" grpId="0"/>
      <p:bldP spid="46" grpId="0"/>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uadroTexto 23">
            <a:extLst>
              <a:ext uri="{FF2B5EF4-FFF2-40B4-BE49-F238E27FC236}">
                <a16:creationId xmlns:a16="http://schemas.microsoft.com/office/drawing/2014/main" id="{478DACE2-3C0F-4B71-9E09-72A6EB0F31F4}"/>
              </a:ext>
            </a:extLst>
          </p:cNvPr>
          <p:cNvSpPr txBox="1"/>
          <p:nvPr/>
        </p:nvSpPr>
        <p:spPr>
          <a:xfrm>
            <a:off x="640783" y="5212861"/>
            <a:ext cx="11152412" cy="461665"/>
          </a:xfrm>
          <a:prstGeom prst="rect">
            <a:avLst/>
          </a:prstGeom>
          <a:noFill/>
        </p:spPr>
        <p:txBody>
          <a:bodyPr wrap="none" rtlCol="0">
            <a:spAutoFit/>
          </a:bodyPr>
          <a:lstStyle/>
          <a:p>
            <a:r>
              <a:rPr lang="en-GB" sz="2400" dirty="0"/>
              <a:t>Estamos </a:t>
            </a:r>
            <a:r>
              <a:rPr lang="en-GB" sz="2400" dirty="0" err="1"/>
              <a:t>comiendo</a:t>
            </a:r>
            <a:r>
              <a:rPr lang="en-GB" sz="2400" dirty="0"/>
              <a:t> una </a:t>
            </a:r>
            <a:r>
              <a:rPr lang="en-GB" sz="2400" b="1" dirty="0"/>
              <a:t>_________</a:t>
            </a:r>
            <a:r>
              <a:rPr lang="en-GB" sz="2400" dirty="0"/>
              <a:t> </a:t>
            </a:r>
            <a:r>
              <a:rPr lang="en-GB" sz="2400" dirty="0" err="1"/>
              <a:t>en</a:t>
            </a:r>
            <a:r>
              <a:rPr lang="en-GB" sz="2400" dirty="0"/>
              <a:t> un </a:t>
            </a:r>
            <a:r>
              <a:rPr lang="en-GB" sz="2400" dirty="0" err="1"/>
              <a:t>restaurante</a:t>
            </a:r>
            <a:r>
              <a:rPr lang="en-GB" sz="2400" dirty="0"/>
              <a:t> </a:t>
            </a:r>
            <a:r>
              <a:rPr lang="en-GB" sz="2400" dirty="0" err="1"/>
              <a:t>cerca</a:t>
            </a:r>
            <a:r>
              <a:rPr lang="en-GB" sz="2400" dirty="0"/>
              <a:t> del </a:t>
            </a:r>
            <a:r>
              <a:rPr lang="en-GB" sz="2400" b="1" dirty="0"/>
              <a:t>__________</a:t>
            </a:r>
            <a:r>
              <a:rPr lang="en-GB" sz="2400" dirty="0"/>
              <a:t>.</a:t>
            </a:r>
            <a:endParaRPr lang="es-GB" sz="2400" dirty="0"/>
          </a:p>
        </p:txBody>
      </p:sp>
      <p:sp>
        <p:nvSpPr>
          <p:cNvPr id="33" name="CuadroTexto 23">
            <a:extLst>
              <a:ext uri="{FF2B5EF4-FFF2-40B4-BE49-F238E27FC236}">
                <a16:creationId xmlns:a16="http://schemas.microsoft.com/office/drawing/2014/main" id="{119B80C5-B47B-4215-8550-7AA9ACE15C38}"/>
              </a:ext>
            </a:extLst>
          </p:cNvPr>
          <p:cNvSpPr txBox="1"/>
          <p:nvPr/>
        </p:nvSpPr>
        <p:spPr>
          <a:xfrm>
            <a:off x="736938" y="4562066"/>
            <a:ext cx="15807439" cy="461665"/>
          </a:xfrm>
          <a:prstGeom prst="rect">
            <a:avLst/>
          </a:prstGeom>
          <a:noFill/>
        </p:spPr>
        <p:txBody>
          <a:bodyPr wrap="square" rtlCol="0">
            <a:spAutoFit/>
          </a:bodyPr>
          <a:lstStyle/>
          <a:p>
            <a:r>
              <a:rPr lang="en-GB" sz="2400" dirty="0" err="1"/>
              <a:t>Estoy</a:t>
            </a:r>
            <a:r>
              <a:rPr lang="en-GB" sz="2400" dirty="0"/>
              <a:t> </a:t>
            </a:r>
            <a:r>
              <a:rPr lang="en-GB" sz="2400" dirty="0" err="1"/>
              <a:t>muy</a:t>
            </a:r>
            <a:r>
              <a:rPr lang="en-GB" sz="2400" dirty="0"/>
              <a:t> </a:t>
            </a:r>
            <a:r>
              <a:rPr lang="en-GB" sz="2400" dirty="0" err="1"/>
              <a:t>feliz</a:t>
            </a:r>
            <a:r>
              <a:rPr lang="en-GB" sz="2400" dirty="0"/>
              <a:t> </a:t>
            </a:r>
            <a:r>
              <a:rPr lang="en-GB" sz="2400" dirty="0" err="1"/>
              <a:t>porque</a:t>
            </a:r>
            <a:r>
              <a:rPr lang="en-GB" sz="2400" dirty="0"/>
              <a:t> </a:t>
            </a:r>
            <a:r>
              <a:rPr lang="en-GB" sz="2400" b="1" dirty="0"/>
              <a:t>_________</a:t>
            </a:r>
            <a:r>
              <a:rPr lang="en-GB" sz="2400" dirty="0"/>
              <a:t> me </a:t>
            </a:r>
            <a:r>
              <a:rPr lang="en-GB" sz="2400" b="1" dirty="0"/>
              <a:t>_______</a:t>
            </a:r>
            <a:r>
              <a:rPr lang="en-GB" sz="2400" dirty="0"/>
              <a:t> una </a:t>
            </a:r>
            <a:r>
              <a:rPr lang="en-GB" sz="2400" dirty="0" err="1"/>
              <a:t>orquídea</a:t>
            </a:r>
            <a:r>
              <a:rPr lang="en-GB" sz="2400" dirty="0"/>
              <a:t>. Es </a:t>
            </a:r>
            <a:r>
              <a:rPr lang="en-GB" sz="2400" dirty="0" err="1"/>
              <a:t>muy</a:t>
            </a:r>
            <a:r>
              <a:rPr lang="en-GB" sz="2400" dirty="0"/>
              <a:t> </a:t>
            </a:r>
            <a:r>
              <a:rPr lang="en-GB" sz="2400" dirty="0" err="1"/>
              <a:t>simpática</a:t>
            </a:r>
            <a:r>
              <a:rPr lang="en-GB" sz="2400" dirty="0"/>
              <a:t>.</a:t>
            </a:r>
            <a:endParaRPr lang="es-GB" sz="2400" dirty="0"/>
          </a:p>
        </p:txBody>
      </p:sp>
      <p:sp>
        <p:nvSpPr>
          <p:cNvPr id="3" name="Title 2">
            <a:extLst>
              <a:ext uri="{FF2B5EF4-FFF2-40B4-BE49-F238E27FC236}">
                <a16:creationId xmlns:a16="http://schemas.microsoft.com/office/drawing/2014/main" id="{5A2BAAF2-F831-4786-B459-2A7D1DF3E067}"/>
              </a:ext>
            </a:extLst>
          </p:cNvPr>
          <p:cNvSpPr>
            <a:spLocks noGrp="1"/>
          </p:cNvSpPr>
          <p:nvPr>
            <p:ph type="title"/>
          </p:nvPr>
        </p:nvSpPr>
        <p:spPr/>
        <p:txBody>
          <a:bodyPr/>
          <a:lstStyle/>
          <a:p>
            <a:r>
              <a:rPr lang="en-GB" dirty="0" err="1"/>
              <a:t>Fonética</a:t>
            </a:r>
            <a:endParaRPr lang="en-GB" dirty="0"/>
          </a:p>
        </p:txBody>
      </p:sp>
      <p:sp>
        <p:nvSpPr>
          <p:cNvPr id="7" name="Action Button: Custom 20">
            <a:hlinkClick r:id="" action="ppaction://noaction" highlightClick="1">
              <a:snd r:embed="rId3" name="1 La maestra lleva.wav"/>
            </a:hlinkClick>
            <a:extLst>
              <a:ext uri="{FF2B5EF4-FFF2-40B4-BE49-F238E27FC236}">
                <a16:creationId xmlns:a16="http://schemas.microsoft.com/office/drawing/2014/main" id="{BDE0F592-D321-4F73-8ED5-49D1DE01D81B}"/>
              </a:ext>
            </a:extLst>
          </p:cNvPr>
          <p:cNvSpPr/>
          <p:nvPr/>
        </p:nvSpPr>
        <p:spPr>
          <a:xfrm>
            <a:off x="106030" y="2019595"/>
            <a:ext cx="469043" cy="472222"/>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8" name="Action Button: Custom 20">
            <a:hlinkClick r:id="" action="ppaction://noaction" highlightClick="1">
              <a:snd r:embed="rId4" name="2 Beatriz, %C2%BFte gusta.wav"/>
            </a:hlinkClick>
            <a:extLst>
              <a:ext uri="{FF2B5EF4-FFF2-40B4-BE49-F238E27FC236}">
                <a16:creationId xmlns:a16="http://schemas.microsoft.com/office/drawing/2014/main" id="{B443C12C-F531-4328-BAFD-D47E06C46D7C}"/>
              </a:ext>
            </a:extLst>
          </p:cNvPr>
          <p:cNvSpPr/>
          <p:nvPr/>
        </p:nvSpPr>
        <p:spPr>
          <a:xfrm>
            <a:off x="106033" y="2653282"/>
            <a:ext cx="469043" cy="472222"/>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9" name="Action Button: Custom 20">
            <a:hlinkClick r:id="" action="ppaction://noaction" highlightClick="1">
              <a:snd r:embed="rId5" name="3 Hoy es el cumplean%CC%83os.wav"/>
            </a:hlinkClick>
            <a:extLst>
              <a:ext uri="{FF2B5EF4-FFF2-40B4-BE49-F238E27FC236}">
                <a16:creationId xmlns:a16="http://schemas.microsoft.com/office/drawing/2014/main" id="{756C230F-D931-403B-8D58-1A0056CCFE4C}"/>
              </a:ext>
            </a:extLst>
          </p:cNvPr>
          <p:cNvSpPr/>
          <p:nvPr/>
        </p:nvSpPr>
        <p:spPr>
          <a:xfrm>
            <a:off x="106033" y="3286969"/>
            <a:ext cx="469043" cy="472222"/>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10" name="Action Button: Custom 20">
            <a:hlinkClick r:id="" action="ppaction://noaction" highlightClick="1">
              <a:snd r:embed="rId6" name="4 Ismael pelea con su padre.wav"/>
            </a:hlinkClick>
            <a:extLst>
              <a:ext uri="{FF2B5EF4-FFF2-40B4-BE49-F238E27FC236}">
                <a16:creationId xmlns:a16="http://schemas.microsoft.com/office/drawing/2014/main" id="{8D76FCA8-AD63-4F13-9C7E-796CAB695262}"/>
              </a:ext>
            </a:extLst>
          </p:cNvPr>
          <p:cNvSpPr/>
          <p:nvPr/>
        </p:nvSpPr>
        <p:spPr>
          <a:xfrm>
            <a:off x="106033" y="3920656"/>
            <a:ext cx="469043" cy="472222"/>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11" name="Action Button: Custom 20">
            <a:hlinkClick r:id="" action="ppaction://noaction" highlightClick="1">
              <a:snd r:embed="rId7" name="5 Estoy muy feliz.wav"/>
            </a:hlinkClick>
            <a:extLst>
              <a:ext uri="{FF2B5EF4-FFF2-40B4-BE49-F238E27FC236}">
                <a16:creationId xmlns:a16="http://schemas.microsoft.com/office/drawing/2014/main" id="{6E4F69FA-4584-48B5-BA41-47E7C56D0670}"/>
              </a:ext>
            </a:extLst>
          </p:cNvPr>
          <p:cNvSpPr/>
          <p:nvPr/>
        </p:nvSpPr>
        <p:spPr>
          <a:xfrm>
            <a:off x="106033" y="4554343"/>
            <a:ext cx="469043" cy="472222"/>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12" name="TextBox 5">
            <a:extLst>
              <a:ext uri="{FF2B5EF4-FFF2-40B4-BE49-F238E27FC236}">
                <a16:creationId xmlns:a16="http://schemas.microsoft.com/office/drawing/2014/main" id="{1B38822A-4C4F-4D61-BC1C-7F396C5C719B}"/>
              </a:ext>
            </a:extLst>
          </p:cNvPr>
          <p:cNvSpPr txBox="1"/>
          <p:nvPr/>
        </p:nvSpPr>
        <p:spPr>
          <a:xfrm>
            <a:off x="301862" y="1142061"/>
            <a:ext cx="11317567" cy="400110"/>
          </a:xfrm>
          <a:prstGeom prst="rect">
            <a:avLst/>
          </a:prstGeom>
          <a:noFill/>
        </p:spPr>
        <p:txBody>
          <a:bodyPr wrap="square" rtlCol="0">
            <a:spAutoFit/>
          </a:bodyPr>
          <a:lstStyle/>
          <a:p>
            <a:r>
              <a:rPr lang="en-US" sz="2000" dirty="0" err="1"/>
              <a:t>Escucha</a:t>
            </a:r>
            <a:r>
              <a:rPr lang="en-US" sz="2000" dirty="0"/>
              <a:t> las </a:t>
            </a:r>
            <a:r>
              <a:rPr lang="en-US" sz="2000" dirty="0" err="1"/>
              <a:t>frases</a:t>
            </a:r>
            <a:r>
              <a:rPr lang="en-US" sz="2000" dirty="0"/>
              <a:t> y escribe las palabras con ‘</a:t>
            </a:r>
            <a:r>
              <a:rPr lang="en-US" sz="2000" b="1" dirty="0"/>
              <a:t>ae</a:t>
            </a:r>
            <a:r>
              <a:rPr lang="en-US" sz="2000" dirty="0"/>
              <a:t>’ o ‘</a:t>
            </a:r>
            <a:r>
              <a:rPr lang="en-US" sz="2000" b="1" dirty="0" err="1"/>
              <a:t>ea</a:t>
            </a:r>
            <a:r>
              <a:rPr lang="en-US" sz="2000" dirty="0"/>
              <a:t>’. ¿</a:t>
            </a:r>
            <a:r>
              <a:rPr lang="en-US" sz="2000" dirty="0" err="1"/>
              <a:t>Qué</a:t>
            </a:r>
            <a:r>
              <a:rPr lang="en-US" sz="2000" dirty="0"/>
              <a:t> </a:t>
            </a:r>
            <a:r>
              <a:rPr lang="en-US" sz="2000" dirty="0" err="1"/>
              <a:t>significa</a:t>
            </a:r>
            <a:r>
              <a:rPr lang="en-US" sz="2000" dirty="0"/>
              <a:t> la </a:t>
            </a:r>
            <a:r>
              <a:rPr lang="en-US" sz="2000" dirty="0" err="1"/>
              <a:t>frase</a:t>
            </a:r>
            <a:r>
              <a:rPr lang="en-US" sz="2000" dirty="0"/>
              <a:t>?</a:t>
            </a:r>
          </a:p>
        </p:txBody>
      </p:sp>
      <p:sp>
        <p:nvSpPr>
          <p:cNvPr id="13" name="CuadroTexto 23">
            <a:extLst>
              <a:ext uri="{FF2B5EF4-FFF2-40B4-BE49-F238E27FC236}">
                <a16:creationId xmlns:a16="http://schemas.microsoft.com/office/drawing/2014/main" id="{192E5E58-3BFB-4751-A901-474462AEC72E}"/>
              </a:ext>
            </a:extLst>
          </p:cNvPr>
          <p:cNvSpPr txBox="1"/>
          <p:nvPr/>
        </p:nvSpPr>
        <p:spPr>
          <a:xfrm>
            <a:off x="767473" y="2010367"/>
            <a:ext cx="9201558" cy="461665"/>
          </a:xfrm>
          <a:prstGeom prst="rect">
            <a:avLst/>
          </a:prstGeom>
          <a:noFill/>
        </p:spPr>
        <p:txBody>
          <a:bodyPr wrap="none" rtlCol="0">
            <a:spAutoFit/>
          </a:bodyPr>
          <a:lstStyle/>
          <a:p>
            <a:pPr algn="l"/>
            <a:r>
              <a:rPr lang="es-GB" sz="2400" dirty="0"/>
              <a:t>La </a:t>
            </a:r>
            <a:r>
              <a:rPr lang="en-GB" sz="2400" b="1" dirty="0"/>
              <a:t>_________</a:t>
            </a:r>
            <a:r>
              <a:rPr lang="es-GB" sz="2400" dirty="0"/>
              <a:t> lleva a los estudiantes a una montaña en </a:t>
            </a:r>
            <a:r>
              <a:rPr lang="en-GB" sz="2400" b="1" dirty="0"/>
              <a:t>_____</a:t>
            </a:r>
            <a:r>
              <a:rPr lang="es-GB" sz="2400" dirty="0"/>
              <a:t>.</a:t>
            </a:r>
          </a:p>
        </p:txBody>
      </p:sp>
      <p:sp>
        <p:nvSpPr>
          <p:cNvPr id="14" name="CuadroTexto 23">
            <a:extLst>
              <a:ext uri="{FF2B5EF4-FFF2-40B4-BE49-F238E27FC236}">
                <a16:creationId xmlns:a16="http://schemas.microsoft.com/office/drawing/2014/main" id="{46C01271-F2A5-4E36-A493-08F6F72F6A6B}"/>
              </a:ext>
            </a:extLst>
          </p:cNvPr>
          <p:cNvSpPr txBox="1"/>
          <p:nvPr/>
        </p:nvSpPr>
        <p:spPr>
          <a:xfrm>
            <a:off x="827508" y="2676798"/>
            <a:ext cx="9283311" cy="461665"/>
          </a:xfrm>
          <a:prstGeom prst="rect">
            <a:avLst/>
          </a:prstGeom>
          <a:noFill/>
        </p:spPr>
        <p:txBody>
          <a:bodyPr wrap="none" rtlCol="0">
            <a:spAutoFit/>
          </a:bodyPr>
          <a:lstStyle/>
          <a:p>
            <a:r>
              <a:rPr lang="en-GB" sz="2400" b="1" dirty="0"/>
              <a:t>_______</a:t>
            </a:r>
            <a:r>
              <a:rPr lang="en-GB" sz="2400" dirty="0"/>
              <a:t>, ¿</a:t>
            </a:r>
            <a:r>
              <a:rPr lang="en-GB" sz="2400" dirty="0" err="1"/>
              <a:t>te</a:t>
            </a:r>
            <a:r>
              <a:rPr lang="en-GB" sz="2400" dirty="0"/>
              <a:t> </a:t>
            </a:r>
            <a:r>
              <a:rPr lang="en-GB" sz="2400" dirty="0" err="1"/>
              <a:t>gusta</a:t>
            </a:r>
            <a:r>
              <a:rPr lang="en-GB" sz="2400" dirty="0"/>
              <a:t> el </a:t>
            </a:r>
            <a:r>
              <a:rPr lang="en-GB" sz="2400" dirty="0" err="1"/>
              <a:t>paisaje</a:t>
            </a:r>
            <a:r>
              <a:rPr lang="en-GB" sz="2400" dirty="0"/>
              <a:t> </a:t>
            </a:r>
            <a:r>
              <a:rPr lang="en-GB" sz="2400" dirty="0" err="1"/>
              <a:t>cuando</a:t>
            </a:r>
            <a:r>
              <a:rPr lang="en-GB" sz="2400" dirty="0"/>
              <a:t> </a:t>
            </a:r>
            <a:r>
              <a:rPr lang="en-GB" sz="2400" b="1" dirty="0"/>
              <a:t>_________</a:t>
            </a:r>
            <a:r>
              <a:rPr lang="en-GB" sz="2400" dirty="0"/>
              <a:t> </a:t>
            </a:r>
            <a:r>
              <a:rPr lang="en-GB" sz="2400" dirty="0" err="1"/>
              <a:t>en</a:t>
            </a:r>
            <a:r>
              <a:rPr lang="en-GB" sz="2400" dirty="0"/>
              <a:t> el campo?</a:t>
            </a:r>
            <a:endParaRPr lang="es-GB" sz="2400" dirty="0"/>
          </a:p>
        </p:txBody>
      </p:sp>
      <p:sp>
        <p:nvSpPr>
          <p:cNvPr id="15" name="CuadroTexto 23">
            <a:extLst>
              <a:ext uri="{FF2B5EF4-FFF2-40B4-BE49-F238E27FC236}">
                <a16:creationId xmlns:a16="http://schemas.microsoft.com/office/drawing/2014/main" id="{0762E570-C31F-496F-8C80-0B2960EC1FE6}"/>
              </a:ext>
            </a:extLst>
          </p:cNvPr>
          <p:cNvSpPr txBox="1"/>
          <p:nvPr/>
        </p:nvSpPr>
        <p:spPr>
          <a:xfrm>
            <a:off x="736938" y="3432790"/>
            <a:ext cx="10801355" cy="461665"/>
          </a:xfrm>
          <a:prstGeom prst="rect">
            <a:avLst/>
          </a:prstGeom>
          <a:noFill/>
        </p:spPr>
        <p:txBody>
          <a:bodyPr wrap="none" rtlCol="0">
            <a:spAutoFit/>
          </a:bodyPr>
          <a:lstStyle/>
          <a:p>
            <a:r>
              <a:rPr lang="en-GB" sz="2400" dirty="0"/>
              <a:t>Hoy es </a:t>
            </a:r>
            <a:r>
              <a:rPr lang="en-GB" sz="2400" dirty="0" err="1"/>
              <a:t>el</a:t>
            </a:r>
            <a:r>
              <a:rPr lang="en-GB" sz="2400" dirty="0"/>
              <a:t> </a:t>
            </a:r>
            <a:r>
              <a:rPr lang="en-GB" sz="2400" b="1" dirty="0"/>
              <a:t>______________</a:t>
            </a:r>
            <a:r>
              <a:rPr lang="en-GB" sz="2400" dirty="0"/>
              <a:t> de </a:t>
            </a:r>
            <a:r>
              <a:rPr lang="en-GB" sz="2400" b="1" dirty="0"/>
              <a:t>________. </a:t>
            </a:r>
            <a:r>
              <a:rPr lang="en-GB" sz="2400" dirty="0" err="1"/>
              <a:t>Quiere</a:t>
            </a:r>
            <a:r>
              <a:rPr lang="en-GB" sz="2400" dirty="0"/>
              <a:t> </a:t>
            </a:r>
            <a:r>
              <a:rPr lang="en-GB" sz="2400" dirty="0" err="1"/>
              <a:t>ir</a:t>
            </a:r>
            <a:r>
              <a:rPr lang="en-GB" sz="2400" dirty="0"/>
              <a:t> al </a:t>
            </a:r>
            <a:r>
              <a:rPr lang="en-GB" sz="2400" b="1" dirty="0"/>
              <a:t>___________</a:t>
            </a:r>
            <a:r>
              <a:rPr lang="en-GB" sz="2400" dirty="0"/>
              <a:t> el </a:t>
            </a:r>
            <a:r>
              <a:rPr lang="en-GB" sz="2400" dirty="0" err="1"/>
              <a:t>sábado</a:t>
            </a:r>
            <a:r>
              <a:rPr lang="en-GB" sz="2400" dirty="0"/>
              <a:t>.</a:t>
            </a:r>
            <a:endParaRPr lang="es-GB" sz="2400" dirty="0"/>
          </a:p>
        </p:txBody>
      </p:sp>
      <p:sp>
        <p:nvSpPr>
          <p:cNvPr id="16" name="CuadroTexto 23">
            <a:extLst>
              <a:ext uri="{FF2B5EF4-FFF2-40B4-BE49-F238E27FC236}">
                <a16:creationId xmlns:a16="http://schemas.microsoft.com/office/drawing/2014/main" id="{DDF39A96-4397-46CE-9207-9CF1F5675191}"/>
              </a:ext>
            </a:extLst>
          </p:cNvPr>
          <p:cNvSpPr txBox="1"/>
          <p:nvPr/>
        </p:nvSpPr>
        <p:spPr>
          <a:xfrm>
            <a:off x="736938" y="4062629"/>
            <a:ext cx="11251798" cy="461665"/>
          </a:xfrm>
          <a:prstGeom prst="rect">
            <a:avLst/>
          </a:prstGeom>
          <a:noFill/>
        </p:spPr>
        <p:txBody>
          <a:bodyPr wrap="none" rtlCol="0">
            <a:spAutoFit/>
          </a:bodyPr>
          <a:lstStyle/>
          <a:p>
            <a:r>
              <a:rPr lang="en-GB" sz="2400" b="1" dirty="0"/>
              <a:t>__________  __________ </a:t>
            </a:r>
            <a:r>
              <a:rPr lang="en-GB" sz="2400" dirty="0"/>
              <a:t>con </a:t>
            </a:r>
            <a:r>
              <a:rPr lang="en-GB" sz="2400" dirty="0" err="1"/>
              <a:t>su</a:t>
            </a:r>
            <a:r>
              <a:rPr lang="en-GB" sz="2400" dirty="0"/>
              <a:t> padre </a:t>
            </a:r>
            <a:r>
              <a:rPr lang="en-GB" sz="2400" dirty="0" err="1"/>
              <a:t>porque</a:t>
            </a:r>
            <a:r>
              <a:rPr lang="en-GB" sz="2400" dirty="0"/>
              <a:t> no </a:t>
            </a:r>
            <a:r>
              <a:rPr lang="en-GB" sz="2400" dirty="0" err="1"/>
              <a:t>quiere</a:t>
            </a:r>
            <a:r>
              <a:rPr lang="en-GB" sz="2400" dirty="0"/>
              <a:t> </a:t>
            </a:r>
            <a:r>
              <a:rPr lang="en-GB" sz="2400" dirty="0" err="1"/>
              <a:t>hacer</a:t>
            </a:r>
            <a:r>
              <a:rPr lang="en-GB" sz="2400" dirty="0"/>
              <a:t> la </a:t>
            </a:r>
            <a:r>
              <a:rPr lang="en-GB" sz="2400" b="1" dirty="0"/>
              <a:t>__________</a:t>
            </a:r>
            <a:r>
              <a:rPr lang="en-GB" sz="2400" dirty="0"/>
              <a:t>.</a:t>
            </a:r>
            <a:endParaRPr lang="es-GB" sz="2400" dirty="0"/>
          </a:p>
        </p:txBody>
      </p:sp>
      <p:sp>
        <p:nvSpPr>
          <p:cNvPr id="17" name="Rectangle 16">
            <a:extLst>
              <a:ext uri="{FF2B5EF4-FFF2-40B4-BE49-F238E27FC236}">
                <a16:creationId xmlns:a16="http://schemas.microsoft.com/office/drawing/2014/main" id="{F1368C04-F0CB-4E61-898D-AE0392A10BFC}"/>
              </a:ext>
            </a:extLst>
          </p:cNvPr>
          <p:cNvSpPr/>
          <p:nvPr/>
        </p:nvSpPr>
        <p:spPr>
          <a:xfrm>
            <a:off x="7793674" y="174731"/>
            <a:ext cx="4165864" cy="707886"/>
          </a:xfrm>
          <a:prstGeom prst="rect">
            <a:avLst/>
          </a:prstGeom>
          <a:solidFill>
            <a:srgbClr val="FBF0D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la </a:t>
            </a:r>
            <a:r>
              <a:rPr lang="en-GB" sz="2000" b="1" dirty="0" err="1">
                <a:solidFill>
                  <a:srgbClr val="002060"/>
                </a:solidFill>
              </a:rPr>
              <a:t>maestra</a:t>
            </a:r>
            <a:r>
              <a:rPr lang="en-GB" sz="2000" b="1" dirty="0">
                <a:solidFill>
                  <a:srgbClr val="002060"/>
                </a:solidFill>
              </a:rPr>
              <a:t> = teacher / master </a:t>
            </a:r>
            <a:br>
              <a:rPr lang="en-GB" sz="2000" b="1" dirty="0">
                <a:solidFill>
                  <a:srgbClr val="002060"/>
                </a:solidFill>
              </a:rPr>
            </a:br>
            <a:r>
              <a:rPr lang="en-GB" sz="2000" b="1" dirty="0">
                <a:solidFill>
                  <a:srgbClr val="002060"/>
                </a:solidFill>
              </a:rPr>
              <a:t>la </a:t>
            </a:r>
            <a:r>
              <a:rPr lang="en-GB" sz="2000" b="1" dirty="0" err="1">
                <a:solidFill>
                  <a:srgbClr val="002060"/>
                </a:solidFill>
              </a:rPr>
              <a:t>orquídea</a:t>
            </a:r>
            <a:r>
              <a:rPr lang="en-GB" sz="2000" b="1" dirty="0">
                <a:solidFill>
                  <a:srgbClr val="002060"/>
                </a:solidFill>
              </a:rPr>
              <a:t> = orchid</a:t>
            </a:r>
          </a:p>
        </p:txBody>
      </p:sp>
      <p:pic>
        <p:nvPicPr>
          <p:cNvPr id="18" name="Picture 2" descr="Montaña, Senderos, Casa, Jaén, La Mella, Cumbre, Cliff">
            <a:extLst>
              <a:ext uri="{FF2B5EF4-FFF2-40B4-BE49-F238E27FC236}">
                <a16:creationId xmlns:a16="http://schemas.microsoft.com/office/drawing/2014/main" id="{11169957-3A3E-4BAB-A875-69227743CB5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161431" y="1855878"/>
            <a:ext cx="1743561" cy="1162373"/>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7">
            <a:extLst>
              <a:ext uri="{FF2B5EF4-FFF2-40B4-BE49-F238E27FC236}">
                <a16:creationId xmlns:a16="http://schemas.microsoft.com/office/drawing/2014/main" id="{79E82F29-6471-45E9-86A9-77648FFCDCDC}"/>
              </a:ext>
            </a:extLst>
          </p:cNvPr>
          <p:cNvSpPr txBox="1"/>
          <p:nvPr/>
        </p:nvSpPr>
        <p:spPr>
          <a:xfrm>
            <a:off x="10697882" y="2878251"/>
            <a:ext cx="806631" cy="400110"/>
          </a:xfrm>
          <a:prstGeom prst="rect">
            <a:avLst/>
          </a:prstGeom>
          <a:noFill/>
        </p:spPr>
        <p:txBody>
          <a:bodyPr wrap="none" rtlCol="0">
            <a:spAutoFit/>
          </a:bodyPr>
          <a:lstStyle/>
          <a:p>
            <a:pPr algn="l"/>
            <a:r>
              <a:rPr lang="es-GB" sz="2000" b="1" dirty="0">
                <a:solidFill>
                  <a:schemeClr val="accent5">
                    <a:lumMod val="50000"/>
                  </a:schemeClr>
                </a:solidFill>
                <a:highlight>
                  <a:srgbClr val="FBF0D5"/>
                </a:highlight>
              </a:rPr>
              <a:t>Jaén</a:t>
            </a:r>
          </a:p>
        </p:txBody>
      </p:sp>
      <p:sp>
        <p:nvSpPr>
          <p:cNvPr id="21" name="TextBox 20">
            <a:extLst>
              <a:ext uri="{FF2B5EF4-FFF2-40B4-BE49-F238E27FC236}">
                <a16:creationId xmlns:a16="http://schemas.microsoft.com/office/drawing/2014/main" id="{85BE3C6B-9F31-4EEB-8D66-A067072B88BD}"/>
              </a:ext>
            </a:extLst>
          </p:cNvPr>
          <p:cNvSpPr txBox="1"/>
          <p:nvPr/>
        </p:nvSpPr>
        <p:spPr>
          <a:xfrm>
            <a:off x="1350818" y="1913230"/>
            <a:ext cx="2857500" cy="461665"/>
          </a:xfrm>
          <a:prstGeom prst="rect">
            <a:avLst/>
          </a:prstGeom>
          <a:noFill/>
        </p:spPr>
        <p:txBody>
          <a:bodyPr wrap="square" rtlCol="0">
            <a:spAutoFit/>
          </a:bodyPr>
          <a:lstStyle/>
          <a:p>
            <a:pPr algn="l"/>
            <a:r>
              <a:rPr lang="en-GB" sz="2400" b="1" dirty="0" err="1">
                <a:solidFill>
                  <a:schemeClr val="tx2"/>
                </a:solidFill>
              </a:rPr>
              <a:t>maestra</a:t>
            </a:r>
            <a:endParaRPr lang="en-GB" sz="2400" b="1" dirty="0">
              <a:solidFill>
                <a:schemeClr val="tx2"/>
              </a:solidFill>
            </a:endParaRPr>
          </a:p>
        </p:txBody>
      </p:sp>
      <p:sp>
        <p:nvSpPr>
          <p:cNvPr id="22" name="TextBox 21">
            <a:extLst>
              <a:ext uri="{FF2B5EF4-FFF2-40B4-BE49-F238E27FC236}">
                <a16:creationId xmlns:a16="http://schemas.microsoft.com/office/drawing/2014/main" id="{4EDD1E51-9681-45E9-93E9-405EA8D063A7}"/>
              </a:ext>
            </a:extLst>
          </p:cNvPr>
          <p:cNvSpPr txBox="1"/>
          <p:nvPr/>
        </p:nvSpPr>
        <p:spPr>
          <a:xfrm>
            <a:off x="8900860" y="1966942"/>
            <a:ext cx="2857500" cy="461665"/>
          </a:xfrm>
          <a:prstGeom prst="rect">
            <a:avLst/>
          </a:prstGeom>
          <a:noFill/>
        </p:spPr>
        <p:txBody>
          <a:bodyPr wrap="square" rtlCol="0">
            <a:spAutoFit/>
          </a:bodyPr>
          <a:lstStyle/>
          <a:p>
            <a:pPr algn="l"/>
            <a:r>
              <a:rPr lang="en-GB" sz="2400" b="1" dirty="0" err="1">
                <a:solidFill>
                  <a:schemeClr val="tx2"/>
                </a:solidFill>
              </a:rPr>
              <a:t>Jaén</a:t>
            </a:r>
            <a:endParaRPr lang="en-GB" sz="2400" b="1" dirty="0">
              <a:solidFill>
                <a:schemeClr val="tx2"/>
              </a:solidFill>
            </a:endParaRPr>
          </a:p>
        </p:txBody>
      </p:sp>
      <p:sp>
        <p:nvSpPr>
          <p:cNvPr id="23" name="TextBox 22">
            <a:extLst>
              <a:ext uri="{FF2B5EF4-FFF2-40B4-BE49-F238E27FC236}">
                <a16:creationId xmlns:a16="http://schemas.microsoft.com/office/drawing/2014/main" id="{A43E7198-E998-42D9-AD3C-477D30F33F6E}"/>
              </a:ext>
            </a:extLst>
          </p:cNvPr>
          <p:cNvSpPr txBox="1"/>
          <p:nvPr/>
        </p:nvSpPr>
        <p:spPr>
          <a:xfrm>
            <a:off x="855354" y="2612322"/>
            <a:ext cx="2857500" cy="461665"/>
          </a:xfrm>
          <a:prstGeom prst="rect">
            <a:avLst/>
          </a:prstGeom>
          <a:noFill/>
        </p:spPr>
        <p:txBody>
          <a:bodyPr wrap="square" rtlCol="0">
            <a:spAutoFit/>
          </a:bodyPr>
          <a:lstStyle/>
          <a:p>
            <a:pPr algn="l"/>
            <a:r>
              <a:rPr lang="en-GB" sz="2400" b="1" dirty="0">
                <a:solidFill>
                  <a:schemeClr val="tx2"/>
                </a:solidFill>
              </a:rPr>
              <a:t>Beatriz</a:t>
            </a:r>
          </a:p>
        </p:txBody>
      </p:sp>
      <p:sp>
        <p:nvSpPr>
          <p:cNvPr id="24" name="TextBox 23">
            <a:extLst>
              <a:ext uri="{FF2B5EF4-FFF2-40B4-BE49-F238E27FC236}">
                <a16:creationId xmlns:a16="http://schemas.microsoft.com/office/drawing/2014/main" id="{55D944B2-4EBF-4E54-9B4A-A40AD2F5B69D}"/>
              </a:ext>
            </a:extLst>
          </p:cNvPr>
          <p:cNvSpPr txBox="1"/>
          <p:nvPr/>
        </p:nvSpPr>
        <p:spPr>
          <a:xfrm>
            <a:off x="6412409" y="2612322"/>
            <a:ext cx="2857500" cy="461665"/>
          </a:xfrm>
          <a:prstGeom prst="rect">
            <a:avLst/>
          </a:prstGeom>
          <a:noFill/>
        </p:spPr>
        <p:txBody>
          <a:bodyPr wrap="square" rtlCol="0">
            <a:spAutoFit/>
          </a:bodyPr>
          <a:lstStyle/>
          <a:p>
            <a:pPr algn="l"/>
            <a:r>
              <a:rPr lang="en-GB" sz="2400" b="1" dirty="0" err="1">
                <a:solidFill>
                  <a:schemeClr val="tx2"/>
                </a:solidFill>
              </a:rPr>
              <a:t>paseas</a:t>
            </a:r>
            <a:endParaRPr lang="en-GB" sz="2400" b="1" dirty="0">
              <a:solidFill>
                <a:schemeClr val="tx2"/>
              </a:solidFill>
            </a:endParaRPr>
          </a:p>
        </p:txBody>
      </p:sp>
      <p:sp>
        <p:nvSpPr>
          <p:cNvPr id="25" name="TextBox 24">
            <a:extLst>
              <a:ext uri="{FF2B5EF4-FFF2-40B4-BE49-F238E27FC236}">
                <a16:creationId xmlns:a16="http://schemas.microsoft.com/office/drawing/2014/main" id="{F5A21DB1-0DA0-4142-B3DC-0518F741AF34}"/>
              </a:ext>
            </a:extLst>
          </p:cNvPr>
          <p:cNvSpPr txBox="1"/>
          <p:nvPr/>
        </p:nvSpPr>
        <p:spPr>
          <a:xfrm>
            <a:off x="2284104" y="3416217"/>
            <a:ext cx="2857500" cy="461665"/>
          </a:xfrm>
          <a:prstGeom prst="rect">
            <a:avLst/>
          </a:prstGeom>
          <a:noFill/>
        </p:spPr>
        <p:txBody>
          <a:bodyPr wrap="square" rtlCol="0">
            <a:spAutoFit/>
          </a:bodyPr>
          <a:lstStyle/>
          <a:p>
            <a:pPr algn="l"/>
            <a:r>
              <a:rPr lang="en-GB" sz="2400" b="1" dirty="0" err="1">
                <a:solidFill>
                  <a:schemeClr val="tx2"/>
                </a:solidFill>
              </a:rPr>
              <a:t>cumpleaños</a:t>
            </a:r>
            <a:endParaRPr lang="en-GB" sz="2400" b="1" dirty="0">
              <a:solidFill>
                <a:schemeClr val="tx2"/>
              </a:solidFill>
            </a:endParaRPr>
          </a:p>
        </p:txBody>
      </p:sp>
      <p:sp>
        <p:nvSpPr>
          <p:cNvPr id="26" name="TextBox 25">
            <a:extLst>
              <a:ext uri="{FF2B5EF4-FFF2-40B4-BE49-F238E27FC236}">
                <a16:creationId xmlns:a16="http://schemas.microsoft.com/office/drawing/2014/main" id="{A932B5D4-E6BE-4978-9098-6CEED63C5764}"/>
              </a:ext>
            </a:extLst>
          </p:cNvPr>
          <p:cNvSpPr txBox="1"/>
          <p:nvPr/>
        </p:nvSpPr>
        <p:spPr>
          <a:xfrm>
            <a:off x="4897285" y="3381550"/>
            <a:ext cx="1420203" cy="461665"/>
          </a:xfrm>
          <a:prstGeom prst="rect">
            <a:avLst/>
          </a:prstGeom>
          <a:noFill/>
        </p:spPr>
        <p:txBody>
          <a:bodyPr wrap="square">
            <a:spAutoFit/>
          </a:bodyPr>
          <a:lstStyle/>
          <a:p>
            <a:r>
              <a:rPr lang="en-GB" sz="2400" b="1" dirty="0">
                <a:solidFill>
                  <a:schemeClr val="tx2"/>
                </a:solidFill>
              </a:rPr>
              <a:t>Rafael</a:t>
            </a:r>
          </a:p>
        </p:txBody>
      </p:sp>
      <p:sp>
        <p:nvSpPr>
          <p:cNvPr id="27" name="TextBox 26">
            <a:extLst>
              <a:ext uri="{FF2B5EF4-FFF2-40B4-BE49-F238E27FC236}">
                <a16:creationId xmlns:a16="http://schemas.microsoft.com/office/drawing/2014/main" id="{089E4D67-89B8-413F-BFB4-EF1AC21ECD89}"/>
              </a:ext>
            </a:extLst>
          </p:cNvPr>
          <p:cNvSpPr txBox="1"/>
          <p:nvPr/>
        </p:nvSpPr>
        <p:spPr>
          <a:xfrm>
            <a:off x="8226004" y="3389365"/>
            <a:ext cx="1420203" cy="461665"/>
          </a:xfrm>
          <a:prstGeom prst="rect">
            <a:avLst/>
          </a:prstGeom>
          <a:noFill/>
        </p:spPr>
        <p:txBody>
          <a:bodyPr wrap="square">
            <a:spAutoFit/>
          </a:bodyPr>
          <a:lstStyle/>
          <a:p>
            <a:r>
              <a:rPr lang="en-GB" sz="2400" b="1" dirty="0" err="1">
                <a:solidFill>
                  <a:schemeClr val="tx2"/>
                </a:solidFill>
              </a:rPr>
              <a:t>teatro</a:t>
            </a:r>
            <a:endParaRPr lang="en-GB" sz="2400" b="1" dirty="0">
              <a:solidFill>
                <a:schemeClr val="tx2"/>
              </a:solidFill>
            </a:endParaRPr>
          </a:p>
        </p:txBody>
      </p:sp>
      <p:sp>
        <p:nvSpPr>
          <p:cNvPr id="28" name="TextBox 27">
            <a:extLst>
              <a:ext uri="{FF2B5EF4-FFF2-40B4-BE49-F238E27FC236}">
                <a16:creationId xmlns:a16="http://schemas.microsoft.com/office/drawing/2014/main" id="{4CE35E0E-AD6A-444B-9A68-295785630AB0}"/>
              </a:ext>
            </a:extLst>
          </p:cNvPr>
          <p:cNvSpPr txBox="1"/>
          <p:nvPr/>
        </p:nvSpPr>
        <p:spPr>
          <a:xfrm>
            <a:off x="863901" y="4033771"/>
            <a:ext cx="1420203" cy="461665"/>
          </a:xfrm>
          <a:prstGeom prst="rect">
            <a:avLst/>
          </a:prstGeom>
          <a:noFill/>
        </p:spPr>
        <p:txBody>
          <a:bodyPr wrap="square">
            <a:spAutoFit/>
          </a:bodyPr>
          <a:lstStyle/>
          <a:p>
            <a:r>
              <a:rPr lang="en-GB" sz="2400" b="1" dirty="0">
                <a:solidFill>
                  <a:schemeClr val="tx2"/>
                </a:solidFill>
              </a:rPr>
              <a:t>Ismael</a:t>
            </a:r>
          </a:p>
        </p:txBody>
      </p:sp>
      <p:sp>
        <p:nvSpPr>
          <p:cNvPr id="29" name="TextBox 28">
            <a:extLst>
              <a:ext uri="{FF2B5EF4-FFF2-40B4-BE49-F238E27FC236}">
                <a16:creationId xmlns:a16="http://schemas.microsoft.com/office/drawing/2014/main" id="{963B4910-D1FA-4087-A3FC-A650EBBC832F}"/>
              </a:ext>
            </a:extLst>
          </p:cNvPr>
          <p:cNvSpPr txBox="1"/>
          <p:nvPr/>
        </p:nvSpPr>
        <p:spPr>
          <a:xfrm>
            <a:off x="2885703" y="3994908"/>
            <a:ext cx="1420203" cy="461665"/>
          </a:xfrm>
          <a:prstGeom prst="rect">
            <a:avLst/>
          </a:prstGeom>
          <a:noFill/>
        </p:spPr>
        <p:txBody>
          <a:bodyPr wrap="square">
            <a:spAutoFit/>
          </a:bodyPr>
          <a:lstStyle/>
          <a:p>
            <a:r>
              <a:rPr lang="en-GB" sz="2400" b="1" dirty="0" err="1">
                <a:solidFill>
                  <a:schemeClr val="tx2"/>
                </a:solidFill>
              </a:rPr>
              <a:t>pelea</a:t>
            </a:r>
            <a:endParaRPr lang="en-GB" sz="2400" b="1" dirty="0">
              <a:solidFill>
                <a:schemeClr val="tx2"/>
              </a:solidFill>
            </a:endParaRPr>
          </a:p>
        </p:txBody>
      </p:sp>
      <p:sp>
        <p:nvSpPr>
          <p:cNvPr id="30" name="TextBox 29">
            <a:extLst>
              <a:ext uri="{FF2B5EF4-FFF2-40B4-BE49-F238E27FC236}">
                <a16:creationId xmlns:a16="http://schemas.microsoft.com/office/drawing/2014/main" id="{33A64F27-46EF-4DA2-86B2-DA31C59DA5F2}"/>
              </a:ext>
            </a:extLst>
          </p:cNvPr>
          <p:cNvSpPr txBox="1"/>
          <p:nvPr/>
        </p:nvSpPr>
        <p:spPr>
          <a:xfrm>
            <a:off x="10391097" y="3994908"/>
            <a:ext cx="1420203" cy="461665"/>
          </a:xfrm>
          <a:prstGeom prst="rect">
            <a:avLst/>
          </a:prstGeom>
          <a:noFill/>
        </p:spPr>
        <p:txBody>
          <a:bodyPr wrap="square">
            <a:spAutoFit/>
          </a:bodyPr>
          <a:lstStyle/>
          <a:p>
            <a:r>
              <a:rPr lang="en-GB" sz="2400" b="1" dirty="0" err="1">
                <a:solidFill>
                  <a:schemeClr val="tx2"/>
                </a:solidFill>
              </a:rPr>
              <a:t>tarea</a:t>
            </a:r>
            <a:endParaRPr lang="en-GB" sz="2400" b="1" dirty="0">
              <a:solidFill>
                <a:schemeClr val="tx2"/>
              </a:solidFill>
            </a:endParaRPr>
          </a:p>
        </p:txBody>
      </p:sp>
      <p:sp>
        <p:nvSpPr>
          <p:cNvPr id="31" name="TextBox 30">
            <a:extLst>
              <a:ext uri="{FF2B5EF4-FFF2-40B4-BE49-F238E27FC236}">
                <a16:creationId xmlns:a16="http://schemas.microsoft.com/office/drawing/2014/main" id="{F90D4AB2-251F-4FC4-BF14-9ED64F7688E6}"/>
              </a:ext>
            </a:extLst>
          </p:cNvPr>
          <p:cNvSpPr txBox="1"/>
          <p:nvPr/>
        </p:nvSpPr>
        <p:spPr>
          <a:xfrm>
            <a:off x="4228857" y="4543501"/>
            <a:ext cx="1420203" cy="461665"/>
          </a:xfrm>
          <a:prstGeom prst="rect">
            <a:avLst/>
          </a:prstGeom>
          <a:noFill/>
        </p:spPr>
        <p:txBody>
          <a:bodyPr wrap="square">
            <a:spAutoFit/>
          </a:bodyPr>
          <a:lstStyle/>
          <a:p>
            <a:r>
              <a:rPr lang="en-GB" sz="2400" b="1" dirty="0">
                <a:solidFill>
                  <a:schemeClr val="tx2"/>
                </a:solidFill>
              </a:rPr>
              <a:t>Andrea</a:t>
            </a:r>
          </a:p>
        </p:txBody>
      </p:sp>
      <p:sp>
        <p:nvSpPr>
          <p:cNvPr id="32" name="TextBox 31">
            <a:extLst>
              <a:ext uri="{FF2B5EF4-FFF2-40B4-BE49-F238E27FC236}">
                <a16:creationId xmlns:a16="http://schemas.microsoft.com/office/drawing/2014/main" id="{78523C74-C4A2-4A66-8492-6A6306DF88B7}"/>
              </a:ext>
            </a:extLst>
          </p:cNvPr>
          <p:cNvSpPr txBox="1"/>
          <p:nvPr/>
        </p:nvSpPr>
        <p:spPr>
          <a:xfrm>
            <a:off x="6358648" y="4487112"/>
            <a:ext cx="1020904" cy="461665"/>
          </a:xfrm>
          <a:prstGeom prst="rect">
            <a:avLst/>
          </a:prstGeom>
          <a:noFill/>
        </p:spPr>
        <p:txBody>
          <a:bodyPr wrap="square">
            <a:spAutoFit/>
          </a:bodyPr>
          <a:lstStyle/>
          <a:p>
            <a:r>
              <a:rPr lang="en-GB" sz="2400" b="1" dirty="0" err="1">
                <a:solidFill>
                  <a:schemeClr val="tx2"/>
                </a:solidFill>
              </a:rPr>
              <a:t>trae</a:t>
            </a:r>
            <a:endParaRPr lang="en-GB" sz="2400" b="1" dirty="0">
              <a:solidFill>
                <a:schemeClr val="tx2"/>
              </a:solidFill>
            </a:endParaRPr>
          </a:p>
        </p:txBody>
      </p:sp>
      <p:pic>
        <p:nvPicPr>
          <p:cNvPr id="34" name="Picture 6" descr="transparent background orchid png - Clip Art Library">
            <a:extLst>
              <a:ext uri="{FF2B5EF4-FFF2-40B4-BE49-F238E27FC236}">
                <a16:creationId xmlns:a16="http://schemas.microsoft.com/office/drawing/2014/main" id="{9B860D1D-248B-49C7-BFA2-563084885A1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978708" y="969348"/>
            <a:ext cx="841957" cy="763648"/>
          </a:xfrm>
          <a:prstGeom prst="rect">
            <a:avLst/>
          </a:prstGeom>
          <a:noFill/>
          <a:extLst>
            <a:ext uri="{909E8E84-426E-40DD-AFC4-6F175D3DCCD1}">
              <a14:hiddenFill xmlns:a14="http://schemas.microsoft.com/office/drawing/2010/main">
                <a:solidFill>
                  <a:srgbClr val="FFFFFF"/>
                </a:solidFill>
              </a14:hiddenFill>
            </a:ext>
          </a:extLst>
        </p:spPr>
      </p:pic>
      <p:sp>
        <p:nvSpPr>
          <p:cNvPr id="35" name="Action Button: Custom 20">
            <a:hlinkClick r:id="" action="ppaction://noaction" highlightClick="1">
              <a:snd r:embed="rId10" name="6 Estamos comiendo una paella.wav"/>
            </a:hlinkClick>
            <a:extLst>
              <a:ext uri="{FF2B5EF4-FFF2-40B4-BE49-F238E27FC236}">
                <a16:creationId xmlns:a16="http://schemas.microsoft.com/office/drawing/2014/main" id="{0E3FECF0-0482-422A-BEFB-87BDA2ED1A2C}"/>
              </a:ext>
            </a:extLst>
          </p:cNvPr>
          <p:cNvSpPr/>
          <p:nvPr/>
        </p:nvSpPr>
        <p:spPr>
          <a:xfrm>
            <a:off x="106030" y="5203813"/>
            <a:ext cx="469043" cy="472222"/>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6</a:t>
            </a:r>
          </a:p>
        </p:txBody>
      </p:sp>
      <p:sp>
        <p:nvSpPr>
          <p:cNvPr id="38" name="TextBox 37">
            <a:extLst>
              <a:ext uri="{FF2B5EF4-FFF2-40B4-BE49-F238E27FC236}">
                <a16:creationId xmlns:a16="http://schemas.microsoft.com/office/drawing/2014/main" id="{10CE512E-E53C-4312-9748-C25391991765}"/>
              </a:ext>
            </a:extLst>
          </p:cNvPr>
          <p:cNvSpPr txBox="1"/>
          <p:nvPr/>
        </p:nvSpPr>
        <p:spPr>
          <a:xfrm>
            <a:off x="4427580" y="5143840"/>
            <a:ext cx="1420203" cy="461665"/>
          </a:xfrm>
          <a:prstGeom prst="rect">
            <a:avLst/>
          </a:prstGeom>
          <a:noFill/>
        </p:spPr>
        <p:txBody>
          <a:bodyPr wrap="square">
            <a:spAutoFit/>
          </a:bodyPr>
          <a:lstStyle/>
          <a:p>
            <a:r>
              <a:rPr lang="en-GB" sz="2400" b="1" dirty="0">
                <a:solidFill>
                  <a:schemeClr val="tx2"/>
                </a:solidFill>
              </a:rPr>
              <a:t>paella</a:t>
            </a:r>
          </a:p>
        </p:txBody>
      </p:sp>
      <p:sp>
        <p:nvSpPr>
          <p:cNvPr id="39" name="TextBox 38">
            <a:extLst>
              <a:ext uri="{FF2B5EF4-FFF2-40B4-BE49-F238E27FC236}">
                <a16:creationId xmlns:a16="http://schemas.microsoft.com/office/drawing/2014/main" id="{74518590-6246-479F-84F7-0C77A756B0AB}"/>
              </a:ext>
            </a:extLst>
          </p:cNvPr>
          <p:cNvSpPr txBox="1"/>
          <p:nvPr/>
        </p:nvSpPr>
        <p:spPr>
          <a:xfrm>
            <a:off x="10014096" y="5143840"/>
            <a:ext cx="1420203" cy="461665"/>
          </a:xfrm>
          <a:prstGeom prst="rect">
            <a:avLst/>
          </a:prstGeom>
          <a:noFill/>
        </p:spPr>
        <p:txBody>
          <a:bodyPr wrap="square">
            <a:spAutoFit/>
          </a:bodyPr>
          <a:lstStyle/>
          <a:p>
            <a:r>
              <a:rPr lang="en-GB" sz="2400" b="1" dirty="0" err="1">
                <a:solidFill>
                  <a:schemeClr val="tx2"/>
                </a:solidFill>
              </a:rPr>
              <a:t>océano</a:t>
            </a:r>
            <a:endParaRPr lang="en-GB" sz="2400" b="1" dirty="0">
              <a:solidFill>
                <a:schemeClr val="tx2"/>
              </a:solidFill>
            </a:endParaRPr>
          </a:p>
        </p:txBody>
      </p:sp>
    </p:spTree>
    <p:extLst>
      <p:ext uri="{BB962C8B-B14F-4D97-AF65-F5344CB8AC3E}">
        <p14:creationId xmlns:p14="http://schemas.microsoft.com/office/powerpoint/2010/main" val="321027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P spid="29" grpId="0"/>
      <p:bldP spid="30" grpId="0"/>
      <p:bldP spid="31" grpId="0"/>
      <p:bldP spid="32" grpId="0"/>
      <p:bldP spid="38"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13557"/>
            <a:ext cx="4953000" cy="647577"/>
          </a:xfrm>
        </p:spPr>
        <p:txBody>
          <a:bodyPr>
            <a:normAutofit/>
          </a:bodyPr>
          <a:lstStyle/>
          <a:p>
            <a:r>
              <a:rPr lang="en-GB" sz="2800" b="1" dirty="0">
                <a:solidFill>
                  <a:schemeClr val="bg1"/>
                </a:solidFill>
                <a:latin typeface="Century Gothic" panose="020B0502020202020204" pitchFamily="34" charset="0"/>
              </a:rPr>
              <a:t>SER and ESTAR [revisited]</a:t>
            </a:r>
          </a:p>
        </p:txBody>
      </p:sp>
      <p:sp>
        <p:nvSpPr>
          <p:cNvPr id="6" name="TextBox 5"/>
          <p:cNvSpPr txBox="1"/>
          <p:nvPr/>
        </p:nvSpPr>
        <p:spPr>
          <a:xfrm>
            <a:off x="0" y="1305001"/>
            <a:ext cx="99726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rPr>
              <a:t>In Spanish, there are two ways to say ‘</a:t>
            </a:r>
            <a:r>
              <a:rPr lang="en-GB" sz="2800" noProof="0" dirty="0">
                <a:latin typeface="Century Gothic" panose="020B0502020202020204" pitchFamily="34" charset="0"/>
              </a:rPr>
              <a:t>I</a:t>
            </a:r>
            <a:r>
              <a:rPr kumimoji="0" lang="en-GB" sz="2800" b="0" i="0" u="none" strike="noStrike" kern="1200" cap="none" spc="0" normalizeH="0" baseline="0" noProof="0" dirty="0">
                <a:ln>
                  <a:noFill/>
                </a:ln>
                <a:effectLst/>
                <a:uLnTx/>
                <a:uFillTx/>
                <a:latin typeface="Century Gothic" panose="020B0502020202020204" pitchFamily="34" charset="0"/>
              </a:rPr>
              <a:t> 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rPr>
              <a:t>________ and _______.</a:t>
            </a:r>
          </a:p>
        </p:txBody>
      </p:sp>
      <p:sp>
        <p:nvSpPr>
          <p:cNvPr id="7" name="TextBox 6"/>
          <p:cNvSpPr txBox="1"/>
          <p:nvPr/>
        </p:nvSpPr>
        <p:spPr>
          <a:xfrm>
            <a:off x="3335487" y="1727636"/>
            <a:ext cx="13078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estoy</a:t>
            </a:r>
            <a:endParaRPr kumimoji="0" lang="en-GB" sz="28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endParaRPr>
          </a:p>
        </p:txBody>
      </p:sp>
      <p:sp>
        <p:nvSpPr>
          <p:cNvPr id="8" name="TextBox 7"/>
          <p:cNvSpPr txBox="1"/>
          <p:nvPr/>
        </p:nvSpPr>
        <p:spPr>
          <a:xfrm>
            <a:off x="429900" y="2453282"/>
            <a:ext cx="116159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rPr>
              <a:t>Use ‘______’ for location</a:t>
            </a:r>
            <a:r>
              <a:rPr kumimoji="0" lang="en-GB" sz="2800" b="1" i="0" u="none" strike="noStrike" kern="1200" cap="none" spc="0" normalizeH="0" noProof="0" dirty="0">
                <a:ln>
                  <a:noFill/>
                </a:ln>
                <a:effectLst/>
                <a:uLnTx/>
                <a:uFillTx/>
                <a:latin typeface="Century Gothic" panose="020B0502020202020204" pitchFamily="34" charset="0"/>
              </a:rPr>
              <a:t> and for </a:t>
            </a:r>
            <a:r>
              <a:rPr kumimoji="0" lang="en-GB" sz="2800" b="1" i="0" u="none" strike="noStrike" kern="1200" cap="none" spc="0" normalizeH="0" baseline="0" noProof="0" dirty="0">
                <a:ln>
                  <a:noFill/>
                </a:ln>
                <a:effectLst/>
                <a:uLnTx/>
                <a:uFillTx/>
                <a:latin typeface="Century Gothic" panose="020B0502020202020204" pitchFamily="34" charset="0"/>
              </a:rPr>
              <a:t>state</a:t>
            </a:r>
            <a:r>
              <a:rPr lang="en-GB" sz="2800" b="1" dirty="0">
                <a:latin typeface="Century Gothic" panose="020B0502020202020204" pitchFamily="34" charset="0"/>
              </a:rPr>
              <a:t> or </a:t>
            </a:r>
            <a:r>
              <a:rPr kumimoji="0" lang="en-GB" sz="2800" b="1" i="0" u="none" strike="noStrike" kern="1200" cap="none" spc="0" normalizeH="0" baseline="0" noProof="0" dirty="0">
                <a:ln>
                  <a:noFill/>
                </a:ln>
                <a:effectLst/>
                <a:uLnTx/>
                <a:uFillTx/>
                <a:latin typeface="Century Gothic" panose="020B0502020202020204" pitchFamily="34" charset="0"/>
              </a:rPr>
              <a:t>mood.</a:t>
            </a:r>
          </a:p>
        </p:txBody>
      </p:sp>
      <p:sp>
        <p:nvSpPr>
          <p:cNvPr id="11" name="TextBox 10"/>
          <p:cNvSpPr txBox="1"/>
          <p:nvPr/>
        </p:nvSpPr>
        <p:spPr>
          <a:xfrm>
            <a:off x="6649157" y="4548062"/>
            <a:ext cx="55428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effectLst/>
                <a:uLnTx/>
                <a:uFillTx/>
                <a:latin typeface="Century Gothic" panose="020B0502020202020204" pitchFamily="34" charset="0"/>
                <a:ea typeface="+mn-ea"/>
                <a:cs typeface="+mn-cs"/>
              </a:rPr>
              <a:t>Estoy</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effectLst/>
                <a:uLnTx/>
                <a:uFillTx/>
                <a:latin typeface="Century Gothic" panose="020B0502020202020204" pitchFamily="34" charset="0"/>
                <a:ea typeface="+mn-ea"/>
                <a:cs typeface="+mn-cs"/>
              </a:rPr>
              <a:t>en</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el pueblo</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3" name="TextBox 12"/>
          <p:cNvSpPr txBox="1"/>
          <p:nvPr/>
        </p:nvSpPr>
        <p:spPr>
          <a:xfrm>
            <a:off x="429899" y="4578775"/>
            <a:ext cx="71098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noProof="0" dirty="0">
                <a:latin typeface="Century Gothic" panose="020B0502020202020204" pitchFamily="34" charset="0"/>
              </a:rPr>
              <a:t>I am </a:t>
            </a:r>
            <a:r>
              <a:rPr lang="en-GB" sz="2800" dirty="0">
                <a:latin typeface="Century Gothic" panose="020B0502020202020204" pitchFamily="34" charset="0"/>
              </a:rPr>
              <a:t>in the town.</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4" name="TextBox 13"/>
          <p:cNvSpPr txBox="1"/>
          <p:nvPr/>
        </p:nvSpPr>
        <p:spPr>
          <a:xfrm>
            <a:off x="6649156" y="5398258"/>
            <a:ext cx="49800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Century Gothic" panose="020B0502020202020204" pitchFamily="34" charset="0"/>
              </a:rPr>
              <a:t>Soy</a:t>
            </a:r>
            <a:r>
              <a:rPr lang="en-GB" sz="2800" dirty="0">
                <a:latin typeface="Century Gothic" panose="020B0502020202020204" pitchFamily="34" charset="0"/>
              </a:rPr>
              <a:t> </a:t>
            </a:r>
            <a:r>
              <a:rPr lang="en-GB" sz="2800" dirty="0" err="1">
                <a:latin typeface="Century Gothic" panose="020B0502020202020204" pitchFamily="34" charset="0"/>
              </a:rPr>
              <a:t>más</a:t>
            </a:r>
            <a:r>
              <a:rPr lang="en-GB" sz="2800" dirty="0">
                <a:latin typeface="Century Gothic" panose="020B0502020202020204" pitchFamily="34" charset="0"/>
              </a:rPr>
              <a:t> </a:t>
            </a:r>
            <a:r>
              <a:rPr lang="en-GB" sz="2800" dirty="0" err="1">
                <a:latin typeface="Century Gothic" panose="020B0502020202020204" pitchFamily="34" charset="0"/>
              </a:rPr>
              <a:t>débil</a:t>
            </a:r>
            <a:r>
              <a:rPr lang="en-GB" sz="2800" dirty="0">
                <a:latin typeface="Century Gothic" panose="020B0502020202020204" pitchFamily="34" charset="0"/>
              </a:rPr>
              <a:t> que Juan.</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7" name="TextBox 16"/>
          <p:cNvSpPr txBox="1"/>
          <p:nvPr/>
        </p:nvSpPr>
        <p:spPr>
          <a:xfrm>
            <a:off x="429899" y="5398258"/>
            <a:ext cx="60781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Century Gothic" panose="020B0502020202020204" pitchFamily="34" charset="0"/>
              </a:rPr>
              <a:t>I am weaker than Juan.</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22" name="TextBox 21"/>
          <p:cNvSpPr txBox="1"/>
          <p:nvPr/>
        </p:nvSpPr>
        <p:spPr>
          <a:xfrm>
            <a:off x="5745592" y="1728248"/>
            <a:ext cx="13078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soy</a:t>
            </a:r>
          </a:p>
        </p:txBody>
      </p:sp>
      <p:sp>
        <p:nvSpPr>
          <p:cNvPr id="23" name="TextBox 22"/>
          <p:cNvSpPr txBox="1"/>
          <p:nvPr/>
        </p:nvSpPr>
        <p:spPr>
          <a:xfrm>
            <a:off x="429899" y="3485626"/>
            <a:ext cx="8891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Use ‘_______’ for traits</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24" name="TextBox 23"/>
          <p:cNvSpPr txBox="1"/>
          <p:nvPr/>
        </p:nvSpPr>
        <p:spPr>
          <a:xfrm>
            <a:off x="1570054" y="3524402"/>
            <a:ext cx="10831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tx2"/>
                </a:solidFill>
                <a:latin typeface="Century Gothic" panose="020B0502020202020204" pitchFamily="34" charset="0"/>
              </a:rPr>
              <a:t>soy</a:t>
            </a:r>
            <a:endParaRPr kumimoji="0" lang="en-GB" sz="2800" b="1" i="0" u="none" strike="noStrike" kern="1200" cap="none" spc="0" normalizeH="0" baseline="0" noProof="0" dirty="0">
              <a:ln>
                <a:noFill/>
              </a:ln>
              <a:solidFill>
                <a:schemeClr val="tx2"/>
              </a:solidFill>
              <a:effectLst/>
              <a:uLnTx/>
              <a:uFillTx/>
              <a:latin typeface="Century Gothic" panose="020B0502020202020204" pitchFamily="34" charset="0"/>
            </a:endParaRPr>
          </a:p>
        </p:txBody>
      </p:sp>
      <p:sp>
        <p:nvSpPr>
          <p:cNvPr id="25" name="TextBox 24"/>
          <p:cNvSpPr txBox="1"/>
          <p:nvPr/>
        </p:nvSpPr>
        <p:spPr>
          <a:xfrm>
            <a:off x="1322086" y="2397836"/>
            <a:ext cx="15644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estoy</a:t>
            </a:r>
            <a:r>
              <a:rPr kumimoji="0" lang="en-GB" sz="3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138815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3" grpId="0"/>
      <p:bldP spid="14" grpId="0"/>
      <p:bldP spid="17" grpId="0"/>
      <p:bldP spid="22" grpId="0"/>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CF15FCF-7056-8E43-9CF6-5415EF8BF061}"/>
              </a:ext>
            </a:extLst>
          </p:cNvPr>
          <p:cNvSpPr/>
          <p:nvPr/>
        </p:nvSpPr>
        <p:spPr>
          <a:xfrm>
            <a:off x="10335126" y="93581"/>
            <a:ext cx="1680566"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Título 44">
            <a:extLst>
              <a:ext uri="{FF2B5EF4-FFF2-40B4-BE49-F238E27FC236}">
                <a16:creationId xmlns:a16="http://schemas.microsoft.com/office/drawing/2014/main" id="{5143B270-8F17-394E-ABDA-4155B8956566}"/>
              </a:ext>
            </a:extLst>
          </p:cNvPr>
          <p:cNvSpPr>
            <a:spLocks noGrp="1"/>
          </p:cNvSpPr>
          <p:nvPr>
            <p:ph type="title" idx="4294967295"/>
          </p:nvPr>
        </p:nvSpPr>
        <p:spPr>
          <a:xfrm>
            <a:off x="10335126" y="53301"/>
            <a:ext cx="1766028" cy="449050"/>
          </a:xfrm>
        </p:spPr>
        <p:txBody>
          <a:bodyPr>
            <a:normAutofit/>
          </a:bodyPr>
          <a:lstStyle/>
          <a:p>
            <a:r>
              <a:rPr lang="es-GB" sz="2000" b="1" dirty="0">
                <a:solidFill>
                  <a:schemeClr val="bg1"/>
                </a:solidFill>
              </a:rPr>
              <a:t>vocabulario</a:t>
            </a:r>
          </a:p>
        </p:txBody>
      </p:sp>
      <p:sp>
        <p:nvSpPr>
          <p:cNvPr id="3" name="CuadroTexto 2">
            <a:extLst>
              <a:ext uri="{FF2B5EF4-FFF2-40B4-BE49-F238E27FC236}">
                <a16:creationId xmlns:a16="http://schemas.microsoft.com/office/drawing/2014/main" id="{832E9D54-724B-D848-A076-AA43F2A8B032}"/>
              </a:ext>
            </a:extLst>
          </p:cNvPr>
          <p:cNvSpPr txBox="1"/>
          <p:nvPr/>
        </p:nvSpPr>
        <p:spPr>
          <a:xfrm>
            <a:off x="90846" y="151312"/>
            <a:ext cx="10158818" cy="769441"/>
          </a:xfrm>
          <a:prstGeom prst="rect">
            <a:avLst/>
          </a:prstGeom>
          <a:noFill/>
        </p:spPr>
        <p:txBody>
          <a:bodyPr wrap="square" rtlCol="0">
            <a:spAutoFit/>
          </a:bodyPr>
          <a:lstStyle/>
          <a:p>
            <a:pPr algn="l"/>
            <a:r>
              <a:rPr lang="es-GB" sz="2200" b="1" dirty="0"/>
              <a:t>Remember that some adjectives can only be used with ‘estar’ because they </a:t>
            </a:r>
            <a:r>
              <a:rPr lang="en-GB" sz="2200" b="1" dirty="0"/>
              <a:t>only </a:t>
            </a:r>
            <a:r>
              <a:rPr lang="es-GB" sz="2200" b="1" dirty="0"/>
              <a:t>describe a state</a:t>
            </a:r>
            <a:r>
              <a:rPr lang="en-GB" sz="2200" b="1" dirty="0"/>
              <a:t>, not a permanent trait</a:t>
            </a:r>
            <a:r>
              <a:rPr lang="es-GB" sz="2200" b="1" dirty="0"/>
              <a:t>. </a:t>
            </a:r>
          </a:p>
        </p:txBody>
      </p:sp>
      <p:graphicFrame>
        <p:nvGraphicFramePr>
          <p:cNvPr id="4" name="Tabla 4">
            <a:extLst>
              <a:ext uri="{FF2B5EF4-FFF2-40B4-BE49-F238E27FC236}">
                <a16:creationId xmlns:a16="http://schemas.microsoft.com/office/drawing/2014/main" id="{453712D1-9831-A846-8205-154CA2017E3D}"/>
              </a:ext>
            </a:extLst>
          </p:cNvPr>
          <p:cNvGraphicFramePr>
            <a:graphicFrameLocks noGrp="1"/>
          </p:cNvGraphicFramePr>
          <p:nvPr>
            <p:extLst>
              <p:ext uri="{D42A27DB-BD31-4B8C-83A1-F6EECF244321}">
                <p14:modId xmlns:p14="http://schemas.microsoft.com/office/powerpoint/2010/main" val="3274925011"/>
              </p:ext>
            </p:extLst>
          </p:nvPr>
        </p:nvGraphicFramePr>
        <p:xfrm>
          <a:off x="549988" y="1601634"/>
          <a:ext cx="11250126" cy="3682394"/>
        </p:xfrm>
        <a:graphic>
          <a:graphicData uri="http://schemas.openxmlformats.org/drawingml/2006/table">
            <a:tbl>
              <a:tblPr firstRow="1" bandRow="1">
                <a:tableStyleId>{5DA37D80-6434-44D0-A028-1B22A696006F}</a:tableStyleId>
              </a:tblPr>
              <a:tblGrid>
                <a:gridCol w="5625063">
                  <a:extLst>
                    <a:ext uri="{9D8B030D-6E8A-4147-A177-3AD203B41FA5}">
                      <a16:colId xmlns:a16="http://schemas.microsoft.com/office/drawing/2014/main" val="3771960791"/>
                    </a:ext>
                  </a:extLst>
                </a:gridCol>
                <a:gridCol w="5625063">
                  <a:extLst>
                    <a:ext uri="{9D8B030D-6E8A-4147-A177-3AD203B41FA5}">
                      <a16:colId xmlns:a16="http://schemas.microsoft.com/office/drawing/2014/main" val="2243286631"/>
                    </a:ext>
                  </a:extLst>
                </a:gridCol>
              </a:tblGrid>
              <a:tr h="609265">
                <a:tc>
                  <a:txBody>
                    <a:bodyPr/>
                    <a:lstStyle/>
                    <a:p>
                      <a:pPr algn="ctr"/>
                      <a:r>
                        <a:rPr lang="es-GB" sz="2800" dirty="0">
                          <a:solidFill>
                            <a:schemeClr val="tx1"/>
                          </a:solidFill>
                        </a:rPr>
                        <a:t>ser y estar</a:t>
                      </a:r>
                    </a:p>
                  </a:txBody>
                  <a:tcPr anchor="ctr"/>
                </a:tc>
                <a:tc>
                  <a:txBody>
                    <a:bodyPr/>
                    <a:lstStyle/>
                    <a:p>
                      <a:pPr algn="ctr"/>
                      <a:r>
                        <a:rPr lang="es-GB" sz="2800" dirty="0">
                          <a:solidFill>
                            <a:schemeClr val="tx1"/>
                          </a:solidFill>
                        </a:rPr>
                        <a:t>solo estar</a:t>
                      </a:r>
                    </a:p>
                  </a:txBody>
                  <a:tcPr anchor="ctr"/>
                </a:tc>
                <a:extLst>
                  <a:ext uri="{0D108BD9-81ED-4DB2-BD59-A6C34878D82A}">
                    <a16:rowId xmlns:a16="http://schemas.microsoft.com/office/drawing/2014/main" val="2778742903"/>
                  </a:ext>
                </a:extLst>
              </a:tr>
              <a:tr h="3073129">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3821232896"/>
                  </a:ext>
                </a:extLst>
              </a:tr>
            </a:tbl>
          </a:graphicData>
        </a:graphic>
      </p:graphicFrame>
      <p:sp>
        <p:nvSpPr>
          <p:cNvPr id="9" name="TextBox 8">
            <a:extLst>
              <a:ext uri="{FF2B5EF4-FFF2-40B4-BE49-F238E27FC236}">
                <a16:creationId xmlns:a16="http://schemas.microsoft.com/office/drawing/2014/main" id="{0223D697-7B6D-480C-A9BC-85A4F0772E78}"/>
              </a:ext>
            </a:extLst>
          </p:cNvPr>
          <p:cNvSpPr txBox="1"/>
          <p:nvPr/>
        </p:nvSpPr>
        <p:spPr>
          <a:xfrm>
            <a:off x="2387276" y="5318101"/>
            <a:ext cx="3130407" cy="461665"/>
          </a:xfrm>
          <a:prstGeom prst="rect">
            <a:avLst/>
          </a:prstGeom>
          <a:noFill/>
        </p:spPr>
        <p:txBody>
          <a:bodyPr wrap="square" rtlCol="0">
            <a:spAutoFit/>
          </a:bodyPr>
          <a:lstStyle/>
          <a:p>
            <a:r>
              <a:rPr lang="en-GB" sz="2400" dirty="0" err="1"/>
              <a:t>enfermo</a:t>
            </a:r>
            <a:endParaRPr lang="en-GB" sz="2400" dirty="0"/>
          </a:p>
        </p:txBody>
      </p:sp>
      <p:sp>
        <p:nvSpPr>
          <p:cNvPr id="12" name="TextBox 11">
            <a:extLst>
              <a:ext uri="{FF2B5EF4-FFF2-40B4-BE49-F238E27FC236}">
                <a16:creationId xmlns:a16="http://schemas.microsoft.com/office/drawing/2014/main" id="{78B8DA7A-BA43-4DD4-884E-3DAD640574C1}"/>
              </a:ext>
            </a:extLst>
          </p:cNvPr>
          <p:cNvSpPr txBox="1"/>
          <p:nvPr/>
        </p:nvSpPr>
        <p:spPr>
          <a:xfrm>
            <a:off x="614692" y="5889881"/>
            <a:ext cx="3130407" cy="461665"/>
          </a:xfrm>
          <a:prstGeom prst="rect">
            <a:avLst/>
          </a:prstGeom>
          <a:noFill/>
        </p:spPr>
        <p:txBody>
          <a:bodyPr wrap="square" rtlCol="0">
            <a:spAutoFit/>
          </a:bodyPr>
          <a:lstStyle/>
          <a:p>
            <a:r>
              <a:rPr lang="en-GB" sz="2400" dirty="0" err="1"/>
              <a:t>enojado</a:t>
            </a:r>
            <a:endParaRPr lang="en-GB" sz="2400" dirty="0"/>
          </a:p>
        </p:txBody>
      </p:sp>
      <p:sp>
        <p:nvSpPr>
          <p:cNvPr id="13" name="TextBox 12">
            <a:extLst>
              <a:ext uri="{FF2B5EF4-FFF2-40B4-BE49-F238E27FC236}">
                <a16:creationId xmlns:a16="http://schemas.microsoft.com/office/drawing/2014/main" id="{E9573ADD-1421-4C3A-B8B5-821CF653D3FC}"/>
              </a:ext>
            </a:extLst>
          </p:cNvPr>
          <p:cNvSpPr txBox="1"/>
          <p:nvPr/>
        </p:nvSpPr>
        <p:spPr>
          <a:xfrm>
            <a:off x="5561225" y="5321196"/>
            <a:ext cx="3130407" cy="461665"/>
          </a:xfrm>
          <a:prstGeom prst="rect">
            <a:avLst/>
          </a:prstGeom>
          <a:noFill/>
        </p:spPr>
        <p:txBody>
          <a:bodyPr wrap="square" rtlCol="0">
            <a:spAutoFit/>
          </a:bodyPr>
          <a:lstStyle/>
          <a:p>
            <a:r>
              <a:rPr lang="en-GB" sz="2400" dirty="0" err="1"/>
              <a:t>emocionado</a:t>
            </a:r>
            <a:endParaRPr lang="en-GB" sz="2400" dirty="0"/>
          </a:p>
        </p:txBody>
      </p:sp>
      <p:sp>
        <p:nvSpPr>
          <p:cNvPr id="14" name="TextBox 13">
            <a:extLst>
              <a:ext uri="{FF2B5EF4-FFF2-40B4-BE49-F238E27FC236}">
                <a16:creationId xmlns:a16="http://schemas.microsoft.com/office/drawing/2014/main" id="{9A44222C-5EB1-4D75-9C41-B16074F813CD}"/>
              </a:ext>
            </a:extLst>
          </p:cNvPr>
          <p:cNvSpPr txBox="1"/>
          <p:nvPr/>
        </p:nvSpPr>
        <p:spPr>
          <a:xfrm>
            <a:off x="9935963" y="5344384"/>
            <a:ext cx="3130407" cy="461665"/>
          </a:xfrm>
          <a:prstGeom prst="rect">
            <a:avLst/>
          </a:prstGeom>
          <a:noFill/>
        </p:spPr>
        <p:txBody>
          <a:bodyPr wrap="square" rtlCol="0">
            <a:spAutoFit/>
          </a:bodyPr>
          <a:lstStyle/>
          <a:p>
            <a:r>
              <a:rPr lang="en-GB" sz="2400" dirty="0"/>
              <a:t>triste</a:t>
            </a:r>
          </a:p>
        </p:txBody>
      </p:sp>
      <p:sp>
        <p:nvSpPr>
          <p:cNvPr id="15" name="TextBox 14">
            <a:extLst>
              <a:ext uri="{FF2B5EF4-FFF2-40B4-BE49-F238E27FC236}">
                <a16:creationId xmlns:a16="http://schemas.microsoft.com/office/drawing/2014/main" id="{B20AC159-FF79-4E0F-A27D-022F2248DC4F}"/>
              </a:ext>
            </a:extLst>
          </p:cNvPr>
          <p:cNvSpPr txBox="1"/>
          <p:nvPr/>
        </p:nvSpPr>
        <p:spPr>
          <a:xfrm>
            <a:off x="8183709" y="5343084"/>
            <a:ext cx="1766308" cy="461665"/>
          </a:xfrm>
          <a:prstGeom prst="rect">
            <a:avLst/>
          </a:prstGeom>
          <a:noFill/>
        </p:spPr>
        <p:txBody>
          <a:bodyPr wrap="square" rtlCol="0">
            <a:spAutoFit/>
          </a:bodyPr>
          <a:lstStyle/>
          <a:p>
            <a:r>
              <a:rPr lang="en-GB" sz="2400" dirty="0"/>
              <a:t>loco</a:t>
            </a:r>
          </a:p>
        </p:txBody>
      </p:sp>
      <p:sp>
        <p:nvSpPr>
          <p:cNvPr id="16" name="TextBox 15">
            <a:extLst>
              <a:ext uri="{FF2B5EF4-FFF2-40B4-BE49-F238E27FC236}">
                <a16:creationId xmlns:a16="http://schemas.microsoft.com/office/drawing/2014/main" id="{11877ACE-C8DD-410D-9C2D-CF4623222EC8}"/>
              </a:ext>
            </a:extLst>
          </p:cNvPr>
          <p:cNvSpPr txBox="1"/>
          <p:nvPr/>
        </p:nvSpPr>
        <p:spPr>
          <a:xfrm>
            <a:off x="592920" y="5319029"/>
            <a:ext cx="1757393" cy="459975"/>
          </a:xfrm>
          <a:prstGeom prst="rect">
            <a:avLst/>
          </a:prstGeom>
          <a:noFill/>
        </p:spPr>
        <p:txBody>
          <a:bodyPr wrap="square" rtlCol="0">
            <a:spAutoFit/>
          </a:bodyPr>
          <a:lstStyle/>
          <a:p>
            <a:r>
              <a:rPr lang="en-GB" sz="2400" dirty="0" err="1"/>
              <a:t>aburrido</a:t>
            </a:r>
            <a:endParaRPr lang="en-GB" sz="2400" dirty="0"/>
          </a:p>
        </p:txBody>
      </p:sp>
      <p:sp>
        <p:nvSpPr>
          <p:cNvPr id="17" name="TextBox 16">
            <a:extLst>
              <a:ext uri="{FF2B5EF4-FFF2-40B4-BE49-F238E27FC236}">
                <a16:creationId xmlns:a16="http://schemas.microsoft.com/office/drawing/2014/main" id="{1D715B97-097E-4089-A48B-2ADF12265F54}"/>
              </a:ext>
            </a:extLst>
          </p:cNvPr>
          <p:cNvSpPr txBox="1"/>
          <p:nvPr/>
        </p:nvSpPr>
        <p:spPr>
          <a:xfrm>
            <a:off x="7933989" y="5864808"/>
            <a:ext cx="3130407" cy="461665"/>
          </a:xfrm>
          <a:prstGeom prst="rect">
            <a:avLst/>
          </a:prstGeom>
          <a:noFill/>
        </p:spPr>
        <p:txBody>
          <a:bodyPr wrap="square" rtlCol="0">
            <a:spAutoFit/>
          </a:bodyPr>
          <a:lstStyle/>
          <a:p>
            <a:r>
              <a:rPr lang="en-GB" sz="2400" dirty="0" err="1"/>
              <a:t>tranquilo</a:t>
            </a:r>
            <a:endParaRPr lang="en-GB" sz="2400" dirty="0"/>
          </a:p>
        </p:txBody>
      </p:sp>
      <p:sp>
        <p:nvSpPr>
          <p:cNvPr id="18" name="TextBox 17">
            <a:extLst>
              <a:ext uri="{FF2B5EF4-FFF2-40B4-BE49-F238E27FC236}">
                <a16:creationId xmlns:a16="http://schemas.microsoft.com/office/drawing/2014/main" id="{7A045311-7B1E-44EE-92EE-56D66B35A32C}"/>
              </a:ext>
            </a:extLst>
          </p:cNvPr>
          <p:cNvSpPr txBox="1"/>
          <p:nvPr/>
        </p:nvSpPr>
        <p:spPr>
          <a:xfrm>
            <a:off x="4346383" y="5339872"/>
            <a:ext cx="3130407" cy="461665"/>
          </a:xfrm>
          <a:prstGeom prst="rect">
            <a:avLst/>
          </a:prstGeom>
          <a:noFill/>
        </p:spPr>
        <p:txBody>
          <a:bodyPr wrap="square" rtlCol="0">
            <a:spAutoFit/>
          </a:bodyPr>
          <a:lstStyle/>
          <a:p>
            <a:r>
              <a:rPr lang="en-GB" sz="2400" dirty="0" err="1"/>
              <a:t>listo</a:t>
            </a:r>
            <a:endParaRPr lang="en-GB" sz="2400" dirty="0"/>
          </a:p>
        </p:txBody>
      </p:sp>
      <p:sp>
        <p:nvSpPr>
          <p:cNvPr id="19" name="TextBox 18">
            <a:extLst>
              <a:ext uri="{FF2B5EF4-FFF2-40B4-BE49-F238E27FC236}">
                <a16:creationId xmlns:a16="http://schemas.microsoft.com/office/drawing/2014/main" id="{FDE255FB-8AF2-4E11-8113-26503DB89193}"/>
              </a:ext>
            </a:extLst>
          </p:cNvPr>
          <p:cNvSpPr txBox="1"/>
          <p:nvPr/>
        </p:nvSpPr>
        <p:spPr>
          <a:xfrm>
            <a:off x="9933619" y="5859485"/>
            <a:ext cx="3130407" cy="461665"/>
          </a:xfrm>
          <a:prstGeom prst="rect">
            <a:avLst/>
          </a:prstGeom>
          <a:noFill/>
        </p:spPr>
        <p:txBody>
          <a:bodyPr wrap="square" rtlCol="0">
            <a:spAutoFit/>
          </a:bodyPr>
          <a:lstStyle/>
          <a:p>
            <a:r>
              <a:rPr lang="en-GB" sz="2400" dirty="0"/>
              <a:t>serio</a:t>
            </a:r>
          </a:p>
        </p:txBody>
      </p:sp>
      <p:sp>
        <p:nvSpPr>
          <p:cNvPr id="20" name="TextBox 19">
            <a:extLst>
              <a:ext uri="{FF2B5EF4-FFF2-40B4-BE49-F238E27FC236}">
                <a16:creationId xmlns:a16="http://schemas.microsoft.com/office/drawing/2014/main" id="{C24DA53F-741A-40CB-86DB-83DFA9C71456}"/>
              </a:ext>
            </a:extLst>
          </p:cNvPr>
          <p:cNvSpPr txBox="1"/>
          <p:nvPr/>
        </p:nvSpPr>
        <p:spPr>
          <a:xfrm>
            <a:off x="4051006" y="5870989"/>
            <a:ext cx="3130407" cy="461665"/>
          </a:xfrm>
          <a:prstGeom prst="rect">
            <a:avLst/>
          </a:prstGeom>
          <a:noFill/>
        </p:spPr>
        <p:txBody>
          <a:bodyPr wrap="square" rtlCol="0">
            <a:spAutoFit/>
          </a:bodyPr>
          <a:lstStyle/>
          <a:p>
            <a:r>
              <a:rPr lang="en-GB" sz="2400" dirty="0" err="1"/>
              <a:t>moreno</a:t>
            </a:r>
            <a:endParaRPr lang="en-GB" sz="2400" dirty="0"/>
          </a:p>
        </p:txBody>
      </p:sp>
      <p:sp>
        <p:nvSpPr>
          <p:cNvPr id="21" name="TextBox 20">
            <a:extLst>
              <a:ext uri="{FF2B5EF4-FFF2-40B4-BE49-F238E27FC236}">
                <a16:creationId xmlns:a16="http://schemas.microsoft.com/office/drawing/2014/main" id="{D66ECA9A-530B-4A05-884E-16B4559E1B77}"/>
              </a:ext>
            </a:extLst>
          </p:cNvPr>
          <p:cNvSpPr txBox="1"/>
          <p:nvPr/>
        </p:nvSpPr>
        <p:spPr>
          <a:xfrm>
            <a:off x="2409047" y="5870132"/>
            <a:ext cx="1620187" cy="461665"/>
          </a:xfrm>
          <a:prstGeom prst="rect">
            <a:avLst/>
          </a:prstGeom>
          <a:noFill/>
        </p:spPr>
        <p:txBody>
          <a:bodyPr wrap="square" rtlCol="0">
            <a:spAutoFit/>
          </a:bodyPr>
          <a:lstStyle/>
          <a:p>
            <a:r>
              <a:rPr lang="en-GB" sz="2400" dirty="0" err="1"/>
              <a:t>nervioso</a:t>
            </a:r>
            <a:endParaRPr lang="en-GB" sz="2400" dirty="0"/>
          </a:p>
        </p:txBody>
      </p:sp>
      <p:sp>
        <p:nvSpPr>
          <p:cNvPr id="22" name="TextBox 21">
            <a:extLst>
              <a:ext uri="{FF2B5EF4-FFF2-40B4-BE49-F238E27FC236}">
                <a16:creationId xmlns:a16="http://schemas.microsoft.com/office/drawing/2014/main" id="{961061B8-FCDF-4CF6-9315-18082C4A681C}"/>
              </a:ext>
            </a:extLst>
          </p:cNvPr>
          <p:cNvSpPr txBox="1"/>
          <p:nvPr/>
        </p:nvSpPr>
        <p:spPr>
          <a:xfrm>
            <a:off x="5835033" y="5870131"/>
            <a:ext cx="3130407" cy="461665"/>
          </a:xfrm>
          <a:prstGeom prst="rect">
            <a:avLst/>
          </a:prstGeom>
          <a:noFill/>
        </p:spPr>
        <p:txBody>
          <a:bodyPr wrap="square" rtlCol="0">
            <a:spAutoFit/>
          </a:bodyPr>
          <a:lstStyle/>
          <a:p>
            <a:r>
              <a:rPr lang="en-GB" sz="2400" dirty="0" err="1"/>
              <a:t>contento</a:t>
            </a:r>
            <a:endParaRPr lang="en-GB" sz="2400" dirty="0"/>
          </a:p>
        </p:txBody>
      </p:sp>
      <p:sp>
        <p:nvSpPr>
          <p:cNvPr id="23" name="TextBox 22">
            <a:extLst>
              <a:ext uri="{FF2B5EF4-FFF2-40B4-BE49-F238E27FC236}">
                <a16:creationId xmlns:a16="http://schemas.microsoft.com/office/drawing/2014/main" id="{997EF2A6-58E5-4BD6-AB11-77782603C683}"/>
              </a:ext>
            </a:extLst>
          </p:cNvPr>
          <p:cNvSpPr txBox="1"/>
          <p:nvPr/>
        </p:nvSpPr>
        <p:spPr>
          <a:xfrm>
            <a:off x="1036292" y="2257521"/>
            <a:ext cx="4276805" cy="461665"/>
          </a:xfrm>
          <a:prstGeom prst="rect">
            <a:avLst/>
          </a:prstGeom>
          <a:noFill/>
        </p:spPr>
        <p:txBody>
          <a:bodyPr wrap="square" rtlCol="0">
            <a:spAutoFit/>
          </a:bodyPr>
          <a:lstStyle/>
          <a:p>
            <a:pPr algn="l"/>
            <a:r>
              <a:rPr lang="en-GB" sz="2400" dirty="0" err="1"/>
              <a:t>aburrido</a:t>
            </a:r>
            <a:r>
              <a:rPr lang="en-GB" sz="2400" dirty="0"/>
              <a:t> = boring / bored</a:t>
            </a:r>
          </a:p>
        </p:txBody>
      </p:sp>
      <p:sp>
        <p:nvSpPr>
          <p:cNvPr id="24" name="TextBox 23">
            <a:extLst>
              <a:ext uri="{FF2B5EF4-FFF2-40B4-BE49-F238E27FC236}">
                <a16:creationId xmlns:a16="http://schemas.microsoft.com/office/drawing/2014/main" id="{A0B504AA-FEEE-446E-B062-C679B0EFE19E}"/>
              </a:ext>
            </a:extLst>
          </p:cNvPr>
          <p:cNvSpPr txBox="1"/>
          <p:nvPr/>
        </p:nvSpPr>
        <p:spPr>
          <a:xfrm>
            <a:off x="6356969" y="2241622"/>
            <a:ext cx="3130407" cy="461665"/>
          </a:xfrm>
          <a:prstGeom prst="rect">
            <a:avLst/>
          </a:prstGeom>
          <a:noFill/>
        </p:spPr>
        <p:txBody>
          <a:bodyPr wrap="square" rtlCol="0">
            <a:spAutoFit/>
          </a:bodyPr>
          <a:lstStyle/>
          <a:p>
            <a:pPr algn="l"/>
            <a:r>
              <a:rPr lang="en-GB" sz="2400" dirty="0" err="1"/>
              <a:t>enfermo</a:t>
            </a:r>
            <a:r>
              <a:rPr lang="en-GB" sz="2400" dirty="0"/>
              <a:t> = ill</a:t>
            </a:r>
          </a:p>
        </p:txBody>
      </p:sp>
      <p:sp>
        <p:nvSpPr>
          <p:cNvPr id="25" name="TextBox 24">
            <a:extLst>
              <a:ext uri="{FF2B5EF4-FFF2-40B4-BE49-F238E27FC236}">
                <a16:creationId xmlns:a16="http://schemas.microsoft.com/office/drawing/2014/main" id="{52BABE0E-E8DC-4C40-A680-E9E2012B0AB9}"/>
              </a:ext>
            </a:extLst>
          </p:cNvPr>
          <p:cNvSpPr txBox="1"/>
          <p:nvPr/>
        </p:nvSpPr>
        <p:spPr>
          <a:xfrm>
            <a:off x="1052444" y="2739475"/>
            <a:ext cx="4276804" cy="461665"/>
          </a:xfrm>
          <a:prstGeom prst="rect">
            <a:avLst/>
          </a:prstGeom>
          <a:noFill/>
        </p:spPr>
        <p:txBody>
          <a:bodyPr wrap="square" rtlCol="0">
            <a:spAutoFit/>
          </a:bodyPr>
          <a:lstStyle/>
          <a:p>
            <a:pPr algn="l"/>
            <a:r>
              <a:rPr lang="en-GB" sz="2400" dirty="0" err="1"/>
              <a:t>listo</a:t>
            </a:r>
            <a:r>
              <a:rPr lang="en-GB" sz="2400" dirty="0"/>
              <a:t> = clever / ready</a:t>
            </a:r>
          </a:p>
        </p:txBody>
      </p:sp>
      <p:sp>
        <p:nvSpPr>
          <p:cNvPr id="26" name="TextBox 25">
            <a:extLst>
              <a:ext uri="{FF2B5EF4-FFF2-40B4-BE49-F238E27FC236}">
                <a16:creationId xmlns:a16="http://schemas.microsoft.com/office/drawing/2014/main" id="{222B8E18-919C-4907-9911-0773B39ADCCC}"/>
              </a:ext>
            </a:extLst>
          </p:cNvPr>
          <p:cNvSpPr txBox="1"/>
          <p:nvPr/>
        </p:nvSpPr>
        <p:spPr>
          <a:xfrm>
            <a:off x="6356968" y="2695933"/>
            <a:ext cx="4276804" cy="461665"/>
          </a:xfrm>
          <a:prstGeom prst="rect">
            <a:avLst/>
          </a:prstGeom>
          <a:noFill/>
        </p:spPr>
        <p:txBody>
          <a:bodyPr wrap="square" rtlCol="0">
            <a:spAutoFit/>
          </a:bodyPr>
          <a:lstStyle/>
          <a:p>
            <a:pPr algn="l"/>
            <a:r>
              <a:rPr lang="en-GB" sz="2400" dirty="0" err="1"/>
              <a:t>emocionado</a:t>
            </a:r>
            <a:r>
              <a:rPr lang="en-GB" sz="2400" dirty="0"/>
              <a:t> = excited</a:t>
            </a:r>
          </a:p>
        </p:txBody>
      </p:sp>
      <p:sp>
        <p:nvSpPr>
          <p:cNvPr id="27" name="TextBox 26">
            <a:extLst>
              <a:ext uri="{FF2B5EF4-FFF2-40B4-BE49-F238E27FC236}">
                <a16:creationId xmlns:a16="http://schemas.microsoft.com/office/drawing/2014/main" id="{DDDE2D32-7FF4-4EE5-85FE-B5AFFD954297}"/>
              </a:ext>
            </a:extLst>
          </p:cNvPr>
          <p:cNvSpPr txBox="1"/>
          <p:nvPr/>
        </p:nvSpPr>
        <p:spPr>
          <a:xfrm>
            <a:off x="6356966" y="3155985"/>
            <a:ext cx="2787033" cy="461665"/>
          </a:xfrm>
          <a:prstGeom prst="rect">
            <a:avLst/>
          </a:prstGeom>
          <a:noFill/>
        </p:spPr>
        <p:txBody>
          <a:bodyPr wrap="square" rtlCol="0">
            <a:spAutoFit/>
          </a:bodyPr>
          <a:lstStyle/>
          <a:p>
            <a:pPr algn="l"/>
            <a:r>
              <a:rPr lang="en-GB" sz="2400" dirty="0"/>
              <a:t>loco = crazy</a:t>
            </a:r>
          </a:p>
        </p:txBody>
      </p:sp>
      <p:sp>
        <p:nvSpPr>
          <p:cNvPr id="28" name="TextBox 27">
            <a:extLst>
              <a:ext uri="{FF2B5EF4-FFF2-40B4-BE49-F238E27FC236}">
                <a16:creationId xmlns:a16="http://schemas.microsoft.com/office/drawing/2014/main" id="{415A5CD8-B59C-4E78-97CD-BBDB287B0008}"/>
              </a:ext>
            </a:extLst>
          </p:cNvPr>
          <p:cNvSpPr txBox="1"/>
          <p:nvPr/>
        </p:nvSpPr>
        <p:spPr>
          <a:xfrm>
            <a:off x="6340815" y="3616999"/>
            <a:ext cx="3130407" cy="461665"/>
          </a:xfrm>
          <a:prstGeom prst="rect">
            <a:avLst/>
          </a:prstGeom>
          <a:noFill/>
        </p:spPr>
        <p:txBody>
          <a:bodyPr wrap="square" rtlCol="0">
            <a:spAutoFit/>
          </a:bodyPr>
          <a:lstStyle/>
          <a:p>
            <a:pPr algn="l"/>
            <a:r>
              <a:rPr lang="en-GB" sz="2400" dirty="0"/>
              <a:t>triste = sad</a:t>
            </a:r>
          </a:p>
        </p:txBody>
      </p:sp>
      <p:sp>
        <p:nvSpPr>
          <p:cNvPr id="29" name="TextBox 28">
            <a:extLst>
              <a:ext uri="{FF2B5EF4-FFF2-40B4-BE49-F238E27FC236}">
                <a16:creationId xmlns:a16="http://schemas.microsoft.com/office/drawing/2014/main" id="{3FC43377-0B78-4F19-B14E-163335192FF1}"/>
              </a:ext>
            </a:extLst>
          </p:cNvPr>
          <p:cNvSpPr txBox="1"/>
          <p:nvPr/>
        </p:nvSpPr>
        <p:spPr>
          <a:xfrm>
            <a:off x="6340814" y="4075569"/>
            <a:ext cx="3130407" cy="461665"/>
          </a:xfrm>
          <a:prstGeom prst="rect">
            <a:avLst/>
          </a:prstGeom>
          <a:noFill/>
        </p:spPr>
        <p:txBody>
          <a:bodyPr wrap="square" rtlCol="0">
            <a:spAutoFit/>
          </a:bodyPr>
          <a:lstStyle/>
          <a:p>
            <a:pPr algn="l"/>
            <a:r>
              <a:rPr lang="en-GB" sz="2400" dirty="0" err="1"/>
              <a:t>enojado</a:t>
            </a:r>
            <a:r>
              <a:rPr lang="en-GB" sz="2400" dirty="0"/>
              <a:t> = angry</a:t>
            </a:r>
          </a:p>
        </p:txBody>
      </p:sp>
      <p:sp>
        <p:nvSpPr>
          <p:cNvPr id="30" name="TextBox 29">
            <a:extLst>
              <a:ext uri="{FF2B5EF4-FFF2-40B4-BE49-F238E27FC236}">
                <a16:creationId xmlns:a16="http://schemas.microsoft.com/office/drawing/2014/main" id="{00248FBA-ABFE-495E-8973-20CB7ECEEA8C}"/>
              </a:ext>
            </a:extLst>
          </p:cNvPr>
          <p:cNvSpPr txBox="1"/>
          <p:nvPr/>
        </p:nvSpPr>
        <p:spPr>
          <a:xfrm>
            <a:off x="1052444" y="3177802"/>
            <a:ext cx="4961148" cy="461665"/>
          </a:xfrm>
          <a:prstGeom prst="rect">
            <a:avLst/>
          </a:prstGeom>
          <a:noFill/>
        </p:spPr>
        <p:txBody>
          <a:bodyPr wrap="square" rtlCol="0">
            <a:spAutoFit/>
          </a:bodyPr>
          <a:lstStyle/>
          <a:p>
            <a:pPr algn="l"/>
            <a:r>
              <a:rPr lang="en-GB" sz="2400" dirty="0" err="1"/>
              <a:t>nervious</a:t>
            </a:r>
            <a:r>
              <a:rPr lang="en-GB" sz="2400" dirty="0"/>
              <a:t> = nervous </a:t>
            </a:r>
          </a:p>
        </p:txBody>
      </p:sp>
      <p:sp>
        <p:nvSpPr>
          <p:cNvPr id="31" name="TextBox 30">
            <a:extLst>
              <a:ext uri="{FF2B5EF4-FFF2-40B4-BE49-F238E27FC236}">
                <a16:creationId xmlns:a16="http://schemas.microsoft.com/office/drawing/2014/main" id="{92FEC80F-4E69-4614-AEEC-2200A1642784}"/>
              </a:ext>
            </a:extLst>
          </p:cNvPr>
          <p:cNvSpPr txBox="1"/>
          <p:nvPr/>
        </p:nvSpPr>
        <p:spPr>
          <a:xfrm>
            <a:off x="1036291" y="3695659"/>
            <a:ext cx="5043556" cy="461665"/>
          </a:xfrm>
          <a:prstGeom prst="rect">
            <a:avLst/>
          </a:prstGeom>
          <a:noFill/>
        </p:spPr>
        <p:txBody>
          <a:bodyPr wrap="square" rtlCol="0">
            <a:spAutoFit/>
          </a:bodyPr>
          <a:lstStyle/>
          <a:p>
            <a:pPr algn="l"/>
            <a:r>
              <a:rPr lang="en-GB" sz="2400" dirty="0" err="1"/>
              <a:t>moreno</a:t>
            </a:r>
            <a:r>
              <a:rPr lang="en-GB" sz="2400" dirty="0"/>
              <a:t> = dark-skinned / tanned</a:t>
            </a:r>
          </a:p>
        </p:txBody>
      </p:sp>
      <p:sp>
        <p:nvSpPr>
          <p:cNvPr id="33" name="TextBox 32">
            <a:extLst>
              <a:ext uri="{FF2B5EF4-FFF2-40B4-BE49-F238E27FC236}">
                <a16:creationId xmlns:a16="http://schemas.microsoft.com/office/drawing/2014/main" id="{23EB24FF-1D2C-43E7-821A-CA34C0095FC0}"/>
              </a:ext>
            </a:extLst>
          </p:cNvPr>
          <p:cNvSpPr txBox="1"/>
          <p:nvPr/>
        </p:nvSpPr>
        <p:spPr>
          <a:xfrm>
            <a:off x="6340813" y="4537234"/>
            <a:ext cx="3130407" cy="461665"/>
          </a:xfrm>
          <a:prstGeom prst="rect">
            <a:avLst/>
          </a:prstGeom>
          <a:noFill/>
        </p:spPr>
        <p:txBody>
          <a:bodyPr wrap="square" rtlCol="0">
            <a:spAutoFit/>
          </a:bodyPr>
          <a:lstStyle/>
          <a:p>
            <a:pPr algn="l"/>
            <a:r>
              <a:rPr lang="en-GB" sz="2400" dirty="0" err="1"/>
              <a:t>contento</a:t>
            </a:r>
            <a:r>
              <a:rPr lang="en-GB" sz="2400" dirty="0"/>
              <a:t> = happy</a:t>
            </a:r>
          </a:p>
        </p:txBody>
      </p:sp>
      <p:sp>
        <p:nvSpPr>
          <p:cNvPr id="34" name="TextBox 33">
            <a:extLst>
              <a:ext uri="{FF2B5EF4-FFF2-40B4-BE49-F238E27FC236}">
                <a16:creationId xmlns:a16="http://schemas.microsoft.com/office/drawing/2014/main" id="{B2E4CDC3-2041-452A-B4E9-FDF524545E3C}"/>
              </a:ext>
            </a:extLst>
          </p:cNvPr>
          <p:cNvSpPr txBox="1"/>
          <p:nvPr/>
        </p:nvSpPr>
        <p:spPr>
          <a:xfrm>
            <a:off x="1017015" y="4168210"/>
            <a:ext cx="3130407" cy="461665"/>
          </a:xfrm>
          <a:prstGeom prst="rect">
            <a:avLst/>
          </a:prstGeom>
          <a:noFill/>
        </p:spPr>
        <p:txBody>
          <a:bodyPr wrap="square" rtlCol="0">
            <a:spAutoFit/>
          </a:bodyPr>
          <a:lstStyle/>
          <a:p>
            <a:pPr algn="l"/>
            <a:r>
              <a:rPr lang="en-GB" sz="2400" dirty="0" err="1"/>
              <a:t>tranquilo</a:t>
            </a:r>
            <a:r>
              <a:rPr lang="en-GB" sz="2400" dirty="0"/>
              <a:t> = quiet</a:t>
            </a:r>
          </a:p>
        </p:txBody>
      </p:sp>
      <p:sp>
        <p:nvSpPr>
          <p:cNvPr id="35" name="TextBox 34">
            <a:extLst>
              <a:ext uri="{FF2B5EF4-FFF2-40B4-BE49-F238E27FC236}">
                <a16:creationId xmlns:a16="http://schemas.microsoft.com/office/drawing/2014/main" id="{849CE735-165C-42F2-A9CB-DCC84397731F}"/>
              </a:ext>
            </a:extLst>
          </p:cNvPr>
          <p:cNvSpPr txBox="1"/>
          <p:nvPr/>
        </p:nvSpPr>
        <p:spPr>
          <a:xfrm>
            <a:off x="1035192" y="4685314"/>
            <a:ext cx="3130407" cy="461665"/>
          </a:xfrm>
          <a:prstGeom prst="rect">
            <a:avLst/>
          </a:prstGeom>
          <a:noFill/>
        </p:spPr>
        <p:txBody>
          <a:bodyPr wrap="square" rtlCol="0">
            <a:spAutoFit/>
          </a:bodyPr>
          <a:lstStyle/>
          <a:p>
            <a:pPr algn="l"/>
            <a:r>
              <a:rPr lang="en-GB" sz="2400" dirty="0"/>
              <a:t>serio = serious</a:t>
            </a:r>
          </a:p>
        </p:txBody>
      </p:sp>
      <p:sp>
        <p:nvSpPr>
          <p:cNvPr id="10" name="Speech Bubble: Rectangle with Corners Rounded 9">
            <a:extLst>
              <a:ext uri="{FF2B5EF4-FFF2-40B4-BE49-F238E27FC236}">
                <a16:creationId xmlns:a16="http://schemas.microsoft.com/office/drawing/2014/main" id="{4E01FF25-8397-4DC2-A9FD-32C6AA1EFAE5}"/>
              </a:ext>
            </a:extLst>
          </p:cNvPr>
          <p:cNvSpPr/>
          <p:nvPr/>
        </p:nvSpPr>
        <p:spPr>
          <a:xfrm>
            <a:off x="6112154" y="2204242"/>
            <a:ext cx="5736418" cy="3079786"/>
          </a:xfrm>
          <a:prstGeom prst="wedgeRoundRectCallout">
            <a:avLst>
              <a:gd name="adj1" fmla="val -59166"/>
              <a:gd name="adj2" fmla="val -19656"/>
              <a:gd name="adj3" fmla="val 16667"/>
            </a:avLst>
          </a:prstGeom>
          <a:solidFill>
            <a:srgbClr val="002060"/>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Some adjectives like </a:t>
            </a:r>
            <a:r>
              <a:rPr lang="en-GB" sz="2400" b="1" dirty="0" err="1">
                <a:solidFill>
                  <a:schemeClr val="bg1"/>
                </a:solidFill>
              </a:rPr>
              <a:t>aburrido</a:t>
            </a:r>
            <a:r>
              <a:rPr lang="en-GB" sz="2400" dirty="0">
                <a:solidFill>
                  <a:schemeClr val="bg1"/>
                </a:solidFill>
              </a:rPr>
              <a:t>, </a:t>
            </a:r>
            <a:r>
              <a:rPr lang="en-GB" sz="2400" b="1" dirty="0" err="1">
                <a:solidFill>
                  <a:schemeClr val="bg1"/>
                </a:solidFill>
              </a:rPr>
              <a:t>listo</a:t>
            </a:r>
            <a:r>
              <a:rPr lang="en-GB" sz="2400" dirty="0">
                <a:solidFill>
                  <a:schemeClr val="bg1"/>
                </a:solidFill>
              </a:rPr>
              <a:t> and </a:t>
            </a:r>
            <a:r>
              <a:rPr lang="en-GB" sz="2400" b="1" dirty="0" err="1">
                <a:solidFill>
                  <a:schemeClr val="bg1"/>
                </a:solidFill>
              </a:rPr>
              <a:t>moreno</a:t>
            </a:r>
            <a:r>
              <a:rPr lang="en-GB" sz="2400" dirty="0">
                <a:solidFill>
                  <a:schemeClr val="bg1"/>
                </a:solidFill>
              </a:rPr>
              <a:t> change meaning depending on their use with </a:t>
            </a:r>
            <a:br>
              <a:rPr lang="en-GB" sz="2400" dirty="0">
                <a:solidFill>
                  <a:schemeClr val="bg1"/>
                </a:solidFill>
              </a:rPr>
            </a:br>
            <a:r>
              <a:rPr lang="en-GB" sz="2400" b="1" dirty="0">
                <a:solidFill>
                  <a:schemeClr val="bg1"/>
                </a:solidFill>
              </a:rPr>
              <a:t>ser</a:t>
            </a:r>
            <a:r>
              <a:rPr lang="en-GB" sz="2400" dirty="0">
                <a:solidFill>
                  <a:schemeClr val="bg1"/>
                </a:solidFill>
              </a:rPr>
              <a:t> or </a:t>
            </a:r>
            <a:r>
              <a:rPr lang="en-GB" sz="2400" b="1" dirty="0" err="1">
                <a:solidFill>
                  <a:schemeClr val="bg1"/>
                </a:solidFill>
              </a:rPr>
              <a:t>estar</a:t>
            </a:r>
            <a:r>
              <a:rPr lang="en-GB" sz="2400" dirty="0">
                <a:solidFill>
                  <a:schemeClr val="bg1"/>
                </a:solidFill>
              </a:rPr>
              <a:t>. </a:t>
            </a:r>
          </a:p>
          <a:p>
            <a:pPr algn="ctr"/>
            <a:r>
              <a:rPr lang="en-GB" sz="2400" b="1" dirty="0" err="1">
                <a:solidFill>
                  <a:schemeClr val="bg1"/>
                </a:solidFill>
              </a:rPr>
              <a:t>malo</a:t>
            </a:r>
            <a:r>
              <a:rPr lang="en-GB" sz="2400" b="1" dirty="0">
                <a:solidFill>
                  <a:schemeClr val="bg1"/>
                </a:solidFill>
              </a:rPr>
              <a:t> </a:t>
            </a:r>
            <a:r>
              <a:rPr lang="en-GB" sz="2400" dirty="0">
                <a:solidFill>
                  <a:schemeClr val="bg1"/>
                </a:solidFill>
              </a:rPr>
              <a:t>(bad / ill) and </a:t>
            </a:r>
            <a:br>
              <a:rPr lang="en-GB" sz="2400" dirty="0">
                <a:solidFill>
                  <a:schemeClr val="bg1"/>
                </a:solidFill>
              </a:rPr>
            </a:br>
            <a:r>
              <a:rPr lang="en-GB" sz="2400" b="1" dirty="0" err="1">
                <a:solidFill>
                  <a:schemeClr val="bg1"/>
                </a:solidFill>
              </a:rPr>
              <a:t>seguro</a:t>
            </a:r>
            <a:r>
              <a:rPr lang="en-GB" sz="2400" dirty="0">
                <a:solidFill>
                  <a:schemeClr val="bg1"/>
                </a:solidFill>
              </a:rPr>
              <a:t> (confident / sure/ safe) </a:t>
            </a:r>
            <a:br>
              <a:rPr lang="en-GB" sz="2400" dirty="0">
                <a:solidFill>
                  <a:schemeClr val="bg1"/>
                </a:solidFill>
              </a:rPr>
            </a:br>
            <a:r>
              <a:rPr lang="en-GB" sz="2400" dirty="0">
                <a:solidFill>
                  <a:schemeClr val="bg1"/>
                </a:solidFill>
              </a:rPr>
              <a:t>are further examples.</a:t>
            </a:r>
          </a:p>
        </p:txBody>
      </p:sp>
      <p:sp>
        <p:nvSpPr>
          <p:cNvPr id="5" name="Rectangle 4">
            <a:extLst>
              <a:ext uri="{FF2B5EF4-FFF2-40B4-BE49-F238E27FC236}">
                <a16:creationId xmlns:a16="http://schemas.microsoft.com/office/drawing/2014/main" id="{E4E51693-C6F6-4A9E-A210-0E9C6E413729}"/>
              </a:ext>
            </a:extLst>
          </p:cNvPr>
          <p:cNvSpPr/>
          <p:nvPr/>
        </p:nvSpPr>
        <p:spPr>
          <a:xfrm>
            <a:off x="90846" y="1065604"/>
            <a:ext cx="11896583" cy="430887"/>
          </a:xfrm>
          <a:prstGeom prst="rect">
            <a:avLst/>
          </a:prstGeom>
        </p:spPr>
        <p:txBody>
          <a:bodyPr wrap="square">
            <a:spAutoFit/>
          </a:bodyPr>
          <a:lstStyle/>
          <a:p>
            <a:pPr lvl="0"/>
            <a:r>
              <a:rPr lang="es-GB" sz="2200" b="1" dirty="0"/>
              <a:t>Organiza los adjetivos. ¿Van con “ser” y “estar” o sólo con “estar”?</a:t>
            </a:r>
            <a:r>
              <a:rPr lang="en-GB" sz="2200" b="1" dirty="0"/>
              <a:t> Escribe el </a:t>
            </a:r>
            <a:r>
              <a:rPr lang="en-GB" sz="2200" b="1" dirty="0" err="1"/>
              <a:t>inglés</a:t>
            </a:r>
            <a:r>
              <a:rPr lang="en-GB" sz="2200" b="1" dirty="0"/>
              <a:t>.</a:t>
            </a:r>
            <a:endParaRPr lang="es-GB" sz="2200" b="1" dirty="0"/>
          </a:p>
        </p:txBody>
      </p:sp>
    </p:spTree>
    <p:extLst>
      <p:ext uri="{BB962C8B-B14F-4D97-AF65-F5344CB8AC3E}">
        <p14:creationId xmlns:p14="http://schemas.microsoft.com/office/powerpoint/2010/main" val="112656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3" grpId="0"/>
      <p:bldP spid="34" grpId="0"/>
      <p:bldP spid="35"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169C9B4-61E5-44DA-9FFF-1A3E03EABF4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7514" y="1207338"/>
            <a:ext cx="4775977" cy="3606350"/>
          </a:xfrm>
          <a:prstGeom prst="rect">
            <a:avLst/>
          </a:prstGeom>
          <a:effectLst>
            <a:outerShdw blurRad="50800" dist="38100" dir="5400000" algn="t" rotWithShape="0">
              <a:prstClr val="black">
                <a:alpha val="40000"/>
              </a:prstClr>
            </a:outerShdw>
          </a:effectLst>
        </p:spPr>
      </p:pic>
      <p:sp>
        <p:nvSpPr>
          <p:cNvPr id="5" name="Title 1"/>
          <p:cNvSpPr>
            <a:spLocks noGrp="1"/>
          </p:cNvSpPr>
          <p:nvPr>
            <p:ph type="title"/>
          </p:nvPr>
        </p:nvSpPr>
        <p:spPr/>
        <p:txBody>
          <a:bodyPr>
            <a:normAutofit/>
          </a:bodyPr>
          <a:lstStyle/>
          <a:p>
            <a:r>
              <a:rPr lang="en-GB" b="1" dirty="0">
                <a:solidFill>
                  <a:schemeClr val="bg1"/>
                </a:solidFill>
              </a:rPr>
              <a:t>Un </a:t>
            </a:r>
            <a:r>
              <a:rPr lang="en-GB" b="1" dirty="0" err="1">
                <a:solidFill>
                  <a:schemeClr val="bg1"/>
                </a:solidFill>
              </a:rPr>
              <a:t>viaje</a:t>
            </a:r>
            <a:r>
              <a:rPr lang="en-GB" b="1" dirty="0">
                <a:solidFill>
                  <a:schemeClr val="bg1"/>
                </a:solidFill>
              </a:rPr>
              <a:t> a Asturias</a:t>
            </a:r>
            <a:endParaRPr lang="en-GB" b="1" dirty="0">
              <a:solidFill>
                <a:schemeClr val="bg1"/>
              </a:solidFill>
              <a:latin typeface="Century Gothic" panose="020B0502020202020204" pitchFamily="34" charset="0"/>
            </a:endParaRPr>
          </a:p>
        </p:txBody>
      </p:sp>
      <p:sp>
        <p:nvSpPr>
          <p:cNvPr id="12" name="Arrow: Down 11">
            <a:extLst>
              <a:ext uri="{FF2B5EF4-FFF2-40B4-BE49-F238E27FC236}">
                <a16:creationId xmlns:a16="http://schemas.microsoft.com/office/drawing/2014/main" id="{CD80CF00-F575-46BF-94A2-DF54A0DEE0CC}"/>
              </a:ext>
            </a:extLst>
          </p:cNvPr>
          <p:cNvSpPr/>
          <p:nvPr/>
        </p:nvSpPr>
        <p:spPr>
          <a:xfrm>
            <a:off x="2128158" y="875867"/>
            <a:ext cx="522514" cy="805543"/>
          </a:xfrm>
          <a:prstGeom prst="downArrow">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C6F763C0-8374-4F40-98B1-982AE69E41D0}"/>
              </a:ext>
            </a:extLst>
          </p:cNvPr>
          <p:cNvSpPr txBox="1"/>
          <p:nvPr/>
        </p:nvSpPr>
        <p:spPr>
          <a:xfrm>
            <a:off x="146476" y="4954462"/>
            <a:ext cx="5980994" cy="1323439"/>
          </a:xfrm>
          <a:prstGeom prst="rect">
            <a:avLst/>
          </a:prstGeom>
          <a:noFill/>
        </p:spPr>
        <p:txBody>
          <a:bodyPr wrap="square" rtlCol="0">
            <a:spAutoFit/>
          </a:bodyPr>
          <a:lstStyle/>
          <a:p>
            <a:pPr algn="l"/>
            <a:r>
              <a:rPr lang="en-GB" sz="2000" dirty="0"/>
              <a:t>Asturias es una zona </a:t>
            </a:r>
            <a:r>
              <a:rPr lang="en-GB" sz="2000" dirty="0" err="1"/>
              <a:t>en</a:t>
            </a:r>
            <a:r>
              <a:rPr lang="en-GB" sz="2000" dirty="0"/>
              <a:t> el </a:t>
            </a:r>
            <a:r>
              <a:rPr lang="en-GB" sz="2000" dirty="0" err="1"/>
              <a:t>norte</a:t>
            </a:r>
            <a:r>
              <a:rPr lang="en-GB" sz="2000" dirty="0"/>
              <a:t> de </a:t>
            </a:r>
            <a:r>
              <a:rPr lang="en-GB" sz="2000" dirty="0" err="1"/>
              <a:t>España</a:t>
            </a:r>
            <a:r>
              <a:rPr lang="en-GB" sz="2000" dirty="0"/>
              <a:t>.</a:t>
            </a:r>
          </a:p>
          <a:p>
            <a:pPr algn="l"/>
            <a:r>
              <a:rPr lang="en-GB" sz="2000" dirty="0"/>
              <a:t>Es una </a:t>
            </a:r>
            <a:r>
              <a:rPr lang="en-GB" sz="2000" dirty="0" err="1"/>
              <a:t>región</a:t>
            </a:r>
            <a:r>
              <a:rPr lang="en-GB" sz="2000" dirty="0"/>
              <a:t> </a:t>
            </a:r>
            <a:r>
              <a:rPr lang="en-GB" sz="2000" dirty="0" err="1"/>
              <a:t>muy</a:t>
            </a:r>
            <a:r>
              <a:rPr lang="en-GB" sz="2000" dirty="0"/>
              <a:t> </a:t>
            </a:r>
            <a:r>
              <a:rPr lang="en-GB" sz="2000" dirty="0" err="1"/>
              <a:t>verde</a:t>
            </a:r>
            <a:r>
              <a:rPr lang="en-GB" sz="2000" dirty="0"/>
              <a:t> </a:t>
            </a:r>
            <a:r>
              <a:rPr lang="en-GB" sz="2000" dirty="0" err="1"/>
              <a:t>porque</a:t>
            </a:r>
            <a:r>
              <a:rPr lang="en-GB" sz="2000" dirty="0"/>
              <a:t> hay </a:t>
            </a:r>
            <a:r>
              <a:rPr lang="en-GB" sz="2000" dirty="0" err="1"/>
              <a:t>mucha</a:t>
            </a:r>
            <a:r>
              <a:rPr lang="en-GB" sz="2000" dirty="0"/>
              <a:t> </a:t>
            </a:r>
            <a:r>
              <a:rPr lang="en-GB" sz="2000" dirty="0" err="1"/>
              <a:t>lluvia</a:t>
            </a:r>
            <a:r>
              <a:rPr lang="en-GB" sz="2000" dirty="0"/>
              <a:t>. Las </a:t>
            </a:r>
            <a:r>
              <a:rPr lang="en-GB" sz="2000" dirty="0" err="1"/>
              <a:t>ciudades</a:t>
            </a:r>
            <a:r>
              <a:rPr lang="en-GB" sz="2000" dirty="0"/>
              <a:t> de </a:t>
            </a:r>
            <a:r>
              <a:rPr lang="en-GB" sz="2000" dirty="0" err="1"/>
              <a:t>Gijón</a:t>
            </a:r>
            <a:r>
              <a:rPr lang="en-GB" sz="2000" dirty="0"/>
              <a:t> y Oviedo </a:t>
            </a:r>
            <a:r>
              <a:rPr lang="en-GB" sz="2000" dirty="0" err="1"/>
              <a:t>están</a:t>
            </a:r>
            <a:r>
              <a:rPr lang="en-GB" sz="2000" dirty="0"/>
              <a:t> </a:t>
            </a:r>
            <a:r>
              <a:rPr lang="en-GB" sz="2000" dirty="0" err="1"/>
              <a:t>en</a:t>
            </a:r>
            <a:r>
              <a:rPr lang="en-GB" sz="2000" dirty="0"/>
              <a:t> Asturias.</a:t>
            </a:r>
          </a:p>
        </p:txBody>
      </p:sp>
      <p:sp>
        <p:nvSpPr>
          <p:cNvPr id="19" name="TextBox 18">
            <a:extLst>
              <a:ext uri="{FF2B5EF4-FFF2-40B4-BE49-F238E27FC236}">
                <a16:creationId xmlns:a16="http://schemas.microsoft.com/office/drawing/2014/main" id="{508B9182-7961-4B7D-8C05-7FADE4362FC7}"/>
              </a:ext>
            </a:extLst>
          </p:cNvPr>
          <p:cNvSpPr txBox="1"/>
          <p:nvPr/>
        </p:nvSpPr>
        <p:spPr>
          <a:xfrm>
            <a:off x="6052456" y="2656570"/>
            <a:ext cx="6095999" cy="707886"/>
          </a:xfrm>
          <a:prstGeom prst="rect">
            <a:avLst/>
          </a:prstGeom>
          <a:noFill/>
        </p:spPr>
        <p:txBody>
          <a:bodyPr wrap="square" rtlCol="0">
            <a:spAutoFit/>
          </a:bodyPr>
          <a:lstStyle/>
          <a:p>
            <a:pPr algn="ctr"/>
            <a:r>
              <a:rPr lang="en-GB" sz="2000" dirty="0"/>
              <a:t>Los </a:t>
            </a:r>
            <a:r>
              <a:rPr lang="en-GB" sz="2000" dirty="0" err="1"/>
              <a:t>Picos</a:t>
            </a:r>
            <a:r>
              <a:rPr lang="en-GB" sz="2000" dirty="0"/>
              <a:t> de Europa son </a:t>
            </a:r>
            <a:r>
              <a:rPr lang="en-GB" sz="2000" dirty="0" err="1"/>
              <a:t>unas</a:t>
            </a:r>
            <a:r>
              <a:rPr lang="en-GB" sz="2000" dirty="0"/>
              <a:t> </a:t>
            </a:r>
            <a:r>
              <a:rPr lang="en-GB" sz="2000" dirty="0" err="1"/>
              <a:t>montañas</a:t>
            </a:r>
            <a:r>
              <a:rPr lang="en-GB" sz="2000" dirty="0"/>
              <a:t> y un </a:t>
            </a:r>
            <a:r>
              <a:rPr lang="en-GB" sz="2000" dirty="0" err="1"/>
              <a:t>parque</a:t>
            </a:r>
            <a:r>
              <a:rPr lang="en-GB" sz="2000" dirty="0"/>
              <a:t> </a:t>
            </a:r>
            <a:r>
              <a:rPr lang="en-GB" sz="2000" dirty="0" err="1"/>
              <a:t>nacional</a:t>
            </a:r>
            <a:r>
              <a:rPr lang="en-GB" sz="2000" dirty="0"/>
              <a:t> </a:t>
            </a:r>
            <a:r>
              <a:rPr lang="en-GB" sz="2000" dirty="0" err="1"/>
              <a:t>en</a:t>
            </a:r>
            <a:r>
              <a:rPr lang="en-GB" sz="2000" dirty="0"/>
              <a:t> Asturias.</a:t>
            </a:r>
          </a:p>
        </p:txBody>
      </p:sp>
      <p:sp>
        <p:nvSpPr>
          <p:cNvPr id="28" name="TextBox 27">
            <a:extLst>
              <a:ext uri="{FF2B5EF4-FFF2-40B4-BE49-F238E27FC236}">
                <a16:creationId xmlns:a16="http://schemas.microsoft.com/office/drawing/2014/main" id="{C6DCCD57-AD48-4F42-BD72-3A8AC9C04958}"/>
              </a:ext>
            </a:extLst>
          </p:cNvPr>
          <p:cNvSpPr txBox="1"/>
          <p:nvPr/>
        </p:nvSpPr>
        <p:spPr>
          <a:xfrm>
            <a:off x="6313717" y="5637262"/>
            <a:ext cx="5834737" cy="707886"/>
          </a:xfrm>
          <a:prstGeom prst="rect">
            <a:avLst/>
          </a:prstGeom>
          <a:noFill/>
        </p:spPr>
        <p:txBody>
          <a:bodyPr wrap="square" rtlCol="0">
            <a:spAutoFit/>
          </a:bodyPr>
          <a:lstStyle/>
          <a:p>
            <a:pPr algn="l"/>
            <a:r>
              <a:rPr lang="en-GB" sz="2000" dirty="0" err="1"/>
              <a:t>Esta</a:t>
            </a:r>
            <a:r>
              <a:rPr lang="en-GB" sz="2000" dirty="0"/>
              <a:t> </a:t>
            </a:r>
            <a:r>
              <a:rPr lang="en-GB" sz="2000" dirty="0" err="1"/>
              <a:t>iglesia</a:t>
            </a:r>
            <a:r>
              <a:rPr lang="en-GB" sz="2000" dirty="0"/>
              <a:t> </a:t>
            </a:r>
            <a:r>
              <a:rPr lang="en-GB" sz="2000" dirty="0" err="1"/>
              <a:t>en</a:t>
            </a:r>
            <a:r>
              <a:rPr lang="en-GB" sz="2000" dirty="0"/>
              <a:t> Covadonga es </a:t>
            </a:r>
            <a:r>
              <a:rPr lang="en-GB" sz="2000" dirty="0" err="1"/>
              <a:t>muy</a:t>
            </a:r>
            <a:r>
              <a:rPr lang="en-GB" sz="2000" dirty="0"/>
              <a:t> </a:t>
            </a:r>
            <a:r>
              <a:rPr lang="en-GB" sz="2000" dirty="0" err="1"/>
              <a:t>famosa</a:t>
            </a:r>
            <a:r>
              <a:rPr lang="en-GB" sz="2000" dirty="0"/>
              <a:t>. Se llama la </a:t>
            </a:r>
            <a:r>
              <a:rPr lang="en-GB" sz="2000" dirty="0" err="1"/>
              <a:t>Basílica</a:t>
            </a:r>
            <a:r>
              <a:rPr lang="en-GB" sz="2000" dirty="0"/>
              <a:t> de Santa María la Real.</a:t>
            </a:r>
          </a:p>
        </p:txBody>
      </p:sp>
      <p:pic>
        <p:nvPicPr>
          <p:cNvPr id="2050" name="Picture 2" descr="Paisaje, Naturaleza, Altas Montañas, Asturias, España">
            <a:extLst>
              <a:ext uri="{FF2B5EF4-FFF2-40B4-BE49-F238E27FC236}">
                <a16:creationId xmlns:a16="http://schemas.microsoft.com/office/drawing/2014/main" id="{DE3D2B9E-1629-4D40-B1E0-911428ADCBD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301296" y="179763"/>
            <a:ext cx="3859578" cy="24343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sturias, Covadonga, Iglesia, Picos De Europa, Montañas">
            <a:extLst>
              <a:ext uri="{FF2B5EF4-FFF2-40B4-BE49-F238E27FC236}">
                <a16:creationId xmlns:a16="http://schemas.microsoft.com/office/drawing/2014/main" id="{62CE2242-0A40-9949-8247-C810EA89052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67251" y="3406868"/>
            <a:ext cx="3927668" cy="220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17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ítulo 28">
            <a:extLst>
              <a:ext uri="{FF2B5EF4-FFF2-40B4-BE49-F238E27FC236}">
                <a16:creationId xmlns:a16="http://schemas.microsoft.com/office/drawing/2014/main" id="{1592D12B-D3E1-E64D-90E1-F7DABF5B2AAD}"/>
              </a:ext>
            </a:extLst>
          </p:cNvPr>
          <p:cNvSpPr>
            <a:spLocks noGrp="1"/>
          </p:cNvSpPr>
          <p:nvPr>
            <p:ph type="title"/>
          </p:nvPr>
        </p:nvSpPr>
        <p:spPr>
          <a:xfrm>
            <a:off x="0" y="213557"/>
            <a:ext cx="5344886" cy="647577"/>
          </a:xfrm>
        </p:spPr>
        <p:txBody>
          <a:bodyPr>
            <a:normAutofit fontScale="90000"/>
          </a:bodyPr>
          <a:lstStyle/>
          <a:p>
            <a:r>
              <a:rPr lang="en-GB" sz="2800" b="1" dirty="0">
                <a:solidFill>
                  <a:schemeClr val="bg1"/>
                </a:solidFill>
              </a:rPr>
              <a:t>Un fin de </a:t>
            </a:r>
            <a:r>
              <a:rPr lang="en-GB" sz="2800" b="1" dirty="0" err="1">
                <a:solidFill>
                  <a:schemeClr val="bg1"/>
                </a:solidFill>
              </a:rPr>
              <a:t>semana</a:t>
            </a:r>
            <a:r>
              <a:rPr lang="en-GB" sz="2800" b="1" dirty="0">
                <a:solidFill>
                  <a:schemeClr val="bg1"/>
                </a:solidFill>
              </a:rPr>
              <a:t> </a:t>
            </a:r>
            <a:r>
              <a:rPr lang="en-GB" sz="2800" b="1" dirty="0" err="1">
                <a:solidFill>
                  <a:schemeClr val="bg1"/>
                </a:solidFill>
              </a:rPr>
              <a:t>en</a:t>
            </a:r>
            <a:r>
              <a:rPr lang="en-GB" sz="2800" b="1" dirty="0">
                <a:solidFill>
                  <a:schemeClr val="bg1"/>
                </a:solidFill>
              </a:rPr>
              <a:t> el campo</a:t>
            </a:r>
            <a:endParaRPr lang="es-GB" sz="2800" b="1" dirty="0">
              <a:solidFill>
                <a:schemeClr val="bg1"/>
              </a:solidFill>
            </a:endParaRPr>
          </a:p>
        </p:txBody>
      </p:sp>
      <p:sp>
        <p:nvSpPr>
          <p:cNvPr id="11"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leer</a:t>
            </a:r>
            <a:endParaRPr lang="en-GB" sz="2000" b="1" dirty="0">
              <a:solidFill>
                <a:prstClr val="white"/>
              </a:solidFill>
              <a:latin typeface="Century Gothic" panose="020B0502020202020204" pitchFamily="34" charset="0"/>
            </a:endParaRPr>
          </a:p>
        </p:txBody>
      </p:sp>
      <p:sp>
        <p:nvSpPr>
          <p:cNvPr id="39" name="Rounded Rectangular Callout 38">
            <a:extLst>
              <a:ext uri="{FF2B5EF4-FFF2-40B4-BE49-F238E27FC236}">
                <a16:creationId xmlns:a16="http://schemas.microsoft.com/office/drawing/2014/main" id="{08C18B58-90E9-5F4A-A5B7-C5490AB97589}"/>
              </a:ext>
            </a:extLst>
          </p:cNvPr>
          <p:cNvSpPr/>
          <p:nvPr/>
        </p:nvSpPr>
        <p:spPr>
          <a:xfrm>
            <a:off x="193701" y="1851544"/>
            <a:ext cx="3439458" cy="1113177"/>
          </a:xfrm>
          <a:prstGeom prst="wedgeRoundRectCallout">
            <a:avLst>
              <a:gd name="adj1" fmla="val -19241"/>
              <a:gd name="adj2" fmla="val 6367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endParaRPr>
          </a:p>
        </p:txBody>
      </p:sp>
      <p:sp>
        <p:nvSpPr>
          <p:cNvPr id="42" name="Rounded Rectangular Callout 41">
            <a:extLst>
              <a:ext uri="{FF2B5EF4-FFF2-40B4-BE49-F238E27FC236}">
                <a16:creationId xmlns:a16="http://schemas.microsoft.com/office/drawing/2014/main" id="{0C8D16E2-0BC6-9B44-BF70-EDC87BB73F3E}"/>
              </a:ext>
            </a:extLst>
          </p:cNvPr>
          <p:cNvSpPr/>
          <p:nvPr/>
        </p:nvSpPr>
        <p:spPr>
          <a:xfrm>
            <a:off x="188471" y="3520176"/>
            <a:ext cx="3881798" cy="798720"/>
          </a:xfrm>
          <a:prstGeom prst="wedgeRoundRectCallout">
            <a:avLst>
              <a:gd name="adj1" fmla="val 21504"/>
              <a:gd name="adj2" fmla="val -7536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endParaRPr>
          </a:p>
        </p:txBody>
      </p:sp>
      <p:pic>
        <p:nvPicPr>
          <p:cNvPr id="48" name="Picture 47">
            <a:extLst>
              <a:ext uri="{FF2B5EF4-FFF2-40B4-BE49-F238E27FC236}">
                <a16:creationId xmlns:a16="http://schemas.microsoft.com/office/drawing/2014/main" id="{61B6758E-8981-B14E-BCF7-F64EDC0191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89635" y="-99013"/>
            <a:ext cx="611174" cy="1352518"/>
          </a:xfrm>
          <a:prstGeom prst="rect">
            <a:avLst/>
          </a:prstGeom>
        </p:spPr>
      </p:pic>
      <p:pic>
        <p:nvPicPr>
          <p:cNvPr id="49" name="Google Shape;960;p34">
            <a:extLst>
              <a:ext uri="{FF2B5EF4-FFF2-40B4-BE49-F238E27FC236}">
                <a16:creationId xmlns:a16="http://schemas.microsoft.com/office/drawing/2014/main" id="{F7514771-7D8A-FF46-B5EB-4FA8A2E00CE4}"/>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91133" y="-206955"/>
            <a:ext cx="675397" cy="1420033"/>
          </a:xfrm>
          <a:prstGeom prst="rect">
            <a:avLst/>
          </a:prstGeom>
          <a:noFill/>
          <a:ln>
            <a:noFill/>
          </a:ln>
          <a:effectLst>
            <a:outerShdw blurRad="50800" dist="38100" dir="2700000" algn="tl" rotWithShape="0">
              <a:srgbClr val="000000">
                <a:alpha val="40000"/>
              </a:srgbClr>
            </a:outerShdw>
          </a:effectLst>
        </p:spPr>
      </p:pic>
      <p:graphicFrame>
        <p:nvGraphicFramePr>
          <p:cNvPr id="47" name="Google Shape;92;p5" descr="Table for exercises">
            <a:extLst>
              <a:ext uri="{FF2B5EF4-FFF2-40B4-BE49-F238E27FC236}">
                <a16:creationId xmlns:a16="http://schemas.microsoft.com/office/drawing/2014/main" id="{AC25AE6E-680A-7D4F-93E8-97C85F06F334}"/>
              </a:ext>
            </a:extLst>
          </p:cNvPr>
          <p:cNvGraphicFramePr/>
          <p:nvPr>
            <p:extLst>
              <p:ext uri="{D42A27DB-BD31-4B8C-83A1-F6EECF244321}">
                <p14:modId xmlns:p14="http://schemas.microsoft.com/office/powerpoint/2010/main" val="2921838891"/>
              </p:ext>
            </p:extLst>
          </p:nvPr>
        </p:nvGraphicFramePr>
        <p:xfrm>
          <a:off x="8408266" y="999082"/>
          <a:ext cx="3476280" cy="4233649"/>
        </p:xfrm>
        <a:graphic>
          <a:graphicData uri="http://schemas.openxmlformats.org/drawingml/2006/table">
            <a:tbl>
              <a:tblPr firstRow="1" bandRow="1">
                <a:noFill/>
              </a:tblPr>
              <a:tblGrid>
                <a:gridCol w="696718">
                  <a:extLst>
                    <a:ext uri="{9D8B030D-6E8A-4147-A177-3AD203B41FA5}">
                      <a16:colId xmlns:a16="http://schemas.microsoft.com/office/drawing/2014/main" val="20000"/>
                    </a:ext>
                  </a:extLst>
                </a:gridCol>
                <a:gridCol w="1389781">
                  <a:extLst>
                    <a:ext uri="{9D8B030D-6E8A-4147-A177-3AD203B41FA5}">
                      <a16:colId xmlns:a16="http://schemas.microsoft.com/office/drawing/2014/main" val="20001"/>
                    </a:ext>
                  </a:extLst>
                </a:gridCol>
                <a:gridCol w="1389781">
                  <a:extLst>
                    <a:ext uri="{9D8B030D-6E8A-4147-A177-3AD203B41FA5}">
                      <a16:colId xmlns:a16="http://schemas.microsoft.com/office/drawing/2014/main" val="20002"/>
                    </a:ext>
                  </a:extLst>
                </a:gridCol>
              </a:tblGrid>
              <a:tr h="1331383">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noFill/>
                      <a:prstDash val="solid"/>
                      <a:round/>
                      <a:headEnd type="none" w="sm" len="sm"/>
                      <a:tailEnd type="none" w="sm" len="sm"/>
                    </a:lnL>
                    <a:lnR w="12700" cap="flat" cmpd="sng">
                      <a:solidFill>
                        <a:srgbClr val="115076"/>
                      </a:solidFill>
                      <a:prstDash val="solid"/>
                      <a:round/>
                      <a:headEnd type="none" w="sm" len="sm"/>
                      <a:tailEnd type="none" w="sm" len="sm"/>
                    </a:lnR>
                    <a:lnT w="12700" cap="flat" cmpd="sng">
                      <a:no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r>
                        <a:rPr lang="en-GB" sz="2000" b="1" dirty="0">
                          <a:solidFill>
                            <a:srgbClr val="1F3864"/>
                          </a:solidFill>
                        </a:rPr>
                        <a:t>‘I’ (state)</a:t>
                      </a: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r>
                        <a:rPr lang="en-GB" sz="2000" b="1" dirty="0">
                          <a:solidFill>
                            <a:srgbClr val="1F3864"/>
                          </a:solidFill>
                        </a:rPr>
                        <a:t>‘I’</a:t>
                      </a:r>
                    </a:p>
                    <a:p>
                      <a:pPr marL="0" marR="0" lvl="0" indent="0" algn="ctr" rtl="0">
                        <a:spcBef>
                          <a:spcPts val="0"/>
                        </a:spcBef>
                        <a:spcAft>
                          <a:spcPts val="0"/>
                        </a:spcAft>
                        <a:buNone/>
                      </a:pPr>
                      <a:r>
                        <a:rPr lang="en-GB" sz="2000" b="1" dirty="0">
                          <a:solidFill>
                            <a:srgbClr val="1F3864"/>
                          </a:solidFill>
                        </a:rPr>
                        <a:t>(traits)</a:t>
                      </a: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extLst>
                  <a:ext uri="{0D108BD9-81ED-4DB2-BD59-A6C34878D82A}">
                    <a16:rowId xmlns:a16="http://schemas.microsoft.com/office/drawing/2014/main" val="10000"/>
                  </a:ext>
                </a:extLst>
              </a:tr>
              <a:tr h="483711">
                <a:tc>
                  <a:txBody>
                    <a:bodyPr/>
                    <a:lstStyle/>
                    <a:p>
                      <a:pPr marL="0" marR="0" lvl="0" indent="0" algn="ctr" rtl="0">
                        <a:spcBef>
                          <a:spcPts val="0"/>
                        </a:spcBef>
                        <a:spcAft>
                          <a:spcPts val="0"/>
                        </a:spcAft>
                        <a:buNone/>
                      </a:pPr>
                      <a:r>
                        <a:rPr lang="es-ES" sz="2000" b="1" dirty="0">
                          <a:solidFill>
                            <a:schemeClr val="tx1"/>
                          </a:solidFill>
                        </a:rPr>
                        <a:t>1</a:t>
                      </a:r>
                      <a:endParaRPr sz="2000" b="1"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extLst>
                  <a:ext uri="{0D108BD9-81ED-4DB2-BD59-A6C34878D82A}">
                    <a16:rowId xmlns:a16="http://schemas.microsoft.com/office/drawing/2014/main" val="10001"/>
                  </a:ext>
                </a:extLst>
              </a:tr>
              <a:tr h="483711">
                <a:tc>
                  <a:txBody>
                    <a:bodyPr/>
                    <a:lstStyle/>
                    <a:p>
                      <a:pPr marL="0" marR="0" lvl="0" indent="0" algn="ctr" rtl="0">
                        <a:spcBef>
                          <a:spcPts val="0"/>
                        </a:spcBef>
                        <a:spcAft>
                          <a:spcPts val="0"/>
                        </a:spcAft>
                        <a:buNone/>
                      </a:pPr>
                      <a:r>
                        <a:rPr lang="es-ES" sz="2000" b="1" dirty="0">
                          <a:solidFill>
                            <a:schemeClr val="tx1"/>
                          </a:solidFill>
                        </a:rPr>
                        <a:t>2</a:t>
                      </a:r>
                      <a:endParaRPr sz="2000" b="1"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tx1"/>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tx1"/>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extLst>
                  <a:ext uri="{0D108BD9-81ED-4DB2-BD59-A6C34878D82A}">
                    <a16:rowId xmlns:a16="http://schemas.microsoft.com/office/drawing/2014/main" val="10002"/>
                  </a:ext>
                </a:extLst>
              </a:tr>
              <a:tr h="483711">
                <a:tc>
                  <a:txBody>
                    <a:bodyPr/>
                    <a:lstStyle/>
                    <a:p>
                      <a:pPr marL="0" marR="0" lvl="0" indent="0" algn="ctr" rtl="0">
                        <a:spcBef>
                          <a:spcPts val="0"/>
                        </a:spcBef>
                        <a:spcAft>
                          <a:spcPts val="0"/>
                        </a:spcAft>
                        <a:buNone/>
                      </a:pPr>
                      <a:r>
                        <a:rPr lang="es-ES" sz="2000" b="1" dirty="0">
                          <a:solidFill>
                            <a:schemeClr val="tx1"/>
                          </a:solidFill>
                        </a:rPr>
                        <a:t>3</a:t>
                      </a:r>
                      <a:endParaRPr sz="2000" b="1"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tx1"/>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tx1"/>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noFill/>
                  </a:tcPr>
                </a:tc>
                <a:extLst>
                  <a:ext uri="{0D108BD9-81ED-4DB2-BD59-A6C34878D82A}">
                    <a16:rowId xmlns:a16="http://schemas.microsoft.com/office/drawing/2014/main" val="10003"/>
                  </a:ext>
                </a:extLst>
              </a:tr>
              <a:tr h="483711">
                <a:tc>
                  <a:txBody>
                    <a:bodyPr/>
                    <a:lstStyle/>
                    <a:p>
                      <a:pPr marL="0" marR="0" lvl="0" indent="0" algn="ctr" rtl="0">
                        <a:spcBef>
                          <a:spcPts val="0"/>
                        </a:spcBef>
                        <a:spcAft>
                          <a:spcPts val="0"/>
                        </a:spcAft>
                        <a:buNone/>
                      </a:pPr>
                      <a:r>
                        <a:rPr lang="es-ES" sz="2000" b="1" dirty="0">
                          <a:solidFill>
                            <a:schemeClr val="tx1"/>
                          </a:solidFill>
                        </a:rPr>
                        <a:t>4</a:t>
                      </a:r>
                      <a:endParaRPr sz="2000" b="1"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tx1"/>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tx1"/>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10004"/>
                  </a:ext>
                </a:extLst>
              </a:tr>
              <a:tr h="483711">
                <a:tc>
                  <a:txBody>
                    <a:bodyPr/>
                    <a:lstStyle/>
                    <a:p>
                      <a:pPr marL="0" marR="0" lvl="0" indent="0" algn="ctr" rtl="0">
                        <a:spcBef>
                          <a:spcPts val="0"/>
                        </a:spcBef>
                        <a:spcAft>
                          <a:spcPts val="0"/>
                        </a:spcAft>
                        <a:buNone/>
                      </a:pPr>
                      <a:r>
                        <a:rPr lang="es-ES" sz="2000" b="1" dirty="0">
                          <a:solidFill>
                            <a:schemeClr val="tx1"/>
                          </a:solidFill>
                        </a:rPr>
                        <a:t>5</a:t>
                      </a:r>
                      <a:endParaRPr sz="2000" b="1"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tx1"/>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tx1"/>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2212571357"/>
                  </a:ext>
                </a:extLst>
              </a:tr>
              <a:tr h="483711">
                <a:tc>
                  <a:txBody>
                    <a:bodyPr/>
                    <a:lstStyle/>
                    <a:p>
                      <a:pPr marL="0" marR="0" lvl="0" indent="0" algn="ctr" rtl="0">
                        <a:spcBef>
                          <a:spcPts val="0"/>
                        </a:spcBef>
                        <a:spcAft>
                          <a:spcPts val="0"/>
                        </a:spcAft>
                        <a:buNone/>
                      </a:pPr>
                      <a:r>
                        <a:rPr lang="es-ES" sz="2000" b="1" dirty="0">
                          <a:solidFill>
                            <a:schemeClr val="tx1"/>
                          </a:solidFill>
                        </a:rPr>
                        <a:t>6</a:t>
                      </a:r>
                      <a:endParaRPr sz="2000" b="1"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tx1"/>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tc>
                  <a:txBody>
                    <a:bodyPr/>
                    <a:lstStyle/>
                    <a:p>
                      <a:pPr marL="0" marR="0" lvl="0" indent="0" algn="ctr" rtl="0">
                        <a:spcBef>
                          <a:spcPts val="0"/>
                        </a:spcBef>
                        <a:spcAft>
                          <a:spcPts val="0"/>
                        </a:spcAft>
                        <a:buNone/>
                      </a:pPr>
                      <a:endParaRPr sz="2000" dirty="0">
                        <a:solidFill>
                          <a:schemeClr val="tx1"/>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noFill/>
                  </a:tcPr>
                </a:tc>
                <a:extLst>
                  <a:ext uri="{0D108BD9-81ED-4DB2-BD59-A6C34878D82A}">
                    <a16:rowId xmlns:a16="http://schemas.microsoft.com/office/drawing/2014/main" val="2980988508"/>
                  </a:ext>
                </a:extLst>
              </a:tr>
            </a:tbl>
          </a:graphicData>
        </a:graphic>
      </p:graphicFrame>
      <p:sp>
        <p:nvSpPr>
          <p:cNvPr id="3" name="Rectangle 2">
            <a:extLst>
              <a:ext uri="{FF2B5EF4-FFF2-40B4-BE49-F238E27FC236}">
                <a16:creationId xmlns:a16="http://schemas.microsoft.com/office/drawing/2014/main" id="{BC516621-40C7-4DEE-AB24-3FE6B67D0E6A}"/>
              </a:ext>
            </a:extLst>
          </p:cNvPr>
          <p:cNvSpPr/>
          <p:nvPr/>
        </p:nvSpPr>
        <p:spPr>
          <a:xfrm>
            <a:off x="-24844" y="1061557"/>
            <a:ext cx="8652923" cy="769441"/>
          </a:xfrm>
          <a:prstGeom prst="rect">
            <a:avLst/>
          </a:prstGeom>
        </p:spPr>
        <p:txBody>
          <a:bodyPr wrap="square">
            <a:spAutoFit/>
          </a:bodyPr>
          <a:lstStyle/>
          <a:p>
            <a:r>
              <a:rPr lang="es-GB" sz="2200" b="1" dirty="0">
                <a:latin typeface="Century Gothic" panose="020B0502020202020204" pitchFamily="34" charset="0"/>
                <a:ea typeface="+mj-ea"/>
                <a:cs typeface="+mj-cs"/>
              </a:rPr>
              <a:t>La clase de Daniel organiza un fin de semana en el camp</a:t>
            </a:r>
            <a:r>
              <a:rPr lang="en-GB" sz="2200" b="1" dirty="0">
                <a:latin typeface="Century Gothic" panose="020B0502020202020204" pitchFamily="34" charset="0"/>
                <a:ea typeface="+mj-ea"/>
                <a:cs typeface="+mj-cs"/>
              </a:rPr>
              <a:t>o.</a:t>
            </a:r>
            <a:r>
              <a:rPr lang="es-GB" sz="2200" b="1" dirty="0">
                <a:latin typeface="Century Gothic" panose="020B0502020202020204" pitchFamily="34" charset="0"/>
                <a:ea typeface="+mj-ea"/>
                <a:cs typeface="+mj-cs"/>
              </a:rPr>
              <a:t> Lee y marca la opción correcta en la tabla.</a:t>
            </a:r>
            <a:endParaRPr lang="en-GB" dirty="0"/>
          </a:p>
        </p:txBody>
      </p:sp>
      <p:pic>
        <p:nvPicPr>
          <p:cNvPr id="18" name="Picture 8" descr="green checkmark">
            <a:extLst>
              <a:ext uri="{FF2B5EF4-FFF2-40B4-BE49-F238E27FC236}">
                <a16:creationId xmlns:a16="http://schemas.microsoft.com/office/drawing/2014/main" id="{B0C575D4-0521-43AC-80C8-8D93831CBB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44490" y="2370652"/>
            <a:ext cx="343656" cy="357976"/>
          </a:xfrm>
          <a:prstGeom prst="rect">
            <a:avLst/>
          </a:prstGeom>
        </p:spPr>
      </p:pic>
      <p:pic>
        <p:nvPicPr>
          <p:cNvPr id="19" name="Picture 8" descr="green checkmark">
            <a:extLst>
              <a:ext uri="{FF2B5EF4-FFF2-40B4-BE49-F238E27FC236}">
                <a16:creationId xmlns:a16="http://schemas.microsoft.com/office/drawing/2014/main" id="{398AD3B1-7FD1-446E-9AA2-1DA03C56F8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85804" y="2873417"/>
            <a:ext cx="343656" cy="357976"/>
          </a:xfrm>
          <a:prstGeom prst="rect">
            <a:avLst/>
          </a:prstGeom>
        </p:spPr>
      </p:pic>
      <p:sp>
        <p:nvSpPr>
          <p:cNvPr id="4" name="Rectangle: Rounded Corners 3">
            <a:extLst>
              <a:ext uri="{FF2B5EF4-FFF2-40B4-BE49-F238E27FC236}">
                <a16:creationId xmlns:a16="http://schemas.microsoft.com/office/drawing/2014/main" id="{F0D8F434-88B4-4DD5-B2F6-4398A8EFE76A}"/>
              </a:ext>
            </a:extLst>
          </p:cNvPr>
          <p:cNvSpPr/>
          <p:nvPr/>
        </p:nvSpPr>
        <p:spPr>
          <a:xfrm>
            <a:off x="8961366" y="787700"/>
            <a:ext cx="3099295" cy="246175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1</a:t>
            </a:r>
            <a:r>
              <a:rPr lang="en-GB" sz="2400" dirty="0">
                <a:solidFill>
                  <a:schemeClr val="tx1"/>
                </a:solidFill>
              </a:rPr>
              <a:t>) I think that it is important to be in nature because </a:t>
            </a:r>
            <a:r>
              <a:rPr lang="en-GB" sz="2400" b="1" dirty="0">
                <a:solidFill>
                  <a:schemeClr val="tx1"/>
                </a:solidFill>
              </a:rPr>
              <a:t>I am very active</a:t>
            </a:r>
            <a:r>
              <a:rPr lang="en-GB" sz="2400" dirty="0">
                <a:solidFill>
                  <a:schemeClr val="tx1"/>
                </a:solidFill>
              </a:rPr>
              <a:t>.</a:t>
            </a:r>
          </a:p>
        </p:txBody>
      </p:sp>
      <p:pic>
        <p:nvPicPr>
          <p:cNvPr id="25" name="Picture 8" descr="green checkmark">
            <a:extLst>
              <a:ext uri="{FF2B5EF4-FFF2-40B4-BE49-F238E27FC236}">
                <a16:creationId xmlns:a16="http://schemas.microsoft.com/office/drawing/2014/main" id="{F4CADA45-663A-4B22-896B-FB6ED29A07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82569" y="3374134"/>
            <a:ext cx="343656" cy="357976"/>
          </a:xfrm>
          <a:prstGeom prst="rect">
            <a:avLst/>
          </a:prstGeom>
        </p:spPr>
      </p:pic>
      <p:pic>
        <p:nvPicPr>
          <p:cNvPr id="28" name="Picture 8" descr="green checkmark">
            <a:extLst>
              <a:ext uri="{FF2B5EF4-FFF2-40B4-BE49-F238E27FC236}">
                <a16:creationId xmlns:a16="http://schemas.microsoft.com/office/drawing/2014/main" id="{AB41A599-F9E8-48A8-BE82-31FDEEFD3C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18974" y="3851543"/>
            <a:ext cx="343656" cy="357976"/>
          </a:xfrm>
          <a:prstGeom prst="rect">
            <a:avLst/>
          </a:prstGeom>
        </p:spPr>
      </p:pic>
      <p:sp>
        <p:nvSpPr>
          <p:cNvPr id="32" name="Rounded Rectangular Callout 38">
            <a:extLst>
              <a:ext uri="{FF2B5EF4-FFF2-40B4-BE49-F238E27FC236}">
                <a16:creationId xmlns:a16="http://schemas.microsoft.com/office/drawing/2014/main" id="{E220E1AD-BC66-4642-9E02-AEEB34608303}"/>
              </a:ext>
            </a:extLst>
          </p:cNvPr>
          <p:cNvSpPr/>
          <p:nvPr/>
        </p:nvSpPr>
        <p:spPr>
          <a:xfrm>
            <a:off x="4435305" y="3504213"/>
            <a:ext cx="3584930" cy="797445"/>
          </a:xfrm>
          <a:prstGeom prst="wedgeRoundRectCallout">
            <a:avLst>
              <a:gd name="adj1" fmla="val -23264"/>
              <a:gd name="adj2" fmla="val 6221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endParaRPr>
          </a:p>
        </p:txBody>
      </p:sp>
      <p:pic>
        <p:nvPicPr>
          <p:cNvPr id="35" name="Picture 8" descr="green checkmark">
            <a:extLst>
              <a:ext uri="{FF2B5EF4-FFF2-40B4-BE49-F238E27FC236}">
                <a16:creationId xmlns:a16="http://schemas.microsoft.com/office/drawing/2014/main" id="{E0F2B16D-DF51-405F-9113-C02D5FF013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93341" y="4350205"/>
            <a:ext cx="343656" cy="357976"/>
          </a:xfrm>
          <a:prstGeom prst="rect">
            <a:avLst/>
          </a:prstGeom>
        </p:spPr>
      </p:pic>
      <p:sp>
        <p:nvSpPr>
          <p:cNvPr id="36" name="Rounded Rectangular Callout 41">
            <a:extLst>
              <a:ext uri="{FF2B5EF4-FFF2-40B4-BE49-F238E27FC236}">
                <a16:creationId xmlns:a16="http://schemas.microsoft.com/office/drawing/2014/main" id="{6B12F07F-17F4-4771-8536-F8D2C00E5659}"/>
              </a:ext>
            </a:extLst>
          </p:cNvPr>
          <p:cNvSpPr/>
          <p:nvPr/>
        </p:nvSpPr>
        <p:spPr>
          <a:xfrm>
            <a:off x="4687161" y="5044140"/>
            <a:ext cx="3584930" cy="903927"/>
          </a:xfrm>
          <a:prstGeom prst="wedgeRoundRectCallout">
            <a:avLst>
              <a:gd name="adj1" fmla="val 13932"/>
              <a:gd name="adj2" fmla="val -7057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endParaRPr>
          </a:p>
        </p:txBody>
      </p:sp>
      <p:pic>
        <p:nvPicPr>
          <p:cNvPr id="37" name="Picture 8" descr="green checkmark">
            <a:extLst>
              <a:ext uri="{FF2B5EF4-FFF2-40B4-BE49-F238E27FC236}">
                <a16:creationId xmlns:a16="http://schemas.microsoft.com/office/drawing/2014/main" id="{EC11E29B-9E71-4924-9A6F-B4C92A834D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40001" y="4799785"/>
            <a:ext cx="343656" cy="357976"/>
          </a:xfrm>
          <a:prstGeom prst="rect">
            <a:avLst/>
          </a:prstGeom>
        </p:spPr>
      </p:pic>
      <p:sp>
        <p:nvSpPr>
          <p:cNvPr id="22" name="Rectangle: Rounded Corners 21">
            <a:extLst>
              <a:ext uri="{FF2B5EF4-FFF2-40B4-BE49-F238E27FC236}">
                <a16:creationId xmlns:a16="http://schemas.microsoft.com/office/drawing/2014/main" id="{AD546BA5-892C-469D-8CE8-D1934C80DB20}"/>
              </a:ext>
            </a:extLst>
          </p:cNvPr>
          <p:cNvSpPr/>
          <p:nvPr/>
        </p:nvSpPr>
        <p:spPr>
          <a:xfrm>
            <a:off x="8961535" y="1168548"/>
            <a:ext cx="3092945" cy="246175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2</a:t>
            </a:r>
            <a:r>
              <a:rPr lang="en-GB" sz="2400" dirty="0">
                <a:solidFill>
                  <a:schemeClr val="tx1"/>
                </a:solidFill>
              </a:rPr>
              <a:t>) It is going to be a really fun trip, </a:t>
            </a:r>
            <a:r>
              <a:rPr lang="en-GB" sz="2400" b="1" dirty="0">
                <a:solidFill>
                  <a:schemeClr val="tx1"/>
                </a:solidFill>
              </a:rPr>
              <a:t>I’m ready </a:t>
            </a:r>
            <a:r>
              <a:rPr lang="en-GB" sz="2400" dirty="0">
                <a:solidFill>
                  <a:schemeClr val="tx1"/>
                </a:solidFill>
              </a:rPr>
              <a:t>to go!</a:t>
            </a:r>
          </a:p>
        </p:txBody>
      </p:sp>
      <p:sp>
        <p:nvSpPr>
          <p:cNvPr id="53" name="Rectangle: Rounded Corners 52">
            <a:extLst>
              <a:ext uri="{FF2B5EF4-FFF2-40B4-BE49-F238E27FC236}">
                <a16:creationId xmlns:a16="http://schemas.microsoft.com/office/drawing/2014/main" id="{4E195E35-4915-4C52-8449-E20D8C977E6A}"/>
              </a:ext>
            </a:extLst>
          </p:cNvPr>
          <p:cNvSpPr/>
          <p:nvPr/>
        </p:nvSpPr>
        <p:spPr>
          <a:xfrm>
            <a:off x="8949650" y="1716744"/>
            <a:ext cx="3099295" cy="283481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3</a:t>
            </a:r>
            <a:r>
              <a:rPr lang="en-GB" sz="2400" dirty="0">
                <a:solidFill>
                  <a:schemeClr val="tx1"/>
                </a:solidFill>
              </a:rPr>
              <a:t>) </a:t>
            </a:r>
            <a:r>
              <a:rPr lang="en-GB" sz="2400" b="1" dirty="0">
                <a:solidFill>
                  <a:schemeClr val="tx1"/>
                </a:solidFill>
              </a:rPr>
              <a:t>I’m excited </a:t>
            </a:r>
            <a:r>
              <a:rPr lang="en-GB" sz="2400" dirty="0">
                <a:solidFill>
                  <a:schemeClr val="tx1"/>
                </a:solidFill>
              </a:rPr>
              <a:t>because it is better to be in the countryside than in town on Sundays.</a:t>
            </a:r>
          </a:p>
        </p:txBody>
      </p:sp>
      <p:sp>
        <p:nvSpPr>
          <p:cNvPr id="52" name="Rectangle: Rounded Corners 51">
            <a:extLst>
              <a:ext uri="{FF2B5EF4-FFF2-40B4-BE49-F238E27FC236}">
                <a16:creationId xmlns:a16="http://schemas.microsoft.com/office/drawing/2014/main" id="{64983267-4508-45E8-9F2B-5429989C5FDF}"/>
              </a:ext>
            </a:extLst>
          </p:cNvPr>
          <p:cNvSpPr/>
          <p:nvPr/>
        </p:nvSpPr>
        <p:spPr>
          <a:xfrm>
            <a:off x="8953856" y="2076361"/>
            <a:ext cx="3099295" cy="246175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4</a:t>
            </a:r>
            <a:r>
              <a:rPr lang="en-GB" sz="2400" dirty="0">
                <a:solidFill>
                  <a:schemeClr val="tx1"/>
                </a:solidFill>
              </a:rPr>
              <a:t>) </a:t>
            </a:r>
            <a:r>
              <a:rPr lang="en-GB" sz="2400" b="1" dirty="0">
                <a:solidFill>
                  <a:schemeClr val="tx1"/>
                </a:solidFill>
              </a:rPr>
              <a:t>I’m a bit sad </a:t>
            </a:r>
            <a:r>
              <a:rPr lang="en-GB" sz="2400" dirty="0">
                <a:solidFill>
                  <a:schemeClr val="tx1"/>
                </a:solidFill>
              </a:rPr>
              <a:t>because today is Friday and I want to go right now.</a:t>
            </a:r>
          </a:p>
        </p:txBody>
      </p:sp>
      <p:sp>
        <p:nvSpPr>
          <p:cNvPr id="55" name="Rectangle: Rounded Corners 54">
            <a:extLst>
              <a:ext uri="{FF2B5EF4-FFF2-40B4-BE49-F238E27FC236}">
                <a16:creationId xmlns:a16="http://schemas.microsoft.com/office/drawing/2014/main" id="{D8818865-D909-47A4-870F-D316E16BC3AA}"/>
              </a:ext>
            </a:extLst>
          </p:cNvPr>
          <p:cNvSpPr/>
          <p:nvPr/>
        </p:nvSpPr>
        <p:spPr>
          <a:xfrm>
            <a:off x="8961366" y="2553594"/>
            <a:ext cx="3099295" cy="246175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5</a:t>
            </a:r>
            <a:r>
              <a:rPr lang="en-GB" sz="2400" dirty="0">
                <a:solidFill>
                  <a:schemeClr val="tx1"/>
                </a:solidFill>
              </a:rPr>
              <a:t>) We are not going to play football there. </a:t>
            </a:r>
            <a:r>
              <a:rPr lang="en-GB" sz="2400" b="1" dirty="0">
                <a:solidFill>
                  <a:schemeClr val="tx1"/>
                </a:solidFill>
              </a:rPr>
              <a:t>I am very bad.</a:t>
            </a:r>
          </a:p>
        </p:txBody>
      </p:sp>
      <p:sp>
        <p:nvSpPr>
          <p:cNvPr id="56" name="Rectangle: Rounded Corners 55">
            <a:extLst>
              <a:ext uri="{FF2B5EF4-FFF2-40B4-BE49-F238E27FC236}">
                <a16:creationId xmlns:a16="http://schemas.microsoft.com/office/drawing/2014/main" id="{5F815B3B-1133-4B55-A524-0DC39003372F}"/>
              </a:ext>
            </a:extLst>
          </p:cNvPr>
          <p:cNvSpPr/>
          <p:nvPr/>
        </p:nvSpPr>
        <p:spPr>
          <a:xfrm>
            <a:off x="8963167" y="3013162"/>
            <a:ext cx="3099295" cy="246175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6</a:t>
            </a:r>
            <a:r>
              <a:rPr lang="en-GB" sz="2400" dirty="0">
                <a:solidFill>
                  <a:schemeClr val="tx1"/>
                </a:solidFill>
              </a:rPr>
              <a:t>) You aren’t right. It’s clear that </a:t>
            </a:r>
            <a:r>
              <a:rPr lang="en-GB" sz="2400" b="1" dirty="0">
                <a:solidFill>
                  <a:schemeClr val="tx1"/>
                </a:solidFill>
              </a:rPr>
              <a:t>I’m worse than you</a:t>
            </a:r>
            <a:r>
              <a:rPr lang="en-GB" sz="2400" dirty="0">
                <a:solidFill>
                  <a:schemeClr val="tx1"/>
                </a:solidFill>
              </a:rPr>
              <a:t>!</a:t>
            </a:r>
          </a:p>
        </p:txBody>
      </p:sp>
      <p:sp>
        <p:nvSpPr>
          <p:cNvPr id="2" name="Rectangle 1">
            <a:extLst>
              <a:ext uri="{FF2B5EF4-FFF2-40B4-BE49-F238E27FC236}">
                <a16:creationId xmlns:a16="http://schemas.microsoft.com/office/drawing/2014/main" id="{DDDBA5AC-2424-4F5A-B290-C11233255567}"/>
              </a:ext>
            </a:extLst>
          </p:cNvPr>
          <p:cNvSpPr/>
          <p:nvPr/>
        </p:nvSpPr>
        <p:spPr>
          <a:xfrm>
            <a:off x="263347" y="1879854"/>
            <a:ext cx="3396336" cy="1015663"/>
          </a:xfrm>
          <a:prstGeom prst="rect">
            <a:avLst/>
          </a:prstGeom>
        </p:spPr>
        <p:txBody>
          <a:bodyPr wrap="square">
            <a:spAutoFit/>
          </a:bodyPr>
          <a:lstStyle/>
          <a:p>
            <a:pPr lvl="0" algn="ctr"/>
            <a:r>
              <a:rPr lang="en-GB" sz="2000" dirty="0" err="1"/>
              <a:t>Pienso</a:t>
            </a:r>
            <a:r>
              <a:rPr lang="en-GB" sz="2000" dirty="0"/>
              <a:t> que es </a:t>
            </a:r>
            <a:r>
              <a:rPr lang="en-GB" sz="2000" dirty="0" err="1"/>
              <a:t>importante</a:t>
            </a:r>
            <a:r>
              <a:rPr lang="en-GB" sz="2000" dirty="0"/>
              <a:t> </a:t>
            </a:r>
            <a:r>
              <a:rPr lang="en-GB" sz="2000" dirty="0" err="1"/>
              <a:t>estar</a:t>
            </a:r>
            <a:r>
              <a:rPr lang="en-GB" sz="2000" dirty="0"/>
              <a:t> </a:t>
            </a:r>
            <a:r>
              <a:rPr lang="en-GB" sz="2000" dirty="0" err="1"/>
              <a:t>en</a:t>
            </a:r>
            <a:r>
              <a:rPr lang="en-GB" sz="2000" dirty="0"/>
              <a:t> la </a:t>
            </a:r>
            <a:r>
              <a:rPr lang="en-GB" sz="2000" dirty="0" err="1"/>
              <a:t>naturaleza</a:t>
            </a:r>
            <a:r>
              <a:rPr lang="en-GB" sz="2000" dirty="0"/>
              <a:t> </a:t>
            </a:r>
            <a:r>
              <a:rPr lang="en-GB" sz="2000" dirty="0" err="1"/>
              <a:t>porque</a:t>
            </a:r>
            <a:r>
              <a:rPr lang="en-GB" sz="2000" dirty="0"/>
              <a:t> </a:t>
            </a:r>
            <a:r>
              <a:rPr lang="en-GB" sz="2000" b="1" dirty="0"/>
              <a:t>soy</a:t>
            </a:r>
            <a:r>
              <a:rPr lang="en-GB" sz="2000" dirty="0"/>
              <a:t> </a:t>
            </a:r>
            <a:r>
              <a:rPr lang="en-GB" sz="2000" dirty="0" err="1"/>
              <a:t>muy</a:t>
            </a:r>
            <a:r>
              <a:rPr lang="en-GB" sz="2000" dirty="0"/>
              <a:t> </a:t>
            </a:r>
            <a:r>
              <a:rPr lang="en-GB" sz="2000" dirty="0" err="1"/>
              <a:t>activa</a:t>
            </a:r>
            <a:r>
              <a:rPr lang="en-GB" sz="2000" dirty="0"/>
              <a:t>.</a:t>
            </a:r>
          </a:p>
        </p:txBody>
      </p:sp>
      <p:sp>
        <p:nvSpPr>
          <p:cNvPr id="5" name="Oval 4">
            <a:extLst>
              <a:ext uri="{FF2B5EF4-FFF2-40B4-BE49-F238E27FC236}">
                <a16:creationId xmlns:a16="http://schemas.microsoft.com/office/drawing/2014/main" id="{5DF0A293-2D6F-445D-94DF-65F08675CA28}"/>
              </a:ext>
            </a:extLst>
          </p:cNvPr>
          <p:cNvSpPr/>
          <p:nvPr/>
        </p:nvSpPr>
        <p:spPr>
          <a:xfrm>
            <a:off x="60707" y="1804610"/>
            <a:ext cx="319328" cy="299016"/>
          </a:xfrm>
          <a:prstGeom prst="ellipse">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1</a:t>
            </a:r>
          </a:p>
        </p:txBody>
      </p:sp>
      <p:sp>
        <p:nvSpPr>
          <p:cNvPr id="7" name="Rectangle 6">
            <a:extLst>
              <a:ext uri="{FF2B5EF4-FFF2-40B4-BE49-F238E27FC236}">
                <a16:creationId xmlns:a16="http://schemas.microsoft.com/office/drawing/2014/main" id="{BE17899B-E356-4B9B-92A6-31B1D844B7C2}"/>
              </a:ext>
            </a:extLst>
          </p:cNvPr>
          <p:cNvSpPr/>
          <p:nvPr/>
        </p:nvSpPr>
        <p:spPr>
          <a:xfrm>
            <a:off x="245156" y="3564626"/>
            <a:ext cx="3729941" cy="707886"/>
          </a:xfrm>
          <a:prstGeom prst="rect">
            <a:avLst/>
          </a:prstGeom>
        </p:spPr>
        <p:txBody>
          <a:bodyPr wrap="square">
            <a:spAutoFit/>
          </a:bodyPr>
          <a:lstStyle/>
          <a:p>
            <a:pPr lvl="0" algn="ctr"/>
            <a:r>
              <a:rPr lang="en-GB" sz="2000" dirty="0" err="1"/>
              <a:t>Va</a:t>
            </a:r>
            <a:r>
              <a:rPr lang="en-GB" sz="2000" dirty="0"/>
              <a:t> a ser un </a:t>
            </a:r>
            <a:r>
              <a:rPr lang="en-GB" sz="2000" dirty="0" err="1"/>
              <a:t>viaje</a:t>
            </a:r>
            <a:r>
              <a:rPr lang="en-GB" sz="2000" dirty="0"/>
              <a:t> </a:t>
            </a:r>
            <a:r>
              <a:rPr lang="en-GB" sz="2000" dirty="0" err="1"/>
              <a:t>muy</a:t>
            </a:r>
            <a:r>
              <a:rPr lang="en-GB" sz="2000" dirty="0"/>
              <a:t> </a:t>
            </a:r>
            <a:r>
              <a:rPr lang="en-GB" sz="2000" dirty="0" err="1"/>
              <a:t>divertido</a:t>
            </a:r>
            <a:r>
              <a:rPr lang="en-GB" sz="2000" dirty="0"/>
              <a:t>, ¡</a:t>
            </a:r>
            <a:r>
              <a:rPr lang="en-GB" sz="2000" b="1" dirty="0" err="1"/>
              <a:t>estoy</a:t>
            </a:r>
            <a:r>
              <a:rPr lang="en-GB" sz="2000" dirty="0"/>
              <a:t> </a:t>
            </a:r>
            <a:r>
              <a:rPr lang="en-GB" sz="2000" dirty="0" err="1"/>
              <a:t>listo</a:t>
            </a:r>
            <a:r>
              <a:rPr lang="en-GB" sz="2000" dirty="0"/>
              <a:t> para </a:t>
            </a:r>
            <a:r>
              <a:rPr lang="en-GB" sz="2000" dirty="0" err="1"/>
              <a:t>ir</a:t>
            </a:r>
            <a:r>
              <a:rPr lang="en-GB" sz="2000" dirty="0"/>
              <a:t>!</a:t>
            </a:r>
          </a:p>
        </p:txBody>
      </p:sp>
      <p:sp>
        <p:nvSpPr>
          <p:cNvPr id="51" name="Oval 50">
            <a:extLst>
              <a:ext uri="{FF2B5EF4-FFF2-40B4-BE49-F238E27FC236}">
                <a16:creationId xmlns:a16="http://schemas.microsoft.com/office/drawing/2014/main" id="{61E38A47-9060-47A0-822F-C340D8280081}"/>
              </a:ext>
            </a:extLst>
          </p:cNvPr>
          <p:cNvSpPr/>
          <p:nvPr/>
        </p:nvSpPr>
        <p:spPr>
          <a:xfrm>
            <a:off x="164872" y="3436320"/>
            <a:ext cx="319328" cy="299016"/>
          </a:xfrm>
          <a:prstGeom prst="ellipse">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2</a:t>
            </a:r>
          </a:p>
        </p:txBody>
      </p:sp>
      <p:sp>
        <p:nvSpPr>
          <p:cNvPr id="54" name="Rounded Rectangular Callout 38">
            <a:extLst>
              <a:ext uri="{FF2B5EF4-FFF2-40B4-BE49-F238E27FC236}">
                <a16:creationId xmlns:a16="http://schemas.microsoft.com/office/drawing/2014/main" id="{2E42A4D4-C82E-45DA-AC94-114EB6A4EAE5}"/>
              </a:ext>
            </a:extLst>
          </p:cNvPr>
          <p:cNvSpPr/>
          <p:nvPr/>
        </p:nvSpPr>
        <p:spPr>
          <a:xfrm>
            <a:off x="183447" y="4889400"/>
            <a:ext cx="4111794" cy="1113177"/>
          </a:xfrm>
          <a:prstGeom prst="wedgeRoundRectCallout">
            <a:avLst>
              <a:gd name="adj1" fmla="val -19241"/>
              <a:gd name="adj2" fmla="val 6367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endParaRPr>
          </a:p>
        </p:txBody>
      </p:sp>
      <p:sp>
        <p:nvSpPr>
          <p:cNvPr id="8" name="Rectangle 7">
            <a:extLst>
              <a:ext uri="{FF2B5EF4-FFF2-40B4-BE49-F238E27FC236}">
                <a16:creationId xmlns:a16="http://schemas.microsoft.com/office/drawing/2014/main" id="{D996A768-BE8D-46F6-AE3C-EA5E5E899334}"/>
              </a:ext>
            </a:extLst>
          </p:cNvPr>
          <p:cNvSpPr/>
          <p:nvPr/>
        </p:nvSpPr>
        <p:spPr>
          <a:xfrm>
            <a:off x="380182" y="4938256"/>
            <a:ext cx="3896034" cy="1015663"/>
          </a:xfrm>
          <a:prstGeom prst="rect">
            <a:avLst/>
          </a:prstGeom>
        </p:spPr>
        <p:txBody>
          <a:bodyPr wrap="square">
            <a:spAutoFit/>
          </a:bodyPr>
          <a:lstStyle/>
          <a:p>
            <a:r>
              <a:rPr lang="en-GB" sz="2000" b="1" dirty="0" err="1"/>
              <a:t>Estoy</a:t>
            </a:r>
            <a:r>
              <a:rPr lang="en-GB" sz="2000" dirty="0"/>
              <a:t> </a:t>
            </a:r>
            <a:r>
              <a:rPr lang="en-GB" sz="2000" dirty="0" err="1"/>
              <a:t>emocionada</a:t>
            </a:r>
            <a:r>
              <a:rPr lang="en-GB" sz="2000" dirty="0"/>
              <a:t> </a:t>
            </a:r>
            <a:r>
              <a:rPr lang="en-GB" sz="2000" dirty="0" err="1"/>
              <a:t>porque</a:t>
            </a:r>
            <a:r>
              <a:rPr lang="en-GB" sz="2000" dirty="0"/>
              <a:t> es </a:t>
            </a:r>
            <a:r>
              <a:rPr lang="en-GB" sz="2000" dirty="0" err="1"/>
              <a:t>mejor</a:t>
            </a:r>
            <a:r>
              <a:rPr lang="en-GB" sz="2000" dirty="0"/>
              <a:t> </a:t>
            </a:r>
            <a:r>
              <a:rPr lang="en-GB" sz="2000" dirty="0" err="1"/>
              <a:t>estar</a:t>
            </a:r>
            <a:r>
              <a:rPr lang="en-GB" sz="2000" dirty="0"/>
              <a:t> </a:t>
            </a:r>
            <a:r>
              <a:rPr lang="en-GB" sz="2000" dirty="0" err="1"/>
              <a:t>en</a:t>
            </a:r>
            <a:r>
              <a:rPr lang="en-GB" sz="2000" dirty="0"/>
              <a:t> el campo que </a:t>
            </a:r>
            <a:r>
              <a:rPr lang="en-GB" sz="2000" dirty="0" err="1"/>
              <a:t>en</a:t>
            </a:r>
            <a:r>
              <a:rPr lang="en-GB" sz="2000" dirty="0"/>
              <a:t> el pueblo los </a:t>
            </a:r>
            <a:r>
              <a:rPr lang="en-GB" sz="2000" dirty="0" err="1"/>
              <a:t>domingos</a:t>
            </a:r>
            <a:r>
              <a:rPr lang="en-GB" sz="2000" dirty="0"/>
              <a:t>.</a:t>
            </a:r>
            <a:endParaRPr lang="en-GB" dirty="0"/>
          </a:p>
        </p:txBody>
      </p:sp>
      <p:sp>
        <p:nvSpPr>
          <p:cNvPr id="60" name="Oval 59">
            <a:extLst>
              <a:ext uri="{FF2B5EF4-FFF2-40B4-BE49-F238E27FC236}">
                <a16:creationId xmlns:a16="http://schemas.microsoft.com/office/drawing/2014/main" id="{A61DAB3C-3031-4019-8506-D96B091E0A48}"/>
              </a:ext>
            </a:extLst>
          </p:cNvPr>
          <p:cNvSpPr/>
          <p:nvPr/>
        </p:nvSpPr>
        <p:spPr>
          <a:xfrm>
            <a:off x="103830" y="4823699"/>
            <a:ext cx="319328" cy="299016"/>
          </a:xfrm>
          <a:prstGeom prst="ellipse">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3</a:t>
            </a:r>
          </a:p>
        </p:txBody>
      </p:sp>
      <p:sp>
        <p:nvSpPr>
          <p:cNvPr id="62" name="Oval 61">
            <a:extLst>
              <a:ext uri="{FF2B5EF4-FFF2-40B4-BE49-F238E27FC236}">
                <a16:creationId xmlns:a16="http://schemas.microsoft.com/office/drawing/2014/main" id="{95CA8100-67E5-4262-9513-3E32A4717F65}"/>
              </a:ext>
            </a:extLst>
          </p:cNvPr>
          <p:cNvSpPr/>
          <p:nvPr/>
        </p:nvSpPr>
        <p:spPr>
          <a:xfrm>
            <a:off x="4266700" y="3464638"/>
            <a:ext cx="319328" cy="299016"/>
          </a:xfrm>
          <a:prstGeom prst="ellipse">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5</a:t>
            </a:r>
          </a:p>
        </p:txBody>
      </p:sp>
      <p:sp>
        <p:nvSpPr>
          <p:cNvPr id="10" name="Rectangle 9">
            <a:extLst>
              <a:ext uri="{FF2B5EF4-FFF2-40B4-BE49-F238E27FC236}">
                <a16:creationId xmlns:a16="http://schemas.microsoft.com/office/drawing/2014/main" id="{C07C7485-4223-4AEE-A451-D3BE8BC21A71}"/>
              </a:ext>
            </a:extLst>
          </p:cNvPr>
          <p:cNvSpPr/>
          <p:nvPr/>
        </p:nvSpPr>
        <p:spPr>
          <a:xfrm>
            <a:off x="4747952" y="3526659"/>
            <a:ext cx="3272283" cy="707886"/>
          </a:xfrm>
          <a:prstGeom prst="rect">
            <a:avLst/>
          </a:prstGeom>
        </p:spPr>
        <p:txBody>
          <a:bodyPr wrap="square">
            <a:spAutoFit/>
          </a:bodyPr>
          <a:lstStyle/>
          <a:p>
            <a:r>
              <a:rPr lang="en-GB" sz="2000" dirty="0"/>
              <a:t>No </a:t>
            </a:r>
            <a:r>
              <a:rPr lang="en-GB" sz="2000" dirty="0" err="1"/>
              <a:t>vamos</a:t>
            </a:r>
            <a:r>
              <a:rPr lang="en-GB" sz="2000" dirty="0"/>
              <a:t> a </a:t>
            </a:r>
            <a:r>
              <a:rPr lang="en-GB" sz="2000" dirty="0" err="1"/>
              <a:t>jugar</a:t>
            </a:r>
            <a:r>
              <a:rPr lang="en-GB" sz="2000" dirty="0"/>
              <a:t> al </a:t>
            </a:r>
            <a:r>
              <a:rPr lang="en-GB" sz="2000" dirty="0" err="1"/>
              <a:t>fútbol</a:t>
            </a:r>
            <a:r>
              <a:rPr lang="en-GB" sz="2000" dirty="0"/>
              <a:t> </a:t>
            </a:r>
            <a:r>
              <a:rPr lang="en-GB" sz="2000" dirty="0" err="1"/>
              <a:t>allí</a:t>
            </a:r>
            <a:r>
              <a:rPr lang="en-GB" sz="2000" dirty="0"/>
              <a:t>. </a:t>
            </a:r>
            <a:r>
              <a:rPr lang="en-GB" sz="2000" b="1" dirty="0"/>
              <a:t>Soy</a:t>
            </a:r>
            <a:r>
              <a:rPr lang="en-GB" sz="2000" dirty="0"/>
              <a:t> </a:t>
            </a:r>
            <a:r>
              <a:rPr lang="en-GB" sz="2000" dirty="0" err="1"/>
              <a:t>muy</a:t>
            </a:r>
            <a:r>
              <a:rPr lang="en-GB" sz="2000" dirty="0"/>
              <a:t> mala.</a:t>
            </a:r>
            <a:endParaRPr lang="en-GB" dirty="0"/>
          </a:p>
        </p:txBody>
      </p:sp>
      <p:sp>
        <p:nvSpPr>
          <p:cNvPr id="63" name="Oval 62">
            <a:extLst>
              <a:ext uri="{FF2B5EF4-FFF2-40B4-BE49-F238E27FC236}">
                <a16:creationId xmlns:a16="http://schemas.microsoft.com/office/drawing/2014/main" id="{DBB372F1-A45D-4473-AC11-3AC738DD3CE3}"/>
              </a:ext>
            </a:extLst>
          </p:cNvPr>
          <p:cNvSpPr/>
          <p:nvPr/>
        </p:nvSpPr>
        <p:spPr>
          <a:xfrm>
            <a:off x="4451239" y="4957688"/>
            <a:ext cx="319328" cy="299016"/>
          </a:xfrm>
          <a:prstGeom prst="ellipse">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6</a:t>
            </a:r>
          </a:p>
        </p:txBody>
      </p:sp>
      <p:sp>
        <p:nvSpPr>
          <p:cNvPr id="12" name="Rectangle 11">
            <a:extLst>
              <a:ext uri="{FF2B5EF4-FFF2-40B4-BE49-F238E27FC236}">
                <a16:creationId xmlns:a16="http://schemas.microsoft.com/office/drawing/2014/main" id="{D672519E-6B14-45E7-912E-7D6035E55BDB}"/>
              </a:ext>
            </a:extLst>
          </p:cNvPr>
          <p:cNvSpPr/>
          <p:nvPr/>
        </p:nvSpPr>
        <p:spPr>
          <a:xfrm>
            <a:off x="4697184" y="5153423"/>
            <a:ext cx="3563359" cy="707886"/>
          </a:xfrm>
          <a:prstGeom prst="rect">
            <a:avLst/>
          </a:prstGeom>
        </p:spPr>
        <p:txBody>
          <a:bodyPr wrap="square">
            <a:spAutoFit/>
          </a:bodyPr>
          <a:lstStyle/>
          <a:p>
            <a:pPr lvl="0" algn="ctr"/>
            <a:r>
              <a:rPr lang="en-GB" sz="2000" dirty="0"/>
              <a:t>No </a:t>
            </a:r>
            <a:r>
              <a:rPr lang="en-GB" sz="2000" dirty="0" err="1"/>
              <a:t>tienes</a:t>
            </a:r>
            <a:r>
              <a:rPr lang="en-GB" sz="2000" dirty="0"/>
              <a:t> </a:t>
            </a:r>
            <a:r>
              <a:rPr lang="en-GB" sz="2000" dirty="0" err="1"/>
              <a:t>razón</a:t>
            </a:r>
            <a:r>
              <a:rPr lang="en-GB" sz="2000" dirty="0"/>
              <a:t>. ¡</a:t>
            </a:r>
            <a:r>
              <a:rPr lang="en-GB" sz="2000" dirty="0" err="1"/>
              <a:t>Está</a:t>
            </a:r>
            <a:r>
              <a:rPr lang="en-GB" sz="2000" dirty="0"/>
              <a:t> claro que </a:t>
            </a:r>
            <a:r>
              <a:rPr lang="en-GB" sz="2000" b="1" dirty="0"/>
              <a:t>soy</a:t>
            </a:r>
            <a:r>
              <a:rPr lang="en-GB" sz="2000" dirty="0"/>
              <a:t> </a:t>
            </a:r>
            <a:r>
              <a:rPr lang="en-GB" sz="2000" dirty="0" err="1"/>
              <a:t>peor</a:t>
            </a:r>
            <a:r>
              <a:rPr lang="en-GB" sz="2000" dirty="0"/>
              <a:t> que </a:t>
            </a:r>
            <a:r>
              <a:rPr lang="en-GB" sz="2000" dirty="0" err="1"/>
              <a:t>tú</a:t>
            </a:r>
            <a:r>
              <a:rPr lang="en-GB" sz="2000" dirty="0"/>
              <a:t>!</a:t>
            </a:r>
          </a:p>
        </p:txBody>
      </p:sp>
      <p:sp>
        <p:nvSpPr>
          <p:cNvPr id="26" name="Rounded Rectangular Callout 41">
            <a:extLst>
              <a:ext uri="{FF2B5EF4-FFF2-40B4-BE49-F238E27FC236}">
                <a16:creationId xmlns:a16="http://schemas.microsoft.com/office/drawing/2014/main" id="{7CE8E74C-4F18-4FED-97E6-8FE7B4342853}"/>
              </a:ext>
            </a:extLst>
          </p:cNvPr>
          <p:cNvSpPr/>
          <p:nvPr/>
        </p:nvSpPr>
        <p:spPr>
          <a:xfrm>
            <a:off x="3766153" y="2019210"/>
            <a:ext cx="4494900" cy="902358"/>
          </a:xfrm>
          <a:prstGeom prst="wedgeRoundRectCallout">
            <a:avLst>
              <a:gd name="adj1" fmla="val 24635"/>
              <a:gd name="adj2" fmla="val -76152"/>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endParaRPr>
          </a:p>
        </p:txBody>
      </p:sp>
      <p:sp>
        <p:nvSpPr>
          <p:cNvPr id="9" name="Rectangle 8">
            <a:extLst>
              <a:ext uri="{FF2B5EF4-FFF2-40B4-BE49-F238E27FC236}">
                <a16:creationId xmlns:a16="http://schemas.microsoft.com/office/drawing/2014/main" id="{FB102A86-A94A-4BDB-88D0-639A076B95C4}"/>
              </a:ext>
            </a:extLst>
          </p:cNvPr>
          <p:cNvSpPr/>
          <p:nvPr/>
        </p:nvSpPr>
        <p:spPr>
          <a:xfrm>
            <a:off x="3729833" y="2140895"/>
            <a:ext cx="4567539" cy="707886"/>
          </a:xfrm>
          <a:prstGeom prst="rect">
            <a:avLst/>
          </a:prstGeom>
        </p:spPr>
        <p:txBody>
          <a:bodyPr wrap="square">
            <a:spAutoFit/>
          </a:bodyPr>
          <a:lstStyle/>
          <a:p>
            <a:pPr lvl="0" algn="ctr"/>
            <a:r>
              <a:rPr lang="en-GB" sz="2000" b="1" dirty="0" err="1"/>
              <a:t>Estoy</a:t>
            </a:r>
            <a:r>
              <a:rPr lang="en-GB" sz="2000" dirty="0"/>
              <a:t> un </a:t>
            </a:r>
            <a:r>
              <a:rPr lang="en-GB" sz="2000" dirty="0" err="1"/>
              <a:t>poco</a:t>
            </a:r>
            <a:r>
              <a:rPr lang="en-GB" sz="2000" dirty="0"/>
              <a:t> triste </a:t>
            </a:r>
            <a:r>
              <a:rPr lang="en-GB" sz="2000" dirty="0" err="1"/>
              <a:t>porque</a:t>
            </a:r>
            <a:r>
              <a:rPr lang="en-GB" sz="2000" dirty="0"/>
              <a:t> hoy es </a:t>
            </a:r>
            <a:r>
              <a:rPr lang="en-GB" sz="2000" dirty="0" err="1"/>
              <a:t>viernes</a:t>
            </a:r>
            <a:r>
              <a:rPr lang="en-GB" sz="2000" dirty="0"/>
              <a:t> y </a:t>
            </a:r>
            <a:r>
              <a:rPr lang="en-GB" sz="2000" dirty="0" err="1"/>
              <a:t>quiero</a:t>
            </a:r>
            <a:r>
              <a:rPr lang="en-GB" sz="2000" dirty="0"/>
              <a:t> </a:t>
            </a:r>
            <a:r>
              <a:rPr lang="en-GB" sz="2000" dirty="0" err="1"/>
              <a:t>ir</a:t>
            </a:r>
            <a:r>
              <a:rPr lang="en-GB" sz="2000" dirty="0"/>
              <a:t> </a:t>
            </a:r>
            <a:r>
              <a:rPr lang="en-GB" sz="2000" dirty="0" err="1"/>
              <a:t>ahora</a:t>
            </a:r>
            <a:r>
              <a:rPr lang="en-GB" sz="2000" dirty="0"/>
              <a:t> </a:t>
            </a:r>
            <a:r>
              <a:rPr lang="en-GB" sz="2000" dirty="0" err="1"/>
              <a:t>mismo</a:t>
            </a:r>
            <a:r>
              <a:rPr lang="en-GB" sz="2000" dirty="0"/>
              <a:t>.</a:t>
            </a:r>
          </a:p>
        </p:txBody>
      </p:sp>
      <p:sp>
        <p:nvSpPr>
          <p:cNvPr id="61" name="Oval 60">
            <a:extLst>
              <a:ext uri="{FF2B5EF4-FFF2-40B4-BE49-F238E27FC236}">
                <a16:creationId xmlns:a16="http://schemas.microsoft.com/office/drawing/2014/main" id="{41980834-0F53-44F4-A95E-A7F0FB367059}"/>
              </a:ext>
            </a:extLst>
          </p:cNvPr>
          <p:cNvSpPr/>
          <p:nvPr/>
        </p:nvSpPr>
        <p:spPr>
          <a:xfrm>
            <a:off x="3686335" y="1937225"/>
            <a:ext cx="319328" cy="299016"/>
          </a:xfrm>
          <a:prstGeom prst="ellipse">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4</a:t>
            </a:r>
          </a:p>
        </p:txBody>
      </p:sp>
      <p:pic>
        <p:nvPicPr>
          <p:cNvPr id="6" name="Content Placeholder 5"/>
          <p:cNvPicPr>
            <a:picLocks noGrp="1" noChangeAspect="1"/>
          </p:cNvPicPr>
          <p:nvPr>
            <p:ph idx="4294967295"/>
          </p:nvPr>
        </p:nvPicPr>
        <p:blipFill rotWithShape="1">
          <a:blip r:embed="rId6" cstate="screen">
            <a:extLst>
              <a:ext uri="{28A0092B-C50C-407E-A947-70E740481C1C}">
                <a14:useLocalDpi xmlns:a14="http://schemas.microsoft.com/office/drawing/2010/main"/>
              </a:ext>
            </a:extLst>
          </a:blip>
          <a:srcRect/>
          <a:stretch/>
        </p:blipFill>
        <p:spPr>
          <a:xfrm>
            <a:off x="11520488" y="-149225"/>
            <a:ext cx="671512" cy="1403350"/>
          </a:xfrm>
        </p:spPr>
      </p:pic>
    </p:spTree>
    <p:extLst>
      <p:ext uri="{BB962C8B-B14F-4D97-AF65-F5344CB8AC3E}">
        <p14:creationId xmlns:p14="http://schemas.microsoft.com/office/powerpoint/2010/main" val="256772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5"/>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7"/>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4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P spid="53" grpId="0" animBg="1"/>
      <p:bldP spid="52" grpId="0" animBg="1"/>
      <p:bldP spid="55" grpId="0" animBg="1"/>
      <p:bldP spid="56" grpId="0" animBg="1"/>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820</TotalTime>
  <Words>8297</Words>
  <Application>Microsoft Office PowerPoint</Application>
  <PresentationFormat>Widescreen</PresentationFormat>
  <Paragraphs>1081</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Century Gothic</vt:lpstr>
      <vt:lpstr>Helvetica Neue</vt:lpstr>
      <vt:lpstr>Tw Cen MT</vt:lpstr>
      <vt:lpstr>NCELP_German_2022</vt:lpstr>
      <vt:lpstr>PowerPoint Presentation</vt:lpstr>
      <vt:lpstr>Un día largo </vt:lpstr>
      <vt:lpstr>Un día largo </vt:lpstr>
      <vt:lpstr>Fonética</vt:lpstr>
      <vt:lpstr>Fonética</vt:lpstr>
      <vt:lpstr>SER and ESTAR [revisited]</vt:lpstr>
      <vt:lpstr>vocabulario</vt:lpstr>
      <vt:lpstr>Un viaje a Asturias</vt:lpstr>
      <vt:lpstr>Un fin de semana en el campo</vt:lpstr>
      <vt:lpstr>SER and ESTAR [revisited]</vt:lpstr>
      <vt:lpstr>escuchar</vt:lpstr>
      <vt:lpstr>Vamos al campo</vt:lpstr>
      <vt:lpstr>hablar</vt:lpstr>
      <vt:lpstr>hablar</vt:lpstr>
      <vt:lpstr>hablar</vt:lpstr>
      <vt:lpstr>PowerPoint Presentation</vt:lpstr>
      <vt:lpstr>Escucha y escribe la palabra en español y la letra de la imagen. </vt:lpstr>
      <vt:lpstr>Vocabulario</vt:lpstr>
      <vt:lpstr>Fonética</vt:lpstr>
      <vt:lpstr>Fonética</vt:lpstr>
      <vt:lpstr>SER and ESTAR [revisited]</vt:lpstr>
      <vt:lpstr>Using ‘más que’ and ‘menos que’</vt:lpstr>
      <vt:lpstr>Ana y Lucía están hablando del fin de semana que van a pasar en Asturias. Completa las frases en inglés.</vt:lpstr>
      <vt:lpstr>Using ‘mejor que and ‘peor que’</vt:lpstr>
      <vt:lpstr>La vida en el campo</vt:lpstr>
      <vt:lpstr>Lucía y Daniel hablan de las diferencias entre los viajes con sus padres y con la escuela.</vt:lpstr>
      <vt:lpstr>Persona A </vt:lpstr>
      <vt:lpstr>Persona B </vt:lpstr>
      <vt:lpstr> Respuestas: Persona A </vt:lpstr>
      <vt:lpstr>Respuestas (de la parte oral)</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Avery - AVY</dc:creator>
  <cp:lastModifiedBy>Rachel Hawkes</cp:lastModifiedBy>
  <cp:revision>161</cp:revision>
  <dcterms:created xsi:type="dcterms:W3CDTF">2023-10-12T08:34:16Z</dcterms:created>
  <dcterms:modified xsi:type="dcterms:W3CDTF">2024-05-08T07:43:00Z</dcterms:modified>
</cp:coreProperties>
</file>