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1113" r:id="rId2"/>
    <p:sldId id="547" r:id="rId3"/>
    <p:sldId id="560" r:id="rId4"/>
    <p:sldId id="561" r:id="rId5"/>
    <p:sldId id="562" r:id="rId6"/>
    <p:sldId id="563" r:id="rId7"/>
    <p:sldId id="564" r:id="rId8"/>
    <p:sldId id="565" r:id="rId9"/>
    <p:sldId id="566" r:id="rId10"/>
    <p:sldId id="567" r:id="rId11"/>
    <p:sldId id="568" r:id="rId12"/>
    <p:sldId id="569" r:id="rId13"/>
    <p:sldId id="570" r:id="rId14"/>
    <p:sldId id="571" r:id="rId15"/>
    <p:sldId id="572" r:id="rId16"/>
    <p:sldId id="573" r:id="rId17"/>
    <p:sldId id="425" r:id="rId18"/>
    <p:sldId id="484" r:id="rId19"/>
    <p:sldId id="551" r:id="rId20"/>
    <p:sldId id="296" r:id="rId21"/>
    <p:sldId id="511" r:id="rId22"/>
    <p:sldId id="507" r:id="rId23"/>
    <p:sldId id="593" r:id="rId24"/>
    <p:sldId id="549" r:id="rId25"/>
    <p:sldId id="553" r:id="rId26"/>
    <p:sldId id="1122" r:id="rId27"/>
    <p:sldId id="555" r:id="rId28"/>
    <p:sldId id="556" r:id="rId29"/>
    <p:sldId id="682" r:id="rId30"/>
    <p:sldId id="683" r:id="rId31"/>
    <p:sldId id="552" r:id="rId32"/>
    <p:sldId id="1118" r:id="rId33"/>
    <p:sldId id="435" r:id="rId34"/>
    <p:sldId id="437" r:id="rId35"/>
    <p:sldId id="684" r:id="rId36"/>
    <p:sldId id="685" r:id="rId37"/>
    <p:sldId id="272" r:id="rId38"/>
    <p:sldId id="283" r:id="rId39"/>
    <p:sldId id="686" r:id="rId40"/>
    <p:sldId id="687" r:id="rId41"/>
    <p:sldId id="688" r:id="rId42"/>
    <p:sldId id="680" r:id="rId43"/>
    <p:sldId id="430" r:id="rId44"/>
    <p:sldId id="311" r:id="rId45"/>
    <p:sldId id="691" r:id="rId46"/>
    <p:sldId id="690" r:id="rId47"/>
    <p:sldId id="689" r:id="rId48"/>
    <p:sldId id="681" r:id="rId49"/>
    <p:sldId id="432" r:id="rId50"/>
    <p:sldId id="692" r:id="rId51"/>
    <p:sldId id="87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8" autoAdjust="0"/>
    <p:restoredTop sz="54774" autoAdjust="0"/>
  </p:normalViewPr>
  <p:slideViewPr>
    <p:cSldViewPr snapToGrid="0">
      <p:cViewPr varScale="1">
        <p:scale>
          <a:sx n="47" d="100"/>
          <a:sy n="47" d="100"/>
        </p:scale>
        <p:origin x="1430" y="38"/>
      </p:cViewPr>
      <p:guideLst/>
    </p:cSldViewPr>
  </p:slideViewPr>
  <p:notesTextViewPr>
    <p:cViewPr>
      <p:scale>
        <a:sx n="1" d="1"/>
        <a:sy n="1" d="1"/>
      </p:scale>
      <p:origin x="0" y="0"/>
    </p:cViewPr>
  </p:notesTextViewPr>
  <p:sorterViewPr>
    <p:cViewPr>
      <p:scale>
        <a:sx n="100" d="100"/>
        <a:sy n="100" d="100"/>
      </p:scale>
      <p:origin x="0" y="-1576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traducir</a:t>
            </a:r>
            <a:r>
              <a:rPr lang="en-GB" b="1" u="sng" dirty="0">
                <a:solidFill>
                  <a:srgbClr val="FF0000"/>
                </a:solidFill>
              </a:rPr>
              <a:t>, </a:t>
            </a:r>
            <a:r>
              <a:rPr lang="en-GB" b="1" u="sng" dirty="0" err="1">
                <a:solidFill>
                  <a:srgbClr val="FF0000"/>
                </a:solidFill>
              </a:rPr>
              <a:t>ruso</a:t>
            </a:r>
            <a:r>
              <a:rPr lang="en-GB" b="1" u="sng" dirty="0">
                <a:solidFill>
                  <a:srgbClr val="FF0000"/>
                </a:solidFill>
              </a:rPr>
              <a:t>, </a:t>
            </a:r>
            <a:r>
              <a:rPr lang="en-GB" b="1" i="0" u="sng" dirty="0" err="1">
                <a:solidFill>
                  <a:srgbClr val="E6851E"/>
                </a:solidFill>
                <a:effectLst/>
                <a:latin typeface="Segoe UI" panose="020B0502040204020203" pitchFamily="34" charset="0"/>
              </a:rPr>
              <a:t>pálido</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colocar</a:t>
            </a:r>
            <a:endParaRPr lang="en-GB" b="1" u="sng" dirty="0">
              <a:solidFill>
                <a:srgbClr val="FF0000"/>
              </a:solidFill>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colocar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mezclar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conducir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gordo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delgado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dirigir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francés</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ruso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despacio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escena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pálido</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With thanks to Rachel Hawkes for her input on the lesson material</a:t>
            </a:r>
            <a:r>
              <a:rPr lang="en-GB" sz="1200" b="0" i="0" u="none" strike="noStrike" kern="1200" cap="none" baseline="0" dirty="0">
                <a:solidFill>
                  <a:schemeClr val="tx1"/>
                </a:solidFill>
                <a:effectLst/>
                <a:latin typeface="+mn-lt"/>
                <a:ea typeface="Calibri"/>
                <a:cs typeface="Calibri"/>
                <a:sym typeface="Calibri"/>
              </a:rPr>
              <a:t> and </a:t>
            </a:r>
            <a:r>
              <a:rPr lang="en-GB" sz="1200" b="0" i="0" u="none" strike="noStrike" kern="1200" cap="none" dirty="0">
                <a:solidFill>
                  <a:schemeClr val="tx1"/>
                </a:solidFill>
                <a:effectLst/>
                <a:latin typeface="+mn-lt"/>
                <a:ea typeface="Calibri"/>
                <a:cs typeface="Calibri"/>
                <a:sym typeface="Calibri"/>
              </a:rPr>
              <a:t>Amanda </a:t>
            </a:r>
            <a:r>
              <a:rPr lang="en-GB" sz="1200" b="0" i="0" u="none" strike="noStrike" kern="1200" cap="none" dirty="0" err="1">
                <a:solidFill>
                  <a:schemeClr val="tx1"/>
                </a:solidFill>
                <a:effectLst/>
                <a:latin typeface="+mn-lt"/>
                <a:ea typeface="Calibri"/>
                <a:cs typeface="Calibri"/>
                <a:sym typeface="Calibri"/>
              </a:rPr>
              <a:t>Izquierdo</a:t>
            </a:r>
            <a:r>
              <a:rPr lang="en-GB" sz="1200" b="0" i="0" u="none" strike="noStrike" kern="1200" cap="none" dirty="0">
                <a:solidFill>
                  <a:schemeClr val="tx1"/>
                </a:solidFill>
                <a:effectLst/>
                <a:latin typeface="+mn-lt"/>
                <a:ea typeface="Calibri"/>
                <a:cs typeface="Calibri"/>
                <a:sym typeface="Calibri"/>
              </a:rPr>
              <a:t> for native teacher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i="0" baseline="0" dirty="0" err="1">
                <a:solidFill>
                  <a:schemeClr val="dk1"/>
                </a:solidFill>
                <a:latin typeface="+mn-lt"/>
                <a:ea typeface="Calibri"/>
                <a:cs typeface="Calibri"/>
                <a:sym typeface="Calibri"/>
              </a:rPr>
              <a:t>vuestro</a:t>
            </a:r>
            <a:r>
              <a:rPr lang="en-GB" sz="1200" b="0" i="0" baseline="0" dirty="0">
                <a:solidFill>
                  <a:schemeClr val="dk1"/>
                </a:solidFill>
                <a:latin typeface="+mn-lt"/>
                <a:ea typeface="Calibri"/>
                <a:cs typeface="Calibri"/>
                <a:sym typeface="Calibri"/>
              </a:rPr>
              <a:t>/a’</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the following:</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possessive adjective ‘</a:t>
            </a:r>
            <a:r>
              <a:rPr lang="en-GB" sz="1200" b="0" i="0" baseline="0" dirty="0" err="1">
                <a:solidFill>
                  <a:schemeClr val="dk1"/>
                </a:solidFill>
                <a:latin typeface="+mn-lt"/>
                <a:ea typeface="Calibri"/>
                <a:cs typeface="Calibri"/>
                <a:sym typeface="Calibri"/>
              </a:rPr>
              <a:t>tu</a:t>
            </a:r>
            <a:r>
              <a:rPr lang="en-GB" sz="1200" b="0" i="0" baseline="0" dirty="0">
                <a:solidFill>
                  <a:schemeClr val="dk1"/>
                </a:solidFill>
                <a:latin typeface="+mn-lt"/>
                <a:ea typeface="Calibri"/>
                <a:cs typeface="Calibri"/>
                <a:sym typeface="Calibri"/>
              </a:rPr>
              <a:t>’</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noun-adjective gender agreement</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singular present tense (-as)</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plural present tense (-</a:t>
            </a:r>
            <a:r>
              <a:rPr lang="en-GB" sz="1200" b="0" i="0" baseline="0" dirty="0" err="1">
                <a:solidFill>
                  <a:schemeClr val="dk1"/>
                </a:solidFill>
                <a:latin typeface="+mn-lt"/>
                <a:ea typeface="Calibri"/>
                <a:cs typeface="Calibri"/>
                <a:sym typeface="Calibri"/>
              </a:rPr>
              <a:t>áis</a:t>
            </a:r>
            <a:r>
              <a:rPr lang="en-GB" sz="1200" b="0" i="0" baseline="0" dirty="0">
                <a:solidFill>
                  <a:schemeClr val="dk1"/>
                </a:solidFill>
                <a:latin typeface="+mn-lt"/>
                <a:ea typeface="Calibri"/>
                <a:cs typeface="Calibri"/>
                <a:sym typeface="Calibri"/>
              </a:rPr>
              <a:t>)</a:t>
            </a:r>
            <a:endParaRPr lang="en-GB" sz="1200" b="0" i="0" dirty="0">
              <a:solidFill>
                <a:schemeClr val="dk1"/>
              </a:solidFill>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vocabulary</a:t>
            </a:r>
            <a:r>
              <a:rPr lang="en-GB" sz="1200" b="0" i="0" baseline="0" dirty="0">
                <a:solidFill>
                  <a:schemeClr val="dk1"/>
                </a:solidFill>
                <a:latin typeface="+mn-lt"/>
                <a:ea typeface="Calibri"/>
                <a:cs typeface="Calibri"/>
                <a:sym typeface="Calibri"/>
              </a:rPr>
              <a:t> from weeks 9.1.1.5 and 8.3.2.5</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dirty="0"/>
              <a:t>vosotros [2202]; aumentar [647]; joven [423]; gordo [1679]; delgado [2241]; pálido [2377]; cuerpo [232]; corazón [475]; sano [1961]; vuestro [1748] beneficio [1169]; peso [432]; edad [419]; ojo [169]; piel [670]; cuarenta [1091]; cincuenta [963]; sesenta [1588]; setenta [1939]</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Y9 1.1.5</a:t>
            </a:r>
          </a:p>
          <a:p>
            <a:r>
              <a:rPr lang="es-ES" dirty="0"/>
              <a:t>costar [775]; preferir [714]; colocar [801]; soler [559]; probar [959]; mezclar [1567]; pan [1341]; huevo [1994]; leche [1397]; vino [1344]; dulce [1860]; tradicional [1222]; fresco [1494]; caliente [1810]; verdura [4335]</a:t>
            </a:r>
          </a:p>
          <a:p>
            <a:endParaRPr lang="en-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3.2.5</a:t>
            </a:r>
          </a:p>
          <a:p>
            <a:r>
              <a:rPr lang="es-ES" sz="1200" kern="1200" dirty="0">
                <a:solidFill>
                  <a:schemeClr val="tx1"/>
                </a:solidFill>
                <a:effectLst/>
                <a:latin typeface="+mn-lt"/>
                <a:ea typeface="+mn-ea"/>
                <a:cs typeface="+mn-cs"/>
              </a:rPr>
              <a:t>conducir [998]; traducir [2037]; discutir [1310]; dirigir [390]; francés [562]; ruso [1645]; rápido [870]; despacio [3383]; personaje [595]; actor [1533]; actriz [3567]; escena [1089]</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Davies, M. &amp; Davies, K. (2018</a:t>
            </a:r>
            <a:r>
              <a:rPr lang="en-GB" i="0" dirty="0"/>
              <a:t>)</a:t>
            </a:r>
            <a:r>
              <a:rPr lang="en-GB" i="1" dirty="0"/>
              <a:t>. A frequency dictionary of Spanish: Core vocabulary for learners </a:t>
            </a:r>
            <a:r>
              <a:rPr lang="en-GB"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76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[9/15]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0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[10/15]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4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[11/15]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244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[12/15]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92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[13/15]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753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[14/15]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09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[15/15]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391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6 minutes (3 per slide)</a:t>
            </a:r>
          </a:p>
          <a:p>
            <a:endParaRPr lang="en-US" b="0" i="0" dirty="0"/>
          </a:p>
          <a:p>
            <a:r>
              <a:rPr lang="en-US" b="1" i="0" dirty="0"/>
              <a:t>Aim: </a:t>
            </a:r>
            <a:r>
              <a:rPr lang="en-US" b="0" i="0" dirty="0"/>
              <a:t>to introduce 13 of the 19 items of this week’s new vocabulary. </a:t>
            </a:r>
            <a:br>
              <a:rPr lang="en-US" b="0" i="0" dirty="0"/>
            </a:br>
            <a:r>
              <a:rPr lang="en-US" b="1" i="1" dirty="0"/>
              <a:t>Note</a:t>
            </a:r>
            <a:r>
              <a:rPr lang="en-US" b="0" i="0" dirty="0"/>
              <a:t>: </a:t>
            </a:r>
            <a:r>
              <a:rPr lang="en-US" b="0" i="0" dirty="0" err="1"/>
              <a:t>Vosotros</a:t>
            </a:r>
            <a:r>
              <a:rPr lang="en-US" b="0" i="0" dirty="0"/>
              <a:t>/as and </a:t>
            </a:r>
            <a:r>
              <a:rPr lang="en-US" b="0" i="0" dirty="0" err="1"/>
              <a:t>vuestro</a:t>
            </a:r>
            <a:r>
              <a:rPr lang="en-US" b="0" i="0" dirty="0"/>
              <a:t>/a will be introduced in grammar explanations; the four numbers are introduced in lesson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7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37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6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 </a:t>
            </a:r>
            <a:r>
              <a:rPr lang="en-GB" b="0" i="0" dirty="0"/>
              <a:t>practise aural recognition of two diphthongs [</a:t>
            </a:r>
            <a:r>
              <a:rPr lang="en-GB" b="0" i="0" dirty="0" err="1"/>
              <a:t>ia</a:t>
            </a:r>
            <a:r>
              <a:rPr lang="en-GB" b="0" i="0" dirty="0"/>
              <a:t>] and [</a:t>
            </a:r>
            <a:r>
              <a:rPr lang="en-GB" b="0" i="0" dirty="0" err="1"/>
              <a:t>ie</a:t>
            </a:r>
            <a:r>
              <a:rPr lang="en-GB" b="0" i="0" dirty="0"/>
              <a:t>] and transcription of both known and unknown words with these sound-symbol correspondences.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b="0" dirty="0"/>
              <a:t>Students listen to each phrase and write what they hear, [</a:t>
            </a:r>
            <a:r>
              <a:rPr lang="en-GB" b="0" dirty="0" err="1"/>
              <a:t>ia</a:t>
            </a:r>
            <a:r>
              <a:rPr lang="en-GB" b="0" dirty="0"/>
              <a:t>] or [</a:t>
            </a:r>
            <a:r>
              <a:rPr lang="en-GB" b="0" dirty="0" err="1"/>
              <a:t>ie</a:t>
            </a:r>
            <a:r>
              <a:rPr lang="en-GB" b="0" dirty="0"/>
              <a:t>], and how many times.</a:t>
            </a:r>
          </a:p>
          <a:p>
            <a:pPr marL="228600" indent="-228600">
              <a:buAutoNum type="arabicPeriod"/>
            </a:pPr>
            <a:r>
              <a:rPr lang="en-GB" b="0" dirty="0"/>
              <a:t>Students listen again and try to write down the words including those sounds.</a:t>
            </a:r>
          </a:p>
          <a:p>
            <a:pPr marL="228600" indent="-228600">
              <a:buAutoNum type="arabicPeriod"/>
            </a:pPr>
            <a:r>
              <a:rPr lang="en-GB" b="0" dirty="0"/>
              <a:t>Finally, the teacher displays the full sentences.</a:t>
            </a:r>
          </a:p>
          <a:p>
            <a:pPr marL="228600" indent="-228600">
              <a:buAutoNum type="arabicPeriod"/>
            </a:pPr>
            <a:endParaRPr lang="en-GB" b="0" dirty="0"/>
          </a:p>
          <a:p>
            <a:pPr marL="0" indent="0">
              <a:buNone/>
            </a:pPr>
            <a:r>
              <a:rPr lang="en-GB" b="1" dirty="0"/>
              <a:t>Notes</a:t>
            </a:r>
            <a:r>
              <a:rPr lang="en-GB" b="0" dirty="0"/>
              <a:t>:</a:t>
            </a:r>
          </a:p>
          <a:p>
            <a:pPr marL="228600" indent="-228600">
              <a:buAutoNum type="arabicPeriod"/>
            </a:pPr>
            <a:r>
              <a:rPr lang="en-GB" b="0" dirty="0"/>
              <a:t>Students could be encouraged to provide an oral translation of each sentence after the new words have been revealed.</a:t>
            </a:r>
          </a:p>
          <a:p>
            <a:pPr marL="228600" indent="-228600">
              <a:buAutoNum type="arabicPeriod"/>
            </a:pPr>
            <a:endParaRPr lang="en-GB" b="0" dirty="0"/>
          </a:p>
          <a:p>
            <a:pPr marL="0" indent="0">
              <a:buNone/>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accent5">
                    <a:lumMod val="50000"/>
                  </a:schemeClr>
                </a:solidFill>
              </a:rPr>
              <a:t>Recomiendas </a:t>
            </a:r>
            <a:r>
              <a:rPr lang="es-GB" sz="1200" b="0" dirty="0">
                <a:solidFill>
                  <a:schemeClr val="bg1"/>
                </a:solidFill>
              </a:rPr>
              <a:t>hacer</a:t>
            </a:r>
            <a:r>
              <a:rPr lang="es-GB" sz="1200" b="0" dirty="0">
                <a:solidFill>
                  <a:schemeClr val="accent5">
                    <a:lumMod val="50000"/>
                  </a:schemeClr>
                </a:solidFill>
              </a:rPr>
              <a:t> movimientos </a:t>
            </a:r>
            <a:r>
              <a:rPr lang="es-GB" sz="1200" b="0" dirty="0">
                <a:solidFill>
                  <a:schemeClr val="bg1"/>
                </a:solidFill>
              </a:rPr>
              <a:t>con los </a:t>
            </a:r>
            <a:r>
              <a:rPr lang="es-GB" sz="1200" b="0" dirty="0">
                <a:solidFill>
                  <a:schemeClr val="accent5">
                    <a:lumMod val="50000"/>
                  </a:schemeClr>
                </a:solidFill>
              </a:rPr>
              <a:t>pies </a:t>
            </a:r>
            <a:r>
              <a:rPr lang="es-GB" sz="1200" b="0" dirty="0">
                <a:solidFill>
                  <a:schemeClr val="bg1"/>
                </a:solidFill>
              </a:rPr>
              <a:t>y las </a:t>
            </a:r>
            <a:r>
              <a:rPr lang="es-GB" sz="1200" b="0" dirty="0">
                <a:solidFill>
                  <a:schemeClr val="accent5">
                    <a:lumMod val="50000"/>
                  </a:schemeClr>
                </a:solidFill>
              </a:rPr>
              <a:t>piernas.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En</a:t>
            </a:r>
            <a:r>
              <a:rPr lang="es-GB" sz="1200" b="0" dirty="0">
                <a:solidFill>
                  <a:schemeClr val="accent5">
                    <a:lumMod val="50000"/>
                  </a:schemeClr>
                </a:solidFill>
              </a:rPr>
              <a:t> gimnasia </a:t>
            </a:r>
            <a:r>
              <a:rPr lang="es-GB" sz="1200" b="0" dirty="0">
                <a:solidFill>
                  <a:schemeClr val="bg1"/>
                </a:solidFill>
              </a:rPr>
              <a:t>practicas</a:t>
            </a:r>
            <a:r>
              <a:rPr lang="es-GB" sz="1200" b="0" dirty="0">
                <a:solidFill>
                  <a:schemeClr val="accent5">
                    <a:lumMod val="50000"/>
                  </a:schemeClr>
                </a:solidFill>
              </a:rPr>
              <a:t> acrobacias especiales.</a:t>
            </a:r>
            <a:endParaRPr lang="en-GB"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Viajas largas </a:t>
            </a:r>
            <a:r>
              <a:rPr lang="es-GB" sz="1200" b="0" dirty="0">
                <a:solidFill>
                  <a:schemeClr val="accent5">
                    <a:lumMod val="50000"/>
                  </a:schemeClr>
                </a:solidFill>
              </a:rPr>
              <a:t>distancias </a:t>
            </a:r>
            <a:r>
              <a:rPr lang="es-GB" sz="1200" b="0" dirty="0">
                <a:solidFill>
                  <a:schemeClr val="bg1"/>
                </a:solidFill>
              </a:rPr>
              <a:t>en bicicleta con </a:t>
            </a:r>
            <a:r>
              <a:rPr lang="es-GB" sz="1200" b="0" dirty="0">
                <a:solidFill>
                  <a:schemeClr val="accent5">
                    <a:lumMod val="50000"/>
                  </a:schemeClr>
                </a:solidFill>
              </a:rPr>
              <a:t>frecuencia.</a:t>
            </a:r>
            <a:endParaRPr lang="en-GB"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En tu </a:t>
            </a:r>
            <a:r>
              <a:rPr lang="es-GB" sz="1200" b="0" dirty="0">
                <a:solidFill>
                  <a:schemeClr val="accent5">
                    <a:lumMod val="50000"/>
                  </a:schemeClr>
                </a:solidFill>
              </a:rPr>
              <a:t>dieta </a:t>
            </a:r>
            <a:r>
              <a:rPr lang="es-GB" sz="1200" b="0" dirty="0">
                <a:solidFill>
                  <a:schemeClr val="bg1"/>
                </a:solidFill>
              </a:rPr>
              <a:t>tomas agua </a:t>
            </a:r>
            <a:r>
              <a:rPr lang="es-GB" sz="1200" b="0" dirty="0">
                <a:solidFill>
                  <a:schemeClr val="accent5">
                    <a:lumMod val="50000"/>
                  </a:schemeClr>
                </a:solidFill>
              </a:rPr>
              <a:t>caliente </a:t>
            </a:r>
            <a:r>
              <a:rPr lang="es-GB" sz="1200" b="0" dirty="0">
                <a:solidFill>
                  <a:schemeClr val="bg1"/>
                </a:solidFill>
              </a:rPr>
              <a:t>con</a:t>
            </a:r>
            <a:r>
              <a:rPr lang="es-GB" sz="1200" b="0" dirty="0">
                <a:solidFill>
                  <a:schemeClr val="accent5">
                    <a:lumMod val="50000"/>
                  </a:schemeClr>
                </a:solidFill>
              </a:rPr>
              <a:t> miel.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accent5">
                    <a:lumMod val="50000"/>
                  </a:schemeClr>
                </a:solidFill>
              </a:rPr>
              <a:t>Amelia estudia ciencias </a:t>
            </a:r>
            <a:r>
              <a:rPr lang="es-GB" sz="1200" b="0" dirty="0">
                <a:solidFill>
                  <a:schemeClr val="bg1"/>
                </a:solidFill>
              </a:rPr>
              <a:t>de la salud en la </a:t>
            </a:r>
            <a:r>
              <a:rPr lang="es-GB" sz="1200" b="0" dirty="0">
                <a:solidFill>
                  <a:schemeClr val="accent5">
                    <a:lumMod val="50000"/>
                  </a:schemeClr>
                </a:solidFill>
              </a:rPr>
              <a:t>academia.</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unknown words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movimiento</a:t>
            </a:r>
            <a:r>
              <a:rPr lang="en-GB" sz="1200" b="0" i="0" u="none" strike="noStrike" kern="1200" cap="none" dirty="0">
                <a:solidFill>
                  <a:schemeClr val="tx1"/>
                </a:solidFill>
                <a:effectLst/>
                <a:latin typeface="+mn-lt"/>
                <a:ea typeface="Calibri"/>
                <a:cs typeface="Calibri"/>
                <a:sym typeface="Calibri"/>
              </a:rPr>
              <a:t> [370]; </a:t>
            </a:r>
            <a:r>
              <a:rPr lang="en-GB" sz="1200" b="0" i="0" u="none" strike="noStrike" kern="1200" cap="none" dirty="0" err="1">
                <a:solidFill>
                  <a:schemeClr val="tx1"/>
                </a:solidFill>
                <a:effectLst/>
                <a:latin typeface="+mn-lt"/>
                <a:ea typeface="Calibri"/>
                <a:cs typeface="Calibri"/>
                <a:sym typeface="Calibri"/>
              </a:rPr>
              <a:t>gimnasia</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acrobacia</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distancia</a:t>
            </a:r>
            <a:r>
              <a:rPr lang="en-GB" sz="1200" b="0" i="0" u="none" strike="noStrike" kern="1200" cap="none" dirty="0">
                <a:solidFill>
                  <a:schemeClr val="tx1"/>
                </a:solidFill>
                <a:effectLst/>
                <a:latin typeface="+mn-lt"/>
                <a:ea typeface="Calibri"/>
                <a:cs typeface="Calibri"/>
                <a:sym typeface="Calibri"/>
              </a:rPr>
              <a:t> [944]; </a:t>
            </a:r>
            <a:r>
              <a:rPr lang="en-GB" sz="1200" b="0" i="0" u="none" strike="noStrike" kern="1200" cap="none" dirty="0" err="1">
                <a:solidFill>
                  <a:schemeClr val="tx1"/>
                </a:solidFill>
                <a:effectLst/>
                <a:latin typeface="+mn-lt"/>
                <a:ea typeface="Calibri"/>
                <a:cs typeface="Calibri"/>
                <a:sym typeface="Calibri"/>
              </a:rPr>
              <a:t>dieta</a:t>
            </a:r>
            <a:r>
              <a:rPr lang="en-GB" sz="1200" b="0" i="0" u="none" strike="noStrike" kern="1200" cap="none" dirty="0">
                <a:solidFill>
                  <a:schemeClr val="tx1"/>
                </a:solidFill>
                <a:effectLst/>
                <a:latin typeface="+mn-lt"/>
                <a:ea typeface="Calibri"/>
                <a:cs typeface="Calibri"/>
                <a:sym typeface="Calibri"/>
              </a:rPr>
              <a:t> [2343]; </a:t>
            </a:r>
            <a:r>
              <a:rPr lang="en-GB" sz="1200" b="0" i="0" u="none" strike="noStrike" kern="1200" cap="none" dirty="0" err="1">
                <a:solidFill>
                  <a:schemeClr val="tx1"/>
                </a:solidFill>
                <a:effectLst/>
                <a:latin typeface="+mn-lt"/>
                <a:ea typeface="Calibri"/>
                <a:cs typeface="Calibri"/>
                <a:sym typeface="Calibri"/>
              </a:rPr>
              <a:t>miel</a:t>
            </a:r>
            <a:r>
              <a:rPr lang="en-GB" sz="1200" b="0" i="0" u="none" strike="noStrike" kern="1200" cap="none" dirty="0">
                <a:solidFill>
                  <a:schemeClr val="tx1"/>
                </a:solidFill>
                <a:effectLst/>
                <a:latin typeface="+mn-lt"/>
                <a:ea typeface="Calibri"/>
                <a:cs typeface="Calibri"/>
                <a:sym typeface="Calibri"/>
              </a:rPr>
              <a:t> [3201]; academia [2293].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94767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[1/15]</a:t>
            </a:r>
          </a:p>
          <a:p>
            <a:endParaRPr lang="en-GB" b="1" dirty="0"/>
          </a:p>
          <a:p>
            <a:r>
              <a:rPr lang="en-GB" b="1" dirty="0"/>
              <a:t>Timing:</a:t>
            </a:r>
            <a:r>
              <a:rPr lang="en-GB" b="1" baseline="0" dirty="0"/>
              <a:t> </a:t>
            </a:r>
            <a:r>
              <a:rPr lang="en-GB" b="0" baseline="0" dirty="0"/>
              <a:t>7 minutes (slides 2-16)</a:t>
            </a:r>
            <a:endParaRPr lang="en-GB" b="0" dirty="0"/>
          </a:p>
          <a:p>
            <a:endParaRPr lang="en-GB" b="1" dirty="0"/>
          </a:p>
          <a:p>
            <a:r>
              <a:rPr lang="en-GB" b="1" dirty="0"/>
              <a:t>Aim:</a:t>
            </a:r>
            <a:r>
              <a:rPr lang="en-GB" b="1" baseline="0" dirty="0"/>
              <a:t> </a:t>
            </a:r>
            <a:r>
              <a:rPr lang="en-GB" b="0" baseline="0" dirty="0"/>
              <a:t>to practise spoken recall of previously taught vocabulary (9.1.1.5).</a:t>
            </a:r>
          </a:p>
          <a:p>
            <a:endParaRPr lang="en-GB" b="0" baseline="0" dirty="0"/>
          </a:p>
          <a:p>
            <a:r>
              <a:rPr lang="en-GB" b="1" baseline="0" dirty="0"/>
              <a:t>Procedure: </a:t>
            </a:r>
          </a:p>
          <a:p>
            <a:pPr marL="228600" indent="-228600">
              <a:buAutoNum type="arabicPeriod"/>
            </a:pPr>
            <a:r>
              <a:rPr lang="en-GB" b="0" baseline="0" dirty="0"/>
              <a:t>Give students a couple of minutes to revise vocabulary from 9.1.1.5 in their language guides. Then ask them to close their books.</a:t>
            </a:r>
          </a:p>
          <a:p>
            <a:pPr marL="228600" indent="-228600">
              <a:buAutoNum type="arabicPeriod"/>
            </a:pPr>
            <a:r>
              <a:rPr lang="en-GB" b="0" baseline="0" dirty="0"/>
              <a:t>Students read the word in the centre of the screen and recall the Spanish. </a:t>
            </a:r>
            <a:br>
              <a:rPr lang="en-GB" b="0" baseline="0" dirty="0"/>
            </a:br>
            <a:endParaRPr lang="en-GB" b="0" baseline="0" dirty="0"/>
          </a:p>
          <a:p>
            <a:pPr marL="0" indent="0">
              <a:buNone/>
            </a:pPr>
            <a:r>
              <a:rPr lang="en-GB" b="1" baseline="0" dirty="0"/>
              <a:t>Note</a:t>
            </a:r>
            <a:r>
              <a:rPr lang="en-GB" b="0" baseline="0" dirty="0"/>
              <a:t>: The first few letters of the word are provided to facilitate retrieval. Teachers may decide to reduce to one letter should they wish to increase the level of difficulty.</a:t>
            </a:r>
            <a:endParaRPr lang="en-GB" b="0" dirty="0"/>
          </a:p>
          <a:p>
            <a:endParaRPr lang="en-GB"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276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a:t>
            </a:r>
            <a:r>
              <a:rPr lang="en-US" b="0" baseline="0"/>
              <a:t> recap the 2</a:t>
            </a:r>
            <a:r>
              <a:rPr lang="en-US" b="0" baseline="30000"/>
              <a:t>nd</a:t>
            </a:r>
            <a:r>
              <a:rPr lang="en-US" b="0" baseline="0"/>
              <a:t> person singular form of –ar verbs in the present tense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to recap the 2</a:t>
            </a:r>
            <a:r>
              <a:rPr lang="en-US" b="0" baseline="30000"/>
              <a:t>nd</a:t>
            </a:r>
            <a:r>
              <a:rPr lang="en-US" b="0" baseline="0"/>
              <a:t> person plural form (-áis) </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a:t>
            </a:r>
            <a:r>
              <a:rPr lang="en-US" b="0"/>
              <a:t>explanation.</a:t>
            </a:r>
          </a:p>
          <a:p>
            <a:pPr marL="228600" indent="-228600">
              <a:buAutoNum type="arabicPeriod"/>
            </a:pPr>
            <a:r>
              <a:rPr lang="en-US" b="0"/>
              <a:t>Elicit </a:t>
            </a:r>
            <a:r>
              <a:rPr lang="en-US" b="0" baseline="0"/>
              <a:t>translations of examples from students.</a:t>
            </a:r>
          </a:p>
          <a:p>
            <a:pPr marL="228600" indent="-228600">
              <a:buAutoNum type="arabicPeriod"/>
            </a:pPr>
            <a:r>
              <a:rPr lang="en-US" b="0" baseline="0"/>
              <a:t>Audio is also provided to model the pronunciation. A callout highlights the stress position on the 2</a:t>
            </a:r>
            <a:r>
              <a:rPr lang="en-US" b="0" baseline="30000"/>
              <a:t>nd</a:t>
            </a:r>
            <a:r>
              <a:rPr lang="en-US" b="0" baseline="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141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a:t>
            </a:r>
            <a:r>
              <a:rPr lang="en-US" b="0" baseline="0"/>
              <a:t> recap ‘tu’</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a:t>
            </a:r>
            <a:r>
              <a:rPr lang="en-US" b="0" baseline="0"/>
              <a:t> introduce </a:t>
            </a:r>
            <a:r>
              <a:rPr lang="en-GB" b="0" baseline="0"/>
              <a:t>‘vuestro’, including the need for gender agreement</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a:t>
            </a:r>
            <a:r>
              <a:rPr lang="en-US" b="0"/>
              <a:t>explanation.</a:t>
            </a:r>
          </a:p>
          <a:p>
            <a:pPr marL="228600" indent="-228600">
              <a:buAutoNum type="arabicPeriod"/>
            </a:pPr>
            <a:r>
              <a:rPr lang="en-US" b="0"/>
              <a:t>Elicit </a:t>
            </a:r>
            <a:r>
              <a:rPr lang="en-US" b="0" baseline="0"/>
              <a:t>translations of examples from students.</a:t>
            </a:r>
          </a:p>
          <a:p>
            <a:pPr marL="228600" indent="-228600">
              <a:buAutoNum type="arabicPeriod"/>
            </a:pPr>
            <a:endParaRPr lang="en-US" b="0" baseline="0"/>
          </a:p>
          <a:p>
            <a:pPr marL="0" indent="0">
              <a:buNone/>
            </a:pPr>
            <a:r>
              <a:rPr lang="en-US" b="1" baseline="0"/>
              <a:t>Note: </a:t>
            </a:r>
            <a:r>
              <a:rPr lang="en-US" b="0" baseline="0"/>
              <a:t>the plural forms (vuestros, vuestras) will be introduced later in Year 9.</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84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1" dirty="0"/>
          </a:p>
          <a:p>
            <a:r>
              <a:rPr lang="en-GB" b="1" dirty="0"/>
              <a:t>Aim: </a:t>
            </a:r>
          </a:p>
          <a:p>
            <a:r>
              <a:rPr lang="en-GB" b="0" dirty="0" err="1"/>
              <a:t>i</a:t>
            </a:r>
            <a:r>
              <a:rPr lang="en-GB" b="0" dirty="0"/>
              <a:t>. to</a:t>
            </a:r>
            <a:r>
              <a:rPr lang="en-GB" b="0" baseline="0" dirty="0"/>
              <a:t> connect the verb endings (–as and –</a:t>
            </a:r>
            <a:r>
              <a:rPr lang="en-GB" b="0" baseline="0" dirty="0" err="1"/>
              <a:t>áis</a:t>
            </a:r>
            <a:r>
              <a:rPr lang="en-GB" b="0" baseline="0" dirty="0"/>
              <a:t>) with their meanings (singular ‘you’ and plural ‘you’).</a:t>
            </a:r>
          </a:p>
          <a:p>
            <a:r>
              <a:rPr lang="en-GB" b="0" baseline="0" dirty="0"/>
              <a:t>ii. to use this information to decide which possessive adjective must be correct.</a:t>
            </a:r>
          </a:p>
          <a:p>
            <a:r>
              <a:rPr lang="en-GB" b="0" baseline="0" dirty="0"/>
              <a:t>iii. to match the question with the answer.</a:t>
            </a:r>
          </a:p>
          <a:p>
            <a:endParaRPr lang="en-GB" b="1" dirty="0"/>
          </a:p>
          <a:p>
            <a:r>
              <a:rPr lang="en-GB" b="1" dirty="0"/>
              <a:t>Procedure:</a:t>
            </a:r>
          </a:p>
          <a:p>
            <a:pPr marL="228600" indent="-228600">
              <a:buAutoNum type="arabicPeriod"/>
            </a:pPr>
            <a:r>
              <a:rPr lang="en-GB" b="0" baseline="0" dirty="0"/>
              <a:t>Students write 1-6 in their books.</a:t>
            </a:r>
          </a:p>
          <a:p>
            <a:pPr marL="228600" indent="-228600">
              <a:buAutoNum type="arabicPeriod"/>
            </a:pPr>
            <a:r>
              <a:rPr lang="en-GB" b="0" baseline="0" dirty="0"/>
              <a:t>They write the correct possessive adjective for each sentence (‘</a:t>
            </a:r>
            <a:r>
              <a:rPr lang="en-GB" b="0" baseline="0" dirty="0" err="1"/>
              <a:t>tu</a:t>
            </a:r>
            <a:r>
              <a:rPr lang="en-GB" b="0" baseline="0" dirty="0"/>
              <a:t>’ or ‘</a:t>
            </a:r>
            <a:r>
              <a:rPr lang="en-GB" b="0" baseline="0" dirty="0" err="1"/>
              <a:t>vuestro</a:t>
            </a:r>
            <a:r>
              <a:rPr lang="en-GB" b="0" baseline="0" dirty="0"/>
              <a:t>’). There is no need to copy the whole sentence.</a:t>
            </a:r>
          </a:p>
          <a:p>
            <a:pPr marL="228600" indent="-228600">
              <a:buAutoNum type="arabicPeriod"/>
            </a:pPr>
            <a:r>
              <a:rPr lang="en-GB" b="0" baseline="0" dirty="0"/>
              <a:t>Teacher clicks to bring up the 6 answers. Students then decide which answer matches the question (A-F).</a:t>
            </a:r>
          </a:p>
          <a:p>
            <a:pPr marL="228600" indent="-228600">
              <a:buAutoNum type="arabicPeriod"/>
            </a:pPr>
            <a:r>
              <a:rPr lang="en-GB" b="0" baseline="0" dirty="0"/>
              <a:t>To check answers, students can do a ‘listen and check’ (click to bring up the beige buttons). They will hear each question and answer. In giving feedback, ask for an oral translation of the exchange in English.</a:t>
            </a:r>
          </a:p>
          <a:p>
            <a:pPr marL="228600" indent="-228600">
              <a:buAutoNum type="arabicPeriod"/>
            </a:pPr>
            <a:r>
              <a:rPr lang="en-GB" b="0" baseline="0" dirty="0"/>
              <a:t>To challenge a more able group, students could be asked for alternative responses to each question.</a:t>
            </a:r>
          </a:p>
          <a:p>
            <a:pPr marL="0" indent="0">
              <a:buNone/>
            </a:pPr>
            <a:endParaRPr lang="en-GB" b="0" baseline="0" dirty="0"/>
          </a:p>
          <a:p>
            <a:pPr marL="0" indent="0">
              <a:buNone/>
            </a:pPr>
            <a:r>
              <a:rPr lang="en-GB" b="1" baseline="0" dirty="0"/>
              <a:t>Note:</a:t>
            </a:r>
          </a:p>
          <a:p>
            <a:pPr marL="0" indent="0">
              <a:buNone/>
            </a:pPr>
            <a:r>
              <a:rPr lang="en-GB" b="0" baseline="0" dirty="0"/>
              <a:t>1. There is also a simplified version of the activity on the next slide. This version doesn’t have the answer options to match up with the questions.</a:t>
            </a:r>
          </a:p>
          <a:p>
            <a:pPr marL="0" indent="0">
              <a:buNone/>
            </a:pPr>
            <a:r>
              <a:rPr lang="en-GB" b="0" baseline="0" dirty="0"/>
              <a:t>2. It may be useful here, or at another point in the lesson, to remind students about the difference between </a:t>
            </a:r>
            <a:r>
              <a:rPr lang="en-GB" b="0" baseline="0" dirty="0" err="1"/>
              <a:t>tú</a:t>
            </a:r>
            <a:r>
              <a:rPr lang="en-GB" b="0" baseline="0" dirty="0"/>
              <a:t> (pronoun) and </a:t>
            </a:r>
            <a:r>
              <a:rPr lang="en-GB" b="0" baseline="0" dirty="0" err="1"/>
              <a:t>tu</a:t>
            </a:r>
            <a:r>
              <a:rPr lang="en-GB" b="0" baseline="0" dirty="0"/>
              <a:t> (possessive adjective).</a:t>
            </a:r>
          </a:p>
          <a:p>
            <a:pPr marL="0" indent="0">
              <a:buNone/>
            </a:pPr>
            <a:endParaRPr lang="en-GB" b="0" dirty="0"/>
          </a:p>
          <a:p>
            <a:pPr marL="0" indent="0">
              <a:buNone/>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solidFill>
                  <a:srgbClr val="002060"/>
                </a:solidFill>
              </a:rPr>
              <a:t>¿</a:t>
            </a:r>
            <a:r>
              <a:rPr lang="en-GB" dirty="0" err="1">
                <a:solidFill>
                  <a:srgbClr val="002060"/>
                </a:solidFill>
              </a:rPr>
              <a:t>Preparas</a:t>
            </a:r>
            <a:r>
              <a:rPr lang="en-GB" dirty="0">
                <a:solidFill>
                  <a:srgbClr val="002060"/>
                </a:solidFill>
              </a:rPr>
              <a:t> </a:t>
            </a:r>
            <a:r>
              <a:rPr lang="en-GB" dirty="0" err="1">
                <a:solidFill>
                  <a:srgbClr val="002060"/>
                </a:solidFill>
              </a:rPr>
              <a:t>platos</a:t>
            </a:r>
            <a:r>
              <a:rPr lang="en-GB" dirty="0">
                <a:solidFill>
                  <a:srgbClr val="002060"/>
                </a:solidFill>
              </a:rPr>
              <a:t> con </a:t>
            </a:r>
            <a:r>
              <a:rPr lang="en-GB" dirty="0" err="1">
                <a:solidFill>
                  <a:srgbClr val="002060"/>
                </a:solidFill>
              </a:rPr>
              <a:t>verduras</a:t>
            </a:r>
            <a:r>
              <a:rPr lang="en-GB" dirty="0">
                <a:solidFill>
                  <a:srgbClr val="002060"/>
                </a:solidFill>
              </a:rPr>
              <a:t> </a:t>
            </a:r>
            <a:r>
              <a:rPr lang="en-GB" dirty="0" err="1">
                <a:solidFill>
                  <a:srgbClr val="002060"/>
                </a:solidFill>
              </a:rPr>
              <a:t>en</a:t>
            </a:r>
            <a:r>
              <a:rPr lang="en-GB" dirty="0">
                <a:solidFill>
                  <a:srgbClr val="002060"/>
                </a:solidFill>
              </a:rPr>
              <a:t> </a:t>
            </a:r>
            <a:r>
              <a:rPr lang="en-GB" b="0" dirty="0" err="1">
                <a:solidFill>
                  <a:srgbClr val="002060"/>
                </a:solidFill>
              </a:rPr>
              <a:t>tu</a:t>
            </a:r>
            <a:r>
              <a:rPr lang="en-GB" b="1" dirty="0">
                <a:solidFill>
                  <a:srgbClr val="002060"/>
                </a:solidFill>
              </a:rPr>
              <a:t> </a:t>
            </a:r>
            <a:r>
              <a:rPr lang="en-GB" dirty="0" err="1">
                <a:solidFill>
                  <a:srgbClr val="002060"/>
                </a:solidFill>
              </a:rPr>
              <a:t>cocina</a:t>
            </a:r>
            <a:r>
              <a:rPr lang="en-GB" dirty="0">
                <a:solidFill>
                  <a:srgbClr val="002060"/>
                </a:solidFill>
              </a:rPr>
              <a:t>?</a:t>
            </a:r>
          </a:p>
          <a:p>
            <a:pPr marL="0" indent="0">
              <a:buNone/>
            </a:pPr>
            <a:r>
              <a:rPr lang="en-GB" sz="1200" b="1" dirty="0">
                <a:solidFill>
                  <a:srgbClr val="002060"/>
                </a:solidFill>
              </a:rPr>
              <a:t> - </a:t>
            </a:r>
            <a:r>
              <a:rPr lang="en-GB" sz="1200" dirty="0" err="1">
                <a:solidFill>
                  <a:srgbClr val="002060"/>
                </a:solidFill>
              </a:rPr>
              <a:t>Sí</a:t>
            </a:r>
            <a:r>
              <a:rPr lang="en-GB" sz="1200" dirty="0">
                <a:solidFill>
                  <a:srgbClr val="002060"/>
                </a:solidFill>
              </a:rPr>
              <a:t>, y con arroz </a:t>
            </a:r>
            <a:r>
              <a:rPr lang="en-GB" sz="1200" dirty="0" err="1">
                <a:solidFill>
                  <a:srgbClr val="002060"/>
                </a:solidFill>
              </a:rPr>
              <a:t>también</a:t>
            </a:r>
            <a:r>
              <a:rPr lang="en-GB" sz="1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rPr>
              <a:t>2. </a:t>
            </a:r>
            <a:r>
              <a:rPr lang="en-GB" dirty="0">
                <a:solidFill>
                  <a:srgbClr val="002060"/>
                </a:solidFill>
              </a:rPr>
              <a:t>¿</a:t>
            </a:r>
            <a:r>
              <a:rPr lang="en-GB" dirty="0" err="1">
                <a:solidFill>
                  <a:srgbClr val="002060"/>
                </a:solidFill>
              </a:rPr>
              <a:t>Compráis</a:t>
            </a:r>
            <a:r>
              <a:rPr lang="en-GB" dirty="0">
                <a:solidFill>
                  <a:srgbClr val="002060"/>
                </a:solidFill>
              </a:rPr>
              <a:t> comida </a:t>
            </a:r>
            <a:r>
              <a:rPr lang="en-GB" dirty="0" err="1">
                <a:solidFill>
                  <a:srgbClr val="002060"/>
                </a:solidFill>
              </a:rPr>
              <a:t>sana</a:t>
            </a:r>
            <a:r>
              <a:rPr lang="en-GB" dirty="0">
                <a:solidFill>
                  <a:srgbClr val="002060"/>
                </a:solidFill>
              </a:rPr>
              <a:t> para </a:t>
            </a:r>
            <a:r>
              <a:rPr lang="en-GB" b="0" dirty="0" err="1">
                <a:solidFill>
                  <a:srgbClr val="002060"/>
                </a:solidFill>
              </a:rPr>
              <a:t>vuestra</a:t>
            </a:r>
            <a:r>
              <a:rPr lang="en-GB" b="0" dirty="0">
                <a:solidFill>
                  <a:srgbClr val="002060"/>
                </a:solidFill>
              </a:rPr>
              <a:t> </a:t>
            </a:r>
            <a:r>
              <a:rPr lang="en-GB" b="0" dirty="0" err="1">
                <a:solidFill>
                  <a:srgbClr val="002060"/>
                </a:solidFill>
              </a:rPr>
              <a:t>familia</a:t>
            </a:r>
            <a:r>
              <a:rPr lang="en-GB" b="0" dirty="0">
                <a:solidFill>
                  <a:srgbClr val="002060"/>
                </a:solidFill>
              </a:rPr>
              <a:t>?</a:t>
            </a:r>
          </a:p>
          <a:p>
            <a:pPr marL="0" indent="0">
              <a:buNone/>
            </a:pPr>
            <a:r>
              <a:rPr lang="en-GB" sz="1200" dirty="0">
                <a:solidFill>
                  <a:srgbClr val="002060"/>
                </a:solidFill>
              </a:rPr>
              <a:t> - </a:t>
            </a:r>
            <a:r>
              <a:rPr lang="en-GB" sz="1200" dirty="0" err="1">
                <a:solidFill>
                  <a:srgbClr val="002060"/>
                </a:solidFill>
              </a:rPr>
              <a:t>Sí</a:t>
            </a:r>
            <a:r>
              <a:rPr lang="en-GB" sz="1200" dirty="0">
                <a:solidFill>
                  <a:srgbClr val="002060"/>
                </a:solidFill>
              </a:rPr>
              <a:t>, </a:t>
            </a:r>
            <a:r>
              <a:rPr lang="en-GB" sz="1200" dirty="0" err="1">
                <a:solidFill>
                  <a:srgbClr val="002060"/>
                </a:solidFill>
              </a:rPr>
              <a:t>siempre</a:t>
            </a:r>
            <a:r>
              <a:rPr lang="en-GB" sz="1200" dirty="0">
                <a:solidFill>
                  <a:srgbClr val="002060"/>
                </a:solidFill>
              </a:rPr>
              <a:t> </a:t>
            </a:r>
            <a:r>
              <a:rPr lang="en-GB" sz="1200" dirty="0" err="1">
                <a:solidFill>
                  <a:srgbClr val="002060"/>
                </a:solidFill>
              </a:rPr>
              <a:t>vamos</a:t>
            </a:r>
            <a:r>
              <a:rPr lang="en-GB" sz="1200" dirty="0">
                <a:solidFill>
                  <a:srgbClr val="002060"/>
                </a:solidFill>
              </a:rPr>
              <a:t> al </a:t>
            </a:r>
            <a:r>
              <a:rPr lang="en-GB" sz="1200" dirty="0" err="1">
                <a:solidFill>
                  <a:srgbClr val="002060"/>
                </a:solidFill>
              </a:rPr>
              <a:t>mercado</a:t>
            </a:r>
            <a:r>
              <a:rPr lang="en-GB" sz="120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a:t>
            </a:r>
            <a:r>
              <a:rPr lang="en-GB" dirty="0" err="1">
                <a:solidFill>
                  <a:srgbClr val="002060"/>
                </a:solidFill>
              </a:rPr>
              <a:t>Practicas</a:t>
            </a:r>
            <a:r>
              <a:rPr lang="en-GB" dirty="0">
                <a:solidFill>
                  <a:srgbClr val="002060"/>
                </a:solidFill>
              </a:rPr>
              <a:t> </a:t>
            </a:r>
            <a:r>
              <a:rPr lang="en-GB" dirty="0" err="1">
                <a:solidFill>
                  <a:srgbClr val="002060"/>
                </a:solidFill>
              </a:rPr>
              <a:t>mucho</a:t>
            </a:r>
            <a:r>
              <a:rPr lang="en-GB" dirty="0">
                <a:solidFill>
                  <a:srgbClr val="002060"/>
                </a:solidFill>
              </a:rPr>
              <a:t> </a:t>
            </a:r>
            <a:r>
              <a:rPr lang="en-GB" dirty="0" err="1">
                <a:solidFill>
                  <a:srgbClr val="002060"/>
                </a:solidFill>
              </a:rPr>
              <a:t>deporte</a:t>
            </a:r>
            <a:r>
              <a:rPr lang="en-GB" dirty="0">
                <a:solidFill>
                  <a:srgbClr val="002060"/>
                </a:solidFill>
              </a:rPr>
              <a:t> </a:t>
            </a:r>
            <a:r>
              <a:rPr lang="en-GB" b="0" dirty="0" err="1">
                <a:solidFill>
                  <a:srgbClr val="002060"/>
                </a:solidFill>
              </a:rPr>
              <a:t>en</a:t>
            </a:r>
            <a:r>
              <a:rPr lang="en-GB" b="0" dirty="0">
                <a:solidFill>
                  <a:srgbClr val="002060"/>
                </a:solidFill>
              </a:rPr>
              <a:t> </a:t>
            </a:r>
            <a:r>
              <a:rPr lang="en-GB" b="0" dirty="0" err="1">
                <a:solidFill>
                  <a:srgbClr val="002060"/>
                </a:solidFill>
              </a:rPr>
              <a:t>tu</a:t>
            </a:r>
            <a:r>
              <a:rPr lang="en-GB" b="0" dirty="0">
                <a:solidFill>
                  <a:srgbClr val="002060"/>
                </a:solidFill>
              </a:rPr>
              <a:t> colegio</a:t>
            </a:r>
            <a:r>
              <a:rPr lang="en-GB" dirty="0">
                <a:solidFill>
                  <a:srgbClr val="002060"/>
                </a:solidFill>
              </a:rPr>
              <a:t>?</a:t>
            </a:r>
            <a:br>
              <a:rPr lang="en-GB" dirty="0">
                <a:solidFill>
                  <a:srgbClr val="002060"/>
                </a:solidFill>
              </a:rPr>
            </a:br>
            <a:r>
              <a:rPr lang="en-GB" dirty="0">
                <a:solidFill>
                  <a:srgbClr val="002060"/>
                </a:solidFill>
              </a:rPr>
              <a:t> - </a:t>
            </a:r>
            <a:r>
              <a:rPr lang="en-GB" sz="1200" dirty="0">
                <a:solidFill>
                  <a:srgbClr val="002060"/>
                </a:solidFill>
              </a:rPr>
              <a:t>No, </a:t>
            </a:r>
            <a:r>
              <a:rPr lang="en-GB" sz="1200" dirty="0" err="1">
                <a:solidFill>
                  <a:srgbClr val="002060"/>
                </a:solidFill>
              </a:rPr>
              <a:t>porque</a:t>
            </a:r>
            <a:r>
              <a:rPr lang="en-GB" sz="1200" dirty="0">
                <a:solidFill>
                  <a:srgbClr val="002060"/>
                </a:solidFill>
              </a:rPr>
              <a:t> no hay un </a:t>
            </a:r>
            <a:r>
              <a:rPr lang="en-GB" sz="1200" dirty="0" err="1">
                <a:solidFill>
                  <a:srgbClr val="002060"/>
                </a:solidFill>
              </a:rPr>
              <a:t>equipo</a:t>
            </a:r>
            <a:r>
              <a:rPr lang="en-GB" sz="1200" dirty="0">
                <a:solidFill>
                  <a:srgbClr val="002060"/>
                </a:solidFill>
              </a:rPr>
              <a:t> de </a:t>
            </a:r>
            <a:r>
              <a:rPr lang="en-GB" sz="1200" dirty="0" err="1">
                <a:solidFill>
                  <a:srgbClr val="002060"/>
                </a:solidFill>
              </a:rPr>
              <a:t>fútbol</a:t>
            </a:r>
            <a:r>
              <a:rPr lang="en-GB" sz="1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4. </a:t>
            </a:r>
            <a:r>
              <a:rPr lang="en-GB" dirty="0">
                <a:solidFill>
                  <a:srgbClr val="002060"/>
                </a:solidFill>
              </a:rPr>
              <a:t>¿</a:t>
            </a:r>
            <a:r>
              <a:rPr lang="en-GB" dirty="0" err="1">
                <a:solidFill>
                  <a:srgbClr val="002060"/>
                </a:solidFill>
              </a:rPr>
              <a:t>Usas</a:t>
            </a:r>
            <a:r>
              <a:rPr lang="en-GB" dirty="0">
                <a:solidFill>
                  <a:srgbClr val="002060"/>
                </a:solidFill>
              </a:rPr>
              <a:t> </a:t>
            </a:r>
            <a:r>
              <a:rPr lang="en-GB" b="0" dirty="0" err="1">
                <a:solidFill>
                  <a:srgbClr val="002060"/>
                </a:solidFill>
              </a:rPr>
              <a:t>tu</a:t>
            </a:r>
            <a:r>
              <a:rPr lang="en-GB" b="0" dirty="0">
                <a:solidFill>
                  <a:srgbClr val="002060"/>
                </a:solidFill>
              </a:rPr>
              <a:t> </a:t>
            </a:r>
            <a:r>
              <a:rPr lang="en-GB" dirty="0" err="1">
                <a:solidFill>
                  <a:srgbClr val="002060"/>
                </a:solidFill>
              </a:rPr>
              <a:t>bicicleta</a:t>
            </a:r>
            <a:r>
              <a:rPr lang="en-GB" dirty="0">
                <a:solidFill>
                  <a:srgbClr val="002060"/>
                </a:solidFill>
              </a:rPr>
              <a:t> para </a:t>
            </a:r>
            <a:r>
              <a:rPr lang="en-GB" dirty="0" err="1">
                <a:solidFill>
                  <a:srgbClr val="002060"/>
                </a:solidFill>
              </a:rPr>
              <a:t>ir</a:t>
            </a:r>
            <a:r>
              <a:rPr lang="en-GB" dirty="0">
                <a:solidFill>
                  <a:srgbClr val="002060"/>
                </a:solidFill>
              </a:rPr>
              <a:t> al colegio?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 - </a:t>
            </a:r>
            <a:r>
              <a:rPr lang="en-GB" sz="1200" dirty="0" err="1">
                <a:solidFill>
                  <a:srgbClr val="002060"/>
                </a:solidFill>
              </a:rPr>
              <a:t>Sí</a:t>
            </a:r>
            <a:r>
              <a:rPr lang="en-GB" sz="1200" dirty="0">
                <a:solidFill>
                  <a:srgbClr val="002060"/>
                </a:solidFill>
              </a:rPr>
              <a:t>, </a:t>
            </a:r>
            <a:r>
              <a:rPr lang="en-GB" sz="1200" dirty="0" err="1">
                <a:solidFill>
                  <a:srgbClr val="002060"/>
                </a:solidFill>
              </a:rPr>
              <a:t>aunque</a:t>
            </a:r>
            <a:r>
              <a:rPr lang="en-GB" sz="1200" dirty="0">
                <a:solidFill>
                  <a:srgbClr val="002060"/>
                </a:solidFill>
              </a:rPr>
              <a:t> </a:t>
            </a:r>
            <a:r>
              <a:rPr lang="en-GB" sz="1200" dirty="0" err="1">
                <a:solidFill>
                  <a:srgbClr val="002060"/>
                </a:solidFill>
              </a:rPr>
              <a:t>si</a:t>
            </a:r>
            <a:r>
              <a:rPr lang="en-GB" sz="1200" dirty="0">
                <a:solidFill>
                  <a:srgbClr val="002060"/>
                </a:solidFill>
              </a:rPr>
              <a:t> hay </a:t>
            </a:r>
            <a:r>
              <a:rPr lang="en-GB" sz="1200" dirty="0" err="1">
                <a:solidFill>
                  <a:srgbClr val="002060"/>
                </a:solidFill>
              </a:rPr>
              <a:t>lluvia</a:t>
            </a:r>
            <a:r>
              <a:rPr lang="en-GB" sz="1200" dirty="0">
                <a:solidFill>
                  <a:srgbClr val="002060"/>
                </a:solidFill>
              </a:rPr>
              <a:t> </a:t>
            </a:r>
            <a:r>
              <a:rPr lang="en-GB" sz="1200" dirty="0" err="1">
                <a:solidFill>
                  <a:srgbClr val="002060"/>
                </a:solidFill>
              </a:rPr>
              <a:t>voy</a:t>
            </a:r>
            <a:r>
              <a:rPr lang="en-GB" sz="1200" dirty="0">
                <a:solidFill>
                  <a:srgbClr val="002060"/>
                </a:solidFill>
              </a:rPr>
              <a:t> </a:t>
            </a:r>
            <a:r>
              <a:rPr lang="en-GB" sz="1200" dirty="0" err="1">
                <a:solidFill>
                  <a:srgbClr val="002060"/>
                </a:solidFill>
              </a:rPr>
              <a:t>en</a:t>
            </a:r>
            <a:r>
              <a:rPr lang="en-GB" sz="1200" dirty="0">
                <a:solidFill>
                  <a:srgbClr val="002060"/>
                </a:solidFill>
              </a:rPr>
              <a:t> </a:t>
            </a:r>
            <a:r>
              <a:rPr lang="en-GB" sz="1200" dirty="0" err="1">
                <a:solidFill>
                  <a:srgbClr val="002060"/>
                </a:solidFill>
              </a:rPr>
              <a:t>autobús</a:t>
            </a:r>
            <a:r>
              <a:rPr lang="en-GB" sz="1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5. </a:t>
            </a:r>
            <a:r>
              <a:rPr lang="en-GB" dirty="0">
                <a:solidFill>
                  <a:srgbClr val="002060"/>
                </a:solidFill>
              </a:rPr>
              <a:t>¿</a:t>
            </a:r>
            <a:r>
              <a:rPr lang="en-GB" dirty="0" err="1">
                <a:solidFill>
                  <a:srgbClr val="002060"/>
                </a:solidFill>
              </a:rPr>
              <a:t>Mejoráis</a:t>
            </a:r>
            <a:r>
              <a:rPr lang="en-GB" dirty="0">
                <a:solidFill>
                  <a:srgbClr val="002060"/>
                </a:solidFill>
              </a:rPr>
              <a:t> </a:t>
            </a:r>
            <a:r>
              <a:rPr lang="en-GB" b="0" dirty="0" err="1">
                <a:solidFill>
                  <a:srgbClr val="002060"/>
                </a:solidFill>
              </a:rPr>
              <a:t>vuestra</a:t>
            </a:r>
            <a:r>
              <a:rPr lang="en-GB" b="0" dirty="0">
                <a:solidFill>
                  <a:srgbClr val="002060"/>
                </a:solidFill>
              </a:rPr>
              <a:t> </a:t>
            </a:r>
            <a:r>
              <a:rPr lang="en-GB" b="0" dirty="0" err="1">
                <a:solidFill>
                  <a:srgbClr val="002060"/>
                </a:solidFill>
              </a:rPr>
              <a:t>salud</a:t>
            </a:r>
            <a:r>
              <a:rPr lang="en-GB" b="0" dirty="0">
                <a:solidFill>
                  <a:srgbClr val="002060"/>
                </a:solidFill>
              </a:rPr>
              <a:t> </a:t>
            </a:r>
            <a:r>
              <a:rPr lang="en-GB" dirty="0">
                <a:solidFill>
                  <a:srgbClr val="002060"/>
                </a:solidFill>
              </a:rPr>
              <a:t>con los </a:t>
            </a:r>
            <a:r>
              <a:rPr lang="en-GB" dirty="0" err="1">
                <a:solidFill>
                  <a:srgbClr val="002060"/>
                </a:solidFill>
              </a:rPr>
              <a:t>consejos</a:t>
            </a:r>
            <a:r>
              <a:rPr lang="en-GB" dirty="0">
                <a:solidFill>
                  <a:srgbClr val="002060"/>
                </a:solidFill>
              </a:rPr>
              <a:t> de la </a:t>
            </a:r>
            <a:r>
              <a:rPr lang="en-GB" dirty="0" err="1">
                <a:solidFill>
                  <a:srgbClr val="002060"/>
                </a:solidFill>
              </a:rPr>
              <a:t>médica</a:t>
            </a:r>
            <a:r>
              <a:rPr lang="en-GB" dirty="0">
                <a:solidFill>
                  <a:srgbClr val="002060"/>
                </a:solidFill>
              </a:rPr>
              <a:t>? </a:t>
            </a:r>
            <a:br>
              <a:rPr lang="en-GB" dirty="0">
                <a:solidFill>
                  <a:srgbClr val="002060"/>
                </a:solidFill>
              </a:rPr>
            </a:br>
            <a:r>
              <a:rPr lang="en-GB" dirty="0">
                <a:solidFill>
                  <a:srgbClr val="002060"/>
                </a:solidFill>
              </a:rPr>
              <a:t>- </a:t>
            </a:r>
            <a:r>
              <a:rPr lang="en-GB" sz="1200" dirty="0">
                <a:solidFill>
                  <a:srgbClr val="002060"/>
                </a:solidFill>
              </a:rPr>
              <a:t>A </a:t>
            </a:r>
            <a:r>
              <a:rPr lang="en-GB" sz="1200" dirty="0" err="1">
                <a:solidFill>
                  <a:srgbClr val="002060"/>
                </a:solidFill>
              </a:rPr>
              <a:t>veces</a:t>
            </a:r>
            <a:r>
              <a:rPr lang="en-GB" sz="1200" dirty="0">
                <a:solidFill>
                  <a:srgbClr val="002060"/>
                </a:solidFill>
              </a:rPr>
              <a:t> no </a:t>
            </a:r>
            <a:r>
              <a:rPr lang="en-GB" sz="1200" dirty="0" err="1">
                <a:solidFill>
                  <a:srgbClr val="002060"/>
                </a:solidFill>
              </a:rPr>
              <a:t>porque</a:t>
            </a:r>
            <a:r>
              <a:rPr lang="en-GB" sz="1200" dirty="0">
                <a:solidFill>
                  <a:srgbClr val="002060"/>
                </a:solidFill>
              </a:rPr>
              <a:t> </a:t>
            </a:r>
            <a:r>
              <a:rPr lang="en-GB" sz="1200" dirty="0" err="1">
                <a:solidFill>
                  <a:srgbClr val="002060"/>
                </a:solidFill>
              </a:rPr>
              <a:t>ella</a:t>
            </a:r>
            <a:r>
              <a:rPr lang="en-GB" sz="1200" dirty="0">
                <a:solidFill>
                  <a:srgbClr val="002060"/>
                </a:solidFill>
              </a:rPr>
              <a:t> </a:t>
            </a:r>
            <a:r>
              <a:rPr lang="en-GB" sz="1200" dirty="0" err="1">
                <a:solidFill>
                  <a:srgbClr val="002060"/>
                </a:solidFill>
              </a:rPr>
              <a:t>pide</a:t>
            </a:r>
            <a:r>
              <a:rPr lang="en-GB" sz="1200" dirty="0">
                <a:solidFill>
                  <a:srgbClr val="002060"/>
                </a:solidFill>
              </a:rPr>
              <a:t> </a:t>
            </a:r>
            <a:r>
              <a:rPr lang="en-GB" sz="1200" dirty="0" err="1">
                <a:solidFill>
                  <a:srgbClr val="002060"/>
                </a:solidFill>
              </a:rPr>
              <a:t>cosas</a:t>
            </a:r>
            <a:r>
              <a:rPr lang="en-GB" sz="1200" dirty="0">
                <a:solidFill>
                  <a:srgbClr val="002060"/>
                </a:solidFill>
              </a:rPr>
              <a:t> </a:t>
            </a:r>
            <a:r>
              <a:rPr lang="en-GB" sz="1200" dirty="0" err="1">
                <a:solidFill>
                  <a:srgbClr val="002060"/>
                </a:solidFill>
              </a:rPr>
              <a:t>muy</a:t>
            </a:r>
            <a:r>
              <a:rPr lang="en-GB" sz="1200" dirty="0">
                <a:solidFill>
                  <a:srgbClr val="002060"/>
                </a:solidFill>
              </a:rPr>
              <a:t> </a:t>
            </a:r>
            <a:r>
              <a:rPr lang="en-GB" sz="1200" dirty="0" err="1">
                <a:solidFill>
                  <a:srgbClr val="002060"/>
                </a:solidFill>
              </a:rPr>
              <a:t>difíciles</a:t>
            </a:r>
            <a:r>
              <a:rPr lang="en-GB" sz="1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6. </a:t>
            </a:r>
            <a:r>
              <a:rPr lang="en-GB" dirty="0">
                <a:solidFill>
                  <a:srgbClr val="002060"/>
                </a:solidFill>
              </a:rPr>
              <a:t>¿</a:t>
            </a:r>
            <a:r>
              <a:rPr lang="en-GB" dirty="0" err="1">
                <a:solidFill>
                  <a:srgbClr val="002060"/>
                </a:solidFill>
              </a:rPr>
              <a:t>Aumentáis</a:t>
            </a:r>
            <a:r>
              <a:rPr lang="en-GB" dirty="0">
                <a:solidFill>
                  <a:srgbClr val="002060"/>
                </a:solidFill>
              </a:rPr>
              <a:t> la </a:t>
            </a:r>
            <a:r>
              <a:rPr lang="en-GB" dirty="0" err="1">
                <a:solidFill>
                  <a:srgbClr val="002060"/>
                </a:solidFill>
              </a:rPr>
              <a:t>cantidad</a:t>
            </a:r>
            <a:r>
              <a:rPr lang="en-GB" dirty="0">
                <a:solidFill>
                  <a:srgbClr val="002060"/>
                </a:solidFill>
              </a:rPr>
              <a:t> de </a:t>
            </a:r>
            <a:r>
              <a:rPr lang="en-GB" b="0" dirty="0" err="1">
                <a:solidFill>
                  <a:srgbClr val="002060"/>
                </a:solidFill>
              </a:rPr>
              <a:t>vuestro</a:t>
            </a:r>
            <a:r>
              <a:rPr lang="en-GB" b="0" dirty="0">
                <a:solidFill>
                  <a:srgbClr val="002060"/>
                </a:solidFill>
              </a:rPr>
              <a:t> </a:t>
            </a:r>
            <a:r>
              <a:rPr lang="en-GB" b="0" dirty="0" err="1">
                <a:solidFill>
                  <a:srgbClr val="002060"/>
                </a:solidFill>
              </a:rPr>
              <a:t>ejercicio</a:t>
            </a:r>
            <a:r>
              <a:rPr lang="en-GB" b="0" dirty="0">
                <a:solidFill>
                  <a:srgbClr val="002060"/>
                </a:solidFill>
              </a:rPr>
              <a:t> </a:t>
            </a:r>
            <a:r>
              <a:rPr lang="en-GB" dirty="0">
                <a:solidFill>
                  <a:srgbClr val="002060"/>
                </a:solidFill>
              </a:rPr>
              <a:t>para </a:t>
            </a:r>
            <a:r>
              <a:rPr lang="en-GB" dirty="0" err="1">
                <a:solidFill>
                  <a:srgbClr val="002060"/>
                </a:solidFill>
              </a:rPr>
              <a:t>tener</a:t>
            </a:r>
            <a:r>
              <a:rPr lang="en-GB" dirty="0">
                <a:solidFill>
                  <a:srgbClr val="002060"/>
                </a:solidFill>
              </a:rPr>
              <a:t> un </a:t>
            </a:r>
            <a:r>
              <a:rPr lang="en-GB" dirty="0" err="1">
                <a:solidFill>
                  <a:srgbClr val="002060"/>
                </a:solidFill>
              </a:rPr>
              <a:t>cuerpo</a:t>
            </a:r>
            <a:r>
              <a:rPr lang="en-GB" dirty="0">
                <a:solidFill>
                  <a:srgbClr val="002060"/>
                </a:solidFill>
              </a:rPr>
              <a:t> </a:t>
            </a:r>
            <a:r>
              <a:rPr lang="en-GB" dirty="0" err="1">
                <a:solidFill>
                  <a:srgbClr val="002060"/>
                </a:solidFill>
              </a:rPr>
              <a:t>fuerte</a:t>
            </a:r>
            <a:r>
              <a:rPr lang="en-GB" dirty="0">
                <a:solidFill>
                  <a:srgbClr val="002060"/>
                </a:solidFill>
              </a:rPr>
              <a:t>?</a:t>
            </a:r>
            <a:br>
              <a:rPr lang="en-GB" dirty="0">
                <a:solidFill>
                  <a:srgbClr val="002060"/>
                </a:solidFill>
              </a:rPr>
            </a:br>
            <a:r>
              <a:rPr lang="en-GB" sz="1200" dirty="0">
                <a:solidFill>
                  <a:srgbClr val="002060"/>
                </a:solidFill>
              </a:rPr>
              <a:t>No, </a:t>
            </a:r>
            <a:r>
              <a:rPr lang="en-GB" sz="1200" dirty="0" err="1">
                <a:solidFill>
                  <a:srgbClr val="002060"/>
                </a:solidFill>
              </a:rPr>
              <a:t>porque</a:t>
            </a:r>
            <a:r>
              <a:rPr lang="en-GB" sz="1200" dirty="0">
                <a:solidFill>
                  <a:srgbClr val="002060"/>
                </a:solidFill>
              </a:rPr>
              <a:t> </a:t>
            </a:r>
            <a:r>
              <a:rPr lang="en-GB" sz="1200" dirty="0" err="1">
                <a:solidFill>
                  <a:srgbClr val="002060"/>
                </a:solidFill>
              </a:rPr>
              <a:t>ya</a:t>
            </a:r>
            <a:r>
              <a:rPr lang="en-GB" sz="1200" dirty="0">
                <a:solidFill>
                  <a:srgbClr val="002060"/>
                </a:solidFill>
              </a:rPr>
              <a:t> </a:t>
            </a:r>
            <a:r>
              <a:rPr lang="en-GB" sz="1200" dirty="0" err="1">
                <a:solidFill>
                  <a:srgbClr val="002060"/>
                </a:solidFill>
              </a:rPr>
              <a:t>hacemos</a:t>
            </a:r>
            <a:r>
              <a:rPr lang="en-GB" sz="1200" dirty="0">
                <a:solidFill>
                  <a:srgbClr val="002060"/>
                </a:solidFill>
              </a:rPr>
              <a:t> </a:t>
            </a:r>
            <a:r>
              <a:rPr lang="en-GB" sz="1200" dirty="0" err="1">
                <a:solidFill>
                  <a:srgbClr val="002060"/>
                </a:solidFill>
              </a:rPr>
              <a:t>suficiente</a:t>
            </a:r>
            <a:r>
              <a:rPr lang="en-GB" sz="1200" dirty="0">
                <a:solidFill>
                  <a:srgbClr val="002060"/>
                </a:solidFill>
              </a:rPr>
              <a:t>. </a:t>
            </a: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947806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slide without match-up of questions and answers</a:t>
            </a: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947806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a:t>
            </a:r>
            <a:r>
              <a:rPr lang="en-US" b="0" baseline="0" dirty="0" err="1"/>
              <a:t>recognising</a:t>
            </a:r>
            <a:r>
              <a:rPr lang="en-US" b="0" baseline="0" dirty="0"/>
              <a:t> the gender of the possessive adjectives ‘</a:t>
            </a:r>
            <a:r>
              <a:rPr lang="en-US" b="0" baseline="0" dirty="0" err="1"/>
              <a:t>vuestro</a:t>
            </a:r>
            <a:r>
              <a:rPr lang="en-US" b="0" baseline="0" dirty="0"/>
              <a:t>’ and ‘</a:t>
            </a:r>
            <a:r>
              <a:rPr lang="en-US" b="0" baseline="0" dirty="0" err="1"/>
              <a:t>vuestra</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listen to each sentence</a:t>
            </a:r>
            <a:r>
              <a:rPr lang="en-US" b="0" baseline="0" dirty="0"/>
              <a:t> and decide if it refers to A or B, depending on the gender of the possessive adjective that they hear.</a:t>
            </a:r>
          </a:p>
          <a:p>
            <a:pPr marL="228600" indent="-228600">
              <a:buAutoNum type="arabicPeriod"/>
            </a:pPr>
            <a:r>
              <a:rPr lang="en-US" b="0" baseline="0" dirty="0"/>
              <a:t>Students write the action and place in English.</a:t>
            </a:r>
          </a:p>
          <a:p>
            <a:pPr marL="228600" indent="-228600">
              <a:buAutoNum type="arabicPeriod"/>
            </a:pPr>
            <a:r>
              <a:rPr lang="en-US" b="0" baseline="0" dirty="0"/>
              <a:t>Show the answers and give feedback. </a:t>
            </a:r>
          </a:p>
          <a:p>
            <a:pPr marL="0" indent="0">
              <a:buNone/>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buAutoNum type="arabicPeriod"/>
            </a:pPr>
            <a:r>
              <a:rPr lang="en-GB" dirty="0"/>
              <a:t>¿</a:t>
            </a:r>
            <a:r>
              <a:rPr lang="en-GB" dirty="0" err="1"/>
              <a:t>Jugáis</a:t>
            </a:r>
            <a:r>
              <a:rPr lang="en-GB" dirty="0"/>
              <a:t> al </a:t>
            </a:r>
            <a:r>
              <a:rPr lang="en-GB" dirty="0" err="1"/>
              <a:t>fútbol</a:t>
            </a:r>
            <a:r>
              <a:rPr lang="en-GB" dirty="0"/>
              <a:t> con </a:t>
            </a:r>
            <a:r>
              <a:rPr lang="en-GB" dirty="0" err="1"/>
              <a:t>vuestra</a:t>
            </a:r>
            <a:r>
              <a:rPr lang="en-GB" dirty="0"/>
              <a:t>…? </a:t>
            </a:r>
          </a:p>
          <a:p>
            <a:pPr marL="228600" indent="-228600">
              <a:buAutoNum type="arabicPeriod"/>
            </a:pPr>
            <a:r>
              <a:rPr lang="en-GB" dirty="0"/>
              <a:t>¿</a:t>
            </a:r>
            <a:r>
              <a:rPr lang="en-GB" dirty="0" err="1"/>
              <a:t>Montáis</a:t>
            </a:r>
            <a:r>
              <a:rPr lang="en-GB" dirty="0"/>
              <a:t> </a:t>
            </a:r>
            <a:r>
              <a:rPr lang="en-GB" dirty="0" err="1"/>
              <a:t>en</a:t>
            </a:r>
            <a:r>
              <a:rPr lang="en-GB" dirty="0"/>
              <a:t> </a:t>
            </a:r>
            <a:r>
              <a:rPr lang="en-GB" dirty="0" err="1"/>
              <a:t>bici</a:t>
            </a:r>
            <a:r>
              <a:rPr lang="en-GB" dirty="0"/>
              <a:t> hasta </a:t>
            </a:r>
            <a:r>
              <a:rPr lang="en-GB" dirty="0" err="1"/>
              <a:t>vuestro</a:t>
            </a:r>
            <a:r>
              <a:rPr lang="en-GB" dirty="0"/>
              <a:t>... ?</a:t>
            </a:r>
          </a:p>
          <a:p>
            <a:pPr marL="228600" indent="-228600">
              <a:buAutoNum type="arabicPeriod"/>
            </a:pPr>
            <a:r>
              <a:rPr lang="en-GB" dirty="0"/>
              <a:t>¿</a:t>
            </a:r>
            <a:r>
              <a:rPr lang="en-GB" dirty="0" err="1"/>
              <a:t>Cocináis</a:t>
            </a:r>
            <a:r>
              <a:rPr lang="en-GB" dirty="0"/>
              <a:t> </a:t>
            </a:r>
            <a:r>
              <a:rPr lang="en-GB" dirty="0" err="1"/>
              <a:t>cada</a:t>
            </a:r>
            <a:r>
              <a:rPr lang="en-GB" dirty="0"/>
              <a:t> día para </a:t>
            </a:r>
            <a:r>
              <a:rPr lang="en-GB" dirty="0" err="1"/>
              <a:t>vuestro</a:t>
            </a:r>
            <a:r>
              <a:rPr lang="en-GB" dirty="0"/>
              <a:t>... ?</a:t>
            </a:r>
          </a:p>
          <a:p>
            <a:pPr marL="228600" indent="-228600">
              <a:buAutoNum type="arabicPeriod"/>
            </a:pPr>
            <a:r>
              <a:rPr lang="en-GB" dirty="0"/>
              <a:t>¿</a:t>
            </a:r>
            <a:r>
              <a:rPr lang="en-GB" dirty="0" err="1"/>
              <a:t>Practicáis</a:t>
            </a:r>
            <a:r>
              <a:rPr lang="en-GB" dirty="0"/>
              <a:t> </a:t>
            </a:r>
            <a:r>
              <a:rPr lang="en-GB" dirty="0" err="1"/>
              <a:t>suficiente</a:t>
            </a:r>
            <a:r>
              <a:rPr lang="en-GB" dirty="0"/>
              <a:t> </a:t>
            </a:r>
            <a:r>
              <a:rPr lang="en-GB" dirty="0" err="1"/>
              <a:t>deporte</a:t>
            </a:r>
            <a:r>
              <a:rPr lang="en-GB" dirty="0"/>
              <a:t> para </a:t>
            </a:r>
            <a:r>
              <a:rPr lang="en-GB" dirty="0" err="1"/>
              <a:t>vuestra</a:t>
            </a:r>
            <a:r>
              <a:rPr lang="en-GB" dirty="0"/>
              <a:t>...?</a:t>
            </a:r>
          </a:p>
          <a:p>
            <a:pPr marL="228600" indent="-228600">
              <a:buAutoNum type="arabicPeriod"/>
            </a:pPr>
            <a:r>
              <a:rPr lang="en-GB" dirty="0"/>
              <a:t>¿</a:t>
            </a:r>
            <a:r>
              <a:rPr lang="en-GB" dirty="0" err="1"/>
              <a:t>Tomáis</a:t>
            </a:r>
            <a:r>
              <a:rPr lang="en-GB" dirty="0"/>
              <a:t> </a:t>
            </a:r>
            <a:r>
              <a:rPr lang="en-GB" dirty="0" err="1"/>
              <a:t>agua</a:t>
            </a:r>
            <a:r>
              <a:rPr lang="en-GB" dirty="0"/>
              <a:t> fresca </a:t>
            </a:r>
            <a:r>
              <a:rPr lang="en-GB" dirty="0" err="1"/>
              <a:t>después</a:t>
            </a:r>
            <a:r>
              <a:rPr lang="en-GB" dirty="0"/>
              <a:t> de </a:t>
            </a:r>
            <a:r>
              <a:rPr lang="en-GB" dirty="0" err="1"/>
              <a:t>vuestro</a:t>
            </a:r>
            <a:r>
              <a:rPr lang="en-GB" dirty="0"/>
              <a:t>... ?</a:t>
            </a:r>
          </a:p>
          <a:p>
            <a:pPr marL="228600" indent="-228600">
              <a:buAutoNum type="arabicPeriod"/>
            </a:pPr>
            <a:r>
              <a:rPr lang="en-GB" dirty="0"/>
              <a:t>¿</a:t>
            </a:r>
            <a:r>
              <a:rPr lang="en-GB" dirty="0" err="1"/>
              <a:t>Intentáis</a:t>
            </a:r>
            <a:r>
              <a:rPr lang="en-GB" dirty="0"/>
              <a:t> </a:t>
            </a:r>
            <a:r>
              <a:rPr lang="en-GB" dirty="0" err="1"/>
              <a:t>cuidar</a:t>
            </a:r>
            <a:r>
              <a:rPr lang="en-GB" dirty="0"/>
              <a:t> </a:t>
            </a:r>
            <a:r>
              <a:rPr lang="en-GB" dirty="0" err="1"/>
              <a:t>vuestra</a:t>
            </a:r>
            <a:r>
              <a:rPr lang="en-GB" dirty="0"/>
              <a:t>... ?</a:t>
            </a:r>
          </a:p>
          <a:p>
            <a:pPr marL="0" indent="0">
              <a:buNone/>
            </a:pPr>
            <a:endParaRPr lang="en-GB" dirty="0"/>
          </a:p>
          <a:p>
            <a:pPr marL="0" indent="0">
              <a:buNone/>
            </a:pPr>
            <a:r>
              <a:rPr lang="en-GB" b="1" dirty="0"/>
              <a:t>Transcript</a:t>
            </a:r>
            <a:r>
              <a:rPr lang="en-GB" b="1" baseline="0" dirty="0"/>
              <a:t> (beige buttons):</a:t>
            </a:r>
          </a:p>
          <a:p>
            <a:pPr marL="228600" indent="-228600">
              <a:buAutoNum type="arabicPeriod"/>
            </a:pPr>
            <a:r>
              <a:rPr lang="en-GB" dirty="0"/>
              <a:t>¿</a:t>
            </a:r>
            <a:r>
              <a:rPr lang="en-GB" dirty="0" err="1"/>
              <a:t>Jugáis</a:t>
            </a:r>
            <a:r>
              <a:rPr lang="en-GB" dirty="0"/>
              <a:t> al </a:t>
            </a:r>
            <a:r>
              <a:rPr lang="en-GB" dirty="0" err="1"/>
              <a:t>fútbol</a:t>
            </a:r>
            <a:r>
              <a:rPr lang="en-GB" dirty="0"/>
              <a:t> con </a:t>
            </a:r>
            <a:r>
              <a:rPr lang="en-GB" dirty="0" err="1"/>
              <a:t>vuestra</a:t>
            </a:r>
            <a:r>
              <a:rPr lang="en-GB" dirty="0"/>
              <a:t> prima? </a:t>
            </a:r>
          </a:p>
          <a:p>
            <a:pPr marL="228600" indent="-228600">
              <a:buAutoNum type="arabicPeriod"/>
            </a:pPr>
            <a:r>
              <a:rPr lang="en-GB" dirty="0"/>
              <a:t>¿</a:t>
            </a:r>
            <a:r>
              <a:rPr lang="en-GB" dirty="0" err="1"/>
              <a:t>Montáis</a:t>
            </a:r>
            <a:r>
              <a:rPr lang="en-GB" dirty="0"/>
              <a:t> </a:t>
            </a:r>
            <a:r>
              <a:rPr lang="en-GB" dirty="0" err="1"/>
              <a:t>en</a:t>
            </a:r>
            <a:r>
              <a:rPr lang="en-GB" dirty="0"/>
              <a:t> </a:t>
            </a:r>
            <a:r>
              <a:rPr lang="en-GB" dirty="0" err="1"/>
              <a:t>bici</a:t>
            </a:r>
            <a:r>
              <a:rPr lang="en-GB" dirty="0"/>
              <a:t> hasta </a:t>
            </a:r>
            <a:r>
              <a:rPr lang="en-GB" dirty="0" err="1"/>
              <a:t>vuestro</a:t>
            </a:r>
            <a:r>
              <a:rPr lang="en-GB" dirty="0"/>
              <a:t> pueblo?</a:t>
            </a:r>
          </a:p>
          <a:p>
            <a:pPr marL="228600" indent="-228600">
              <a:buAutoNum type="arabicPeriod"/>
            </a:pPr>
            <a:r>
              <a:rPr lang="en-GB" dirty="0"/>
              <a:t>¿</a:t>
            </a:r>
            <a:r>
              <a:rPr lang="en-GB" dirty="0" err="1"/>
              <a:t>Cocináis</a:t>
            </a:r>
            <a:r>
              <a:rPr lang="en-GB" dirty="0"/>
              <a:t> </a:t>
            </a:r>
            <a:r>
              <a:rPr lang="en-GB" dirty="0" err="1"/>
              <a:t>cada</a:t>
            </a:r>
            <a:r>
              <a:rPr lang="en-GB" dirty="0"/>
              <a:t> </a:t>
            </a:r>
            <a:r>
              <a:rPr lang="en-GB" dirty="0" err="1"/>
              <a:t>día</a:t>
            </a:r>
            <a:r>
              <a:rPr lang="en-GB" dirty="0"/>
              <a:t> para </a:t>
            </a:r>
            <a:r>
              <a:rPr lang="en-GB" dirty="0" err="1"/>
              <a:t>vuestro</a:t>
            </a:r>
            <a:r>
              <a:rPr lang="en-GB" dirty="0"/>
              <a:t> </a:t>
            </a:r>
            <a:r>
              <a:rPr lang="en-GB" dirty="0" err="1"/>
              <a:t>hermano</a:t>
            </a:r>
            <a:r>
              <a:rPr lang="en-GB" dirty="0"/>
              <a:t>?</a:t>
            </a:r>
          </a:p>
          <a:p>
            <a:pPr marL="228600" indent="-228600">
              <a:buAutoNum type="arabicPeriod"/>
            </a:pPr>
            <a:r>
              <a:rPr lang="en-GB" dirty="0"/>
              <a:t>¿</a:t>
            </a:r>
            <a:r>
              <a:rPr lang="en-GB" dirty="0" err="1"/>
              <a:t>Practicáis</a:t>
            </a:r>
            <a:r>
              <a:rPr lang="en-GB" dirty="0"/>
              <a:t> </a:t>
            </a:r>
            <a:r>
              <a:rPr lang="en-GB" dirty="0" err="1"/>
              <a:t>suficiente</a:t>
            </a:r>
            <a:r>
              <a:rPr lang="en-GB" dirty="0"/>
              <a:t> </a:t>
            </a:r>
            <a:r>
              <a:rPr lang="en-GB" dirty="0" err="1"/>
              <a:t>deporte</a:t>
            </a:r>
            <a:r>
              <a:rPr lang="en-GB" dirty="0"/>
              <a:t> para </a:t>
            </a:r>
            <a:r>
              <a:rPr lang="en-GB" dirty="0" err="1"/>
              <a:t>vuestra</a:t>
            </a:r>
            <a:r>
              <a:rPr lang="en-GB" dirty="0"/>
              <a:t> </a:t>
            </a:r>
            <a:r>
              <a:rPr lang="en-GB" dirty="0" err="1"/>
              <a:t>edad</a:t>
            </a:r>
            <a:r>
              <a:rPr lang="en-GB" dirty="0"/>
              <a:t>?</a:t>
            </a:r>
          </a:p>
          <a:p>
            <a:pPr marL="228600" indent="-228600">
              <a:buAutoNum type="arabicPeriod"/>
            </a:pPr>
            <a:r>
              <a:rPr lang="en-GB" dirty="0"/>
              <a:t>¿</a:t>
            </a:r>
            <a:r>
              <a:rPr lang="en-GB" dirty="0" err="1"/>
              <a:t>Tomáis</a:t>
            </a:r>
            <a:r>
              <a:rPr lang="en-GB" dirty="0"/>
              <a:t> </a:t>
            </a:r>
            <a:r>
              <a:rPr lang="en-GB" dirty="0" err="1"/>
              <a:t>agua</a:t>
            </a:r>
            <a:r>
              <a:rPr lang="en-GB" dirty="0"/>
              <a:t> fresca </a:t>
            </a:r>
            <a:r>
              <a:rPr lang="en-GB" dirty="0" err="1"/>
              <a:t>después</a:t>
            </a:r>
            <a:r>
              <a:rPr lang="en-GB" dirty="0"/>
              <a:t> de </a:t>
            </a:r>
            <a:r>
              <a:rPr lang="en-GB" dirty="0" err="1"/>
              <a:t>vuestro</a:t>
            </a:r>
            <a:r>
              <a:rPr lang="en-GB" dirty="0"/>
              <a:t> </a:t>
            </a:r>
            <a:r>
              <a:rPr lang="en-GB" dirty="0" err="1"/>
              <a:t>partido</a:t>
            </a:r>
            <a:r>
              <a:rPr lang="en-GB" dirty="0"/>
              <a:t>?</a:t>
            </a:r>
          </a:p>
          <a:p>
            <a:pPr marL="228600" indent="-228600">
              <a:buAutoNum type="arabicPeriod"/>
            </a:pPr>
            <a:r>
              <a:rPr lang="en-GB" dirty="0"/>
              <a:t>¿</a:t>
            </a:r>
            <a:r>
              <a:rPr lang="en-GB" dirty="0" err="1"/>
              <a:t>Intentáis</a:t>
            </a:r>
            <a:r>
              <a:rPr lang="en-GB" dirty="0"/>
              <a:t> </a:t>
            </a:r>
            <a:r>
              <a:rPr lang="en-GB" dirty="0" err="1"/>
              <a:t>cuidar</a:t>
            </a:r>
            <a:r>
              <a:rPr lang="en-GB" dirty="0"/>
              <a:t> </a:t>
            </a:r>
            <a:r>
              <a:rPr lang="en-GB" dirty="0" err="1"/>
              <a:t>vuestra</a:t>
            </a:r>
            <a:r>
              <a:rPr lang="en-GB" dirty="0"/>
              <a:t> </a:t>
            </a:r>
            <a:r>
              <a:rPr lang="en-GB" dirty="0" err="1"/>
              <a:t>salud</a:t>
            </a:r>
            <a:r>
              <a:rPr lang="en-GB" dirty="0"/>
              <a:t>?</a:t>
            </a:r>
          </a:p>
          <a:p>
            <a:pPr marL="228600" indent="-228600">
              <a:buAutoNum type="arabicPeriod"/>
            </a:pP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663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endParaRPr lang="en-GB" b="0" baseline="0" dirty="0"/>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b="0" baseline="0" dirty="0"/>
              <a:t>to practise producing and recognising ‘</a:t>
            </a:r>
            <a:r>
              <a:rPr lang="en-GB" b="0" baseline="0" dirty="0" err="1"/>
              <a:t>vuestro</a:t>
            </a:r>
            <a:r>
              <a:rPr lang="en-GB" b="0" baseline="0" dirty="0"/>
              <a:t>’ and ‘</a:t>
            </a:r>
            <a:r>
              <a:rPr lang="en-GB" b="0" baseline="0" dirty="0" err="1"/>
              <a:t>vuestra</a:t>
            </a:r>
            <a:r>
              <a:rPr lang="en-GB" b="0" baseline="0" dirty="0"/>
              <a:t>’.</a:t>
            </a:r>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b="0" baseline="0" dirty="0"/>
              <a:t>to produce orally and understand previously taught grammar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slide 27, and the picture cards are on slides 29 and 30.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works out which image the ‘</a:t>
            </a:r>
            <a:r>
              <a:rPr lang="en-GB" b="0" baseline="0" dirty="0" err="1"/>
              <a:t>vuestro</a:t>
            </a:r>
            <a:r>
              <a:rPr lang="en-GB" b="0" baseline="0" dirty="0"/>
              <a:t>’ or ‘</a:t>
            </a:r>
            <a:r>
              <a:rPr lang="en-GB" b="0" baseline="0" dirty="0" err="1"/>
              <a:t>vuestra</a:t>
            </a:r>
            <a:r>
              <a:rPr lang="en-GB" b="0" baseline="0" dirty="0"/>
              <a:t>’ is referring to, and then orally translates the answer below the correct picture into Spanish. Person A writes this down in Spanish in their book.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the following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2314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 – read aloud version (more suitable for lower-achieving groups)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4329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632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4551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SHOW FOR FEEDBACK</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671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[2/15]</a:t>
            </a:r>
            <a:endParaRPr lang="en-GB" b="0" dirty="0"/>
          </a:p>
          <a:p>
            <a:endParaRPr lang="en-GB"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02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SHOW FOR FEEDBACK</a:t>
            </a: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405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OPTIONAL SLIDE</a:t>
            </a:r>
          </a:p>
          <a:p>
            <a:r>
              <a:rPr lang="en-US" b="1" i="1" dirty="0"/>
              <a:t>Note: </a:t>
            </a:r>
            <a:r>
              <a:rPr lang="en-US" b="0" dirty="0"/>
              <a:t>this task could be omitted, or set for homework, to allow more time to complete the speaking task.</a:t>
            </a:r>
            <a:br>
              <a:rPr lang="en-US" b="0" dirty="0"/>
            </a:br>
            <a:endParaRPr lang="en-US" b="0" dirty="0"/>
          </a:p>
          <a:p>
            <a:r>
              <a:rPr lang="en-US" b="1" dirty="0"/>
              <a:t>Timing: </a:t>
            </a:r>
            <a:r>
              <a:rPr lang="en-US" b="0" i="0" dirty="0"/>
              <a:t>5 minutes</a:t>
            </a:r>
          </a:p>
          <a:p>
            <a:endParaRPr lang="en-US" b="0" i="0" dirty="0"/>
          </a:p>
          <a:p>
            <a:r>
              <a:rPr lang="en-US" b="1" i="0" dirty="0"/>
              <a:t>Aims: </a:t>
            </a:r>
          </a:p>
          <a:p>
            <a:r>
              <a:rPr lang="en-US" b="0" i="0" dirty="0"/>
              <a:t>to correctly identify the section headers</a:t>
            </a:r>
            <a:endParaRPr lang="en-US" b="0" i="0" baseline="0" dirty="0"/>
          </a:p>
          <a:p>
            <a:r>
              <a:rPr lang="en-US" b="0" i="0" baseline="0" dirty="0"/>
              <a:t>to use the correct form of the possessive adjective (‘</a:t>
            </a:r>
            <a:r>
              <a:rPr lang="en-US" b="0" i="0" baseline="0" dirty="0" err="1"/>
              <a:t>vuestro</a:t>
            </a:r>
            <a:r>
              <a:rPr lang="en-US" b="0" i="0" baseline="0" dirty="0"/>
              <a:t>’ or ‘</a:t>
            </a:r>
            <a:r>
              <a:rPr lang="en-US" b="0" i="0" baseline="0" dirty="0" err="1"/>
              <a:t>vuestra</a:t>
            </a:r>
            <a:r>
              <a:rPr lang="en-US" b="0" i="0" baseline="0" dirty="0"/>
              <a:t>’).</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read each section and decide on the correct title from the options available. Note</a:t>
            </a:r>
            <a:r>
              <a:rPr lang="en-GB" baseline="0" dirty="0"/>
              <a:t> that there are eight options but students will only need to choose five.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2. Show the answers one by one and give feedback. As part of feedback, oral translations could be given in English for each short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sym typeface="Wingdings" panose="05000000000000000000" pitchFamily="2" charset="2"/>
              </a:rPr>
              <a:t>estrés</a:t>
            </a:r>
            <a:r>
              <a:rPr lang="en-GB" b="0" baseline="0" dirty="0">
                <a:sym typeface="Wingdings" panose="05000000000000000000" pitchFamily="2" charset="2"/>
              </a:rPr>
              <a:t> [4278]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71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traducir</a:t>
            </a:r>
            <a:r>
              <a:rPr lang="en-GB" b="1" u="sng" dirty="0">
                <a:solidFill>
                  <a:srgbClr val="FF0000"/>
                </a:solidFill>
              </a:rPr>
              <a:t>, </a:t>
            </a:r>
            <a:r>
              <a:rPr lang="en-GB" b="1" u="sng" dirty="0" err="1">
                <a:solidFill>
                  <a:srgbClr val="FF0000"/>
                </a:solidFill>
              </a:rPr>
              <a:t>ruso</a:t>
            </a:r>
            <a:r>
              <a:rPr lang="en-GB" b="1" u="sng" dirty="0">
                <a:solidFill>
                  <a:srgbClr val="FF0000"/>
                </a:solidFill>
              </a:rPr>
              <a:t>, </a:t>
            </a:r>
            <a:r>
              <a:rPr lang="en-GB" b="1" i="0" u="sng" dirty="0" err="1">
                <a:solidFill>
                  <a:srgbClr val="E6851E"/>
                </a:solidFill>
                <a:effectLst/>
                <a:latin typeface="Segoe UI" panose="020B0502040204020203" pitchFamily="34" charset="0"/>
              </a:rPr>
              <a:t>pálido</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colocar</a:t>
            </a:r>
            <a:endParaRPr lang="en-GB" b="1" u="sng" dirty="0">
              <a:solidFill>
                <a:srgbClr val="FF0000"/>
              </a:solidFill>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colocar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mezclar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conducir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gordo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delgado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dirigir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francés</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ruso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despacio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escena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pálido</a:t>
            </a:r>
            <a:endParaRPr lang="en-GB" sz="1200" b="1" i="0" u="sng" strike="noStrike" kern="1200" dirty="0">
              <a:solidFill>
                <a:srgbClr val="FF000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With thanks to Rachel Hawkes for her input on the lesson material</a:t>
            </a:r>
            <a:r>
              <a:rPr lang="en-GB" sz="1200" b="0" i="0" u="none" strike="noStrike" kern="1200" cap="none" baseline="0" dirty="0">
                <a:solidFill>
                  <a:schemeClr val="tx1"/>
                </a:solidFill>
                <a:effectLst/>
                <a:latin typeface="+mn-lt"/>
                <a:ea typeface="Calibri"/>
                <a:cs typeface="Calibri"/>
                <a:sym typeface="Calibri"/>
              </a:rPr>
              <a:t> and </a:t>
            </a:r>
            <a:r>
              <a:rPr lang="en-GB" sz="1200" b="0" i="0" u="none" strike="noStrike" kern="1200" cap="none" dirty="0">
                <a:solidFill>
                  <a:schemeClr val="tx1"/>
                </a:solidFill>
                <a:effectLst/>
                <a:latin typeface="+mn-lt"/>
                <a:ea typeface="Calibri"/>
                <a:cs typeface="Calibri"/>
                <a:sym typeface="Calibri"/>
              </a:rPr>
              <a:t>Amanda </a:t>
            </a:r>
            <a:r>
              <a:rPr lang="en-GB" sz="1200" b="0" i="0" u="none" strike="noStrike" kern="1200" cap="none" dirty="0" err="1">
                <a:solidFill>
                  <a:schemeClr val="tx1"/>
                </a:solidFill>
                <a:effectLst/>
                <a:latin typeface="+mn-lt"/>
                <a:ea typeface="Calibri"/>
                <a:cs typeface="Calibri"/>
                <a:sym typeface="Calibri"/>
              </a:rPr>
              <a:t>Izquierdo</a:t>
            </a:r>
            <a:r>
              <a:rPr lang="en-GB" sz="1200" b="0" i="0" u="none" strike="noStrike" kern="1200" cap="none" dirty="0">
                <a:solidFill>
                  <a:schemeClr val="tx1"/>
                </a:solidFill>
                <a:effectLst/>
                <a:latin typeface="+mn-lt"/>
                <a:ea typeface="Calibri"/>
                <a:cs typeface="Calibri"/>
                <a:sym typeface="Calibri"/>
              </a:rPr>
              <a:t> for native teacher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the following:</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present continuous using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present tense (‘</a:t>
            </a:r>
            <a:r>
              <a:rPr lang="en-GB" sz="1200" b="0" i="0" baseline="0" dirty="0" err="1">
                <a:solidFill>
                  <a:schemeClr val="dk1"/>
                </a:solidFill>
                <a:latin typeface="+mn-lt"/>
                <a:ea typeface="Calibri"/>
                <a:cs typeface="Calibri"/>
                <a:sym typeface="Calibri"/>
              </a:rPr>
              <a:t>estás</a:t>
            </a:r>
            <a:r>
              <a:rPr lang="en-GB" sz="1200" b="0" i="0" baseline="0" dirty="0">
                <a:solidFill>
                  <a:schemeClr val="dk1"/>
                </a:solidFill>
                <a:latin typeface="+mn-lt"/>
                <a:ea typeface="Calibri"/>
                <a:cs typeface="Calibri"/>
                <a:sym typeface="Calibri"/>
              </a:rPr>
              <a:t>’ or ‘</a:t>
            </a:r>
            <a:r>
              <a:rPr lang="en-GB" sz="1200" b="0" i="0" baseline="0" dirty="0" err="1">
                <a:solidFill>
                  <a:schemeClr val="dk1"/>
                </a:solidFill>
                <a:latin typeface="+mn-lt"/>
                <a:ea typeface="Calibri"/>
                <a:cs typeface="Calibri"/>
                <a:sym typeface="Calibri"/>
              </a:rPr>
              <a:t>estáis</a:t>
            </a:r>
            <a:r>
              <a:rPr lang="en-GB" sz="1200" b="0" i="0" baseline="0" dirty="0">
                <a:solidFill>
                  <a:schemeClr val="dk1"/>
                </a:solidFill>
                <a:latin typeface="+mn-lt"/>
                <a:ea typeface="Calibri"/>
                <a:cs typeface="Calibri"/>
                <a:sym typeface="Calibri"/>
              </a:rPr>
              <a:t>’ + gerund)]</a:t>
            </a: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vocabulary</a:t>
            </a:r>
            <a:r>
              <a:rPr lang="en-GB" sz="1200" b="0" i="0" baseline="0" dirty="0">
                <a:solidFill>
                  <a:schemeClr val="dk1"/>
                </a:solidFill>
                <a:latin typeface="+mn-lt"/>
                <a:ea typeface="Calibri"/>
                <a:cs typeface="Calibri"/>
                <a:sym typeface="Calibri"/>
              </a:rPr>
              <a:t> from 9.1.1.4 and 8.3.2.4</a:t>
            </a: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use</a:t>
            </a:r>
            <a:r>
              <a:rPr lang="en-GB" sz="1200" b="0" i="0" baseline="0" dirty="0">
                <a:solidFill>
                  <a:schemeClr val="dk1"/>
                </a:solidFill>
                <a:latin typeface="+mn-lt"/>
                <a:ea typeface="Calibri"/>
                <a:cs typeface="Calibri"/>
                <a:sym typeface="Calibri"/>
              </a:rPr>
              <a:t> of strong and vowel weeks to form </a:t>
            </a:r>
            <a:r>
              <a:rPr lang="en-GB" sz="1200" b="0" i="0" baseline="0" dirty="0" err="1">
                <a:solidFill>
                  <a:schemeClr val="dk1"/>
                </a:solidFill>
                <a:latin typeface="+mn-lt"/>
                <a:ea typeface="Calibri"/>
                <a:cs typeface="Calibri"/>
                <a:sym typeface="Calibri"/>
              </a:rPr>
              <a:t>dipthongs</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dirty="0"/>
              <a:t>vosotros [2202]; aumentar [647]; joven [423]; gordo [1679]; delgado [2241]; pálido [2377]; cuerpo [232]; corazón [475]; sano [1961]; vuestro [1748] beneficio [1169]; peso [432]; edad [419]; ojo [169]; piel [670]; cuarenta [1091]; cincuenta [963]; sesenta [1588]; setenta [1939]</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Y9 1.1.5</a:t>
            </a:r>
          </a:p>
          <a:p>
            <a:r>
              <a:rPr lang="es-ES" dirty="0"/>
              <a:t>costar [775]; preferir [714]; colocar [801]; soler [559]; probar [959]; mezclar [1567]; pan [1341]; huevo [1994]; leche [1397]; vino [1344]; dulce [1860]; tradicional [1222]; fresco [1494]; caliente [1810]; verdura [4335]</a:t>
            </a:r>
          </a:p>
          <a:p>
            <a:endParaRPr lang="en-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3.2.5</a:t>
            </a:r>
          </a:p>
          <a:p>
            <a:r>
              <a:rPr lang="es-ES" sz="1200" kern="1200" dirty="0">
                <a:solidFill>
                  <a:schemeClr val="tx1"/>
                </a:solidFill>
                <a:effectLst/>
                <a:latin typeface="+mn-lt"/>
                <a:ea typeface="+mn-ea"/>
                <a:cs typeface="+mn-cs"/>
              </a:rPr>
              <a:t>conducir [998]; traducir [2037]; discutir [1310]; dirigir [390]; francés [562]; ruso [1645]; rápido [870]; despacio [3383]; personaje [595]; actor [1533]; actriz [3567]; escena [1089]</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585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b="0" dirty="0"/>
              <a:t>6</a:t>
            </a:r>
            <a:r>
              <a:rPr lang="es-GB" b="0" dirty="0"/>
              <a:t> </a:t>
            </a:r>
            <a:r>
              <a:rPr lang="es-GB" dirty="0"/>
              <a:t>minutes</a:t>
            </a:r>
            <a:endParaRPr lang="en-GB" dirty="0"/>
          </a:p>
          <a:p>
            <a:endParaRPr lang="en-GB" dirty="0"/>
          </a:p>
          <a:p>
            <a:r>
              <a:rPr lang="en-GB" b="1" dirty="0"/>
              <a:t>Aim: </a:t>
            </a:r>
            <a:r>
              <a:rPr lang="en-GB" dirty="0"/>
              <a:t>To recall previously taught vocabulary (Y8 3.2.5).</a:t>
            </a:r>
          </a:p>
          <a:p>
            <a:endParaRPr lang="en-GB" dirty="0"/>
          </a:p>
          <a:p>
            <a:r>
              <a:rPr lang="en-GB" b="1" dirty="0"/>
              <a:t>Procedure:</a:t>
            </a:r>
          </a:p>
          <a:p>
            <a:pPr marL="228600" indent="-228600">
              <a:buAutoNum type="arabicPeriod"/>
            </a:pPr>
            <a:r>
              <a:rPr lang="en-GB" dirty="0"/>
              <a:t>Give students 2 minutes to revise vocabulary from 8.3.2.5 (in Y8 language guides, if available). Alternatively, recap the words briefly prior to asking for recall.</a:t>
            </a:r>
          </a:p>
          <a:p>
            <a:pPr marL="228600" indent="-228600">
              <a:buAutoNum type="arabicPeriod"/>
            </a:pPr>
            <a:r>
              <a:rPr lang="en-GB" dirty="0"/>
              <a:t>Ask students</a:t>
            </a:r>
            <a:r>
              <a:rPr lang="en-GB" baseline="0" dirty="0"/>
              <a:t> to </a:t>
            </a:r>
            <a:r>
              <a:rPr lang="es-GB" dirty="0"/>
              <a:t>try to say the word in Spanish represented by each image. To encourage learners to recall this vocabulary only the first letter of each word is provided.</a:t>
            </a:r>
          </a:p>
          <a:p>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76687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0" baseline="0" dirty="0"/>
              <a:t> remind students about strong and weak vowels and the combination of the two, creating</a:t>
            </a:r>
            <a:r>
              <a:rPr lang="en-GB" sz="1200" kern="1200" dirty="0">
                <a:solidFill>
                  <a:schemeClr val="tx1"/>
                </a:solidFill>
                <a:effectLst/>
                <a:latin typeface="+mn-lt"/>
                <a:ea typeface="+mn-ea"/>
                <a:cs typeface="+mn-cs"/>
              </a:rPr>
              <a:t> diphthongs,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185135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r>
              <a:rPr lang="en-US" b="1" dirty="0"/>
              <a:t>Aim:</a:t>
            </a:r>
            <a:r>
              <a:rPr lang="en-US" b="0" dirty="0"/>
              <a:t> </a:t>
            </a:r>
            <a:r>
              <a:rPr lang="en-GB" dirty="0"/>
              <a:t>to practise listening and pronouncing</a:t>
            </a:r>
            <a:r>
              <a:rPr lang="en-GB" baseline="0" dirty="0"/>
              <a:t> words with diphthongs containing strong vowels [</a:t>
            </a:r>
            <a:r>
              <a:rPr lang="en-GB" baseline="0" dirty="0" err="1"/>
              <a:t>ua</a:t>
            </a:r>
            <a:r>
              <a:rPr lang="en-GB" baseline="0" dirty="0"/>
              <a:t>], [</a:t>
            </a:r>
            <a:r>
              <a:rPr lang="en-GB" baseline="0" dirty="0" err="1"/>
              <a:t>ue</a:t>
            </a:r>
            <a:r>
              <a:rPr lang="en-GB" baseline="0" dirty="0"/>
              <a:t>], [</a:t>
            </a:r>
            <a:r>
              <a:rPr lang="en-GB" baseline="0" dirty="0" err="1"/>
              <a:t>ie</a:t>
            </a:r>
            <a:r>
              <a:rPr lang="en-GB" baseline="0" dirty="0"/>
              <a:t>], [</a:t>
            </a:r>
            <a:r>
              <a:rPr lang="en-GB" baseline="0" dirty="0" err="1"/>
              <a:t>ia</a:t>
            </a:r>
            <a:r>
              <a:rPr lang="en-GB" baseline="0" dirty="0"/>
              <a:t>], [io].</a:t>
            </a:r>
          </a:p>
          <a:p>
            <a:endParaRPr lang="en-US" b="1" dirty="0"/>
          </a:p>
          <a:p>
            <a:r>
              <a:rPr lang="en-US" b="1" dirty="0"/>
              <a:t>Procedure:</a:t>
            </a:r>
          </a:p>
          <a:p>
            <a:pPr marL="0" indent="0">
              <a:buNone/>
            </a:pPr>
            <a:r>
              <a:rPr lang="en-GB" baseline="0" dirty="0"/>
              <a:t>1. The teacher goes through the instruction slide with students. A ‘</a:t>
            </a:r>
            <a:r>
              <a:rPr lang="en-GB" baseline="0" dirty="0" err="1"/>
              <a:t>vocabulario</a:t>
            </a:r>
            <a:r>
              <a:rPr lang="en-GB" baseline="0" dirty="0"/>
              <a:t>’ box will appear (click on it to reveal unknown words), but this could be shown after the main activity (see notes below).</a:t>
            </a:r>
          </a:p>
          <a:p>
            <a:pPr marL="0" indent="0">
              <a:buNone/>
            </a:pPr>
            <a:r>
              <a:rPr lang="en-GB" baseline="0" dirty="0"/>
              <a:t>2. Students in pairs take it in turns to read out the text to their partner who has to listen out for the missing SSCs.</a:t>
            </a:r>
          </a:p>
          <a:p>
            <a:pPr marL="0" indent="0">
              <a:buNone/>
            </a:pPr>
            <a:endParaRPr lang="en-GB" baseline="0" dirty="0"/>
          </a:p>
          <a:p>
            <a:pPr marL="0" indent="0">
              <a:buNone/>
            </a:pPr>
            <a:r>
              <a:rPr lang="en-GB" b="1" baseline="0" dirty="0"/>
              <a:t>Notes</a:t>
            </a:r>
            <a:r>
              <a:rPr lang="en-GB" baseline="0" dirty="0"/>
              <a:t>: Some more proficient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 unknown words.</a:t>
            </a:r>
          </a:p>
          <a:p>
            <a:pPr marL="0" indent="0">
              <a:buNone/>
            </a:pPr>
            <a:endParaRPr lang="en-GB" b="0" baseline="0" dirty="0"/>
          </a:p>
          <a:p>
            <a:pPr fontAlgn="ctr"/>
            <a:r>
              <a:rPr lang="en-US" b="0" dirty="0"/>
              <a:t>Photo from Wikipedia (Creative Commons)</a:t>
            </a:r>
            <a:br>
              <a:rPr lang="en-US" b="0" dirty="0"/>
            </a:br>
            <a:r>
              <a:rPr lang="en-US" b="0" dirty="0"/>
              <a:t>https://commons.wikimedia.org/wiki/File:Alberto_Contador_2017.jpg</a:t>
            </a:r>
            <a:br>
              <a:rPr lang="en-US" b="0" dirty="0"/>
            </a:br>
            <a:r>
              <a:rPr lang="en-US" b="0" dirty="0"/>
              <a:t>Axel </a:t>
            </a:r>
            <a:r>
              <a:rPr lang="en-US" b="0" dirty="0" err="1"/>
              <a:t>Watrin</a:t>
            </a:r>
            <a:r>
              <a:rPr lang="en-US" b="0" dirty="0"/>
              <a:t>, CC BY-SA 4.0 &lt;https://creativecommons.org/licenses/by-sa/4.0&gt;, via Wikimedia Commons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979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 </a:t>
            </a:r>
            <a:br>
              <a:rPr lang="en-GB" b="0" baseline="0" dirty="0"/>
            </a:br>
            <a:r>
              <a:rPr lang="en-GB" b="0" baseline="0" dirty="0"/>
              <a:t>la </a:t>
            </a:r>
            <a:r>
              <a:rPr lang="en-GB" b="0" baseline="0" dirty="0" err="1"/>
              <a:t>bienvenida</a:t>
            </a:r>
            <a:r>
              <a:rPr lang="en-GB" b="0" baseline="0" dirty="0"/>
              <a:t> [4950]; el </a:t>
            </a:r>
            <a:r>
              <a:rPr lang="en-GB" b="0" baseline="0" dirty="0" err="1"/>
              <a:t>campeón</a:t>
            </a:r>
            <a:r>
              <a:rPr lang="en-GB" b="0" baseline="0" dirty="0"/>
              <a:t> [2820]; el </a:t>
            </a:r>
            <a:r>
              <a:rPr lang="en-GB" b="0" baseline="0" dirty="0" err="1"/>
              <a:t>circuito</a:t>
            </a:r>
            <a:r>
              <a:rPr lang="en-GB" b="0" baseline="0" dirty="0"/>
              <a:t> [3151]; el </a:t>
            </a:r>
            <a:r>
              <a:rPr lang="en-GB" b="0" baseline="0" dirty="0" err="1"/>
              <a:t>ciclismo</a:t>
            </a:r>
            <a:r>
              <a:rPr lang="en-GB" b="0" baseline="0" dirty="0"/>
              <a:t> [&gt;5000]; el </a:t>
            </a:r>
            <a:r>
              <a:rPr lang="en-GB" b="0" baseline="0" dirty="0" err="1"/>
              <a:t>triunfo</a:t>
            </a:r>
            <a:r>
              <a:rPr lang="en-GB" b="0" baseline="0" dirty="0"/>
              <a:t> [&gt;5000]; el </a:t>
            </a:r>
            <a:r>
              <a:rPr lang="en-GB" b="0" baseline="0" dirty="0" err="1"/>
              <a:t>evento</a:t>
            </a:r>
            <a:r>
              <a:rPr lang="en-GB" b="0" baseline="0" dirty="0"/>
              <a:t> [1518]; el </a:t>
            </a:r>
            <a:r>
              <a:rPr lang="en-GB" b="0" baseline="0" dirty="0" err="1"/>
              <a:t>pódium</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dirty="0"/>
              <a:t>Source: Davies, M. &amp; Davies, K. (2018</a:t>
            </a:r>
            <a:r>
              <a:rPr lang="en-GB" i="0" dirty="0"/>
              <a:t>)</a:t>
            </a:r>
            <a:r>
              <a:rPr lang="en-GB" i="1" dirty="0"/>
              <a:t>. A frequency dictionary of Spanish: Core vocabulary for learners </a:t>
            </a:r>
            <a:r>
              <a:rPr lang="en-GB" dirty="0"/>
              <a:t>(2nd ed.). Routledge: London</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955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 (for five slides)</a:t>
            </a:r>
          </a:p>
          <a:p>
            <a:endParaRPr lang="en-US" b="1" dirty="0"/>
          </a:p>
          <a:p>
            <a:r>
              <a:rPr lang="en-US" b="1" dirty="0"/>
              <a:t>Aim: </a:t>
            </a:r>
            <a:r>
              <a:rPr lang="en-US" b="0" dirty="0"/>
              <a:t>to present new vocabulary items before the following listening activity.</a:t>
            </a:r>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br>
              <a:rPr lang="en-US" b="0" baseline="0" dirty="0"/>
            </a:br>
            <a:r>
              <a:rPr lang="en-US" b="1" baseline="0" dirty="0"/>
              <a:t>Note</a:t>
            </a:r>
            <a:r>
              <a:rPr lang="en-US" b="0" baseline="0" dirty="0"/>
              <a:t>: if desired, teachers can click on each text box to hear native speaker audio again for the numbers.</a:t>
            </a:r>
            <a:endParaRPr lang="en-US" b="0" dirty="0"/>
          </a:p>
          <a:p>
            <a:endParaRPr lang="en-US" b="0" dirty="0"/>
          </a:p>
          <a:p>
            <a:r>
              <a:rPr lang="en-GB" b="1" dirty="0"/>
              <a:t>Transcript:</a:t>
            </a:r>
            <a:br>
              <a:rPr lang="en-GB" dirty="0"/>
            </a:br>
            <a:r>
              <a:rPr lang="en-GB" dirty="0" err="1"/>
              <a:t>cuarenta</a:t>
            </a:r>
            <a:br>
              <a:rPr lang="en-GB" dirty="0"/>
            </a:br>
            <a:r>
              <a:rPr lang="en-GB" dirty="0" err="1"/>
              <a:t>cincuenta</a:t>
            </a:r>
            <a:br>
              <a:rPr lang="en-GB" dirty="0"/>
            </a:br>
            <a:r>
              <a:rPr lang="en-GB" dirty="0" err="1"/>
              <a:t>sesenta</a:t>
            </a:r>
            <a:br>
              <a:rPr lang="en-GB" dirty="0"/>
            </a:br>
            <a:r>
              <a:rPr lang="en-GB" dirty="0" err="1"/>
              <a:t>setenta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136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[1/4]</a:t>
            </a:r>
          </a:p>
          <a:p>
            <a:endParaRPr lang="en-US" b="1" dirty="0"/>
          </a:p>
          <a:p>
            <a:r>
              <a:rPr lang="en-US" b="1" dirty="0"/>
              <a:t>Aim: </a:t>
            </a:r>
            <a:r>
              <a:rPr lang="en-US" b="0" dirty="0"/>
              <a:t>to promote aural and written</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the audio button to hear the number.</a:t>
            </a:r>
            <a:br>
              <a:rPr lang="en-US" b="0" dirty="0"/>
            </a:br>
            <a:r>
              <a:rPr lang="en-US" b="0" dirty="0"/>
              <a:t>2. Students say</a:t>
            </a:r>
            <a:r>
              <a:rPr lang="en-US" b="0" baseline="0" dirty="0"/>
              <a:t> the English for the number in Spanish on the slide.</a:t>
            </a:r>
            <a:endParaRPr lang="en-US" b="0" dirty="0"/>
          </a:p>
          <a:p>
            <a:r>
              <a:rPr lang="en-US" b="0" dirty="0"/>
              <a:t>3. Click to bring up the written word in Spanish. It disappears almost immediately.</a:t>
            </a:r>
            <a:br>
              <a:rPr lang="en-US" b="0" dirty="0"/>
            </a:br>
            <a:r>
              <a:rPr lang="en-US" b="0" dirty="0"/>
              <a:t>4. Students say the Spanish word.</a:t>
            </a:r>
            <a:br>
              <a:rPr lang="en-US" b="0" dirty="0"/>
            </a:br>
            <a:r>
              <a:rPr lang="en-US" b="0" dirty="0"/>
              <a:t>5. Repeat for slides 3-5.</a:t>
            </a:r>
            <a:br>
              <a:rPr lang="en-US" b="0" dirty="0"/>
            </a:b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05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12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[3/15]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880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[3/4]</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276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[4/4]</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442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5 </a:t>
            </a:r>
            <a:r>
              <a:rPr lang="es-ES" b="0" dirty="0"/>
              <a:t>minutes</a:t>
            </a:r>
            <a:endParaRPr lang="en-US" b="0" dirty="0"/>
          </a:p>
          <a:p>
            <a:endParaRPr lang="es-GB" dirty="0"/>
          </a:p>
          <a:p>
            <a:r>
              <a:rPr lang="en-US" b="1" dirty="0"/>
              <a:t>Aim:</a:t>
            </a:r>
            <a:r>
              <a:rPr lang="en-US" b="0" dirty="0"/>
              <a:t> </a:t>
            </a:r>
            <a:r>
              <a:rPr lang="en-GB" dirty="0"/>
              <a:t>to practise aural comprehension of numbers.</a:t>
            </a:r>
            <a:endParaRPr lang="en-GB" baseline="0" dirty="0"/>
          </a:p>
          <a:p>
            <a:endParaRPr lang="en-US" b="1" dirty="0"/>
          </a:p>
          <a:p>
            <a:r>
              <a:rPr lang="en-US" b="1" dirty="0"/>
              <a:t>Procedure:</a:t>
            </a:r>
          </a:p>
          <a:p>
            <a:pPr marL="228600" indent="-228600">
              <a:buAutoNum type="arabicPeriod"/>
            </a:pPr>
            <a:r>
              <a:rPr lang="en-GB" baseline="0" dirty="0"/>
              <a:t>Students listen to the recording and write the results of each match.</a:t>
            </a:r>
          </a:p>
          <a:p>
            <a:pPr marL="228600" indent="-228600">
              <a:buAutoNum type="arabicPeriod"/>
            </a:pPr>
            <a:endParaRPr lang="en-GB" baseline="0" dirty="0"/>
          </a:p>
          <a:p>
            <a:pPr marL="0" indent="0">
              <a:buNone/>
            </a:pPr>
            <a:r>
              <a:rPr lang="en-GB" b="1" baseline="0" dirty="0"/>
              <a:t>Transcript:</a:t>
            </a:r>
          </a:p>
          <a:p>
            <a:pPr marL="0" indent="0">
              <a:buNone/>
            </a:pPr>
            <a:r>
              <a:rPr lang="en-GB" baseline="0" dirty="0"/>
              <a:t>1. </a:t>
            </a:r>
            <a:r>
              <a:rPr lang="en-GB" baseline="0" dirty="0" err="1"/>
              <a:t>Vamos</a:t>
            </a:r>
            <a:r>
              <a:rPr lang="en-GB" baseline="0" dirty="0"/>
              <a:t> a </a:t>
            </a:r>
            <a:r>
              <a:rPr lang="en-GB" baseline="0" dirty="0" err="1"/>
              <a:t>ver</a:t>
            </a:r>
            <a:r>
              <a:rPr lang="en-GB" baseline="0" dirty="0"/>
              <a:t> los </a:t>
            </a:r>
            <a:r>
              <a:rPr lang="en-GB" baseline="0" dirty="0" err="1"/>
              <a:t>últimos</a:t>
            </a:r>
            <a:r>
              <a:rPr lang="en-GB" baseline="0" dirty="0"/>
              <a:t> </a:t>
            </a:r>
            <a:r>
              <a:rPr lang="en-GB" baseline="0" dirty="0" err="1"/>
              <a:t>resultados</a:t>
            </a:r>
            <a:r>
              <a:rPr lang="en-GB" baseline="0" dirty="0"/>
              <a:t> de los </a:t>
            </a:r>
            <a:r>
              <a:rPr lang="en-GB" baseline="0" dirty="0" err="1"/>
              <a:t>partidos</a:t>
            </a:r>
            <a:r>
              <a:rPr lang="en-GB" baseline="0" dirty="0"/>
              <a:t> de la </a:t>
            </a:r>
            <a:r>
              <a:rPr lang="en-GB" baseline="0" dirty="0" err="1"/>
              <a:t>liga</a:t>
            </a:r>
            <a:r>
              <a:rPr lang="en-GB" baseline="0" dirty="0"/>
              <a:t> </a:t>
            </a:r>
            <a:r>
              <a:rPr lang="en-GB" baseline="0" dirty="0" err="1"/>
              <a:t>española</a:t>
            </a:r>
            <a:r>
              <a:rPr lang="en-GB" baseline="0" dirty="0"/>
              <a:t> de </a:t>
            </a:r>
            <a:r>
              <a:rPr lang="en-GB" baseline="0" dirty="0" err="1"/>
              <a:t>baloncesto</a:t>
            </a:r>
            <a:r>
              <a:rPr lang="en-GB" baseline="0" dirty="0"/>
              <a:t>. Real Madrid </a:t>
            </a:r>
            <a:r>
              <a:rPr lang="en-GB" baseline="0" dirty="0" err="1"/>
              <a:t>gana</a:t>
            </a:r>
            <a:r>
              <a:rPr lang="en-GB" baseline="0" dirty="0"/>
              <a:t> con 79 puntos contra Gran </a:t>
            </a:r>
            <a:r>
              <a:rPr lang="en-GB" baseline="0" dirty="0" err="1"/>
              <a:t>Canaria</a:t>
            </a:r>
            <a:r>
              <a:rPr lang="en-GB" baseline="0" dirty="0"/>
              <a:t>, con 53 puntos. Tenerife </a:t>
            </a:r>
            <a:r>
              <a:rPr lang="en-GB" baseline="0" dirty="0" err="1"/>
              <a:t>pierde</a:t>
            </a:r>
            <a:r>
              <a:rPr lang="en-GB" baseline="0" dirty="0"/>
              <a:t> con 67 puntos contra los 77 puntos de Barcelona. Valencia </a:t>
            </a:r>
            <a:r>
              <a:rPr lang="en-GB" baseline="0" dirty="0" err="1"/>
              <a:t>gana</a:t>
            </a:r>
            <a:r>
              <a:rPr lang="en-GB" baseline="0" dirty="0"/>
              <a:t> con 70 puntos contra el Real Betis, </a:t>
            </a:r>
            <a:r>
              <a:rPr lang="en-GB" baseline="0" dirty="0" err="1"/>
              <a:t>pues</a:t>
            </a:r>
            <a:r>
              <a:rPr lang="en-GB" baseline="0" dirty="0"/>
              <a:t> </a:t>
            </a:r>
            <a:r>
              <a:rPr lang="en-GB" baseline="0" dirty="0" err="1"/>
              <a:t>pierde</a:t>
            </a:r>
            <a:r>
              <a:rPr lang="en-GB" baseline="0" dirty="0"/>
              <a:t> con 56 puntos. </a:t>
            </a:r>
            <a:r>
              <a:rPr lang="en-GB" baseline="0" dirty="0" err="1"/>
              <a:t>Finalmente</a:t>
            </a:r>
            <a:r>
              <a:rPr lang="en-GB" baseline="0" dirty="0"/>
              <a:t>, Bilbao </a:t>
            </a:r>
            <a:r>
              <a:rPr lang="en-GB" baseline="0" dirty="0" err="1"/>
              <a:t>pasa</a:t>
            </a:r>
            <a:r>
              <a:rPr lang="en-GB" baseline="0" dirty="0"/>
              <a:t> a la </a:t>
            </a:r>
            <a:r>
              <a:rPr lang="en-GB" baseline="0" dirty="0" err="1"/>
              <a:t>semifinal</a:t>
            </a:r>
            <a:r>
              <a:rPr lang="en-GB" baseline="0" dirty="0"/>
              <a:t> con 64 puntos y Murcia no </a:t>
            </a:r>
            <a:r>
              <a:rPr lang="en-GB" baseline="0" dirty="0" err="1"/>
              <a:t>pasa</a:t>
            </a:r>
            <a:r>
              <a:rPr lang="en-GB" baseline="0" dirty="0"/>
              <a:t> con solo 48 puntos.</a:t>
            </a:r>
            <a:endParaRPr lang="es-GB" dirty="0"/>
          </a:p>
          <a:p>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Photos from Wikipedia (Creative Commons)</a:t>
            </a:r>
            <a:endParaRPr lang="en-GB"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448629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‘estáis’ and to introduce ‘sois’; to revise </a:t>
            </a:r>
            <a:r>
              <a:rPr lang="es-ES" dirty="0" err="1"/>
              <a:t>the</a:t>
            </a:r>
            <a:r>
              <a:rPr lang="es-ES" dirty="0"/>
              <a:t> </a:t>
            </a:r>
            <a:r>
              <a:rPr lang="es-ES" dirty="0" err="1"/>
              <a:t>difference</a:t>
            </a:r>
            <a:r>
              <a:rPr lang="es-ES" dirty="0"/>
              <a:t> in </a:t>
            </a:r>
            <a:r>
              <a:rPr lang="es-ES" dirty="0" err="1"/>
              <a:t>meaning</a:t>
            </a:r>
            <a:r>
              <a:rPr lang="es-ES" dirty="0"/>
              <a:t> of </a:t>
            </a:r>
            <a:r>
              <a:rPr lang="es-ES" dirty="0" err="1"/>
              <a:t>verbs</a:t>
            </a:r>
            <a:r>
              <a:rPr lang="es-ES" dirty="0"/>
              <a:t>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sentence</a:t>
            </a:r>
            <a:r>
              <a:rPr lang="es-ES" b="0" dirty="0"/>
              <a:t> to show </a:t>
            </a:r>
            <a:r>
              <a:rPr lang="es-ES" b="0" dirty="0" err="1"/>
              <a:t>students</a:t>
            </a:r>
            <a:r>
              <a:rPr lang="es-ES" b="0" dirty="0"/>
              <a:t> the English </a:t>
            </a:r>
            <a:r>
              <a:rPr lang="es-ES" b="0" dirty="0" err="1"/>
              <a:t>sentences</a:t>
            </a:r>
            <a:r>
              <a:rPr lang="es-ES" b="0" dirty="0"/>
              <a:t> and </a:t>
            </a:r>
            <a:r>
              <a:rPr lang="es-ES" b="0" dirty="0" err="1"/>
              <a:t>elicit</a:t>
            </a:r>
            <a:r>
              <a:rPr lang="es-ES" b="0" dirty="0"/>
              <a:t> the </a:t>
            </a:r>
            <a:r>
              <a:rPr lang="es-ES" b="0" dirty="0" err="1"/>
              <a:t>Spanish</a:t>
            </a:r>
            <a:r>
              <a:rPr lang="es-ES" b="0" dirty="0"/>
              <a:t> </a:t>
            </a:r>
            <a:r>
              <a:rPr lang="es-ES" b="0" dirty="0" err="1"/>
              <a:t>translation</a:t>
            </a:r>
            <a:r>
              <a:rPr lang="es-E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967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a:t>
            </a:r>
            <a:r>
              <a:rPr lang="es-ES" b="0" dirty="0" err="1"/>
              <a:t>learn</a:t>
            </a:r>
            <a:r>
              <a:rPr lang="es-ES" b="0" dirty="0"/>
              <a:t> </a:t>
            </a:r>
            <a:r>
              <a:rPr lang="es-ES" b="0" dirty="0" err="1"/>
              <a:t>about</a:t>
            </a:r>
            <a:r>
              <a:rPr lang="es-ES" b="0" dirty="0"/>
              <a:t> the </a:t>
            </a:r>
            <a:r>
              <a:rPr lang="es-ES" b="0" dirty="0" err="1"/>
              <a:t>differences</a:t>
            </a:r>
            <a:r>
              <a:rPr lang="es-ES" b="0" dirty="0"/>
              <a:t> in </a:t>
            </a:r>
            <a:r>
              <a:rPr lang="es-ES" b="0" dirty="0" err="1"/>
              <a:t>meaning</a:t>
            </a:r>
            <a:r>
              <a:rPr lang="es-ES" b="0" dirty="0"/>
              <a:t> of </a:t>
            </a:r>
            <a:r>
              <a:rPr lang="es-ES" b="0" dirty="0" err="1"/>
              <a:t>certain</a:t>
            </a:r>
            <a:r>
              <a:rPr lang="es-ES" b="0" dirty="0"/>
              <a:t> </a:t>
            </a:r>
            <a:r>
              <a:rPr lang="es-ES" b="0" dirty="0" err="1"/>
              <a:t>adjectives</a:t>
            </a:r>
            <a:r>
              <a:rPr lang="es-ES" b="0" dirty="0"/>
              <a:t> </a:t>
            </a:r>
            <a:r>
              <a:rPr lang="es-ES" b="0" dirty="0" err="1"/>
              <a:t>depending</a:t>
            </a:r>
            <a:r>
              <a:rPr lang="es-ES" b="0" dirty="0"/>
              <a:t> </a:t>
            </a:r>
            <a:r>
              <a:rPr lang="es-ES" b="0" dirty="0" err="1"/>
              <a:t>on</a:t>
            </a:r>
            <a:r>
              <a:rPr lang="es-ES" b="0" dirty="0"/>
              <a:t> their use </a:t>
            </a:r>
            <a:r>
              <a:rPr lang="es-ES" b="0" dirty="0" err="1"/>
              <a:t>with</a:t>
            </a:r>
            <a:r>
              <a:rPr lang="es-ES" b="0" dirty="0"/>
              <a:t> ‘ser’ </a:t>
            </a:r>
            <a:r>
              <a:rPr lang="es-ES" b="0" dirty="0" err="1"/>
              <a:t>or</a:t>
            </a:r>
            <a:r>
              <a:rPr lang="es-ES" b="0" dirty="0"/>
              <a:t> ‘estar’; </a:t>
            </a:r>
            <a:r>
              <a:rPr lang="es-ES" b="0" dirty="0" err="1"/>
              <a:t>to</a:t>
            </a:r>
            <a:r>
              <a:rPr lang="es-ES" b="0" dirty="0"/>
              <a:t> </a:t>
            </a:r>
            <a:r>
              <a:rPr lang="es-ES" b="0" dirty="0" err="1"/>
              <a:t>remind</a:t>
            </a:r>
            <a:r>
              <a:rPr lang="es-ES" b="0" dirty="0"/>
              <a:t> </a:t>
            </a:r>
            <a:r>
              <a:rPr lang="es-ES" b="0" dirty="0" err="1"/>
              <a:t>students</a:t>
            </a:r>
            <a:r>
              <a:rPr lang="es-ES" b="0" dirty="0"/>
              <a:t> </a:t>
            </a:r>
            <a:r>
              <a:rPr lang="es-ES" b="0" dirty="0" err="1"/>
              <a:t>about</a:t>
            </a:r>
            <a:r>
              <a:rPr lang="es-ES" b="0" dirty="0"/>
              <a:t> </a:t>
            </a:r>
            <a:r>
              <a:rPr lang="es-ES" b="0" dirty="0" err="1"/>
              <a:t>adjective</a:t>
            </a:r>
            <a:r>
              <a:rPr lang="es-ES" b="0" dirty="0"/>
              <a:t> </a:t>
            </a:r>
            <a:r>
              <a:rPr lang="es-ES" b="0" dirty="0" err="1"/>
              <a:t>agreement</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the example sentences and compare the differences.</a:t>
            </a:r>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425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s-ES" b="0" dirty="0"/>
              <a:t>To </a:t>
            </a:r>
            <a:r>
              <a:rPr lang="es-ES" b="0" dirty="0" err="1"/>
              <a:t>understand</a:t>
            </a:r>
            <a:r>
              <a:rPr lang="es-ES" b="0" dirty="0"/>
              <a:t> </a:t>
            </a:r>
            <a:r>
              <a:rPr lang="es-ES" b="0" dirty="0" err="1"/>
              <a:t>the</a:t>
            </a:r>
            <a:r>
              <a:rPr lang="es-ES" b="0" dirty="0"/>
              <a:t> use of ‘sois’ and ‘estáis’ </a:t>
            </a:r>
            <a:r>
              <a:rPr lang="es-ES" b="0" baseline="0" dirty="0"/>
              <a:t>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Students 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Then they write the meaning of the bold words in English.</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125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‘estamos’ and ‘somos’; to revise </a:t>
            </a:r>
            <a:r>
              <a:rPr lang="es-ES" dirty="0" err="1"/>
              <a:t>the</a:t>
            </a:r>
            <a:r>
              <a:rPr lang="es-ES" dirty="0"/>
              <a:t> </a:t>
            </a:r>
            <a:r>
              <a:rPr lang="es-ES" dirty="0" err="1"/>
              <a:t>difference</a:t>
            </a:r>
            <a:r>
              <a:rPr lang="es-ES" dirty="0"/>
              <a:t> in </a:t>
            </a:r>
            <a:r>
              <a:rPr lang="es-ES" dirty="0" err="1"/>
              <a:t>meaning</a:t>
            </a:r>
            <a:r>
              <a:rPr lang="es-ES" dirty="0"/>
              <a:t> of </a:t>
            </a:r>
            <a:r>
              <a:rPr lang="es-ES" dirty="0" err="1"/>
              <a:t>verbs</a:t>
            </a:r>
            <a:r>
              <a:rPr lang="es-ES" dirty="0"/>
              <a:t>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sentence</a:t>
            </a:r>
            <a:r>
              <a:rPr lang="es-ES" b="0" dirty="0"/>
              <a:t> to show </a:t>
            </a:r>
            <a:r>
              <a:rPr lang="es-ES" b="0" dirty="0" err="1"/>
              <a:t>students</a:t>
            </a:r>
            <a:r>
              <a:rPr lang="es-ES" b="0" dirty="0"/>
              <a:t> the English </a:t>
            </a:r>
            <a:r>
              <a:rPr lang="es-ES" b="0" dirty="0" err="1"/>
              <a:t>sentences</a:t>
            </a:r>
            <a:r>
              <a:rPr lang="es-ES" b="0" dirty="0"/>
              <a:t> and </a:t>
            </a:r>
            <a:r>
              <a:rPr lang="es-ES" b="0" dirty="0" err="1"/>
              <a:t>elicit</a:t>
            </a:r>
            <a:r>
              <a:rPr lang="es-ES" b="0" dirty="0"/>
              <a:t> the </a:t>
            </a:r>
            <a:r>
              <a:rPr lang="es-ES" b="0" dirty="0" err="1"/>
              <a:t>Spanish</a:t>
            </a:r>
            <a:r>
              <a:rPr lang="es-ES" b="0" dirty="0"/>
              <a:t> </a:t>
            </a:r>
            <a:r>
              <a:rPr lang="es-ES" b="0" dirty="0" err="1"/>
              <a:t>translation</a:t>
            </a:r>
            <a:r>
              <a:rPr lang="es-E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49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a:t>
            </a:r>
            <a:r>
              <a:rPr lang="es-ES" dirty="0" err="1"/>
              <a:t>the</a:t>
            </a:r>
            <a:r>
              <a:rPr lang="es-ES" dirty="0"/>
              <a:t> </a:t>
            </a:r>
            <a:r>
              <a:rPr lang="es-ES" dirty="0" err="1"/>
              <a:t>pronouns</a:t>
            </a:r>
            <a:r>
              <a:rPr lang="es-ES" dirty="0"/>
              <a:t> nosotros/nosotras and introduce vosotros/vosotras.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to</a:t>
            </a:r>
            <a:r>
              <a:rPr lang="es-ES" b="0" dirty="0"/>
              <a:t> </a:t>
            </a:r>
            <a:r>
              <a:rPr lang="es-ES" b="0" dirty="0" err="1"/>
              <a:t>reveal</a:t>
            </a:r>
            <a:r>
              <a:rPr lang="es-ES" b="0" dirty="0"/>
              <a:t> </a:t>
            </a:r>
            <a:r>
              <a:rPr lang="es-ES" b="0" dirty="0" err="1"/>
              <a:t>each</a:t>
            </a:r>
            <a:r>
              <a:rPr lang="es-ES" b="0" dirty="0"/>
              <a:t> </a:t>
            </a:r>
            <a:r>
              <a:rPr lang="es-ES" b="0" dirty="0" err="1"/>
              <a:t>sentence</a:t>
            </a:r>
            <a:r>
              <a:rPr lang="es-ES" b="0" dirty="0"/>
              <a:t>. </a:t>
            </a:r>
            <a:r>
              <a:rPr lang="es-ES" b="0" dirty="0" err="1"/>
              <a:t>Elicit</a:t>
            </a:r>
            <a:r>
              <a:rPr lang="es-ES" b="0" dirty="0"/>
              <a:t> </a:t>
            </a:r>
            <a:r>
              <a:rPr lang="es-ES" b="0" dirty="0" err="1"/>
              <a:t>previously</a:t>
            </a:r>
            <a:r>
              <a:rPr lang="es-ES" b="0" dirty="0"/>
              <a:t> </a:t>
            </a:r>
            <a:r>
              <a:rPr lang="es-ES" b="0" dirty="0" err="1"/>
              <a:t>taught</a:t>
            </a:r>
            <a:r>
              <a:rPr lang="es-ES" b="0" dirty="0"/>
              <a:t> </a:t>
            </a:r>
            <a:r>
              <a:rPr lang="es-ES" b="0" dirty="0" err="1"/>
              <a:t>knowledge</a:t>
            </a:r>
            <a:r>
              <a:rPr lang="es-ES" b="0" dirty="0"/>
              <a: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99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10</a:t>
            </a:r>
            <a:r>
              <a:rPr lang="en-GB" b="0" dirty="0"/>
              <a:t> </a:t>
            </a:r>
            <a:r>
              <a:rPr lang="es-ES" b="0" dirty="0"/>
              <a:t>minutes</a:t>
            </a:r>
            <a:endParaRPr lang="en-US" b="0" dirty="0"/>
          </a:p>
          <a:p>
            <a:endParaRPr lang="es-GB" dirty="0"/>
          </a:p>
          <a:p>
            <a:r>
              <a:rPr lang="en-US" b="1" dirty="0"/>
              <a:t>Aim: </a:t>
            </a:r>
            <a:r>
              <a:rPr lang="es-ES" b="0" dirty="0" err="1"/>
              <a:t>To</a:t>
            </a:r>
            <a:r>
              <a:rPr lang="es-ES" b="0" dirty="0"/>
              <a:t> </a:t>
            </a:r>
            <a:r>
              <a:rPr lang="es-ES" b="0" dirty="0" err="1"/>
              <a:t>practise</a:t>
            </a:r>
            <a:r>
              <a:rPr lang="es-ES" b="0" dirty="0"/>
              <a:t> </a:t>
            </a:r>
            <a:r>
              <a:rPr lang="es-ES" b="0" dirty="0" err="1"/>
              <a:t>written</a:t>
            </a:r>
            <a:r>
              <a:rPr lang="es-ES" b="0" dirty="0"/>
              <a:t> </a:t>
            </a:r>
            <a:r>
              <a:rPr lang="es-ES" b="0" dirty="0" err="1"/>
              <a:t>understanding</a:t>
            </a:r>
            <a:r>
              <a:rPr lang="es-ES" b="0" dirty="0"/>
              <a:t> of </a:t>
            </a:r>
            <a:r>
              <a:rPr lang="es-ES" b="0" dirty="0" err="1"/>
              <a:t>the</a:t>
            </a:r>
            <a:r>
              <a:rPr lang="es-ES" b="0" dirty="0"/>
              <a:t> new gramar </a:t>
            </a:r>
            <a:r>
              <a:rPr lang="es-ES" b="0" dirty="0" err="1"/>
              <a:t>features</a:t>
            </a:r>
            <a:r>
              <a:rPr lang="es-ES" b="0" dirty="0"/>
              <a:t> and </a:t>
            </a:r>
            <a:r>
              <a:rPr lang="es-ES" b="0" dirty="0" err="1"/>
              <a:t>vocabulary</a:t>
            </a:r>
            <a:r>
              <a:rPr lang="es-ES" b="0" dirty="0"/>
              <a:t> </a:t>
            </a:r>
            <a:r>
              <a:rPr lang="es-ES" b="0" dirty="0" err="1"/>
              <a:t>from</a:t>
            </a:r>
            <a:r>
              <a:rPr lang="es-ES" b="0" dirty="0"/>
              <a:t> </a:t>
            </a:r>
            <a:r>
              <a:rPr lang="es-ES" b="0" dirty="0" err="1"/>
              <a:t>this</a:t>
            </a:r>
            <a:r>
              <a:rPr lang="es-ES" b="0" dirty="0"/>
              <a:t> </a:t>
            </a:r>
            <a:r>
              <a:rPr lang="es-ES" b="0" dirty="0" err="1"/>
              <a:t>week</a:t>
            </a:r>
            <a:r>
              <a:rPr lang="es-ES" b="0" dirty="0"/>
              <a:t> in </a:t>
            </a:r>
            <a:r>
              <a:rPr lang="es-ES" b="0" dirty="0" err="1"/>
              <a:t>context</a:t>
            </a:r>
            <a:r>
              <a:rPr lang="es-ES" b="0" dirty="0"/>
              <a:t>; </a:t>
            </a:r>
            <a:r>
              <a:rPr lang="es-ES" b="0" dirty="0" err="1"/>
              <a:t>to</a:t>
            </a:r>
            <a:r>
              <a:rPr lang="es-ES" b="0" dirty="0"/>
              <a:t> </a:t>
            </a:r>
            <a:r>
              <a:rPr lang="es-ES" b="0" dirty="0" err="1"/>
              <a:t>connect</a:t>
            </a:r>
            <a:r>
              <a:rPr lang="es-ES" b="0" dirty="0"/>
              <a:t> </a:t>
            </a:r>
            <a:r>
              <a:rPr lang="es-ES" b="0" dirty="0" err="1"/>
              <a:t>verb</a:t>
            </a:r>
            <a:r>
              <a:rPr lang="es-ES" b="0" dirty="0"/>
              <a:t> </a:t>
            </a:r>
            <a:r>
              <a:rPr lang="es-ES" b="0" dirty="0" err="1"/>
              <a:t>endings</a:t>
            </a:r>
            <a:r>
              <a:rPr lang="es-ES" b="0" dirty="0"/>
              <a:t> </a:t>
            </a:r>
            <a:r>
              <a:rPr lang="es-ES" b="0" dirty="0" err="1"/>
              <a:t>with</a:t>
            </a:r>
            <a:r>
              <a:rPr lang="es-ES" b="0" dirty="0"/>
              <a:t> </a:t>
            </a:r>
            <a:r>
              <a:rPr lang="es-ES" b="0" dirty="0" err="1"/>
              <a:t>the</a:t>
            </a:r>
            <a:r>
              <a:rPr lang="es-ES" b="0" dirty="0"/>
              <a:t> personal </a:t>
            </a:r>
            <a:r>
              <a:rPr lang="es-ES" b="0" dirty="0" err="1"/>
              <a:t>pronouns</a:t>
            </a:r>
            <a:r>
              <a:rPr lang="es-ES" b="0" dirty="0"/>
              <a:t> ‘nosotros/as’ and ‘vosotros/as’.</a:t>
            </a:r>
          </a:p>
          <a:p>
            <a:endParaRPr lang="en-US" b="1" dirty="0"/>
          </a:p>
          <a:p>
            <a:r>
              <a:rPr lang="en-US" b="1" dirty="0"/>
              <a:t>Procedure:</a:t>
            </a:r>
          </a:p>
          <a:p>
            <a:pPr marL="228600" indent="-228600">
              <a:buAutoNum type="arabicPeriod"/>
            </a:pPr>
            <a:r>
              <a:rPr lang="en-US" b="0" dirty="0"/>
              <a:t>Students read the text and decide which is the correct subject pronoun, ‘</a:t>
            </a:r>
            <a:r>
              <a:rPr lang="en-US" b="0" dirty="0" err="1"/>
              <a:t>nosotras</a:t>
            </a:r>
            <a:r>
              <a:rPr lang="en-US" b="0" dirty="0"/>
              <a:t>’ or ’</a:t>
            </a:r>
            <a:r>
              <a:rPr lang="en-US" b="0" dirty="0" err="1"/>
              <a:t>vosotros</a:t>
            </a:r>
            <a:r>
              <a:rPr lang="en-US" b="0" dirty="0"/>
              <a:t>’ depending on the verb that follows.</a:t>
            </a:r>
          </a:p>
          <a:p>
            <a:pPr marL="228600" indent="-228600">
              <a:buAutoNum type="arabicPeriod"/>
            </a:pPr>
            <a:r>
              <a:rPr lang="en-US" b="0" dirty="0"/>
              <a:t>Then, students listen to the recording to check their answers.</a:t>
            </a:r>
          </a:p>
          <a:p>
            <a:pPr marL="228600" indent="-228600">
              <a:buAutoNum type="arabicPeriod"/>
            </a:pPr>
            <a:r>
              <a:rPr lang="en-US" b="0" dirty="0"/>
              <a:t>Teacher shows the answers with further clicks.</a:t>
            </a:r>
          </a:p>
          <a:p>
            <a:pPr marL="0" indent="0">
              <a:buNone/>
            </a:pPr>
            <a:r>
              <a:rPr lang="es-GB" dirty="0"/>
              <a:t>4. Students listen to the different segments and provide alternative answers for what the next word could be:</a:t>
            </a:r>
          </a:p>
          <a:p>
            <a:pPr marL="285750" indent="-285750">
              <a:buAutoNum type="romanUcPeriod"/>
            </a:pPr>
            <a:r>
              <a:rPr lang="es-GB" sz="1200" dirty="0"/>
              <a:t>Si practicáis ejercicio a menudo cuidáis vuestro corazón y mejoráis vuestra salud en general. Nosotras somos sanas y no estamos... (delgadas, pálidas, débiles...)</a:t>
            </a:r>
          </a:p>
          <a:p>
            <a:pPr marL="285750" indent="-285750">
              <a:buAutoNum type="romanUcPeriod"/>
            </a:pPr>
            <a:r>
              <a:rPr lang="es-GB" sz="1200" dirty="0"/>
              <a:t>... porque hacemos deporte. </a:t>
            </a:r>
            <a:r>
              <a:rPr lang="es-GB" sz="1200" b="0" dirty="0"/>
              <a:t>Vosotros </a:t>
            </a:r>
            <a:r>
              <a:rPr lang="es-GB" sz="1200" dirty="0"/>
              <a:t>estáis en el peso ideal y estáis... (jóvenes, guapos, </a:t>
            </a:r>
            <a:r>
              <a:rPr lang="en-GB" sz="1200" dirty="0" err="1"/>
              <a:t>fuertes</a:t>
            </a:r>
            <a:r>
              <a:rPr lang="en-GB" sz="1200" dirty="0"/>
              <a:t>, </a:t>
            </a:r>
            <a:r>
              <a:rPr lang="en-GB" sz="1200" dirty="0" err="1"/>
              <a:t>sanos</a:t>
            </a:r>
            <a:r>
              <a:rPr lang="es-GB" sz="1200" dirty="0"/>
              <a:t>...)</a:t>
            </a:r>
          </a:p>
          <a:p>
            <a:pPr marL="285750" indent="-285750">
              <a:buAutoNum type="romanUcPeriod"/>
            </a:pPr>
            <a:r>
              <a:rPr lang="es-GB" sz="1200" b="0" dirty="0"/>
              <a:t>... Nosotras </a:t>
            </a:r>
            <a:r>
              <a:rPr lang="es-GB" sz="1200" dirty="0"/>
              <a:t>somos muy activas y estamos... (guapas, fuertes, sanas...)</a:t>
            </a:r>
          </a:p>
          <a:p>
            <a:pPr marL="285750" indent="-285750">
              <a:buAutoNum type="romanUcPeriod"/>
            </a:pPr>
            <a:r>
              <a:rPr lang="es-GB" sz="1200" b="0" dirty="0"/>
              <a:t>... Vosotros no estáis tan en forma y a veces estáis malos o estáis... (serios, tristes, tontos...)</a:t>
            </a:r>
          </a:p>
          <a:p>
            <a:pPr marL="285750" indent="-285750">
              <a:buAutoNum type="romanUcPeriod"/>
            </a:pPr>
            <a:r>
              <a:rPr lang="es-GB" sz="1200" b="0" dirty="0"/>
              <a:t>... pero vosotros sois jóvenes y no sois muy... (fuertes, delgados, gordos...)</a:t>
            </a:r>
          </a:p>
          <a:p>
            <a:pPr marL="285750" indent="-285750">
              <a:buAutoNum type="romanUcPeriod"/>
            </a:pPr>
            <a:r>
              <a:rPr lang="es-GB" sz="1200" b="0" dirty="0"/>
              <a:t>... vosotros, ¿estáis... (enojados, tristes, serios...)</a:t>
            </a:r>
          </a:p>
          <a:p>
            <a:pPr marL="0" indent="0">
              <a:buNone/>
            </a:pPr>
            <a:r>
              <a:rPr lang="es-GB" sz="1200" b="0" dirty="0"/>
              <a:t>5. Studen</a:t>
            </a:r>
            <a:r>
              <a:rPr lang="en-GB" sz="1200" b="0" dirty="0"/>
              <a:t>t</a:t>
            </a:r>
            <a:r>
              <a:rPr lang="es-GB" sz="1200" b="0" dirty="0"/>
              <a:t>s are encouraged to give an oral translation of the text in pairs, focusing on the translation of the adjectives depending on which verb precedes them.</a:t>
            </a:r>
          </a:p>
          <a:p>
            <a:pPr marL="285750" indent="-285750">
              <a:buAutoNum type="romanUcPeriod"/>
            </a:pPr>
            <a:endParaRPr lang="es-GB"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975709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s-ES" b="0" dirty="0" err="1"/>
              <a:t>the</a:t>
            </a:r>
            <a:r>
              <a:rPr lang="es-ES" b="0" dirty="0"/>
              <a:t> use of ‘sois’ and ‘estáis’; to </a:t>
            </a:r>
            <a:r>
              <a:rPr lang="es-ES" b="0" dirty="0" err="1"/>
              <a:t>consolidate</a:t>
            </a:r>
            <a:r>
              <a:rPr lang="es-ES" b="0" dirty="0"/>
              <a:t> </a:t>
            </a:r>
            <a:r>
              <a:rPr lang="es-ES" b="0" dirty="0" err="1"/>
              <a:t>the</a:t>
            </a:r>
            <a:r>
              <a:rPr lang="es-ES" b="0" dirty="0"/>
              <a:t> 2nd </a:t>
            </a:r>
            <a:r>
              <a:rPr lang="es-ES" b="0" dirty="0" err="1"/>
              <a:t>person</a:t>
            </a:r>
            <a:r>
              <a:rPr lang="es-ES" b="0" dirty="0"/>
              <a:t> plural </a:t>
            </a:r>
            <a:r>
              <a:rPr lang="es-ES" b="0" dirty="0" err="1"/>
              <a:t>ending</a:t>
            </a:r>
            <a:r>
              <a:rPr lang="es-ES" b="0" dirty="0"/>
              <a:t> </a:t>
            </a:r>
            <a:r>
              <a:rPr lang="es-ES" b="0" dirty="0" err="1"/>
              <a:t>for</a:t>
            </a:r>
            <a:r>
              <a:rPr lang="es-ES" b="0" dirty="0"/>
              <a:t> </a:t>
            </a:r>
            <a:r>
              <a:rPr lang="es-ES" b="0" dirty="0" err="1"/>
              <a:t>present</a:t>
            </a:r>
            <a:r>
              <a:rPr lang="es-ES" b="0" dirty="0"/>
              <a:t> tense ‘</a:t>
            </a:r>
            <a:r>
              <a:rPr lang="es-ES" b="0" dirty="0" err="1"/>
              <a:t>áis</a:t>
            </a:r>
            <a:r>
              <a:rPr lang="es-ES" b="0" dirty="0"/>
              <a:t>’; to </a:t>
            </a:r>
            <a:r>
              <a:rPr lang="es-ES" b="0" dirty="0" err="1"/>
              <a:t>practise</a:t>
            </a:r>
            <a:r>
              <a:rPr lang="es-ES" b="0" dirty="0"/>
              <a:t> </a:t>
            </a:r>
            <a:r>
              <a:rPr lang="es-ES" b="0" dirty="0" err="1"/>
              <a:t>this</a:t>
            </a:r>
            <a:r>
              <a:rPr lang="es-ES" b="0" dirty="0"/>
              <a:t> </a:t>
            </a:r>
            <a:r>
              <a:rPr lang="es-ES" b="0" dirty="0" err="1"/>
              <a:t>week’s</a:t>
            </a:r>
            <a:r>
              <a:rPr lang="es-ES" b="0" dirty="0"/>
              <a:t> </a:t>
            </a:r>
            <a:r>
              <a:rPr lang="es-ES" b="0" dirty="0" err="1"/>
              <a:t>vocabulary</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translate each text into Spanish, considering the use of ‘ser’ and ‘</a:t>
            </a:r>
            <a:r>
              <a:rPr lang="en-US" b="0" dirty="0" err="1"/>
              <a:t>estar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 shows the answers on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 call out reminds students to use the plural form of ‘you’ in each case. This call out disappears with a further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should prompt students to use either the plural masculine or the feminine forms when translating adjectives.</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220478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[4/15]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40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answers orally from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written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Respond to any misunderstandings or gaps in knowledge.</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2438994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is here: https://rachelhawkes.com/LDPresources/Yr9Spanish/Spanish_Y9_Term1ii_Wk3_audio_HW_sheet_answers.docx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For example: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 / plural in the Verb agreement (present)’ menu deals with the grammar covered in this week’s lessons.</a:t>
            </a:r>
          </a:p>
          <a:p>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0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[5/15]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0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[6/15]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36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[7/15]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34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[8/15]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265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49091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951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027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f"/></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tiff"/></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19.tiff"/><Relationship Id="rId5" Type="http://schemas.openxmlformats.org/officeDocument/2006/relationships/audio" Target="../media/audio3.wav"/><Relationship Id="rId10" Type="http://schemas.openxmlformats.org/officeDocument/2006/relationships/image" Target="../media/image18.tiff"/><Relationship Id="rId4" Type="http://schemas.openxmlformats.org/officeDocument/2006/relationships/audio" Target="../media/audio2.wav"/><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audio" Target="../media/audio7.wav"/></Relationships>
</file>

<file path=ppt/slides/_rels/slide2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audio" Target="../media/audio10.wav"/><Relationship Id="rId4" Type="http://schemas.openxmlformats.org/officeDocument/2006/relationships/audio" Target="../media/audio9.wav"/></Relationships>
</file>

<file path=ppt/slides/_rels/slide22.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14.wav"/><Relationship Id="rId11" Type="http://schemas.openxmlformats.org/officeDocument/2006/relationships/image" Target="../media/image20.png"/><Relationship Id="rId5" Type="http://schemas.openxmlformats.org/officeDocument/2006/relationships/audio" Target="../media/audio13.wav"/><Relationship Id="rId10" Type="http://schemas.microsoft.com/office/2007/relationships/hdphoto" Target="../media/hdphoto2.wdp"/><Relationship Id="rId4" Type="http://schemas.openxmlformats.org/officeDocument/2006/relationships/audio" Target="../media/audio12.wav"/><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0.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image" Target="../media/image24.png"/><Relationship Id="rId26" Type="http://schemas.microsoft.com/office/2007/relationships/hdphoto" Target="../media/hdphoto1.wdp"/><Relationship Id="rId3" Type="http://schemas.openxmlformats.org/officeDocument/2006/relationships/audio" Target="../media/audio17.wav"/><Relationship Id="rId21" Type="http://schemas.openxmlformats.org/officeDocument/2006/relationships/image" Target="../media/image27.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23.png"/><Relationship Id="rId25" Type="http://schemas.openxmlformats.org/officeDocument/2006/relationships/image" Target="../media/image5.png"/><Relationship Id="rId2" Type="http://schemas.openxmlformats.org/officeDocument/2006/relationships/notesSlide" Target="../notesSlides/notesSlide24.xml"/><Relationship Id="rId16" Type="http://schemas.openxmlformats.org/officeDocument/2006/relationships/image" Target="../media/image22.jpeg"/><Relationship Id="rId20" Type="http://schemas.openxmlformats.org/officeDocument/2006/relationships/image" Target="../media/image26.gif"/><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audio" Target="../media/audio25.wav"/><Relationship Id="rId24" Type="http://schemas.openxmlformats.org/officeDocument/2006/relationships/image" Target="../media/image30.png"/><Relationship Id="rId5" Type="http://schemas.openxmlformats.org/officeDocument/2006/relationships/audio" Target="../media/audio19.wav"/><Relationship Id="rId15" Type="http://schemas.openxmlformats.org/officeDocument/2006/relationships/image" Target="../media/image21.png"/><Relationship Id="rId23" Type="http://schemas.openxmlformats.org/officeDocument/2006/relationships/image" Target="../media/image29.tiff"/><Relationship Id="rId10" Type="http://schemas.openxmlformats.org/officeDocument/2006/relationships/audio" Target="../media/audio24.wav"/><Relationship Id="rId19" Type="http://schemas.openxmlformats.org/officeDocument/2006/relationships/image" Target="../media/image25.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image" Target="../media/image28.gi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microsoft.com/office/2007/relationships/hdphoto" Target="../media/hdphoto1.wdp"/><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tiff"/><Relationship Id="rId3" Type="http://schemas.openxmlformats.org/officeDocument/2006/relationships/image" Target="../media/image45.jpeg"/><Relationship Id="rId7" Type="http://schemas.openxmlformats.org/officeDocument/2006/relationships/image" Target="../media/image47.jpeg"/><Relationship Id="rId12" Type="http://schemas.openxmlformats.org/officeDocument/2006/relationships/image" Target="../media/image52.tiff"/><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51.png"/><Relationship Id="rId5" Type="http://schemas.openxmlformats.org/officeDocument/2006/relationships/image" Target="../media/image30.png"/><Relationship Id="rId15" Type="http://schemas.microsoft.com/office/2007/relationships/hdphoto" Target="../media/hdphoto1.wdp"/><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image" Target="../media/image49.tiff"/><Relationship Id="rId1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30.png"/><Relationship Id="rId5" Type="http://schemas.openxmlformats.org/officeDocument/2006/relationships/image" Target="../media/image37.png"/><Relationship Id="rId15" Type="http://schemas.openxmlformats.org/officeDocument/2006/relationships/image" Target="../media/image44.png"/><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5.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tiff"/><Relationship Id="rId3" Type="http://schemas.openxmlformats.org/officeDocument/2006/relationships/image" Target="../media/image45.jpeg"/><Relationship Id="rId7" Type="http://schemas.openxmlformats.org/officeDocument/2006/relationships/image" Target="../media/image47.jpeg"/><Relationship Id="rId12" Type="http://schemas.openxmlformats.org/officeDocument/2006/relationships/image" Target="../media/image52.tiff"/><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51.png"/><Relationship Id="rId5" Type="http://schemas.openxmlformats.org/officeDocument/2006/relationships/image" Target="../media/image30.png"/><Relationship Id="rId15" Type="http://schemas.microsoft.com/office/2007/relationships/hdphoto" Target="../media/hdphoto1.wdp"/><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image" Target="../media/image49.tiff"/><Relationship Id="rId1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62.tiff"/><Relationship Id="rId13" Type="http://schemas.openxmlformats.org/officeDocument/2006/relationships/image" Target="../media/image67.gif"/><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5.tiff"/><Relationship Id="rId5" Type="http://schemas.openxmlformats.org/officeDocument/2006/relationships/image" Target="../media/image59.tiff"/><Relationship Id="rId15" Type="http://schemas.openxmlformats.org/officeDocument/2006/relationships/image" Target="../media/image69.png"/><Relationship Id="rId10" Type="http://schemas.openxmlformats.org/officeDocument/2006/relationships/image" Target="../media/image64.gif"/><Relationship Id="rId4" Type="http://schemas.openxmlformats.org/officeDocument/2006/relationships/image" Target="../media/image58.png"/><Relationship Id="rId9" Type="http://schemas.openxmlformats.org/officeDocument/2006/relationships/image" Target="../media/image63.jpe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tiff"/><Relationship Id="rId7" Type="http://schemas.openxmlformats.org/officeDocument/2006/relationships/audio" Target="../media/audio31.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image" Target="../media/image71.tiff"/></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jpe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s>
</file>

<file path=ppt/slides/_rels/slide38.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slideLayout" Target="../slideLayouts/slideLayout3.xml"/><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notesSlide" Target="../notesSlides/notesSlide42.xml"/><Relationship Id="rId9"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audio" Target="../media/audio36.wav"/><Relationship Id="rId18" Type="http://schemas.openxmlformats.org/officeDocument/2006/relationships/audio" Target="../media/audio41.wav"/><Relationship Id="rId3" Type="http://schemas.openxmlformats.org/officeDocument/2006/relationships/slideLayout" Target="../slideLayouts/slideLayout16.xml"/><Relationship Id="rId7" Type="http://schemas.microsoft.com/office/2007/relationships/hdphoto" Target="../media/hdphoto5.wdp"/><Relationship Id="rId12" Type="http://schemas.openxmlformats.org/officeDocument/2006/relationships/image" Target="../media/image89.png"/><Relationship Id="rId17" Type="http://schemas.openxmlformats.org/officeDocument/2006/relationships/audio" Target="../media/audio40.wav"/><Relationship Id="rId2" Type="http://schemas.openxmlformats.org/officeDocument/2006/relationships/audio" Target="../media/media2.wav"/><Relationship Id="rId16" Type="http://schemas.openxmlformats.org/officeDocument/2006/relationships/audio" Target="../media/audio39.wav"/><Relationship Id="rId1" Type="http://schemas.microsoft.com/office/2007/relationships/media" Target="../media/media2.wav"/><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jpeg"/><Relationship Id="rId15" Type="http://schemas.openxmlformats.org/officeDocument/2006/relationships/audio" Target="../media/audio38.wav"/><Relationship Id="rId10" Type="http://schemas.microsoft.com/office/2007/relationships/hdphoto" Target="../media/hdphoto6.wdp"/><Relationship Id="rId19" Type="http://schemas.openxmlformats.org/officeDocument/2006/relationships/image" Target="../media/image81.png"/><Relationship Id="rId4" Type="http://schemas.openxmlformats.org/officeDocument/2006/relationships/notesSlide" Target="../notesSlides/notesSlide48.xml"/><Relationship Id="rId9" Type="http://schemas.openxmlformats.org/officeDocument/2006/relationships/image" Target="../media/image87.png"/><Relationship Id="rId14" Type="http://schemas.openxmlformats.org/officeDocument/2006/relationships/audio" Target="../media/audio37.wav"/></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s://quizlet.com/_9yehc8?x=1jqt&amp;i=24nvzi" TargetMode="External"/><Relationship Id="rId5" Type="http://schemas.openxmlformats.org/officeDocument/2006/relationships/hyperlink" Target="https://www.rachelhawkes.com/LDPresources/Yr9Spanish/Spanish_Y9_Term1ii_Wk3_audio_HW_sheet.docx" TargetMode="Externa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fontScale="62500" lnSpcReduction="2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a:t>
            </a:r>
            <a:r>
              <a:rPr lang="en-GB" sz="3200" dirty="0">
                <a:solidFill>
                  <a:prstClr val="white"/>
                </a:solidFill>
                <a:latin typeface="Century Gothic" panose="020B0502020202020204" pitchFamily="34" charset="0"/>
              </a:rPr>
              <a:t>2</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17</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br>
              <a:rPr lang="en-GB" sz="1600" dirty="0"/>
            </a:br>
            <a:r>
              <a:rPr lang="en-GB" sz="2000" dirty="0">
                <a:solidFill>
                  <a:prstClr val="white"/>
                </a:solidFill>
                <a:latin typeface="Century Gothic" panose="020B0502020202020204" pitchFamily="34" charset="0"/>
              </a:rPr>
              <a:t>Amanda </a:t>
            </a:r>
            <a:r>
              <a:rPr lang="en-GB" sz="2000" dirty="0" err="1">
                <a:solidFill>
                  <a:prstClr val="white"/>
                </a:solidFill>
                <a:latin typeface="Century Gothic" panose="020B0502020202020204" pitchFamily="34" charset="0"/>
              </a:rPr>
              <a:t>Izquierdo</a:t>
            </a:r>
            <a:r>
              <a:rPr lang="en-GB" sz="2000" dirty="0">
                <a:solidFill>
                  <a:prstClr val="white"/>
                </a:solidFill>
                <a:latin typeface="Century Gothic" panose="020B0502020202020204" pitchFamily="34" charset="0"/>
              </a:rPr>
              <a:t> / Nick Avery</a:t>
            </a:r>
          </a:p>
          <a:p>
            <a:pPr>
              <a:defRPr/>
            </a:pPr>
            <a:r>
              <a:rPr lang="en-GB" sz="2000" dirty="0">
                <a:solidFill>
                  <a:prstClr val="white"/>
                </a:solidFill>
                <a:latin typeface="Century Gothic" panose="020B0502020202020204" pitchFamily="34" charset="0"/>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2000" dirty="0">
                <a:solidFill>
                  <a:prstClr val="white"/>
                </a:solidFill>
                <a:latin typeface="Century Gothic" panose="020B0502020202020204" pitchFamily="34" charset="0"/>
              </a:rPr>
              <a:t>Date updated: 15.03.24</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79400"/>
            <a:ext cx="7649494" cy="844549"/>
          </a:xfrm>
        </p:spPr>
        <p:txBody>
          <a:bodyPr>
            <a:noAutofit/>
          </a:bodyPr>
          <a:lstStyle/>
          <a:p>
            <a:pPr algn="l"/>
            <a:r>
              <a:rPr lang="en-GB" sz="2400" dirty="0">
                <a:solidFill>
                  <a:prstClr val="white"/>
                </a:solidFill>
              </a:rPr>
              <a:t>possessive adjective ‘</a:t>
            </a:r>
            <a:r>
              <a:rPr lang="en-GB" sz="2400" dirty="0" err="1">
                <a:solidFill>
                  <a:prstClr val="white"/>
                </a:solidFill>
              </a:rPr>
              <a:t>vuestro</a:t>
            </a:r>
            <a:r>
              <a:rPr lang="en-GB" sz="2400" dirty="0">
                <a:solidFill>
                  <a:prstClr val="white"/>
                </a:solidFill>
              </a:rPr>
              <a:t>’</a:t>
            </a:r>
            <a:endParaRPr lang="en-US" sz="2400" dirty="0"/>
          </a:p>
          <a:p>
            <a:pPr algn="l"/>
            <a:r>
              <a:rPr lang="en-GB" sz="2400" dirty="0">
                <a:solidFill>
                  <a:prstClr val="white"/>
                </a:solidFill>
              </a:rPr>
              <a:t>–</a:t>
            </a:r>
            <a:r>
              <a:rPr lang="en-GB" sz="2400" dirty="0" err="1">
                <a:solidFill>
                  <a:prstClr val="white"/>
                </a:solidFill>
              </a:rPr>
              <a:t>ar</a:t>
            </a:r>
            <a:r>
              <a:rPr lang="en-GB" sz="2400" dirty="0">
                <a:solidFill>
                  <a:prstClr val="white"/>
                </a:solidFill>
              </a:rPr>
              <a:t> verbs in 2</a:t>
            </a:r>
            <a:r>
              <a:rPr lang="en-GB" sz="2400" baseline="30000" dirty="0">
                <a:solidFill>
                  <a:prstClr val="white"/>
                </a:solidFill>
              </a:rPr>
              <a:t>nd</a:t>
            </a:r>
            <a:r>
              <a:rPr lang="en-GB" sz="2400" dirty="0">
                <a:solidFill>
                  <a:prstClr val="white"/>
                </a:solidFill>
              </a:rPr>
              <a:t> persons present tense (-as, -</a:t>
            </a:r>
            <a:r>
              <a:rPr lang="en-GB" sz="2400" dirty="0" err="1">
                <a:solidFill>
                  <a:prstClr val="white"/>
                </a:solidFill>
              </a:rPr>
              <a:t>áis</a:t>
            </a:r>
            <a:r>
              <a:rPr lang="en-GB" sz="2400" dirty="0">
                <a:solidFill>
                  <a:prstClr val="white"/>
                </a:solidFill>
              </a:rPr>
              <a:t>)</a:t>
            </a:r>
            <a:endParaRPr lang="en-US" sz="2400"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853705" cy="844550"/>
          </a:xfrm>
        </p:spPr>
        <p:txBody>
          <a:bodyPr>
            <a:normAutofit/>
          </a:bodyPr>
          <a:lstStyle/>
          <a:p>
            <a:r>
              <a:rPr lang="en-GB" sz="3600" b="1" dirty="0">
                <a:solidFill>
                  <a:prstClr val="white"/>
                </a:solidFill>
              </a:rPr>
              <a:t>Talking about health</a:t>
            </a:r>
            <a:endParaRPr lang="en-GB" sz="3600" dirty="0"/>
          </a:p>
        </p:txBody>
      </p:sp>
      <p:pic>
        <p:nvPicPr>
          <p:cNvPr id="5" name="Imagen 61">
            <a:extLst>
              <a:ext uri="{FF2B5EF4-FFF2-40B4-BE49-F238E27FC236}">
                <a16:creationId xmlns:a16="http://schemas.microsoft.com/office/drawing/2014/main" id="{604123A8-A6C3-48DA-BAE4-F4836052713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7968822" y="3876232"/>
            <a:ext cx="2742257" cy="1767231"/>
          </a:xfrm>
          <a:prstGeom prst="rect">
            <a:avLst/>
          </a:prstGeom>
        </p:spPr>
      </p:pic>
      <p:pic>
        <p:nvPicPr>
          <p:cNvPr id="6" name="Imagen 7">
            <a:extLst>
              <a:ext uri="{FF2B5EF4-FFF2-40B4-BE49-F238E27FC236}">
                <a16:creationId xmlns:a16="http://schemas.microsoft.com/office/drawing/2014/main" id="{BCEBF089-3A19-4DC6-A0ED-83ACB2093AA9}"/>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889" b="96889" l="10000" r="90000">
                        <a14:foregroundMark x1="79146" y1="12222" x2="77317" y2="4889"/>
                        <a14:foregroundMark x1="79268" y1="63111" x2="80366" y2="74444"/>
                        <a14:foregroundMark x1="80366" y1="74444" x2="52439" y2="92222"/>
                        <a14:foregroundMark x1="52439" y1="92222" x2="46463" y2="92667"/>
                        <a14:foregroundMark x1="61829" y1="93556" x2="54512" y2="96889"/>
                        <a14:foregroundMark x1="54512" y1="96889" x2="27561" y2="90667"/>
                      </a14:backgroundRemoval>
                    </a14:imgEffect>
                  </a14:imgLayer>
                </a14:imgProps>
              </a:ext>
              <a:ext uri="{28A0092B-C50C-407E-A947-70E740481C1C}">
                <a14:useLocalDpi xmlns:a14="http://schemas.microsoft.com/office/drawing/2010/main"/>
              </a:ext>
            </a:extLst>
          </a:blip>
          <a:stretch>
            <a:fillRect/>
          </a:stretch>
        </p:blipFill>
        <p:spPr>
          <a:xfrm>
            <a:off x="6772230" y="5268068"/>
            <a:ext cx="2047285" cy="1121845"/>
          </a:xfrm>
          <a:prstGeom prst="rect">
            <a:avLst/>
          </a:prstGeom>
        </p:spPr>
      </p:pic>
      <p:pic>
        <p:nvPicPr>
          <p:cNvPr id="7" name="Imagen 12">
            <a:extLst>
              <a:ext uri="{FF2B5EF4-FFF2-40B4-BE49-F238E27FC236}">
                <a16:creationId xmlns:a16="http://schemas.microsoft.com/office/drawing/2014/main" id="{C891DC04-8B47-4FC6-A50F-FB0CA2AB9C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13706">
            <a:off x="9996156" y="2632367"/>
            <a:ext cx="2076765" cy="1217101"/>
          </a:xfrm>
          <a:prstGeom prst="rect">
            <a:avLst/>
          </a:prstGeom>
        </p:spPr>
      </p:pic>
    </p:spTree>
    <p:extLst>
      <p:ext uri="{BB962C8B-B14F-4D97-AF65-F5344CB8AC3E}">
        <p14:creationId xmlns:p14="http://schemas.microsoft.com/office/powerpoint/2010/main" val="214387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to usually do something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9517380" y="2218178"/>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soler</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1229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bread</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6504779" y="5311613"/>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el pan</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834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milk</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1960117" y="4955829"/>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la leche</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17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hot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5645887" y="295994"/>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caliente</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7977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traditional</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273593" y="2200008"/>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tradicional</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8412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vegetable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8725545" y="5020097"/>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la verdura</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377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to prefer, prefering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8023053" y="326359"/>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preferir</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4494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628571" cy="647577"/>
          </a:xfrm>
        </p:spPr>
        <p:txBody>
          <a:bodyPr>
            <a:normAutofit/>
          </a:bodyPr>
          <a:lstStyle/>
          <a:p>
            <a:r>
              <a:rPr lang="en-GB" sz="3600" b="1" dirty="0">
                <a:solidFill>
                  <a:schemeClr val="bg1"/>
                </a:solidFill>
              </a:rPr>
              <a:t>Vocabulario</a:t>
            </a:r>
          </a:p>
        </p:txBody>
      </p:sp>
      <p:sp>
        <p:nvSpPr>
          <p:cNvPr id="10" name="TextBox 9"/>
          <p:cNvSpPr txBox="1"/>
          <p:nvPr/>
        </p:nvSpPr>
        <p:spPr>
          <a:xfrm>
            <a:off x="2693429" y="1456137"/>
            <a:ext cx="25306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corazón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p:cNvSpPr txBox="1"/>
          <p:nvPr/>
        </p:nvSpPr>
        <p:spPr>
          <a:xfrm>
            <a:off x="2787189" y="5130249"/>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gordo</a:t>
            </a:r>
            <a:r>
              <a:rPr kumimoji="0" lang="en-GB" sz="3200" b="0" i="0" u="none" strike="noStrike" kern="1200" cap="none" spc="0" normalizeH="0" baseline="0" noProof="0" dirty="0">
                <a:ln>
                  <a:noFill/>
                </a:ln>
                <a:effectLst/>
                <a:uLnTx/>
                <a:uFillTx/>
                <a:latin typeface="Century Gothic" panose="020F0302020204030204"/>
                <a:ea typeface="+mn-ea"/>
                <a:cs typeface="+mn-cs"/>
              </a:rPr>
              <a:t>/a</a:t>
            </a:r>
          </a:p>
        </p:txBody>
      </p:sp>
      <p:sp>
        <p:nvSpPr>
          <p:cNvPr id="13" name="TextBox 12"/>
          <p:cNvSpPr txBox="1"/>
          <p:nvPr/>
        </p:nvSpPr>
        <p:spPr>
          <a:xfrm>
            <a:off x="9107734" y="1498396"/>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delgado</a:t>
            </a:r>
            <a:r>
              <a:rPr kumimoji="0" lang="en-GB" sz="3200" b="0" i="0" u="none" strike="noStrike" kern="1200" cap="none" spc="0" normalizeH="0" baseline="0" noProof="0" dirty="0">
                <a:ln>
                  <a:noFill/>
                </a:ln>
                <a:effectLst/>
                <a:uLnTx/>
                <a:uFillTx/>
                <a:latin typeface="Century Gothic" panose="020F0302020204030204"/>
                <a:ea typeface="+mn-ea"/>
                <a:cs typeface="+mn-cs"/>
              </a:rPr>
              <a:t>/a</a:t>
            </a:r>
          </a:p>
        </p:txBody>
      </p:sp>
      <p:sp>
        <p:nvSpPr>
          <p:cNvPr id="20" name="TextBox 19"/>
          <p:cNvSpPr txBox="1"/>
          <p:nvPr/>
        </p:nvSpPr>
        <p:spPr>
          <a:xfrm>
            <a:off x="2740309" y="3293193"/>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joven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413412" y="1912617"/>
            <a:ext cx="930063" cy="461665"/>
          </a:xfrm>
          <a:prstGeom prst="rect">
            <a:avLst/>
          </a:prstGeom>
          <a:noFill/>
        </p:spPr>
        <p:txBody>
          <a:bodyPr wrap="none" rtlCol="0">
            <a:spAutoFit/>
          </a:bodyPr>
          <a:lstStyle/>
          <a:p>
            <a:pPr algn="l"/>
            <a:r>
              <a:rPr lang="x-none" sz="2400">
                <a:highlight>
                  <a:srgbClr val="FBF0D5"/>
                </a:highlight>
              </a:rPr>
              <a:t>[</a:t>
            </a:r>
            <a:r>
              <a:rPr lang="es-ES" sz="2400" dirty="0" err="1">
                <a:highlight>
                  <a:srgbClr val="FBF0D5"/>
                </a:highlight>
              </a:rPr>
              <a:t>slim</a:t>
            </a:r>
            <a:r>
              <a:rPr lang="x-none" sz="2400">
                <a:highlight>
                  <a:srgbClr val="FBF0D5"/>
                </a:highlight>
              </a:rPr>
              <a:t>]</a:t>
            </a:r>
            <a:endParaRPr lang="x-none" sz="2400" dirty="0">
              <a:highlight>
                <a:srgbClr val="FBF0D5"/>
              </a:highlight>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107734" y="327438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pálido</a:t>
            </a:r>
            <a:r>
              <a:rPr kumimoji="0" lang="en-GB" sz="3200" b="0" i="0" u="none" strike="noStrike" kern="1200" cap="none" spc="0" normalizeH="0" baseline="0" noProof="0" dirty="0">
                <a:ln>
                  <a:noFill/>
                </a:ln>
                <a:effectLst/>
                <a:uLnTx/>
                <a:uFillTx/>
                <a:latin typeface="Century Gothic" panose="020F0302020204030204"/>
                <a:ea typeface="+mn-ea"/>
                <a:cs typeface="+mn-cs"/>
              </a:rPr>
              <a:t>/a</a:t>
            </a:r>
          </a:p>
        </p:txBody>
      </p:sp>
      <p:sp>
        <p:nvSpPr>
          <p:cNvPr id="44" name="TextBox 43"/>
          <p:cNvSpPr txBox="1"/>
          <p:nvPr/>
        </p:nvSpPr>
        <p:spPr>
          <a:xfrm>
            <a:off x="9107734" y="5077817"/>
            <a:ext cx="2359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sano</a:t>
            </a:r>
            <a:r>
              <a:rPr kumimoji="0" lang="en-GB" sz="3200" b="0" i="0" u="none" strike="noStrike" kern="1200" cap="none" spc="0" normalizeH="0" baseline="0" noProof="0" dirty="0">
                <a:ln>
                  <a:noFill/>
                </a:ln>
                <a:effectLst/>
                <a:uLnTx/>
                <a:uFillTx/>
                <a:latin typeface="Century Gothic" panose="020F0302020204030204"/>
                <a:ea typeface="+mn-ea"/>
                <a:cs typeface="+mn-cs"/>
              </a:rPr>
              <a:t>/a</a:t>
            </a:r>
          </a:p>
        </p:txBody>
      </p:sp>
      <p:sp>
        <p:nvSpPr>
          <p:cNvPr id="25" name="TextBox 24">
            <a:extLst>
              <a:ext uri="{FF2B5EF4-FFF2-40B4-BE49-F238E27FC236}">
                <a16:creationId xmlns:a16="http://schemas.microsoft.com/office/drawing/2014/main" id="{694FB576-0041-4DEB-A3EF-8E68B0CAA941}"/>
              </a:ext>
            </a:extLst>
          </p:cNvPr>
          <p:cNvSpPr txBox="1"/>
          <p:nvPr/>
        </p:nvSpPr>
        <p:spPr>
          <a:xfrm>
            <a:off x="386792" y="2546488"/>
            <a:ext cx="2028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[heart</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19" name="CuadroTexto 18">
            <a:extLst>
              <a:ext uri="{FF2B5EF4-FFF2-40B4-BE49-F238E27FC236}">
                <a16:creationId xmlns:a16="http://schemas.microsoft.com/office/drawing/2014/main" id="{31D4D6E2-0D4C-7C48-939E-9F22E00F527C}"/>
              </a:ext>
            </a:extLst>
          </p:cNvPr>
          <p:cNvSpPr txBox="1"/>
          <p:nvPr/>
        </p:nvSpPr>
        <p:spPr>
          <a:xfrm>
            <a:off x="606441" y="3170083"/>
            <a:ext cx="1798506" cy="830997"/>
          </a:xfrm>
          <a:prstGeom prst="rect">
            <a:avLst/>
          </a:prstGeom>
          <a:noFill/>
        </p:spPr>
        <p:txBody>
          <a:bodyPr wrap="none" rtlCol="0">
            <a:spAutoFit/>
          </a:bodyPr>
          <a:lstStyle/>
          <a:p>
            <a:r>
              <a:rPr lang="es-GB" sz="4800" dirty="0">
                <a:solidFill>
                  <a:srgbClr val="7030A0"/>
                </a:solidFill>
                <a:latin typeface="Chalkboard" panose="03050602040202020205" pitchFamily="66" charset="77"/>
              </a:rPr>
              <a:t>young</a:t>
            </a:r>
          </a:p>
        </p:txBody>
      </p:sp>
      <p:sp>
        <p:nvSpPr>
          <p:cNvPr id="46" name="TextBox 24">
            <a:extLst>
              <a:ext uri="{FF2B5EF4-FFF2-40B4-BE49-F238E27FC236}">
                <a16:creationId xmlns:a16="http://schemas.microsoft.com/office/drawing/2014/main" id="{3E0D522F-2C51-A04B-BD8C-68042C5DBFFF}"/>
              </a:ext>
            </a:extLst>
          </p:cNvPr>
          <p:cNvSpPr txBox="1"/>
          <p:nvPr/>
        </p:nvSpPr>
        <p:spPr>
          <a:xfrm>
            <a:off x="501735" y="5858992"/>
            <a:ext cx="1774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[fat</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1026" name="Picture 2" descr="heart failure clipart - Clip Art Library">
            <a:extLst>
              <a:ext uri="{FF2B5EF4-FFF2-40B4-BE49-F238E27FC236}">
                <a16:creationId xmlns:a16="http://schemas.microsoft.com/office/drawing/2014/main" id="{26E52760-2954-014D-A4C4-E3EB0EACCFFD}"/>
              </a:ext>
            </a:extLst>
          </p:cNvPr>
          <p:cNvPicPr>
            <a:picLocks noChangeAspect="1" noChangeArrowheads="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86792" y="1149948"/>
            <a:ext cx="2028392" cy="146166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AA13850F-DC8C-E849-85CD-D15B2BADCBCE}"/>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82533" y="4162652"/>
            <a:ext cx="2436910" cy="1830331"/>
          </a:xfrm>
          <a:prstGeom prst="rect">
            <a:avLst/>
          </a:prstGeom>
        </p:spPr>
      </p:pic>
      <p:pic>
        <p:nvPicPr>
          <p:cNvPr id="8" name="Imagen 7">
            <a:extLst>
              <a:ext uri="{FF2B5EF4-FFF2-40B4-BE49-F238E27FC236}">
                <a16:creationId xmlns:a16="http://schemas.microsoft.com/office/drawing/2014/main" id="{4BB8D1B8-C678-7E46-9C83-2AC05BADF7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2180" y="311764"/>
            <a:ext cx="1582904" cy="1640815"/>
          </a:xfrm>
          <a:prstGeom prst="rect">
            <a:avLst/>
          </a:prstGeom>
        </p:spPr>
      </p:pic>
      <p:pic>
        <p:nvPicPr>
          <p:cNvPr id="14" name="Imagen 13">
            <a:extLst>
              <a:ext uri="{FF2B5EF4-FFF2-40B4-BE49-F238E27FC236}">
                <a16:creationId xmlns:a16="http://schemas.microsoft.com/office/drawing/2014/main" id="{A5F6CADA-B5DC-8747-9CA2-FC9F6DBE1E53}"/>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9000" l="9751" r="89796">
                        <a14:foregroundMark x1="24717" y1="60167" x2="16553" y2="66833"/>
                        <a14:foregroundMark x1="58277" y1="70167" x2="76190" y2="90167"/>
                        <a14:foregroundMark x1="58050" y1="72667" x2="50567" y2="99000"/>
                      </a14:backgroundRemoval>
                    </a14:imgEffect>
                  </a14:imgLayer>
                </a14:imgProps>
              </a:ext>
              <a:ext uri="{28A0092B-C50C-407E-A947-70E740481C1C}">
                <a14:useLocalDpi xmlns:a14="http://schemas.microsoft.com/office/drawing/2010/main"/>
              </a:ext>
            </a:extLst>
          </a:blip>
          <a:stretch>
            <a:fillRect/>
          </a:stretch>
        </p:blipFill>
        <p:spPr>
          <a:xfrm>
            <a:off x="7304198" y="2221156"/>
            <a:ext cx="1218868" cy="1658324"/>
          </a:xfrm>
          <a:prstGeom prst="rect">
            <a:avLst/>
          </a:prstGeom>
        </p:spPr>
      </p:pic>
      <p:pic>
        <p:nvPicPr>
          <p:cNvPr id="15" name="Imagen 14">
            <a:extLst>
              <a:ext uri="{FF2B5EF4-FFF2-40B4-BE49-F238E27FC236}">
                <a16:creationId xmlns:a16="http://schemas.microsoft.com/office/drawing/2014/main" id="{D89EE81E-CBF1-B245-A6AF-70F331E3F9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4835" y="4347580"/>
            <a:ext cx="1565337" cy="1565337"/>
          </a:xfrm>
          <a:prstGeom prst="rect">
            <a:avLst/>
          </a:prstGeom>
        </p:spPr>
      </p:pic>
      <p:sp>
        <p:nvSpPr>
          <p:cNvPr id="29" name="CuadroTexto 28">
            <a:extLst>
              <a:ext uri="{FF2B5EF4-FFF2-40B4-BE49-F238E27FC236}">
                <a16:creationId xmlns:a16="http://schemas.microsoft.com/office/drawing/2014/main" id="{3A634E41-D7F5-2649-A666-C10E3B50A197}"/>
              </a:ext>
            </a:extLst>
          </p:cNvPr>
          <p:cNvSpPr txBox="1"/>
          <p:nvPr/>
        </p:nvSpPr>
        <p:spPr>
          <a:xfrm>
            <a:off x="7189926" y="5912917"/>
            <a:ext cx="1515158" cy="461665"/>
          </a:xfrm>
          <a:prstGeom prst="rect">
            <a:avLst/>
          </a:prstGeom>
          <a:noFill/>
        </p:spPr>
        <p:txBody>
          <a:bodyPr wrap="none" rtlCol="0">
            <a:spAutoFit/>
          </a:bodyPr>
          <a:lstStyle/>
          <a:p>
            <a:pPr algn="l"/>
            <a:r>
              <a:rPr lang="x-none" sz="2400">
                <a:highlight>
                  <a:srgbClr val="FBF0D5"/>
                </a:highlight>
              </a:rPr>
              <a:t>[</a:t>
            </a:r>
            <a:r>
              <a:rPr lang="es-ES" sz="2400" dirty="0" err="1">
                <a:highlight>
                  <a:srgbClr val="FBF0D5"/>
                </a:highlight>
              </a:rPr>
              <a:t>healthy</a:t>
            </a:r>
            <a:r>
              <a:rPr lang="x-none" sz="2400">
                <a:highlight>
                  <a:srgbClr val="FBF0D5"/>
                </a:highlight>
              </a:rPr>
              <a:t>]</a:t>
            </a:r>
            <a:endParaRPr lang="x-none" sz="2400" dirty="0">
              <a:highlight>
                <a:srgbClr val="FBF0D5"/>
              </a:highlight>
            </a:endParaRPr>
          </a:p>
        </p:txBody>
      </p:sp>
      <p:sp>
        <p:nvSpPr>
          <p:cNvPr id="30" name="CuadroTexto 29">
            <a:extLst>
              <a:ext uri="{FF2B5EF4-FFF2-40B4-BE49-F238E27FC236}">
                <a16:creationId xmlns:a16="http://schemas.microsoft.com/office/drawing/2014/main" id="{73028F81-7111-4845-B996-103D0B48074F}"/>
              </a:ext>
            </a:extLst>
          </p:cNvPr>
          <p:cNvSpPr txBox="1"/>
          <p:nvPr/>
        </p:nvSpPr>
        <p:spPr>
          <a:xfrm>
            <a:off x="7407132" y="3770247"/>
            <a:ext cx="1080745" cy="461665"/>
          </a:xfrm>
          <a:prstGeom prst="rect">
            <a:avLst/>
          </a:prstGeom>
          <a:noFill/>
        </p:spPr>
        <p:txBody>
          <a:bodyPr wrap="none" rtlCol="0">
            <a:spAutoFit/>
          </a:bodyPr>
          <a:lstStyle/>
          <a:p>
            <a:pPr algn="l"/>
            <a:r>
              <a:rPr lang="x-none" sz="2400">
                <a:highlight>
                  <a:srgbClr val="FBF0D5"/>
                </a:highlight>
              </a:rPr>
              <a:t>[</a:t>
            </a:r>
            <a:r>
              <a:rPr lang="es-ES" sz="2400" dirty="0">
                <a:highlight>
                  <a:srgbClr val="FBF0D5"/>
                </a:highlight>
              </a:rPr>
              <a:t>pale</a:t>
            </a:r>
            <a:r>
              <a:rPr lang="x-none" sz="2400">
                <a:highlight>
                  <a:srgbClr val="FBF0D5"/>
                </a:highlight>
              </a:rPr>
              <a:t>]</a:t>
            </a:r>
            <a:endParaRPr lang="x-none" sz="2400" dirty="0">
              <a:highlight>
                <a:srgbClr val="FBF0D5"/>
              </a:highlight>
            </a:endParaRPr>
          </a:p>
        </p:txBody>
      </p:sp>
    </p:spTree>
    <p:extLst>
      <p:ext uri="{BB962C8B-B14F-4D97-AF65-F5344CB8AC3E}">
        <p14:creationId xmlns:p14="http://schemas.microsoft.com/office/powerpoint/2010/main" val="20643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7" grpId="0"/>
      <p:bldP spid="37" grpId="1"/>
      <p:bldP spid="40" grpId="0"/>
      <p:bldP spid="40" grpId="1"/>
      <p:bldP spid="44" grpId="0"/>
      <p:bldP spid="44" grpId="1"/>
      <p:bldP spid="25" grpId="0"/>
      <p:bldP spid="25" grpId="1"/>
      <p:bldP spid="19" grpId="0"/>
      <p:bldP spid="19" grpId="1"/>
      <p:bldP spid="46" grpId="0"/>
      <p:bldP spid="46" grpId="1"/>
      <p:bldP spid="29" grpId="0"/>
      <p:bldP spid="29" grpId="1"/>
      <p:bldP spid="30" grpId="0"/>
      <p:bldP spid="3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93762" cy="647577"/>
          </a:xfrm>
        </p:spPr>
        <p:txBody>
          <a:bodyPr>
            <a:normAutofit/>
          </a:bodyPr>
          <a:lstStyle/>
          <a:p>
            <a:r>
              <a:rPr lang="en-GB" sz="3600" b="1" dirty="0">
                <a:solidFill>
                  <a:schemeClr val="bg1"/>
                </a:solidFill>
              </a:rPr>
              <a:t>Vocabulario</a:t>
            </a:r>
          </a:p>
        </p:txBody>
      </p:sp>
      <p:sp>
        <p:nvSpPr>
          <p:cNvPr id="10" name="TextBox 9"/>
          <p:cNvSpPr txBox="1"/>
          <p:nvPr/>
        </p:nvSpPr>
        <p:spPr>
          <a:xfrm>
            <a:off x="3593762" y="1697055"/>
            <a:ext cx="25625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aumentar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p:cNvSpPr txBox="1"/>
          <p:nvPr/>
        </p:nvSpPr>
        <p:spPr>
          <a:xfrm>
            <a:off x="3593762" y="5460689"/>
            <a:ext cx="32590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beneficio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p:cNvSpPr txBox="1"/>
          <p:nvPr/>
        </p:nvSpPr>
        <p:spPr>
          <a:xfrm>
            <a:off x="9076865" y="111228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el peso</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0" name="TextBox 19"/>
          <p:cNvSpPr txBox="1"/>
          <p:nvPr/>
        </p:nvSpPr>
        <p:spPr>
          <a:xfrm>
            <a:off x="3593762" y="3589288"/>
            <a:ext cx="2816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cuerpo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t>[2/2]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076865" y="256452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edad</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44" name="TextBox 43"/>
          <p:cNvSpPr txBox="1"/>
          <p:nvPr/>
        </p:nvSpPr>
        <p:spPr>
          <a:xfrm>
            <a:off x="9076865" y="4016433"/>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lang="en-GB" sz="3200" dirty="0" err="1">
                <a:latin typeface="Century Gothic" panose="020F0302020204030204"/>
              </a:rPr>
              <a:t>ojo</a:t>
            </a:r>
            <a:endParaRPr kumimoji="0" lang="en-GB" sz="3200" b="0" i="0" u="none" strike="noStrike" kern="1200" cap="none" spc="0" normalizeH="0" baseline="0" noProof="0" dirty="0">
              <a:ln>
                <a:noFill/>
              </a:ln>
              <a:effectLst/>
              <a:uLnTx/>
              <a:uFillTx/>
              <a:latin typeface="Century Gothic" panose="020F0302020204030204"/>
            </a:endParaRPr>
          </a:p>
        </p:txBody>
      </p:sp>
      <p:sp>
        <p:nvSpPr>
          <p:cNvPr id="8" name="CuadroTexto 7">
            <a:extLst>
              <a:ext uri="{FF2B5EF4-FFF2-40B4-BE49-F238E27FC236}">
                <a16:creationId xmlns:a16="http://schemas.microsoft.com/office/drawing/2014/main" id="{FE7525A9-9C68-9B4C-B9AF-88727CA392CE}"/>
              </a:ext>
            </a:extLst>
          </p:cNvPr>
          <p:cNvSpPr txBox="1"/>
          <p:nvPr/>
        </p:nvSpPr>
        <p:spPr>
          <a:xfrm>
            <a:off x="548616" y="5460689"/>
            <a:ext cx="1725152" cy="707886"/>
          </a:xfrm>
          <a:prstGeom prst="rect">
            <a:avLst/>
          </a:prstGeom>
          <a:noFill/>
        </p:spPr>
        <p:txBody>
          <a:bodyPr wrap="none" rtlCol="0">
            <a:spAutoFit/>
          </a:bodyPr>
          <a:lstStyle/>
          <a:p>
            <a:r>
              <a:rPr lang="es-GB" sz="4000" dirty="0">
                <a:solidFill>
                  <a:schemeClr val="accent6">
                    <a:lumMod val="50000"/>
                  </a:schemeClr>
                </a:solidFill>
                <a:latin typeface="Bradley Hand" pitchFamily="2" charset="77"/>
              </a:rPr>
              <a:t>benefit</a:t>
            </a:r>
          </a:p>
        </p:txBody>
      </p:sp>
      <p:sp>
        <p:nvSpPr>
          <p:cNvPr id="19" name="CuadroTexto 18">
            <a:extLst>
              <a:ext uri="{FF2B5EF4-FFF2-40B4-BE49-F238E27FC236}">
                <a16:creationId xmlns:a16="http://schemas.microsoft.com/office/drawing/2014/main" id="{2A087E66-4903-064C-96D8-B1AB834817E0}"/>
              </a:ext>
            </a:extLst>
          </p:cNvPr>
          <p:cNvSpPr txBox="1"/>
          <p:nvPr/>
        </p:nvSpPr>
        <p:spPr>
          <a:xfrm>
            <a:off x="265509" y="1299505"/>
            <a:ext cx="3328253" cy="1323439"/>
          </a:xfrm>
          <a:prstGeom prst="rect">
            <a:avLst/>
          </a:prstGeom>
          <a:noFill/>
        </p:spPr>
        <p:txBody>
          <a:bodyPr wrap="square" rtlCol="0">
            <a:spAutoFit/>
          </a:bodyPr>
          <a:lstStyle/>
          <a:p>
            <a:r>
              <a:rPr lang="es-GB" sz="4000" dirty="0">
                <a:solidFill>
                  <a:srgbClr val="0070C0"/>
                </a:solidFill>
                <a:latin typeface="Cooper Black" panose="0208090404030B020404" pitchFamily="18" charset="77"/>
              </a:rPr>
              <a:t>to increase, increasing</a:t>
            </a:r>
          </a:p>
        </p:txBody>
      </p:sp>
      <p:sp>
        <p:nvSpPr>
          <p:cNvPr id="21" name="CuadroTexto 20">
            <a:extLst>
              <a:ext uri="{FF2B5EF4-FFF2-40B4-BE49-F238E27FC236}">
                <a16:creationId xmlns:a16="http://schemas.microsoft.com/office/drawing/2014/main" id="{9F5DE9F6-2145-A146-803E-4628BE42D88C}"/>
              </a:ext>
            </a:extLst>
          </p:cNvPr>
          <p:cNvSpPr txBox="1"/>
          <p:nvPr/>
        </p:nvSpPr>
        <p:spPr>
          <a:xfrm>
            <a:off x="7301754" y="2561650"/>
            <a:ext cx="1040670" cy="707886"/>
          </a:xfrm>
          <a:prstGeom prst="rect">
            <a:avLst/>
          </a:prstGeom>
          <a:noFill/>
        </p:spPr>
        <p:txBody>
          <a:bodyPr wrap="none" rtlCol="0">
            <a:spAutoFit/>
          </a:bodyPr>
          <a:lstStyle/>
          <a:p>
            <a:r>
              <a:rPr lang="es-GB" sz="4000" dirty="0">
                <a:solidFill>
                  <a:schemeClr val="accent2">
                    <a:lumMod val="75000"/>
                  </a:schemeClr>
                </a:solidFill>
                <a:latin typeface="Helvetica" pitchFamily="2" charset="0"/>
              </a:rPr>
              <a:t>age</a:t>
            </a:r>
          </a:p>
        </p:txBody>
      </p:sp>
      <p:sp>
        <p:nvSpPr>
          <p:cNvPr id="23" name="CuadroTexto 22">
            <a:extLst>
              <a:ext uri="{FF2B5EF4-FFF2-40B4-BE49-F238E27FC236}">
                <a16:creationId xmlns:a16="http://schemas.microsoft.com/office/drawing/2014/main" id="{C7C5C138-EC81-994B-871B-3FCDCBABB5A2}"/>
              </a:ext>
            </a:extLst>
          </p:cNvPr>
          <p:cNvSpPr txBox="1"/>
          <p:nvPr/>
        </p:nvSpPr>
        <p:spPr>
          <a:xfrm>
            <a:off x="794973" y="4809047"/>
            <a:ext cx="1188146" cy="461665"/>
          </a:xfrm>
          <a:prstGeom prst="rect">
            <a:avLst/>
          </a:prstGeom>
          <a:noFill/>
        </p:spPr>
        <p:txBody>
          <a:bodyPr wrap="none" rtlCol="0">
            <a:spAutoFit/>
          </a:bodyPr>
          <a:lstStyle/>
          <a:p>
            <a:pPr algn="l"/>
            <a:r>
              <a:rPr lang="es-ES" sz="2400" dirty="0">
                <a:highlight>
                  <a:srgbClr val="FBF0D5"/>
                </a:highlight>
              </a:rPr>
              <a:t>[</a:t>
            </a:r>
            <a:r>
              <a:rPr lang="es-ES" sz="2400" dirty="0" err="1">
                <a:highlight>
                  <a:srgbClr val="FBF0D5"/>
                </a:highlight>
              </a:rPr>
              <a:t>body</a:t>
            </a:r>
            <a:r>
              <a:rPr lang="es-ES" sz="2400" dirty="0">
                <a:highlight>
                  <a:srgbClr val="FBF0D5"/>
                </a:highlight>
              </a:rPr>
              <a:t>]</a:t>
            </a:r>
            <a:endParaRPr lang="x-none" sz="2400" dirty="0">
              <a:highlight>
                <a:srgbClr val="FBF0D5"/>
              </a:highlight>
            </a:endParaRPr>
          </a:p>
        </p:txBody>
      </p:sp>
      <p:sp>
        <p:nvSpPr>
          <p:cNvPr id="25" name="TextBox 43">
            <a:extLst>
              <a:ext uri="{FF2B5EF4-FFF2-40B4-BE49-F238E27FC236}">
                <a16:creationId xmlns:a16="http://schemas.microsoft.com/office/drawing/2014/main" id="{FA4D9B0C-0F71-F04C-81BC-C1EB79EA74DE}"/>
              </a:ext>
            </a:extLst>
          </p:cNvPr>
          <p:cNvSpPr txBox="1"/>
          <p:nvPr/>
        </p:nvSpPr>
        <p:spPr>
          <a:xfrm>
            <a:off x="9176842" y="5522245"/>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piel</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pic>
        <p:nvPicPr>
          <p:cNvPr id="2050" name="Picture 2" descr="Free Human Body Outline Printable, Download Free Human Body ...">
            <a:extLst>
              <a:ext uri="{FF2B5EF4-FFF2-40B4-BE49-F238E27FC236}">
                <a16:creationId xmlns:a16="http://schemas.microsoft.com/office/drawing/2014/main" id="{B10E16A8-3995-1944-A629-388270766C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7653" y="2674532"/>
            <a:ext cx="1456115" cy="21345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027A74E-07F7-5240-A7B8-D571BDEA52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5812" y="244850"/>
            <a:ext cx="1512555" cy="1716374"/>
          </a:xfrm>
          <a:prstGeom prst="rect">
            <a:avLst/>
          </a:prstGeom>
        </p:spPr>
      </p:pic>
      <p:sp>
        <p:nvSpPr>
          <p:cNvPr id="26" name="CuadroTexto 25">
            <a:extLst>
              <a:ext uri="{FF2B5EF4-FFF2-40B4-BE49-F238E27FC236}">
                <a16:creationId xmlns:a16="http://schemas.microsoft.com/office/drawing/2014/main" id="{38BDF6E1-4E30-804D-9697-110FC283F50A}"/>
              </a:ext>
            </a:extLst>
          </p:cNvPr>
          <p:cNvSpPr txBox="1"/>
          <p:nvPr/>
        </p:nvSpPr>
        <p:spPr>
          <a:xfrm>
            <a:off x="7114203" y="1961224"/>
            <a:ext cx="1415772" cy="461665"/>
          </a:xfrm>
          <a:prstGeom prst="rect">
            <a:avLst/>
          </a:prstGeom>
          <a:noFill/>
        </p:spPr>
        <p:txBody>
          <a:bodyPr wrap="none" rtlCol="0">
            <a:spAutoFit/>
          </a:bodyPr>
          <a:lstStyle/>
          <a:p>
            <a:pPr algn="l"/>
            <a:r>
              <a:rPr lang="es-ES" sz="2400" dirty="0">
                <a:highlight>
                  <a:srgbClr val="FBF0D5"/>
                </a:highlight>
              </a:rPr>
              <a:t>[</a:t>
            </a:r>
            <a:r>
              <a:rPr lang="es-ES" sz="2400" dirty="0" err="1">
                <a:highlight>
                  <a:srgbClr val="FBF0D5"/>
                </a:highlight>
              </a:rPr>
              <a:t>weight</a:t>
            </a:r>
            <a:r>
              <a:rPr lang="es-ES" sz="2400" dirty="0">
                <a:highlight>
                  <a:srgbClr val="FBF0D5"/>
                </a:highlight>
              </a:rPr>
              <a:t>]</a:t>
            </a:r>
            <a:endParaRPr lang="x-none" sz="2400" dirty="0">
              <a:highlight>
                <a:srgbClr val="FBF0D5"/>
              </a:highlight>
            </a:endParaRPr>
          </a:p>
        </p:txBody>
      </p:sp>
      <p:pic>
        <p:nvPicPr>
          <p:cNvPr id="12" name="Imagen 11">
            <a:extLst>
              <a:ext uri="{FF2B5EF4-FFF2-40B4-BE49-F238E27FC236}">
                <a16:creationId xmlns:a16="http://schemas.microsoft.com/office/drawing/2014/main" id="{DECE177A-CBF6-3F44-A2FC-3B8397D50E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35296" y="3589288"/>
            <a:ext cx="1775681" cy="1019422"/>
          </a:xfrm>
          <a:prstGeom prst="rect">
            <a:avLst/>
          </a:prstGeom>
        </p:spPr>
      </p:pic>
      <p:sp>
        <p:nvSpPr>
          <p:cNvPr id="27" name="CuadroTexto 26">
            <a:extLst>
              <a:ext uri="{FF2B5EF4-FFF2-40B4-BE49-F238E27FC236}">
                <a16:creationId xmlns:a16="http://schemas.microsoft.com/office/drawing/2014/main" id="{6905A9F6-216A-0E4F-BCC0-9CF256339A79}"/>
              </a:ext>
            </a:extLst>
          </p:cNvPr>
          <p:cNvSpPr txBox="1"/>
          <p:nvPr/>
        </p:nvSpPr>
        <p:spPr>
          <a:xfrm>
            <a:off x="7440471" y="4608710"/>
            <a:ext cx="965329" cy="461665"/>
          </a:xfrm>
          <a:prstGeom prst="rect">
            <a:avLst/>
          </a:prstGeom>
          <a:noFill/>
        </p:spPr>
        <p:txBody>
          <a:bodyPr wrap="none" rtlCol="0">
            <a:spAutoFit/>
          </a:bodyPr>
          <a:lstStyle/>
          <a:p>
            <a:pPr algn="l"/>
            <a:r>
              <a:rPr lang="es-ES" sz="2400" dirty="0">
                <a:highlight>
                  <a:srgbClr val="FBF0D5"/>
                </a:highlight>
              </a:rPr>
              <a:t>[</a:t>
            </a:r>
            <a:r>
              <a:rPr lang="es-ES" sz="2400" dirty="0" err="1">
                <a:highlight>
                  <a:srgbClr val="FBF0D5"/>
                </a:highlight>
              </a:rPr>
              <a:t>eye</a:t>
            </a:r>
            <a:r>
              <a:rPr lang="es-ES" sz="2400" dirty="0">
                <a:highlight>
                  <a:srgbClr val="FBF0D5"/>
                </a:highlight>
              </a:rPr>
              <a:t>]</a:t>
            </a:r>
            <a:endParaRPr lang="x-none" sz="2400" dirty="0">
              <a:highlight>
                <a:srgbClr val="FBF0D5"/>
              </a:highlight>
            </a:endParaRPr>
          </a:p>
        </p:txBody>
      </p:sp>
      <p:sp>
        <p:nvSpPr>
          <p:cNvPr id="28" name="CuadroTexto 27">
            <a:extLst>
              <a:ext uri="{FF2B5EF4-FFF2-40B4-BE49-F238E27FC236}">
                <a16:creationId xmlns:a16="http://schemas.microsoft.com/office/drawing/2014/main" id="{2FF9E273-7EEF-4644-8581-46E955C966DA}"/>
              </a:ext>
            </a:extLst>
          </p:cNvPr>
          <p:cNvSpPr txBox="1"/>
          <p:nvPr/>
        </p:nvSpPr>
        <p:spPr>
          <a:xfrm>
            <a:off x="7114203" y="5470405"/>
            <a:ext cx="1415772" cy="707886"/>
          </a:xfrm>
          <a:prstGeom prst="rect">
            <a:avLst/>
          </a:prstGeom>
          <a:noFill/>
        </p:spPr>
        <p:txBody>
          <a:bodyPr wrap="none" rtlCol="0">
            <a:spAutoFit/>
          </a:bodyPr>
          <a:lstStyle/>
          <a:p>
            <a:r>
              <a:rPr lang="es-GB" sz="4000" b="1" dirty="0">
                <a:solidFill>
                  <a:srgbClr val="7030A0"/>
                </a:solidFill>
                <a:latin typeface="Courier New" panose="02070309020205020404" pitchFamily="49" charset="0"/>
                <a:cs typeface="Courier New" panose="02070309020205020404" pitchFamily="49" charset="0"/>
              </a:rPr>
              <a:t>skin</a:t>
            </a:r>
          </a:p>
        </p:txBody>
      </p:sp>
    </p:spTree>
    <p:extLst>
      <p:ext uri="{BB962C8B-B14F-4D97-AF65-F5344CB8AC3E}">
        <p14:creationId xmlns:p14="http://schemas.microsoft.com/office/powerpoint/2010/main" val="3836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2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40" grpId="0"/>
      <p:bldP spid="40" grpId="1"/>
      <p:bldP spid="44" grpId="0"/>
      <p:bldP spid="44" grpId="1"/>
      <p:bldP spid="8" grpId="0"/>
      <p:bldP spid="8" grpId="1"/>
      <p:bldP spid="19" grpId="0"/>
      <p:bldP spid="19" grpId="1"/>
      <p:bldP spid="21" grpId="0"/>
      <p:bldP spid="21" grpId="1"/>
      <p:bldP spid="23" grpId="0"/>
      <p:bldP spid="23" grpId="1"/>
      <p:bldP spid="25" grpId="0"/>
      <p:bldP spid="25" grpId="1"/>
      <p:bldP spid="26" grpId="0"/>
      <p:bldP spid="26" grpId="1"/>
      <p:bldP spid="27" grpId="0"/>
      <p:bldP spid="27" grpId="1"/>
      <p:bldP spid="28" grpId="0"/>
      <p:bldP spid="2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001775" cy="647577"/>
          </a:xfrm>
        </p:spPr>
        <p:txBody>
          <a:bodyPr>
            <a:normAutofit/>
          </a:bodyPr>
          <a:lstStyle/>
          <a:p>
            <a:r>
              <a:rPr lang="en-GB" sz="2400" b="1" dirty="0"/>
              <a:t>La </a:t>
            </a:r>
            <a:r>
              <a:rPr lang="en-GB" sz="2400" b="1" dirty="0" err="1"/>
              <a:t>salud</a:t>
            </a:r>
            <a:endParaRPr lang="en-GB" sz="2400" b="1" dirty="0"/>
          </a:p>
        </p:txBody>
      </p:sp>
      <p:sp>
        <p:nvSpPr>
          <p:cNvPr id="5" name="Rounded Rectangle 11">
            <a:extLst>
              <a:ext uri="{FF2B5EF4-FFF2-40B4-BE49-F238E27FC236}">
                <a16:creationId xmlns:a16="http://schemas.microsoft.com/office/drawing/2014/main" id="{3EEAB489-DE81-9843-BCDD-A56FF324840B}"/>
              </a:ext>
            </a:extLst>
          </p:cNvPr>
          <p:cNvSpPr/>
          <p:nvPr/>
        </p:nvSpPr>
        <p:spPr>
          <a:xfrm>
            <a:off x="9483214" y="258166"/>
            <a:ext cx="2444930"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CuadroTexto 5">
            <a:extLst>
              <a:ext uri="{FF2B5EF4-FFF2-40B4-BE49-F238E27FC236}">
                <a16:creationId xmlns:a16="http://schemas.microsoft.com/office/drawing/2014/main" id="{0E0A92C2-20CC-A343-858D-749EA861FC93}"/>
              </a:ext>
            </a:extLst>
          </p:cNvPr>
          <p:cNvSpPr txBox="1"/>
          <p:nvPr/>
        </p:nvSpPr>
        <p:spPr>
          <a:xfrm>
            <a:off x="142397" y="751553"/>
            <a:ext cx="10847841" cy="830997"/>
          </a:xfrm>
          <a:prstGeom prst="rect">
            <a:avLst/>
          </a:prstGeom>
          <a:noFill/>
        </p:spPr>
        <p:txBody>
          <a:bodyPr wrap="none" rtlCol="0">
            <a:spAutoFit/>
          </a:bodyPr>
          <a:lstStyle/>
          <a:p>
            <a:r>
              <a:rPr lang="en-GB" sz="2400" b="1" dirty="0" err="1"/>
              <a:t>Escucha</a:t>
            </a:r>
            <a:r>
              <a:rPr lang="en-GB" sz="2400" b="1" dirty="0"/>
              <a:t> </a:t>
            </a:r>
            <a:r>
              <a:rPr lang="en-GB" sz="2400" b="1" dirty="0" err="1"/>
              <a:t>cada</a:t>
            </a:r>
            <a:r>
              <a:rPr lang="en-GB" sz="2400" b="1" dirty="0"/>
              <a:t> </a:t>
            </a:r>
            <a:r>
              <a:rPr lang="en-GB" sz="2400" b="1" dirty="0" err="1"/>
              <a:t>frase</a:t>
            </a:r>
            <a:r>
              <a:rPr lang="en-GB" sz="2400" b="1" dirty="0"/>
              <a:t> y decide, ¿hay palabras con [</a:t>
            </a:r>
            <a:r>
              <a:rPr lang="en-GB" sz="2400" b="1" dirty="0" err="1"/>
              <a:t>ia</a:t>
            </a:r>
            <a:r>
              <a:rPr lang="en-GB" sz="2400" b="1" dirty="0"/>
              <a:t>] o [</a:t>
            </a:r>
            <a:r>
              <a:rPr lang="en-GB" sz="2400" b="1" dirty="0" err="1"/>
              <a:t>ie</a:t>
            </a:r>
            <a:r>
              <a:rPr lang="en-GB" sz="2400" b="1" dirty="0"/>
              <a:t>]? ¿</a:t>
            </a:r>
            <a:r>
              <a:rPr lang="en-GB" sz="2400" b="1" dirty="0" err="1"/>
              <a:t>cuántas</a:t>
            </a:r>
            <a:r>
              <a:rPr lang="en-GB" sz="2400" b="1" dirty="0"/>
              <a:t>? </a:t>
            </a:r>
            <a:br>
              <a:rPr lang="en-GB" sz="2400" b="1" dirty="0"/>
            </a:br>
            <a:r>
              <a:rPr lang="en-GB" sz="2400" b="1" dirty="0" err="1"/>
              <a:t>Escucha</a:t>
            </a:r>
            <a:r>
              <a:rPr lang="en-GB" sz="2400" b="1" dirty="0"/>
              <a:t> </a:t>
            </a:r>
            <a:r>
              <a:rPr lang="en-GB" sz="2400" b="1" dirty="0" err="1"/>
              <a:t>otra</a:t>
            </a:r>
            <a:r>
              <a:rPr lang="en-GB" sz="2400" b="1" dirty="0"/>
              <a:t> </a:t>
            </a:r>
            <a:r>
              <a:rPr lang="en-GB" sz="2400" b="1" dirty="0" err="1"/>
              <a:t>vez</a:t>
            </a:r>
            <a:r>
              <a:rPr lang="en-GB" sz="2400" b="1" dirty="0"/>
              <a:t> y escribe las palabras con </a:t>
            </a:r>
            <a:r>
              <a:rPr lang="en-GB" sz="2400" b="1" dirty="0" err="1"/>
              <a:t>estos</a:t>
            </a:r>
            <a:r>
              <a:rPr lang="en-GB" sz="2400" b="1" dirty="0"/>
              <a:t> </a:t>
            </a:r>
            <a:r>
              <a:rPr lang="en-GB" sz="2400" b="1" dirty="0" err="1"/>
              <a:t>sonidos</a:t>
            </a:r>
            <a:r>
              <a:rPr lang="en-GB" sz="2400" b="1" dirty="0"/>
              <a:t>.</a:t>
            </a:r>
            <a:endParaRPr lang="es-GB" sz="2400" dirty="0"/>
          </a:p>
        </p:txBody>
      </p:sp>
      <p:sp>
        <p:nvSpPr>
          <p:cNvPr id="9" name="Action Button: Custom 16">
            <a:hlinkClick r:id="" action="ppaction://noaction" highlightClick="1">
              <a:snd r:embed="rId3" name="1 Recomiendas hacer movimientos con los pies y las piernas.wav"/>
            </a:hlinkClick>
            <a:extLst>
              <a:ext uri="{FF2B5EF4-FFF2-40B4-BE49-F238E27FC236}">
                <a16:creationId xmlns:a16="http://schemas.microsoft.com/office/drawing/2014/main" id="{1682CCC5-86A5-864D-A823-E7F286BAE188}"/>
              </a:ext>
            </a:extLst>
          </p:cNvPr>
          <p:cNvSpPr/>
          <p:nvPr/>
        </p:nvSpPr>
        <p:spPr>
          <a:xfrm>
            <a:off x="268754" y="2219172"/>
            <a:ext cx="437106"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2 En gimnasia practicas acrobacias especiales.wav"/>
            </a:hlinkClick>
            <a:extLst>
              <a:ext uri="{FF2B5EF4-FFF2-40B4-BE49-F238E27FC236}">
                <a16:creationId xmlns:a16="http://schemas.microsoft.com/office/drawing/2014/main" id="{3303D27C-4F35-7746-A3EF-526B7CE5ED7E}"/>
              </a:ext>
            </a:extLst>
          </p:cNvPr>
          <p:cNvSpPr/>
          <p:nvPr/>
        </p:nvSpPr>
        <p:spPr>
          <a:xfrm>
            <a:off x="268754" y="3049147"/>
            <a:ext cx="437106"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5" name="3 Viajas largas distancias en bicicleta con frecuencia.wav"/>
            </a:hlinkClick>
            <a:extLst>
              <a:ext uri="{FF2B5EF4-FFF2-40B4-BE49-F238E27FC236}">
                <a16:creationId xmlns:a16="http://schemas.microsoft.com/office/drawing/2014/main" id="{D2C1D119-9456-3741-8B37-6C18568BED58}"/>
              </a:ext>
            </a:extLst>
          </p:cNvPr>
          <p:cNvSpPr/>
          <p:nvPr/>
        </p:nvSpPr>
        <p:spPr>
          <a:xfrm>
            <a:off x="268754" y="3879122"/>
            <a:ext cx="437106"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6" name="4 En tu dieta tomas agua caliente con miel.wav"/>
            </a:hlinkClick>
            <a:extLst>
              <a:ext uri="{FF2B5EF4-FFF2-40B4-BE49-F238E27FC236}">
                <a16:creationId xmlns:a16="http://schemas.microsoft.com/office/drawing/2014/main" id="{AA513FD0-336A-0A4E-8111-A8708D90C4F1}"/>
              </a:ext>
            </a:extLst>
          </p:cNvPr>
          <p:cNvSpPr/>
          <p:nvPr/>
        </p:nvSpPr>
        <p:spPr>
          <a:xfrm>
            <a:off x="268754" y="4709097"/>
            <a:ext cx="437106"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B0502020202020204" pitchFamily="34" charset="0"/>
              </a:rPr>
              <a:t>4</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7" name="5 Amelia estudia ciencas de la salud en la academia.wav"/>
            </a:hlinkClick>
            <a:extLst>
              <a:ext uri="{FF2B5EF4-FFF2-40B4-BE49-F238E27FC236}">
                <a16:creationId xmlns:a16="http://schemas.microsoft.com/office/drawing/2014/main" id="{CC905A9C-AE95-DE44-A891-9CF55F235564}"/>
              </a:ext>
            </a:extLst>
          </p:cNvPr>
          <p:cNvSpPr/>
          <p:nvPr/>
        </p:nvSpPr>
        <p:spPr>
          <a:xfrm>
            <a:off x="268754" y="5539071"/>
            <a:ext cx="437106"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B0502020202020204" pitchFamily="34" charset="0"/>
              </a:rPr>
              <a:t>5</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4" name="CuadroTexto 13">
            <a:extLst>
              <a:ext uri="{FF2B5EF4-FFF2-40B4-BE49-F238E27FC236}">
                <a16:creationId xmlns:a16="http://schemas.microsoft.com/office/drawing/2014/main" id="{442EC007-43B5-E245-8A2D-5362C44E59E1}"/>
              </a:ext>
            </a:extLst>
          </p:cNvPr>
          <p:cNvSpPr txBox="1"/>
          <p:nvPr/>
        </p:nvSpPr>
        <p:spPr>
          <a:xfrm>
            <a:off x="802031" y="1568540"/>
            <a:ext cx="631904" cy="430887"/>
          </a:xfrm>
          <a:prstGeom prst="rect">
            <a:avLst/>
          </a:prstGeom>
          <a:noFill/>
        </p:spPr>
        <p:txBody>
          <a:bodyPr wrap="none" rtlCol="0">
            <a:spAutoFit/>
          </a:bodyPr>
          <a:lstStyle/>
          <a:p>
            <a:r>
              <a:rPr lang="es-GB" sz="2200" dirty="0"/>
              <a:t>[</a:t>
            </a:r>
            <a:r>
              <a:rPr lang="es-GB" sz="2200" b="1" dirty="0"/>
              <a:t>ia</a:t>
            </a:r>
            <a:r>
              <a:rPr lang="es-GB" sz="2200" dirty="0"/>
              <a:t>]</a:t>
            </a:r>
          </a:p>
        </p:txBody>
      </p:sp>
      <p:sp>
        <p:nvSpPr>
          <p:cNvPr id="15" name="CuadroTexto 14">
            <a:extLst>
              <a:ext uri="{FF2B5EF4-FFF2-40B4-BE49-F238E27FC236}">
                <a16:creationId xmlns:a16="http://schemas.microsoft.com/office/drawing/2014/main" id="{E3415C31-0DEE-8048-A4E7-4AF963678580}"/>
              </a:ext>
            </a:extLst>
          </p:cNvPr>
          <p:cNvSpPr txBox="1"/>
          <p:nvPr/>
        </p:nvSpPr>
        <p:spPr>
          <a:xfrm>
            <a:off x="1434490" y="1568540"/>
            <a:ext cx="631904" cy="430887"/>
          </a:xfrm>
          <a:prstGeom prst="rect">
            <a:avLst/>
          </a:prstGeom>
          <a:noFill/>
        </p:spPr>
        <p:txBody>
          <a:bodyPr wrap="none" rtlCol="0">
            <a:spAutoFit/>
          </a:bodyPr>
          <a:lstStyle/>
          <a:p>
            <a:r>
              <a:rPr lang="es-GB" sz="2200" dirty="0"/>
              <a:t>[</a:t>
            </a:r>
            <a:r>
              <a:rPr lang="es-GB" sz="2200" b="1" dirty="0"/>
              <a:t>ie</a:t>
            </a:r>
            <a:r>
              <a:rPr lang="es-GB" sz="2200" dirty="0"/>
              <a:t>]</a:t>
            </a:r>
          </a:p>
        </p:txBody>
      </p:sp>
      <p:sp>
        <p:nvSpPr>
          <p:cNvPr id="17" name="CuadroTexto 16">
            <a:extLst>
              <a:ext uri="{FF2B5EF4-FFF2-40B4-BE49-F238E27FC236}">
                <a16:creationId xmlns:a16="http://schemas.microsoft.com/office/drawing/2014/main" id="{57C7CA8D-1FF7-D846-A778-A5AD1E2EF4F1}"/>
              </a:ext>
            </a:extLst>
          </p:cNvPr>
          <p:cNvSpPr txBox="1"/>
          <p:nvPr/>
        </p:nvSpPr>
        <p:spPr>
          <a:xfrm>
            <a:off x="3190304" y="5504317"/>
            <a:ext cx="8052204" cy="461665"/>
          </a:xfrm>
          <a:prstGeom prst="rect">
            <a:avLst/>
          </a:prstGeom>
          <a:noFill/>
        </p:spPr>
        <p:txBody>
          <a:bodyPr wrap="none" rtlCol="0">
            <a:spAutoFit/>
          </a:bodyPr>
          <a:lstStyle/>
          <a:p>
            <a:r>
              <a:rPr lang="es-GB" sz="2400" b="1" dirty="0"/>
              <a:t>Amelia</a:t>
            </a:r>
            <a:r>
              <a:rPr lang="es-GB" sz="2400" dirty="0"/>
              <a:t> </a:t>
            </a:r>
            <a:r>
              <a:rPr lang="es-GB" sz="2400" b="1" dirty="0"/>
              <a:t>estudia</a:t>
            </a:r>
            <a:r>
              <a:rPr lang="es-GB" sz="2400" dirty="0"/>
              <a:t> </a:t>
            </a:r>
            <a:r>
              <a:rPr lang="es-GB" sz="2400" b="1" dirty="0"/>
              <a:t>ciencias</a:t>
            </a:r>
            <a:r>
              <a:rPr lang="es-GB" sz="2400" dirty="0"/>
              <a:t> de la salud en la </a:t>
            </a:r>
            <a:r>
              <a:rPr lang="es-GB" sz="2400" b="1" dirty="0"/>
              <a:t>academia</a:t>
            </a:r>
            <a:r>
              <a:rPr lang="es-GB" sz="2400" dirty="0"/>
              <a:t>.</a:t>
            </a:r>
          </a:p>
        </p:txBody>
      </p:sp>
      <p:sp>
        <p:nvSpPr>
          <p:cNvPr id="18" name="CuadroTexto 17">
            <a:extLst>
              <a:ext uri="{FF2B5EF4-FFF2-40B4-BE49-F238E27FC236}">
                <a16:creationId xmlns:a16="http://schemas.microsoft.com/office/drawing/2014/main" id="{1CA47568-44DA-5C40-83FF-FCACD414733F}"/>
              </a:ext>
            </a:extLst>
          </p:cNvPr>
          <p:cNvSpPr txBox="1"/>
          <p:nvPr/>
        </p:nvSpPr>
        <p:spPr>
          <a:xfrm>
            <a:off x="3190304" y="2202711"/>
            <a:ext cx="8996374" cy="461665"/>
          </a:xfrm>
          <a:prstGeom prst="rect">
            <a:avLst/>
          </a:prstGeom>
          <a:noFill/>
        </p:spPr>
        <p:txBody>
          <a:bodyPr wrap="none" rtlCol="0">
            <a:spAutoFit/>
          </a:bodyPr>
          <a:lstStyle/>
          <a:p>
            <a:r>
              <a:rPr lang="es-GB" sz="2400" b="1" dirty="0"/>
              <a:t>Recomiendas</a:t>
            </a:r>
            <a:r>
              <a:rPr lang="es-GB" sz="2400" dirty="0"/>
              <a:t> hacer </a:t>
            </a:r>
            <a:r>
              <a:rPr lang="es-GB" sz="2400" b="1" dirty="0"/>
              <a:t>movimientos</a:t>
            </a:r>
            <a:r>
              <a:rPr lang="es-GB" sz="2400" dirty="0"/>
              <a:t> con los </a:t>
            </a:r>
            <a:r>
              <a:rPr lang="es-GB" sz="2400" b="1" dirty="0"/>
              <a:t>pies</a:t>
            </a:r>
            <a:r>
              <a:rPr lang="es-GB" sz="2400" dirty="0"/>
              <a:t> y las </a:t>
            </a:r>
            <a:r>
              <a:rPr lang="es-GB" sz="2400" b="1" dirty="0"/>
              <a:t>piernas</a:t>
            </a:r>
            <a:r>
              <a:rPr lang="es-GB" sz="2400" dirty="0"/>
              <a:t>.</a:t>
            </a:r>
          </a:p>
        </p:txBody>
      </p:sp>
      <p:sp>
        <p:nvSpPr>
          <p:cNvPr id="19" name="CuadroTexto 18">
            <a:extLst>
              <a:ext uri="{FF2B5EF4-FFF2-40B4-BE49-F238E27FC236}">
                <a16:creationId xmlns:a16="http://schemas.microsoft.com/office/drawing/2014/main" id="{1EC20301-68B0-7047-BD83-1FC585CBFC7A}"/>
              </a:ext>
            </a:extLst>
          </p:cNvPr>
          <p:cNvSpPr txBox="1"/>
          <p:nvPr/>
        </p:nvSpPr>
        <p:spPr>
          <a:xfrm>
            <a:off x="3190304" y="3867507"/>
            <a:ext cx="7959230" cy="461665"/>
          </a:xfrm>
          <a:prstGeom prst="rect">
            <a:avLst/>
          </a:prstGeom>
          <a:noFill/>
        </p:spPr>
        <p:txBody>
          <a:bodyPr wrap="none" rtlCol="0">
            <a:spAutoFit/>
          </a:bodyPr>
          <a:lstStyle/>
          <a:p>
            <a:r>
              <a:rPr lang="es-GB" sz="2400" dirty="0"/>
              <a:t>Viajas largas </a:t>
            </a:r>
            <a:r>
              <a:rPr lang="es-GB" sz="2400" b="1" dirty="0"/>
              <a:t>distancias</a:t>
            </a:r>
            <a:r>
              <a:rPr lang="es-GB" sz="2400" dirty="0"/>
              <a:t> en bicicleta con </a:t>
            </a:r>
            <a:r>
              <a:rPr lang="es-GB" sz="2400" b="1" dirty="0"/>
              <a:t>frecuencia</a:t>
            </a:r>
            <a:r>
              <a:rPr lang="es-GB" sz="2400" dirty="0"/>
              <a:t>.</a:t>
            </a:r>
          </a:p>
        </p:txBody>
      </p:sp>
      <p:sp>
        <p:nvSpPr>
          <p:cNvPr id="20" name="CuadroTexto 19">
            <a:extLst>
              <a:ext uri="{FF2B5EF4-FFF2-40B4-BE49-F238E27FC236}">
                <a16:creationId xmlns:a16="http://schemas.microsoft.com/office/drawing/2014/main" id="{6BEC23C6-0FF1-5147-B3E9-D9E3541AC6D4}"/>
              </a:ext>
            </a:extLst>
          </p:cNvPr>
          <p:cNvSpPr txBox="1"/>
          <p:nvPr/>
        </p:nvSpPr>
        <p:spPr>
          <a:xfrm>
            <a:off x="3190304" y="3021116"/>
            <a:ext cx="7008650" cy="461665"/>
          </a:xfrm>
          <a:prstGeom prst="rect">
            <a:avLst/>
          </a:prstGeom>
          <a:noFill/>
        </p:spPr>
        <p:txBody>
          <a:bodyPr wrap="none" rtlCol="0">
            <a:spAutoFit/>
          </a:bodyPr>
          <a:lstStyle/>
          <a:p>
            <a:r>
              <a:rPr lang="es-GB" sz="2400" dirty="0"/>
              <a:t>En </a:t>
            </a:r>
            <a:r>
              <a:rPr lang="es-GB" sz="2400" b="1" dirty="0"/>
              <a:t>gimnasia</a:t>
            </a:r>
            <a:r>
              <a:rPr lang="es-GB" sz="2400" dirty="0"/>
              <a:t> practicas </a:t>
            </a:r>
            <a:r>
              <a:rPr lang="es-GB" sz="2400" b="1" dirty="0"/>
              <a:t>acrobacias</a:t>
            </a:r>
            <a:r>
              <a:rPr lang="es-GB" sz="2400" dirty="0"/>
              <a:t> </a:t>
            </a:r>
            <a:r>
              <a:rPr lang="es-GB" sz="2400" b="1" dirty="0"/>
              <a:t>especiales</a:t>
            </a:r>
            <a:r>
              <a:rPr lang="es-GB" sz="2400" dirty="0"/>
              <a:t>.</a:t>
            </a:r>
          </a:p>
        </p:txBody>
      </p:sp>
      <p:sp>
        <p:nvSpPr>
          <p:cNvPr id="21" name="CuadroTexto 20">
            <a:extLst>
              <a:ext uri="{FF2B5EF4-FFF2-40B4-BE49-F238E27FC236}">
                <a16:creationId xmlns:a16="http://schemas.microsoft.com/office/drawing/2014/main" id="{948586F8-B229-DA49-AD3F-AF595E2DF272}"/>
              </a:ext>
            </a:extLst>
          </p:cNvPr>
          <p:cNvSpPr txBox="1"/>
          <p:nvPr/>
        </p:nvSpPr>
        <p:spPr>
          <a:xfrm>
            <a:off x="3190304" y="4685912"/>
            <a:ext cx="6484467" cy="461665"/>
          </a:xfrm>
          <a:prstGeom prst="rect">
            <a:avLst/>
          </a:prstGeom>
          <a:noFill/>
        </p:spPr>
        <p:txBody>
          <a:bodyPr wrap="none" rtlCol="0">
            <a:spAutoFit/>
          </a:bodyPr>
          <a:lstStyle/>
          <a:p>
            <a:r>
              <a:rPr lang="es-GB" sz="2400" dirty="0"/>
              <a:t>En tu </a:t>
            </a:r>
            <a:r>
              <a:rPr lang="es-GB" sz="2400" b="1" dirty="0"/>
              <a:t>dieta</a:t>
            </a:r>
            <a:r>
              <a:rPr lang="es-GB" sz="2400" dirty="0"/>
              <a:t> tomas agua </a:t>
            </a:r>
            <a:r>
              <a:rPr lang="es-GB" sz="2400" b="1" dirty="0"/>
              <a:t>caliente</a:t>
            </a:r>
            <a:r>
              <a:rPr lang="es-GB" sz="2400" dirty="0"/>
              <a:t> con </a:t>
            </a:r>
            <a:r>
              <a:rPr lang="es-GB" sz="2400" b="1" dirty="0"/>
              <a:t>miel</a:t>
            </a:r>
            <a:r>
              <a:rPr lang="es-GB" sz="2400" dirty="0"/>
              <a:t>. </a:t>
            </a:r>
          </a:p>
        </p:txBody>
      </p:sp>
      <p:pic>
        <p:nvPicPr>
          <p:cNvPr id="22" name="Picture 14" descr="green checkmark">
            <a:extLst>
              <a:ext uri="{FF2B5EF4-FFF2-40B4-BE49-F238E27FC236}">
                <a16:creationId xmlns:a16="http://schemas.microsoft.com/office/drawing/2014/main" id="{746DAB61-634F-314D-A987-71D7B46249D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2442" y="2140439"/>
            <a:ext cx="396000" cy="479581"/>
          </a:xfrm>
          <a:prstGeom prst="rect">
            <a:avLst/>
          </a:prstGeom>
        </p:spPr>
      </p:pic>
      <p:pic>
        <p:nvPicPr>
          <p:cNvPr id="23" name="Picture 14" descr="green checkmark">
            <a:extLst>
              <a:ext uri="{FF2B5EF4-FFF2-40B4-BE49-F238E27FC236}">
                <a16:creationId xmlns:a16="http://schemas.microsoft.com/office/drawing/2014/main" id="{5213585E-7668-9F4B-BE1D-BD16553F789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9983" y="2955726"/>
            <a:ext cx="396000" cy="479581"/>
          </a:xfrm>
          <a:prstGeom prst="rect">
            <a:avLst/>
          </a:prstGeom>
        </p:spPr>
      </p:pic>
      <p:pic>
        <p:nvPicPr>
          <p:cNvPr id="24" name="Picture 14" descr="green checkmark">
            <a:extLst>
              <a:ext uri="{FF2B5EF4-FFF2-40B4-BE49-F238E27FC236}">
                <a16:creationId xmlns:a16="http://schemas.microsoft.com/office/drawing/2014/main" id="{38013E35-32C8-F847-9C42-3FB618B5F1B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9517" y="3848002"/>
            <a:ext cx="396000" cy="479581"/>
          </a:xfrm>
          <a:prstGeom prst="rect">
            <a:avLst/>
          </a:prstGeom>
        </p:spPr>
      </p:pic>
      <p:pic>
        <p:nvPicPr>
          <p:cNvPr id="25" name="Picture 14" descr="green checkmark">
            <a:extLst>
              <a:ext uri="{FF2B5EF4-FFF2-40B4-BE49-F238E27FC236}">
                <a16:creationId xmlns:a16="http://schemas.microsoft.com/office/drawing/2014/main" id="{4876D8E8-9019-4A43-A7E9-8CD08D36853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2442" y="4675324"/>
            <a:ext cx="396000" cy="479581"/>
          </a:xfrm>
          <a:prstGeom prst="rect">
            <a:avLst/>
          </a:prstGeom>
        </p:spPr>
      </p:pic>
      <p:pic>
        <p:nvPicPr>
          <p:cNvPr id="26" name="Picture 14" descr="green checkmark">
            <a:extLst>
              <a:ext uri="{FF2B5EF4-FFF2-40B4-BE49-F238E27FC236}">
                <a16:creationId xmlns:a16="http://schemas.microsoft.com/office/drawing/2014/main" id="{CBB53C6F-FB62-BF40-82E7-9FF0556E19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9516" y="5456999"/>
            <a:ext cx="396000" cy="479581"/>
          </a:xfrm>
          <a:prstGeom prst="rect">
            <a:avLst/>
          </a:prstGeom>
        </p:spPr>
      </p:pic>
      <p:pic>
        <p:nvPicPr>
          <p:cNvPr id="27" name="Picture 14" descr="green checkmark">
            <a:extLst>
              <a:ext uri="{FF2B5EF4-FFF2-40B4-BE49-F238E27FC236}">
                <a16:creationId xmlns:a16="http://schemas.microsoft.com/office/drawing/2014/main" id="{0D704BA2-6A44-3F4B-9ACE-F16B4BCB119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1722" y="5458175"/>
            <a:ext cx="396000" cy="479581"/>
          </a:xfrm>
          <a:prstGeom prst="rect">
            <a:avLst/>
          </a:prstGeom>
        </p:spPr>
      </p:pic>
      <p:sp>
        <p:nvSpPr>
          <p:cNvPr id="29" name="CuadroTexto 28">
            <a:extLst>
              <a:ext uri="{FF2B5EF4-FFF2-40B4-BE49-F238E27FC236}">
                <a16:creationId xmlns:a16="http://schemas.microsoft.com/office/drawing/2014/main" id="{C388C8CD-8EF9-064A-A962-62EC073A012C}"/>
              </a:ext>
            </a:extLst>
          </p:cNvPr>
          <p:cNvSpPr txBox="1"/>
          <p:nvPr/>
        </p:nvSpPr>
        <p:spPr>
          <a:xfrm>
            <a:off x="3190304" y="2195897"/>
            <a:ext cx="8996374" cy="461665"/>
          </a:xfrm>
          <a:prstGeom prst="rect">
            <a:avLst/>
          </a:prstGeom>
          <a:noFill/>
        </p:spPr>
        <p:txBody>
          <a:bodyPr wrap="none" rtlCol="0">
            <a:spAutoFit/>
          </a:bodyPr>
          <a:lstStyle/>
          <a:p>
            <a:r>
              <a:rPr lang="es-GB" sz="2400" b="1" dirty="0"/>
              <a:t>Recomiendas</a:t>
            </a:r>
            <a:r>
              <a:rPr lang="es-GB" sz="2400" dirty="0"/>
              <a:t> hacer </a:t>
            </a:r>
            <a:r>
              <a:rPr lang="es-GB" sz="2400" b="1" dirty="0"/>
              <a:t>movimientos</a:t>
            </a:r>
            <a:r>
              <a:rPr lang="es-GB" sz="2400" dirty="0"/>
              <a:t> con los </a:t>
            </a:r>
            <a:r>
              <a:rPr lang="es-GB" sz="2400" b="1" dirty="0"/>
              <a:t>pies</a:t>
            </a:r>
            <a:r>
              <a:rPr lang="es-GB" sz="2400" dirty="0"/>
              <a:t> y las </a:t>
            </a:r>
            <a:r>
              <a:rPr lang="es-GB" sz="2400" b="1" dirty="0"/>
              <a:t>piernas</a:t>
            </a:r>
            <a:r>
              <a:rPr lang="es-GB" sz="2400" dirty="0"/>
              <a:t>.</a:t>
            </a:r>
          </a:p>
        </p:txBody>
      </p:sp>
      <p:sp>
        <p:nvSpPr>
          <p:cNvPr id="30" name="CuadroTexto 29">
            <a:extLst>
              <a:ext uri="{FF2B5EF4-FFF2-40B4-BE49-F238E27FC236}">
                <a16:creationId xmlns:a16="http://schemas.microsoft.com/office/drawing/2014/main" id="{80525DD3-6B00-0244-B0D3-AAE12E956D80}"/>
              </a:ext>
            </a:extLst>
          </p:cNvPr>
          <p:cNvSpPr txBox="1"/>
          <p:nvPr/>
        </p:nvSpPr>
        <p:spPr>
          <a:xfrm>
            <a:off x="3190304" y="3028819"/>
            <a:ext cx="7008650" cy="461665"/>
          </a:xfrm>
          <a:prstGeom prst="rect">
            <a:avLst/>
          </a:prstGeom>
          <a:noFill/>
        </p:spPr>
        <p:txBody>
          <a:bodyPr wrap="none" rtlCol="0">
            <a:spAutoFit/>
          </a:bodyPr>
          <a:lstStyle/>
          <a:p>
            <a:r>
              <a:rPr lang="es-GB" sz="2400" dirty="0"/>
              <a:t>En </a:t>
            </a:r>
            <a:r>
              <a:rPr lang="es-GB" sz="2400" b="1" dirty="0"/>
              <a:t>gimnasia</a:t>
            </a:r>
            <a:r>
              <a:rPr lang="es-GB" sz="2400" dirty="0"/>
              <a:t> practicas </a:t>
            </a:r>
            <a:r>
              <a:rPr lang="es-GB" sz="2400" b="1" dirty="0"/>
              <a:t>acrobacias</a:t>
            </a:r>
            <a:r>
              <a:rPr lang="es-GB" sz="2400" dirty="0"/>
              <a:t> </a:t>
            </a:r>
            <a:r>
              <a:rPr lang="es-GB" sz="2400" b="1" dirty="0"/>
              <a:t>especiales</a:t>
            </a:r>
            <a:r>
              <a:rPr lang="es-GB" sz="2400" dirty="0"/>
              <a:t>.</a:t>
            </a:r>
          </a:p>
        </p:txBody>
      </p:sp>
      <p:sp>
        <p:nvSpPr>
          <p:cNvPr id="31" name="CuadroTexto 30">
            <a:extLst>
              <a:ext uri="{FF2B5EF4-FFF2-40B4-BE49-F238E27FC236}">
                <a16:creationId xmlns:a16="http://schemas.microsoft.com/office/drawing/2014/main" id="{13D57B6D-E411-5443-B463-5C8AD859667F}"/>
              </a:ext>
            </a:extLst>
          </p:cNvPr>
          <p:cNvSpPr txBox="1"/>
          <p:nvPr/>
        </p:nvSpPr>
        <p:spPr>
          <a:xfrm>
            <a:off x="3190304" y="3861648"/>
            <a:ext cx="7959230" cy="461665"/>
          </a:xfrm>
          <a:prstGeom prst="rect">
            <a:avLst/>
          </a:prstGeom>
          <a:noFill/>
        </p:spPr>
        <p:txBody>
          <a:bodyPr wrap="none" rtlCol="0">
            <a:spAutoFit/>
          </a:bodyPr>
          <a:lstStyle/>
          <a:p>
            <a:r>
              <a:rPr lang="es-GB" sz="2400" dirty="0"/>
              <a:t>Viajas largas </a:t>
            </a:r>
            <a:r>
              <a:rPr lang="es-GB" sz="2400" b="1" dirty="0"/>
              <a:t>distancias</a:t>
            </a:r>
            <a:r>
              <a:rPr lang="es-GB" sz="2400" dirty="0"/>
              <a:t> en bicicleta con </a:t>
            </a:r>
            <a:r>
              <a:rPr lang="es-GB" sz="2400" b="1" dirty="0"/>
              <a:t>frecuencia</a:t>
            </a:r>
            <a:r>
              <a:rPr lang="es-GB" sz="2400" dirty="0"/>
              <a:t>.</a:t>
            </a:r>
          </a:p>
        </p:txBody>
      </p:sp>
      <p:sp>
        <p:nvSpPr>
          <p:cNvPr id="32" name="CuadroTexto 31">
            <a:extLst>
              <a:ext uri="{FF2B5EF4-FFF2-40B4-BE49-F238E27FC236}">
                <a16:creationId xmlns:a16="http://schemas.microsoft.com/office/drawing/2014/main" id="{EA705534-47D0-494A-85FC-711B58107DD7}"/>
              </a:ext>
            </a:extLst>
          </p:cNvPr>
          <p:cNvSpPr txBox="1"/>
          <p:nvPr/>
        </p:nvSpPr>
        <p:spPr>
          <a:xfrm>
            <a:off x="3195646" y="4680408"/>
            <a:ext cx="6484467" cy="461665"/>
          </a:xfrm>
          <a:prstGeom prst="rect">
            <a:avLst/>
          </a:prstGeom>
          <a:noFill/>
        </p:spPr>
        <p:txBody>
          <a:bodyPr wrap="none" rtlCol="0">
            <a:spAutoFit/>
          </a:bodyPr>
          <a:lstStyle/>
          <a:p>
            <a:r>
              <a:rPr lang="es-GB" sz="2400" dirty="0"/>
              <a:t>En tu </a:t>
            </a:r>
            <a:r>
              <a:rPr lang="es-GB" sz="2400" b="1" dirty="0"/>
              <a:t>dieta</a:t>
            </a:r>
            <a:r>
              <a:rPr lang="es-GB" sz="2400" dirty="0"/>
              <a:t> tomas agua </a:t>
            </a:r>
            <a:r>
              <a:rPr lang="es-GB" sz="2400" b="1" dirty="0"/>
              <a:t>caliente</a:t>
            </a:r>
            <a:r>
              <a:rPr lang="es-GB" sz="2400" dirty="0"/>
              <a:t> con </a:t>
            </a:r>
            <a:r>
              <a:rPr lang="es-GB" sz="2400" b="1" dirty="0"/>
              <a:t>miel</a:t>
            </a:r>
            <a:r>
              <a:rPr lang="es-GB" sz="2400" dirty="0"/>
              <a:t>. </a:t>
            </a:r>
          </a:p>
        </p:txBody>
      </p:sp>
      <p:sp>
        <p:nvSpPr>
          <p:cNvPr id="33" name="CuadroTexto 32">
            <a:extLst>
              <a:ext uri="{FF2B5EF4-FFF2-40B4-BE49-F238E27FC236}">
                <a16:creationId xmlns:a16="http://schemas.microsoft.com/office/drawing/2014/main" id="{F2E4B861-CB5E-1641-80CE-DD549A1FECDD}"/>
              </a:ext>
            </a:extLst>
          </p:cNvPr>
          <p:cNvSpPr txBox="1"/>
          <p:nvPr/>
        </p:nvSpPr>
        <p:spPr>
          <a:xfrm>
            <a:off x="3182775" y="5502976"/>
            <a:ext cx="8052204" cy="461665"/>
          </a:xfrm>
          <a:prstGeom prst="rect">
            <a:avLst/>
          </a:prstGeom>
          <a:noFill/>
        </p:spPr>
        <p:txBody>
          <a:bodyPr wrap="none" rtlCol="0">
            <a:spAutoFit/>
          </a:bodyPr>
          <a:lstStyle/>
          <a:p>
            <a:r>
              <a:rPr lang="es-GB" sz="2400" b="1" dirty="0"/>
              <a:t>Amelia</a:t>
            </a:r>
            <a:r>
              <a:rPr lang="es-GB" sz="2400" dirty="0"/>
              <a:t> </a:t>
            </a:r>
            <a:r>
              <a:rPr lang="es-GB" sz="2400" b="1" dirty="0"/>
              <a:t>estudia</a:t>
            </a:r>
            <a:r>
              <a:rPr lang="es-GB" sz="2400" dirty="0"/>
              <a:t> </a:t>
            </a:r>
            <a:r>
              <a:rPr lang="es-GB" sz="2400" b="1" dirty="0"/>
              <a:t>ciencias</a:t>
            </a:r>
            <a:r>
              <a:rPr lang="es-GB" sz="2400" dirty="0"/>
              <a:t> de la salud en la </a:t>
            </a:r>
            <a:r>
              <a:rPr lang="es-GB" sz="2400" b="1" dirty="0"/>
              <a:t>academia</a:t>
            </a:r>
            <a:r>
              <a:rPr lang="es-GB" sz="2400" dirty="0"/>
              <a:t>.</a:t>
            </a:r>
          </a:p>
        </p:txBody>
      </p:sp>
      <p:sp>
        <p:nvSpPr>
          <p:cNvPr id="34" name="CuadroTexto 33">
            <a:extLst>
              <a:ext uri="{FF2B5EF4-FFF2-40B4-BE49-F238E27FC236}">
                <a16:creationId xmlns:a16="http://schemas.microsoft.com/office/drawing/2014/main" id="{2B4A965E-E4D2-B142-886B-F1AE259BFF49}"/>
              </a:ext>
            </a:extLst>
          </p:cNvPr>
          <p:cNvSpPr txBox="1"/>
          <p:nvPr/>
        </p:nvSpPr>
        <p:spPr>
          <a:xfrm>
            <a:off x="2499936" y="2182915"/>
            <a:ext cx="357790" cy="461665"/>
          </a:xfrm>
          <a:prstGeom prst="rect">
            <a:avLst/>
          </a:prstGeom>
          <a:noFill/>
        </p:spPr>
        <p:txBody>
          <a:bodyPr wrap="none" rtlCol="0">
            <a:spAutoFit/>
          </a:bodyPr>
          <a:lstStyle/>
          <a:p>
            <a:r>
              <a:rPr lang="es-GB" sz="2400" b="1" dirty="0"/>
              <a:t>4</a:t>
            </a:r>
          </a:p>
        </p:txBody>
      </p:sp>
      <p:sp>
        <p:nvSpPr>
          <p:cNvPr id="35" name="CuadroTexto 34">
            <a:extLst>
              <a:ext uri="{FF2B5EF4-FFF2-40B4-BE49-F238E27FC236}">
                <a16:creationId xmlns:a16="http://schemas.microsoft.com/office/drawing/2014/main" id="{AC7E64BB-B41F-0244-86C5-8F7C0425A455}"/>
              </a:ext>
            </a:extLst>
          </p:cNvPr>
          <p:cNvSpPr txBox="1"/>
          <p:nvPr/>
        </p:nvSpPr>
        <p:spPr>
          <a:xfrm>
            <a:off x="2499936" y="3013746"/>
            <a:ext cx="357790" cy="461665"/>
          </a:xfrm>
          <a:prstGeom prst="rect">
            <a:avLst/>
          </a:prstGeom>
          <a:noFill/>
        </p:spPr>
        <p:txBody>
          <a:bodyPr wrap="none" rtlCol="0">
            <a:spAutoFit/>
          </a:bodyPr>
          <a:lstStyle/>
          <a:p>
            <a:r>
              <a:rPr lang="es-GB" sz="2400" b="1" dirty="0"/>
              <a:t>3</a:t>
            </a:r>
          </a:p>
        </p:txBody>
      </p:sp>
      <p:sp>
        <p:nvSpPr>
          <p:cNvPr id="36" name="CuadroTexto 35">
            <a:extLst>
              <a:ext uri="{FF2B5EF4-FFF2-40B4-BE49-F238E27FC236}">
                <a16:creationId xmlns:a16="http://schemas.microsoft.com/office/drawing/2014/main" id="{74BECD31-5929-2746-8C03-38C0E300188A}"/>
              </a:ext>
            </a:extLst>
          </p:cNvPr>
          <p:cNvSpPr txBox="1"/>
          <p:nvPr/>
        </p:nvSpPr>
        <p:spPr>
          <a:xfrm>
            <a:off x="2499936" y="3844577"/>
            <a:ext cx="357790" cy="461665"/>
          </a:xfrm>
          <a:prstGeom prst="rect">
            <a:avLst/>
          </a:prstGeom>
          <a:noFill/>
        </p:spPr>
        <p:txBody>
          <a:bodyPr wrap="none" rtlCol="0">
            <a:spAutoFit/>
          </a:bodyPr>
          <a:lstStyle/>
          <a:p>
            <a:r>
              <a:rPr lang="es-GB" sz="2400" b="1" dirty="0"/>
              <a:t>2</a:t>
            </a:r>
          </a:p>
        </p:txBody>
      </p:sp>
      <p:sp>
        <p:nvSpPr>
          <p:cNvPr id="37" name="CuadroTexto 36">
            <a:extLst>
              <a:ext uri="{FF2B5EF4-FFF2-40B4-BE49-F238E27FC236}">
                <a16:creationId xmlns:a16="http://schemas.microsoft.com/office/drawing/2014/main" id="{EE07A272-FEEB-684C-A15F-42D4D37FB7EF}"/>
              </a:ext>
            </a:extLst>
          </p:cNvPr>
          <p:cNvSpPr txBox="1"/>
          <p:nvPr/>
        </p:nvSpPr>
        <p:spPr>
          <a:xfrm>
            <a:off x="2499936" y="4675408"/>
            <a:ext cx="357790" cy="461665"/>
          </a:xfrm>
          <a:prstGeom prst="rect">
            <a:avLst/>
          </a:prstGeom>
          <a:noFill/>
        </p:spPr>
        <p:txBody>
          <a:bodyPr wrap="none" rtlCol="0">
            <a:spAutoFit/>
          </a:bodyPr>
          <a:lstStyle/>
          <a:p>
            <a:r>
              <a:rPr lang="es-GB" sz="2400" b="1" dirty="0"/>
              <a:t>3</a:t>
            </a:r>
          </a:p>
        </p:txBody>
      </p:sp>
      <p:sp>
        <p:nvSpPr>
          <p:cNvPr id="38" name="CuadroTexto 37">
            <a:extLst>
              <a:ext uri="{FF2B5EF4-FFF2-40B4-BE49-F238E27FC236}">
                <a16:creationId xmlns:a16="http://schemas.microsoft.com/office/drawing/2014/main" id="{4B0D06EB-471E-6349-8826-E5DE5C323B4E}"/>
              </a:ext>
            </a:extLst>
          </p:cNvPr>
          <p:cNvSpPr txBox="1"/>
          <p:nvPr/>
        </p:nvSpPr>
        <p:spPr>
          <a:xfrm>
            <a:off x="2499936" y="5506238"/>
            <a:ext cx="357790" cy="461665"/>
          </a:xfrm>
          <a:prstGeom prst="rect">
            <a:avLst/>
          </a:prstGeom>
          <a:noFill/>
        </p:spPr>
        <p:txBody>
          <a:bodyPr wrap="none" rtlCol="0">
            <a:spAutoFit/>
          </a:bodyPr>
          <a:lstStyle/>
          <a:p>
            <a:r>
              <a:rPr lang="es-GB" sz="2400" b="1" dirty="0"/>
              <a:t>4</a:t>
            </a:r>
          </a:p>
        </p:txBody>
      </p:sp>
      <p:sp>
        <p:nvSpPr>
          <p:cNvPr id="39" name="CuadroTexto 38">
            <a:extLst>
              <a:ext uri="{FF2B5EF4-FFF2-40B4-BE49-F238E27FC236}">
                <a16:creationId xmlns:a16="http://schemas.microsoft.com/office/drawing/2014/main" id="{B31CE8E0-CA22-3C49-8BDD-6E8DE7D990A9}"/>
              </a:ext>
            </a:extLst>
          </p:cNvPr>
          <p:cNvSpPr txBox="1"/>
          <p:nvPr/>
        </p:nvSpPr>
        <p:spPr>
          <a:xfrm>
            <a:off x="2001775" y="1598497"/>
            <a:ext cx="1510350" cy="400110"/>
          </a:xfrm>
          <a:prstGeom prst="rect">
            <a:avLst/>
          </a:prstGeom>
          <a:noFill/>
        </p:spPr>
        <p:txBody>
          <a:bodyPr wrap="none" rtlCol="0">
            <a:spAutoFit/>
          </a:bodyPr>
          <a:lstStyle/>
          <a:p>
            <a:r>
              <a:rPr lang="es-GB" sz="2000" b="1" dirty="0"/>
              <a:t>¿Cuántas?</a:t>
            </a:r>
          </a:p>
        </p:txBody>
      </p:sp>
      <p:pic>
        <p:nvPicPr>
          <p:cNvPr id="40" name="Imagen 39">
            <a:extLst>
              <a:ext uri="{FF2B5EF4-FFF2-40B4-BE49-F238E27FC236}">
                <a16:creationId xmlns:a16="http://schemas.microsoft.com/office/drawing/2014/main" id="{904C9F84-F709-B84F-957F-E2AE745D53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82658" y="4523910"/>
            <a:ext cx="1015161" cy="1015161"/>
          </a:xfrm>
          <a:prstGeom prst="rect">
            <a:avLst/>
          </a:prstGeom>
        </p:spPr>
      </p:pic>
      <p:pic>
        <p:nvPicPr>
          <p:cNvPr id="41" name="Imagen 40">
            <a:extLst>
              <a:ext uri="{FF2B5EF4-FFF2-40B4-BE49-F238E27FC236}">
                <a16:creationId xmlns:a16="http://schemas.microsoft.com/office/drawing/2014/main" id="{68B33A78-DF00-2C49-B5EC-00F985175D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91350" y="2761202"/>
            <a:ext cx="929935" cy="1349093"/>
          </a:xfrm>
          <a:prstGeom prst="rect">
            <a:avLst/>
          </a:prstGeom>
        </p:spPr>
      </p:pic>
      <p:pic>
        <p:nvPicPr>
          <p:cNvPr id="42" name="Imagen 41">
            <a:extLst>
              <a:ext uri="{FF2B5EF4-FFF2-40B4-BE49-F238E27FC236}">
                <a16:creationId xmlns:a16="http://schemas.microsoft.com/office/drawing/2014/main" id="{37CA07F1-D917-0141-ABE6-B91B9AF1D7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90225" y="1102179"/>
            <a:ext cx="1091163" cy="1091163"/>
          </a:xfrm>
          <a:prstGeom prst="rect">
            <a:avLst/>
          </a:prstGeom>
        </p:spPr>
      </p:pic>
      <p:sp>
        <p:nvSpPr>
          <p:cNvPr id="43" name="CuadroTexto 42">
            <a:extLst>
              <a:ext uri="{FF2B5EF4-FFF2-40B4-BE49-F238E27FC236}">
                <a16:creationId xmlns:a16="http://schemas.microsoft.com/office/drawing/2014/main" id="{37307C78-B2CE-5E4A-B66E-037E328C275D}"/>
              </a:ext>
            </a:extLst>
          </p:cNvPr>
          <p:cNvSpPr txBox="1"/>
          <p:nvPr/>
        </p:nvSpPr>
        <p:spPr>
          <a:xfrm>
            <a:off x="6242421" y="2615172"/>
            <a:ext cx="3432350" cy="400110"/>
          </a:xfrm>
          <a:prstGeom prst="rect">
            <a:avLst/>
          </a:prstGeom>
          <a:noFill/>
        </p:spPr>
        <p:txBody>
          <a:bodyPr wrap="none" rtlCol="0">
            <a:spAutoFit/>
          </a:bodyPr>
          <a:lstStyle/>
          <a:p>
            <a:r>
              <a:rPr lang="es-GB" sz="2000" dirty="0"/>
              <a:t>*movimiento = movement</a:t>
            </a:r>
          </a:p>
        </p:txBody>
      </p:sp>
      <p:sp>
        <p:nvSpPr>
          <p:cNvPr id="44" name="CuadroTexto 43">
            <a:extLst>
              <a:ext uri="{FF2B5EF4-FFF2-40B4-BE49-F238E27FC236}">
                <a16:creationId xmlns:a16="http://schemas.microsoft.com/office/drawing/2014/main" id="{286E65B5-FF73-8E4B-88A9-3EBBF1805456}"/>
              </a:ext>
            </a:extLst>
          </p:cNvPr>
          <p:cNvSpPr txBox="1"/>
          <p:nvPr/>
        </p:nvSpPr>
        <p:spPr>
          <a:xfrm>
            <a:off x="3542188" y="3432546"/>
            <a:ext cx="3098925" cy="400110"/>
          </a:xfrm>
          <a:prstGeom prst="rect">
            <a:avLst/>
          </a:prstGeom>
          <a:noFill/>
        </p:spPr>
        <p:txBody>
          <a:bodyPr wrap="none" rtlCol="0">
            <a:spAutoFit/>
          </a:bodyPr>
          <a:lstStyle/>
          <a:p>
            <a:r>
              <a:rPr lang="es-GB" sz="2000" dirty="0"/>
              <a:t>*gimnasia = gymnastics</a:t>
            </a:r>
          </a:p>
        </p:txBody>
      </p:sp>
      <p:sp>
        <p:nvSpPr>
          <p:cNvPr id="45" name="CuadroTexto 44">
            <a:extLst>
              <a:ext uri="{FF2B5EF4-FFF2-40B4-BE49-F238E27FC236}">
                <a16:creationId xmlns:a16="http://schemas.microsoft.com/office/drawing/2014/main" id="{8618A4F5-B252-5342-BD9F-D516E0F66D5C}"/>
              </a:ext>
            </a:extLst>
          </p:cNvPr>
          <p:cNvSpPr txBox="1"/>
          <p:nvPr/>
        </p:nvSpPr>
        <p:spPr>
          <a:xfrm>
            <a:off x="6603447" y="3445147"/>
            <a:ext cx="3259226" cy="400110"/>
          </a:xfrm>
          <a:prstGeom prst="rect">
            <a:avLst/>
          </a:prstGeom>
          <a:noFill/>
        </p:spPr>
        <p:txBody>
          <a:bodyPr wrap="none" rtlCol="0">
            <a:spAutoFit/>
          </a:bodyPr>
          <a:lstStyle/>
          <a:p>
            <a:r>
              <a:rPr lang="es-GB" sz="2000" dirty="0"/>
              <a:t>*acrobacia = acrobatics</a:t>
            </a:r>
          </a:p>
        </p:txBody>
      </p:sp>
      <p:sp>
        <p:nvSpPr>
          <p:cNvPr id="46" name="CuadroTexto 45">
            <a:extLst>
              <a:ext uri="{FF2B5EF4-FFF2-40B4-BE49-F238E27FC236}">
                <a16:creationId xmlns:a16="http://schemas.microsoft.com/office/drawing/2014/main" id="{10857948-8C9F-1C47-91E4-A870CF8CE13D}"/>
              </a:ext>
            </a:extLst>
          </p:cNvPr>
          <p:cNvSpPr txBox="1"/>
          <p:nvPr/>
        </p:nvSpPr>
        <p:spPr>
          <a:xfrm>
            <a:off x="5088365" y="4264604"/>
            <a:ext cx="2807179" cy="400110"/>
          </a:xfrm>
          <a:prstGeom prst="rect">
            <a:avLst/>
          </a:prstGeom>
          <a:noFill/>
        </p:spPr>
        <p:txBody>
          <a:bodyPr wrap="none" rtlCol="0">
            <a:spAutoFit/>
          </a:bodyPr>
          <a:lstStyle/>
          <a:p>
            <a:r>
              <a:rPr lang="es-GB" sz="2000" dirty="0"/>
              <a:t>*distancia = distance</a:t>
            </a:r>
          </a:p>
        </p:txBody>
      </p:sp>
      <p:sp>
        <p:nvSpPr>
          <p:cNvPr id="47" name="CuadroTexto 46">
            <a:extLst>
              <a:ext uri="{FF2B5EF4-FFF2-40B4-BE49-F238E27FC236}">
                <a16:creationId xmlns:a16="http://schemas.microsoft.com/office/drawing/2014/main" id="{8CC31D20-72F8-7D4B-A0E4-EFCEC81A77E1}"/>
              </a:ext>
            </a:extLst>
          </p:cNvPr>
          <p:cNvSpPr txBox="1"/>
          <p:nvPr/>
        </p:nvSpPr>
        <p:spPr>
          <a:xfrm>
            <a:off x="3882630" y="5099118"/>
            <a:ext cx="1726755" cy="400110"/>
          </a:xfrm>
          <a:prstGeom prst="rect">
            <a:avLst/>
          </a:prstGeom>
          <a:noFill/>
        </p:spPr>
        <p:txBody>
          <a:bodyPr wrap="none" rtlCol="0">
            <a:spAutoFit/>
          </a:bodyPr>
          <a:lstStyle/>
          <a:p>
            <a:r>
              <a:rPr lang="es-GB" sz="2000" dirty="0"/>
              <a:t>*dieta = diet</a:t>
            </a:r>
          </a:p>
        </p:txBody>
      </p:sp>
      <p:sp>
        <p:nvSpPr>
          <p:cNvPr id="48" name="CuadroTexto 47">
            <a:extLst>
              <a:ext uri="{FF2B5EF4-FFF2-40B4-BE49-F238E27FC236}">
                <a16:creationId xmlns:a16="http://schemas.microsoft.com/office/drawing/2014/main" id="{26C9313D-9C4F-3147-B1E5-B2FCDAFC7E65}"/>
              </a:ext>
            </a:extLst>
          </p:cNvPr>
          <p:cNvSpPr txBox="1"/>
          <p:nvPr/>
        </p:nvSpPr>
        <p:spPr>
          <a:xfrm>
            <a:off x="8568739" y="5104207"/>
            <a:ext cx="1887055" cy="400110"/>
          </a:xfrm>
          <a:prstGeom prst="rect">
            <a:avLst/>
          </a:prstGeom>
          <a:noFill/>
        </p:spPr>
        <p:txBody>
          <a:bodyPr wrap="none" rtlCol="0">
            <a:spAutoFit/>
          </a:bodyPr>
          <a:lstStyle/>
          <a:p>
            <a:r>
              <a:rPr lang="es-GB" sz="2000" dirty="0"/>
              <a:t>*miel = honey</a:t>
            </a:r>
          </a:p>
        </p:txBody>
      </p:sp>
      <p:sp>
        <p:nvSpPr>
          <p:cNvPr id="49" name="CuadroTexto 48">
            <a:extLst>
              <a:ext uri="{FF2B5EF4-FFF2-40B4-BE49-F238E27FC236}">
                <a16:creationId xmlns:a16="http://schemas.microsoft.com/office/drawing/2014/main" id="{0BAFEAA4-EFF4-7A44-B494-EFAA673EFA72}"/>
              </a:ext>
            </a:extLst>
          </p:cNvPr>
          <p:cNvSpPr txBox="1"/>
          <p:nvPr/>
        </p:nvSpPr>
        <p:spPr>
          <a:xfrm>
            <a:off x="8905944" y="5874873"/>
            <a:ext cx="3153427" cy="400110"/>
          </a:xfrm>
          <a:prstGeom prst="rect">
            <a:avLst/>
          </a:prstGeom>
          <a:noFill/>
        </p:spPr>
        <p:txBody>
          <a:bodyPr wrap="none" rtlCol="0">
            <a:spAutoFit/>
          </a:bodyPr>
          <a:lstStyle/>
          <a:p>
            <a:r>
              <a:rPr lang="es-GB" sz="2000" dirty="0"/>
              <a:t>*academia = academy</a:t>
            </a:r>
          </a:p>
        </p:txBody>
      </p:sp>
      <p:sp>
        <p:nvSpPr>
          <p:cNvPr id="50" name="Llamada rectangular 49">
            <a:extLst>
              <a:ext uri="{FF2B5EF4-FFF2-40B4-BE49-F238E27FC236}">
                <a16:creationId xmlns:a16="http://schemas.microsoft.com/office/drawing/2014/main" id="{87DE702C-4135-FB4F-91E9-0ECF26354211}"/>
              </a:ext>
            </a:extLst>
          </p:cNvPr>
          <p:cNvSpPr/>
          <p:nvPr/>
        </p:nvSpPr>
        <p:spPr>
          <a:xfrm>
            <a:off x="3672073" y="1566881"/>
            <a:ext cx="6358203" cy="510886"/>
          </a:xfrm>
          <a:prstGeom prst="wedgeRectCallout">
            <a:avLst>
              <a:gd name="adj1" fmla="val -54150"/>
              <a:gd name="adj2" fmla="val 781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tx1"/>
                </a:solidFill>
              </a:rPr>
              <a:t>¡Atención! En una frase puedes escuchar los dos.</a:t>
            </a:r>
          </a:p>
        </p:txBody>
      </p:sp>
      <p:graphicFrame>
        <p:nvGraphicFramePr>
          <p:cNvPr id="3" name="Table 3">
            <a:extLst>
              <a:ext uri="{FF2B5EF4-FFF2-40B4-BE49-F238E27FC236}">
                <a16:creationId xmlns:a16="http://schemas.microsoft.com/office/drawing/2014/main" id="{E25E6766-6DF2-40EB-82C3-DC51F8D6C4E0}"/>
              </a:ext>
            </a:extLst>
          </p:cNvPr>
          <p:cNvGraphicFramePr>
            <a:graphicFrameLocks noGrp="1"/>
          </p:cNvGraphicFramePr>
          <p:nvPr/>
        </p:nvGraphicFramePr>
        <p:xfrm>
          <a:off x="830638" y="1561720"/>
          <a:ext cx="1209175" cy="4642451"/>
        </p:xfrm>
        <a:graphic>
          <a:graphicData uri="http://schemas.openxmlformats.org/drawingml/2006/table">
            <a:tbl>
              <a:tblPr firstRow="1" bandRow="1">
                <a:tableStyleId>{5940675A-B579-460E-94D1-54222C63F5DA}</a:tableStyleId>
              </a:tblPr>
              <a:tblGrid>
                <a:gridCol w="608429">
                  <a:extLst>
                    <a:ext uri="{9D8B030D-6E8A-4147-A177-3AD203B41FA5}">
                      <a16:colId xmlns:a16="http://schemas.microsoft.com/office/drawing/2014/main" val="1291282482"/>
                    </a:ext>
                  </a:extLst>
                </a:gridCol>
                <a:gridCol w="600746">
                  <a:extLst>
                    <a:ext uri="{9D8B030D-6E8A-4147-A177-3AD203B41FA5}">
                      <a16:colId xmlns:a16="http://schemas.microsoft.com/office/drawing/2014/main" val="1171670765"/>
                    </a:ext>
                  </a:extLst>
                </a:gridCol>
              </a:tblGrid>
              <a:tr h="4642451">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1251929"/>
                  </a:ext>
                </a:extLst>
              </a:tr>
            </a:tbl>
          </a:graphicData>
        </a:graphic>
      </p:graphicFrame>
    </p:spTree>
    <p:extLst>
      <p:ext uri="{BB962C8B-B14F-4D97-AF65-F5344CB8AC3E}">
        <p14:creationId xmlns:p14="http://schemas.microsoft.com/office/powerpoint/2010/main" val="215875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par>
                                <p:cTn id="119" presetID="1" presetClass="entr" presetSubtype="0" fill="hold" grpId="0" nodeType="withEffect">
                                  <p:stCondLst>
                                    <p:cond delay="0"/>
                                  </p:stCondLst>
                                  <p:childTnLst>
                                    <p:set>
                                      <p:cBhvr>
                                        <p:cTn id="120" dur="1" fill="hold">
                                          <p:stCondLst>
                                            <p:cond delay="0"/>
                                          </p:stCondLst>
                                        </p:cTn>
                                        <p:tgtEl>
                                          <p:spTgt spid="1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P spid="43" grpId="0"/>
      <p:bldP spid="44" grpId="0"/>
      <p:bldP spid="45" grpId="0"/>
      <p:bldP spid="46" grpId="0"/>
      <p:bldP spid="47" grpId="0"/>
      <p:bldP spid="48"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la 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sweet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la 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110490" y="3129004"/>
            <a:ext cx="2407920"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dulce</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58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47882" y="5460891"/>
            <a:ext cx="4456068" cy="492443"/>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You try new activities. </a:t>
            </a:r>
            <a:r>
              <a:rPr lang="en-GB" sz="2600" kern="0" dirty="0">
                <a:latin typeface="Century Gothic" panose="020B0502020202020204" pitchFamily="34" charset="0"/>
                <a:cs typeface="Arial"/>
                <a:sym typeface="Wingdings" panose="05000000000000000000" pitchFamily="2" charset="2"/>
              </a:rPr>
              <a:t></a:t>
            </a:r>
            <a:endParaRPr lang="en-GB" sz="2600" dirty="0"/>
          </a:p>
        </p:txBody>
      </p:sp>
      <p:sp>
        <p:nvSpPr>
          <p:cNvPr id="2" name="Title 1"/>
          <p:cNvSpPr>
            <a:spLocks noGrp="1"/>
          </p:cNvSpPr>
          <p:nvPr>
            <p:ph type="title"/>
          </p:nvPr>
        </p:nvSpPr>
        <p:spPr>
          <a:xfrm>
            <a:off x="-1" y="213557"/>
            <a:ext cx="5960533" cy="647577"/>
          </a:xfrm>
        </p:spPr>
        <p:txBody>
          <a:bodyPr>
            <a:normAutofit/>
          </a:bodyPr>
          <a:lstStyle/>
          <a:p>
            <a:r>
              <a:rPr lang="en-GB" sz="2000" dirty="0">
                <a:solidFill>
                  <a:schemeClr val="bg1"/>
                </a:solidFill>
              </a:rPr>
              <a:t>-</a:t>
            </a:r>
            <a:r>
              <a:rPr lang="en-GB" sz="2000" dirty="0" err="1">
                <a:solidFill>
                  <a:schemeClr val="bg1"/>
                </a:solidFill>
              </a:rPr>
              <a:t>ar</a:t>
            </a:r>
            <a:r>
              <a:rPr lang="en-GB" sz="2000" dirty="0">
                <a:solidFill>
                  <a:schemeClr val="bg1"/>
                </a:solidFill>
              </a:rPr>
              <a:t> verbs in 2</a:t>
            </a:r>
            <a:r>
              <a:rPr lang="en-GB" sz="2000" baseline="30000" dirty="0">
                <a:solidFill>
                  <a:schemeClr val="bg1"/>
                </a:solidFill>
              </a:rPr>
              <a:t>nd</a:t>
            </a:r>
            <a:r>
              <a:rPr lang="en-GB" sz="2000" dirty="0">
                <a:solidFill>
                  <a:schemeClr val="bg1"/>
                </a:solidFill>
              </a:rPr>
              <a:t> person singular &amp; plural</a:t>
            </a:r>
            <a:endParaRPr lang="en-GB" sz="2000" b="1" dirty="0">
              <a:solidFill>
                <a:schemeClr val="bg1"/>
              </a:solidFill>
            </a:endParaRPr>
          </a:p>
        </p:txBody>
      </p:sp>
      <p:sp>
        <p:nvSpPr>
          <p:cNvPr id="3" name="Rectangle 2"/>
          <p:cNvSpPr/>
          <p:nvPr/>
        </p:nvSpPr>
        <p:spPr>
          <a:xfrm>
            <a:off x="338282" y="2281255"/>
            <a:ext cx="10490139" cy="892552"/>
          </a:xfrm>
          <a:prstGeom prst="rect">
            <a:avLst/>
          </a:prstGeom>
        </p:spPr>
        <p:txBody>
          <a:bodyPr wrap="square">
            <a:spAutoFit/>
          </a:bodyPr>
          <a:lstStyle/>
          <a:p>
            <a:pPr lvl="0">
              <a:spcAft>
                <a:spcPts val="800"/>
              </a:spcAft>
              <a:defRPr/>
            </a:pPr>
            <a:r>
              <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To refer</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to ‘</a:t>
            </a:r>
            <a:r>
              <a:rPr kumimoji="0" lang="en-GB" sz="2600" b="1"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you</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a:t>
            </a:r>
            <a:r>
              <a:rPr kumimoji="0" lang="en-GB" sz="260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for</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a:t>
            </a:r>
            <a:r>
              <a:rPr kumimoji="0" lang="en-GB" sz="2600" b="1"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one person </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with a present-tense –</a:t>
            </a:r>
            <a:r>
              <a:rPr kumimoji="0" lang="en-GB" sz="2600" b="0" i="0" u="none" strike="noStrike" kern="1200" cap="none" spc="0" normalizeH="0" noProof="0" dirty="0" err="1">
                <a:ln>
                  <a:noFill/>
                </a:ln>
                <a:effectLst/>
                <a:uLnTx/>
                <a:uFillTx/>
                <a:latin typeface="Century Gothic" panose="020B0502020202020204" pitchFamily="34" charset="0"/>
                <a:ea typeface="Calibri" panose="020F0502020204030204" pitchFamily="34" charset="0"/>
                <a:cs typeface="+mn-cs"/>
              </a:rPr>
              <a:t>ar</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verb, use the verb ending ____. </a:t>
            </a:r>
            <a:endPar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endParaRPr>
          </a:p>
        </p:txBody>
      </p:sp>
      <p:sp>
        <p:nvSpPr>
          <p:cNvPr id="10" name="TextBox 9"/>
          <p:cNvSpPr txBox="1"/>
          <p:nvPr/>
        </p:nvSpPr>
        <p:spPr>
          <a:xfrm>
            <a:off x="6342673" y="3155604"/>
            <a:ext cx="7305208" cy="6160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1" u="none" strike="noStrike" kern="1200" cap="none" spc="0" normalizeH="0" baseline="0" noProof="0" dirty="0" err="1">
                <a:ln>
                  <a:noFill/>
                </a:ln>
                <a:effectLst/>
                <a:uLnTx/>
                <a:uFillTx/>
                <a:latin typeface="Century Gothic" panose="020B0502020202020204" pitchFamily="34" charset="0"/>
                <a:ea typeface="+mn-ea"/>
                <a:cs typeface="+mn-cs"/>
              </a:rPr>
              <a:t>Aumentas</a:t>
            </a:r>
            <a:r>
              <a:rPr kumimoji="0" lang="en-GB" sz="2600" b="0" i="1" u="none" strike="noStrike" kern="1200" cap="none" spc="0" normalizeH="0" baseline="0" noProof="0" dirty="0">
                <a:ln>
                  <a:noFill/>
                </a:ln>
                <a:effectLst/>
                <a:uLnTx/>
                <a:uFillTx/>
                <a:latin typeface="Century Gothic" panose="020B0502020202020204" pitchFamily="34" charset="0"/>
                <a:ea typeface="+mn-ea"/>
                <a:cs typeface="+mn-cs"/>
              </a:rPr>
              <a:t> el </a:t>
            </a:r>
            <a:r>
              <a:rPr kumimoji="0" lang="en-GB" sz="2600" b="0" i="1" u="none" strike="noStrike" kern="1200" cap="none" spc="0" normalizeH="0" baseline="0" noProof="0" dirty="0" err="1">
                <a:ln>
                  <a:noFill/>
                </a:ln>
                <a:effectLst/>
                <a:uLnTx/>
                <a:uFillTx/>
                <a:latin typeface="Century Gothic" panose="020B0502020202020204" pitchFamily="34" charset="0"/>
                <a:ea typeface="+mn-ea"/>
                <a:cs typeface="+mn-cs"/>
              </a:rPr>
              <a:t>tiempo</a:t>
            </a:r>
            <a:r>
              <a:rPr kumimoji="0" lang="en-GB" sz="2600" b="0" i="1" u="none" strike="noStrike" kern="1200" cap="none" spc="0" normalizeH="0" baseline="0" noProof="0" dirty="0">
                <a:ln>
                  <a:noFill/>
                </a:ln>
                <a:effectLst/>
                <a:uLnTx/>
                <a:uFillTx/>
                <a:latin typeface="Century Gothic" panose="020B0502020202020204" pitchFamily="34" charset="0"/>
                <a:ea typeface="+mn-ea"/>
                <a:cs typeface="+mn-cs"/>
              </a:rPr>
              <a:t> de </a:t>
            </a:r>
            <a:r>
              <a:rPr kumimoji="0" lang="en-GB" sz="2600" b="0" i="1" u="none" strike="noStrike" kern="1200" cap="none" spc="0" normalizeH="0" baseline="0" noProof="0" dirty="0" err="1">
                <a:ln>
                  <a:noFill/>
                </a:ln>
                <a:effectLst/>
                <a:uLnTx/>
                <a:uFillTx/>
                <a:latin typeface="Century Gothic" panose="020B0502020202020204" pitchFamily="34" charset="0"/>
                <a:ea typeface="+mn-ea"/>
                <a:cs typeface="+mn-cs"/>
              </a:rPr>
              <a:t>ejercicio</a:t>
            </a:r>
            <a:r>
              <a:rPr kumimoji="0" lang="en-GB" sz="2600" b="0" i="1"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4886792" y="5311044"/>
            <a:ext cx="7305208" cy="616002"/>
          </a:xfrm>
          <a:prstGeom prst="rect">
            <a:avLst/>
          </a:prstGeom>
          <a:noFill/>
        </p:spPr>
        <p:txBody>
          <a:bodyPr wrap="square" rtlCol="0">
            <a:spAutoFit/>
          </a:bodyPr>
          <a:lstStyle/>
          <a:p>
            <a:pPr lvl="0">
              <a:lnSpc>
                <a:spcPct val="150000"/>
              </a:lnSpc>
              <a:defRPr/>
            </a:pPr>
            <a:r>
              <a:rPr lang="en-GB" sz="2600" i="1" dirty="0" err="1">
                <a:latin typeface="Century Gothic" panose="020B0502020202020204" pitchFamily="34" charset="0"/>
              </a:rPr>
              <a:t>Probáis</a:t>
            </a:r>
            <a:r>
              <a:rPr lang="en-GB" sz="2600" i="1" dirty="0">
                <a:latin typeface="Century Gothic" panose="020B0502020202020204" pitchFamily="34" charset="0"/>
              </a:rPr>
              <a:t> </a:t>
            </a:r>
            <a:r>
              <a:rPr lang="en-GB" sz="2600" i="1" dirty="0" err="1">
                <a:latin typeface="Century Gothic" panose="020B0502020202020204" pitchFamily="34" charset="0"/>
              </a:rPr>
              <a:t>actividades</a:t>
            </a:r>
            <a:r>
              <a:rPr lang="en-GB" sz="2600" i="1" dirty="0">
                <a:latin typeface="Century Gothic" panose="020B0502020202020204" pitchFamily="34" charset="0"/>
              </a:rPr>
              <a:t> </a:t>
            </a:r>
            <a:r>
              <a:rPr lang="en-GB" sz="2600" i="1" dirty="0" err="1">
                <a:latin typeface="Century Gothic" panose="020B0502020202020204" pitchFamily="34" charset="0"/>
              </a:rPr>
              <a:t>nuevas</a:t>
            </a:r>
            <a:r>
              <a:rPr lang="en-GB" sz="2600" i="1" dirty="0">
                <a:latin typeface="Century Gothic" panose="020B0502020202020204" pitchFamily="34" charset="0"/>
              </a:rPr>
              <a:t>.</a:t>
            </a:r>
            <a:endParaRPr lang="en-GB" sz="2600" b="1" i="1" dirty="0">
              <a:latin typeface="Century Gothic" panose="020B0502020202020204" pitchFamily="34" charset="0"/>
            </a:endParaRPr>
          </a:p>
        </p:txBody>
      </p:sp>
      <p:sp>
        <p:nvSpPr>
          <p:cNvPr id="6" name="Rectangle 5"/>
          <p:cNvSpPr/>
          <p:nvPr/>
        </p:nvSpPr>
        <p:spPr>
          <a:xfrm>
            <a:off x="947882" y="3286615"/>
            <a:ext cx="6352570" cy="492443"/>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You increase the exercise time.</a:t>
            </a:r>
            <a:r>
              <a:rPr lang="en-GB" sz="2600" kern="0" dirty="0">
                <a:latin typeface="Century Gothic" panose="020B0502020202020204" pitchFamily="34" charset="0"/>
                <a:cs typeface="Arial"/>
                <a:sym typeface="Wingdings" panose="05000000000000000000" pitchFamily="2" charset="2"/>
              </a:rPr>
              <a:t></a:t>
            </a:r>
            <a:endParaRPr lang="en-GB" sz="2600" dirty="0">
              <a:latin typeface="Century Gothic" panose="020B0502020202020204" pitchFamily="34" charset="0"/>
              <a:ea typeface="Calibri" panose="020F0502020204030204" pitchFamily="34" charset="0"/>
            </a:endParaRPr>
          </a:p>
        </p:txBody>
      </p:sp>
      <p:sp>
        <p:nvSpPr>
          <p:cNvPr id="8" name="Rectangle 7"/>
          <p:cNvSpPr/>
          <p:nvPr/>
        </p:nvSpPr>
        <p:spPr>
          <a:xfrm>
            <a:off x="338280" y="4328219"/>
            <a:ext cx="11363863" cy="892552"/>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To refer to ‘</a:t>
            </a:r>
            <a:r>
              <a:rPr lang="en-GB" sz="2600" b="1" dirty="0">
                <a:latin typeface="Century Gothic" panose="020B0502020202020204" pitchFamily="34" charset="0"/>
                <a:ea typeface="Calibri" panose="020F0502020204030204" pitchFamily="34" charset="0"/>
              </a:rPr>
              <a:t>you</a:t>
            </a:r>
            <a:r>
              <a:rPr lang="en-GB" sz="2600" dirty="0">
                <a:latin typeface="Century Gothic" panose="020B0502020202020204" pitchFamily="34" charset="0"/>
                <a:ea typeface="Calibri" panose="020F0502020204030204" pitchFamily="34" charset="0"/>
              </a:rPr>
              <a:t>’ for </a:t>
            </a:r>
            <a:r>
              <a:rPr lang="en-GB" sz="2600" b="1" dirty="0">
                <a:latin typeface="Century Gothic" panose="020B0502020202020204" pitchFamily="34" charset="0"/>
                <a:ea typeface="Calibri" panose="020F0502020204030204" pitchFamily="34" charset="0"/>
              </a:rPr>
              <a:t>two or more people </a:t>
            </a:r>
            <a:r>
              <a:rPr lang="en-GB" sz="2600" dirty="0">
                <a:latin typeface="Century Gothic" panose="020B0502020202020204" pitchFamily="34" charset="0"/>
                <a:ea typeface="Calibri" panose="020F0502020204030204" pitchFamily="34" charset="0"/>
              </a:rPr>
              <a:t>with a present-tense –</a:t>
            </a:r>
            <a:r>
              <a:rPr lang="en-GB" sz="2600" dirty="0" err="1">
                <a:latin typeface="Century Gothic" panose="020B0502020202020204" pitchFamily="34" charset="0"/>
                <a:ea typeface="Calibri" panose="020F0502020204030204" pitchFamily="34" charset="0"/>
              </a:rPr>
              <a:t>ar</a:t>
            </a:r>
            <a:r>
              <a:rPr lang="en-GB" sz="2600" dirty="0">
                <a:latin typeface="Century Gothic" panose="020B0502020202020204" pitchFamily="34" charset="0"/>
                <a:ea typeface="Calibri" panose="020F0502020204030204" pitchFamily="34" charset="0"/>
              </a:rPr>
              <a:t> verb, use the verb ending ____. </a:t>
            </a:r>
          </a:p>
        </p:txBody>
      </p:sp>
      <p:sp>
        <p:nvSpPr>
          <p:cNvPr id="14" name="TextBox 13">
            <a:extLst>
              <a:ext uri="{FF2B5EF4-FFF2-40B4-BE49-F238E27FC236}">
                <a16:creationId xmlns:a16="http://schemas.microsoft.com/office/drawing/2014/main" id="{D6869208-22C3-4C4C-84B6-5C3DC7A89787}"/>
              </a:ext>
            </a:extLst>
          </p:cNvPr>
          <p:cNvSpPr txBox="1"/>
          <p:nvPr/>
        </p:nvSpPr>
        <p:spPr>
          <a:xfrm>
            <a:off x="338282" y="1170037"/>
            <a:ext cx="11187969" cy="89255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Spanish verb</a:t>
            </a:r>
            <a:r>
              <a:rPr kumimoji="0" lang="en-GB" sz="2600" i="0" u="none" strike="noStrike" kern="1200" cap="none" spc="0" normalizeH="0" noProof="0" dirty="0">
                <a:ln>
                  <a:noFill/>
                </a:ln>
                <a:effectLst/>
                <a:uLnTx/>
                <a:uFillTx/>
                <a:latin typeface="Century Gothic" panose="020B0502020202020204" pitchFamily="34" charset="0"/>
                <a:ea typeface="+mn-ea"/>
                <a:cs typeface="+mn-cs"/>
              </a:rPr>
              <a:t> endings often</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c</a:t>
            </a:r>
            <a:r>
              <a:rPr kumimoji="0" lang="en-GB" sz="2600" i="0" u="none" strike="noStrike" kern="1200" cap="none" spc="0" normalizeH="0" noProof="0" dirty="0">
                <a:ln>
                  <a:noFill/>
                </a:ln>
                <a:effectLst/>
                <a:uLnTx/>
                <a:uFillTx/>
                <a:latin typeface="Century Gothic" panose="020B0502020202020204" pitchFamily="34" charset="0"/>
                <a:ea typeface="+mn-ea"/>
                <a:cs typeface="+mn-cs"/>
              </a:rPr>
              <a:t>hange depending on the person or tense.</a:t>
            </a:r>
            <a:endParaRPr kumimoji="0" lang="en-GB" sz="26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6" name="TextBox 15"/>
          <p:cNvSpPr txBox="1"/>
          <p:nvPr/>
        </p:nvSpPr>
        <p:spPr>
          <a:xfrm>
            <a:off x="3745209" y="2537401"/>
            <a:ext cx="908759" cy="6151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1"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-as</a:t>
            </a:r>
          </a:p>
        </p:txBody>
      </p:sp>
      <p:sp>
        <p:nvSpPr>
          <p:cNvPr id="18" name="Rounded Rectangular Callout 17"/>
          <p:cNvSpPr/>
          <p:nvPr/>
        </p:nvSpPr>
        <p:spPr>
          <a:xfrm>
            <a:off x="9533684" y="4863933"/>
            <a:ext cx="2589473" cy="1328509"/>
          </a:xfrm>
          <a:prstGeom prst="wedgeRoundRectCallout">
            <a:avLst>
              <a:gd name="adj1" fmla="val -75731"/>
              <a:gd name="adj2" fmla="val -3466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 final syllable</a:t>
            </a:r>
            <a:br>
              <a:rPr lang="en-GB" sz="2000" dirty="0">
                <a:solidFill>
                  <a:schemeClr val="tx1"/>
                </a:solidFill>
              </a:rPr>
            </a:br>
            <a:r>
              <a:rPr lang="en-GB" sz="2000" dirty="0">
                <a:solidFill>
                  <a:schemeClr val="tx1"/>
                </a:solidFill>
              </a:rPr>
              <a:t>(-</a:t>
            </a:r>
            <a:r>
              <a:rPr lang="en-GB" sz="2000" b="1" dirty="0" err="1">
                <a:solidFill>
                  <a:schemeClr val="tx1"/>
                </a:solidFill>
              </a:rPr>
              <a:t>áis</a:t>
            </a:r>
            <a:r>
              <a:rPr lang="en-GB" sz="2000" dirty="0">
                <a:solidFill>
                  <a:schemeClr val="tx1"/>
                </a:solidFill>
              </a:rPr>
              <a:t>) is stressed, so there is an accent on the ‘a’.</a:t>
            </a:r>
          </a:p>
        </p:txBody>
      </p:sp>
      <p:sp>
        <p:nvSpPr>
          <p:cNvPr id="22" name="Google Shape;898;p32">
            <a:hlinkClick r:id="" action="ppaction://noaction">
              <a:snd r:embed="rId3" name="1 Aumentas el tiempo de ejercicio.wav"/>
            </a:hlinkClick>
          </p:cNvPr>
          <p:cNvSpPr/>
          <p:nvPr/>
        </p:nvSpPr>
        <p:spPr>
          <a:xfrm>
            <a:off x="349253" y="32879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99;p32">
            <a:hlinkClick r:id="" action="ppaction://noaction">
              <a:snd r:embed="rId4" name="2 Proba%CC%81is actividades nuevas.wav"/>
            </a:hlinkClick>
          </p:cNvPr>
          <p:cNvSpPr/>
          <p:nvPr/>
        </p:nvSpPr>
        <p:spPr>
          <a:xfrm>
            <a:off x="349253" y="548718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1488FD52-E026-4A5E-94ED-3A9937F88FD7}"/>
              </a:ext>
            </a:extLst>
          </p:cNvPr>
          <p:cNvSpPr/>
          <p:nvPr/>
        </p:nvSpPr>
        <p:spPr>
          <a:xfrm>
            <a:off x="3703314" y="4687248"/>
            <a:ext cx="771365" cy="492443"/>
          </a:xfrm>
          <a:prstGeom prst="rect">
            <a:avLst/>
          </a:prstGeom>
        </p:spPr>
        <p:txBody>
          <a:bodyPr wrap="none">
            <a:spAutoFit/>
          </a:bodyPr>
          <a:lstStyle/>
          <a:p>
            <a:r>
              <a:rPr lang="en-GB" sz="2600" b="1" dirty="0">
                <a:solidFill>
                  <a:schemeClr val="tx2"/>
                </a:solidFill>
                <a:latin typeface="Century Gothic" panose="020B0502020202020204" pitchFamily="34" charset="0"/>
                <a:ea typeface="Calibri" panose="020F0502020204030204" pitchFamily="34" charset="0"/>
              </a:rPr>
              <a:t>-</a:t>
            </a:r>
            <a:r>
              <a:rPr lang="en-GB" sz="2600" b="1" dirty="0" err="1">
                <a:solidFill>
                  <a:schemeClr val="tx2"/>
                </a:solidFill>
                <a:latin typeface="Century Gothic" panose="020B0502020202020204" pitchFamily="34" charset="0"/>
                <a:ea typeface="Calibri" panose="020F0502020204030204" pitchFamily="34" charset="0"/>
              </a:rPr>
              <a:t>áis</a:t>
            </a:r>
            <a:endParaRPr lang="en-GB" dirty="0">
              <a:solidFill>
                <a:schemeClr val="tx2"/>
              </a:solidFill>
            </a:endParaRPr>
          </a:p>
        </p:txBody>
      </p:sp>
    </p:spTree>
    <p:extLst>
      <p:ext uri="{BB962C8B-B14F-4D97-AF65-F5344CB8AC3E}">
        <p14:creationId xmlns:p14="http://schemas.microsoft.com/office/powerpoint/2010/main" val="15895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0" grpId="0"/>
      <p:bldP spid="21" grpId="0"/>
      <p:bldP spid="6" grpId="0"/>
      <p:bldP spid="14" grpId="0"/>
      <p:bldP spid="16" grpId="0"/>
      <p:bldP spid="1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solidFill>
                  <a:schemeClr val="bg1"/>
                </a:solidFill>
              </a:rPr>
              <a:t>Using ‘</a:t>
            </a:r>
            <a:r>
              <a:rPr lang="en-GB" sz="2400" dirty="0" err="1">
                <a:solidFill>
                  <a:schemeClr val="bg1"/>
                </a:solidFill>
              </a:rPr>
              <a:t>tu</a:t>
            </a:r>
            <a:r>
              <a:rPr lang="en-GB" sz="2400" dirty="0">
                <a:solidFill>
                  <a:schemeClr val="bg1"/>
                </a:solidFill>
              </a:rPr>
              <a:t>’ and ‘</a:t>
            </a:r>
            <a:r>
              <a:rPr lang="en-GB" sz="2400" dirty="0" err="1">
                <a:solidFill>
                  <a:schemeClr val="bg1"/>
                </a:solidFill>
              </a:rPr>
              <a:t>vuestro</a:t>
            </a:r>
            <a:r>
              <a:rPr lang="en-GB" sz="2400" dirty="0">
                <a:solidFill>
                  <a:schemeClr val="bg1"/>
                </a:solidFill>
              </a:rPr>
              <a:t>’</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257086" y="1271747"/>
            <a:ext cx="11187969"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In Spanish,</a:t>
            </a:r>
            <a:r>
              <a:rPr kumimoji="0" lang="en-GB" sz="2400" i="0" u="none" strike="noStrike" kern="1200" cap="none" spc="0" normalizeH="0" noProof="0" dirty="0">
                <a:ln>
                  <a:noFill/>
                </a:ln>
                <a:effectLst/>
                <a:uLnTx/>
                <a:uFillTx/>
                <a:latin typeface="Century Gothic" panose="020B0502020202020204" pitchFamily="34" charset="0"/>
                <a:ea typeface="+mn-ea"/>
                <a:cs typeface="+mn-cs"/>
              </a:rPr>
              <a:t> there are two ways to say ‘</a:t>
            </a:r>
            <a:r>
              <a:rPr kumimoji="0" lang="en-GB" sz="2400" b="1" i="1" u="none" strike="noStrike" kern="1200" cap="none" spc="0" normalizeH="0" noProof="0" dirty="0">
                <a:ln>
                  <a:noFill/>
                </a:ln>
                <a:effectLst/>
                <a:uLnTx/>
                <a:uFillTx/>
                <a:latin typeface="Century Gothic" panose="020B0502020202020204" pitchFamily="34" charset="0"/>
                <a:ea typeface="+mn-ea"/>
                <a:cs typeface="+mn-cs"/>
              </a:rPr>
              <a:t>your</a:t>
            </a:r>
            <a:r>
              <a:rPr kumimoji="0" lang="en-GB" sz="2400" i="0" u="none" strike="noStrike" kern="1200" cap="none" spc="0" normalizeH="0" noProof="0" dirty="0">
                <a:ln>
                  <a:noFill/>
                </a:ln>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257086" y="1919488"/>
            <a:ext cx="11934914" cy="461665"/>
          </a:xfrm>
          <a:prstGeom prst="rect">
            <a:avLst/>
          </a:prstGeom>
          <a:noFill/>
        </p:spPr>
        <p:txBody>
          <a:bodyPr wrap="square" rtlCol="0">
            <a:spAutoFit/>
          </a:bodyPr>
          <a:lstStyle/>
          <a:p>
            <a:pPr lvl="0">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For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one</a:t>
            </a:r>
            <a:r>
              <a:rPr kumimoji="0" lang="en-GB" sz="2400" b="1" i="0" u="none" strike="noStrike" kern="1200" cap="none" spc="0" normalizeH="0" noProof="0" dirty="0">
                <a:ln>
                  <a:noFill/>
                </a:ln>
                <a:effectLst/>
                <a:uLnTx/>
                <a:uFillTx/>
                <a:latin typeface="Century Gothic" panose="020B0502020202020204" pitchFamily="34" charset="0"/>
                <a:ea typeface="+mn-ea"/>
                <a:cs typeface="+mn-cs"/>
              </a:rPr>
              <a:t> person </a:t>
            </a:r>
            <a:r>
              <a:rPr kumimoji="0" lang="en-GB" sz="2400" i="0" u="none" strike="noStrike" kern="1200" cap="none" spc="0" normalizeH="0" noProof="0" dirty="0">
                <a:ln>
                  <a:noFill/>
                </a:ln>
                <a:effectLst/>
                <a:uLnTx/>
                <a:uFillTx/>
                <a:latin typeface="Century Gothic" panose="020B0502020202020204" pitchFamily="34" charset="0"/>
                <a:ea typeface="+mn-ea"/>
                <a:cs typeface="+mn-cs"/>
              </a:rPr>
              <a:t>and before a </a:t>
            </a:r>
            <a:r>
              <a:rPr lang="en-GB" sz="2400" dirty="0">
                <a:latin typeface="Century Gothic" panose="020B0502020202020204" pitchFamily="34" charset="0"/>
              </a:rPr>
              <a:t>singular or uncountable</a:t>
            </a:r>
            <a:r>
              <a:rPr kumimoji="0" lang="en-GB" sz="2400" i="0" u="none" strike="noStrike" kern="1200" cap="none" spc="0" normalizeH="0" noProof="0" dirty="0">
                <a:ln>
                  <a:noFill/>
                </a:ln>
                <a:effectLst/>
                <a:uLnTx/>
                <a:uFillTx/>
                <a:latin typeface="Century Gothic" panose="020B0502020202020204" pitchFamily="34" charset="0"/>
                <a:ea typeface="+mn-ea"/>
                <a:cs typeface="+mn-cs"/>
              </a:rPr>
              <a:t> noun, use _____.</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D6869208-22C3-4C4C-84B6-5C3DC7A89787}"/>
              </a:ext>
            </a:extLst>
          </p:cNvPr>
          <p:cNvSpPr txBox="1"/>
          <p:nvPr/>
        </p:nvSpPr>
        <p:spPr>
          <a:xfrm>
            <a:off x="264142" y="3365473"/>
            <a:ext cx="11187969"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For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two or more people</a:t>
            </a:r>
            <a:r>
              <a:rPr kumimoji="0" lang="en-GB" sz="2400" i="0" u="none" strike="noStrike" kern="1200" cap="none" spc="0" normalizeH="0" noProof="0" dirty="0">
                <a:ln>
                  <a:noFill/>
                </a:ln>
                <a:effectLst/>
                <a:uLnTx/>
                <a:uFillTx/>
                <a:latin typeface="Century Gothic" panose="020B0502020202020204" pitchFamily="34" charset="0"/>
                <a:ea typeface="+mn-ea"/>
                <a:cs typeface="+mn-cs"/>
              </a:rPr>
              <a:t>, use </a:t>
            </a:r>
            <a:r>
              <a:rPr kumimoji="0" lang="en-GB" sz="2400" b="1" i="0" u="none" strike="noStrike" kern="1200" cap="none" spc="0" normalizeH="0" noProof="0" dirty="0" err="1">
                <a:ln>
                  <a:noFill/>
                </a:ln>
                <a:effectLst/>
                <a:uLnTx/>
                <a:uFillTx/>
                <a:latin typeface="Century Gothic" panose="020B0502020202020204" pitchFamily="34" charset="0"/>
                <a:ea typeface="+mn-ea"/>
                <a:cs typeface="+mn-cs"/>
              </a:rPr>
              <a:t>vuestro</a:t>
            </a:r>
            <a:r>
              <a:rPr kumimoji="0" lang="en-GB" sz="2400" i="0" u="none" strike="noStrike" kern="1200" cap="none" spc="0" normalizeH="0" noProof="0" dirty="0">
                <a:ln>
                  <a:noFill/>
                </a:ln>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 name="TextBox 2"/>
          <p:cNvSpPr txBox="1"/>
          <p:nvPr/>
        </p:nvSpPr>
        <p:spPr>
          <a:xfrm>
            <a:off x="9925050" y="1914233"/>
            <a:ext cx="901700" cy="461665"/>
          </a:xfrm>
          <a:prstGeom prst="rect">
            <a:avLst/>
          </a:prstGeom>
          <a:noFill/>
        </p:spPr>
        <p:txBody>
          <a:bodyPr wrap="square" rtlCol="0">
            <a:spAutoFit/>
          </a:bodyPr>
          <a:lstStyle/>
          <a:p>
            <a:r>
              <a:rPr lang="en-GB" sz="2400" b="1" dirty="0" err="1">
                <a:solidFill>
                  <a:schemeClr val="tx2"/>
                </a:solidFill>
              </a:rPr>
              <a:t>tu</a:t>
            </a:r>
            <a:endParaRPr lang="en-GB" sz="2400" b="1" dirty="0">
              <a:solidFill>
                <a:schemeClr val="tx2"/>
              </a:solidFill>
            </a:endParaRPr>
          </a:p>
        </p:txBody>
      </p:sp>
      <p:sp>
        <p:nvSpPr>
          <p:cNvPr id="35" name="Rounded Rectangular Callout 34"/>
          <p:cNvSpPr/>
          <p:nvPr/>
        </p:nvSpPr>
        <p:spPr>
          <a:xfrm>
            <a:off x="7377902" y="437277"/>
            <a:ext cx="2653116" cy="1305818"/>
          </a:xfrm>
          <a:prstGeom prst="wedgeRoundRectCallout">
            <a:avLst>
              <a:gd name="adj1" fmla="val 41735"/>
              <a:gd name="adj2" fmla="val 663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This is the same for masculine and feminine nouns.</a:t>
            </a:r>
          </a:p>
        </p:txBody>
      </p:sp>
      <p:sp>
        <p:nvSpPr>
          <p:cNvPr id="36" name="TextBox 35"/>
          <p:cNvSpPr txBox="1"/>
          <p:nvPr/>
        </p:nvSpPr>
        <p:spPr>
          <a:xfrm>
            <a:off x="4706941" y="2484852"/>
            <a:ext cx="3997519"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Tu </a:t>
            </a:r>
            <a:r>
              <a:rPr kumimoji="0" lang="en-GB" sz="2400" b="0" i="1" u="none" strike="noStrike" kern="1200" cap="none" spc="0" normalizeH="0" baseline="0" noProof="0" dirty="0" err="1">
                <a:ln>
                  <a:noFill/>
                </a:ln>
                <a:effectLst/>
                <a:uLnTx/>
                <a:uFillTx/>
                <a:latin typeface="Century Gothic" panose="020B0502020202020204" pitchFamily="34" charset="0"/>
                <a:ea typeface="+mn-ea"/>
                <a:cs typeface="+mn-cs"/>
              </a:rPr>
              <a:t>cuerpo</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es </a:t>
            </a:r>
            <a:r>
              <a:rPr kumimoji="0" lang="en-GB" sz="2400" b="0" i="1" u="none" strike="noStrike" kern="1200" cap="none" spc="0" normalizeH="0" baseline="0" noProof="0" dirty="0" err="1">
                <a:ln>
                  <a:noFill/>
                </a:ln>
                <a:effectLst/>
                <a:uLnTx/>
                <a:uFillTx/>
                <a:latin typeface="Century Gothic" panose="020B0502020202020204" pitchFamily="34" charset="0"/>
                <a:ea typeface="+mn-ea"/>
                <a:cs typeface="+mn-cs"/>
              </a:rPr>
              <a:t>fuerte</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7" name="Rectangle 36"/>
          <p:cNvSpPr/>
          <p:nvPr/>
        </p:nvSpPr>
        <p:spPr>
          <a:xfrm>
            <a:off x="862771" y="2584880"/>
            <a:ext cx="5256400" cy="461665"/>
          </a:xfrm>
          <a:prstGeom prst="rect">
            <a:avLst/>
          </a:prstGeom>
        </p:spPr>
        <p:txBody>
          <a:bodyPr wrap="square">
            <a:spAutoFit/>
          </a:bodyPr>
          <a:lstStyle/>
          <a:p>
            <a:pPr lvl="0">
              <a:spcAft>
                <a:spcPts val="800"/>
              </a:spcAft>
              <a:defRPr/>
            </a:pPr>
            <a:r>
              <a:rPr lang="en-GB" sz="2400" dirty="0">
                <a:latin typeface="Century Gothic" panose="020B0502020202020204" pitchFamily="34" charset="0"/>
                <a:ea typeface="Calibri" panose="020F0502020204030204" pitchFamily="34" charset="0"/>
              </a:rPr>
              <a:t>Your body is strong. </a:t>
            </a:r>
            <a:r>
              <a:rPr lang="en-GB" sz="2400" kern="0" dirty="0">
                <a:latin typeface="Century Gothic" panose="020B0502020202020204" pitchFamily="34" charset="0"/>
                <a:cs typeface="Arial"/>
                <a:sym typeface="Wingdings" panose="05000000000000000000" pitchFamily="2" charset="2"/>
              </a:rPr>
              <a:t></a:t>
            </a:r>
            <a:endParaRPr lang="en-GB" sz="2400" dirty="0">
              <a:latin typeface="Century Gothic" panose="020B0502020202020204" pitchFamily="34" charset="0"/>
              <a:ea typeface="Calibri" panose="020F0502020204030204" pitchFamily="34" charset="0"/>
            </a:endParaRPr>
          </a:p>
        </p:txBody>
      </p:sp>
      <p:sp>
        <p:nvSpPr>
          <p:cNvPr id="38" name="Google Shape;898;p32">
            <a:hlinkClick r:id="" action="ppaction://noaction">
              <a:snd r:embed="rId3" name="1 Tu cuerpo es fuerte.wav"/>
            </a:hlinkClick>
          </p:cNvPr>
          <p:cNvSpPr/>
          <p:nvPr/>
        </p:nvSpPr>
        <p:spPr>
          <a:xfrm>
            <a:off x="264142" y="25861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p:cNvSpPr txBox="1"/>
          <p:nvPr/>
        </p:nvSpPr>
        <p:spPr>
          <a:xfrm>
            <a:off x="4706941" y="4434545"/>
            <a:ext cx="730520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Your weight is healthy.</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0" name="Rectangle 39"/>
          <p:cNvSpPr/>
          <p:nvPr/>
        </p:nvSpPr>
        <p:spPr>
          <a:xfrm>
            <a:off x="862771" y="4534573"/>
            <a:ext cx="5256400" cy="461665"/>
          </a:xfrm>
          <a:prstGeom prst="rect">
            <a:avLst/>
          </a:prstGeom>
        </p:spPr>
        <p:txBody>
          <a:bodyPr wrap="square">
            <a:spAutoFit/>
          </a:bodyPr>
          <a:lstStyle/>
          <a:p>
            <a:pPr lvl="0">
              <a:spcAft>
                <a:spcPts val="800"/>
              </a:spcAft>
              <a:defRPr/>
            </a:pPr>
            <a:r>
              <a:rPr lang="en-GB" sz="2400" dirty="0" err="1">
                <a:latin typeface="Century Gothic" panose="020B0502020202020204" pitchFamily="34" charset="0"/>
                <a:ea typeface="Calibri" panose="020F0502020204030204" pitchFamily="34" charset="0"/>
              </a:rPr>
              <a:t>Vuestr</a:t>
            </a:r>
            <a:r>
              <a:rPr lang="en-GB" sz="2400" b="1" dirty="0" err="1">
                <a:latin typeface="Century Gothic" panose="020B0502020202020204" pitchFamily="34" charset="0"/>
                <a:ea typeface="Calibri" panose="020F0502020204030204" pitchFamily="34" charset="0"/>
              </a:rPr>
              <a:t>o</a:t>
            </a:r>
            <a:r>
              <a:rPr lang="en-GB" sz="2400" dirty="0">
                <a:latin typeface="Century Gothic" panose="020B0502020202020204" pitchFamily="34" charset="0"/>
                <a:ea typeface="Calibri" panose="020F0502020204030204" pitchFamily="34" charset="0"/>
              </a:rPr>
              <a:t> peso es </a:t>
            </a:r>
            <a:r>
              <a:rPr lang="en-GB" sz="2400" dirty="0" err="1">
                <a:latin typeface="Century Gothic" panose="020B0502020202020204" pitchFamily="34" charset="0"/>
                <a:ea typeface="Calibri" panose="020F0502020204030204" pitchFamily="34" charset="0"/>
              </a:rPr>
              <a:t>sano</a:t>
            </a:r>
            <a:r>
              <a:rPr lang="en-GB" sz="2400" dirty="0">
                <a:latin typeface="Century Gothic" panose="020B0502020202020204" pitchFamily="34" charset="0"/>
                <a:ea typeface="Calibri" panose="020F0502020204030204" pitchFamily="34" charset="0"/>
              </a:rPr>
              <a:t>. </a:t>
            </a:r>
            <a:r>
              <a:rPr lang="en-GB" sz="2400" kern="0" dirty="0">
                <a:latin typeface="Century Gothic" panose="020B0502020202020204" pitchFamily="34" charset="0"/>
                <a:cs typeface="Arial"/>
                <a:sym typeface="Wingdings" panose="05000000000000000000" pitchFamily="2" charset="2"/>
              </a:rPr>
              <a:t></a:t>
            </a:r>
            <a:endParaRPr lang="en-GB" sz="2400" dirty="0">
              <a:latin typeface="Century Gothic" panose="020B0502020202020204" pitchFamily="34" charset="0"/>
              <a:ea typeface="Calibri" panose="020F0502020204030204" pitchFamily="34" charset="0"/>
            </a:endParaRPr>
          </a:p>
        </p:txBody>
      </p:sp>
      <p:sp>
        <p:nvSpPr>
          <p:cNvPr id="41" name="Google Shape;898;p32">
            <a:hlinkClick r:id="" action="ppaction://noaction">
              <a:snd r:embed="rId4" name="2 Vuestro peso es sano.wav"/>
            </a:hlinkClick>
          </p:cNvPr>
          <p:cNvSpPr/>
          <p:nvPr/>
        </p:nvSpPr>
        <p:spPr>
          <a:xfrm>
            <a:off x="264142" y="453586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chemeClr val="bg1"/>
                </a:solidFill>
                <a:effectLst/>
                <a:uLnTx/>
                <a:uFillTx/>
                <a:cs typeface="Arial"/>
                <a:sym typeface="Arial"/>
              </a:rPr>
              <a:t>2</a:t>
            </a:r>
            <a:endParaRPr kumimoji="0" sz="2400" b="1" i="0" u="none" strike="noStrike" kern="0" cap="none" spc="0" normalizeH="0" baseline="0" noProof="0" dirty="0">
              <a:ln>
                <a:noFill/>
              </a:ln>
              <a:solidFill>
                <a:schemeClr val="bg1"/>
              </a:solidFill>
              <a:effectLst/>
              <a:uLnTx/>
              <a:uFillTx/>
              <a:cs typeface="Arial"/>
              <a:sym typeface="Arial"/>
            </a:endParaRPr>
          </a:p>
        </p:txBody>
      </p:sp>
      <p:sp>
        <p:nvSpPr>
          <p:cNvPr id="42" name="TextBox 41">
            <a:extLst>
              <a:ext uri="{FF2B5EF4-FFF2-40B4-BE49-F238E27FC236}">
                <a16:creationId xmlns:a16="http://schemas.microsoft.com/office/drawing/2014/main" id="{D6869208-22C3-4C4C-84B6-5C3DC7A89787}"/>
              </a:ext>
            </a:extLst>
          </p:cNvPr>
          <p:cNvSpPr txBox="1"/>
          <p:nvPr/>
        </p:nvSpPr>
        <p:spPr>
          <a:xfrm>
            <a:off x="264142" y="3972880"/>
            <a:ext cx="10111758"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V</a:t>
            </a:r>
            <a:r>
              <a:rPr kumimoji="0" lang="en-GB" sz="2400" b="1" i="0" u="none" strike="noStrike" kern="1200" cap="none" spc="0" normalizeH="0" noProof="0" dirty="0" err="1">
                <a:ln>
                  <a:noFill/>
                </a:ln>
                <a:effectLst/>
                <a:uLnTx/>
                <a:uFillTx/>
                <a:latin typeface="Century Gothic" panose="020B0502020202020204" pitchFamily="34" charset="0"/>
                <a:ea typeface="+mn-ea"/>
                <a:cs typeface="+mn-cs"/>
              </a:rPr>
              <a:t>uestro</a:t>
            </a:r>
            <a:r>
              <a:rPr kumimoji="0" lang="en-GB" sz="24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400" i="0" u="none" strike="noStrike" kern="1200" cap="none" spc="0" normalizeH="0" noProof="0" dirty="0">
                <a:ln>
                  <a:noFill/>
                </a:ln>
                <a:effectLst/>
                <a:uLnTx/>
                <a:uFillTx/>
                <a:latin typeface="Century Gothic" panose="020B0502020202020204" pitchFamily="34" charset="0"/>
                <a:ea typeface="+mn-ea"/>
                <a:cs typeface="+mn-cs"/>
              </a:rPr>
              <a:t>is used for a singular or uncountable </a:t>
            </a:r>
            <a:r>
              <a:rPr kumimoji="0" lang="en-GB" sz="2400" b="1" i="0" u="none" strike="noStrike" kern="1200" cap="none" spc="0" normalizeH="0" noProof="0" dirty="0">
                <a:ln>
                  <a:noFill/>
                </a:ln>
                <a:effectLst/>
                <a:uLnTx/>
                <a:uFillTx/>
                <a:latin typeface="Century Gothic" panose="020B0502020202020204" pitchFamily="34" charset="0"/>
                <a:ea typeface="+mn-ea"/>
                <a:cs typeface="+mn-cs"/>
              </a:rPr>
              <a:t>masculine</a:t>
            </a:r>
            <a:r>
              <a:rPr kumimoji="0" lang="en-GB" sz="2400" i="0" u="none" strike="noStrike" kern="1200" cap="none" spc="0" normalizeH="0" noProof="0" dirty="0">
                <a:ln>
                  <a:noFill/>
                </a:ln>
                <a:effectLst/>
                <a:uLnTx/>
                <a:uFillTx/>
                <a:latin typeface="Century Gothic" panose="020B0502020202020204" pitchFamily="34" charset="0"/>
                <a:ea typeface="+mn-ea"/>
                <a:cs typeface="+mn-cs"/>
              </a:rPr>
              <a:t> noun.</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D6869208-22C3-4C4C-84B6-5C3DC7A89787}"/>
              </a:ext>
            </a:extLst>
          </p:cNvPr>
          <p:cNvSpPr txBox="1"/>
          <p:nvPr/>
        </p:nvSpPr>
        <p:spPr>
          <a:xfrm>
            <a:off x="257086" y="5112497"/>
            <a:ext cx="11100490" cy="461665"/>
          </a:xfrm>
          <a:prstGeom prst="rect">
            <a:avLst/>
          </a:prstGeom>
          <a:noFill/>
        </p:spPr>
        <p:txBody>
          <a:bodyPr wrap="square" rtlCol="0">
            <a:spAutoFit/>
          </a:bodyPr>
          <a:lstStyle/>
          <a:p>
            <a:pPr lvl="0">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V</a:t>
            </a:r>
            <a:r>
              <a:rPr kumimoji="0" lang="en-GB" sz="2400" b="1" i="0" u="none" strike="noStrike" kern="1200" cap="none" spc="0" normalizeH="0" noProof="0" dirty="0" err="1">
                <a:ln>
                  <a:noFill/>
                </a:ln>
                <a:effectLst/>
                <a:uLnTx/>
                <a:uFillTx/>
                <a:latin typeface="Century Gothic" panose="020B0502020202020204" pitchFamily="34" charset="0"/>
                <a:ea typeface="+mn-ea"/>
                <a:cs typeface="+mn-cs"/>
              </a:rPr>
              <a:t>uestra</a:t>
            </a:r>
            <a:r>
              <a:rPr kumimoji="0" lang="en-GB" sz="2400" b="1" i="0" u="none" strike="noStrike" kern="1200" cap="none" spc="0" normalizeH="0" noProof="0" dirty="0">
                <a:ln>
                  <a:noFill/>
                </a:ln>
                <a:effectLst/>
                <a:uLnTx/>
                <a:uFillTx/>
                <a:latin typeface="Century Gothic" panose="020B0502020202020204" pitchFamily="34" charset="0"/>
                <a:ea typeface="+mn-ea"/>
                <a:cs typeface="+mn-cs"/>
              </a:rPr>
              <a:t> </a:t>
            </a:r>
            <a:r>
              <a:rPr lang="en-GB" sz="2400" dirty="0">
                <a:latin typeface="Century Gothic" panose="020B0502020202020204" pitchFamily="34" charset="0"/>
              </a:rPr>
              <a:t>is used for a singular or uncountable </a:t>
            </a:r>
            <a:r>
              <a:rPr kumimoji="0" lang="en-GB" sz="2400" b="1" u="none" strike="noStrike" kern="1200" cap="none" spc="0" normalizeH="0" noProof="0" dirty="0">
                <a:ln>
                  <a:noFill/>
                </a:ln>
                <a:effectLst/>
                <a:uLnTx/>
                <a:uFillTx/>
                <a:latin typeface="Century Gothic" panose="020B0502020202020204" pitchFamily="34" charset="0"/>
                <a:ea typeface="+mn-ea"/>
                <a:cs typeface="+mn-cs"/>
              </a:rPr>
              <a:t>feminine</a:t>
            </a:r>
            <a:r>
              <a:rPr kumimoji="0" lang="en-GB" sz="2400" i="0" u="none" strike="noStrike" kern="1200" cap="none" spc="0" normalizeH="0" noProof="0" dirty="0">
                <a:ln>
                  <a:noFill/>
                </a:ln>
                <a:effectLst/>
                <a:uLnTx/>
                <a:uFillTx/>
                <a:latin typeface="Century Gothic" panose="020B0502020202020204" pitchFamily="34" charset="0"/>
                <a:ea typeface="+mn-ea"/>
                <a:cs typeface="+mn-cs"/>
              </a:rPr>
              <a:t> noun.</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4" name="TextBox 43"/>
          <p:cNvSpPr txBox="1"/>
          <p:nvPr/>
        </p:nvSpPr>
        <p:spPr>
          <a:xfrm>
            <a:off x="4699885" y="5579417"/>
            <a:ext cx="730520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Your skin is beautiful.</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5" name="Rectangle 44"/>
          <p:cNvSpPr/>
          <p:nvPr/>
        </p:nvSpPr>
        <p:spPr>
          <a:xfrm>
            <a:off x="855715" y="5679445"/>
            <a:ext cx="5256400" cy="461665"/>
          </a:xfrm>
          <a:prstGeom prst="rect">
            <a:avLst/>
          </a:prstGeom>
        </p:spPr>
        <p:txBody>
          <a:bodyPr wrap="square">
            <a:spAutoFit/>
          </a:bodyPr>
          <a:lstStyle/>
          <a:p>
            <a:pPr lvl="0">
              <a:spcAft>
                <a:spcPts val="800"/>
              </a:spcAft>
              <a:defRPr/>
            </a:pPr>
            <a:r>
              <a:rPr lang="en-GB" sz="2400" dirty="0" err="1">
                <a:latin typeface="Century Gothic" panose="020B0502020202020204" pitchFamily="34" charset="0"/>
                <a:ea typeface="Calibri" panose="020F0502020204030204" pitchFamily="34" charset="0"/>
              </a:rPr>
              <a:t>Vuestr</a:t>
            </a:r>
            <a:r>
              <a:rPr lang="en-GB" sz="2400" b="1" dirty="0" err="1">
                <a:latin typeface="Century Gothic" panose="020B0502020202020204" pitchFamily="34" charset="0"/>
                <a:ea typeface="Calibri" panose="020F0502020204030204" pitchFamily="34" charset="0"/>
              </a:rPr>
              <a:t>a</a:t>
            </a:r>
            <a:r>
              <a:rPr lang="en-GB" sz="2400" b="1"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piel</a:t>
            </a:r>
            <a:r>
              <a:rPr lang="en-GB" sz="2400" dirty="0">
                <a:latin typeface="Century Gothic" panose="020B0502020202020204" pitchFamily="34" charset="0"/>
                <a:ea typeface="Calibri" panose="020F0502020204030204" pitchFamily="34" charset="0"/>
              </a:rPr>
              <a:t> es </a:t>
            </a:r>
            <a:r>
              <a:rPr lang="en-GB" sz="2400" dirty="0" err="1">
                <a:latin typeface="Century Gothic" panose="020B0502020202020204" pitchFamily="34" charset="0"/>
                <a:ea typeface="Calibri" panose="020F0502020204030204" pitchFamily="34" charset="0"/>
              </a:rPr>
              <a:t>bonita</a:t>
            </a:r>
            <a:r>
              <a:rPr lang="en-GB" sz="2400" dirty="0">
                <a:latin typeface="Century Gothic" panose="020B0502020202020204" pitchFamily="34" charset="0"/>
                <a:ea typeface="Calibri" panose="020F0502020204030204" pitchFamily="34" charset="0"/>
              </a:rPr>
              <a:t>.  </a:t>
            </a:r>
            <a:r>
              <a:rPr lang="en-GB" sz="2400" kern="0" dirty="0">
                <a:latin typeface="Century Gothic" panose="020B0502020202020204" pitchFamily="34" charset="0"/>
                <a:cs typeface="Arial"/>
                <a:sym typeface="Wingdings" panose="05000000000000000000" pitchFamily="2" charset="2"/>
              </a:rPr>
              <a:t></a:t>
            </a:r>
            <a:endParaRPr lang="en-GB" sz="2400" dirty="0">
              <a:latin typeface="Century Gothic" panose="020B0502020202020204" pitchFamily="34" charset="0"/>
              <a:ea typeface="Calibri" panose="020F0502020204030204" pitchFamily="34" charset="0"/>
            </a:endParaRPr>
          </a:p>
        </p:txBody>
      </p:sp>
      <p:sp>
        <p:nvSpPr>
          <p:cNvPr id="46" name="Google Shape;898;p32">
            <a:hlinkClick r:id="" action="ppaction://noaction">
              <a:snd r:embed="rId5" name="3 Vuestra piel es bonita.wav"/>
            </a:hlinkClick>
          </p:cNvPr>
          <p:cNvSpPr/>
          <p:nvPr/>
        </p:nvSpPr>
        <p:spPr>
          <a:xfrm>
            <a:off x="257086" y="568073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7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6" grpId="0"/>
      <p:bldP spid="3" grpId="0"/>
      <p:bldP spid="35" grpId="0" animBg="1"/>
      <p:bldP spid="36" grpId="0"/>
      <p:bldP spid="37" grpId="0"/>
      <p:bldP spid="39" grpId="0"/>
      <p:bldP spid="40" grpId="0"/>
      <p:bldP spid="42" grpId="0"/>
      <p:bldP spid="43" grpId="0"/>
      <p:bldP spid="4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883866" y="2633761"/>
            <a:ext cx="5548573" cy="3479800"/>
          </a:xfrm>
          <a:prstGeom prst="wedgeRoundRectCallout">
            <a:avLst>
              <a:gd name="adj1" fmla="val -53454"/>
              <a:gd name="adj2" fmla="val 3099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dirty="0">
                <a:solidFill>
                  <a:schemeClr val="tx1"/>
                </a:solidFill>
              </a:rPr>
              <a:t>¿</a:t>
            </a:r>
            <a:r>
              <a:rPr lang="en-GB" dirty="0" err="1">
                <a:solidFill>
                  <a:schemeClr val="tx1"/>
                </a:solidFill>
              </a:rPr>
              <a:t>Preparas</a:t>
            </a:r>
            <a:r>
              <a:rPr lang="en-GB" dirty="0">
                <a:solidFill>
                  <a:schemeClr val="tx1"/>
                </a:solidFill>
              </a:rPr>
              <a:t> </a:t>
            </a:r>
            <a:r>
              <a:rPr lang="en-GB" dirty="0" err="1">
                <a:solidFill>
                  <a:schemeClr val="tx1"/>
                </a:solidFill>
              </a:rPr>
              <a:t>platos</a:t>
            </a:r>
            <a:r>
              <a:rPr lang="en-GB" dirty="0">
                <a:solidFill>
                  <a:schemeClr val="tx1"/>
                </a:solidFill>
              </a:rPr>
              <a:t> con </a:t>
            </a:r>
            <a:r>
              <a:rPr lang="en-GB" dirty="0" err="1">
                <a:solidFill>
                  <a:schemeClr val="tx1"/>
                </a:solidFill>
              </a:rPr>
              <a:t>verduras</a:t>
            </a:r>
            <a:r>
              <a:rPr lang="en-GB" dirty="0">
                <a:solidFill>
                  <a:schemeClr val="tx1"/>
                </a:solidFill>
              </a:rPr>
              <a:t> </a:t>
            </a:r>
            <a:r>
              <a:rPr lang="en-GB" dirty="0" err="1">
                <a:solidFill>
                  <a:schemeClr val="tx1"/>
                </a:solidFill>
              </a:rPr>
              <a:t>en</a:t>
            </a:r>
            <a:r>
              <a:rPr lang="en-GB" dirty="0">
                <a:solidFill>
                  <a:schemeClr val="tx1"/>
                </a:solidFill>
              </a:rPr>
              <a:t> </a:t>
            </a:r>
            <a:r>
              <a:rPr lang="en-GB" b="1" dirty="0" err="1">
                <a:solidFill>
                  <a:schemeClr val="tx1"/>
                </a:solidFill>
              </a:rPr>
              <a:t>tu</a:t>
            </a:r>
            <a:r>
              <a:rPr lang="en-GB" b="1" dirty="0">
                <a:solidFill>
                  <a:schemeClr val="tx1"/>
                </a:solidFill>
              </a:rPr>
              <a:t> / </a:t>
            </a:r>
            <a:r>
              <a:rPr lang="en-GB" b="1" dirty="0" err="1">
                <a:solidFill>
                  <a:schemeClr val="tx1"/>
                </a:solidFill>
              </a:rPr>
              <a:t>vuestra</a:t>
            </a:r>
            <a:r>
              <a:rPr lang="en-GB" b="1" dirty="0">
                <a:solidFill>
                  <a:schemeClr val="tx1"/>
                </a:solidFill>
              </a:rPr>
              <a:t> </a:t>
            </a:r>
            <a:r>
              <a:rPr lang="en-GB" dirty="0" err="1">
                <a:solidFill>
                  <a:schemeClr val="tx1"/>
                </a:solidFill>
              </a:rPr>
              <a:t>cocina</a:t>
            </a:r>
            <a:r>
              <a:rPr lang="en-GB" dirty="0">
                <a:solidFill>
                  <a:schemeClr val="tx1"/>
                </a:solidFill>
              </a:rPr>
              <a:t>?</a:t>
            </a:r>
          </a:p>
          <a:p>
            <a:pPr marL="342900" indent="-342900">
              <a:buAutoNum type="arabicPeriod"/>
            </a:pPr>
            <a:r>
              <a:rPr lang="en-GB" dirty="0">
                <a:solidFill>
                  <a:schemeClr val="tx1"/>
                </a:solidFill>
              </a:rPr>
              <a:t>¿</a:t>
            </a:r>
            <a:r>
              <a:rPr lang="en-GB" dirty="0" err="1">
                <a:solidFill>
                  <a:schemeClr val="tx1"/>
                </a:solidFill>
              </a:rPr>
              <a:t>Compráis</a:t>
            </a:r>
            <a:r>
              <a:rPr lang="en-GB" dirty="0">
                <a:solidFill>
                  <a:schemeClr val="tx1"/>
                </a:solidFill>
              </a:rPr>
              <a:t> comida </a:t>
            </a:r>
            <a:r>
              <a:rPr lang="en-GB" dirty="0" err="1">
                <a:solidFill>
                  <a:schemeClr val="tx1"/>
                </a:solidFill>
              </a:rPr>
              <a:t>sana</a:t>
            </a:r>
            <a:r>
              <a:rPr lang="en-GB" dirty="0">
                <a:solidFill>
                  <a:schemeClr val="tx1"/>
                </a:solidFill>
              </a:rPr>
              <a:t> para </a:t>
            </a:r>
            <a:r>
              <a:rPr lang="en-GB" b="1" dirty="0" err="1">
                <a:solidFill>
                  <a:schemeClr val="tx1"/>
                </a:solidFill>
              </a:rPr>
              <a:t>vuestra</a:t>
            </a:r>
            <a:r>
              <a:rPr lang="en-GB" b="1" dirty="0">
                <a:solidFill>
                  <a:schemeClr val="tx1"/>
                </a:solidFill>
              </a:rPr>
              <a:t> / </a:t>
            </a:r>
            <a:r>
              <a:rPr lang="en-GB" b="1" dirty="0" err="1">
                <a:solidFill>
                  <a:schemeClr val="tx1"/>
                </a:solidFill>
              </a:rPr>
              <a:t>tu</a:t>
            </a:r>
            <a:r>
              <a:rPr lang="en-GB" dirty="0">
                <a:solidFill>
                  <a:schemeClr val="tx1"/>
                </a:solidFill>
              </a:rPr>
              <a:t> </a:t>
            </a:r>
            <a:r>
              <a:rPr lang="en-GB" dirty="0" err="1">
                <a:solidFill>
                  <a:schemeClr val="tx1"/>
                </a:solidFill>
              </a:rPr>
              <a:t>familia</a:t>
            </a:r>
            <a:r>
              <a:rPr lang="en-GB" dirty="0">
                <a:solidFill>
                  <a:schemeClr val="tx1"/>
                </a:solidFill>
              </a:rPr>
              <a:t>?</a:t>
            </a:r>
          </a:p>
          <a:p>
            <a:pPr marL="342900" indent="-342900">
              <a:buAutoNum type="arabicPeriod"/>
            </a:pPr>
            <a:r>
              <a:rPr lang="en-GB" dirty="0">
                <a:solidFill>
                  <a:schemeClr val="tx1"/>
                </a:solidFill>
              </a:rPr>
              <a:t>¿</a:t>
            </a:r>
            <a:r>
              <a:rPr lang="en-GB" dirty="0" err="1">
                <a:solidFill>
                  <a:schemeClr val="tx1"/>
                </a:solidFill>
              </a:rPr>
              <a:t>Practicas</a:t>
            </a:r>
            <a:r>
              <a:rPr lang="en-GB" dirty="0">
                <a:solidFill>
                  <a:schemeClr val="tx1"/>
                </a:solidFill>
              </a:rPr>
              <a:t> </a:t>
            </a:r>
            <a:r>
              <a:rPr lang="en-GB" dirty="0" err="1">
                <a:solidFill>
                  <a:schemeClr val="tx1"/>
                </a:solidFill>
              </a:rPr>
              <a:t>mucho</a:t>
            </a:r>
            <a:r>
              <a:rPr lang="en-GB" dirty="0">
                <a:solidFill>
                  <a:schemeClr val="tx1"/>
                </a:solidFill>
              </a:rPr>
              <a:t> </a:t>
            </a:r>
            <a:r>
              <a:rPr lang="en-GB" dirty="0" err="1">
                <a:solidFill>
                  <a:schemeClr val="tx1"/>
                </a:solidFill>
              </a:rPr>
              <a:t>deporte</a:t>
            </a:r>
            <a:r>
              <a:rPr lang="en-GB" dirty="0">
                <a:solidFill>
                  <a:schemeClr val="tx1"/>
                </a:solidFill>
              </a:rPr>
              <a:t> </a:t>
            </a:r>
            <a:r>
              <a:rPr lang="en-GB" dirty="0" err="1">
                <a:solidFill>
                  <a:schemeClr val="tx1"/>
                </a:solidFill>
              </a:rPr>
              <a:t>en</a:t>
            </a:r>
            <a:r>
              <a:rPr lang="en-GB" dirty="0">
                <a:solidFill>
                  <a:schemeClr val="tx1"/>
                </a:solidFill>
              </a:rPr>
              <a:t> </a:t>
            </a:r>
            <a:r>
              <a:rPr lang="en-GB" b="1" dirty="0" err="1">
                <a:solidFill>
                  <a:schemeClr val="tx1"/>
                </a:solidFill>
              </a:rPr>
              <a:t>tu</a:t>
            </a:r>
            <a:r>
              <a:rPr lang="en-GB" dirty="0">
                <a:solidFill>
                  <a:schemeClr val="tx1"/>
                </a:solidFill>
              </a:rPr>
              <a:t> / </a:t>
            </a:r>
            <a:r>
              <a:rPr lang="en-GB" b="1" dirty="0" err="1">
                <a:solidFill>
                  <a:schemeClr val="tx1"/>
                </a:solidFill>
              </a:rPr>
              <a:t>vuestro</a:t>
            </a:r>
            <a:r>
              <a:rPr lang="en-GB" dirty="0">
                <a:solidFill>
                  <a:schemeClr val="tx1"/>
                </a:solidFill>
              </a:rPr>
              <a:t> colegio?</a:t>
            </a:r>
          </a:p>
          <a:p>
            <a:pPr marL="342900" indent="-342900">
              <a:buAutoNum type="arabicPeriod"/>
            </a:pPr>
            <a:r>
              <a:rPr lang="en-GB" dirty="0">
                <a:solidFill>
                  <a:schemeClr val="tx1"/>
                </a:solidFill>
              </a:rPr>
              <a:t>¿</a:t>
            </a:r>
            <a:r>
              <a:rPr lang="en-GB" dirty="0" err="1">
                <a:solidFill>
                  <a:schemeClr val="tx1"/>
                </a:solidFill>
              </a:rPr>
              <a:t>Usas</a:t>
            </a:r>
            <a:r>
              <a:rPr lang="en-GB" dirty="0">
                <a:solidFill>
                  <a:schemeClr val="tx1"/>
                </a:solidFill>
              </a:rPr>
              <a:t> </a:t>
            </a:r>
            <a:r>
              <a:rPr lang="en-GB" b="1" dirty="0" err="1">
                <a:solidFill>
                  <a:schemeClr val="tx1"/>
                </a:solidFill>
              </a:rPr>
              <a:t>tu</a:t>
            </a:r>
            <a:r>
              <a:rPr lang="en-GB" dirty="0">
                <a:solidFill>
                  <a:schemeClr val="tx1"/>
                </a:solidFill>
              </a:rPr>
              <a:t> / </a:t>
            </a:r>
            <a:r>
              <a:rPr lang="en-GB" b="1" dirty="0" err="1">
                <a:solidFill>
                  <a:schemeClr val="tx1"/>
                </a:solidFill>
              </a:rPr>
              <a:t>vuestra</a:t>
            </a:r>
            <a:r>
              <a:rPr lang="en-GB" dirty="0">
                <a:solidFill>
                  <a:schemeClr val="tx1"/>
                </a:solidFill>
              </a:rPr>
              <a:t> </a:t>
            </a:r>
            <a:r>
              <a:rPr lang="en-GB" dirty="0" err="1">
                <a:solidFill>
                  <a:schemeClr val="tx1"/>
                </a:solidFill>
              </a:rPr>
              <a:t>bicicleta</a:t>
            </a:r>
            <a:r>
              <a:rPr lang="en-GB" dirty="0">
                <a:solidFill>
                  <a:schemeClr val="tx1"/>
                </a:solidFill>
              </a:rPr>
              <a:t> para </a:t>
            </a:r>
            <a:r>
              <a:rPr lang="en-GB" dirty="0" err="1">
                <a:solidFill>
                  <a:schemeClr val="tx1"/>
                </a:solidFill>
              </a:rPr>
              <a:t>ir</a:t>
            </a:r>
            <a:r>
              <a:rPr lang="en-GB" dirty="0">
                <a:solidFill>
                  <a:schemeClr val="tx1"/>
                </a:solidFill>
              </a:rPr>
              <a:t> al colegio?</a:t>
            </a:r>
          </a:p>
          <a:p>
            <a:pPr marL="342900" indent="-342900">
              <a:buAutoNum type="arabicPeriod"/>
            </a:pPr>
            <a:r>
              <a:rPr lang="en-GB" dirty="0">
                <a:solidFill>
                  <a:schemeClr val="tx1"/>
                </a:solidFill>
              </a:rPr>
              <a:t>¿</a:t>
            </a:r>
            <a:r>
              <a:rPr lang="en-GB" dirty="0" err="1">
                <a:solidFill>
                  <a:schemeClr val="tx1"/>
                </a:solidFill>
              </a:rPr>
              <a:t>Mejoráis</a:t>
            </a:r>
            <a:r>
              <a:rPr lang="en-GB" dirty="0">
                <a:solidFill>
                  <a:schemeClr val="tx1"/>
                </a:solidFill>
              </a:rPr>
              <a:t> </a:t>
            </a:r>
            <a:r>
              <a:rPr lang="en-GB" b="1" dirty="0" err="1">
                <a:solidFill>
                  <a:schemeClr val="tx1"/>
                </a:solidFill>
              </a:rPr>
              <a:t>tu</a:t>
            </a:r>
            <a:r>
              <a:rPr lang="en-GB" dirty="0">
                <a:solidFill>
                  <a:schemeClr val="tx1"/>
                </a:solidFill>
              </a:rPr>
              <a:t> / </a:t>
            </a:r>
            <a:r>
              <a:rPr lang="en-GB" b="1" dirty="0" err="1">
                <a:solidFill>
                  <a:schemeClr val="tx1"/>
                </a:solidFill>
              </a:rPr>
              <a:t>vuestra</a:t>
            </a:r>
            <a:r>
              <a:rPr lang="en-GB" dirty="0">
                <a:solidFill>
                  <a:schemeClr val="tx1"/>
                </a:solidFill>
              </a:rPr>
              <a:t> </a:t>
            </a:r>
            <a:r>
              <a:rPr lang="en-GB" dirty="0" err="1">
                <a:solidFill>
                  <a:schemeClr val="tx1"/>
                </a:solidFill>
              </a:rPr>
              <a:t>salud</a:t>
            </a:r>
            <a:r>
              <a:rPr lang="en-GB" dirty="0">
                <a:solidFill>
                  <a:schemeClr val="tx1"/>
                </a:solidFill>
              </a:rPr>
              <a:t> con los </a:t>
            </a:r>
            <a:r>
              <a:rPr lang="en-GB" dirty="0" err="1">
                <a:solidFill>
                  <a:schemeClr val="tx1"/>
                </a:solidFill>
              </a:rPr>
              <a:t>consejos</a:t>
            </a:r>
            <a:r>
              <a:rPr lang="en-GB" dirty="0">
                <a:solidFill>
                  <a:schemeClr val="tx1"/>
                </a:solidFill>
              </a:rPr>
              <a:t> de la </a:t>
            </a:r>
            <a:r>
              <a:rPr lang="en-GB" dirty="0" err="1">
                <a:solidFill>
                  <a:schemeClr val="tx1"/>
                </a:solidFill>
              </a:rPr>
              <a:t>médica</a:t>
            </a:r>
            <a:r>
              <a:rPr lang="en-GB" dirty="0">
                <a:solidFill>
                  <a:schemeClr val="tx1"/>
                </a:solidFill>
              </a:rPr>
              <a:t>?</a:t>
            </a:r>
          </a:p>
          <a:p>
            <a:pPr marL="342900" indent="-342900">
              <a:buAutoNum type="arabicPeriod"/>
            </a:pPr>
            <a:r>
              <a:rPr lang="en-GB" dirty="0">
                <a:solidFill>
                  <a:schemeClr val="tx1"/>
                </a:solidFill>
              </a:rPr>
              <a:t>¿</a:t>
            </a:r>
            <a:r>
              <a:rPr lang="en-GB" dirty="0" err="1">
                <a:solidFill>
                  <a:schemeClr val="tx1"/>
                </a:solidFill>
              </a:rPr>
              <a:t>Aumentáis</a:t>
            </a:r>
            <a:r>
              <a:rPr lang="en-GB" dirty="0">
                <a:solidFill>
                  <a:schemeClr val="tx1"/>
                </a:solidFill>
              </a:rPr>
              <a:t> la </a:t>
            </a:r>
            <a:r>
              <a:rPr lang="en-GB" dirty="0" err="1">
                <a:solidFill>
                  <a:schemeClr val="tx1"/>
                </a:solidFill>
              </a:rPr>
              <a:t>cantidad</a:t>
            </a:r>
            <a:r>
              <a:rPr lang="en-GB" dirty="0">
                <a:solidFill>
                  <a:schemeClr val="tx1"/>
                </a:solidFill>
              </a:rPr>
              <a:t> de  </a:t>
            </a:r>
            <a:r>
              <a:rPr lang="en-GB" b="1" dirty="0" err="1">
                <a:solidFill>
                  <a:schemeClr val="tx1"/>
                </a:solidFill>
              </a:rPr>
              <a:t>tu</a:t>
            </a:r>
            <a:r>
              <a:rPr lang="en-GB" dirty="0">
                <a:solidFill>
                  <a:schemeClr val="tx1"/>
                </a:solidFill>
              </a:rPr>
              <a:t> / </a:t>
            </a:r>
            <a:r>
              <a:rPr lang="en-GB" b="1" dirty="0" err="1">
                <a:solidFill>
                  <a:schemeClr val="tx1"/>
                </a:solidFill>
              </a:rPr>
              <a:t>vuestro</a:t>
            </a:r>
            <a:r>
              <a:rPr lang="en-GB" dirty="0">
                <a:solidFill>
                  <a:schemeClr val="tx1"/>
                </a:solidFill>
              </a:rPr>
              <a:t> </a:t>
            </a:r>
            <a:r>
              <a:rPr lang="en-GB" dirty="0" err="1">
                <a:solidFill>
                  <a:schemeClr val="tx1"/>
                </a:solidFill>
              </a:rPr>
              <a:t>ejercicio</a:t>
            </a:r>
            <a:r>
              <a:rPr lang="en-GB" dirty="0">
                <a:solidFill>
                  <a:schemeClr val="tx1"/>
                </a:solidFill>
              </a:rPr>
              <a:t> para </a:t>
            </a:r>
            <a:r>
              <a:rPr lang="en-GB" dirty="0" err="1">
                <a:solidFill>
                  <a:schemeClr val="tx1"/>
                </a:solidFill>
              </a:rPr>
              <a:t>tener</a:t>
            </a:r>
            <a:r>
              <a:rPr lang="en-GB" dirty="0">
                <a:solidFill>
                  <a:schemeClr val="tx1"/>
                </a:solidFill>
              </a:rPr>
              <a:t> un </a:t>
            </a:r>
            <a:r>
              <a:rPr lang="en-GB" dirty="0" err="1">
                <a:solidFill>
                  <a:schemeClr val="tx1"/>
                </a:solidFill>
              </a:rPr>
              <a:t>cuerpo</a:t>
            </a:r>
            <a:r>
              <a:rPr lang="en-GB" dirty="0">
                <a:solidFill>
                  <a:schemeClr val="tx1"/>
                </a:solidFill>
              </a:rPr>
              <a:t> </a:t>
            </a:r>
            <a:r>
              <a:rPr lang="en-GB" dirty="0" err="1">
                <a:solidFill>
                  <a:schemeClr val="tx1"/>
                </a:solidFill>
              </a:rPr>
              <a:t>fuerte</a:t>
            </a:r>
            <a:r>
              <a:rPr lang="en-GB" dirty="0">
                <a:solidFill>
                  <a:schemeClr val="tx1"/>
                </a:solidFill>
              </a:rPr>
              <a:t>?</a:t>
            </a:r>
          </a:p>
        </p:txBody>
      </p:sp>
      <p:sp>
        <p:nvSpPr>
          <p:cNvPr id="11" name="Rounded Rectangle 11">
            <a:extLst>
              <a:ext uri="{FF2B5EF4-FFF2-40B4-BE49-F238E27FC236}">
                <a16:creationId xmlns:a16="http://schemas.microsoft.com/office/drawing/2014/main" id="{A316DD52-7894-4A75-969C-CA0645DA2978}"/>
              </a:ext>
            </a:extLst>
          </p:cNvPr>
          <p:cNvSpPr/>
          <p:nvPr/>
        </p:nvSpPr>
        <p:spPr>
          <a:xfrm>
            <a:off x="9608458" y="258166"/>
            <a:ext cx="2319686"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escuchar</a:t>
            </a:r>
            <a:endParaRPr lang="en-GB" sz="20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0" y="213557"/>
            <a:ext cx="3115734" cy="647577"/>
          </a:xfrm>
        </p:spPr>
        <p:txBody>
          <a:bodyPr>
            <a:normAutofit/>
          </a:bodyPr>
          <a:lstStyle/>
          <a:p>
            <a:r>
              <a:rPr lang="en-GB" sz="2600" b="1" dirty="0">
                <a:solidFill>
                  <a:schemeClr val="bg1"/>
                </a:solidFill>
              </a:rPr>
              <a:t>La </a:t>
            </a:r>
            <a:r>
              <a:rPr lang="en-GB" sz="2600" b="1" dirty="0" err="1">
                <a:solidFill>
                  <a:schemeClr val="bg1"/>
                </a:solidFill>
              </a:rPr>
              <a:t>vida</a:t>
            </a:r>
            <a:r>
              <a:rPr lang="en-GB" sz="2600" b="1" dirty="0">
                <a:solidFill>
                  <a:schemeClr val="bg1"/>
                </a:solidFill>
              </a:rPr>
              <a:t> </a:t>
            </a:r>
            <a:r>
              <a:rPr lang="en-GB" sz="2600" b="1" dirty="0" err="1">
                <a:solidFill>
                  <a:schemeClr val="bg1"/>
                </a:solidFill>
              </a:rPr>
              <a:t>sana</a:t>
            </a:r>
            <a:endParaRPr lang="en-GB" sz="2600" b="1" dirty="0">
              <a:solidFill>
                <a:schemeClr val="bg1"/>
              </a:solidFill>
            </a:endParaRPr>
          </a:p>
        </p:txBody>
      </p:sp>
      <p:sp>
        <p:nvSpPr>
          <p:cNvPr id="38" name="TextBox 37"/>
          <p:cNvSpPr txBox="1"/>
          <p:nvPr/>
        </p:nvSpPr>
        <p:spPr>
          <a:xfrm>
            <a:off x="29678" y="1161497"/>
            <a:ext cx="7093047" cy="400110"/>
          </a:xfrm>
          <a:prstGeom prst="rect">
            <a:avLst/>
          </a:prstGeom>
          <a:noFill/>
        </p:spPr>
        <p:txBody>
          <a:bodyPr wrap="square" rtlCol="0">
            <a:spAutoFit/>
          </a:bodyPr>
          <a:lstStyle/>
          <a:p>
            <a:r>
              <a:rPr lang="en-GB" sz="2000" b="1" dirty="0"/>
              <a:t>Lee las </a:t>
            </a:r>
            <a:r>
              <a:rPr lang="en-GB" sz="2000" b="1" dirty="0" err="1"/>
              <a:t>frases</a:t>
            </a:r>
            <a:r>
              <a:rPr lang="en-GB" sz="2000" b="1" dirty="0"/>
              <a:t> y </a:t>
            </a:r>
            <a:r>
              <a:rPr lang="en-GB" sz="2000" b="1" dirty="0" err="1"/>
              <a:t>elige</a:t>
            </a:r>
            <a:r>
              <a:rPr lang="en-GB" sz="2000" b="1" dirty="0"/>
              <a:t> la </a:t>
            </a:r>
            <a:r>
              <a:rPr lang="en-GB" sz="2000" b="1" dirty="0" err="1"/>
              <a:t>opción</a:t>
            </a:r>
            <a:r>
              <a:rPr lang="en-GB" sz="2000" b="1" dirty="0"/>
              <a:t> </a:t>
            </a:r>
            <a:r>
              <a:rPr lang="en-GB" sz="2000" b="1" dirty="0" err="1"/>
              <a:t>correcta</a:t>
            </a:r>
            <a:r>
              <a:rPr lang="en-GB" sz="2000" b="1" dirty="0"/>
              <a:t> </a:t>
            </a:r>
            <a:r>
              <a:rPr lang="en-GB" sz="2000" b="1" dirty="0" err="1"/>
              <a:t>según</a:t>
            </a:r>
            <a:r>
              <a:rPr lang="en-GB" sz="2000" b="1" dirty="0"/>
              <a:t> el verbo. </a:t>
            </a:r>
          </a:p>
        </p:txBody>
      </p:sp>
      <p:sp>
        <p:nvSpPr>
          <p:cNvPr id="32" name="Rounded Rectangle 31"/>
          <p:cNvSpPr/>
          <p:nvPr/>
        </p:nvSpPr>
        <p:spPr>
          <a:xfrm rot="538795">
            <a:off x="10048419" y="2774654"/>
            <a:ext cx="1901962" cy="12309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t>
            </a:r>
            <a:r>
              <a:rPr lang="en-GB" sz="2000" dirty="0">
                <a:solidFill>
                  <a:schemeClr val="tx1"/>
                </a:solidFill>
              </a:rPr>
              <a:t> </a:t>
            </a:r>
            <a:r>
              <a:rPr lang="en-GB" sz="2000" dirty="0" err="1">
                <a:solidFill>
                  <a:schemeClr val="tx1"/>
                </a:solidFill>
              </a:rPr>
              <a:t>Sí</a:t>
            </a:r>
            <a:r>
              <a:rPr lang="en-GB" sz="2000" dirty="0">
                <a:solidFill>
                  <a:schemeClr val="tx1"/>
                </a:solidFill>
              </a:rPr>
              <a:t>, </a:t>
            </a:r>
            <a:r>
              <a:rPr lang="en-GB" sz="2000" dirty="0" err="1">
                <a:solidFill>
                  <a:schemeClr val="tx1"/>
                </a:solidFill>
              </a:rPr>
              <a:t>siempre</a:t>
            </a:r>
            <a:r>
              <a:rPr lang="en-GB" sz="2000" dirty="0">
                <a:solidFill>
                  <a:schemeClr val="tx1"/>
                </a:solidFill>
              </a:rPr>
              <a:t> </a:t>
            </a:r>
            <a:r>
              <a:rPr lang="en-GB" sz="2000" dirty="0" err="1">
                <a:solidFill>
                  <a:schemeClr val="tx1"/>
                </a:solidFill>
              </a:rPr>
              <a:t>vamos</a:t>
            </a:r>
            <a:r>
              <a:rPr lang="en-GB" sz="2000" dirty="0">
                <a:solidFill>
                  <a:schemeClr val="tx1"/>
                </a:solidFill>
              </a:rPr>
              <a:t> al mercado.  </a:t>
            </a:r>
          </a:p>
        </p:txBody>
      </p:sp>
      <p:sp>
        <p:nvSpPr>
          <p:cNvPr id="34" name="TextBox 33"/>
          <p:cNvSpPr txBox="1"/>
          <p:nvPr/>
        </p:nvSpPr>
        <p:spPr>
          <a:xfrm>
            <a:off x="6600211" y="2446691"/>
            <a:ext cx="522514" cy="3344890"/>
          </a:xfrm>
          <a:prstGeom prst="rect">
            <a:avLst/>
          </a:prstGeom>
          <a:noFill/>
        </p:spPr>
        <p:txBody>
          <a:bodyPr wrap="square" rtlCol="0">
            <a:spAutoFit/>
          </a:bodyPr>
          <a:lstStyle/>
          <a:p>
            <a:pPr>
              <a:lnSpc>
                <a:spcPct val="150000"/>
              </a:lnSpc>
            </a:pPr>
            <a:r>
              <a:rPr lang="en-GB" sz="2400" b="1" dirty="0"/>
              <a:t>1.</a:t>
            </a:r>
          </a:p>
          <a:p>
            <a:pPr>
              <a:lnSpc>
                <a:spcPct val="150000"/>
              </a:lnSpc>
            </a:pPr>
            <a:r>
              <a:rPr lang="en-GB" sz="2400" b="1" dirty="0"/>
              <a:t>2.</a:t>
            </a:r>
          </a:p>
          <a:p>
            <a:pPr>
              <a:lnSpc>
                <a:spcPct val="150000"/>
              </a:lnSpc>
            </a:pPr>
            <a:r>
              <a:rPr lang="en-GB" sz="2400" b="1" dirty="0"/>
              <a:t>3.</a:t>
            </a:r>
          </a:p>
          <a:p>
            <a:pPr>
              <a:lnSpc>
                <a:spcPct val="150000"/>
              </a:lnSpc>
            </a:pPr>
            <a:r>
              <a:rPr lang="en-GB" sz="2400" b="1" dirty="0"/>
              <a:t>4.5.6.</a:t>
            </a:r>
          </a:p>
        </p:txBody>
      </p:sp>
      <p:sp>
        <p:nvSpPr>
          <p:cNvPr id="35" name="TextBox 34"/>
          <p:cNvSpPr txBox="1"/>
          <p:nvPr/>
        </p:nvSpPr>
        <p:spPr>
          <a:xfrm>
            <a:off x="6988238" y="2548335"/>
            <a:ext cx="335544" cy="461665"/>
          </a:xfrm>
          <a:prstGeom prst="rect">
            <a:avLst/>
          </a:prstGeom>
          <a:noFill/>
        </p:spPr>
        <p:txBody>
          <a:bodyPr wrap="square" rtlCol="0">
            <a:spAutoFit/>
          </a:bodyPr>
          <a:lstStyle/>
          <a:p>
            <a:r>
              <a:rPr lang="en-GB" sz="2400" b="1" dirty="0">
                <a:solidFill>
                  <a:schemeClr val="tx2"/>
                </a:solidFill>
              </a:rPr>
              <a:t>F</a:t>
            </a:r>
          </a:p>
        </p:txBody>
      </p:sp>
      <p:sp>
        <p:nvSpPr>
          <p:cNvPr id="4" name="Oval 3"/>
          <p:cNvSpPr/>
          <p:nvPr/>
        </p:nvSpPr>
        <p:spPr>
          <a:xfrm>
            <a:off x="5166456" y="2690976"/>
            <a:ext cx="431175" cy="390037"/>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835557" y="3194888"/>
            <a:ext cx="945796" cy="45524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Custom 16">
            <a:hlinkClick r:id="" action="ppaction://noaction" highlightClick="1">
              <a:snd r:embed="rId3" name="1 %C2%BFPreparas platos con verduras en tu cocina?.wav"/>
            </a:hlinkClick>
            <a:extLst>
              <a:ext uri="{FF2B5EF4-FFF2-40B4-BE49-F238E27FC236}">
                <a16:creationId xmlns:a16="http://schemas.microsoft.com/office/drawing/2014/main" id="{30030AF8-564D-734B-84B9-DB4C7A3A6A53}"/>
              </a:ext>
            </a:extLst>
          </p:cNvPr>
          <p:cNvSpPr/>
          <p:nvPr/>
        </p:nvSpPr>
        <p:spPr>
          <a:xfrm>
            <a:off x="191592" y="3008095"/>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4" name="2 %C2%BFCompra%CC%81is comida sana para vuestra familia?.wav"/>
            </a:hlinkClick>
            <a:extLst>
              <a:ext uri="{FF2B5EF4-FFF2-40B4-BE49-F238E27FC236}">
                <a16:creationId xmlns:a16="http://schemas.microsoft.com/office/drawing/2014/main" id="{30030AF8-564D-734B-84B9-DB4C7A3A6A53}"/>
              </a:ext>
            </a:extLst>
          </p:cNvPr>
          <p:cNvSpPr/>
          <p:nvPr/>
        </p:nvSpPr>
        <p:spPr>
          <a:xfrm>
            <a:off x="191592" y="3525189"/>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5" name="3 %C2%BFPracticas mucho deporte en tu colegio?.wav"/>
            </a:hlinkClick>
            <a:extLst>
              <a:ext uri="{FF2B5EF4-FFF2-40B4-BE49-F238E27FC236}">
                <a16:creationId xmlns:a16="http://schemas.microsoft.com/office/drawing/2014/main" id="{30030AF8-564D-734B-84B9-DB4C7A3A6A53}"/>
              </a:ext>
            </a:extLst>
          </p:cNvPr>
          <p:cNvSpPr/>
          <p:nvPr/>
        </p:nvSpPr>
        <p:spPr>
          <a:xfrm>
            <a:off x="187897" y="4084356"/>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6" name="4 %C2%BFUsas tu bicicleta para ir al colegio?.wav"/>
            </a:hlinkClick>
            <a:extLst>
              <a:ext uri="{FF2B5EF4-FFF2-40B4-BE49-F238E27FC236}">
                <a16:creationId xmlns:a16="http://schemas.microsoft.com/office/drawing/2014/main" id="{30030AF8-564D-734B-84B9-DB4C7A3A6A53}"/>
              </a:ext>
            </a:extLst>
          </p:cNvPr>
          <p:cNvSpPr/>
          <p:nvPr/>
        </p:nvSpPr>
        <p:spPr>
          <a:xfrm>
            <a:off x="191592" y="4625855"/>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7" name="5 %C2%BFMejora%CC%81is vuestra salud con los consejos de la me%CC%81dica?.wav"/>
            </a:hlinkClick>
            <a:extLst>
              <a:ext uri="{FF2B5EF4-FFF2-40B4-BE49-F238E27FC236}">
                <a16:creationId xmlns:a16="http://schemas.microsoft.com/office/drawing/2014/main" id="{30030AF8-564D-734B-84B9-DB4C7A3A6A53}"/>
              </a:ext>
            </a:extLst>
          </p:cNvPr>
          <p:cNvSpPr/>
          <p:nvPr/>
        </p:nvSpPr>
        <p:spPr>
          <a:xfrm>
            <a:off x="191592" y="5150624"/>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8" name="6 %C2%BFAumenta%CC%81is la cantidad de vuestro ejercicio para tener un cuerpo fuerte?.wav"/>
            </a:hlinkClick>
            <a:extLst>
              <a:ext uri="{FF2B5EF4-FFF2-40B4-BE49-F238E27FC236}">
                <a16:creationId xmlns:a16="http://schemas.microsoft.com/office/drawing/2014/main" id="{30030AF8-564D-734B-84B9-DB4C7A3A6A53}"/>
              </a:ext>
            </a:extLst>
          </p:cNvPr>
          <p:cNvSpPr/>
          <p:nvPr/>
        </p:nvSpPr>
        <p:spPr>
          <a:xfrm>
            <a:off x="191592" y="5713278"/>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ounded Rectangle 2">
            <a:extLst>
              <a:ext uri="{FF2B5EF4-FFF2-40B4-BE49-F238E27FC236}">
                <a16:creationId xmlns:a16="http://schemas.microsoft.com/office/drawing/2014/main" id="{352607BA-1C65-044B-9738-EB9C69787EFF}"/>
              </a:ext>
            </a:extLst>
          </p:cNvPr>
          <p:cNvSpPr/>
          <p:nvPr/>
        </p:nvSpPr>
        <p:spPr>
          <a:xfrm rot="986104">
            <a:off x="10131648" y="4436008"/>
            <a:ext cx="1735503" cy="1230935"/>
          </a:xfrm>
          <a:prstGeom prst="roundRect">
            <a:avLst>
              <a:gd name="adj" fmla="val 2195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F.</a:t>
            </a:r>
            <a:r>
              <a:rPr lang="en-GB" sz="2000" dirty="0">
                <a:solidFill>
                  <a:schemeClr val="tx1"/>
                </a:solidFill>
              </a:rPr>
              <a:t> </a:t>
            </a:r>
            <a:r>
              <a:rPr lang="en-GB" sz="2000" dirty="0" err="1">
                <a:solidFill>
                  <a:schemeClr val="tx1"/>
                </a:solidFill>
              </a:rPr>
              <a:t>Sí</a:t>
            </a:r>
            <a:r>
              <a:rPr lang="en-GB" sz="2000" dirty="0">
                <a:solidFill>
                  <a:schemeClr val="tx1"/>
                </a:solidFill>
              </a:rPr>
              <a:t>, y con arroz </a:t>
            </a:r>
            <a:r>
              <a:rPr lang="en-GB" sz="2000" dirty="0" err="1">
                <a:solidFill>
                  <a:schemeClr val="tx1"/>
                </a:solidFill>
              </a:rPr>
              <a:t>también</a:t>
            </a:r>
            <a:r>
              <a:rPr lang="en-GB" sz="2000" dirty="0">
                <a:solidFill>
                  <a:schemeClr val="tx1"/>
                </a:solidFill>
              </a:rPr>
              <a:t>.</a:t>
            </a:r>
          </a:p>
        </p:txBody>
      </p:sp>
      <p:sp>
        <p:nvSpPr>
          <p:cNvPr id="23" name="Rounded Rectangle 2">
            <a:extLst>
              <a:ext uri="{FF2B5EF4-FFF2-40B4-BE49-F238E27FC236}">
                <a16:creationId xmlns:a16="http://schemas.microsoft.com/office/drawing/2014/main" id="{458682FF-865C-B648-864A-87CD466B5965}"/>
              </a:ext>
            </a:extLst>
          </p:cNvPr>
          <p:cNvSpPr/>
          <p:nvPr/>
        </p:nvSpPr>
        <p:spPr>
          <a:xfrm rot="20817901">
            <a:off x="7860532" y="4332635"/>
            <a:ext cx="1893005" cy="168621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a:t>
            </a:r>
            <a:r>
              <a:rPr lang="en-GB" sz="2000" dirty="0">
                <a:solidFill>
                  <a:schemeClr val="tx1"/>
                </a:solidFill>
              </a:rPr>
              <a:t> No, </a:t>
            </a:r>
            <a:r>
              <a:rPr lang="en-GB" sz="2000" dirty="0" err="1">
                <a:solidFill>
                  <a:schemeClr val="tx1"/>
                </a:solidFill>
              </a:rPr>
              <a:t>porque</a:t>
            </a:r>
            <a:r>
              <a:rPr lang="en-GB" sz="2000" dirty="0">
                <a:solidFill>
                  <a:schemeClr val="tx1"/>
                </a:solidFill>
              </a:rPr>
              <a:t> no hay un </a:t>
            </a:r>
            <a:r>
              <a:rPr lang="en-GB" sz="2000" dirty="0" err="1">
                <a:solidFill>
                  <a:schemeClr val="tx1"/>
                </a:solidFill>
              </a:rPr>
              <a:t>equipo</a:t>
            </a:r>
            <a:r>
              <a:rPr lang="en-GB" sz="2000" dirty="0">
                <a:solidFill>
                  <a:schemeClr val="tx1"/>
                </a:solidFill>
              </a:rPr>
              <a:t> de </a:t>
            </a:r>
            <a:r>
              <a:rPr lang="en-GB" sz="2000" dirty="0" err="1">
                <a:solidFill>
                  <a:schemeClr val="tx1"/>
                </a:solidFill>
              </a:rPr>
              <a:t>fútbol</a:t>
            </a:r>
            <a:r>
              <a:rPr lang="en-GB" sz="2000" dirty="0">
                <a:solidFill>
                  <a:schemeClr val="tx1"/>
                </a:solidFill>
              </a:rPr>
              <a:t>.</a:t>
            </a:r>
          </a:p>
        </p:txBody>
      </p:sp>
      <p:sp>
        <p:nvSpPr>
          <p:cNvPr id="25" name="Rounded Rectangle 2">
            <a:extLst>
              <a:ext uri="{FF2B5EF4-FFF2-40B4-BE49-F238E27FC236}">
                <a16:creationId xmlns:a16="http://schemas.microsoft.com/office/drawing/2014/main" id="{3791FAAA-E60E-F74F-B070-98A7891DC776}"/>
              </a:ext>
            </a:extLst>
          </p:cNvPr>
          <p:cNvSpPr/>
          <p:nvPr/>
        </p:nvSpPr>
        <p:spPr>
          <a:xfrm rot="20817901">
            <a:off x="7616554" y="2344445"/>
            <a:ext cx="2012162" cy="17008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C.</a:t>
            </a:r>
            <a:r>
              <a:rPr lang="en-GB" sz="2000" dirty="0">
                <a:solidFill>
                  <a:schemeClr val="tx1"/>
                </a:solidFill>
              </a:rPr>
              <a:t> A </a:t>
            </a:r>
            <a:r>
              <a:rPr lang="en-GB" sz="2000" dirty="0" err="1">
                <a:solidFill>
                  <a:schemeClr val="tx1"/>
                </a:solidFill>
              </a:rPr>
              <a:t>veces</a:t>
            </a:r>
            <a:r>
              <a:rPr lang="en-GB" sz="2000" dirty="0">
                <a:solidFill>
                  <a:schemeClr val="tx1"/>
                </a:solidFill>
              </a:rPr>
              <a:t> no </a:t>
            </a:r>
            <a:r>
              <a:rPr lang="en-GB" sz="2000" dirty="0" err="1">
                <a:solidFill>
                  <a:schemeClr val="tx1"/>
                </a:solidFill>
              </a:rPr>
              <a:t>porque</a:t>
            </a:r>
            <a:r>
              <a:rPr lang="en-GB" sz="2000" dirty="0">
                <a:solidFill>
                  <a:schemeClr val="tx1"/>
                </a:solidFill>
              </a:rPr>
              <a:t> </a:t>
            </a:r>
            <a:r>
              <a:rPr lang="en-GB" sz="2000" dirty="0" err="1">
                <a:solidFill>
                  <a:schemeClr val="tx1"/>
                </a:solidFill>
              </a:rPr>
              <a:t>ella</a:t>
            </a:r>
            <a:r>
              <a:rPr lang="en-GB" sz="2000" dirty="0">
                <a:solidFill>
                  <a:schemeClr val="tx1"/>
                </a:solidFill>
              </a:rPr>
              <a:t> </a:t>
            </a:r>
            <a:r>
              <a:rPr lang="en-GB" sz="2000" dirty="0" err="1">
                <a:solidFill>
                  <a:schemeClr val="tx1"/>
                </a:solidFill>
              </a:rPr>
              <a:t>pide</a:t>
            </a:r>
            <a:r>
              <a:rPr lang="en-GB" sz="2000" dirty="0">
                <a:solidFill>
                  <a:schemeClr val="tx1"/>
                </a:solidFill>
              </a:rPr>
              <a:t> </a:t>
            </a:r>
            <a:r>
              <a:rPr lang="en-GB" sz="2000" dirty="0" err="1">
                <a:solidFill>
                  <a:schemeClr val="tx1"/>
                </a:solidFill>
              </a:rPr>
              <a:t>cosas</a:t>
            </a:r>
            <a:r>
              <a:rPr lang="en-GB" sz="2000" dirty="0">
                <a:solidFill>
                  <a:schemeClr val="tx1"/>
                </a:solidFill>
              </a:rPr>
              <a:t> </a:t>
            </a:r>
            <a:r>
              <a:rPr lang="en-GB" sz="2000" dirty="0" err="1">
                <a:solidFill>
                  <a:schemeClr val="tx1"/>
                </a:solidFill>
              </a:rPr>
              <a:t>muy</a:t>
            </a:r>
            <a:r>
              <a:rPr lang="en-GB" sz="2000" dirty="0">
                <a:solidFill>
                  <a:schemeClr val="tx1"/>
                </a:solidFill>
              </a:rPr>
              <a:t> </a:t>
            </a:r>
            <a:r>
              <a:rPr lang="en-GB" sz="2000" dirty="0" err="1">
                <a:solidFill>
                  <a:schemeClr val="tx1"/>
                </a:solidFill>
              </a:rPr>
              <a:t>difíciles</a:t>
            </a:r>
            <a:r>
              <a:rPr lang="en-GB" sz="2000" dirty="0">
                <a:solidFill>
                  <a:schemeClr val="tx1"/>
                </a:solidFill>
              </a:rPr>
              <a:t>.</a:t>
            </a:r>
          </a:p>
        </p:txBody>
      </p:sp>
      <p:sp>
        <p:nvSpPr>
          <p:cNvPr id="26" name="Rounded Rectangle 31">
            <a:extLst>
              <a:ext uri="{FF2B5EF4-FFF2-40B4-BE49-F238E27FC236}">
                <a16:creationId xmlns:a16="http://schemas.microsoft.com/office/drawing/2014/main" id="{36A6B472-BD7E-A941-B9E8-4C82CB76CADD}"/>
              </a:ext>
            </a:extLst>
          </p:cNvPr>
          <p:cNvSpPr/>
          <p:nvPr/>
        </p:nvSpPr>
        <p:spPr>
          <a:xfrm rot="538795">
            <a:off x="9943503" y="1201076"/>
            <a:ext cx="2057400" cy="12309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B.</a:t>
            </a:r>
            <a:r>
              <a:rPr lang="en-GB" sz="2000" dirty="0">
                <a:solidFill>
                  <a:schemeClr val="tx1"/>
                </a:solidFill>
              </a:rPr>
              <a:t> No, </a:t>
            </a:r>
            <a:r>
              <a:rPr lang="en-GB" sz="2000" dirty="0" err="1">
                <a:solidFill>
                  <a:schemeClr val="tx1"/>
                </a:solidFill>
              </a:rPr>
              <a:t>porque</a:t>
            </a:r>
            <a:r>
              <a:rPr lang="en-GB" sz="2000" dirty="0">
                <a:solidFill>
                  <a:schemeClr val="tx1"/>
                </a:solidFill>
              </a:rPr>
              <a:t> </a:t>
            </a:r>
            <a:r>
              <a:rPr lang="en-GB" sz="2000" dirty="0" err="1">
                <a:solidFill>
                  <a:schemeClr val="tx1"/>
                </a:solidFill>
              </a:rPr>
              <a:t>ya</a:t>
            </a:r>
            <a:r>
              <a:rPr lang="en-GB" sz="2000" dirty="0">
                <a:solidFill>
                  <a:schemeClr val="tx1"/>
                </a:solidFill>
              </a:rPr>
              <a:t> </a:t>
            </a:r>
            <a:r>
              <a:rPr lang="en-GB" sz="2000" dirty="0" err="1">
                <a:solidFill>
                  <a:schemeClr val="tx1"/>
                </a:solidFill>
              </a:rPr>
              <a:t>hacemos</a:t>
            </a:r>
            <a:r>
              <a:rPr lang="en-GB" sz="2000" dirty="0">
                <a:solidFill>
                  <a:schemeClr val="tx1"/>
                </a:solidFill>
              </a:rPr>
              <a:t> </a:t>
            </a:r>
            <a:r>
              <a:rPr lang="en-GB" sz="2000" dirty="0" err="1">
                <a:solidFill>
                  <a:schemeClr val="tx1"/>
                </a:solidFill>
              </a:rPr>
              <a:t>suficiente</a:t>
            </a:r>
            <a:r>
              <a:rPr lang="en-GB" sz="2000" dirty="0">
                <a:solidFill>
                  <a:schemeClr val="tx1"/>
                </a:solidFill>
              </a:rPr>
              <a:t>. </a:t>
            </a:r>
          </a:p>
        </p:txBody>
      </p:sp>
      <p:pic>
        <p:nvPicPr>
          <p:cNvPr id="8" name="Imagen 7">
            <a:extLst>
              <a:ext uri="{FF2B5EF4-FFF2-40B4-BE49-F238E27FC236}">
                <a16:creationId xmlns:a16="http://schemas.microsoft.com/office/drawing/2014/main" id="{389A120E-B445-0D47-854E-C4D0B8078EE5}"/>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4889" b="96889" l="10000" r="90000">
                        <a14:foregroundMark x1="79146" y1="12222" x2="77317" y2="4889"/>
                        <a14:foregroundMark x1="79268" y1="63111" x2="80366" y2="74444"/>
                        <a14:foregroundMark x1="80366" y1="74444" x2="52439" y2="92222"/>
                        <a14:foregroundMark x1="52439" y1="92222" x2="46463" y2="92667"/>
                        <a14:foregroundMark x1="61829" y1="93556" x2="54512" y2="96889"/>
                        <a14:foregroundMark x1="54512" y1="96889" x2="27561" y2="90667"/>
                      </a14:backgroundRemoval>
                    </a14:imgEffect>
                  </a14:imgLayer>
                </a14:imgProps>
              </a:ext>
              <a:ext uri="{28A0092B-C50C-407E-A947-70E740481C1C}">
                <a14:useLocalDpi xmlns:a14="http://schemas.microsoft.com/office/drawing/2010/main"/>
              </a:ext>
            </a:extLst>
          </a:blip>
          <a:stretch>
            <a:fillRect/>
          </a:stretch>
        </p:blipFill>
        <p:spPr>
          <a:xfrm>
            <a:off x="2948023" y="1853493"/>
            <a:ext cx="1256356" cy="688442"/>
          </a:xfrm>
          <a:prstGeom prst="rect">
            <a:avLst/>
          </a:prstGeom>
        </p:spPr>
      </p:pic>
      <p:pic>
        <p:nvPicPr>
          <p:cNvPr id="12" name="Imagen 11">
            <a:extLst>
              <a:ext uri="{FF2B5EF4-FFF2-40B4-BE49-F238E27FC236}">
                <a16:creationId xmlns:a16="http://schemas.microsoft.com/office/drawing/2014/main" id="{77C26255-EA83-3B4D-B284-61F377F3E5C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877600">
            <a:off x="417752" y="1902922"/>
            <a:ext cx="700690" cy="896454"/>
          </a:xfrm>
          <a:prstGeom prst="rect">
            <a:avLst/>
          </a:prstGeom>
        </p:spPr>
      </p:pic>
      <p:pic>
        <p:nvPicPr>
          <p:cNvPr id="13" name="Imagen 12">
            <a:extLst>
              <a:ext uri="{FF2B5EF4-FFF2-40B4-BE49-F238E27FC236}">
                <a16:creationId xmlns:a16="http://schemas.microsoft.com/office/drawing/2014/main" id="{CDC6FE7E-4749-E04C-8672-971949F409C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613706">
            <a:off x="5184034" y="1935795"/>
            <a:ext cx="1417453" cy="830707"/>
          </a:xfrm>
          <a:prstGeom prst="rect">
            <a:avLst/>
          </a:prstGeom>
        </p:spPr>
      </p:pic>
      <p:sp>
        <p:nvSpPr>
          <p:cNvPr id="31" name="Rounded Rectangle 2">
            <a:extLst>
              <a:ext uri="{FF2B5EF4-FFF2-40B4-BE49-F238E27FC236}">
                <a16:creationId xmlns:a16="http://schemas.microsoft.com/office/drawing/2014/main" id="{0DF56308-E2AF-BE4C-A499-8C0110269E97}"/>
              </a:ext>
            </a:extLst>
          </p:cNvPr>
          <p:cNvSpPr/>
          <p:nvPr/>
        </p:nvSpPr>
        <p:spPr>
          <a:xfrm rot="20817901">
            <a:off x="7386864" y="858450"/>
            <a:ext cx="2012162" cy="12309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a:t>
            </a:r>
            <a:r>
              <a:rPr lang="en-GB" sz="2000" dirty="0">
                <a:solidFill>
                  <a:schemeClr val="tx1"/>
                </a:solidFill>
              </a:rPr>
              <a:t> </a:t>
            </a:r>
            <a:r>
              <a:rPr lang="en-GB" sz="2000" dirty="0" err="1">
                <a:solidFill>
                  <a:schemeClr val="tx1"/>
                </a:solidFill>
              </a:rPr>
              <a:t>Sí</a:t>
            </a:r>
            <a:r>
              <a:rPr lang="en-GB" sz="2000" dirty="0">
                <a:solidFill>
                  <a:schemeClr val="tx1"/>
                </a:solidFill>
              </a:rPr>
              <a:t>, </a:t>
            </a:r>
            <a:r>
              <a:rPr lang="en-GB" sz="2000" dirty="0" err="1">
                <a:solidFill>
                  <a:schemeClr val="tx1"/>
                </a:solidFill>
              </a:rPr>
              <a:t>aunque</a:t>
            </a:r>
            <a:r>
              <a:rPr lang="en-GB" sz="2000" dirty="0">
                <a:solidFill>
                  <a:schemeClr val="tx1"/>
                </a:solidFill>
              </a:rPr>
              <a:t> </a:t>
            </a:r>
            <a:r>
              <a:rPr lang="en-GB" sz="2000" dirty="0" err="1">
                <a:solidFill>
                  <a:schemeClr val="tx1"/>
                </a:solidFill>
              </a:rPr>
              <a:t>si</a:t>
            </a:r>
            <a:r>
              <a:rPr lang="en-GB" sz="2000" dirty="0">
                <a:solidFill>
                  <a:schemeClr val="tx1"/>
                </a:solidFill>
              </a:rPr>
              <a:t> hay </a:t>
            </a:r>
            <a:r>
              <a:rPr lang="en-GB" sz="2000" dirty="0" err="1">
                <a:solidFill>
                  <a:schemeClr val="tx1"/>
                </a:solidFill>
              </a:rPr>
              <a:t>lluvia</a:t>
            </a:r>
            <a:r>
              <a:rPr lang="en-GB" sz="2000" dirty="0">
                <a:solidFill>
                  <a:schemeClr val="tx1"/>
                </a:solidFill>
              </a:rPr>
              <a:t> </a:t>
            </a:r>
            <a:r>
              <a:rPr lang="en-GB" sz="2000" dirty="0" err="1">
                <a:solidFill>
                  <a:schemeClr val="tx1"/>
                </a:solidFill>
              </a:rPr>
              <a:t>voy</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autobús</a:t>
            </a:r>
            <a:r>
              <a:rPr lang="en-GB" sz="2000" dirty="0">
                <a:solidFill>
                  <a:schemeClr val="tx1"/>
                </a:solidFill>
              </a:rPr>
              <a:t>.</a:t>
            </a:r>
          </a:p>
        </p:txBody>
      </p:sp>
      <p:sp>
        <p:nvSpPr>
          <p:cNvPr id="33" name="Oval 3">
            <a:extLst>
              <a:ext uri="{FF2B5EF4-FFF2-40B4-BE49-F238E27FC236}">
                <a16:creationId xmlns:a16="http://schemas.microsoft.com/office/drawing/2014/main" id="{C942411B-DD30-AE47-9FC7-6EBB12081A28}"/>
              </a:ext>
            </a:extLst>
          </p:cNvPr>
          <p:cNvSpPr/>
          <p:nvPr/>
        </p:nvSpPr>
        <p:spPr>
          <a:xfrm>
            <a:off x="4771065" y="3764247"/>
            <a:ext cx="431175" cy="390037"/>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
            <a:extLst>
              <a:ext uri="{FF2B5EF4-FFF2-40B4-BE49-F238E27FC236}">
                <a16:creationId xmlns:a16="http://schemas.microsoft.com/office/drawing/2014/main" id="{16E1D4F6-14A2-7243-860F-62D2376A8D69}"/>
              </a:ext>
            </a:extLst>
          </p:cNvPr>
          <p:cNvSpPr/>
          <p:nvPr/>
        </p:nvSpPr>
        <p:spPr>
          <a:xfrm>
            <a:off x="2058163" y="4323606"/>
            <a:ext cx="431175" cy="390037"/>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8">
            <a:extLst>
              <a:ext uri="{FF2B5EF4-FFF2-40B4-BE49-F238E27FC236}">
                <a16:creationId xmlns:a16="http://schemas.microsoft.com/office/drawing/2014/main" id="{5D122002-08C6-AC43-83C4-872DB9CC070F}"/>
              </a:ext>
            </a:extLst>
          </p:cNvPr>
          <p:cNvSpPr/>
          <p:nvPr/>
        </p:nvSpPr>
        <p:spPr>
          <a:xfrm>
            <a:off x="2959736" y="4823855"/>
            <a:ext cx="945796" cy="45524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8">
            <a:extLst>
              <a:ext uri="{FF2B5EF4-FFF2-40B4-BE49-F238E27FC236}">
                <a16:creationId xmlns:a16="http://schemas.microsoft.com/office/drawing/2014/main" id="{CF7FCCAD-3086-DB41-8DAA-35D5890CC803}"/>
              </a:ext>
            </a:extLst>
          </p:cNvPr>
          <p:cNvSpPr/>
          <p:nvPr/>
        </p:nvSpPr>
        <p:spPr>
          <a:xfrm>
            <a:off x="5014436" y="5377715"/>
            <a:ext cx="945796" cy="45524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34">
            <a:extLst>
              <a:ext uri="{FF2B5EF4-FFF2-40B4-BE49-F238E27FC236}">
                <a16:creationId xmlns:a16="http://schemas.microsoft.com/office/drawing/2014/main" id="{14C75978-61AF-224D-8F02-8AB47657AF41}"/>
              </a:ext>
            </a:extLst>
          </p:cNvPr>
          <p:cNvSpPr txBox="1"/>
          <p:nvPr/>
        </p:nvSpPr>
        <p:spPr>
          <a:xfrm>
            <a:off x="6988238" y="3084307"/>
            <a:ext cx="335544" cy="461665"/>
          </a:xfrm>
          <a:prstGeom prst="rect">
            <a:avLst/>
          </a:prstGeom>
          <a:noFill/>
        </p:spPr>
        <p:txBody>
          <a:bodyPr wrap="square" rtlCol="0">
            <a:spAutoFit/>
          </a:bodyPr>
          <a:lstStyle/>
          <a:p>
            <a:r>
              <a:rPr lang="en-GB" sz="2400" b="1" dirty="0">
                <a:solidFill>
                  <a:schemeClr val="tx2"/>
                </a:solidFill>
              </a:rPr>
              <a:t>D</a:t>
            </a:r>
          </a:p>
        </p:txBody>
      </p:sp>
      <p:sp>
        <p:nvSpPr>
          <p:cNvPr id="42" name="TextBox 34">
            <a:extLst>
              <a:ext uri="{FF2B5EF4-FFF2-40B4-BE49-F238E27FC236}">
                <a16:creationId xmlns:a16="http://schemas.microsoft.com/office/drawing/2014/main" id="{C354BD2C-196B-DF40-B266-DF14C9E90D21}"/>
              </a:ext>
            </a:extLst>
          </p:cNvPr>
          <p:cNvSpPr txBox="1"/>
          <p:nvPr/>
        </p:nvSpPr>
        <p:spPr>
          <a:xfrm>
            <a:off x="6988238" y="3640681"/>
            <a:ext cx="335544" cy="461665"/>
          </a:xfrm>
          <a:prstGeom prst="rect">
            <a:avLst/>
          </a:prstGeom>
          <a:noFill/>
        </p:spPr>
        <p:txBody>
          <a:bodyPr wrap="square" rtlCol="0">
            <a:spAutoFit/>
          </a:bodyPr>
          <a:lstStyle/>
          <a:p>
            <a:r>
              <a:rPr lang="en-GB" sz="2400" b="1" dirty="0">
                <a:solidFill>
                  <a:schemeClr val="tx2"/>
                </a:solidFill>
              </a:rPr>
              <a:t>E</a:t>
            </a:r>
          </a:p>
        </p:txBody>
      </p:sp>
      <p:sp>
        <p:nvSpPr>
          <p:cNvPr id="43" name="TextBox 34">
            <a:extLst>
              <a:ext uri="{FF2B5EF4-FFF2-40B4-BE49-F238E27FC236}">
                <a16:creationId xmlns:a16="http://schemas.microsoft.com/office/drawing/2014/main" id="{224E2A40-82C7-0944-93FF-AB28AD0611A7}"/>
              </a:ext>
            </a:extLst>
          </p:cNvPr>
          <p:cNvSpPr txBox="1"/>
          <p:nvPr/>
        </p:nvSpPr>
        <p:spPr>
          <a:xfrm>
            <a:off x="6988238" y="4179793"/>
            <a:ext cx="335544" cy="461665"/>
          </a:xfrm>
          <a:prstGeom prst="rect">
            <a:avLst/>
          </a:prstGeom>
          <a:noFill/>
        </p:spPr>
        <p:txBody>
          <a:bodyPr wrap="square" rtlCol="0">
            <a:spAutoFit/>
          </a:bodyPr>
          <a:lstStyle/>
          <a:p>
            <a:r>
              <a:rPr lang="en-GB" sz="2400" b="1" dirty="0">
                <a:solidFill>
                  <a:schemeClr val="tx2"/>
                </a:solidFill>
              </a:rPr>
              <a:t>A</a:t>
            </a:r>
          </a:p>
        </p:txBody>
      </p:sp>
      <p:sp>
        <p:nvSpPr>
          <p:cNvPr id="44" name="TextBox 34">
            <a:extLst>
              <a:ext uri="{FF2B5EF4-FFF2-40B4-BE49-F238E27FC236}">
                <a16:creationId xmlns:a16="http://schemas.microsoft.com/office/drawing/2014/main" id="{B512BE17-3644-BD4B-A3D8-DF8FDF790B30}"/>
              </a:ext>
            </a:extLst>
          </p:cNvPr>
          <p:cNvSpPr txBox="1"/>
          <p:nvPr/>
        </p:nvSpPr>
        <p:spPr>
          <a:xfrm>
            <a:off x="6988238" y="4724476"/>
            <a:ext cx="335544" cy="461665"/>
          </a:xfrm>
          <a:prstGeom prst="rect">
            <a:avLst/>
          </a:prstGeom>
          <a:noFill/>
        </p:spPr>
        <p:txBody>
          <a:bodyPr wrap="square" rtlCol="0">
            <a:spAutoFit/>
          </a:bodyPr>
          <a:lstStyle/>
          <a:p>
            <a:r>
              <a:rPr lang="en-GB" sz="2400" b="1" dirty="0">
                <a:solidFill>
                  <a:schemeClr val="tx2"/>
                </a:solidFill>
              </a:rPr>
              <a:t>C</a:t>
            </a:r>
          </a:p>
        </p:txBody>
      </p:sp>
      <p:sp>
        <p:nvSpPr>
          <p:cNvPr id="45" name="TextBox 34">
            <a:extLst>
              <a:ext uri="{FF2B5EF4-FFF2-40B4-BE49-F238E27FC236}">
                <a16:creationId xmlns:a16="http://schemas.microsoft.com/office/drawing/2014/main" id="{64E75679-BD28-5646-B82E-29C8E64F8114}"/>
              </a:ext>
            </a:extLst>
          </p:cNvPr>
          <p:cNvSpPr txBox="1"/>
          <p:nvPr/>
        </p:nvSpPr>
        <p:spPr>
          <a:xfrm>
            <a:off x="6988238" y="5329916"/>
            <a:ext cx="335544" cy="461665"/>
          </a:xfrm>
          <a:prstGeom prst="rect">
            <a:avLst/>
          </a:prstGeom>
          <a:noFill/>
        </p:spPr>
        <p:txBody>
          <a:bodyPr wrap="square" rtlCol="0">
            <a:spAutoFit/>
          </a:bodyPr>
          <a:lstStyle/>
          <a:p>
            <a:r>
              <a:rPr lang="en-GB" sz="2400" b="1" dirty="0">
                <a:solidFill>
                  <a:schemeClr val="tx2"/>
                </a:solidFill>
              </a:rPr>
              <a:t>B</a:t>
            </a:r>
          </a:p>
        </p:txBody>
      </p:sp>
      <p:sp>
        <p:nvSpPr>
          <p:cNvPr id="3" name="Rectangle 2">
            <a:extLst>
              <a:ext uri="{FF2B5EF4-FFF2-40B4-BE49-F238E27FC236}">
                <a16:creationId xmlns:a16="http://schemas.microsoft.com/office/drawing/2014/main" id="{A0762F85-D055-4188-B874-2AFE685AE3D7}"/>
              </a:ext>
            </a:extLst>
          </p:cNvPr>
          <p:cNvSpPr/>
          <p:nvPr/>
        </p:nvSpPr>
        <p:spPr>
          <a:xfrm>
            <a:off x="-8379" y="1491136"/>
            <a:ext cx="7131104" cy="400110"/>
          </a:xfrm>
          <a:prstGeom prst="rect">
            <a:avLst/>
          </a:prstGeom>
        </p:spPr>
        <p:txBody>
          <a:bodyPr wrap="square">
            <a:spAutoFit/>
          </a:bodyPr>
          <a:lstStyle/>
          <a:p>
            <a:r>
              <a:rPr lang="en-GB" sz="2000" b="1" dirty="0" err="1"/>
              <a:t>Ahora</a:t>
            </a:r>
            <a:r>
              <a:rPr lang="en-GB" sz="2000" b="1" dirty="0"/>
              <a:t> </a:t>
            </a:r>
            <a:r>
              <a:rPr lang="en-GB" sz="2000" b="1" dirty="0" err="1"/>
              <a:t>elige</a:t>
            </a:r>
            <a:r>
              <a:rPr lang="en-GB" sz="2000" b="1" dirty="0"/>
              <a:t> la </a:t>
            </a:r>
            <a:r>
              <a:rPr lang="en-GB" sz="2000" b="1" dirty="0" err="1"/>
              <a:t>mejor</a:t>
            </a:r>
            <a:r>
              <a:rPr lang="en-GB" sz="2000" b="1" dirty="0"/>
              <a:t> </a:t>
            </a:r>
            <a:r>
              <a:rPr lang="en-GB" sz="2000" b="1" dirty="0" err="1"/>
              <a:t>respuesta</a:t>
            </a:r>
            <a:r>
              <a:rPr lang="en-GB" sz="2000" b="1" dirty="0"/>
              <a:t> para </a:t>
            </a:r>
            <a:r>
              <a:rPr lang="en-GB" sz="2000" b="1" dirty="0" err="1"/>
              <a:t>cada</a:t>
            </a:r>
            <a:r>
              <a:rPr lang="en-GB" sz="2000" b="1" dirty="0"/>
              <a:t> </a:t>
            </a:r>
            <a:r>
              <a:rPr lang="en-GB" sz="2000" b="1" dirty="0" err="1"/>
              <a:t>pregunta</a:t>
            </a:r>
            <a:r>
              <a:rPr lang="en-GB" sz="2000" b="1" dirty="0"/>
              <a:t>.</a:t>
            </a:r>
            <a:endParaRPr lang="en-GB" dirty="0"/>
          </a:p>
        </p:txBody>
      </p:sp>
    </p:spTree>
    <p:extLst>
      <p:ext uri="{BB962C8B-B14F-4D97-AF65-F5344CB8AC3E}">
        <p14:creationId xmlns:p14="http://schemas.microsoft.com/office/powerpoint/2010/main" val="21560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P spid="35" grpId="0"/>
      <p:bldP spid="4" grpId="0" animBg="1"/>
      <p:bldP spid="39" grpId="0" animBg="1"/>
      <p:bldP spid="46" grpId="0" animBg="1"/>
      <p:bldP spid="47" grpId="0" animBg="1"/>
      <p:bldP spid="48" grpId="0" animBg="1"/>
      <p:bldP spid="49" grpId="0" animBg="1"/>
      <p:bldP spid="50" grpId="0" animBg="1"/>
      <p:bldP spid="51" grpId="0" animBg="1"/>
      <p:bldP spid="22" grpId="0" animBg="1"/>
      <p:bldP spid="23" grpId="0" animBg="1"/>
      <p:bldP spid="25" grpId="0" animBg="1"/>
      <p:bldP spid="26" grpId="0" animBg="1"/>
      <p:bldP spid="31" grpId="0" animBg="1"/>
      <p:bldP spid="33" grpId="0" animBg="1"/>
      <p:bldP spid="36" grpId="0" animBg="1"/>
      <p:bldP spid="37" grpId="0" animBg="1"/>
      <p:bldP spid="40" grpId="0" animBg="1"/>
      <p:bldP spid="43"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462951" y="1648605"/>
            <a:ext cx="9842191" cy="4204581"/>
          </a:xfrm>
          <a:prstGeom prst="wedgeRoundRectCallout">
            <a:avLst>
              <a:gd name="adj1" fmla="val -53454"/>
              <a:gd name="adj2" fmla="val 3099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AutoNum type="arabicPeriod"/>
            </a:pPr>
            <a:r>
              <a:rPr lang="en-GB" sz="2400" dirty="0">
                <a:solidFill>
                  <a:schemeClr val="tx1"/>
                </a:solidFill>
              </a:rPr>
              <a:t>¿</a:t>
            </a:r>
            <a:r>
              <a:rPr lang="en-GB" sz="2400" dirty="0" err="1">
                <a:solidFill>
                  <a:schemeClr val="tx1"/>
                </a:solidFill>
              </a:rPr>
              <a:t>Preparas</a:t>
            </a:r>
            <a:r>
              <a:rPr lang="en-GB" sz="2400" dirty="0">
                <a:solidFill>
                  <a:schemeClr val="tx1"/>
                </a:solidFill>
              </a:rPr>
              <a:t> </a:t>
            </a:r>
            <a:r>
              <a:rPr lang="en-GB" sz="2400" dirty="0" err="1">
                <a:solidFill>
                  <a:schemeClr val="tx1"/>
                </a:solidFill>
              </a:rPr>
              <a:t>platos</a:t>
            </a:r>
            <a:r>
              <a:rPr lang="en-GB" sz="2400" dirty="0">
                <a:solidFill>
                  <a:schemeClr val="tx1"/>
                </a:solidFill>
              </a:rPr>
              <a:t> con </a:t>
            </a:r>
            <a:r>
              <a:rPr lang="en-GB" sz="2400" dirty="0" err="1">
                <a:solidFill>
                  <a:schemeClr val="tx1"/>
                </a:solidFill>
              </a:rPr>
              <a:t>verduras</a:t>
            </a:r>
            <a:r>
              <a:rPr lang="en-GB" sz="2400" dirty="0">
                <a:solidFill>
                  <a:schemeClr val="tx1"/>
                </a:solidFill>
              </a:rPr>
              <a:t> </a:t>
            </a:r>
            <a:r>
              <a:rPr lang="en-GB" sz="2400" dirty="0" err="1">
                <a:solidFill>
                  <a:schemeClr val="tx1"/>
                </a:solidFill>
              </a:rPr>
              <a:t>en</a:t>
            </a:r>
            <a:r>
              <a:rPr lang="en-GB" sz="2400" dirty="0">
                <a:solidFill>
                  <a:schemeClr val="tx1"/>
                </a:solidFill>
              </a:rPr>
              <a:t> </a:t>
            </a:r>
            <a:r>
              <a:rPr lang="en-GB" sz="2400" b="1" dirty="0" err="1">
                <a:solidFill>
                  <a:schemeClr val="tx1"/>
                </a:solidFill>
              </a:rPr>
              <a:t>tu</a:t>
            </a:r>
            <a:r>
              <a:rPr lang="en-GB" sz="2400" b="1" dirty="0">
                <a:solidFill>
                  <a:schemeClr val="tx1"/>
                </a:solidFill>
              </a:rPr>
              <a:t> / </a:t>
            </a:r>
            <a:r>
              <a:rPr lang="en-GB" sz="2400" b="1" dirty="0" err="1">
                <a:solidFill>
                  <a:schemeClr val="tx1"/>
                </a:solidFill>
              </a:rPr>
              <a:t>vuestra</a:t>
            </a:r>
            <a:r>
              <a:rPr lang="en-GB" sz="2400" b="1" dirty="0">
                <a:solidFill>
                  <a:schemeClr val="tx1"/>
                </a:solidFill>
              </a:rPr>
              <a:t> </a:t>
            </a:r>
            <a:r>
              <a:rPr lang="en-GB" sz="2400" dirty="0" err="1">
                <a:solidFill>
                  <a:schemeClr val="tx1"/>
                </a:solidFill>
              </a:rPr>
              <a:t>cocina</a:t>
            </a:r>
            <a:r>
              <a:rPr lang="en-GB" sz="2400" dirty="0">
                <a:solidFill>
                  <a:schemeClr val="tx1"/>
                </a:solidFill>
              </a:rPr>
              <a:t>?</a:t>
            </a:r>
          </a:p>
          <a:p>
            <a:pPr marL="342900" indent="-342900">
              <a:lnSpc>
                <a:spcPct val="150000"/>
              </a:lnSpc>
              <a:buAutoNum type="arabicPeriod"/>
            </a:pPr>
            <a:r>
              <a:rPr lang="en-GB" sz="2400" dirty="0">
                <a:solidFill>
                  <a:schemeClr val="tx1"/>
                </a:solidFill>
              </a:rPr>
              <a:t>¿</a:t>
            </a:r>
            <a:r>
              <a:rPr lang="en-GB" sz="2400" dirty="0" err="1">
                <a:solidFill>
                  <a:schemeClr val="tx1"/>
                </a:solidFill>
              </a:rPr>
              <a:t>Compráis</a:t>
            </a:r>
            <a:r>
              <a:rPr lang="en-GB" sz="2400" dirty="0">
                <a:solidFill>
                  <a:schemeClr val="tx1"/>
                </a:solidFill>
              </a:rPr>
              <a:t> comida </a:t>
            </a:r>
            <a:r>
              <a:rPr lang="en-GB" sz="2400" dirty="0" err="1">
                <a:solidFill>
                  <a:schemeClr val="tx1"/>
                </a:solidFill>
              </a:rPr>
              <a:t>sana</a:t>
            </a:r>
            <a:r>
              <a:rPr lang="en-GB" sz="2400" dirty="0">
                <a:solidFill>
                  <a:schemeClr val="tx1"/>
                </a:solidFill>
              </a:rPr>
              <a:t> para </a:t>
            </a:r>
            <a:r>
              <a:rPr lang="en-GB" sz="2400" b="1" dirty="0" err="1">
                <a:solidFill>
                  <a:schemeClr val="tx1"/>
                </a:solidFill>
              </a:rPr>
              <a:t>vuestra</a:t>
            </a:r>
            <a:r>
              <a:rPr lang="en-GB" sz="2400" b="1" dirty="0">
                <a:solidFill>
                  <a:schemeClr val="tx1"/>
                </a:solidFill>
              </a:rPr>
              <a:t> / </a:t>
            </a:r>
            <a:r>
              <a:rPr lang="en-GB" sz="2400" b="1" dirty="0" err="1">
                <a:solidFill>
                  <a:schemeClr val="tx1"/>
                </a:solidFill>
              </a:rPr>
              <a:t>tu</a:t>
            </a:r>
            <a:r>
              <a:rPr lang="en-GB" sz="2400" dirty="0">
                <a:solidFill>
                  <a:schemeClr val="tx1"/>
                </a:solidFill>
              </a:rPr>
              <a:t> </a:t>
            </a:r>
            <a:r>
              <a:rPr lang="en-GB" sz="2400" dirty="0" err="1">
                <a:solidFill>
                  <a:schemeClr val="tx1"/>
                </a:solidFill>
              </a:rPr>
              <a:t>familia</a:t>
            </a:r>
            <a:r>
              <a:rPr lang="en-GB" sz="2400" dirty="0">
                <a:solidFill>
                  <a:schemeClr val="tx1"/>
                </a:solidFill>
              </a:rPr>
              <a:t>?</a:t>
            </a:r>
          </a:p>
          <a:p>
            <a:pPr marL="342900" indent="-342900">
              <a:lnSpc>
                <a:spcPct val="150000"/>
              </a:lnSpc>
              <a:buAutoNum type="arabicPeriod"/>
            </a:pPr>
            <a:r>
              <a:rPr lang="en-GB" sz="2400" dirty="0">
                <a:solidFill>
                  <a:schemeClr val="tx1"/>
                </a:solidFill>
              </a:rPr>
              <a:t>¿</a:t>
            </a:r>
            <a:r>
              <a:rPr lang="en-GB" sz="2400" dirty="0" err="1">
                <a:solidFill>
                  <a:schemeClr val="tx1"/>
                </a:solidFill>
              </a:rPr>
              <a:t>Practicas</a:t>
            </a:r>
            <a:r>
              <a:rPr lang="en-GB" sz="2400" dirty="0">
                <a:solidFill>
                  <a:schemeClr val="tx1"/>
                </a:solidFill>
              </a:rPr>
              <a:t> </a:t>
            </a:r>
            <a:r>
              <a:rPr lang="en-GB" sz="2400" dirty="0" err="1">
                <a:solidFill>
                  <a:schemeClr val="tx1"/>
                </a:solidFill>
              </a:rPr>
              <a:t>mucho</a:t>
            </a:r>
            <a:r>
              <a:rPr lang="en-GB" sz="2400" dirty="0">
                <a:solidFill>
                  <a:schemeClr val="tx1"/>
                </a:solidFill>
              </a:rPr>
              <a:t> </a:t>
            </a:r>
            <a:r>
              <a:rPr lang="en-GB" sz="2400" dirty="0" err="1">
                <a:solidFill>
                  <a:schemeClr val="tx1"/>
                </a:solidFill>
              </a:rPr>
              <a:t>deporte</a:t>
            </a:r>
            <a:r>
              <a:rPr lang="en-GB" sz="2400" dirty="0">
                <a:solidFill>
                  <a:schemeClr val="tx1"/>
                </a:solidFill>
              </a:rPr>
              <a:t> </a:t>
            </a:r>
            <a:r>
              <a:rPr lang="en-GB" sz="2400" dirty="0" err="1">
                <a:solidFill>
                  <a:schemeClr val="tx1"/>
                </a:solidFill>
              </a:rPr>
              <a:t>en</a:t>
            </a:r>
            <a:r>
              <a:rPr lang="en-GB" sz="2400" dirty="0">
                <a:solidFill>
                  <a:schemeClr val="tx1"/>
                </a:solidFill>
              </a:rPr>
              <a:t> </a:t>
            </a:r>
            <a:r>
              <a:rPr lang="en-GB" sz="2400" b="1" dirty="0" err="1">
                <a:solidFill>
                  <a:schemeClr val="tx1"/>
                </a:solidFill>
              </a:rPr>
              <a:t>tu</a:t>
            </a:r>
            <a:r>
              <a:rPr lang="en-GB" sz="2400" dirty="0">
                <a:solidFill>
                  <a:schemeClr val="tx1"/>
                </a:solidFill>
              </a:rPr>
              <a:t> / </a:t>
            </a:r>
            <a:r>
              <a:rPr lang="en-GB" sz="2400" b="1" dirty="0" err="1">
                <a:solidFill>
                  <a:schemeClr val="tx1"/>
                </a:solidFill>
              </a:rPr>
              <a:t>vuestro</a:t>
            </a:r>
            <a:r>
              <a:rPr lang="en-GB" sz="2400" dirty="0">
                <a:solidFill>
                  <a:schemeClr val="tx1"/>
                </a:solidFill>
              </a:rPr>
              <a:t> colegio?</a:t>
            </a:r>
          </a:p>
          <a:p>
            <a:pPr marL="342900" indent="-342900">
              <a:lnSpc>
                <a:spcPct val="150000"/>
              </a:lnSpc>
              <a:buAutoNum type="arabicPeriod"/>
            </a:pPr>
            <a:r>
              <a:rPr lang="en-GB" sz="2400" dirty="0">
                <a:solidFill>
                  <a:schemeClr val="tx1"/>
                </a:solidFill>
              </a:rPr>
              <a:t>¿</a:t>
            </a:r>
            <a:r>
              <a:rPr lang="en-GB" sz="2400" dirty="0" err="1">
                <a:solidFill>
                  <a:schemeClr val="tx1"/>
                </a:solidFill>
              </a:rPr>
              <a:t>Usas</a:t>
            </a:r>
            <a:r>
              <a:rPr lang="en-GB" sz="2400" dirty="0">
                <a:solidFill>
                  <a:schemeClr val="tx1"/>
                </a:solidFill>
              </a:rPr>
              <a:t> </a:t>
            </a:r>
            <a:r>
              <a:rPr lang="en-GB" sz="2400" b="1" dirty="0" err="1">
                <a:solidFill>
                  <a:schemeClr val="tx1"/>
                </a:solidFill>
              </a:rPr>
              <a:t>tu</a:t>
            </a:r>
            <a:r>
              <a:rPr lang="en-GB" sz="2400" dirty="0">
                <a:solidFill>
                  <a:schemeClr val="tx1"/>
                </a:solidFill>
              </a:rPr>
              <a:t> / </a:t>
            </a:r>
            <a:r>
              <a:rPr lang="en-GB" sz="2400" b="1" dirty="0" err="1">
                <a:solidFill>
                  <a:schemeClr val="tx1"/>
                </a:solidFill>
              </a:rPr>
              <a:t>vuestra</a:t>
            </a:r>
            <a:r>
              <a:rPr lang="en-GB" sz="2400" dirty="0">
                <a:solidFill>
                  <a:schemeClr val="tx1"/>
                </a:solidFill>
              </a:rPr>
              <a:t> </a:t>
            </a:r>
            <a:r>
              <a:rPr lang="en-GB" sz="2400" dirty="0" err="1">
                <a:solidFill>
                  <a:schemeClr val="tx1"/>
                </a:solidFill>
              </a:rPr>
              <a:t>bicicleta</a:t>
            </a:r>
            <a:r>
              <a:rPr lang="en-GB" sz="2400" dirty="0">
                <a:solidFill>
                  <a:schemeClr val="tx1"/>
                </a:solidFill>
              </a:rPr>
              <a:t> para </a:t>
            </a:r>
            <a:r>
              <a:rPr lang="en-GB" sz="2400" dirty="0" err="1">
                <a:solidFill>
                  <a:schemeClr val="tx1"/>
                </a:solidFill>
              </a:rPr>
              <a:t>ir</a:t>
            </a:r>
            <a:r>
              <a:rPr lang="en-GB" sz="2400" dirty="0">
                <a:solidFill>
                  <a:schemeClr val="tx1"/>
                </a:solidFill>
              </a:rPr>
              <a:t> al colegio?</a:t>
            </a:r>
          </a:p>
          <a:p>
            <a:pPr marL="342900" indent="-342900">
              <a:lnSpc>
                <a:spcPct val="150000"/>
              </a:lnSpc>
              <a:buAutoNum type="arabicPeriod"/>
            </a:pPr>
            <a:r>
              <a:rPr lang="en-GB" sz="2400" dirty="0">
                <a:solidFill>
                  <a:schemeClr val="tx1"/>
                </a:solidFill>
              </a:rPr>
              <a:t>¿</a:t>
            </a:r>
            <a:r>
              <a:rPr lang="en-GB" sz="2400" dirty="0" err="1">
                <a:solidFill>
                  <a:schemeClr val="tx1"/>
                </a:solidFill>
              </a:rPr>
              <a:t>Mejoráis</a:t>
            </a:r>
            <a:r>
              <a:rPr lang="en-GB" sz="2400" dirty="0">
                <a:solidFill>
                  <a:schemeClr val="tx1"/>
                </a:solidFill>
              </a:rPr>
              <a:t> </a:t>
            </a:r>
            <a:r>
              <a:rPr lang="en-GB" sz="2400" b="1" dirty="0" err="1">
                <a:solidFill>
                  <a:schemeClr val="tx1"/>
                </a:solidFill>
              </a:rPr>
              <a:t>tu</a:t>
            </a:r>
            <a:r>
              <a:rPr lang="en-GB" sz="2400" dirty="0">
                <a:solidFill>
                  <a:schemeClr val="tx1"/>
                </a:solidFill>
              </a:rPr>
              <a:t> / </a:t>
            </a:r>
            <a:r>
              <a:rPr lang="en-GB" sz="2400" b="1" dirty="0" err="1">
                <a:solidFill>
                  <a:schemeClr val="tx1"/>
                </a:solidFill>
              </a:rPr>
              <a:t>vuestra</a:t>
            </a:r>
            <a:r>
              <a:rPr lang="en-GB" sz="2400" dirty="0">
                <a:solidFill>
                  <a:schemeClr val="tx1"/>
                </a:solidFill>
              </a:rPr>
              <a:t> </a:t>
            </a:r>
            <a:r>
              <a:rPr lang="en-GB" sz="2400" dirty="0" err="1">
                <a:solidFill>
                  <a:schemeClr val="tx1"/>
                </a:solidFill>
              </a:rPr>
              <a:t>salud</a:t>
            </a:r>
            <a:r>
              <a:rPr lang="en-GB" sz="2400" dirty="0">
                <a:solidFill>
                  <a:schemeClr val="tx1"/>
                </a:solidFill>
              </a:rPr>
              <a:t> con los </a:t>
            </a:r>
            <a:r>
              <a:rPr lang="en-GB" sz="2400" dirty="0" err="1">
                <a:solidFill>
                  <a:schemeClr val="tx1"/>
                </a:solidFill>
              </a:rPr>
              <a:t>consejos</a:t>
            </a:r>
            <a:r>
              <a:rPr lang="en-GB" sz="2400" dirty="0">
                <a:solidFill>
                  <a:schemeClr val="tx1"/>
                </a:solidFill>
              </a:rPr>
              <a:t> de la </a:t>
            </a:r>
            <a:r>
              <a:rPr lang="en-GB" sz="2400" dirty="0" err="1">
                <a:solidFill>
                  <a:schemeClr val="tx1"/>
                </a:solidFill>
              </a:rPr>
              <a:t>médica</a:t>
            </a:r>
            <a:r>
              <a:rPr lang="en-GB" sz="2400" dirty="0">
                <a:solidFill>
                  <a:schemeClr val="tx1"/>
                </a:solidFill>
              </a:rPr>
              <a:t>?</a:t>
            </a:r>
          </a:p>
          <a:p>
            <a:pPr marL="342900" indent="-342900">
              <a:lnSpc>
                <a:spcPct val="150000"/>
              </a:lnSpc>
              <a:buAutoNum type="arabicPeriod"/>
            </a:pPr>
            <a:r>
              <a:rPr lang="en-GB" sz="2400" dirty="0">
                <a:solidFill>
                  <a:schemeClr val="tx1"/>
                </a:solidFill>
              </a:rPr>
              <a:t>¿</a:t>
            </a:r>
            <a:r>
              <a:rPr lang="en-GB" sz="2400" dirty="0" err="1">
                <a:solidFill>
                  <a:schemeClr val="tx1"/>
                </a:solidFill>
              </a:rPr>
              <a:t>Aumentáis</a:t>
            </a:r>
            <a:r>
              <a:rPr lang="en-GB" sz="2400" dirty="0">
                <a:solidFill>
                  <a:schemeClr val="tx1"/>
                </a:solidFill>
              </a:rPr>
              <a:t> la </a:t>
            </a:r>
            <a:r>
              <a:rPr lang="en-GB" sz="2400" dirty="0" err="1">
                <a:solidFill>
                  <a:schemeClr val="tx1"/>
                </a:solidFill>
              </a:rPr>
              <a:t>cantidad</a:t>
            </a:r>
            <a:r>
              <a:rPr lang="en-GB" sz="2400" dirty="0">
                <a:solidFill>
                  <a:schemeClr val="tx1"/>
                </a:solidFill>
              </a:rPr>
              <a:t> de  </a:t>
            </a:r>
            <a:r>
              <a:rPr lang="en-GB" sz="2400" b="1" dirty="0" err="1">
                <a:solidFill>
                  <a:schemeClr val="tx1"/>
                </a:solidFill>
              </a:rPr>
              <a:t>tu</a:t>
            </a:r>
            <a:r>
              <a:rPr lang="en-GB" sz="2400" dirty="0">
                <a:solidFill>
                  <a:schemeClr val="tx1"/>
                </a:solidFill>
              </a:rPr>
              <a:t> / </a:t>
            </a:r>
            <a:r>
              <a:rPr lang="en-GB" sz="2400" b="1" dirty="0" err="1">
                <a:solidFill>
                  <a:schemeClr val="tx1"/>
                </a:solidFill>
              </a:rPr>
              <a:t>vuestro</a:t>
            </a:r>
            <a:r>
              <a:rPr lang="en-GB" sz="2400" dirty="0">
                <a:solidFill>
                  <a:schemeClr val="tx1"/>
                </a:solidFill>
              </a:rPr>
              <a:t> </a:t>
            </a:r>
            <a:r>
              <a:rPr lang="en-GB" sz="2400" dirty="0" err="1">
                <a:solidFill>
                  <a:schemeClr val="tx1"/>
                </a:solidFill>
              </a:rPr>
              <a:t>ejercicio</a:t>
            </a:r>
            <a:r>
              <a:rPr lang="en-GB" sz="2400" dirty="0">
                <a:solidFill>
                  <a:schemeClr val="tx1"/>
                </a:solidFill>
              </a:rPr>
              <a:t> para </a:t>
            </a:r>
            <a:r>
              <a:rPr lang="en-GB" sz="2400" dirty="0" err="1">
                <a:solidFill>
                  <a:schemeClr val="tx1"/>
                </a:solidFill>
              </a:rPr>
              <a:t>tener</a:t>
            </a:r>
            <a:r>
              <a:rPr lang="en-GB" sz="2400" dirty="0">
                <a:solidFill>
                  <a:schemeClr val="tx1"/>
                </a:solidFill>
              </a:rPr>
              <a:t> un </a:t>
            </a:r>
            <a:r>
              <a:rPr lang="en-GB" sz="2400" dirty="0" err="1">
                <a:solidFill>
                  <a:schemeClr val="tx1"/>
                </a:solidFill>
              </a:rPr>
              <a:t>cuerpo</a:t>
            </a:r>
            <a:r>
              <a:rPr lang="en-GB" sz="2400" dirty="0">
                <a:solidFill>
                  <a:schemeClr val="tx1"/>
                </a:solidFill>
              </a:rPr>
              <a:t> </a:t>
            </a:r>
            <a:r>
              <a:rPr lang="en-GB" sz="2400" dirty="0" err="1">
                <a:solidFill>
                  <a:schemeClr val="tx1"/>
                </a:solidFill>
              </a:rPr>
              <a:t>fuerte</a:t>
            </a:r>
            <a:r>
              <a:rPr lang="en-GB" sz="2400" dirty="0">
                <a:solidFill>
                  <a:schemeClr val="tx1"/>
                </a:solidFill>
              </a:rPr>
              <a:t>?</a:t>
            </a: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765083" y="258166"/>
            <a:ext cx="1163060"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 name="Title 1"/>
          <p:cNvSpPr>
            <a:spLocks noGrp="1"/>
          </p:cNvSpPr>
          <p:nvPr>
            <p:ph type="title"/>
          </p:nvPr>
        </p:nvSpPr>
        <p:spPr>
          <a:xfrm>
            <a:off x="0" y="213557"/>
            <a:ext cx="4862286" cy="647577"/>
          </a:xfrm>
        </p:spPr>
        <p:txBody>
          <a:bodyPr>
            <a:normAutofit/>
          </a:bodyPr>
          <a:lstStyle/>
          <a:p>
            <a:r>
              <a:rPr lang="en-GB" sz="2800" b="1" dirty="0">
                <a:solidFill>
                  <a:schemeClr val="bg1"/>
                </a:solidFill>
              </a:rPr>
              <a:t>La </a:t>
            </a:r>
            <a:r>
              <a:rPr lang="en-GB" sz="2800" b="1" dirty="0" err="1">
                <a:solidFill>
                  <a:schemeClr val="bg1"/>
                </a:solidFill>
              </a:rPr>
              <a:t>vida</a:t>
            </a:r>
            <a:r>
              <a:rPr lang="en-GB" sz="2800" b="1" dirty="0">
                <a:solidFill>
                  <a:schemeClr val="bg1"/>
                </a:solidFill>
              </a:rPr>
              <a:t> </a:t>
            </a:r>
            <a:r>
              <a:rPr lang="en-GB" sz="2800" b="1" dirty="0" err="1">
                <a:solidFill>
                  <a:schemeClr val="bg1"/>
                </a:solidFill>
              </a:rPr>
              <a:t>sana</a:t>
            </a:r>
            <a:endParaRPr lang="en-GB" sz="2800" b="1" dirty="0">
              <a:solidFill>
                <a:schemeClr val="bg1"/>
              </a:solidFill>
            </a:endParaRPr>
          </a:p>
        </p:txBody>
      </p:sp>
      <p:sp>
        <p:nvSpPr>
          <p:cNvPr id="4" name="Oval 3"/>
          <p:cNvSpPr/>
          <p:nvPr/>
        </p:nvSpPr>
        <p:spPr>
          <a:xfrm>
            <a:off x="6048372" y="1938229"/>
            <a:ext cx="490968" cy="45524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Oval 38"/>
          <p:cNvSpPr/>
          <p:nvPr/>
        </p:nvSpPr>
        <p:spPr>
          <a:xfrm>
            <a:off x="5502020" y="2496192"/>
            <a:ext cx="1453494" cy="45524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Imagen 7">
            <a:extLst>
              <a:ext uri="{FF2B5EF4-FFF2-40B4-BE49-F238E27FC236}">
                <a16:creationId xmlns:a16="http://schemas.microsoft.com/office/drawing/2014/main" id="{389A120E-B445-0D47-854E-C4D0B8078EE5}"/>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4889" b="96889" l="10000" r="90000">
                        <a14:foregroundMark x1="79146" y1="12222" x2="77317" y2="4889"/>
                        <a14:foregroundMark x1="79268" y1="63111" x2="80366" y2="74444"/>
                        <a14:foregroundMark x1="80366" y1="74444" x2="52439" y2="92222"/>
                        <a14:foregroundMark x1="52439" y1="92222" x2="46463" y2="92667"/>
                        <a14:foregroundMark x1="61829" y1="93556" x2="54512" y2="96889"/>
                        <a14:foregroundMark x1="54512" y1="96889" x2="27561" y2="90667"/>
                      </a14:backgroundRemoval>
                    </a14:imgEffect>
                  </a14:imgLayer>
                </a14:imgProps>
              </a:ext>
              <a:ext uri="{28A0092B-C50C-407E-A947-70E740481C1C}">
                <a14:useLocalDpi xmlns:a14="http://schemas.microsoft.com/office/drawing/2010/main"/>
              </a:ext>
            </a:extLst>
          </a:blip>
          <a:stretch>
            <a:fillRect/>
          </a:stretch>
        </p:blipFill>
        <p:spPr>
          <a:xfrm>
            <a:off x="10765083" y="4041518"/>
            <a:ext cx="1256356" cy="688442"/>
          </a:xfrm>
          <a:prstGeom prst="rect">
            <a:avLst/>
          </a:prstGeom>
        </p:spPr>
      </p:pic>
      <p:pic>
        <p:nvPicPr>
          <p:cNvPr id="12" name="Imagen 11">
            <a:extLst>
              <a:ext uri="{FF2B5EF4-FFF2-40B4-BE49-F238E27FC236}">
                <a16:creationId xmlns:a16="http://schemas.microsoft.com/office/drawing/2014/main" id="{77C26255-EA83-3B4D-B284-61F377F3E5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77600">
            <a:off x="10606781" y="1407352"/>
            <a:ext cx="700690" cy="896454"/>
          </a:xfrm>
          <a:prstGeom prst="rect">
            <a:avLst/>
          </a:prstGeom>
        </p:spPr>
      </p:pic>
      <p:pic>
        <p:nvPicPr>
          <p:cNvPr id="13" name="Imagen 12">
            <a:extLst>
              <a:ext uri="{FF2B5EF4-FFF2-40B4-BE49-F238E27FC236}">
                <a16:creationId xmlns:a16="http://schemas.microsoft.com/office/drawing/2014/main" id="{CDC6FE7E-4749-E04C-8672-971949F40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13706">
            <a:off x="10684535" y="2693976"/>
            <a:ext cx="1417453" cy="830707"/>
          </a:xfrm>
          <a:prstGeom prst="rect">
            <a:avLst/>
          </a:prstGeom>
        </p:spPr>
      </p:pic>
      <p:sp>
        <p:nvSpPr>
          <p:cNvPr id="33" name="Oval 3">
            <a:extLst>
              <a:ext uri="{FF2B5EF4-FFF2-40B4-BE49-F238E27FC236}">
                <a16:creationId xmlns:a16="http://schemas.microsoft.com/office/drawing/2014/main" id="{C942411B-DD30-AE47-9FC7-6EBB12081A28}"/>
              </a:ext>
            </a:extLst>
          </p:cNvPr>
          <p:cNvSpPr/>
          <p:nvPr/>
        </p:nvSpPr>
        <p:spPr>
          <a:xfrm>
            <a:off x="5547731" y="3095114"/>
            <a:ext cx="431175" cy="39003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Oval 3">
            <a:extLst>
              <a:ext uri="{FF2B5EF4-FFF2-40B4-BE49-F238E27FC236}">
                <a16:creationId xmlns:a16="http://schemas.microsoft.com/office/drawing/2014/main" id="{16E1D4F6-14A2-7243-860F-62D2376A8D69}"/>
              </a:ext>
            </a:extLst>
          </p:cNvPr>
          <p:cNvSpPr/>
          <p:nvPr/>
        </p:nvSpPr>
        <p:spPr>
          <a:xfrm>
            <a:off x="1959110" y="3614011"/>
            <a:ext cx="431175" cy="39003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Oval 38">
            <a:extLst>
              <a:ext uri="{FF2B5EF4-FFF2-40B4-BE49-F238E27FC236}">
                <a16:creationId xmlns:a16="http://schemas.microsoft.com/office/drawing/2014/main" id="{5D122002-08C6-AC43-83C4-872DB9CC070F}"/>
              </a:ext>
            </a:extLst>
          </p:cNvPr>
          <p:cNvSpPr/>
          <p:nvPr/>
        </p:nvSpPr>
        <p:spPr>
          <a:xfrm>
            <a:off x="3114914" y="4183400"/>
            <a:ext cx="1264313" cy="45524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Oval 38">
            <a:extLst>
              <a:ext uri="{FF2B5EF4-FFF2-40B4-BE49-F238E27FC236}">
                <a16:creationId xmlns:a16="http://schemas.microsoft.com/office/drawing/2014/main" id="{CF7FCCAD-3086-DB41-8DAA-35D5890CC803}"/>
              </a:ext>
            </a:extLst>
          </p:cNvPr>
          <p:cNvSpPr/>
          <p:nvPr/>
        </p:nvSpPr>
        <p:spPr>
          <a:xfrm>
            <a:off x="5850853" y="4704039"/>
            <a:ext cx="1199004" cy="45524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149681E7-3A5C-4244-A2D7-D9BCEAEED9B8}"/>
              </a:ext>
            </a:extLst>
          </p:cNvPr>
          <p:cNvSpPr txBox="1"/>
          <p:nvPr/>
        </p:nvSpPr>
        <p:spPr>
          <a:xfrm>
            <a:off x="52753" y="1004814"/>
            <a:ext cx="7093047" cy="400110"/>
          </a:xfrm>
          <a:prstGeom prst="rect">
            <a:avLst/>
          </a:prstGeom>
          <a:noFill/>
        </p:spPr>
        <p:txBody>
          <a:bodyPr wrap="square" rtlCol="0">
            <a:spAutoFit/>
          </a:bodyPr>
          <a:lstStyle/>
          <a:p>
            <a:r>
              <a:rPr lang="en-GB" sz="2000" b="1" dirty="0"/>
              <a:t>Lee las </a:t>
            </a:r>
            <a:r>
              <a:rPr lang="en-GB" sz="2000" b="1" dirty="0" err="1"/>
              <a:t>frases</a:t>
            </a:r>
            <a:r>
              <a:rPr lang="en-GB" sz="2000" b="1" dirty="0"/>
              <a:t> y </a:t>
            </a:r>
            <a:r>
              <a:rPr lang="en-GB" sz="2000" b="1" dirty="0" err="1"/>
              <a:t>elige</a:t>
            </a:r>
            <a:r>
              <a:rPr lang="en-GB" sz="2000" b="1" dirty="0"/>
              <a:t> la </a:t>
            </a:r>
            <a:r>
              <a:rPr lang="en-GB" sz="2000" b="1" dirty="0" err="1"/>
              <a:t>opción</a:t>
            </a:r>
            <a:r>
              <a:rPr lang="en-GB" sz="2000" b="1" dirty="0"/>
              <a:t> </a:t>
            </a:r>
            <a:r>
              <a:rPr lang="en-GB" sz="2000" b="1" dirty="0" err="1"/>
              <a:t>correcta</a:t>
            </a:r>
            <a:r>
              <a:rPr lang="en-GB" sz="2000" b="1" dirty="0"/>
              <a:t> </a:t>
            </a:r>
            <a:r>
              <a:rPr lang="en-GB" sz="2000" b="1" dirty="0" err="1"/>
              <a:t>según</a:t>
            </a:r>
            <a:r>
              <a:rPr lang="en-GB" sz="2000" b="1" dirty="0"/>
              <a:t> el verbo. </a:t>
            </a:r>
          </a:p>
        </p:txBody>
      </p:sp>
    </p:spTree>
    <p:extLst>
      <p:ext uri="{BB962C8B-B14F-4D97-AF65-F5344CB8AC3E}">
        <p14:creationId xmlns:p14="http://schemas.microsoft.com/office/powerpoint/2010/main" val="310125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9" grpId="0" animBg="1"/>
      <p:bldP spid="33" grpId="0" animBg="1"/>
      <p:bldP spid="36" grpId="0" animBg="1"/>
      <p:bldP spid="37"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3">
            <a:extLst>
              <a:ext uri="{FF2B5EF4-FFF2-40B4-BE49-F238E27FC236}">
                <a16:creationId xmlns:a16="http://schemas.microsoft.com/office/drawing/2014/main" id="{FED29D64-FA66-7C45-8726-ADC7B5E4C621}"/>
              </a:ext>
            </a:extLst>
          </p:cNvPr>
          <p:cNvSpPr/>
          <p:nvPr/>
        </p:nvSpPr>
        <p:spPr>
          <a:xfrm>
            <a:off x="935781" y="1116311"/>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CuadroTexto 7">
            <a:extLst>
              <a:ext uri="{FF2B5EF4-FFF2-40B4-BE49-F238E27FC236}">
                <a16:creationId xmlns:a16="http://schemas.microsoft.com/office/drawing/2014/main" id="{51C1BE4E-6907-1B4A-89E6-B13BD82AA7DA}"/>
              </a:ext>
            </a:extLst>
          </p:cNvPr>
          <p:cNvSpPr txBox="1"/>
          <p:nvPr/>
        </p:nvSpPr>
        <p:spPr>
          <a:xfrm>
            <a:off x="3129455" y="2250401"/>
            <a:ext cx="14622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B</a:t>
            </a:r>
            <a:r>
              <a:rPr kumimoji="0" lang="es-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prima (f)</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7" name="CuadroTexto 5">
            <a:extLst>
              <a:ext uri="{FF2B5EF4-FFF2-40B4-BE49-F238E27FC236}">
                <a16:creationId xmlns:a16="http://schemas.microsoft.com/office/drawing/2014/main" id="{D0B255D7-DEA5-2C43-B112-7F3AC9DC7D51}"/>
              </a:ext>
            </a:extLst>
          </p:cNvPr>
          <p:cNvSpPr txBox="1"/>
          <p:nvPr/>
        </p:nvSpPr>
        <p:spPr>
          <a:xfrm>
            <a:off x="984652" y="2250446"/>
            <a:ext cx="16562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a:t>
            </a:r>
            <a:r>
              <a:rPr kumimoji="0" lang="es-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primo (m)</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1" name="Action Button: Custom 20">
            <a:hlinkClick r:id="" action="ppaction://noaction" highlightClick="1">
              <a:snd r:embed="rId3" name="1 %C2%BFJuga%CC%81is al fu%CC%81tbol con vuestra.wav"/>
            </a:hlinkClick>
          </p:cNvPr>
          <p:cNvSpPr/>
          <p:nvPr/>
        </p:nvSpPr>
        <p:spPr>
          <a:xfrm>
            <a:off x="349057" y="1631939"/>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21">
            <a:hlinkClick r:id="" action="ppaction://noaction" highlightClick="1">
              <a:snd r:embed="rId4" name="2 %C2%BFMonta%CC%81is en bici hasta vuestro.wav"/>
            </a:hlinkClick>
          </p:cNvPr>
          <p:cNvSpPr/>
          <p:nvPr/>
        </p:nvSpPr>
        <p:spPr>
          <a:xfrm>
            <a:off x="349057" y="3447527"/>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22">
            <a:hlinkClick r:id="" action="ppaction://noaction" highlightClick="1">
              <a:snd r:embed="rId5" name="3 %C2%BFCocina%CC%81is cada di%CC%81a para vuestro.wav"/>
            </a:hlinkClick>
          </p:cNvPr>
          <p:cNvSpPr/>
          <p:nvPr/>
        </p:nvSpPr>
        <p:spPr>
          <a:xfrm>
            <a:off x="349057" y="5218470"/>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TextBox 28"/>
          <p:cNvSpPr txBox="1"/>
          <p:nvPr/>
        </p:nvSpPr>
        <p:spPr>
          <a:xfrm>
            <a:off x="4772300" y="1593033"/>
            <a:ext cx="16556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play football</a:t>
            </a:r>
          </a:p>
        </p:txBody>
      </p:sp>
      <p:sp>
        <p:nvSpPr>
          <p:cNvPr id="31" name="Rectángulo 3">
            <a:extLst>
              <a:ext uri="{FF2B5EF4-FFF2-40B4-BE49-F238E27FC236}">
                <a16:creationId xmlns:a16="http://schemas.microsoft.com/office/drawing/2014/main" id="{FED29D64-FA66-7C45-8726-ADC7B5E4C621}"/>
              </a:ext>
            </a:extLst>
          </p:cNvPr>
          <p:cNvSpPr/>
          <p:nvPr/>
        </p:nvSpPr>
        <p:spPr>
          <a:xfrm>
            <a:off x="935781" y="2886169"/>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CuadroTexto 7">
            <a:extLst>
              <a:ext uri="{FF2B5EF4-FFF2-40B4-BE49-F238E27FC236}">
                <a16:creationId xmlns:a16="http://schemas.microsoft.com/office/drawing/2014/main" id="{51C1BE4E-6907-1B4A-89E6-B13BD82AA7DA}"/>
              </a:ext>
            </a:extLst>
          </p:cNvPr>
          <p:cNvSpPr txBox="1"/>
          <p:nvPr/>
        </p:nvSpPr>
        <p:spPr>
          <a:xfrm>
            <a:off x="2776362" y="4005464"/>
            <a:ext cx="1869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B </a:t>
            </a:r>
            <a:r>
              <a:rPr kumimoji="0" lang="es-GB" sz="2000" b="0" i="0" u="none" strike="noStrike" kern="1200" cap="none" spc="0" normalizeH="0" baseline="0" noProof="0" dirty="0">
                <a:ln>
                  <a:noFill/>
                </a:ln>
                <a:effectLst/>
                <a:uLnTx/>
                <a:uFillTx/>
                <a:latin typeface="Century Gothic" panose="020F0302020204030204"/>
                <a:ea typeface="+mn-ea"/>
                <a:cs typeface="+mn-cs"/>
              </a:rPr>
              <a:t>pueblo (m)</a:t>
            </a:r>
            <a:r>
              <a:rPr kumimoji="0" lang="es-GB" sz="2000" b="1" i="0" u="none" strike="noStrike" kern="1200" cap="none" spc="0" normalizeH="0" baseline="0" noProof="0" dirty="0">
                <a:ln>
                  <a:noFill/>
                </a:ln>
                <a:effectLst/>
                <a:uLnTx/>
                <a:uFillTx/>
                <a:latin typeface="Century Gothic" panose="020F0302020204030204"/>
                <a:ea typeface="+mn-ea"/>
                <a:cs typeface="+mn-cs"/>
              </a:rPr>
              <a:t> </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5" name="CuadroTexto 5">
            <a:extLst>
              <a:ext uri="{FF2B5EF4-FFF2-40B4-BE49-F238E27FC236}">
                <a16:creationId xmlns:a16="http://schemas.microsoft.com/office/drawing/2014/main" id="{D0B255D7-DEA5-2C43-B112-7F3AC9DC7D51}"/>
              </a:ext>
            </a:extLst>
          </p:cNvPr>
          <p:cNvSpPr txBox="1"/>
          <p:nvPr/>
        </p:nvSpPr>
        <p:spPr>
          <a:xfrm>
            <a:off x="984985" y="4012364"/>
            <a:ext cx="16866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 </a:t>
            </a:r>
            <a:r>
              <a:rPr kumimoji="0" lang="es-GB" sz="2000" b="0" i="0" u="none" strike="noStrike" kern="1200" cap="none" spc="0" normalizeH="0" baseline="0" noProof="0" dirty="0">
                <a:ln>
                  <a:noFill/>
                </a:ln>
                <a:effectLst/>
                <a:uLnTx/>
                <a:uFillTx/>
                <a:latin typeface="Century Gothic" panose="020F0302020204030204"/>
                <a:ea typeface="+mn-ea"/>
                <a:cs typeface="+mn-cs"/>
              </a:rPr>
              <a:t>ciudad (f)</a:t>
            </a:r>
          </a:p>
        </p:txBody>
      </p:sp>
      <p:sp>
        <p:nvSpPr>
          <p:cNvPr id="36" name="TextBox 35"/>
          <p:cNvSpPr txBox="1"/>
          <p:nvPr/>
        </p:nvSpPr>
        <p:spPr>
          <a:xfrm>
            <a:off x="4772300" y="3200856"/>
            <a:ext cx="12860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ride a bike</a:t>
            </a:r>
          </a:p>
        </p:txBody>
      </p:sp>
      <p:sp>
        <p:nvSpPr>
          <p:cNvPr id="45" name="Rectángulo 3">
            <a:extLst>
              <a:ext uri="{FF2B5EF4-FFF2-40B4-BE49-F238E27FC236}">
                <a16:creationId xmlns:a16="http://schemas.microsoft.com/office/drawing/2014/main" id="{FED29D64-FA66-7C45-8726-ADC7B5E4C621}"/>
              </a:ext>
            </a:extLst>
          </p:cNvPr>
          <p:cNvSpPr/>
          <p:nvPr/>
        </p:nvSpPr>
        <p:spPr>
          <a:xfrm>
            <a:off x="935781" y="4669668"/>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CuadroTexto 7">
            <a:extLst>
              <a:ext uri="{FF2B5EF4-FFF2-40B4-BE49-F238E27FC236}">
                <a16:creationId xmlns:a16="http://schemas.microsoft.com/office/drawing/2014/main" id="{51C1BE4E-6907-1B4A-89E6-B13BD82AA7DA}"/>
              </a:ext>
            </a:extLst>
          </p:cNvPr>
          <p:cNvSpPr txBox="1"/>
          <p:nvPr/>
        </p:nvSpPr>
        <p:spPr>
          <a:xfrm>
            <a:off x="2846521" y="5820284"/>
            <a:ext cx="18934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B </a:t>
            </a:r>
            <a:r>
              <a:rPr kumimoji="0" lang="es-GB" sz="2000" b="0" i="0" u="none" strike="noStrike" kern="1200" cap="none" spc="0" normalizeH="0" baseline="0" noProof="0" dirty="0">
                <a:ln>
                  <a:noFill/>
                </a:ln>
                <a:effectLst/>
                <a:uLnTx/>
                <a:uFillTx/>
                <a:latin typeface="Century Gothic" panose="020F0302020204030204"/>
                <a:ea typeface="+mn-ea"/>
                <a:cs typeface="+mn-cs"/>
              </a:rPr>
              <a:t>hermana (f)</a:t>
            </a:r>
          </a:p>
        </p:txBody>
      </p:sp>
      <p:sp>
        <p:nvSpPr>
          <p:cNvPr id="49" name="CuadroTexto 5">
            <a:extLst>
              <a:ext uri="{FF2B5EF4-FFF2-40B4-BE49-F238E27FC236}">
                <a16:creationId xmlns:a16="http://schemas.microsoft.com/office/drawing/2014/main" id="{D0B255D7-DEA5-2C43-B112-7F3AC9DC7D51}"/>
              </a:ext>
            </a:extLst>
          </p:cNvPr>
          <p:cNvSpPr txBox="1"/>
          <p:nvPr/>
        </p:nvSpPr>
        <p:spPr>
          <a:xfrm>
            <a:off x="903411" y="5804920"/>
            <a:ext cx="20874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 </a:t>
            </a:r>
            <a:r>
              <a:rPr kumimoji="0" lang="es-GB" sz="2000" b="0" i="0" u="none" strike="noStrike" kern="1200" cap="none" spc="0" normalizeH="0" baseline="0" noProof="0" dirty="0">
                <a:ln>
                  <a:noFill/>
                </a:ln>
                <a:effectLst/>
                <a:uLnTx/>
                <a:uFillTx/>
                <a:latin typeface="Century Gothic" panose="020F0302020204030204"/>
                <a:ea typeface="+mn-ea"/>
                <a:cs typeface="+mn-cs"/>
              </a:rPr>
              <a:t>hermano (m)</a:t>
            </a:r>
          </a:p>
        </p:txBody>
      </p:sp>
      <p:sp>
        <p:nvSpPr>
          <p:cNvPr id="51" name="TextBox 50"/>
          <p:cNvSpPr txBox="1"/>
          <p:nvPr/>
        </p:nvSpPr>
        <p:spPr>
          <a:xfrm>
            <a:off x="4772300" y="5040761"/>
            <a:ext cx="1286087" cy="1015663"/>
          </a:xfrm>
          <a:prstGeom prst="rect">
            <a:avLst/>
          </a:prstGeom>
          <a:noFill/>
        </p:spPr>
        <p:txBody>
          <a:bodyPr wrap="square" rtlCol="0">
            <a:spAutoFit/>
          </a:bodyPr>
          <a:lstStyle/>
          <a:p>
            <a:pPr lvl="0"/>
            <a:r>
              <a:rPr lang="en-GB" sz="2000" dirty="0"/>
              <a:t>cook every day</a:t>
            </a:r>
            <a:endParaRPr kumimoji="0" lang="en-GB" sz="2000" b="0" i="0" u="none" strike="noStrike" kern="1200" cap="none" spc="0" normalizeH="0" baseline="0" noProof="0" dirty="0">
              <a:ln>
                <a:noFill/>
              </a:ln>
              <a:effectLst/>
              <a:uLnTx/>
              <a:uFillTx/>
              <a:latin typeface="Century Gothic" panose="020F0302020204030204"/>
            </a:endParaRP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Rectángulo 3">
            <a:extLst>
              <a:ext uri="{FF2B5EF4-FFF2-40B4-BE49-F238E27FC236}">
                <a16:creationId xmlns:a16="http://schemas.microsoft.com/office/drawing/2014/main" id="{FED29D64-FA66-7C45-8726-ADC7B5E4C621}"/>
              </a:ext>
            </a:extLst>
          </p:cNvPr>
          <p:cNvSpPr/>
          <p:nvPr/>
        </p:nvSpPr>
        <p:spPr>
          <a:xfrm>
            <a:off x="6723895" y="1094141"/>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CuadroTexto 7">
            <a:extLst>
              <a:ext uri="{FF2B5EF4-FFF2-40B4-BE49-F238E27FC236}">
                <a16:creationId xmlns:a16="http://schemas.microsoft.com/office/drawing/2014/main" id="{51C1BE4E-6907-1B4A-89E6-B13BD82AA7DA}"/>
              </a:ext>
            </a:extLst>
          </p:cNvPr>
          <p:cNvSpPr txBox="1"/>
          <p:nvPr/>
        </p:nvSpPr>
        <p:spPr>
          <a:xfrm>
            <a:off x="8547326" y="2217471"/>
            <a:ext cx="19271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B </a:t>
            </a:r>
            <a:r>
              <a:rPr kumimoji="0" lang="es-GB" sz="2000" b="0" i="0" u="none" strike="noStrike" kern="1200" cap="none" spc="0" normalizeH="0" baseline="0" noProof="0" dirty="0">
                <a:ln>
                  <a:noFill/>
                </a:ln>
                <a:effectLst/>
                <a:uLnTx/>
                <a:uFillTx/>
                <a:latin typeface="Century Gothic" panose="020F0302020204030204"/>
                <a:ea typeface="+mn-ea"/>
                <a:cs typeface="+mn-cs"/>
              </a:rPr>
              <a:t>corazón (m)</a:t>
            </a:r>
          </a:p>
        </p:txBody>
      </p:sp>
      <p:sp>
        <p:nvSpPr>
          <p:cNvPr id="57" name="CuadroTexto 5">
            <a:extLst>
              <a:ext uri="{FF2B5EF4-FFF2-40B4-BE49-F238E27FC236}">
                <a16:creationId xmlns:a16="http://schemas.microsoft.com/office/drawing/2014/main" id="{D0B255D7-DEA5-2C43-B112-7F3AC9DC7D51}"/>
              </a:ext>
            </a:extLst>
          </p:cNvPr>
          <p:cNvSpPr txBox="1"/>
          <p:nvPr/>
        </p:nvSpPr>
        <p:spPr>
          <a:xfrm>
            <a:off x="6822661" y="2219649"/>
            <a:ext cx="14798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 </a:t>
            </a:r>
            <a:r>
              <a:rPr kumimoji="0" lang="es-GB" sz="2000" b="0" i="0" u="none" strike="noStrike" kern="1200" cap="none" spc="0" normalizeH="0" baseline="0" noProof="0" dirty="0">
                <a:ln>
                  <a:noFill/>
                </a:ln>
                <a:effectLst/>
                <a:uLnTx/>
                <a:uFillTx/>
                <a:latin typeface="Century Gothic" panose="020F0302020204030204"/>
                <a:ea typeface="+mn-ea"/>
                <a:cs typeface="+mn-cs"/>
              </a:rPr>
              <a:t>edad (f)</a:t>
            </a:r>
          </a:p>
        </p:txBody>
      </p:sp>
      <p:sp>
        <p:nvSpPr>
          <p:cNvPr id="58" name="Action Button: Custom 57">
            <a:hlinkClick r:id="" action="ppaction://noaction" highlightClick="1">
              <a:snd r:embed="rId6" name="4 %C2%BFPractica%CC%81is suficiente deporte para vuestra.wav"/>
            </a:hlinkClick>
          </p:cNvPr>
          <p:cNvSpPr/>
          <p:nvPr/>
        </p:nvSpPr>
        <p:spPr>
          <a:xfrm>
            <a:off x="6137171" y="1609769"/>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58">
            <a:hlinkClick r:id="" action="ppaction://noaction" highlightClick="1">
              <a:snd r:embed="rId7" name="5 %C2%BFToma%CC%81is agua fresca despue%CC%81s de vuestro.wav"/>
            </a:hlinkClick>
          </p:cNvPr>
          <p:cNvSpPr/>
          <p:nvPr/>
        </p:nvSpPr>
        <p:spPr>
          <a:xfrm>
            <a:off x="6137171" y="3425357"/>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Action Button: Custom 59">
            <a:hlinkClick r:id="" action="ppaction://noaction" highlightClick="1">
              <a:snd r:embed="rId8" name="6 %C2%BFIntenta%CC%81is cuidar vuestra.wav"/>
            </a:hlinkClick>
          </p:cNvPr>
          <p:cNvSpPr/>
          <p:nvPr/>
        </p:nvSpPr>
        <p:spPr>
          <a:xfrm>
            <a:off x="6137171" y="5196300"/>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p:cNvSpPr txBox="1"/>
          <p:nvPr/>
        </p:nvSpPr>
        <p:spPr>
          <a:xfrm>
            <a:off x="10590692" y="1495435"/>
            <a:ext cx="1713735" cy="1015663"/>
          </a:xfrm>
          <a:prstGeom prst="rect">
            <a:avLst/>
          </a:prstGeom>
          <a:noFill/>
        </p:spPr>
        <p:txBody>
          <a:bodyPr wrap="square" rtlCol="0">
            <a:spAutoFit/>
          </a:bodyPr>
          <a:lstStyle/>
          <a:p>
            <a:pPr lvl="0"/>
            <a:r>
              <a:rPr lang="en-GB" sz="2000" dirty="0"/>
              <a:t>practice enough sport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63" name="Rectángulo 3">
            <a:extLst>
              <a:ext uri="{FF2B5EF4-FFF2-40B4-BE49-F238E27FC236}">
                <a16:creationId xmlns:a16="http://schemas.microsoft.com/office/drawing/2014/main" id="{FED29D64-FA66-7C45-8726-ADC7B5E4C621}"/>
              </a:ext>
            </a:extLst>
          </p:cNvPr>
          <p:cNvSpPr/>
          <p:nvPr/>
        </p:nvSpPr>
        <p:spPr>
          <a:xfrm>
            <a:off x="6723895" y="2863999"/>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CuadroTexto 7">
            <a:extLst>
              <a:ext uri="{FF2B5EF4-FFF2-40B4-BE49-F238E27FC236}">
                <a16:creationId xmlns:a16="http://schemas.microsoft.com/office/drawing/2014/main" id="{51C1BE4E-6907-1B4A-89E6-B13BD82AA7DA}"/>
              </a:ext>
            </a:extLst>
          </p:cNvPr>
          <p:cNvSpPr txBox="1"/>
          <p:nvPr/>
        </p:nvSpPr>
        <p:spPr>
          <a:xfrm>
            <a:off x="8950145" y="3984672"/>
            <a:ext cx="14045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B </a:t>
            </a:r>
            <a:r>
              <a:rPr kumimoji="0" lang="es-GB" sz="2000" b="0" i="0" u="none" strike="noStrike" kern="1200" cap="none" spc="0" normalizeH="0" baseline="0" noProof="0" dirty="0">
                <a:ln>
                  <a:noFill/>
                </a:ln>
                <a:effectLst/>
                <a:uLnTx/>
                <a:uFillTx/>
                <a:latin typeface="Century Gothic" panose="020F0302020204030204"/>
                <a:ea typeface="+mn-ea"/>
                <a:cs typeface="+mn-cs"/>
              </a:rPr>
              <a:t>clase (f)</a:t>
            </a:r>
          </a:p>
        </p:txBody>
      </p:sp>
      <p:sp>
        <p:nvSpPr>
          <p:cNvPr id="65" name="CuadroTexto 5">
            <a:extLst>
              <a:ext uri="{FF2B5EF4-FFF2-40B4-BE49-F238E27FC236}">
                <a16:creationId xmlns:a16="http://schemas.microsoft.com/office/drawing/2014/main" id="{D0B255D7-DEA5-2C43-B112-7F3AC9DC7D51}"/>
              </a:ext>
            </a:extLst>
          </p:cNvPr>
          <p:cNvSpPr txBox="1"/>
          <p:nvPr/>
        </p:nvSpPr>
        <p:spPr>
          <a:xfrm>
            <a:off x="6745134" y="3989682"/>
            <a:ext cx="18549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 </a:t>
            </a:r>
            <a:r>
              <a:rPr kumimoji="0" lang="es-GB" sz="2000" b="0" i="0" u="none" strike="noStrike" kern="1200" cap="none" spc="0" normalizeH="0" baseline="0" noProof="0" dirty="0">
                <a:ln>
                  <a:noFill/>
                </a:ln>
                <a:effectLst/>
                <a:uLnTx/>
                <a:uFillTx/>
                <a:latin typeface="Century Gothic" panose="020F0302020204030204"/>
                <a:ea typeface="+mn-ea"/>
                <a:cs typeface="+mn-cs"/>
              </a:rPr>
              <a:t>partido (m)</a:t>
            </a:r>
          </a:p>
        </p:txBody>
      </p:sp>
      <p:sp>
        <p:nvSpPr>
          <p:cNvPr id="67" name="Rectángulo 3">
            <a:extLst>
              <a:ext uri="{FF2B5EF4-FFF2-40B4-BE49-F238E27FC236}">
                <a16:creationId xmlns:a16="http://schemas.microsoft.com/office/drawing/2014/main" id="{FED29D64-FA66-7C45-8726-ADC7B5E4C621}"/>
              </a:ext>
            </a:extLst>
          </p:cNvPr>
          <p:cNvSpPr/>
          <p:nvPr/>
        </p:nvSpPr>
        <p:spPr>
          <a:xfrm>
            <a:off x="6723895" y="4647498"/>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CuadroTexto 7">
            <a:extLst>
              <a:ext uri="{FF2B5EF4-FFF2-40B4-BE49-F238E27FC236}">
                <a16:creationId xmlns:a16="http://schemas.microsoft.com/office/drawing/2014/main" id="{51C1BE4E-6907-1B4A-89E6-B13BD82AA7DA}"/>
              </a:ext>
            </a:extLst>
          </p:cNvPr>
          <p:cNvSpPr txBox="1"/>
          <p:nvPr/>
        </p:nvSpPr>
        <p:spPr>
          <a:xfrm>
            <a:off x="8699324" y="5784277"/>
            <a:ext cx="14029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B </a:t>
            </a:r>
            <a:r>
              <a:rPr kumimoji="0" lang="es-GB" sz="2000" b="0" i="0" u="none" strike="noStrike" kern="1200" cap="none" spc="0" normalizeH="0" baseline="0" noProof="0" dirty="0">
                <a:ln>
                  <a:noFill/>
                </a:ln>
                <a:effectLst/>
                <a:uLnTx/>
                <a:uFillTx/>
                <a:latin typeface="Century Gothic" panose="020F0302020204030204"/>
                <a:ea typeface="+mn-ea"/>
                <a:cs typeface="+mn-cs"/>
              </a:rPr>
              <a:t>salud (f)</a:t>
            </a:r>
          </a:p>
        </p:txBody>
      </p:sp>
      <p:sp>
        <p:nvSpPr>
          <p:cNvPr id="69" name="CuadroTexto 5">
            <a:extLst>
              <a:ext uri="{FF2B5EF4-FFF2-40B4-BE49-F238E27FC236}">
                <a16:creationId xmlns:a16="http://schemas.microsoft.com/office/drawing/2014/main" id="{D0B255D7-DEA5-2C43-B112-7F3AC9DC7D51}"/>
              </a:ext>
            </a:extLst>
          </p:cNvPr>
          <p:cNvSpPr txBox="1"/>
          <p:nvPr/>
        </p:nvSpPr>
        <p:spPr>
          <a:xfrm>
            <a:off x="6813120" y="5773181"/>
            <a:ext cx="18549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 </a:t>
            </a:r>
            <a:r>
              <a:rPr kumimoji="0" lang="es-GB" sz="2000" b="0" i="0" u="none" strike="noStrike" kern="1200" cap="none" spc="0" normalizeH="0" baseline="0" noProof="0" dirty="0">
                <a:ln>
                  <a:noFill/>
                </a:ln>
                <a:effectLst/>
                <a:uLnTx/>
                <a:uFillTx/>
                <a:latin typeface="Century Gothic" panose="020F0302020204030204"/>
                <a:ea typeface="+mn-ea"/>
                <a:cs typeface="+mn-cs"/>
              </a:rPr>
              <a:t>cuerpo (m)</a:t>
            </a:r>
          </a:p>
        </p:txBody>
      </p:sp>
      <p:sp>
        <p:nvSpPr>
          <p:cNvPr id="3" name="CuadroTexto 2">
            <a:extLst>
              <a:ext uri="{FF2B5EF4-FFF2-40B4-BE49-F238E27FC236}">
                <a16:creationId xmlns:a16="http://schemas.microsoft.com/office/drawing/2014/main" id="{BBBF4F0B-B43C-0748-9E12-1A838E30C071}"/>
              </a:ext>
            </a:extLst>
          </p:cNvPr>
          <p:cNvSpPr txBox="1"/>
          <p:nvPr/>
        </p:nvSpPr>
        <p:spPr>
          <a:xfrm>
            <a:off x="4824234" y="1124893"/>
            <a:ext cx="10791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Acción</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55" name="CuadroTexto 54">
            <a:extLst>
              <a:ext uri="{FF2B5EF4-FFF2-40B4-BE49-F238E27FC236}">
                <a16:creationId xmlns:a16="http://schemas.microsoft.com/office/drawing/2014/main" id="{FA961B83-37EA-B34D-B372-BD2186B4082C}"/>
              </a:ext>
            </a:extLst>
          </p:cNvPr>
          <p:cNvSpPr txBox="1"/>
          <p:nvPr/>
        </p:nvSpPr>
        <p:spPr>
          <a:xfrm>
            <a:off x="10590692" y="1031430"/>
            <a:ext cx="10791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Acción</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62" name="TextBox 60">
            <a:extLst>
              <a:ext uri="{FF2B5EF4-FFF2-40B4-BE49-F238E27FC236}">
                <a16:creationId xmlns:a16="http://schemas.microsoft.com/office/drawing/2014/main" id="{2D5B35FF-CDEC-B54E-9143-70DAF55954DB}"/>
              </a:ext>
            </a:extLst>
          </p:cNvPr>
          <p:cNvSpPr txBox="1"/>
          <p:nvPr/>
        </p:nvSpPr>
        <p:spPr>
          <a:xfrm>
            <a:off x="10590692" y="3328841"/>
            <a:ext cx="1713735" cy="707886"/>
          </a:xfrm>
          <a:prstGeom prst="rect">
            <a:avLst/>
          </a:prstGeom>
          <a:noFill/>
        </p:spPr>
        <p:txBody>
          <a:bodyPr wrap="square" rtlCol="0">
            <a:spAutoFit/>
          </a:bodyPr>
          <a:lstStyle/>
          <a:p>
            <a:pPr lvl="0"/>
            <a:r>
              <a:rPr lang="en-GB" sz="2000" dirty="0"/>
              <a:t>drink fresh water</a:t>
            </a:r>
            <a:endParaRPr kumimoji="0" lang="en-GB" sz="2000" b="0" i="0" u="none" strike="noStrike" kern="1200" cap="none" spc="0" normalizeH="0" baseline="0" noProof="0" dirty="0">
              <a:ln>
                <a:noFill/>
              </a:ln>
              <a:effectLst/>
              <a:uLnTx/>
              <a:uFillTx/>
              <a:latin typeface="Century Gothic" panose="020F0302020204030204"/>
            </a:endParaRPr>
          </a:p>
        </p:txBody>
      </p:sp>
      <p:sp>
        <p:nvSpPr>
          <p:cNvPr id="71" name="TextBox 60">
            <a:extLst>
              <a:ext uri="{FF2B5EF4-FFF2-40B4-BE49-F238E27FC236}">
                <a16:creationId xmlns:a16="http://schemas.microsoft.com/office/drawing/2014/main" id="{B4A73CB2-94CD-8C4D-92F0-AF82EE4298CF}"/>
              </a:ext>
            </a:extLst>
          </p:cNvPr>
          <p:cNvSpPr txBox="1"/>
          <p:nvPr/>
        </p:nvSpPr>
        <p:spPr>
          <a:xfrm>
            <a:off x="10589236" y="5122250"/>
            <a:ext cx="1713735" cy="707886"/>
          </a:xfrm>
          <a:prstGeom prst="rect">
            <a:avLst/>
          </a:prstGeom>
          <a:noFill/>
        </p:spPr>
        <p:txBody>
          <a:bodyPr wrap="square" rtlCol="0">
            <a:spAutoFit/>
          </a:bodyPr>
          <a:lstStyle/>
          <a:p>
            <a:pPr lvl="0"/>
            <a:r>
              <a:rPr lang="en-GB" sz="2000" dirty="0"/>
              <a:t>try to look after</a:t>
            </a:r>
            <a:endParaRPr kumimoji="0" lang="en-GB" sz="2000" b="0" i="0" u="none" strike="noStrike" kern="1200" cap="none" spc="0" normalizeH="0" baseline="0" noProof="0" dirty="0">
              <a:ln>
                <a:noFill/>
              </a:ln>
              <a:effectLst/>
              <a:uLnTx/>
              <a:uFillTx/>
              <a:latin typeface="Century Gothic" panose="020F0302020204030204"/>
            </a:endParaRPr>
          </a:p>
        </p:txBody>
      </p:sp>
      <p:sp>
        <p:nvSpPr>
          <p:cNvPr id="80" name="Action Button: Custom 79">
            <a:hlinkClick r:id="" action="ppaction://noaction" highlightClick="1">
              <a:snd r:embed="rId9" name="1 %C2%BFJuga%CC%81is al fu%CC%81tbol con vuestra prima?.wav"/>
            </a:hlinkClick>
          </p:cNvPr>
          <p:cNvSpPr/>
          <p:nvPr/>
        </p:nvSpPr>
        <p:spPr>
          <a:xfrm>
            <a:off x="344244" y="2075843"/>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81" name="Action Button: Custom 80">
            <a:hlinkClick r:id="" action="ppaction://noaction" highlightClick="1">
              <a:snd r:embed="rId10" name="2 %C2%BFMonta%CC%81is en bici hasta vuestro pueblo?.wav"/>
            </a:hlinkClick>
          </p:cNvPr>
          <p:cNvSpPr/>
          <p:nvPr/>
        </p:nvSpPr>
        <p:spPr>
          <a:xfrm>
            <a:off x="344244" y="3891431"/>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82" name="Action Button: Custom 81">
            <a:hlinkClick r:id="" action="ppaction://noaction" highlightClick="1">
              <a:snd r:embed="rId11" name="3 %C2%BFCocina%CC%81is cada di%CC%81a para vuestro hermano?.wav"/>
            </a:hlinkClick>
          </p:cNvPr>
          <p:cNvSpPr/>
          <p:nvPr/>
        </p:nvSpPr>
        <p:spPr>
          <a:xfrm>
            <a:off x="344244" y="5662374"/>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3" name="Action Button: Custom 82">
            <a:hlinkClick r:id="" action="ppaction://noaction" highlightClick="1">
              <a:snd r:embed="rId12" name="4 %C2%BFPractica%CC%81is suficiente deporte para vuestra edad?.wav"/>
            </a:hlinkClick>
          </p:cNvPr>
          <p:cNvSpPr/>
          <p:nvPr/>
        </p:nvSpPr>
        <p:spPr>
          <a:xfrm>
            <a:off x="6136388" y="2060182"/>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Action Button: Custom 83">
            <a:hlinkClick r:id="" action="ppaction://noaction" highlightClick="1">
              <a:snd r:embed="rId13" name="5 %C2%BFToma%CC%81is agua fresca despue%CC%81s de vuestro partido?.wav"/>
            </a:hlinkClick>
          </p:cNvPr>
          <p:cNvSpPr/>
          <p:nvPr/>
        </p:nvSpPr>
        <p:spPr>
          <a:xfrm>
            <a:off x="6136388" y="3875770"/>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Action Button: Custom 84">
            <a:hlinkClick r:id="" action="ppaction://noaction" highlightClick="1">
              <a:snd r:embed="rId14" name="6 %C2%BFIntenta%CC%81is cuidar vuestra salud?.wav"/>
            </a:hlinkClick>
          </p:cNvPr>
          <p:cNvSpPr/>
          <p:nvPr/>
        </p:nvSpPr>
        <p:spPr>
          <a:xfrm>
            <a:off x="6136388" y="5646713"/>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boy and girl soccer clipart - Clip Art Library">
            <a:extLst>
              <a:ext uri="{FF2B5EF4-FFF2-40B4-BE49-F238E27FC236}">
                <a16:creationId xmlns:a16="http://schemas.microsoft.com/office/drawing/2014/main" id="{41E4A40E-B32F-5A46-A0C0-B95CFE86449B}"/>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l="4698" r="49537"/>
          <a:stretch/>
        </p:blipFill>
        <p:spPr bwMode="auto">
          <a:xfrm>
            <a:off x="1232874" y="1087162"/>
            <a:ext cx="867941" cy="13721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oy and girl soccer clipart - Clip Art Library">
            <a:extLst>
              <a:ext uri="{FF2B5EF4-FFF2-40B4-BE49-F238E27FC236}">
                <a16:creationId xmlns:a16="http://schemas.microsoft.com/office/drawing/2014/main" id="{79CF2CFD-C419-CD41-969E-2AA4F3EA9F69}"/>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l="48886"/>
          <a:stretch/>
        </p:blipFill>
        <p:spPr bwMode="auto">
          <a:xfrm>
            <a:off x="3466100" y="1094141"/>
            <a:ext cx="936499"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ment of rural areas - Clip Art Library">
            <a:extLst>
              <a:ext uri="{FF2B5EF4-FFF2-40B4-BE49-F238E27FC236}">
                <a16:creationId xmlns:a16="http://schemas.microsoft.com/office/drawing/2014/main" id="{604F8CEF-C395-774F-9191-B51E1388933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947783" y="3023767"/>
            <a:ext cx="1447761" cy="101153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A7B4F0AC-1422-9548-B2B4-A95F1FAACEB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40402" y="2877371"/>
            <a:ext cx="1517249" cy="1130620"/>
          </a:xfrm>
          <a:prstGeom prst="rect">
            <a:avLst/>
          </a:prstGeom>
        </p:spPr>
      </p:pic>
      <p:pic>
        <p:nvPicPr>
          <p:cNvPr id="7" name="Imagen 6" descr="Dibujo animado de un personaje de caricatura&#10;&#10;Descripción generada automáticamente con confianza media">
            <a:extLst>
              <a:ext uri="{FF2B5EF4-FFF2-40B4-BE49-F238E27FC236}">
                <a16:creationId xmlns:a16="http://schemas.microsoft.com/office/drawing/2014/main" id="{47833287-5556-1A43-A9F5-5E17AB38723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609694" y="4632928"/>
            <a:ext cx="491121" cy="1270426"/>
          </a:xfrm>
          <a:prstGeom prst="rect">
            <a:avLst/>
          </a:prstGeom>
        </p:spPr>
      </p:pic>
      <p:pic>
        <p:nvPicPr>
          <p:cNvPr id="11" name="Imagen 10" descr="Dibujo animado de un personaje de caricatura&#10;&#10;Descripción generada automáticamente con confianza media">
            <a:extLst>
              <a:ext uri="{FF2B5EF4-FFF2-40B4-BE49-F238E27FC236}">
                <a16:creationId xmlns:a16="http://schemas.microsoft.com/office/drawing/2014/main" id="{95689980-3A43-8549-A6DE-5A50E524C3DC}"/>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664755" y="4731129"/>
            <a:ext cx="506029" cy="1172225"/>
          </a:xfrm>
          <a:prstGeom prst="rect">
            <a:avLst/>
          </a:prstGeom>
        </p:spPr>
      </p:pic>
      <p:pic>
        <p:nvPicPr>
          <p:cNvPr id="12" name="Imagen 11">
            <a:extLst>
              <a:ext uri="{FF2B5EF4-FFF2-40B4-BE49-F238E27FC236}">
                <a16:creationId xmlns:a16="http://schemas.microsoft.com/office/drawing/2014/main" id="{88EE1574-26F3-0349-936B-12A938B657C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b="54842"/>
          <a:stretch/>
        </p:blipFill>
        <p:spPr>
          <a:xfrm>
            <a:off x="6764737" y="1418118"/>
            <a:ext cx="1595739" cy="557291"/>
          </a:xfrm>
          <a:prstGeom prst="rect">
            <a:avLst/>
          </a:prstGeom>
        </p:spPr>
      </p:pic>
      <p:pic>
        <p:nvPicPr>
          <p:cNvPr id="13" name="Imagen 12">
            <a:extLst>
              <a:ext uri="{FF2B5EF4-FFF2-40B4-BE49-F238E27FC236}">
                <a16:creationId xmlns:a16="http://schemas.microsoft.com/office/drawing/2014/main" id="{EDF5E055-FE6E-DB4D-869F-80C2C4C2CDB6}"/>
              </a:ext>
            </a:extLst>
          </p:cNvPr>
          <p:cNvPicPr>
            <a:picLocks noChangeAspect="1"/>
          </p:cNvPicPr>
          <p:nvPr/>
        </p:nvPicPr>
        <p:blipFill>
          <a:blip r:embed="rId21"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180995" y="1270365"/>
            <a:ext cx="704209" cy="1089994"/>
          </a:xfrm>
          <a:prstGeom prst="rect">
            <a:avLst/>
          </a:prstGeom>
        </p:spPr>
      </p:pic>
      <p:pic>
        <p:nvPicPr>
          <p:cNvPr id="14" name="Imagen 13">
            <a:extLst>
              <a:ext uri="{FF2B5EF4-FFF2-40B4-BE49-F238E27FC236}">
                <a16:creationId xmlns:a16="http://schemas.microsoft.com/office/drawing/2014/main" id="{EE7F0394-2F01-F44C-8F00-40C509A0D034}"/>
              </a:ext>
            </a:extLst>
          </p:cNvPr>
          <p:cNvPicPr>
            <a:picLocks noChangeAspect="1"/>
          </p:cNvPicPr>
          <p:nvPr/>
        </p:nvPicPr>
        <p:blipFill>
          <a:blip r:embed="rId22"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a:off x="6955899" y="2941525"/>
            <a:ext cx="1412715" cy="1069627"/>
          </a:xfrm>
          <a:prstGeom prst="rect">
            <a:avLst/>
          </a:prstGeom>
        </p:spPr>
      </p:pic>
      <p:pic>
        <p:nvPicPr>
          <p:cNvPr id="15" name="Imagen 14">
            <a:extLst>
              <a:ext uri="{FF2B5EF4-FFF2-40B4-BE49-F238E27FC236}">
                <a16:creationId xmlns:a16="http://schemas.microsoft.com/office/drawing/2014/main" id="{C269E171-9F5F-1146-8662-FDA330F51889}"/>
              </a:ext>
            </a:extLst>
          </p:cNvPr>
          <p:cNvPicPr>
            <a:picLocks noChangeAspect="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64900" y="2942920"/>
            <a:ext cx="1067688" cy="1082369"/>
          </a:xfrm>
          <a:prstGeom prst="rect">
            <a:avLst/>
          </a:prstGeom>
        </p:spPr>
      </p:pic>
      <p:pic>
        <p:nvPicPr>
          <p:cNvPr id="70" name="Picture 2" descr="Free Human Body Outline Printable, Download Free Human Body ...">
            <a:extLst>
              <a:ext uri="{FF2B5EF4-FFF2-40B4-BE49-F238E27FC236}">
                <a16:creationId xmlns:a16="http://schemas.microsoft.com/office/drawing/2014/main" id="{4330D921-72AA-FD4D-92A8-00DA332AA1AD}"/>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178721" y="4710826"/>
            <a:ext cx="778417" cy="1141080"/>
          </a:xfrm>
          <a:prstGeom prst="rect">
            <a:avLst/>
          </a:prstGeom>
          <a:noFill/>
          <a:extLst>
            <a:ext uri="{909E8E84-426E-40DD-AFC4-6F175D3DCCD1}">
              <a14:hiddenFill xmlns:a14="http://schemas.microsoft.com/office/drawing/2010/main">
                <a:solidFill>
                  <a:srgbClr val="FFFFFF"/>
                </a:solidFill>
              </a14:hiddenFill>
            </a:ext>
          </a:extLst>
        </p:spPr>
      </p:pic>
      <p:sp>
        <p:nvSpPr>
          <p:cNvPr id="77" name="Oval 29">
            <a:extLst>
              <a:ext uri="{FF2B5EF4-FFF2-40B4-BE49-F238E27FC236}">
                <a16:creationId xmlns:a16="http://schemas.microsoft.com/office/drawing/2014/main" id="{C300492B-2C72-A14D-A65F-4547895752F8}"/>
              </a:ext>
            </a:extLst>
          </p:cNvPr>
          <p:cNvSpPr/>
          <p:nvPr/>
        </p:nvSpPr>
        <p:spPr>
          <a:xfrm>
            <a:off x="3051195" y="2229193"/>
            <a:ext cx="432820" cy="41399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Oval 29">
            <a:extLst>
              <a:ext uri="{FF2B5EF4-FFF2-40B4-BE49-F238E27FC236}">
                <a16:creationId xmlns:a16="http://schemas.microsoft.com/office/drawing/2014/main" id="{7247542D-51B5-B648-B21D-7A18F7D0912E}"/>
              </a:ext>
            </a:extLst>
          </p:cNvPr>
          <p:cNvSpPr/>
          <p:nvPr/>
        </p:nvSpPr>
        <p:spPr>
          <a:xfrm>
            <a:off x="2696635" y="3980967"/>
            <a:ext cx="432820" cy="41399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Oval 29">
            <a:extLst>
              <a:ext uri="{FF2B5EF4-FFF2-40B4-BE49-F238E27FC236}">
                <a16:creationId xmlns:a16="http://schemas.microsoft.com/office/drawing/2014/main" id="{9AE8BA20-795C-F943-8606-DE1B717FECD3}"/>
              </a:ext>
            </a:extLst>
          </p:cNvPr>
          <p:cNvSpPr/>
          <p:nvPr/>
        </p:nvSpPr>
        <p:spPr>
          <a:xfrm>
            <a:off x="871865" y="5804920"/>
            <a:ext cx="432820" cy="41399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Oval 29">
            <a:extLst>
              <a:ext uri="{FF2B5EF4-FFF2-40B4-BE49-F238E27FC236}">
                <a16:creationId xmlns:a16="http://schemas.microsoft.com/office/drawing/2014/main" id="{E69837BF-BCAF-D44A-8D71-01C001B380FB}"/>
              </a:ext>
            </a:extLst>
          </p:cNvPr>
          <p:cNvSpPr/>
          <p:nvPr/>
        </p:nvSpPr>
        <p:spPr>
          <a:xfrm>
            <a:off x="6790158" y="2220034"/>
            <a:ext cx="432820" cy="41399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Oval 29">
            <a:extLst>
              <a:ext uri="{FF2B5EF4-FFF2-40B4-BE49-F238E27FC236}">
                <a16:creationId xmlns:a16="http://schemas.microsoft.com/office/drawing/2014/main" id="{574E7366-533B-B441-9BB6-0EA14066BC6A}"/>
              </a:ext>
            </a:extLst>
          </p:cNvPr>
          <p:cNvSpPr/>
          <p:nvPr/>
        </p:nvSpPr>
        <p:spPr>
          <a:xfrm>
            <a:off x="6709071" y="3977732"/>
            <a:ext cx="432820" cy="41399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Oval 29">
            <a:extLst>
              <a:ext uri="{FF2B5EF4-FFF2-40B4-BE49-F238E27FC236}">
                <a16:creationId xmlns:a16="http://schemas.microsoft.com/office/drawing/2014/main" id="{6A0F8623-FFEF-9245-80E4-F9C11B1340A8}"/>
              </a:ext>
            </a:extLst>
          </p:cNvPr>
          <p:cNvSpPr/>
          <p:nvPr/>
        </p:nvSpPr>
        <p:spPr>
          <a:xfrm>
            <a:off x="8643692" y="5750879"/>
            <a:ext cx="432820" cy="41399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ítulo 23">
            <a:extLst>
              <a:ext uri="{FF2B5EF4-FFF2-40B4-BE49-F238E27FC236}">
                <a16:creationId xmlns:a16="http://schemas.microsoft.com/office/drawing/2014/main" id="{8BE4A115-6C1D-4A4E-80C6-B1E446F7F7D9}"/>
              </a:ext>
            </a:extLst>
          </p:cNvPr>
          <p:cNvSpPr>
            <a:spLocks noGrp="1"/>
          </p:cNvSpPr>
          <p:nvPr>
            <p:ph type="title"/>
          </p:nvPr>
        </p:nvSpPr>
        <p:spPr>
          <a:xfrm>
            <a:off x="0" y="213557"/>
            <a:ext cx="3129455" cy="647577"/>
          </a:xfrm>
        </p:spPr>
        <p:txBody>
          <a:bodyPr>
            <a:normAutofit/>
          </a:bodyPr>
          <a:lstStyle/>
          <a:p>
            <a:r>
              <a:rPr lang="en-GB" sz="2800" b="1" dirty="0"/>
              <a:t>La </a:t>
            </a:r>
            <a:r>
              <a:rPr lang="en-GB" sz="2800" b="1" dirty="0" err="1"/>
              <a:t>vida</a:t>
            </a:r>
            <a:r>
              <a:rPr lang="en-GB" sz="2800" b="1" dirty="0"/>
              <a:t> </a:t>
            </a:r>
            <a:r>
              <a:rPr lang="en-GB" sz="2800" b="1" dirty="0" err="1"/>
              <a:t>sana</a:t>
            </a:r>
            <a:endParaRPr lang="es-GB" sz="2800" b="1" dirty="0"/>
          </a:p>
        </p:txBody>
      </p:sp>
      <p:pic>
        <p:nvPicPr>
          <p:cNvPr id="72" name="Imagen 71">
            <a:extLst>
              <a:ext uri="{FF2B5EF4-FFF2-40B4-BE49-F238E27FC236}">
                <a16:creationId xmlns:a16="http://schemas.microsoft.com/office/drawing/2014/main" id="{CE2DBB1B-3C70-0D4A-93B9-6519B2AE68D3}"/>
              </a:ext>
            </a:extLst>
          </p:cNvPr>
          <p:cNvPicPr>
            <a:picLocks noChangeAspect="1"/>
          </p:cNvPicPr>
          <p:nvPr/>
        </p:nvPicPr>
        <p:blipFill>
          <a:blip r:embed="rId25" cstate="screen">
            <a:extLst>
              <a:ext uri="{BEBA8EAE-BF5A-486C-A8C5-ECC9F3942E4B}">
                <a14:imgProps xmlns:a14="http://schemas.microsoft.com/office/drawing/2010/main">
                  <a14:imgLayer r:embed="rId26">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8484312" y="4731129"/>
            <a:ext cx="1722334" cy="1109948"/>
          </a:xfrm>
          <a:prstGeom prst="rect">
            <a:avLst/>
          </a:prstGeom>
        </p:spPr>
      </p:pic>
      <p:sp>
        <p:nvSpPr>
          <p:cNvPr id="73" name="TextBox 72">
            <a:extLst>
              <a:ext uri="{FF2B5EF4-FFF2-40B4-BE49-F238E27FC236}">
                <a16:creationId xmlns:a16="http://schemas.microsoft.com/office/drawing/2014/main" id="{ABB1958A-DE93-4649-B367-309A054F0C0F}"/>
              </a:ext>
            </a:extLst>
          </p:cNvPr>
          <p:cNvSpPr txBox="1"/>
          <p:nvPr/>
        </p:nvSpPr>
        <p:spPr>
          <a:xfrm>
            <a:off x="3491707" y="205886"/>
            <a:ext cx="6186310" cy="646331"/>
          </a:xfrm>
          <a:prstGeom prst="rect">
            <a:avLst/>
          </a:prstGeom>
          <a:noFill/>
        </p:spPr>
        <p:txBody>
          <a:bodyPr wrap="square">
            <a:spAutoFit/>
          </a:bodyPr>
          <a:lstStyle/>
          <a:p>
            <a:r>
              <a:rPr lang="es-GB" sz="1800" b="1" dirty="0"/>
              <a:t>Escucha cada pregunta y marca la opción correcta. Luego, escribe la acción en inglés.</a:t>
            </a:r>
            <a:endParaRPr lang="en-GB" dirty="0"/>
          </a:p>
        </p:txBody>
      </p:sp>
    </p:spTree>
    <p:extLst>
      <p:ext uri="{BB962C8B-B14F-4D97-AF65-F5344CB8AC3E}">
        <p14:creationId xmlns:p14="http://schemas.microsoft.com/office/powerpoint/2010/main" val="108534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1" grpId="0"/>
      <p:bldP spid="61" grpId="0"/>
      <p:bldP spid="71" grpId="0"/>
      <p:bldP spid="80" grpId="0" animBg="1"/>
      <p:bldP spid="81" grpId="0" animBg="1"/>
      <p:bldP spid="82" grpId="0" animBg="1"/>
      <p:bldP spid="83" grpId="0" animBg="1"/>
      <p:bldP spid="84" grpId="0" animBg="1"/>
      <p:bldP spid="85" grpId="0" animBg="1"/>
      <p:bldP spid="77" grpId="0" animBg="1"/>
      <p:bldP spid="78" grpId="0" animBg="1"/>
      <p:bldP spid="79" grpId="0" animBg="1"/>
      <p:bldP spid="86" grpId="0" animBg="1"/>
      <p:bldP spid="87" grpId="0" animBg="1"/>
      <p:bldP spid="8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17812" y="2986066"/>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pregunta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TextBox 8">
            <a:extLst>
              <a:ext uri="{FF2B5EF4-FFF2-40B4-BE49-F238E27FC236}">
                <a16:creationId xmlns:a16="http://schemas.microsoft.com/office/drawing/2014/main" id="{B6DF8421-63ED-4C07-B0CD-F8D62DB46FC1}"/>
              </a:ext>
            </a:extLst>
          </p:cNvPr>
          <p:cNvSpPr txBox="1"/>
          <p:nvPr/>
        </p:nvSpPr>
        <p:spPr>
          <a:xfrm>
            <a:off x="6511145" y="3017172"/>
            <a:ext cx="58782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escucha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y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las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tarjetas</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14980" y="3507831"/>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59" y="810713"/>
            <a:ext cx="12991811" cy="650169"/>
          </a:xfrm>
        </p:spPr>
        <p:txBody>
          <a:bodyPr>
            <a:normAutofit/>
          </a:bodyPr>
          <a:lstStyle/>
          <a:p>
            <a:pPr rtl="0" eaLnBrk="1" latinLnBrk="0" hangingPunct="1"/>
            <a:r>
              <a:rPr lang="en-GB" sz="2200" b="1" dirty="0">
                <a:solidFill>
                  <a:schemeClr val="tx1"/>
                </a:solidFill>
                <a:ea typeface="+mn-ea"/>
                <a:cs typeface="+mn-cs"/>
              </a:rPr>
              <a:t>Persona A: </a:t>
            </a:r>
            <a:r>
              <a:rPr lang="en-GB" sz="2200" b="0" dirty="0">
                <a:solidFill>
                  <a:schemeClr val="tx1"/>
                </a:solidFill>
                <a:ea typeface="+mn-ea"/>
                <a:cs typeface="+mn-cs"/>
              </a:rPr>
              <a:t>read the question aloud in Spanish.</a:t>
            </a:r>
            <a:endParaRPr lang="en-GB" sz="2200" b="0" dirty="0">
              <a:solidFill>
                <a:schemeClr val="tx1"/>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83724" y="265425"/>
            <a:ext cx="750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a:ea typeface="+mn-ea"/>
                <a:cs typeface="+mn-cs"/>
              </a:rPr>
              <a:t>Preguntas</a:t>
            </a:r>
            <a:r>
              <a:rPr kumimoji="0" lang="en-US" sz="2400" b="1" i="0" u="none" strike="noStrike" kern="1200" cap="none" spc="0" normalizeH="0" baseline="0" noProof="0" dirty="0">
                <a:ln>
                  <a:noFill/>
                </a:ln>
                <a:effectLst/>
                <a:uLnTx/>
                <a:uFillTx/>
                <a:latin typeface="Century Gothic"/>
                <a:ea typeface="+mn-ea"/>
                <a:cs typeface="+mn-cs"/>
              </a:rPr>
              <a:t> </a:t>
            </a:r>
            <a:r>
              <a:rPr kumimoji="0" lang="en-US" sz="2400" b="1" i="0" u="none" strike="noStrike" kern="1200" cap="none" spc="0" normalizeH="0" baseline="0" noProof="0" dirty="0" err="1">
                <a:ln>
                  <a:noFill/>
                </a:ln>
                <a:effectLst/>
                <a:uLnTx/>
                <a:uFillTx/>
                <a:latin typeface="Century Gothic"/>
                <a:ea typeface="+mn-ea"/>
                <a:cs typeface="+mn-cs"/>
              </a:rPr>
              <a:t>sobre</a:t>
            </a:r>
            <a:r>
              <a:rPr kumimoji="0" lang="en-US" sz="2400" b="1" i="0" u="none" strike="noStrike" kern="1200" cap="none" spc="0" normalizeH="0" baseline="0" noProof="0" dirty="0">
                <a:ln>
                  <a:noFill/>
                </a:ln>
                <a:effectLst/>
                <a:uLnTx/>
                <a:uFillTx/>
                <a:latin typeface="Century Gothic"/>
                <a:ea typeface="+mn-ea"/>
                <a:cs typeface="+mn-cs"/>
              </a:rPr>
              <a:t> la </a:t>
            </a:r>
            <a:r>
              <a:rPr kumimoji="0" lang="en-US" sz="2400" b="1" i="0" u="none" strike="noStrike" kern="1200" cap="none" spc="0" normalizeH="0" baseline="0" noProof="0" dirty="0" err="1">
                <a:ln>
                  <a:noFill/>
                </a:ln>
                <a:effectLst/>
                <a:uLnTx/>
                <a:uFillTx/>
                <a:latin typeface="Century Gothic"/>
                <a:ea typeface="+mn-ea"/>
                <a:cs typeface="+mn-cs"/>
              </a:rPr>
              <a:t>salud</a:t>
            </a:r>
            <a:endParaRPr kumimoji="0" lang="en-US" sz="2400" b="1" i="0" u="none" strike="noStrike" kern="1200" cap="none" spc="0" normalizeH="0" baseline="0" noProof="0" dirty="0">
              <a:ln>
                <a:noFill/>
              </a:ln>
              <a:effectLst/>
              <a:uLnTx/>
              <a:uFillTx/>
              <a:latin typeface="Century Gothic"/>
              <a:ea typeface="+mn-ea"/>
              <a:cs typeface="+mn-cs"/>
            </a:endParaRPr>
          </a:p>
        </p:txBody>
      </p:sp>
      <p:sp>
        <p:nvSpPr>
          <p:cNvPr id="23" name="Rectangle 22">
            <a:extLst>
              <a:ext uri="{FF2B5EF4-FFF2-40B4-BE49-F238E27FC236}">
                <a16:creationId xmlns:a16="http://schemas.microsoft.com/office/drawing/2014/main" id="{340E0429-3312-4BEA-BA4B-1F4D11E94006}"/>
              </a:ext>
            </a:extLst>
          </p:cNvPr>
          <p:cNvSpPr/>
          <p:nvPr/>
        </p:nvSpPr>
        <p:spPr>
          <a:xfrm>
            <a:off x="6585411" y="3563808"/>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4" name="Rectangle 23">
            <a:extLst>
              <a:ext uri="{FF2B5EF4-FFF2-40B4-BE49-F238E27FC236}">
                <a16:creationId xmlns:a16="http://schemas.microsoft.com/office/drawing/2014/main" id="{340E0429-3312-4BEA-BA4B-1F4D11E94006}"/>
              </a:ext>
            </a:extLst>
          </p:cNvPr>
          <p:cNvSpPr/>
          <p:nvPr/>
        </p:nvSpPr>
        <p:spPr>
          <a:xfrm>
            <a:off x="9227011" y="3597675"/>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 name="TextBox 2"/>
          <p:cNvSpPr txBox="1"/>
          <p:nvPr/>
        </p:nvSpPr>
        <p:spPr>
          <a:xfrm>
            <a:off x="6871136" y="5329020"/>
            <a:ext cx="21166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Century Gothic"/>
              </a:rPr>
              <a:t>No, because it’s expensive.</a:t>
            </a:r>
            <a:endParaRPr kumimoji="0" lang="en-US" sz="2200" b="0" i="0" u="none" strike="noStrike" kern="1200" cap="none" spc="0" normalizeH="0" baseline="0" noProof="0" dirty="0">
              <a:ln>
                <a:noFill/>
              </a:ln>
              <a:effectLst/>
              <a:uLnTx/>
              <a:uFillTx/>
              <a:latin typeface="Century Gothic"/>
            </a:endParaRPr>
          </a:p>
        </p:txBody>
      </p:sp>
      <p:sp>
        <p:nvSpPr>
          <p:cNvPr id="5" name="TextBox 4"/>
          <p:cNvSpPr txBox="1"/>
          <p:nvPr/>
        </p:nvSpPr>
        <p:spPr>
          <a:xfrm>
            <a:off x="9583213" y="5221695"/>
            <a:ext cx="242146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Yes, because it’s important to eat well.</a:t>
            </a:r>
          </a:p>
        </p:txBody>
      </p:sp>
      <p:sp>
        <p:nvSpPr>
          <p:cNvPr id="11" name="TextBox 10"/>
          <p:cNvSpPr txBox="1"/>
          <p:nvPr/>
        </p:nvSpPr>
        <p:spPr>
          <a:xfrm>
            <a:off x="7016650" y="3540126"/>
            <a:ext cx="708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25" name="TextBox 24"/>
          <p:cNvSpPr txBox="1"/>
          <p:nvPr/>
        </p:nvSpPr>
        <p:spPr>
          <a:xfrm>
            <a:off x="9622771" y="3558283"/>
            <a:ext cx="708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288758" y="2413249"/>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3724" y="1436912"/>
            <a:ext cx="11903241"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Persona B: </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look at the cards. Is it ‘A’ or ‘B’? Say the words below the picture in Spanish.</a:t>
            </a:r>
          </a:p>
        </p:txBody>
      </p:sp>
      <p:sp>
        <p:nvSpPr>
          <p:cNvPr id="28" name="TextBox 27"/>
          <p:cNvSpPr txBox="1"/>
          <p:nvPr/>
        </p:nvSpPr>
        <p:spPr>
          <a:xfrm>
            <a:off x="6157112" y="5325448"/>
            <a:ext cx="7890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entury Gothic"/>
                <a:ea typeface="+mn-ea"/>
                <a:cs typeface="+mn-cs"/>
              </a:rPr>
              <a:t>Say:</a:t>
            </a:r>
            <a:endParaRPr kumimoji="0" lang="en-US" sz="2000" b="1" i="0" u="none" strike="noStrike" kern="1200" cap="none" spc="0" normalizeH="0" baseline="0" noProof="0" dirty="0">
              <a:ln>
                <a:noFill/>
              </a:ln>
              <a:effectLst/>
              <a:uLnTx/>
              <a:uFillTx/>
              <a:latin typeface="Century Gothic"/>
              <a:ea typeface="+mn-ea"/>
              <a:cs typeface="+mn-cs"/>
            </a:endParaRPr>
          </a:p>
        </p:txBody>
      </p:sp>
      <p:sp>
        <p:nvSpPr>
          <p:cNvPr id="29" name="Rounded Rectangular Callout 28"/>
          <p:cNvSpPr/>
          <p:nvPr/>
        </p:nvSpPr>
        <p:spPr>
          <a:xfrm>
            <a:off x="485437" y="3790869"/>
            <a:ext cx="5360750" cy="736804"/>
          </a:xfrm>
          <a:prstGeom prst="wedgeRoundRectCallout">
            <a:avLst>
              <a:gd name="adj1" fmla="val -30764"/>
              <a:gd name="adj2" fmla="val -90726"/>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rPr>
              <a:t>Compráis</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comida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rPr>
              <a:t>sana</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para </a:t>
            </a:r>
            <a:r>
              <a:rPr lang="en-GB" sz="2000" b="1" dirty="0" err="1">
                <a:solidFill>
                  <a:schemeClr val="tx1"/>
                </a:solidFill>
                <a:latin typeface="Century Gothic" panose="020B0502020202020204" pitchFamily="34" charset="0"/>
              </a:rPr>
              <a:t>vuestra</a:t>
            </a:r>
            <a:r>
              <a:rPr kumimoji="0" lang="is-IS" sz="2000" b="1" i="0" u="none" strike="noStrike" kern="1200" cap="none" spc="0" normalizeH="0" baseline="0" noProof="0" dirty="0">
                <a:ln>
                  <a:noFill/>
                </a:ln>
                <a:solidFill>
                  <a:schemeClr val="tx1"/>
                </a:solidFill>
                <a:effectLst/>
                <a:uLnTx/>
                <a:uFillTx/>
                <a:latin typeface="Century Gothic" panose="020B0502020202020204" pitchFamily="34" charset="0"/>
              </a:rPr>
              <a:t> mamá?</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30" name="Rounded Rectangular Callout 29"/>
          <p:cNvSpPr/>
          <p:nvPr/>
        </p:nvSpPr>
        <p:spPr>
          <a:xfrm>
            <a:off x="8302171" y="2051697"/>
            <a:ext cx="3350671" cy="799294"/>
          </a:xfrm>
          <a:prstGeom prst="wedgeRoundRectCallout">
            <a:avLst>
              <a:gd name="adj1" fmla="val -35231"/>
              <a:gd name="adj2" fmla="val 7474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Sí, porque</a:t>
            </a:r>
            <a:r>
              <a:rPr kumimoji="0" lang="en-GB" sz="2000" b="0" i="0" u="none" strike="noStrike" kern="1200" cap="none" spc="0" normalizeH="0" noProof="0">
                <a:ln>
                  <a:noFill/>
                </a:ln>
                <a:solidFill>
                  <a:schemeClr val="tx1"/>
                </a:solidFill>
                <a:effectLst/>
                <a:uLnTx/>
                <a:uFillTx/>
                <a:latin typeface="Century Gothic" panose="020B0502020202020204" pitchFamily="34" charset="0"/>
                <a:ea typeface="+mn-ea"/>
                <a:cs typeface="+mn-cs"/>
              </a:rPr>
              <a:t> es importante comer bien</a:t>
            </a:r>
            <a:r>
              <a:rPr kumimoji="0" lang="en-GB" sz="2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1"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0279" y="5353176"/>
            <a:ext cx="1233251" cy="982254"/>
          </a:xfrm>
          <a:prstGeom prst="rect">
            <a:avLst/>
          </a:prstGeom>
        </p:spPr>
      </p:pic>
      <p:sp>
        <p:nvSpPr>
          <p:cNvPr id="32" name="TextBox 31"/>
          <p:cNvSpPr txBox="1"/>
          <p:nvPr/>
        </p:nvSpPr>
        <p:spPr>
          <a:xfrm>
            <a:off x="291217" y="4862630"/>
            <a:ext cx="4207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a:ea typeface="+mn-ea"/>
                <a:cs typeface="+mn-cs"/>
              </a:rPr>
              <a:t>Sí</a:t>
            </a:r>
            <a:r>
              <a:rPr kumimoji="0" lang="en-GB" sz="2200" b="0" i="0" u="none" strike="noStrike" kern="1200" cap="none" spc="0" normalizeH="0" baseline="0" noProof="0" dirty="0">
                <a:ln>
                  <a:noFill/>
                </a:ln>
                <a:effectLst/>
                <a:uLnTx/>
                <a:uFillTx/>
                <a:latin typeface="Century Gothic"/>
                <a:ea typeface="+mn-ea"/>
                <a:cs typeface="+mn-cs"/>
              </a:rPr>
              <a:t>, </a:t>
            </a:r>
            <a:r>
              <a:rPr kumimoji="0" lang="en-GB" sz="2200" b="0" i="0" u="none" strike="noStrike" kern="1200" cap="none" spc="0" normalizeH="0" baseline="0" noProof="0" dirty="0" err="1">
                <a:ln>
                  <a:noFill/>
                </a:ln>
                <a:effectLst/>
                <a:uLnTx/>
                <a:uFillTx/>
                <a:latin typeface="Century Gothic"/>
                <a:ea typeface="+mn-ea"/>
                <a:cs typeface="+mn-cs"/>
              </a:rPr>
              <a:t>porque</a:t>
            </a:r>
            <a:r>
              <a:rPr kumimoji="0" lang="en-GB" sz="2200" b="0" i="0" u="none" strike="noStrike" kern="1200" cap="none" spc="0" normalizeH="0" baseline="0" noProof="0" dirty="0">
                <a:ln>
                  <a:noFill/>
                </a:ln>
                <a:effectLst/>
                <a:uLnTx/>
                <a:uFillTx/>
                <a:latin typeface="Century Gothic"/>
                <a:ea typeface="+mn-ea"/>
                <a:cs typeface="+mn-cs"/>
              </a:rPr>
              <a:t> es </a:t>
            </a:r>
            <a:r>
              <a:rPr kumimoji="0" lang="en-GB" sz="2200" b="0" i="0" u="none" strike="noStrike" kern="1200" cap="none" spc="0" normalizeH="0" baseline="0" noProof="0" dirty="0" err="1">
                <a:ln>
                  <a:noFill/>
                </a:ln>
                <a:effectLst/>
                <a:uLnTx/>
                <a:uFillTx/>
                <a:latin typeface="Century Gothic"/>
                <a:ea typeface="+mn-ea"/>
                <a:cs typeface="+mn-cs"/>
              </a:rPr>
              <a:t>importante</a:t>
            </a:r>
            <a:r>
              <a:rPr kumimoji="0" lang="en-GB" sz="2200" b="0" i="0" u="none" strike="noStrike" kern="1200" cap="none" spc="0" normalizeH="0" baseline="0" noProof="0" dirty="0">
                <a:ln>
                  <a:noFill/>
                </a:ln>
                <a:effectLst/>
                <a:uLnTx/>
                <a:uFillTx/>
                <a:latin typeface="Century Gothic"/>
                <a:ea typeface="+mn-ea"/>
                <a:cs typeface="+mn-cs"/>
              </a:rPr>
              <a:t> comer bien.</a:t>
            </a:r>
          </a:p>
        </p:txBody>
      </p:sp>
      <p:sp>
        <p:nvSpPr>
          <p:cNvPr id="34" name="Oval 33"/>
          <p:cNvSpPr/>
          <p:nvPr/>
        </p:nvSpPr>
        <p:spPr>
          <a:xfrm>
            <a:off x="8993994" y="5285013"/>
            <a:ext cx="2994805" cy="10446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pic>
        <p:nvPicPr>
          <p:cNvPr id="16" name="Imagen 15" descr="Forma&#10;&#10;Descripción generada automáticamente con confianza baja">
            <a:extLst>
              <a:ext uri="{FF2B5EF4-FFF2-40B4-BE49-F238E27FC236}">
                <a16:creationId xmlns:a16="http://schemas.microsoft.com/office/drawing/2014/main" id="{12ED1254-A92B-1A43-9D1C-FF7B82052B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9441" y="4052488"/>
            <a:ext cx="1236820" cy="1236820"/>
          </a:xfrm>
          <a:prstGeom prst="rect">
            <a:avLst/>
          </a:prstGeom>
        </p:spPr>
      </p:pic>
      <p:pic>
        <p:nvPicPr>
          <p:cNvPr id="22" name="Imagen 21" descr="Icono&#10;&#10;Descripción generada automáticamente">
            <a:extLst>
              <a:ext uri="{FF2B5EF4-FFF2-40B4-BE49-F238E27FC236}">
                <a16:creationId xmlns:a16="http://schemas.microsoft.com/office/drawing/2014/main" id="{664926DD-A493-3A42-A155-E09945B067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1674" y="4088629"/>
            <a:ext cx="1236819" cy="1236819"/>
          </a:xfrm>
          <a:prstGeom prst="rect">
            <a:avLst/>
          </a:prstGeom>
        </p:spPr>
      </p:pic>
    </p:spTree>
    <p:extLst>
      <p:ext uri="{BB962C8B-B14F-4D97-AF65-F5344CB8AC3E}">
        <p14:creationId xmlns:p14="http://schemas.microsoft.com/office/powerpoint/2010/main" val="424920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p:bldP spid="23" grpId="0" animBg="1"/>
      <p:bldP spid="24" grpId="0" animBg="1"/>
      <p:bldP spid="3" grpId="0"/>
      <p:bldP spid="5" grpId="0"/>
      <p:bldP spid="11" grpId="0"/>
      <p:bldP spid="25" grpId="0"/>
      <p:bldP spid="26" grpId="0"/>
      <p:bldP spid="28" grpId="0"/>
      <p:bldP spid="29" grpId="0" animBg="1"/>
      <p:bldP spid="30" grpId="0" animBg="1"/>
      <p:bldP spid="32"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10405805"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lang="en-GB" sz="2800" dirty="0" err="1">
                <a:latin typeface="Century Gothic" panose="020B0502020202020204" pitchFamily="34" charset="0"/>
              </a:rPr>
              <a:t>Jugáis</a:t>
            </a:r>
            <a:r>
              <a:rPr lang="en-GB" sz="2800" dirty="0">
                <a:latin typeface="Century Gothic" panose="020B0502020202020204" pitchFamily="34" charset="0"/>
              </a:rPr>
              <a:t> al </a:t>
            </a:r>
            <a:r>
              <a:rPr lang="en-GB" sz="2800" dirty="0" err="1">
                <a:latin typeface="Century Gothic" panose="020B0502020202020204" pitchFamily="34" charset="0"/>
              </a:rPr>
              <a:t>fútbol</a:t>
            </a:r>
            <a:r>
              <a:rPr lang="en-GB" sz="2800" dirty="0">
                <a:latin typeface="Century Gothic" panose="020B0502020202020204" pitchFamily="34" charset="0"/>
              </a:rPr>
              <a:t> con </a:t>
            </a:r>
            <a:r>
              <a:rPr lang="en-GB" sz="2800" dirty="0" err="1">
                <a:latin typeface="Century Gothic" panose="020B0502020202020204" pitchFamily="34" charset="0"/>
              </a:rPr>
              <a:t>vuestra</a:t>
            </a:r>
            <a:r>
              <a:rPr lang="en-GB" sz="2800" dirty="0">
                <a:latin typeface="Century Gothic" panose="020B0502020202020204" pitchFamily="34" charset="0"/>
              </a:rPr>
              <a:t> </a:t>
            </a:r>
            <a:r>
              <a:rPr lang="en-GB" sz="2800" dirty="0" err="1">
                <a:latin typeface="Century Gothic" panose="020B0502020202020204" pitchFamily="34" charset="0"/>
              </a:rPr>
              <a:t>compañera</a:t>
            </a:r>
            <a:r>
              <a:rPr lang="en-GB" sz="2800" dirty="0">
                <a:latin typeface="Century Gothic" panose="020B0502020202020204" pitchFamily="34" charset="0"/>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lang="en-GB" sz="2800" dirty="0" err="1">
                <a:latin typeface="Century Gothic" panose="020B0502020202020204" pitchFamily="34" charset="0"/>
              </a:rPr>
              <a:t>Cuidáis</a:t>
            </a:r>
            <a:r>
              <a:rPr lang="en-GB" sz="2800" dirty="0">
                <a:latin typeface="Century Gothic" panose="020B0502020202020204" pitchFamily="34" charset="0"/>
              </a:rPr>
              <a:t> </a:t>
            </a:r>
            <a:r>
              <a:rPr lang="en-GB" sz="2800" dirty="0" err="1">
                <a:latin typeface="Century Gothic" panose="020B0502020202020204" pitchFamily="34" charset="0"/>
              </a:rPr>
              <a:t>vuestros</a:t>
            </a:r>
            <a:r>
              <a:rPr lang="en-GB" sz="2800" dirty="0">
                <a:latin typeface="Century Gothic" panose="020B0502020202020204" pitchFamily="34" charset="0"/>
              </a:rPr>
              <a:t> </a:t>
            </a:r>
            <a:r>
              <a:rPr lang="en-GB" sz="2800" dirty="0" err="1">
                <a:latin typeface="Century Gothic" panose="020B0502020202020204" pitchFamily="34" charset="0"/>
              </a:rPr>
              <a:t>cuerpos</a:t>
            </a:r>
            <a:r>
              <a:rPr lang="en-GB" sz="2800" dirty="0">
                <a:latin typeface="Century Gothic" panose="020B0502020202020204" pitchFamily="34" charset="0"/>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Participas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partidos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vuestra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escuela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Cocinas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verduras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para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vuestras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familias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Usas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vuestras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bicicletas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lang="en-GB" sz="2800" dirty="0" err="1">
                <a:latin typeface="Century Gothic" panose="020B0502020202020204" pitchFamily="34" charset="0"/>
              </a:rPr>
              <a:t>Aumentas</a:t>
            </a:r>
            <a:r>
              <a:rPr lang="en-GB" sz="2800" dirty="0">
                <a:latin typeface="Century Gothic" panose="020B0502020202020204" pitchFamily="34" charset="0"/>
              </a:rPr>
              <a:t> </a:t>
            </a:r>
            <a:r>
              <a:rPr lang="en-GB" sz="2800" dirty="0" err="1">
                <a:latin typeface="Century Gothic" panose="020B0502020202020204" pitchFamily="34" charset="0"/>
              </a:rPr>
              <a:t>vuestro</a:t>
            </a:r>
            <a:r>
              <a:rPr lang="en-GB" sz="2800" dirty="0">
                <a:latin typeface="Century Gothic" panose="020B0502020202020204" pitchFamily="34" charset="0"/>
              </a:rPr>
              <a:t> </a:t>
            </a:r>
            <a:r>
              <a:rPr lang="en-GB" sz="2800" dirty="0" err="1">
                <a:latin typeface="Century Gothic" panose="020B0502020202020204" pitchFamily="34" charset="0"/>
              </a:rPr>
              <a:t>ejercicio</a:t>
            </a:r>
            <a:r>
              <a:rPr lang="en-GB" sz="2800" dirty="0">
                <a:latin typeface="Century Gothic" panose="020B0502020202020204" pitchFamily="34" charset="0"/>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AE6733C5-F3C6-4E9C-A29D-E7CFDDB7CCFC}"/>
              </a:ext>
            </a:extLst>
          </p:cNvPr>
          <p:cNvSpPr txBox="1"/>
          <p:nvPr/>
        </p:nvSpPr>
        <p:spPr>
          <a:xfrm>
            <a:off x="144965" y="3145094"/>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10405805"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Practicáis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deportes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vuestros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hermanos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Saltáis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vuestro</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jardín</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Camináis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vuestra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casa?</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Intentáis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mejorar</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vuestra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salud</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lang="en-GB" sz="2800" dirty="0" err="1">
                <a:latin typeface="Century Gothic" panose="020B0502020202020204" pitchFamily="34" charset="0"/>
              </a:rPr>
              <a:t>Compráis</a:t>
            </a:r>
            <a:r>
              <a:rPr lang="en-GB" sz="2800" dirty="0">
                <a:latin typeface="Century Gothic" panose="020B0502020202020204" pitchFamily="34" charset="0"/>
              </a:rPr>
              <a:t> </a:t>
            </a:r>
            <a:r>
              <a:rPr lang="en-GB" sz="2800" dirty="0" err="1">
                <a:latin typeface="Century Gothic" panose="020B0502020202020204" pitchFamily="34" charset="0"/>
              </a:rPr>
              <a:t>ropa</a:t>
            </a:r>
            <a:r>
              <a:rPr lang="en-GB" sz="2800" dirty="0">
                <a:latin typeface="Century Gothic" panose="020B0502020202020204" pitchFamily="34" charset="0"/>
              </a:rPr>
              <a:t> de </a:t>
            </a:r>
            <a:r>
              <a:rPr lang="en-GB" sz="2800" dirty="0" err="1">
                <a:latin typeface="Century Gothic" panose="020B0502020202020204" pitchFamily="34" charset="0"/>
              </a:rPr>
              <a:t>deporte</a:t>
            </a:r>
            <a:r>
              <a:rPr lang="en-GB" sz="2800" dirty="0">
                <a:latin typeface="Century Gothic" panose="020B0502020202020204" pitchFamily="34" charset="0"/>
              </a:rPr>
              <a:t> para </a:t>
            </a:r>
            <a:r>
              <a:rPr lang="en-GB" sz="2800" dirty="0" err="1">
                <a:latin typeface="Century Gothic" panose="020B0502020202020204" pitchFamily="34" charset="0"/>
              </a:rPr>
              <a:t>vuestro</a:t>
            </a:r>
            <a:r>
              <a:rPr lang="en-GB" sz="2800" dirty="0">
                <a:latin typeface="Century Gothic" panose="020B0502020202020204" pitchFamily="34" charset="0"/>
              </a:rPr>
              <a:t> amigo?</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latin typeface="Century Gothic" panose="020B0502020202020204" pitchFamily="34" charset="0"/>
              </a:rPr>
              <a:t>¿</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Jugáis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al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tenis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vuestras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madres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solidFill>
                  <a:schemeClr val="tx1"/>
                </a:solidFill>
                <a:effectLst/>
                <a:ea typeface="+mn-ea"/>
                <a:cs typeface="+mn-cs"/>
              </a:rPr>
              <a:t>Persona A</a:t>
            </a:r>
            <a:endParaRPr lang="en-GB" sz="2000" dirty="0">
              <a:solidFill>
                <a:schemeClr val="tx1"/>
              </a:solidFill>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343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chemeClr val="tx1"/>
                </a:solidFill>
                <a:effectLst/>
                <a:ea typeface="+mn-ea"/>
                <a:cs typeface="+mn-cs"/>
              </a:rPr>
              <a:t>1.</a:t>
            </a:r>
            <a:endParaRPr lang="en-GB" dirty="0">
              <a:solidFill>
                <a:schemeClr val="tx1"/>
              </a:solidFill>
              <a:effectLst/>
            </a:endParaRPr>
          </a:p>
        </p:txBody>
      </p:sp>
      <p:sp>
        <p:nvSpPr>
          <p:cNvPr id="40" name="TextBox 39"/>
          <p:cNvSpPr txBox="1"/>
          <p:nvPr/>
        </p:nvSpPr>
        <p:spPr>
          <a:xfrm>
            <a:off x="6125546" y="3764739"/>
            <a:ext cx="277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for her birthday.</a:t>
            </a:r>
          </a:p>
        </p:txBody>
      </p:sp>
      <p:sp>
        <p:nvSpPr>
          <p:cNvPr id="41" name="TextBox 40"/>
          <p:cNvSpPr txBox="1"/>
          <p:nvPr/>
        </p:nvSpPr>
        <p:spPr>
          <a:xfrm>
            <a:off x="9454811" y="3758873"/>
            <a:ext cx="2585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it’s expensive.  </a:t>
            </a:r>
          </a:p>
        </p:txBody>
      </p:sp>
      <p:sp>
        <p:nvSpPr>
          <p:cNvPr id="44" name="TextBox 43"/>
          <p:cNvSpPr txBox="1"/>
          <p:nvPr/>
        </p:nvSpPr>
        <p:spPr>
          <a:xfrm>
            <a:off x="6247470" y="1444191"/>
            <a:ext cx="27093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a:t>
            </a:r>
            <a:r>
              <a:rPr kumimoji="0" lang="en-US" sz="2000" b="0" i="0" u="none" strike="noStrike" kern="1200" cap="none" spc="0" normalizeH="0" baseline="0" noProof="0" dirty="0">
                <a:ln>
                  <a:noFill/>
                </a:ln>
                <a:effectLst/>
                <a:uLnTx/>
                <a:uFillTx/>
                <a:latin typeface="Century Gothic"/>
                <a:ea typeface="+mn-ea"/>
                <a:cs typeface="+mn-cs"/>
              </a:rPr>
              <a:t>es, because it’s important.</a:t>
            </a:r>
          </a:p>
        </p:txBody>
      </p:sp>
      <p:sp>
        <p:nvSpPr>
          <p:cNvPr id="45" name="TextBox 44"/>
          <p:cNvSpPr txBox="1"/>
          <p:nvPr/>
        </p:nvSpPr>
        <p:spPr>
          <a:xfrm>
            <a:off x="9725915" y="1410054"/>
            <a:ext cx="2449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No, because it’s difficult.</a:t>
            </a:r>
            <a:endParaRPr kumimoji="0" lang="en-US" sz="2000" b="0" i="0" u="none" strike="noStrike" kern="1200" cap="none" spc="0" normalizeH="0" baseline="0" noProof="0" dirty="0">
              <a:ln>
                <a:noFill/>
              </a:ln>
              <a:effectLst/>
              <a:uLnTx/>
              <a:uFillTx/>
              <a:latin typeface="Century Gothic"/>
            </a:endParaRPr>
          </a:p>
        </p:txBody>
      </p:sp>
      <p:sp>
        <p:nvSpPr>
          <p:cNvPr id="48" name="TextBox 47"/>
          <p:cNvSpPr txBox="1"/>
          <p:nvPr/>
        </p:nvSpPr>
        <p:spPr>
          <a:xfrm>
            <a:off x="3141482" y="3684069"/>
            <a:ext cx="2877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When there is no rain</a:t>
            </a:r>
            <a:endParaRPr kumimoji="0" lang="en-US" sz="2000" b="0" i="0" u="none" strike="noStrike" kern="1200" cap="none" spc="0" normalizeH="0" baseline="0" noProof="0" dirty="0">
              <a:ln>
                <a:noFill/>
              </a:ln>
              <a:effectLst/>
              <a:uLnTx/>
              <a:uFillTx/>
              <a:latin typeface="Century Gothic"/>
            </a:endParaRPr>
          </a:p>
        </p:txBody>
      </p:sp>
      <p:sp>
        <p:nvSpPr>
          <p:cNvPr id="52" name="TextBox 51"/>
          <p:cNvSpPr txBox="1"/>
          <p:nvPr/>
        </p:nvSpPr>
        <p:spPr>
          <a:xfrm>
            <a:off x="6302719" y="5860013"/>
            <a:ext cx="2458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it’s fun.</a:t>
            </a:r>
          </a:p>
        </p:txBody>
      </p:sp>
      <p:sp>
        <p:nvSpPr>
          <p:cNvPr id="53" name="TextBox 52"/>
          <p:cNvSpPr txBox="1"/>
          <p:nvPr/>
        </p:nvSpPr>
        <p:spPr>
          <a:xfrm>
            <a:off x="9320844" y="5827528"/>
            <a:ext cx="2681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every week.</a:t>
            </a:r>
          </a:p>
        </p:txBody>
      </p:sp>
      <p:sp>
        <p:nvSpPr>
          <p:cNvPr id="54" name="TextBox 53"/>
          <p:cNvSpPr txBox="1"/>
          <p:nvPr/>
        </p:nvSpPr>
        <p:spPr>
          <a:xfrm>
            <a:off x="3061259" y="5860013"/>
            <a:ext cx="27876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a:t>
            </a:r>
            <a:r>
              <a:rPr kumimoji="0" lang="en-US" sz="2000" b="0" i="0" u="none" strike="noStrike" kern="1200" cap="none" spc="0" normalizeH="0" baseline="0" noProof="0" dirty="0">
                <a:ln>
                  <a:noFill/>
                </a:ln>
                <a:effectLst/>
                <a:uLnTx/>
                <a:uFillTx/>
                <a:latin typeface="Century Gothic"/>
                <a:ea typeface="+mn-ea"/>
                <a:cs typeface="+mn-cs"/>
              </a:rPr>
              <a:t>o, we go by bike</a:t>
            </a:r>
          </a:p>
        </p:txBody>
      </p:sp>
      <p:sp>
        <p:nvSpPr>
          <p:cNvPr id="59" name="TextBox 58"/>
          <p:cNvSpPr txBox="1"/>
          <p:nvPr/>
        </p:nvSpPr>
        <p:spPr>
          <a:xfrm>
            <a:off x="458074" y="5821471"/>
            <a:ext cx="2420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a:t>
            </a:r>
            <a:r>
              <a:rPr kumimoji="0" lang="en-US" sz="2000" b="0" i="0" u="none" strike="noStrike" kern="1200" cap="none" spc="0" normalizeH="0" baseline="0" noProof="0" dirty="0">
                <a:ln>
                  <a:noFill/>
                </a:ln>
                <a:effectLst/>
                <a:uLnTx/>
                <a:uFillTx/>
                <a:latin typeface="Century Gothic"/>
                <a:ea typeface="+mn-ea"/>
                <a:cs typeface="+mn-cs"/>
              </a:rPr>
              <a:t>o, we go by bus</a:t>
            </a:r>
          </a:p>
        </p:txBody>
      </p:sp>
      <p:sp>
        <p:nvSpPr>
          <p:cNvPr id="61" name="TextBox 60"/>
          <p:cNvSpPr txBox="1"/>
          <p:nvPr/>
        </p:nvSpPr>
        <p:spPr>
          <a:xfrm>
            <a:off x="471817" y="3542895"/>
            <a:ext cx="2167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S</a:t>
            </a:r>
            <a:r>
              <a:rPr kumimoji="0" lang="en-US" sz="2000" b="0" i="0" u="none" strike="noStrike" kern="1200" cap="none" spc="0" normalizeH="0" baseline="0" noProof="0" dirty="0" err="1">
                <a:ln>
                  <a:noFill/>
                </a:ln>
                <a:effectLst/>
                <a:uLnTx/>
                <a:uFillTx/>
                <a:latin typeface="Century Gothic"/>
                <a:ea typeface="+mn-ea"/>
                <a:cs typeface="+mn-cs"/>
              </a:rPr>
              <a:t>ometimes</a:t>
            </a:r>
            <a:r>
              <a:rPr kumimoji="0" lang="en-US" sz="2000" b="0" i="0" u="none" strike="noStrike" kern="1200" cap="none" spc="0" normalizeH="0" baseline="0" noProof="0" dirty="0">
                <a:ln>
                  <a:noFill/>
                </a:ln>
                <a:effectLst/>
                <a:uLnTx/>
                <a:uFillTx/>
                <a:latin typeface="Century Gothic"/>
                <a:ea typeface="+mn-ea"/>
                <a:cs typeface="+mn-cs"/>
              </a:rPr>
              <a:t> on the weekends</a:t>
            </a:r>
          </a:p>
        </p:txBody>
      </p:sp>
      <p:sp>
        <p:nvSpPr>
          <p:cNvPr id="64" name="TextBox 63"/>
          <p:cNvSpPr txBox="1"/>
          <p:nvPr/>
        </p:nvSpPr>
        <p:spPr>
          <a:xfrm>
            <a:off x="857344" y="16460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5" name="TextBox 64"/>
          <p:cNvSpPr txBox="1"/>
          <p:nvPr/>
        </p:nvSpPr>
        <p:spPr>
          <a:xfrm>
            <a:off x="3573262" y="157705"/>
            <a:ext cx="479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6" name="TextBox 65"/>
          <p:cNvSpPr txBox="1"/>
          <p:nvPr/>
        </p:nvSpPr>
        <p:spPr>
          <a:xfrm>
            <a:off x="805969" y="21859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7" name="TextBox 66"/>
          <p:cNvSpPr txBox="1"/>
          <p:nvPr/>
        </p:nvSpPr>
        <p:spPr>
          <a:xfrm>
            <a:off x="3547738" y="2177842"/>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8" name="TextBox 67"/>
          <p:cNvSpPr txBox="1"/>
          <p:nvPr/>
        </p:nvSpPr>
        <p:spPr>
          <a:xfrm>
            <a:off x="831493" y="4299580"/>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9" name="TextBox 68"/>
          <p:cNvSpPr txBox="1"/>
          <p:nvPr/>
        </p:nvSpPr>
        <p:spPr>
          <a:xfrm>
            <a:off x="3573262" y="429150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0" name="TextBox 69"/>
          <p:cNvSpPr txBox="1"/>
          <p:nvPr/>
        </p:nvSpPr>
        <p:spPr>
          <a:xfrm>
            <a:off x="6848308" y="15335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1" name="TextBox 70"/>
          <p:cNvSpPr txBox="1"/>
          <p:nvPr/>
        </p:nvSpPr>
        <p:spPr>
          <a:xfrm>
            <a:off x="9590077" y="14527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2" name="TextBox 71"/>
          <p:cNvSpPr txBox="1"/>
          <p:nvPr/>
        </p:nvSpPr>
        <p:spPr>
          <a:xfrm>
            <a:off x="6835606" y="216015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3" name="TextBox 72"/>
          <p:cNvSpPr txBox="1"/>
          <p:nvPr/>
        </p:nvSpPr>
        <p:spPr>
          <a:xfrm>
            <a:off x="9577375" y="2152077"/>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4" name="TextBox 73"/>
          <p:cNvSpPr txBox="1"/>
          <p:nvPr/>
        </p:nvSpPr>
        <p:spPr>
          <a:xfrm>
            <a:off x="6863894" y="4273828"/>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5" name="TextBox 74"/>
          <p:cNvSpPr txBox="1"/>
          <p:nvPr/>
        </p:nvSpPr>
        <p:spPr>
          <a:xfrm>
            <a:off x="9605663" y="4265751"/>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57" name="TextBox 36">
            <a:extLst>
              <a:ext uri="{FF2B5EF4-FFF2-40B4-BE49-F238E27FC236}">
                <a16:creationId xmlns:a16="http://schemas.microsoft.com/office/drawing/2014/main" id="{ADA17922-47D9-0648-90D0-4BF88159F67A}"/>
              </a:ext>
            </a:extLst>
          </p:cNvPr>
          <p:cNvSpPr txBox="1"/>
          <p:nvPr/>
        </p:nvSpPr>
        <p:spPr>
          <a:xfrm>
            <a:off x="156591" y="1476795"/>
            <a:ext cx="30195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in the afternoon.</a:t>
            </a:r>
          </a:p>
        </p:txBody>
      </p:sp>
      <p:sp>
        <p:nvSpPr>
          <p:cNvPr id="58" name="TextBox 37">
            <a:extLst>
              <a:ext uri="{FF2B5EF4-FFF2-40B4-BE49-F238E27FC236}">
                <a16:creationId xmlns:a16="http://schemas.microsoft.com/office/drawing/2014/main" id="{0B2EBC8D-D23E-464A-9004-49505E413DA1}"/>
              </a:ext>
            </a:extLst>
          </p:cNvPr>
          <p:cNvSpPr txBox="1"/>
          <p:nvPr/>
        </p:nvSpPr>
        <p:spPr>
          <a:xfrm>
            <a:off x="3250591" y="1433905"/>
            <a:ext cx="25450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tennis and football.</a:t>
            </a:r>
          </a:p>
        </p:txBody>
      </p:sp>
      <p:pic>
        <p:nvPicPr>
          <p:cNvPr id="12" name="Imagen 11" descr="Forma, Círculo&#10;&#10;Descripción generada automáticamente">
            <a:extLst>
              <a:ext uri="{FF2B5EF4-FFF2-40B4-BE49-F238E27FC236}">
                <a16:creationId xmlns:a16="http://schemas.microsoft.com/office/drawing/2014/main" id="{428221EA-8747-F347-A2A2-017FC89FA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94" y="232021"/>
            <a:ext cx="1174479" cy="1174479"/>
          </a:xfrm>
          <a:prstGeom prst="rect">
            <a:avLst/>
          </a:prstGeom>
        </p:spPr>
      </p:pic>
      <p:pic>
        <p:nvPicPr>
          <p:cNvPr id="14" name="Imagen 13" descr="Forma, Círculo&#10;&#10;Descripción generada automáticamente">
            <a:extLst>
              <a:ext uri="{FF2B5EF4-FFF2-40B4-BE49-F238E27FC236}">
                <a16:creationId xmlns:a16="http://schemas.microsoft.com/office/drawing/2014/main" id="{DC51B662-C536-BB4F-8835-38151EC46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113" y="196901"/>
            <a:ext cx="1267343" cy="1267343"/>
          </a:xfrm>
          <a:prstGeom prst="rect">
            <a:avLst/>
          </a:prstGeom>
        </p:spPr>
      </p:pic>
      <p:pic>
        <p:nvPicPr>
          <p:cNvPr id="1028" name="Picture 4" descr="flowers clipart - Clip Art Library">
            <a:extLst>
              <a:ext uri="{FF2B5EF4-FFF2-40B4-BE49-F238E27FC236}">
                <a16:creationId xmlns:a16="http://schemas.microsoft.com/office/drawing/2014/main" id="{AE9DE4B6-CA53-3E4F-99F6-2D9EBBB921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6763" y="2633145"/>
            <a:ext cx="1694213" cy="96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Education College Clip art - academi png download - 512*512 ...">
            <a:extLst>
              <a:ext uri="{FF2B5EF4-FFF2-40B4-BE49-F238E27FC236}">
                <a16:creationId xmlns:a16="http://schemas.microsoft.com/office/drawing/2014/main" id="{5F1880B9-D391-254E-812B-822CA4B5DD6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9633" y="4433080"/>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uses Images Free, Download Free Houses Images Free png ...">
            <a:extLst>
              <a:ext uri="{FF2B5EF4-FFF2-40B4-BE49-F238E27FC236}">
                <a16:creationId xmlns:a16="http://schemas.microsoft.com/office/drawing/2014/main" id="{51E9595F-EC6F-5949-9C4D-3BF762A3F6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3388" y="4427070"/>
            <a:ext cx="1410708" cy="14424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 clipart png - Clip Art Library">
            <a:extLst>
              <a:ext uri="{FF2B5EF4-FFF2-40B4-BE49-F238E27FC236}">
                <a16:creationId xmlns:a16="http://schemas.microsoft.com/office/drawing/2014/main" id="{40B501E9-F577-554A-AA02-8077212CD6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4553" y="2667759"/>
            <a:ext cx="1649048" cy="104089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48D09351-1D99-A342-ACE7-D0702317026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1710" y="305522"/>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Dibujo animado de un personaje animado&#10;&#10;Descripción generada automáticamente con confianza media">
            <a:extLst>
              <a:ext uri="{FF2B5EF4-FFF2-40B4-BE49-F238E27FC236}">
                <a16:creationId xmlns:a16="http://schemas.microsoft.com/office/drawing/2014/main" id="{9FBFEEE1-07B8-6448-82BD-F37C2F8F3C1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35606" y="2575101"/>
            <a:ext cx="1112104" cy="1080499"/>
          </a:xfrm>
          <a:prstGeom prst="rect">
            <a:avLst/>
          </a:prstGeom>
        </p:spPr>
      </p:pic>
      <p:pic>
        <p:nvPicPr>
          <p:cNvPr id="19" name="Imagen 18" descr="Dibujo animado de un personaje de caricatura&#10;&#10;Descripción generada automáticamente con confianza media">
            <a:extLst>
              <a:ext uri="{FF2B5EF4-FFF2-40B4-BE49-F238E27FC236}">
                <a16:creationId xmlns:a16="http://schemas.microsoft.com/office/drawing/2014/main" id="{6545ABAE-A9AF-F94E-861F-8F69B6B1E33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406921" y="2393285"/>
            <a:ext cx="1199662" cy="1243220"/>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0D3108C2-FF12-A940-AB45-A4F0073F4A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24226" y="4452162"/>
            <a:ext cx="1194152" cy="1194152"/>
          </a:xfrm>
          <a:prstGeom prst="rect">
            <a:avLst/>
          </a:prstGeom>
        </p:spPr>
      </p:pic>
      <p:pic>
        <p:nvPicPr>
          <p:cNvPr id="36" name="Imagen 35">
            <a:extLst>
              <a:ext uri="{FF2B5EF4-FFF2-40B4-BE49-F238E27FC236}">
                <a16:creationId xmlns:a16="http://schemas.microsoft.com/office/drawing/2014/main" id="{9C9565AB-BDF0-344C-A0A9-4E93DE0994E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78216" y="4465806"/>
            <a:ext cx="1194152" cy="1194152"/>
          </a:xfrm>
          <a:prstGeom prst="rect">
            <a:avLst/>
          </a:prstGeom>
        </p:spPr>
      </p:pic>
      <p:pic>
        <p:nvPicPr>
          <p:cNvPr id="62" name="Imagen 61">
            <a:extLst>
              <a:ext uri="{FF2B5EF4-FFF2-40B4-BE49-F238E27FC236}">
                <a16:creationId xmlns:a16="http://schemas.microsoft.com/office/drawing/2014/main" id="{C088FB26-B214-6F44-9E83-B84D74F7147D}"/>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6835606" y="226263"/>
            <a:ext cx="1974069" cy="1272177"/>
          </a:xfrm>
          <a:prstGeom prst="rect">
            <a:avLst/>
          </a:prstGeom>
        </p:spPr>
      </p:pic>
    </p:spTree>
    <p:extLst>
      <p:ext uri="{BB962C8B-B14F-4D97-AF65-F5344CB8AC3E}">
        <p14:creationId xmlns:p14="http://schemas.microsoft.com/office/powerpoint/2010/main" val="400695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chemeClr val="tx1"/>
                </a:solidFill>
                <a:effectLst/>
                <a:ea typeface="+mn-ea"/>
                <a:cs typeface="+mn-cs"/>
              </a:rPr>
              <a:t>1.</a:t>
            </a:r>
            <a:endParaRPr lang="en-GB" dirty="0">
              <a:solidFill>
                <a:schemeClr val="tx1"/>
              </a:solidFill>
              <a:effectLst/>
            </a:endParaRPr>
          </a:p>
        </p:txBody>
      </p:sp>
      <p:sp>
        <p:nvSpPr>
          <p:cNvPr id="42" name="TextBox 41"/>
          <p:cNvSpPr txBox="1"/>
          <p:nvPr/>
        </p:nvSpPr>
        <p:spPr>
          <a:xfrm>
            <a:off x="3580312" y="3519521"/>
            <a:ext cx="23137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with exercise.</a:t>
            </a:r>
          </a:p>
        </p:txBody>
      </p:sp>
      <p:sp>
        <p:nvSpPr>
          <p:cNvPr id="43" name="TextBox 42"/>
          <p:cNvSpPr txBox="1"/>
          <p:nvPr/>
        </p:nvSpPr>
        <p:spPr>
          <a:xfrm>
            <a:off x="252079" y="3483594"/>
            <a:ext cx="2861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with healthy food.</a:t>
            </a:r>
          </a:p>
        </p:txBody>
      </p:sp>
      <p:sp>
        <p:nvSpPr>
          <p:cNvPr id="50" name="TextBox 49"/>
          <p:cNvSpPr txBox="1"/>
          <p:nvPr/>
        </p:nvSpPr>
        <p:spPr>
          <a:xfrm>
            <a:off x="202591" y="5575728"/>
            <a:ext cx="2960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a:t>
            </a:r>
            <a:r>
              <a:rPr lang="en-US" sz="2000" dirty="0">
                <a:latin typeface="Century Gothic"/>
              </a:rPr>
              <a:t>because it’s boring.</a:t>
            </a:r>
            <a:endParaRPr kumimoji="0" lang="en-US" sz="2000" b="0" i="0" u="none" strike="noStrike" kern="1200" cap="none" spc="0" normalizeH="0" baseline="0" noProof="0" dirty="0">
              <a:ln>
                <a:noFill/>
              </a:ln>
              <a:effectLst/>
              <a:uLnTx/>
              <a:uFillTx/>
              <a:latin typeface="Century Gothic"/>
            </a:endParaRPr>
          </a:p>
        </p:txBody>
      </p:sp>
      <p:sp>
        <p:nvSpPr>
          <p:cNvPr id="51" name="TextBox 50"/>
          <p:cNvSpPr txBox="1"/>
          <p:nvPr/>
        </p:nvSpPr>
        <p:spPr>
          <a:xfrm>
            <a:off x="3401506" y="5630092"/>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in different sports.</a:t>
            </a:r>
          </a:p>
        </p:txBody>
      </p:sp>
      <p:sp>
        <p:nvSpPr>
          <p:cNvPr id="53" name="TextBox 52"/>
          <p:cNvSpPr txBox="1"/>
          <p:nvPr/>
        </p:nvSpPr>
        <p:spPr>
          <a:xfrm>
            <a:off x="6734450" y="1428746"/>
            <a:ext cx="2069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Yes, because they are tasty.</a:t>
            </a:r>
            <a:endParaRPr kumimoji="0" lang="en-US" sz="2000" b="0" i="0" u="none" strike="noStrike" kern="1200" cap="none" spc="0" normalizeH="0" baseline="0" noProof="0" dirty="0">
              <a:ln>
                <a:noFill/>
              </a:ln>
              <a:effectLst/>
              <a:uLnTx/>
              <a:uFillTx/>
              <a:latin typeface="Century Gothic"/>
            </a:endParaRPr>
          </a:p>
        </p:txBody>
      </p:sp>
      <p:sp>
        <p:nvSpPr>
          <p:cNvPr id="54" name="TextBox 53"/>
          <p:cNvSpPr txBox="1"/>
          <p:nvPr/>
        </p:nvSpPr>
        <p:spPr>
          <a:xfrm>
            <a:off x="9580413" y="1456010"/>
            <a:ext cx="2240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No, because we never cook. </a:t>
            </a:r>
            <a:endParaRPr kumimoji="0" lang="en-US" sz="2000" b="0" i="0" u="none" strike="noStrike" kern="1200" cap="none" spc="0" normalizeH="0" baseline="0" noProof="0" dirty="0">
              <a:ln>
                <a:noFill/>
              </a:ln>
              <a:effectLst/>
              <a:uLnTx/>
              <a:uFillTx/>
              <a:latin typeface="Century Gothic"/>
            </a:endParaRPr>
          </a:p>
        </p:txBody>
      </p:sp>
      <p:sp>
        <p:nvSpPr>
          <p:cNvPr id="56" name="TextBox 55"/>
          <p:cNvSpPr txBox="1"/>
          <p:nvPr/>
        </p:nvSpPr>
        <p:spPr>
          <a:xfrm>
            <a:off x="6192103" y="3483594"/>
            <a:ext cx="2347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to go to the city.</a:t>
            </a:r>
          </a:p>
        </p:txBody>
      </p:sp>
      <p:sp>
        <p:nvSpPr>
          <p:cNvPr id="57" name="TextBox 56"/>
          <p:cNvSpPr txBox="1"/>
          <p:nvPr/>
        </p:nvSpPr>
        <p:spPr>
          <a:xfrm>
            <a:off x="10174256" y="3460292"/>
            <a:ext cx="167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Yes, on the weekends.</a:t>
            </a:r>
            <a:endParaRPr kumimoji="0" lang="en-US" sz="2000" b="0" i="0" u="none" strike="noStrike" kern="1200" cap="none" spc="0" normalizeH="0" baseline="0" noProof="0" dirty="0">
              <a:ln>
                <a:noFill/>
              </a:ln>
              <a:effectLst/>
              <a:uLnTx/>
              <a:uFillTx/>
              <a:latin typeface="Century Gothic"/>
            </a:endParaRPr>
          </a:p>
        </p:txBody>
      </p:sp>
      <p:sp>
        <p:nvSpPr>
          <p:cNvPr id="59" name="TextBox 58"/>
          <p:cNvSpPr txBox="1"/>
          <p:nvPr/>
        </p:nvSpPr>
        <p:spPr>
          <a:xfrm>
            <a:off x="9553210" y="5595397"/>
            <a:ext cx="25230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it’s good for your heart.</a:t>
            </a:r>
          </a:p>
        </p:txBody>
      </p:sp>
      <p:sp>
        <p:nvSpPr>
          <p:cNvPr id="60" name="TextBox 59"/>
          <p:cNvSpPr txBox="1"/>
          <p:nvPr/>
        </p:nvSpPr>
        <p:spPr>
          <a:xfrm>
            <a:off x="6247470" y="5604551"/>
            <a:ext cx="256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because there are many benefits.</a:t>
            </a:r>
          </a:p>
        </p:txBody>
      </p:sp>
      <p:sp>
        <p:nvSpPr>
          <p:cNvPr id="64" name="TextBox 63"/>
          <p:cNvSpPr txBox="1"/>
          <p:nvPr/>
        </p:nvSpPr>
        <p:spPr>
          <a:xfrm>
            <a:off x="892583" y="151411"/>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5" name="TextBox 64"/>
          <p:cNvSpPr txBox="1"/>
          <p:nvPr/>
        </p:nvSpPr>
        <p:spPr>
          <a:xfrm>
            <a:off x="3625898" y="18256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6" name="TextBox 65"/>
          <p:cNvSpPr txBox="1"/>
          <p:nvPr/>
        </p:nvSpPr>
        <p:spPr>
          <a:xfrm>
            <a:off x="881487" y="223676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7" name="TextBox 66"/>
          <p:cNvSpPr txBox="1"/>
          <p:nvPr/>
        </p:nvSpPr>
        <p:spPr>
          <a:xfrm>
            <a:off x="3700261" y="224326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8" name="TextBox 67"/>
          <p:cNvSpPr txBox="1"/>
          <p:nvPr/>
        </p:nvSpPr>
        <p:spPr>
          <a:xfrm>
            <a:off x="893753" y="428038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9" name="TextBox 68"/>
          <p:cNvSpPr txBox="1"/>
          <p:nvPr/>
        </p:nvSpPr>
        <p:spPr>
          <a:xfrm>
            <a:off x="3712527" y="428689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0" name="TextBox 69"/>
          <p:cNvSpPr txBox="1"/>
          <p:nvPr/>
        </p:nvSpPr>
        <p:spPr>
          <a:xfrm>
            <a:off x="6805574" y="1564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2" name="TextBox 71"/>
          <p:cNvSpPr txBox="1"/>
          <p:nvPr/>
        </p:nvSpPr>
        <p:spPr>
          <a:xfrm>
            <a:off x="6832777" y="220184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3" name="TextBox 72"/>
          <p:cNvSpPr txBox="1"/>
          <p:nvPr/>
        </p:nvSpPr>
        <p:spPr>
          <a:xfrm>
            <a:off x="9580413" y="2208348"/>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4" name="TextBox 73"/>
          <p:cNvSpPr txBox="1"/>
          <p:nvPr/>
        </p:nvSpPr>
        <p:spPr>
          <a:xfrm>
            <a:off x="6864897" y="432779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5" name="TextBox 74"/>
          <p:cNvSpPr txBox="1"/>
          <p:nvPr/>
        </p:nvSpPr>
        <p:spPr>
          <a:xfrm>
            <a:off x="9584462" y="4334486"/>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58" name="TextBox 3">
            <a:extLst>
              <a:ext uri="{FF2B5EF4-FFF2-40B4-BE49-F238E27FC236}">
                <a16:creationId xmlns:a16="http://schemas.microsoft.com/office/drawing/2014/main" id="{BA49042C-8F0A-1146-B1AF-AE000008291A}"/>
              </a:ext>
            </a:extLst>
          </p:cNvPr>
          <p:cNvSpPr txBox="1"/>
          <p:nvPr/>
        </p:nvSpPr>
        <p:spPr>
          <a:xfrm>
            <a:off x="693737" y="1614058"/>
            <a:ext cx="2330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Yes, in a team.</a:t>
            </a:r>
            <a:endParaRPr kumimoji="0" lang="en-US" sz="2000" b="0" i="0" u="none" strike="noStrike" kern="1200" cap="none" spc="0" normalizeH="0" baseline="0" noProof="0" dirty="0">
              <a:ln>
                <a:noFill/>
              </a:ln>
              <a:effectLst/>
              <a:uLnTx/>
              <a:uFillTx/>
              <a:latin typeface="Century Gothic"/>
            </a:endParaRPr>
          </a:p>
        </p:txBody>
      </p:sp>
      <p:sp>
        <p:nvSpPr>
          <p:cNvPr id="61" name="TextBox 36">
            <a:extLst>
              <a:ext uri="{FF2B5EF4-FFF2-40B4-BE49-F238E27FC236}">
                <a16:creationId xmlns:a16="http://schemas.microsoft.com/office/drawing/2014/main" id="{DB936D46-CEAB-1C4F-B7AD-5F12A8CA0671}"/>
              </a:ext>
            </a:extLst>
          </p:cNvPr>
          <p:cNvSpPr txBox="1"/>
          <p:nvPr/>
        </p:nvSpPr>
        <p:spPr>
          <a:xfrm>
            <a:off x="3401506" y="1473828"/>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Sometimes in the square.</a:t>
            </a:r>
          </a:p>
        </p:txBody>
      </p:sp>
      <p:pic>
        <p:nvPicPr>
          <p:cNvPr id="2050" name="Picture 2" descr="boy and girl drawing - Clip Art Library">
            <a:extLst>
              <a:ext uri="{FF2B5EF4-FFF2-40B4-BE49-F238E27FC236}">
                <a16:creationId xmlns:a16="http://schemas.microsoft.com/office/drawing/2014/main" id="{09E042E4-5CAE-5A48-827B-CD8AD900B19C}"/>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104755" y="147258"/>
            <a:ext cx="1104533" cy="1505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y and girl drawing - Clip Art Library">
            <a:extLst>
              <a:ext uri="{FF2B5EF4-FFF2-40B4-BE49-F238E27FC236}">
                <a16:creationId xmlns:a16="http://schemas.microsoft.com/office/drawing/2014/main" id="{4DE82FCA-19F7-C848-AEC1-917E27097E5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363781" y="182563"/>
            <a:ext cx="922049" cy="15695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0A1E99B2-A19B-FF41-BAEC-F9F59543A7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523" y="2352056"/>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School Education College Clip art - academi png download - 512*512 ...">
            <a:extLst>
              <a:ext uri="{FF2B5EF4-FFF2-40B4-BE49-F238E27FC236}">
                <a16:creationId xmlns:a16="http://schemas.microsoft.com/office/drawing/2014/main" id="{BB2D1501-5F38-AB4A-ABDE-2DFC5741D2B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47128" y="4358098"/>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rural areas - Clip Art Library">
            <a:extLst>
              <a:ext uri="{FF2B5EF4-FFF2-40B4-BE49-F238E27FC236}">
                <a16:creationId xmlns:a16="http://schemas.microsoft.com/office/drawing/2014/main" id="{EBFE99A0-1D5B-CC43-BAF0-F85E534E51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987" y="4717780"/>
            <a:ext cx="1452663" cy="9209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CE67AC2-9154-7B49-9566-0047943BFD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7294" y="193567"/>
            <a:ext cx="1634118" cy="1246866"/>
          </a:xfrm>
          <a:prstGeom prst="rect">
            <a:avLst/>
          </a:prstGeom>
        </p:spPr>
      </p:pic>
      <p:pic>
        <p:nvPicPr>
          <p:cNvPr id="4" name="Imagen 3">
            <a:extLst>
              <a:ext uri="{FF2B5EF4-FFF2-40B4-BE49-F238E27FC236}">
                <a16:creationId xmlns:a16="http://schemas.microsoft.com/office/drawing/2014/main" id="{164ACCDC-362F-564C-8489-210D9C0F03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3022" y="430567"/>
            <a:ext cx="1698062" cy="984300"/>
          </a:xfrm>
          <a:prstGeom prst="rect">
            <a:avLst/>
          </a:prstGeom>
        </p:spPr>
      </p:pic>
      <p:sp>
        <p:nvSpPr>
          <p:cNvPr id="82" name="TextBox 70">
            <a:extLst>
              <a:ext uri="{FF2B5EF4-FFF2-40B4-BE49-F238E27FC236}">
                <a16:creationId xmlns:a16="http://schemas.microsoft.com/office/drawing/2014/main" id="{F14E3A77-6CB1-784E-AE36-94D2724849D2}"/>
              </a:ext>
            </a:extLst>
          </p:cNvPr>
          <p:cNvSpPr txBox="1"/>
          <p:nvPr/>
        </p:nvSpPr>
        <p:spPr>
          <a:xfrm>
            <a:off x="9553210" y="16292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a:ea typeface="+mn-ea"/>
                <a:cs typeface="+mn-cs"/>
              </a:rPr>
              <a:t>(m)</a:t>
            </a:r>
          </a:p>
        </p:txBody>
      </p:sp>
      <p:pic>
        <p:nvPicPr>
          <p:cNvPr id="7" name="Imagen 6">
            <a:extLst>
              <a:ext uri="{FF2B5EF4-FFF2-40B4-BE49-F238E27FC236}">
                <a16:creationId xmlns:a16="http://schemas.microsoft.com/office/drawing/2014/main" id="{5800707A-BABE-5B42-AA44-84565C6E10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853" y="2463097"/>
            <a:ext cx="1673709" cy="1045373"/>
          </a:xfrm>
          <a:prstGeom prst="rect">
            <a:avLst/>
          </a:prstGeom>
        </p:spPr>
      </p:pic>
      <p:pic>
        <p:nvPicPr>
          <p:cNvPr id="11" name="Imagen 10">
            <a:extLst>
              <a:ext uri="{FF2B5EF4-FFF2-40B4-BE49-F238E27FC236}">
                <a16:creationId xmlns:a16="http://schemas.microsoft.com/office/drawing/2014/main" id="{391B49C3-7A9E-5F4A-B57D-A84C2F401CF6}"/>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714201" y="2537161"/>
            <a:ext cx="2166396" cy="982360"/>
          </a:xfrm>
          <a:prstGeom prst="rect">
            <a:avLst/>
          </a:prstGeom>
        </p:spPr>
      </p:pic>
      <p:pic>
        <p:nvPicPr>
          <p:cNvPr id="13" name="Imagen 12">
            <a:extLst>
              <a:ext uri="{FF2B5EF4-FFF2-40B4-BE49-F238E27FC236}">
                <a16:creationId xmlns:a16="http://schemas.microsoft.com/office/drawing/2014/main" id="{E67E90A6-82F1-5A40-9203-BB7C0C71E80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01690" y="4393022"/>
            <a:ext cx="1471563" cy="1296377"/>
          </a:xfrm>
          <a:prstGeom prst="rect">
            <a:avLst/>
          </a:prstGeom>
        </p:spPr>
      </p:pic>
      <p:pic>
        <p:nvPicPr>
          <p:cNvPr id="19" name="Imagen 18">
            <a:extLst>
              <a:ext uri="{FF2B5EF4-FFF2-40B4-BE49-F238E27FC236}">
                <a16:creationId xmlns:a16="http://schemas.microsoft.com/office/drawing/2014/main" id="{E5BE38EB-1F90-A84E-8E5D-A6A046D6A11A}"/>
              </a:ext>
            </a:extLst>
          </p:cNvPr>
          <p:cNvPicPr>
            <a:picLocks noChangeAspect="1"/>
          </p:cNvPicPr>
          <p:nvPr/>
        </p:nvPicPr>
        <p:blipFill>
          <a:blip r:embed="rId13"/>
          <a:stretch>
            <a:fillRect/>
          </a:stretch>
        </p:blipFill>
        <p:spPr>
          <a:xfrm>
            <a:off x="9984189" y="4434679"/>
            <a:ext cx="1710781" cy="1169872"/>
          </a:xfrm>
          <a:prstGeom prst="rect">
            <a:avLst/>
          </a:prstGeom>
        </p:spPr>
      </p:pic>
      <p:pic>
        <p:nvPicPr>
          <p:cNvPr id="62" name="Imagen 61">
            <a:extLst>
              <a:ext uri="{FF2B5EF4-FFF2-40B4-BE49-F238E27FC236}">
                <a16:creationId xmlns:a16="http://schemas.microsoft.com/office/drawing/2014/main" id="{4A2C9306-E61A-9444-BA76-BA7EC0F97A02}"/>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3851590" y="2273853"/>
            <a:ext cx="1844919" cy="1188947"/>
          </a:xfrm>
          <a:prstGeom prst="rect">
            <a:avLst/>
          </a:prstGeom>
        </p:spPr>
      </p:pic>
    </p:spTree>
    <p:extLst>
      <p:ext uri="{BB962C8B-B14F-4D97-AF65-F5344CB8AC3E}">
        <p14:creationId xmlns:p14="http://schemas.microsoft.com/office/powerpoint/2010/main" val="1782286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chemeClr val="tx1"/>
                </a:solidFill>
                <a:effectLst/>
                <a:ea typeface="+mn-ea"/>
                <a:cs typeface="+mn-cs"/>
              </a:rPr>
              <a:t>1.</a:t>
            </a:r>
            <a:endParaRPr lang="en-GB" dirty="0">
              <a:solidFill>
                <a:schemeClr val="tx1"/>
              </a:solidFill>
              <a:effectLst/>
            </a:endParaRPr>
          </a:p>
        </p:txBody>
      </p:sp>
      <p:sp>
        <p:nvSpPr>
          <p:cNvPr id="40" name="TextBox 39"/>
          <p:cNvSpPr txBox="1"/>
          <p:nvPr/>
        </p:nvSpPr>
        <p:spPr>
          <a:xfrm>
            <a:off x="6125546" y="3764739"/>
            <a:ext cx="277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for her birthday.</a:t>
            </a:r>
          </a:p>
        </p:txBody>
      </p:sp>
      <p:sp>
        <p:nvSpPr>
          <p:cNvPr id="41" name="TextBox 40"/>
          <p:cNvSpPr txBox="1"/>
          <p:nvPr/>
        </p:nvSpPr>
        <p:spPr>
          <a:xfrm>
            <a:off x="9454811" y="3758873"/>
            <a:ext cx="2585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it’s expensive.  </a:t>
            </a:r>
          </a:p>
        </p:txBody>
      </p:sp>
      <p:sp>
        <p:nvSpPr>
          <p:cNvPr id="44" name="TextBox 43"/>
          <p:cNvSpPr txBox="1"/>
          <p:nvPr/>
        </p:nvSpPr>
        <p:spPr>
          <a:xfrm>
            <a:off x="6247470" y="1444191"/>
            <a:ext cx="27093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a:t>
            </a:r>
            <a:r>
              <a:rPr kumimoji="0" lang="en-US" sz="2000" b="0" i="0" u="none" strike="noStrike" kern="1200" cap="none" spc="0" normalizeH="0" baseline="0" noProof="0" dirty="0">
                <a:ln>
                  <a:noFill/>
                </a:ln>
                <a:effectLst/>
                <a:uLnTx/>
                <a:uFillTx/>
                <a:latin typeface="Century Gothic"/>
                <a:ea typeface="+mn-ea"/>
                <a:cs typeface="+mn-cs"/>
              </a:rPr>
              <a:t>es, because it’s important.</a:t>
            </a:r>
          </a:p>
        </p:txBody>
      </p:sp>
      <p:sp>
        <p:nvSpPr>
          <p:cNvPr id="45" name="TextBox 44"/>
          <p:cNvSpPr txBox="1"/>
          <p:nvPr/>
        </p:nvSpPr>
        <p:spPr>
          <a:xfrm>
            <a:off x="9725915" y="1410054"/>
            <a:ext cx="2449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No, because it’s difficult.</a:t>
            </a:r>
            <a:endParaRPr kumimoji="0" lang="en-US" sz="2000" b="0" i="0" u="none" strike="noStrike" kern="1200" cap="none" spc="0" normalizeH="0" baseline="0" noProof="0" dirty="0">
              <a:ln>
                <a:noFill/>
              </a:ln>
              <a:effectLst/>
              <a:uLnTx/>
              <a:uFillTx/>
              <a:latin typeface="Century Gothic"/>
            </a:endParaRPr>
          </a:p>
        </p:txBody>
      </p:sp>
      <p:sp>
        <p:nvSpPr>
          <p:cNvPr id="48" name="TextBox 47"/>
          <p:cNvSpPr txBox="1"/>
          <p:nvPr/>
        </p:nvSpPr>
        <p:spPr>
          <a:xfrm>
            <a:off x="3141482" y="3684069"/>
            <a:ext cx="2877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When there is no rain</a:t>
            </a:r>
            <a:endParaRPr kumimoji="0" lang="en-US" sz="2000" b="0" i="0" u="none" strike="noStrike" kern="1200" cap="none" spc="0" normalizeH="0" baseline="0" noProof="0" dirty="0">
              <a:ln>
                <a:noFill/>
              </a:ln>
              <a:effectLst/>
              <a:uLnTx/>
              <a:uFillTx/>
              <a:latin typeface="Century Gothic"/>
            </a:endParaRPr>
          </a:p>
        </p:txBody>
      </p:sp>
      <p:sp>
        <p:nvSpPr>
          <p:cNvPr id="52" name="TextBox 51"/>
          <p:cNvSpPr txBox="1"/>
          <p:nvPr/>
        </p:nvSpPr>
        <p:spPr>
          <a:xfrm>
            <a:off x="6302719" y="5860013"/>
            <a:ext cx="2458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it’s fun.</a:t>
            </a:r>
          </a:p>
        </p:txBody>
      </p:sp>
      <p:sp>
        <p:nvSpPr>
          <p:cNvPr id="53" name="TextBox 52"/>
          <p:cNvSpPr txBox="1"/>
          <p:nvPr/>
        </p:nvSpPr>
        <p:spPr>
          <a:xfrm>
            <a:off x="9320844" y="5827528"/>
            <a:ext cx="2681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every week.</a:t>
            </a:r>
          </a:p>
        </p:txBody>
      </p:sp>
      <p:sp>
        <p:nvSpPr>
          <p:cNvPr id="54" name="TextBox 53"/>
          <p:cNvSpPr txBox="1"/>
          <p:nvPr/>
        </p:nvSpPr>
        <p:spPr>
          <a:xfrm>
            <a:off x="3061259" y="5860013"/>
            <a:ext cx="27876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a:t>
            </a:r>
            <a:r>
              <a:rPr kumimoji="0" lang="en-US" sz="2000" b="0" i="0" u="none" strike="noStrike" kern="1200" cap="none" spc="0" normalizeH="0" baseline="0" noProof="0" dirty="0">
                <a:ln>
                  <a:noFill/>
                </a:ln>
                <a:effectLst/>
                <a:uLnTx/>
                <a:uFillTx/>
                <a:latin typeface="Century Gothic"/>
                <a:ea typeface="+mn-ea"/>
                <a:cs typeface="+mn-cs"/>
              </a:rPr>
              <a:t>o, we go by bike</a:t>
            </a:r>
          </a:p>
        </p:txBody>
      </p:sp>
      <p:sp>
        <p:nvSpPr>
          <p:cNvPr id="59" name="TextBox 58"/>
          <p:cNvSpPr txBox="1"/>
          <p:nvPr/>
        </p:nvSpPr>
        <p:spPr>
          <a:xfrm>
            <a:off x="458074" y="5821471"/>
            <a:ext cx="2420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a:t>
            </a:r>
            <a:r>
              <a:rPr kumimoji="0" lang="en-US" sz="2000" b="0" i="0" u="none" strike="noStrike" kern="1200" cap="none" spc="0" normalizeH="0" baseline="0" noProof="0" dirty="0">
                <a:ln>
                  <a:noFill/>
                </a:ln>
                <a:effectLst/>
                <a:uLnTx/>
                <a:uFillTx/>
                <a:latin typeface="Century Gothic"/>
                <a:ea typeface="+mn-ea"/>
                <a:cs typeface="+mn-cs"/>
              </a:rPr>
              <a:t>o, we go by bus</a:t>
            </a:r>
          </a:p>
        </p:txBody>
      </p:sp>
      <p:sp>
        <p:nvSpPr>
          <p:cNvPr id="61" name="TextBox 60"/>
          <p:cNvSpPr txBox="1"/>
          <p:nvPr/>
        </p:nvSpPr>
        <p:spPr>
          <a:xfrm>
            <a:off x="471817" y="3542895"/>
            <a:ext cx="2167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S</a:t>
            </a:r>
            <a:r>
              <a:rPr kumimoji="0" lang="en-US" sz="2000" b="0" i="0" u="none" strike="noStrike" kern="1200" cap="none" spc="0" normalizeH="0" baseline="0" noProof="0" dirty="0" err="1">
                <a:ln>
                  <a:noFill/>
                </a:ln>
                <a:effectLst/>
                <a:uLnTx/>
                <a:uFillTx/>
                <a:latin typeface="Century Gothic"/>
                <a:ea typeface="+mn-ea"/>
                <a:cs typeface="+mn-cs"/>
              </a:rPr>
              <a:t>ometimes</a:t>
            </a:r>
            <a:r>
              <a:rPr kumimoji="0" lang="en-US" sz="2000" b="0" i="0" u="none" strike="noStrike" kern="1200" cap="none" spc="0" normalizeH="0" baseline="0" noProof="0" dirty="0">
                <a:ln>
                  <a:noFill/>
                </a:ln>
                <a:effectLst/>
                <a:uLnTx/>
                <a:uFillTx/>
                <a:latin typeface="Century Gothic"/>
                <a:ea typeface="+mn-ea"/>
                <a:cs typeface="+mn-cs"/>
              </a:rPr>
              <a:t> on the weekends</a:t>
            </a:r>
          </a:p>
        </p:txBody>
      </p:sp>
      <p:sp>
        <p:nvSpPr>
          <p:cNvPr id="64" name="TextBox 63"/>
          <p:cNvSpPr txBox="1"/>
          <p:nvPr/>
        </p:nvSpPr>
        <p:spPr>
          <a:xfrm>
            <a:off x="857344" y="16460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5" name="TextBox 64"/>
          <p:cNvSpPr txBox="1"/>
          <p:nvPr/>
        </p:nvSpPr>
        <p:spPr>
          <a:xfrm>
            <a:off x="3573262" y="157705"/>
            <a:ext cx="479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6" name="TextBox 65"/>
          <p:cNvSpPr txBox="1"/>
          <p:nvPr/>
        </p:nvSpPr>
        <p:spPr>
          <a:xfrm>
            <a:off x="805969" y="21859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7" name="TextBox 66"/>
          <p:cNvSpPr txBox="1"/>
          <p:nvPr/>
        </p:nvSpPr>
        <p:spPr>
          <a:xfrm>
            <a:off x="3547738" y="2177842"/>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8" name="TextBox 67"/>
          <p:cNvSpPr txBox="1"/>
          <p:nvPr/>
        </p:nvSpPr>
        <p:spPr>
          <a:xfrm>
            <a:off x="831493" y="4299580"/>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9" name="TextBox 68"/>
          <p:cNvSpPr txBox="1"/>
          <p:nvPr/>
        </p:nvSpPr>
        <p:spPr>
          <a:xfrm>
            <a:off x="3573262" y="429150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0" name="TextBox 69"/>
          <p:cNvSpPr txBox="1"/>
          <p:nvPr/>
        </p:nvSpPr>
        <p:spPr>
          <a:xfrm>
            <a:off x="6848308" y="15335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1" name="TextBox 70"/>
          <p:cNvSpPr txBox="1"/>
          <p:nvPr/>
        </p:nvSpPr>
        <p:spPr>
          <a:xfrm>
            <a:off x="9590077" y="14527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2" name="TextBox 71"/>
          <p:cNvSpPr txBox="1"/>
          <p:nvPr/>
        </p:nvSpPr>
        <p:spPr>
          <a:xfrm>
            <a:off x="6835606" y="216015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3" name="TextBox 72"/>
          <p:cNvSpPr txBox="1"/>
          <p:nvPr/>
        </p:nvSpPr>
        <p:spPr>
          <a:xfrm>
            <a:off x="9577375" y="2152077"/>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4" name="TextBox 73"/>
          <p:cNvSpPr txBox="1"/>
          <p:nvPr/>
        </p:nvSpPr>
        <p:spPr>
          <a:xfrm>
            <a:off x="6863894" y="4273828"/>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5" name="TextBox 74"/>
          <p:cNvSpPr txBox="1"/>
          <p:nvPr/>
        </p:nvSpPr>
        <p:spPr>
          <a:xfrm>
            <a:off x="9605663" y="4265751"/>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57" name="TextBox 36">
            <a:extLst>
              <a:ext uri="{FF2B5EF4-FFF2-40B4-BE49-F238E27FC236}">
                <a16:creationId xmlns:a16="http://schemas.microsoft.com/office/drawing/2014/main" id="{ADA17922-47D9-0648-90D0-4BF88159F67A}"/>
              </a:ext>
            </a:extLst>
          </p:cNvPr>
          <p:cNvSpPr txBox="1"/>
          <p:nvPr/>
        </p:nvSpPr>
        <p:spPr>
          <a:xfrm>
            <a:off x="156591" y="1476795"/>
            <a:ext cx="30195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in the afternoon.</a:t>
            </a:r>
          </a:p>
        </p:txBody>
      </p:sp>
      <p:sp>
        <p:nvSpPr>
          <p:cNvPr id="58" name="TextBox 37">
            <a:extLst>
              <a:ext uri="{FF2B5EF4-FFF2-40B4-BE49-F238E27FC236}">
                <a16:creationId xmlns:a16="http://schemas.microsoft.com/office/drawing/2014/main" id="{0B2EBC8D-D23E-464A-9004-49505E413DA1}"/>
              </a:ext>
            </a:extLst>
          </p:cNvPr>
          <p:cNvSpPr txBox="1"/>
          <p:nvPr/>
        </p:nvSpPr>
        <p:spPr>
          <a:xfrm>
            <a:off x="3250591" y="1433905"/>
            <a:ext cx="25450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tennis and football.</a:t>
            </a:r>
          </a:p>
        </p:txBody>
      </p:sp>
      <p:pic>
        <p:nvPicPr>
          <p:cNvPr id="12" name="Imagen 11" descr="Forma, Círculo&#10;&#10;Descripción generada automáticamente">
            <a:extLst>
              <a:ext uri="{FF2B5EF4-FFF2-40B4-BE49-F238E27FC236}">
                <a16:creationId xmlns:a16="http://schemas.microsoft.com/office/drawing/2014/main" id="{428221EA-8747-F347-A2A2-017FC89FA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94" y="232021"/>
            <a:ext cx="1174479" cy="1174479"/>
          </a:xfrm>
          <a:prstGeom prst="rect">
            <a:avLst/>
          </a:prstGeom>
        </p:spPr>
      </p:pic>
      <p:pic>
        <p:nvPicPr>
          <p:cNvPr id="14" name="Imagen 13" descr="Forma, Círculo&#10;&#10;Descripción generada automáticamente">
            <a:extLst>
              <a:ext uri="{FF2B5EF4-FFF2-40B4-BE49-F238E27FC236}">
                <a16:creationId xmlns:a16="http://schemas.microsoft.com/office/drawing/2014/main" id="{DC51B662-C536-BB4F-8835-38151EC46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113" y="196901"/>
            <a:ext cx="1267343" cy="1267343"/>
          </a:xfrm>
          <a:prstGeom prst="rect">
            <a:avLst/>
          </a:prstGeom>
        </p:spPr>
      </p:pic>
      <p:pic>
        <p:nvPicPr>
          <p:cNvPr id="1028" name="Picture 4" descr="flowers clipart - Clip Art Library">
            <a:extLst>
              <a:ext uri="{FF2B5EF4-FFF2-40B4-BE49-F238E27FC236}">
                <a16:creationId xmlns:a16="http://schemas.microsoft.com/office/drawing/2014/main" id="{AE9DE4B6-CA53-3E4F-99F6-2D9EBBB921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6763" y="2633145"/>
            <a:ext cx="1694213" cy="96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Education College Clip art - academi png download - 512*512 ...">
            <a:extLst>
              <a:ext uri="{FF2B5EF4-FFF2-40B4-BE49-F238E27FC236}">
                <a16:creationId xmlns:a16="http://schemas.microsoft.com/office/drawing/2014/main" id="{5F1880B9-D391-254E-812B-822CA4B5DD6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9633" y="4433080"/>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uses Images Free, Download Free Houses Images Free png ...">
            <a:extLst>
              <a:ext uri="{FF2B5EF4-FFF2-40B4-BE49-F238E27FC236}">
                <a16:creationId xmlns:a16="http://schemas.microsoft.com/office/drawing/2014/main" id="{51E9595F-EC6F-5949-9C4D-3BF762A3F6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3388" y="4427070"/>
            <a:ext cx="1410708" cy="14424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 clipart png - Clip Art Library">
            <a:extLst>
              <a:ext uri="{FF2B5EF4-FFF2-40B4-BE49-F238E27FC236}">
                <a16:creationId xmlns:a16="http://schemas.microsoft.com/office/drawing/2014/main" id="{40B501E9-F577-554A-AA02-8077212CD6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4553" y="2667759"/>
            <a:ext cx="1649048" cy="1040895"/>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81">
            <a:extLst>
              <a:ext uri="{FF2B5EF4-FFF2-40B4-BE49-F238E27FC236}">
                <a16:creationId xmlns:a16="http://schemas.microsoft.com/office/drawing/2014/main" id="{6C68423C-CB75-9646-AB67-1FF3E3ECA4D3}"/>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6957789" y="287766"/>
            <a:ext cx="1674361" cy="1079032"/>
          </a:xfrm>
          <a:prstGeom prst="rect">
            <a:avLst/>
          </a:prstGeom>
        </p:spPr>
      </p:pic>
      <p:pic>
        <p:nvPicPr>
          <p:cNvPr id="83" name="Picture 2" descr="Free Human Body Outline Printable, Download Free Human Body ...">
            <a:extLst>
              <a:ext uri="{FF2B5EF4-FFF2-40B4-BE49-F238E27FC236}">
                <a16:creationId xmlns:a16="http://schemas.microsoft.com/office/drawing/2014/main" id="{48D09351-1D99-A342-ACE7-D0702317026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661710" y="305522"/>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Dibujo animado de un personaje animado&#10;&#10;Descripción generada automáticamente con confianza media">
            <a:extLst>
              <a:ext uri="{FF2B5EF4-FFF2-40B4-BE49-F238E27FC236}">
                <a16:creationId xmlns:a16="http://schemas.microsoft.com/office/drawing/2014/main" id="{9FBFEEE1-07B8-6448-82BD-F37C2F8F3C1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835606" y="2575101"/>
            <a:ext cx="1112104" cy="1080499"/>
          </a:xfrm>
          <a:prstGeom prst="rect">
            <a:avLst/>
          </a:prstGeom>
        </p:spPr>
      </p:pic>
      <p:pic>
        <p:nvPicPr>
          <p:cNvPr id="19" name="Imagen 18" descr="Dibujo animado de un personaje de caricatura&#10;&#10;Descripción generada automáticamente con confianza media">
            <a:extLst>
              <a:ext uri="{FF2B5EF4-FFF2-40B4-BE49-F238E27FC236}">
                <a16:creationId xmlns:a16="http://schemas.microsoft.com/office/drawing/2014/main" id="{6545ABAE-A9AF-F94E-861F-8F69B6B1E33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406921" y="2393285"/>
            <a:ext cx="1199662" cy="1243220"/>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0D3108C2-FF12-A940-AB45-A4F0073F4A4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24226" y="4452162"/>
            <a:ext cx="1194152" cy="1194152"/>
          </a:xfrm>
          <a:prstGeom prst="rect">
            <a:avLst/>
          </a:prstGeom>
        </p:spPr>
      </p:pic>
      <p:pic>
        <p:nvPicPr>
          <p:cNvPr id="36" name="Imagen 35">
            <a:extLst>
              <a:ext uri="{FF2B5EF4-FFF2-40B4-BE49-F238E27FC236}">
                <a16:creationId xmlns:a16="http://schemas.microsoft.com/office/drawing/2014/main" id="{9C9565AB-BDF0-344C-A0A9-4E93DE0994E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78216" y="4465806"/>
            <a:ext cx="1194152" cy="1194152"/>
          </a:xfrm>
          <a:prstGeom prst="rect">
            <a:avLst/>
          </a:prstGeom>
        </p:spPr>
      </p:pic>
      <p:sp>
        <p:nvSpPr>
          <p:cNvPr id="3" name="Anillo 2">
            <a:extLst>
              <a:ext uri="{FF2B5EF4-FFF2-40B4-BE49-F238E27FC236}">
                <a16:creationId xmlns:a16="http://schemas.microsoft.com/office/drawing/2014/main" id="{57F3EBB3-D7D5-C44F-94D2-0466471D6ECD}"/>
              </a:ext>
            </a:extLst>
          </p:cNvPr>
          <p:cNvSpPr/>
          <p:nvPr/>
        </p:nvSpPr>
        <p:spPr>
          <a:xfrm>
            <a:off x="217569" y="5075"/>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0" name="Anillo 79">
            <a:extLst>
              <a:ext uri="{FF2B5EF4-FFF2-40B4-BE49-F238E27FC236}">
                <a16:creationId xmlns:a16="http://schemas.microsoft.com/office/drawing/2014/main" id="{26F207D3-FF39-724A-AD19-741A44CB75E0}"/>
              </a:ext>
            </a:extLst>
          </p:cNvPr>
          <p:cNvSpPr/>
          <p:nvPr/>
        </p:nvSpPr>
        <p:spPr>
          <a:xfrm>
            <a:off x="2902424" y="2057006"/>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1" name="Anillo 80">
            <a:extLst>
              <a:ext uri="{FF2B5EF4-FFF2-40B4-BE49-F238E27FC236}">
                <a16:creationId xmlns:a16="http://schemas.microsoft.com/office/drawing/2014/main" id="{1B053BD5-0E7E-F74B-9E9D-D41C627350A5}"/>
              </a:ext>
            </a:extLst>
          </p:cNvPr>
          <p:cNvSpPr/>
          <p:nvPr/>
        </p:nvSpPr>
        <p:spPr>
          <a:xfrm>
            <a:off x="2917106" y="410990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4" name="Anillo 83">
            <a:extLst>
              <a:ext uri="{FF2B5EF4-FFF2-40B4-BE49-F238E27FC236}">
                <a16:creationId xmlns:a16="http://schemas.microsoft.com/office/drawing/2014/main" id="{D12D4A28-22DB-9540-BB5D-63B7F4EE0D96}"/>
              </a:ext>
            </a:extLst>
          </p:cNvPr>
          <p:cNvSpPr/>
          <p:nvPr/>
        </p:nvSpPr>
        <p:spPr>
          <a:xfrm>
            <a:off x="6279648" y="1669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85" name="Anillo 84">
            <a:extLst>
              <a:ext uri="{FF2B5EF4-FFF2-40B4-BE49-F238E27FC236}">
                <a16:creationId xmlns:a16="http://schemas.microsoft.com/office/drawing/2014/main" id="{18D1C007-D97E-9049-8FB3-0DE9058C9950}"/>
              </a:ext>
            </a:extLst>
          </p:cNvPr>
          <p:cNvSpPr/>
          <p:nvPr/>
        </p:nvSpPr>
        <p:spPr>
          <a:xfrm>
            <a:off x="8898749" y="201062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 name="CuadroTexto 3">
            <a:extLst>
              <a:ext uri="{FF2B5EF4-FFF2-40B4-BE49-F238E27FC236}">
                <a16:creationId xmlns:a16="http://schemas.microsoft.com/office/drawing/2014/main" id="{87338E32-714B-7349-BE89-596435E405AF}"/>
              </a:ext>
            </a:extLst>
          </p:cNvPr>
          <p:cNvSpPr txBox="1"/>
          <p:nvPr/>
        </p:nvSpPr>
        <p:spPr>
          <a:xfrm>
            <a:off x="316164" y="1488029"/>
            <a:ext cx="2815092" cy="400110"/>
          </a:xfrm>
          <a:prstGeom prst="rect">
            <a:avLst/>
          </a:prstGeom>
          <a:solidFill>
            <a:schemeClr val="accent2">
              <a:lumMod val="20000"/>
              <a:lumOff val="80000"/>
            </a:schemeClr>
          </a:solidFill>
        </p:spPr>
        <p:txBody>
          <a:bodyPr wrap="square" rtlCol="0">
            <a:spAutoFit/>
          </a:bodyPr>
          <a:lstStyle/>
          <a:p>
            <a:pPr algn="ctr"/>
            <a:r>
              <a:rPr lang="es-GB" sz="2000" dirty="0"/>
              <a:t>Sí, por la tarde</a:t>
            </a:r>
          </a:p>
        </p:txBody>
      </p:sp>
      <p:sp>
        <p:nvSpPr>
          <p:cNvPr id="87" name="CuadroTexto 86">
            <a:extLst>
              <a:ext uri="{FF2B5EF4-FFF2-40B4-BE49-F238E27FC236}">
                <a16:creationId xmlns:a16="http://schemas.microsoft.com/office/drawing/2014/main" id="{A9760F7C-A261-D84D-8D4D-0193621B8898}"/>
              </a:ext>
            </a:extLst>
          </p:cNvPr>
          <p:cNvSpPr txBox="1"/>
          <p:nvPr/>
        </p:nvSpPr>
        <p:spPr>
          <a:xfrm>
            <a:off x="308254" y="3487729"/>
            <a:ext cx="2815092" cy="707886"/>
          </a:xfrm>
          <a:prstGeom prst="rect">
            <a:avLst/>
          </a:prstGeom>
          <a:solidFill>
            <a:schemeClr val="accent2">
              <a:lumMod val="20000"/>
              <a:lumOff val="80000"/>
            </a:schemeClr>
          </a:solidFill>
        </p:spPr>
        <p:txBody>
          <a:bodyPr wrap="square" rtlCol="0">
            <a:spAutoFit/>
          </a:bodyPr>
          <a:lstStyle/>
          <a:p>
            <a:pPr algn="ctr"/>
            <a:r>
              <a:rPr lang="es-GB" sz="2000" dirty="0"/>
              <a:t>A veces los fines de semana</a:t>
            </a:r>
          </a:p>
        </p:txBody>
      </p:sp>
      <p:sp>
        <p:nvSpPr>
          <p:cNvPr id="88" name="CuadroTexto 87">
            <a:extLst>
              <a:ext uri="{FF2B5EF4-FFF2-40B4-BE49-F238E27FC236}">
                <a16:creationId xmlns:a16="http://schemas.microsoft.com/office/drawing/2014/main" id="{EA8D6F79-4A2C-E840-A46A-1BE5A8C963C1}"/>
              </a:ext>
            </a:extLst>
          </p:cNvPr>
          <p:cNvSpPr txBox="1"/>
          <p:nvPr/>
        </p:nvSpPr>
        <p:spPr>
          <a:xfrm>
            <a:off x="3194415" y="5536681"/>
            <a:ext cx="2569361" cy="707886"/>
          </a:xfrm>
          <a:prstGeom prst="rect">
            <a:avLst/>
          </a:prstGeom>
          <a:solidFill>
            <a:schemeClr val="accent2">
              <a:lumMod val="20000"/>
              <a:lumOff val="80000"/>
            </a:schemeClr>
          </a:solidFill>
        </p:spPr>
        <p:txBody>
          <a:bodyPr wrap="square" rtlCol="0">
            <a:spAutoFit/>
          </a:bodyPr>
          <a:lstStyle/>
          <a:p>
            <a:pPr algn="ctr"/>
            <a:r>
              <a:rPr lang="es-GB" sz="2000" dirty="0"/>
              <a:t>No, vamos en bicicleta.</a:t>
            </a:r>
          </a:p>
        </p:txBody>
      </p:sp>
      <p:sp>
        <p:nvSpPr>
          <p:cNvPr id="89" name="CuadroTexto 88">
            <a:extLst>
              <a:ext uri="{FF2B5EF4-FFF2-40B4-BE49-F238E27FC236}">
                <a16:creationId xmlns:a16="http://schemas.microsoft.com/office/drawing/2014/main" id="{07A15562-D7E9-CD44-9573-E4F2D4DB9BEC}"/>
              </a:ext>
            </a:extLst>
          </p:cNvPr>
          <p:cNvSpPr txBox="1"/>
          <p:nvPr/>
        </p:nvSpPr>
        <p:spPr>
          <a:xfrm>
            <a:off x="6248259" y="1421367"/>
            <a:ext cx="2569361" cy="707886"/>
          </a:xfrm>
          <a:prstGeom prst="rect">
            <a:avLst/>
          </a:prstGeom>
          <a:solidFill>
            <a:schemeClr val="accent2">
              <a:lumMod val="20000"/>
              <a:lumOff val="80000"/>
            </a:schemeClr>
          </a:solidFill>
        </p:spPr>
        <p:txBody>
          <a:bodyPr wrap="square" rtlCol="0">
            <a:spAutoFit/>
          </a:bodyPr>
          <a:lstStyle/>
          <a:p>
            <a:pPr algn="ctr"/>
            <a:r>
              <a:rPr lang="es-GB" sz="2000" dirty="0"/>
              <a:t>Sí, porque es importante.</a:t>
            </a:r>
          </a:p>
        </p:txBody>
      </p:sp>
      <p:sp>
        <p:nvSpPr>
          <p:cNvPr id="90" name="CuadroTexto 89">
            <a:extLst>
              <a:ext uri="{FF2B5EF4-FFF2-40B4-BE49-F238E27FC236}">
                <a16:creationId xmlns:a16="http://schemas.microsoft.com/office/drawing/2014/main" id="{FCA10771-7BAD-7A45-A078-6458E54AA04A}"/>
              </a:ext>
            </a:extLst>
          </p:cNvPr>
          <p:cNvSpPr txBox="1"/>
          <p:nvPr/>
        </p:nvSpPr>
        <p:spPr>
          <a:xfrm>
            <a:off x="9454811" y="3807918"/>
            <a:ext cx="2547764" cy="400110"/>
          </a:xfrm>
          <a:prstGeom prst="rect">
            <a:avLst/>
          </a:prstGeom>
          <a:solidFill>
            <a:schemeClr val="accent2">
              <a:lumMod val="20000"/>
              <a:lumOff val="80000"/>
            </a:schemeClr>
          </a:solidFill>
        </p:spPr>
        <p:txBody>
          <a:bodyPr wrap="square" rtlCol="0">
            <a:spAutoFit/>
          </a:bodyPr>
          <a:lstStyle/>
          <a:p>
            <a:pPr algn="ctr"/>
            <a:r>
              <a:rPr lang="es-GB" sz="2000" dirty="0"/>
              <a:t>No, es caro.</a:t>
            </a:r>
          </a:p>
        </p:txBody>
      </p:sp>
      <p:sp>
        <p:nvSpPr>
          <p:cNvPr id="91" name="CuadroTexto 90">
            <a:extLst>
              <a:ext uri="{FF2B5EF4-FFF2-40B4-BE49-F238E27FC236}">
                <a16:creationId xmlns:a16="http://schemas.microsoft.com/office/drawing/2014/main" id="{5D8B9265-FB63-5647-BDDF-F8527D9FE478}"/>
              </a:ext>
            </a:extLst>
          </p:cNvPr>
          <p:cNvSpPr txBox="1"/>
          <p:nvPr/>
        </p:nvSpPr>
        <p:spPr>
          <a:xfrm>
            <a:off x="9454811" y="5642233"/>
            <a:ext cx="2569361" cy="707886"/>
          </a:xfrm>
          <a:prstGeom prst="rect">
            <a:avLst/>
          </a:prstGeom>
          <a:solidFill>
            <a:schemeClr val="accent2">
              <a:lumMod val="20000"/>
              <a:lumOff val="80000"/>
            </a:schemeClr>
          </a:solidFill>
        </p:spPr>
        <p:txBody>
          <a:bodyPr wrap="square" rtlCol="0">
            <a:spAutoFit/>
          </a:bodyPr>
          <a:lstStyle/>
          <a:p>
            <a:pPr algn="ctr"/>
            <a:r>
              <a:rPr lang="es-GB" sz="2000" dirty="0"/>
              <a:t>Sí, cada semana / todas las semanas.</a:t>
            </a:r>
          </a:p>
        </p:txBody>
      </p:sp>
      <p:sp>
        <p:nvSpPr>
          <p:cNvPr id="86" name="Anillo 85">
            <a:extLst>
              <a:ext uri="{FF2B5EF4-FFF2-40B4-BE49-F238E27FC236}">
                <a16:creationId xmlns:a16="http://schemas.microsoft.com/office/drawing/2014/main" id="{9EB1AFC5-8A65-E346-8485-05D83253DFED}"/>
              </a:ext>
            </a:extLst>
          </p:cNvPr>
          <p:cNvSpPr/>
          <p:nvPr/>
        </p:nvSpPr>
        <p:spPr>
          <a:xfrm>
            <a:off x="8887021" y="4109001"/>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Tree>
    <p:extLst>
      <p:ext uri="{BB962C8B-B14F-4D97-AF65-F5344CB8AC3E}">
        <p14:creationId xmlns:p14="http://schemas.microsoft.com/office/powerpoint/2010/main" val="32929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0" grpId="0" animBg="1"/>
      <p:bldP spid="81" grpId="0" animBg="1"/>
      <p:bldP spid="84" grpId="0" animBg="1"/>
      <p:bldP spid="85" grpId="0" animBg="1"/>
      <p:bldP spid="4" grpId="0" animBg="1"/>
      <p:bldP spid="87" grpId="0" animBg="1"/>
      <p:bldP spid="88" grpId="0" animBg="1"/>
      <p:bldP spid="89" grpId="0" animBg="1"/>
      <p:bldP spid="90" grpId="0" animBg="1"/>
      <p:bldP spid="91" grpId="0" animBg="1"/>
      <p:bldP spid="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la 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to cost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la 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3132955" y="319845"/>
            <a:ext cx="2407920"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costar</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9970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chemeClr val="tx1"/>
                </a:solidFill>
                <a:effectLst/>
                <a:ea typeface="+mn-ea"/>
                <a:cs typeface="+mn-cs"/>
              </a:rPr>
              <a:t>1.</a:t>
            </a:r>
            <a:endParaRPr lang="en-GB" dirty="0">
              <a:solidFill>
                <a:schemeClr val="tx1"/>
              </a:solidFill>
              <a:effectLst/>
            </a:endParaRPr>
          </a:p>
        </p:txBody>
      </p:sp>
      <p:sp>
        <p:nvSpPr>
          <p:cNvPr id="42" name="TextBox 41"/>
          <p:cNvSpPr txBox="1"/>
          <p:nvPr/>
        </p:nvSpPr>
        <p:spPr>
          <a:xfrm>
            <a:off x="3580312" y="3519521"/>
            <a:ext cx="23137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with exercise.</a:t>
            </a:r>
          </a:p>
        </p:txBody>
      </p:sp>
      <p:sp>
        <p:nvSpPr>
          <p:cNvPr id="43" name="TextBox 42"/>
          <p:cNvSpPr txBox="1"/>
          <p:nvPr/>
        </p:nvSpPr>
        <p:spPr>
          <a:xfrm>
            <a:off x="252079" y="3483594"/>
            <a:ext cx="2861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with healthy food.</a:t>
            </a:r>
          </a:p>
        </p:txBody>
      </p:sp>
      <p:sp>
        <p:nvSpPr>
          <p:cNvPr id="50" name="TextBox 49"/>
          <p:cNvSpPr txBox="1"/>
          <p:nvPr/>
        </p:nvSpPr>
        <p:spPr>
          <a:xfrm>
            <a:off x="202591" y="5575728"/>
            <a:ext cx="2960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a:t>
            </a:r>
            <a:r>
              <a:rPr lang="en-US" sz="2000" dirty="0">
                <a:latin typeface="Century Gothic"/>
              </a:rPr>
              <a:t>because it’s boring.</a:t>
            </a:r>
            <a:endParaRPr kumimoji="0" lang="en-US" sz="2000" b="0" i="0" u="none" strike="noStrike" kern="1200" cap="none" spc="0" normalizeH="0" baseline="0" noProof="0" dirty="0">
              <a:ln>
                <a:noFill/>
              </a:ln>
              <a:effectLst/>
              <a:uLnTx/>
              <a:uFillTx/>
              <a:latin typeface="Century Gothic"/>
            </a:endParaRPr>
          </a:p>
        </p:txBody>
      </p:sp>
      <p:sp>
        <p:nvSpPr>
          <p:cNvPr id="51" name="TextBox 50"/>
          <p:cNvSpPr txBox="1"/>
          <p:nvPr/>
        </p:nvSpPr>
        <p:spPr>
          <a:xfrm>
            <a:off x="3401506" y="5630092"/>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in different sports.</a:t>
            </a:r>
          </a:p>
        </p:txBody>
      </p:sp>
      <p:sp>
        <p:nvSpPr>
          <p:cNvPr id="53" name="TextBox 52"/>
          <p:cNvSpPr txBox="1"/>
          <p:nvPr/>
        </p:nvSpPr>
        <p:spPr>
          <a:xfrm>
            <a:off x="6734450" y="1428746"/>
            <a:ext cx="2069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Yes, because they are tasty.</a:t>
            </a:r>
            <a:endParaRPr kumimoji="0" lang="en-US" sz="2000" b="0" i="0" u="none" strike="noStrike" kern="1200" cap="none" spc="0" normalizeH="0" baseline="0" noProof="0" dirty="0">
              <a:ln>
                <a:noFill/>
              </a:ln>
              <a:effectLst/>
              <a:uLnTx/>
              <a:uFillTx/>
              <a:latin typeface="Century Gothic"/>
            </a:endParaRPr>
          </a:p>
        </p:txBody>
      </p:sp>
      <p:sp>
        <p:nvSpPr>
          <p:cNvPr id="54" name="TextBox 53"/>
          <p:cNvSpPr txBox="1"/>
          <p:nvPr/>
        </p:nvSpPr>
        <p:spPr>
          <a:xfrm>
            <a:off x="9580413" y="1456010"/>
            <a:ext cx="2240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No, because we never cook. </a:t>
            </a:r>
            <a:endParaRPr kumimoji="0" lang="en-US" sz="2000" b="0" i="0" u="none" strike="noStrike" kern="1200" cap="none" spc="0" normalizeH="0" baseline="0" noProof="0" dirty="0">
              <a:ln>
                <a:noFill/>
              </a:ln>
              <a:effectLst/>
              <a:uLnTx/>
              <a:uFillTx/>
              <a:latin typeface="Century Gothic"/>
            </a:endParaRPr>
          </a:p>
        </p:txBody>
      </p:sp>
      <p:sp>
        <p:nvSpPr>
          <p:cNvPr id="56" name="TextBox 55"/>
          <p:cNvSpPr txBox="1"/>
          <p:nvPr/>
        </p:nvSpPr>
        <p:spPr>
          <a:xfrm>
            <a:off x="6192103" y="3483594"/>
            <a:ext cx="2347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to go to the city.</a:t>
            </a:r>
          </a:p>
        </p:txBody>
      </p:sp>
      <p:sp>
        <p:nvSpPr>
          <p:cNvPr id="57" name="TextBox 56"/>
          <p:cNvSpPr txBox="1"/>
          <p:nvPr/>
        </p:nvSpPr>
        <p:spPr>
          <a:xfrm>
            <a:off x="10174256" y="3460292"/>
            <a:ext cx="167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Yes, on the weekends.</a:t>
            </a:r>
            <a:endParaRPr kumimoji="0" lang="en-US" sz="2000" b="0" i="0" u="none" strike="noStrike" kern="1200" cap="none" spc="0" normalizeH="0" baseline="0" noProof="0" dirty="0">
              <a:ln>
                <a:noFill/>
              </a:ln>
              <a:effectLst/>
              <a:uLnTx/>
              <a:uFillTx/>
              <a:latin typeface="Century Gothic"/>
            </a:endParaRPr>
          </a:p>
        </p:txBody>
      </p:sp>
      <p:sp>
        <p:nvSpPr>
          <p:cNvPr id="59" name="TextBox 58"/>
          <p:cNvSpPr txBox="1"/>
          <p:nvPr/>
        </p:nvSpPr>
        <p:spPr>
          <a:xfrm>
            <a:off x="9553210" y="5595397"/>
            <a:ext cx="25230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it’s good for your heart.</a:t>
            </a:r>
          </a:p>
        </p:txBody>
      </p:sp>
      <p:sp>
        <p:nvSpPr>
          <p:cNvPr id="60" name="TextBox 59"/>
          <p:cNvSpPr txBox="1"/>
          <p:nvPr/>
        </p:nvSpPr>
        <p:spPr>
          <a:xfrm>
            <a:off x="6247470" y="5604551"/>
            <a:ext cx="256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because there are many benefits.</a:t>
            </a:r>
          </a:p>
        </p:txBody>
      </p:sp>
      <p:sp>
        <p:nvSpPr>
          <p:cNvPr id="64" name="TextBox 63"/>
          <p:cNvSpPr txBox="1"/>
          <p:nvPr/>
        </p:nvSpPr>
        <p:spPr>
          <a:xfrm>
            <a:off x="892583" y="151411"/>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5" name="TextBox 64"/>
          <p:cNvSpPr txBox="1"/>
          <p:nvPr/>
        </p:nvSpPr>
        <p:spPr>
          <a:xfrm>
            <a:off x="3625898" y="18256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6" name="TextBox 65"/>
          <p:cNvSpPr txBox="1"/>
          <p:nvPr/>
        </p:nvSpPr>
        <p:spPr>
          <a:xfrm>
            <a:off x="881487" y="223676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7" name="TextBox 66"/>
          <p:cNvSpPr txBox="1"/>
          <p:nvPr/>
        </p:nvSpPr>
        <p:spPr>
          <a:xfrm>
            <a:off x="3700261" y="224326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8" name="TextBox 67"/>
          <p:cNvSpPr txBox="1"/>
          <p:nvPr/>
        </p:nvSpPr>
        <p:spPr>
          <a:xfrm>
            <a:off x="893753" y="428038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69" name="TextBox 68"/>
          <p:cNvSpPr txBox="1"/>
          <p:nvPr/>
        </p:nvSpPr>
        <p:spPr>
          <a:xfrm>
            <a:off x="3712527" y="428689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0" name="TextBox 69"/>
          <p:cNvSpPr txBox="1"/>
          <p:nvPr/>
        </p:nvSpPr>
        <p:spPr>
          <a:xfrm>
            <a:off x="6805574" y="1564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2" name="TextBox 71"/>
          <p:cNvSpPr txBox="1"/>
          <p:nvPr/>
        </p:nvSpPr>
        <p:spPr>
          <a:xfrm>
            <a:off x="6832777" y="220184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3" name="TextBox 72"/>
          <p:cNvSpPr txBox="1"/>
          <p:nvPr/>
        </p:nvSpPr>
        <p:spPr>
          <a:xfrm>
            <a:off x="9580413" y="2208348"/>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4" name="TextBox 73"/>
          <p:cNvSpPr txBox="1"/>
          <p:nvPr/>
        </p:nvSpPr>
        <p:spPr>
          <a:xfrm>
            <a:off x="6864897" y="432779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(m)</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5" name="TextBox 74"/>
          <p:cNvSpPr txBox="1"/>
          <p:nvPr/>
        </p:nvSpPr>
        <p:spPr>
          <a:xfrm>
            <a:off x="9584462" y="4334486"/>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effectLst/>
                <a:uLnTx/>
                <a:uFillTx/>
                <a:latin typeface="Century Gothic"/>
                <a:ea typeface="+mn-ea"/>
                <a:cs typeface="+mn-cs"/>
              </a:rPr>
              <a:t>(f)</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58" name="TextBox 3">
            <a:extLst>
              <a:ext uri="{FF2B5EF4-FFF2-40B4-BE49-F238E27FC236}">
                <a16:creationId xmlns:a16="http://schemas.microsoft.com/office/drawing/2014/main" id="{BA49042C-8F0A-1146-B1AF-AE000008291A}"/>
              </a:ext>
            </a:extLst>
          </p:cNvPr>
          <p:cNvSpPr txBox="1"/>
          <p:nvPr/>
        </p:nvSpPr>
        <p:spPr>
          <a:xfrm>
            <a:off x="693737" y="1614058"/>
            <a:ext cx="2330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Yes, in a team.</a:t>
            </a:r>
            <a:endParaRPr kumimoji="0" lang="en-US" sz="2000" b="0" i="0" u="none" strike="noStrike" kern="1200" cap="none" spc="0" normalizeH="0" baseline="0" noProof="0" dirty="0">
              <a:ln>
                <a:noFill/>
              </a:ln>
              <a:effectLst/>
              <a:uLnTx/>
              <a:uFillTx/>
              <a:latin typeface="Century Gothic"/>
            </a:endParaRPr>
          </a:p>
        </p:txBody>
      </p:sp>
      <p:sp>
        <p:nvSpPr>
          <p:cNvPr id="61" name="TextBox 36">
            <a:extLst>
              <a:ext uri="{FF2B5EF4-FFF2-40B4-BE49-F238E27FC236}">
                <a16:creationId xmlns:a16="http://schemas.microsoft.com/office/drawing/2014/main" id="{DB936D46-CEAB-1C4F-B7AD-5F12A8CA0671}"/>
              </a:ext>
            </a:extLst>
          </p:cNvPr>
          <p:cNvSpPr txBox="1"/>
          <p:nvPr/>
        </p:nvSpPr>
        <p:spPr>
          <a:xfrm>
            <a:off x="3401506" y="1473828"/>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Sometimes in the square.</a:t>
            </a:r>
          </a:p>
        </p:txBody>
      </p:sp>
      <p:pic>
        <p:nvPicPr>
          <p:cNvPr id="2050" name="Picture 2" descr="boy and girl drawing - Clip Art Library">
            <a:extLst>
              <a:ext uri="{FF2B5EF4-FFF2-40B4-BE49-F238E27FC236}">
                <a16:creationId xmlns:a16="http://schemas.microsoft.com/office/drawing/2014/main" id="{09E042E4-5CAE-5A48-827B-CD8AD900B19C}"/>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104755" y="147258"/>
            <a:ext cx="1104533" cy="1505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y and girl drawing - Clip Art Library">
            <a:extLst>
              <a:ext uri="{FF2B5EF4-FFF2-40B4-BE49-F238E27FC236}">
                <a16:creationId xmlns:a16="http://schemas.microsoft.com/office/drawing/2014/main" id="{4DE82FCA-19F7-C848-AEC1-917E27097E5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363781" y="182563"/>
            <a:ext cx="922049" cy="15695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0A1E99B2-A19B-FF41-BAEC-F9F59543A7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523" y="2352056"/>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School Education College Clip art - academi png download - 512*512 ...">
            <a:extLst>
              <a:ext uri="{FF2B5EF4-FFF2-40B4-BE49-F238E27FC236}">
                <a16:creationId xmlns:a16="http://schemas.microsoft.com/office/drawing/2014/main" id="{BB2D1501-5F38-AB4A-ABDE-2DFC5741D2B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47128" y="4358098"/>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rural areas - Clip Art Library">
            <a:extLst>
              <a:ext uri="{FF2B5EF4-FFF2-40B4-BE49-F238E27FC236}">
                <a16:creationId xmlns:a16="http://schemas.microsoft.com/office/drawing/2014/main" id="{EBFE99A0-1D5B-CC43-BAF0-F85E534E51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987" y="4717780"/>
            <a:ext cx="1452663" cy="9209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CE67AC2-9154-7B49-9566-0047943BFD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7294" y="193567"/>
            <a:ext cx="1634118" cy="1246866"/>
          </a:xfrm>
          <a:prstGeom prst="rect">
            <a:avLst/>
          </a:prstGeom>
        </p:spPr>
      </p:pic>
      <p:pic>
        <p:nvPicPr>
          <p:cNvPr id="4" name="Imagen 3">
            <a:extLst>
              <a:ext uri="{FF2B5EF4-FFF2-40B4-BE49-F238E27FC236}">
                <a16:creationId xmlns:a16="http://schemas.microsoft.com/office/drawing/2014/main" id="{164ACCDC-362F-564C-8489-210D9C0F03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3022" y="430567"/>
            <a:ext cx="1698062" cy="984300"/>
          </a:xfrm>
          <a:prstGeom prst="rect">
            <a:avLst/>
          </a:prstGeom>
        </p:spPr>
      </p:pic>
      <p:sp>
        <p:nvSpPr>
          <p:cNvPr id="82" name="TextBox 70">
            <a:extLst>
              <a:ext uri="{FF2B5EF4-FFF2-40B4-BE49-F238E27FC236}">
                <a16:creationId xmlns:a16="http://schemas.microsoft.com/office/drawing/2014/main" id="{F14E3A77-6CB1-784E-AE36-94D2724849D2}"/>
              </a:ext>
            </a:extLst>
          </p:cNvPr>
          <p:cNvSpPr txBox="1"/>
          <p:nvPr/>
        </p:nvSpPr>
        <p:spPr>
          <a:xfrm>
            <a:off x="9553210" y="16292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a:ea typeface="+mn-ea"/>
                <a:cs typeface="+mn-cs"/>
              </a:rPr>
              <a:t>(m)</a:t>
            </a:r>
          </a:p>
        </p:txBody>
      </p:sp>
      <p:pic>
        <p:nvPicPr>
          <p:cNvPr id="7" name="Imagen 6">
            <a:extLst>
              <a:ext uri="{FF2B5EF4-FFF2-40B4-BE49-F238E27FC236}">
                <a16:creationId xmlns:a16="http://schemas.microsoft.com/office/drawing/2014/main" id="{5800707A-BABE-5B42-AA44-84565C6E10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853" y="2463097"/>
            <a:ext cx="1673709" cy="1045373"/>
          </a:xfrm>
          <a:prstGeom prst="rect">
            <a:avLst/>
          </a:prstGeom>
        </p:spPr>
      </p:pic>
      <p:pic>
        <p:nvPicPr>
          <p:cNvPr id="11" name="Imagen 10">
            <a:extLst>
              <a:ext uri="{FF2B5EF4-FFF2-40B4-BE49-F238E27FC236}">
                <a16:creationId xmlns:a16="http://schemas.microsoft.com/office/drawing/2014/main" id="{391B49C3-7A9E-5F4A-B57D-A84C2F401CF6}"/>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714201" y="2537161"/>
            <a:ext cx="2166396" cy="982360"/>
          </a:xfrm>
          <a:prstGeom prst="rect">
            <a:avLst/>
          </a:prstGeom>
        </p:spPr>
      </p:pic>
      <p:pic>
        <p:nvPicPr>
          <p:cNvPr id="13" name="Imagen 12">
            <a:extLst>
              <a:ext uri="{FF2B5EF4-FFF2-40B4-BE49-F238E27FC236}">
                <a16:creationId xmlns:a16="http://schemas.microsoft.com/office/drawing/2014/main" id="{E67E90A6-82F1-5A40-9203-BB7C0C71E80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01690" y="4393022"/>
            <a:ext cx="1471563" cy="1296377"/>
          </a:xfrm>
          <a:prstGeom prst="rect">
            <a:avLst/>
          </a:prstGeom>
        </p:spPr>
      </p:pic>
      <p:pic>
        <p:nvPicPr>
          <p:cNvPr id="19" name="Imagen 18">
            <a:extLst>
              <a:ext uri="{FF2B5EF4-FFF2-40B4-BE49-F238E27FC236}">
                <a16:creationId xmlns:a16="http://schemas.microsoft.com/office/drawing/2014/main" id="{E5BE38EB-1F90-A84E-8E5D-A6A046D6A11A}"/>
              </a:ext>
            </a:extLst>
          </p:cNvPr>
          <p:cNvPicPr>
            <a:picLocks noChangeAspect="1"/>
          </p:cNvPicPr>
          <p:nvPr/>
        </p:nvPicPr>
        <p:blipFill>
          <a:blip r:embed="rId13"/>
          <a:stretch>
            <a:fillRect/>
          </a:stretch>
        </p:blipFill>
        <p:spPr>
          <a:xfrm>
            <a:off x="9984189" y="4434679"/>
            <a:ext cx="1710781" cy="1169872"/>
          </a:xfrm>
          <a:prstGeom prst="rect">
            <a:avLst/>
          </a:prstGeom>
        </p:spPr>
      </p:pic>
      <p:sp>
        <p:nvSpPr>
          <p:cNvPr id="71" name="Anillo 70">
            <a:extLst>
              <a:ext uri="{FF2B5EF4-FFF2-40B4-BE49-F238E27FC236}">
                <a16:creationId xmlns:a16="http://schemas.microsoft.com/office/drawing/2014/main" id="{B9445986-51D8-544E-91A9-C4B0B0B5ED44}"/>
              </a:ext>
            </a:extLst>
          </p:cNvPr>
          <p:cNvSpPr/>
          <p:nvPr/>
        </p:nvSpPr>
        <p:spPr>
          <a:xfrm>
            <a:off x="242932" y="29833"/>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6" name="Anillo 85">
            <a:extLst>
              <a:ext uri="{FF2B5EF4-FFF2-40B4-BE49-F238E27FC236}">
                <a16:creationId xmlns:a16="http://schemas.microsoft.com/office/drawing/2014/main" id="{8F93A560-5BBA-0D41-9577-971A31F83F56}"/>
              </a:ext>
            </a:extLst>
          </p:cNvPr>
          <p:cNvSpPr/>
          <p:nvPr/>
        </p:nvSpPr>
        <p:spPr>
          <a:xfrm>
            <a:off x="230897" y="2081978"/>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7" name="Anillo 86">
            <a:extLst>
              <a:ext uri="{FF2B5EF4-FFF2-40B4-BE49-F238E27FC236}">
                <a16:creationId xmlns:a16="http://schemas.microsoft.com/office/drawing/2014/main" id="{B1820BBA-2497-224D-984E-7D739D97B0C5}"/>
              </a:ext>
            </a:extLst>
          </p:cNvPr>
          <p:cNvSpPr/>
          <p:nvPr/>
        </p:nvSpPr>
        <p:spPr>
          <a:xfrm>
            <a:off x="3008998" y="4128699"/>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8" name="Anillo 87">
            <a:extLst>
              <a:ext uri="{FF2B5EF4-FFF2-40B4-BE49-F238E27FC236}">
                <a16:creationId xmlns:a16="http://schemas.microsoft.com/office/drawing/2014/main" id="{481866F4-85E7-B248-B4CE-4853BC550273}"/>
              </a:ext>
            </a:extLst>
          </p:cNvPr>
          <p:cNvSpPr/>
          <p:nvPr/>
        </p:nvSpPr>
        <p:spPr>
          <a:xfrm>
            <a:off x="6103819" y="-24691"/>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90" name="Anillo 89">
            <a:extLst>
              <a:ext uri="{FF2B5EF4-FFF2-40B4-BE49-F238E27FC236}">
                <a16:creationId xmlns:a16="http://schemas.microsoft.com/office/drawing/2014/main" id="{6A1D3AF1-3422-A04F-A03F-446BAD9FCC46}"/>
              </a:ext>
            </a:extLst>
          </p:cNvPr>
          <p:cNvSpPr/>
          <p:nvPr/>
        </p:nvSpPr>
        <p:spPr>
          <a:xfrm>
            <a:off x="6225786" y="4159665"/>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91" name="Imagen 90">
            <a:extLst>
              <a:ext uri="{FF2B5EF4-FFF2-40B4-BE49-F238E27FC236}">
                <a16:creationId xmlns:a16="http://schemas.microsoft.com/office/drawing/2014/main" id="{C8B7D4E2-3698-CD45-A350-A80715ECF119}"/>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3891937" y="2357769"/>
            <a:ext cx="1674361" cy="1079032"/>
          </a:xfrm>
          <a:prstGeom prst="rect">
            <a:avLst/>
          </a:prstGeom>
        </p:spPr>
      </p:pic>
      <p:sp>
        <p:nvSpPr>
          <p:cNvPr id="93" name="CuadroTexto 92">
            <a:extLst>
              <a:ext uri="{FF2B5EF4-FFF2-40B4-BE49-F238E27FC236}">
                <a16:creationId xmlns:a16="http://schemas.microsoft.com/office/drawing/2014/main" id="{A7A64086-0500-224C-98FD-CF7F991F3250}"/>
              </a:ext>
            </a:extLst>
          </p:cNvPr>
          <p:cNvSpPr txBox="1"/>
          <p:nvPr/>
        </p:nvSpPr>
        <p:spPr>
          <a:xfrm>
            <a:off x="355280" y="1584010"/>
            <a:ext cx="2815092" cy="400110"/>
          </a:xfrm>
          <a:prstGeom prst="rect">
            <a:avLst/>
          </a:prstGeom>
          <a:solidFill>
            <a:schemeClr val="accent2">
              <a:lumMod val="20000"/>
              <a:lumOff val="80000"/>
            </a:schemeClr>
          </a:solidFill>
        </p:spPr>
        <p:txBody>
          <a:bodyPr wrap="square" rtlCol="0">
            <a:spAutoFit/>
          </a:bodyPr>
          <a:lstStyle/>
          <a:p>
            <a:pPr algn="ctr"/>
            <a:r>
              <a:rPr lang="es-GB" sz="2000" dirty="0"/>
              <a:t>Sí, en un equipo.</a:t>
            </a:r>
          </a:p>
        </p:txBody>
      </p:sp>
      <p:sp>
        <p:nvSpPr>
          <p:cNvPr id="94" name="CuadroTexto 93">
            <a:extLst>
              <a:ext uri="{FF2B5EF4-FFF2-40B4-BE49-F238E27FC236}">
                <a16:creationId xmlns:a16="http://schemas.microsoft.com/office/drawing/2014/main" id="{48CC73F6-721C-9E48-BD46-9E069149A9DE}"/>
              </a:ext>
            </a:extLst>
          </p:cNvPr>
          <p:cNvSpPr txBox="1"/>
          <p:nvPr/>
        </p:nvSpPr>
        <p:spPr>
          <a:xfrm>
            <a:off x="442894" y="3517793"/>
            <a:ext cx="2643720" cy="707886"/>
          </a:xfrm>
          <a:prstGeom prst="rect">
            <a:avLst/>
          </a:prstGeom>
          <a:solidFill>
            <a:schemeClr val="accent2">
              <a:lumMod val="20000"/>
              <a:lumOff val="80000"/>
            </a:schemeClr>
          </a:solidFill>
        </p:spPr>
        <p:txBody>
          <a:bodyPr wrap="square" rtlCol="0">
            <a:spAutoFit/>
          </a:bodyPr>
          <a:lstStyle/>
          <a:p>
            <a:pPr algn="ctr"/>
            <a:r>
              <a:rPr lang="es-GB" sz="2000" dirty="0"/>
              <a:t>Sí, con comida sana.</a:t>
            </a:r>
          </a:p>
        </p:txBody>
      </p:sp>
      <p:sp>
        <p:nvSpPr>
          <p:cNvPr id="95" name="CuadroTexto 94">
            <a:extLst>
              <a:ext uri="{FF2B5EF4-FFF2-40B4-BE49-F238E27FC236}">
                <a16:creationId xmlns:a16="http://schemas.microsoft.com/office/drawing/2014/main" id="{73E4D10D-E525-8F41-AAC5-EFFFEA79AA83}"/>
              </a:ext>
            </a:extLst>
          </p:cNvPr>
          <p:cNvSpPr txBox="1"/>
          <p:nvPr/>
        </p:nvSpPr>
        <p:spPr>
          <a:xfrm>
            <a:off x="3249823" y="5560702"/>
            <a:ext cx="2643720" cy="707886"/>
          </a:xfrm>
          <a:prstGeom prst="rect">
            <a:avLst/>
          </a:prstGeom>
          <a:solidFill>
            <a:schemeClr val="accent2">
              <a:lumMod val="20000"/>
              <a:lumOff val="80000"/>
            </a:schemeClr>
          </a:solidFill>
        </p:spPr>
        <p:txBody>
          <a:bodyPr wrap="square" rtlCol="0">
            <a:spAutoFit/>
          </a:bodyPr>
          <a:lstStyle/>
          <a:p>
            <a:pPr algn="ctr"/>
            <a:r>
              <a:rPr lang="es-GB" sz="2000" dirty="0"/>
              <a:t>Sí, en deportes diferentes.</a:t>
            </a:r>
          </a:p>
        </p:txBody>
      </p:sp>
      <p:sp>
        <p:nvSpPr>
          <p:cNvPr id="96" name="CuadroTexto 95">
            <a:extLst>
              <a:ext uri="{FF2B5EF4-FFF2-40B4-BE49-F238E27FC236}">
                <a16:creationId xmlns:a16="http://schemas.microsoft.com/office/drawing/2014/main" id="{CCCCA67F-D74F-A740-B057-E228637ABC45}"/>
              </a:ext>
            </a:extLst>
          </p:cNvPr>
          <p:cNvSpPr txBox="1"/>
          <p:nvPr/>
        </p:nvSpPr>
        <p:spPr>
          <a:xfrm>
            <a:off x="6342221" y="1462435"/>
            <a:ext cx="2643720" cy="707886"/>
          </a:xfrm>
          <a:prstGeom prst="rect">
            <a:avLst/>
          </a:prstGeom>
          <a:solidFill>
            <a:schemeClr val="accent2">
              <a:lumMod val="20000"/>
              <a:lumOff val="80000"/>
            </a:schemeClr>
          </a:solidFill>
        </p:spPr>
        <p:txBody>
          <a:bodyPr wrap="square" rtlCol="0">
            <a:spAutoFit/>
          </a:bodyPr>
          <a:lstStyle/>
          <a:p>
            <a:pPr algn="ctr"/>
            <a:r>
              <a:rPr lang="es-GB" sz="2000" dirty="0"/>
              <a:t>Sí, porque están ricas.</a:t>
            </a:r>
          </a:p>
        </p:txBody>
      </p:sp>
      <p:sp>
        <p:nvSpPr>
          <p:cNvPr id="97" name="CuadroTexto 96">
            <a:extLst>
              <a:ext uri="{FF2B5EF4-FFF2-40B4-BE49-F238E27FC236}">
                <a16:creationId xmlns:a16="http://schemas.microsoft.com/office/drawing/2014/main" id="{57187071-D469-2B4A-B6BD-F175AC4BD2E9}"/>
              </a:ext>
            </a:extLst>
          </p:cNvPr>
          <p:cNvSpPr txBox="1"/>
          <p:nvPr/>
        </p:nvSpPr>
        <p:spPr>
          <a:xfrm>
            <a:off x="6253184" y="3423671"/>
            <a:ext cx="2643720" cy="707886"/>
          </a:xfrm>
          <a:prstGeom prst="rect">
            <a:avLst/>
          </a:prstGeom>
          <a:solidFill>
            <a:schemeClr val="accent2">
              <a:lumMod val="20000"/>
              <a:lumOff val="80000"/>
            </a:schemeClr>
          </a:solidFill>
        </p:spPr>
        <p:txBody>
          <a:bodyPr wrap="square" rtlCol="0">
            <a:spAutoFit/>
          </a:bodyPr>
          <a:lstStyle/>
          <a:p>
            <a:pPr algn="ctr"/>
            <a:r>
              <a:rPr lang="es-GB" sz="2000" dirty="0"/>
              <a:t>Sí, para ir a la ciudad.</a:t>
            </a:r>
          </a:p>
        </p:txBody>
      </p:sp>
      <p:sp>
        <p:nvSpPr>
          <p:cNvPr id="98" name="CuadroTexto 97">
            <a:extLst>
              <a:ext uri="{FF2B5EF4-FFF2-40B4-BE49-F238E27FC236}">
                <a16:creationId xmlns:a16="http://schemas.microsoft.com/office/drawing/2014/main" id="{68650558-6748-4D4D-A163-2AA57466AF9E}"/>
              </a:ext>
            </a:extLst>
          </p:cNvPr>
          <p:cNvSpPr txBox="1"/>
          <p:nvPr/>
        </p:nvSpPr>
        <p:spPr>
          <a:xfrm>
            <a:off x="6231935" y="5610384"/>
            <a:ext cx="2643720" cy="707886"/>
          </a:xfrm>
          <a:prstGeom prst="rect">
            <a:avLst/>
          </a:prstGeom>
          <a:solidFill>
            <a:schemeClr val="accent2">
              <a:lumMod val="20000"/>
              <a:lumOff val="80000"/>
            </a:schemeClr>
          </a:solidFill>
        </p:spPr>
        <p:txBody>
          <a:bodyPr wrap="square" rtlCol="0">
            <a:spAutoFit/>
          </a:bodyPr>
          <a:lstStyle/>
          <a:p>
            <a:pPr algn="ctr"/>
            <a:r>
              <a:rPr lang="es-GB" sz="2000" dirty="0"/>
              <a:t>Sí, porque hay muchos beneficios.</a:t>
            </a:r>
          </a:p>
        </p:txBody>
      </p:sp>
      <p:sp>
        <p:nvSpPr>
          <p:cNvPr id="89" name="Anillo 88">
            <a:extLst>
              <a:ext uri="{FF2B5EF4-FFF2-40B4-BE49-F238E27FC236}">
                <a16:creationId xmlns:a16="http://schemas.microsoft.com/office/drawing/2014/main" id="{DC2B6D87-2473-554E-97B2-3245A5D0A121}"/>
              </a:ext>
            </a:extLst>
          </p:cNvPr>
          <p:cNvSpPr/>
          <p:nvPr/>
        </p:nvSpPr>
        <p:spPr>
          <a:xfrm>
            <a:off x="6055233" y="2056917"/>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31976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6" grpId="0" animBg="1"/>
      <p:bldP spid="87" grpId="0" animBg="1"/>
      <p:bldP spid="88" grpId="0" animBg="1"/>
      <p:bldP spid="90" grpId="0" animBg="1"/>
      <p:bldP spid="93" grpId="0" animBg="1"/>
      <p:bldP spid="94" grpId="0" animBg="1"/>
      <p:bldP spid="95" grpId="0" animBg="1"/>
      <p:bldP spid="96" grpId="0" animBg="1"/>
      <p:bldP spid="97" grpId="0" animBg="1"/>
      <p:bldP spid="98" grpId="0" animBg="1"/>
      <p:bldP spid="8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73064" y="1065213"/>
            <a:ext cx="9850522" cy="5105400"/>
          </a:xfrm>
        </p:spPr>
        <p:txBody>
          <a:bodyPr>
            <a:noAutofit/>
          </a:bodyPr>
          <a:lstStyle/>
          <a:p>
            <a:pPr marL="0" indent="0">
              <a:lnSpc>
                <a:spcPct val="100000"/>
              </a:lnSpc>
              <a:spcBef>
                <a:spcPts val="0"/>
              </a:spcBef>
              <a:buNone/>
            </a:pPr>
            <a:r>
              <a:rPr lang="en-GB" sz="2000" b="1" dirty="0"/>
              <a:t>1.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spcAft>
                <a:spcPts val="600"/>
              </a:spcAft>
              <a:buNone/>
            </a:pPr>
            <a:r>
              <a:rPr lang="en-GB" sz="2000" dirty="0" err="1"/>
              <a:t>Caminar</a:t>
            </a:r>
            <a:r>
              <a:rPr lang="en-GB" sz="2000" dirty="0"/>
              <a:t>, </a:t>
            </a:r>
            <a:r>
              <a:rPr lang="en-GB" sz="2000" dirty="0" err="1"/>
              <a:t>correr</a:t>
            </a:r>
            <a:r>
              <a:rPr lang="en-GB" sz="2000" dirty="0"/>
              <a:t>, </a:t>
            </a:r>
            <a:r>
              <a:rPr lang="en-GB" sz="2000" dirty="0" err="1"/>
              <a:t>jugar</a:t>
            </a:r>
            <a:r>
              <a:rPr lang="en-GB" sz="2000" dirty="0"/>
              <a:t> al </a:t>
            </a:r>
            <a:r>
              <a:rPr lang="en-GB" sz="2000" dirty="0" err="1"/>
              <a:t>fútbol</a:t>
            </a:r>
            <a:r>
              <a:rPr lang="en-GB" sz="2000" dirty="0"/>
              <a:t>, o </a:t>
            </a:r>
            <a:r>
              <a:rPr lang="en-GB" sz="2000" dirty="0" err="1"/>
              <a:t>practicar</a:t>
            </a:r>
            <a:r>
              <a:rPr lang="en-GB" sz="2000" dirty="0"/>
              <a:t> yoga son </a:t>
            </a:r>
            <a:r>
              <a:rPr lang="en-GB" sz="2000" dirty="0" err="1"/>
              <a:t>buenas</a:t>
            </a:r>
            <a:r>
              <a:rPr lang="en-GB" sz="2000" dirty="0"/>
              <a:t> </a:t>
            </a:r>
            <a:r>
              <a:rPr lang="en-GB" sz="2000" dirty="0" err="1"/>
              <a:t>opciones</a:t>
            </a:r>
            <a:r>
              <a:rPr lang="en-GB" sz="2000" dirty="0"/>
              <a:t> para </a:t>
            </a:r>
            <a:r>
              <a:rPr lang="en-GB" sz="2000" dirty="0" err="1"/>
              <a:t>tener</a:t>
            </a:r>
            <a:r>
              <a:rPr lang="en-GB" sz="2000" dirty="0"/>
              <a:t> </a:t>
            </a:r>
            <a:r>
              <a:rPr lang="en-GB" sz="2000" dirty="0" err="1"/>
              <a:t>brazos</a:t>
            </a:r>
            <a:r>
              <a:rPr lang="en-GB" sz="2000" dirty="0"/>
              <a:t> y </a:t>
            </a:r>
            <a:r>
              <a:rPr lang="en-GB" sz="2000" dirty="0" err="1"/>
              <a:t>piernas</a:t>
            </a:r>
            <a:r>
              <a:rPr lang="en-GB" sz="2000" dirty="0"/>
              <a:t> </a:t>
            </a:r>
            <a:r>
              <a:rPr lang="en-GB" sz="2000" dirty="0" err="1"/>
              <a:t>fuertes</a:t>
            </a:r>
            <a:r>
              <a:rPr lang="en-GB" sz="2000" dirty="0"/>
              <a:t>.</a:t>
            </a:r>
          </a:p>
          <a:p>
            <a:pPr marL="0" indent="0">
              <a:lnSpc>
                <a:spcPct val="100000"/>
              </a:lnSpc>
              <a:spcBef>
                <a:spcPts val="0"/>
              </a:spcBef>
              <a:buNone/>
            </a:pPr>
            <a:r>
              <a:rPr lang="en-GB" sz="2000" b="1" dirty="0"/>
              <a:t>2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spcAft>
                <a:spcPts val="600"/>
              </a:spcAft>
              <a:buNone/>
            </a:pPr>
            <a:r>
              <a:rPr lang="en-GB" sz="2000" dirty="0"/>
              <a:t>Es </a:t>
            </a:r>
            <a:r>
              <a:rPr lang="en-GB" sz="2000" dirty="0" err="1"/>
              <a:t>esencial</a:t>
            </a:r>
            <a:r>
              <a:rPr lang="en-GB" sz="2000" dirty="0"/>
              <a:t> usar </a:t>
            </a:r>
            <a:r>
              <a:rPr lang="en-GB" sz="2000" dirty="0" err="1"/>
              <a:t>productos</a:t>
            </a:r>
            <a:r>
              <a:rPr lang="en-GB" sz="2000" dirty="0"/>
              <a:t> para </a:t>
            </a:r>
            <a:r>
              <a:rPr lang="en-GB" sz="2000" dirty="0" err="1"/>
              <a:t>evitar</a:t>
            </a:r>
            <a:r>
              <a:rPr lang="en-GB" sz="2000" dirty="0"/>
              <a:t> los </a:t>
            </a:r>
            <a:r>
              <a:rPr lang="en-GB" sz="2000" dirty="0" err="1"/>
              <a:t>efectos</a:t>
            </a:r>
            <a:r>
              <a:rPr lang="en-GB" sz="2000" dirty="0"/>
              <a:t> </a:t>
            </a:r>
            <a:r>
              <a:rPr lang="en-GB" sz="2000" dirty="0" err="1"/>
              <a:t>negativos</a:t>
            </a:r>
            <a:r>
              <a:rPr lang="en-GB" sz="2000" dirty="0"/>
              <a:t> del sol, </a:t>
            </a:r>
            <a:r>
              <a:rPr lang="en-GB" sz="2000" dirty="0" err="1"/>
              <a:t>especialmente</a:t>
            </a:r>
            <a:r>
              <a:rPr lang="en-GB" sz="2000" dirty="0"/>
              <a:t> </a:t>
            </a:r>
            <a:r>
              <a:rPr lang="en-GB" sz="2000" dirty="0" err="1"/>
              <a:t>cuando</a:t>
            </a:r>
            <a:r>
              <a:rPr lang="en-GB" sz="2000" dirty="0"/>
              <a:t> </a:t>
            </a:r>
            <a:r>
              <a:rPr lang="en-GB" sz="2000" dirty="0" err="1"/>
              <a:t>pasáis</a:t>
            </a:r>
            <a:r>
              <a:rPr lang="en-GB" sz="2000" dirty="0"/>
              <a:t> </a:t>
            </a:r>
            <a:r>
              <a:rPr lang="en-GB" sz="2000" dirty="0" err="1"/>
              <a:t>mucho</a:t>
            </a:r>
            <a:r>
              <a:rPr lang="en-GB" sz="2000" dirty="0"/>
              <a:t> </a:t>
            </a:r>
            <a:r>
              <a:rPr lang="en-GB" sz="2000" dirty="0" err="1"/>
              <a:t>tiempo</a:t>
            </a:r>
            <a:r>
              <a:rPr lang="en-GB" sz="2000" dirty="0"/>
              <a:t> </a:t>
            </a:r>
            <a:r>
              <a:rPr lang="en-GB" sz="2000" dirty="0" err="1"/>
              <a:t>fuera</a:t>
            </a:r>
            <a:r>
              <a:rPr lang="en-GB" sz="2000" dirty="0"/>
              <a:t>.</a:t>
            </a:r>
          </a:p>
          <a:p>
            <a:pPr marL="0" indent="0">
              <a:lnSpc>
                <a:spcPct val="100000"/>
              </a:lnSpc>
              <a:spcBef>
                <a:spcPts val="0"/>
              </a:spcBef>
              <a:spcAft>
                <a:spcPts val="600"/>
              </a:spcAft>
              <a:buNone/>
            </a:pPr>
            <a:r>
              <a:rPr lang="en-GB" sz="2000" b="1" dirty="0"/>
              <a:t>3.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spcAft>
                <a:spcPts val="600"/>
              </a:spcAft>
              <a:buNone/>
            </a:pPr>
            <a:r>
              <a:rPr lang="en-GB" sz="2000" dirty="0"/>
              <a:t>No </a:t>
            </a:r>
            <a:r>
              <a:rPr lang="en-GB" sz="2000" dirty="0" err="1"/>
              <a:t>importa</a:t>
            </a:r>
            <a:r>
              <a:rPr lang="en-GB" sz="2000" dirty="0"/>
              <a:t> </a:t>
            </a:r>
            <a:r>
              <a:rPr lang="en-GB" sz="2000" dirty="0" err="1"/>
              <a:t>si</a:t>
            </a:r>
            <a:r>
              <a:rPr lang="en-GB" sz="2000" dirty="0"/>
              <a:t> </a:t>
            </a:r>
            <a:r>
              <a:rPr lang="en-GB" sz="2000" dirty="0" err="1"/>
              <a:t>tienes</a:t>
            </a:r>
            <a:r>
              <a:rPr lang="en-GB" sz="2000" dirty="0"/>
              <a:t> seis, </a:t>
            </a:r>
            <a:r>
              <a:rPr lang="en-GB" sz="2000" dirty="0" err="1"/>
              <a:t>doce</a:t>
            </a:r>
            <a:r>
              <a:rPr lang="en-GB" sz="2000" dirty="0"/>
              <a:t>, quince o </a:t>
            </a:r>
            <a:r>
              <a:rPr lang="en-GB" sz="2000" dirty="0" err="1"/>
              <a:t>veinte</a:t>
            </a:r>
            <a:r>
              <a:rPr lang="en-GB" sz="2000" dirty="0"/>
              <a:t> </a:t>
            </a:r>
            <a:r>
              <a:rPr lang="en-GB" sz="2000" dirty="0" err="1"/>
              <a:t>años</a:t>
            </a:r>
            <a:r>
              <a:rPr lang="en-GB" sz="2000" dirty="0"/>
              <a:t>. </a:t>
            </a:r>
            <a:r>
              <a:rPr lang="en-GB" sz="2000" dirty="0" err="1"/>
              <a:t>Debes</a:t>
            </a:r>
            <a:r>
              <a:rPr lang="en-GB" sz="2000" dirty="0"/>
              <a:t> </a:t>
            </a:r>
            <a:r>
              <a:rPr lang="en-GB" sz="2000" dirty="0" err="1"/>
              <a:t>pensar</a:t>
            </a:r>
            <a:r>
              <a:rPr lang="en-GB" sz="2000" dirty="0"/>
              <a:t> </a:t>
            </a:r>
            <a:r>
              <a:rPr lang="en-GB" sz="2000" dirty="0" err="1"/>
              <a:t>en</a:t>
            </a:r>
            <a:r>
              <a:rPr lang="en-GB" sz="2000" dirty="0"/>
              <a:t> </a:t>
            </a:r>
            <a:r>
              <a:rPr lang="en-GB" sz="2000" dirty="0" err="1"/>
              <a:t>tu</a:t>
            </a:r>
            <a:r>
              <a:rPr lang="en-GB" sz="2000" dirty="0"/>
              <a:t> </a:t>
            </a:r>
            <a:r>
              <a:rPr lang="en-GB" sz="2000" dirty="0" err="1"/>
              <a:t>salud</a:t>
            </a:r>
            <a:r>
              <a:rPr lang="en-GB" sz="2000" dirty="0"/>
              <a:t> </a:t>
            </a:r>
            <a:r>
              <a:rPr lang="en-GB" sz="2000" dirty="0" err="1"/>
              <a:t>también</a:t>
            </a:r>
            <a:r>
              <a:rPr lang="en-GB" sz="2000" dirty="0"/>
              <a:t> </a:t>
            </a:r>
            <a:r>
              <a:rPr lang="en-GB" sz="2000" dirty="0" err="1"/>
              <a:t>cuando</a:t>
            </a:r>
            <a:r>
              <a:rPr lang="en-GB" sz="2000" dirty="0"/>
              <a:t> </a:t>
            </a:r>
            <a:r>
              <a:rPr lang="en-GB" sz="2000" dirty="0" err="1"/>
              <a:t>eres</a:t>
            </a:r>
            <a:r>
              <a:rPr lang="en-GB" sz="2000" dirty="0"/>
              <a:t> </a:t>
            </a:r>
            <a:r>
              <a:rPr lang="en-GB" sz="2000" dirty="0" err="1"/>
              <a:t>joven</a:t>
            </a:r>
            <a:r>
              <a:rPr lang="en-GB" sz="2000" dirty="0"/>
              <a:t>.</a:t>
            </a:r>
          </a:p>
          <a:p>
            <a:pPr marL="0" indent="0">
              <a:lnSpc>
                <a:spcPct val="100000"/>
              </a:lnSpc>
              <a:spcBef>
                <a:spcPts val="0"/>
              </a:spcBef>
              <a:buNone/>
            </a:pPr>
            <a:r>
              <a:rPr lang="en-GB" sz="2000" b="1" dirty="0"/>
              <a:t>4.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buNone/>
            </a:pPr>
            <a:r>
              <a:rPr lang="en-GB" sz="2000" dirty="0"/>
              <a:t>Para </a:t>
            </a:r>
            <a:r>
              <a:rPr lang="en-GB" sz="2000" dirty="0" err="1"/>
              <a:t>estar</a:t>
            </a:r>
            <a:r>
              <a:rPr lang="en-GB" sz="2000" dirty="0"/>
              <a:t> </a:t>
            </a:r>
            <a:r>
              <a:rPr lang="en-GB" sz="2000" dirty="0" err="1"/>
              <a:t>sano</a:t>
            </a:r>
            <a:r>
              <a:rPr lang="en-GB" sz="2000" dirty="0"/>
              <a:t> es </a:t>
            </a:r>
            <a:r>
              <a:rPr lang="en-GB" sz="2000" dirty="0" err="1"/>
              <a:t>mejor</a:t>
            </a:r>
            <a:r>
              <a:rPr lang="en-GB" sz="2000" dirty="0"/>
              <a:t> comer </a:t>
            </a:r>
            <a:r>
              <a:rPr lang="en-GB" sz="2000" dirty="0" err="1"/>
              <a:t>más</a:t>
            </a:r>
            <a:r>
              <a:rPr lang="en-GB" sz="2000" dirty="0"/>
              <a:t> </a:t>
            </a:r>
            <a:r>
              <a:rPr lang="en-GB" sz="2000" dirty="0" err="1"/>
              <a:t>verduras</a:t>
            </a:r>
            <a:r>
              <a:rPr lang="en-GB" sz="2000" dirty="0"/>
              <a:t> y </a:t>
            </a:r>
            <a:r>
              <a:rPr lang="en-GB" sz="2000" dirty="0" err="1"/>
              <a:t>frutas</a:t>
            </a:r>
            <a:r>
              <a:rPr lang="en-GB" sz="2000" dirty="0"/>
              <a:t> frescas y </a:t>
            </a:r>
            <a:r>
              <a:rPr lang="en-GB" sz="2000" dirty="0" err="1"/>
              <a:t>menos</a:t>
            </a:r>
            <a:r>
              <a:rPr lang="en-GB" sz="2000" dirty="0"/>
              <a:t> </a:t>
            </a:r>
            <a:r>
              <a:rPr lang="en-GB" sz="2000" dirty="0" err="1"/>
              <a:t>dulces</a:t>
            </a:r>
            <a:r>
              <a:rPr lang="en-GB" sz="2000" dirty="0"/>
              <a:t>, </a:t>
            </a:r>
            <a:r>
              <a:rPr lang="en-GB" sz="2000" dirty="0" err="1"/>
              <a:t>porque</a:t>
            </a:r>
            <a:r>
              <a:rPr lang="en-GB" sz="2000" dirty="0"/>
              <a:t> </a:t>
            </a:r>
            <a:r>
              <a:rPr lang="en-GB" sz="2000" dirty="0" err="1"/>
              <a:t>así</a:t>
            </a:r>
            <a:r>
              <a:rPr lang="en-GB" sz="2000" dirty="0"/>
              <a:t> no </a:t>
            </a:r>
            <a:r>
              <a:rPr lang="en-GB" sz="2000" dirty="0" err="1"/>
              <a:t>aumentáis</a:t>
            </a:r>
            <a:r>
              <a:rPr lang="en-GB" sz="2000" dirty="0"/>
              <a:t> los kilos.</a:t>
            </a:r>
            <a:endParaRPr lang="en-GB" sz="2000" b="1" dirty="0"/>
          </a:p>
          <a:p>
            <a:pPr marL="0" indent="0">
              <a:lnSpc>
                <a:spcPct val="100000"/>
              </a:lnSpc>
              <a:spcBef>
                <a:spcPts val="0"/>
              </a:spcBef>
              <a:buNone/>
            </a:pPr>
            <a:r>
              <a:rPr lang="en-GB" sz="2000" b="1" dirty="0"/>
              <a:t>5.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buNone/>
            </a:pPr>
            <a:r>
              <a:rPr lang="en-GB" sz="2000" dirty="0"/>
              <a:t>Los </a:t>
            </a:r>
            <a:r>
              <a:rPr lang="en-GB" sz="2000" dirty="0" err="1"/>
              <a:t>problemas</a:t>
            </a:r>
            <a:r>
              <a:rPr lang="en-GB" sz="2000" dirty="0"/>
              <a:t> </a:t>
            </a:r>
            <a:r>
              <a:rPr lang="en-GB" sz="2000" dirty="0" err="1"/>
              <a:t>en</a:t>
            </a:r>
            <a:r>
              <a:rPr lang="en-GB" sz="2000" dirty="0"/>
              <a:t> </a:t>
            </a:r>
            <a:r>
              <a:rPr lang="en-GB" sz="2000" dirty="0" err="1"/>
              <a:t>vuestra</a:t>
            </a:r>
            <a:r>
              <a:rPr lang="en-GB" sz="2000" dirty="0"/>
              <a:t> cabeza </a:t>
            </a:r>
            <a:r>
              <a:rPr lang="en-GB" sz="2000" dirty="0" err="1"/>
              <a:t>también</a:t>
            </a:r>
            <a:r>
              <a:rPr lang="en-GB" sz="2000" dirty="0"/>
              <a:t> son </a:t>
            </a:r>
            <a:r>
              <a:rPr lang="en-GB" sz="2000" dirty="0" err="1"/>
              <a:t>importantes</a:t>
            </a:r>
            <a:r>
              <a:rPr lang="en-GB" sz="2000" dirty="0"/>
              <a:t>. No es </a:t>
            </a:r>
            <a:r>
              <a:rPr lang="en-GB" sz="2000" dirty="0" err="1"/>
              <a:t>fácil</a:t>
            </a:r>
            <a:r>
              <a:rPr lang="en-GB" sz="2000" dirty="0"/>
              <a:t>, </a:t>
            </a:r>
            <a:r>
              <a:rPr lang="en-GB" sz="2000" dirty="0" err="1"/>
              <a:t>pero</a:t>
            </a:r>
            <a:r>
              <a:rPr lang="en-GB" sz="2000" dirty="0"/>
              <a:t> </a:t>
            </a:r>
            <a:r>
              <a:rPr lang="en-GB" sz="2000" dirty="0" err="1"/>
              <a:t>debes</a:t>
            </a:r>
            <a:r>
              <a:rPr lang="en-GB" sz="2000" dirty="0"/>
              <a:t> </a:t>
            </a:r>
            <a:r>
              <a:rPr lang="en-GB" sz="2000" dirty="0" err="1"/>
              <a:t>intentar</a:t>
            </a:r>
            <a:r>
              <a:rPr lang="en-GB" sz="2000" dirty="0"/>
              <a:t> </a:t>
            </a:r>
            <a:r>
              <a:rPr lang="en-GB" sz="2000" dirty="0" err="1"/>
              <a:t>tener</a:t>
            </a:r>
            <a:r>
              <a:rPr lang="en-GB" sz="2000" dirty="0"/>
              <a:t> </a:t>
            </a:r>
            <a:r>
              <a:rPr lang="en-GB" sz="2000" dirty="0" err="1"/>
              <a:t>menos</a:t>
            </a:r>
            <a:r>
              <a:rPr lang="en-GB" sz="2000" dirty="0"/>
              <a:t> </a:t>
            </a:r>
            <a:r>
              <a:rPr lang="en-GB" sz="2000" dirty="0" err="1"/>
              <a:t>estrés</a:t>
            </a:r>
            <a:r>
              <a:rPr lang="en-GB" sz="2000" dirty="0"/>
              <a:t>* para </a:t>
            </a:r>
            <a:r>
              <a:rPr lang="en-GB" sz="2000" dirty="0" err="1"/>
              <a:t>estar</a:t>
            </a:r>
            <a:r>
              <a:rPr lang="en-GB" sz="2000" dirty="0"/>
              <a:t> </a:t>
            </a:r>
            <a:r>
              <a:rPr lang="en-GB" sz="2000" dirty="0" err="1"/>
              <a:t>más</a:t>
            </a:r>
            <a:r>
              <a:rPr lang="en-GB" sz="2000" dirty="0"/>
              <a:t> </a:t>
            </a:r>
            <a:r>
              <a:rPr lang="en-GB" sz="2000" dirty="0" err="1"/>
              <a:t>feliz</a:t>
            </a:r>
            <a:r>
              <a:rPr lang="en-GB" sz="2000" dirty="0"/>
              <a:t>.</a:t>
            </a:r>
          </a:p>
        </p:txBody>
      </p:sp>
      <p:sp>
        <p:nvSpPr>
          <p:cNvPr id="2" name="Title 1"/>
          <p:cNvSpPr>
            <a:spLocks noGrp="1"/>
          </p:cNvSpPr>
          <p:nvPr>
            <p:ph type="title"/>
          </p:nvPr>
        </p:nvSpPr>
        <p:spPr>
          <a:xfrm>
            <a:off x="0" y="213557"/>
            <a:ext cx="4107543" cy="647577"/>
          </a:xfrm>
        </p:spPr>
        <p:txBody>
          <a:bodyPr>
            <a:normAutofit/>
          </a:bodyPr>
          <a:lstStyle/>
          <a:p>
            <a:r>
              <a:rPr lang="en-GB" sz="2400" b="1" dirty="0"/>
              <a:t>La </a:t>
            </a:r>
            <a:r>
              <a:rPr lang="en-GB" sz="2400" b="1" dirty="0" err="1"/>
              <a:t>médica</a:t>
            </a:r>
            <a:r>
              <a:rPr lang="en-GB" sz="2400" b="1" dirty="0"/>
              <a:t> da </a:t>
            </a:r>
            <a:r>
              <a:rPr lang="en-GB" sz="2400" b="1" dirty="0" err="1"/>
              <a:t>consejos</a:t>
            </a:r>
            <a:endParaRPr lang="en-GB" sz="2400" b="1" dirty="0"/>
          </a:p>
        </p:txBody>
      </p:sp>
      <p:graphicFrame>
        <p:nvGraphicFramePr>
          <p:cNvPr id="6" name="Tabla 26">
            <a:extLst>
              <a:ext uri="{FF2B5EF4-FFF2-40B4-BE49-F238E27FC236}">
                <a16:creationId xmlns:a16="http://schemas.microsoft.com/office/drawing/2014/main" id="{5D7AD5B3-B375-C94E-9C10-384FD749DE24}"/>
              </a:ext>
            </a:extLst>
          </p:cNvPr>
          <p:cNvGraphicFramePr>
            <a:graphicFrameLocks noGrp="1"/>
          </p:cNvGraphicFramePr>
          <p:nvPr>
            <p:extLst>
              <p:ext uri="{D42A27DB-BD31-4B8C-83A1-F6EECF244321}">
                <p14:modId xmlns:p14="http://schemas.microsoft.com/office/powerpoint/2010/main" val="4043104179"/>
              </p:ext>
            </p:extLst>
          </p:nvPr>
        </p:nvGraphicFramePr>
        <p:xfrm>
          <a:off x="10084604" y="1491060"/>
          <a:ext cx="2005511" cy="3566160"/>
        </p:xfrm>
        <a:graphic>
          <a:graphicData uri="http://schemas.openxmlformats.org/drawingml/2006/table">
            <a:tbl>
              <a:tblPr firstRow="1" bandRow="1">
                <a:tableStyleId>{5DA37D80-6434-44D0-A028-1B22A696006F}</a:tableStyleId>
              </a:tblPr>
              <a:tblGrid>
                <a:gridCol w="2005511">
                  <a:extLst>
                    <a:ext uri="{9D8B030D-6E8A-4147-A177-3AD203B41FA5}">
                      <a16:colId xmlns:a16="http://schemas.microsoft.com/office/drawing/2014/main" val="2652077185"/>
                    </a:ext>
                  </a:extLst>
                </a:gridCol>
              </a:tblGrid>
              <a:tr h="370840">
                <a:tc>
                  <a:txBody>
                    <a:bodyPr/>
                    <a:lstStyle/>
                    <a:p>
                      <a:pPr algn="ctr"/>
                      <a:r>
                        <a:rPr lang="en-GB" sz="2000" dirty="0" err="1">
                          <a:solidFill>
                            <a:schemeClr val="tx1"/>
                          </a:solidFill>
                        </a:rPr>
                        <a:t>Opciones</a:t>
                      </a:r>
                      <a:endParaRPr lang="es-GB" sz="2000" dirty="0">
                        <a:solidFill>
                          <a:schemeClr val="tx1"/>
                        </a:solidFill>
                      </a:endParaRPr>
                    </a:p>
                  </a:txBody>
                  <a:tcPr anchor="ctr">
                    <a:noFill/>
                  </a:tcPr>
                </a:tc>
                <a:extLst>
                  <a:ext uri="{0D108BD9-81ED-4DB2-BD59-A6C34878D82A}">
                    <a16:rowId xmlns:a16="http://schemas.microsoft.com/office/drawing/2014/main" val="309872944"/>
                  </a:ext>
                </a:extLst>
              </a:tr>
              <a:tr h="370840">
                <a:tc>
                  <a:txBody>
                    <a:bodyPr/>
                    <a:lstStyle/>
                    <a:p>
                      <a:pPr algn="ctr"/>
                      <a:r>
                        <a:rPr lang="en-GB" sz="2000" b="1" dirty="0" err="1">
                          <a:solidFill>
                            <a:schemeClr val="tx1"/>
                          </a:solidFill>
                        </a:rPr>
                        <a:t>corazón</a:t>
                      </a:r>
                      <a:endParaRPr lang="en-GB" sz="2000" b="1" dirty="0">
                        <a:solidFill>
                          <a:schemeClr val="tx1"/>
                        </a:solidFill>
                      </a:endParaRPr>
                    </a:p>
                  </a:txBody>
                  <a:tcPr>
                    <a:noFill/>
                  </a:tcPr>
                </a:tc>
                <a:extLst>
                  <a:ext uri="{0D108BD9-81ED-4DB2-BD59-A6C34878D82A}">
                    <a16:rowId xmlns:a16="http://schemas.microsoft.com/office/drawing/2014/main" val="3968492975"/>
                  </a:ext>
                </a:extLst>
              </a:tr>
              <a:tr h="370840">
                <a:tc>
                  <a:txBody>
                    <a:bodyPr/>
                    <a:lstStyle/>
                    <a:p>
                      <a:pPr algn="ctr"/>
                      <a:r>
                        <a:rPr lang="en-GB" sz="2000" b="1" dirty="0" err="1">
                          <a:solidFill>
                            <a:schemeClr val="tx1"/>
                          </a:solidFill>
                        </a:rPr>
                        <a:t>salud</a:t>
                      </a:r>
                      <a:r>
                        <a:rPr lang="en-GB" sz="2000" b="1" dirty="0">
                          <a:solidFill>
                            <a:schemeClr val="tx1"/>
                          </a:solidFill>
                        </a:rPr>
                        <a:t> mental</a:t>
                      </a:r>
                    </a:p>
                  </a:txBody>
                  <a:tcPr>
                    <a:noFill/>
                  </a:tcPr>
                </a:tc>
                <a:extLst>
                  <a:ext uri="{0D108BD9-81ED-4DB2-BD59-A6C34878D82A}">
                    <a16:rowId xmlns:a16="http://schemas.microsoft.com/office/drawing/2014/main" val="3378521457"/>
                  </a:ext>
                </a:extLst>
              </a:tr>
              <a:tr h="370840">
                <a:tc>
                  <a:txBody>
                    <a:bodyPr/>
                    <a:lstStyle/>
                    <a:p>
                      <a:pPr algn="ctr"/>
                      <a:r>
                        <a:rPr lang="en-GB" sz="2000" b="1" dirty="0" err="1">
                          <a:solidFill>
                            <a:schemeClr val="tx1"/>
                          </a:solidFill>
                        </a:rPr>
                        <a:t>piel</a:t>
                      </a:r>
                      <a:endParaRPr lang="en-GB" sz="2000" b="1" dirty="0">
                        <a:solidFill>
                          <a:schemeClr val="tx1"/>
                        </a:solidFill>
                      </a:endParaRPr>
                    </a:p>
                  </a:txBody>
                  <a:tcPr>
                    <a:noFill/>
                  </a:tcPr>
                </a:tc>
                <a:extLst>
                  <a:ext uri="{0D108BD9-81ED-4DB2-BD59-A6C34878D82A}">
                    <a16:rowId xmlns:a16="http://schemas.microsoft.com/office/drawing/2014/main" val="1834849641"/>
                  </a:ext>
                </a:extLst>
              </a:tr>
              <a:tr h="370840">
                <a:tc>
                  <a:txBody>
                    <a:bodyPr/>
                    <a:lstStyle/>
                    <a:p>
                      <a:pPr algn="ctr"/>
                      <a:r>
                        <a:rPr lang="en-GB" sz="2000" b="1" dirty="0" err="1">
                          <a:solidFill>
                            <a:schemeClr val="tx1"/>
                          </a:solidFill>
                        </a:rPr>
                        <a:t>ojo</a:t>
                      </a:r>
                      <a:endParaRPr lang="en-GB" sz="2000" b="1" dirty="0">
                        <a:solidFill>
                          <a:schemeClr val="tx1"/>
                        </a:solidFill>
                      </a:endParaRPr>
                    </a:p>
                  </a:txBody>
                  <a:tcPr>
                    <a:noFill/>
                  </a:tcPr>
                </a:tc>
                <a:extLst>
                  <a:ext uri="{0D108BD9-81ED-4DB2-BD59-A6C34878D82A}">
                    <a16:rowId xmlns:a16="http://schemas.microsoft.com/office/drawing/2014/main" val="1291132633"/>
                  </a:ext>
                </a:extLst>
              </a:tr>
              <a:tr h="370840">
                <a:tc>
                  <a:txBody>
                    <a:bodyPr/>
                    <a:lstStyle/>
                    <a:p>
                      <a:pPr algn="ctr"/>
                      <a:r>
                        <a:rPr lang="en-GB" sz="2000" b="1" dirty="0">
                          <a:solidFill>
                            <a:schemeClr val="tx1"/>
                          </a:solidFill>
                        </a:rPr>
                        <a:t>pie</a:t>
                      </a:r>
                    </a:p>
                  </a:txBody>
                  <a:tcPr>
                    <a:noFill/>
                  </a:tcPr>
                </a:tc>
                <a:extLst>
                  <a:ext uri="{0D108BD9-81ED-4DB2-BD59-A6C34878D82A}">
                    <a16:rowId xmlns:a16="http://schemas.microsoft.com/office/drawing/2014/main" val="1109887969"/>
                  </a:ext>
                </a:extLst>
              </a:tr>
              <a:tr h="370840">
                <a:tc>
                  <a:txBody>
                    <a:bodyPr/>
                    <a:lstStyle/>
                    <a:p>
                      <a:pPr algn="ctr"/>
                      <a:r>
                        <a:rPr lang="en-GB" sz="2000" b="1" dirty="0" err="1">
                          <a:solidFill>
                            <a:schemeClr val="tx1"/>
                          </a:solidFill>
                        </a:rPr>
                        <a:t>cuerpo</a:t>
                      </a:r>
                      <a:endParaRPr lang="en-GB" sz="2000" b="1" dirty="0">
                        <a:solidFill>
                          <a:schemeClr val="tx1"/>
                        </a:solidFill>
                      </a:endParaRPr>
                    </a:p>
                  </a:txBody>
                  <a:tcPr>
                    <a:noFill/>
                  </a:tcPr>
                </a:tc>
                <a:extLst>
                  <a:ext uri="{0D108BD9-81ED-4DB2-BD59-A6C34878D82A}">
                    <a16:rowId xmlns:a16="http://schemas.microsoft.com/office/drawing/2014/main" val="4161156137"/>
                  </a:ext>
                </a:extLst>
              </a:tr>
              <a:tr h="370840">
                <a:tc>
                  <a:txBody>
                    <a:bodyPr/>
                    <a:lstStyle/>
                    <a:p>
                      <a:pPr algn="ctr"/>
                      <a:r>
                        <a:rPr lang="en-GB" sz="2000" b="1" dirty="0" err="1">
                          <a:solidFill>
                            <a:schemeClr val="tx1"/>
                          </a:solidFill>
                        </a:rPr>
                        <a:t>edad</a:t>
                      </a:r>
                      <a:endParaRPr lang="en-GB" sz="2000" b="1" dirty="0">
                        <a:solidFill>
                          <a:schemeClr val="tx1"/>
                        </a:solidFill>
                      </a:endParaRPr>
                    </a:p>
                  </a:txBody>
                  <a:tcPr>
                    <a:noFill/>
                  </a:tcPr>
                </a:tc>
                <a:extLst>
                  <a:ext uri="{0D108BD9-81ED-4DB2-BD59-A6C34878D82A}">
                    <a16:rowId xmlns:a16="http://schemas.microsoft.com/office/drawing/2014/main" val="2270514008"/>
                  </a:ext>
                </a:extLst>
              </a:tr>
              <a:tr h="370840">
                <a:tc>
                  <a:txBody>
                    <a:bodyPr/>
                    <a:lstStyle/>
                    <a:p>
                      <a:pPr algn="ctr"/>
                      <a:r>
                        <a:rPr lang="en-GB" sz="2000" b="1" dirty="0">
                          <a:solidFill>
                            <a:schemeClr val="tx1"/>
                          </a:solidFill>
                        </a:rPr>
                        <a:t>peso</a:t>
                      </a:r>
                    </a:p>
                  </a:txBody>
                  <a:tcPr>
                    <a:noFill/>
                  </a:tcPr>
                </a:tc>
                <a:extLst>
                  <a:ext uri="{0D108BD9-81ED-4DB2-BD59-A6C34878D82A}">
                    <a16:rowId xmlns:a16="http://schemas.microsoft.com/office/drawing/2014/main" val="1731010670"/>
                  </a:ext>
                </a:extLst>
              </a:tr>
            </a:tbl>
          </a:graphicData>
        </a:graphic>
      </p:graphicFrame>
      <p:sp>
        <p:nvSpPr>
          <p:cNvPr id="7"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976156" y="4964239"/>
            <a:ext cx="21499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F0302020204030204"/>
                <a:ea typeface="+mn-ea"/>
                <a:cs typeface="+mn-cs"/>
              </a:rPr>
              <a:t>salud</a:t>
            </a:r>
            <a:r>
              <a:rPr kumimoji="0" lang="en-GB" sz="2200" b="1" i="0" u="none" strike="noStrike" kern="1200" cap="none" spc="0" normalizeH="0" baseline="0" noProof="0" dirty="0">
                <a:ln>
                  <a:noFill/>
                </a:ln>
                <a:solidFill>
                  <a:schemeClr val="tx2"/>
                </a:solidFill>
                <a:effectLst/>
                <a:uLnTx/>
                <a:uFillTx/>
                <a:latin typeface="Century Gothic" panose="020F0302020204030204"/>
                <a:ea typeface="+mn-ea"/>
                <a:cs typeface="+mn-cs"/>
              </a:rPr>
              <a:t> mental</a:t>
            </a:r>
          </a:p>
        </p:txBody>
      </p:sp>
      <p:sp>
        <p:nvSpPr>
          <p:cNvPr id="4" name="CuadroTexto 3">
            <a:extLst>
              <a:ext uri="{FF2B5EF4-FFF2-40B4-BE49-F238E27FC236}">
                <a16:creationId xmlns:a16="http://schemas.microsoft.com/office/drawing/2014/main" id="{D2B4017C-BEA7-6346-AA4A-ED6013E27A99}"/>
              </a:ext>
            </a:extLst>
          </p:cNvPr>
          <p:cNvSpPr txBox="1"/>
          <p:nvPr/>
        </p:nvSpPr>
        <p:spPr>
          <a:xfrm>
            <a:off x="4189477" y="211970"/>
            <a:ext cx="63796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Una </a:t>
            </a:r>
            <a:r>
              <a:rPr kumimoji="0" lang="en-GB" sz="2000" b="1" i="0" u="none" strike="noStrike" kern="1200" cap="none" spc="0" normalizeH="0" baseline="0" noProof="0" dirty="0" err="1">
                <a:ln>
                  <a:noFill/>
                </a:ln>
                <a:effectLst/>
                <a:uLnTx/>
                <a:uFillTx/>
                <a:latin typeface="Century Gothic" panose="020F0302020204030204"/>
                <a:ea typeface="+mn-ea"/>
                <a:cs typeface="+mn-cs"/>
              </a:rPr>
              <a:t>médica</a:t>
            </a:r>
            <a:r>
              <a:rPr kumimoji="0" lang="en-GB" sz="2000" b="1" i="0" u="none" strike="noStrike" kern="1200" cap="none" spc="0" normalizeH="0" baseline="0" noProof="0" dirty="0">
                <a:ln>
                  <a:noFill/>
                </a:ln>
                <a:effectLst/>
                <a:uLnTx/>
                <a:uFillTx/>
                <a:latin typeface="Century Gothic" panose="020F0302020204030204"/>
                <a:ea typeface="+mn-ea"/>
                <a:cs typeface="+mn-cs"/>
              </a:rPr>
              <a:t> da </a:t>
            </a:r>
            <a:r>
              <a:rPr kumimoji="0" lang="en-GB" sz="2000" b="1" i="0" u="none" strike="noStrike" kern="1200" cap="none" spc="0" normalizeH="0" baseline="0" noProof="0" dirty="0" err="1">
                <a:ln>
                  <a:noFill/>
                </a:ln>
                <a:effectLst/>
                <a:uLnTx/>
                <a:uFillTx/>
                <a:latin typeface="Century Gothic" panose="020F0302020204030204"/>
                <a:ea typeface="+mn-ea"/>
                <a:cs typeface="+mn-cs"/>
              </a:rPr>
              <a:t>consejos</a:t>
            </a:r>
            <a:r>
              <a:rPr kumimoji="0" lang="en-GB" sz="2000" b="1" i="0" u="none" strike="noStrike" kern="1200" cap="none" spc="0" normalizeH="0" baseline="0" noProof="0" dirty="0">
                <a:ln>
                  <a:noFill/>
                </a:ln>
                <a:effectLst/>
                <a:uLnTx/>
                <a:uFillTx/>
                <a:latin typeface="Century Gothic" panose="020F0302020204030204"/>
                <a:ea typeface="+mn-ea"/>
                <a:cs typeface="+mn-cs"/>
              </a:rPr>
              <a:t> a los </a:t>
            </a:r>
            <a:r>
              <a:rPr kumimoji="0" lang="en-GB" sz="2000" b="1" i="0" u="none" strike="noStrike" kern="1200" cap="none" spc="0" normalizeH="0" baseline="0" noProof="0" dirty="0" err="1">
                <a:ln>
                  <a:noFill/>
                </a:ln>
                <a:effectLst/>
                <a:uLnTx/>
                <a:uFillTx/>
                <a:latin typeface="Century Gothic" panose="020F0302020204030204"/>
                <a:ea typeface="+mn-ea"/>
                <a:cs typeface="+mn-cs"/>
              </a:rPr>
              <a:t>estudiantes</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sobre</a:t>
            </a:r>
            <a:r>
              <a:rPr kumimoji="0" lang="en-GB" sz="2000" b="1" i="0" u="none" strike="noStrike" kern="1200" cap="none" spc="0" normalizeH="0" baseline="0" noProof="0" dirty="0">
                <a:ln>
                  <a:noFill/>
                </a:ln>
                <a:effectLst/>
                <a:uLnTx/>
                <a:uFillTx/>
                <a:latin typeface="Century Gothic" panose="020F0302020204030204"/>
                <a:ea typeface="+mn-ea"/>
                <a:cs typeface="+mn-cs"/>
              </a:rPr>
              <a:t> la </a:t>
            </a:r>
            <a:r>
              <a:rPr kumimoji="0" lang="en-GB" sz="2000" b="1" i="0" u="none" strike="noStrike" kern="1200" cap="none" spc="0" normalizeH="0" baseline="0" noProof="0" dirty="0" err="1">
                <a:ln>
                  <a:noFill/>
                </a:ln>
                <a:effectLst/>
                <a:uLnTx/>
                <a:uFillTx/>
                <a:latin typeface="Century Gothic" panose="020F0302020204030204"/>
                <a:ea typeface="+mn-ea"/>
                <a:cs typeface="+mn-cs"/>
              </a:rPr>
              <a:t>salud</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lang="en-GB" sz="2000" b="1" dirty="0">
                <a:latin typeface="Century Gothic" panose="020F0302020204030204"/>
              </a:rPr>
              <a:t>Lee las </a:t>
            </a:r>
            <a:r>
              <a:rPr lang="en-GB" sz="2000" b="1" dirty="0" err="1">
                <a:latin typeface="Century Gothic" panose="020F0302020204030204"/>
              </a:rPr>
              <a:t>frases</a:t>
            </a:r>
            <a:r>
              <a:rPr lang="en-GB" sz="2000" b="1" dirty="0">
                <a:latin typeface="Century Gothic" panose="020F0302020204030204"/>
              </a:rPr>
              <a:t> y </a:t>
            </a:r>
            <a:r>
              <a:rPr lang="en-GB" sz="2000" b="1" dirty="0" err="1">
                <a:latin typeface="Century Gothic" panose="020F0302020204030204"/>
              </a:rPr>
              <a:t>elige</a:t>
            </a:r>
            <a:r>
              <a:rPr lang="en-GB" sz="2000" b="1" dirty="0">
                <a:latin typeface="Century Gothic" panose="020F0302020204030204"/>
              </a:rPr>
              <a:t> la </a:t>
            </a:r>
            <a:r>
              <a:rPr lang="en-GB" sz="2000" b="1" dirty="0" err="1">
                <a:latin typeface="Century Gothic" panose="020F0302020204030204"/>
              </a:rPr>
              <a:t>opción</a:t>
            </a:r>
            <a:r>
              <a:rPr lang="en-GB" sz="2000" b="1" dirty="0">
                <a:latin typeface="Century Gothic" panose="020F0302020204030204"/>
              </a:rPr>
              <a:t> </a:t>
            </a:r>
            <a:r>
              <a:rPr lang="en-GB" sz="2000" b="1" dirty="0" err="1">
                <a:latin typeface="Century Gothic" panose="020F0302020204030204"/>
              </a:rPr>
              <a:t>correcta</a:t>
            </a:r>
            <a:r>
              <a:rPr lang="en-GB" sz="2000" b="1" dirty="0">
                <a:latin typeface="Century Gothic" panose="020F0302020204030204"/>
              </a:rPr>
              <a:t>.</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9" name="TextBox 7">
            <a:extLst>
              <a:ext uri="{FF2B5EF4-FFF2-40B4-BE49-F238E27FC236}">
                <a16:creationId xmlns:a16="http://schemas.microsoft.com/office/drawing/2014/main" id="{F6D8E170-B308-DA48-8AC1-2806B2E91D20}"/>
              </a:ext>
            </a:extLst>
          </p:cNvPr>
          <p:cNvSpPr txBox="1"/>
          <p:nvPr/>
        </p:nvSpPr>
        <p:spPr>
          <a:xfrm>
            <a:off x="3346424" y="2892702"/>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F0302020204030204"/>
                <a:ea typeface="+mn-ea"/>
                <a:cs typeface="+mn-cs"/>
              </a:rPr>
              <a:t>edad</a:t>
            </a:r>
            <a:endParaRPr kumimoji="0" lang="en-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0" name="TextBox 7">
            <a:extLst>
              <a:ext uri="{FF2B5EF4-FFF2-40B4-BE49-F238E27FC236}">
                <a16:creationId xmlns:a16="http://schemas.microsoft.com/office/drawing/2014/main" id="{323E8125-11BD-5148-8D47-7ABF0BFE6239}"/>
              </a:ext>
            </a:extLst>
          </p:cNvPr>
          <p:cNvSpPr txBox="1"/>
          <p:nvPr/>
        </p:nvSpPr>
        <p:spPr>
          <a:xfrm>
            <a:off x="3443830" y="4014635"/>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2"/>
                </a:solidFill>
                <a:effectLst/>
                <a:uLnTx/>
                <a:uFillTx/>
                <a:latin typeface="Century Gothic" panose="020F0302020204030204"/>
                <a:ea typeface="+mn-ea"/>
                <a:cs typeface="+mn-cs"/>
              </a:rPr>
              <a:t>peso</a:t>
            </a:r>
          </a:p>
        </p:txBody>
      </p:sp>
      <p:sp>
        <p:nvSpPr>
          <p:cNvPr id="11" name="TextBox 7">
            <a:extLst>
              <a:ext uri="{FF2B5EF4-FFF2-40B4-BE49-F238E27FC236}">
                <a16:creationId xmlns:a16="http://schemas.microsoft.com/office/drawing/2014/main" id="{8D2E8A95-C8F9-6748-8525-6906D2032AE2}"/>
              </a:ext>
            </a:extLst>
          </p:cNvPr>
          <p:cNvSpPr txBox="1"/>
          <p:nvPr/>
        </p:nvSpPr>
        <p:spPr>
          <a:xfrm>
            <a:off x="3350517" y="964164"/>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F0302020204030204"/>
                <a:ea typeface="+mn-ea"/>
                <a:cs typeface="+mn-cs"/>
              </a:rPr>
              <a:t>cuerpo</a:t>
            </a:r>
            <a:endParaRPr kumimoji="0" lang="en-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2" name="TextBox 7">
            <a:extLst>
              <a:ext uri="{FF2B5EF4-FFF2-40B4-BE49-F238E27FC236}">
                <a16:creationId xmlns:a16="http://schemas.microsoft.com/office/drawing/2014/main" id="{C6B6DC24-3620-8547-B7C6-DE972D074FEC}"/>
              </a:ext>
            </a:extLst>
          </p:cNvPr>
          <p:cNvSpPr txBox="1"/>
          <p:nvPr/>
        </p:nvSpPr>
        <p:spPr>
          <a:xfrm>
            <a:off x="3599711" y="1963510"/>
            <a:ext cx="22957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2"/>
                </a:solidFill>
                <a:effectLst/>
                <a:uLnTx/>
                <a:uFillTx/>
                <a:latin typeface="Century Gothic" panose="020F0302020204030204"/>
                <a:ea typeface="+mn-ea"/>
                <a:cs typeface="+mn-cs"/>
              </a:rPr>
              <a:t>piel</a:t>
            </a:r>
            <a:endParaRPr kumimoji="0" lang="en-GB" sz="22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4" name="Rectangle 23"/>
          <p:cNvSpPr/>
          <p:nvPr/>
        </p:nvSpPr>
        <p:spPr>
          <a:xfrm>
            <a:off x="8309278" y="5933498"/>
            <a:ext cx="1989647"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err="1">
                <a:ln>
                  <a:noFill/>
                </a:ln>
                <a:effectLst/>
                <a:uLnTx/>
                <a:uFillTx/>
                <a:latin typeface="Century Gothic" panose="020F0302020204030204"/>
                <a:ea typeface="+mn-ea"/>
                <a:cs typeface="+mn-cs"/>
              </a:rPr>
              <a:t>estrés</a:t>
            </a:r>
            <a:r>
              <a:rPr kumimoji="0" lang="en-GB" sz="2000" b="1" i="0" u="none" strike="noStrike" kern="1200" cap="none" spc="0" normalizeH="0" baseline="0" noProof="0" dirty="0">
                <a:ln>
                  <a:noFill/>
                </a:ln>
                <a:effectLst/>
                <a:uLnTx/>
                <a:uFillTx/>
                <a:latin typeface="Century Gothic" panose="020F0302020204030204"/>
                <a:ea typeface="+mn-ea"/>
                <a:cs typeface="+mn-cs"/>
              </a:rPr>
              <a:t> - stress </a:t>
            </a:r>
          </a:p>
        </p:txBody>
      </p:sp>
      <p:sp>
        <p:nvSpPr>
          <p:cNvPr id="26" name="Oval 25"/>
          <p:cNvSpPr/>
          <p:nvPr/>
        </p:nvSpPr>
        <p:spPr>
          <a:xfrm>
            <a:off x="589492" y="1072564"/>
            <a:ext cx="1193332" cy="41041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Oval 25">
            <a:extLst>
              <a:ext uri="{FF2B5EF4-FFF2-40B4-BE49-F238E27FC236}">
                <a16:creationId xmlns:a16="http://schemas.microsoft.com/office/drawing/2014/main" id="{7F06BA43-2229-1B49-A3E5-6F8D98156CF7}"/>
              </a:ext>
            </a:extLst>
          </p:cNvPr>
          <p:cNvSpPr/>
          <p:nvPr/>
        </p:nvSpPr>
        <p:spPr>
          <a:xfrm>
            <a:off x="1691720" y="2062946"/>
            <a:ext cx="1193332" cy="41041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Oval 25">
            <a:extLst>
              <a:ext uri="{FF2B5EF4-FFF2-40B4-BE49-F238E27FC236}">
                <a16:creationId xmlns:a16="http://schemas.microsoft.com/office/drawing/2014/main" id="{9DB93ABA-F753-C74B-9949-DEA45CC6ABE2}"/>
              </a:ext>
            </a:extLst>
          </p:cNvPr>
          <p:cNvSpPr/>
          <p:nvPr/>
        </p:nvSpPr>
        <p:spPr>
          <a:xfrm>
            <a:off x="1782824" y="3061576"/>
            <a:ext cx="1193332" cy="41041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Oval 25">
            <a:extLst>
              <a:ext uri="{FF2B5EF4-FFF2-40B4-BE49-F238E27FC236}">
                <a16:creationId xmlns:a16="http://schemas.microsoft.com/office/drawing/2014/main" id="{8D45ACBE-986B-4546-A20B-FDCA5E431AF5}"/>
              </a:ext>
            </a:extLst>
          </p:cNvPr>
          <p:cNvSpPr/>
          <p:nvPr/>
        </p:nvSpPr>
        <p:spPr>
          <a:xfrm>
            <a:off x="605513" y="4104958"/>
            <a:ext cx="1193332" cy="41041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Oval 25">
            <a:extLst>
              <a:ext uri="{FF2B5EF4-FFF2-40B4-BE49-F238E27FC236}">
                <a16:creationId xmlns:a16="http://schemas.microsoft.com/office/drawing/2014/main" id="{1AFEE902-C086-B64E-AB8E-955CE066E155}"/>
              </a:ext>
            </a:extLst>
          </p:cNvPr>
          <p:cNvSpPr/>
          <p:nvPr/>
        </p:nvSpPr>
        <p:spPr>
          <a:xfrm>
            <a:off x="1782824" y="5057220"/>
            <a:ext cx="1193332" cy="410412"/>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Imagen 14">
            <a:extLst>
              <a:ext uri="{FF2B5EF4-FFF2-40B4-BE49-F238E27FC236}">
                <a16:creationId xmlns:a16="http://schemas.microsoft.com/office/drawing/2014/main" id="{89FDAB4F-AECC-B346-A5A9-D63E57127B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917643" y="5159259"/>
            <a:ext cx="1088081" cy="1240228"/>
          </a:xfrm>
          <a:prstGeom prst="rect">
            <a:avLst/>
          </a:prstGeom>
        </p:spPr>
      </p:pic>
    </p:spTree>
    <p:extLst>
      <p:ext uri="{BB962C8B-B14F-4D97-AF65-F5344CB8AC3E}">
        <p14:creationId xmlns:p14="http://schemas.microsoft.com/office/powerpoint/2010/main" val="31469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6" grpId="0" animBg="1"/>
      <p:bldP spid="25" grpId="0" animBg="1"/>
      <p:bldP spid="30" grpId="0" animBg="1"/>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2 - Lesson 1</a:t>
            </a:r>
            <a:r>
              <a:rPr lang="en-GB" sz="2000" dirty="0">
                <a:solidFill>
                  <a:prstClr val="white"/>
                </a:solidFill>
                <a:latin typeface="Century Gothic" panose="020B0502020202020204" pitchFamily="34" charset="0"/>
              </a:rPr>
              <a:t>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br>
              <a:rPr lang="en-GB" sz="1600" dirty="0"/>
            </a:br>
            <a:r>
              <a:rPr lang="en-GB" sz="1400" dirty="0">
                <a:solidFill>
                  <a:prstClr val="white"/>
                </a:solidFill>
                <a:latin typeface="Century Gothic" panose="020B0502020202020204" pitchFamily="34" charset="0"/>
              </a:rPr>
              <a:t>Louise Caruso / Pete Watson / Nick Avery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15.03.24</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60350"/>
            <a:ext cx="7649494" cy="844549"/>
          </a:xfrm>
        </p:spPr>
        <p:txBody>
          <a:bodyPr>
            <a:noAutofit/>
          </a:bodyPr>
          <a:lstStyle/>
          <a:p>
            <a:pPr algn="l"/>
            <a:r>
              <a:rPr lang="en-GB" sz="2400" dirty="0">
                <a:solidFill>
                  <a:prstClr val="white"/>
                </a:solidFill>
              </a:rPr>
              <a:t>present continuous with –</a:t>
            </a:r>
            <a:r>
              <a:rPr lang="en-GB" sz="2400" dirty="0" err="1">
                <a:solidFill>
                  <a:prstClr val="white"/>
                </a:solidFill>
              </a:rPr>
              <a:t>ar</a:t>
            </a:r>
            <a:r>
              <a:rPr lang="en-GB" sz="2400" dirty="0">
                <a:solidFill>
                  <a:prstClr val="white"/>
                </a:solidFill>
              </a:rPr>
              <a:t> verbs [revisited]</a:t>
            </a:r>
          </a:p>
          <a:p>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 in 2</a:t>
            </a:r>
            <a:r>
              <a:rPr kumimoji="0" lang="en-GB" sz="24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person singular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&amp; plural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[revisited]</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algn="l"/>
            <a:endParaRPr lang="en-US"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853705" cy="844550"/>
          </a:xfrm>
        </p:spPr>
        <p:txBody>
          <a:bodyPr>
            <a:normAutofit/>
          </a:bodyPr>
          <a:lstStyle/>
          <a:p>
            <a:r>
              <a:rPr lang="en-GB" sz="3600" b="1" dirty="0">
                <a:solidFill>
                  <a:prstClr val="white"/>
                </a:solidFill>
              </a:rPr>
              <a:t>Talking about health [2]</a:t>
            </a:r>
            <a:endParaRPr lang="en-GB" sz="3600" dirty="0"/>
          </a:p>
        </p:txBody>
      </p:sp>
      <p:pic>
        <p:nvPicPr>
          <p:cNvPr id="5" name="Picture 2">
            <a:extLst>
              <a:ext uri="{FF2B5EF4-FFF2-40B4-BE49-F238E27FC236}">
                <a16:creationId xmlns:a16="http://schemas.microsoft.com/office/drawing/2014/main" id="{246AF9A2-FDFD-4062-AC9C-EB701F35AB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5365" y="2560350"/>
            <a:ext cx="2340608" cy="312364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3">
            <a:extLst>
              <a:ext uri="{FF2B5EF4-FFF2-40B4-BE49-F238E27FC236}">
                <a16:creationId xmlns:a16="http://schemas.microsoft.com/office/drawing/2014/main" id="{0B4C50B6-D494-4273-8DC0-ADDC6E761C26}"/>
              </a:ext>
            </a:extLst>
          </p:cNvPr>
          <p:cNvSpPr txBox="1"/>
          <p:nvPr/>
        </p:nvSpPr>
        <p:spPr>
          <a:xfrm>
            <a:off x="9442874" y="5300488"/>
            <a:ext cx="2385589" cy="400110"/>
          </a:xfrm>
          <a:prstGeom prst="rect">
            <a:avLst/>
          </a:prstGeom>
          <a:noFill/>
        </p:spPr>
        <p:txBody>
          <a:bodyPr wrap="none" rtlCol="0">
            <a:spAutoFit/>
          </a:bodyPr>
          <a:lstStyle/>
          <a:p>
            <a:pPr algn="ctr"/>
            <a:r>
              <a:rPr lang="es-GB" sz="2000" dirty="0">
                <a:highlight>
                  <a:srgbClr val="FBF0D5"/>
                </a:highlight>
              </a:rPr>
              <a:t>Alberto Contador</a:t>
            </a:r>
          </a:p>
        </p:txBody>
      </p:sp>
      <p:pic>
        <p:nvPicPr>
          <p:cNvPr id="7" name="Picture 4" descr="Cyclist Silhouette PNG Clip Art Image | Gallery Yopriceville ...">
            <a:extLst>
              <a:ext uri="{FF2B5EF4-FFF2-40B4-BE49-F238E27FC236}">
                <a16:creationId xmlns:a16="http://schemas.microsoft.com/office/drawing/2014/main" id="{E759A959-4566-4D39-892E-DA4E23DB0D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15972">
            <a:off x="8128614" y="4671464"/>
            <a:ext cx="1371121" cy="132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26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0" y="213557"/>
            <a:ext cx="3711211" cy="647577"/>
          </a:xfrm>
        </p:spPr>
        <p:txBody>
          <a:bodyPr>
            <a:normAutofit/>
          </a:bodyPr>
          <a:lstStyle/>
          <a:p>
            <a:r>
              <a:rPr lang="es-GB" sz="3600" b="1" dirty="0">
                <a:solidFill>
                  <a:schemeClr val="bg1"/>
                </a:solidFill>
              </a:rPr>
              <a:t>Vocabulario</a:t>
            </a:r>
          </a:p>
        </p:txBody>
      </p:sp>
      <p:sp>
        <p:nvSpPr>
          <p:cNvPr id="10" name="CuadroTexto 9">
            <a:extLst>
              <a:ext uri="{FF2B5EF4-FFF2-40B4-BE49-F238E27FC236}">
                <a16:creationId xmlns:a16="http://schemas.microsoft.com/office/drawing/2014/main" id="{D6943A75-55C8-AE47-B265-AEC4C5B7BFBE}"/>
              </a:ext>
            </a:extLst>
          </p:cNvPr>
          <p:cNvSpPr txBox="1"/>
          <p:nvPr/>
        </p:nvSpPr>
        <p:spPr>
          <a:xfrm>
            <a:off x="7180932" y="4773498"/>
            <a:ext cx="1903085" cy="584775"/>
          </a:xfrm>
          <a:prstGeom prst="rect">
            <a:avLst/>
          </a:prstGeom>
          <a:noFill/>
        </p:spPr>
        <p:txBody>
          <a:bodyPr wrap="none" rtlCol="0">
            <a:spAutoFit/>
          </a:bodyPr>
          <a:lstStyle/>
          <a:p>
            <a:r>
              <a:rPr lang="es-ES" sz="3200" dirty="0">
                <a:latin typeface="Century Gothic" panose="020B0502020202020204" pitchFamily="34" charset="0"/>
              </a:rPr>
              <a:t>r _ _ _ _ _</a:t>
            </a:r>
            <a:endParaRPr lang="es-GB" sz="3200" dirty="0">
              <a:latin typeface="Century Gothic" panose="020B0502020202020204" pitchFamily="34" charset="0"/>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1038402" y="2018642"/>
            <a:ext cx="2045753" cy="584775"/>
          </a:xfrm>
          <a:prstGeom prst="rect">
            <a:avLst/>
          </a:prstGeom>
          <a:noFill/>
        </p:spPr>
        <p:txBody>
          <a:bodyPr wrap="none" rtlCol="0">
            <a:spAutoFit/>
          </a:bodyPr>
          <a:lstStyle/>
          <a:p>
            <a:r>
              <a:rPr lang="es-ES" sz="3200" dirty="0">
                <a:latin typeface="Century Gothic" panose="020B0502020202020204" pitchFamily="34" charset="0"/>
              </a:rPr>
              <a:t>e _ _ _ _ _</a:t>
            </a:r>
            <a:endParaRPr lang="es-GB" sz="3200" dirty="0">
              <a:latin typeface="Century Gothic" panose="020B0502020202020204" pitchFamily="34" charset="0"/>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1038402" y="1111191"/>
            <a:ext cx="2860258" cy="584775"/>
          </a:xfrm>
          <a:prstGeom prst="rect">
            <a:avLst/>
          </a:prstGeom>
          <a:noFill/>
        </p:spPr>
        <p:txBody>
          <a:bodyPr wrap="square" rtlCol="0">
            <a:spAutoFit/>
          </a:bodyPr>
          <a:lstStyle/>
          <a:p>
            <a:r>
              <a:rPr lang="es-ES" sz="3200" dirty="0">
                <a:latin typeface="Century Gothic" panose="020B0502020202020204" pitchFamily="34" charset="0"/>
              </a:rPr>
              <a:t>c _ _ _ _ _ _ _</a:t>
            </a:r>
            <a:endParaRPr lang="es-GB" sz="3200" dirty="0">
              <a:latin typeface="Century Gothic" panose="020B0502020202020204" pitchFamily="34" charset="0"/>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1020492" y="3840717"/>
            <a:ext cx="2060179" cy="584775"/>
          </a:xfrm>
          <a:prstGeom prst="rect">
            <a:avLst/>
          </a:prstGeom>
          <a:noFill/>
        </p:spPr>
        <p:txBody>
          <a:bodyPr wrap="none" rtlCol="0">
            <a:spAutoFit/>
          </a:bodyPr>
          <a:lstStyle/>
          <a:p>
            <a:r>
              <a:rPr lang="es-ES" sz="3200" dirty="0">
                <a:latin typeface="Century Gothic" panose="020B0502020202020204" pitchFamily="34" charset="0"/>
              </a:rPr>
              <a:t>a _ _ _ _ _</a:t>
            </a:r>
            <a:endParaRPr lang="es-GB" sz="3200" dirty="0">
              <a:latin typeface="Century Gothic" panose="020B0502020202020204" pitchFamily="34" charset="0"/>
            </a:endParaRPr>
          </a:p>
        </p:txBody>
      </p:sp>
      <p:sp>
        <p:nvSpPr>
          <p:cNvPr id="15" name="CuadroTexto 14">
            <a:extLst>
              <a:ext uri="{FF2B5EF4-FFF2-40B4-BE49-F238E27FC236}">
                <a16:creationId xmlns:a16="http://schemas.microsoft.com/office/drawing/2014/main" id="{CD21161F-85E8-1846-81BB-B1B577CD27E7}"/>
              </a:ext>
            </a:extLst>
          </p:cNvPr>
          <p:cNvSpPr txBox="1"/>
          <p:nvPr/>
        </p:nvSpPr>
        <p:spPr>
          <a:xfrm>
            <a:off x="7179896" y="1094468"/>
            <a:ext cx="2226892" cy="584775"/>
          </a:xfrm>
          <a:prstGeom prst="rect">
            <a:avLst/>
          </a:prstGeom>
          <a:noFill/>
        </p:spPr>
        <p:txBody>
          <a:bodyPr wrap="none" rtlCol="0">
            <a:spAutoFit/>
          </a:bodyPr>
          <a:lstStyle/>
          <a:p>
            <a:r>
              <a:rPr lang="es-ES" sz="3200" dirty="0">
                <a:latin typeface="Century Gothic" panose="020B0502020202020204" pitchFamily="34" charset="0"/>
              </a:rPr>
              <a:t>f _ _ _ _ _ _</a:t>
            </a:r>
            <a:endParaRPr lang="es-GB" sz="3200" dirty="0">
              <a:latin typeface="Century Gothic" panose="020B0502020202020204" pitchFamily="34" charset="0"/>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1040287" y="2920569"/>
            <a:ext cx="2670924" cy="584775"/>
          </a:xfrm>
          <a:prstGeom prst="rect">
            <a:avLst/>
          </a:prstGeom>
          <a:noFill/>
        </p:spPr>
        <p:txBody>
          <a:bodyPr wrap="none" rtlCol="0">
            <a:spAutoFit/>
          </a:bodyPr>
          <a:lstStyle/>
          <a:p>
            <a:r>
              <a:rPr lang="es-ES" sz="3200" dirty="0">
                <a:latin typeface="Century Gothic" panose="020B0502020202020204" pitchFamily="34" charset="0"/>
              </a:rPr>
              <a:t>t _ _ _ _ _ _ _ </a:t>
            </a:r>
            <a:endParaRPr lang="es-GB" sz="3200" dirty="0">
              <a:latin typeface="Century Gothic" panose="020B0502020202020204" pitchFamily="34" charset="0"/>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7132049" y="5630570"/>
            <a:ext cx="2379177" cy="584775"/>
          </a:xfrm>
          <a:prstGeom prst="rect">
            <a:avLst/>
          </a:prstGeom>
          <a:noFill/>
        </p:spPr>
        <p:txBody>
          <a:bodyPr wrap="none" rtlCol="0">
            <a:spAutoFit/>
          </a:bodyPr>
          <a:lstStyle/>
          <a:p>
            <a:r>
              <a:rPr lang="es-ES" sz="3200" dirty="0">
                <a:latin typeface="Century Gothic" panose="020B0502020202020204" pitchFamily="34" charset="0"/>
              </a:rPr>
              <a:t>d _ _ _ _ _ _</a:t>
            </a:r>
            <a:endParaRPr lang="es-GB" sz="3200" dirty="0">
              <a:latin typeface="Century Gothic" panose="020B0502020202020204" pitchFamily="34" charset="0"/>
            </a:endParaRPr>
          </a:p>
        </p:txBody>
      </p:sp>
      <p:sp>
        <p:nvSpPr>
          <p:cNvPr id="32" name="CuadroTexto 11">
            <a:extLst>
              <a:ext uri="{FF2B5EF4-FFF2-40B4-BE49-F238E27FC236}">
                <a16:creationId xmlns:a16="http://schemas.microsoft.com/office/drawing/2014/main" id="{7C23D631-7F50-FA47-853F-693D90DE7D0F}"/>
              </a:ext>
            </a:extLst>
          </p:cNvPr>
          <p:cNvSpPr txBox="1"/>
          <p:nvPr/>
        </p:nvSpPr>
        <p:spPr>
          <a:xfrm>
            <a:off x="1020492" y="1107628"/>
            <a:ext cx="1972015" cy="584775"/>
          </a:xfrm>
          <a:prstGeom prst="rect">
            <a:avLst/>
          </a:prstGeom>
          <a:noFill/>
        </p:spPr>
        <p:txBody>
          <a:bodyPr wrap="none" rtlCol="0">
            <a:spAutoFit/>
          </a:bodyPr>
          <a:lstStyle/>
          <a:p>
            <a:r>
              <a:rPr lang="en-GB" sz="3200" dirty="0" err="1">
                <a:latin typeface="Century Gothic" panose="020B0502020202020204" pitchFamily="34" charset="0"/>
              </a:rPr>
              <a:t>conducir</a:t>
            </a:r>
            <a:endParaRPr lang="es-GB" sz="3200" dirty="0">
              <a:latin typeface="Century Gothic" panose="020B0502020202020204" pitchFamily="34" charset="0"/>
            </a:endParaRPr>
          </a:p>
        </p:txBody>
      </p:sp>
      <p:sp>
        <p:nvSpPr>
          <p:cNvPr id="36" name="CuadroTexto 14">
            <a:extLst>
              <a:ext uri="{FF2B5EF4-FFF2-40B4-BE49-F238E27FC236}">
                <a16:creationId xmlns:a16="http://schemas.microsoft.com/office/drawing/2014/main" id="{CD21161F-85E8-1846-81BB-B1B577CD27E7}"/>
              </a:ext>
            </a:extLst>
          </p:cNvPr>
          <p:cNvSpPr txBox="1"/>
          <p:nvPr/>
        </p:nvSpPr>
        <p:spPr>
          <a:xfrm>
            <a:off x="7191694" y="1106785"/>
            <a:ext cx="2117887" cy="584775"/>
          </a:xfrm>
          <a:prstGeom prst="rect">
            <a:avLst/>
          </a:prstGeom>
          <a:noFill/>
        </p:spPr>
        <p:txBody>
          <a:bodyPr wrap="none" rtlCol="0">
            <a:spAutoFit/>
          </a:bodyPr>
          <a:lstStyle/>
          <a:p>
            <a:r>
              <a:rPr lang="en-GB" sz="3200" dirty="0" err="1">
                <a:latin typeface="Century Gothic" panose="020B0502020202020204" pitchFamily="34" charset="0"/>
              </a:rPr>
              <a:t>francés</a:t>
            </a:r>
            <a:r>
              <a:rPr lang="en-GB" sz="3200" dirty="0">
                <a:latin typeface="Century Gothic" panose="020B0502020202020204" pitchFamily="34" charset="0"/>
              </a:rPr>
              <a:t>/a</a:t>
            </a:r>
            <a:endParaRPr lang="es-GB" sz="3200" dirty="0">
              <a:latin typeface="Century Gothic" panose="020B0502020202020204" pitchFamily="34" charset="0"/>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7132049" y="5635918"/>
            <a:ext cx="1233030" cy="584775"/>
          </a:xfrm>
          <a:prstGeom prst="rect">
            <a:avLst/>
          </a:prstGeom>
          <a:noFill/>
        </p:spPr>
        <p:txBody>
          <a:bodyPr wrap="none" rtlCol="0">
            <a:spAutoFit/>
          </a:bodyPr>
          <a:lstStyle/>
          <a:p>
            <a:r>
              <a:rPr lang="en-GB" sz="3200" dirty="0" err="1">
                <a:latin typeface="Century Gothic" panose="020B0502020202020204" pitchFamily="34" charset="0"/>
              </a:rPr>
              <a:t>dirigir</a:t>
            </a:r>
            <a:endParaRPr lang="es-GB" sz="3200" dirty="0">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1020492" y="3823994"/>
            <a:ext cx="1250663" cy="584775"/>
          </a:xfrm>
          <a:prstGeom prst="rect">
            <a:avLst/>
          </a:prstGeom>
          <a:noFill/>
        </p:spPr>
        <p:txBody>
          <a:bodyPr wrap="none" rtlCol="0">
            <a:spAutoFit/>
          </a:bodyPr>
          <a:lstStyle/>
          <a:p>
            <a:r>
              <a:rPr lang="es-ES" sz="3200" dirty="0">
                <a:latin typeface="Century Gothic" panose="020B0502020202020204" pitchFamily="34" charset="0"/>
              </a:rPr>
              <a:t>actriz</a:t>
            </a:r>
            <a:endParaRPr lang="es-GB" sz="3200" dirty="0">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1043132" y="4797182"/>
            <a:ext cx="2379177" cy="584775"/>
          </a:xfrm>
          <a:prstGeom prst="rect">
            <a:avLst/>
          </a:prstGeom>
          <a:noFill/>
        </p:spPr>
        <p:txBody>
          <a:bodyPr wrap="none" rtlCol="0">
            <a:spAutoFit/>
          </a:bodyPr>
          <a:lstStyle/>
          <a:p>
            <a:r>
              <a:rPr lang="es-ES" sz="3200" dirty="0">
                <a:latin typeface="Century Gothic" panose="020B0502020202020204" pitchFamily="34" charset="0"/>
              </a:rPr>
              <a:t>d _ _ _ _ _ _</a:t>
            </a:r>
            <a:endParaRPr lang="es-GB" sz="3200" dirty="0">
              <a:latin typeface="Century Gothic" panose="020B0502020202020204" pitchFamily="34" charset="0"/>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7179896" y="4759243"/>
            <a:ext cx="1500732" cy="584775"/>
          </a:xfrm>
          <a:prstGeom prst="rect">
            <a:avLst/>
          </a:prstGeom>
          <a:noFill/>
        </p:spPr>
        <p:txBody>
          <a:bodyPr wrap="none" rtlCol="0">
            <a:spAutoFit/>
          </a:bodyPr>
          <a:lstStyle/>
          <a:p>
            <a:r>
              <a:rPr lang="es-ES" sz="3200" dirty="0">
                <a:latin typeface="Century Gothic" panose="020B0502020202020204" pitchFamily="34" charset="0"/>
              </a:rPr>
              <a:t>rápido</a:t>
            </a:r>
            <a:endParaRPr lang="es-GB" sz="3200" dirty="0">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7277005" y="2907146"/>
            <a:ext cx="1265090" cy="584775"/>
          </a:xfrm>
          <a:prstGeom prst="rect">
            <a:avLst/>
          </a:prstGeom>
          <a:noFill/>
        </p:spPr>
        <p:txBody>
          <a:bodyPr wrap="none" rtlCol="0">
            <a:spAutoFit/>
          </a:bodyPr>
          <a:lstStyle/>
          <a:p>
            <a:r>
              <a:rPr lang="es-ES" sz="3200" dirty="0">
                <a:latin typeface="Century Gothic" panose="020B0502020202020204" pitchFamily="34" charset="0"/>
              </a:rPr>
              <a:t>r _ _ _</a:t>
            </a:r>
            <a:endParaRPr lang="es-GB" sz="3200" dirty="0">
              <a:latin typeface="Century Gothic" panose="020B0502020202020204" pitchFamily="34" charset="0"/>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7277005" y="2893790"/>
            <a:ext cx="1446230" cy="584775"/>
          </a:xfrm>
          <a:prstGeom prst="rect">
            <a:avLst/>
          </a:prstGeom>
          <a:noFill/>
        </p:spPr>
        <p:txBody>
          <a:bodyPr wrap="none" rtlCol="0">
            <a:spAutoFit/>
          </a:bodyPr>
          <a:lstStyle/>
          <a:p>
            <a:r>
              <a:rPr lang="es-ES" sz="3200" dirty="0">
                <a:latin typeface="Century Gothic" panose="020B0502020202020204" pitchFamily="34" charset="0"/>
              </a:rPr>
              <a:t>ruso/a</a:t>
            </a:r>
            <a:endParaRPr lang="es-GB" sz="3200" dirty="0">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7200179" y="3830880"/>
            <a:ext cx="2698175" cy="584775"/>
          </a:xfrm>
          <a:prstGeom prst="rect">
            <a:avLst/>
          </a:prstGeom>
          <a:noFill/>
        </p:spPr>
        <p:txBody>
          <a:bodyPr wrap="none" rtlCol="0">
            <a:spAutoFit/>
          </a:bodyPr>
          <a:lstStyle/>
          <a:p>
            <a:r>
              <a:rPr lang="es-ES" sz="3200" dirty="0">
                <a:latin typeface="Century Gothic" panose="020B0502020202020204" pitchFamily="34" charset="0"/>
              </a:rPr>
              <a:t>d _ _ _ _ _ _ _</a:t>
            </a:r>
            <a:endParaRPr lang="es-GB" sz="3200" dirty="0">
              <a:latin typeface="Century Gothic" panose="020B0502020202020204" pitchFamily="34" charset="0"/>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7200179" y="3836228"/>
            <a:ext cx="2068195" cy="584775"/>
          </a:xfrm>
          <a:prstGeom prst="rect">
            <a:avLst/>
          </a:prstGeom>
          <a:noFill/>
        </p:spPr>
        <p:txBody>
          <a:bodyPr wrap="none" rtlCol="0">
            <a:spAutoFit/>
          </a:bodyPr>
          <a:lstStyle/>
          <a:p>
            <a:r>
              <a:rPr lang="es-ES" sz="3200" dirty="0">
                <a:latin typeface="Century Gothic" panose="020B0502020202020204" pitchFamily="34" charset="0"/>
              </a:rPr>
              <a:t>despacio</a:t>
            </a:r>
            <a:endParaRPr lang="es-GB" sz="3200" dirty="0">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1020492" y="5624225"/>
            <a:ext cx="1741182" cy="584775"/>
          </a:xfrm>
          <a:prstGeom prst="rect">
            <a:avLst/>
          </a:prstGeom>
          <a:noFill/>
        </p:spPr>
        <p:txBody>
          <a:bodyPr wrap="none" rtlCol="0">
            <a:spAutoFit/>
          </a:bodyPr>
          <a:lstStyle/>
          <a:p>
            <a:r>
              <a:rPr lang="en-GB" sz="3200" dirty="0">
                <a:latin typeface="Century Gothic" panose="020B0502020202020204" pitchFamily="34" charset="0"/>
              </a:rPr>
              <a:t>a _ _ _ _</a:t>
            </a:r>
            <a:endParaRPr lang="es-GB" sz="3200" dirty="0">
              <a:latin typeface="Century Gothic" panose="020B0502020202020204" pitchFamily="34" charset="0"/>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1024026" y="5624224"/>
            <a:ext cx="1263487" cy="584775"/>
          </a:xfrm>
          <a:prstGeom prst="rect">
            <a:avLst/>
          </a:prstGeom>
          <a:noFill/>
        </p:spPr>
        <p:txBody>
          <a:bodyPr wrap="none" rtlCol="0">
            <a:spAutoFit/>
          </a:bodyPr>
          <a:lstStyle/>
          <a:p>
            <a:r>
              <a:rPr lang="es-ES" sz="3200" dirty="0">
                <a:latin typeface="Century Gothic" panose="020B0502020202020204" pitchFamily="34" charset="0"/>
              </a:rPr>
              <a:t>actor</a:t>
            </a:r>
            <a:endParaRPr lang="es-GB" sz="3200" dirty="0">
              <a:latin typeface="Century Gothic" panose="020B0502020202020204" pitchFamily="34" charset="0"/>
            </a:endParaRPr>
          </a:p>
        </p:txBody>
      </p:sp>
      <p:sp>
        <p:nvSpPr>
          <p:cNvPr id="3" name="TextBox 2"/>
          <p:cNvSpPr txBox="1"/>
          <p:nvPr/>
        </p:nvSpPr>
        <p:spPr>
          <a:xfrm>
            <a:off x="292184" y="1238004"/>
            <a:ext cx="471952" cy="461665"/>
          </a:xfrm>
          <a:prstGeom prst="rect">
            <a:avLst/>
          </a:prstGeom>
          <a:noFill/>
        </p:spPr>
        <p:txBody>
          <a:bodyPr wrap="square" rtlCol="0">
            <a:spAutoFit/>
          </a:bodyPr>
          <a:lstStyle/>
          <a:p>
            <a:r>
              <a:rPr lang="en-GB" sz="2400" b="1" dirty="0">
                <a:latin typeface="Century Gothic" panose="020B0502020202020204" pitchFamily="34" charset="0"/>
              </a:rPr>
              <a:t>1.</a:t>
            </a:r>
          </a:p>
        </p:txBody>
      </p:sp>
      <p:sp>
        <p:nvSpPr>
          <p:cNvPr id="55" name="TextBox 54"/>
          <p:cNvSpPr txBox="1"/>
          <p:nvPr/>
        </p:nvSpPr>
        <p:spPr>
          <a:xfrm>
            <a:off x="292184" y="2141752"/>
            <a:ext cx="471952" cy="461665"/>
          </a:xfrm>
          <a:prstGeom prst="rect">
            <a:avLst/>
          </a:prstGeom>
          <a:noFill/>
        </p:spPr>
        <p:txBody>
          <a:bodyPr wrap="square" rtlCol="0">
            <a:spAutoFit/>
          </a:bodyPr>
          <a:lstStyle/>
          <a:p>
            <a:r>
              <a:rPr lang="en-GB" sz="2400" b="1" dirty="0">
                <a:latin typeface="Century Gothic" panose="020B0502020202020204" pitchFamily="34" charset="0"/>
              </a:rPr>
              <a:t>2.</a:t>
            </a:r>
          </a:p>
        </p:txBody>
      </p:sp>
      <p:sp>
        <p:nvSpPr>
          <p:cNvPr id="56" name="TextBox 55"/>
          <p:cNvSpPr txBox="1"/>
          <p:nvPr/>
        </p:nvSpPr>
        <p:spPr>
          <a:xfrm>
            <a:off x="292184" y="3045500"/>
            <a:ext cx="471952" cy="461665"/>
          </a:xfrm>
          <a:prstGeom prst="rect">
            <a:avLst/>
          </a:prstGeom>
          <a:noFill/>
        </p:spPr>
        <p:txBody>
          <a:bodyPr wrap="square" rtlCol="0">
            <a:spAutoFit/>
          </a:bodyPr>
          <a:lstStyle/>
          <a:p>
            <a:r>
              <a:rPr lang="en-GB" sz="2400" b="1" dirty="0">
                <a:latin typeface="Century Gothic" panose="020B0502020202020204" pitchFamily="34" charset="0"/>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1038203" y="2013096"/>
            <a:ext cx="1672253" cy="584775"/>
          </a:xfrm>
          <a:prstGeom prst="rect">
            <a:avLst/>
          </a:prstGeom>
          <a:noFill/>
        </p:spPr>
        <p:txBody>
          <a:bodyPr wrap="none" rtlCol="0">
            <a:spAutoFit/>
          </a:bodyPr>
          <a:lstStyle/>
          <a:p>
            <a:r>
              <a:rPr lang="es-ES" sz="3200" dirty="0">
                <a:latin typeface="Century Gothic" panose="020B0502020202020204" pitchFamily="34" charset="0"/>
              </a:rPr>
              <a:t>escena</a:t>
            </a:r>
            <a:endParaRPr lang="es-GB" sz="3200" dirty="0">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1047342" y="2920568"/>
            <a:ext cx="1729961" cy="584775"/>
          </a:xfrm>
          <a:prstGeom prst="rect">
            <a:avLst/>
          </a:prstGeom>
          <a:noFill/>
        </p:spPr>
        <p:txBody>
          <a:bodyPr wrap="none" rtlCol="0">
            <a:spAutoFit/>
          </a:bodyPr>
          <a:lstStyle/>
          <a:p>
            <a:r>
              <a:rPr lang="es-ES" sz="3200" dirty="0">
                <a:latin typeface="Century Gothic" panose="020B0502020202020204" pitchFamily="34" charset="0"/>
              </a:rPr>
              <a:t>traducir</a:t>
            </a:r>
            <a:endParaRPr lang="es-GB" sz="3200" dirty="0">
              <a:latin typeface="Century Gothic" panose="020B0502020202020204" pitchFamily="34" charset="0"/>
            </a:endParaRPr>
          </a:p>
        </p:txBody>
      </p:sp>
      <p:sp>
        <p:nvSpPr>
          <p:cNvPr id="59" name="TextBox 58"/>
          <p:cNvSpPr txBox="1"/>
          <p:nvPr/>
        </p:nvSpPr>
        <p:spPr>
          <a:xfrm>
            <a:off x="292184" y="3949248"/>
            <a:ext cx="471952" cy="461665"/>
          </a:xfrm>
          <a:prstGeom prst="rect">
            <a:avLst/>
          </a:prstGeom>
          <a:noFill/>
        </p:spPr>
        <p:txBody>
          <a:bodyPr wrap="square" rtlCol="0">
            <a:spAutoFit/>
          </a:bodyPr>
          <a:lstStyle/>
          <a:p>
            <a:r>
              <a:rPr lang="en-GB" sz="2400" b="1" dirty="0">
                <a:latin typeface="Century Gothic" panose="020B0502020202020204" pitchFamily="34" charset="0"/>
              </a:rPr>
              <a:t>4.</a:t>
            </a:r>
          </a:p>
        </p:txBody>
      </p:sp>
      <p:sp>
        <p:nvSpPr>
          <p:cNvPr id="60" name="TextBox 59"/>
          <p:cNvSpPr txBox="1"/>
          <p:nvPr/>
        </p:nvSpPr>
        <p:spPr>
          <a:xfrm>
            <a:off x="292184" y="4852996"/>
            <a:ext cx="471952" cy="461665"/>
          </a:xfrm>
          <a:prstGeom prst="rect">
            <a:avLst/>
          </a:prstGeom>
          <a:noFill/>
        </p:spPr>
        <p:txBody>
          <a:bodyPr wrap="square" rtlCol="0">
            <a:spAutoFit/>
          </a:bodyPr>
          <a:lstStyle/>
          <a:p>
            <a:r>
              <a:rPr lang="en-GB" sz="2400" b="1" dirty="0">
                <a:latin typeface="Century Gothic" panose="020B0502020202020204" pitchFamily="34" charset="0"/>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1035913" y="4797181"/>
            <a:ext cx="1566454" cy="584775"/>
          </a:xfrm>
          <a:prstGeom prst="rect">
            <a:avLst/>
          </a:prstGeom>
          <a:noFill/>
        </p:spPr>
        <p:txBody>
          <a:bodyPr wrap="none" rtlCol="0">
            <a:spAutoFit/>
          </a:bodyPr>
          <a:lstStyle/>
          <a:p>
            <a:r>
              <a:rPr lang="es-ES" sz="3200" dirty="0">
                <a:latin typeface="Century Gothic" panose="020B0502020202020204" pitchFamily="34" charset="0"/>
              </a:rPr>
              <a:t>discutir</a:t>
            </a:r>
            <a:endParaRPr lang="es-GB" sz="3200" dirty="0">
              <a:latin typeface="Century Gothic" panose="020B0502020202020204" pitchFamily="34" charset="0"/>
            </a:endParaRPr>
          </a:p>
        </p:txBody>
      </p:sp>
      <p:sp>
        <p:nvSpPr>
          <p:cNvPr id="62" name="TextBox 61"/>
          <p:cNvSpPr txBox="1"/>
          <p:nvPr/>
        </p:nvSpPr>
        <p:spPr>
          <a:xfrm>
            <a:off x="292184" y="5756746"/>
            <a:ext cx="471952" cy="461665"/>
          </a:xfrm>
          <a:prstGeom prst="rect">
            <a:avLst/>
          </a:prstGeom>
          <a:noFill/>
        </p:spPr>
        <p:txBody>
          <a:bodyPr wrap="square" rtlCol="0">
            <a:spAutoFit/>
          </a:bodyPr>
          <a:lstStyle/>
          <a:p>
            <a:r>
              <a:rPr lang="en-GB" sz="2400" b="1" dirty="0">
                <a:latin typeface="Century Gothic" panose="020B0502020202020204" pitchFamily="34" charset="0"/>
              </a:rPr>
              <a:t>6.</a:t>
            </a:r>
          </a:p>
        </p:txBody>
      </p:sp>
      <p:sp>
        <p:nvSpPr>
          <p:cNvPr id="63" name="TextBox 62"/>
          <p:cNvSpPr txBox="1"/>
          <p:nvPr/>
        </p:nvSpPr>
        <p:spPr>
          <a:xfrm>
            <a:off x="6497660" y="1217578"/>
            <a:ext cx="471952" cy="461665"/>
          </a:xfrm>
          <a:prstGeom prst="rect">
            <a:avLst/>
          </a:prstGeom>
          <a:noFill/>
        </p:spPr>
        <p:txBody>
          <a:bodyPr wrap="square" rtlCol="0">
            <a:spAutoFit/>
          </a:bodyPr>
          <a:lstStyle/>
          <a:p>
            <a:r>
              <a:rPr lang="en-GB" sz="2400" b="1" dirty="0">
                <a:latin typeface="Century Gothic" panose="020B0502020202020204" pitchFamily="34" charset="0"/>
              </a:rPr>
              <a:t>7.</a:t>
            </a:r>
          </a:p>
        </p:txBody>
      </p:sp>
      <p:sp>
        <p:nvSpPr>
          <p:cNvPr id="64" name="TextBox 63"/>
          <p:cNvSpPr txBox="1"/>
          <p:nvPr/>
        </p:nvSpPr>
        <p:spPr>
          <a:xfrm>
            <a:off x="6497660" y="2121947"/>
            <a:ext cx="471952" cy="461665"/>
          </a:xfrm>
          <a:prstGeom prst="rect">
            <a:avLst/>
          </a:prstGeom>
          <a:noFill/>
        </p:spPr>
        <p:txBody>
          <a:bodyPr wrap="square" rtlCol="0">
            <a:spAutoFit/>
          </a:bodyPr>
          <a:lstStyle/>
          <a:p>
            <a:r>
              <a:rPr lang="en-GB" sz="2400" b="1" dirty="0">
                <a:latin typeface="Century Gothic" panose="020B0502020202020204" pitchFamily="34" charset="0"/>
              </a:rPr>
              <a:t>8.</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7191694" y="1983181"/>
            <a:ext cx="3017173" cy="584775"/>
          </a:xfrm>
          <a:prstGeom prst="rect">
            <a:avLst/>
          </a:prstGeom>
          <a:noFill/>
        </p:spPr>
        <p:txBody>
          <a:bodyPr wrap="none" rtlCol="0">
            <a:spAutoFit/>
          </a:bodyPr>
          <a:lstStyle/>
          <a:p>
            <a:r>
              <a:rPr lang="es-ES" sz="3200" dirty="0">
                <a:latin typeface="Century Gothic" panose="020B0502020202020204" pitchFamily="34" charset="0"/>
              </a:rPr>
              <a:t>p _ _ _ _ _ _ _ _</a:t>
            </a:r>
            <a:endParaRPr lang="es-GB" sz="3200" dirty="0">
              <a:latin typeface="Century Gothic" panose="020B0502020202020204" pitchFamily="34" charset="0"/>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7195674" y="1994854"/>
            <a:ext cx="2162772" cy="584775"/>
          </a:xfrm>
          <a:prstGeom prst="rect">
            <a:avLst/>
          </a:prstGeom>
          <a:noFill/>
        </p:spPr>
        <p:txBody>
          <a:bodyPr wrap="none" rtlCol="0">
            <a:spAutoFit/>
          </a:bodyPr>
          <a:lstStyle/>
          <a:p>
            <a:r>
              <a:rPr lang="es-ES" sz="3200" dirty="0">
                <a:latin typeface="Century Gothic" panose="020B0502020202020204" pitchFamily="34" charset="0"/>
              </a:rPr>
              <a:t>personaje</a:t>
            </a:r>
            <a:endParaRPr lang="es-GB" sz="3200" dirty="0">
              <a:latin typeface="Century Gothic" panose="020B0502020202020204" pitchFamily="34" charset="0"/>
            </a:endParaRPr>
          </a:p>
        </p:txBody>
      </p:sp>
      <p:sp>
        <p:nvSpPr>
          <p:cNvPr id="67" name="TextBox 66"/>
          <p:cNvSpPr txBox="1"/>
          <p:nvPr/>
        </p:nvSpPr>
        <p:spPr>
          <a:xfrm>
            <a:off x="6497660" y="3026316"/>
            <a:ext cx="471952" cy="461665"/>
          </a:xfrm>
          <a:prstGeom prst="rect">
            <a:avLst/>
          </a:prstGeom>
          <a:noFill/>
        </p:spPr>
        <p:txBody>
          <a:bodyPr wrap="square" rtlCol="0">
            <a:spAutoFit/>
          </a:bodyPr>
          <a:lstStyle/>
          <a:p>
            <a:r>
              <a:rPr lang="en-GB" sz="2400" b="1" dirty="0">
                <a:latin typeface="Century Gothic" panose="020B0502020202020204" pitchFamily="34" charset="0"/>
              </a:rPr>
              <a:t>9.</a:t>
            </a:r>
          </a:p>
        </p:txBody>
      </p:sp>
      <p:sp>
        <p:nvSpPr>
          <p:cNvPr id="68" name="TextBox 67"/>
          <p:cNvSpPr txBox="1"/>
          <p:nvPr/>
        </p:nvSpPr>
        <p:spPr>
          <a:xfrm>
            <a:off x="6497660" y="3930685"/>
            <a:ext cx="934854" cy="461665"/>
          </a:xfrm>
          <a:prstGeom prst="rect">
            <a:avLst/>
          </a:prstGeom>
          <a:noFill/>
        </p:spPr>
        <p:txBody>
          <a:bodyPr wrap="square" rtlCol="0">
            <a:spAutoFit/>
          </a:bodyPr>
          <a:lstStyle/>
          <a:p>
            <a:r>
              <a:rPr lang="en-GB" sz="2400" b="1" dirty="0">
                <a:latin typeface="Century Gothic" panose="020B0502020202020204" pitchFamily="34" charset="0"/>
              </a:rPr>
              <a:t>10.</a:t>
            </a:r>
          </a:p>
        </p:txBody>
      </p:sp>
      <p:sp>
        <p:nvSpPr>
          <p:cNvPr id="69" name="TextBox 68"/>
          <p:cNvSpPr txBox="1"/>
          <p:nvPr/>
        </p:nvSpPr>
        <p:spPr>
          <a:xfrm>
            <a:off x="6497660" y="4835054"/>
            <a:ext cx="779345" cy="461665"/>
          </a:xfrm>
          <a:prstGeom prst="rect">
            <a:avLst/>
          </a:prstGeom>
          <a:noFill/>
        </p:spPr>
        <p:txBody>
          <a:bodyPr wrap="square" rtlCol="0">
            <a:spAutoFit/>
          </a:bodyPr>
          <a:lstStyle/>
          <a:p>
            <a:r>
              <a:rPr lang="en-GB" sz="2400" b="1" dirty="0">
                <a:latin typeface="Century Gothic" panose="020B0502020202020204" pitchFamily="34" charset="0"/>
              </a:rPr>
              <a:t>11.</a:t>
            </a:r>
          </a:p>
        </p:txBody>
      </p:sp>
      <p:sp>
        <p:nvSpPr>
          <p:cNvPr id="70" name="TextBox 69"/>
          <p:cNvSpPr txBox="1"/>
          <p:nvPr/>
        </p:nvSpPr>
        <p:spPr>
          <a:xfrm>
            <a:off x="6497660" y="5739425"/>
            <a:ext cx="779345" cy="461665"/>
          </a:xfrm>
          <a:prstGeom prst="rect">
            <a:avLst/>
          </a:prstGeom>
          <a:noFill/>
        </p:spPr>
        <p:txBody>
          <a:bodyPr wrap="square" rtlCol="0">
            <a:spAutoFit/>
          </a:bodyPr>
          <a:lstStyle/>
          <a:p>
            <a:r>
              <a:rPr lang="en-GB" sz="2400" b="1" dirty="0">
                <a:latin typeface="Century Gothic" panose="020B0502020202020204" pitchFamily="34" charset="0"/>
              </a:rPr>
              <a:t>12.</a:t>
            </a:r>
          </a:p>
        </p:txBody>
      </p:sp>
      <p:pic>
        <p:nvPicPr>
          <p:cNvPr id="8194" name="Picture 2" descr="car driving clip art - Clip Art Library">
            <a:extLst>
              <a:ext uri="{FF2B5EF4-FFF2-40B4-BE49-F238E27FC236}">
                <a16:creationId xmlns:a16="http://schemas.microsoft.com/office/drawing/2014/main" id="{6D17660A-5B6D-2047-AA72-AEFB3005F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022" y="531732"/>
            <a:ext cx="1689159" cy="112329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B56EB4A9-A411-8641-9A8A-D2FF973E5156}"/>
              </a:ext>
            </a:extLst>
          </p:cNvPr>
          <p:cNvPicPr>
            <a:picLocks noChangeAspect="1"/>
          </p:cNvPicPr>
          <p:nvPr/>
        </p:nvPicPr>
        <p:blipFill>
          <a:blip r:embed="rId4"/>
          <a:stretch>
            <a:fillRect/>
          </a:stretch>
        </p:blipFill>
        <p:spPr>
          <a:xfrm>
            <a:off x="3878394" y="1857566"/>
            <a:ext cx="861891" cy="867128"/>
          </a:xfrm>
          <a:prstGeom prst="rect">
            <a:avLst/>
          </a:prstGeom>
        </p:spPr>
      </p:pic>
      <p:pic>
        <p:nvPicPr>
          <p:cNvPr id="7" name="Imagen 6">
            <a:extLst>
              <a:ext uri="{FF2B5EF4-FFF2-40B4-BE49-F238E27FC236}">
                <a16:creationId xmlns:a16="http://schemas.microsoft.com/office/drawing/2014/main" id="{B25B7D0C-CFEE-A548-A603-73F15E473A3A}"/>
              </a:ext>
            </a:extLst>
          </p:cNvPr>
          <p:cNvPicPr>
            <a:picLocks noChangeAspect="1"/>
          </p:cNvPicPr>
          <p:nvPr/>
        </p:nvPicPr>
        <p:blipFill>
          <a:blip r:embed="rId5"/>
          <a:stretch>
            <a:fillRect/>
          </a:stretch>
        </p:blipFill>
        <p:spPr>
          <a:xfrm>
            <a:off x="5201321" y="2650205"/>
            <a:ext cx="1120820" cy="1120820"/>
          </a:xfrm>
          <a:prstGeom prst="rect">
            <a:avLst/>
          </a:prstGeom>
        </p:spPr>
      </p:pic>
      <p:pic>
        <p:nvPicPr>
          <p:cNvPr id="8196" name="Picture 4" descr="actress clipart - Clip Art Library">
            <a:extLst>
              <a:ext uri="{FF2B5EF4-FFF2-40B4-BE49-F238E27FC236}">
                <a16:creationId xmlns:a16="http://schemas.microsoft.com/office/drawing/2014/main" id="{8754396E-F303-7245-BFDD-5D18E9DD98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8469" y="5194291"/>
            <a:ext cx="1014708" cy="101470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ctor clipart - Clip Art Library">
            <a:extLst>
              <a:ext uri="{FF2B5EF4-FFF2-40B4-BE49-F238E27FC236}">
                <a16:creationId xmlns:a16="http://schemas.microsoft.com/office/drawing/2014/main" id="{944F884E-6C84-F14B-8CF2-4484E1D1AD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2507" y="3505343"/>
            <a:ext cx="1367709" cy="117069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175AE54C-49DF-8B40-BBA3-95F9BC13850E}"/>
              </a:ext>
            </a:extLst>
          </p:cNvPr>
          <p:cNvPicPr>
            <a:picLocks noChangeAspect="1"/>
          </p:cNvPicPr>
          <p:nvPr/>
        </p:nvPicPr>
        <p:blipFill>
          <a:blip r:embed="rId8"/>
          <a:stretch>
            <a:fillRect/>
          </a:stretch>
        </p:blipFill>
        <p:spPr>
          <a:xfrm>
            <a:off x="3967486" y="4530581"/>
            <a:ext cx="1044620" cy="784080"/>
          </a:xfrm>
          <a:prstGeom prst="rect">
            <a:avLst/>
          </a:prstGeom>
        </p:spPr>
      </p:pic>
      <p:pic>
        <p:nvPicPr>
          <p:cNvPr id="8200" name="Picture 8" descr="kids tv shows characters - Clip Art Library">
            <a:extLst>
              <a:ext uri="{FF2B5EF4-FFF2-40B4-BE49-F238E27FC236}">
                <a16:creationId xmlns:a16="http://schemas.microsoft.com/office/drawing/2014/main" id="{7BF202F8-AD87-4C4E-95C9-50AD6D951A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40961" y="1284193"/>
            <a:ext cx="913028" cy="123800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6D76C4F5-F00E-874E-84ED-3DDC8FDAC06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616617" y="2554183"/>
            <a:ext cx="1500747" cy="1376502"/>
          </a:xfrm>
          <a:prstGeom prst="rect">
            <a:avLst/>
          </a:prstGeom>
        </p:spPr>
      </p:pic>
      <p:pic>
        <p:nvPicPr>
          <p:cNvPr id="20" name="Imagen 19">
            <a:extLst>
              <a:ext uri="{FF2B5EF4-FFF2-40B4-BE49-F238E27FC236}">
                <a16:creationId xmlns:a16="http://schemas.microsoft.com/office/drawing/2014/main" id="{6951B0F0-9A9D-0B47-A280-B3DDFA92E76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658567" y="2454408"/>
            <a:ext cx="1149417" cy="1505189"/>
          </a:xfrm>
          <a:prstGeom prst="rect">
            <a:avLst/>
          </a:prstGeom>
        </p:spPr>
      </p:pic>
      <p:pic>
        <p:nvPicPr>
          <p:cNvPr id="21" name="Imagen 20">
            <a:extLst>
              <a:ext uri="{FF2B5EF4-FFF2-40B4-BE49-F238E27FC236}">
                <a16:creationId xmlns:a16="http://schemas.microsoft.com/office/drawing/2014/main" id="{91CD1D91-22FD-6A44-9479-4E29B8AF5DF3}"/>
              </a:ext>
            </a:extLst>
          </p:cNvPr>
          <p:cNvPicPr>
            <a:picLocks noChangeAspect="1"/>
          </p:cNvPicPr>
          <p:nvPr/>
        </p:nvPicPr>
        <p:blipFill>
          <a:blip r:embed="rId12"/>
          <a:stretch>
            <a:fillRect/>
          </a:stretch>
        </p:blipFill>
        <p:spPr>
          <a:xfrm>
            <a:off x="10251044" y="3620071"/>
            <a:ext cx="1123291" cy="1123291"/>
          </a:xfrm>
          <a:prstGeom prst="rect">
            <a:avLst/>
          </a:prstGeom>
        </p:spPr>
      </p:pic>
      <p:pic>
        <p:nvPicPr>
          <p:cNvPr id="25" name="Imagen 24">
            <a:extLst>
              <a:ext uri="{FF2B5EF4-FFF2-40B4-BE49-F238E27FC236}">
                <a16:creationId xmlns:a16="http://schemas.microsoft.com/office/drawing/2014/main" id="{5F3428C7-2C39-1B40-92DD-94341511BCB2}"/>
              </a:ext>
            </a:extLst>
          </p:cNvPr>
          <p:cNvPicPr>
            <a:picLocks noChangeAspect="1"/>
          </p:cNvPicPr>
          <p:nvPr/>
        </p:nvPicPr>
        <p:blipFill>
          <a:blip r:embed="rId13"/>
          <a:stretch>
            <a:fillRect/>
          </a:stretch>
        </p:blipFill>
        <p:spPr>
          <a:xfrm>
            <a:off x="9406788" y="67476"/>
            <a:ext cx="1320777" cy="1597977"/>
          </a:xfrm>
          <a:prstGeom prst="rect">
            <a:avLst/>
          </a:prstGeom>
        </p:spPr>
      </p:pic>
      <p:pic>
        <p:nvPicPr>
          <p:cNvPr id="27" name="Imagen 26">
            <a:extLst>
              <a:ext uri="{FF2B5EF4-FFF2-40B4-BE49-F238E27FC236}">
                <a16:creationId xmlns:a16="http://schemas.microsoft.com/office/drawing/2014/main" id="{360B8B5E-2DE1-694B-9589-6289F7949945}"/>
              </a:ext>
            </a:extLst>
          </p:cNvPr>
          <p:cNvPicPr>
            <a:picLocks noChangeAspect="1"/>
          </p:cNvPicPr>
          <p:nvPr/>
        </p:nvPicPr>
        <p:blipFill>
          <a:blip r:embed="rId14"/>
          <a:stretch>
            <a:fillRect/>
          </a:stretch>
        </p:blipFill>
        <p:spPr>
          <a:xfrm>
            <a:off x="9265903" y="4522182"/>
            <a:ext cx="1123291" cy="1123291"/>
          </a:xfrm>
          <a:prstGeom prst="rect">
            <a:avLst/>
          </a:prstGeom>
        </p:spPr>
      </p:pic>
      <p:pic>
        <p:nvPicPr>
          <p:cNvPr id="8202" name="Picture 10" descr="Free Movie Camera Clipart, Download Free Movie Camera Clipart png ...">
            <a:extLst>
              <a:ext uri="{FF2B5EF4-FFF2-40B4-BE49-F238E27FC236}">
                <a16:creationId xmlns:a16="http://schemas.microsoft.com/office/drawing/2014/main" id="{1260C543-EB69-FB41-A06D-283F9EC244F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5929" y="5215123"/>
            <a:ext cx="1293942" cy="973044"/>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2FE8A54D-C528-A946-BA4D-F9BF1CAA923E}"/>
              </a:ext>
            </a:extLst>
          </p:cNvPr>
          <p:cNvSpPr txBox="1"/>
          <p:nvPr/>
        </p:nvSpPr>
        <p:spPr>
          <a:xfrm>
            <a:off x="4480373" y="1553217"/>
            <a:ext cx="1303562" cy="400110"/>
          </a:xfrm>
          <a:prstGeom prst="rect">
            <a:avLst/>
          </a:prstGeom>
          <a:noFill/>
        </p:spPr>
        <p:txBody>
          <a:bodyPr wrap="none" rtlCol="0">
            <a:spAutoFit/>
          </a:bodyPr>
          <a:lstStyle/>
          <a:p>
            <a:r>
              <a:rPr lang="es-GB" sz="2000" dirty="0">
                <a:highlight>
                  <a:srgbClr val="E3EAFD"/>
                </a:highlight>
              </a:rPr>
              <a:t>[to drive]</a:t>
            </a:r>
          </a:p>
        </p:txBody>
      </p:sp>
      <p:sp>
        <p:nvSpPr>
          <p:cNvPr id="87" name="CuadroTexto 86">
            <a:extLst>
              <a:ext uri="{FF2B5EF4-FFF2-40B4-BE49-F238E27FC236}">
                <a16:creationId xmlns:a16="http://schemas.microsoft.com/office/drawing/2014/main" id="{072A5ABA-0252-1341-9AB4-F6C26ADC553B}"/>
              </a:ext>
            </a:extLst>
          </p:cNvPr>
          <p:cNvSpPr txBox="1"/>
          <p:nvPr/>
        </p:nvSpPr>
        <p:spPr>
          <a:xfrm>
            <a:off x="4961421" y="2178785"/>
            <a:ext cx="1120820" cy="400110"/>
          </a:xfrm>
          <a:prstGeom prst="rect">
            <a:avLst/>
          </a:prstGeom>
          <a:noFill/>
        </p:spPr>
        <p:txBody>
          <a:bodyPr wrap="none" rtlCol="0">
            <a:spAutoFit/>
          </a:bodyPr>
          <a:lstStyle/>
          <a:p>
            <a:r>
              <a:rPr lang="es-GB" sz="2000" dirty="0">
                <a:highlight>
                  <a:srgbClr val="E3EAFD"/>
                </a:highlight>
              </a:rPr>
              <a:t>[scene]</a:t>
            </a:r>
          </a:p>
        </p:txBody>
      </p:sp>
      <p:sp>
        <p:nvSpPr>
          <p:cNvPr id="88" name="CuadroTexto 87">
            <a:extLst>
              <a:ext uri="{FF2B5EF4-FFF2-40B4-BE49-F238E27FC236}">
                <a16:creationId xmlns:a16="http://schemas.microsoft.com/office/drawing/2014/main" id="{B024DB4C-A640-0C42-8EBA-DA1675ABEF46}"/>
              </a:ext>
            </a:extLst>
          </p:cNvPr>
          <p:cNvSpPr txBox="1"/>
          <p:nvPr/>
        </p:nvSpPr>
        <p:spPr>
          <a:xfrm>
            <a:off x="3764481" y="2855581"/>
            <a:ext cx="1621877" cy="707886"/>
          </a:xfrm>
          <a:prstGeom prst="rect">
            <a:avLst/>
          </a:prstGeom>
          <a:noFill/>
        </p:spPr>
        <p:txBody>
          <a:bodyPr wrap="square" rtlCol="0">
            <a:spAutoFit/>
          </a:bodyPr>
          <a:lstStyle/>
          <a:p>
            <a:r>
              <a:rPr lang="es-GB" sz="2000" dirty="0">
                <a:highlight>
                  <a:srgbClr val="E3EAFD"/>
                </a:highlight>
              </a:rPr>
              <a:t>[to translate]</a:t>
            </a:r>
          </a:p>
        </p:txBody>
      </p:sp>
      <p:sp>
        <p:nvSpPr>
          <p:cNvPr id="89" name="CuadroTexto 88">
            <a:extLst>
              <a:ext uri="{FF2B5EF4-FFF2-40B4-BE49-F238E27FC236}">
                <a16:creationId xmlns:a16="http://schemas.microsoft.com/office/drawing/2014/main" id="{D522A6BB-2894-CC41-A84B-D89B1F6C1094}"/>
              </a:ext>
            </a:extLst>
          </p:cNvPr>
          <p:cNvSpPr txBox="1"/>
          <p:nvPr/>
        </p:nvSpPr>
        <p:spPr>
          <a:xfrm>
            <a:off x="4063395" y="3980891"/>
            <a:ext cx="1621877" cy="400110"/>
          </a:xfrm>
          <a:prstGeom prst="rect">
            <a:avLst/>
          </a:prstGeom>
          <a:noFill/>
        </p:spPr>
        <p:txBody>
          <a:bodyPr wrap="square" rtlCol="0">
            <a:spAutoFit/>
          </a:bodyPr>
          <a:lstStyle/>
          <a:p>
            <a:r>
              <a:rPr lang="es-GB" sz="2000" dirty="0">
                <a:highlight>
                  <a:srgbClr val="E3EAFD"/>
                </a:highlight>
              </a:rPr>
              <a:t>[actress]</a:t>
            </a:r>
          </a:p>
        </p:txBody>
      </p:sp>
      <p:sp>
        <p:nvSpPr>
          <p:cNvPr id="90" name="CuadroTexto 89">
            <a:extLst>
              <a:ext uri="{FF2B5EF4-FFF2-40B4-BE49-F238E27FC236}">
                <a16:creationId xmlns:a16="http://schemas.microsoft.com/office/drawing/2014/main" id="{532FEBDC-C305-7448-97F2-561DE0FB066C}"/>
              </a:ext>
            </a:extLst>
          </p:cNvPr>
          <p:cNvSpPr txBox="1"/>
          <p:nvPr/>
        </p:nvSpPr>
        <p:spPr>
          <a:xfrm>
            <a:off x="5046995" y="4777277"/>
            <a:ext cx="1621877" cy="400110"/>
          </a:xfrm>
          <a:prstGeom prst="rect">
            <a:avLst/>
          </a:prstGeom>
          <a:noFill/>
        </p:spPr>
        <p:txBody>
          <a:bodyPr wrap="square" rtlCol="0">
            <a:spAutoFit/>
          </a:bodyPr>
          <a:lstStyle/>
          <a:p>
            <a:r>
              <a:rPr lang="es-GB" sz="2000" dirty="0">
                <a:highlight>
                  <a:srgbClr val="E3EAFD"/>
                </a:highlight>
              </a:rPr>
              <a:t>[to argue]</a:t>
            </a:r>
          </a:p>
        </p:txBody>
      </p:sp>
      <p:sp>
        <p:nvSpPr>
          <p:cNvPr id="91" name="CuadroTexto 90">
            <a:extLst>
              <a:ext uri="{FF2B5EF4-FFF2-40B4-BE49-F238E27FC236}">
                <a16:creationId xmlns:a16="http://schemas.microsoft.com/office/drawing/2014/main" id="{3855C3D6-16EE-D649-A985-7361492F2B20}"/>
              </a:ext>
            </a:extLst>
          </p:cNvPr>
          <p:cNvSpPr txBox="1"/>
          <p:nvPr/>
        </p:nvSpPr>
        <p:spPr>
          <a:xfrm>
            <a:off x="3863263" y="5724056"/>
            <a:ext cx="1621877" cy="400110"/>
          </a:xfrm>
          <a:prstGeom prst="rect">
            <a:avLst/>
          </a:prstGeom>
          <a:noFill/>
        </p:spPr>
        <p:txBody>
          <a:bodyPr wrap="square" rtlCol="0">
            <a:spAutoFit/>
          </a:bodyPr>
          <a:lstStyle/>
          <a:p>
            <a:r>
              <a:rPr lang="es-GB" sz="2000" dirty="0">
                <a:highlight>
                  <a:srgbClr val="E3EAFD"/>
                </a:highlight>
              </a:rPr>
              <a:t>[actor]</a:t>
            </a:r>
          </a:p>
        </p:txBody>
      </p:sp>
      <p:sp>
        <p:nvSpPr>
          <p:cNvPr id="100" name="CuadroTexto 99">
            <a:extLst>
              <a:ext uri="{FF2B5EF4-FFF2-40B4-BE49-F238E27FC236}">
                <a16:creationId xmlns:a16="http://schemas.microsoft.com/office/drawing/2014/main" id="{583CFA41-AA6F-BD49-A815-5CAC764990D5}"/>
              </a:ext>
            </a:extLst>
          </p:cNvPr>
          <p:cNvSpPr txBox="1"/>
          <p:nvPr/>
        </p:nvSpPr>
        <p:spPr>
          <a:xfrm>
            <a:off x="10630136" y="671723"/>
            <a:ext cx="1621877" cy="400110"/>
          </a:xfrm>
          <a:prstGeom prst="rect">
            <a:avLst/>
          </a:prstGeom>
          <a:noFill/>
        </p:spPr>
        <p:txBody>
          <a:bodyPr wrap="square" rtlCol="0">
            <a:spAutoFit/>
          </a:bodyPr>
          <a:lstStyle/>
          <a:p>
            <a:r>
              <a:rPr lang="es-GB" sz="2000" dirty="0">
                <a:highlight>
                  <a:srgbClr val="E3EAFD"/>
                </a:highlight>
              </a:rPr>
              <a:t>[French]</a:t>
            </a:r>
          </a:p>
        </p:txBody>
      </p:sp>
      <p:sp>
        <p:nvSpPr>
          <p:cNvPr id="105" name="CuadroTexto 104">
            <a:extLst>
              <a:ext uri="{FF2B5EF4-FFF2-40B4-BE49-F238E27FC236}">
                <a16:creationId xmlns:a16="http://schemas.microsoft.com/office/drawing/2014/main" id="{F50CC37E-2CCE-7E48-BDAD-C7633BEAFD41}"/>
              </a:ext>
            </a:extLst>
          </p:cNvPr>
          <p:cNvSpPr txBox="1"/>
          <p:nvPr/>
        </p:nvSpPr>
        <p:spPr>
          <a:xfrm>
            <a:off x="9765250" y="1805776"/>
            <a:ext cx="1621877" cy="400110"/>
          </a:xfrm>
          <a:prstGeom prst="rect">
            <a:avLst/>
          </a:prstGeom>
          <a:noFill/>
        </p:spPr>
        <p:txBody>
          <a:bodyPr wrap="square" rtlCol="0">
            <a:spAutoFit/>
          </a:bodyPr>
          <a:lstStyle/>
          <a:p>
            <a:r>
              <a:rPr lang="es-GB" sz="2000" dirty="0">
                <a:highlight>
                  <a:srgbClr val="E3EAFD"/>
                </a:highlight>
              </a:rPr>
              <a:t>[character]</a:t>
            </a:r>
          </a:p>
        </p:txBody>
      </p:sp>
      <p:sp>
        <p:nvSpPr>
          <p:cNvPr id="106" name="CuadroTexto 105">
            <a:extLst>
              <a:ext uri="{FF2B5EF4-FFF2-40B4-BE49-F238E27FC236}">
                <a16:creationId xmlns:a16="http://schemas.microsoft.com/office/drawing/2014/main" id="{44E06625-DF91-1A4C-83BE-0EF9A670F5AC}"/>
              </a:ext>
            </a:extLst>
          </p:cNvPr>
          <p:cNvSpPr txBox="1"/>
          <p:nvPr/>
        </p:nvSpPr>
        <p:spPr>
          <a:xfrm>
            <a:off x="10661318" y="2774675"/>
            <a:ext cx="1621877" cy="400110"/>
          </a:xfrm>
          <a:prstGeom prst="rect">
            <a:avLst/>
          </a:prstGeom>
          <a:noFill/>
        </p:spPr>
        <p:txBody>
          <a:bodyPr wrap="square" rtlCol="0">
            <a:spAutoFit/>
          </a:bodyPr>
          <a:lstStyle/>
          <a:p>
            <a:r>
              <a:rPr lang="es-GB" sz="2000" dirty="0">
                <a:highlight>
                  <a:srgbClr val="E3EAFD"/>
                </a:highlight>
              </a:rPr>
              <a:t>[Russian]</a:t>
            </a:r>
          </a:p>
        </p:txBody>
      </p:sp>
      <p:sp>
        <p:nvSpPr>
          <p:cNvPr id="107" name="CuadroTexto 106">
            <a:extLst>
              <a:ext uri="{FF2B5EF4-FFF2-40B4-BE49-F238E27FC236}">
                <a16:creationId xmlns:a16="http://schemas.microsoft.com/office/drawing/2014/main" id="{C3E35997-C9CD-7C44-A7F7-601EAA3E7461}"/>
              </a:ext>
            </a:extLst>
          </p:cNvPr>
          <p:cNvSpPr txBox="1"/>
          <p:nvPr/>
        </p:nvSpPr>
        <p:spPr>
          <a:xfrm>
            <a:off x="9511226" y="5808889"/>
            <a:ext cx="1621877" cy="400110"/>
          </a:xfrm>
          <a:prstGeom prst="rect">
            <a:avLst/>
          </a:prstGeom>
          <a:noFill/>
        </p:spPr>
        <p:txBody>
          <a:bodyPr wrap="square" rtlCol="0">
            <a:spAutoFit/>
          </a:bodyPr>
          <a:lstStyle/>
          <a:p>
            <a:r>
              <a:rPr lang="es-GB" sz="2000" dirty="0">
                <a:highlight>
                  <a:srgbClr val="E3EAFD"/>
                </a:highlight>
              </a:rPr>
              <a:t>[to direct]</a:t>
            </a:r>
          </a:p>
        </p:txBody>
      </p:sp>
    </p:spTree>
    <p:extLst>
      <p:ext uri="{BB962C8B-B14F-4D97-AF65-F5344CB8AC3E}">
        <p14:creationId xmlns:p14="http://schemas.microsoft.com/office/powerpoint/2010/main" val="82516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32" grpId="0"/>
      <p:bldP spid="36" grpId="0"/>
      <p:bldP spid="39" grpId="0"/>
      <p:bldP spid="40" grpId="0"/>
      <p:bldP spid="42" grpId="0"/>
      <p:bldP spid="44" grpId="0"/>
      <p:bldP spid="46" grpId="0"/>
      <p:bldP spid="47" grpId="0"/>
      <p:bldP spid="48" grpId="0"/>
      <p:bldP spid="49" grpId="0"/>
      <p:bldP spid="53" grpId="0"/>
      <p:bldP spid="54" grpId="0"/>
      <p:bldP spid="57" grpId="0"/>
      <p:bldP spid="58" grpId="0"/>
      <p:bldP spid="61" grpId="0"/>
      <p:bldP spid="65" grpId="0"/>
      <p:bldP spid="6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986808"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7" name="CuadroTexto 6">
            <a:extLst>
              <a:ext uri="{FF2B5EF4-FFF2-40B4-BE49-F238E27FC236}">
                <a16:creationId xmlns:a16="http://schemas.microsoft.com/office/drawing/2014/main" id="{ADE901FF-8DB6-F343-8BBA-5F1102ACAC04}"/>
              </a:ext>
            </a:extLst>
          </p:cNvPr>
          <p:cNvSpPr txBox="1"/>
          <p:nvPr/>
        </p:nvSpPr>
        <p:spPr>
          <a:xfrm>
            <a:off x="8319318" y="2540618"/>
            <a:ext cx="1284326" cy="523220"/>
          </a:xfrm>
          <a:prstGeom prst="rect">
            <a:avLst/>
          </a:prstGeom>
          <a:noFill/>
        </p:spPr>
        <p:txBody>
          <a:bodyPr wrap="none" rtlCol="0">
            <a:spAutoFit/>
          </a:bodyPr>
          <a:lstStyle/>
          <a:p>
            <a:pPr algn="l"/>
            <a:r>
              <a:rPr lang="es-GB" sz="2800" b="1" dirty="0"/>
              <a:t>a, e, o</a:t>
            </a:r>
          </a:p>
        </p:txBody>
      </p:sp>
      <p:sp>
        <p:nvSpPr>
          <p:cNvPr id="16" name="TextBox 15">
            <a:extLst>
              <a:ext uri="{FF2B5EF4-FFF2-40B4-BE49-F238E27FC236}">
                <a16:creationId xmlns:a16="http://schemas.microsoft.com/office/drawing/2014/main" id="{EF8CDABB-FE34-9B40-A7AC-9470E22856BF}"/>
              </a:ext>
            </a:extLst>
          </p:cNvPr>
          <p:cNvSpPr txBox="1"/>
          <p:nvPr/>
        </p:nvSpPr>
        <p:spPr>
          <a:xfrm>
            <a:off x="166763" y="1298758"/>
            <a:ext cx="9410633" cy="954107"/>
          </a:xfrm>
          <a:prstGeom prst="rect">
            <a:avLst/>
          </a:prstGeom>
          <a:noFill/>
        </p:spPr>
        <p:txBody>
          <a:bodyPr wrap="square" rtlCol="0">
            <a:spAutoFit/>
          </a:bodyPr>
          <a:lstStyle/>
          <a:p>
            <a:r>
              <a:rPr lang="en-US" sz="2800" dirty="0"/>
              <a:t>Remember that strong vowels are _____ , _____ , and _____.</a:t>
            </a:r>
          </a:p>
        </p:txBody>
      </p:sp>
      <p:pic>
        <p:nvPicPr>
          <p:cNvPr id="18" name="Imagen 2">
            <a:extLst>
              <a:ext uri="{FF2B5EF4-FFF2-40B4-BE49-F238E27FC236}">
                <a16:creationId xmlns:a16="http://schemas.microsoft.com/office/drawing/2014/main" id="{7CD57072-3F9F-B749-ADC0-DE6E0D3BAD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8070" y="243784"/>
            <a:ext cx="1768562" cy="2296834"/>
          </a:xfrm>
          <a:prstGeom prst="rect">
            <a:avLst/>
          </a:prstGeom>
        </p:spPr>
      </p:pic>
      <p:sp>
        <p:nvSpPr>
          <p:cNvPr id="21" name="CuadroTexto 6">
            <a:extLst>
              <a:ext uri="{FF2B5EF4-FFF2-40B4-BE49-F238E27FC236}">
                <a16:creationId xmlns:a16="http://schemas.microsoft.com/office/drawing/2014/main" id="{ADE901FF-8DB6-F343-8BBA-5F1102ACAC04}"/>
              </a:ext>
            </a:extLst>
          </p:cNvPr>
          <p:cNvSpPr txBox="1"/>
          <p:nvPr/>
        </p:nvSpPr>
        <p:spPr>
          <a:xfrm>
            <a:off x="10070188" y="952214"/>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22" name="Llamada ovalada 7">
            <a:extLst>
              <a:ext uri="{FF2B5EF4-FFF2-40B4-BE49-F238E27FC236}">
                <a16:creationId xmlns:a16="http://schemas.microsoft.com/office/drawing/2014/main" id="{6CF41A94-914D-C04A-BD3A-ACB5AAC0D790}"/>
              </a:ext>
            </a:extLst>
          </p:cNvPr>
          <p:cNvSpPr/>
          <p:nvPr/>
        </p:nvSpPr>
        <p:spPr>
          <a:xfrm>
            <a:off x="7741267" y="2250541"/>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a, e, o = strong/open vowels</a:t>
            </a:r>
          </a:p>
        </p:txBody>
      </p:sp>
      <p:pic>
        <p:nvPicPr>
          <p:cNvPr id="23" name="Imagen 8">
            <a:extLst>
              <a:ext uri="{FF2B5EF4-FFF2-40B4-BE49-F238E27FC236}">
                <a16:creationId xmlns:a16="http://schemas.microsoft.com/office/drawing/2014/main" id="{35E12B55-8E0E-D248-B405-A0A36FE09A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7287" y="4259622"/>
            <a:ext cx="2629597" cy="1476957"/>
          </a:xfrm>
          <a:prstGeom prst="rect">
            <a:avLst/>
          </a:prstGeom>
        </p:spPr>
      </p:pic>
      <p:sp>
        <p:nvSpPr>
          <p:cNvPr id="24" name="Llamada ovalada 61">
            <a:extLst>
              <a:ext uri="{FF2B5EF4-FFF2-40B4-BE49-F238E27FC236}">
                <a16:creationId xmlns:a16="http://schemas.microsoft.com/office/drawing/2014/main" id="{7B3C00A2-EF20-804F-8F26-D21938F65213}"/>
              </a:ext>
            </a:extLst>
          </p:cNvPr>
          <p:cNvSpPr/>
          <p:nvPr/>
        </p:nvSpPr>
        <p:spPr>
          <a:xfrm>
            <a:off x="5789706" y="4694876"/>
            <a:ext cx="3775972" cy="799613"/>
          </a:xfrm>
          <a:prstGeom prst="wedgeEllipseCallout">
            <a:avLst>
              <a:gd name="adj1" fmla="val 62691"/>
              <a:gd name="adj2" fmla="val 2665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i, u = weak/close</a:t>
            </a:r>
            <a:r>
              <a:rPr lang="en-GB" sz="2200" dirty="0">
                <a:solidFill>
                  <a:schemeClr val="tx1"/>
                </a:solidFill>
              </a:rPr>
              <a:t>d</a:t>
            </a:r>
            <a:r>
              <a:rPr lang="es-GB" sz="2200" dirty="0">
                <a:solidFill>
                  <a:schemeClr val="tx1"/>
                </a:solidFill>
              </a:rPr>
              <a:t> vowel</a:t>
            </a:r>
          </a:p>
        </p:txBody>
      </p:sp>
      <p:sp>
        <p:nvSpPr>
          <p:cNvPr id="25" name="CuadroTexto 62">
            <a:extLst>
              <a:ext uri="{FF2B5EF4-FFF2-40B4-BE49-F238E27FC236}">
                <a16:creationId xmlns:a16="http://schemas.microsoft.com/office/drawing/2014/main" id="{1FEB12AE-F0B4-C444-B928-AFA5542AC10D}"/>
              </a:ext>
            </a:extLst>
          </p:cNvPr>
          <p:cNvSpPr txBox="1"/>
          <p:nvPr/>
        </p:nvSpPr>
        <p:spPr>
          <a:xfrm>
            <a:off x="10462276" y="4833072"/>
            <a:ext cx="688009" cy="523220"/>
          </a:xfrm>
          <a:prstGeom prst="rect">
            <a:avLst/>
          </a:prstGeom>
          <a:noFill/>
        </p:spPr>
        <p:txBody>
          <a:bodyPr wrap="none" rtlCol="0">
            <a:spAutoFit/>
          </a:bodyPr>
          <a:lstStyle/>
          <a:p>
            <a:pPr algn="l"/>
            <a:r>
              <a:rPr lang="es-GB" sz="2800" b="1" dirty="0">
                <a:solidFill>
                  <a:schemeClr val="bg1"/>
                </a:solidFill>
              </a:rPr>
              <a:t>i, u</a:t>
            </a:r>
          </a:p>
        </p:txBody>
      </p:sp>
      <p:sp>
        <p:nvSpPr>
          <p:cNvPr id="3" name="CuadroTexto 2">
            <a:extLst>
              <a:ext uri="{FF2B5EF4-FFF2-40B4-BE49-F238E27FC236}">
                <a16:creationId xmlns:a16="http://schemas.microsoft.com/office/drawing/2014/main" id="{519312DC-3744-F64C-9C2B-79E1E3F177B4}"/>
              </a:ext>
            </a:extLst>
          </p:cNvPr>
          <p:cNvSpPr txBox="1"/>
          <p:nvPr/>
        </p:nvSpPr>
        <p:spPr>
          <a:xfrm>
            <a:off x="166763" y="3739345"/>
            <a:ext cx="8810386" cy="1384995"/>
          </a:xfrm>
          <a:prstGeom prst="rect">
            <a:avLst/>
          </a:prstGeom>
          <a:noFill/>
        </p:spPr>
        <p:txBody>
          <a:bodyPr wrap="square" rtlCol="0">
            <a:spAutoFit/>
          </a:bodyPr>
          <a:lstStyle/>
          <a:p>
            <a:r>
              <a:rPr lang="en-US" sz="2800" dirty="0"/>
              <a:t>When a ‘strong’ vowel appears next to a ‘weak’ vowel they make a single syllable. This means that they are pronounced together.</a:t>
            </a:r>
          </a:p>
        </p:txBody>
      </p:sp>
      <p:sp>
        <p:nvSpPr>
          <p:cNvPr id="4" name="CuadroTexto 3">
            <a:extLst>
              <a:ext uri="{FF2B5EF4-FFF2-40B4-BE49-F238E27FC236}">
                <a16:creationId xmlns:a16="http://schemas.microsoft.com/office/drawing/2014/main" id="{3856AB47-3267-1C4B-AA71-3B58F3435D88}"/>
              </a:ext>
            </a:extLst>
          </p:cNvPr>
          <p:cNvSpPr txBox="1"/>
          <p:nvPr/>
        </p:nvSpPr>
        <p:spPr>
          <a:xfrm>
            <a:off x="166763" y="2734495"/>
            <a:ext cx="6054863" cy="523220"/>
          </a:xfrm>
          <a:prstGeom prst="rect">
            <a:avLst/>
          </a:prstGeom>
          <a:noFill/>
        </p:spPr>
        <p:txBody>
          <a:bodyPr wrap="none" rtlCol="0">
            <a:spAutoFit/>
          </a:bodyPr>
          <a:lstStyle/>
          <a:p>
            <a:r>
              <a:rPr lang="en-US" sz="2800" dirty="0"/>
              <a:t>Weak vowels are _____ and _____.</a:t>
            </a:r>
          </a:p>
        </p:txBody>
      </p:sp>
      <p:sp>
        <p:nvSpPr>
          <p:cNvPr id="26" name="CuadroTexto 25">
            <a:extLst>
              <a:ext uri="{FF2B5EF4-FFF2-40B4-BE49-F238E27FC236}">
                <a16:creationId xmlns:a16="http://schemas.microsoft.com/office/drawing/2014/main" id="{A001A42C-F1D1-D74E-AB29-C6CB765351CA}"/>
              </a:ext>
            </a:extLst>
          </p:cNvPr>
          <p:cNvSpPr txBox="1"/>
          <p:nvPr/>
        </p:nvSpPr>
        <p:spPr>
          <a:xfrm>
            <a:off x="166763" y="5605969"/>
            <a:ext cx="2181726" cy="523220"/>
          </a:xfrm>
          <a:prstGeom prst="rect">
            <a:avLst/>
          </a:prstGeom>
          <a:noFill/>
        </p:spPr>
        <p:txBody>
          <a:bodyPr wrap="square" rtlCol="0">
            <a:spAutoFit/>
          </a:bodyPr>
          <a:lstStyle/>
          <a:p>
            <a:r>
              <a:rPr lang="en-US" sz="2800" dirty="0"/>
              <a:t>Examples: </a:t>
            </a:r>
          </a:p>
        </p:txBody>
      </p:sp>
      <p:sp>
        <p:nvSpPr>
          <p:cNvPr id="27" name="CuadroTexto 26">
            <a:extLst>
              <a:ext uri="{FF2B5EF4-FFF2-40B4-BE49-F238E27FC236}">
                <a16:creationId xmlns:a16="http://schemas.microsoft.com/office/drawing/2014/main" id="{062C660F-4DC7-204D-8E1B-CCFA005FEFE0}"/>
              </a:ext>
            </a:extLst>
          </p:cNvPr>
          <p:cNvSpPr txBox="1"/>
          <p:nvPr/>
        </p:nvSpPr>
        <p:spPr>
          <a:xfrm>
            <a:off x="2986808" y="5596944"/>
            <a:ext cx="2181726" cy="523220"/>
          </a:xfrm>
          <a:prstGeom prst="rect">
            <a:avLst/>
          </a:prstGeom>
          <a:noFill/>
        </p:spPr>
        <p:txBody>
          <a:bodyPr wrap="square" rtlCol="0">
            <a:spAutoFit/>
          </a:bodyPr>
          <a:lstStyle/>
          <a:p>
            <a:r>
              <a:rPr lang="en-US" sz="2800" dirty="0" err="1"/>
              <a:t>despac</a:t>
            </a:r>
            <a:r>
              <a:rPr lang="en-US" sz="2800" b="1" dirty="0" err="1"/>
              <a:t>io</a:t>
            </a:r>
            <a:endParaRPr lang="en-US" sz="2800" b="1" dirty="0"/>
          </a:p>
        </p:txBody>
      </p:sp>
      <p:sp>
        <p:nvSpPr>
          <p:cNvPr id="28" name="CuadroTexto 27">
            <a:extLst>
              <a:ext uri="{FF2B5EF4-FFF2-40B4-BE49-F238E27FC236}">
                <a16:creationId xmlns:a16="http://schemas.microsoft.com/office/drawing/2014/main" id="{296FBEED-6C40-044E-9010-BA7120041B4A}"/>
              </a:ext>
            </a:extLst>
          </p:cNvPr>
          <p:cNvSpPr txBox="1"/>
          <p:nvPr/>
        </p:nvSpPr>
        <p:spPr>
          <a:xfrm>
            <a:off x="5818809" y="5559242"/>
            <a:ext cx="1162724" cy="523220"/>
          </a:xfrm>
          <a:prstGeom prst="rect">
            <a:avLst/>
          </a:prstGeom>
          <a:noFill/>
        </p:spPr>
        <p:txBody>
          <a:bodyPr wrap="square" rtlCol="0">
            <a:spAutoFit/>
          </a:bodyPr>
          <a:lstStyle/>
          <a:p>
            <a:r>
              <a:rPr lang="en-US" sz="2800" dirty="0" err="1"/>
              <a:t>p</a:t>
            </a:r>
            <a:r>
              <a:rPr lang="en-US" sz="2800" b="1" dirty="0" err="1"/>
              <a:t>ue</a:t>
            </a:r>
            <a:r>
              <a:rPr lang="en-US" sz="2800" dirty="0" err="1"/>
              <a:t>s</a:t>
            </a:r>
            <a:endParaRPr lang="en-US" sz="2800" dirty="0"/>
          </a:p>
        </p:txBody>
      </p:sp>
      <p:sp>
        <p:nvSpPr>
          <p:cNvPr id="29" name="CuadroTexto 28">
            <a:extLst>
              <a:ext uri="{FF2B5EF4-FFF2-40B4-BE49-F238E27FC236}">
                <a16:creationId xmlns:a16="http://schemas.microsoft.com/office/drawing/2014/main" id="{0A388122-6542-D942-844C-0C1F69D2B1C2}"/>
              </a:ext>
            </a:extLst>
          </p:cNvPr>
          <p:cNvSpPr txBox="1"/>
          <p:nvPr/>
        </p:nvSpPr>
        <p:spPr>
          <a:xfrm>
            <a:off x="7678053" y="5596944"/>
            <a:ext cx="1778328" cy="523220"/>
          </a:xfrm>
          <a:prstGeom prst="rect">
            <a:avLst/>
          </a:prstGeom>
          <a:noFill/>
        </p:spPr>
        <p:txBody>
          <a:bodyPr wrap="square" rtlCol="0">
            <a:spAutoFit/>
          </a:bodyPr>
          <a:lstStyle/>
          <a:p>
            <a:r>
              <a:rPr lang="en-US" sz="2800" dirty="0" err="1"/>
              <a:t>s</a:t>
            </a:r>
            <a:r>
              <a:rPr lang="en-US" sz="2800" b="1" dirty="0" err="1"/>
              <a:t>ie</a:t>
            </a:r>
            <a:r>
              <a:rPr lang="en-US" sz="2800" dirty="0" err="1"/>
              <a:t>mpre</a:t>
            </a:r>
            <a:endParaRPr lang="en-US" sz="2800" dirty="0"/>
          </a:p>
        </p:txBody>
      </p:sp>
      <p:sp>
        <p:nvSpPr>
          <p:cNvPr id="30" name="CuadroTexto 29">
            <a:extLst>
              <a:ext uri="{FF2B5EF4-FFF2-40B4-BE49-F238E27FC236}">
                <a16:creationId xmlns:a16="http://schemas.microsoft.com/office/drawing/2014/main" id="{3F579567-FC76-114D-9F4F-CBAC2A8A0390}"/>
              </a:ext>
            </a:extLst>
          </p:cNvPr>
          <p:cNvSpPr txBox="1"/>
          <p:nvPr/>
        </p:nvSpPr>
        <p:spPr>
          <a:xfrm>
            <a:off x="6276346" y="1177063"/>
            <a:ext cx="745619" cy="584775"/>
          </a:xfrm>
          <a:prstGeom prst="rect">
            <a:avLst/>
          </a:prstGeom>
          <a:noFill/>
        </p:spPr>
        <p:txBody>
          <a:bodyPr wrap="square" rtlCol="0">
            <a:spAutoFit/>
          </a:bodyPr>
          <a:lstStyle/>
          <a:p>
            <a:pPr algn="ctr"/>
            <a:r>
              <a:rPr lang="en-US" sz="3200" b="1" dirty="0"/>
              <a:t>a</a:t>
            </a:r>
          </a:p>
        </p:txBody>
      </p:sp>
      <p:sp>
        <p:nvSpPr>
          <p:cNvPr id="31" name="CuadroTexto 30">
            <a:extLst>
              <a:ext uri="{FF2B5EF4-FFF2-40B4-BE49-F238E27FC236}">
                <a16:creationId xmlns:a16="http://schemas.microsoft.com/office/drawing/2014/main" id="{EB8FAF30-8111-B849-B2B0-6F10D3C473EF}"/>
              </a:ext>
            </a:extLst>
          </p:cNvPr>
          <p:cNvSpPr txBox="1"/>
          <p:nvPr/>
        </p:nvSpPr>
        <p:spPr>
          <a:xfrm>
            <a:off x="7477891" y="1163991"/>
            <a:ext cx="745619" cy="584775"/>
          </a:xfrm>
          <a:prstGeom prst="rect">
            <a:avLst/>
          </a:prstGeom>
          <a:noFill/>
        </p:spPr>
        <p:txBody>
          <a:bodyPr wrap="square" rtlCol="0">
            <a:spAutoFit/>
          </a:bodyPr>
          <a:lstStyle/>
          <a:p>
            <a:pPr algn="ctr"/>
            <a:r>
              <a:rPr lang="en-US" sz="3200" b="1" dirty="0"/>
              <a:t>e</a:t>
            </a:r>
          </a:p>
        </p:txBody>
      </p:sp>
      <p:sp>
        <p:nvSpPr>
          <p:cNvPr id="32" name="CuadroTexto 31">
            <a:extLst>
              <a:ext uri="{FF2B5EF4-FFF2-40B4-BE49-F238E27FC236}">
                <a16:creationId xmlns:a16="http://schemas.microsoft.com/office/drawing/2014/main" id="{759766D8-01A4-034D-A7DF-0F06700503CB}"/>
              </a:ext>
            </a:extLst>
          </p:cNvPr>
          <p:cNvSpPr txBox="1"/>
          <p:nvPr/>
        </p:nvSpPr>
        <p:spPr>
          <a:xfrm>
            <a:off x="289010" y="1645620"/>
            <a:ext cx="745619" cy="584775"/>
          </a:xfrm>
          <a:prstGeom prst="rect">
            <a:avLst/>
          </a:prstGeom>
          <a:noFill/>
        </p:spPr>
        <p:txBody>
          <a:bodyPr wrap="square" rtlCol="0">
            <a:spAutoFit/>
          </a:bodyPr>
          <a:lstStyle/>
          <a:p>
            <a:pPr algn="ctr"/>
            <a:r>
              <a:rPr lang="en-US" sz="3200" b="1" dirty="0"/>
              <a:t>o</a:t>
            </a:r>
          </a:p>
        </p:txBody>
      </p:sp>
      <p:sp>
        <p:nvSpPr>
          <p:cNvPr id="33" name="CuadroTexto 32">
            <a:extLst>
              <a:ext uri="{FF2B5EF4-FFF2-40B4-BE49-F238E27FC236}">
                <a16:creationId xmlns:a16="http://schemas.microsoft.com/office/drawing/2014/main" id="{ED3BDABE-455B-1042-9497-82255E4310A7}"/>
              </a:ext>
            </a:extLst>
          </p:cNvPr>
          <p:cNvSpPr txBox="1"/>
          <p:nvPr/>
        </p:nvSpPr>
        <p:spPr>
          <a:xfrm>
            <a:off x="3372250" y="2667247"/>
            <a:ext cx="745619" cy="584775"/>
          </a:xfrm>
          <a:prstGeom prst="rect">
            <a:avLst/>
          </a:prstGeom>
          <a:noFill/>
        </p:spPr>
        <p:txBody>
          <a:bodyPr wrap="square" rtlCol="0">
            <a:spAutoFit/>
          </a:bodyPr>
          <a:lstStyle/>
          <a:p>
            <a:pPr algn="ctr"/>
            <a:r>
              <a:rPr lang="en-US" sz="3200" b="1" dirty="0"/>
              <a:t>i</a:t>
            </a:r>
          </a:p>
        </p:txBody>
      </p:sp>
      <p:sp>
        <p:nvSpPr>
          <p:cNvPr id="34" name="CuadroTexto 33">
            <a:extLst>
              <a:ext uri="{FF2B5EF4-FFF2-40B4-BE49-F238E27FC236}">
                <a16:creationId xmlns:a16="http://schemas.microsoft.com/office/drawing/2014/main" id="{F24DB962-EADE-AB48-9401-3C9AEA20F5A6}"/>
              </a:ext>
            </a:extLst>
          </p:cNvPr>
          <p:cNvSpPr txBox="1"/>
          <p:nvPr/>
        </p:nvSpPr>
        <p:spPr>
          <a:xfrm>
            <a:off x="5200986" y="2639837"/>
            <a:ext cx="745619" cy="584775"/>
          </a:xfrm>
          <a:prstGeom prst="rect">
            <a:avLst/>
          </a:prstGeom>
          <a:noFill/>
        </p:spPr>
        <p:txBody>
          <a:bodyPr wrap="square" rtlCol="0">
            <a:spAutoFit/>
          </a:bodyPr>
          <a:lstStyle/>
          <a:p>
            <a:pPr algn="ctr"/>
            <a:r>
              <a:rPr lang="en-US" sz="3200" b="1" dirty="0"/>
              <a:t>u</a:t>
            </a:r>
          </a:p>
        </p:txBody>
      </p:sp>
      <p:sp>
        <p:nvSpPr>
          <p:cNvPr id="35" name="Action Button: Custom 20">
            <a:hlinkClick r:id="" action="ppaction://noaction" highlightClick="1">
              <a:snd r:embed="rId5" name="despacio.wav"/>
            </a:hlinkClick>
            <a:extLst>
              <a:ext uri="{FF2B5EF4-FFF2-40B4-BE49-F238E27FC236}">
                <a16:creationId xmlns:a16="http://schemas.microsoft.com/office/drawing/2014/main" id="{0454AECB-4A8C-034C-9608-2F455E199D10}"/>
              </a:ext>
            </a:extLst>
          </p:cNvPr>
          <p:cNvSpPr/>
          <p:nvPr/>
        </p:nvSpPr>
        <p:spPr>
          <a:xfrm>
            <a:off x="2290031" y="5596944"/>
            <a:ext cx="526900" cy="523220"/>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1</a:t>
            </a:r>
          </a:p>
        </p:txBody>
      </p:sp>
      <p:sp>
        <p:nvSpPr>
          <p:cNvPr id="36" name="Action Button: Custom 20">
            <a:hlinkClick r:id="" action="ppaction://noaction" highlightClick="1">
              <a:snd r:embed="rId6" name="pues.wav"/>
            </a:hlinkClick>
            <a:extLst>
              <a:ext uri="{FF2B5EF4-FFF2-40B4-BE49-F238E27FC236}">
                <a16:creationId xmlns:a16="http://schemas.microsoft.com/office/drawing/2014/main" id="{09630D11-4AF8-674A-A071-26E38E3F76D5}"/>
              </a:ext>
            </a:extLst>
          </p:cNvPr>
          <p:cNvSpPr/>
          <p:nvPr/>
        </p:nvSpPr>
        <p:spPr>
          <a:xfrm>
            <a:off x="5127107" y="5605969"/>
            <a:ext cx="526900" cy="523220"/>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2</a:t>
            </a:r>
          </a:p>
        </p:txBody>
      </p:sp>
      <p:sp>
        <p:nvSpPr>
          <p:cNvPr id="37" name="Action Button: Custom 20">
            <a:hlinkClick r:id="" action="ppaction://noaction" highlightClick="1">
              <a:snd r:embed="rId7" name="siempre.wav"/>
            </a:hlinkClick>
            <a:extLst>
              <a:ext uri="{FF2B5EF4-FFF2-40B4-BE49-F238E27FC236}">
                <a16:creationId xmlns:a16="http://schemas.microsoft.com/office/drawing/2014/main" id="{A883782C-153E-6C48-A2E0-12318C75B773}"/>
              </a:ext>
            </a:extLst>
          </p:cNvPr>
          <p:cNvSpPr/>
          <p:nvPr/>
        </p:nvSpPr>
        <p:spPr>
          <a:xfrm>
            <a:off x="6981533" y="5596944"/>
            <a:ext cx="526900" cy="523220"/>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3</a:t>
            </a:r>
          </a:p>
        </p:txBody>
      </p:sp>
    </p:spTree>
    <p:extLst>
      <p:ext uri="{BB962C8B-B14F-4D97-AF65-F5344CB8AC3E}">
        <p14:creationId xmlns:p14="http://schemas.microsoft.com/office/powerpoint/2010/main" val="243101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animBg="1"/>
      <p:bldP spid="24" grpId="0" animBg="1"/>
      <p:bldP spid="25" grpId="0"/>
      <p:bldP spid="3" grpId="0"/>
      <p:bldP spid="4" grpId="0"/>
      <p:bldP spid="26" grpId="0"/>
      <p:bldP spid="27" grpId="0"/>
      <p:bldP spid="28" grpId="0"/>
      <p:bldP spid="29" grpId="0"/>
      <p:bldP spid="30" grpId="0"/>
      <p:bldP spid="31" grpId="0"/>
      <p:bldP spid="32" grpId="0"/>
      <p:bldP spid="33" grpId="0"/>
      <p:bldP spid="34" grpId="0"/>
      <p:bldP spid="35"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775737"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95058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Leemos</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parejas un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texto</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sobre</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un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ciclista</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famoso</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1854506"/>
            <a:ext cx="47643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Trabajamos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parejas.</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413465"/>
            <a:ext cx="1172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 lee la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primera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parte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del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texto</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2972424"/>
            <a:ext cx="91734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y escribe las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letras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faltan</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Ejemplo</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8155868" y="4529286"/>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El j</a:t>
            </a:r>
            <a:r>
              <a:rPr kumimoji="0" lang="es-GB" sz="2000" b="1" i="0" u="none" strike="noStrike" kern="1200" cap="none" spc="0" normalizeH="0" baseline="0" noProof="0" dirty="0">
                <a:ln>
                  <a:noFill/>
                </a:ln>
                <a:solidFill>
                  <a:schemeClr val="tx1"/>
                </a:solidFill>
                <a:effectLst/>
                <a:uLnTx/>
                <a:uFillTx/>
                <a:latin typeface="Century Gothic" panose="020F0302020204030204"/>
                <a:ea typeface="+mn-ea"/>
                <a:cs typeface="+mn-cs"/>
              </a:rPr>
              <a:t>ue</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ves emp</a:t>
            </a:r>
            <a:r>
              <a:rPr kumimoji="0" lang="es-GB" sz="2000" b="1" i="0" u="none" strike="noStrike" kern="1200" cap="none" spc="0" normalizeH="0" baseline="0" noProof="0" dirty="0">
                <a:ln>
                  <a:noFill/>
                </a:ln>
                <a:solidFill>
                  <a:schemeClr val="tx1"/>
                </a:solidFill>
                <a:effectLst/>
                <a:uLnTx/>
                <a:uFillTx/>
                <a:latin typeface="Century Gothic" panose="020F0302020204030204"/>
                <a:ea typeface="+mn-ea"/>
                <a:cs typeface="+mn-cs"/>
              </a:rPr>
              <a:t>ie</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za el circ</a:t>
            </a:r>
            <a:r>
              <a:rPr kumimoji="0" lang="es-GB" sz="2000" b="1" i="0" u="none" strike="noStrike" kern="1200" cap="none" spc="0" normalizeH="0" baseline="0" noProof="0" dirty="0">
                <a:ln>
                  <a:noFill/>
                </a:ln>
                <a:solidFill>
                  <a:schemeClr val="tx1"/>
                </a:solidFill>
                <a:effectLst/>
                <a:uLnTx/>
                <a:uFillTx/>
                <a:latin typeface="Century Gothic" panose="020F0302020204030204"/>
                <a:ea typeface="+mn-ea"/>
                <a:cs typeface="+mn-cs"/>
              </a:rPr>
              <a:t>ui</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to. </a:t>
            </a:r>
          </a:p>
        </p:txBody>
      </p:sp>
      <p:sp>
        <p:nvSpPr>
          <p:cNvPr id="6" name="Llamada rectangular 5">
            <a:extLst>
              <a:ext uri="{FF2B5EF4-FFF2-40B4-BE49-F238E27FC236}">
                <a16:creationId xmlns:a16="http://schemas.microsoft.com/office/drawing/2014/main" id="{39EF0E4C-2D68-BE45-BDE9-AF12C2E97C8E}"/>
              </a:ext>
            </a:extLst>
          </p:cNvPr>
          <p:cNvSpPr/>
          <p:nvPr/>
        </p:nvSpPr>
        <p:spPr>
          <a:xfrm>
            <a:off x="2723877" y="3552456"/>
            <a:ext cx="1862167" cy="1253829"/>
          </a:xfrm>
          <a:prstGeom prst="wedgeRectCallout">
            <a:avLst>
              <a:gd name="adj1" fmla="val -52854"/>
              <a:gd name="adj2" fmla="val 9388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GB" sz="2000" dirty="0">
                <a:solidFill>
                  <a:schemeClr val="tx1"/>
                </a:solidFill>
              </a:rPr>
              <a:t>El j</a:t>
            </a:r>
            <a:r>
              <a:rPr lang="es-GB" sz="2000" b="1" dirty="0">
                <a:solidFill>
                  <a:schemeClr val="tx1"/>
                </a:solidFill>
              </a:rPr>
              <a:t>ue</a:t>
            </a:r>
            <a:r>
              <a:rPr lang="es-GB" sz="2000" dirty="0">
                <a:solidFill>
                  <a:schemeClr val="tx1"/>
                </a:solidFill>
              </a:rPr>
              <a:t>ves emp</a:t>
            </a:r>
            <a:r>
              <a:rPr lang="es-GB" sz="2000" b="1" dirty="0">
                <a:solidFill>
                  <a:schemeClr val="tx1"/>
                </a:solidFill>
              </a:rPr>
              <a:t>ie</a:t>
            </a:r>
            <a:r>
              <a:rPr lang="es-GB" sz="2000" dirty="0">
                <a:solidFill>
                  <a:schemeClr val="tx1"/>
                </a:solidFill>
              </a:rPr>
              <a:t>za el circ</a:t>
            </a:r>
            <a:r>
              <a:rPr lang="es-GB" sz="2000" b="1" dirty="0">
                <a:solidFill>
                  <a:schemeClr val="tx1"/>
                </a:solidFill>
              </a:rPr>
              <a:t>ui</a:t>
            </a:r>
            <a:r>
              <a:rPr lang="es-GB" sz="2000" dirty="0">
                <a:solidFill>
                  <a:schemeClr val="tx1"/>
                </a:solidFill>
              </a:rPr>
              <a:t>to. </a:t>
            </a:r>
          </a:p>
        </p:txBody>
      </p:sp>
      <p:sp>
        <p:nvSpPr>
          <p:cNvPr id="26" name="Rectángulo 25">
            <a:extLst>
              <a:ext uri="{FF2B5EF4-FFF2-40B4-BE49-F238E27FC236}">
                <a16:creationId xmlns:a16="http://schemas.microsoft.com/office/drawing/2014/main" id="{464C63FE-310E-7D4E-96F0-AEFFC1FA68FF}"/>
              </a:ext>
            </a:extLst>
          </p:cNvPr>
          <p:cNvSpPr/>
          <p:nvPr/>
        </p:nvSpPr>
        <p:spPr>
          <a:xfrm>
            <a:off x="8229600" y="5048662"/>
            <a:ext cx="3121945"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chemeClr val="tx1"/>
                </a:solidFill>
                <a:effectLst/>
                <a:uLnTx/>
                <a:uFillTx/>
                <a:latin typeface="Century Gothic" panose="020F0302020204030204"/>
                <a:ea typeface="+mn-ea"/>
                <a:cs typeface="+mn-cs"/>
              </a:rPr>
              <a:t>Texto</a:t>
            </a:r>
            <a:r>
              <a:rPr kumimoji="0" lang="es-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El j_ _</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ves</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emp_ _za 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circ</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_ _to</a:t>
            </a:r>
            <a:r>
              <a:rPr lang="en-GB" sz="2400" dirty="0">
                <a:solidFill>
                  <a:schemeClr val="tx1"/>
                </a:solidFill>
                <a:latin typeface="Century Gothic" panose="020F0302020204030204"/>
              </a:rPr>
              <a:t>.</a:t>
            </a:r>
            <a:endParaRPr kumimoji="0" lang="es-GB" sz="24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18419" y="4402864"/>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9927485" y="5071422"/>
            <a:ext cx="5661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ue</a:t>
            </a:r>
            <a:endParaRPr kumimoji="0" lang="es-GB" sz="2400" b="1" i="0" u="none" strike="noStrike" kern="1200" cap="none" spc="0" normalizeH="0" baseline="0" noProof="0" dirty="0">
              <a:ln>
                <a:noFill/>
              </a:ln>
              <a:effectLst/>
              <a:uLnTx/>
              <a:uFillTx/>
              <a:latin typeface="Century Gothic" panose="020F0302020204030204"/>
              <a:ea typeface="+mn-ea"/>
              <a:cs typeface="+mn-cs"/>
            </a:endParaRPr>
          </a:p>
        </p:txBody>
      </p:sp>
      <p:sp>
        <p:nvSpPr>
          <p:cNvPr id="28" name="CuadroTexto 27">
            <a:extLst>
              <a:ext uri="{FF2B5EF4-FFF2-40B4-BE49-F238E27FC236}">
                <a16:creationId xmlns:a16="http://schemas.microsoft.com/office/drawing/2014/main" id="{670D8C65-BB45-9649-B532-C5AEDBA53283}"/>
              </a:ext>
            </a:extLst>
          </p:cNvPr>
          <p:cNvSpPr txBox="1"/>
          <p:nvPr/>
        </p:nvSpPr>
        <p:spPr>
          <a:xfrm>
            <a:off x="9524259" y="5440581"/>
            <a:ext cx="609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i</a:t>
            </a:r>
            <a:r>
              <a:rPr kumimoji="0" lang="en-GB" sz="2400" b="1" i="0" u="none" strike="noStrike" kern="1200" cap="none" spc="0" normalizeH="0" baseline="0" noProof="0" dirty="0">
                <a:ln>
                  <a:noFill/>
                </a:ln>
                <a:effectLst/>
                <a:uLnTx/>
                <a:uFillTx/>
                <a:latin typeface="Century Gothic" panose="020F0302020204030204"/>
                <a:ea typeface="+mn-ea"/>
                <a:cs typeface="+mn-cs"/>
              </a:rPr>
              <a:t> e</a:t>
            </a:r>
            <a:endParaRPr kumimoji="0" lang="es-GB" sz="2400" b="1" i="0" u="none" strike="noStrike" kern="1200" cap="none" spc="0" normalizeH="0" baseline="0" noProof="0" dirty="0">
              <a:ln>
                <a:noFill/>
              </a:ln>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604131" y="4024636"/>
            <a:ext cx="3478837"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*la bienvenida = welcome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*el campeón =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*el circuito = circuit</a:t>
            </a:r>
            <a:br>
              <a:rPr kumimoji="0" lang="es-GB" sz="2000" b="0" i="0" u="none" strike="noStrike" kern="1200" cap="none" spc="0" normalizeH="0" baseline="0" noProof="0" dirty="0">
                <a:ln>
                  <a:noFill/>
                </a:ln>
                <a:effectLst/>
                <a:uLnTx/>
                <a:uFillTx/>
                <a:latin typeface="Century Gothic" panose="020F0302020204030204"/>
                <a:ea typeface="+mn-ea"/>
                <a:cs typeface="+mn-cs"/>
              </a:rPr>
            </a:br>
            <a:r>
              <a:rPr kumimoji="0" lang="es-GB" sz="2000" b="0" i="0" u="none" strike="noStrike" kern="1200" cap="none" spc="0" normalizeH="0" baseline="0" noProof="0" dirty="0">
                <a:ln>
                  <a:noFill/>
                </a:ln>
                <a:effectLst/>
                <a:uLnTx/>
                <a:uFillTx/>
                <a:latin typeface="Century Gothic" panose="020F0302020204030204"/>
                <a:ea typeface="+mn-ea"/>
                <a:cs typeface="+mn-cs"/>
              </a:rPr>
              <a:t>*el ciclismo = 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latin typeface="Century Gothic" panose="020F0302020204030204"/>
              </a:rPr>
              <a:t>*el triunfo = triumph</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latin typeface="Century Gothic" panose="020F0302020204030204"/>
              </a:rPr>
              <a:t>*el evento =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latin typeface="Century Gothic" panose="020F0302020204030204"/>
              </a:rPr>
              <a:t>*el pódium = podium</a:t>
            </a:r>
          </a:p>
        </p:txBody>
      </p:sp>
      <p:sp>
        <p:nvSpPr>
          <p:cNvPr id="11" name="Rectángulo 10">
            <a:extLst>
              <a:ext uri="{FF2B5EF4-FFF2-40B4-BE49-F238E27FC236}">
                <a16:creationId xmlns:a16="http://schemas.microsoft.com/office/drawing/2014/main" id="{C828F00C-B65B-034B-B86C-B8820BE21269}"/>
              </a:ext>
            </a:extLst>
          </p:cNvPr>
          <p:cNvSpPr/>
          <p:nvPr/>
        </p:nvSpPr>
        <p:spPr>
          <a:xfrm>
            <a:off x="4652081" y="4058989"/>
            <a:ext cx="3453217" cy="2212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Vocabulario</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4FB56063-E12A-164B-8C81-5414C76BCB3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07994" y="1006928"/>
            <a:ext cx="2340608" cy="312364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2627DD9-2211-914D-87FA-7AB778446312}"/>
              </a:ext>
            </a:extLst>
          </p:cNvPr>
          <p:cNvSpPr txBox="1"/>
          <p:nvPr/>
        </p:nvSpPr>
        <p:spPr>
          <a:xfrm>
            <a:off x="9385503" y="3747066"/>
            <a:ext cx="2385589" cy="400110"/>
          </a:xfrm>
          <a:prstGeom prst="rect">
            <a:avLst/>
          </a:prstGeom>
          <a:noFill/>
        </p:spPr>
        <p:txBody>
          <a:bodyPr wrap="none" rtlCol="0">
            <a:spAutoFit/>
          </a:bodyPr>
          <a:lstStyle/>
          <a:p>
            <a:pPr algn="ctr"/>
            <a:r>
              <a:rPr lang="es-GB" sz="2000" dirty="0">
                <a:highlight>
                  <a:srgbClr val="FBF0D5"/>
                </a:highlight>
              </a:rPr>
              <a:t>Alberto Contador</a:t>
            </a:r>
          </a:p>
        </p:txBody>
      </p:sp>
      <p:sp>
        <p:nvSpPr>
          <p:cNvPr id="29" name="CuadroTexto 28">
            <a:extLst>
              <a:ext uri="{FF2B5EF4-FFF2-40B4-BE49-F238E27FC236}">
                <a16:creationId xmlns:a16="http://schemas.microsoft.com/office/drawing/2014/main" id="{B5164E0A-AF78-234A-A7A5-26DA4C21161E}"/>
              </a:ext>
            </a:extLst>
          </p:cNvPr>
          <p:cNvSpPr txBox="1"/>
          <p:nvPr/>
        </p:nvSpPr>
        <p:spPr>
          <a:xfrm>
            <a:off x="9600919" y="5809740"/>
            <a:ext cx="609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u </a:t>
            </a:r>
            <a:r>
              <a:rPr kumimoji="0" lang="en-GB" sz="2400" b="1" i="0" u="none" strike="noStrike" kern="1200" cap="none" spc="0" normalizeH="0" baseline="0" noProof="0" dirty="0" err="1">
                <a:ln>
                  <a:noFill/>
                </a:ln>
                <a:effectLst/>
                <a:uLnTx/>
                <a:uFillTx/>
                <a:latin typeface="Century Gothic" panose="020F0302020204030204"/>
                <a:ea typeface="+mn-ea"/>
                <a:cs typeface="+mn-cs"/>
              </a:rPr>
              <a:t>i</a:t>
            </a:r>
            <a:endParaRPr kumimoji="0" lang="es-GB" sz="2400" b="1" i="0" u="none" strike="noStrike" kern="1200" cap="none" spc="0" normalizeH="0" baseline="0" noProof="0" dirty="0">
              <a:ln>
                <a:noFill/>
              </a:ln>
              <a:effectLst/>
              <a:uLnTx/>
              <a:uFillTx/>
              <a:latin typeface="Century Gothic" panose="020F0302020204030204"/>
              <a:ea typeface="+mn-ea"/>
              <a:cs typeface="+mn-cs"/>
            </a:endParaRPr>
          </a:p>
        </p:txBody>
      </p:sp>
      <p:pic>
        <p:nvPicPr>
          <p:cNvPr id="1028" name="Picture 4" descr="Cyclist Silhouette PNG Clip Art Image | Gallery Yopriceville ...">
            <a:extLst>
              <a:ext uri="{FF2B5EF4-FFF2-40B4-BE49-F238E27FC236}">
                <a16:creationId xmlns:a16="http://schemas.microsoft.com/office/drawing/2014/main" id="{9C0EDAC4-8550-AE4D-A328-13A907B1B56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015972">
            <a:off x="8071243" y="3118042"/>
            <a:ext cx="1371121" cy="132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28" grpId="0"/>
      <p:bldP spid="31" grpId="0"/>
      <p:bldP spid="11" grpId="0" animBg="1"/>
      <p:bldP spid="11" grpId="1" animBg="1"/>
      <p:bldP spid="4"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4011" y="1287922"/>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18949" y="1227700"/>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Century Gothic" panose="020B0502020202020204" pitchFamily="34" charset="0"/>
                <a:ea typeface="+mn-ea"/>
                <a:cs typeface="+mn-cs"/>
              </a:rPr>
              <a:t>Persona B</a:t>
            </a:r>
          </a:p>
        </p:txBody>
      </p:sp>
      <p:sp>
        <p:nvSpPr>
          <p:cNvPr id="31" name="Rectangle 30"/>
          <p:cNvSpPr/>
          <p:nvPr/>
        </p:nvSpPr>
        <p:spPr>
          <a:xfrm rot="5400000">
            <a:off x="5830567" y="1386795"/>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Helvetica Neue"/>
                <a:ea typeface="+mn-ea"/>
                <a:cs typeface="+mn-cs"/>
              </a:rPr>
              <a:t>✄</a:t>
            </a:r>
            <a:endParaRPr kumimoji="0" lang="en-GB" sz="2400" b="1" i="0" u="none" strike="noStrike" kern="1200" cap="none" spc="0" normalizeH="0" baseline="0" noProof="0" dirty="0">
              <a:ln>
                <a:noFill/>
              </a:ln>
              <a:effectLst/>
              <a:uLnTx/>
              <a:uFillTx/>
              <a:latin typeface="Tw Cen MT" panose="020B0602020104020603"/>
              <a:ea typeface="+mn-ea"/>
              <a:cs typeface="+mn-cs"/>
            </a:endParaRPr>
          </a:p>
        </p:txBody>
      </p:sp>
      <p:sp>
        <p:nvSpPr>
          <p:cNvPr id="32" name="TextBox 31"/>
          <p:cNvSpPr txBox="1"/>
          <p:nvPr/>
        </p:nvSpPr>
        <p:spPr>
          <a:xfrm rot="5400000">
            <a:off x="3928480" y="3859641"/>
            <a:ext cx="4498981"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Tw Cen MT" panose="020B0602020104020603"/>
                <a:ea typeface="+mn-ea"/>
                <a:cs typeface="+mn-cs"/>
              </a:rPr>
              <a:t>-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1518135086"/>
              </p:ext>
            </p:extLst>
          </p:nvPr>
        </p:nvGraphicFramePr>
        <p:xfrm>
          <a:off x="6418973" y="2032776"/>
          <a:ext cx="5429002" cy="4053840"/>
        </p:xfrm>
        <a:graphic>
          <a:graphicData uri="http://schemas.openxmlformats.org/drawingml/2006/table">
            <a:tbl>
              <a:tblPr firstRow="1" bandRow="1">
                <a:tableStyleId>{8A107856-5554-42FB-B03E-39F5DBC370BA}</a:tableStyleId>
              </a:tblPr>
              <a:tblGrid>
                <a:gridCol w="5429002">
                  <a:extLst>
                    <a:ext uri="{9D8B030D-6E8A-4147-A177-3AD203B41FA5}">
                      <a16:colId xmlns:a16="http://schemas.microsoft.com/office/drawing/2014/main" val="3887794188"/>
                    </a:ext>
                  </a:extLst>
                </a:gridCol>
              </a:tblGrid>
              <a:tr h="3872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El m_ _</a:t>
                      </a:r>
                      <a:r>
                        <a:rPr lang="en-GB" sz="2000" b="0" dirty="0" err="1">
                          <a:solidFill>
                            <a:schemeClr val="tx1"/>
                          </a:solidFill>
                        </a:rPr>
                        <a:t>rcoles</a:t>
                      </a:r>
                      <a:r>
                        <a:rPr lang="en-GB" sz="2000" b="0" dirty="0">
                          <a:solidFill>
                            <a:schemeClr val="tx1"/>
                          </a:solidFill>
                        </a:rPr>
                        <a:t> v_ _</a:t>
                      </a:r>
                      <a:r>
                        <a:rPr lang="en-GB" sz="2000" b="0" dirty="0" err="1">
                          <a:solidFill>
                            <a:schemeClr val="tx1"/>
                          </a:solidFill>
                        </a:rPr>
                        <a:t>nt</a:t>
                      </a:r>
                      <a:r>
                        <a:rPr lang="en-GB" sz="2000" b="0" dirty="0">
                          <a:solidFill>
                            <a:schemeClr val="tx1"/>
                          </a:solidFill>
                        </a:rPr>
                        <a:t>_ _no de </a:t>
                      </a:r>
                      <a:r>
                        <a:rPr lang="en-GB" sz="2000" b="0" dirty="0" err="1">
                          <a:solidFill>
                            <a:schemeClr val="tx1"/>
                          </a:solidFill>
                        </a:rPr>
                        <a:t>jul</a:t>
                      </a:r>
                      <a:r>
                        <a:rPr lang="en-GB" sz="2000" b="0" dirty="0">
                          <a:solidFill>
                            <a:schemeClr val="tx1"/>
                          </a:solidFill>
                        </a:rPr>
                        <a:t>_ _, </a:t>
                      </a:r>
                      <a:r>
                        <a:rPr lang="en-GB" sz="2000" b="0" dirty="0" err="1">
                          <a:solidFill>
                            <a:schemeClr val="tx1"/>
                          </a:solidFill>
                        </a:rPr>
                        <a:t>en</a:t>
                      </a:r>
                      <a:r>
                        <a:rPr lang="en-GB" sz="2000" b="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n_ _</a:t>
                      </a:r>
                      <a:r>
                        <a:rPr lang="en-GB" sz="2000" b="0" dirty="0" err="1">
                          <a:solidFill>
                            <a:schemeClr val="tx1"/>
                          </a:solidFill>
                        </a:rPr>
                        <a:t>stra</a:t>
                      </a:r>
                      <a:r>
                        <a:rPr lang="en-GB" sz="2000" b="0" dirty="0">
                          <a:solidFill>
                            <a:schemeClr val="tx1"/>
                          </a:solidFill>
                        </a:rPr>
                        <a:t> c_ _dad </a:t>
                      </a:r>
                      <a:r>
                        <a:rPr lang="en-GB" sz="2000" b="0" dirty="0" err="1">
                          <a:solidFill>
                            <a:schemeClr val="tx1"/>
                          </a:solidFill>
                        </a:rPr>
                        <a:t>vamos</a:t>
                      </a:r>
                      <a:r>
                        <a:rPr lang="en-GB" sz="2000" b="0" dirty="0">
                          <a:solidFill>
                            <a:schemeClr val="tx1"/>
                          </a:solidFill>
                        </a:rPr>
                        <a:t> a </a:t>
                      </a:r>
                      <a:r>
                        <a:rPr lang="en-GB" sz="2000" b="0" dirty="0" err="1">
                          <a:solidFill>
                            <a:schemeClr val="tx1"/>
                          </a:solidFill>
                        </a:rPr>
                        <a:t>dar</a:t>
                      </a:r>
                      <a:r>
                        <a:rPr lang="en-GB" sz="2000" b="0" dirty="0">
                          <a:solidFill>
                            <a:schemeClr val="tx1"/>
                          </a:solidFill>
                        </a:rPr>
                        <a:t> la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b_ _</a:t>
                      </a:r>
                      <a:r>
                        <a:rPr lang="en-GB" sz="2000" b="0" dirty="0" err="1">
                          <a:solidFill>
                            <a:schemeClr val="tx1"/>
                          </a:solidFill>
                        </a:rPr>
                        <a:t>nvenida</a:t>
                      </a:r>
                      <a:r>
                        <a:rPr lang="en-GB" sz="2000" b="0" dirty="0">
                          <a:solidFill>
                            <a:schemeClr val="tx1"/>
                          </a:solidFill>
                        </a:rPr>
                        <a:t> a Alberto Contador. Es uno de los </a:t>
                      </a:r>
                      <a:r>
                        <a:rPr lang="en-GB" sz="2000" b="0" dirty="0" err="1">
                          <a:solidFill>
                            <a:schemeClr val="tx1"/>
                          </a:solidFill>
                        </a:rPr>
                        <a:t>campeones</a:t>
                      </a:r>
                      <a:r>
                        <a:rPr lang="en-GB" sz="2000" b="0" dirty="0">
                          <a:solidFill>
                            <a:schemeClr val="tx1"/>
                          </a:solidFill>
                        </a:rPr>
                        <a:t> </a:t>
                      </a:r>
                      <a:r>
                        <a:rPr lang="en-GB" sz="2000" b="0" dirty="0" err="1">
                          <a:solidFill>
                            <a:schemeClr val="tx1"/>
                          </a:solidFill>
                        </a:rPr>
                        <a:t>españoles</a:t>
                      </a:r>
                      <a:r>
                        <a:rPr lang="en-GB" sz="2000" b="0" dirty="0">
                          <a:solidFill>
                            <a:schemeClr val="tx1"/>
                          </a:solidFill>
                        </a:rPr>
                        <a:t> </a:t>
                      </a:r>
                      <a:r>
                        <a:rPr lang="en-GB" sz="2000" b="0" dirty="0" err="1">
                          <a:solidFill>
                            <a:schemeClr val="tx1"/>
                          </a:solidFill>
                        </a:rPr>
                        <a:t>más</a:t>
                      </a:r>
                      <a:r>
                        <a:rPr lang="en-GB" sz="2000" b="0" dirty="0">
                          <a:solidFill>
                            <a:schemeClr val="tx1"/>
                          </a:solidFill>
                        </a:rPr>
                        <a:t> </a:t>
                      </a:r>
                      <a:r>
                        <a:rPr lang="en-GB" sz="2000" b="0" dirty="0" err="1">
                          <a:solidFill>
                            <a:schemeClr val="tx1"/>
                          </a:solidFill>
                        </a:rPr>
                        <a:t>famosos</a:t>
                      </a:r>
                      <a:r>
                        <a:rPr lang="en-GB" sz="2000" b="0" dirty="0">
                          <a:solidFill>
                            <a:schemeClr val="tx1"/>
                          </a:solidFill>
                        </a:rPr>
                        <a:t> de los </a:t>
                      </a:r>
                      <a:r>
                        <a:rPr lang="en-GB" sz="2000" b="0" dirty="0" err="1">
                          <a:solidFill>
                            <a:schemeClr val="tx1"/>
                          </a:solidFill>
                        </a:rPr>
                        <a:t>últimos</a:t>
                      </a:r>
                      <a:r>
                        <a:rPr lang="en-GB" sz="2000" b="0" dirty="0">
                          <a:solidFill>
                            <a:schemeClr val="tx1"/>
                          </a:solidFill>
                        </a:rPr>
                        <a:t> </a:t>
                      </a:r>
                      <a:r>
                        <a:rPr lang="en-GB" sz="2000" b="0" dirty="0" err="1">
                          <a:solidFill>
                            <a:schemeClr val="tx1"/>
                          </a:solidFill>
                        </a:rPr>
                        <a:t>cinc</a:t>
                      </a:r>
                      <a:r>
                        <a:rPr lang="en-GB" sz="2000" b="0" dirty="0">
                          <a:solidFill>
                            <a:schemeClr val="tx1"/>
                          </a:solidFill>
                        </a:rPr>
                        <a:t>_ _</a:t>
                      </a:r>
                      <a:r>
                        <a:rPr lang="en-GB" sz="2000" b="0" dirty="0" err="1">
                          <a:solidFill>
                            <a:schemeClr val="tx1"/>
                          </a:solidFill>
                        </a:rPr>
                        <a:t>nta</a:t>
                      </a:r>
                      <a:r>
                        <a:rPr lang="en-GB" sz="2000" b="0" dirty="0">
                          <a:solidFill>
                            <a:schemeClr val="tx1"/>
                          </a:solidFill>
                        </a:rPr>
                        <a:t> </a:t>
                      </a:r>
                      <a:r>
                        <a:rPr lang="en-GB" sz="2000" b="0" dirty="0" err="1">
                          <a:solidFill>
                            <a:schemeClr val="tx1"/>
                          </a:solidFill>
                        </a:rPr>
                        <a:t>años</a:t>
                      </a:r>
                      <a:r>
                        <a:rPr lang="en-GB" sz="2000" b="0" dirty="0">
                          <a:solidFill>
                            <a:schemeClr val="tx1"/>
                          </a:solidFill>
                        </a:rPr>
                        <a:t>. </a:t>
                      </a:r>
                      <a:r>
                        <a:rPr lang="en-GB" sz="2000" b="0" dirty="0" err="1">
                          <a:solidFill>
                            <a:schemeClr val="tx1"/>
                          </a:solidFill>
                        </a:rPr>
                        <a:t>Va</a:t>
                      </a:r>
                      <a:r>
                        <a:rPr lang="en-GB" sz="2000" b="0" dirty="0">
                          <a:solidFill>
                            <a:schemeClr val="tx1"/>
                          </a:solidFill>
                        </a:rPr>
                        <a:t> a </a:t>
                      </a:r>
                      <a:r>
                        <a:rPr lang="en-GB" sz="2000" b="0" dirty="0" err="1">
                          <a:solidFill>
                            <a:schemeClr val="tx1"/>
                          </a:solidFill>
                        </a:rPr>
                        <a:t>abrir</a:t>
                      </a:r>
                      <a:r>
                        <a:rPr lang="en-GB" sz="2000" b="0" dirty="0">
                          <a:solidFill>
                            <a:schemeClr val="tx1"/>
                          </a:solidFill>
                        </a:rPr>
                        <a:t> un n_ _</a:t>
                      </a:r>
                      <a:r>
                        <a:rPr lang="en-GB" sz="2000" b="0" dirty="0" err="1">
                          <a:solidFill>
                            <a:schemeClr val="tx1"/>
                          </a:solidFill>
                        </a:rPr>
                        <a:t>vo</a:t>
                      </a:r>
                      <a:r>
                        <a:rPr lang="en-GB" sz="2000" b="0" dirty="0">
                          <a:solidFill>
                            <a:schemeClr val="tx1"/>
                          </a:solidFill>
                        </a:rPr>
                        <a:t>  </a:t>
                      </a:r>
                      <a:r>
                        <a:rPr lang="en-GB" sz="2000" b="0" dirty="0" err="1">
                          <a:solidFill>
                            <a:schemeClr val="tx1"/>
                          </a:solidFill>
                        </a:rPr>
                        <a:t>circ</a:t>
                      </a:r>
                      <a:r>
                        <a:rPr lang="en-GB" sz="2000" b="0" dirty="0">
                          <a:solidFill>
                            <a:schemeClr val="tx1"/>
                          </a:solidFill>
                        </a:rPr>
                        <a:t>_ _to de </a:t>
                      </a:r>
                      <a:r>
                        <a:rPr lang="en-GB" sz="2000" b="0" dirty="0" err="1">
                          <a:solidFill>
                            <a:schemeClr val="tx1"/>
                          </a:solidFill>
                        </a:rPr>
                        <a:t>ciclismo</a:t>
                      </a:r>
                      <a:r>
                        <a:rPr lang="en-GB" sz="2000" b="0" dirty="0">
                          <a:solidFill>
                            <a:schemeClr val="tx1"/>
                          </a:solidFill>
                        </a:rPr>
                        <a:t>. </a:t>
                      </a:r>
                    </a:p>
                    <a:p>
                      <a:endParaRPr lang="en-GB" sz="2000" b="0" kern="1200" dirty="0">
                        <a:solidFill>
                          <a:schemeClr val="tx1"/>
                        </a:solidFill>
                        <a:effectLst/>
                        <a:latin typeface="+mn-lt"/>
                        <a:ea typeface="+mn-ea"/>
                        <a:cs typeface="+mn-cs"/>
                      </a:endParaRPr>
                    </a:p>
                    <a:p>
                      <a:r>
                        <a:rPr lang="en-GB" sz="2000" b="0" dirty="0" err="1">
                          <a:solidFill>
                            <a:schemeClr val="tx1"/>
                          </a:solidFill>
                        </a:rPr>
                        <a:t>Desp</a:t>
                      </a:r>
                      <a:r>
                        <a:rPr lang="en-GB" sz="2000" b="1" dirty="0" err="1">
                          <a:solidFill>
                            <a:schemeClr val="tx1"/>
                          </a:solidFill>
                        </a:rPr>
                        <a:t>ué</a:t>
                      </a:r>
                      <a:r>
                        <a:rPr lang="en-GB" sz="2000" b="0" dirty="0" err="1">
                          <a:solidFill>
                            <a:schemeClr val="tx1"/>
                          </a:solidFill>
                        </a:rPr>
                        <a:t>s</a:t>
                      </a:r>
                      <a:r>
                        <a:rPr lang="en-GB" sz="2000" b="0" dirty="0">
                          <a:solidFill>
                            <a:schemeClr val="tx1"/>
                          </a:solidFill>
                        </a:rPr>
                        <a:t>, </a:t>
                      </a:r>
                      <a:r>
                        <a:rPr lang="en-GB" sz="2000" b="0" dirty="0" err="1">
                          <a:solidFill>
                            <a:schemeClr val="tx1"/>
                          </a:solidFill>
                        </a:rPr>
                        <a:t>nos</a:t>
                      </a:r>
                      <a:r>
                        <a:rPr lang="en-GB" sz="2000" b="0" dirty="0">
                          <a:solidFill>
                            <a:schemeClr val="tx1"/>
                          </a:solidFill>
                        </a:rPr>
                        <a:t> </a:t>
                      </a:r>
                      <a:r>
                        <a:rPr lang="en-GB" sz="2000" b="0" dirty="0" err="1">
                          <a:solidFill>
                            <a:schemeClr val="tx1"/>
                          </a:solidFill>
                        </a:rPr>
                        <a:t>c</a:t>
                      </a:r>
                      <a:r>
                        <a:rPr lang="en-GB" sz="2000" b="1" dirty="0" err="1">
                          <a:solidFill>
                            <a:schemeClr val="tx1"/>
                          </a:solidFill>
                        </a:rPr>
                        <a:t>ue</a:t>
                      </a:r>
                      <a:r>
                        <a:rPr lang="en-GB" sz="2000" b="0" dirty="0" err="1">
                          <a:solidFill>
                            <a:schemeClr val="tx1"/>
                          </a:solidFill>
                        </a:rPr>
                        <a:t>nta</a:t>
                      </a:r>
                      <a:r>
                        <a:rPr lang="en-GB" sz="2000" b="0" dirty="0">
                          <a:solidFill>
                            <a:schemeClr val="tx1"/>
                          </a:solidFill>
                        </a:rPr>
                        <a:t> sus </a:t>
                      </a:r>
                      <a:r>
                        <a:rPr lang="en-GB" sz="2000" b="0" dirty="0" err="1">
                          <a:solidFill>
                            <a:schemeClr val="tx1"/>
                          </a:solidFill>
                        </a:rPr>
                        <a:t>exper</a:t>
                      </a:r>
                      <a:r>
                        <a:rPr lang="en-GB" sz="2000" b="1" dirty="0" err="1">
                          <a:solidFill>
                            <a:schemeClr val="tx1"/>
                          </a:solidFill>
                        </a:rPr>
                        <a:t>ie</a:t>
                      </a:r>
                      <a:r>
                        <a:rPr lang="en-GB" sz="2000" b="0" dirty="0" err="1">
                          <a:solidFill>
                            <a:schemeClr val="tx1"/>
                          </a:solidFill>
                        </a:rPr>
                        <a:t>nc</a:t>
                      </a:r>
                      <a:r>
                        <a:rPr lang="en-GB" sz="2000" b="1" dirty="0" err="1">
                          <a:solidFill>
                            <a:schemeClr val="tx1"/>
                          </a:solidFill>
                        </a:rPr>
                        <a:t>ia</a:t>
                      </a:r>
                      <a:r>
                        <a:rPr lang="en-GB" sz="2000" b="0" dirty="0" err="1">
                          <a:solidFill>
                            <a:schemeClr val="tx1"/>
                          </a:solidFill>
                        </a:rPr>
                        <a:t>s</a:t>
                      </a:r>
                      <a:r>
                        <a:rPr lang="en-GB" sz="2000" b="0" dirty="0">
                          <a:solidFill>
                            <a:schemeClr val="tx1"/>
                          </a:solidFill>
                        </a:rPr>
                        <a:t> </a:t>
                      </a:r>
                      <a:r>
                        <a:rPr lang="en-GB" sz="2000" b="0" dirty="0" err="1">
                          <a:solidFill>
                            <a:schemeClr val="tx1"/>
                          </a:solidFill>
                        </a:rPr>
                        <a:t>en</a:t>
                      </a:r>
                      <a:r>
                        <a:rPr lang="en-GB" sz="2000" b="0" dirty="0">
                          <a:solidFill>
                            <a:schemeClr val="tx1"/>
                          </a:solidFill>
                        </a:rPr>
                        <a:t> el Tour de Franc</a:t>
                      </a:r>
                      <a:r>
                        <a:rPr lang="en-GB" sz="2000" b="1" dirty="0">
                          <a:solidFill>
                            <a:schemeClr val="tx1"/>
                          </a:solidFill>
                        </a:rPr>
                        <a:t>ia</a:t>
                      </a:r>
                      <a:r>
                        <a:rPr lang="en-GB" sz="2000" b="0" dirty="0">
                          <a:solidFill>
                            <a:schemeClr val="tx1"/>
                          </a:solidFill>
                        </a:rPr>
                        <a:t>, sus </a:t>
                      </a:r>
                      <a:r>
                        <a:rPr lang="en-GB" sz="2000" b="0" dirty="0" err="1">
                          <a:solidFill>
                            <a:schemeClr val="tx1"/>
                          </a:solidFill>
                        </a:rPr>
                        <a:t>tr</a:t>
                      </a:r>
                      <a:r>
                        <a:rPr lang="en-GB" sz="2000" b="1" dirty="0" err="1">
                          <a:solidFill>
                            <a:schemeClr val="tx1"/>
                          </a:solidFill>
                        </a:rPr>
                        <a:t>iu</a:t>
                      </a:r>
                      <a:r>
                        <a:rPr lang="en-GB" sz="2000" b="0" dirty="0" err="1">
                          <a:solidFill>
                            <a:schemeClr val="tx1"/>
                          </a:solidFill>
                        </a:rPr>
                        <a:t>nfos</a:t>
                      </a:r>
                      <a:r>
                        <a:rPr lang="en-GB" sz="2000" b="0" dirty="0">
                          <a:solidFill>
                            <a:schemeClr val="tx1"/>
                          </a:solidFill>
                        </a:rPr>
                        <a:t>.  </a:t>
                      </a:r>
                      <a:r>
                        <a:rPr lang="en-GB" sz="2000" b="0" dirty="0" err="1">
                          <a:solidFill>
                            <a:schemeClr val="tx1"/>
                          </a:solidFill>
                        </a:rPr>
                        <a:t>Tamb</a:t>
                      </a:r>
                      <a:r>
                        <a:rPr lang="en-GB" sz="2000" b="1" dirty="0" err="1">
                          <a:solidFill>
                            <a:schemeClr val="tx1"/>
                          </a:solidFill>
                        </a:rPr>
                        <a:t>ié</a:t>
                      </a:r>
                      <a:r>
                        <a:rPr lang="en-GB" sz="2000" b="0" dirty="0" err="1">
                          <a:solidFill>
                            <a:schemeClr val="tx1"/>
                          </a:solidFill>
                        </a:rPr>
                        <a:t>n</a:t>
                      </a:r>
                      <a:r>
                        <a:rPr lang="en-GB" sz="2000" b="0" dirty="0">
                          <a:solidFill>
                            <a:schemeClr val="tx1"/>
                          </a:solidFill>
                        </a:rPr>
                        <a:t> describe sus </a:t>
                      </a:r>
                      <a:r>
                        <a:rPr lang="en-GB" sz="2000" b="0" dirty="0" err="1">
                          <a:solidFill>
                            <a:schemeClr val="tx1"/>
                          </a:solidFill>
                        </a:rPr>
                        <a:t>emoc</a:t>
                      </a:r>
                      <a:r>
                        <a:rPr lang="en-GB" sz="2000" b="1" dirty="0" err="1">
                          <a:solidFill>
                            <a:schemeClr val="tx1"/>
                          </a:solidFill>
                        </a:rPr>
                        <a:t>io</a:t>
                      </a:r>
                      <a:r>
                        <a:rPr lang="en-GB" sz="2000" b="0" dirty="0" err="1">
                          <a:solidFill>
                            <a:schemeClr val="tx1"/>
                          </a:solidFill>
                        </a:rPr>
                        <a:t>nes</a:t>
                      </a:r>
                      <a:r>
                        <a:rPr lang="en-GB" sz="2000" b="0" dirty="0">
                          <a:solidFill>
                            <a:schemeClr val="tx1"/>
                          </a:solidFill>
                        </a:rPr>
                        <a:t> </a:t>
                      </a:r>
                      <a:r>
                        <a:rPr lang="en-GB" sz="2000" b="0" dirty="0" err="1">
                          <a:solidFill>
                            <a:schemeClr val="tx1"/>
                          </a:solidFill>
                        </a:rPr>
                        <a:t>c</a:t>
                      </a:r>
                      <a:r>
                        <a:rPr lang="en-GB" sz="2000" b="1" dirty="0" err="1">
                          <a:solidFill>
                            <a:schemeClr val="tx1"/>
                          </a:solidFill>
                        </a:rPr>
                        <a:t>ua</a:t>
                      </a:r>
                      <a:r>
                        <a:rPr lang="en-GB" sz="2000" b="0" dirty="0" err="1">
                          <a:solidFill>
                            <a:schemeClr val="tx1"/>
                          </a:solidFill>
                        </a:rPr>
                        <a:t>ndo</a:t>
                      </a:r>
                      <a:r>
                        <a:rPr lang="en-GB" sz="2000" b="0" dirty="0">
                          <a:solidFill>
                            <a:schemeClr val="tx1"/>
                          </a:solidFill>
                        </a:rPr>
                        <a:t> </a:t>
                      </a:r>
                      <a:r>
                        <a:rPr lang="en-GB" sz="2000" b="0" dirty="0" err="1">
                          <a:solidFill>
                            <a:schemeClr val="tx1"/>
                          </a:solidFill>
                        </a:rPr>
                        <a:t>está</a:t>
                      </a:r>
                      <a:r>
                        <a:rPr lang="en-GB" sz="2000" b="0" dirty="0">
                          <a:solidFill>
                            <a:schemeClr val="tx1"/>
                          </a:solidFill>
                        </a:rPr>
                        <a:t> </a:t>
                      </a:r>
                      <a:r>
                        <a:rPr lang="en-GB" sz="2000" b="0" dirty="0" err="1">
                          <a:solidFill>
                            <a:schemeClr val="tx1"/>
                          </a:solidFill>
                        </a:rPr>
                        <a:t>en</a:t>
                      </a:r>
                      <a:r>
                        <a:rPr lang="en-GB" sz="2000" b="0" dirty="0">
                          <a:solidFill>
                            <a:schemeClr val="tx1"/>
                          </a:solidFill>
                        </a:rPr>
                        <a:t> el </a:t>
                      </a:r>
                      <a:r>
                        <a:rPr lang="en-GB" sz="2000" b="0" dirty="0" err="1">
                          <a:solidFill>
                            <a:schemeClr val="tx1"/>
                          </a:solidFill>
                        </a:rPr>
                        <a:t>pód</a:t>
                      </a:r>
                      <a:r>
                        <a:rPr lang="en-GB" sz="2000" b="1" dirty="0" err="1">
                          <a:solidFill>
                            <a:schemeClr val="tx1"/>
                          </a:solidFill>
                        </a:rPr>
                        <a:t>iu</a:t>
                      </a:r>
                      <a:r>
                        <a:rPr lang="en-GB" sz="2000" b="0" dirty="0" err="1">
                          <a:solidFill>
                            <a:schemeClr val="tx1"/>
                          </a:solidFill>
                        </a:rPr>
                        <a:t>m</a:t>
                      </a:r>
                      <a:r>
                        <a:rPr lang="en-GB" sz="2000" b="0" dirty="0">
                          <a:solidFill>
                            <a:schemeClr val="tx1"/>
                          </a:solidFill>
                        </a:rPr>
                        <a:t>. Un </a:t>
                      </a:r>
                      <a:r>
                        <a:rPr lang="en-GB" sz="2000" b="0" dirty="0" err="1">
                          <a:solidFill>
                            <a:schemeClr val="tx1"/>
                          </a:solidFill>
                        </a:rPr>
                        <a:t>evento</a:t>
                      </a:r>
                      <a:r>
                        <a:rPr lang="en-GB" sz="2000" b="0" dirty="0">
                          <a:solidFill>
                            <a:schemeClr val="tx1"/>
                          </a:solidFill>
                        </a:rPr>
                        <a:t> espec</a:t>
                      </a:r>
                      <a:r>
                        <a:rPr lang="en-GB" sz="2000" b="1" dirty="0">
                          <a:solidFill>
                            <a:schemeClr val="tx1"/>
                          </a:solidFill>
                        </a:rPr>
                        <a:t>ia</a:t>
                      </a:r>
                      <a:r>
                        <a:rPr lang="en-GB" sz="2000" b="0" dirty="0">
                          <a:solidFill>
                            <a:schemeClr val="tx1"/>
                          </a:solidFill>
                        </a:rPr>
                        <a:t>l para </a:t>
                      </a:r>
                      <a:r>
                        <a:rPr lang="en-GB" sz="2000" b="0" dirty="0" err="1">
                          <a:solidFill>
                            <a:schemeClr val="tx1"/>
                          </a:solidFill>
                        </a:rPr>
                        <a:t>todos</a:t>
                      </a:r>
                      <a:r>
                        <a:rPr lang="en-GB" sz="2000" b="0" dirty="0">
                          <a:solidFill>
                            <a:schemeClr val="tx1"/>
                          </a:solidFill>
                        </a:rPr>
                        <a:t> los </a:t>
                      </a:r>
                      <a:r>
                        <a:rPr lang="en-GB" sz="2000" b="0" dirty="0" err="1">
                          <a:solidFill>
                            <a:schemeClr val="tx1"/>
                          </a:solidFill>
                        </a:rPr>
                        <a:t>individ</a:t>
                      </a:r>
                      <a:r>
                        <a:rPr lang="en-GB" sz="2000" b="1" dirty="0" err="1">
                          <a:solidFill>
                            <a:schemeClr val="tx1"/>
                          </a:solidFill>
                        </a:rPr>
                        <a:t>uo</a:t>
                      </a:r>
                      <a:r>
                        <a:rPr lang="en-GB" sz="2000" b="0" dirty="0" err="1">
                          <a:solidFill>
                            <a:schemeClr val="tx1"/>
                          </a:solidFill>
                        </a:rPr>
                        <a:t>s</a:t>
                      </a:r>
                      <a:r>
                        <a:rPr lang="en-GB" sz="2000" b="0" dirty="0">
                          <a:solidFill>
                            <a:schemeClr val="tx1"/>
                          </a:solidFill>
                        </a:rPr>
                        <a:t> que </a:t>
                      </a:r>
                      <a:r>
                        <a:rPr lang="en-GB" sz="2000" b="0" dirty="0" err="1">
                          <a:solidFill>
                            <a:schemeClr val="tx1"/>
                          </a:solidFill>
                        </a:rPr>
                        <a:t>qu</a:t>
                      </a:r>
                      <a:r>
                        <a:rPr lang="en-GB" sz="2000" b="1" dirty="0" err="1">
                          <a:solidFill>
                            <a:schemeClr val="tx1"/>
                          </a:solidFill>
                        </a:rPr>
                        <a:t>ie</a:t>
                      </a:r>
                      <a:r>
                        <a:rPr lang="en-GB" sz="2000" b="0" dirty="0" err="1">
                          <a:solidFill>
                            <a:schemeClr val="tx1"/>
                          </a:solidFill>
                        </a:rPr>
                        <a:t>ren</a:t>
                      </a:r>
                      <a:r>
                        <a:rPr lang="en-GB" sz="2000" b="0" dirty="0">
                          <a:solidFill>
                            <a:schemeClr val="tx1"/>
                          </a:solidFill>
                        </a:rPr>
                        <a:t> </a:t>
                      </a:r>
                      <a:r>
                        <a:rPr lang="en-GB" sz="2000" b="0" dirty="0" err="1">
                          <a:solidFill>
                            <a:schemeClr val="tx1"/>
                          </a:solidFill>
                        </a:rPr>
                        <a:t>contin</a:t>
                      </a:r>
                      <a:r>
                        <a:rPr lang="en-GB" sz="2000" b="1" dirty="0" err="1">
                          <a:solidFill>
                            <a:schemeClr val="tx1"/>
                          </a:solidFill>
                        </a:rPr>
                        <a:t>ua</a:t>
                      </a:r>
                      <a:r>
                        <a:rPr lang="en-GB" sz="2000" b="0" dirty="0" err="1">
                          <a:solidFill>
                            <a:schemeClr val="tx1"/>
                          </a:solidFill>
                        </a:rPr>
                        <a:t>r</a:t>
                      </a:r>
                      <a:r>
                        <a:rPr lang="en-GB" sz="2000" b="0" dirty="0">
                          <a:solidFill>
                            <a:schemeClr val="tx1"/>
                          </a:solidFill>
                        </a:rPr>
                        <a:t> sus pasos.</a:t>
                      </a:r>
                      <a:endParaRPr lang="es-GB" sz="2000" b="0" dirty="0">
                        <a:solidFill>
                          <a:schemeClr val="tx1"/>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1357866042"/>
              </p:ext>
            </p:extLst>
          </p:nvPr>
        </p:nvGraphicFramePr>
        <p:xfrm>
          <a:off x="266700" y="2032776"/>
          <a:ext cx="5596436" cy="4053840"/>
        </p:xfrm>
        <a:graphic>
          <a:graphicData uri="http://schemas.openxmlformats.org/drawingml/2006/table">
            <a:tbl>
              <a:tblPr firstRow="1" bandRow="1">
                <a:tableStyleId>{8A107856-5554-42FB-B03E-39F5DBC370BA}</a:tableStyleId>
              </a:tblPr>
              <a:tblGrid>
                <a:gridCol w="5596436">
                  <a:extLst>
                    <a:ext uri="{9D8B030D-6E8A-4147-A177-3AD203B41FA5}">
                      <a16:colId xmlns:a16="http://schemas.microsoft.com/office/drawing/2014/main" val="3887794188"/>
                    </a:ext>
                  </a:extLst>
                </a:gridCol>
              </a:tblGrid>
              <a:tr h="38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El </a:t>
                      </a:r>
                      <a:r>
                        <a:rPr lang="en-GB" sz="2000" b="0" dirty="0" err="1">
                          <a:solidFill>
                            <a:schemeClr val="tx1"/>
                          </a:solidFill>
                        </a:rPr>
                        <a:t>m</a:t>
                      </a:r>
                      <a:r>
                        <a:rPr lang="en-GB" sz="2000" b="1" dirty="0" err="1">
                          <a:solidFill>
                            <a:schemeClr val="tx1"/>
                          </a:solidFill>
                        </a:rPr>
                        <a:t>ié</a:t>
                      </a:r>
                      <a:r>
                        <a:rPr lang="en-GB" sz="2000" b="0" dirty="0" err="1">
                          <a:solidFill>
                            <a:schemeClr val="tx1"/>
                          </a:solidFill>
                        </a:rPr>
                        <a:t>rcoles</a:t>
                      </a:r>
                      <a:r>
                        <a:rPr lang="en-GB" sz="2000" b="0" dirty="0">
                          <a:solidFill>
                            <a:schemeClr val="tx1"/>
                          </a:solidFill>
                        </a:rPr>
                        <a:t> </a:t>
                      </a:r>
                      <a:r>
                        <a:rPr lang="en-GB" sz="2000" b="0" dirty="0" err="1">
                          <a:solidFill>
                            <a:schemeClr val="tx1"/>
                          </a:solidFill>
                        </a:rPr>
                        <a:t>v</a:t>
                      </a:r>
                      <a:r>
                        <a:rPr lang="en-GB" sz="2000" b="1" dirty="0" err="1">
                          <a:solidFill>
                            <a:schemeClr val="tx1"/>
                          </a:solidFill>
                        </a:rPr>
                        <a:t>ei</a:t>
                      </a:r>
                      <a:r>
                        <a:rPr lang="en-GB" sz="2000" b="0" dirty="0" err="1">
                          <a:solidFill>
                            <a:schemeClr val="tx1"/>
                          </a:solidFill>
                        </a:rPr>
                        <a:t>nt</a:t>
                      </a:r>
                      <a:r>
                        <a:rPr lang="en-GB" sz="2000" b="1" dirty="0" err="1">
                          <a:solidFill>
                            <a:schemeClr val="tx1"/>
                          </a:solidFill>
                        </a:rPr>
                        <a:t>iu</a:t>
                      </a:r>
                      <a:r>
                        <a:rPr lang="en-GB" sz="2000" b="0" dirty="0" err="1">
                          <a:solidFill>
                            <a:schemeClr val="tx1"/>
                          </a:solidFill>
                        </a:rPr>
                        <a:t>no</a:t>
                      </a:r>
                      <a:r>
                        <a:rPr lang="en-GB" sz="2000" b="0" dirty="0">
                          <a:solidFill>
                            <a:schemeClr val="tx1"/>
                          </a:solidFill>
                        </a:rPr>
                        <a:t> de </a:t>
                      </a:r>
                      <a:r>
                        <a:rPr lang="en-GB" sz="2000" b="0" dirty="0" err="1">
                          <a:solidFill>
                            <a:schemeClr val="tx1"/>
                          </a:solidFill>
                        </a:rPr>
                        <a:t>jul</a:t>
                      </a:r>
                      <a:r>
                        <a:rPr lang="en-GB" sz="2000" b="1" dirty="0" err="1">
                          <a:solidFill>
                            <a:schemeClr val="tx1"/>
                          </a:solidFill>
                        </a:rPr>
                        <a:t>io</a:t>
                      </a:r>
                      <a:r>
                        <a:rPr lang="en-GB" sz="2000" b="0" dirty="0">
                          <a:solidFill>
                            <a:schemeClr val="tx1"/>
                          </a:solidFill>
                        </a:rPr>
                        <a:t>, </a:t>
                      </a:r>
                      <a:r>
                        <a:rPr lang="en-GB" sz="2000" b="0" dirty="0" err="1">
                          <a:solidFill>
                            <a:schemeClr val="tx1"/>
                          </a:solidFill>
                        </a:rPr>
                        <a:t>en</a:t>
                      </a:r>
                      <a:r>
                        <a:rPr lang="en-GB" sz="2000" b="0" dirty="0">
                          <a:solidFill>
                            <a:schemeClr val="tx1"/>
                          </a:solidFill>
                        </a:rPr>
                        <a:t> </a:t>
                      </a:r>
                      <a:r>
                        <a:rPr lang="en-GB" sz="2000" b="0" dirty="0" err="1">
                          <a:solidFill>
                            <a:schemeClr val="tx1"/>
                          </a:solidFill>
                        </a:rPr>
                        <a:t>n</a:t>
                      </a:r>
                      <a:r>
                        <a:rPr lang="en-GB" sz="2000" b="1" dirty="0" err="1">
                          <a:solidFill>
                            <a:schemeClr val="tx1"/>
                          </a:solidFill>
                        </a:rPr>
                        <a:t>ue</a:t>
                      </a:r>
                      <a:r>
                        <a:rPr lang="en-GB" sz="2000" b="0" dirty="0" err="1">
                          <a:solidFill>
                            <a:schemeClr val="tx1"/>
                          </a:solidFill>
                        </a:rPr>
                        <a:t>stra</a:t>
                      </a:r>
                      <a:r>
                        <a:rPr lang="en-GB" sz="2000" b="0" dirty="0">
                          <a:solidFill>
                            <a:schemeClr val="tx1"/>
                          </a:solidFill>
                        </a:rPr>
                        <a:t> c</a:t>
                      </a:r>
                      <a:r>
                        <a:rPr lang="en-GB" sz="2000" b="1" dirty="0">
                          <a:solidFill>
                            <a:schemeClr val="tx1"/>
                          </a:solidFill>
                        </a:rPr>
                        <a:t>iu</a:t>
                      </a:r>
                      <a:r>
                        <a:rPr lang="en-GB" sz="2000" b="0" dirty="0">
                          <a:solidFill>
                            <a:schemeClr val="tx1"/>
                          </a:solidFill>
                        </a:rPr>
                        <a:t>dad </a:t>
                      </a:r>
                      <a:r>
                        <a:rPr lang="en-GB" sz="2000" b="0" dirty="0" err="1">
                          <a:solidFill>
                            <a:schemeClr val="tx1"/>
                          </a:solidFill>
                        </a:rPr>
                        <a:t>vamos</a:t>
                      </a:r>
                      <a:r>
                        <a:rPr lang="en-GB" sz="2000" b="0" dirty="0">
                          <a:solidFill>
                            <a:schemeClr val="tx1"/>
                          </a:solidFill>
                        </a:rPr>
                        <a:t> a </a:t>
                      </a:r>
                      <a:r>
                        <a:rPr lang="en-GB" sz="2000" b="0" dirty="0" err="1">
                          <a:solidFill>
                            <a:schemeClr val="tx1"/>
                          </a:solidFill>
                        </a:rPr>
                        <a:t>dar</a:t>
                      </a:r>
                      <a:r>
                        <a:rPr lang="en-GB" sz="2000" b="0" dirty="0">
                          <a:solidFill>
                            <a:schemeClr val="tx1"/>
                          </a:solidFill>
                        </a:rPr>
                        <a:t> la </a:t>
                      </a:r>
                      <a:r>
                        <a:rPr lang="en-GB" sz="2000" b="0" dirty="0" err="1">
                          <a:solidFill>
                            <a:schemeClr val="tx1"/>
                          </a:solidFill>
                        </a:rPr>
                        <a:t>b</a:t>
                      </a:r>
                      <a:r>
                        <a:rPr lang="en-GB" sz="2000" b="1" dirty="0" err="1">
                          <a:solidFill>
                            <a:schemeClr val="tx1"/>
                          </a:solidFill>
                        </a:rPr>
                        <a:t>ie</a:t>
                      </a:r>
                      <a:r>
                        <a:rPr lang="en-GB" sz="2000" b="0" dirty="0" err="1">
                          <a:solidFill>
                            <a:schemeClr val="tx1"/>
                          </a:solidFill>
                        </a:rPr>
                        <a:t>nvenida</a:t>
                      </a:r>
                      <a:r>
                        <a:rPr lang="en-GB" sz="2000" b="0" dirty="0">
                          <a:solidFill>
                            <a:schemeClr val="tx1"/>
                          </a:solidFill>
                        </a:rPr>
                        <a:t> a Alberto Contador. Es uno de los </a:t>
                      </a:r>
                      <a:r>
                        <a:rPr lang="en-GB" sz="2000" b="0" dirty="0" err="1">
                          <a:solidFill>
                            <a:schemeClr val="tx1"/>
                          </a:solidFill>
                        </a:rPr>
                        <a:t>campeones</a:t>
                      </a:r>
                      <a:r>
                        <a:rPr lang="en-GB" sz="2000" b="0" dirty="0">
                          <a:solidFill>
                            <a:schemeClr val="tx1"/>
                          </a:solidFill>
                        </a:rPr>
                        <a:t> </a:t>
                      </a:r>
                      <a:r>
                        <a:rPr lang="en-GB" sz="2000" b="0" dirty="0" err="1">
                          <a:solidFill>
                            <a:schemeClr val="tx1"/>
                          </a:solidFill>
                        </a:rPr>
                        <a:t>españoles</a:t>
                      </a:r>
                      <a:r>
                        <a:rPr lang="en-GB" sz="2000" b="0" dirty="0">
                          <a:solidFill>
                            <a:schemeClr val="tx1"/>
                          </a:solidFill>
                        </a:rPr>
                        <a:t> </a:t>
                      </a:r>
                      <a:r>
                        <a:rPr lang="en-GB" sz="2000" b="0" dirty="0" err="1">
                          <a:solidFill>
                            <a:schemeClr val="tx1"/>
                          </a:solidFill>
                        </a:rPr>
                        <a:t>más</a:t>
                      </a:r>
                      <a:r>
                        <a:rPr lang="en-GB" sz="2000" b="0" dirty="0">
                          <a:solidFill>
                            <a:schemeClr val="tx1"/>
                          </a:solidFill>
                        </a:rPr>
                        <a:t> </a:t>
                      </a:r>
                      <a:r>
                        <a:rPr lang="en-GB" sz="2000" b="0" dirty="0" err="1">
                          <a:solidFill>
                            <a:schemeClr val="tx1"/>
                          </a:solidFill>
                        </a:rPr>
                        <a:t>famosos</a:t>
                      </a:r>
                      <a:r>
                        <a:rPr lang="en-GB" sz="2000" b="0" dirty="0">
                          <a:solidFill>
                            <a:schemeClr val="tx1"/>
                          </a:solidFill>
                        </a:rPr>
                        <a:t> de los </a:t>
                      </a:r>
                      <a:r>
                        <a:rPr lang="en-GB" sz="2000" b="0" dirty="0" err="1">
                          <a:solidFill>
                            <a:schemeClr val="tx1"/>
                          </a:solidFill>
                        </a:rPr>
                        <a:t>útimos</a:t>
                      </a:r>
                      <a:r>
                        <a:rPr lang="en-GB" sz="2000" b="0" dirty="0">
                          <a:solidFill>
                            <a:schemeClr val="tx1"/>
                          </a:solidFill>
                        </a:rPr>
                        <a:t> </a:t>
                      </a:r>
                      <a:r>
                        <a:rPr lang="en-GB" sz="2000" b="0" dirty="0" err="1">
                          <a:solidFill>
                            <a:schemeClr val="tx1"/>
                          </a:solidFill>
                        </a:rPr>
                        <a:t>cinc</a:t>
                      </a:r>
                      <a:r>
                        <a:rPr lang="en-GB" sz="2000" b="1" dirty="0" err="1">
                          <a:solidFill>
                            <a:schemeClr val="tx1"/>
                          </a:solidFill>
                        </a:rPr>
                        <a:t>ue</a:t>
                      </a:r>
                      <a:r>
                        <a:rPr lang="en-GB" sz="2000" b="0" dirty="0" err="1">
                          <a:solidFill>
                            <a:schemeClr val="tx1"/>
                          </a:solidFill>
                        </a:rPr>
                        <a:t>nta</a:t>
                      </a:r>
                      <a:r>
                        <a:rPr lang="en-GB" sz="2000" b="0" dirty="0">
                          <a:solidFill>
                            <a:schemeClr val="tx1"/>
                          </a:solidFill>
                        </a:rPr>
                        <a:t> </a:t>
                      </a:r>
                      <a:r>
                        <a:rPr lang="en-GB" sz="2000" b="0" dirty="0" err="1">
                          <a:solidFill>
                            <a:schemeClr val="tx1"/>
                          </a:solidFill>
                        </a:rPr>
                        <a:t>años</a:t>
                      </a:r>
                      <a:r>
                        <a:rPr lang="en-GB" sz="2000" b="0" dirty="0">
                          <a:solidFill>
                            <a:schemeClr val="tx1"/>
                          </a:solidFill>
                        </a:rPr>
                        <a:t>. </a:t>
                      </a:r>
                      <a:r>
                        <a:rPr lang="en-GB" sz="2000" b="0" dirty="0" err="1">
                          <a:solidFill>
                            <a:schemeClr val="tx1"/>
                          </a:solidFill>
                        </a:rPr>
                        <a:t>Va</a:t>
                      </a:r>
                      <a:r>
                        <a:rPr lang="en-GB" sz="2000" b="0" dirty="0">
                          <a:solidFill>
                            <a:schemeClr val="tx1"/>
                          </a:solidFill>
                        </a:rPr>
                        <a:t> a </a:t>
                      </a:r>
                      <a:r>
                        <a:rPr lang="en-GB" sz="2000" b="0" dirty="0" err="1">
                          <a:solidFill>
                            <a:schemeClr val="tx1"/>
                          </a:solidFill>
                        </a:rPr>
                        <a:t>abrir</a:t>
                      </a:r>
                      <a:r>
                        <a:rPr lang="en-GB" sz="2000" b="0" dirty="0">
                          <a:solidFill>
                            <a:schemeClr val="tx1"/>
                          </a:solidFill>
                        </a:rPr>
                        <a:t> un n</a:t>
                      </a:r>
                      <a:r>
                        <a:rPr lang="en-GB" sz="2000" b="1" dirty="0">
                          <a:solidFill>
                            <a:schemeClr val="tx1"/>
                          </a:solidFill>
                        </a:rPr>
                        <a:t>ue</a:t>
                      </a:r>
                      <a:r>
                        <a:rPr lang="en-GB" sz="2000" b="0" dirty="0">
                          <a:solidFill>
                            <a:schemeClr val="tx1"/>
                          </a:solidFill>
                        </a:rPr>
                        <a:t>vo </a:t>
                      </a:r>
                      <a:r>
                        <a:rPr lang="en-GB" sz="2000" b="0" dirty="0" err="1">
                          <a:solidFill>
                            <a:schemeClr val="tx1"/>
                          </a:solidFill>
                        </a:rPr>
                        <a:t>circ</a:t>
                      </a:r>
                      <a:r>
                        <a:rPr lang="en-GB" sz="2000" b="1" dirty="0" err="1">
                          <a:solidFill>
                            <a:schemeClr val="tx1"/>
                          </a:solidFill>
                        </a:rPr>
                        <a:t>ui</a:t>
                      </a:r>
                      <a:r>
                        <a:rPr lang="en-GB" sz="2000" b="0" dirty="0" err="1">
                          <a:solidFill>
                            <a:schemeClr val="tx1"/>
                          </a:solidFill>
                        </a:rPr>
                        <a:t>to</a:t>
                      </a:r>
                      <a:r>
                        <a:rPr lang="en-GB" sz="2000" b="0" dirty="0">
                          <a:solidFill>
                            <a:schemeClr val="tx1"/>
                          </a:solidFill>
                        </a:rPr>
                        <a:t> de </a:t>
                      </a:r>
                      <a:r>
                        <a:rPr lang="en-GB" sz="2000" b="0" dirty="0" err="1">
                          <a:solidFill>
                            <a:schemeClr val="tx1"/>
                          </a:solidFill>
                        </a:rPr>
                        <a:t>ciclismo</a:t>
                      </a:r>
                      <a:r>
                        <a:rPr lang="en-GB" sz="2000" b="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tx1"/>
                        </a:solidFill>
                        <a:effectLst/>
                        <a:latin typeface="+mn-lt"/>
                        <a:ea typeface="+mn-ea"/>
                        <a:cs typeface="+mn-cs"/>
                      </a:endParaRPr>
                    </a:p>
                    <a:p>
                      <a:r>
                        <a:rPr lang="en-GB" sz="2000" b="0" dirty="0" err="1">
                          <a:solidFill>
                            <a:schemeClr val="tx1"/>
                          </a:solidFill>
                        </a:rPr>
                        <a:t>Desp</a:t>
                      </a:r>
                      <a:r>
                        <a:rPr lang="en-GB" sz="2000" b="0" dirty="0">
                          <a:solidFill>
                            <a:schemeClr val="tx1"/>
                          </a:solidFill>
                        </a:rPr>
                        <a:t>_ _s, </a:t>
                      </a:r>
                      <a:r>
                        <a:rPr lang="en-GB" sz="2000" b="0" dirty="0" err="1">
                          <a:solidFill>
                            <a:schemeClr val="tx1"/>
                          </a:solidFill>
                        </a:rPr>
                        <a:t>nos</a:t>
                      </a:r>
                      <a:r>
                        <a:rPr lang="en-GB" sz="2000" b="0" dirty="0">
                          <a:solidFill>
                            <a:schemeClr val="tx1"/>
                          </a:solidFill>
                        </a:rPr>
                        <a:t> c_ _</a:t>
                      </a:r>
                      <a:r>
                        <a:rPr lang="en-GB" sz="2000" b="0" dirty="0" err="1">
                          <a:solidFill>
                            <a:schemeClr val="tx1"/>
                          </a:solidFill>
                        </a:rPr>
                        <a:t>nta</a:t>
                      </a:r>
                      <a:r>
                        <a:rPr lang="en-GB" sz="2000" b="0" dirty="0">
                          <a:solidFill>
                            <a:schemeClr val="tx1"/>
                          </a:solidFill>
                        </a:rPr>
                        <a:t> sus </a:t>
                      </a:r>
                      <a:r>
                        <a:rPr lang="en-GB" sz="2000" b="0" dirty="0" err="1">
                          <a:solidFill>
                            <a:schemeClr val="tx1"/>
                          </a:solidFill>
                        </a:rPr>
                        <a:t>exper</a:t>
                      </a:r>
                      <a:r>
                        <a:rPr lang="en-GB" sz="2000" b="0" dirty="0">
                          <a:solidFill>
                            <a:schemeClr val="tx1"/>
                          </a:solidFill>
                        </a:rPr>
                        <a:t>_ _</a:t>
                      </a:r>
                      <a:r>
                        <a:rPr lang="en-GB" sz="2000" b="0" dirty="0" err="1">
                          <a:solidFill>
                            <a:schemeClr val="tx1"/>
                          </a:solidFill>
                        </a:rPr>
                        <a:t>nc</a:t>
                      </a:r>
                      <a:r>
                        <a:rPr lang="en-GB" sz="2000" b="0" dirty="0">
                          <a:solidFill>
                            <a:schemeClr val="tx1"/>
                          </a:solidFill>
                        </a:rPr>
                        <a:t>_ _s </a:t>
                      </a:r>
                      <a:r>
                        <a:rPr lang="en-GB" sz="2000" b="0" dirty="0" err="1">
                          <a:solidFill>
                            <a:schemeClr val="tx1"/>
                          </a:solidFill>
                        </a:rPr>
                        <a:t>en</a:t>
                      </a:r>
                      <a:r>
                        <a:rPr lang="en-GB" sz="2000" b="0" dirty="0">
                          <a:solidFill>
                            <a:schemeClr val="tx1"/>
                          </a:solidFill>
                        </a:rPr>
                        <a:t> el Tour de Franc_ _, sus tr_ _</a:t>
                      </a:r>
                      <a:r>
                        <a:rPr lang="en-GB" sz="2000" b="0" dirty="0" err="1">
                          <a:solidFill>
                            <a:schemeClr val="tx1"/>
                          </a:solidFill>
                        </a:rPr>
                        <a:t>nfos</a:t>
                      </a:r>
                      <a:r>
                        <a:rPr lang="en-GB" sz="2000" b="0" dirty="0">
                          <a:solidFill>
                            <a:schemeClr val="tx1"/>
                          </a:solidFill>
                        </a:rPr>
                        <a:t>.  </a:t>
                      </a:r>
                      <a:r>
                        <a:rPr lang="en-GB" sz="2000" b="0" dirty="0" err="1">
                          <a:solidFill>
                            <a:schemeClr val="tx1"/>
                          </a:solidFill>
                        </a:rPr>
                        <a:t>Tamb</a:t>
                      </a:r>
                      <a:r>
                        <a:rPr lang="en-GB" sz="2000" b="0" dirty="0">
                          <a:solidFill>
                            <a:schemeClr val="tx1"/>
                          </a:solidFill>
                        </a:rPr>
                        <a:t>_ _n describe sus </a:t>
                      </a:r>
                      <a:r>
                        <a:rPr lang="en-GB" sz="2000" b="0" dirty="0" err="1">
                          <a:solidFill>
                            <a:schemeClr val="tx1"/>
                          </a:solidFill>
                        </a:rPr>
                        <a:t>emoc</a:t>
                      </a:r>
                      <a:r>
                        <a:rPr lang="en-GB" sz="2000" b="0" dirty="0">
                          <a:solidFill>
                            <a:schemeClr val="tx1"/>
                          </a:solidFill>
                        </a:rPr>
                        <a:t>_ _</a:t>
                      </a:r>
                      <a:r>
                        <a:rPr lang="en-GB" sz="2000" b="0" dirty="0" err="1">
                          <a:solidFill>
                            <a:schemeClr val="tx1"/>
                          </a:solidFill>
                        </a:rPr>
                        <a:t>nes</a:t>
                      </a:r>
                      <a:r>
                        <a:rPr lang="en-GB" sz="2000" b="0" dirty="0">
                          <a:solidFill>
                            <a:schemeClr val="tx1"/>
                          </a:solidFill>
                        </a:rPr>
                        <a:t> </a:t>
                      </a:r>
                      <a:r>
                        <a:rPr lang="en-GB" sz="2000" b="0" dirty="0" err="1">
                          <a:solidFill>
                            <a:schemeClr val="tx1"/>
                          </a:solidFill>
                        </a:rPr>
                        <a:t>está</a:t>
                      </a:r>
                      <a:r>
                        <a:rPr lang="en-GB" sz="2000" b="0" dirty="0">
                          <a:solidFill>
                            <a:schemeClr val="tx1"/>
                          </a:solidFill>
                        </a:rPr>
                        <a:t> </a:t>
                      </a:r>
                      <a:r>
                        <a:rPr lang="en-GB" sz="2000" b="0" dirty="0" err="1">
                          <a:solidFill>
                            <a:schemeClr val="tx1"/>
                          </a:solidFill>
                        </a:rPr>
                        <a:t>en</a:t>
                      </a:r>
                      <a:r>
                        <a:rPr lang="en-GB" sz="2000" b="0" dirty="0">
                          <a:solidFill>
                            <a:schemeClr val="tx1"/>
                          </a:solidFill>
                        </a:rPr>
                        <a:t> el </a:t>
                      </a:r>
                    </a:p>
                    <a:p>
                      <a:r>
                        <a:rPr lang="en-GB" sz="2000" b="0" dirty="0" err="1">
                          <a:solidFill>
                            <a:schemeClr val="tx1"/>
                          </a:solidFill>
                        </a:rPr>
                        <a:t>pód</a:t>
                      </a:r>
                      <a:r>
                        <a:rPr lang="en-GB" sz="2000" b="0" dirty="0">
                          <a:solidFill>
                            <a:schemeClr val="tx1"/>
                          </a:solidFill>
                        </a:rPr>
                        <a:t>_ _m. Un </a:t>
                      </a:r>
                      <a:r>
                        <a:rPr lang="en-GB" sz="2000" b="0" dirty="0" err="1">
                          <a:solidFill>
                            <a:schemeClr val="tx1"/>
                          </a:solidFill>
                        </a:rPr>
                        <a:t>evento</a:t>
                      </a:r>
                      <a:r>
                        <a:rPr lang="en-GB" sz="2000" b="0" dirty="0">
                          <a:solidFill>
                            <a:schemeClr val="tx1"/>
                          </a:solidFill>
                        </a:rPr>
                        <a:t> </a:t>
                      </a:r>
                      <a:r>
                        <a:rPr lang="en-GB" sz="2000" b="0" dirty="0" err="1">
                          <a:solidFill>
                            <a:schemeClr val="tx1"/>
                          </a:solidFill>
                        </a:rPr>
                        <a:t>espec</a:t>
                      </a:r>
                      <a:r>
                        <a:rPr lang="en-GB" sz="2000" b="0" dirty="0">
                          <a:solidFill>
                            <a:schemeClr val="tx1"/>
                          </a:solidFill>
                        </a:rPr>
                        <a:t>_ _l para </a:t>
                      </a:r>
                      <a:r>
                        <a:rPr lang="en-GB" sz="2000" b="0" dirty="0" err="1">
                          <a:solidFill>
                            <a:schemeClr val="tx1"/>
                          </a:solidFill>
                        </a:rPr>
                        <a:t>todos</a:t>
                      </a:r>
                      <a:r>
                        <a:rPr lang="en-GB" sz="2000" b="0" dirty="0">
                          <a:solidFill>
                            <a:schemeClr val="tx1"/>
                          </a:solidFill>
                        </a:rPr>
                        <a:t> los </a:t>
                      </a:r>
                      <a:r>
                        <a:rPr lang="en-GB" sz="2000" b="0" dirty="0" err="1">
                          <a:solidFill>
                            <a:schemeClr val="tx1"/>
                          </a:solidFill>
                        </a:rPr>
                        <a:t>individ</a:t>
                      </a:r>
                      <a:r>
                        <a:rPr lang="en-GB" sz="2000" b="0" dirty="0">
                          <a:solidFill>
                            <a:schemeClr val="tx1"/>
                          </a:solidFill>
                        </a:rPr>
                        <a:t>_ _s que </a:t>
                      </a:r>
                      <a:r>
                        <a:rPr lang="en-GB" sz="2000" b="0" dirty="0" err="1">
                          <a:solidFill>
                            <a:schemeClr val="tx1"/>
                          </a:solidFill>
                        </a:rPr>
                        <a:t>qu</a:t>
                      </a:r>
                      <a:r>
                        <a:rPr lang="en-GB" sz="2000" b="0" dirty="0">
                          <a:solidFill>
                            <a:schemeClr val="tx1"/>
                          </a:solidFill>
                        </a:rPr>
                        <a:t>_ _ren </a:t>
                      </a:r>
                      <a:r>
                        <a:rPr lang="en-GB" sz="2000" b="0" dirty="0" err="1">
                          <a:solidFill>
                            <a:schemeClr val="tx1"/>
                          </a:solidFill>
                        </a:rPr>
                        <a:t>contin</a:t>
                      </a:r>
                      <a:r>
                        <a:rPr lang="en-GB" sz="2000" b="0" dirty="0">
                          <a:solidFill>
                            <a:schemeClr val="tx1"/>
                          </a:solidFill>
                        </a:rPr>
                        <a:t>_ _r sus pasos.</a:t>
                      </a:r>
                      <a:endParaRPr lang="es-GB" sz="2000" b="0" dirty="0">
                        <a:solidFill>
                          <a:schemeClr val="tx1"/>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1690087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cuarenta.wav"/>
            </a:hlinkClick>
          </p:cNvPr>
          <p:cNvSpPr txBox="1"/>
          <p:nvPr/>
        </p:nvSpPr>
        <p:spPr>
          <a:xfrm>
            <a:off x="2480742" y="2855009"/>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t>cuarenta</a:t>
            </a:r>
            <a:endParaRPr lang="en-GB" sz="3200" b="1" dirty="0"/>
          </a:p>
        </p:txBody>
      </p:sp>
      <p:sp>
        <p:nvSpPr>
          <p:cNvPr id="21" name="TextBox 20">
            <a:hlinkClick r:id="" action="ppaction://noaction">
              <a:snd r:embed="rId4" name="cincuenta.wav"/>
            </a:hlinkClick>
          </p:cNvPr>
          <p:cNvSpPr txBox="1"/>
          <p:nvPr/>
        </p:nvSpPr>
        <p:spPr>
          <a:xfrm>
            <a:off x="6516611" y="2829138"/>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t>cincuenta</a:t>
            </a:r>
            <a:endParaRPr lang="en-GB" sz="3200" b="1" dirty="0"/>
          </a:p>
        </p:txBody>
      </p:sp>
      <p:sp>
        <p:nvSpPr>
          <p:cNvPr id="23" name="TextBox 22">
            <a:hlinkClick r:id="" action="ppaction://noaction">
              <a:snd r:embed="rId5" name="sesenta.wav"/>
            </a:hlinkClick>
          </p:cNvPr>
          <p:cNvSpPr txBox="1"/>
          <p:nvPr/>
        </p:nvSpPr>
        <p:spPr>
          <a:xfrm>
            <a:off x="2576684" y="548022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t>sesenta</a:t>
            </a:r>
            <a:endParaRPr lang="en-GB" sz="3200" b="1" dirty="0"/>
          </a:p>
        </p:txBody>
      </p:sp>
      <p:sp>
        <p:nvSpPr>
          <p:cNvPr id="24" name="TextBox 23">
            <a:hlinkClick r:id="" action="ppaction://noaction">
              <a:snd r:embed="rId6" name="setenta.wav"/>
            </a:hlinkClick>
          </p:cNvPr>
          <p:cNvSpPr txBox="1"/>
          <p:nvPr/>
        </p:nvSpPr>
        <p:spPr>
          <a:xfrm>
            <a:off x="6516611" y="548022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t>setenta</a:t>
            </a:r>
            <a:endParaRPr lang="en-GB" sz="3200" b="1" dirty="0"/>
          </a:p>
        </p:txBody>
      </p:sp>
      <p:sp>
        <p:nvSpPr>
          <p:cNvPr id="3" name="CuadroTexto 2">
            <a:extLst>
              <a:ext uri="{FF2B5EF4-FFF2-40B4-BE49-F238E27FC236}">
                <a16:creationId xmlns:a16="http://schemas.microsoft.com/office/drawing/2014/main" id="{A5ECD8D1-7004-0D41-A62A-DA16B3FF4DD4}"/>
              </a:ext>
            </a:extLst>
          </p:cNvPr>
          <p:cNvSpPr txBox="1"/>
          <p:nvPr/>
        </p:nvSpPr>
        <p:spPr>
          <a:xfrm>
            <a:off x="3184391" y="1259478"/>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0" name="CuadroTexto 9">
            <a:extLst>
              <a:ext uri="{FF2B5EF4-FFF2-40B4-BE49-F238E27FC236}">
                <a16:creationId xmlns:a16="http://schemas.microsoft.com/office/drawing/2014/main" id="{496F3886-F643-7C4F-BBCD-F8AD13692FCA}"/>
              </a:ext>
            </a:extLst>
          </p:cNvPr>
          <p:cNvSpPr txBox="1"/>
          <p:nvPr/>
        </p:nvSpPr>
        <p:spPr>
          <a:xfrm>
            <a:off x="7162551" y="1259478"/>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1" name="CuadroTexto 10">
            <a:extLst>
              <a:ext uri="{FF2B5EF4-FFF2-40B4-BE49-F238E27FC236}">
                <a16:creationId xmlns:a16="http://schemas.microsoft.com/office/drawing/2014/main" id="{9519D244-F5E0-E54A-AE30-6389C7A4881E}"/>
              </a:ext>
            </a:extLst>
          </p:cNvPr>
          <p:cNvSpPr txBox="1"/>
          <p:nvPr/>
        </p:nvSpPr>
        <p:spPr>
          <a:xfrm>
            <a:off x="3222624" y="394244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2" name="CuadroTexto 11">
            <a:extLst>
              <a:ext uri="{FF2B5EF4-FFF2-40B4-BE49-F238E27FC236}">
                <a16:creationId xmlns:a16="http://schemas.microsoft.com/office/drawing/2014/main" id="{7C05C630-A12F-3540-87CB-069B96DEB90A}"/>
              </a:ext>
            </a:extLst>
          </p:cNvPr>
          <p:cNvSpPr txBox="1"/>
          <p:nvPr/>
        </p:nvSpPr>
        <p:spPr>
          <a:xfrm>
            <a:off x="7162550" y="3910562"/>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Tree>
    <p:extLst>
      <p:ext uri="{BB962C8B-B14F-4D97-AF65-F5344CB8AC3E}">
        <p14:creationId xmlns:p14="http://schemas.microsoft.com/office/powerpoint/2010/main" val="123156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cuarenta.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cuent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sesenta.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seten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3"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10255" y="258166"/>
            <a:ext cx="2617889"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515200" y="1536568"/>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t>sesenta</a:t>
            </a:r>
            <a:endParaRPr lang="en-GB" sz="4400" b="1" dirty="0"/>
          </a:p>
        </p:txBody>
      </p:sp>
      <p:sp>
        <p:nvSpPr>
          <p:cNvPr id="7" name="Rounded Rectangle 6"/>
          <p:cNvSpPr/>
          <p:nvPr/>
        </p:nvSpPr>
        <p:spPr>
          <a:xfrm>
            <a:off x="6501170" y="431702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
        <p:nvSpPr>
          <p:cNvPr id="11" name="Action Button: Custom 20">
            <a:hlinkClick r:id="" action="ppaction://noaction" highlightClick="1">
              <a:snd r:embed="rId3" name="sesenta.wav"/>
            </a:hlinkClick>
            <a:extLst>
              <a:ext uri="{FF2B5EF4-FFF2-40B4-BE49-F238E27FC236}">
                <a16:creationId xmlns:a16="http://schemas.microsoft.com/office/drawing/2014/main" id="{9546596F-2589-4D01-B81A-EA86C4C7383C}"/>
              </a:ext>
            </a:extLst>
          </p:cNvPr>
          <p:cNvSpPr/>
          <p:nvPr/>
        </p:nvSpPr>
        <p:spPr>
          <a:xfrm>
            <a:off x="362911" y="1635291"/>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126273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1"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500"/>
                            </p:stCondLst>
                            <p:childTnLst>
                              <p:par>
                                <p:cTn id="13" presetID="14" presetClass="exit" presetSubtype="10" fill="hold" grpId="0" nodeType="after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348945" y="1460854"/>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t>cuarenta</a:t>
            </a:r>
            <a:endParaRPr lang="en-GB" sz="4400" b="1" dirty="0"/>
          </a:p>
        </p:txBody>
      </p:sp>
      <p:sp>
        <p:nvSpPr>
          <p:cNvPr id="7" name="Rounded Rectangle 6"/>
          <p:cNvSpPr/>
          <p:nvPr/>
        </p:nvSpPr>
        <p:spPr>
          <a:xfrm>
            <a:off x="654423" y="4353558"/>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
        <p:nvSpPr>
          <p:cNvPr id="11" name="Action Button: Custom 20">
            <a:hlinkClick r:id="" action="ppaction://noaction" highlightClick="1">
              <a:snd r:embed="rId3" name="cuarenta.wav"/>
            </a:hlinkClick>
            <a:extLst>
              <a:ext uri="{FF2B5EF4-FFF2-40B4-BE49-F238E27FC236}">
                <a16:creationId xmlns:a16="http://schemas.microsoft.com/office/drawing/2014/main" id="{669E45FB-2996-4711-AC37-A98C635CA501}"/>
              </a:ext>
            </a:extLst>
          </p:cNvPr>
          <p:cNvSpPr/>
          <p:nvPr/>
        </p:nvSpPr>
        <p:spPr>
          <a:xfrm>
            <a:off x="362911" y="1635291"/>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12018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500"/>
                            </p:stCondLst>
                            <p:childTnLst>
                              <p:par>
                                <p:cTn id="13" presetID="14" presetClass="exit" presetSubtype="10" fill="hold" grpId="1" nodeType="after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la 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el 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to mix, mixing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la 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9324355" y="4057227"/>
            <a:ext cx="2407920"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mezclar</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7743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501345" y="1460854"/>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t>setenta</a:t>
            </a:r>
            <a:endParaRPr lang="en-GB" sz="4400" b="1" dirty="0"/>
          </a:p>
        </p:txBody>
      </p:sp>
      <p:sp>
        <p:nvSpPr>
          <p:cNvPr id="7" name="Rounded Rectangle 6"/>
          <p:cNvSpPr/>
          <p:nvPr/>
        </p:nvSpPr>
        <p:spPr>
          <a:xfrm>
            <a:off x="9393351"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
        <p:nvSpPr>
          <p:cNvPr id="11" name="Action Button: Custom 20">
            <a:hlinkClick r:id="" action="ppaction://noaction" highlightClick="1">
              <a:snd r:embed="rId3" name="setenta.wav"/>
            </a:hlinkClick>
            <a:extLst>
              <a:ext uri="{FF2B5EF4-FFF2-40B4-BE49-F238E27FC236}">
                <a16:creationId xmlns:a16="http://schemas.microsoft.com/office/drawing/2014/main" id="{8FEAE1F4-EFD7-48FB-93A0-E5467CF38300}"/>
              </a:ext>
            </a:extLst>
          </p:cNvPr>
          <p:cNvSpPr/>
          <p:nvPr/>
        </p:nvSpPr>
        <p:spPr>
          <a:xfrm>
            <a:off x="362911" y="1635291"/>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3618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500"/>
                            </p:stCondLst>
                            <p:childTnLst>
                              <p:par>
                                <p:cTn id="13" presetID="14" presetClass="exit" presetSubtype="10" fill="hold" grpId="1" nodeType="after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544867" y="1419913"/>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t>cincuenta</a:t>
            </a:r>
            <a:endParaRPr lang="en-GB" sz="4400" b="1" dirty="0"/>
          </a:p>
        </p:txBody>
      </p:sp>
      <p:sp>
        <p:nvSpPr>
          <p:cNvPr id="7" name="Rounded Rectangle 6"/>
          <p:cNvSpPr/>
          <p:nvPr/>
        </p:nvSpPr>
        <p:spPr>
          <a:xfrm>
            <a:off x="3548942"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
        <p:nvSpPr>
          <p:cNvPr id="11" name="Action Button: Custom 20">
            <a:hlinkClick r:id="" action="ppaction://noaction" highlightClick="1">
              <a:snd r:embed="rId3" name="cincuenta.wav"/>
            </a:hlinkClick>
            <a:extLst>
              <a:ext uri="{FF2B5EF4-FFF2-40B4-BE49-F238E27FC236}">
                <a16:creationId xmlns:a16="http://schemas.microsoft.com/office/drawing/2014/main" id="{86F3D88C-499B-48B7-86BC-D1F032FC8AEF}"/>
              </a:ext>
            </a:extLst>
          </p:cNvPr>
          <p:cNvSpPr/>
          <p:nvPr/>
        </p:nvSpPr>
        <p:spPr>
          <a:xfrm>
            <a:off x="362911" y="1635291"/>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0488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500"/>
                            </p:stCondLst>
                            <p:childTnLst>
                              <p:par>
                                <p:cTn id="13" presetID="14" presetClass="exit" presetSubtype="10" fill="hold" grpId="1" nodeType="after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CD6D3-87B6-FC4B-9E4C-8F58B5F9A543}"/>
              </a:ext>
            </a:extLst>
          </p:cNvPr>
          <p:cNvSpPr>
            <a:spLocks noGrp="1"/>
          </p:cNvSpPr>
          <p:nvPr>
            <p:ph type="title"/>
          </p:nvPr>
        </p:nvSpPr>
        <p:spPr/>
        <p:txBody>
          <a:bodyPr>
            <a:normAutofit/>
          </a:bodyPr>
          <a:lstStyle/>
          <a:p>
            <a:r>
              <a:rPr lang="en-GB" sz="2400" b="1" dirty="0"/>
              <a:t>Los </a:t>
            </a:r>
            <a:r>
              <a:rPr lang="en-GB" sz="2400" b="1" dirty="0" err="1"/>
              <a:t>partidos</a:t>
            </a:r>
            <a:r>
              <a:rPr lang="en-GB" sz="2400" b="1" dirty="0"/>
              <a:t> de </a:t>
            </a:r>
            <a:r>
              <a:rPr lang="en-GB" sz="2400" b="1" dirty="0" err="1"/>
              <a:t>baloncesto</a:t>
            </a:r>
            <a:endParaRPr lang="es-GB" sz="2400" b="1" dirty="0"/>
          </a:p>
        </p:txBody>
      </p:sp>
      <p:sp>
        <p:nvSpPr>
          <p:cNvPr id="4" name="Rounded Rectangle 11">
            <a:extLst>
              <a:ext uri="{FF2B5EF4-FFF2-40B4-BE49-F238E27FC236}">
                <a16:creationId xmlns:a16="http://schemas.microsoft.com/office/drawing/2014/main" id="{683B727D-FC5B-D94E-B189-CAF5F53A375E}"/>
              </a:ext>
            </a:extLst>
          </p:cNvPr>
          <p:cNvSpPr/>
          <p:nvPr/>
        </p:nvSpPr>
        <p:spPr>
          <a:xfrm>
            <a:off x="10553700" y="258166"/>
            <a:ext cx="13744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BA3F0B3F-ECD6-9E4E-BA29-3D472BAB39EA}"/>
              </a:ext>
            </a:extLst>
          </p:cNvPr>
          <p:cNvSpPr txBox="1"/>
          <p:nvPr/>
        </p:nvSpPr>
        <p:spPr>
          <a:xfrm>
            <a:off x="8905523" y="971997"/>
            <a:ext cx="3286477" cy="400110"/>
          </a:xfrm>
          <a:prstGeom prst="rect">
            <a:avLst/>
          </a:prstGeom>
          <a:noFill/>
        </p:spPr>
        <p:txBody>
          <a:bodyPr wrap="none" rtlCol="0">
            <a:spAutoFit/>
          </a:bodyPr>
          <a:lstStyle/>
          <a:p>
            <a:r>
              <a:rPr lang="es-GB" sz="2000" dirty="0"/>
              <a:t>*baloncesto = basketball</a:t>
            </a:r>
          </a:p>
        </p:txBody>
      </p:sp>
      <p:sp>
        <p:nvSpPr>
          <p:cNvPr id="8" name="CuadroTexto 7">
            <a:extLst>
              <a:ext uri="{FF2B5EF4-FFF2-40B4-BE49-F238E27FC236}">
                <a16:creationId xmlns:a16="http://schemas.microsoft.com/office/drawing/2014/main" id="{5654C41C-1B6B-F34C-A98B-C05465741F84}"/>
              </a:ext>
            </a:extLst>
          </p:cNvPr>
          <p:cNvSpPr txBox="1"/>
          <p:nvPr/>
        </p:nvSpPr>
        <p:spPr>
          <a:xfrm>
            <a:off x="843748" y="2536453"/>
            <a:ext cx="4386137" cy="461665"/>
          </a:xfrm>
          <a:prstGeom prst="rect">
            <a:avLst/>
          </a:prstGeom>
          <a:noFill/>
        </p:spPr>
        <p:txBody>
          <a:bodyPr wrap="none" rtlCol="0">
            <a:spAutoFit/>
          </a:bodyPr>
          <a:lstStyle/>
          <a:p>
            <a:r>
              <a:rPr lang="es-GB" sz="2400" dirty="0"/>
              <a:t>Gran Canaria – Real Madrid</a:t>
            </a:r>
          </a:p>
        </p:txBody>
      </p:sp>
      <p:sp>
        <p:nvSpPr>
          <p:cNvPr id="9" name="CuadroTexto 8">
            <a:extLst>
              <a:ext uri="{FF2B5EF4-FFF2-40B4-BE49-F238E27FC236}">
                <a16:creationId xmlns:a16="http://schemas.microsoft.com/office/drawing/2014/main" id="{F9BE14BB-063F-1B45-BBDF-20D17AAB8CA9}"/>
              </a:ext>
            </a:extLst>
          </p:cNvPr>
          <p:cNvSpPr txBox="1"/>
          <p:nvPr/>
        </p:nvSpPr>
        <p:spPr>
          <a:xfrm>
            <a:off x="7561910" y="2536453"/>
            <a:ext cx="3217547" cy="461665"/>
          </a:xfrm>
          <a:prstGeom prst="rect">
            <a:avLst/>
          </a:prstGeom>
          <a:noFill/>
        </p:spPr>
        <p:txBody>
          <a:bodyPr wrap="none" rtlCol="0">
            <a:spAutoFit/>
          </a:bodyPr>
          <a:lstStyle/>
          <a:p>
            <a:r>
              <a:rPr lang="es-GB" sz="2400" dirty="0"/>
              <a:t>Barcelona – Tenerife</a:t>
            </a:r>
          </a:p>
        </p:txBody>
      </p:sp>
      <p:sp>
        <p:nvSpPr>
          <p:cNvPr id="10" name="CuadroTexto 9">
            <a:extLst>
              <a:ext uri="{FF2B5EF4-FFF2-40B4-BE49-F238E27FC236}">
                <a16:creationId xmlns:a16="http://schemas.microsoft.com/office/drawing/2014/main" id="{39461476-0328-6742-9782-30253B892C12}"/>
              </a:ext>
            </a:extLst>
          </p:cNvPr>
          <p:cNvSpPr txBox="1"/>
          <p:nvPr/>
        </p:nvSpPr>
        <p:spPr>
          <a:xfrm>
            <a:off x="1576494" y="5165057"/>
            <a:ext cx="3259226" cy="461665"/>
          </a:xfrm>
          <a:prstGeom prst="rect">
            <a:avLst/>
          </a:prstGeom>
          <a:noFill/>
        </p:spPr>
        <p:txBody>
          <a:bodyPr wrap="none" rtlCol="0">
            <a:spAutoFit/>
          </a:bodyPr>
          <a:lstStyle/>
          <a:p>
            <a:r>
              <a:rPr lang="es-GB" sz="2400" dirty="0"/>
              <a:t>Valencia – Real Betis</a:t>
            </a:r>
          </a:p>
        </p:txBody>
      </p:sp>
      <p:sp>
        <p:nvSpPr>
          <p:cNvPr id="11" name="CuadroTexto 10">
            <a:extLst>
              <a:ext uri="{FF2B5EF4-FFF2-40B4-BE49-F238E27FC236}">
                <a16:creationId xmlns:a16="http://schemas.microsoft.com/office/drawing/2014/main" id="{1CE790F8-3018-154F-8072-B5ACA6201FF0}"/>
              </a:ext>
            </a:extLst>
          </p:cNvPr>
          <p:cNvSpPr txBox="1"/>
          <p:nvPr/>
        </p:nvSpPr>
        <p:spPr>
          <a:xfrm>
            <a:off x="7940218" y="5182761"/>
            <a:ext cx="2460930" cy="461665"/>
          </a:xfrm>
          <a:prstGeom prst="rect">
            <a:avLst/>
          </a:prstGeom>
          <a:noFill/>
        </p:spPr>
        <p:txBody>
          <a:bodyPr wrap="none" rtlCol="0">
            <a:spAutoFit/>
          </a:bodyPr>
          <a:lstStyle/>
          <a:p>
            <a:r>
              <a:rPr lang="es-GB" sz="2400" dirty="0"/>
              <a:t>Bilbao – Murcia</a:t>
            </a:r>
          </a:p>
        </p:txBody>
      </p:sp>
      <p:pic>
        <p:nvPicPr>
          <p:cNvPr id="2050" name="Picture 2" descr="Herbalife Gran Canaria logo">
            <a:extLst>
              <a:ext uri="{FF2B5EF4-FFF2-40B4-BE49-F238E27FC236}">
                <a16:creationId xmlns:a16="http://schemas.microsoft.com/office/drawing/2014/main" id="{FAEDD4D6-1089-DF4E-A80D-E8FFA81B19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58301" y="1231278"/>
            <a:ext cx="1045394" cy="1130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al Madrid logo">
            <a:extLst>
              <a:ext uri="{FF2B5EF4-FFF2-40B4-BE49-F238E27FC236}">
                <a16:creationId xmlns:a16="http://schemas.microsoft.com/office/drawing/2014/main" id="{1B7EAED2-1B01-244D-969B-BED536B22E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81410" y="1212431"/>
            <a:ext cx="1054310" cy="13846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C Barcelona logo">
            <a:extLst>
              <a:ext uri="{FF2B5EF4-FFF2-40B4-BE49-F238E27FC236}">
                <a16:creationId xmlns:a16="http://schemas.microsoft.com/office/drawing/2014/main" id="{230BE882-F226-8145-8959-16E181F6369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20592" y="1268662"/>
            <a:ext cx="1054310" cy="1272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enovo Tenerife logo">
            <a:extLst>
              <a:ext uri="{FF2B5EF4-FFF2-40B4-BE49-F238E27FC236}">
                <a16:creationId xmlns:a16="http://schemas.microsoft.com/office/drawing/2014/main" id="{F23067D3-D05B-B04A-AD31-5B9BD9876E3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23268" y="1409714"/>
            <a:ext cx="1089132" cy="10891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alencia Basket logo">
            <a:extLst>
              <a:ext uri="{FF2B5EF4-FFF2-40B4-BE49-F238E27FC236}">
                <a16:creationId xmlns:a16="http://schemas.microsoft.com/office/drawing/2014/main" id="{56F0BAA0-8B0E-A447-A817-A15C969B35C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46160" y="4038294"/>
            <a:ext cx="1707301" cy="9816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osur Real Betis logo">
            <a:extLst>
              <a:ext uri="{FF2B5EF4-FFF2-40B4-BE49-F238E27FC236}">
                <a16:creationId xmlns:a16="http://schemas.microsoft.com/office/drawing/2014/main" id="{DBB022F5-EC0C-6241-8AA1-73ED4F3E1F3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46595" y="4013534"/>
            <a:ext cx="1319498" cy="108558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TAbet Bilbao Basket logo">
            <a:extLst>
              <a:ext uri="{FF2B5EF4-FFF2-40B4-BE49-F238E27FC236}">
                <a16:creationId xmlns:a16="http://schemas.microsoft.com/office/drawing/2014/main" id="{FADD94E7-D9C6-7944-8C61-CC3F42449E8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94021" y="3952109"/>
            <a:ext cx="1059042" cy="11216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UCAM Murcia logo">
            <a:extLst>
              <a:ext uri="{FF2B5EF4-FFF2-40B4-BE49-F238E27FC236}">
                <a16:creationId xmlns:a16="http://schemas.microsoft.com/office/drawing/2014/main" id="{2061D589-C50C-F847-98B5-9DC66D1A3F13}"/>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52850" y="3952109"/>
            <a:ext cx="946655" cy="1230652"/>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2400361A-6135-6646-8F94-8C8EF982453B}"/>
              </a:ext>
            </a:extLst>
          </p:cNvPr>
          <p:cNvSpPr txBox="1"/>
          <p:nvPr/>
        </p:nvSpPr>
        <p:spPr>
          <a:xfrm>
            <a:off x="2503695" y="3143183"/>
            <a:ext cx="1258678" cy="523220"/>
          </a:xfrm>
          <a:prstGeom prst="rect">
            <a:avLst/>
          </a:prstGeom>
          <a:noFill/>
        </p:spPr>
        <p:txBody>
          <a:bodyPr wrap="none" rtlCol="0">
            <a:spAutoFit/>
          </a:bodyPr>
          <a:lstStyle/>
          <a:p>
            <a:r>
              <a:rPr lang="es-GB" sz="2800" dirty="0"/>
              <a:t>_3 - _9</a:t>
            </a:r>
          </a:p>
        </p:txBody>
      </p:sp>
      <p:sp>
        <p:nvSpPr>
          <p:cNvPr id="21" name="CuadroTexto 20">
            <a:extLst>
              <a:ext uri="{FF2B5EF4-FFF2-40B4-BE49-F238E27FC236}">
                <a16:creationId xmlns:a16="http://schemas.microsoft.com/office/drawing/2014/main" id="{63A5F449-C3B8-B747-9129-DD746C6A96DB}"/>
              </a:ext>
            </a:extLst>
          </p:cNvPr>
          <p:cNvSpPr txBox="1"/>
          <p:nvPr/>
        </p:nvSpPr>
        <p:spPr>
          <a:xfrm>
            <a:off x="8529027" y="3143183"/>
            <a:ext cx="1358064" cy="523220"/>
          </a:xfrm>
          <a:prstGeom prst="rect">
            <a:avLst/>
          </a:prstGeom>
          <a:noFill/>
        </p:spPr>
        <p:txBody>
          <a:bodyPr wrap="none" rtlCol="0">
            <a:spAutoFit/>
          </a:bodyPr>
          <a:lstStyle/>
          <a:p>
            <a:r>
              <a:rPr lang="es-GB" sz="2800" dirty="0"/>
              <a:t>_ _ - _7</a:t>
            </a:r>
          </a:p>
        </p:txBody>
      </p:sp>
      <p:sp>
        <p:nvSpPr>
          <p:cNvPr id="22" name="CuadroTexto 21">
            <a:extLst>
              <a:ext uri="{FF2B5EF4-FFF2-40B4-BE49-F238E27FC236}">
                <a16:creationId xmlns:a16="http://schemas.microsoft.com/office/drawing/2014/main" id="{3039DABC-E904-A44E-B3A5-CA76BC685994}"/>
              </a:ext>
            </a:extLst>
          </p:cNvPr>
          <p:cNvSpPr txBox="1"/>
          <p:nvPr/>
        </p:nvSpPr>
        <p:spPr>
          <a:xfrm>
            <a:off x="2503695" y="5692658"/>
            <a:ext cx="1338828" cy="523220"/>
          </a:xfrm>
          <a:prstGeom prst="rect">
            <a:avLst/>
          </a:prstGeom>
          <a:noFill/>
        </p:spPr>
        <p:txBody>
          <a:bodyPr wrap="none" rtlCol="0">
            <a:spAutoFit/>
          </a:bodyPr>
          <a:lstStyle/>
          <a:p>
            <a:r>
              <a:rPr lang="es-GB" sz="2800" dirty="0"/>
              <a:t>_ _ - _6</a:t>
            </a:r>
          </a:p>
        </p:txBody>
      </p:sp>
      <p:sp>
        <p:nvSpPr>
          <p:cNvPr id="23" name="CuadroTexto 22">
            <a:extLst>
              <a:ext uri="{FF2B5EF4-FFF2-40B4-BE49-F238E27FC236}">
                <a16:creationId xmlns:a16="http://schemas.microsoft.com/office/drawing/2014/main" id="{180DF3D5-2F42-7543-98AE-5CD0E6382F20}"/>
              </a:ext>
            </a:extLst>
          </p:cNvPr>
          <p:cNvSpPr txBox="1"/>
          <p:nvPr/>
        </p:nvSpPr>
        <p:spPr>
          <a:xfrm>
            <a:off x="8529027" y="5692658"/>
            <a:ext cx="1418978" cy="523220"/>
          </a:xfrm>
          <a:prstGeom prst="rect">
            <a:avLst/>
          </a:prstGeom>
          <a:noFill/>
        </p:spPr>
        <p:txBody>
          <a:bodyPr wrap="none" rtlCol="0">
            <a:spAutoFit/>
          </a:bodyPr>
          <a:lstStyle/>
          <a:p>
            <a:r>
              <a:rPr lang="es-GB" sz="2800" dirty="0"/>
              <a:t>_ _ - _ _</a:t>
            </a:r>
          </a:p>
        </p:txBody>
      </p:sp>
      <p:sp>
        <p:nvSpPr>
          <p:cNvPr id="24" name="CuadroTexto 23">
            <a:extLst>
              <a:ext uri="{FF2B5EF4-FFF2-40B4-BE49-F238E27FC236}">
                <a16:creationId xmlns:a16="http://schemas.microsoft.com/office/drawing/2014/main" id="{6FBA03E7-E246-0041-87FD-6E9DD25AD9CE}"/>
              </a:ext>
            </a:extLst>
          </p:cNvPr>
          <p:cNvSpPr txBox="1"/>
          <p:nvPr/>
        </p:nvSpPr>
        <p:spPr>
          <a:xfrm>
            <a:off x="2186101" y="3134203"/>
            <a:ext cx="1595309" cy="523220"/>
          </a:xfrm>
          <a:prstGeom prst="rect">
            <a:avLst/>
          </a:prstGeom>
          <a:noFill/>
        </p:spPr>
        <p:txBody>
          <a:bodyPr wrap="none" rtlCol="0">
            <a:spAutoFit/>
          </a:bodyPr>
          <a:lstStyle/>
          <a:p>
            <a:r>
              <a:rPr lang="en-GB" sz="2800" dirty="0"/>
              <a:t>  </a:t>
            </a:r>
            <a:r>
              <a:rPr lang="es-GB" sz="2800" dirty="0"/>
              <a:t> 53 - 79</a:t>
            </a:r>
          </a:p>
        </p:txBody>
      </p:sp>
      <p:sp>
        <p:nvSpPr>
          <p:cNvPr id="25" name="CuadroTexto 24">
            <a:extLst>
              <a:ext uri="{FF2B5EF4-FFF2-40B4-BE49-F238E27FC236}">
                <a16:creationId xmlns:a16="http://schemas.microsoft.com/office/drawing/2014/main" id="{8B3F7D90-DA0D-B341-AF3B-48811F4909F4}"/>
              </a:ext>
            </a:extLst>
          </p:cNvPr>
          <p:cNvSpPr txBox="1"/>
          <p:nvPr/>
        </p:nvSpPr>
        <p:spPr>
          <a:xfrm>
            <a:off x="8570684" y="3154311"/>
            <a:ext cx="1297150" cy="523220"/>
          </a:xfrm>
          <a:prstGeom prst="rect">
            <a:avLst/>
          </a:prstGeom>
          <a:noFill/>
        </p:spPr>
        <p:txBody>
          <a:bodyPr wrap="none" rtlCol="0">
            <a:spAutoFit/>
          </a:bodyPr>
          <a:lstStyle/>
          <a:p>
            <a:r>
              <a:rPr lang="es-GB" sz="2800" dirty="0"/>
              <a:t>77 - 67</a:t>
            </a:r>
          </a:p>
        </p:txBody>
      </p:sp>
      <p:sp>
        <p:nvSpPr>
          <p:cNvPr id="26" name="CuadroTexto 25">
            <a:extLst>
              <a:ext uri="{FF2B5EF4-FFF2-40B4-BE49-F238E27FC236}">
                <a16:creationId xmlns:a16="http://schemas.microsoft.com/office/drawing/2014/main" id="{B864A08B-BC79-3248-97AD-3EEDA308D0A4}"/>
              </a:ext>
            </a:extLst>
          </p:cNvPr>
          <p:cNvSpPr txBox="1"/>
          <p:nvPr/>
        </p:nvSpPr>
        <p:spPr>
          <a:xfrm>
            <a:off x="2557532" y="5692658"/>
            <a:ext cx="1297150" cy="523220"/>
          </a:xfrm>
          <a:prstGeom prst="rect">
            <a:avLst/>
          </a:prstGeom>
          <a:noFill/>
        </p:spPr>
        <p:txBody>
          <a:bodyPr wrap="none" rtlCol="0">
            <a:spAutoFit/>
          </a:bodyPr>
          <a:lstStyle/>
          <a:p>
            <a:r>
              <a:rPr lang="es-GB" sz="2800" dirty="0"/>
              <a:t>70 - 56</a:t>
            </a:r>
          </a:p>
        </p:txBody>
      </p:sp>
      <p:sp>
        <p:nvSpPr>
          <p:cNvPr id="27" name="CuadroTexto 26">
            <a:extLst>
              <a:ext uri="{FF2B5EF4-FFF2-40B4-BE49-F238E27FC236}">
                <a16:creationId xmlns:a16="http://schemas.microsoft.com/office/drawing/2014/main" id="{2062E2D4-DE64-EB4C-9BCB-A8A00B389A75}"/>
              </a:ext>
            </a:extLst>
          </p:cNvPr>
          <p:cNvSpPr txBox="1"/>
          <p:nvPr/>
        </p:nvSpPr>
        <p:spPr>
          <a:xfrm>
            <a:off x="8589941" y="5692658"/>
            <a:ext cx="1297150" cy="523220"/>
          </a:xfrm>
          <a:prstGeom prst="rect">
            <a:avLst/>
          </a:prstGeom>
          <a:noFill/>
        </p:spPr>
        <p:txBody>
          <a:bodyPr wrap="none" rtlCol="0">
            <a:spAutoFit/>
          </a:bodyPr>
          <a:lstStyle/>
          <a:p>
            <a:r>
              <a:rPr lang="es-GB" sz="2800" dirty="0"/>
              <a:t>64 - 48</a:t>
            </a:r>
          </a:p>
        </p:txBody>
      </p:sp>
      <p:pic>
        <p:nvPicPr>
          <p:cNvPr id="6" name="Resultados de los partidos.wav" descr="Resultados de los partidos.wav">
            <a:hlinkClick r:id="" action="ppaction://media"/>
            <a:extLst>
              <a:ext uri="{FF2B5EF4-FFF2-40B4-BE49-F238E27FC236}">
                <a16:creationId xmlns:a16="http://schemas.microsoft.com/office/drawing/2014/main" id="{1B76A55B-3AB3-8B4C-BE59-6D204487E9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43927" y="1091961"/>
            <a:ext cx="812800" cy="812800"/>
          </a:xfrm>
          <a:prstGeom prst="rect">
            <a:avLst/>
          </a:prstGeom>
        </p:spPr>
      </p:pic>
      <p:sp>
        <p:nvSpPr>
          <p:cNvPr id="28" name="TextBox 27">
            <a:extLst>
              <a:ext uri="{FF2B5EF4-FFF2-40B4-BE49-F238E27FC236}">
                <a16:creationId xmlns:a16="http://schemas.microsoft.com/office/drawing/2014/main" id="{D9FCC1D8-D2D3-4D8D-ACEA-8DA2C3A112AB}"/>
              </a:ext>
            </a:extLst>
          </p:cNvPr>
          <p:cNvSpPr txBox="1"/>
          <p:nvPr/>
        </p:nvSpPr>
        <p:spPr>
          <a:xfrm>
            <a:off x="4427580" y="60386"/>
            <a:ext cx="6159500" cy="923330"/>
          </a:xfrm>
          <a:prstGeom prst="rect">
            <a:avLst/>
          </a:prstGeom>
          <a:noFill/>
        </p:spPr>
        <p:txBody>
          <a:bodyPr wrap="square">
            <a:spAutoFit/>
          </a:bodyPr>
          <a:lstStyle/>
          <a:p>
            <a:r>
              <a:rPr lang="es-GB" sz="1800" b="1" dirty="0"/>
              <a:t>Tienes los resultados de los partidos de la liga española de baloncesto*, pero no están completos. Escucha y escribe los números que faltan.</a:t>
            </a:r>
            <a:endParaRPr lang="en-GB" dirty="0"/>
          </a:p>
        </p:txBody>
      </p:sp>
    </p:spTree>
    <p:extLst>
      <p:ext uri="{BB962C8B-B14F-4D97-AF65-F5344CB8AC3E}">
        <p14:creationId xmlns:p14="http://schemas.microsoft.com/office/powerpoint/2010/main" val="9245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12" grpId="0"/>
      <p:bldP spid="21" grpId="0"/>
      <p:bldP spid="22" grpId="0"/>
      <p:bldP spid="23" grpId="0"/>
      <p:bldP spid="24" grpId="0"/>
      <p:bldP spid="25" grpId="0"/>
      <p:bldP spid="26"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GB" b="1" dirty="0">
                <a:solidFill>
                  <a:schemeClr val="bg1"/>
                </a:solidFill>
                <a:latin typeface="Century Gothic" panose="020B0502020202020204" pitchFamily="34" charset="0"/>
              </a:rPr>
              <a:t>‘</a:t>
            </a:r>
            <a:r>
              <a:rPr lang="en-GB" b="1" dirty="0" err="1">
                <a:solidFill>
                  <a:schemeClr val="bg1"/>
                </a:solidFill>
                <a:latin typeface="Century Gothic" panose="020B0502020202020204" pitchFamily="34" charset="0"/>
              </a:rPr>
              <a:t>Estáis</a:t>
            </a:r>
            <a:r>
              <a:rPr lang="en-GB" b="1" dirty="0">
                <a:solidFill>
                  <a:schemeClr val="bg1"/>
                </a:solidFill>
                <a:latin typeface="Century Gothic" panose="020B0502020202020204" pitchFamily="34" charset="0"/>
              </a:rPr>
              <a:t>’ and ‘</a:t>
            </a:r>
            <a:r>
              <a:rPr lang="en-GB" b="1" dirty="0" err="1">
                <a:solidFill>
                  <a:schemeClr val="bg1"/>
                </a:solidFill>
                <a:latin typeface="Century Gothic" panose="020B0502020202020204" pitchFamily="34" charset="0"/>
              </a:rPr>
              <a:t>sois</a:t>
            </a:r>
            <a:r>
              <a:rPr lang="en-GB" b="1" dirty="0">
                <a:solidFill>
                  <a:schemeClr val="bg1"/>
                </a:solidFill>
                <a:latin typeface="Century Gothic" panose="020B0502020202020204" pitchFamily="34" charset="0"/>
              </a:rPr>
              <a:t>’</a:t>
            </a:r>
          </a:p>
        </p:txBody>
      </p:sp>
      <p:sp>
        <p:nvSpPr>
          <p:cNvPr id="6" name="TextBox 5"/>
          <p:cNvSpPr txBox="1"/>
          <p:nvPr/>
        </p:nvSpPr>
        <p:spPr>
          <a:xfrm>
            <a:off x="281420" y="1276332"/>
            <a:ext cx="116291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a:t>
            </a:r>
            <a:r>
              <a:rPr lang="en-GB" sz="3200" dirty="0">
                <a:latin typeface="Century Gothic" panose="020B0502020202020204" pitchFamily="34" charset="0"/>
              </a:rPr>
              <a:t>you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(all) are’: ________ and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sois</a:t>
            </a: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4454186" y="1749919"/>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estáis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8" name="TextBox 7"/>
          <p:cNvSpPr txBox="1"/>
          <p:nvPr/>
        </p:nvSpPr>
        <p:spPr>
          <a:xfrm>
            <a:off x="415237" y="2591385"/>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Use ‘______’ for location</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 and for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state</a:t>
            </a:r>
            <a:r>
              <a:rPr lang="en-GB" sz="3200" b="1" dirty="0">
                <a:latin typeface="Century Gothic" panose="020B0502020202020204" pitchFamily="34" charset="0"/>
              </a:rPr>
              <a:t> or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mood.</a:t>
            </a:r>
          </a:p>
        </p:txBody>
      </p:sp>
      <p:sp>
        <p:nvSpPr>
          <p:cNvPr id="11" name="TextBox 10"/>
          <p:cNvSpPr txBox="1"/>
          <p:nvPr/>
        </p:nvSpPr>
        <p:spPr>
          <a:xfrm>
            <a:off x="7706598" y="4574392"/>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Estáis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cansados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3" name="TextBox 12"/>
          <p:cNvSpPr txBox="1"/>
          <p:nvPr/>
        </p:nvSpPr>
        <p:spPr>
          <a:xfrm>
            <a:off x="429899" y="4578775"/>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You (all) are tired [state]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4" name="TextBox 13"/>
          <p:cNvSpPr txBox="1"/>
          <p:nvPr/>
        </p:nvSpPr>
        <p:spPr>
          <a:xfrm>
            <a:off x="7706598" y="5393875"/>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B0502020202020204" pitchFamily="34" charset="0"/>
              </a:rPr>
              <a:t>Sois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amables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7" name="TextBox 16"/>
          <p:cNvSpPr txBox="1"/>
          <p:nvPr/>
        </p:nvSpPr>
        <p:spPr>
          <a:xfrm>
            <a:off x="429899" y="5398258"/>
            <a:ext cx="7622280" cy="584775"/>
          </a:xfrm>
          <a:prstGeom prst="rect">
            <a:avLst/>
          </a:prstGeom>
          <a:noFill/>
        </p:spPr>
        <p:txBody>
          <a:bodyPr wrap="square" rtlCol="0">
            <a:spAutoFit/>
          </a:bodyPr>
          <a:lstStyle/>
          <a:p>
            <a:pPr lvl="0">
              <a:defRPr/>
            </a:pPr>
            <a:r>
              <a:rPr lang="en-GB" sz="3200" dirty="0">
                <a:latin typeface="Century Gothic" panose="020B0502020202020204" pitchFamily="34" charset="0"/>
              </a:rPr>
              <a:t>You (all) are kind [</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trait</a:t>
            </a:r>
            <a:r>
              <a:rPr lang="en-GB" sz="3200" dirty="0">
                <a:latin typeface="Century Gothic" panose="020B0502020202020204" pitchFamily="34" charset="0"/>
              </a:rPr>
              <a: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3" name="TextBox 22"/>
          <p:cNvSpPr txBox="1"/>
          <p:nvPr/>
        </p:nvSpPr>
        <p:spPr>
          <a:xfrm>
            <a:off x="429899" y="34474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Use ‘_______’ for traits.</a:t>
            </a:r>
          </a:p>
        </p:txBody>
      </p:sp>
      <p:sp>
        <p:nvSpPr>
          <p:cNvPr id="24" name="TextBox 23"/>
          <p:cNvSpPr txBox="1"/>
          <p:nvPr/>
        </p:nvSpPr>
        <p:spPr>
          <a:xfrm>
            <a:off x="1628795" y="3420329"/>
            <a:ext cx="1083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chemeClr val="tx2"/>
                </a:solidFill>
                <a:latin typeface="Century Gothic" panose="020B0502020202020204" pitchFamily="34" charset="0"/>
              </a:rPr>
              <a:t>sois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25" name="TextBox 24"/>
          <p:cNvSpPr txBox="1"/>
          <p:nvPr/>
        </p:nvSpPr>
        <p:spPr>
          <a:xfrm>
            <a:off x="1388165" y="2564288"/>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estáis</a:t>
            </a:r>
            <a:r>
              <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3826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3" grpId="0"/>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GB" sz="3600" b="1" dirty="0">
                <a:solidFill>
                  <a:schemeClr val="bg1"/>
                </a:solidFill>
                <a:latin typeface="Century Gothic" panose="020B0502020202020204" pitchFamily="34" charset="0"/>
              </a:rPr>
              <a:t>Ser y </a:t>
            </a:r>
            <a:r>
              <a:rPr lang="en-GB" sz="3600" b="1" dirty="0" err="1">
                <a:solidFill>
                  <a:schemeClr val="bg1"/>
                </a:solidFill>
                <a:latin typeface="Century Gothic" panose="020B0502020202020204" pitchFamily="34" charset="0"/>
              </a:rPr>
              <a:t>estar</a:t>
            </a:r>
            <a:endParaRPr lang="en-GB" sz="3600" b="1" dirty="0">
              <a:solidFill>
                <a:schemeClr val="bg1"/>
              </a:solidFill>
              <a:latin typeface="Century Gothic" panose="020B0502020202020204" pitchFamily="34" charset="0"/>
            </a:endParaRPr>
          </a:p>
        </p:txBody>
      </p:sp>
      <p:sp>
        <p:nvSpPr>
          <p:cNvPr id="6" name="TextBox 5"/>
          <p:cNvSpPr txBox="1"/>
          <p:nvPr/>
        </p:nvSpPr>
        <p:spPr>
          <a:xfrm>
            <a:off x="207259" y="1114758"/>
            <a:ext cx="11457301"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As t</a:t>
            </a:r>
            <a:r>
              <a:rPr kumimoji="0" lang="en-GB" sz="2800" b="0" i="0" u="none" strike="noStrike" kern="1200" cap="none" spc="0" normalizeH="0" baseline="0" noProof="0" dirty="0">
                <a:ln>
                  <a:noFill/>
                </a:ln>
                <a:effectLst/>
                <a:uLnTx/>
                <a:uFillTx/>
                <a:latin typeface="Century Gothic" panose="020B0502020202020204" pitchFamily="34" charset="0"/>
              </a:rPr>
              <a:t>he verb </a:t>
            </a:r>
            <a:r>
              <a:rPr lang="en-GB" sz="2800" dirty="0">
                <a:latin typeface="Century Gothic" panose="020B0502020202020204" pitchFamily="34" charset="0"/>
              </a:rPr>
              <a:t>‘ser’ refers to traits and ‘</a:t>
            </a:r>
            <a:r>
              <a:rPr lang="en-GB" sz="2800" dirty="0" err="1">
                <a:latin typeface="Century Gothic" panose="020B0502020202020204" pitchFamily="34" charset="0"/>
              </a:rPr>
              <a:t>estar</a:t>
            </a:r>
            <a:r>
              <a:rPr lang="en-GB" sz="2800" dirty="0">
                <a:latin typeface="Century Gothic" panose="020B0502020202020204" pitchFamily="34" charset="0"/>
              </a:rPr>
              <a:t>’ refers to states, the translation of each of them will be different. Compare:</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3" name="TextBox 12"/>
          <p:cNvSpPr txBox="1"/>
          <p:nvPr/>
        </p:nvSpPr>
        <p:spPr>
          <a:xfrm>
            <a:off x="450828" y="2427505"/>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Sois</a:t>
            </a:r>
            <a:r>
              <a:rPr lang="en-GB" sz="2800" dirty="0">
                <a:latin typeface="Century Gothic" panose="020B0502020202020204" pitchFamily="34" charset="0"/>
              </a:rPr>
              <a:t> </a:t>
            </a:r>
            <a:r>
              <a:rPr lang="en-GB" sz="2800" dirty="0" err="1">
                <a:latin typeface="Century Gothic" panose="020B0502020202020204" pitchFamily="34" charset="0"/>
              </a:rPr>
              <a:t>jóvenes</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6" name="TextBox 12">
            <a:extLst>
              <a:ext uri="{FF2B5EF4-FFF2-40B4-BE49-F238E27FC236}">
                <a16:creationId xmlns:a16="http://schemas.microsoft.com/office/drawing/2014/main" id="{48ADE984-E4DB-0E4A-9422-A0A1FA7BD709}"/>
              </a:ext>
            </a:extLst>
          </p:cNvPr>
          <p:cNvSpPr txBox="1"/>
          <p:nvPr/>
        </p:nvSpPr>
        <p:spPr>
          <a:xfrm>
            <a:off x="4208522" y="2427505"/>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You (all) are young.</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8" name="TextBox 12">
            <a:extLst>
              <a:ext uri="{FF2B5EF4-FFF2-40B4-BE49-F238E27FC236}">
                <a16:creationId xmlns:a16="http://schemas.microsoft.com/office/drawing/2014/main" id="{EB3B8BAD-79EA-1343-A604-37438F456B09}"/>
              </a:ext>
            </a:extLst>
          </p:cNvPr>
          <p:cNvSpPr txBox="1"/>
          <p:nvPr/>
        </p:nvSpPr>
        <p:spPr>
          <a:xfrm>
            <a:off x="450827" y="2950725"/>
            <a:ext cx="32575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Estáis</a:t>
            </a:r>
            <a:r>
              <a:rPr lang="en-GB" sz="2800" dirty="0">
                <a:latin typeface="Century Gothic" panose="020B0502020202020204" pitchFamily="34" charset="0"/>
              </a:rPr>
              <a:t> </a:t>
            </a:r>
            <a:r>
              <a:rPr lang="en-GB" sz="2800" dirty="0" err="1">
                <a:latin typeface="Century Gothic" panose="020B0502020202020204" pitchFamily="34" charset="0"/>
              </a:rPr>
              <a:t>jóvenes</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9" name="TextBox 12">
            <a:extLst>
              <a:ext uri="{FF2B5EF4-FFF2-40B4-BE49-F238E27FC236}">
                <a16:creationId xmlns:a16="http://schemas.microsoft.com/office/drawing/2014/main" id="{934F8EB8-A68D-2440-B6C2-A8669214CC5D}"/>
              </a:ext>
            </a:extLst>
          </p:cNvPr>
          <p:cNvSpPr txBox="1"/>
          <p:nvPr/>
        </p:nvSpPr>
        <p:spPr>
          <a:xfrm>
            <a:off x="4208520" y="2883390"/>
            <a:ext cx="6764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You (all) look/are looking young.</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20" name="TextBox 12">
            <a:extLst>
              <a:ext uri="{FF2B5EF4-FFF2-40B4-BE49-F238E27FC236}">
                <a16:creationId xmlns:a16="http://schemas.microsoft.com/office/drawing/2014/main" id="{C3F464AD-056F-3342-BC2D-80EA41B71E14}"/>
              </a:ext>
            </a:extLst>
          </p:cNvPr>
          <p:cNvSpPr txBox="1"/>
          <p:nvPr/>
        </p:nvSpPr>
        <p:spPr>
          <a:xfrm>
            <a:off x="450828" y="3752016"/>
            <a:ext cx="32575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Sois</a:t>
            </a:r>
            <a:r>
              <a:rPr lang="en-GB" sz="2800" dirty="0">
                <a:latin typeface="Century Gothic" panose="020B0502020202020204" pitchFamily="34" charset="0"/>
              </a:rPr>
              <a:t> </a:t>
            </a:r>
            <a:r>
              <a:rPr lang="en-GB" sz="2800" dirty="0" err="1">
                <a:latin typeface="Century Gothic" panose="020B0502020202020204" pitchFamily="34" charset="0"/>
              </a:rPr>
              <a:t>sanos</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21" name="TextBox 12">
            <a:extLst>
              <a:ext uri="{FF2B5EF4-FFF2-40B4-BE49-F238E27FC236}">
                <a16:creationId xmlns:a16="http://schemas.microsoft.com/office/drawing/2014/main" id="{8E39AF95-1CC5-E346-9F26-FC54D8E2908F}"/>
              </a:ext>
            </a:extLst>
          </p:cNvPr>
          <p:cNvSpPr txBox="1"/>
          <p:nvPr/>
        </p:nvSpPr>
        <p:spPr>
          <a:xfrm>
            <a:off x="450828" y="4275236"/>
            <a:ext cx="32575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Estáis</a:t>
            </a:r>
            <a:r>
              <a:rPr lang="en-GB" sz="2800" dirty="0">
                <a:latin typeface="Century Gothic" panose="020B0502020202020204" pitchFamily="34" charset="0"/>
              </a:rPr>
              <a:t> </a:t>
            </a:r>
            <a:r>
              <a:rPr lang="en-GB" sz="2800" dirty="0" err="1">
                <a:latin typeface="Century Gothic" panose="020B0502020202020204" pitchFamily="34" charset="0"/>
              </a:rPr>
              <a:t>sanos</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26" name="TextBox 12">
            <a:extLst>
              <a:ext uri="{FF2B5EF4-FFF2-40B4-BE49-F238E27FC236}">
                <a16:creationId xmlns:a16="http://schemas.microsoft.com/office/drawing/2014/main" id="{7CBBDE8D-BAC1-7649-9506-08E5363CBF0E}"/>
              </a:ext>
            </a:extLst>
          </p:cNvPr>
          <p:cNvSpPr txBox="1"/>
          <p:nvPr/>
        </p:nvSpPr>
        <p:spPr>
          <a:xfrm>
            <a:off x="4208521" y="3752016"/>
            <a:ext cx="4654125" cy="523220"/>
          </a:xfrm>
          <a:prstGeom prst="rect">
            <a:avLst/>
          </a:prstGeom>
          <a:noFill/>
        </p:spPr>
        <p:txBody>
          <a:bodyPr wrap="square" rtlCol="0">
            <a:spAutoFit/>
          </a:bodyPr>
          <a:lstStyle/>
          <a:p>
            <a:pPr lvl="0">
              <a:defRPr/>
            </a:pPr>
            <a:r>
              <a:rPr lang="en-GB" sz="2800" dirty="0">
                <a:latin typeface="Century Gothic" panose="020B0502020202020204" pitchFamily="34" charset="0"/>
              </a:rPr>
              <a:t>You (all) are healthy.</a:t>
            </a:r>
          </a:p>
        </p:txBody>
      </p:sp>
      <p:sp>
        <p:nvSpPr>
          <p:cNvPr id="27" name="TextBox 12">
            <a:extLst>
              <a:ext uri="{FF2B5EF4-FFF2-40B4-BE49-F238E27FC236}">
                <a16:creationId xmlns:a16="http://schemas.microsoft.com/office/drawing/2014/main" id="{E3D55B0E-FEE0-7E41-9529-D79965654EB9}"/>
              </a:ext>
            </a:extLst>
          </p:cNvPr>
          <p:cNvSpPr txBox="1"/>
          <p:nvPr/>
        </p:nvSpPr>
        <p:spPr>
          <a:xfrm>
            <a:off x="4208519" y="4275236"/>
            <a:ext cx="6764280" cy="523220"/>
          </a:xfrm>
          <a:prstGeom prst="rect">
            <a:avLst/>
          </a:prstGeom>
          <a:noFill/>
        </p:spPr>
        <p:txBody>
          <a:bodyPr wrap="square" rtlCol="0">
            <a:spAutoFit/>
          </a:bodyPr>
          <a:lstStyle/>
          <a:p>
            <a:pPr lvl="0">
              <a:defRPr/>
            </a:pPr>
            <a:r>
              <a:rPr lang="en-GB" sz="2800" dirty="0">
                <a:latin typeface="Century Gothic" panose="020B0502020202020204" pitchFamily="34" charset="0"/>
              </a:rPr>
              <a:t>You (all) look/are looking healthy.</a:t>
            </a:r>
          </a:p>
        </p:txBody>
      </p:sp>
      <p:sp>
        <p:nvSpPr>
          <p:cNvPr id="28" name="TextBox 12">
            <a:extLst>
              <a:ext uri="{FF2B5EF4-FFF2-40B4-BE49-F238E27FC236}">
                <a16:creationId xmlns:a16="http://schemas.microsoft.com/office/drawing/2014/main" id="{D746F33D-448C-AC43-8D67-0CD07D4C6274}"/>
              </a:ext>
            </a:extLst>
          </p:cNvPr>
          <p:cNvSpPr txBox="1"/>
          <p:nvPr/>
        </p:nvSpPr>
        <p:spPr>
          <a:xfrm>
            <a:off x="450829" y="5076527"/>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Sois</a:t>
            </a:r>
            <a:r>
              <a:rPr lang="en-GB" sz="2800" dirty="0">
                <a:latin typeface="Century Gothic" panose="020B0502020202020204" pitchFamily="34" charset="0"/>
              </a:rPr>
              <a:t> </a:t>
            </a:r>
            <a:r>
              <a:rPr lang="en-GB" sz="2800" dirty="0" err="1">
                <a:latin typeface="Century Gothic" panose="020B0502020202020204" pitchFamily="34" charset="0"/>
              </a:rPr>
              <a:t>pálidas</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29" name="TextBox 12">
            <a:extLst>
              <a:ext uri="{FF2B5EF4-FFF2-40B4-BE49-F238E27FC236}">
                <a16:creationId xmlns:a16="http://schemas.microsoft.com/office/drawing/2014/main" id="{663B70BE-75AF-E24F-BEB4-F4A418D156CE}"/>
              </a:ext>
            </a:extLst>
          </p:cNvPr>
          <p:cNvSpPr txBox="1"/>
          <p:nvPr/>
        </p:nvSpPr>
        <p:spPr>
          <a:xfrm>
            <a:off x="450829" y="5599747"/>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Estáis</a:t>
            </a:r>
            <a:r>
              <a:rPr lang="en-GB" sz="2800" dirty="0">
                <a:latin typeface="Century Gothic" panose="020B0502020202020204" pitchFamily="34" charset="0"/>
              </a:rPr>
              <a:t> </a:t>
            </a:r>
            <a:r>
              <a:rPr lang="en-GB" sz="2800" dirty="0" err="1">
                <a:latin typeface="Century Gothic" panose="020B0502020202020204" pitchFamily="34" charset="0"/>
              </a:rPr>
              <a:t>pálidas</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30" name="TextBox 12">
            <a:extLst>
              <a:ext uri="{FF2B5EF4-FFF2-40B4-BE49-F238E27FC236}">
                <a16:creationId xmlns:a16="http://schemas.microsoft.com/office/drawing/2014/main" id="{728F80D7-E421-314E-9BFB-2C255E684E8B}"/>
              </a:ext>
            </a:extLst>
          </p:cNvPr>
          <p:cNvSpPr txBox="1"/>
          <p:nvPr/>
        </p:nvSpPr>
        <p:spPr>
          <a:xfrm>
            <a:off x="4208519" y="5076527"/>
            <a:ext cx="7664826" cy="523220"/>
          </a:xfrm>
          <a:prstGeom prst="rect">
            <a:avLst/>
          </a:prstGeom>
          <a:noFill/>
        </p:spPr>
        <p:txBody>
          <a:bodyPr wrap="square" rtlCol="0">
            <a:spAutoFit/>
          </a:bodyPr>
          <a:lstStyle/>
          <a:p>
            <a:pPr lvl="0">
              <a:defRPr/>
            </a:pPr>
            <a:r>
              <a:rPr lang="en-GB" sz="2800" dirty="0">
                <a:latin typeface="Century Gothic" panose="020B0502020202020204" pitchFamily="34" charset="0"/>
              </a:rPr>
              <a:t>You (all) are pale (i.e. have pale skin.).</a:t>
            </a:r>
          </a:p>
        </p:txBody>
      </p:sp>
      <p:sp>
        <p:nvSpPr>
          <p:cNvPr id="31" name="TextBox 12">
            <a:extLst>
              <a:ext uri="{FF2B5EF4-FFF2-40B4-BE49-F238E27FC236}">
                <a16:creationId xmlns:a16="http://schemas.microsoft.com/office/drawing/2014/main" id="{4EC668DE-7E08-684D-8B63-2A90A8D7FB5B}"/>
              </a:ext>
            </a:extLst>
          </p:cNvPr>
          <p:cNvSpPr txBox="1"/>
          <p:nvPr/>
        </p:nvSpPr>
        <p:spPr>
          <a:xfrm>
            <a:off x="4208518" y="5599747"/>
            <a:ext cx="6218182" cy="523220"/>
          </a:xfrm>
          <a:prstGeom prst="rect">
            <a:avLst/>
          </a:prstGeom>
          <a:noFill/>
        </p:spPr>
        <p:txBody>
          <a:bodyPr wrap="square" rtlCol="0">
            <a:spAutoFit/>
          </a:bodyPr>
          <a:lstStyle/>
          <a:p>
            <a:pPr lvl="0">
              <a:defRPr/>
            </a:pPr>
            <a:r>
              <a:rPr lang="en-GB" sz="2800" dirty="0">
                <a:latin typeface="Century Gothic" panose="020B0502020202020204" pitchFamily="34" charset="0"/>
              </a:rPr>
              <a:t>You (all) look/are looking pale.</a:t>
            </a:r>
          </a:p>
        </p:txBody>
      </p:sp>
      <p:sp>
        <p:nvSpPr>
          <p:cNvPr id="17" name="Llamada rectangular redondeada 16">
            <a:extLst>
              <a:ext uri="{FF2B5EF4-FFF2-40B4-BE49-F238E27FC236}">
                <a16:creationId xmlns:a16="http://schemas.microsoft.com/office/drawing/2014/main" id="{18590069-0AC2-C64D-A44D-572A4925D7EE}"/>
              </a:ext>
            </a:extLst>
          </p:cNvPr>
          <p:cNvSpPr/>
          <p:nvPr/>
        </p:nvSpPr>
        <p:spPr>
          <a:xfrm>
            <a:off x="3999734" y="2151148"/>
            <a:ext cx="7664826" cy="2843096"/>
          </a:xfrm>
          <a:prstGeom prst="wedgeRoundRectCallout">
            <a:avLst>
              <a:gd name="adj1" fmla="val -59029"/>
              <a:gd name="adj2" fmla="val 16267"/>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400" dirty="0">
                <a:solidFill>
                  <a:schemeClr val="tx1"/>
                </a:solidFill>
              </a:rPr>
              <a:t>Remember</a:t>
            </a:r>
            <a:r>
              <a:rPr lang="en-GB" sz="2400" dirty="0">
                <a:solidFill>
                  <a:schemeClr val="tx1"/>
                </a:solidFill>
              </a:rPr>
              <a:t>! T</a:t>
            </a:r>
            <a:r>
              <a:rPr lang="es-GB" sz="2400" dirty="0">
                <a:solidFill>
                  <a:schemeClr val="tx1"/>
                </a:solidFill>
              </a:rPr>
              <a:t>he adjective agrees in gender </a:t>
            </a:r>
            <a:r>
              <a:rPr lang="en-GB" sz="2400" b="1" dirty="0">
                <a:solidFill>
                  <a:schemeClr val="tx1"/>
                </a:solidFill>
              </a:rPr>
              <a:t>and </a:t>
            </a:r>
            <a:r>
              <a:rPr lang="en-GB" sz="2400" dirty="0">
                <a:solidFill>
                  <a:schemeClr val="tx1"/>
                </a:solidFill>
              </a:rPr>
              <a:t>number </a:t>
            </a:r>
            <a:r>
              <a:rPr lang="es-GB" sz="2400" dirty="0">
                <a:solidFill>
                  <a:schemeClr val="tx1"/>
                </a:solidFill>
              </a:rPr>
              <a:t>with the people you are talking to. </a:t>
            </a:r>
          </a:p>
          <a:p>
            <a:r>
              <a:rPr lang="es-GB" sz="2400" b="1" dirty="0">
                <a:solidFill>
                  <a:schemeClr val="tx1"/>
                </a:solidFill>
              </a:rPr>
              <a:t>-es </a:t>
            </a:r>
            <a:r>
              <a:rPr lang="es-GB" sz="2400" dirty="0">
                <a:solidFill>
                  <a:schemeClr val="tx1"/>
                </a:solidFill>
              </a:rPr>
              <a:t>to males and females when the adjective doesn’t end in a vowel.</a:t>
            </a:r>
          </a:p>
          <a:p>
            <a:r>
              <a:rPr lang="es-GB" sz="2400" b="1" dirty="0">
                <a:solidFill>
                  <a:schemeClr val="tx1"/>
                </a:solidFill>
              </a:rPr>
              <a:t>-os </a:t>
            </a:r>
            <a:r>
              <a:rPr lang="es-GB" sz="2400" dirty="0">
                <a:solidFill>
                  <a:schemeClr val="tx1"/>
                </a:solidFill>
              </a:rPr>
              <a:t>to only males or a mixed group of males and females. </a:t>
            </a:r>
          </a:p>
          <a:p>
            <a:r>
              <a:rPr lang="es-GB" sz="2400" b="1" dirty="0">
                <a:solidFill>
                  <a:schemeClr val="tx1"/>
                </a:solidFill>
              </a:rPr>
              <a:t>-as</a:t>
            </a:r>
            <a:r>
              <a:rPr lang="es-GB" sz="2400" dirty="0">
                <a:solidFill>
                  <a:schemeClr val="tx1"/>
                </a:solidFill>
              </a:rPr>
              <a:t> to only females.</a:t>
            </a:r>
          </a:p>
        </p:txBody>
      </p:sp>
    </p:spTree>
    <p:extLst>
      <p:ext uri="{BB962C8B-B14F-4D97-AF65-F5344CB8AC3E}">
        <p14:creationId xmlns:p14="http://schemas.microsoft.com/office/powerpoint/2010/main" val="32582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bg/>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9" grpId="0"/>
      <p:bldP spid="31" grpId="0"/>
      <p:bldP spid="17"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10315575" y="117244"/>
            <a:ext cx="176361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321256" y="145067"/>
            <a:ext cx="1757932" cy="400919"/>
          </a:xfrm>
        </p:spPr>
        <p:txBody>
          <a:bodyPr>
            <a:normAutofit/>
          </a:bodyPr>
          <a:lstStyle/>
          <a:p>
            <a:r>
              <a:rPr lang="en-GB" sz="2000" b="1" dirty="0" err="1">
                <a:solidFill>
                  <a:schemeClr val="bg1"/>
                </a:solidFill>
              </a:rPr>
              <a:t>vocabulario</a:t>
            </a:r>
            <a:endParaRPr lang="en-GB" sz="20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47434" y="177474"/>
            <a:ext cx="7293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Lee las frases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Qué</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significan</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extLst>
              <p:ext uri="{D42A27DB-BD31-4B8C-83A1-F6EECF244321}">
                <p14:modId xmlns:p14="http://schemas.microsoft.com/office/powerpoint/2010/main" val="774053778"/>
              </p:ext>
            </p:extLst>
          </p:nvPr>
        </p:nvGraphicFramePr>
        <p:xfrm>
          <a:off x="147434" y="1087708"/>
          <a:ext cx="11893207" cy="5144421"/>
        </p:xfrm>
        <a:graphic>
          <a:graphicData uri="http://schemas.openxmlformats.org/drawingml/2006/table">
            <a:tbl>
              <a:tblPr firstRow="1" bandRow="1">
                <a:tableStyleId>{5DA37D80-6434-44D0-A028-1B22A696006F}</a:tableStyleId>
              </a:tblPr>
              <a:tblGrid>
                <a:gridCol w="6406343">
                  <a:extLst>
                    <a:ext uri="{9D8B030D-6E8A-4147-A177-3AD203B41FA5}">
                      <a16:colId xmlns:a16="http://schemas.microsoft.com/office/drawing/2014/main" val="1481478855"/>
                    </a:ext>
                  </a:extLst>
                </a:gridCol>
                <a:gridCol w="5486864">
                  <a:extLst>
                    <a:ext uri="{9D8B030D-6E8A-4147-A177-3AD203B41FA5}">
                      <a16:colId xmlns:a16="http://schemas.microsoft.com/office/drawing/2014/main" val="17679407"/>
                    </a:ext>
                  </a:extLst>
                </a:gridCol>
              </a:tblGrid>
              <a:tr h="550307">
                <a:tc>
                  <a:txBody>
                    <a:bodyPr/>
                    <a:lstStyle/>
                    <a:p>
                      <a:endParaRPr lang="es-GB" sz="2400" dirty="0">
                        <a:solidFill>
                          <a:schemeClr val="tx1"/>
                        </a:solidFill>
                      </a:endParaRPr>
                    </a:p>
                  </a:txBody>
                  <a:tcPr/>
                </a:tc>
                <a:tc>
                  <a:txBody>
                    <a:bodyPr/>
                    <a:lstStyle/>
                    <a:p>
                      <a:pPr algn="ctr"/>
                      <a:r>
                        <a:rPr lang="es-GB" sz="2400" dirty="0">
                          <a:solidFill>
                            <a:schemeClr val="tx1"/>
                          </a:solidFill>
                        </a:rPr>
                        <a:t>¿Qué significan las frases?</a:t>
                      </a:r>
                    </a:p>
                  </a:txBody>
                  <a:tcPr/>
                </a:tc>
                <a:extLst>
                  <a:ext uri="{0D108BD9-81ED-4DB2-BD59-A6C34878D82A}">
                    <a16:rowId xmlns:a16="http://schemas.microsoft.com/office/drawing/2014/main" val="3998798577"/>
                  </a:ext>
                </a:extLst>
              </a:tr>
              <a:tr h="808616">
                <a:tc>
                  <a:txBody>
                    <a:bodyPr/>
                    <a:lstStyle/>
                    <a:p>
                      <a:r>
                        <a:rPr lang="es-GB" sz="2400" dirty="0">
                          <a:solidFill>
                            <a:schemeClr val="tx1"/>
                          </a:solidFill>
                        </a:rPr>
                        <a:t>1. </a:t>
                      </a:r>
                      <a:r>
                        <a:rPr lang="es-ES" sz="2400" dirty="0">
                          <a:solidFill>
                            <a:schemeClr val="tx1"/>
                          </a:solidFill>
                        </a:rPr>
                        <a:t>Hoy pasáis el día en casa por un dolor de cabeza. ¡</a:t>
                      </a:r>
                      <a:r>
                        <a:rPr lang="es-ES" sz="2400" b="1" dirty="0">
                          <a:solidFill>
                            <a:schemeClr val="tx1"/>
                          </a:solidFill>
                        </a:rPr>
                        <a:t>Estáis pálidos</a:t>
                      </a:r>
                      <a:r>
                        <a:rPr lang="es-ES" sz="2400" dirty="0">
                          <a:solidFill>
                            <a:schemeClr val="tx1"/>
                          </a:solidFill>
                        </a:rPr>
                        <a:t>!</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3364388296"/>
                  </a:ext>
                </a:extLst>
              </a:tr>
              <a:tr h="909352">
                <a:tc>
                  <a:txBody>
                    <a:bodyPr/>
                    <a:lstStyle/>
                    <a:p>
                      <a:r>
                        <a:rPr lang="es-GB" sz="2400" dirty="0">
                          <a:solidFill>
                            <a:schemeClr val="tx1"/>
                          </a:solidFill>
                        </a:rPr>
                        <a:t>2. </a:t>
                      </a:r>
                      <a:r>
                        <a:rPr lang="es-ES" sz="2400" dirty="0">
                          <a:solidFill>
                            <a:schemeClr val="tx1"/>
                          </a:solidFill>
                        </a:rPr>
                        <a:t>Después de cuarenta días de entrenamiento </a:t>
                      </a:r>
                      <a:r>
                        <a:rPr lang="es-ES" sz="2400" b="1" dirty="0">
                          <a:solidFill>
                            <a:schemeClr val="tx1"/>
                          </a:solidFill>
                        </a:rPr>
                        <a:t>estáis muy delgados</a:t>
                      </a:r>
                      <a:r>
                        <a:rPr lang="es-ES" sz="2400" dirty="0">
                          <a:solidFill>
                            <a:schemeClr val="tx1"/>
                          </a:solidFill>
                        </a:rPr>
                        <a:t>.</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1131220993"/>
                  </a:ext>
                </a:extLst>
              </a:tr>
              <a:tr h="607941">
                <a:tc>
                  <a:txBody>
                    <a:bodyPr/>
                    <a:lstStyle/>
                    <a:p>
                      <a:r>
                        <a:rPr lang="es-GB" sz="2400" dirty="0">
                          <a:solidFill>
                            <a:schemeClr val="tx1"/>
                          </a:solidFill>
                        </a:rPr>
                        <a:t>3</a:t>
                      </a:r>
                      <a:r>
                        <a:rPr lang="es-GB" sz="2400">
                          <a:solidFill>
                            <a:schemeClr val="tx1"/>
                          </a:solidFill>
                        </a:rPr>
                        <a:t>. </a:t>
                      </a:r>
                      <a:r>
                        <a:rPr lang="es-ES" sz="2400" b="1" dirty="0">
                          <a:solidFill>
                            <a:schemeClr val="tx1"/>
                          </a:solidFill>
                        </a:rPr>
                        <a:t>Sois demasiado jóvenes </a:t>
                      </a:r>
                      <a:r>
                        <a:rPr lang="es-ES" sz="2400" b="0" dirty="0">
                          <a:solidFill>
                            <a:schemeClr val="tx1"/>
                          </a:solidFill>
                        </a:rPr>
                        <a:t>para jugar en este equipo.</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2824358541"/>
                  </a:ext>
                </a:extLst>
              </a:tr>
              <a:tr h="607941">
                <a:tc>
                  <a:txBody>
                    <a:bodyPr/>
                    <a:lstStyle/>
                    <a:p>
                      <a:r>
                        <a:rPr lang="es-GB" sz="2400" dirty="0">
                          <a:solidFill>
                            <a:schemeClr val="tx1"/>
                          </a:solidFill>
                        </a:rPr>
                        <a:t>4. </a:t>
                      </a:r>
                      <a:r>
                        <a:rPr lang="es-ES" sz="2400" b="0" dirty="0">
                          <a:solidFill>
                            <a:schemeClr val="tx1"/>
                          </a:solidFill>
                        </a:rPr>
                        <a:t>Jugáis bien aunque </a:t>
                      </a:r>
                      <a:r>
                        <a:rPr lang="es-ES" sz="2400" b="1" dirty="0">
                          <a:solidFill>
                            <a:schemeClr val="tx1"/>
                          </a:solidFill>
                        </a:rPr>
                        <a:t>sois nuevos</a:t>
                      </a:r>
                      <a:r>
                        <a:rPr lang="es-ES" sz="2400" b="0" dirty="0">
                          <a:solidFill>
                            <a:schemeClr val="tx1"/>
                          </a:solidFill>
                        </a:rPr>
                        <a:t>.</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2330219871"/>
                  </a:ext>
                </a:extLst>
              </a:tr>
              <a:tr h="607941">
                <a:tc>
                  <a:txBody>
                    <a:bodyPr/>
                    <a:lstStyle/>
                    <a:p>
                      <a:r>
                        <a:rPr lang="es-GB" sz="2400" dirty="0">
                          <a:solidFill>
                            <a:schemeClr val="tx1"/>
                          </a:solidFill>
                        </a:rPr>
                        <a:t>5</a:t>
                      </a:r>
                      <a:r>
                        <a:rPr lang="es-GB" sz="2400">
                          <a:solidFill>
                            <a:schemeClr val="tx1"/>
                          </a:solidFill>
                        </a:rPr>
                        <a:t>. </a:t>
                      </a:r>
                      <a:r>
                        <a:rPr lang="es-GB" sz="2400" b="1">
                          <a:solidFill>
                            <a:schemeClr val="tx1"/>
                          </a:solidFill>
                        </a:rPr>
                        <a:t>No est</a:t>
                      </a:r>
                      <a:r>
                        <a:rPr lang="es-ES" sz="2400" b="1" dirty="0" err="1">
                          <a:solidFill>
                            <a:schemeClr val="tx1"/>
                          </a:solidFill>
                        </a:rPr>
                        <a:t>áis</a:t>
                      </a:r>
                      <a:r>
                        <a:rPr lang="es-ES" sz="2400" b="1" dirty="0">
                          <a:solidFill>
                            <a:schemeClr val="tx1"/>
                          </a:solidFill>
                        </a:rPr>
                        <a:t> gordos, </a:t>
                      </a:r>
                      <a:r>
                        <a:rPr lang="en-GB" sz="2400" b="0" dirty="0" err="1">
                          <a:solidFill>
                            <a:schemeClr val="tx1"/>
                          </a:solidFill>
                        </a:rPr>
                        <a:t>estáis</a:t>
                      </a:r>
                      <a:r>
                        <a:rPr lang="en-GB" sz="2400" b="0" dirty="0">
                          <a:solidFill>
                            <a:schemeClr val="tx1"/>
                          </a:solidFill>
                        </a:rPr>
                        <a:t> </a:t>
                      </a:r>
                      <a:r>
                        <a:rPr lang="en-GB" sz="2400" b="0" dirty="0" err="1">
                          <a:solidFill>
                            <a:schemeClr val="tx1"/>
                          </a:solidFill>
                        </a:rPr>
                        <a:t>en</a:t>
                      </a:r>
                      <a:r>
                        <a:rPr lang="en-GB" sz="2400" b="0" dirty="0">
                          <a:solidFill>
                            <a:schemeClr val="tx1"/>
                          </a:solidFill>
                        </a:rPr>
                        <a:t> forma.</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3526490231"/>
                  </a:ext>
                </a:extLst>
              </a:tr>
              <a:tr h="607941">
                <a:tc>
                  <a:txBody>
                    <a:bodyPr/>
                    <a:lstStyle/>
                    <a:p>
                      <a:r>
                        <a:rPr lang="es-GB" sz="2400" dirty="0">
                          <a:solidFill>
                            <a:schemeClr val="tx1"/>
                          </a:solidFill>
                        </a:rPr>
                        <a:t>6</a:t>
                      </a:r>
                      <a:r>
                        <a:rPr lang="es-GB" sz="2400">
                          <a:solidFill>
                            <a:schemeClr val="tx1"/>
                          </a:solidFill>
                        </a:rPr>
                        <a:t>. </a:t>
                      </a:r>
                      <a:r>
                        <a:rPr lang="es-ES" sz="2400" b="1" dirty="0">
                          <a:solidFill>
                            <a:schemeClr val="tx1"/>
                          </a:solidFill>
                        </a:rPr>
                        <a:t>Sois los jugadores más bajos</a:t>
                      </a:r>
                      <a:r>
                        <a:rPr lang="es-ES" sz="2400" dirty="0">
                          <a:solidFill>
                            <a:schemeClr val="tx1"/>
                          </a:solidFill>
                        </a:rPr>
                        <a:t>, pero los más rápidos.</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232994816"/>
                  </a:ext>
                </a:extLst>
              </a:tr>
            </a:tbl>
          </a:graphicData>
        </a:graphic>
      </p:graphicFrame>
      <p:sp>
        <p:nvSpPr>
          <p:cNvPr id="17" name="TextBox 5">
            <a:extLst>
              <a:ext uri="{FF2B5EF4-FFF2-40B4-BE49-F238E27FC236}">
                <a16:creationId xmlns:a16="http://schemas.microsoft.com/office/drawing/2014/main" id="{05E3C8A6-008B-A54B-B2E3-EBBAF2023B56}"/>
              </a:ext>
            </a:extLst>
          </p:cNvPr>
          <p:cNvSpPr txBox="1"/>
          <p:nvPr/>
        </p:nvSpPr>
        <p:spPr>
          <a:xfrm>
            <a:off x="83853" y="626043"/>
            <a:ext cx="9653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Write the meaning of the bold phrases.</a:t>
            </a:r>
          </a:p>
        </p:txBody>
      </p:sp>
      <p:sp>
        <p:nvSpPr>
          <p:cNvPr id="5" name="CuadroTexto 4">
            <a:extLst>
              <a:ext uri="{FF2B5EF4-FFF2-40B4-BE49-F238E27FC236}">
                <a16:creationId xmlns:a16="http://schemas.microsoft.com/office/drawing/2014/main" id="{6193B883-A2A0-2046-8FC8-BAEAB60FD9AC}"/>
              </a:ext>
            </a:extLst>
          </p:cNvPr>
          <p:cNvSpPr txBox="1"/>
          <p:nvPr/>
        </p:nvSpPr>
        <p:spPr>
          <a:xfrm>
            <a:off x="6537401" y="1813166"/>
            <a:ext cx="221086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200" dirty="0">
                <a:latin typeface="Century Gothic" panose="020F0302020204030204"/>
              </a:rPr>
              <a:t>E</a:t>
            </a:r>
            <a:r>
              <a:rPr kumimoji="0" lang="es-GB" sz="2200" b="0" i="0" u="none" strike="noStrike" kern="1200" cap="none" spc="0" normalizeH="0" baseline="0" noProof="0" dirty="0">
                <a:ln>
                  <a:noFill/>
                </a:ln>
                <a:effectLst/>
                <a:uLnTx/>
                <a:uFillTx/>
                <a:latin typeface="Century Gothic" panose="020F0302020204030204"/>
                <a:ea typeface="+mn-ea"/>
                <a:cs typeface="+mn-cs"/>
              </a:rPr>
              <a:t>stáis pálidos =</a:t>
            </a:r>
          </a:p>
        </p:txBody>
      </p:sp>
      <p:sp>
        <p:nvSpPr>
          <p:cNvPr id="22" name="CuadroTexto 21">
            <a:extLst>
              <a:ext uri="{FF2B5EF4-FFF2-40B4-BE49-F238E27FC236}">
                <a16:creationId xmlns:a16="http://schemas.microsoft.com/office/drawing/2014/main" id="{D55800B6-2D3C-E149-975C-53C833BCAA72}"/>
              </a:ext>
            </a:extLst>
          </p:cNvPr>
          <p:cNvSpPr txBox="1"/>
          <p:nvPr/>
        </p:nvSpPr>
        <p:spPr>
          <a:xfrm>
            <a:off x="6564016" y="3324434"/>
            <a:ext cx="369684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sois demasiado jóvenes</a:t>
            </a:r>
            <a:r>
              <a:rPr kumimoji="0" lang="es-GB" sz="2200" b="0" i="0" u="none" strike="noStrike" kern="1200" cap="none" spc="0" normalizeH="0" baseline="0" noProof="0">
                <a:ln>
                  <a:noFill/>
                </a:ln>
                <a:effectLst/>
                <a:uLnTx/>
                <a:uFillTx/>
                <a:latin typeface="Century Gothic" panose="020F0302020204030204"/>
                <a:ea typeface="+mn-ea"/>
                <a:cs typeface="+mn-cs"/>
              </a:rPr>
              <a:t> </a:t>
            </a:r>
            <a:r>
              <a:rPr kumimoji="0" lang="es-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6526160" y="4283618"/>
            <a:ext cx="198002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sois nuevos </a:t>
            </a:r>
            <a:r>
              <a:rPr kumimoji="0" lang="es-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6564016" y="4880130"/>
            <a:ext cx="259718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No estáis gordos</a:t>
            </a:r>
            <a:r>
              <a:rPr kumimoji="0" lang="es-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6587449" y="5389148"/>
            <a:ext cx="425629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Sois los jugadores más bajos =</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8CC638B5-C1FF-6E4C-A9BB-1A2462D92924}"/>
              </a:ext>
            </a:extLst>
          </p:cNvPr>
          <p:cNvSpPr txBox="1"/>
          <p:nvPr/>
        </p:nvSpPr>
        <p:spPr>
          <a:xfrm>
            <a:off x="8772318" y="1684513"/>
            <a:ext cx="32255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you look/are looking pale</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F304A025-992E-754F-83AB-87D1F060713C}"/>
              </a:ext>
            </a:extLst>
          </p:cNvPr>
          <p:cNvSpPr txBox="1"/>
          <p:nvPr/>
        </p:nvSpPr>
        <p:spPr>
          <a:xfrm>
            <a:off x="6566609" y="3687106"/>
            <a:ext cx="27190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effectLst/>
                <a:uLnTx/>
                <a:uFillTx/>
                <a:latin typeface="Century Gothic" panose="020F0302020204030204"/>
                <a:ea typeface="+mn-ea"/>
                <a:cs typeface="+mn-cs"/>
              </a:rPr>
              <a:t>you</a:t>
            </a:r>
            <a:r>
              <a:rPr kumimoji="0" lang="es-ES" sz="2200" b="0" i="0" u="none" strike="noStrike" kern="1200" cap="none" spc="0" normalizeH="0" baseline="0" noProof="0" dirty="0">
                <a:ln>
                  <a:noFill/>
                </a:ln>
                <a:effectLst/>
                <a:uLnTx/>
                <a:uFillTx/>
                <a:latin typeface="Century Gothic" panose="020F0302020204030204"/>
                <a:ea typeface="+mn-ea"/>
                <a:cs typeface="+mn-cs"/>
              </a:rPr>
              <a:t> are </a:t>
            </a:r>
            <a:r>
              <a:rPr kumimoji="0" lang="es-ES" sz="2200" b="0" i="0" u="none" strike="noStrike" kern="1200" cap="none" spc="0" normalizeH="0" baseline="0" noProof="0" dirty="0" err="1">
                <a:ln>
                  <a:noFill/>
                </a:ln>
                <a:effectLst/>
                <a:uLnTx/>
                <a:uFillTx/>
                <a:latin typeface="Century Gothic" panose="020F0302020204030204"/>
                <a:ea typeface="+mn-ea"/>
                <a:cs typeface="+mn-cs"/>
              </a:rPr>
              <a:t>too</a:t>
            </a:r>
            <a:r>
              <a:rPr kumimoji="0" lang="es-ES" sz="2200" b="0" i="0" u="none" strike="noStrike" kern="1200" cap="none" spc="0" normalizeH="0" baseline="0" noProof="0" dirty="0">
                <a:ln>
                  <a:noFill/>
                </a:ln>
                <a:effectLst/>
                <a:uLnTx/>
                <a:uFillTx/>
                <a:latin typeface="Century Gothic" panose="020F0302020204030204"/>
                <a:ea typeface="+mn-ea"/>
                <a:cs typeface="+mn-cs"/>
              </a:rPr>
              <a:t> </a:t>
            </a:r>
            <a:r>
              <a:rPr kumimoji="0" lang="es-ES" sz="2200" b="0" i="0" u="none" strike="noStrike" kern="1200" cap="none" spc="0" normalizeH="0" baseline="0" noProof="0">
                <a:ln>
                  <a:noFill/>
                </a:ln>
                <a:effectLst/>
                <a:uLnTx/>
                <a:uFillTx/>
                <a:latin typeface="Century Gothic" panose="020F0302020204030204"/>
                <a:ea typeface="+mn-ea"/>
                <a:cs typeface="+mn-cs"/>
              </a:rPr>
              <a:t>young</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38" name="CuadroTexto 37">
            <a:extLst>
              <a:ext uri="{FF2B5EF4-FFF2-40B4-BE49-F238E27FC236}">
                <a16:creationId xmlns:a16="http://schemas.microsoft.com/office/drawing/2014/main" id="{AF55F5B1-90B7-F047-963B-62807DF544AB}"/>
              </a:ext>
            </a:extLst>
          </p:cNvPr>
          <p:cNvSpPr txBox="1"/>
          <p:nvPr/>
        </p:nvSpPr>
        <p:spPr>
          <a:xfrm>
            <a:off x="8356056" y="4260249"/>
            <a:ext cx="391164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effectLst/>
                <a:uLnTx/>
                <a:uFillTx/>
                <a:latin typeface="Century Gothic" panose="020F0302020204030204"/>
                <a:ea typeface="+mn-ea"/>
                <a:cs typeface="+mn-cs"/>
              </a:rPr>
              <a:t>you</a:t>
            </a:r>
            <a:r>
              <a:rPr kumimoji="0" lang="es-ES" sz="2200" b="0" i="0" u="none" strike="noStrike" kern="1200" cap="none" spc="0" normalizeH="0" baseline="0" noProof="0" dirty="0">
                <a:ln>
                  <a:noFill/>
                </a:ln>
                <a:effectLst/>
                <a:uLnTx/>
                <a:uFillTx/>
                <a:latin typeface="Century Gothic" panose="020F0302020204030204"/>
                <a:ea typeface="+mn-ea"/>
                <a:cs typeface="+mn-cs"/>
              </a:rPr>
              <a:t> are new (to </a:t>
            </a:r>
            <a:r>
              <a:rPr kumimoji="0" lang="es-ES" sz="2200" b="0" i="0" u="none" strike="noStrike" kern="1200" cap="none" spc="0" normalizeH="0" baseline="0" noProof="0" dirty="0" err="1">
                <a:ln>
                  <a:noFill/>
                </a:ln>
                <a:effectLst/>
                <a:uLnTx/>
                <a:uFillTx/>
                <a:latin typeface="Century Gothic" panose="020F0302020204030204"/>
                <a:ea typeface="+mn-ea"/>
                <a:cs typeface="+mn-cs"/>
              </a:rPr>
              <a:t>the</a:t>
            </a:r>
            <a:r>
              <a:rPr kumimoji="0" lang="es-ES" sz="2200" b="0" i="0" u="none" strike="noStrike" kern="1200" cap="none" spc="0" normalizeH="0" baseline="0" noProof="0" dirty="0">
                <a:ln>
                  <a:noFill/>
                </a:ln>
                <a:effectLst/>
                <a:uLnTx/>
                <a:uFillTx/>
                <a:latin typeface="Century Gothic" panose="020F0302020204030204"/>
                <a:ea typeface="+mn-ea"/>
                <a:cs typeface="+mn-cs"/>
              </a:rPr>
              <a:t> </a:t>
            </a:r>
            <a:r>
              <a:rPr kumimoji="0" lang="es-ES" sz="2200" b="0" i="0" u="none" strike="noStrike" kern="1200" cap="none" spc="0" normalizeH="0" baseline="0" noProof="0" dirty="0" err="1">
                <a:ln>
                  <a:noFill/>
                </a:ln>
                <a:effectLst/>
                <a:uLnTx/>
                <a:uFillTx/>
                <a:latin typeface="Century Gothic" panose="020F0302020204030204"/>
                <a:ea typeface="+mn-ea"/>
                <a:cs typeface="+mn-cs"/>
              </a:rPr>
              <a:t>team</a:t>
            </a:r>
            <a:r>
              <a:rPr kumimoji="0" lang="es-ES" sz="2200" b="0" i="0" u="none" strike="noStrike" kern="1200" cap="none" spc="0" normalizeH="0" baseline="0" noProof="0" dirty="0">
                <a:ln>
                  <a:noFill/>
                </a:ln>
                <a:effectLst/>
                <a:uLnTx/>
                <a:uFillTx/>
                <a:latin typeface="Century Gothic" panose="020F0302020204030204"/>
                <a:ea typeface="+mn-ea"/>
                <a:cs typeface="+mn-cs"/>
              </a:rPr>
              <a:t>)</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43" name="CuadroTexto 42">
            <a:extLst>
              <a:ext uri="{FF2B5EF4-FFF2-40B4-BE49-F238E27FC236}">
                <a16:creationId xmlns:a16="http://schemas.microsoft.com/office/drawing/2014/main" id="{0BF162A4-D5E0-D64E-B864-E90CC165110B}"/>
              </a:ext>
            </a:extLst>
          </p:cNvPr>
          <p:cNvSpPr txBox="1"/>
          <p:nvPr/>
        </p:nvSpPr>
        <p:spPr>
          <a:xfrm>
            <a:off x="9246161" y="4886400"/>
            <a:ext cx="27680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effectLst/>
                <a:uLnTx/>
                <a:uFillTx/>
                <a:latin typeface="Century Gothic" panose="020F0302020204030204"/>
                <a:ea typeface="+mn-ea"/>
                <a:cs typeface="+mn-cs"/>
              </a:rPr>
              <a:t>You</a:t>
            </a:r>
            <a:r>
              <a:rPr kumimoji="0" lang="es-ES" sz="2200" b="0" i="0" u="none" strike="noStrike" kern="1200" cap="none" spc="0" normalizeH="0" baseline="0" noProof="0" dirty="0">
                <a:ln>
                  <a:noFill/>
                </a:ln>
                <a:effectLst/>
                <a:uLnTx/>
                <a:uFillTx/>
                <a:latin typeface="Century Gothic" panose="020F0302020204030204"/>
                <a:ea typeface="+mn-ea"/>
                <a:cs typeface="+mn-cs"/>
              </a:rPr>
              <a:t> </a:t>
            </a:r>
            <a:r>
              <a:rPr kumimoji="0" lang="es-ES" sz="2200" b="0" i="0" u="none" strike="noStrike" kern="1200" cap="none" spc="0" normalizeH="0" baseline="0" noProof="0" dirty="0" err="1">
                <a:ln>
                  <a:noFill/>
                </a:ln>
                <a:effectLst/>
                <a:uLnTx/>
                <a:uFillTx/>
                <a:latin typeface="Century Gothic" panose="020F0302020204030204"/>
                <a:ea typeface="+mn-ea"/>
                <a:cs typeface="+mn-cs"/>
              </a:rPr>
              <a:t>don’t</a:t>
            </a:r>
            <a:r>
              <a:rPr kumimoji="0" lang="es-ES" sz="2200" b="0" i="0" u="none" strike="noStrike" kern="1200" cap="none" spc="0" normalizeH="0" baseline="0" noProof="0" dirty="0">
                <a:ln>
                  <a:noFill/>
                </a:ln>
                <a:effectLst/>
                <a:uLnTx/>
                <a:uFillTx/>
                <a:latin typeface="Century Gothic" panose="020F0302020204030204"/>
                <a:ea typeface="+mn-ea"/>
                <a:cs typeface="+mn-cs"/>
              </a:rPr>
              <a:t> look </a:t>
            </a:r>
            <a:r>
              <a:rPr kumimoji="0" lang="es-ES" sz="2200" b="0" i="0" u="none" strike="noStrike" kern="1200" cap="none" spc="0" normalizeH="0" baseline="0" noProof="0" dirty="0" err="1">
                <a:ln>
                  <a:noFill/>
                </a:ln>
                <a:effectLst/>
                <a:uLnTx/>
                <a:uFillTx/>
                <a:latin typeface="Century Gothic" panose="020F0302020204030204"/>
                <a:ea typeface="+mn-ea"/>
                <a:cs typeface="+mn-cs"/>
              </a:rPr>
              <a:t>fat</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50" name="CuadroTexto 49">
            <a:extLst>
              <a:ext uri="{FF2B5EF4-FFF2-40B4-BE49-F238E27FC236}">
                <a16:creationId xmlns:a16="http://schemas.microsoft.com/office/drawing/2014/main" id="{E3E83CEA-7190-D641-9063-F7DDF2E7203D}"/>
              </a:ext>
            </a:extLst>
          </p:cNvPr>
          <p:cNvSpPr txBox="1"/>
          <p:nvPr/>
        </p:nvSpPr>
        <p:spPr>
          <a:xfrm>
            <a:off x="6587449" y="5767135"/>
            <a:ext cx="44043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effectLst/>
                <a:uLnTx/>
                <a:uFillTx/>
                <a:latin typeface="Century Gothic" panose="020F0302020204030204"/>
                <a:ea typeface="+mn-ea"/>
                <a:cs typeface="+mn-cs"/>
              </a:rPr>
              <a:t>You</a:t>
            </a:r>
            <a:r>
              <a:rPr kumimoji="0" lang="es-ES" sz="2200" b="0" i="0" u="none" strike="noStrike" kern="1200" cap="none" spc="0" normalizeH="0" baseline="0" noProof="0" dirty="0">
                <a:ln>
                  <a:noFill/>
                </a:ln>
                <a:effectLst/>
                <a:uLnTx/>
                <a:uFillTx/>
                <a:latin typeface="Century Gothic" panose="020F0302020204030204"/>
                <a:ea typeface="+mn-ea"/>
                <a:cs typeface="+mn-cs"/>
              </a:rPr>
              <a:t> are </a:t>
            </a:r>
            <a:r>
              <a:rPr kumimoji="0" lang="es-ES" sz="2200" b="0" i="0" u="none" strike="noStrike" kern="1200" cap="none" spc="0" normalizeH="0" baseline="0" noProof="0" dirty="0" err="1">
                <a:ln>
                  <a:noFill/>
                </a:ln>
                <a:effectLst/>
                <a:uLnTx/>
                <a:uFillTx/>
                <a:latin typeface="Century Gothic" panose="020F0302020204030204"/>
                <a:ea typeface="+mn-ea"/>
                <a:cs typeface="+mn-cs"/>
              </a:rPr>
              <a:t>the</a:t>
            </a:r>
            <a:r>
              <a:rPr kumimoji="0" lang="es-ES" sz="2200" b="0" i="0" u="none" strike="noStrike" kern="1200" cap="none" spc="0" normalizeH="0" baseline="0" noProof="0" dirty="0">
                <a:ln>
                  <a:noFill/>
                </a:ln>
                <a:effectLst/>
                <a:uLnTx/>
                <a:uFillTx/>
                <a:latin typeface="Century Gothic" panose="020F0302020204030204"/>
                <a:ea typeface="+mn-ea"/>
                <a:cs typeface="+mn-cs"/>
              </a:rPr>
              <a:t> </a:t>
            </a:r>
            <a:r>
              <a:rPr kumimoji="0" lang="es-ES" sz="2200" b="0" i="0" u="none" strike="noStrike" kern="1200" cap="none" spc="0" normalizeH="0" baseline="0" noProof="0" dirty="0" err="1">
                <a:ln>
                  <a:noFill/>
                </a:ln>
                <a:effectLst/>
                <a:uLnTx/>
                <a:uFillTx/>
                <a:latin typeface="Century Gothic" panose="020F0302020204030204"/>
                <a:ea typeface="+mn-ea"/>
                <a:cs typeface="+mn-cs"/>
              </a:rPr>
              <a:t>shortest</a:t>
            </a:r>
            <a:r>
              <a:rPr kumimoji="0" lang="es-ES" sz="2200" b="0" i="0" u="none" strike="noStrike" kern="1200" cap="none" spc="0" normalizeH="0" baseline="0" noProof="0" dirty="0">
                <a:ln>
                  <a:noFill/>
                </a:ln>
                <a:effectLst/>
                <a:uLnTx/>
                <a:uFillTx/>
                <a:latin typeface="Century Gothic" panose="020F0302020204030204"/>
                <a:ea typeface="+mn-ea"/>
                <a:cs typeface="+mn-cs"/>
              </a:rPr>
              <a:t> </a:t>
            </a:r>
            <a:r>
              <a:rPr kumimoji="0" lang="es-ES" sz="2200" b="0" i="0" u="none" strike="noStrike" kern="1200" cap="none" spc="0" normalizeH="0" baseline="0" noProof="0" dirty="0" err="1">
                <a:ln>
                  <a:noFill/>
                </a:ln>
                <a:effectLst/>
                <a:uLnTx/>
                <a:uFillTx/>
                <a:latin typeface="Century Gothic" panose="020F0302020204030204"/>
                <a:ea typeface="+mn-ea"/>
                <a:cs typeface="+mn-cs"/>
              </a:rPr>
              <a:t>players</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27" name="CuadroTexto 4">
            <a:extLst>
              <a:ext uri="{FF2B5EF4-FFF2-40B4-BE49-F238E27FC236}">
                <a16:creationId xmlns:a16="http://schemas.microsoft.com/office/drawing/2014/main" id="{E6BBFAFF-46EE-EA45-B8E2-92F8DA55858D}"/>
              </a:ext>
            </a:extLst>
          </p:cNvPr>
          <p:cNvSpPr txBox="1"/>
          <p:nvPr/>
        </p:nvSpPr>
        <p:spPr>
          <a:xfrm>
            <a:off x="6587449" y="2447221"/>
            <a:ext cx="32255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estáis muy delgados =</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sp>
        <p:nvSpPr>
          <p:cNvPr id="31" name="CuadroTexto 29">
            <a:extLst>
              <a:ext uri="{FF2B5EF4-FFF2-40B4-BE49-F238E27FC236}">
                <a16:creationId xmlns:a16="http://schemas.microsoft.com/office/drawing/2014/main" id="{82783C48-66AB-844D-8DDF-84C18AC7CEFC}"/>
              </a:ext>
            </a:extLst>
          </p:cNvPr>
          <p:cNvSpPr txBox="1"/>
          <p:nvPr/>
        </p:nvSpPr>
        <p:spPr>
          <a:xfrm>
            <a:off x="6588473" y="2786130"/>
            <a:ext cx="56023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effectLst/>
                <a:uLnTx/>
                <a:uFillTx/>
                <a:latin typeface="Century Gothic" panose="020F0302020204030204"/>
                <a:ea typeface="+mn-ea"/>
                <a:cs typeface="+mn-cs"/>
              </a:rPr>
              <a:t>you</a:t>
            </a:r>
            <a:r>
              <a:rPr kumimoji="0" lang="es-ES" sz="2200" b="0" i="0" u="none" strike="noStrike" kern="1200" cap="none" spc="0" normalizeH="0" baseline="0" noProof="0" dirty="0">
                <a:ln>
                  <a:noFill/>
                </a:ln>
                <a:effectLst/>
                <a:uLnTx/>
                <a:uFillTx/>
                <a:latin typeface="Century Gothic" panose="020F0302020204030204"/>
                <a:ea typeface="+mn-ea"/>
                <a:cs typeface="+mn-cs"/>
              </a:rPr>
              <a:t> look/are </a:t>
            </a:r>
            <a:r>
              <a:rPr kumimoji="0" lang="es-ES" sz="2200" b="0" i="0" u="none" strike="noStrike" kern="1200" cap="none" spc="0" normalizeH="0" baseline="0" noProof="0" dirty="0" err="1">
                <a:ln>
                  <a:noFill/>
                </a:ln>
                <a:effectLst/>
                <a:uLnTx/>
                <a:uFillTx/>
                <a:latin typeface="Century Gothic" panose="020F0302020204030204"/>
                <a:ea typeface="+mn-ea"/>
                <a:cs typeface="+mn-cs"/>
              </a:rPr>
              <a:t>looking</a:t>
            </a:r>
            <a:r>
              <a:rPr kumimoji="0" lang="es-ES" sz="2200" b="0" i="0" u="none" strike="noStrike" kern="1200" cap="none" spc="0" normalizeH="0" baseline="0" noProof="0" dirty="0">
                <a:ln>
                  <a:noFill/>
                </a:ln>
                <a:effectLst/>
                <a:uLnTx/>
                <a:uFillTx/>
                <a:latin typeface="Century Gothic" panose="020F0302020204030204"/>
                <a:ea typeface="+mn-ea"/>
                <a:cs typeface="+mn-cs"/>
              </a:rPr>
              <a:t> </a:t>
            </a:r>
            <a:r>
              <a:rPr kumimoji="0" lang="es-ES" sz="2200" b="0" i="0" u="none" strike="noStrike" kern="1200" cap="none" spc="0" normalizeH="0" baseline="0" noProof="0" dirty="0" err="1">
                <a:ln>
                  <a:noFill/>
                </a:ln>
                <a:effectLst/>
                <a:uLnTx/>
                <a:uFillTx/>
                <a:latin typeface="Century Gothic" panose="020F0302020204030204"/>
                <a:ea typeface="+mn-ea"/>
                <a:cs typeface="+mn-cs"/>
              </a:rPr>
              <a:t>very</a:t>
            </a:r>
            <a:r>
              <a:rPr kumimoji="0" lang="es-ES" sz="2200" b="0" i="0" u="none" strike="noStrike" kern="1200" cap="none" spc="0" normalizeH="0" baseline="0" noProof="0" dirty="0">
                <a:ln>
                  <a:noFill/>
                </a:ln>
                <a:effectLst/>
                <a:uLnTx/>
                <a:uFillTx/>
                <a:latin typeface="Century Gothic" panose="020F0302020204030204"/>
                <a:ea typeface="+mn-ea"/>
                <a:cs typeface="+mn-cs"/>
              </a:rPr>
              <a:t> </a:t>
            </a:r>
            <a:r>
              <a:rPr kumimoji="0" lang="es-ES" sz="2200" b="0" i="0" u="none" strike="noStrike" kern="1200" cap="none" spc="0" normalizeH="0" baseline="0" noProof="0" dirty="0" err="1">
                <a:ln>
                  <a:noFill/>
                </a:ln>
                <a:effectLst/>
                <a:uLnTx/>
                <a:uFillTx/>
                <a:latin typeface="Century Gothic" panose="020F0302020204030204"/>
                <a:ea typeface="+mn-ea"/>
                <a:cs typeface="+mn-cs"/>
              </a:rPr>
              <a:t>thin</a:t>
            </a:r>
            <a:endParaRPr kumimoji="0" lang="es-GB" sz="2200" b="0" i="0" u="none" strike="noStrike" kern="1200" cap="none" spc="0" normalizeH="0" baseline="0" noProof="0" dirty="0">
              <a:ln>
                <a:noFill/>
              </a:ln>
              <a:effectLst/>
              <a:uLnTx/>
              <a:uFillTx/>
              <a:latin typeface="Century Gothic" panose="020F0302020204030204"/>
              <a:ea typeface="+mn-ea"/>
              <a:cs typeface="+mn-cs"/>
            </a:endParaRPr>
          </a:p>
        </p:txBody>
      </p:sp>
      <p:pic>
        <p:nvPicPr>
          <p:cNvPr id="7172" name="Picture 4" descr="fit clipart - Clip Art Library">
            <a:extLst>
              <a:ext uri="{FF2B5EF4-FFF2-40B4-BE49-F238E27FC236}">
                <a16:creationId xmlns:a16="http://schemas.microsoft.com/office/drawing/2014/main" id="{F842164C-3452-6248-8F8B-82C504F2E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0225" y="21735"/>
            <a:ext cx="794209" cy="90153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ootball Clip art - Football Cliparts Transparent png download ...">
            <a:extLst>
              <a:ext uri="{FF2B5EF4-FFF2-40B4-BE49-F238E27FC236}">
                <a16:creationId xmlns:a16="http://schemas.microsoft.com/office/drawing/2014/main" id="{5ED8F531-EEA4-CA4B-9DD5-4CD2A2F7D0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8975" y="236962"/>
            <a:ext cx="488074" cy="48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2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38" grpId="0"/>
      <p:bldP spid="43" grpId="0"/>
      <p:bldP spid="50"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4865914" cy="647577"/>
          </a:xfrm>
        </p:spPr>
        <p:txBody>
          <a:bodyPr>
            <a:normAutofit fontScale="90000"/>
          </a:bodyPr>
          <a:lstStyle/>
          <a:p>
            <a:r>
              <a:rPr lang="en-GB" sz="3600" b="1" dirty="0">
                <a:solidFill>
                  <a:schemeClr val="bg1"/>
                </a:solidFill>
                <a:latin typeface="Century Gothic" panose="020B0502020202020204" pitchFamily="34" charset="0"/>
              </a:rPr>
              <a:t>‘Estamos’ and ‘</a:t>
            </a:r>
            <a:r>
              <a:rPr lang="en-GB" sz="3600" b="1" dirty="0" err="1">
                <a:solidFill>
                  <a:schemeClr val="bg1"/>
                </a:solidFill>
                <a:latin typeface="Century Gothic" panose="020B0502020202020204" pitchFamily="34" charset="0"/>
              </a:rPr>
              <a:t>somos</a:t>
            </a:r>
            <a:r>
              <a:rPr lang="en-GB" sz="3600" b="1" dirty="0">
                <a:solidFill>
                  <a:schemeClr val="bg1"/>
                </a:solidFill>
                <a:latin typeface="Century Gothic" panose="020B0502020202020204" pitchFamily="34" charset="0"/>
              </a:rPr>
              <a:t>’</a:t>
            </a:r>
          </a:p>
        </p:txBody>
      </p:sp>
      <p:sp>
        <p:nvSpPr>
          <p:cNvPr id="6" name="TextBox 5"/>
          <p:cNvSpPr txBox="1"/>
          <p:nvPr/>
        </p:nvSpPr>
        <p:spPr>
          <a:xfrm>
            <a:off x="281420" y="1276332"/>
            <a:ext cx="116291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a:t>
            </a:r>
            <a:r>
              <a:rPr lang="en-GB" sz="3200" dirty="0">
                <a:latin typeface="Century Gothic" panose="020B0502020202020204" pitchFamily="34" charset="0"/>
              </a:rPr>
              <a:t>we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are’:</a:t>
            </a:r>
          </a:p>
          <a:p>
            <a:pPr lvl="0" algn="ctr">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________ and </a:t>
            </a:r>
            <a:r>
              <a:rPr lang="en-GB" sz="3200" dirty="0">
                <a:latin typeface="Century Gothic" panose="020B0502020202020204" pitchFamily="34" charset="0"/>
              </a:rPr>
              <a:t> ________ </a:t>
            </a: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3684285" y="1747483"/>
            <a:ext cx="19520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estamos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8" name="TextBox 7"/>
          <p:cNvSpPr txBox="1"/>
          <p:nvPr/>
        </p:nvSpPr>
        <p:spPr>
          <a:xfrm>
            <a:off x="415237" y="2591385"/>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Use ‘_________’ for location</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 and for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state</a:t>
            </a:r>
            <a:r>
              <a:rPr lang="en-GB" sz="3200" b="1" dirty="0">
                <a:latin typeface="Century Gothic" panose="020B0502020202020204" pitchFamily="34" charset="0"/>
              </a:rPr>
              <a:t> or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mood.</a:t>
            </a:r>
          </a:p>
        </p:txBody>
      </p:sp>
      <p:sp>
        <p:nvSpPr>
          <p:cNvPr id="11" name="TextBox 10"/>
          <p:cNvSpPr txBox="1"/>
          <p:nvPr/>
        </p:nvSpPr>
        <p:spPr>
          <a:xfrm>
            <a:off x="7706598" y="4574392"/>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Estamos </a:t>
            </a:r>
            <a:r>
              <a:rPr lang="en-GB" sz="3200" dirty="0" err="1">
                <a:latin typeface="Century Gothic" panose="020B0502020202020204" pitchFamily="34" charset="0"/>
              </a:rPr>
              <a:t>sanos</a:t>
            </a:r>
            <a:r>
              <a:rPr lang="en-GB" sz="3200" dirty="0">
                <a:latin typeface="Century Gothic" panose="020B0502020202020204" pitchFamily="34" charset="0"/>
              </a:rPr>
              <a:t>.</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
        <p:nvSpPr>
          <p:cNvPr id="13" name="TextBox 12"/>
          <p:cNvSpPr txBox="1"/>
          <p:nvPr/>
        </p:nvSpPr>
        <p:spPr>
          <a:xfrm>
            <a:off x="429899" y="4578775"/>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We are healthy (state).</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
        <p:nvSpPr>
          <p:cNvPr id="14" name="TextBox 13"/>
          <p:cNvSpPr txBox="1"/>
          <p:nvPr/>
        </p:nvSpPr>
        <p:spPr>
          <a:xfrm>
            <a:off x="7706598" y="5393875"/>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err="1">
                <a:latin typeface="Century Gothic" panose="020B0502020202020204" pitchFamily="34" charset="0"/>
              </a:rPr>
              <a:t>Somos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sanos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7" name="TextBox 16"/>
          <p:cNvSpPr txBox="1"/>
          <p:nvPr/>
        </p:nvSpPr>
        <p:spPr>
          <a:xfrm>
            <a:off x="429899" y="5398258"/>
            <a:ext cx="7622280" cy="584775"/>
          </a:xfrm>
          <a:prstGeom prst="rect">
            <a:avLst/>
          </a:prstGeom>
          <a:noFill/>
        </p:spPr>
        <p:txBody>
          <a:bodyPr wrap="square" rtlCol="0">
            <a:spAutoFit/>
          </a:bodyPr>
          <a:lstStyle/>
          <a:p>
            <a:pPr lvl="0">
              <a:defRPr/>
            </a:pPr>
            <a:r>
              <a:rPr lang="en-GB" sz="3200" dirty="0">
                <a:latin typeface="Century Gothic" panose="020B0502020202020204" pitchFamily="34" charset="0"/>
              </a:rPr>
              <a:t>We are healthy (trait).</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
        <p:nvSpPr>
          <p:cNvPr id="23" name="TextBox 22"/>
          <p:cNvSpPr txBox="1"/>
          <p:nvPr/>
        </p:nvSpPr>
        <p:spPr>
          <a:xfrm>
            <a:off x="429899" y="34474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Use ‘_______’ for traits.</a:t>
            </a:r>
          </a:p>
        </p:txBody>
      </p:sp>
      <p:sp>
        <p:nvSpPr>
          <p:cNvPr id="24" name="TextBox 23"/>
          <p:cNvSpPr txBox="1"/>
          <p:nvPr/>
        </p:nvSpPr>
        <p:spPr>
          <a:xfrm>
            <a:off x="1426884" y="3420005"/>
            <a:ext cx="15462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chemeClr val="tx2"/>
                </a:solidFill>
                <a:latin typeface="Century Gothic" panose="020B0502020202020204" pitchFamily="34" charset="0"/>
              </a:rPr>
              <a:t>somos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25" name="TextBox 24"/>
          <p:cNvSpPr txBox="1"/>
          <p:nvPr/>
        </p:nvSpPr>
        <p:spPr>
          <a:xfrm>
            <a:off x="1426884" y="2555448"/>
            <a:ext cx="2226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estamos</a:t>
            </a:r>
            <a:r>
              <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p>
        </p:txBody>
      </p:sp>
      <p:sp>
        <p:nvSpPr>
          <p:cNvPr id="15" name="TextBox 6">
            <a:extLst>
              <a:ext uri="{FF2B5EF4-FFF2-40B4-BE49-F238E27FC236}">
                <a16:creationId xmlns:a16="http://schemas.microsoft.com/office/drawing/2014/main" id="{E674C2C3-F359-374F-9D34-FC520AF48B76}"/>
              </a:ext>
            </a:extLst>
          </p:cNvPr>
          <p:cNvSpPr txBox="1"/>
          <p:nvPr/>
        </p:nvSpPr>
        <p:spPr>
          <a:xfrm>
            <a:off x="6649156" y="1741600"/>
            <a:ext cx="19520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somos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89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3" grpId="0"/>
      <p:bldP spid="24" grpId="0"/>
      <p:bldP spid="25"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5410200" cy="647577"/>
          </a:xfrm>
        </p:spPr>
        <p:txBody>
          <a:bodyPr>
            <a:normAutofit/>
          </a:bodyPr>
          <a:lstStyle/>
          <a:p>
            <a:r>
              <a:rPr lang="en-GB" b="1" dirty="0">
                <a:solidFill>
                  <a:schemeClr val="bg1"/>
                </a:solidFill>
                <a:latin typeface="Century Gothic" panose="020B0502020202020204" pitchFamily="34" charset="0"/>
              </a:rPr>
              <a:t>The pronoun ‘</a:t>
            </a:r>
            <a:r>
              <a:rPr lang="en-GB" b="1" dirty="0" err="1">
                <a:solidFill>
                  <a:schemeClr val="bg1"/>
                </a:solidFill>
                <a:latin typeface="Century Gothic" panose="020B0502020202020204" pitchFamily="34" charset="0"/>
              </a:rPr>
              <a:t>vosotros</a:t>
            </a:r>
            <a:r>
              <a:rPr lang="en-GB" b="1" dirty="0">
                <a:solidFill>
                  <a:schemeClr val="bg1"/>
                </a:solidFill>
                <a:latin typeface="Century Gothic" panose="020B0502020202020204" pitchFamily="34" charset="0"/>
              </a:rPr>
              <a:t>’</a:t>
            </a:r>
          </a:p>
        </p:txBody>
      </p:sp>
      <p:sp>
        <p:nvSpPr>
          <p:cNvPr id="6" name="TextBox 5"/>
          <p:cNvSpPr txBox="1"/>
          <p:nvPr/>
        </p:nvSpPr>
        <p:spPr>
          <a:xfrm>
            <a:off x="160770" y="949176"/>
            <a:ext cx="11718060"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In Spanish, we use personal pronouns</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to give emphasis or to present a contrast between different people doing different things.</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5058487" y="2300871"/>
            <a:ext cx="19720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nosotros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
        <p:nvSpPr>
          <p:cNvPr id="15" name="TextBox 5">
            <a:extLst>
              <a:ext uri="{FF2B5EF4-FFF2-40B4-BE49-F238E27FC236}">
                <a16:creationId xmlns:a16="http://schemas.microsoft.com/office/drawing/2014/main" id="{BAF64AA1-39F4-E34B-AE1A-8A5567A01DB0}"/>
              </a:ext>
            </a:extLst>
          </p:cNvPr>
          <p:cNvSpPr txBox="1"/>
          <p:nvPr/>
        </p:nvSpPr>
        <p:spPr>
          <a:xfrm>
            <a:off x="229914" y="2422213"/>
            <a:ext cx="11629160" cy="954107"/>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To say ‘we’ in Spanish say _____________</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for male persons and mixed groups  and </a:t>
            </a:r>
            <a:r>
              <a:rPr lang="en-GB" sz="2800" dirty="0">
                <a:latin typeface="Century Gothic" panose="020B0502020202020204" pitchFamily="34" charset="0"/>
              </a:rPr>
              <a:t>_____________ for all female groups.</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16" name="TextBox 5">
            <a:extLst>
              <a:ext uri="{FF2B5EF4-FFF2-40B4-BE49-F238E27FC236}">
                <a16:creationId xmlns:a16="http://schemas.microsoft.com/office/drawing/2014/main" id="{77E1AD2A-8F0A-694F-8C3B-EFB1040A784B}"/>
              </a:ext>
            </a:extLst>
          </p:cNvPr>
          <p:cNvSpPr txBox="1"/>
          <p:nvPr/>
        </p:nvSpPr>
        <p:spPr>
          <a:xfrm>
            <a:off x="229914" y="3600499"/>
            <a:ext cx="11370830" cy="954107"/>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To say ‘you’ (all) in Spanish </a:t>
            </a:r>
            <a:r>
              <a:rPr lang="en-GB" sz="2800" dirty="0">
                <a:latin typeface="Century Gothic" panose="020B0502020202020204" pitchFamily="34" charset="0"/>
              </a:rPr>
              <a:t>say say </a:t>
            </a:r>
            <a:r>
              <a:rPr lang="en-GB" sz="2800" b="1" dirty="0" err="1">
                <a:latin typeface="Century Gothic" panose="020B0502020202020204" pitchFamily="34" charset="0"/>
              </a:rPr>
              <a:t>vosotros</a:t>
            </a:r>
            <a:r>
              <a:rPr lang="en-GB" sz="2800" dirty="0">
                <a:latin typeface="Century Gothic" panose="020B0502020202020204" pitchFamily="34" charset="0"/>
              </a:rPr>
              <a:t> for male and mixed groups and </a:t>
            </a:r>
            <a:r>
              <a:rPr lang="en-GB" sz="2800" b="1" dirty="0" err="1">
                <a:latin typeface="Century Gothic" panose="020B0502020202020204" pitchFamily="34" charset="0"/>
              </a:rPr>
              <a:t>vosotras</a:t>
            </a:r>
            <a:r>
              <a:rPr lang="en-GB" sz="2800" dirty="0">
                <a:latin typeface="Century Gothic" panose="020B0502020202020204" pitchFamily="34" charset="0"/>
              </a:rPr>
              <a:t> for female groups.</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19" name="TextBox 5">
            <a:extLst>
              <a:ext uri="{FF2B5EF4-FFF2-40B4-BE49-F238E27FC236}">
                <a16:creationId xmlns:a16="http://schemas.microsoft.com/office/drawing/2014/main" id="{739D3CCB-9FEE-A144-8748-238697E50B6F}"/>
              </a:ext>
            </a:extLst>
          </p:cNvPr>
          <p:cNvSpPr txBox="1"/>
          <p:nvPr/>
        </p:nvSpPr>
        <p:spPr>
          <a:xfrm>
            <a:off x="249670" y="4811341"/>
            <a:ext cx="1162916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Nosotros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estamos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gordos</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pero</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effectLst/>
                <a:uLnTx/>
                <a:uFillTx/>
                <a:latin typeface="Century Gothic" panose="020B0502020202020204" pitchFamily="34" charset="0"/>
                <a:ea typeface="+mn-ea"/>
                <a:cs typeface="+mn-cs"/>
              </a:rPr>
              <a:t>vosotras</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estáis</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delgadas</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0" name="TextBox 5">
            <a:extLst>
              <a:ext uri="{FF2B5EF4-FFF2-40B4-BE49-F238E27FC236}">
                <a16:creationId xmlns:a16="http://schemas.microsoft.com/office/drawing/2014/main" id="{F9BD73B7-D3E3-9C40-96F8-ADF657AFFF35}"/>
              </a:ext>
            </a:extLst>
          </p:cNvPr>
          <p:cNvSpPr txBox="1"/>
          <p:nvPr/>
        </p:nvSpPr>
        <p:spPr>
          <a:xfrm>
            <a:off x="229914" y="5403414"/>
            <a:ext cx="1018338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We look/are</a:t>
            </a:r>
            <a:r>
              <a:rPr kumimoji="0" lang="en-GB" sz="2800" i="0" u="none" strike="noStrike" kern="1200" cap="none" spc="0" normalizeH="0" noProof="0" dirty="0">
                <a:ln>
                  <a:noFill/>
                </a:ln>
                <a:effectLst/>
                <a:uLnTx/>
                <a:uFillTx/>
                <a:latin typeface="Century Gothic" panose="020B0502020202020204" pitchFamily="34" charset="0"/>
                <a:ea typeface="+mn-ea"/>
                <a:cs typeface="+mn-cs"/>
              </a:rPr>
              <a:t> looking fat but you (all) look/are looking slim.</a:t>
            </a:r>
            <a:endParaRPr kumimoji="0" lang="en-GB" sz="28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1" name="TextBox 6">
            <a:extLst>
              <a:ext uri="{FF2B5EF4-FFF2-40B4-BE49-F238E27FC236}">
                <a16:creationId xmlns:a16="http://schemas.microsoft.com/office/drawing/2014/main" id="{3B45ED32-669A-B14E-8DDD-64CF2AA68575}"/>
              </a:ext>
            </a:extLst>
          </p:cNvPr>
          <p:cNvSpPr txBox="1"/>
          <p:nvPr/>
        </p:nvSpPr>
        <p:spPr>
          <a:xfrm>
            <a:off x="3943315" y="2762988"/>
            <a:ext cx="19720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nosotras</a:t>
            </a:r>
            <a:endParaRPr kumimoji="0" lang="en-GB" sz="3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938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2D6C0-D62E-D143-A05F-607EF42E8EF7}"/>
              </a:ext>
            </a:extLst>
          </p:cNvPr>
          <p:cNvSpPr>
            <a:spLocks noGrp="1"/>
          </p:cNvSpPr>
          <p:nvPr>
            <p:ph type="title"/>
          </p:nvPr>
        </p:nvSpPr>
        <p:spPr>
          <a:xfrm>
            <a:off x="227611" y="-26834"/>
            <a:ext cx="8607401" cy="953927"/>
          </a:xfrm>
        </p:spPr>
        <p:txBody>
          <a:bodyPr>
            <a:noAutofit/>
          </a:bodyPr>
          <a:lstStyle/>
          <a:p>
            <a:r>
              <a:rPr lang="es-GB" sz="2200" b="1" dirty="0">
                <a:solidFill>
                  <a:schemeClr val="tx1"/>
                </a:solidFill>
              </a:rPr>
              <a:t>Lucía y Nadia hablan con Daniel y Hugo. Lee el texto y escribe la opción correcta. Luego, escucha y comprueba.</a:t>
            </a:r>
          </a:p>
        </p:txBody>
      </p:sp>
      <p:sp>
        <p:nvSpPr>
          <p:cNvPr id="3" name="Marcador de contenido 2">
            <a:extLst>
              <a:ext uri="{FF2B5EF4-FFF2-40B4-BE49-F238E27FC236}">
                <a16:creationId xmlns:a16="http://schemas.microsoft.com/office/drawing/2014/main" id="{8EB3E68D-4F9D-0D49-8D57-FD8FF7907671}"/>
              </a:ext>
            </a:extLst>
          </p:cNvPr>
          <p:cNvSpPr>
            <a:spLocks noGrp="1"/>
          </p:cNvSpPr>
          <p:nvPr>
            <p:ph idx="1"/>
          </p:nvPr>
        </p:nvSpPr>
        <p:spPr>
          <a:xfrm>
            <a:off x="206374" y="838627"/>
            <a:ext cx="9417050" cy="5180745"/>
          </a:xfrm>
        </p:spPr>
        <p:txBody>
          <a:bodyPr>
            <a:noAutofit/>
          </a:bodyPr>
          <a:lstStyle/>
          <a:p>
            <a:pPr marL="0" indent="0">
              <a:buNone/>
            </a:pPr>
            <a:r>
              <a:rPr lang="es-GB" sz="2200" dirty="0"/>
              <a:t>Si practicáis ejercicio a menudo cuidáis vuestro corazón y mejoráis vuestra salud en general. </a:t>
            </a:r>
            <a:r>
              <a:rPr lang="es-GB" sz="2200" b="1" dirty="0"/>
              <a:t>1) Vosotros / Nosotras </a:t>
            </a:r>
            <a:r>
              <a:rPr lang="es-GB" sz="2200" dirty="0"/>
              <a:t>somos sanas y no estamos gordas porque hacemos deporte. </a:t>
            </a:r>
            <a:r>
              <a:rPr lang="es-GB" sz="2200" b="1" dirty="0"/>
              <a:t>2) Vosotros / Nosotras </a:t>
            </a:r>
            <a:r>
              <a:rPr lang="es-GB" sz="2200" dirty="0"/>
              <a:t>estáis en el peso ideal y estáis delgados pero no sois sanos porque vuestra dieta no es muy buena. Es importante comer bien también, porque si preparáis comida sana todos los días entonces aumentáis los beneficios del ejercicio.</a:t>
            </a:r>
          </a:p>
          <a:p>
            <a:pPr marL="0" indent="0">
              <a:buNone/>
            </a:pPr>
            <a:r>
              <a:rPr lang="es-GB" sz="2200" b="1" dirty="0"/>
              <a:t>3) Nosotras / Vosotros </a:t>
            </a:r>
            <a:r>
              <a:rPr lang="es-GB" sz="2200" dirty="0"/>
              <a:t>somos muy activas y estamos contentas porque nunca estamos malas, pues nuestra salud es muy fuerte. Pero </a:t>
            </a:r>
            <a:r>
              <a:rPr lang="es-GB" sz="2200" b="1" dirty="0"/>
              <a:t>4) </a:t>
            </a:r>
            <a:r>
              <a:rPr lang="en-GB" sz="2200" b="1" dirty="0"/>
              <a:t>v</a:t>
            </a:r>
            <a:r>
              <a:rPr lang="es-GB" sz="2200" b="1" dirty="0"/>
              <a:t>osotros / nosotras</a:t>
            </a:r>
            <a:r>
              <a:rPr lang="es-GB" sz="2200" dirty="0"/>
              <a:t> no estáis tan en forma y a veces estáis malos o estáis cansados cuando jugáis al fútbol. La edad no es importante, pero </a:t>
            </a:r>
            <a:r>
              <a:rPr lang="es-GB" sz="2200" b="1" dirty="0"/>
              <a:t>5) nosotras / vosotros</a:t>
            </a:r>
            <a:r>
              <a:rPr lang="es-GB" sz="2200" dirty="0"/>
              <a:t> sois jóvenes y no sois muy rápidos en los partidos. </a:t>
            </a:r>
          </a:p>
          <a:p>
            <a:pPr marL="0" indent="0">
              <a:buNone/>
            </a:pPr>
            <a:r>
              <a:rPr lang="es-GB" sz="2200" dirty="0"/>
              <a:t>¿Un consejo? A veces es mejor si </a:t>
            </a:r>
            <a:r>
              <a:rPr lang="es-GB" sz="2200" b="1" dirty="0"/>
              <a:t>6) nosotras / vosotros </a:t>
            </a:r>
            <a:r>
              <a:rPr lang="es-GB" sz="2200" dirty="0"/>
              <a:t>cocináis vuestra propia comida. Y también es bueno si practicáis más deporte en general. </a:t>
            </a:r>
            <a:r>
              <a:rPr lang="es-GB" sz="2200" b="1" dirty="0"/>
              <a:t>7) </a:t>
            </a:r>
            <a:r>
              <a:rPr lang="en-GB" sz="2200" b="1" dirty="0"/>
              <a:t>V</a:t>
            </a:r>
            <a:r>
              <a:rPr lang="es-GB" sz="2200" b="1" dirty="0"/>
              <a:t>osotros / </a:t>
            </a:r>
            <a:r>
              <a:rPr lang="en-GB" sz="2200" b="1" dirty="0"/>
              <a:t>N</a:t>
            </a:r>
            <a:r>
              <a:rPr lang="es-GB" sz="2200" b="1" dirty="0"/>
              <a:t>osotras </a:t>
            </a:r>
            <a:r>
              <a:rPr lang="es-GB" sz="2200" dirty="0"/>
              <a:t>vamos a jugar al tenis ahora. </a:t>
            </a:r>
            <a:r>
              <a:rPr lang="es-GB" sz="2200" b="1" dirty="0"/>
              <a:t>8) Vosotros / Nosotras</a:t>
            </a:r>
            <a:r>
              <a:rPr lang="es-GB" sz="2200" dirty="0"/>
              <a:t>, ¿estáis listos?</a:t>
            </a:r>
          </a:p>
        </p:txBody>
      </p:sp>
      <p:sp>
        <p:nvSpPr>
          <p:cNvPr id="5" name="Rounded Rectangle 11" descr="background rectangle&#10;">
            <a:extLst>
              <a:ext uri="{FF2B5EF4-FFF2-40B4-BE49-F238E27FC236}">
                <a16:creationId xmlns:a16="http://schemas.microsoft.com/office/drawing/2014/main" id="{EB4BA06E-DB65-964F-9777-CAF7D1E9F12E}"/>
              </a:ext>
            </a:extLst>
          </p:cNvPr>
          <p:cNvSpPr/>
          <p:nvPr/>
        </p:nvSpPr>
        <p:spPr>
          <a:xfrm>
            <a:off x="8690361" y="237479"/>
            <a:ext cx="3333174" cy="425302"/>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2">
            <a:extLst>
              <a:ext uri="{FF2B5EF4-FFF2-40B4-BE49-F238E27FC236}">
                <a16:creationId xmlns:a16="http://schemas.microsoft.com/office/drawing/2014/main" id="{4333A3D2-DAC5-EE49-BE26-E9C460F649F6}"/>
              </a:ext>
            </a:extLst>
          </p:cNvPr>
          <p:cNvSpPr txBox="1">
            <a:spLocks/>
          </p:cNvSpPr>
          <p:nvPr/>
        </p:nvSpPr>
        <p:spPr>
          <a:xfrm>
            <a:off x="8721970" y="286834"/>
            <a:ext cx="3333174"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2" name="Imagen 11" descr="Una caricatura de una persona&#10;&#10;Descripción generada automáticamente con confianza baja">
            <a:extLst>
              <a:ext uri="{FF2B5EF4-FFF2-40B4-BE49-F238E27FC236}">
                <a16:creationId xmlns:a16="http://schemas.microsoft.com/office/drawing/2014/main" id="{C3F57DF6-E6F9-5041-A38C-5AAD0C697EFD}"/>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9197642" y="4554470"/>
            <a:ext cx="2857500" cy="1607344"/>
          </a:xfrm>
          <a:prstGeom prst="rect">
            <a:avLst/>
          </a:prstGeom>
        </p:spPr>
      </p:pic>
      <p:pic>
        <p:nvPicPr>
          <p:cNvPr id="13" name="Imagen 12" descr="Imagen que contiene juguete, muñeca, lego, dibujo&#10;&#10;Descripción generada automáticamente">
            <a:extLst>
              <a:ext uri="{FF2B5EF4-FFF2-40B4-BE49-F238E27FC236}">
                <a16:creationId xmlns:a16="http://schemas.microsoft.com/office/drawing/2014/main" id="{478FBFE6-9788-DA46-B884-B672889A6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4074" l="10000" r="90000">
                        <a14:foregroundMark x1="57396" y1="77593" x2="57865" y2="93148"/>
                        <a14:foregroundMark x1="57865" y1="93148" x2="58021" y2="94074"/>
                        <a14:foregroundMark x1="63177" y1="82685" x2="64583" y2="92315"/>
                        <a14:foregroundMark x1="60573" y1="48611" x2="63229" y2="27963"/>
                        <a14:foregroundMark x1="63229" y1="27963" x2="63229" y2="27963"/>
                        <a14:foregroundMark x1="64271" y1="37593" x2="64063" y2="29722"/>
                        <a14:foregroundMark x1="64063" y1="29722" x2="60573" y2="25185"/>
                        <a14:foregroundMark x1="60573" y1="25185" x2="56719" y2="26389"/>
                        <a14:foregroundMark x1="56719" y1="26389" x2="55469" y2="32870"/>
                        <a14:foregroundMark x1="55469" y1="32870" x2="58542" y2="39722"/>
                        <a14:foregroundMark x1="64271" y1="38981" x2="65469" y2="31574"/>
                        <a14:foregroundMark x1="65469" y1="31574" x2="63802" y2="25000"/>
                        <a14:foregroundMark x1="63802" y1="25000" x2="52812" y2="24074"/>
                        <a14:foregroundMark x1="51938" y1="33904" x2="52812" y2="37315"/>
                        <a14:foregroundMark x1="52812" y1="37315" x2="52812" y2="38611"/>
                        <a14:foregroundMark x1="65521" y1="93889" x2="62656" y2="93333"/>
                        <a14:backgroundMark x1="52500" y1="24444" x2="51094" y2="31019"/>
                        <a14:backgroundMark x1="51094" y1="31019" x2="51406" y2="34074"/>
                        <a14:backgroundMark x1="47813" y1="22315" x2="39531" y2="87870"/>
                        <a14:backgroundMark x1="39531" y1="87870" x2="39010" y2="88981"/>
                        <a14:backgroundMark x1="49115" y1="49722" x2="45365" y2="81574"/>
                        <a14:backgroundMark x1="45365" y1="81574" x2="45573" y2="89352"/>
                        <a14:backgroundMark x1="65938" y1="51389" x2="68542" y2="89167"/>
                        <a14:backgroundMark x1="68542" y1="89167" x2="73177" y2="90463"/>
                        <a14:backgroundMark x1="50990" y1="51944" x2="51406" y2="84444"/>
                        <a14:backgroundMark x1="52500" y1="71204" x2="52604" y2="79259"/>
                        <a14:backgroundMark x1="52604" y1="79259" x2="53750" y2="81944"/>
                      </a14:backgroundRemoval>
                    </a14:imgEffect>
                  </a14:imgLayer>
                </a14:imgProps>
              </a:ext>
              <a:ext uri="{28A0092B-C50C-407E-A947-70E740481C1C}">
                <a14:useLocalDpi xmlns:a14="http://schemas.microsoft.com/office/drawing/2010/main" val="0"/>
              </a:ext>
            </a:extLst>
          </a:blip>
          <a:stretch>
            <a:fillRect/>
          </a:stretch>
        </p:blipFill>
        <p:spPr>
          <a:xfrm flipH="1">
            <a:off x="8895326" y="4081361"/>
            <a:ext cx="2744461" cy="1938011"/>
          </a:xfrm>
          <a:prstGeom prst="rect">
            <a:avLst/>
          </a:prstGeom>
        </p:spPr>
      </p:pic>
      <p:grpSp>
        <p:nvGrpSpPr>
          <p:cNvPr id="23" name="Grupo 22">
            <a:extLst>
              <a:ext uri="{FF2B5EF4-FFF2-40B4-BE49-F238E27FC236}">
                <a16:creationId xmlns:a16="http://schemas.microsoft.com/office/drawing/2014/main" id="{81634A62-4D74-7343-8EAC-F6B39028AAF4}"/>
              </a:ext>
            </a:extLst>
          </p:cNvPr>
          <p:cNvGrpSpPr/>
          <p:nvPr/>
        </p:nvGrpSpPr>
        <p:grpSpPr>
          <a:xfrm>
            <a:off x="9623424" y="953926"/>
            <a:ext cx="1158765" cy="2107405"/>
            <a:chOff x="9451722" y="784410"/>
            <a:chExt cx="1330467" cy="2276922"/>
          </a:xfrm>
          <a:effectLst>
            <a:outerShdw blurRad="76200" dir="18900000" sy="23000" kx="-1200000" algn="bl" rotWithShape="0">
              <a:prstClr val="black">
                <a:alpha val="20000"/>
              </a:prstClr>
            </a:outerShdw>
          </a:effectLst>
        </p:grpSpPr>
        <p:pic>
          <p:nvPicPr>
            <p:cNvPr id="16" name="Imagen 15">
              <a:extLst>
                <a:ext uri="{FF2B5EF4-FFF2-40B4-BE49-F238E27FC236}">
                  <a16:creationId xmlns:a16="http://schemas.microsoft.com/office/drawing/2014/main" id="{CEBBD49F-0295-3146-AB47-A38164FB626B}"/>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21113305">
              <a:off x="9486128" y="784410"/>
              <a:ext cx="1296061" cy="1296061"/>
            </a:xfrm>
            <a:prstGeom prst="rect">
              <a:avLst/>
            </a:prstGeom>
          </p:spPr>
        </p:pic>
        <p:pic>
          <p:nvPicPr>
            <p:cNvPr id="19" name="Imagen 18" descr="Dibujo animado de un personaje animado&#10;&#10;Descripción generada automáticamente con confianza baja">
              <a:extLst>
                <a:ext uri="{FF2B5EF4-FFF2-40B4-BE49-F238E27FC236}">
                  <a16:creationId xmlns:a16="http://schemas.microsoft.com/office/drawing/2014/main" id="{0B5B784C-E49D-3641-97F4-E501F158A3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53958" y1="25833" x2="55573" y2="31296"/>
                          <a14:foregroundMark x1="43177" y1="75833" x2="39948" y2="71481"/>
                          <a14:foregroundMark x1="39948" y1="71481" x2="38229" y2="71944"/>
                          <a14:foregroundMark x1="53490" y1="84352" x2="58906" y2="88981"/>
                          <a14:foregroundMark x1="58906" y1="88981" x2="58906" y2="88981"/>
                        </a14:backgroundRemoval>
                      </a14:imgEffect>
                    </a14:imgLayer>
                  </a14:imgProps>
                </a:ext>
                <a:ext uri="{28A0092B-C50C-407E-A947-70E740481C1C}">
                  <a14:useLocalDpi xmlns:a14="http://schemas.microsoft.com/office/drawing/2010/main" val="0"/>
                </a:ext>
              </a:extLst>
            </a:blip>
            <a:srcRect l="33934" t="9392" r="39115"/>
            <a:stretch/>
          </p:blipFill>
          <p:spPr>
            <a:xfrm>
              <a:off x="9451722" y="901689"/>
              <a:ext cx="1014316" cy="2159643"/>
            </a:xfrm>
            <a:prstGeom prst="rect">
              <a:avLst/>
            </a:prstGeom>
          </p:spPr>
        </p:pic>
      </p:grpSp>
      <p:pic>
        <p:nvPicPr>
          <p:cNvPr id="3074" name="Picture 2" descr="Tennis ball Green Circle - Tennis Europe Vector Green png download ...">
            <a:extLst>
              <a:ext uri="{FF2B5EF4-FFF2-40B4-BE49-F238E27FC236}">
                <a16:creationId xmlns:a16="http://schemas.microsoft.com/office/drawing/2014/main" id="{4636C4CB-CABB-B246-AB5D-CF258417619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96473" y="3061331"/>
            <a:ext cx="375947" cy="37594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o 19">
            <a:extLst>
              <a:ext uri="{FF2B5EF4-FFF2-40B4-BE49-F238E27FC236}">
                <a16:creationId xmlns:a16="http://schemas.microsoft.com/office/drawing/2014/main" id="{BD83E997-6B43-F642-B5D3-4599DFC5F02B}"/>
              </a:ext>
            </a:extLst>
          </p:cNvPr>
          <p:cNvGrpSpPr/>
          <p:nvPr/>
        </p:nvGrpSpPr>
        <p:grpSpPr>
          <a:xfrm>
            <a:off x="10889764" y="2628105"/>
            <a:ext cx="1193425" cy="2159643"/>
            <a:chOff x="11105244" y="2518064"/>
            <a:chExt cx="1193425" cy="2159643"/>
          </a:xfrm>
          <a:effectLst>
            <a:outerShdw blurRad="76200" dir="18900000" sy="23000" kx="-1200000" algn="bl" rotWithShape="0">
              <a:prstClr val="black">
                <a:alpha val="20000"/>
              </a:prstClr>
            </a:outerShdw>
          </a:effectLst>
        </p:grpSpPr>
        <p:pic>
          <p:nvPicPr>
            <p:cNvPr id="21" name="Imagen 20">
              <a:extLst>
                <a:ext uri="{FF2B5EF4-FFF2-40B4-BE49-F238E27FC236}">
                  <a16:creationId xmlns:a16="http://schemas.microsoft.com/office/drawing/2014/main" id="{3D37AB48-9EC4-AC41-9636-6B76B7B49FF7}"/>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509646" flipH="1">
              <a:off x="11122981" y="2651682"/>
              <a:ext cx="1175688" cy="1296061"/>
            </a:xfrm>
            <a:prstGeom prst="rect">
              <a:avLst/>
            </a:prstGeom>
          </p:spPr>
        </p:pic>
        <p:pic>
          <p:nvPicPr>
            <p:cNvPr id="22" name="Imagen 21" descr="Dibujo animado de un personaje animado&#10;&#10;Descripción generada automáticamente con confianza media">
              <a:extLst>
                <a:ext uri="{FF2B5EF4-FFF2-40B4-BE49-F238E27FC236}">
                  <a16:creationId xmlns:a16="http://schemas.microsoft.com/office/drawing/2014/main" id="{C0B73C77-A0DC-5C44-BEBF-F0C31C917A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391" t="15637" r="51522"/>
            <a:stretch/>
          </p:blipFill>
          <p:spPr>
            <a:xfrm flipH="1">
              <a:off x="11105244" y="2518064"/>
              <a:ext cx="789405" cy="2159643"/>
            </a:xfrm>
            <a:prstGeom prst="rect">
              <a:avLst/>
            </a:prstGeom>
          </p:spPr>
        </p:pic>
      </p:grpSp>
      <p:sp>
        <p:nvSpPr>
          <p:cNvPr id="24" name="Anillo 23">
            <a:extLst>
              <a:ext uri="{FF2B5EF4-FFF2-40B4-BE49-F238E27FC236}">
                <a16:creationId xmlns:a16="http://schemas.microsoft.com/office/drawing/2014/main" id="{247CCDCD-1A69-F24F-85AD-E0F5C69B7D92}"/>
              </a:ext>
            </a:extLst>
          </p:cNvPr>
          <p:cNvSpPr/>
          <p:nvPr/>
        </p:nvSpPr>
        <p:spPr>
          <a:xfrm>
            <a:off x="5408909" y="1120122"/>
            <a:ext cx="144134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25">
            <a:extLst>
              <a:ext uri="{FF2B5EF4-FFF2-40B4-BE49-F238E27FC236}">
                <a16:creationId xmlns:a16="http://schemas.microsoft.com/office/drawing/2014/main" id="{3D1932FE-80DE-6241-AD62-ABE04331092C}"/>
              </a:ext>
            </a:extLst>
          </p:cNvPr>
          <p:cNvSpPr/>
          <p:nvPr/>
        </p:nvSpPr>
        <p:spPr>
          <a:xfrm>
            <a:off x="6417090" y="1408137"/>
            <a:ext cx="144134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Anillo 26">
            <a:extLst>
              <a:ext uri="{FF2B5EF4-FFF2-40B4-BE49-F238E27FC236}">
                <a16:creationId xmlns:a16="http://schemas.microsoft.com/office/drawing/2014/main" id="{89544074-D0C4-E44A-A7F8-CC199342E3B8}"/>
              </a:ext>
            </a:extLst>
          </p:cNvPr>
          <p:cNvSpPr/>
          <p:nvPr/>
        </p:nvSpPr>
        <p:spPr>
          <a:xfrm>
            <a:off x="439535" y="3053061"/>
            <a:ext cx="1559746"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8" name="Anillo 27">
            <a:extLst>
              <a:ext uri="{FF2B5EF4-FFF2-40B4-BE49-F238E27FC236}">
                <a16:creationId xmlns:a16="http://schemas.microsoft.com/office/drawing/2014/main" id="{9E941FEA-7D68-1F41-908F-35CC99ED9B64}"/>
              </a:ext>
            </a:extLst>
          </p:cNvPr>
          <p:cNvSpPr/>
          <p:nvPr/>
        </p:nvSpPr>
        <p:spPr>
          <a:xfrm>
            <a:off x="1008830" y="3655772"/>
            <a:ext cx="1559746"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9" name="Anillo 28">
            <a:extLst>
              <a:ext uri="{FF2B5EF4-FFF2-40B4-BE49-F238E27FC236}">
                <a16:creationId xmlns:a16="http://schemas.microsoft.com/office/drawing/2014/main" id="{76C055C2-31F4-4B4A-AE60-276F9C38EE56}"/>
              </a:ext>
            </a:extLst>
          </p:cNvPr>
          <p:cNvSpPr/>
          <p:nvPr/>
        </p:nvSpPr>
        <p:spPr>
          <a:xfrm>
            <a:off x="4172205" y="4243065"/>
            <a:ext cx="1559746"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0" name="Anillo 29">
            <a:extLst>
              <a:ext uri="{FF2B5EF4-FFF2-40B4-BE49-F238E27FC236}">
                <a16:creationId xmlns:a16="http://schemas.microsoft.com/office/drawing/2014/main" id="{7E5A30D5-C1CA-F548-9AA6-6E228A9E3824}"/>
              </a:ext>
            </a:extLst>
          </p:cNvPr>
          <p:cNvSpPr/>
          <p:nvPr/>
        </p:nvSpPr>
        <p:spPr>
          <a:xfrm>
            <a:off x="6369794" y="4984538"/>
            <a:ext cx="148821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Anillo 30">
            <a:extLst>
              <a:ext uri="{FF2B5EF4-FFF2-40B4-BE49-F238E27FC236}">
                <a16:creationId xmlns:a16="http://schemas.microsoft.com/office/drawing/2014/main" id="{F9946668-B0C5-1B4D-8744-5771944FBE06}"/>
              </a:ext>
            </a:extLst>
          </p:cNvPr>
          <p:cNvSpPr/>
          <p:nvPr/>
        </p:nvSpPr>
        <p:spPr>
          <a:xfrm>
            <a:off x="4724498" y="5585784"/>
            <a:ext cx="148821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2" name="Anillo 31">
            <a:extLst>
              <a:ext uri="{FF2B5EF4-FFF2-40B4-BE49-F238E27FC236}">
                <a16:creationId xmlns:a16="http://schemas.microsoft.com/office/drawing/2014/main" id="{5E1B31C0-F941-EF4F-8939-FCDF4F1DFDD5}"/>
              </a:ext>
            </a:extLst>
          </p:cNvPr>
          <p:cNvSpPr/>
          <p:nvPr/>
        </p:nvSpPr>
        <p:spPr>
          <a:xfrm>
            <a:off x="1446134" y="5887140"/>
            <a:ext cx="148821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Rounded Rectangle 16">
            <a:extLst>
              <a:ext uri="{FF2B5EF4-FFF2-40B4-BE49-F238E27FC236}">
                <a16:creationId xmlns:a16="http://schemas.microsoft.com/office/drawing/2014/main" id="{5FF562C0-BD6D-6941-8FEA-AAAA18D37F90}"/>
              </a:ext>
            </a:extLst>
          </p:cNvPr>
          <p:cNvSpPr/>
          <p:nvPr/>
        </p:nvSpPr>
        <p:spPr>
          <a:xfrm>
            <a:off x="10806176" y="844056"/>
            <a:ext cx="1246610" cy="175262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Custom 22">
            <a:hlinkClick r:id="" action="ppaction://noaction" highlightClick="1">
              <a:snd r:embed="rId13" name="1 Lucia y Nadia hablan con Daniel y Hugo.wav"/>
            </a:hlinkClick>
            <a:extLst>
              <a:ext uri="{FF2B5EF4-FFF2-40B4-BE49-F238E27FC236}">
                <a16:creationId xmlns:a16="http://schemas.microsoft.com/office/drawing/2014/main" id="{341005F7-535E-BA43-9700-5ECA3D9AE8EE}"/>
              </a:ext>
            </a:extLst>
          </p:cNvPr>
          <p:cNvSpPr/>
          <p:nvPr/>
        </p:nvSpPr>
        <p:spPr>
          <a:xfrm>
            <a:off x="10978181" y="969834"/>
            <a:ext cx="387388" cy="369703"/>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22">
            <a:hlinkClick r:id="" action="ppaction://noaction" highlightClick="1">
              <a:snd r:embed="rId14" name="2 Lucia y Nadia hablan con Daniel y Hugo.wav"/>
            </a:hlinkClick>
            <a:extLst>
              <a:ext uri="{FF2B5EF4-FFF2-40B4-BE49-F238E27FC236}">
                <a16:creationId xmlns:a16="http://schemas.microsoft.com/office/drawing/2014/main" id="{638EC78F-8612-0640-A230-4FC977C471CB}"/>
              </a:ext>
            </a:extLst>
          </p:cNvPr>
          <p:cNvSpPr/>
          <p:nvPr/>
        </p:nvSpPr>
        <p:spPr>
          <a:xfrm>
            <a:off x="10995077" y="1483995"/>
            <a:ext cx="387388" cy="369703"/>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22">
            <a:hlinkClick r:id="" action="ppaction://noaction" highlightClick="1">
              <a:snd r:embed="rId15" name="3 Lucia y Nadia hablan con Daniel y Hugo.wav"/>
            </a:hlinkClick>
            <a:extLst>
              <a:ext uri="{FF2B5EF4-FFF2-40B4-BE49-F238E27FC236}">
                <a16:creationId xmlns:a16="http://schemas.microsoft.com/office/drawing/2014/main" id="{9706FDA7-F14E-8744-AEDE-0DB0B2807C09}"/>
              </a:ext>
            </a:extLst>
          </p:cNvPr>
          <p:cNvSpPr/>
          <p:nvPr/>
        </p:nvSpPr>
        <p:spPr>
          <a:xfrm>
            <a:off x="10995077" y="1998156"/>
            <a:ext cx="387388" cy="369703"/>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22">
            <a:hlinkClick r:id="" action="ppaction://noaction" highlightClick="1">
              <a:snd r:embed="rId16" name="4 Lucia y Nadia hablan con Daniel y Hugo.wav"/>
            </a:hlinkClick>
            <a:extLst>
              <a:ext uri="{FF2B5EF4-FFF2-40B4-BE49-F238E27FC236}">
                <a16:creationId xmlns:a16="http://schemas.microsoft.com/office/drawing/2014/main" id="{E7AD137D-9EF1-EC4F-9631-BDC92F584D81}"/>
              </a:ext>
            </a:extLst>
          </p:cNvPr>
          <p:cNvSpPr/>
          <p:nvPr/>
        </p:nvSpPr>
        <p:spPr>
          <a:xfrm>
            <a:off x="11469581" y="969834"/>
            <a:ext cx="387388" cy="369703"/>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22">
            <a:hlinkClick r:id="" action="ppaction://noaction" highlightClick="1">
              <a:snd r:embed="rId17" name="5 Lucia y Nadia hablan con Daniel y Hugo.wav"/>
            </a:hlinkClick>
            <a:extLst>
              <a:ext uri="{FF2B5EF4-FFF2-40B4-BE49-F238E27FC236}">
                <a16:creationId xmlns:a16="http://schemas.microsoft.com/office/drawing/2014/main" id="{ACD3FCE0-DED7-E143-9989-B3813B33FD89}"/>
              </a:ext>
            </a:extLst>
          </p:cNvPr>
          <p:cNvSpPr/>
          <p:nvPr/>
        </p:nvSpPr>
        <p:spPr>
          <a:xfrm>
            <a:off x="11486477" y="1483995"/>
            <a:ext cx="387388" cy="369703"/>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22">
            <a:hlinkClick r:id="" action="ppaction://noaction" highlightClick="1">
              <a:snd r:embed="rId18" name="6 Lucia y Nadia hablan con Daniel y Hugo.wav"/>
            </a:hlinkClick>
            <a:extLst>
              <a:ext uri="{FF2B5EF4-FFF2-40B4-BE49-F238E27FC236}">
                <a16:creationId xmlns:a16="http://schemas.microsoft.com/office/drawing/2014/main" id="{DE05F540-E2AC-FA46-85F6-D4205E4C4712}"/>
              </a:ext>
            </a:extLst>
          </p:cNvPr>
          <p:cNvSpPr/>
          <p:nvPr/>
        </p:nvSpPr>
        <p:spPr>
          <a:xfrm>
            <a:off x="11486477" y="1998156"/>
            <a:ext cx="387388" cy="369703"/>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 name="Lucia y Nadia hablan con Daniel y Hugo Full.wav" descr="Lucia y Nadia hablan con Daniel y Hugo Full.wav">
            <a:hlinkClick r:id="" action="ppaction://media"/>
            <a:extLst>
              <a:ext uri="{FF2B5EF4-FFF2-40B4-BE49-F238E27FC236}">
                <a16:creationId xmlns:a16="http://schemas.microsoft.com/office/drawing/2014/main" id="{95A87FED-FED5-D241-B85A-6F9CA4AFEB1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700991" y="3474377"/>
            <a:ext cx="812800" cy="812800"/>
          </a:xfrm>
          <a:prstGeom prst="rect">
            <a:avLst/>
          </a:prstGeom>
        </p:spPr>
      </p:pic>
    </p:spTree>
    <p:extLst>
      <p:ext uri="{BB962C8B-B14F-4D97-AF65-F5344CB8AC3E}">
        <p14:creationId xmlns:p14="http://schemas.microsoft.com/office/powerpoint/2010/main" val="196238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24" grpId="0" animBg="1"/>
      <p:bldP spid="26" grpId="0" animBg="1"/>
      <p:bldP spid="27" grpId="0" animBg="1"/>
      <p:bldP spid="28" grpId="0" animBg="1"/>
      <p:bldP spid="29" grpId="0" animBg="1"/>
      <p:bldP spid="30" grpId="0" animBg="1"/>
      <p:bldP spid="31" grpId="0"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FD807E-E0EC-704D-AE88-60B45A7BCB54}"/>
              </a:ext>
            </a:extLst>
          </p:cNvPr>
          <p:cNvSpPr txBox="1"/>
          <p:nvPr/>
        </p:nvSpPr>
        <p:spPr>
          <a:xfrm>
            <a:off x="241300" y="165100"/>
            <a:ext cx="10083800" cy="1107996"/>
          </a:xfrm>
          <a:prstGeom prst="rect">
            <a:avLst/>
          </a:prstGeom>
          <a:noFill/>
        </p:spPr>
        <p:txBody>
          <a:bodyPr wrap="square" rtlCol="0">
            <a:spAutoFit/>
          </a:bodyPr>
          <a:lstStyle/>
          <a:p>
            <a:r>
              <a:rPr lang="es-ES" sz="2200" b="1" dirty="0"/>
              <a:t>Estás en una competición de deportes en Inglaterra con una amiga española. Escuchas y traduces unas frases de otras personas en la competición para tu amiga.</a:t>
            </a:r>
            <a:endParaRPr lang="es-GB" sz="2200" b="1" dirty="0"/>
          </a:p>
        </p:txBody>
      </p:sp>
      <p:sp>
        <p:nvSpPr>
          <p:cNvPr id="5" name="Rounded Rectangle 2">
            <a:extLst>
              <a:ext uri="{FF2B5EF4-FFF2-40B4-BE49-F238E27FC236}">
                <a16:creationId xmlns:a16="http://schemas.microsoft.com/office/drawing/2014/main" id="{45192EAB-DF89-8249-9381-4A78135F164E}"/>
              </a:ext>
            </a:extLst>
          </p:cNvPr>
          <p:cNvSpPr/>
          <p:nvPr/>
        </p:nvSpPr>
        <p:spPr>
          <a:xfrm>
            <a:off x="10686395" y="321972"/>
            <a:ext cx="1281266" cy="382756"/>
          </a:xfrm>
          <a:prstGeom prst="round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312194"/>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sp>
        <p:nvSpPr>
          <p:cNvPr id="8" name="Llamada ovalada 7">
            <a:extLst>
              <a:ext uri="{FF2B5EF4-FFF2-40B4-BE49-F238E27FC236}">
                <a16:creationId xmlns:a16="http://schemas.microsoft.com/office/drawing/2014/main" id="{93226D4E-136D-B04A-86C4-06BFA1CB7AC7}"/>
              </a:ext>
            </a:extLst>
          </p:cNvPr>
          <p:cNvSpPr/>
          <p:nvPr/>
        </p:nvSpPr>
        <p:spPr>
          <a:xfrm>
            <a:off x="1236990" y="1363855"/>
            <a:ext cx="4455781" cy="1223817"/>
          </a:xfrm>
          <a:prstGeom prst="wedgeEllipseCallout">
            <a:avLst>
              <a:gd name="adj1" fmla="val -77219"/>
              <a:gd name="adj2" fmla="val 4642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Seventy years? You are (looking) very young!</a:t>
            </a:r>
            <a:endParaRPr lang="es-GB" sz="2200" dirty="0">
              <a:solidFill>
                <a:schemeClr val="tx1"/>
              </a:solidFill>
            </a:endParaRPr>
          </a:p>
        </p:txBody>
      </p:sp>
      <p:sp>
        <p:nvSpPr>
          <p:cNvPr id="9" name="Llamada ovalada 8">
            <a:extLst>
              <a:ext uri="{FF2B5EF4-FFF2-40B4-BE49-F238E27FC236}">
                <a16:creationId xmlns:a16="http://schemas.microsoft.com/office/drawing/2014/main" id="{65FC6EBF-6EE1-1A40-A56C-D312D049BB83}"/>
              </a:ext>
            </a:extLst>
          </p:cNvPr>
          <p:cNvSpPr/>
          <p:nvPr/>
        </p:nvSpPr>
        <p:spPr>
          <a:xfrm>
            <a:off x="5788429" y="1350601"/>
            <a:ext cx="3844476" cy="1107996"/>
          </a:xfrm>
          <a:prstGeom prst="wedgeEllipseCallout">
            <a:avLst>
              <a:gd name="adj1" fmla="val 57074"/>
              <a:gd name="adj2" fmla="val 3725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Although you are very young you play very well.</a:t>
            </a:r>
          </a:p>
        </p:txBody>
      </p:sp>
      <p:sp>
        <p:nvSpPr>
          <p:cNvPr id="10" name="Llamada ovalada 9">
            <a:extLst>
              <a:ext uri="{FF2B5EF4-FFF2-40B4-BE49-F238E27FC236}">
                <a16:creationId xmlns:a16="http://schemas.microsoft.com/office/drawing/2014/main" id="{B01293DE-2F4C-DC42-A84A-C41574DC07EB}"/>
              </a:ext>
            </a:extLst>
          </p:cNvPr>
          <p:cNvSpPr/>
          <p:nvPr/>
        </p:nvSpPr>
        <p:spPr>
          <a:xfrm>
            <a:off x="1104771" y="2716748"/>
            <a:ext cx="4827834" cy="1223817"/>
          </a:xfrm>
          <a:prstGeom prst="wedgeEllipseCallout">
            <a:avLst>
              <a:gd name="adj1" fmla="val -60506"/>
              <a:gd name="adj2" fmla="val 2095"/>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You are (looking) very slim, do you practice many hours?</a:t>
            </a:r>
            <a:endParaRPr lang="es-GB" sz="2200" dirty="0">
              <a:solidFill>
                <a:schemeClr val="tx1"/>
              </a:solidFill>
            </a:endParaRPr>
          </a:p>
        </p:txBody>
      </p:sp>
      <p:sp>
        <p:nvSpPr>
          <p:cNvPr id="11" name="Llamada ovalada 10">
            <a:extLst>
              <a:ext uri="{FF2B5EF4-FFF2-40B4-BE49-F238E27FC236}">
                <a16:creationId xmlns:a16="http://schemas.microsoft.com/office/drawing/2014/main" id="{9BEC7B58-1B28-574B-A804-02E36F9A2C4B}"/>
              </a:ext>
            </a:extLst>
          </p:cNvPr>
          <p:cNvSpPr/>
          <p:nvPr/>
        </p:nvSpPr>
        <p:spPr>
          <a:xfrm>
            <a:off x="5283200" y="4171903"/>
            <a:ext cx="5720858" cy="816025"/>
          </a:xfrm>
          <a:prstGeom prst="wedgeEllipseCallout">
            <a:avLst>
              <a:gd name="adj1" fmla="val 67240"/>
              <a:gd name="adj2" fmla="val 7907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How do you look after your weight? You are not fat.</a:t>
            </a:r>
            <a:endParaRPr lang="es-GB" sz="2200" dirty="0">
              <a:solidFill>
                <a:schemeClr val="tx1"/>
              </a:solidFill>
            </a:endParaRPr>
          </a:p>
        </p:txBody>
      </p:sp>
      <p:sp>
        <p:nvSpPr>
          <p:cNvPr id="12" name="Llamada ovalada 11">
            <a:extLst>
              <a:ext uri="{FF2B5EF4-FFF2-40B4-BE49-F238E27FC236}">
                <a16:creationId xmlns:a16="http://schemas.microsoft.com/office/drawing/2014/main" id="{6136AC2A-69F3-694F-904D-004D118C4F8D}"/>
              </a:ext>
            </a:extLst>
          </p:cNvPr>
          <p:cNvSpPr/>
          <p:nvPr/>
        </p:nvSpPr>
        <p:spPr>
          <a:xfrm>
            <a:off x="1141333" y="4144021"/>
            <a:ext cx="3799543" cy="1172424"/>
          </a:xfrm>
          <a:prstGeom prst="wedgeEllipseCallout">
            <a:avLst>
              <a:gd name="adj1" fmla="val -63861"/>
              <a:gd name="adj2" fmla="val -4042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Do you play tennis every day? You are very healthy.</a:t>
            </a:r>
            <a:endParaRPr lang="es-GB" sz="2200" dirty="0">
              <a:solidFill>
                <a:schemeClr val="tx1"/>
              </a:solidFill>
            </a:endParaRPr>
          </a:p>
        </p:txBody>
      </p:sp>
      <p:sp>
        <p:nvSpPr>
          <p:cNvPr id="13" name="Llamada ovalada 12">
            <a:extLst>
              <a:ext uri="{FF2B5EF4-FFF2-40B4-BE49-F238E27FC236}">
                <a16:creationId xmlns:a16="http://schemas.microsoft.com/office/drawing/2014/main" id="{FC328B67-E5FD-D14F-BBD1-9722B2D80C51}"/>
              </a:ext>
            </a:extLst>
          </p:cNvPr>
          <p:cNvSpPr/>
          <p:nvPr/>
        </p:nvSpPr>
        <p:spPr>
          <a:xfrm>
            <a:off x="6249279" y="2747478"/>
            <a:ext cx="4272240" cy="1166274"/>
          </a:xfrm>
          <a:prstGeom prst="wedgeEllipseCallout">
            <a:avLst>
              <a:gd name="adj1" fmla="val 63983"/>
              <a:gd name="adj2" fmla="val 247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You are (looking) pale, are you well?</a:t>
            </a:r>
            <a:endParaRPr lang="es-GB" sz="2200" dirty="0">
              <a:solidFill>
                <a:schemeClr val="tx1"/>
              </a:solidFill>
            </a:endParaRPr>
          </a:p>
        </p:txBody>
      </p:sp>
      <p:sp>
        <p:nvSpPr>
          <p:cNvPr id="14" name="Llamada ovalada 13">
            <a:extLst>
              <a:ext uri="{FF2B5EF4-FFF2-40B4-BE49-F238E27FC236}">
                <a16:creationId xmlns:a16="http://schemas.microsoft.com/office/drawing/2014/main" id="{9AF7F7DE-B355-854C-8DBB-91A608652DDA}"/>
              </a:ext>
            </a:extLst>
          </p:cNvPr>
          <p:cNvSpPr/>
          <p:nvPr/>
        </p:nvSpPr>
        <p:spPr>
          <a:xfrm>
            <a:off x="4026863" y="5367075"/>
            <a:ext cx="4665941" cy="671516"/>
          </a:xfrm>
          <a:prstGeom prst="wedgeEllipseCallout">
            <a:avLst>
              <a:gd name="adj1" fmla="val -77862"/>
              <a:gd name="adj2" fmla="val 839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Are you ready? </a:t>
            </a:r>
            <a:endParaRPr lang="es-GB" sz="2200" dirty="0">
              <a:solidFill>
                <a:schemeClr val="tx1"/>
              </a:solidFill>
            </a:endParaRPr>
          </a:p>
        </p:txBody>
      </p:sp>
      <p:sp>
        <p:nvSpPr>
          <p:cNvPr id="3" name="Title 2"/>
          <p:cNvSpPr>
            <a:spLocks noGrp="1"/>
          </p:cNvSpPr>
          <p:nvPr>
            <p:ph type="title" idx="4294967295"/>
          </p:nvPr>
        </p:nvSpPr>
        <p:spPr>
          <a:xfrm>
            <a:off x="10832921" y="-149770"/>
            <a:ext cx="10515600" cy="1325563"/>
          </a:xfrm>
        </p:spPr>
        <p:txBody>
          <a:bodyPr>
            <a:normAutofit/>
          </a:bodyPr>
          <a:lstStyle/>
          <a:p>
            <a:r>
              <a:rPr lang="en-GB" sz="2000" b="1" dirty="0">
                <a:solidFill>
                  <a:schemeClr val="bg1"/>
                </a:solidFill>
              </a:rPr>
              <a:t>escribir</a:t>
            </a:r>
          </a:p>
        </p:txBody>
      </p:sp>
      <p:pic>
        <p:nvPicPr>
          <p:cNvPr id="18" name="Picture 2" descr="listening clipart - Clip Art Library">
            <a:extLst>
              <a:ext uri="{FF2B5EF4-FFF2-40B4-BE49-F238E27FC236}">
                <a16:creationId xmlns:a16="http://schemas.microsoft.com/office/drawing/2014/main" id="{9C9D0E07-524C-DD43-BF32-A4DE92D675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4221" y="827667"/>
            <a:ext cx="1943948" cy="1943948"/>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DBF071BF-2E47-8E4A-8291-6DF74D3C0D0D}"/>
              </a:ext>
            </a:extLst>
          </p:cNvPr>
          <p:cNvSpPr txBox="1"/>
          <p:nvPr/>
        </p:nvSpPr>
        <p:spPr>
          <a:xfrm>
            <a:off x="1518833" y="1704544"/>
            <a:ext cx="327334" cy="400110"/>
          </a:xfrm>
          <a:prstGeom prst="rect">
            <a:avLst/>
          </a:prstGeom>
          <a:noFill/>
        </p:spPr>
        <p:txBody>
          <a:bodyPr wrap="none" rtlCol="0">
            <a:spAutoFit/>
          </a:bodyPr>
          <a:lstStyle/>
          <a:p>
            <a:r>
              <a:rPr lang="es-GB" sz="2000" b="1" dirty="0"/>
              <a:t>1</a:t>
            </a:r>
          </a:p>
        </p:txBody>
      </p:sp>
      <p:sp>
        <p:nvSpPr>
          <p:cNvPr id="20" name="CuadroTexto 19">
            <a:extLst>
              <a:ext uri="{FF2B5EF4-FFF2-40B4-BE49-F238E27FC236}">
                <a16:creationId xmlns:a16="http://schemas.microsoft.com/office/drawing/2014/main" id="{3C2FF629-AEF7-D54D-8F0D-482C9CE9AF42}"/>
              </a:ext>
            </a:extLst>
          </p:cNvPr>
          <p:cNvSpPr txBox="1"/>
          <p:nvPr/>
        </p:nvSpPr>
        <p:spPr>
          <a:xfrm>
            <a:off x="6052534" y="1704544"/>
            <a:ext cx="328936" cy="400110"/>
          </a:xfrm>
          <a:prstGeom prst="rect">
            <a:avLst/>
          </a:prstGeom>
          <a:noFill/>
        </p:spPr>
        <p:txBody>
          <a:bodyPr wrap="none" rtlCol="0">
            <a:spAutoFit/>
          </a:bodyPr>
          <a:lstStyle/>
          <a:p>
            <a:r>
              <a:rPr lang="es-GB" sz="2000" b="1" dirty="0"/>
              <a:t>2</a:t>
            </a:r>
          </a:p>
        </p:txBody>
      </p:sp>
      <p:sp>
        <p:nvSpPr>
          <p:cNvPr id="21" name="CuadroTexto 20">
            <a:extLst>
              <a:ext uri="{FF2B5EF4-FFF2-40B4-BE49-F238E27FC236}">
                <a16:creationId xmlns:a16="http://schemas.microsoft.com/office/drawing/2014/main" id="{7D22BAB2-D795-2C4B-A8F3-995ABA4B2CED}"/>
              </a:ext>
            </a:extLst>
          </p:cNvPr>
          <p:cNvSpPr txBox="1"/>
          <p:nvPr/>
        </p:nvSpPr>
        <p:spPr>
          <a:xfrm>
            <a:off x="1518833" y="3028890"/>
            <a:ext cx="328936" cy="400110"/>
          </a:xfrm>
          <a:prstGeom prst="rect">
            <a:avLst/>
          </a:prstGeom>
          <a:noFill/>
        </p:spPr>
        <p:txBody>
          <a:bodyPr wrap="none" rtlCol="0">
            <a:spAutoFit/>
          </a:bodyPr>
          <a:lstStyle/>
          <a:p>
            <a:r>
              <a:rPr lang="es-GB" sz="2000" b="1" dirty="0"/>
              <a:t>3</a:t>
            </a:r>
          </a:p>
        </p:txBody>
      </p:sp>
      <p:sp>
        <p:nvSpPr>
          <p:cNvPr id="22" name="CuadroTexto 21">
            <a:extLst>
              <a:ext uri="{FF2B5EF4-FFF2-40B4-BE49-F238E27FC236}">
                <a16:creationId xmlns:a16="http://schemas.microsoft.com/office/drawing/2014/main" id="{1AB723C2-1226-CA41-87E8-AEF24A2784B0}"/>
              </a:ext>
            </a:extLst>
          </p:cNvPr>
          <p:cNvSpPr txBox="1"/>
          <p:nvPr/>
        </p:nvSpPr>
        <p:spPr>
          <a:xfrm>
            <a:off x="6754677" y="3028890"/>
            <a:ext cx="328936" cy="400110"/>
          </a:xfrm>
          <a:prstGeom prst="rect">
            <a:avLst/>
          </a:prstGeom>
          <a:noFill/>
        </p:spPr>
        <p:txBody>
          <a:bodyPr wrap="none" rtlCol="0">
            <a:spAutoFit/>
          </a:bodyPr>
          <a:lstStyle/>
          <a:p>
            <a:r>
              <a:rPr lang="es-GB" sz="2000" b="1" dirty="0"/>
              <a:t>4</a:t>
            </a:r>
          </a:p>
        </p:txBody>
      </p:sp>
      <p:sp>
        <p:nvSpPr>
          <p:cNvPr id="23" name="CuadroTexto 22">
            <a:extLst>
              <a:ext uri="{FF2B5EF4-FFF2-40B4-BE49-F238E27FC236}">
                <a16:creationId xmlns:a16="http://schemas.microsoft.com/office/drawing/2014/main" id="{5D6E04FB-89AB-1041-AD44-727143A5193B}"/>
              </a:ext>
            </a:extLst>
          </p:cNvPr>
          <p:cNvSpPr txBox="1"/>
          <p:nvPr/>
        </p:nvSpPr>
        <p:spPr>
          <a:xfrm>
            <a:off x="1517231" y="4453765"/>
            <a:ext cx="328936" cy="400110"/>
          </a:xfrm>
          <a:prstGeom prst="rect">
            <a:avLst/>
          </a:prstGeom>
          <a:noFill/>
        </p:spPr>
        <p:txBody>
          <a:bodyPr wrap="none" rtlCol="0">
            <a:spAutoFit/>
          </a:bodyPr>
          <a:lstStyle/>
          <a:p>
            <a:r>
              <a:rPr lang="es-GB" sz="2000" b="1" dirty="0"/>
              <a:t>5</a:t>
            </a:r>
          </a:p>
        </p:txBody>
      </p:sp>
      <p:sp>
        <p:nvSpPr>
          <p:cNvPr id="24" name="CuadroTexto 23">
            <a:extLst>
              <a:ext uri="{FF2B5EF4-FFF2-40B4-BE49-F238E27FC236}">
                <a16:creationId xmlns:a16="http://schemas.microsoft.com/office/drawing/2014/main" id="{0475CA59-FF17-7646-9AAF-46F7BB104E07}"/>
              </a:ext>
            </a:extLst>
          </p:cNvPr>
          <p:cNvSpPr txBox="1"/>
          <p:nvPr/>
        </p:nvSpPr>
        <p:spPr>
          <a:xfrm>
            <a:off x="5710223" y="4378408"/>
            <a:ext cx="385778" cy="400110"/>
          </a:xfrm>
          <a:prstGeom prst="rect">
            <a:avLst/>
          </a:prstGeom>
          <a:noFill/>
        </p:spPr>
        <p:txBody>
          <a:bodyPr wrap="square" rtlCol="0">
            <a:spAutoFit/>
          </a:bodyPr>
          <a:lstStyle/>
          <a:p>
            <a:r>
              <a:rPr lang="es-GB" sz="2000" b="1" dirty="0"/>
              <a:t>6</a:t>
            </a:r>
          </a:p>
        </p:txBody>
      </p:sp>
      <p:sp>
        <p:nvSpPr>
          <p:cNvPr id="25" name="CuadroTexto 24">
            <a:extLst>
              <a:ext uri="{FF2B5EF4-FFF2-40B4-BE49-F238E27FC236}">
                <a16:creationId xmlns:a16="http://schemas.microsoft.com/office/drawing/2014/main" id="{8B3AC285-7C6E-5F42-8D3D-485BC5A89D2A}"/>
              </a:ext>
            </a:extLst>
          </p:cNvPr>
          <p:cNvSpPr txBox="1"/>
          <p:nvPr/>
        </p:nvSpPr>
        <p:spPr>
          <a:xfrm>
            <a:off x="4897422" y="5502778"/>
            <a:ext cx="385778" cy="400110"/>
          </a:xfrm>
          <a:prstGeom prst="rect">
            <a:avLst/>
          </a:prstGeom>
          <a:noFill/>
        </p:spPr>
        <p:txBody>
          <a:bodyPr wrap="square" rtlCol="0">
            <a:spAutoFit/>
          </a:bodyPr>
          <a:lstStyle/>
          <a:p>
            <a:r>
              <a:rPr lang="es-GB" sz="2000" b="1" dirty="0"/>
              <a:t>7</a:t>
            </a:r>
          </a:p>
        </p:txBody>
      </p:sp>
      <p:sp>
        <p:nvSpPr>
          <p:cNvPr id="26" name="Llamada rectangular 25">
            <a:extLst>
              <a:ext uri="{FF2B5EF4-FFF2-40B4-BE49-F238E27FC236}">
                <a16:creationId xmlns:a16="http://schemas.microsoft.com/office/drawing/2014/main" id="{7B57C8EB-9E28-2A44-A4CC-A9BEEBBEE066}"/>
              </a:ext>
            </a:extLst>
          </p:cNvPr>
          <p:cNvSpPr/>
          <p:nvPr/>
        </p:nvSpPr>
        <p:spPr>
          <a:xfrm>
            <a:off x="3491057" y="2545873"/>
            <a:ext cx="4483966" cy="1724456"/>
          </a:xfrm>
          <a:prstGeom prst="wedgeRectCallout">
            <a:avLst>
              <a:gd name="adj1" fmla="val 60705"/>
              <a:gd name="adj2" fmla="val -2780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tx1"/>
                </a:solidFill>
              </a:rPr>
              <a:t>Remember to use the plural form of ‘you’</a:t>
            </a:r>
            <a:r>
              <a:rPr lang="en-GB" sz="2800" dirty="0">
                <a:solidFill>
                  <a:schemeClr val="tx1"/>
                </a:solidFill>
              </a:rPr>
              <a:t> (you all)</a:t>
            </a:r>
            <a:r>
              <a:rPr lang="es-GB" sz="2800" dirty="0">
                <a:solidFill>
                  <a:schemeClr val="tx1"/>
                </a:solidFill>
              </a:rPr>
              <a:t> in </a:t>
            </a:r>
            <a:r>
              <a:rPr lang="en-GB" sz="2800" dirty="0">
                <a:solidFill>
                  <a:schemeClr val="tx1"/>
                </a:solidFill>
              </a:rPr>
              <a:t>every sentence!</a:t>
            </a:r>
            <a:endParaRPr lang="es-GB" sz="2800" dirty="0">
              <a:solidFill>
                <a:schemeClr val="tx1"/>
              </a:solidFill>
            </a:endParaRPr>
          </a:p>
        </p:txBody>
      </p:sp>
    </p:spTree>
    <p:extLst>
      <p:ext uri="{BB962C8B-B14F-4D97-AF65-F5344CB8AC3E}">
        <p14:creationId xmlns:p14="http://schemas.microsoft.com/office/powerpoint/2010/main" val="129454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egg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4274129" y="5311613"/>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el huevo</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56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FD807E-E0EC-704D-AE88-60B45A7BCB54}"/>
              </a:ext>
            </a:extLst>
          </p:cNvPr>
          <p:cNvSpPr txBox="1"/>
          <p:nvPr/>
        </p:nvSpPr>
        <p:spPr>
          <a:xfrm>
            <a:off x="170019" y="178262"/>
            <a:ext cx="10083800" cy="430887"/>
          </a:xfrm>
          <a:prstGeom prst="rect">
            <a:avLst/>
          </a:prstGeom>
          <a:noFill/>
        </p:spPr>
        <p:txBody>
          <a:bodyPr wrap="square" rtlCol="0">
            <a:spAutoFit/>
          </a:bodyPr>
          <a:lstStyle/>
          <a:p>
            <a:r>
              <a:rPr lang="es-ES" sz="2200" b="1" dirty="0"/>
              <a:t>Comprueba las respuestas.</a:t>
            </a:r>
            <a:endParaRPr lang="es-GB" sz="2200" b="1" dirty="0"/>
          </a:p>
        </p:txBody>
      </p:sp>
      <p:sp>
        <p:nvSpPr>
          <p:cNvPr id="5" name="Rounded Rectangle 2">
            <a:extLst>
              <a:ext uri="{FF2B5EF4-FFF2-40B4-BE49-F238E27FC236}">
                <a16:creationId xmlns:a16="http://schemas.microsoft.com/office/drawing/2014/main" id="{45192EAB-DF89-8249-9381-4A78135F164E}"/>
              </a:ext>
            </a:extLst>
          </p:cNvPr>
          <p:cNvSpPr/>
          <p:nvPr/>
        </p:nvSpPr>
        <p:spPr>
          <a:xfrm>
            <a:off x="10686395" y="321972"/>
            <a:ext cx="1281266" cy="382756"/>
          </a:xfrm>
          <a:prstGeom prst="round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tx1"/>
              </a:solidFill>
              <a:latin typeface="Century Gothic" panose="020B0502020202020204" pitchFamily="34" charset="0"/>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312194"/>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solidFill>
                <a:schemeClr val="tx1"/>
              </a:solidFill>
            </a:endParaRPr>
          </a:p>
        </p:txBody>
      </p:sp>
      <p:sp>
        <p:nvSpPr>
          <p:cNvPr id="3" name="Title 2"/>
          <p:cNvSpPr>
            <a:spLocks noGrp="1"/>
          </p:cNvSpPr>
          <p:nvPr>
            <p:ph type="title" idx="4294967295"/>
          </p:nvPr>
        </p:nvSpPr>
        <p:spPr>
          <a:xfrm>
            <a:off x="10832921" y="-149770"/>
            <a:ext cx="1740324" cy="1325563"/>
          </a:xfrm>
        </p:spPr>
        <p:txBody>
          <a:bodyPr>
            <a:normAutofit/>
          </a:bodyPr>
          <a:lstStyle/>
          <a:p>
            <a:r>
              <a:rPr lang="en-GB" sz="2000" b="1" dirty="0">
                <a:solidFill>
                  <a:schemeClr val="bg1"/>
                </a:solidFill>
              </a:rPr>
              <a:t>escribir</a:t>
            </a:r>
          </a:p>
        </p:txBody>
      </p:sp>
      <p:grpSp>
        <p:nvGrpSpPr>
          <p:cNvPr id="2" name="Grupo 1">
            <a:extLst>
              <a:ext uri="{FF2B5EF4-FFF2-40B4-BE49-F238E27FC236}">
                <a16:creationId xmlns:a16="http://schemas.microsoft.com/office/drawing/2014/main" id="{3758718B-7AFD-CA4A-941E-B18159098977}"/>
              </a:ext>
            </a:extLst>
          </p:cNvPr>
          <p:cNvGrpSpPr/>
          <p:nvPr/>
        </p:nvGrpSpPr>
        <p:grpSpPr>
          <a:xfrm>
            <a:off x="1144298" y="697813"/>
            <a:ext cx="4827834" cy="910281"/>
            <a:chOff x="1144298" y="637068"/>
            <a:chExt cx="4827834" cy="910281"/>
          </a:xfrm>
        </p:grpSpPr>
        <p:sp>
          <p:nvSpPr>
            <p:cNvPr id="8" name="Llamada ovalada 7">
              <a:extLst>
                <a:ext uri="{FF2B5EF4-FFF2-40B4-BE49-F238E27FC236}">
                  <a16:creationId xmlns:a16="http://schemas.microsoft.com/office/drawing/2014/main" id="{93226D4E-136D-B04A-86C4-06BFA1CB7AC7}"/>
                </a:ext>
              </a:extLst>
            </p:cNvPr>
            <p:cNvSpPr/>
            <p:nvPr/>
          </p:nvSpPr>
          <p:spPr>
            <a:xfrm>
              <a:off x="1144298" y="637068"/>
              <a:ext cx="4827834" cy="910281"/>
            </a:xfrm>
            <a:prstGeom prst="wedgeEllipseCallout">
              <a:avLst>
                <a:gd name="adj1" fmla="val -65393"/>
                <a:gd name="adj2" fmla="val 2996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Seventy years? You are (looking) very young!</a:t>
              </a:r>
              <a:endParaRPr lang="es-GB" sz="2000" dirty="0">
                <a:solidFill>
                  <a:schemeClr val="tx1"/>
                </a:solidFill>
              </a:endParaRPr>
            </a:p>
          </p:txBody>
        </p:sp>
        <p:sp>
          <p:nvSpPr>
            <p:cNvPr id="15" name="CuadroTexto 14">
              <a:extLst>
                <a:ext uri="{FF2B5EF4-FFF2-40B4-BE49-F238E27FC236}">
                  <a16:creationId xmlns:a16="http://schemas.microsoft.com/office/drawing/2014/main" id="{67182870-FAD3-8543-9EAD-366EF9D24760}"/>
                </a:ext>
              </a:extLst>
            </p:cNvPr>
            <p:cNvSpPr txBox="1"/>
            <p:nvPr/>
          </p:nvSpPr>
          <p:spPr>
            <a:xfrm>
              <a:off x="1500803" y="810819"/>
              <a:ext cx="327334" cy="400110"/>
            </a:xfrm>
            <a:prstGeom prst="rect">
              <a:avLst/>
            </a:prstGeom>
            <a:noFill/>
          </p:spPr>
          <p:txBody>
            <a:bodyPr wrap="none" rtlCol="0">
              <a:spAutoFit/>
            </a:bodyPr>
            <a:lstStyle/>
            <a:p>
              <a:r>
                <a:rPr lang="es-GB" sz="2000" b="1" dirty="0"/>
                <a:t>1</a:t>
              </a:r>
            </a:p>
          </p:txBody>
        </p:sp>
      </p:grpSp>
      <p:grpSp>
        <p:nvGrpSpPr>
          <p:cNvPr id="7" name="Grupo 6">
            <a:extLst>
              <a:ext uri="{FF2B5EF4-FFF2-40B4-BE49-F238E27FC236}">
                <a16:creationId xmlns:a16="http://schemas.microsoft.com/office/drawing/2014/main" id="{31100F24-7E66-724F-8E15-93CDA271522C}"/>
              </a:ext>
            </a:extLst>
          </p:cNvPr>
          <p:cNvGrpSpPr/>
          <p:nvPr/>
        </p:nvGrpSpPr>
        <p:grpSpPr>
          <a:xfrm>
            <a:off x="935400" y="1679317"/>
            <a:ext cx="4797220" cy="808918"/>
            <a:chOff x="935400" y="1641674"/>
            <a:chExt cx="4797220" cy="808918"/>
          </a:xfrm>
        </p:grpSpPr>
        <p:sp>
          <p:nvSpPr>
            <p:cNvPr id="9" name="Llamada ovalada 8">
              <a:extLst>
                <a:ext uri="{FF2B5EF4-FFF2-40B4-BE49-F238E27FC236}">
                  <a16:creationId xmlns:a16="http://schemas.microsoft.com/office/drawing/2014/main" id="{65FC6EBF-6EE1-1A40-A56C-D312D049BB83}"/>
                </a:ext>
              </a:extLst>
            </p:cNvPr>
            <p:cNvSpPr/>
            <p:nvPr/>
          </p:nvSpPr>
          <p:spPr>
            <a:xfrm>
              <a:off x="935400" y="1641674"/>
              <a:ext cx="4797220" cy="808918"/>
            </a:xfrm>
            <a:prstGeom prst="wedgeEllipseCallout">
              <a:avLst>
                <a:gd name="adj1" fmla="val 57074"/>
                <a:gd name="adj2" fmla="val 3725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Although you are very young you play very well.</a:t>
              </a:r>
            </a:p>
          </p:txBody>
        </p:sp>
        <p:sp>
          <p:nvSpPr>
            <p:cNvPr id="16" name="CuadroTexto 15">
              <a:extLst>
                <a:ext uri="{FF2B5EF4-FFF2-40B4-BE49-F238E27FC236}">
                  <a16:creationId xmlns:a16="http://schemas.microsoft.com/office/drawing/2014/main" id="{9E2C828E-292D-DA4E-8202-C24EA70C12D4}"/>
                </a:ext>
              </a:extLst>
            </p:cNvPr>
            <p:cNvSpPr txBox="1"/>
            <p:nvPr/>
          </p:nvSpPr>
          <p:spPr>
            <a:xfrm>
              <a:off x="1389447" y="1766505"/>
              <a:ext cx="328936" cy="400110"/>
            </a:xfrm>
            <a:prstGeom prst="rect">
              <a:avLst/>
            </a:prstGeom>
            <a:noFill/>
          </p:spPr>
          <p:txBody>
            <a:bodyPr wrap="none" rtlCol="0">
              <a:spAutoFit/>
            </a:bodyPr>
            <a:lstStyle/>
            <a:p>
              <a:r>
                <a:rPr lang="es-GB" sz="2000" b="1" dirty="0"/>
                <a:t>2</a:t>
              </a:r>
            </a:p>
          </p:txBody>
        </p:sp>
      </p:grpSp>
      <p:grpSp>
        <p:nvGrpSpPr>
          <p:cNvPr id="17" name="Grupo 16">
            <a:extLst>
              <a:ext uri="{FF2B5EF4-FFF2-40B4-BE49-F238E27FC236}">
                <a16:creationId xmlns:a16="http://schemas.microsoft.com/office/drawing/2014/main" id="{E245FE08-AAB6-1B41-9D6B-69AF68B56466}"/>
              </a:ext>
            </a:extLst>
          </p:cNvPr>
          <p:cNvGrpSpPr/>
          <p:nvPr/>
        </p:nvGrpSpPr>
        <p:grpSpPr>
          <a:xfrm>
            <a:off x="423831" y="2559458"/>
            <a:ext cx="6703511" cy="808918"/>
            <a:chOff x="9941668" y="4372992"/>
            <a:chExt cx="6703511" cy="808918"/>
          </a:xfrm>
        </p:grpSpPr>
        <p:sp>
          <p:nvSpPr>
            <p:cNvPr id="10" name="Llamada ovalada 9">
              <a:extLst>
                <a:ext uri="{FF2B5EF4-FFF2-40B4-BE49-F238E27FC236}">
                  <a16:creationId xmlns:a16="http://schemas.microsoft.com/office/drawing/2014/main" id="{B01293DE-2F4C-DC42-A84A-C41574DC07EB}"/>
                </a:ext>
              </a:extLst>
            </p:cNvPr>
            <p:cNvSpPr/>
            <p:nvPr/>
          </p:nvSpPr>
          <p:spPr>
            <a:xfrm>
              <a:off x="9941668" y="4372992"/>
              <a:ext cx="6703511" cy="808918"/>
            </a:xfrm>
            <a:prstGeom prst="wedgeEllipseCallout">
              <a:avLst>
                <a:gd name="adj1" fmla="val -54726"/>
                <a:gd name="adj2" fmla="val -36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You are (looking) very slim, do you practise many hours?</a:t>
              </a:r>
              <a:endParaRPr lang="es-GB" sz="2000" dirty="0">
                <a:solidFill>
                  <a:schemeClr val="tx1"/>
                </a:solidFill>
              </a:endParaRPr>
            </a:p>
          </p:txBody>
        </p:sp>
        <p:sp>
          <p:nvSpPr>
            <p:cNvPr id="19" name="CuadroTexto 18">
              <a:extLst>
                <a:ext uri="{FF2B5EF4-FFF2-40B4-BE49-F238E27FC236}">
                  <a16:creationId xmlns:a16="http://schemas.microsoft.com/office/drawing/2014/main" id="{BD180673-3216-C745-BAD6-24151155789C}"/>
                </a:ext>
              </a:extLst>
            </p:cNvPr>
            <p:cNvSpPr txBox="1"/>
            <p:nvPr/>
          </p:nvSpPr>
          <p:spPr>
            <a:xfrm>
              <a:off x="10913435" y="4439424"/>
              <a:ext cx="328936" cy="400110"/>
            </a:xfrm>
            <a:prstGeom prst="rect">
              <a:avLst/>
            </a:prstGeom>
            <a:noFill/>
          </p:spPr>
          <p:txBody>
            <a:bodyPr wrap="none" rtlCol="0">
              <a:spAutoFit/>
            </a:bodyPr>
            <a:lstStyle/>
            <a:p>
              <a:r>
                <a:rPr lang="es-GB" sz="2000" b="1" dirty="0"/>
                <a:t>3</a:t>
              </a:r>
            </a:p>
          </p:txBody>
        </p:sp>
      </p:grpSp>
      <p:grpSp>
        <p:nvGrpSpPr>
          <p:cNvPr id="21" name="Grupo 20">
            <a:extLst>
              <a:ext uri="{FF2B5EF4-FFF2-40B4-BE49-F238E27FC236}">
                <a16:creationId xmlns:a16="http://schemas.microsoft.com/office/drawing/2014/main" id="{45C26069-2FD8-DC43-BC1D-3A740CD00201}"/>
              </a:ext>
            </a:extLst>
          </p:cNvPr>
          <p:cNvGrpSpPr/>
          <p:nvPr/>
        </p:nvGrpSpPr>
        <p:grpSpPr>
          <a:xfrm>
            <a:off x="1197890" y="3439599"/>
            <a:ext cx="4272240" cy="671516"/>
            <a:chOff x="8450922" y="5133928"/>
            <a:chExt cx="4272240" cy="671516"/>
          </a:xfrm>
        </p:grpSpPr>
        <p:sp>
          <p:nvSpPr>
            <p:cNvPr id="13" name="Llamada ovalada 12">
              <a:extLst>
                <a:ext uri="{FF2B5EF4-FFF2-40B4-BE49-F238E27FC236}">
                  <a16:creationId xmlns:a16="http://schemas.microsoft.com/office/drawing/2014/main" id="{FC328B67-E5FD-D14F-BBD1-9722B2D80C51}"/>
                </a:ext>
              </a:extLst>
            </p:cNvPr>
            <p:cNvSpPr/>
            <p:nvPr/>
          </p:nvSpPr>
          <p:spPr>
            <a:xfrm>
              <a:off x="8450922" y="5133928"/>
              <a:ext cx="4272240" cy="671516"/>
            </a:xfrm>
            <a:prstGeom prst="wedgeEllipseCallout">
              <a:avLst>
                <a:gd name="adj1" fmla="val 63983"/>
                <a:gd name="adj2" fmla="val 247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You are (looking) pale, are you well?</a:t>
              </a:r>
              <a:endParaRPr lang="es-GB" sz="2000" dirty="0">
                <a:solidFill>
                  <a:schemeClr val="tx1"/>
                </a:solidFill>
              </a:endParaRPr>
            </a:p>
          </p:txBody>
        </p:sp>
        <p:sp>
          <p:nvSpPr>
            <p:cNvPr id="20" name="CuadroTexto 19">
              <a:extLst>
                <a:ext uri="{FF2B5EF4-FFF2-40B4-BE49-F238E27FC236}">
                  <a16:creationId xmlns:a16="http://schemas.microsoft.com/office/drawing/2014/main" id="{76A9FAA2-7D19-3740-B2B6-3ED379E9529C}"/>
                </a:ext>
              </a:extLst>
            </p:cNvPr>
            <p:cNvSpPr txBox="1"/>
            <p:nvPr/>
          </p:nvSpPr>
          <p:spPr>
            <a:xfrm>
              <a:off x="8741044" y="5269631"/>
              <a:ext cx="328936" cy="400110"/>
            </a:xfrm>
            <a:prstGeom prst="rect">
              <a:avLst/>
            </a:prstGeom>
            <a:noFill/>
          </p:spPr>
          <p:txBody>
            <a:bodyPr wrap="none" rtlCol="0">
              <a:spAutoFit/>
            </a:bodyPr>
            <a:lstStyle/>
            <a:p>
              <a:r>
                <a:rPr lang="es-GB" sz="2000" b="1" dirty="0"/>
                <a:t>4</a:t>
              </a:r>
            </a:p>
          </p:txBody>
        </p:sp>
      </p:grpSp>
      <p:grpSp>
        <p:nvGrpSpPr>
          <p:cNvPr id="23" name="Grupo 22">
            <a:extLst>
              <a:ext uri="{FF2B5EF4-FFF2-40B4-BE49-F238E27FC236}">
                <a16:creationId xmlns:a16="http://schemas.microsoft.com/office/drawing/2014/main" id="{0EDADF86-95E2-934E-BBB7-ED7E7CA7D7BA}"/>
              </a:ext>
            </a:extLst>
          </p:cNvPr>
          <p:cNvGrpSpPr/>
          <p:nvPr/>
        </p:nvGrpSpPr>
        <p:grpSpPr>
          <a:xfrm>
            <a:off x="935400" y="4182339"/>
            <a:ext cx="5075570" cy="671516"/>
            <a:chOff x="10185377" y="3409383"/>
            <a:chExt cx="5075570" cy="671516"/>
          </a:xfrm>
        </p:grpSpPr>
        <p:sp>
          <p:nvSpPr>
            <p:cNvPr id="12" name="Llamada ovalada 11">
              <a:extLst>
                <a:ext uri="{FF2B5EF4-FFF2-40B4-BE49-F238E27FC236}">
                  <a16:creationId xmlns:a16="http://schemas.microsoft.com/office/drawing/2014/main" id="{6136AC2A-69F3-694F-904D-004D118C4F8D}"/>
                </a:ext>
              </a:extLst>
            </p:cNvPr>
            <p:cNvSpPr/>
            <p:nvPr/>
          </p:nvSpPr>
          <p:spPr>
            <a:xfrm>
              <a:off x="10185377" y="3409383"/>
              <a:ext cx="5075570" cy="671516"/>
            </a:xfrm>
            <a:prstGeom prst="wedgeEllipseCallout">
              <a:avLst>
                <a:gd name="adj1" fmla="val -63861"/>
                <a:gd name="adj2" fmla="val -4042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Do you play tennis every day? You are very healthy.</a:t>
              </a:r>
              <a:endParaRPr lang="es-GB" sz="2000" dirty="0">
                <a:solidFill>
                  <a:schemeClr val="tx1"/>
                </a:solidFill>
              </a:endParaRPr>
            </a:p>
          </p:txBody>
        </p:sp>
        <p:sp>
          <p:nvSpPr>
            <p:cNvPr id="22" name="CuadroTexto 21">
              <a:extLst>
                <a:ext uri="{FF2B5EF4-FFF2-40B4-BE49-F238E27FC236}">
                  <a16:creationId xmlns:a16="http://schemas.microsoft.com/office/drawing/2014/main" id="{43A8D42F-B737-7741-AE2C-D96BE22208D7}"/>
                </a:ext>
              </a:extLst>
            </p:cNvPr>
            <p:cNvSpPr txBox="1"/>
            <p:nvPr/>
          </p:nvSpPr>
          <p:spPr>
            <a:xfrm>
              <a:off x="10703988" y="3514835"/>
              <a:ext cx="328936" cy="400110"/>
            </a:xfrm>
            <a:prstGeom prst="rect">
              <a:avLst/>
            </a:prstGeom>
            <a:noFill/>
          </p:spPr>
          <p:txBody>
            <a:bodyPr wrap="none" rtlCol="0">
              <a:spAutoFit/>
            </a:bodyPr>
            <a:lstStyle/>
            <a:p>
              <a:r>
                <a:rPr lang="es-GB" sz="2000" b="1" dirty="0"/>
                <a:t>5</a:t>
              </a:r>
            </a:p>
          </p:txBody>
        </p:sp>
      </p:grpSp>
      <p:grpSp>
        <p:nvGrpSpPr>
          <p:cNvPr id="28" name="Grupo 27">
            <a:extLst>
              <a:ext uri="{FF2B5EF4-FFF2-40B4-BE49-F238E27FC236}">
                <a16:creationId xmlns:a16="http://schemas.microsoft.com/office/drawing/2014/main" id="{CCB61A13-0208-4543-899C-1CA350E457B1}"/>
              </a:ext>
            </a:extLst>
          </p:cNvPr>
          <p:cNvGrpSpPr/>
          <p:nvPr/>
        </p:nvGrpSpPr>
        <p:grpSpPr>
          <a:xfrm>
            <a:off x="697786" y="4925079"/>
            <a:ext cx="5720858" cy="816025"/>
            <a:chOff x="8466598" y="5735661"/>
            <a:chExt cx="5720858" cy="816025"/>
          </a:xfrm>
        </p:grpSpPr>
        <p:sp>
          <p:nvSpPr>
            <p:cNvPr id="11" name="Llamada ovalada 10">
              <a:extLst>
                <a:ext uri="{FF2B5EF4-FFF2-40B4-BE49-F238E27FC236}">
                  <a16:creationId xmlns:a16="http://schemas.microsoft.com/office/drawing/2014/main" id="{9BEC7B58-1B28-574B-A804-02E36F9A2C4B}"/>
                </a:ext>
              </a:extLst>
            </p:cNvPr>
            <p:cNvSpPr/>
            <p:nvPr/>
          </p:nvSpPr>
          <p:spPr>
            <a:xfrm>
              <a:off x="8466598" y="5735661"/>
              <a:ext cx="5720858" cy="816025"/>
            </a:xfrm>
            <a:prstGeom prst="wedgeEllipseCallout">
              <a:avLst>
                <a:gd name="adj1" fmla="val 67240"/>
                <a:gd name="adj2" fmla="val 7907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How do you look after your weight? You are not fat.</a:t>
              </a:r>
              <a:endParaRPr lang="es-GB" sz="2000" dirty="0">
                <a:solidFill>
                  <a:schemeClr val="tx1"/>
                </a:solidFill>
              </a:endParaRPr>
            </a:p>
          </p:txBody>
        </p:sp>
        <p:sp>
          <p:nvSpPr>
            <p:cNvPr id="24" name="CuadroTexto 23">
              <a:extLst>
                <a:ext uri="{FF2B5EF4-FFF2-40B4-BE49-F238E27FC236}">
                  <a16:creationId xmlns:a16="http://schemas.microsoft.com/office/drawing/2014/main" id="{3B55526B-2621-EA4D-9075-AC381991939F}"/>
                </a:ext>
              </a:extLst>
            </p:cNvPr>
            <p:cNvSpPr txBox="1"/>
            <p:nvPr/>
          </p:nvSpPr>
          <p:spPr>
            <a:xfrm>
              <a:off x="9163762" y="5887381"/>
              <a:ext cx="328936" cy="400110"/>
            </a:xfrm>
            <a:prstGeom prst="rect">
              <a:avLst/>
            </a:prstGeom>
            <a:noFill/>
          </p:spPr>
          <p:txBody>
            <a:bodyPr wrap="none" rtlCol="0">
              <a:spAutoFit/>
            </a:bodyPr>
            <a:lstStyle/>
            <a:p>
              <a:r>
                <a:rPr lang="es-GB" sz="2000" b="1" dirty="0"/>
                <a:t>6</a:t>
              </a:r>
            </a:p>
          </p:txBody>
        </p:sp>
      </p:grpSp>
      <p:grpSp>
        <p:nvGrpSpPr>
          <p:cNvPr id="27" name="Grupo 26">
            <a:extLst>
              <a:ext uri="{FF2B5EF4-FFF2-40B4-BE49-F238E27FC236}">
                <a16:creationId xmlns:a16="http://schemas.microsoft.com/office/drawing/2014/main" id="{18A71852-3B54-8F4E-9C14-EF8DF9A1B233}"/>
              </a:ext>
            </a:extLst>
          </p:cNvPr>
          <p:cNvGrpSpPr/>
          <p:nvPr/>
        </p:nvGrpSpPr>
        <p:grpSpPr>
          <a:xfrm>
            <a:off x="1944396" y="5812328"/>
            <a:ext cx="3057578" cy="410198"/>
            <a:chOff x="1805221" y="5831849"/>
            <a:chExt cx="3057578" cy="410198"/>
          </a:xfrm>
        </p:grpSpPr>
        <p:sp>
          <p:nvSpPr>
            <p:cNvPr id="14" name="Llamada ovalada 13">
              <a:extLst>
                <a:ext uri="{FF2B5EF4-FFF2-40B4-BE49-F238E27FC236}">
                  <a16:creationId xmlns:a16="http://schemas.microsoft.com/office/drawing/2014/main" id="{9AF7F7DE-B355-854C-8DBB-91A608652DDA}"/>
                </a:ext>
              </a:extLst>
            </p:cNvPr>
            <p:cNvSpPr/>
            <p:nvPr/>
          </p:nvSpPr>
          <p:spPr>
            <a:xfrm>
              <a:off x="1805221" y="5831849"/>
              <a:ext cx="3057578" cy="410198"/>
            </a:xfrm>
            <a:prstGeom prst="wedgeEllipseCallout">
              <a:avLst>
                <a:gd name="adj1" fmla="val -71272"/>
                <a:gd name="adj2" fmla="val 2724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Are you ready? </a:t>
              </a:r>
              <a:endParaRPr lang="es-GB" sz="2000" dirty="0">
                <a:solidFill>
                  <a:schemeClr val="tx1"/>
                </a:solidFill>
              </a:endParaRPr>
            </a:p>
          </p:txBody>
        </p:sp>
        <p:sp>
          <p:nvSpPr>
            <p:cNvPr id="26" name="CuadroTexto 25">
              <a:extLst>
                <a:ext uri="{FF2B5EF4-FFF2-40B4-BE49-F238E27FC236}">
                  <a16:creationId xmlns:a16="http://schemas.microsoft.com/office/drawing/2014/main" id="{C03939DB-801D-B944-A071-E581B0973932}"/>
                </a:ext>
              </a:extLst>
            </p:cNvPr>
            <p:cNvSpPr txBox="1"/>
            <p:nvPr/>
          </p:nvSpPr>
          <p:spPr>
            <a:xfrm>
              <a:off x="2065359" y="5841937"/>
              <a:ext cx="328936" cy="400110"/>
            </a:xfrm>
            <a:prstGeom prst="rect">
              <a:avLst/>
            </a:prstGeom>
            <a:noFill/>
          </p:spPr>
          <p:txBody>
            <a:bodyPr wrap="none" rtlCol="0">
              <a:spAutoFit/>
            </a:bodyPr>
            <a:lstStyle/>
            <a:p>
              <a:r>
                <a:rPr lang="es-GB" sz="2000" b="1" dirty="0"/>
                <a:t>7</a:t>
              </a:r>
            </a:p>
          </p:txBody>
        </p:sp>
      </p:grpSp>
      <p:grpSp>
        <p:nvGrpSpPr>
          <p:cNvPr id="30" name="Grupo 29">
            <a:extLst>
              <a:ext uri="{FF2B5EF4-FFF2-40B4-BE49-F238E27FC236}">
                <a16:creationId xmlns:a16="http://schemas.microsoft.com/office/drawing/2014/main" id="{345041F7-9B9B-3F4D-A537-592E95DCAE48}"/>
              </a:ext>
            </a:extLst>
          </p:cNvPr>
          <p:cNvGrpSpPr/>
          <p:nvPr/>
        </p:nvGrpSpPr>
        <p:grpSpPr>
          <a:xfrm>
            <a:off x="6842413" y="309464"/>
            <a:ext cx="3636174" cy="910281"/>
            <a:chOff x="1144298" y="637068"/>
            <a:chExt cx="4827834" cy="910281"/>
          </a:xfrm>
        </p:grpSpPr>
        <p:sp>
          <p:nvSpPr>
            <p:cNvPr id="31" name="Llamada ovalada 30">
              <a:extLst>
                <a:ext uri="{FF2B5EF4-FFF2-40B4-BE49-F238E27FC236}">
                  <a16:creationId xmlns:a16="http://schemas.microsoft.com/office/drawing/2014/main" id="{5220C4A1-46F8-FE48-AEC2-F08FEC3DCD07}"/>
                </a:ext>
              </a:extLst>
            </p:cNvPr>
            <p:cNvSpPr/>
            <p:nvPr/>
          </p:nvSpPr>
          <p:spPr>
            <a:xfrm>
              <a:off x="1144298" y="637068"/>
              <a:ext cx="4827834" cy="910281"/>
            </a:xfrm>
            <a:prstGeom prst="wedgeEllipseCallout">
              <a:avLst>
                <a:gd name="adj1" fmla="val -65393"/>
                <a:gd name="adj2" fmla="val 2996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t>
              </a:r>
              <a:r>
                <a:rPr lang="en-GB" sz="2000" dirty="0" err="1">
                  <a:solidFill>
                    <a:schemeClr val="tx1"/>
                  </a:solidFill>
                </a:rPr>
                <a:t>Setenta</a:t>
              </a:r>
              <a:r>
                <a:rPr lang="en-GB" sz="2000" dirty="0">
                  <a:solidFill>
                    <a:schemeClr val="tx1"/>
                  </a:solidFill>
                </a:rPr>
                <a:t> </a:t>
              </a:r>
              <a:r>
                <a:rPr lang="en-GB" sz="2000" dirty="0" err="1">
                  <a:solidFill>
                    <a:schemeClr val="tx1"/>
                  </a:solidFill>
                </a:rPr>
                <a:t>años</a:t>
              </a:r>
              <a:r>
                <a:rPr lang="en-GB" sz="2000" dirty="0">
                  <a:solidFill>
                    <a:schemeClr val="tx1"/>
                  </a:solidFill>
                </a:rPr>
                <a:t>? ¡</a:t>
              </a:r>
              <a:r>
                <a:rPr lang="en-GB" sz="2000" dirty="0" err="1">
                  <a:solidFill>
                    <a:schemeClr val="tx1"/>
                  </a:solidFill>
                </a:rPr>
                <a:t>Estáis</a:t>
              </a:r>
              <a:r>
                <a:rPr lang="en-GB" sz="2000" dirty="0">
                  <a:solidFill>
                    <a:schemeClr val="tx1"/>
                  </a:solidFill>
                </a:rPr>
                <a:t> </a:t>
              </a:r>
              <a:r>
                <a:rPr lang="en-GB" sz="2000" dirty="0" err="1">
                  <a:solidFill>
                    <a:schemeClr val="tx1"/>
                  </a:solidFill>
                </a:rPr>
                <a:t>muy</a:t>
              </a:r>
              <a:r>
                <a:rPr lang="en-GB" sz="2000" dirty="0">
                  <a:solidFill>
                    <a:schemeClr val="tx1"/>
                  </a:solidFill>
                </a:rPr>
                <a:t> </a:t>
              </a:r>
              <a:r>
                <a:rPr lang="en-GB" sz="2000" dirty="0" err="1">
                  <a:solidFill>
                    <a:schemeClr val="tx1"/>
                  </a:solidFill>
                </a:rPr>
                <a:t>jóvenes</a:t>
              </a:r>
              <a:r>
                <a:rPr lang="en-GB" sz="2000" dirty="0">
                  <a:solidFill>
                    <a:schemeClr val="tx1"/>
                  </a:solidFill>
                </a:rPr>
                <a:t>!</a:t>
              </a:r>
              <a:endParaRPr lang="es-GB" sz="2000" dirty="0">
                <a:solidFill>
                  <a:schemeClr val="tx1"/>
                </a:solidFill>
              </a:endParaRPr>
            </a:p>
          </p:txBody>
        </p:sp>
        <p:sp>
          <p:nvSpPr>
            <p:cNvPr id="32" name="CuadroTexto 31">
              <a:extLst>
                <a:ext uri="{FF2B5EF4-FFF2-40B4-BE49-F238E27FC236}">
                  <a16:creationId xmlns:a16="http://schemas.microsoft.com/office/drawing/2014/main" id="{FAFD97DC-445C-F84B-8BDF-81944B979715}"/>
                </a:ext>
              </a:extLst>
            </p:cNvPr>
            <p:cNvSpPr txBox="1"/>
            <p:nvPr/>
          </p:nvSpPr>
          <p:spPr>
            <a:xfrm>
              <a:off x="1500802" y="810819"/>
              <a:ext cx="436736" cy="400110"/>
            </a:xfrm>
            <a:prstGeom prst="rect">
              <a:avLst/>
            </a:prstGeom>
            <a:noFill/>
          </p:spPr>
          <p:txBody>
            <a:bodyPr wrap="none" rtlCol="0">
              <a:spAutoFit/>
            </a:bodyPr>
            <a:lstStyle/>
            <a:p>
              <a:r>
                <a:rPr lang="es-GB" sz="2000" b="1" dirty="0"/>
                <a:t>1</a:t>
              </a:r>
            </a:p>
          </p:txBody>
        </p:sp>
      </p:grpSp>
      <p:grpSp>
        <p:nvGrpSpPr>
          <p:cNvPr id="33" name="Grupo 32">
            <a:extLst>
              <a:ext uri="{FF2B5EF4-FFF2-40B4-BE49-F238E27FC236}">
                <a16:creationId xmlns:a16="http://schemas.microsoft.com/office/drawing/2014/main" id="{30233B4F-FB82-9B46-8131-0A2A2BA8956B}"/>
              </a:ext>
            </a:extLst>
          </p:cNvPr>
          <p:cNvGrpSpPr/>
          <p:nvPr/>
        </p:nvGrpSpPr>
        <p:grpSpPr>
          <a:xfrm>
            <a:off x="6598486" y="1335594"/>
            <a:ext cx="4797220" cy="808918"/>
            <a:chOff x="935400" y="1641674"/>
            <a:chExt cx="4797220" cy="808918"/>
          </a:xfrm>
        </p:grpSpPr>
        <p:sp>
          <p:nvSpPr>
            <p:cNvPr id="34" name="Llamada ovalada 33">
              <a:extLst>
                <a:ext uri="{FF2B5EF4-FFF2-40B4-BE49-F238E27FC236}">
                  <a16:creationId xmlns:a16="http://schemas.microsoft.com/office/drawing/2014/main" id="{3BF53E2E-DE20-9540-9319-30AC2B638E02}"/>
                </a:ext>
              </a:extLst>
            </p:cNvPr>
            <p:cNvSpPr/>
            <p:nvPr/>
          </p:nvSpPr>
          <p:spPr>
            <a:xfrm>
              <a:off x="935400" y="1641674"/>
              <a:ext cx="4797220" cy="808918"/>
            </a:xfrm>
            <a:prstGeom prst="wedgeEllipseCallout">
              <a:avLst>
                <a:gd name="adj1" fmla="val 57074"/>
                <a:gd name="adj2" fmla="val 3725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Aunque sois muy jóvenes jugáis muy bien.</a:t>
              </a:r>
            </a:p>
          </p:txBody>
        </p:sp>
        <p:sp>
          <p:nvSpPr>
            <p:cNvPr id="35" name="CuadroTexto 34">
              <a:extLst>
                <a:ext uri="{FF2B5EF4-FFF2-40B4-BE49-F238E27FC236}">
                  <a16:creationId xmlns:a16="http://schemas.microsoft.com/office/drawing/2014/main" id="{02BCE8A5-5CC3-1D49-87A4-A6A3E194AEA0}"/>
                </a:ext>
              </a:extLst>
            </p:cNvPr>
            <p:cNvSpPr txBox="1"/>
            <p:nvPr/>
          </p:nvSpPr>
          <p:spPr>
            <a:xfrm>
              <a:off x="1389447" y="1766505"/>
              <a:ext cx="328936" cy="400110"/>
            </a:xfrm>
            <a:prstGeom prst="rect">
              <a:avLst/>
            </a:prstGeom>
            <a:noFill/>
          </p:spPr>
          <p:txBody>
            <a:bodyPr wrap="none" rtlCol="0">
              <a:spAutoFit/>
            </a:bodyPr>
            <a:lstStyle/>
            <a:p>
              <a:r>
                <a:rPr lang="es-GB" sz="2000" b="1" dirty="0"/>
                <a:t>2</a:t>
              </a:r>
            </a:p>
          </p:txBody>
        </p:sp>
      </p:grpSp>
      <p:grpSp>
        <p:nvGrpSpPr>
          <p:cNvPr id="36" name="Grupo 35">
            <a:extLst>
              <a:ext uri="{FF2B5EF4-FFF2-40B4-BE49-F238E27FC236}">
                <a16:creationId xmlns:a16="http://schemas.microsoft.com/office/drawing/2014/main" id="{3AAB8D1D-5E8F-BB40-B6DF-090D8ECD4671}"/>
              </a:ext>
            </a:extLst>
          </p:cNvPr>
          <p:cNvGrpSpPr/>
          <p:nvPr/>
        </p:nvGrpSpPr>
        <p:grpSpPr>
          <a:xfrm>
            <a:off x="7332774" y="2260361"/>
            <a:ext cx="4629325" cy="955840"/>
            <a:chOff x="9941668" y="4372992"/>
            <a:chExt cx="6703511" cy="808918"/>
          </a:xfrm>
        </p:grpSpPr>
        <p:sp>
          <p:nvSpPr>
            <p:cNvPr id="37" name="Llamada ovalada 36">
              <a:extLst>
                <a:ext uri="{FF2B5EF4-FFF2-40B4-BE49-F238E27FC236}">
                  <a16:creationId xmlns:a16="http://schemas.microsoft.com/office/drawing/2014/main" id="{3E8AF76F-F652-2F47-92B0-B2B33FA14A87}"/>
                </a:ext>
              </a:extLst>
            </p:cNvPr>
            <p:cNvSpPr/>
            <p:nvPr/>
          </p:nvSpPr>
          <p:spPr>
            <a:xfrm>
              <a:off x="9941668" y="4372992"/>
              <a:ext cx="6703511" cy="808918"/>
            </a:xfrm>
            <a:prstGeom prst="wedgeEllipseCallout">
              <a:avLst>
                <a:gd name="adj1" fmla="val -54726"/>
                <a:gd name="adj2" fmla="val -36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Estáis</a:t>
              </a:r>
              <a:r>
                <a:rPr lang="en-GB" sz="2000" dirty="0">
                  <a:solidFill>
                    <a:schemeClr val="tx1"/>
                  </a:solidFill>
                </a:rPr>
                <a:t> </a:t>
              </a:r>
              <a:r>
                <a:rPr lang="en-GB" sz="2000" dirty="0" err="1">
                  <a:solidFill>
                    <a:schemeClr val="tx1"/>
                  </a:solidFill>
                </a:rPr>
                <a:t>muy</a:t>
              </a:r>
              <a:r>
                <a:rPr lang="en-GB" sz="2000" dirty="0">
                  <a:solidFill>
                    <a:schemeClr val="tx1"/>
                  </a:solidFill>
                </a:rPr>
                <a:t> </a:t>
              </a:r>
              <a:r>
                <a:rPr lang="en-GB" sz="2000" dirty="0" err="1">
                  <a:solidFill>
                    <a:schemeClr val="tx1"/>
                  </a:solidFill>
                </a:rPr>
                <a:t>delgados</a:t>
              </a:r>
              <a:r>
                <a:rPr lang="en-GB" sz="2000" dirty="0">
                  <a:solidFill>
                    <a:schemeClr val="tx1"/>
                  </a:solidFill>
                </a:rPr>
                <a:t> ¿</a:t>
              </a:r>
              <a:r>
                <a:rPr lang="en-GB" sz="2000" dirty="0" err="1">
                  <a:solidFill>
                    <a:schemeClr val="tx1"/>
                  </a:solidFill>
                </a:rPr>
                <a:t>practicáis</a:t>
              </a:r>
              <a:r>
                <a:rPr lang="en-GB" sz="2000" dirty="0">
                  <a:solidFill>
                    <a:schemeClr val="tx1"/>
                  </a:solidFill>
                </a:rPr>
                <a:t> </a:t>
              </a:r>
              <a:r>
                <a:rPr lang="en-GB" sz="2000" dirty="0" err="1">
                  <a:solidFill>
                    <a:schemeClr val="tx1"/>
                  </a:solidFill>
                </a:rPr>
                <a:t>muchas</a:t>
              </a:r>
              <a:r>
                <a:rPr lang="en-GB" sz="2000" dirty="0">
                  <a:solidFill>
                    <a:schemeClr val="tx1"/>
                  </a:solidFill>
                </a:rPr>
                <a:t> horas?</a:t>
              </a:r>
              <a:endParaRPr lang="es-GB" sz="2000" dirty="0">
                <a:solidFill>
                  <a:schemeClr val="tx1"/>
                </a:solidFill>
              </a:endParaRPr>
            </a:p>
          </p:txBody>
        </p:sp>
        <p:sp>
          <p:nvSpPr>
            <p:cNvPr id="38" name="CuadroTexto 37">
              <a:extLst>
                <a:ext uri="{FF2B5EF4-FFF2-40B4-BE49-F238E27FC236}">
                  <a16:creationId xmlns:a16="http://schemas.microsoft.com/office/drawing/2014/main" id="{B35B1F66-1C56-F34A-BD60-99F2283A010F}"/>
                </a:ext>
              </a:extLst>
            </p:cNvPr>
            <p:cNvSpPr txBox="1"/>
            <p:nvPr/>
          </p:nvSpPr>
          <p:spPr>
            <a:xfrm>
              <a:off x="10999693" y="4439032"/>
              <a:ext cx="476317" cy="338609"/>
            </a:xfrm>
            <a:prstGeom prst="rect">
              <a:avLst/>
            </a:prstGeom>
            <a:noFill/>
          </p:spPr>
          <p:txBody>
            <a:bodyPr wrap="none" rtlCol="0">
              <a:spAutoFit/>
            </a:bodyPr>
            <a:lstStyle/>
            <a:p>
              <a:r>
                <a:rPr lang="es-GB" sz="2000" b="1" dirty="0"/>
                <a:t>3</a:t>
              </a:r>
            </a:p>
          </p:txBody>
        </p:sp>
      </p:grpSp>
      <p:grpSp>
        <p:nvGrpSpPr>
          <p:cNvPr id="39" name="Grupo 38">
            <a:extLst>
              <a:ext uri="{FF2B5EF4-FFF2-40B4-BE49-F238E27FC236}">
                <a16:creationId xmlns:a16="http://schemas.microsoft.com/office/drawing/2014/main" id="{C92FE747-E49C-434F-B3F9-1834DC145D0D}"/>
              </a:ext>
            </a:extLst>
          </p:cNvPr>
          <p:cNvGrpSpPr/>
          <p:nvPr/>
        </p:nvGrpSpPr>
        <p:grpSpPr>
          <a:xfrm>
            <a:off x="7204133" y="3332050"/>
            <a:ext cx="4272240" cy="671516"/>
            <a:chOff x="8326956" y="4714718"/>
            <a:chExt cx="4272240" cy="671516"/>
          </a:xfrm>
        </p:grpSpPr>
        <p:sp>
          <p:nvSpPr>
            <p:cNvPr id="40" name="Llamada ovalada 39">
              <a:extLst>
                <a:ext uri="{FF2B5EF4-FFF2-40B4-BE49-F238E27FC236}">
                  <a16:creationId xmlns:a16="http://schemas.microsoft.com/office/drawing/2014/main" id="{46D23640-EFD8-874F-A5FC-B6C3B4DADAB9}"/>
                </a:ext>
              </a:extLst>
            </p:cNvPr>
            <p:cNvSpPr/>
            <p:nvPr/>
          </p:nvSpPr>
          <p:spPr>
            <a:xfrm>
              <a:off x="8326956" y="4714718"/>
              <a:ext cx="4272240" cy="671516"/>
            </a:xfrm>
            <a:prstGeom prst="wedgeEllipseCallout">
              <a:avLst>
                <a:gd name="adj1" fmla="val 63983"/>
                <a:gd name="adj2" fmla="val 247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Estáis</a:t>
              </a:r>
              <a:r>
                <a:rPr lang="en-GB" sz="2000" dirty="0">
                  <a:solidFill>
                    <a:schemeClr val="tx1"/>
                  </a:solidFill>
                </a:rPr>
                <a:t> </a:t>
              </a:r>
              <a:r>
                <a:rPr lang="en-GB" sz="2000" dirty="0" err="1">
                  <a:solidFill>
                    <a:schemeClr val="tx1"/>
                  </a:solidFill>
                </a:rPr>
                <a:t>pálidos</a:t>
              </a:r>
              <a:r>
                <a:rPr lang="en-GB" sz="2000" dirty="0">
                  <a:solidFill>
                    <a:schemeClr val="tx1"/>
                  </a:solidFill>
                </a:rPr>
                <a:t>, ¿</a:t>
              </a:r>
              <a:r>
                <a:rPr lang="en-GB" sz="2000" dirty="0" err="1">
                  <a:solidFill>
                    <a:schemeClr val="tx1"/>
                  </a:solidFill>
                </a:rPr>
                <a:t>estáis</a:t>
              </a:r>
              <a:r>
                <a:rPr lang="en-GB" sz="2000" dirty="0">
                  <a:solidFill>
                    <a:schemeClr val="tx1"/>
                  </a:solidFill>
                </a:rPr>
                <a:t> bien?</a:t>
              </a:r>
              <a:endParaRPr lang="es-GB" sz="2000" dirty="0">
                <a:solidFill>
                  <a:schemeClr val="tx1"/>
                </a:solidFill>
              </a:endParaRPr>
            </a:p>
          </p:txBody>
        </p:sp>
        <p:sp>
          <p:nvSpPr>
            <p:cNvPr id="41" name="CuadroTexto 40">
              <a:extLst>
                <a:ext uri="{FF2B5EF4-FFF2-40B4-BE49-F238E27FC236}">
                  <a16:creationId xmlns:a16="http://schemas.microsoft.com/office/drawing/2014/main" id="{527627B3-CAC5-A84B-AEED-04CDD0C33EDE}"/>
                </a:ext>
              </a:extLst>
            </p:cNvPr>
            <p:cNvSpPr txBox="1"/>
            <p:nvPr/>
          </p:nvSpPr>
          <p:spPr>
            <a:xfrm>
              <a:off x="8779858" y="4789526"/>
              <a:ext cx="328936" cy="400110"/>
            </a:xfrm>
            <a:prstGeom prst="rect">
              <a:avLst/>
            </a:prstGeom>
            <a:noFill/>
          </p:spPr>
          <p:txBody>
            <a:bodyPr wrap="none" rtlCol="0">
              <a:spAutoFit/>
            </a:bodyPr>
            <a:lstStyle/>
            <a:p>
              <a:r>
                <a:rPr lang="es-GB" sz="2000" b="1" dirty="0"/>
                <a:t>4</a:t>
              </a:r>
            </a:p>
          </p:txBody>
        </p:sp>
      </p:grpSp>
      <p:sp>
        <p:nvSpPr>
          <p:cNvPr id="43" name="Llamada ovalada 42">
            <a:extLst>
              <a:ext uri="{FF2B5EF4-FFF2-40B4-BE49-F238E27FC236}">
                <a16:creationId xmlns:a16="http://schemas.microsoft.com/office/drawing/2014/main" id="{97CFF984-E313-594F-97CE-8482D1C7A2B5}"/>
              </a:ext>
            </a:extLst>
          </p:cNvPr>
          <p:cNvSpPr/>
          <p:nvPr/>
        </p:nvSpPr>
        <p:spPr>
          <a:xfrm>
            <a:off x="6946411" y="4119415"/>
            <a:ext cx="5075570" cy="671516"/>
          </a:xfrm>
          <a:prstGeom prst="wedgeEllipseCallout">
            <a:avLst>
              <a:gd name="adj1" fmla="val -63861"/>
              <a:gd name="adj2" fmla="val -4042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t>
            </a:r>
            <a:r>
              <a:rPr lang="en-GB" sz="2000" dirty="0" err="1">
                <a:solidFill>
                  <a:schemeClr val="tx1"/>
                </a:solidFill>
              </a:rPr>
              <a:t>Jugáis</a:t>
            </a:r>
            <a:r>
              <a:rPr lang="en-GB" sz="2000" dirty="0">
                <a:solidFill>
                  <a:schemeClr val="tx1"/>
                </a:solidFill>
              </a:rPr>
              <a:t> al </a:t>
            </a:r>
            <a:r>
              <a:rPr lang="en-GB" sz="2000" dirty="0" err="1">
                <a:solidFill>
                  <a:schemeClr val="tx1"/>
                </a:solidFill>
              </a:rPr>
              <a:t>tenis</a:t>
            </a:r>
            <a:r>
              <a:rPr lang="en-GB" sz="2000" dirty="0">
                <a:solidFill>
                  <a:schemeClr val="tx1"/>
                </a:solidFill>
              </a:rPr>
              <a:t> </a:t>
            </a:r>
            <a:r>
              <a:rPr lang="en-GB" sz="2000" dirty="0" err="1">
                <a:solidFill>
                  <a:schemeClr val="tx1"/>
                </a:solidFill>
              </a:rPr>
              <a:t>todos</a:t>
            </a:r>
            <a:r>
              <a:rPr lang="en-GB" sz="2000" dirty="0">
                <a:solidFill>
                  <a:schemeClr val="tx1"/>
                </a:solidFill>
              </a:rPr>
              <a:t> los días? </a:t>
            </a:r>
            <a:r>
              <a:rPr lang="en-GB" sz="2000" dirty="0" err="1">
                <a:solidFill>
                  <a:schemeClr val="tx1"/>
                </a:solidFill>
              </a:rPr>
              <a:t>Sois</a:t>
            </a:r>
            <a:r>
              <a:rPr lang="en-GB" sz="2000" dirty="0">
                <a:solidFill>
                  <a:schemeClr val="tx1"/>
                </a:solidFill>
              </a:rPr>
              <a:t> </a:t>
            </a:r>
            <a:r>
              <a:rPr lang="en-GB" sz="2000" dirty="0" err="1">
                <a:solidFill>
                  <a:schemeClr val="tx1"/>
                </a:solidFill>
              </a:rPr>
              <a:t>muy</a:t>
            </a:r>
            <a:r>
              <a:rPr lang="en-GB" sz="2000" dirty="0">
                <a:solidFill>
                  <a:schemeClr val="tx1"/>
                </a:solidFill>
              </a:rPr>
              <a:t> </a:t>
            </a:r>
            <a:r>
              <a:rPr lang="en-GB" sz="2000" dirty="0" err="1">
                <a:solidFill>
                  <a:schemeClr val="tx1"/>
                </a:solidFill>
              </a:rPr>
              <a:t>sanos</a:t>
            </a:r>
            <a:r>
              <a:rPr lang="en-GB" sz="2000" dirty="0">
                <a:solidFill>
                  <a:schemeClr val="tx1"/>
                </a:solidFill>
              </a:rPr>
              <a:t>.</a:t>
            </a:r>
            <a:endParaRPr lang="es-GB" sz="2000" dirty="0">
              <a:solidFill>
                <a:schemeClr val="tx1"/>
              </a:solidFill>
            </a:endParaRPr>
          </a:p>
        </p:txBody>
      </p:sp>
      <p:sp>
        <p:nvSpPr>
          <p:cNvPr id="44" name="CuadroTexto 43">
            <a:extLst>
              <a:ext uri="{FF2B5EF4-FFF2-40B4-BE49-F238E27FC236}">
                <a16:creationId xmlns:a16="http://schemas.microsoft.com/office/drawing/2014/main" id="{1E0F1FE9-604E-C948-BAAA-4CF5EEBC9A44}"/>
              </a:ext>
            </a:extLst>
          </p:cNvPr>
          <p:cNvSpPr txBox="1"/>
          <p:nvPr/>
        </p:nvSpPr>
        <p:spPr>
          <a:xfrm>
            <a:off x="7580416" y="4338717"/>
            <a:ext cx="328936" cy="400110"/>
          </a:xfrm>
          <a:prstGeom prst="rect">
            <a:avLst/>
          </a:prstGeom>
          <a:noFill/>
        </p:spPr>
        <p:txBody>
          <a:bodyPr wrap="none" rtlCol="0">
            <a:spAutoFit/>
          </a:bodyPr>
          <a:lstStyle/>
          <a:p>
            <a:r>
              <a:rPr lang="es-GB" sz="2000" b="1" dirty="0"/>
              <a:t>5</a:t>
            </a:r>
          </a:p>
        </p:txBody>
      </p:sp>
      <p:grpSp>
        <p:nvGrpSpPr>
          <p:cNvPr id="45" name="Grupo 44">
            <a:extLst>
              <a:ext uri="{FF2B5EF4-FFF2-40B4-BE49-F238E27FC236}">
                <a16:creationId xmlns:a16="http://schemas.microsoft.com/office/drawing/2014/main" id="{3B4E7EA3-1A22-0F45-9748-DEB4912B4FDD}"/>
              </a:ext>
            </a:extLst>
          </p:cNvPr>
          <p:cNvGrpSpPr/>
          <p:nvPr/>
        </p:nvGrpSpPr>
        <p:grpSpPr>
          <a:xfrm>
            <a:off x="6479824" y="4906780"/>
            <a:ext cx="5542157" cy="816025"/>
            <a:chOff x="8466598" y="5735661"/>
            <a:chExt cx="5542157" cy="816025"/>
          </a:xfrm>
        </p:grpSpPr>
        <p:sp>
          <p:nvSpPr>
            <p:cNvPr id="46" name="Llamada ovalada 45">
              <a:extLst>
                <a:ext uri="{FF2B5EF4-FFF2-40B4-BE49-F238E27FC236}">
                  <a16:creationId xmlns:a16="http://schemas.microsoft.com/office/drawing/2014/main" id="{1F6C2DDF-7099-E84B-9A4C-AA47E99FDCF7}"/>
                </a:ext>
              </a:extLst>
            </p:cNvPr>
            <p:cNvSpPr/>
            <p:nvPr/>
          </p:nvSpPr>
          <p:spPr>
            <a:xfrm>
              <a:off x="8466598" y="5735661"/>
              <a:ext cx="5542157" cy="816025"/>
            </a:xfrm>
            <a:prstGeom prst="wedgeEllipseCallout">
              <a:avLst>
                <a:gd name="adj1" fmla="val 47735"/>
                <a:gd name="adj2" fmla="val 7147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t>
              </a:r>
              <a:r>
                <a:rPr lang="en-GB" sz="2000" dirty="0" err="1">
                  <a:solidFill>
                    <a:schemeClr val="tx1"/>
                  </a:solidFill>
                </a:rPr>
                <a:t>Cómo</a:t>
              </a:r>
              <a:r>
                <a:rPr lang="en-GB" sz="2000" dirty="0">
                  <a:solidFill>
                    <a:schemeClr val="tx1"/>
                  </a:solidFill>
                </a:rPr>
                <a:t> </a:t>
              </a:r>
              <a:r>
                <a:rPr lang="en-GB" sz="2000" dirty="0" err="1">
                  <a:solidFill>
                    <a:schemeClr val="tx1"/>
                  </a:solidFill>
                </a:rPr>
                <a:t>cuidáis</a:t>
              </a:r>
              <a:r>
                <a:rPr lang="en-GB" sz="2000" dirty="0">
                  <a:solidFill>
                    <a:schemeClr val="tx1"/>
                  </a:solidFill>
                </a:rPr>
                <a:t> </a:t>
              </a:r>
              <a:r>
                <a:rPr lang="en-GB" sz="2000" dirty="0" err="1">
                  <a:solidFill>
                    <a:schemeClr val="tx1"/>
                  </a:solidFill>
                </a:rPr>
                <a:t>vuestro</a:t>
              </a:r>
              <a:r>
                <a:rPr lang="en-GB" sz="2000" dirty="0">
                  <a:solidFill>
                    <a:schemeClr val="tx1"/>
                  </a:solidFill>
                </a:rPr>
                <a:t> peso? No </a:t>
              </a:r>
              <a:r>
                <a:rPr lang="en-GB" sz="2000" dirty="0" err="1">
                  <a:solidFill>
                    <a:schemeClr val="tx1"/>
                  </a:solidFill>
                </a:rPr>
                <a:t>estáis</a:t>
              </a:r>
              <a:r>
                <a:rPr lang="en-GB" sz="2000" dirty="0">
                  <a:solidFill>
                    <a:schemeClr val="tx1"/>
                  </a:solidFill>
                </a:rPr>
                <a:t> </a:t>
              </a:r>
              <a:r>
                <a:rPr lang="en-GB" sz="2000" dirty="0" err="1">
                  <a:solidFill>
                    <a:schemeClr val="tx1"/>
                  </a:solidFill>
                </a:rPr>
                <a:t>gordos</a:t>
              </a:r>
              <a:r>
                <a:rPr lang="en-GB" sz="2000" dirty="0">
                  <a:solidFill>
                    <a:schemeClr val="tx1"/>
                  </a:solidFill>
                </a:rPr>
                <a:t>.</a:t>
              </a:r>
              <a:endParaRPr lang="es-GB" sz="2000" dirty="0">
                <a:solidFill>
                  <a:schemeClr val="tx1"/>
                </a:solidFill>
              </a:endParaRPr>
            </a:p>
          </p:txBody>
        </p:sp>
        <p:sp>
          <p:nvSpPr>
            <p:cNvPr id="47" name="CuadroTexto 46">
              <a:extLst>
                <a:ext uri="{FF2B5EF4-FFF2-40B4-BE49-F238E27FC236}">
                  <a16:creationId xmlns:a16="http://schemas.microsoft.com/office/drawing/2014/main" id="{7EF2ACEF-D14B-584F-81E4-69020AC66C70}"/>
                </a:ext>
              </a:extLst>
            </p:cNvPr>
            <p:cNvSpPr txBox="1"/>
            <p:nvPr/>
          </p:nvSpPr>
          <p:spPr>
            <a:xfrm>
              <a:off x="9163762" y="5887381"/>
              <a:ext cx="328936" cy="400110"/>
            </a:xfrm>
            <a:prstGeom prst="rect">
              <a:avLst/>
            </a:prstGeom>
            <a:noFill/>
          </p:spPr>
          <p:txBody>
            <a:bodyPr wrap="none" rtlCol="0">
              <a:spAutoFit/>
            </a:bodyPr>
            <a:lstStyle/>
            <a:p>
              <a:r>
                <a:rPr lang="es-GB" sz="2000" b="1" dirty="0"/>
                <a:t>6</a:t>
              </a:r>
            </a:p>
          </p:txBody>
        </p:sp>
      </p:grpSp>
      <p:grpSp>
        <p:nvGrpSpPr>
          <p:cNvPr id="48" name="Grupo 47">
            <a:extLst>
              <a:ext uri="{FF2B5EF4-FFF2-40B4-BE49-F238E27FC236}">
                <a16:creationId xmlns:a16="http://schemas.microsoft.com/office/drawing/2014/main" id="{8497DB3C-9728-1948-9889-4A14DD75AB01}"/>
              </a:ext>
            </a:extLst>
          </p:cNvPr>
          <p:cNvGrpSpPr/>
          <p:nvPr/>
        </p:nvGrpSpPr>
        <p:grpSpPr>
          <a:xfrm>
            <a:off x="8215083" y="5838653"/>
            <a:ext cx="3057578" cy="410198"/>
            <a:chOff x="1805221" y="5831849"/>
            <a:chExt cx="3057578" cy="410198"/>
          </a:xfrm>
        </p:grpSpPr>
        <p:sp>
          <p:nvSpPr>
            <p:cNvPr id="49" name="Llamada ovalada 48">
              <a:extLst>
                <a:ext uri="{FF2B5EF4-FFF2-40B4-BE49-F238E27FC236}">
                  <a16:creationId xmlns:a16="http://schemas.microsoft.com/office/drawing/2014/main" id="{2E8DFF6F-8309-9C4A-9A56-2A6F914A390D}"/>
                </a:ext>
              </a:extLst>
            </p:cNvPr>
            <p:cNvSpPr/>
            <p:nvPr/>
          </p:nvSpPr>
          <p:spPr>
            <a:xfrm>
              <a:off x="1805221" y="5831849"/>
              <a:ext cx="3057578" cy="410198"/>
            </a:xfrm>
            <a:prstGeom prst="wedgeEllipseCallout">
              <a:avLst>
                <a:gd name="adj1" fmla="val -71272"/>
                <a:gd name="adj2" fmla="val 2724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t>
              </a:r>
              <a:r>
                <a:rPr lang="en-GB" sz="2000" dirty="0" err="1">
                  <a:solidFill>
                    <a:schemeClr val="tx1"/>
                  </a:solidFill>
                </a:rPr>
                <a:t>Estáis</a:t>
              </a:r>
              <a:r>
                <a:rPr lang="en-GB" sz="2000" dirty="0">
                  <a:solidFill>
                    <a:schemeClr val="tx1"/>
                  </a:solidFill>
                </a:rPr>
                <a:t> </a:t>
              </a:r>
              <a:r>
                <a:rPr lang="en-GB" sz="2000" dirty="0" err="1">
                  <a:solidFill>
                    <a:schemeClr val="tx1"/>
                  </a:solidFill>
                </a:rPr>
                <a:t>listos</a:t>
              </a:r>
              <a:r>
                <a:rPr lang="en-GB" sz="2000" dirty="0">
                  <a:solidFill>
                    <a:schemeClr val="tx1"/>
                  </a:solidFill>
                </a:rPr>
                <a:t>? </a:t>
              </a:r>
              <a:endParaRPr lang="es-GB" sz="2000" dirty="0">
                <a:solidFill>
                  <a:schemeClr val="tx1"/>
                </a:solidFill>
              </a:endParaRPr>
            </a:p>
          </p:txBody>
        </p:sp>
        <p:sp>
          <p:nvSpPr>
            <p:cNvPr id="50" name="CuadroTexto 49">
              <a:extLst>
                <a:ext uri="{FF2B5EF4-FFF2-40B4-BE49-F238E27FC236}">
                  <a16:creationId xmlns:a16="http://schemas.microsoft.com/office/drawing/2014/main" id="{686DB1BD-4AED-DA4A-BE7D-4DDB81696A44}"/>
                </a:ext>
              </a:extLst>
            </p:cNvPr>
            <p:cNvSpPr txBox="1"/>
            <p:nvPr/>
          </p:nvSpPr>
          <p:spPr>
            <a:xfrm>
              <a:off x="2065359" y="5841937"/>
              <a:ext cx="328936" cy="400110"/>
            </a:xfrm>
            <a:prstGeom prst="rect">
              <a:avLst/>
            </a:prstGeom>
            <a:noFill/>
          </p:spPr>
          <p:txBody>
            <a:bodyPr wrap="none" rtlCol="0">
              <a:spAutoFit/>
            </a:bodyPr>
            <a:lstStyle/>
            <a:p>
              <a:r>
                <a:rPr lang="es-GB" sz="2000" b="1" dirty="0"/>
                <a:t>7</a:t>
              </a:r>
            </a:p>
          </p:txBody>
        </p:sp>
      </p:grpSp>
    </p:spTree>
    <p:extLst>
      <p:ext uri="{BB962C8B-B14F-4D97-AF65-F5344CB8AC3E}">
        <p14:creationId xmlns:p14="http://schemas.microsoft.com/office/powerpoint/2010/main" val="300570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6" name="Picture 5" descr="the letter Q">
            <a:extLst>
              <a:ext uri="{FF2B5EF4-FFF2-40B4-BE49-F238E27FC236}">
                <a16:creationId xmlns:a16="http://schemas.microsoft.com/office/drawing/2014/main" id="{D6561B8D-94E3-4C34-92CC-CE72EC6DC6EC}"/>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9" name="TextBox 12">
            <a:extLst>
              <a:ext uri="{FF2B5EF4-FFF2-40B4-BE49-F238E27FC236}">
                <a16:creationId xmlns:a16="http://schemas.microsoft.com/office/drawing/2014/main" id="{34BC7A3F-0C55-49E4-871B-7A27379E183E}"/>
              </a:ext>
            </a:extLst>
          </p:cNvPr>
          <p:cNvSpPr txBox="1"/>
          <p:nvPr/>
        </p:nvSpPr>
        <p:spPr>
          <a:xfrm>
            <a:off x="175149" y="2154012"/>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7021A07-8068-4C31-A666-C811AC5C9594}"/>
              </a:ext>
            </a:extLst>
          </p:cNvPr>
          <p:cNvSpPr txBox="1"/>
          <p:nvPr/>
        </p:nvSpPr>
        <p:spPr>
          <a:xfrm>
            <a:off x="175149" y="3083409"/>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431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to place, placing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9004353" y="1271182"/>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colocar</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884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to try, to taste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9639779" y="3129004"/>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probar</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7309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wine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612998" y="4075263"/>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el vino</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413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fresh</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1447436" y="1289218"/>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fresco/a</a:t>
            </a:r>
            <a:endParaRPr kumimoji="0" lang="es-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2646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8538</Words>
  <Application>Microsoft Office PowerPoint</Application>
  <PresentationFormat>Widescreen</PresentationFormat>
  <Paragraphs>1414</Paragraphs>
  <Slides>51</Slides>
  <Notes>51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Arial</vt:lpstr>
      <vt:lpstr>Bradley Hand</vt:lpstr>
      <vt:lpstr>Calibri</vt:lpstr>
      <vt:lpstr>Century Gothic</vt:lpstr>
      <vt:lpstr>Century Schoolbook</vt:lpstr>
      <vt:lpstr>Chalkboard</vt:lpstr>
      <vt:lpstr>Cooper Black</vt:lpstr>
      <vt:lpstr>Courier New</vt:lpstr>
      <vt:lpstr>Helvetica</vt:lpstr>
      <vt:lpstr>Helvetica Neue</vt:lpstr>
      <vt:lpstr>Lucida Console</vt:lpstr>
      <vt:lpstr>Segoe UI</vt:lpstr>
      <vt:lpstr>Tw Cen MT</vt:lpstr>
      <vt:lpstr>NCELP_German_2022</vt:lpstr>
      <vt:lpstr>PowerPoint Presentation</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Vocabulario</vt:lpstr>
      <vt:lpstr>Vocabulario</vt:lpstr>
      <vt:lpstr>La salud</vt:lpstr>
      <vt:lpstr>-ar verbs in 2nd person singular &amp; plural</vt:lpstr>
      <vt:lpstr>Using ‘tu’ and ‘vuestro’</vt:lpstr>
      <vt:lpstr>La vida sana</vt:lpstr>
      <vt:lpstr>La vida sana</vt:lpstr>
      <vt:lpstr>La vida sana</vt:lpstr>
      <vt:lpstr>Persona A: read the question aloud in Spanish.</vt:lpstr>
      <vt:lpstr>Persona A</vt:lpstr>
      <vt:lpstr>1.</vt:lpstr>
      <vt:lpstr>1.</vt:lpstr>
      <vt:lpstr>1.</vt:lpstr>
      <vt:lpstr>1.</vt:lpstr>
      <vt:lpstr>La médica da consejos</vt:lpstr>
      <vt:lpstr>PowerPoint Presentation</vt:lpstr>
      <vt:lpstr>Vocabulario</vt:lpstr>
      <vt:lpstr>Fonética</vt:lpstr>
      <vt:lpstr>Fonética</vt:lpstr>
      <vt:lpstr>Fonética</vt:lpstr>
      <vt:lpstr>Vocabulario</vt:lpstr>
      <vt:lpstr>Vocabulario</vt:lpstr>
      <vt:lpstr>Vocabulario</vt:lpstr>
      <vt:lpstr>Vocabulario</vt:lpstr>
      <vt:lpstr>Vocabulario</vt:lpstr>
      <vt:lpstr>Los partidos de baloncesto</vt:lpstr>
      <vt:lpstr>‘Estáis’ and ‘sois’</vt:lpstr>
      <vt:lpstr>Ser y estar</vt:lpstr>
      <vt:lpstr>vocabulario</vt:lpstr>
      <vt:lpstr>‘Estamos’ and ‘somos’</vt:lpstr>
      <vt:lpstr>The pronoun ‘vosotros’</vt:lpstr>
      <vt:lpstr>Lucía y Nadia hablan con Daniel y Hugo. Lee el texto y escribe la opción correcta. Luego, escucha y comprueba.</vt:lpstr>
      <vt:lpstr>escribir</vt:lpstr>
      <vt:lpstr>escribir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134</cp:revision>
  <dcterms:created xsi:type="dcterms:W3CDTF">2023-10-12T08:34:16Z</dcterms:created>
  <dcterms:modified xsi:type="dcterms:W3CDTF">2024-05-08T07:38:26Z</dcterms:modified>
</cp:coreProperties>
</file>