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1113" r:id="rId2"/>
    <p:sldId id="548" r:id="rId3"/>
    <p:sldId id="263" r:id="rId4"/>
    <p:sldId id="425" r:id="rId5"/>
    <p:sldId id="484" r:id="rId6"/>
    <p:sldId id="296" r:id="rId7"/>
    <p:sldId id="511" r:id="rId8"/>
    <p:sldId id="507" r:id="rId9"/>
    <p:sldId id="508" r:id="rId10"/>
    <p:sldId id="482" r:id="rId11"/>
    <p:sldId id="525" r:id="rId12"/>
    <p:sldId id="509" r:id="rId13"/>
    <p:sldId id="524" r:id="rId14"/>
    <p:sldId id="1124" r:id="rId15"/>
    <p:sldId id="1122" r:id="rId16"/>
    <p:sldId id="1123" r:id="rId17"/>
    <p:sldId id="1118" r:id="rId18"/>
    <p:sldId id="258" r:id="rId19"/>
    <p:sldId id="518" r:id="rId20"/>
    <p:sldId id="532" r:id="rId21"/>
    <p:sldId id="516" r:id="rId22"/>
    <p:sldId id="527" r:id="rId23"/>
    <p:sldId id="530" r:id="rId24"/>
    <p:sldId id="514" r:id="rId25"/>
    <p:sldId id="531" r:id="rId26"/>
    <p:sldId id="546" r:id="rId27"/>
    <p:sldId id="538" r:id="rId28"/>
    <p:sldId id="539" r:id="rId29"/>
    <p:sldId id="543" r:id="rId30"/>
    <p:sldId id="544" r:id="rId31"/>
    <p:sldId id="547" r:id="rId32"/>
    <p:sldId id="87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k Avery - AVY" initials="NAA" lastIdx="1" clrIdx="0">
    <p:extLst>
      <p:ext uri="{19B8F6BF-5375-455C-9EA6-DF929625EA0E}">
        <p15:presenceInfo xmlns:p15="http://schemas.microsoft.com/office/powerpoint/2012/main" userId="S::NAvery@ivybridge.devon.sch.uk::5942d0e8-7958-46bf-a95e-ca2b154cd5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80" autoAdjust="0"/>
    <p:restoredTop sz="25628" autoAdjust="0"/>
  </p:normalViewPr>
  <p:slideViewPr>
    <p:cSldViewPr snapToGrid="0">
      <p:cViewPr varScale="1">
        <p:scale>
          <a:sx n="22" d="100"/>
          <a:sy n="22" d="100"/>
        </p:scale>
        <p:origin x="2386" y="24"/>
      </p:cViewPr>
      <p:guideLst/>
    </p:cSldViewPr>
  </p:slideViewPr>
  <p:notesTextViewPr>
    <p:cViewPr>
      <p:scale>
        <a:sx n="1" d="1"/>
        <a:sy n="1" d="1"/>
      </p:scale>
      <p:origin x="0" y="0"/>
    </p:cViewPr>
  </p:notesTextViewPr>
  <p:sorterViewPr>
    <p:cViewPr>
      <p:scale>
        <a:sx n="100" d="100"/>
        <a:sy n="100" d="100"/>
      </p:scale>
      <p:origin x="0" y="-880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FECA8-F591-4B17-BEF0-5593E3326D5B}" type="datetimeFigureOut">
              <a:rPr lang="en-GB" smtClean="0"/>
              <a:t>08/05/2024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F6B18A-CBF4-4C2B-993B-E2203DDFB1DB}" type="slidenum">
              <a:rPr lang="en-GB" smtClean="0"/>
              <a:t>‹#›</a:t>
            </a:fld>
            <a:endParaRPr lang="en-GB"/>
          </a:p>
        </p:txBody>
      </p:sp>
    </p:spTree>
    <p:extLst>
      <p:ext uri="{BB962C8B-B14F-4D97-AF65-F5344CB8AC3E}">
        <p14:creationId xmlns:p14="http://schemas.microsoft.com/office/powerpoint/2010/main" val="1746941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dirty="0">
                <a:solidFill>
                  <a:srgbClr val="FF0000"/>
                </a:solidFill>
              </a:rPr>
              <a:t>AQA list does not have </a:t>
            </a:r>
            <a:r>
              <a:rPr lang="en-GB" b="1" u="sng" dirty="0" err="1">
                <a:solidFill>
                  <a:srgbClr val="FF0000"/>
                </a:solidFill>
              </a:rPr>
              <a:t>cruzar</a:t>
            </a:r>
            <a:r>
              <a:rPr lang="en-GB" b="1" u="sng" dirty="0">
                <a:solidFill>
                  <a:srgbClr val="FF0000"/>
                </a:solidFill>
              </a:rPr>
              <a:t>, pelota </a:t>
            </a:r>
            <a:r>
              <a:rPr lang="en-GB" b="1" u="none" dirty="0">
                <a:solidFill>
                  <a:srgbClr val="FF0000"/>
                </a:solidFill>
              </a:rPr>
              <a:t>or </a:t>
            </a:r>
            <a:r>
              <a:rPr lang="en-GB" b="1" u="sng" dirty="0" err="1">
                <a:solidFill>
                  <a:srgbClr val="FF0000"/>
                </a:solidFill>
              </a:rPr>
              <a:t>tenis</a:t>
            </a:r>
            <a:endParaRPr lang="en-GB" b="1" u="sng" dirty="0">
              <a:solidFill>
                <a:srgbClr val="FF0000"/>
              </a:solidFill>
            </a:endParaRP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a:solidFill>
                  <a:srgbClr val="FF0000"/>
                </a:solidFill>
                <a:effectLst/>
                <a:latin typeface="+mn-lt"/>
                <a:ea typeface="+mn-ea"/>
                <a:cs typeface="+mn-cs"/>
              </a:rPr>
              <a:t>Edexcel list does not have </a:t>
            </a:r>
            <a:r>
              <a:rPr lang="en-GB" sz="1200" b="1" i="0" u="sng" strike="noStrike" kern="1200" dirty="0" err="1">
                <a:solidFill>
                  <a:srgbClr val="FF0000"/>
                </a:solidFill>
                <a:effectLst/>
                <a:latin typeface="+mn-lt"/>
                <a:ea typeface="+mn-ea"/>
                <a:cs typeface="+mn-cs"/>
              </a:rPr>
              <a:t>pelear</a:t>
            </a:r>
            <a:r>
              <a:rPr lang="en-GB" sz="1200" b="1" i="0" u="sng" strike="noStrike" kern="1200" dirty="0">
                <a:solidFill>
                  <a:srgbClr val="FF0000"/>
                </a:solidFill>
                <a:effectLst/>
                <a:latin typeface="+mn-lt"/>
                <a:ea typeface="+mn-ea"/>
                <a:cs typeface="+mn-cs"/>
              </a:rPr>
              <a:t>, pelota</a:t>
            </a:r>
            <a:r>
              <a:rPr lang="en-GB" sz="1200" b="1" i="0" u="none" strike="noStrike" kern="1200" dirty="0">
                <a:solidFill>
                  <a:srgbClr val="FF0000"/>
                </a:solidFill>
                <a:effectLst/>
                <a:latin typeface="+mn-lt"/>
                <a:ea typeface="+mn-ea"/>
                <a:cs typeface="+mn-cs"/>
              </a:rPr>
              <a:t> or </a:t>
            </a:r>
            <a:r>
              <a:rPr lang="en-GB" sz="1200" b="1" i="0" u="sng" strike="noStrike" kern="1200" dirty="0" err="1">
                <a:solidFill>
                  <a:srgbClr val="FF0000"/>
                </a:solidFill>
                <a:effectLst/>
                <a:latin typeface="+mn-lt"/>
                <a:ea typeface="+mn-ea"/>
                <a:cs typeface="+mn-cs"/>
              </a:rPr>
              <a:t>consejo</a:t>
            </a:r>
            <a:endParaRPr lang="en-GB" sz="1200" b="1" i="0" u="sng" strike="noStrike" kern="1200" dirty="0">
              <a:solidFill>
                <a:srgbClr val="FF0000"/>
              </a:solidFill>
              <a:effectLst/>
              <a:latin typeface="+mn-lt"/>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err="1">
                <a:solidFill>
                  <a:srgbClr val="FF0000"/>
                </a:solidFill>
                <a:effectLst/>
                <a:latin typeface="+mn-lt"/>
                <a:ea typeface="+mn-ea"/>
                <a:cs typeface="+mn-cs"/>
              </a:rPr>
              <a:t>Eduqas</a:t>
            </a:r>
            <a:r>
              <a:rPr lang="en-GB" sz="1200" b="1" i="0" u="none" strike="noStrike" kern="1200" dirty="0">
                <a:solidFill>
                  <a:srgbClr val="FF0000"/>
                </a:solidFill>
                <a:effectLst/>
                <a:latin typeface="+mn-lt"/>
                <a:ea typeface="+mn-ea"/>
                <a:cs typeface="+mn-cs"/>
              </a:rPr>
              <a:t> list does not have </a:t>
            </a:r>
            <a:r>
              <a:rPr lang="en-GB" sz="1200" b="1" i="0" u="sng" strike="noStrike" kern="1200" dirty="0">
                <a:solidFill>
                  <a:srgbClr val="FF0000"/>
                </a:solidFill>
                <a:effectLst/>
                <a:latin typeface="+mn-lt"/>
                <a:ea typeface="+mn-ea"/>
                <a:cs typeface="+mn-cs"/>
              </a:rPr>
              <a:t>pelota</a:t>
            </a:r>
            <a:r>
              <a:rPr lang="en-GB" sz="1200" b="1" i="0" u="none" strike="noStrike" kern="1200" dirty="0">
                <a:solidFill>
                  <a:srgbClr val="FF0000"/>
                </a:solidFill>
                <a:effectLst/>
                <a:latin typeface="+mn-lt"/>
                <a:ea typeface="+mn-ea"/>
                <a:cs typeface="+mn-cs"/>
              </a:rPr>
              <a:t> or </a:t>
            </a:r>
            <a:r>
              <a:rPr lang="en-GB" sz="1200" b="1" i="0" u="sng" strike="noStrike" kern="1200" dirty="0" err="1">
                <a:solidFill>
                  <a:srgbClr val="FF0000"/>
                </a:solidFill>
                <a:effectLst/>
                <a:latin typeface="+mn-lt"/>
                <a:ea typeface="+mn-ea"/>
                <a:cs typeface="+mn-cs"/>
              </a:rPr>
              <a:t>tenis</a:t>
            </a:r>
            <a:r>
              <a:rPr lang="en-GB" sz="1200" b="1" i="0" u="none" strike="noStrike" kern="1200" dirty="0">
                <a:solidFill>
                  <a:srgbClr val="FF0000"/>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cap="none" dirty="0">
                <a:solidFill>
                  <a:schemeClr val="tx1"/>
                </a:solidFill>
                <a:effectLst/>
                <a:latin typeface="+mn-lt"/>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With thanks to Rachel Hawkes and Amanda </a:t>
            </a:r>
            <a:r>
              <a:rPr lang="en-GB" sz="1200" b="0" i="0" u="none" strike="noStrike" kern="1200" cap="none" dirty="0" err="1">
                <a:solidFill>
                  <a:schemeClr val="tx1"/>
                </a:solidFill>
                <a:effectLst/>
                <a:latin typeface="+mn-lt"/>
                <a:ea typeface="Calibri"/>
                <a:cs typeface="Calibri"/>
                <a:sym typeface="Calibri"/>
              </a:rPr>
              <a:t>Izquierdo</a:t>
            </a:r>
            <a:r>
              <a:rPr lang="en-GB" sz="1200" b="0" i="0" u="none" strike="noStrike" kern="1200" cap="none" dirty="0">
                <a:solidFill>
                  <a:schemeClr val="tx1"/>
                </a:solidFill>
                <a:effectLst/>
                <a:latin typeface="+mn-lt"/>
                <a:ea typeface="Calibri"/>
                <a:cs typeface="Calibri"/>
                <a:sym typeface="Calibri"/>
              </a:rPr>
              <a:t> for their input on the lesson material.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lvl="0" indent="0" algn="l" rtl="0">
              <a:spcBef>
                <a:spcPts val="0"/>
              </a:spcBef>
              <a:spcAft>
                <a:spcPts val="0"/>
              </a:spcAft>
              <a:buNone/>
            </a:pPr>
            <a:r>
              <a:rPr lang="en-GB" sz="1200" b="0" i="0" dirty="0">
                <a:solidFill>
                  <a:schemeClr val="dk1"/>
                </a:solidFill>
                <a:latin typeface="+mn-lt"/>
                <a:ea typeface="Calibri"/>
                <a:cs typeface="Calibri"/>
                <a:sym typeface="Calibri"/>
              </a:rPr>
              <a:t>Introduction</a:t>
            </a:r>
            <a:r>
              <a:rPr lang="en-GB" sz="1200" b="0" i="0" baseline="0" dirty="0">
                <a:solidFill>
                  <a:schemeClr val="dk1"/>
                </a:solidFill>
                <a:latin typeface="+mn-lt"/>
                <a:ea typeface="Calibri"/>
                <a:cs typeface="Calibri"/>
                <a:sym typeface="Calibri"/>
              </a:rPr>
              <a:t> of –</a:t>
            </a:r>
            <a:r>
              <a:rPr lang="en-GB" sz="1200" b="0" i="0" baseline="0" dirty="0" err="1">
                <a:solidFill>
                  <a:schemeClr val="dk1"/>
                </a:solidFill>
                <a:latin typeface="+mn-lt"/>
                <a:ea typeface="Calibri"/>
                <a:cs typeface="Calibri"/>
                <a:sym typeface="Calibri"/>
              </a:rPr>
              <a:t>ar</a:t>
            </a:r>
            <a:r>
              <a:rPr lang="en-GB" sz="1200" b="0" i="0" baseline="0" dirty="0">
                <a:solidFill>
                  <a:schemeClr val="dk1"/>
                </a:solidFill>
                <a:latin typeface="+mn-lt"/>
                <a:ea typeface="Calibri"/>
                <a:cs typeface="Calibri"/>
                <a:sym typeface="Calibri"/>
              </a:rPr>
              <a:t> verbs in 2</a:t>
            </a:r>
            <a:r>
              <a:rPr lang="en-GB" sz="1200" b="0" i="0" baseline="30000" dirty="0">
                <a:solidFill>
                  <a:schemeClr val="dk1"/>
                </a:solidFill>
                <a:latin typeface="+mn-lt"/>
                <a:ea typeface="Calibri"/>
                <a:cs typeface="Calibri"/>
                <a:sym typeface="Calibri"/>
              </a:rPr>
              <a:t>nd</a:t>
            </a:r>
            <a:r>
              <a:rPr lang="en-GB" sz="1200" b="0" i="0" baseline="0" dirty="0">
                <a:solidFill>
                  <a:schemeClr val="dk1"/>
                </a:solidFill>
                <a:latin typeface="+mn-lt"/>
                <a:ea typeface="Calibri"/>
                <a:cs typeface="Calibri"/>
                <a:sym typeface="Calibri"/>
              </a:rPr>
              <a:t> person plural present tense (-</a:t>
            </a:r>
            <a:r>
              <a:rPr lang="en-GB" sz="1200" b="0" i="0" baseline="0" dirty="0" err="1">
                <a:solidFill>
                  <a:schemeClr val="dk1"/>
                </a:solidFill>
                <a:latin typeface="+mn-lt"/>
                <a:ea typeface="Calibri"/>
                <a:cs typeface="Calibri"/>
                <a:sym typeface="Calibri"/>
              </a:rPr>
              <a:t>áis</a:t>
            </a:r>
            <a:r>
              <a:rPr lang="en-GB" sz="1200" b="0" i="0" baseline="0" dirty="0">
                <a:solidFill>
                  <a:schemeClr val="dk1"/>
                </a:solidFill>
                <a:latin typeface="+mn-lt"/>
                <a:ea typeface="Calibri"/>
                <a:cs typeface="Calibri"/>
                <a:sym typeface="Calibri"/>
              </a:rPr>
              <a:t>)</a:t>
            </a:r>
          </a:p>
          <a:p>
            <a:pPr marL="0" lvl="0" indent="0" algn="l" rtl="0">
              <a:spcBef>
                <a:spcPts val="0"/>
              </a:spcBef>
              <a:spcAft>
                <a:spcPts val="0"/>
              </a:spcAft>
              <a:buNone/>
            </a:pPr>
            <a:r>
              <a:rPr lang="en-GB" sz="1200" b="0" i="0" baseline="0" dirty="0">
                <a:solidFill>
                  <a:schemeClr val="dk1"/>
                </a:solidFill>
                <a:latin typeface="+mn-lt"/>
                <a:ea typeface="Calibri"/>
                <a:cs typeface="Calibri"/>
                <a:sym typeface="Calibri"/>
              </a:rPr>
              <a:t>Consolidation of the following:</a:t>
            </a:r>
          </a:p>
          <a:p>
            <a:pPr marL="171450" lvl="0" indent="-171450" algn="l" rtl="0">
              <a:spcBef>
                <a:spcPts val="0"/>
              </a:spcBef>
              <a:spcAft>
                <a:spcPts val="0"/>
              </a:spcAft>
              <a:buFont typeface="Arial" panose="020B0604020202020204" pitchFamily="34" charset="0"/>
              <a:buChar char="•"/>
            </a:pPr>
            <a:r>
              <a:rPr lang="en-GB" sz="1200" b="0" i="0" baseline="0" dirty="0">
                <a:solidFill>
                  <a:schemeClr val="dk1"/>
                </a:solidFill>
                <a:latin typeface="+mn-lt"/>
                <a:ea typeface="Calibri"/>
                <a:cs typeface="Calibri"/>
                <a:sym typeface="Calibri"/>
              </a:rPr>
              <a:t>-</a:t>
            </a:r>
            <a:r>
              <a:rPr lang="en-GB" sz="1200" b="0" i="0" baseline="0" dirty="0" err="1">
                <a:solidFill>
                  <a:schemeClr val="dk1"/>
                </a:solidFill>
                <a:latin typeface="+mn-lt"/>
                <a:ea typeface="Calibri"/>
                <a:cs typeface="Calibri"/>
                <a:sym typeface="Calibri"/>
              </a:rPr>
              <a:t>ar</a:t>
            </a:r>
            <a:r>
              <a:rPr lang="en-GB" sz="1200" b="0" i="0" baseline="0" dirty="0">
                <a:solidFill>
                  <a:schemeClr val="dk1"/>
                </a:solidFill>
                <a:latin typeface="+mn-lt"/>
                <a:ea typeface="Calibri"/>
                <a:cs typeface="Calibri"/>
                <a:sym typeface="Calibri"/>
              </a:rPr>
              <a:t> verbs in 2</a:t>
            </a:r>
            <a:r>
              <a:rPr lang="en-GB" sz="1200" b="0" i="0" baseline="30000" dirty="0">
                <a:solidFill>
                  <a:schemeClr val="dk1"/>
                </a:solidFill>
                <a:latin typeface="+mn-lt"/>
                <a:ea typeface="Calibri"/>
                <a:cs typeface="Calibri"/>
                <a:sym typeface="Calibri"/>
              </a:rPr>
              <a:t>nd</a:t>
            </a:r>
            <a:r>
              <a:rPr lang="en-GB" sz="1200" b="0" i="0" baseline="0" dirty="0">
                <a:solidFill>
                  <a:schemeClr val="dk1"/>
                </a:solidFill>
                <a:latin typeface="+mn-lt"/>
                <a:ea typeface="Calibri"/>
                <a:cs typeface="Calibri"/>
                <a:sym typeface="Calibri"/>
              </a:rPr>
              <a:t> person singular present tense (-as)</a:t>
            </a:r>
            <a:endParaRPr lang="en-GB" sz="1200" b="0" i="0" dirty="0">
              <a:solidFill>
                <a:schemeClr val="dk1"/>
              </a:solidFill>
              <a:latin typeface="+mn-lt"/>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en-GB" sz="1200" b="0" i="0" dirty="0">
                <a:solidFill>
                  <a:schemeClr val="dk1"/>
                </a:solidFill>
                <a:latin typeface="+mn-lt"/>
                <a:ea typeface="Calibri"/>
                <a:cs typeface="Calibri"/>
                <a:sym typeface="Calibri"/>
              </a:rPr>
              <a:t>vocabulary</a:t>
            </a:r>
            <a:r>
              <a:rPr lang="en-GB" sz="1200" b="0" i="0" baseline="0" dirty="0">
                <a:solidFill>
                  <a:schemeClr val="dk1"/>
                </a:solidFill>
                <a:latin typeface="+mn-lt"/>
                <a:ea typeface="Calibri"/>
                <a:cs typeface="Calibri"/>
                <a:sym typeface="Calibri"/>
              </a:rPr>
              <a:t> from 9.1.1.4 and 8.3.2.4</a:t>
            </a:r>
          </a:p>
          <a:p>
            <a:pPr marL="171450" lvl="0" indent="-171450" algn="l" rtl="0">
              <a:spcBef>
                <a:spcPts val="0"/>
              </a:spcBef>
              <a:spcAft>
                <a:spcPts val="0"/>
              </a:spcAft>
              <a:buFont typeface="Arial" panose="020B0604020202020204" pitchFamily="34" charset="0"/>
              <a:buChar char="•"/>
            </a:pPr>
            <a:r>
              <a:rPr lang="en-GB" sz="1200" b="0" i="0" dirty="0">
                <a:solidFill>
                  <a:schemeClr val="dk1"/>
                </a:solidFill>
                <a:latin typeface="+mn-lt"/>
                <a:ea typeface="Calibri"/>
                <a:cs typeface="Calibri"/>
                <a:sym typeface="Calibri"/>
              </a:rPr>
              <a:t>combinations</a:t>
            </a:r>
            <a:r>
              <a:rPr lang="en-GB" sz="1200" b="0" i="0" baseline="0" dirty="0">
                <a:solidFill>
                  <a:schemeClr val="dk1"/>
                </a:solidFill>
                <a:latin typeface="+mn-lt"/>
                <a:ea typeface="Calibri"/>
                <a:cs typeface="Calibri"/>
                <a:sym typeface="Calibri"/>
              </a:rPr>
              <a:t> of strong and weak vowels to form diphthongs</a:t>
            </a:r>
            <a:endParaRPr lang="en-GB" sz="1200" b="0" i="0" dirty="0">
              <a:solidFill>
                <a:schemeClr val="dk1"/>
              </a:solidFill>
              <a:latin typeface="+mn-lt"/>
              <a:ea typeface="Calibri"/>
              <a:cs typeface="Calibri"/>
              <a:sym typeface="Calibri"/>
            </a:endParaRPr>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introduced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s-ES" dirty="0"/>
              <a:t>pelear [1910]; mejorar [855]; invitar [820]; practicar [1595]; riesgo [877]; cruzar [815]; pelota [2270]; sé [saber-44]; contra [177]; duro [741]; tenis [4856]; varios [386]; consejo [914];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Frequency rankings of vocabulary </a:t>
            </a:r>
            <a:r>
              <a:rPr lang="en-GB" sz="1200" b="1" i="0" u="sng" strike="noStrike" kern="1200" cap="none" dirty="0">
                <a:solidFill>
                  <a:schemeClr val="tx1"/>
                </a:solidFill>
                <a:effectLst/>
                <a:latin typeface="+mn-lt"/>
                <a:ea typeface="Calibri"/>
                <a:cs typeface="Calibri"/>
                <a:sym typeface="Calibri"/>
              </a:rPr>
              <a:t>revisited</a:t>
            </a:r>
            <a:r>
              <a:rPr lang="en-GB" sz="1200" b="1" i="0" u="none" strike="noStrike" kern="1200" cap="none" dirty="0">
                <a:solidFill>
                  <a:schemeClr val="tx1"/>
                </a:solidFill>
                <a:effectLst/>
                <a:latin typeface="+mn-lt"/>
                <a:ea typeface="Calibri"/>
                <a:cs typeface="Calibri"/>
                <a:sym typeface="Calibri"/>
              </a:rPr>
              <a:t> this week (1 is the most common word in Spanish): </a:t>
            </a:r>
          </a:p>
          <a:p>
            <a:r>
              <a:rPr lang="es-ES" b="1" dirty="0"/>
              <a:t>Y9 1.1.4</a:t>
            </a:r>
          </a:p>
          <a:p>
            <a:r>
              <a:rPr lang="es-ES" dirty="0"/>
              <a:t>venir [118]; nivel [297]; tierra [259]; luz [278]; muerto [1103]; muerte [294]; sentarse [249]; acordarse [535]; quedarse [100]; comunidad [523]; costumbre [972]; forma [119]; mexicano [849]; especial [436]; hora [160]; único (as '</a:t>
            </a:r>
            <a:r>
              <a:rPr lang="es-ES" dirty="0" err="1"/>
              <a:t>unique</a:t>
            </a:r>
            <a:r>
              <a:rPr lang="es-ES" dirty="0"/>
              <a:t>') [214]</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endParaRPr lang="en-GB"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Y8 3.2.4</a:t>
            </a:r>
          </a:p>
          <a:p>
            <a:r>
              <a:rPr lang="es-ES" sz="1200" kern="1200" dirty="0">
                <a:solidFill>
                  <a:schemeClr val="tx1"/>
                </a:solidFill>
                <a:effectLst/>
                <a:latin typeface="+mn-lt"/>
                <a:ea typeface="+mn-ea"/>
                <a:cs typeface="+mn-cs"/>
              </a:rPr>
              <a:t>grabar [1560]; tocar [327]; mostrar [330]; bajar [484]; saltar [1160]; pierna [776]; brazo [470]; mano [135]; alguien [346]; ahora mismo [81]</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pPr marL="0" lvl="0" indent="0" algn="l" rtl="0">
              <a:spcBef>
                <a:spcPts val="0"/>
              </a:spcBef>
              <a:spcAft>
                <a:spcPts val="0"/>
              </a:spcAft>
              <a:buNone/>
            </a:pPr>
            <a:endParaRPr lang="en-GB" sz="1200" b="0" i="0" dirty="0">
              <a:solidFill>
                <a:schemeClr val="dk1"/>
              </a:solidFill>
              <a:latin typeface="+mn-lt"/>
              <a:ea typeface="Calibri"/>
              <a:cs typeface="Calibri"/>
              <a:sym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764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 </a:t>
            </a:r>
            <a:r>
              <a:rPr lang="en-US" b="0" dirty="0" err="1"/>
              <a:t>practise</a:t>
            </a:r>
            <a:r>
              <a:rPr lang="en-US" b="0" baseline="0" dirty="0"/>
              <a:t> understanding the meanings conveyed by the verb endings –as and –</a:t>
            </a:r>
            <a:r>
              <a:rPr lang="en-US" b="0" baseline="0" dirty="0" err="1"/>
              <a:t>áis</a:t>
            </a:r>
            <a:r>
              <a:rPr lang="en-US" b="0" baseline="0" dirty="0"/>
              <a:t> (singular ‘you’ and plural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to </a:t>
            </a:r>
            <a:r>
              <a:rPr lang="en-US" b="0" baseline="0" dirty="0" err="1"/>
              <a:t>practise</a:t>
            </a:r>
            <a:r>
              <a:rPr lang="en-US" b="0" baseline="0" dirty="0"/>
              <a:t> transcription of words requiring an accent on the final syllable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b="1" dirty="0"/>
              <a:t>Procedure:</a:t>
            </a:r>
          </a:p>
          <a:p>
            <a:pPr marL="228600" indent="-228600">
              <a:buAutoNum type="arabicPeriod"/>
            </a:pPr>
            <a:r>
              <a:rPr lang="en-US" b="0" dirty="0"/>
              <a:t>Students listen to each sentence</a:t>
            </a:r>
            <a:r>
              <a:rPr lang="en-US" b="0" baseline="0" dirty="0"/>
              <a:t> and decide who is being addressed (singular ‘you’ or plural ‘you’), depending on the verb ending that they hear.  They write A or B.</a:t>
            </a:r>
          </a:p>
          <a:p>
            <a:pPr marL="228600" indent="-228600">
              <a:buAutoNum type="arabicPeriod"/>
            </a:pPr>
            <a:r>
              <a:rPr lang="en-US" b="0" baseline="0" dirty="0"/>
              <a:t>They then write the Spanish verb.</a:t>
            </a:r>
          </a:p>
          <a:p>
            <a:pPr marL="228600" indent="-228600">
              <a:buAutoNum type="arabicPeriod"/>
            </a:pPr>
            <a:r>
              <a:rPr lang="en-US" b="0" baseline="0" dirty="0"/>
              <a:t>They then also write the missing part of the question in English. (Note: they may need multiple </a:t>
            </a:r>
            <a:r>
              <a:rPr lang="en-US" b="0" baseline="0" dirty="0" err="1"/>
              <a:t>listenings</a:t>
            </a:r>
            <a:r>
              <a:rPr lang="en-US" b="0" baseline="0" dirty="0"/>
              <a:t> of each item).</a:t>
            </a:r>
          </a:p>
          <a:p>
            <a:pPr marL="228600" indent="-228600">
              <a:buAutoNum type="arabicPeriod"/>
            </a:pPr>
            <a:r>
              <a:rPr lang="en-US" b="0" baseline="0" dirty="0"/>
              <a:t>Teacher shows the answers (they are animated in the order A/B, Spanish verb, English question), and gives feedback.</a:t>
            </a:r>
          </a:p>
          <a:p>
            <a:pPr marL="0" indent="0">
              <a:buNone/>
            </a:pPr>
            <a:endParaRPr lang="en-US" b="0" baseline="0" dirty="0"/>
          </a:p>
          <a:p>
            <a:pPr marL="0" indent="0">
              <a:buNone/>
            </a:pPr>
            <a:r>
              <a:rPr lang="en-US" b="1" baseline="0" dirty="0"/>
              <a:t>Note: </a:t>
            </a:r>
            <a:r>
              <a:rPr lang="en-US" b="0" baseline="0" dirty="0"/>
              <a:t>students will have also seen the adverb ‘</a:t>
            </a:r>
            <a:r>
              <a:rPr lang="en-US" b="0" baseline="0" dirty="0" err="1"/>
              <a:t>siempre</a:t>
            </a:r>
            <a:r>
              <a:rPr lang="en-US" b="0" baseline="0" dirty="0"/>
              <a:t>’ before the verb. It could be pointed out that it is possible to use it in either position; the general rule is that it usually stays close to the verb that it refers to. We include it after the verb here to avoid the ‘surprise’ of a sentence not starting with a verb.</a:t>
            </a:r>
          </a:p>
          <a:p>
            <a:pPr marL="0" indent="0">
              <a:buNone/>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Transcript:</a:t>
            </a:r>
          </a:p>
          <a:p>
            <a:pPr marL="228600" indent="-228600">
              <a:buAutoNum type="arabicPeriod"/>
            </a:pPr>
            <a:r>
              <a:rPr lang="en-GB" dirty="0"/>
              <a:t>¿</a:t>
            </a:r>
            <a:r>
              <a:rPr lang="en-GB" dirty="0" err="1"/>
              <a:t>Juegas</a:t>
            </a:r>
            <a:r>
              <a:rPr lang="en-GB" baseline="0" dirty="0"/>
              <a:t> al </a:t>
            </a:r>
            <a:r>
              <a:rPr lang="en-GB" baseline="0" dirty="0" err="1"/>
              <a:t>tenis</a:t>
            </a:r>
            <a:r>
              <a:rPr lang="en-GB" baseline="0" dirty="0"/>
              <a:t>?</a:t>
            </a:r>
          </a:p>
          <a:p>
            <a:pPr marL="228600" indent="-228600">
              <a:buAutoNum type="arabicPeriod"/>
            </a:pPr>
            <a:r>
              <a:rPr lang="en-GB" dirty="0"/>
              <a:t>¿</a:t>
            </a:r>
            <a:r>
              <a:rPr lang="en-GB" baseline="0" dirty="0" err="1"/>
              <a:t>Peleas</a:t>
            </a:r>
            <a:r>
              <a:rPr lang="en-GB" baseline="0" dirty="0"/>
              <a:t> con </a:t>
            </a:r>
            <a:r>
              <a:rPr lang="en-GB" baseline="0" dirty="0" err="1"/>
              <a:t>otros</a:t>
            </a:r>
            <a:r>
              <a:rPr lang="en-GB" baseline="0" dirty="0"/>
              <a:t> </a:t>
            </a:r>
            <a:r>
              <a:rPr lang="en-GB" baseline="0" dirty="0" err="1"/>
              <a:t>jugadores</a:t>
            </a:r>
            <a:r>
              <a:rPr lang="en-GB" baseline="0" dirty="0"/>
              <a:t>?</a:t>
            </a:r>
          </a:p>
          <a:p>
            <a:pPr marL="228600" indent="-228600">
              <a:buAutoNum type="arabicPeriod"/>
            </a:pPr>
            <a:r>
              <a:rPr lang="en-GB" baseline="0" dirty="0"/>
              <a:t>¿</a:t>
            </a:r>
            <a:r>
              <a:rPr lang="en-GB" baseline="0" dirty="0" err="1"/>
              <a:t>Necesitáis</a:t>
            </a:r>
            <a:r>
              <a:rPr lang="en-GB" baseline="0" dirty="0"/>
              <a:t> </a:t>
            </a:r>
            <a:r>
              <a:rPr lang="en-GB" baseline="0" dirty="0" err="1"/>
              <a:t>mejorar</a:t>
            </a:r>
            <a:r>
              <a:rPr lang="en-GB" baseline="0" dirty="0"/>
              <a:t>?</a:t>
            </a:r>
          </a:p>
          <a:p>
            <a:pPr marL="228600" indent="-228600">
              <a:buAutoNum type="arabicPeriod"/>
            </a:pPr>
            <a:r>
              <a:rPr lang="en-GB" baseline="0" dirty="0"/>
              <a:t>¿</a:t>
            </a:r>
            <a:r>
              <a:rPr lang="en-GB" baseline="0" dirty="0" err="1"/>
              <a:t>Ganáis</a:t>
            </a:r>
            <a:r>
              <a:rPr lang="en-GB" baseline="0" dirty="0"/>
              <a:t> </a:t>
            </a:r>
            <a:r>
              <a:rPr lang="en-GB" baseline="0" dirty="0" err="1"/>
              <a:t>siempre</a:t>
            </a:r>
            <a:r>
              <a:rPr lang="en-GB" baseline="0" dirty="0"/>
              <a:t>?</a:t>
            </a:r>
          </a:p>
          <a:p>
            <a:pPr marL="228600" indent="-228600">
              <a:buAutoNum type="arabicPeriod"/>
            </a:pPr>
            <a:r>
              <a:rPr lang="en-GB" baseline="0" dirty="0"/>
              <a:t>¿</a:t>
            </a:r>
            <a:r>
              <a:rPr lang="en-GB" baseline="0" dirty="0" err="1"/>
              <a:t>Invitas</a:t>
            </a:r>
            <a:r>
              <a:rPr lang="en-GB" baseline="0" dirty="0"/>
              <a:t> a Hugo a los </a:t>
            </a:r>
            <a:r>
              <a:rPr lang="en-GB" baseline="0" dirty="0" err="1"/>
              <a:t>partidos</a:t>
            </a:r>
            <a:r>
              <a:rPr lang="en-GB" baseline="0" dirty="0"/>
              <a:t>?</a:t>
            </a:r>
          </a:p>
          <a:p>
            <a:pPr marL="228600" indent="-228600">
              <a:buAutoNum type="arabicPeriod"/>
            </a:pPr>
            <a:r>
              <a:rPr lang="en-GB" baseline="0" dirty="0"/>
              <a:t>¿</a:t>
            </a:r>
            <a:r>
              <a:rPr lang="en-GB" baseline="0" dirty="0" err="1"/>
              <a:t>Organizas</a:t>
            </a:r>
            <a:r>
              <a:rPr lang="en-GB" baseline="0" dirty="0"/>
              <a:t> </a:t>
            </a:r>
            <a:r>
              <a:rPr lang="en-GB" baseline="0" dirty="0" err="1"/>
              <a:t>partidos</a:t>
            </a:r>
            <a:r>
              <a:rPr lang="en-GB" baseline="0" dirty="0"/>
              <a:t> contra </a:t>
            </a:r>
            <a:r>
              <a:rPr lang="en-GB" baseline="0" dirty="0" err="1"/>
              <a:t>tus</a:t>
            </a:r>
            <a:r>
              <a:rPr lang="en-GB" baseline="0" dirty="0"/>
              <a:t> amigos?</a:t>
            </a:r>
          </a:p>
          <a:p>
            <a:pPr marL="228600" indent="-228600">
              <a:buAutoNum type="arabicPeriod"/>
            </a:pPr>
            <a:endParaRPr lang="en-GB"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10</a:t>
            </a:fld>
            <a:endParaRPr lang="en-GB"/>
          </a:p>
        </p:txBody>
      </p:sp>
    </p:spTree>
    <p:extLst>
      <p:ext uri="{BB962C8B-B14F-4D97-AF65-F5344CB8AC3E}">
        <p14:creationId xmlns:p14="http://schemas.microsoft.com/office/powerpoint/2010/main" val="3055359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0" dirty="0"/>
              <a:t> </a:t>
            </a:r>
            <a:r>
              <a:rPr lang="en-GB" b="0" baseline="0" dirty="0"/>
              <a:t>6 minutes</a:t>
            </a:r>
            <a:endParaRPr lang="en-GB" b="0" dirty="0"/>
          </a:p>
          <a:p>
            <a:endParaRPr lang="en-GB" b="1" dirty="0"/>
          </a:p>
          <a:p>
            <a:r>
              <a:rPr lang="en-GB" b="1" dirty="0"/>
              <a:t>Aim: </a:t>
            </a:r>
          </a:p>
          <a:p>
            <a:r>
              <a:rPr lang="en-GB" dirty="0"/>
              <a:t>to practise pronouncing</a:t>
            </a:r>
            <a:r>
              <a:rPr lang="en-GB" baseline="0" dirty="0"/>
              <a:t> words with the diphthongs [ai], [</a:t>
            </a:r>
            <a:r>
              <a:rPr lang="en-GB" baseline="0" dirty="0" err="1"/>
              <a:t>ei</a:t>
            </a:r>
            <a:r>
              <a:rPr lang="en-GB" baseline="0" dirty="0"/>
              <a:t>], [</a:t>
            </a:r>
            <a:r>
              <a:rPr lang="en-GB" baseline="0" dirty="0" err="1"/>
              <a:t>ie</a:t>
            </a:r>
            <a:r>
              <a:rPr lang="en-GB" baseline="0" dirty="0"/>
              <a:t>], [</a:t>
            </a:r>
            <a:r>
              <a:rPr lang="en-GB" baseline="0" dirty="0" err="1"/>
              <a:t>ia</a:t>
            </a:r>
            <a:r>
              <a:rPr lang="en-GB" baseline="0" dirty="0"/>
              <a:t>].</a:t>
            </a:r>
          </a:p>
          <a:p>
            <a:r>
              <a:rPr lang="en-GB" baseline="0" dirty="0"/>
              <a:t>to practise pronouncing words with different stress positions (</a:t>
            </a:r>
            <a:r>
              <a:rPr lang="en-GB" baseline="0" dirty="0" err="1"/>
              <a:t>penultiamate</a:t>
            </a:r>
            <a:r>
              <a:rPr lang="en-GB" baseline="0" dirty="0"/>
              <a:t>, final syllable).</a:t>
            </a:r>
          </a:p>
          <a:p>
            <a:r>
              <a:rPr lang="en-GB" baseline="0" dirty="0"/>
              <a:t>to gain fluency and confidence in oral production.</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practise reading the conversation in pairs.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Students take turns at playing different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Check understanding of the sentences by eliciting oral translations in English.</a:t>
            </a:r>
          </a:p>
          <a:p>
            <a:endParaRPr lang="en-GB" baseline="0" dirty="0"/>
          </a:p>
          <a:p>
            <a:r>
              <a:rPr lang="en-GB" b="1" baseline="0" dirty="0"/>
              <a:t>Notes: </a:t>
            </a:r>
          </a:p>
          <a:p>
            <a:pPr marL="228600" indent="-228600">
              <a:buAutoNum type="arabicPeriod"/>
            </a:pPr>
            <a:r>
              <a:rPr lang="en-GB" b="0" baseline="0" dirty="0"/>
              <a:t>The sentences have been modified slightly to include more examples of diphthongs.</a:t>
            </a:r>
          </a:p>
          <a:p>
            <a:pPr marL="228600" indent="-228600">
              <a:buAutoNum type="arabicPeriod"/>
            </a:pPr>
            <a:r>
              <a:rPr lang="en-GB" b="0" baseline="0" dirty="0"/>
              <a:t>In year 8, students learnt about the concept of ‘strong’ and ‘weak’ vowels and the way in which a diphthong is formed when they appear next to each other. The focus is now on automatising that knowledge in oral production. </a:t>
            </a:r>
            <a:endParaRPr lang="en-GB" b="1" baseline="0" dirty="0"/>
          </a:p>
          <a:p>
            <a:pPr marL="228600" indent="-228600">
              <a:buAutoNum type="arabicPeriod"/>
            </a:pPr>
            <a:endParaRPr lang="en-GB" b="1" baseline="0" dirty="0"/>
          </a:p>
          <a:p>
            <a:pPr marL="0" indent="0">
              <a:buNone/>
            </a:pPr>
            <a:r>
              <a:rPr lang="en-GB" b="1" baseline="0" dirty="0"/>
              <a:t>Frequency of unknown words and cognates:</a:t>
            </a:r>
          </a:p>
          <a:p>
            <a:pPr marL="0" indent="0">
              <a:buNone/>
            </a:pPr>
            <a:r>
              <a:rPr lang="en-GB" b="0" baseline="0" dirty="0" err="1"/>
              <a:t>aire</a:t>
            </a:r>
            <a:r>
              <a:rPr lang="en-GB" b="0" baseline="0" dirty="0"/>
              <a:t> libre [libre [471] </a:t>
            </a:r>
            <a:r>
              <a:rPr lang="en-GB" b="0" baseline="0" dirty="0" err="1"/>
              <a:t>competición</a:t>
            </a:r>
            <a:r>
              <a:rPr lang="en-GB" b="0" baseline="0" dirty="0"/>
              <a:t> [4738]</a:t>
            </a:r>
          </a:p>
          <a:p>
            <a:pPr marL="0" indent="0">
              <a:buNone/>
            </a:pPr>
            <a:endParaRPr lang="en-GB" b="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3546575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10 minutes</a:t>
            </a:r>
            <a:br>
              <a:rPr lang="en-GB" b="1" dirty="0"/>
            </a:br>
            <a:endParaRPr lang="en-GB" b="0" dirty="0"/>
          </a:p>
          <a:p>
            <a:r>
              <a:rPr lang="en-GB" b="1" dirty="0"/>
              <a:t>Aim</a:t>
            </a:r>
            <a:r>
              <a:rPr lang="en-GB" b="0" dirty="0"/>
              <a:t>: to practise written production of the target grammar features from this week, and some vocabulary in a scaffolded writing exercise using the same text as the previous two exercises.</a:t>
            </a:r>
          </a:p>
          <a:p>
            <a:endParaRPr lang="en-GB" b="0" dirty="0"/>
          </a:p>
          <a:p>
            <a:r>
              <a:rPr lang="en-GB" b="1" dirty="0"/>
              <a:t>Procedure: </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Students </a:t>
            </a:r>
            <a:r>
              <a:rPr lang="en-GB" b="0" baseline="0" dirty="0"/>
              <a:t>will need to </a:t>
            </a:r>
            <a:r>
              <a:rPr lang="en-GB" b="0" dirty="0"/>
              <a:t>look at the English text and use the prompts in bold to write the missing words in the Spanish text on the right hand side. These include the target grammar features worked on this week, including subject pronouns and -</a:t>
            </a:r>
            <a:r>
              <a:rPr lang="en-GB" b="0" dirty="0" err="1"/>
              <a:t>ar</a:t>
            </a:r>
            <a:r>
              <a:rPr lang="en-GB" b="0" baseline="0" dirty="0"/>
              <a:t> verbs in the </a:t>
            </a:r>
            <a:r>
              <a:rPr lang="en-GB" b="0" baseline="0" dirty="0" err="1"/>
              <a:t>preterite</a:t>
            </a:r>
            <a:r>
              <a:rPr lang="en-GB" b="0" baseline="0" dirty="0"/>
              <a:t>, as well as vocabulary.</a:t>
            </a:r>
            <a:endParaRPr lang="en-GB" b="0" dirty="0"/>
          </a:p>
          <a:p>
            <a:pPr marL="228600" indent="-228600">
              <a:buAutoNum type="arabicPeriod"/>
            </a:pPr>
            <a:r>
              <a:rPr lang="en-GB" b="0" dirty="0"/>
              <a:t>Click to show the missing Spanish words one by one.</a:t>
            </a:r>
          </a:p>
          <a:p>
            <a:pPr marL="228600" indent="-228600">
              <a:buAutoNum type="arabicPeriod"/>
            </a:pPr>
            <a:endParaRPr lang="en-GB" b="0" dirty="0"/>
          </a:p>
          <a:p>
            <a:pPr marL="0" indent="0">
              <a:buNone/>
            </a:pPr>
            <a:r>
              <a:rPr lang="en-GB" b="1" baseline="0" dirty="0"/>
              <a:t>Frequency of unknown words and cognates:</a:t>
            </a:r>
          </a:p>
          <a:p>
            <a:pPr marL="0" indent="0">
              <a:buNone/>
            </a:pPr>
            <a:r>
              <a:rPr lang="en-GB" b="0" baseline="0" dirty="0" err="1"/>
              <a:t>baloncesto</a:t>
            </a:r>
            <a:r>
              <a:rPr lang="en-GB" b="0" baseline="0" dirty="0"/>
              <a:t> [59]</a:t>
            </a:r>
          </a:p>
          <a:p>
            <a:pPr marL="228600" indent="-228600">
              <a:buAutoNum type="arabicPeriod"/>
            </a:pPr>
            <a:endParaRPr lang="en-GB" b="0" dirty="0"/>
          </a:p>
          <a:p>
            <a:pPr marL="0" indent="0">
              <a:buNone/>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442463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2/2</a:t>
            </a:r>
          </a:p>
          <a:p>
            <a:r>
              <a:rPr lang="en-GB" dirty="0"/>
              <a:t>Activity</a:t>
            </a:r>
            <a:r>
              <a:rPr lang="en-GB" baseline="0" dirty="0"/>
              <a:t> as explained on previous slide.</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a:p>
        </p:txBody>
      </p:sp>
    </p:spTree>
    <p:extLst>
      <p:ext uri="{BB962C8B-B14F-4D97-AF65-F5344CB8AC3E}">
        <p14:creationId xmlns:p14="http://schemas.microsoft.com/office/powerpoint/2010/main" val="3459895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8 minutes</a:t>
            </a:r>
          </a:p>
          <a:p>
            <a:endParaRPr lang="en-GB" b="0" dirty="0"/>
          </a:p>
          <a:p>
            <a:r>
              <a:rPr lang="en-GB" b="1" dirty="0"/>
              <a:t>Aim: </a:t>
            </a:r>
            <a:r>
              <a:rPr lang="en-GB" b="0" dirty="0"/>
              <a:t>to gain confidence in pronunciation and aural recognition of new and revisited language features</a:t>
            </a:r>
          </a:p>
          <a:p>
            <a:endParaRPr lang="en-GB" b="0" dirty="0"/>
          </a:p>
          <a:p>
            <a:r>
              <a:rPr lang="en-GB" b="1" dirty="0"/>
              <a:t>Procedure:</a:t>
            </a:r>
          </a:p>
          <a:p>
            <a:pPr marL="228600" indent="-228600">
              <a:buAutoNum type="arabicPeriod"/>
            </a:pPr>
            <a:r>
              <a:rPr lang="en-GB" dirty="0"/>
              <a:t>Use this slide to explain to students what to do.</a:t>
            </a:r>
          </a:p>
          <a:p>
            <a:pPr marL="228600" indent="-228600">
              <a:buAutoNum type="arabicPeriod"/>
            </a:pPr>
            <a:r>
              <a:rPr lang="en-GB" dirty="0"/>
              <a:t>Put students into pairs and ensure they know who is A and B. Give each pair an A5 handout with the Spanish sentences on it (see next slide).</a:t>
            </a:r>
          </a:p>
          <a:p>
            <a:pPr marL="228600" indent="-228600">
              <a:buAutoNum type="arabicPeriod"/>
            </a:pPr>
            <a:r>
              <a:rPr lang="en-GB" dirty="0"/>
              <a:t>Ask all students to write down the six random letters between ‘a’ and ‘l’. </a:t>
            </a:r>
          </a:p>
          <a:p>
            <a:pPr marL="228600" indent="-228600">
              <a:buAutoNum type="arabicPeriod"/>
            </a:pPr>
            <a:r>
              <a:rPr lang="en-GB" dirty="0"/>
              <a:t>Then display the next slide with the English translations. </a:t>
            </a:r>
          </a:p>
          <a:p>
            <a:pPr marL="228600" indent="-228600">
              <a:buAutoNum type="arabicPeriod"/>
            </a:pPr>
            <a:r>
              <a:rPr lang="en-GB" dirty="0"/>
              <a:t>Person A reads aloud and Person B listens and notes down which letters matching the sentences.</a:t>
            </a:r>
          </a:p>
          <a:p>
            <a:pPr marL="228600" indent="-228600">
              <a:buAutoNum type="arabicPeriod"/>
            </a:pPr>
            <a:r>
              <a:rPr lang="en-GB" dirty="0"/>
              <a:t>Person B then reads aloud and Person A listens.</a:t>
            </a:r>
          </a:p>
        </p:txBody>
      </p:sp>
      <p:sp>
        <p:nvSpPr>
          <p:cNvPr id="4" name="Slide Number Placeholder 3"/>
          <p:cNvSpPr>
            <a:spLocks noGrp="1"/>
          </p:cNvSpPr>
          <p:nvPr>
            <p:ph type="sldNum" sz="quarter" idx="5"/>
          </p:nvPr>
        </p:nvSpPr>
        <p:spPr/>
        <p:txBody>
          <a:bodyPr/>
          <a:lstStyle/>
          <a:p>
            <a:fld id="{10F6B18A-CBF4-4C2B-993B-E2203DDFB1DB}" type="slidenum">
              <a:rPr lang="en-GB" smtClean="0"/>
              <a:t>14</a:t>
            </a:fld>
            <a:endParaRPr lang="en-GB"/>
          </a:p>
        </p:txBody>
      </p:sp>
    </p:spTree>
    <p:extLst>
      <p:ext uri="{BB962C8B-B14F-4D97-AF65-F5344CB8AC3E}">
        <p14:creationId xmlns:p14="http://schemas.microsoft.com/office/powerpoint/2010/main" val="317929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Give each pair an A5 printed handout of this slide</a:t>
            </a:r>
          </a:p>
        </p:txBody>
      </p:sp>
      <p:sp>
        <p:nvSpPr>
          <p:cNvPr id="4" name="Slide Number Placeholder 3"/>
          <p:cNvSpPr>
            <a:spLocks noGrp="1"/>
          </p:cNvSpPr>
          <p:nvPr>
            <p:ph type="sldNum" sz="quarter" idx="5"/>
          </p:nvPr>
        </p:nvSpPr>
        <p:spPr/>
        <p:txBody>
          <a:bodyPr/>
          <a:lstStyle/>
          <a:p>
            <a:fld id="{10F6B18A-CBF4-4C2B-993B-E2203DDFB1DB}" type="slidenum">
              <a:rPr lang="en-GB" smtClean="0"/>
              <a:t>15</a:t>
            </a:fld>
            <a:endParaRPr lang="en-GB"/>
          </a:p>
        </p:txBody>
      </p:sp>
    </p:spTree>
    <p:extLst>
      <p:ext uri="{BB962C8B-B14F-4D97-AF65-F5344CB8AC3E}">
        <p14:creationId xmlns:p14="http://schemas.microsoft.com/office/powerpoint/2010/main" val="662129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Display during activity</a:t>
            </a:r>
          </a:p>
        </p:txBody>
      </p:sp>
      <p:sp>
        <p:nvSpPr>
          <p:cNvPr id="4" name="Slide Number Placeholder 3"/>
          <p:cNvSpPr>
            <a:spLocks noGrp="1"/>
          </p:cNvSpPr>
          <p:nvPr>
            <p:ph type="sldNum" sz="quarter" idx="5"/>
          </p:nvPr>
        </p:nvSpPr>
        <p:spPr/>
        <p:txBody>
          <a:bodyPr/>
          <a:lstStyle/>
          <a:p>
            <a:fld id="{10F6B18A-CBF4-4C2B-993B-E2203DDFB1DB}" type="slidenum">
              <a:rPr lang="en-GB" smtClean="0"/>
              <a:t>16</a:t>
            </a:fld>
            <a:endParaRPr lang="en-GB"/>
          </a:p>
        </p:txBody>
      </p:sp>
    </p:spTree>
    <p:extLst>
      <p:ext uri="{BB962C8B-B14F-4D97-AF65-F5344CB8AC3E}">
        <p14:creationId xmlns:p14="http://schemas.microsoft.com/office/powerpoint/2010/main" val="3906772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solidFill>
                  <a:srgbClr val="FF0000"/>
                </a:solidFill>
              </a:rPr>
              <a:t>Note: all words (new and revisited) in this week of the SOW appear on all three GCSE wordlists, with the following exceptions:</a:t>
            </a: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b="1" dirty="0">
                <a:solidFill>
                  <a:srgbClr val="FF0000"/>
                </a:solidFill>
              </a:rPr>
              <a:t>AQA list does not have </a:t>
            </a:r>
            <a:r>
              <a:rPr lang="en-GB" b="1" u="sng" dirty="0" err="1">
                <a:solidFill>
                  <a:srgbClr val="FF0000"/>
                </a:solidFill>
              </a:rPr>
              <a:t>cruzar</a:t>
            </a:r>
            <a:r>
              <a:rPr lang="en-GB" b="1" u="sng" dirty="0">
                <a:solidFill>
                  <a:srgbClr val="FF0000"/>
                </a:solidFill>
              </a:rPr>
              <a:t>, pelota </a:t>
            </a:r>
            <a:r>
              <a:rPr lang="en-GB" b="1" u="none" dirty="0">
                <a:solidFill>
                  <a:srgbClr val="FF0000"/>
                </a:solidFill>
              </a:rPr>
              <a:t>or </a:t>
            </a:r>
            <a:r>
              <a:rPr lang="en-GB" b="1" u="sng" dirty="0" err="1">
                <a:solidFill>
                  <a:srgbClr val="FF0000"/>
                </a:solidFill>
              </a:rPr>
              <a:t>tenis</a:t>
            </a:r>
            <a:endParaRPr lang="en-GB" b="1" u="sng" dirty="0">
              <a:solidFill>
                <a:srgbClr val="FF0000"/>
              </a:solidFill>
            </a:endParaRP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a:solidFill>
                  <a:srgbClr val="FF0000"/>
                </a:solidFill>
                <a:effectLst/>
                <a:latin typeface="+mn-lt"/>
                <a:ea typeface="+mn-ea"/>
                <a:cs typeface="+mn-cs"/>
              </a:rPr>
              <a:t>Edexcel list does not have </a:t>
            </a:r>
            <a:r>
              <a:rPr lang="en-GB" sz="1200" b="1" i="0" u="sng" strike="noStrike" kern="1200" dirty="0" err="1">
                <a:solidFill>
                  <a:srgbClr val="FF0000"/>
                </a:solidFill>
                <a:effectLst/>
                <a:latin typeface="+mn-lt"/>
                <a:ea typeface="+mn-ea"/>
                <a:cs typeface="+mn-cs"/>
              </a:rPr>
              <a:t>pelear</a:t>
            </a:r>
            <a:r>
              <a:rPr lang="en-GB" sz="1200" b="1" i="0" u="sng" strike="noStrike" kern="1200" dirty="0">
                <a:solidFill>
                  <a:srgbClr val="FF0000"/>
                </a:solidFill>
                <a:effectLst/>
                <a:latin typeface="+mn-lt"/>
                <a:ea typeface="+mn-ea"/>
                <a:cs typeface="+mn-cs"/>
              </a:rPr>
              <a:t>, pelota</a:t>
            </a:r>
            <a:r>
              <a:rPr lang="en-GB" sz="1200" b="1" i="0" u="none" strike="noStrike" kern="1200" dirty="0">
                <a:solidFill>
                  <a:srgbClr val="FF0000"/>
                </a:solidFill>
                <a:effectLst/>
                <a:latin typeface="+mn-lt"/>
                <a:ea typeface="+mn-ea"/>
                <a:cs typeface="+mn-cs"/>
              </a:rPr>
              <a:t> or </a:t>
            </a:r>
            <a:r>
              <a:rPr lang="en-GB" sz="1200" b="1" i="0" u="sng" strike="noStrike" kern="1200" dirty="0" err="1">
                <a:solidFill>
                  <a:srgbClr val="FF0000"/>
                </a:solidFill>
                <a:effectLst/>
                <a:latin typeface="+mn-lt"/>
                <a:ea typeface="+mn-ea"/>
                <a:cs typeface="+mn-cs"/>
              </a:rPr>
              <a:t>consejo</a:t>
            </a:r>
            <a:endParaRPr lang="en-GB" sz="1200" b="1" i="0" u="sng" strike="noStrike" kern="1200" dirty="0">
              <a:solidFill>
                <a:srgbClr val="FF0000"/>
              </a:solidFill>
              <a:effectLst/>
              <a:latin typeface="+mn-lt"/>
              <a:ea typeface="+mn-ea"/>
              <a:cs typeface="+mn-cs"/>
            </a:endParaRPr>
          </a:p>
          <a:p>
            <a:pPr marL="285750" marR="0" lvl="0" indent="-285750" algn="l" defTabSz="914400" rtl="0" eaLnBrk="1" fontAlgn="base" latinLnBrk="0" hangingPunct="1">
              <a:lnSpc>
                <a:spcPct val="100000"/>
              </a:lnSpc>
              <a:spcBef>
                <a:spcPts val="0"/>
              </a:spcBef>
              <a:spcAft>
                <a:spcPts val="0"/>
              </a:spcAft>
              <a:buClrTx/>
              <a:buSzTx/>
              <a:buFontTx/>
              <a:buAutoNum type="romanLcParenR"/>
              <a:tabLst/>
              <a:defRPr/>
            </a:pPr>
            <a:r>
              <a:rPr lang="en-GB" sz="1200" b="1" i="0" u="none" strike="noStrike" kern="1200" dirty="0" err="1">
                <a:solidFill>
                  <a:srgbClr val="FF0000"/>
                </a:solidFill>
                <a:effectLst/>
                <a:latin typeface="+mn-lt"/>
                <a:ea typeface="+mn-ea"/>
                <a:cs typeface="+mn-cs"/>
              </a:rPr>
              <a:t>Eduqas</a:t>
            </a:r>
            <a:r>
              <a:rPr lang="en-GB" sz="1200" b="1" i="0" u="none" strike="noStrike" kern="1200" dirty="0">
                <a:solidFill>
                  <a:srgbClr val="FF0000"/>
                </a:solidFill>
                <a:effectLst/>
                <a:latin typeface="+mn-lt"/>
                <a:ea typeface="+mn-ea"/>
                <a:cs typeface="+mn-cs"/>
              </a:rPr>
              <a:t> list does not have </a:t>
            </a:r>
            <a:r>
              <a:rPr lang="en-GB" sz="1200" b="1" i="0" u="sng" strike="noStrike" kern="1200" dirty="0">
                <a:solidFill>
                  <a:srgbClr val="FF0000"/>
                </a:solidFill>
                <a:effectLst/>
                <a:latin typeface="+mn-lt"/>
                <a:ea typeface="+mn-ea"/>
                <a:cs typeface="+mn-cs"/>
              </a:rPr>
              <a:t>pelota</a:t>
            </a:r>
            <a:r>
              <a:rPr lang="en-GB" sz="1200" b="1" i="0" u="none" strike="noStrike" kern="1200" dirty="0">
                <a:solidFill>
                  <a:srgbClr val="FF0000"/>
                </a:solidFill>
                <a:effectLst/>
                <a:latin typeface="+mn-lt"/>
                <a:ea typeface="+mn-ea"/>
                <a:cs typeface="+mn-cs"/>
              </a:rPr>
              <a:t> or </a:t>
            </a:r>
            <a:r>
              <a:rPr lang="en-GB" sz="1200" b="1" i="0" u="sng" strike="noStrike" kern="1200" dirty="0" err="1">
                <a:solidFill>
                  <a:srgbClr val="FF0000"/>
                </a:solidFill>
                <a:effectLst/>
                <a:latin typeface="+mn-lt"/>
                <a:ea typeface="+mn-ea"/>
                <a:cs typeface="+mn-cs"/>
              </a:rPr>
              <a:t>tenis</a:t>
            </a:r>
            <a:r>
              <a:rPr lang="en-GB" sz="1200" b="1" i="0" u="none" strike="noStrike" kern="1200" dirty="0">
                <a:solidFill>
                  <a:srgbClr val="FF0000"/>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CA" sz="1200" b="0" i="0" u="none" strike="noStrik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Calibri"/>
                <a:ea typeface="Calibri"/>
                <a:cs typeface="Calibri"/>
                <a:sym typeface="Calibri"/>
              </a:rPr>
              <a:t>With thanks to Rachel Hawkes for her input on the lesson material</a:t>
            </a:r>
            <a:r>
              <a:rPr lang="en-GB" sz="1200" b="0" i="0" u="none" strike="noStrike" kern="1200" cap="none" baseline="0" dirty="0">
                <a:solidFill>
                  <a:schemeClr val="tx1"/>
                </a:solidFill>
                <a:effectLst/>
                <a:latin typeface="Calibri"/>
                <a:ea typeface="Calibri"/>
                <a:cs typeface="Calibri"/>
                <a:sym typeface="Calibri"/>
              </a:rPr>
              <a:t> and </a:t>
            </a:r>
            <a:r>
              <a:rPr lang="en-GB" sz="1200" b="0" i="0" u="none" strike="noStrike" kern="1200" cap="none" dirty="0">
                <a:solidFill>
                  <a:schemeClr val="tx1"/>
                </a:solidFill>
                <a:effectLst/>
                <a:latin typeface="Calibri"/>
                <a:ea typeface="Calibri"/>
                <a:cs typeface="Calibri"/>
                <a:sym typeface="Calibri"/>
              </a:rPr>
              <a:t>Amanda </a:t>
            </a:r>
            <a:r>
              <a:rPr lang="en-GB" sz="1200" b="0" i="0" u="none" strike="noStrike" kern="1200" cap="none" dirty="0" err="1">
                <a:solidFill>
                  <a:schemeClr val="tx1"/>
                </a:solidFill>
                <a:effectLst/>
                <a:latin typeface="Calibri"/>
                <a:ea typeface="Calibri"/>
                <a:cs typeface="Calibri"/>
                <a:sym typeface="Calibri"/>
              </a:rPr>
              <a:t>Izquierdo</a:t>
            </a:r>
            <a:r>
              <a:rPr lang="en-GB" sz="1200" b="0" i="0" u="none" strike="noStrike" kern="1200" cap="none" dirty="0">
                <a:solidFill>
                  <a:schemeClr val="tx1"/>
                </a:solidFill>
                <a:effectLst/>
                <a:latin typeface="Calibri"/>
                <a:ea typeface="Calibri"/>
                <a:cs typeface="Calibri"/>
                <a:sym typeface="Calibri"/>
              </a:rPr>
              <a:t> for native teacher feedback.</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Learning outcomes (lesson 1)</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b="0" dirty="0"/>
              <a:t>Introduction of indirect object pronoun ‘les’</a:t>
            </a:r>
          </a:p>
          <a:p>
            <a:pPr marL="0" lvl="0" indent="0" algn="l" rtl="0">
              <a:spcBef>
                <a:spcPts val="0"/>
              </a:spcBef>
              <a:spcAft>
                <a:spcPts val="0"/>
              </a:spcAft>
              <a:buNone/>
            </a:pPr>
            <a:r>
              <a:rPr lang="en-GB" sz="1200" dirty="0">
                <a:solidFill>
                  <a:schemeClr val="dk1"/>
                </a:solidFill>
                <a:latin typeface="Calibri"/>
                <a:ea typeface="Calibri"/>
                <a:cs typeface="Calibri"/>
                <a:sym typeface="Calibri"/>
              </a:rPr>
              <a:t>Consolidation of the following language features:</a:t>
            </a:r>
          </a:p>
          <a:p>
            <a:pPr marL="171450" lvl="0" indent="-171450" algn="l" rtl="0">
              <a:spcBef>
                <a:spcPts val="0"/>
              </a:spcBef>
              <a:spcAft>
                <a:spcPts val="0"/>
              </a:spcAft>
              <a:buClr>
                <a:schemeClr val="dk1"/>
              </a:buClr>
              <a:buSzPts val="1200"/>
              <a:buFont typeface="Arial"/>
              <a:buChar char="•"/>
            </a:pPr>
            <a:r>
              <a:rPr lang="en-GB" sz="1200" dirty="0">
                <a:solidFill>
                  <a:schemeClr val="dk1"/>
                </a:solidFill>
                <a:latin typeface="Calibri"/>
                <a:ea typeface="Calibri"/>
                <a:cs typeface="Calibri"/>
                <a:sym typeface="Calibri"/>
              </a:rPr>
              <a:t>indirect object pronoun ‘le’</a:t>
            </a:r>
          </a:p>
          <a:p>
            <a:pPr marL="171450" lvl="0" indent="-171450" algn="l" rtl="0">
              <a:spcBef>
                <a:spcPts val="0"/>
              </a:spcBef>
              <a:spcAft>
                <a:spcPts val="0"/>
              </a:spcAft>
              <a:buClr>
                <a:schemeClr val="dk1"/>
              </a:buClr>
              <a:buSzPts val="1200"/>
              <a:buFont typeface="Arial"/>
              <a:buChar char="•"/>
            </a:pPr>
            <a:r>
              <a:rPr lang="en-GB" sz="1200" dirty="0">
                <a:solidFill>
                  <a:schemeClr val="dk1"/>
                </a:solidFill>
                <a:latin typeface="Calibri"/>
                <a:cs typeface="Calibri"/>
                <a:sym typeface="Calibri"/>
              </a:rPr>
              <a:t>-</a:t>
            </a:r>
            <a:r>
              <a:rPr lang="en-GB" sz="1200" dirty="0" err="1">
                <a:solidFill>
                  <a:schemeClr val="dk1"/>
                </a:solidFill>
                <a:latin typeface="Calibri"/>
                <a:cs typeface="Calibri"/>
                <a:sym typeface="Calibri"/>
              </a:rPr>
              <a:t>ar</a:t>
            </a:r>
            <a:r>
              <a:rPr lang="en-GB" sz="1200" dirty="0">
                <a:solidFill>
                  <a:schemeClr val="dk1"/>
                </a:solidFill>
                <a:latin typeface="Calibri"/>
                <a:cs typeface="Calibri"/>
                <a:sym typeface="Calibri"/>
              </a:rPr>
              <a:t> verbs in 3</a:t>
            </a:r>
            <a:r>
              <a:rPr lang="en-GB" sz="1200" baseline="30000" dirty="0">
                <a:solidFill>
                  <a:schemeClr val="dk1"/>
                </a:solidFill>
                <a:latin typeface="Calibri"/>
                <a:cs typeface="Calibri"/>
                <a:sym typeface="Calibri"/>
              </a:rPr>
              <a:t>rd</a:t>
            </a:r>
            <a:r>
              <a:rPr lang="en-GB" sz="1200" dirty="0">
                <a:solidFill>
                  <a:schemeClr val="dk1"/>
                </a:solidFill>
                <a:latin typeface="Calibri"/>
                <a:cs typeface="Calibri"/>
                <a:sym typeface="Calibri"/>
              </a:rPr>
              <a:t> person singular</a:t>
            </a:r>
            <a:r>
              <a:rPr lang="en-GB" sz="1200" baseline="0" dirty="0">
                <a:solidFill>
                  <a:schemeClr val="dk1"/>
                </a:solidFill>
                <a:latin typeface="Calibri"/>
                <a:cs typeface="Calibri"/>
                <a:sym typeface="Calibri"/>
              </a:rPr>
              <a:t> present (-a)</a:t>
            </a:r>
          </a:p>
          <a:p>
            <a:pPr marL="171450" lvl="0" indent="-171450" algn="l" rtl="0">
              <a:spcBef>
                <a:spcPts val="0"/>
              </a:spcBef>
              <a:spcAft>
                <a:spcPts val="0"/>
              </a:spcAft>
              <a:buClr>
                <a:schemeClr val="dk1"/>
              </a:buClr>
              <a:buSzPts val="1200"/>
              <a:buFont typeface="Arial"/>
              <a:buChar char="•"/>
            </a:pPr>
            <a:r>
              <a:rPr lang="en-GB" sz="1200" baseline="0" dirty="0">
                <a:solidFill>
                  <a:schemeClr val="dk1"/>
                </a:solidFill>
                <a:latin typeface="Calibri"/>
                <a:cs typeface="Calibri"/>
                <a:sym typeface="Calibri"/>
              </a:rPr>
              <a:t>-er/-</a:t>
            </a:r>
            <a:r>
              <a:rPr lang="en-GB" sz="1200" baseline="0" dirty="0" err="1">
                <a:solidFill>
                  <a:schemeClr val="dk1"/>
                </a:solidFill>
                <a:latin typeface="Calibri"/>
                <a:cs typeface="Calibri"/>
                <a:sym typeface="Calibri"/>
              </a:rPr>
              <a:t>ir</a:t>
            </a:r>
            <a:r>
              <a:rPr lang="en-GB" sz="1200" baseline="0" dirty="0">
                <a:solidFill>
                  <a:schemeClr val="dk1"/>
                </a:solidFill>
                <a:latin typeface="Calibri"/>
                <a:cs typeface="Calibri"/>
                <a:sym typeface="Calibri"/>
              </a:rPr>
              <a:t> verbs in 3</a:t>
            </a:r>
            <a:r>
              <a:rPr lang="en-GB" sz="1200" baseline="30000" dirty="0">
                <a:solidFill>
                  <a:schemeClr val="dk1"/>
                </a:solidFill>
                <a:latin typeface="Calibri"/>
                <a:cs typeface="Calibri"/>
                <a:sym typeface="Calibri"/>
              </a:rPr>
              <a:t>rd</a:t>
            </a:r>
            <a:r>
              <a:rPr lang="en-GB" sz="1200" baseline="0" dirty="0">
                <a:solidFill>
                  <a:schemeClr val="dk1"/>
                </a:solidFill>
                <a:latin typeface="Calibri"/>
                <a:cs typeface="Calibri"/>
                <a:sym typeface="Calibri"/>
              </a:rPr>
              <a:t> person </a:t>
            </a:r>
            <a:r>
              <a:rPr lang="en-GB" sz="1200" dirty="0">
                <a:solidFill>
                  <a:schemeClr val="dk1"/>
                </a:solidFill>
                <a:latin typeface="Calibri"/>
                <a:cs typeface="Calibri"/>
                <a:sym typeface="Calibri"/>
              </a:rPr>
              <a:t>singular</a:t>
            </a:r>
            <a:r>
              <a:rPr lang="en-GB" sz="1200" baseline="0" dirty="0">
                <a:solidFill>
                  <a:schemeClr val="dk1"/>
                </a:solidFill>
                <a:latin typeface="Calibri"/>
                <a:cs typeface="Calibri"/>
                <a:sym typeface="Calibri"/>
              </a:rPr>
              <a:t> present (-e)</a:t>
            </a:r>
          </a:p>
          <a:p>
            <a:pPr marL="171450" lvl="0" indent="-171450" algn="l" rtl="0">
              <a:spcBef>
                <a:spcPts val="0"/>
              </a:spcBef>
              <a:spcAft>
                <a:spcPts val="0"/>
              </a:spcAft>
              <a:buClr>
                <a:schemeClr val="dk1"/>
              </a:buClr>
              <a:buSzPts val="1200"/>
              <a:buFont typeface="Arial"/>
              <a:buChar char="•"/>
            </a:pPr>
            <a:r>
              <a:rPr lang="en-GB" sz="1200" baseline="0" dirty="0">
                <a:solidFill>
                  <a:schemeClr val="dk1"/>
                </a:solidFill>
                <a:latin typeface="Calibri"/>
                <a:cs typeface="Calibri"/>
                <a:sym typeface="Calibri"/>
              </a:rPr>
              <a:t>a range of stress positions (final, penultimate, antepenultimate)</a:t>
            </a:r>
            <a:endParaRPr lang="en-GB" dirty="0"/>
          </a:p>
          <a:p>
            <a:pPr marL="0" lvl="0" indent="0" algn="l" rtl="0">
              <a:spcBef>
                <a:spcPts val="0"/>
              </a:spcBef>
              <a:spcAft>
                <a:spcPts val="0"/>
              </a:spcAft>
              <a:buClr>
                <a:schemeClr val="dk1"/>
              </a:buClr>
              <a:buSzPts val="1200"/>
              <a:buFont typeface="Calibri"/>
              <a:buNone/>
            </a:pPr>
            <a:endParaRPr lang="en-GB" sz="1200" b="0" i="0"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dirty="0">
                <a:solidFill>
                  <a:schemeClr val="dk1"/>
                </a:solidFill>
                <a:latin typeface="Calibri"/>
                <a:ea typeface="Calibri"/>
                <a:cs typeface="Calibri"/>
                <a:sym typeface="Calibri"/>
              </a:rPr>
              <a:t>Frequency of rankings of vocabulary </a:t>
            </a:r>
            <a:r>
              <a:rPr lang="en-GB" sz="1200" b="1" i="0" u="sng" dirty="0">
                <a:solidFill>
                  <a:schemeClr val="dk1"/>
                </a:solidFill>
                <a:latin typeface="Calibri"/>
                <a:ea typeface="Calibri"/>
                <a:cs typeface="Calibri"/>
                <a:sym typeface="Calibri"/>
              </a:rPr>
              <a:t>introduced</a:t>
            </a:r>
            <a:r>
              <a:rPr lang="en-GB" sz="1200" b="1" i="0" baseline="0" dirty="0">
                <a:solidFill>
                  <a:schemeClr val="dk1"/>
                </a:solidFill>
                <a:latin typeface="Calibri"/>
                <a:ea typeface="Calibri"/>
                <a:cs typeface="Calibri"/>
                <a:sym typeface="Calibri"/>
              </a:rPr>
              <a:t> </a:t>
            </a:r>
            <a:r>
              <a:rPr lang="en-GB" sz="1200" b="1" i="0" dirty="0">
                <a:solidFill>
                  <a:schemeClr val="dk1"/>
                </a:solidFill>
                <a:latin typeface="Calibri"/>
                <a:ea typeface="Calibri"/>
                <a:cs typeface="Calibri"/>
                <a:sym typeface="Calibri"/>
              </a:rPr>
              <a:t>this week </a:t>
            </a:r>
            <a:r>
              <a:rPr lang="en-GB" sz="1200" b="1" i="0" u="none" strike="noStrike" cap="none" dirty="0">
                <a:solidFill>
                  <a:schemeClr val="dk1"/>
                </a:solidFill>
                <a:latin typeface="Calibri"/>
                <a:ea typeface="Calibri"/>
                <a:cs typeface="Calibri"/>
                <a:sym typeface="Calibri"/>
              </a:rPr>
              <a:t>(1 is the most common word in Spanish): </a:t>
            </a:r>
            <a:endParaRPr lang="en-GB" sz="1200" b="1"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0" i="0" dirty="0">
                <a:solidFill>
                  <a:schemeClr val="dk1"/>
                </a:solidFill>
                <a:latin typeface="Calibri"/>
                <a:ea typeface="Calibri"/>
                <a:cs typeface="Calibri"/>
                <a:sym typeface="Calibri"/>
              </a:rPr>
              <a:t>les [25]; mandar [588]; </a:t>
            </a:r>
            <a:r>
              <a:rPr lang="en-GB" sz="1200" b="0" i="0" dirty="0" err="1">
                <a:solidFill>
                  <a:schemeClr val="dk1"/>
                </a:solidFill>
                <a:latin typeface="Calibri"/>
                <a:ea typeface="Calibri"/>
                <a:cs typeface="Calibri"/>
                <a:sym typeface="Calibri"/>
              </a:rPr>
              <a:t>contar</a:t>
            </a:r>
            <a:r>
              <a:rPr lang="en-GB" sz="1200" b="0" i="0" dirty="0">
                <a:solidFill>
                  <a:schemeClr val="dk1"/>
                </a:solidFill>
                <a:latin typeface="Calibri"/>
                <a:ea typeface="Calibri"/>
                <a:cs typeface="Calibri"/>
                <a:sym typeface="Calibri"/>
              </a:rPr>
              <a:t> [172]; </a:t>
            </a:r>
            <a:r>
              <a:rPr lang="en-GB" sz="1200" b="0" i="0" dirty="0" err="1">
                <a:solidFill>
                  <a:schemeClr val="dk1"/>
                </a:solidFill>
                <a:latin typeface="Calibri"/>
                <a:ea typeface="Calibri"/>
                <a:cs typeface="Calibri"/>
                <a:sym typeface="Calibri"/>
              </a:rPr>
              <a:t>cocinar</a:t>
            </a:r>
            <a:r>
              <a:rPr lang="en-GB" sz="1200" b="0" i="0" dirty="0">
                <a:solidFill>
                  <a:schemeClr val="dk1"/>
                </a:solidFill>
                <a:latin typeface="Calibri"/>
                <a:ea typeface="Calibri"/>
                <a:cs typeface="Calibri"/>
                <a:sym typeface="Calibri"/>
              </a:rPr>
              <a:t> [3704]; </a:t>
            </a:r>
            <a:r>
              <a:rPr lang="en-GB" sz="1200" b="0" i="0" dirty="0" err="1">
                <a:solidFill>
                  <a:schemeClr val="dk1"/>
                </a:solidFill>
                <a:latin typeface="Calibri"/>
                <a:ea typeface="Calibri"/>
                <a:cs typeface="Calibri"/>
                <a:sym typeface="Calibri"/>
              </a:rPr>
              <a:t>dolor</a:t>
            </a:r>
            <a:r>
              <a:rPr lang="en-GB" sz="1200" b="0" i="0" dirty="0">
                <a:solidFill>
                  <a:schemeClr val="dk1"/>
                </a:solidFill>
                <a:latin typeface="Calibri"/>
                <a:ea typeface="Calibri"/>
                <a:cs typeface="Calibri"/>
                <a:sym typeface="Calibri"/>
              </a:rPr>
              <a:t> [591]; arroz [2882]; pollo [3577]; </a:t>
            </a:r>
            <a:r>
              <a:rPr lang="en-GB" sz="1200" b="0" i="0" dirty="0" err="1">
                <a:solidFill>
                  <a:schemeClr val="dk1"/>
                </a:solidFill>
                <a:latin typeface="Calibri"/>
                <a:ea typeface="Calibri"/>
                <a:cs typeface="Calibri"/>
                <a:sym typeface="Calibri"/>
              </a:rPr>
              <a:t>invierno</a:t>
            </a:r>
            <a:r>
              <a:rPr lang="en-GB" sz="1200" b="0" i="0" dirty="0">
                <a:solidFill>
                  <a:schemeClr val="dk1"/>
                </a:solidFill>
                <a:latin typeface="Calibri"/>
                <a:ea typeface="Calibri"/>
                <a:cs typeface="Calibri"/>
                <a:sym typeface="Calibri"/>
              </a:rPr>
              <a:t> [1813]; </a:t>
            </a:r>
            <a:r>
              <a:rPr lang="en-GB" sz="1200" b="0" i="0" dirty="0" err="1">
                <a:solidFill>
                  <a:schemeClr val="dk1"/>
                </a:solidFill>
                <a:latin typeface="Calibri"/>
                <a:ea typeface="Calibri"/>
                <a:cs typeface="Calibri"/>
                <a:sym typeface="Calibri"/>
              </a:rPr>
              <a:t>gris</a:t>
            </a:r>
            <a:r>
              <a:rPr lang="en-GB" sz="1200" b="0" i="0" dirty="0">
                <a:solidFill>
                  <a:schemeClr val="dk1"/>
                </a:solidFill>
                <a:latin typeface="Calibri"/>
                <a:ea typeface="Calibri"/>
                <a:cs typeface="Calibri"/>
                <a:sym typeface="Calibri"/>
              </a:rPr>
              <a:t> [1751]; </a:t>
            </a:r>
            <a:r>
              <a:rPr lang="en-GB" sz="1200" b="0" i="0" dirty="0" err="1">
                <a:solidFill>
                  <a:schemeClr val="dk1"/>
                </a:solidFill>
                <a:latin typeface="Calibri"/>
                <a:ea typeface="Calibri"/>
                <a:cs typeface="Calibri"/>
                <a:sym typeface="Calibri"/>
              </a:rPr>
              <a:t>naranja</a:t>
            </a:r>
            <a:r>
              <a:rPr lang="en-GB" sz="1200" b="0" i="0" dirty="0">
                <a:solidFill>
                  <a:schemeClr val="dk1"/>
                </a:solidFill>
                <a:latin typeface="Calibri"/>
                <a:ea typeface="Calibri"/>
                <a:cs typeface="Calibri"/>
                <a:sym typeface="Calibri"/>
              </a:rPr>
              <a:t> [2924]; </a:t>
            </a:r>
            <a:r>
              <a:rPr lang="en-GB" sz="1200" b="0" i="0" dirty="0" err="1">
                <a:solidFill>
                  <a:schemeClr val="dk1"/>
                </a:solidFill>
                <a:latin typeface="Calibri"/>
                <a:ea typeface="Calibri"/>
                <a:cs typeface="Calibri"/>
                <a:sym typeface="Calibri"/>
              </a:rPr>
              <a:t>camiseta</a:t>
            </a:r>
            <a:r>
              <a:rPr lang="en-GB" sz="1200" b="0" i="0" dirty="0">
                <a:solidFill>
                  <a:schemeClr val="dk1"/>
                </a:solidFill>
                <a:latin typeface="Calibri"/>
                <a:ea typeface="Calibri"/>
                <a:cs typeface="Calibri"/>
                <a:sym typeface="Calibri"/>
              </a:rPr>
              <a:t> [4130]; </a:t>
            </a:r>
            <a:r>
              <a:rPr lang="en-GB" sz="1200" b="0" i="0" dirty="0" err="1">
                <a:solidFill>
                  <a:schemeClr val="dk1"/>
                </a:solidFill>
                <a:latin typeface="Calibri"/>
                <a:ea typeface="Calibri"/>
                <a:cs typeface="Calibri"/>
                <a:sym typeface="Calibri"/>
              </a:rPr>
              <a:t>gafas</a:t>
            </a:r>
            <a:r>
              <a:rPr lang="en-GB" sz="1200" b="0" i="0" dirty="0">
                <a:solidFill>
                  <a:schemeClr val="dk1"/>
                </a:solidFill>
                <a:latin typeface="Calibri"/>
                <a:ea typeface="Calibri"/>
                <a:cs typeface="Calibri"/>
                <a:sym typeface="Calibri"/>
              </a:rPr>
              <a:t> [&gt;5000]; tanto [88]</a:t>
            </a:r>
          </a:p>
          <a:p>
            <a:pPr marL="0" lvl="0" indent="0" algn="l" rtl="0">
              <a:spcBef>
                <a:spcPts val="0"/>
              </a:spcBef>
              <a:spcAft>
                <a:spcPts val="0"/>
              </a:spcAft>
              <a:buClr>
                <a:schemeClr val="dk1"/>
              </a:buClr>
              <a:buSzPts val="1200"/>
              <a:buFont typeface="Calibri"/>
              <a:buNone/>
            </a:pPr>
            <a:endParaRPr lang="en-GB" sz="1200" b="0" i="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Frequency rankings of vocabulary </a:t>
            </a:r>
            <a:r>
              <a:rPr lang="en-GB" sz="1200" b="1" i="0" u="sng" strike="noStrike" cap="none" dirty="0">
                <a:solidFill>
                  <a:schemeClr val="dk1"/>
                </a:solidFill>
                <a:latin typeface="Calibri"/>
                <a:ea typeface="Calibri"/>
                <a:cs typeface="Calibri"/>
                <a:sym typeface="Calibri"/>
              </a:rPr>
              <a:t>revisited</a:t>
            </a:r>
            <a:r>
              <a:rPr lang="en-GB" sz="1200" b="1" i="0" u="none" strike="noStrike" cap="none" dirty="0">
                <a:solidFill>
                  <a:schemeClr val="dk1"/>
                </a:solidFill>
                <a:latin typeface="Calibri"/>
                <a:ea typeface="Calibri"/>
                <a:cs typeface="Calibri"/>
                <a:sym typeface="Calibri"/>
              </a:rPr>
              <a:t> this week (1 is the most common word in Spanish): </a:t>
            </a:r>
            <a:endParaRPr lang="en-GB" dirty="0"/>
          </a:p>
          <a:p>
            <a:pPr marL="0" lvl="0" indent="0" algn="l" rtl="0">
              <a:spcBef>
                <a:spcPts val="0"/>
              </a:spcBef>
              <a:spcAft>
                <a:spcPts val="0"/>
              </a:spcAft>
              <a:buNone/>
            </a:pPr>
            <a:r>
              <a:rPr lang="en-GB" sz="1200" b="1" dirty="0">
                <a:solidFill>
                  <a:schemeClr val="dk1"/>
                </a:solidFill>
                <a:latin typeface="Calibri"/>
                <a:ea typeface="Calibri"/>
                <a:cs typeface="Calibri"/>
                <a:sym typeface="Calibri"/>
              </a:rPr>
              <a:t>Y8 3.2.6:</a:t>
            </a:r>
            <a:r>
              <a:rPr lang="en-GB" sz="1200" b="1" baseline="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guerra</a:t>
            </a:r>
            <a:r>
              <a:rPr lang="en-GB" sz="1200" dirty="0">
                <a:solidFill>
                  <a:schemeClr val="dk1"/>
                </a:solidFill>
                <a:latin typeface="Calibri"/>
                <a:ea typeface="Calibri"/>
                <a:cs typeface="Calibri"/>
                <a:sym typeface="Calibri"/>
              </a:rPr>
              <a:t> [282]; hoy </a:t>
            </a:r>
            <a:r>
              <a:rPr lang="en-GB" sz="1200" dirty="0" err="1">
                <a:solidFill>
                  <a:schemeClr val="dk1"/>
                </a:solidFill>
                <a:latin typeface="Calibri"/>
                <a:ea typeface="Calibri"/>
                <a:cs typeface="Calibri"/>
                <a:sym typeface="Calibri"/>
              </a:rPr>
              <a:t>en</a:t>
            </a:r>
            <a:r>
              <a:rPr lang="en-GB" sz="1200" dirty="0">
                <a:solidFill>
                  <a:schemeClr val="dk1"/>
                </a:solidFill>
                <a:latin typeface="Calibri"/>
                <a:ea typeface="Calibri"/>
                <a:cs typeface="Calibri"/>
                <a:sym typeface="Calibri"/>
              </a:rPr>
              <a:t> día [hoy-167]; </a:t>
            </a:r>
            <a:r>
              <a:rPr lang="en-GB" sz="1200" dirty="0" err="1">
                <a:solidFill>
                  <a:schemeClr val="dk1"/>
                </a:solidFill>
                <a:latin typeface="Calibri"/>
                <a:ea typeface="Calibri"/>
                <a:cs typeface="Calibri"/>
                <a:sym typeface="Calibri"/>
              </a:rPr>
              <a:t>cantidad</a:t>
            </a:r>
            <a:r>
              <a:rPr lang="en-GB" sz="1200" dirty="0">
                <a:solidFill>
                  <a:schemeClr val="dk1"/>
                </a:solidFill>
                <a:latin typeface="Calibri"/>
                <a:ea typeface="Calibri"/>
                <a:cs typeface="Calibri"/>
                <a:sym typeface="Calibri"/>
              </a:rPr>
              <a:t> [459]; </a:t>
            </a:r>
            <a:r>
              <a:rPr lang="en-GB" sz="1200" dirty="0" err="1">
                <a:solidFill>
                  <a:schemeClr val="dk1"/>
                </a:solidFill>
                <a:latin typeface="Calibri"/>
                <a:ea typeface="Calibri"/>
                <a:cs typeface="Calibri"/>
                <a:sym typeface="Calibri"/>
              </a:rPr>
              <a:t>tener</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lugar</a:t>
            </a:r>
            <a:r>
              <a:rPr lang="en-GB" sz="1200" dirty="0">
                <a:solidFill>
                  <a:schemeClr val="dk1"/>
                </a:solidFill>
                <a:latin typeface="Calibri"/>
                <a:ea typeface="Calibri"/>
                <a:cs typeface="Calibri"/>
                <a:sym typeface="Calibri"/>
              </a:rPr>
              <a:t> [lugar-144]; </a:t>
            </a:r>
            <a:r>
              <a:rPr lang="en-GB" sz="1200" dirty="0" err="1">
                <a:solidFill>
                  <a:schemeClr val="dk1"/>
                </a:solidFill>
                <a:latin typeface="Calibri"/>
                <a:ea typeface="Calibri"/>
                <a:cs typeface="Calibri"/>
                <a:sym typeface="Calibri"/>
              </a:rPr>
              <a:t>aproximadamente</a:t>
            </a:r>
            <a:r>
              <a:rPr lang="en-GB" sz="1200" dirty="0">
                <a:solidFill>
                  <a:schemeClr val="dk1"/>
                </a:solidFill>
                <a:latin typeface="Calibri"/>
                <a:ea typeface="Calibri"/>
                <a:cs typeface="Calibri"/>
                <a:sym typeface="Calibri"/>
              </a:rPr>
              <a:t> [1502]; </a:t>
            </a:r>
            <a:r>
              <a:rPr lang="en-GB" sz="1200" dirty="0" err="1">
                <a:solidFill>
                  <a:schemeClr val="dk1"/>
                </a:solidFill>
                <a:latin typeface="Calibri"/>
                <a:ea typeface="Calibri"/>
                <a:cs typeface="Calibri"/>
                <a:sym typeface="Calibri"/>
              </a:rPr>
              <a:t>comenzar</a:t>
            </a:r>
            <a:r>
              <a:rPr lang="en-GB" sz="1200" dirty="0">
                <a:solidFill>
                  <a:schemeClr val="dk1"/>
                </a:solidFill>
                <a:latin typeface="Calibri"/>
                <a:ea typeface="Calibri"/>
                <a:cs typeface="Calibri"/>
                <a:sym typeface="Calibri"/>
              </a:rPr>
              <a:t> [234]</a:t>
            </a:r>
          </a:p>
          <a:p>
            <a:pPr marL="0" lvl="0" indent="0" algn="l" rtl="0">
              <a:spcBef>
                <a:spcPts val="0"/>
              </a:spcBef>
              <a:spcAft>
                <a:spcPts val="0"/>
              </a:spcAft>
              <a:buNone/>
            </a:pPr>
            <a:endParaRPr lang="en-GB"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1" dirty="0">
                <a:solidFill>
                  <a:schemeClr val="dk1"/>
                </a:solidFill>
                <a:latin typeface="Calibri"/>
                <a:ea typeface="Calibri"/>
                <a:cs typeface="Calibri"/>
                <a:sym typeface="Calibri"/>
              </a:rPr>
              <a:t>Y8 3.1.6: </a:t>
            </a:r>
            <a:r>
              <a:rPr lang="en-GB" sz="1200" dirty="0" err="1">
                <a:solidFill>
                  <a:schemeClr val="dk1"/>
                </a:solidFill>
                <a:latin typeface="Calibri"/>
                <a:ea typeface="Calibri"/>
                <a:cs typeface="Calibri"/>
                <a:sym typeface="Calibri"/>
              </a:rPr>
              <a:t>fui</a:t>
            </a:r>
            <a:r>
              <a:rPr lang="en-GB" sz="1200" dirty="0">
                <a:solidFill>
                  <a:schemeClr val="dk1"/>
                </a:solidFill>
                <a:latin typeface="Calibri"/>
                <a:ea typeface="Calibri"/>
                <a:cs typeface="Calibri"/>
                <a:sym typeface="Calibri"/>
              </a:rPr>
              <a:t> [33]; </a:t>
            </a:r>
            <a:r>
              <a:rPr lang="en-GB" sz="1200" dirty="0" err="1">
                <a:solidFill>
                  <a:schemeClr val="dk1"/>
                </a:solidFill>
                <a:latin typeface="Calibri"/>
                <a:ea typeface="Calibri"/>
                <a:cs typeface="Calibri"/>
                <a:sym typeface="Calibri"/>
              </a:rPr>
              <a:t>fuiste</a:t>
            </a:r>
            <a:r>
              <a:rPr lang="en-GB" sz="1200" dirty="0">
                <a:solidFill>
                  <a:schemeClr val="dk1"/>
                </a:solidFill>
                <a:latin typeface="Calibri"/>
                <a:ea typeface="Calibri"/>
                <a:cs typeface="Calibri"/>
                <a:sym typeface="Calibri"/>
              </a:rPr>
              <a:t> [33]; </a:t>
            </a:r>
            <a:r>
              <a:rPr lang="en-GB" sz="1200" dirty="0" err="1">
                <a:solidFill>
                  <a:schemeClr val="dk1"/>
                </a:solidFill>
                <a:latin typeface="Calibri"/>
                <a:ea typeface="Calibri"/>
                <a:cs typeface="Calibri"/>
                <a:sym typeface="Calibri"/>
              </a:rPr>
              <a:t>fue</a:t>
            </a:r>
            <a:r>
              <a:rPr lang="en-GB" sz="1200" dirty="0">
                <a:solidFill>
                  <a:schemeClr val="dk1"/>
                </a:solidFill>
                <a:latin typeface="Calibri"/>
                <a:ea typeface="Calibri"/>
                <a:cs typeface="Calibri"/>
                <a:sym typeface="Calibri"/>
              </a:rPr>
              <a:t> [33]; </a:t>
            </a:r>
            <a:r>
              <a:rPr lang="en-GB" sz="1200" dirty="0" err="1">
                <a:solidFill>
                  <a:schemeClr val="dk1"/>
                </a:solidFill>
                <a:latin typeface="Calibri"/>
                <a:ea typeface="Calibri"/>
                <a:cs typeface="Calibri"/>
                <a:sym typeface="Calibri"/>
              </a:rPr>
              <a:t>apoyar</a:t>
            </a:r>
            <a:r>
              <a:rPr lang="en-GB" sz="1200" dirty="0">
                <a:solidFill>
                  <a:schemeClr val="dk1"/>
                </a:solidFill>
                <a:latin typeface="Calibri"/>
                <a:ea typeface="Calibri"/>
                <a:cs typeface="Calibri"/>
                <a:sym typeface="Calibri"/>
              </a:rPr>
              <a:t> [666]; </a:t>
            </a:r>
            <a:r>
              <a:rPr lang="en-GB" sz="1200" dirty="0" err="1">
                <a:solidFill>
                  <a:schemeClr val="dk1"/>
                </a:solidFill>
                <a:latin typeface="Calibri"/>
                <a:ea typeface="Calibri"/>
                <a:cs typeface="Calibri"/>
                <a:sym typeface="Calibri"/>
              </a:rPr>
              <a:t>celebrar</a:t>
            </a:r>
            <a:r>
              <a:rPr lang="en-GB" sz="1200" dirty="0">
                <a:solidFill>
                  <a:schemeClr val="dk1"/>
                </a:solidFill>
                <a:latin typeface="Calibri"/>
                <a:ea typeface="Calibri"/>
                <a:cs typeface="Calibri"/>
                <a:sym typeface="Calibri"/>
              </a:rPr>
              <a:t> [886]; zona [359]; </a:t>
            </a:r>
            <a:r>
              <a:rPr lang="en-GB" sz="1200" dirty="0" err="1">
                <a:solidFill>
                  <a:schemeClr val="dk1"/>
                </a:solidFill>
                <a:latin typeface="Calibri"/>
                <a:ea typeface="Calibri"/>
                <a:cs typeface="Calibri"/>
                <a:sym typeface="Calibri"/>
              </a:rPr>
              <a:t>septiembre</a:t>
            </a:r>
            <a:r>
              <a:rPr lang="en-GB" sz="1200" dirty="0">
                <a:solidFill>
                  <a:schemeClr val="dk1"/>
                </a:solidFill>
                <a:latin typeface="Calibri"/>
                <a:ea typeface="Calibri"/>
                <a:cs typeface="Calibri"/>
                <a:sym typeface="Calibri"/>
              </a:rPr>
              <a:t> [1150]; </a:t>
            </a:r>
            <a:r>
              <a:rPr lang="en-GB" sz="1200" dirty="0" err="1">
                <a:solidFill>
                  <a:schemeClr val="dk1"/>
                </a:solidFill>
                <a:latin typeface="Calibri"/>
                <a:ea typeface="Calibri"/>
                <a:cs typeface="Calibri"/>
                <a:sym typeface="Calibri"/>
              </a:rPr>
              <a:t>octubre</a:t>
            </a:r>
            <a:r>
              <a:rPr lang="en-GB" sz="1200" dirty="0">
                <a:solidFill>
                  <a:schemeClr val="dk1"/>
                </a:solidFill>
                <a:latin typeface="Calibri"/>
                <a:ea typeface="Calibri"/>
                <a:cs typeface="Calibri"/>
                <a:sym typeface="Calibri"/>
              </a:rPr>
              <a:t> [1242]; </a:t>
            </a:r>
            <a:r>
              <a:rPr lang="en-GB" sz="1200" dirty="0" err="1">
                <a:solidFill>
                  <a:schemeClr val="dk1"/>
                </a:solidFill>
                <a:latin typeface="Calibri"/>
                <a:ea typeface="Calibri"/>
                <a:cs typeface="Calibri"/>
                <a:sym typeface="Calibri"/>
              </a:rPr>
              <a:t>noviembre</a:t>
            </a:r>
            <a:r>
              <a:rPr lang="en-GB" sz="1200" dirty="0">
                <a:solidFill>
                  <a:schemeClr val="dk1"/>
                </a:solidFill>
                <a:latin typeface="Calibri"/>
                <a:ea typeface="Calibri"/>
                <a:cs typeface="Calibri"/>
                <a:sym typeface="Calibri"/>
              </a:rPr>
              <a:t> [1434]; </a:t>
            </a:r>
            <a:r>
              <a:rPr lang="en-GB" sz="1200" dirty="0" err="1">
                <a:solidFill>
                  <a:schemeClr val="dk1"/>
                </a:solidFill>
                <a:latin typeface="Calibri"/>
                <a:ea typeface="Calibri"/>
                <a:cs typeface="Calibri"/>
                <a:sym typeface="Calibri"/>
              </a:rPr>
              <a:t>diciembre</a:t>
            </a:r>
            <a:r>
              <a:rPr lang="en-GB" sz="1200" dirty="0">
                <a:solidFill>
                  <a:schemeClr val="dk1"/>
                </a:solidFill>
                <a:latin typeface="Calibri"/>
                <a:ea typeface="Calibri"/>
                <a:cs typeface="Calibri"/>
                <a:sym typeface="Calibri"/>
              </a:rPr>
              <a:t> [1165]; colegio [628]; </a:t>
            </a:r>
            <a:r>
              <a:rPr lang="en-GB" sz="1200" dirty="0" err="1">
                <a:solidFill>
                  <a:schemeClr val="dk1"/>
                </a:solidFill>
                <a:latin typeface="Calibri"/>
                <a:ea typeface="Calibri"/>
                <a:cs typeface="Calibri"/>
                <a:sym typeface="Calibri"/>
              </a:rPr>
              <a:t>avión</a:t>
            </a:r>
            <a:r>
              <a:rPr lang="en-GB" sz="1200" dirty="0">
                <a:solidFill>
                  <a:schemeClr val="dk1"/>
                </a:solidFill>
                <a:latin typeface="Calibri"/>
                <a:ea typeface="Calibri"/>
                <a:cs typeface="Calibri"/>
                <a:sym typeface="Calibri"/>
              </a:rPr>
              <a:t> [1399]; historia² [186]; </a:t>
            </a:r>
            <a:r>
              <a:rPr lang="en-GB" sz="1200" dirty="0" err="1">
                <a:solidFill>
                  <a:schemeClr val="dk1"/>
                </a:solidFill>
                <a:latin typeface="Calibri"/>
                <a:ea typeface="Calibri"/>
                <a:cs typeface="Calibri"/>
                <a:sym typeface="Calibri"/>
              </a:rPr>
              <a:t>directo</a:t>
            </a:r>
            <a:r>
              <a:rPr lang="en-GB" sz="1200" dirty="0">
                <a:solidFill>
                  <a:schemeClr val="dk1"/>
                </a:solidFill>
                <a:latin typeface="Calibri"/>
                <a:ea typeface="Calibri"/>
                <a:cs typeface="Calibri"/>
                <a:sym typeface="Calibri"/>
              </a:rPr>
              <a:t> [1029];</a:t>
            </a:r>
            <a:r>
              <a:rPr lang="en-GB" sz="1200" baseline="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simplemente</a:t>
            </a:r>
            <a:r>
              <a:rPr lang="en-GB" sz="1200" dirty="0">
                <a:solidFill>
                  <a:schemeClr val="dk1"/>
                </a:solidFill>
                <a:latin typeface="Calibri"/>
                <a:ea typeface="Calibri"/>
                <a:cs typeface="Calibri"/>
                <a:sym typeface="Calibri"/>
              </a:rPr>
              <a:t> [731]; </a:t>
            </a:r>
            <a:r>
              <a:rPr lang="en-GB" sz="1200" dirty="0" err="1">
                <a:solidFill>
                  <a:schemeClr val="dk1"/>
                </a:solidFill>
                <a:latin typeface="Calibri"/>
                <a:ea typeface="Calibri"/>
                <a:cs typeface="Calibri"/>
                <a:sym typeface="Calibri"/>
              </a:rPr>
              <a:t>principalmente</a:t>
            </a:r>
            <a:r>
              <a:rPr lang="en-GB" sz="1200" dirty="0">
                <a:solidFill>
                  <a:schemeClr val="dk1"/>
                </a:solidFill>
                <a:latin typeface="Calibri"/>
                <a:ea typeface="Calibri"/>
                <a:cs typeface="Calibri"/>
                <a:sym typeface="Calibri"/>
              </a:rPr>
              <a:t> [1657]</a:t>
            </a:r>
          </a:p>
          <a:p>
            <a:pPr marL="0" lvl="0" indent="0" algn="l" rtl="0">
              <a:spcBef>
                <a:spcPts val="0"/>
              </a:spcBef>
              <a:spcAft>
                <a:spcPts val="0"/>
              </a:spcAft>
              <a:buNone/>
            </a:pPr>
            <a:endParaRPr lang="en-GB"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0" dirty="0"/>
              <a:t>)</a:t>
            </a:r>
            <a:r>
              <a:rPr lang="en-GB" i="1" dirty="0"/>
              <a:t>. A frequency dictionary of Spanish: Core vocabulary for learners </a:t>
            </a:r>
            <a:r>
              <a:rPr lang="en-GB" dirty="0"/>
              <a:t>(2nd ed.). Routledge: London</a:t>
            </a:r>
          </a:p>
          <a:p>
            <a:pPr marL="0" lvl="0" indent="0" algn="l" rtl="0">
              <a:spcBef>
                <a:spcPts val="0"/>
              </a:spcBef>
              <a:spcAft>
                <a:spcPts val="0"/>
              </a:spcAft>
              <a:buNone/>
            </a:pPr>
            <a:endParaRPr lang="en-GB" sz="120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585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r>
              <a:rPr lang="en-US" b="1" dirty="0"/>
              <a:t>Aim: </a:t>
            </a:r>
            <a:r>
              <a:rPr lang="en-US" b="0" dirty="0"/>
              <a:t>to recap vocabulary</a:t>
            </a:r>
            <a:r>
              <a:rPr lang="es-419" sz="1200" b="0"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a:t>
            </a:r>
            <a:r>
              <a:rPr lang="es-419" sz="1200" b="0" kern="1200" dirty="0">
                <a:solidFill>
                  <a:schemeClr val="tx1"/>
                </a:solidFill>
                <a:effectLst/>
                <a:latin typeface="+mn-lt"/>
                <a:ea typeface="+mn-ea"/>
                <a:cs typeface="+mn-cs"/>
              </a:rPr>
              <a:t>as per the SoW cycle of revisiting,</a:t>
            </a:r>
            <a:r>
              <a:rPr lang="es-419" sz="1200" b="0" kern="1200" baseline="0" dirty="0">
                <a:solidFill>
                  <a:schemeClr val="tx1"/>
                </a:solidFill>
                <a:effectLst/>
                <a:latin typeface="+mn-lt"/>
                <a:ea typeface="+mn-ea"/>
                <a:cs typeface="+mn-cs"/>
              </a:rPr>
              <a:t> </a:t>
            </a:r>
            <a:r>
              <a:rPr lang="en-US" b="0" dirty="0"/>
              <a:t>receptively (this slide) and productively</a:t>
            </a:r>
            <a:r>
              <a:rPr lang="en-US" b="0" baseline="0" dirty="0"/>
              <a:t> (next slide).</a:t>
            </a:r>
            <a:endParaRPr lang="en-US" b="1" dirty="0"/>
          </a:p>
          <a:p>
            <a:endParaRPr lang="en-US" b="1" dirty="0"/>
          </a:p>
          <a:p>
            <a:r>
              <a:rPr lang="en-US" b="1" dirty="0"/>
              <a:t>Procedure:</a:t>
            </a:r>
          </a:p>
          <a:p>
            <a:r>
              <a:rPr lang="en-US" b="0" dirty="0"/>
              <a:t>1. Give students</a:t>
            </a:r>
            <a:r>
              <a:rPr lang="en-US" b="0" baseline="0" dirty="0"/>
              <a:t> a minute in pairs to try to look at the pictures and anticipate the vocabulary items they will hear.  </a:t>
            </a:r>
            <a:endParaRPr lang="en-US" b="0" dirty="0"/>
          </a:p>
          <a:p>
            <a:r>
              <a:rPr lang="en-US" b="0" dirty="0"/>
              <a:t>2. Click</a:t>
            </a:r>
            <a:r>
              <a:rPr lang="en-US" b="0" baseline="0" dirty="0"/>
              <a:t> the number triggers to play the audio.</a:t>
            </a:r>
          </a:p>
          <a:p>
            <a:r>
              <a:rPr lang="en-US" b="0" baseline="0" dirty="0"/>
              <a:t>3. Students write the word in Spanish and match to the correct picture</a:t>
            </a:r>
            <a:endParaRPr lang="en-US" b="0" dirty="0"/>
          </a:p>
          <a:p>
            <a:r>
              <a:rPr lang="en-US" b="0" dirty="0"/>
              <a:t>4. Click to bring up the answers. </a:t>
            </a:r>
          </a:p>
          <a:p>
            <a:endParaRPr lang="en-US" b="0" dirty="0"/>
          </a:p>
          <a:p>
            <a:r>
              <a:rPr lang="en-US" b="1" dirty="0"/>
              <a:t>Transcript:</a:t>
            </a:r>
          </a:p>
          <a:p>
            <a:pPr marL="228600" indent="-228600">
              <a:buFont typeface="+mj-lt"/>
              <a:buAutoNum type="arabicPeriod"/>
            </a:pPr>
            <a:r>
              <a:rPr lang="en-US" b="0" dirty="0" err="1"/>
              <a:t>venir</a:t>
            </a:r>
            <a:endParaRPr lang="en-US" b="0" dirty="0"/>
          </a:p>
          <a:p>
            <a:pPr marL="228600" indent="-228600">
              <a:buFont typeface="+mj-lt"/>
              <a:buAutoNum type="arabicPeriod"/>
            </a:pPr>
            <a:r>
              <a:rPr lang="en-US" b="0" dirty="0" err="1"/>
              <a:t>quedarse</a:t>
            </a:r>
            <a:endParaRPr lang="en-US" b="0" dirty="0"/>
          </a:p>
          <a:p>
            <a:pPr marL="228600" indent="-228600">
              <a:buFont typeface="+mj-lt"/>
              <a:buAutoNum type="arabicPeriod"/>
            </a:pPr>
            <a:r>
              <a:rPr lang="en-US" b="0" dirty="0"/>
              <a:t>la hora</a:t>
            </a:r>
          </a:p>
          <a:p>
            <a:pPr marL="228600" indent="-228600">
              <a:buFont typeface="+mj-lt"/>
              <a:buAutoNum type="arabicPeriod"/>
            </a:pPr>
            <a:r>
              <a:rPr lang="en-US" b="0" dirty="0" err="1"/>
              <a:t>mexicano</a:t>
            </a:r>
            <a:endParaRPr lang="en-US" b="0" dirty="0"/>
          </a:p>
          <a:p>
            <a:pPr marL="228600" indent="-228600">
              <a:buFont typeface="+mj-lt"/>
              <a:buAutoNum type="arabicPeriod"/>
            </a:pPr>
            <a:r>
              <a:rPr lang="en-US" b="0" dirty="0" err="1"/>
              <a:t>muerto</a:t>
            </a:r>
            <a:endParaRPr lang="en-US" b="0" dirty="0"/>
          </a:p>
          <a:p>
            <a:pPr marL="228600" indent="-228600">
              <a:buFont typeface="+mj-lt"/>
              <a:buAutoNum type="arabicPeriod"/>
            </a:pPr>
            <a:r>
              <a:rPr lang="en-US" b="0" dirty="0"/>
              <a:t>la </a:t>
            </a:r>
            <a:r>
              <a:rPr lang="en-US" b="0" dirty="0" err="1"/>
              <a:t>costumbre</a:t>
            </a:r>
            <a:endParaRPr lang="en-US" b="0" dirty="0"/>
          </a:p>
          <a:p>
            <a:pPr marL="228600" indent="-228600">
              <a:buFont typeface="+mj-lt"/>
              <a:buAutoNum type="arabicPeriod"/>
            </a:pPr>
            <a:r>
              <a:rPr lang="en-US" b="0" dirty="0"/>
              <a:t>especial</a:t>
            </a:r>
          </a:p>
          <a:p>
            <a:pPr marL="228600" indent="-228600">
              <a:buFont typeface="+mj-lt"/>
              <a:buAutoNum type="arabicPeriod"/>
            </a:pPr>
            <a:r>
              <a:rPr lang="en-US" b="0" dirty="0"/>
              <a:t>el </a:t>
            </a:r>
            <a:r>
              <a:rPr lang="en-US" b="0" dirty="0" err="1"/>
              <a:t>nivel</a:t>
            </a:r>
            <a:endParaRPr lang="en-US" b="0" dirty="0"/>
          </a:p>
          <a:p>
            <a:pPr marL="228600" indent="-228600">
              <a:buFont typeface="+mj-lt"/>
              <a:buAutoNum type="arabicPeriod"/>
            </a:pPr>
            <a:r>
              <a:rPr lang="en-US" b="0" dirty="0" err="1"/>
              <a:t>acordarse</a:t>
            </a:r>
            <a:endParaRPr lang="en-US" b="0" dirty="0"/>
          </a:p>
          <a:p>
            <a:pPr marL="228600" indent="-228600">
              <a:buFont typeface="+mj-lt"/>
              <a:buAutoNum type="arabicPeriod"/>
            </a:pPr>
            <a:r>
              <a:rPr lang="en-US" b="0" dirty="0"/>
              <a:t>la luz</a:t>
            </a:r>
          </a:p>
          <a:p>
            <a:pPr marL="228600" indent="-228600">
              <a:buFont typeface="+mj-lt"/>
              <a:buAutoNum type="arabicPeriod"/>
            </a:pPr>
            <a:r>
              <a:rPr lang="en-US" b="0" dirty="0"/>
              <a:t>la tierra</a:t>
            </a:r>
          </a:p>
          <a:p>
            <a:pPr marL="228600" indent="-228600">
              <a:buFont typeface="+mj-lt"/>
              <a:buAutoNum type="arabicPeriod"/>
            </a:pPr>
            <a:r>
              <a:rPr lang="en-US" b="0" dirty="0" err="1"/>
              <a:t>único</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215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a:t>
            </a:r>
            <a:r>
              <a:rPr lang="en-US" b="0" baseline="0" dirty="0"/>
              <a:t> minutes</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recap vocabulary from set </a:t>
            </a:r>
            <a:r>
              <a:rPr lang="es-419" sz="1200" b="0" kern="1200" dirty="0">
                <a:solidFill>
                  <a:schemeClr val="tx1"/>
                </a:solidFill>
                <a:effectLst/>
                <a:latin typeface="+mn-lt"/>
                <a:ea typeface="+mn-ea"/>
                <a:cs typeface="+mn-cs"/>
              </a:rPr>
              <a:t>Y9 1.1.4,</a:t>
            </a:r>
            <a:r>
              <a:rPr lang="en-GB" sz="1200" b="0" kern="1200" baseline="0" dirty="0">
                <a:solidFill>
                  <a:schemeClr val="tx1"/>
                </a:solidFill>
                <a:effectLst/>
                <a:latin typeface="+mn-lt"/>
                <a:ea typeface="+mn-ea"/>
                <a:cs typeface="+mn-cs"/>
              </a:rPr>
              <a:t> </a:t>
            </a:r>
            <a:r>
              <a:rPr lang="es-419" sz="1200" b="0" kern="1200" dirty="0">
                <a:solidFill>
                  <a:schemeClr val="tx1"/>
                </a:solidFill>
                <a:effectLst/>
                <a:latin typeface="+mn-lt"/>
                <a:ea typeface="+mn-ea"/>
                <a:cs typeface="+mn-cs"/>
              </a:rPr>
              <a:t>as per </a:t>
            </a:r>
            <a:r>
              <a:rPr lang="es-419" sz="1200" b="0" kern="1200" dirty="0" err="1">
                <a:solidFill>
                  <a:schemeClr val="tx1"/>
                </a:solidFill>
                <a:effectLst/>
                <a:latin typeface="+mn-lt"/>
                <a:ea typeface="+mn-ea"/>
                <a:cs typeface="+mn-cs"/>
              </a:rPr>
              <a:t>the</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SoW</a:t>
            </a:r>
            <a:r>
              <a:rPr lang="es-419" sz="1200" b="0" kern="1200" dirty="0">
                <a:solidFill>
                  <a:schemeClr val="tx1"/>
                </a:solidFill>
                <a:effectLst/>
                <a:latin typeface="+mn-lt"/>
                <a:ea typeface="+mn-ea"/>
                <a:cs typeface="+mn-cs"/>
              </a:rPr>
              <a:t> </a:t>
            </a:r>
            <a:r>
              <a:rPr lang="es-419" sz="1200" b="0" kern="1200" dirty="0" err="1">
                <a:solidFill>
                  <a:schemeClr val="tx1"/>
                </a:solidFill>
                <a:effectLst/>
                <a:latin typeface="+mn-lt"/>
                <a:ea typeface="+mn-ea"/>
                <a:cs typeface="+mn-cs"/>
              </a:rPr>
              <a:t>cycle</a:t>
            </a:r>
            <a:r>
              <a:rPr lang="es-419" sz="1200" b="0" kern="1200" dirty="0">
                <a:solidFill>
                  <a:schemeClr val="tx1"/>
                </a:solidFill>
                <a:effectLst/>
                <a:latin typeface="+mn-lt"/>
                <a:ea typeface="+mn-ea"/>
                <a:cs typeface="+mn-cs"/>
              </a:rPr>
              <a:t> of </a:t>
            </a:r>
            <a:r>
              <a:rPr lang="es-419" sz="1200" b="0" kern="1200" dirty="0" err="1">
                <a:solidFill>
                  <a:schemeClr val="tx1"/>
                </a:solidFill>
                <a:effectLst/>
                <a:latin typeface="+mn-lt"/>
                <a:ea typeface="+mn-ea"/>
                <a:cs typeface="+mn-cs"/>
              </a:rPr>
              <a:t>revisiting</a:t>
            </a:r>
            <a:r>
              <a:rPr lang="es-419" sz="1200" b="0" kern="1200" dirty="0">
                <a:solidFill>
                  <a:schemeClr val="tx1"/>
                </a:solidFill>
                <a:effectLst/>
                <a:latin typeface="+mn-lt"/>
                <a:ea typeface="+mn-ea"/>
                <a:cs typeface="+mn-cs"/>
              </a:rPr>
              <a:t>,</a:t>
            </a:r>
            <a:r>
              <a:rPr lang="es-419" sz="1200" b="0" kern="1200" baseline="0" dirty="0">
                <a:solidFill>
                  <a:schemeClr val="tx1"/>
                </a:solidFill>
                <a:effectLst/>
                <a:latin typeface="+mn-lt"/>
                <a:ea typeface="+mn-ea"/>
                <a:cs typeface="+mn-cs"/>
              </a:rPr>
              <a:t> </a:t>
            </a:r>
            <a:r>
              <a:rPr lang="en-US" b="0" dirty="0"/>
              <a:t>in</a:t>
            </a:r>
            <a:r>
              <a:rPr lang="en-US" b="0" baseline="0" dirty="0"/>
              <a:t> the productive mode.</a:t>
            </a:r>
            <a:endParaRPr lang="en-US" b="1" dirty="0"/>
          </a:p>
          <a:p>
            <a:endParaRPr lang="en-US" b="1" dirty="0"/>
          </a:p>
          <a:p>
            <a:r>
              <a:rPr lang="en-US" b="1" dirty="0"/>
              <a:t>Procedure:</a:t>
            </a:r>
          </a:p>
          <a:p>
            <a:r>
              <a:rPr lang="en-US" b="0" dirty="0"/>
              <a:t>1. </a:t>
            </a:r>
            <a:r>
              <a:rPr lang="en-GB" baseline="0" dirty="0"/>
              <a:t>Students work in pairs. One says a random letter and the other says the word in Spanish as fast possible. Students take turns.</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8687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t>Timing: </a:t>
            </a:r>
            <a:r>
              <a:rPr lang="en-GB" sz="1200" b="0" baseline="0" dirty="0"/>
              <a:t>3 minutes</a:t>
            </a:r>
          </a:p>
          <a:p>
            <a:endParaRPr lang="en-GB" sz="1200" b="1" baseline="0" dirty="0"/>
          </a:p>
          <a:p>
            <a:pPr marL="0"/>
            <a:r>
              <a:rPr lang="en-GB" sz="1200" b="1" baseline="0" dirty="0"/>
              <a:t>Aim: </a:t>
            </a:r>
            <a:r>
              <a:rPr lang="en-GB" sz="1200" b="0" baseline="0" dirty="0"/>
              <a:t>to revise in productive mode/oral modality 12 items of vocabulary from this week’s revisited sets 9.1.1.4 (10/12 items) and 8.3.2.4 (2/12 items), within a limited time frame. </a:t>
            </a:r>
          </a:p>
          <a:p>
            <a:pPr marL="0"/>
            <a:endParaRPr lang="en-GB" sz="1200" b="0" baseline="0" dirty="0"/>
          </a:p>
          <a:p>
            <a:r>
              <a:rPr lang="en-GB" sz="1200" b="1" baseline="0" dirty="0"/>
              <a:t>Procedure:</a:t>
            </a:r>
          </a:p>
          <a:p>
            <a:r>
              <a:rPr lang="en-GB" sz="1200" baseline="0" dirty="0"/>
              <a:t>1. Click and press enter to bring up an English prompt. It will disappear after 3 seconds. Note that the prompts do not appear in alphabetical order in order to increase the challenge.</a:t>
            </a:r>
          </a:p>
          <a:p>
            <a:r>
              <a:rPr lang="en-GB" sz="1200" baseline="0" dirty="0"/>
              <a:t>2. Students say the Spanish word before the English prompt has faded away.</a:t>
            </a:r>
            <a:br>
              <a:rPr lang="en-GB" sz="1200" baseline="0" dirty="0"/>
            </a:br>
            <a:r>
              <a:rPr lang="en-GB" sz="1200" baseline="0" dirty="0"/>
              <a:t>3. Ensure that definite articles are known for any words that are nouns (in order to check that students remember the gender).</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aseline="0" dirty="0"/>
            </a:br>
            <a:r>
              <a:rPr lang="en-GB" sz="1400" b="1" kern="1200" dirty="0">
                <a:solidFill>
                  <a:schemeClr val="tx1"/>
                </a:solidFill>
                <a:effectLst/>
                <a:latin typeface="+mn-lt"/>
                <a:ea typeface="+mn-ea"/>
                <a:cs typeface="+mn-cs"/>
              </a:rPr>
              <a:t>ANSWERS:</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A = la tierra</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B = la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costumbre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C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alguien</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D = el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nivel</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E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muerto</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F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úncio</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G = la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muerte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H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mostrar</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I =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sentarse</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J = especial</a:t>
            </a:r>
          </a:p>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K = la </a:t>
            </a:r>
            <a:r>
              <a:rPr lang="en-GB" sz="1800" dirty="0" err="1">
                <a:effectLst/>
                <a:latin typeface="Calibri" panose="020F0502020204030204" pitchFamily="34" charset="0"/>
                <a:ea typeface="Times New Roman" panose="02020603050405020304" pitchFamily="18" charset="0"/>
                <a:cs typeface="Times New Roman" panose="02020603050405020304" pitchFamily="18" charset="0"/>
              </a:rPr>
              <a:t>comunidad</a:t>
            </a:r>
            <a:endParaRPr lang="en-GB"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GB" sz="1800" i="0" dirty="0">
                <a:effectLst/>
                <a:latin typeface="Calibri" panose="020F0502020204030204" pitchFamily="34" charset="0"/>
                <a:ea typeface="Times New Roman" panose="02020603050405020304" pitchFamily="18" charset="0"/>
                <a:cs typeface="Times New Roman" panose="02020603050405020304" pitchFamily="18" charset="0"/>
              </a:rPr>
              <a:t>L = </a:t>
            </a:r>
            <a:r>
              <a:rPr lang="en-GB" sz="1800" i="0" dirty="0" err="1">
                <a:effectLst/>
                <a:latin typeface="Calibri" panose="020F0502020204030204" pitchFamily="34" charset="0"/>
                <a:ea typeface="Times New Roman" panose="02020603050405020304" pitchFamily="18" charset="0"/>
                <a:cs typeface="Times New Roman" panose="02020603050405020304" pitchFamily="18" charset="0"/>
              </a:rPr>
              <a:t>acordarse</a:t>
            </a:r>
            <a:endParaRPr lang="en-GB" sz="1800" i="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5863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US" b="0" baseline="0" dirty="0"/>
              <a:t> raise awareness of the cross-linguistic difference between English and Spanish in how to talk about body parts.</a:t>
            </a:r>
            <a:endParaRPr lang="en-US" b="1" dirty="0"/>
          </a:p>
          <a:p>
            <a:endParaRPr lang="en-US" b="1" dirty="0"/>
          </a:p>
          <a:p>
            <a:r>
              <a:rPr lang="en-US" b="1" dirty="0"/>
              <a:t>Procedure:</a:t>
            </a:r>
          </a:p>
          <a:p>
            <a:r>
              <a:rPr lang="en-US" b="0" dirty="0"/>
              <a:t>1. Click to reveal each part of the explanation.</a:t>
            </a:r>
          </a:p>
          <a:p>
            <a:endParaRPr lang="en-US" b="0" dirty="0"/>
          </a:p>
          <a:p>
            <a:r>
              <a:rPr lang="en-US" b="1" dirty="0"/>
              <a:t>Note: </a:t>
            </a:r>
            <a:r>
              <a:rPr lang="en-US" b="0" dirty="0"/>
              <a:t>sometimes Spanish also</a:t>
            </a:r>
            <a:r>
              <a:rPr lang="en-US" b="0" baseline="0" dirty="0"/>
              <a:t> requires a reflexive pronoun (e.g. me </a:t>
            </a:r>
            <a:r>
              <a:rPr lang="en-US" b="0" baseline="0" dirty="0" err="1"/>
              <a:t>estoy</a:t>
            </a:r>
            <a:r>
              <a:rPr lang="en-US" b="0" baseline="0" dirty="0"/>
              <a:t> </a:t>
            </a:r>
            <a:r>
              <a:rPr lang="en-US" b="0" baseline="0" dirty="0" err="1"/>
              <a:t>tocando</a:t>
            </a:r>
            <a:r>
              <a:rPr lang="en-US" b="0" baseline="0" dirty="0"/>
              <a:t> el pie) when an action is self-reflexive. However, this adds an additional layer of complexity, given the fact that English doesn’t use reflexive pronouns in this way, and so we avoid contexts where this is required until later.</a:t>
            </a:r>
            <a:endParaRPr lang="en-US" b="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6E5527-E06B-4AEC-AECB-6341C165E16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9123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Timing: </a:t>
            </a:r>
            <a:r>
              <a:rPr lang="en-US" b="0" dirty="0"/>
              <a:t>5 minutes</a:t>
            </a:r>
          </a:p>
          <a:p>
            <a:pPr marL="0" indent="0"/>
            <a:endParaRPr lang="en-US" b="1" dirty="0"/>
          </a:p>
          <a:p>
            <a:pPr marL="0" indent="0"/>
            <a:r>
              <a:rPr lang="en-US" b="1" dirty="0"/>
              <a:t>Aim: </a:t>
            </a:r>
            <a:r>
              <a:rPr lang="en-US" b="0" dirty="0"/>
              <a:t>to revise key vocabulary from the text,</a:t>
            </a:r>
            <a:r>
              <a:rPr lang="en-US" b="0" baseline="0" dirty="0"/>
              <a:t> both receptively and productively; to </a:t>
            </a:r>
            <a:r>
              <a:rPr lang="en-US" b="0" baseline="0" dirty="0" err="1"/>
              <a:t>practise</a:t>
            </a:r>
            <a:r>
              <a:rPr lang="en-US" b="0" baseline="0" dirty="0"/>
              <a:t> productively using present tense –</a:t>
            </a:r>
            <a:r>
              <a:rPr lang="en-US" b="0" baseline="0" dirty="0" err="1"/>
              <a:t>ar</a:t>
            </a:r>
            <a:r>
              <a:rPr lang="en-US" b="0" baseline="0" dirty="0"/>
              <a:t> verbs in the 3</a:t>
            </a:r>
            <a:r>
              <a:rPr lang="en-US" b="0" baseline="30000" dirty="0"/>
              <a:t>rd</a:t>
            </a:r>
            <a:r>
              <a:rPr lang="en-US" b="0" baseline="0" dirty="0"/>
              <a:t> person singular vs plural</a:t>
            </a:r>
          </a:p>
          <a:p>
            <a:pPr marL="0" indent="0"/>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indent="-228600">
              <a:buAutoNum type="arabicPeriod"/>
            </a:pPr>
            <a:r>
              <a:rPr lang="en-US" b="0" dirty="0"/>
              <a:t>Students write 1-5 and the Spanish and English words that are missing. Note that each sentence requires</a:t>
            </a:r>
            <a:r>
              <a:rPr lang="en-US" b="0" baseline="0" dirty="0"/>
              <a:t> students to recall a present tense –</a:t>
            </a:r>
            <a:r>
              <a:rPr lang="en-US" b="0" baseline="0" dirty="0" err="1"/>
              <a:t>ar</a:t>
            </a:r>
            <a:r>
              <a:rPr lang="en-US" b="0" baseline="0" dirty="0"/>
              <a:t> verb in either the 3</a:t>
            </a:r>
            <a:r>
              <a:rPr lang="en-US" b="0" baseline="30000" dirty="0"/>
              <a:t>rd</a:t>
            </a:r>
            <a:r>
              <a:rPr lang="en-US" b="0" baseline="0" dirty="0"/>
              <a:t> person singular or plural.</a:t>
            </a:r>
            <a:endParaRPr lang="en-US" b="0" dirty="0"/>
          </a:p>
          <a:p>
            <a:pPr marL="228600" indent="-228600">
              <a:buAutoNum type="arabicPeriod"/>
            </a:pPr>
            <a:r>
              <a:rPr lang="en-US" b="0" dirty="0"/>
              <a:t>Click to listen and check each one, and bring up the answers just after listening, so students can check their spelling.</a:t>
            </a:r>
            <a:endParaRPr lang="en-US" b="1"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Note</a:t>
            </a:r>
            <a:r>
              <a:rPr lang="en-GB" b="1" baseline="0" dirty="0"/>
              <a:t>: </a:t>
            </a:r>
            <a:r>
              <a:rPr lang="en-GB" sz="1200" b="0" i="0" u="none" strike="noStrike" kern="1200" baseline="0" dirty="0">
                <a:solidFill>
                  <a:schemeClr val="tx1"/>
                </a:solidFill>
                <a:effectLst/>
                <a:latin typeface="+mn-lt"/>
                <a:ea typeface="+mn-ea"/>
                <a:cs typeface="+mn-cs"/>
              </a:rPr>
              <a:t>I</a:t>
            </a:r>
            <a:r>
              <a:rPr lang="en-GB" sz="1200" b="0" i="0" u="none" strike="noStrike" kern="1200" dirty="0">
                <a:solidFill>
                  <a:schemeClr val="tx1"/>
                </a:solidFill>
                <a:effectLst/>
                <a:latin typeface="+mn-lt"/>
                <a:ea typeface="+mn-ea"/>
                <a:cs typeface="+mn-cs"/>
              </a:rPr>
              <a:t>n the title students will see ‘forma’ as ‘form’ / ‘shape’ (‘</a:t>
            </a:r>
            <a:r>
              <a:rPr lang="en-GB" sz="1200" b="0" i="0" u="none" strike="noStrike" kern="1200" dirty="0" err="1">
                <a:solidFill>
                  <a:schemeClr val="tx1"/>
                </a:solidFill>
                <a:effectLst/>
                <a:latin typeface="+mn-lt"/>
                <a:ea typeface="+mn-ea"/>
                <a:cs typeface="+mn-cs"/>
              </a:rPr>
              <a:t>estar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en</a:t>
            </a:r>
            <a:r>
              <a:rPr lang="en-GB" sz="1200" b="0" i="0" u="none" strike="noStrike" kern="1200" dirty="0">
                <a:solidFill>
                  <a:schemeClr val="tx1"/>
                </a:solidFill>
                <a:effectLst/>
                <a:latin typeface="+mn-lt"/>
                <a:ea typeface="+mn-ea"/>
                <a:cs typeface="+mn-cs"/>
              </a:rPr>
              <a:t> forma’ = staying in shape) rather than as ’way’ which is how it was introduced in 9.1.1.4.</a:t>
            </a:r>
            <a:endParaRPr lang="en-GB" b="1" dirty="0"/>
          </a:p>
          <a:p>
            <a:endParaRPr lang="en-GB" b="1" dirty="0"/>
          </a:p>
          <a:p>
            <a:r>
              <a:rPr lang="en-GB" b="1" dirty="0"/>
              <a:t>Frequency</a:t>
            </a:r>
            <a:r>
              <a:rPr lang="en-GB" b="1" baseline="0" dirty="0"/>
              <a:t> of unknown words and cognates:</a:t>
            </a:r>
          </a:p>
          <a:p>
            <a:r>
              <a:rPr lang="en-GB" dirty="0" err="1"/>
              <a:t>participante</a:t>
            </a:r>
            <a:r>
              <a:rPr lang="en-GB" dirty="0"/>
              <a:t> [3085]</a:t>
            </a:r>
          </a:p>
          <a:p>
            <a:endParaRPr lang="en-GB" dirty="0"/>
          </a:p>
          <a:p>
            <a:r>
              <a:rPr lang="en-GB" b="1" dirty="0"/>
              <a:t>Transcript:</a:t>
            </a:r>
          </a:p>
          <a:p>
            <a:pPr marL="228600" indent="-228600">
              <a:buAutoNum type="arabicPeriod"/>
            </a:pP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El instructor dice: “¡la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clase</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va</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empezar</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ahora</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mismo</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Luego</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salta</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El instructor se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levanta</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y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muestra</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cómo</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mover los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brazos</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En</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el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segundo</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ejercicio</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los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participantes</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levantan</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y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bajan</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la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pierna</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derecha</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Finalmente</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corren</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tocan</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la pared con la mano y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vuelven</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al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grupo</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El instructor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siempre</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graba</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la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clase</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para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mostrar</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lang="en-GB" sz="1200" b="0" kern="0" dirty="0">
                <a:solidFill>
                  <a:srgbClr val="002060"/>
                </a:solidFill>
                <a:latin typeface="Century Gothic" panose="020B0502020202020204" pitchFamily="34" charset="0"/>
                <a:cs typeface="Arial"/>
                <a:sym typeface="Wingdings" panose="05000000000000000000" pitchFamily="2" charset="2"/>
              </a:rPr>
              <a:t>el </a:t>
            </a:r>
            <a:r>
              <a:rPr lang="en-GB" sz="1200" b="0" kern="0" dirty="0" err="1">
                <a:solidFill>
                  <a:srgbClr val="002060"/>
                </a:solidFill>
                <a:latin typeface="Century Gothic" panose="020B0502020202020204" pitchFamily="34" charset="0"/>
                <a:cs typeface="Arial"/>
                <a:sym typeface="Wingdings" panose="05000000000000000000" pitchFamily="2" charset="2"/>
              </a:rPr>
              <a:t>vídeo</a:t>
            </a:r>
            <a:r>
              <a:rPr lang="en-GB" sz="1200" b="0" kern="0" dirty="0">
                <a:solidFill>
                  <a:srgbClr val="002060"/>
                </a:solidFill>
                <a:latin typeface="Century Gothic" panose="020B0502020202020204" pitchFamily="34" charset="0"/>
                <a:cs typeface="Arial"/>
                <a:sym typeface="Wingdings" panose="05000000000000000000" pitchFamily="2" charset="2"/>
              </a:rPr>
              <a:t> </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 los </a:t>
            </a:r>
            <a:r>
              <a:rPr kumimoji="0" lang="en-GB" sz="12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participantes</a:t>
            </a:r>
            <a:r>
              <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a:p>
            <a:pPr marL="228600" indent="-228600">
              <a:buAutoNum type="arabicPeriod"/>
            </a:pPr>
            <a:endParaRPr kumimoji="0" lang="en-GB" sz="1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endParaRPr>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494704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0" baseline="0" dirty="0"/>
              <a:t> recap the meaning, use and formation of ‘</a:t>
            </a:r>
            <a:r>
              <a:rPr lang="en-US" b="0" baseline="0" dirty="0" err="1"/>
              <a:t>estar</a:t>
            </a:r>
            <a:r>
              <a:rPr lang="en-US" b="0" baseline="0" dirty="0"/>
              <a: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the explanation.</a:t>
            </a:r>
          </a:p>
          <a:p>
            <a:pPr marL="228600" indent="-228600">
              <a:buAutoNum type="arabicPeriod"/>
            </a:pPr>
            <a:r>
              <a:rPr lang="en-US" b="0" dirty="0"/>
              <a:t>Elicit </a:t>
            </a:r>
            <a:r>
              <a:rPr lang="en-US" b="0" baseline="0" dirty="0"/>
              <a:t>translations of examples from students.</a:t>
            </a:r>
          </a:p>
          <a:p>
            <a:pPr marL="228600" indent="-228600">
              <a:buAutoNum type="arabicPeriod"/>
            </a:pPr>
            <a:r>
              <a:rPr lang="en-US" b="0" baseline="0" dirty="0"/>
              <a:t>Audio is also provided to model the pronunciation. A callout highlights the stress position on the 2</a:t>
            </a:r>
            <a:r>
              <a:rPr lang="en-US" b="0" baseline="30000" dirty="0"/>
              <a:t>nd</a:t>
            </a:r>
            <a:r>
              <a:rPr lang="en-US" b="0" baseline="0" dirty="0"/>
              <a:t> person plural form (final syllable stress).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195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a:t>
            </a:r>
            <a:r>
              <a:rPr lang="en-US" b="0" baseline="0" dirty="0"/>
              <a:t> minutes</a:t>
            </a:r>
            <a:endParaRPr lang="en-US" b="1" dirty="0"/>
          </a:p>
          <a:p>
            <a:endParaRPr lang="en-US" b="1" dirty="0"/>
          </a:p>
          <a:p>
            <a:r>
              <a:rPr lang="en-US" b="1" dirty="0"/>
              <a:t>Aim: </a:t>
            </a:r>
            <a:r>
              <a:rPr lang="en-US" b="0" dirty="0"/>
              <a:t>to</a:t>
            </a:r>
            <a:r>
              <a:rPr lang="en-US" b="0" baseline="0" dirty="0"/>
              <a:t> recap the meaning, use and formation of the present continuous with –</a:t>
            </a:r>
            <a:r>
              <a:rPr lang="en-US" b="0" baseline="0" dirty="0" err="1"/>
              <a:t>ar</a:t>
            </a:r>
            <a:r>
              <a:rPr lang="en-US" b="0" baseline="0" dirty="0"/>
              <a:t> verbs.</a:t>
            </a:r>
            <a:endParaRPr lang="en-US" b="1" dirty="0"/>
          </a:p>
          <a:p>
            <a:endParaRPr lang="en-US" b="1" dirty="0"/>
          </a:p>
          <a:p>
            <a:r>
              <a:rPr lang="en-US" b="1" dirty="0"/>
              <a:t>Procedure:</a:t>
            </a:r>
          </a:p>
          <a:p>
            <a:pPr marL="228600" indent="-228600">
              <a:buAutoNum type="arabicPeriod"/>
            </a:pPr>
            <a:r>
              <a:rPr lang="en-US" b="0" dirty="0"/>
              <a:t>Click to bring up the explanation.</a:t>
            </a:r>
          </a:p>
          <a:p>
            <a:pPr marL="228600" indent="-228600">
              <a:buAutoNum type="arabicPeriod"/>
            </a:pPr>
            <a:r>
              <a:rPr lang="en-US" b="0" dirty="0"/>
              <a:t>Elicit </a:t>
            </a:r>
            <a:r>
              <a:rPr lang="en-US" b="0" baseline="0" dirty="0"/>
              <a:t>translations of examples from students.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7802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7</a:t>
            </a:r>
            <a:r>
              <a:rPr lang="en-GB" baseline="0" dirty="0"/>
              <a:t> minutes</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i</a:t>
            </a:r>
            <a:r>
              <a:rPr lang="en-US" b="0" dirty="0"/>
              <a:t>) to use the verb ending on ‘</a:t>
            </a:r>
            <a:r>
              <a:rPr lang="en-US" b="0" dirty="0" err="1"/>
              <a:t>estar</a:t>
            </a:r>
            <a:r>
              <a:rPr lang="en-US" b="0" dirty="0"/>
              <a:t>’ to identify who is being addressed.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ii) to understand the vocabulary in order to match up the questions and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r>
              <a:rPr lang="en-US" b="1" dirty="0"/>
              <a:t>Procedure:</a:t>
            </a:r>
          </a:p>
          <a:p>
            <a:pPr marL="228600" indent="-228600">
              <a:buAutoNum type="arabicPeriod"/>
            </a:pPr>
            <a:r>
              <a:rPr lang="en-US" b="0" dirty="0"/>
              <a:t>Students read the questions and </a:t>
            </a:r>
            <a:r>
              <a:rPr lang="en-US" b="0" baseline="0" dirty="0"/>
              <a:t>decide who is being addressed (singular ‘you’ or plural ‘you’), depending on the ending of the verb ‘</a:t>
            </a:r>
            <a:r>
              <a:rPr lang="en-US" b="0" baseline="0" dirty="0" err="1"/>
              <a:t>estar</a:t>
            </a:r>
            <a:r>
              <a:rPr lang="en-US" b="0" baseline="0" dirty="0"/>
              <a:t>’ (</a:t>
            </a:r>
            <a:r>
              <a:rPr lang="en-US" b="0" baseline="0" dirty="0" err="1"/>
              <a:t>estás</a:t>
            </a:r>
            <a:r>
              <a:rPr lang="en-US" b="0" baseline="0" dirty="0"/>
              <a:t> o </a:t>
            </a:r>
            <a:r>
              <a:rPr lang="en-US" b="0" baseline="0" dirty="0" err="1"/>
              <a:t>estáis</a:t>
            </a:r>
            <a:r>
              <a:rPr lang="en-US" b="0" baseline="0" dirty="0"/>
              <a:t>).</a:t>
            </a:r>
          </a:p>
          <a:p>
            <a:pPr marL="228600" indent="-228600">
              <a:buAutoNum type="arabicPeriod"/>
            </a:pPr>
            <a:r>
              <a:rPr lang="en-US" b="0" baseline="0" dirty="0"/>
              <a:t>The possible answers will then appear. They are animated to appear only after step 1 in order to first focus students’ attention on the grammar in the questions.</a:t>
            </a:r>
          </a:p>
          <a:p>
            <a:pPr marL="228600" indent="-228600">
              <a:buAutoNum type="arabicPeriod"/>
            </a:pPr>
            <a:r>
              <a:rPr lang="en-US" b="0" baseline="0" dirty="0"/>
              <a:t>Students then need to match these to the correct question (1-6) with the answer (A-F). </a:t>
            </a:r>
          </a:p>
          <a:p>
            <a:pPr marL="228600" indent="-228600">
              <a:buAutoNum type="arabicPeriod"/>
            </a:pPr>
            <a:r>
              <a:rPr lang="en-US" b="0" baseline="0" dirty="0"/>
              <a:t>Show the answers and give feedback. </a:t>
            </a:r>
            <a:endParaRPr lang="en-US" b="1" baseline="0" dirty="0"/>
          </a:p>
          <a:p>
            <a:endParaRPr lang="en-GB" dirty="0"/>
          </a:p>
          <a:p>
            <a:r>
              <a:rPr lang="en-GB" b="1" dirty="0"/>
              <a:t>Frequency of unknown words and cognates:</a:t>
            </a:r>
          </a:p>
          <a:p>
            <a:r>
              <a:rPr lang="en-GB" dirty="0" err="1"/>
              <a:t>segundo</a:t>
            </a:r>
            <a:r>
              <a:rPr lang="en-GB" dirty="0"/>
              <a:t> [1693]</a:t>
            </a:r>
          </a:p>
        </p:txBody>
      </p:sp>
      <p:sp>
        <p:nvSpPr>
          <p:cNvPr id="4" name="Slide Number Placeholder 3"/>
          <p:cNvSpPr>
            <a:spLocks noGrp="1"/>
          </p:cNvSpPr>
          <p:nvPr>
            <p:ph type="sldNum" sz="quarter" idx="10"/>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4204665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i</a:t>
            </a:r>
            <a:r>
              <a:rPr lang="en-US" b="0" dirty="0"/>
              <a:t>) to </a:t>
            </a:r>
            <a:r>
              <a:rPr lang="en-US" b="0" dirty="0" err="1"/>
              <a:t>practise</a:t>
            </a:r>
            <a:r>
              <a:rPr lang="en-US" b="0" baseline="0" dirty="0"/>
              <a:t> understanding the meanings conveyed by the verb endings –as and –</a:t>
            </a:r>
            <a:r>
              <a:rPr lang="en-US" b="0" baseline="0" dirty="0" err="1"/>
              <a:t>áis</a:t>
            </a:r>
            <a:r>
              <a:rPr lang="en-US" b="0" baseline="0" dirty="0"/>
              <a:t> (singular ‘you’ and plural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ii) to consolidate the understanding of key verbs in the present continuous.</a:t>
            </a:r>
          </a:p>
          <a:p>
            <a:endParaRPr lang="en-US" b="1" dirty="0"/>
          </a:p>
          <a:p>
            <a:r>
              <a:rPr lang="en-US" b="1" dirty="0"/>
              <a:t>Procedure:</a:t>
            </a:r>
          </a:p>
          <a:p>
            <a:pPr marL="228600" indent="-228600">
              <a:buAutoNum type="arabicPeriod"/>
            </a:pPr>
            <a:r>
              <a:rPr lang="en-US" b="0" dirty="0"/>
              <a:t>Students listen to each sentence</a:t>
            </a:r>
            <a:r>
              <a:rPr lang="en-US" b="0" baseline="0" dirty="0"/>
              <a:t> and decide who is being addressed (singular ‘you’ or plural ‘you’), depending on the verb ending that they hear. </a:t>
            </a:r>
          </a:p>
          <a:p>
            <a:pPr marL="228600" indent="-228600">
              <a:buAutoNum type="arabicPeriod"/>
            </a:pPr>
            <a:r>
              <a:rPr lang="en-US" b="0" baseline="0" dirty="0"/>
              <a:t>Students then complete the English translation of each question.</a:t>
            </a:r>
          </a:p>
          <a:p>
            <a:pPr marL="228600" indent="-228600">
              <a:buAutoNum type="arabicPeriod"/>
            </a:pPr>
            <a:r>
              <a:rPr lang="en-US" b="0" baseline="0" dirty="0"/>
              <a:t>Show the answers and give feedback.</a:t>
            </a:r>
          </a:p>
          <a:p>
            <a:pPr marL="0" indent="0">
              <a:buNone/>
            </a:pPr>
            <a:endParaRPr lang="en-US" b="0" baseline="0" dirty="0"/>
          </a:p>
          <a:p>
            <a:r>
              <a:rPr lang="en-US" b="1" dirty="0"/>
              <a:t>Transcript:</a:t>
            </a:r>
          </a:p>
          <a:p>
            <a:pPr marL="228600" indent="-228600">
              <a:buAutoNum type="arabicPeriod"/>
            </a:pPr>
            <a:r>
              <a:rPr lang="en-US" b="0" baseline="0" dirty="0"/>
              <a:t>¿</a:t>
            </a:r>
            <a:r>
              <a:rPr lang="en-US" b="0" baseline="0" dirty="0" err="1"/>
              <a:t>Estáis</a:t>
            </a:r>
            <a:r>
              <a:rPr lang="en-US" b="0" baseline="0" dirty="0"/>
              <a:t> </a:t>
            </a:r>
            <a:r>
              <a:rPr lang="en-US" b="0" baseline="0" dirty="0" err="1"/>
              <a:t>disfrutando</a:t>
            </a:r>
            <a:r>
              <a:rPr lang="en-US" b="0" baseline="0" dirty="0"/>
              <a:t> de la </a:t>
            </a:r>
            <a:r>
              <a:rPr lang="en-US" b="0" baseline="0" dirty="0" err="1"/>
              <a:t>clase</a:t>
            </a:r>
            <a:r>
              <a:rPr lang="en-US" b="0" baseline="0" dirty="0"/>
              <a:t>?</a:t>
            </a:r>
          </a:p>
          <a:p>
            <a:pPr marL="228600" indent="-228600">
              <a:buAutoNum type="arabicPeriod"/>
            </a:pPr>
            <a:r>
              <a:rPr lang="en-US" b="0" baseline="0" dirty="0"/>
              <a:t>¿Por </a:t>
            </a:r>
            <a:r>
              <a:rPr lang="en-US" b="0" baseline="0" dirty="0" err="1"/>
              <a:t>qué</a:t>
            </a:r>
            <a:r>
              <a:rPr lang="en-US" b="0" baseline="0" dirty="0"/>
              <a:t> </a:t>
            </a:r>
            <a:r>
              <a:rPr lang="en-US" b="0" baseline="0" dirty="0" err="1"/>
              <a:t>te</a:t>
            </a:r>
            <a:r>
              <a:rPr lang="en-US" b="0" baseline="0" dirty="0"/>
              <a:t> </a:t>
            </a:r>
            <a:r>
              <a:rPr lang="en-US" b="0" baseline="0" dirty="0" err="1"/>
              <a:t>estás</a:t>
            </a:r>
            <a:r>
              <a:rPr lang="en-US" b="0" baseline="0" dirty="0"/>
              <a:t> </a:t>
            </a:r>
            <a:r>
              <a:rPr lang="en-US" b="0" baseline="0" dirty="0" err="1"/>
              <a:t>sentando</a:t>
            </a:r>
            <a:r>
              <a:rPr lang="en-US" b="0" baseline="0" dirty="0"/>
              <a:t>?</a:t>
            </a:r>
          </a:p>
          <a:p>
            <a:pPr marL="228600" indent="-228600">
              <a:buAutoNum type="arabicPeriod"/>
            </a:pPr>
            <a:r>
              <a:rPr lang="en-US" b="0" baseline="0" dirty="0"/>
              <a:t>¿Por </a:t>
            </a:r>
            <a:r>
              <a:rPr lang="en-US" b="0" baseline="0" dirty="0" err="1"/>
              <a:t>qué</a:t>
            </a:r>
            <a:r>
              <a:rPr lang="en-US" b="0" baseline="0" dirty="0"/>
              <a:t> </a:t>
            </a:r>
            <a:r>
              <a:rPr lang="en-US" b="0" baseline="0" dirty="0" err="1"/>
              <a:t>estás</a:t>
            </a:r>
            <a:r>
              <a:rPr lang="en-US" b="0" baseline="0" dirty="0"/>
              <a:t> </a:t>
            </a:r>
            <a:r>
              <a:rPr lang="en-US" b="0" baseline="0" dirty="0" err="1"/>
              <a:t>cruzando</a:t>
            </a:r>
            <a:r>
              <a:rPr lang="en-US" b="0" baseline="0" dirty="0"/>
              <a:t> los </a:t>
            </a:r>
            <a:r>
              <a:rPr lang="en-US" b="0" baseline="0" dirty="0" err="1"/>
              <a:t>brazos</a:t>
            </a:r>
            <a:r>
              <a:rPr lang="en-US" b="0" baseline="0" dirty="0"/>
              <a:t>?</a:t>
            </a:r>
          </a:p>
          <a:p>
            <a:pPr marL="228600" indent="-228600">
              <a:buAutoNum type="arabicPeriod"/>
            </a:pPr>
            <a:r>
              <a:rPr lang="en-US" b="0" baseline="0" dirty="0"/>
              <a:t>¿</a:t>
            </a:r>
            <a:r>
              <a:rPr lang="en-US" b="0" baseline="0" dirty="0" err="1"/>
              <a:t>Estáis</a:t>
            </a:r>
            <a:r>
              <a:rPr lang="en-US" b="0" baseline="0" dirty="0"/>
              <a:t> </a:t>
            </a:r>
            <a:r>
              <a:rPr lang="en-US" b="0" baseline="0" dirty="0" err="1"/>
              <a:t>bailando</a:t>
            </a:r>
            <a:r>
              <a:rPr lang="en-US" b="0" baseline="0" dirty="0"/>
              <a:t>?</a:t>
            </a:r>
          </a:p>
          <a:p>
            <a:pPr marL="228600" indent="-228600">
              <a:buAutoNum type="arabicPeriod"/>
            </a:pPr>
            <a:r>
              <a:rPr lang="en-US" b="0" baseline="0" dirty="0"/>
              <a:t>¿</a:t>
            </a:r>
            <a:r>
              <a:rPr lang="en-US" b="0" baseline="0" dirty="0" err="1"/>
              <a:t>Estás</a:t>
            </a:r>
            <a:r>
              <a:rPr lang="en-US" b="0" baseline="0" dirty="0"/>
              <a:t> </a:t>
            </a:r>
            <a:r>
              <a:rPr lang="en-US" b="0" baseline="0" dirty="0" err="1"/>
              <a:t>mejorando</a:t>
            </a:r>
            <a:r>
              <a:rPr lang="en-US" b="0" baseline="0" dirty="0"/>
              <a:t>?</a:t>
            </a:r>
          </a:p>
          <a:p>
            <a:pPr marL="228600" indent="-228600">
              <a:buAutoNum type="arabicPeriod"/>
            </a:pPr>
            <a:r>
              <a:rPr lang="en-US" b="0" baseline="0" dirty="0"/>
              <a:t>¿No </a:t>
            </a:r>
            <a:r>
              <a:rPr lang="en-US" b="0" baseline="0" dirty="0" err="1"/>
              <a:t>estáis</a:t>
            </a:r>
            <a:r>
              <a:rPr lang="en-US" b="0" baseline="0" dirty="0"/>
              <a:t> </a:t>
            </a:r>
            <a:r>
              <a:rPr lang="en-US" b="0" baseline="0" dirty="0" err="1"/>
              <a:t>practicando</a:t>
            </a:r>
            <a:r>
              <a:rPr lang="en-US" b="0"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5275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9</a:t>
            </a:r>
            <a:r>
              <a:rPr lang="en-GB" baseline="0" dirty="0"/>
              <a:t> minutes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to accurately</a:t>
            </a:r>
            <a:r>
              <a:rPr lang="en-GB" b="0" baseline="0" dirty="0"/>
              <a:t> transcribe the missing words, including words with the diphthongs [ai], [</a:t>
            </a:r>
            <a:r>
              <a:rPr lang="en-GB" b="0" baseline="0" dirty="0" err="1"/>
              <a:t>ei</a:t>
            </a:r>
            <a:r>
              <a:rPr lang="en-GB" b="0" baseline="0" dirty="0"/>
              <a:t>], [</a:t>
            </a:r>
            <a:r>
              <a:rPr lang="en-GB" b="0" baseline="0" dirty="0" err="1"/>
              <a:t>ia</a:t>
            </a:r>
            <a:r>
              <a:rPr lang="en-GB" b="0" baseline="0" dirty="0"/>
              <a:t>], [</a:t>
            </a:r>
            <a:r>
              <a:rPr lang="en-GB" b="0" baseline="0" dirty="0" err="1"/>
              <a:t>ie</a:t>
            </a:r>
            <a:r>
              <a:rPr lang="en-GB"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to</a:t>
            </a:r>
            <a:r>
              <a:rPr lang="en-GB" b="0" baseline="0" dirty="0"/>
              <a:t> understand the conversation.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 to gain fluency in oral production, including in the production of these diphthongs.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Give students 30 seconds to read the text and think of some words that might be missing.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Students listen and complete the text with the missing words.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a:t>
            </a:r>
            <a:r>
              <a:rPr lang="en-GB" baseline="0" dirty="0"/>
              <a:t> to reveal each answer and give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Ask students to practise reading the conversation in small groups (as the conversation involves 3 different voices). Students take turns at playing different roles.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r>
              <a:rPr lang="en-GB" b="1" dirty="0"/>
              <a:t>Frequency</a:t>
            </a:r>
            <a:r>
              <a:rPr lang="en-GB" b="1" baseline="0" dirty="0"/>
              <a:t> of unknown words and cognates:</a:t>
            </a:r>
          </a:p>
          <a:p>
            <a:r>
              <a:rPr lang="en-GB" dirty="0" err="1"/>
              <a:t>raqueta</a:t>
            </a:r>
            <a:r>
              <a:rPr lang="en-GB" dirty="0"/>
              <a:t> [&gt;5000];lo </a:t>
            </a:r>
            <a:r>
              <a:rPr lang="en-GB" dirty="0" err="1"/>
              <a:t>siento</a:t>
            </a:r>
            <a:r>
              <a:rPr lang="en-GB" dirty="0"/>
              <a:t> [sentir-136]; Jamaica [&gt;5000]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481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10 </a:t>
            </a:r>
            <a:r>
              <a:rPr lang="es-ES" b="0" dirty="0"/>
              <a:t>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 </a:t>
            </a:r>
            <a:r>
              <a:rPr lang="en-US" b="0" dirty="0" err="1"/>
              <a:t>practise</a:t>
            </a:r>
            <a:r>
              <a:rPr lang="en-US" b="0" dirty="0"/>
              <a:t> </a:t>
            </a:r>
            <a:r>
              <a:rPr lang="en-US" b="0" baseline="0" dirty="0"/>
              <a:t>oral production and aural recognition of the present continuous with –</a:t>
            </a:r>
            <a:r>
              <a:rPr lang="en-US" b="0" baseline="0" dirty="0" err="1"/>
              <a:t>ar</a:t>
            </a:r>
            <a:r>
              <a:rPr lang="en-US" b="0" baseline="0" dirty="0"/>
              <a:t> verbs, using the 1</a:t>
            </a:r>
            <a:r>
              <a:rPr lang="en-US" b="0" baseline="30000" dirty="0"/>
              <a:t>st</a:t>
            </a:r>
            <a:r>
              <a:rPr lang="en-US" b="0" baseline="0" dirty="0"/>
              <a:t> and 3</a:t>
            </a:r>
            <a:r>
              <a:rPr lang="en-US" b="0" baseline="30000" dirty="0"/>
              <a:t>rd</a:t>
            </a:r>
            <a:r>
              <a:rPr lang="en-US" b="0" baseline="0" dirty="0"/>
              <a:t> person singular forms of ‘</a:t>
            </a:r>
            <a:r>
              <a:rPr lang="en-US" b="0" baseline="0" dirty="0" err="1"/>
              <a:t>estar</a:t>
            </a:r>
            <a:r>
              <a:rPr lang="en-US" b="0" baseline="0" dirty="0"/>
              <a:t>’</a:t>
            </a: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work in pairs.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a:t>
            </a:r>
            <a:r>
              <a:rPr lang="en-US" b="0" baseline="0" dirty="0"/>
              <a:t> A looks at their card and says the sentence aloud in Spanish.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Student B listens and then translates the sentence by writing it in the correct column of their table.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After Student A has done their six sentences, it is Student B’s turn.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baseline="0" dirty="0"/>
              <a:t>Answers are shown on slide 29. Slides 27 and 28 are the cards for the pairs and should not be shown during the activity.</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b="0" dirty="0"/>
              <a:t>students have</a:t>
            </a:r>
            <a:r>
              <a:rPr lang="en-US" b="0" baseline="0" dirty="0"/>
              <a:t> the chance here to </a:t>
            </a:r>
            <a:r>
              <a:rPr lang="en-US" b="0" baseline="0" dirty="0" err="1"/>
              <a:t>practise</a:t>
            </a:r>
            <a:r>
              <a:rPr lang="en-US" b="0" baseline="0" dirty="0"/>
              <a:t> use of the definite article for </a:t>
            </a:r>
            <a:r>
              <a:rPr lang="en-US" b="0" baseline="0"/>
              <a:t>body parts. </a:t>
            </a:r>
            <a:r>
              <a:rPr lang="en-US" b="0" baseline="0" dirty="0"/>
              <a:t>Feedback can be given on accuracy, but this is only a secondary aim. Students will already be focusing on other things (i.e., vocabulary, forms of </a:t>
            </a:r>
            <a:r>
              <a:rPr lang="en-US" b="0" baseline="0" dirty="0" err="1"/>
              <a:t>estar</a:t>
            </a:r>
            <a:r>
              <a:rPr lang="en-US" b="0" baseline="0" dirty="0"/>
              <a:t>, use of -</a:t>
            </a:r>
            <a:r>
              <a:rPr lang="en-US" b="0" baseline="0" dirty="0" err="1"/>
              <a:t>ando</a:t>
            </a:r>
            <a:r>
              <a:rPr lang="en-US"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58825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a:t>
            </a:r>
            <a:r>
              <a:rPr lang="en-GB" b="0"/>
              <a:t>version.</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9426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a:t>
            </a:r>
            <a:r>
              <a:rPr lang="en-GB" b="0"/>
              <a:t>version.</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69121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ANSWERS TO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Note: </a:t>
            </a:r>
            <a:r>
              <a:rPr lang="en-GB" b="0" baseline="0"/>
              <a:t>Answers </a:t>
            </a:r>
            <a:r>
              <a:rPr lang="en-GB" b="0" baseline="0" dirty="0"/>
              <a:t>are animated to appear one by one</a:t>
            </a:r>
            <a:r>
              <a:rPr lang="en-GB" b="0" baseline="0"/>
              <a:t>, from left </a:t>
            </a:r>
            <a:r>
              <a:rPr lang="en-GB" b="0" baseline="0" dirty="0"/>
              <a:t>to right</a:t>
            </a:r>
            <a:r>
              <a:rPr lang="en-GB" b="0" baseline="0"/>
              <a:t>, proceeding row by row. This allows for further practice, if desired.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Alternatively, the animations could be removed to show all of the answers straight away.</a:t>
            </a:r>
            <a:endParaRPr lang="x-none" dirty="0">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319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 SLIDE</a:t>
            </a:r>
          </a:p>
          <a:p>
            <a:r>
              <a:rPr lang="en-GB" b="0" dirty="0"/>
              <a:t>This slide displays the </a:t>
            </a:r>
            <a:r>
              <a:rPr lang="en-GB" b="1" dirty="0"/>
              <a:t>questions</a:t>
            </a:r>
            <a:r>
              <a:rPr lang="en-GB" b="0" dirty="0"/>
              <a:t> that students are expected to produce orally.</a:t>
            </a:r>
          </a:p>
          <a:p>
            <a:endParaRPr lang="en-GB" b="1" dirty="0"/>
          </a:p>
          <a:p>
            <a:r>
              <a:rPr lang="en-GB" b="1" dirty="0"/>
              <a:t>DO NOT DISPLAY DURING ACTIVITY</a:t>
            </a:r>
          </a:p>
          <a:p>
            <a:endParaRPr lang="en-GB" b="1" dirty="0"/>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039585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ANSWER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This slide displays the </a:t>
            </a:r>
            <a:r>
              <a:rPr lang="en-GB" b="1"/>
              <a:t>answers</a:t>
            </a:r>
            <a:r>
              <a:rPr lang="en-GB" b="0"/>
              <a:t> that students are expected to note</a:t>
            </a:r>
            <a:r>
              <a:rPr lang="en-GB" b="0" baseline="0"/>
              <a:t> down, based on their partner’s oral production.</a:t>
            </a:r>
            <a:endParaRPr lang="en-GB" b="1"/>
          </a:p>
          <a:p>
            <a:endParaRPr lang="en-GB" b="1" dirty="0"/>
          </a:p>
          <a:p>
            <a:r>
              <a:rPr lang="en-GB" b="1" dirty="0"/>
              <a:t>DO NOT DISPLAY DURING ACTIVITY</a:t>
            </a:r>
          </a:p>
          <a:p>
            <a:endParaRPr lang="en-GB" b="1" dirty="0"/>
          </a:p>
          <a:p>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4010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22222"/>
                </a:solidFill>
                <a:effectLst/>
                <a:latin typeface="Arial" panose="020B0604020202020204" pitchFamily="34" charset="0"/>
              </a:rPr>
              <a:t>Note: </a:t>
            </a:r>
            <a:r>
              <a:rPr lang="en-GB" b="0" i="0" dirty="0">
                <a:solidFill>
                  <a:srgbClr val="222222"/>
                </a:solidFill>
                <a:effectLst/>
                <a:latin typeface="Arial" panose="020B0604020202020204" pitchFamily="34" charset="0"/>
              </a:rPr>
              <a:t>HW for Y9 is usually made up of pre-learning of vocabulary 15-30 minutes (depending on school policy on HW time) plus 20-30 minutes vocabulary activities to deepen word knowledge, provided on a student homework sheet (which also contains a clickable link to the audio file). Answer sheets are also provided.</a:t>
            </a:r>
            <a:br>
              <a:rPr lang="en-GB" b="0" i="0" dirty="0">
                <a:solidFill>
                  <a:srgbClr val="222222"/>
                </a:solidFill>
                <a:effectLst/>
                <a:latin typeface="Arial" panose="020B0604020202020204" pitchFamily="34" charset="0"/>
              </a:rPr>
            </a:b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The answer sheet for the Y9 vocabulary learning HW sheet is here: https://rachelhawkes.com/LDPresources/Yr9Spanish/Spanish_Y9_Term1ii_Wk2_audio_HW_sheet_answers.docx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AutoNum type="romanLcParenR"/>
            </a:pPr>
            <a:r>
              <a:rPr lang="en-GB" sz="1200" dirty="0">
                <a:effectLst/>
                <a:latin typeface="Calibri" panose="020F0502020204030204" pitchFamily="34" charset="0"/>
                <a:ea typeface="Calibri" panose="020F0502020204030204" pitchFamily="34" charset="0"/>
                <a:cs typeface="Times New Roman" panose="02020603050405020304" pitchFamily="18" charset="0"/>
              </a:rPr>
              <a:t>With the LDP SOW the vocabulary for Years 9 – 11 is provided on Quizlet.</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iii) Gaming Grammar has been acquired by Language Nut.  Its original content should still be available to teachers and much of it is appropriate for Y9 learners.  </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For example: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(present): 2nd person singular / plural in the Verb agreement (present)’ menu deals with the grammar covered in this week’s lessons.</a:t>
            </a:r>
          </a:p>
          <a:p>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600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Vocabulary practice</a:t>
            </a:r>
            <a:r>
              <a:rPr lang="en-GB" b="1" baseline="0" dirty="0"/>
              <a:t> slide</a:t>
            </a:r>
          </a:p>
          <a:p>
            <a:endParaRPr lang="en-US" b="1" dirty="0"/>
          </a:p>
          <a:p>
            <a:r>
              <a:rPr lang="en-US" b="1" dirty="0"/>
              <a:t>Timing: </a:t>
            </a:r>
            <a:r>
              <a:rPr lang="en-US" b="0" i="0" dirty="0"/>
              <a:t>6 minutes (3 per slide)</a:t>
            </a:r>
          </a:p>
          <a:p>
            <a:endParaRPr lang="en-US" b="0" i="0" dirty="0"/>
          </a:p>
          <a:p>
            <a:r>
              <a:rPr lang="en-US" b="1" i="0" dirty="0"/>
              <a:t>Aim: </a:t>
            </a:r>
            <a:r>
              <a:rPr lang="en-US" b="0" i="0" dirty="0"/>
              <a:t>to introduce new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1" dirty="0"/>
              <a:t>1. </a:t>
            </a:r>
            <a:r>
              <a:rPr lang="en-GB" dirty="0"/>
              <a:t>Pupils</a:t>
            </a:r>
            <a:r>
              <a:rPr lang="en-GB" baseline="0" dirty="0"/>
              <a:t> either work by themselves or in pairs, reading out the words and recapping their English meaning (1 minute).</a:t>
            </a:r>
            <a:br>
              <a:rPr lang="en-GB" baseline="0" dirty="0"/>
            </a:br>
            <a:r>
              <a:rPr lang="en-GB" b="1" baseline="0" dirty="0"/>
              <a:t>2. </a:t>
            </a:r>
            <a:r>
              <a:rPr lang="en-GB" baseline="0" dirty="0"/>
              <a:t>Then the teacher removes the English words or pictures (one by one) and they try to recall the English orally (chorally), looking at the Spanish (1 minute).</a:t>
            </a:r>
            <a:br>
              <a:rPr lang="en-GB" baseline="0" dirty="0"/>
            </a:br>
            <a:r>
              <a:rPr lang="en-GB" b="1" baseline="0" dirty="0"/>
              <a:t>3. </a:t>
            </a:r>
            <a:r>
              <a:rPr lang="en-GB" baseline="0" dirty="0"/>
              <a:t>Then the Spanish meanings are removed (one by one) and they to recall them orally (again, chorally), looking at the English (1 minute)</a:t>
            </a:r>
            <a:br>
              <a:rPr lang="en-GB" baseline="0" dirty="0"/>
            </a:br>
            <a:r>
              <a:rPr lang="en-GB" b="1" baseline="0" dirty="0"/>
              <a:t>4. </a:t>
            </a:r>
            <a:r>
              <a:rPr lang="en-GB" baseline="0" dirty="0"/>
              <a:t>Further rounds of learning can be facilitated by one pupil turning away from the board, and his/her partner asking him/her the meanings (‘Cómo se dice X en español?’).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237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[2/2]</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9037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a:t>
            </a:r>
            <a:r>
              <a:rPr lang="en-US" b="0" baseline="0" dirty="0"/>
              <a:t> recap the 2</a:t>
            </a:r>
            <a:r>
              <a:rPr lang="en-US" b="0" baseline="30000" dirty="0"/>
              <a:t>nd</a:t>
            </a:r>
            <a:r>
              <a:rPr lang="en-US" b="0" baseline="0" dirty="0"/>
              <a:t> person singular form of –</a:t>
            </a:r>
            <a:r>
              <a:rPr lang="en-US" b="0" baseline="0" dirty="0" err="1"/>
              <a:t>ar</a:t>
            </a:r>
            <a:r>
              <a:rPr lang="en-US" b="0" baseline="0" dirty="0"/>
              <a:t> verbs in the present tense (-as)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to introduce the 2</a:t>
            </a:r>
            <a:r>
              <a:rPr lang="en-US" b="0" baseline="30000" dirty="0"/>
              <a:t>nd</a:t>
            </a:r>
            <a:r>
              <a:rPr lang="en-US" b="0" baseline="0" dirty="0"/>
              <a:t> person plural form (-</a:t>
            </a:r>
            <a:r>
              <a:rPr lang="en-US" b="0" baseline="0" dirty="0" err="1"/>
              <a:t>áis</a:t>
            </a:r>
            <a:r>
              <a:rPr lang="en-US" b="0" baseline="0" dirty="0"/>
              <a:t>) </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the explanation.</a:t>
            </a:r>
          </a:p>
          <a:p>
            <a:pPr marL="228600" indent="-228600">
              <a:buAutoNum type="arabicPeriod"/>
            </a:pPr>
            <a:r>
              <a:rPr lang="en-US" b="0" dirty="0"/>
              <a:t>Elicit </a:t>
            </a:r>
            <a:r>
              <a:rPr lang="en-US" b="0" baseline="0" dirty="0"/>
              <a:t>translations of examples from students.</a:t>
            </a:r>
          </a:p>
          <a:p>
            <a:pPr marL="228600" indent="-228600">
              <a:buAutoNum type="arabicPeriod"/>
            </a:pPr>
            <a:r>
              <a:rPr lang="en-US" b="0" baseline="0" dirty="0"/>
              <a:t>Audio is also provided to model the pronunciation. A callout highlights the stress position on the 2</a:t>
            </a:r>
            <a:r>
              <a:rPr lang="en-US" b="0" baseline="30000" dirty="0"/>
              <a:t>nd</a:t>
            </a:r>
            <a:r>
              <a:rPr lang="en-US" b="0" baseline="0" dirty="0"/>
              <a:t> person plural form (final syllable stress).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141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to</a:t>
            </a:r>
            <a:r>
              <a:rPr lang="en-US" b="0" baseline="0" dirty="0"/>
              <a:t> </a:t>
            </a:r>
            <a:r>
              <a:rPr lang="es-ES" b="0" baseline="0" dirty="0"/>
              <a:t> </a:t>
            </a:r>
            <a:r>
              <a:rPr lang="es-ES" b="0" baseline="0" dirty="0" err="1"/>
              <a:t>the</a:t>
            </a:r>
            <a:r>
              <a:rPr lang="es-ES" b="0" baseline="0" dirty="0"/>
              <a:t> </a:t>
            </a:r>
            <a:r>
              <a:rPr lang="es-ES" b="0" baseline="0" dirty="0" err="1"/>
              <a:t>verb</a:t>
            </a:r>
            <a:r>
              <a:rPr lang="es-ES" b="0" baseline="0" dirty="0"/>
              <a:t> ‘jugar’, </a:t>
            </a:r>
            <a:r>
              <a:rPr lang="es-ES" b="0" baseline="0" dirty="0" err="1"/>
              <a:t>draw</a:t>
            </a:r>
            <a:r>
              <a:rPr lang="es-ES" b="0" baseline="0" dirty="0"/>
              <a:t> </a:t>
            </a:r>
            <a:r>
              <a:rPr lang="es-ES" b="0" baseline="0" dirty="0" err="1"/>
              <a:t>attention</a:t>
            </a:r>
            <a:r>
              <a:rPr lang="es-ES" b="0" baseline="0" dirty="0"/>
              <a:t> to </a:t>
            </a:r>
            <a:r>
              <a:rPr lang="es-ES" b="0" baseline="0" dirty="0" err="1"/>
              <a:t>its</a:t>
            </a:r>
            <a:r>
              <a:rPr lang="es-ES" b="0" baseline="0" dirty="0"/>
              <a:t> </a:t>
            </a:r>
            <a:r>
              <a:rPr lang="es-ES" b="0" baseline="0" dirty="0" err="1"/>
              <a:t>step</a:t>
            </a:r>
            <a:r>
              <a:rPr lang="es-ES" b="0" baseline="0" dirty="0"/>
              <a:t> </a:t>
            </a:r>
            <a:r>
              <a:rPr lang="es-ES" b="0" baseline="0" dirty="0" err="1"/>
              <a:t>change</a:t>
            </a:r>
            <a:r>
              <a:rPr lang="es-ES" b="0" baseline="0" dirty="0"/>
              <a:t> and </a:t>
            </a:r>
            <a:r>
              <a:rPr lang="es-ES" b="0" baseline="0" dirty="0" err="1"/>
              <a:t>the</a:t>
            </a:r>
            <a:r>
              <a:rPr lang="es-ES" b="0" baseline="0" dirty="0"/>
              <a:t> use of ‘a’ </a:t>
            </a:r>
            <a:r>
              <a:rPr lang="es-ES" b="0" baseline="0" dirty="0" err="1"/>
              <a:t>before</a:t>
            </a:r>
            <a:r>
              <a:rPr lang="es-ES" b="0" baseline="0" dirty="0"/>
              <a:t> </a:t>
            </a:r>
            <a:r>
              <a:rPr lang="es-ES" b="0" baseline="0" dirty="0" err="1"/>
              <a:t>the</a:t>
            </a:r>
            <a:r>
              <a:rPr lang="es-ES" b="0" baseline="0" dirty="0"/>
              <a:t> sport</a:t>
            </a:r>
            <a:endParaRPr lang="en-GB"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b="1" dirty="0"/>
              <a:t>Procedure:</a:t>
            </a:r>
          </a:p>
          <a:p>
            <a:pPr marL="228600" indent="-228600">
              <a:buAutoNum type="arabicPeriod"/>
            </a:pPr>
            <a:r>
              <a:rPr lang="en-US" b="0" dirty="0"/>
              <a:t>Click to bring up the explanation.</a:t>
            </a:r>
          </a:p>
          <a:p>
            <a:pPr marL="228600" indent="-228600">
              <a:buAutoNum type="arabicPeriod"/>
            </a:pPr>
            <a:r>
              <a:rPr lang="en-US" b="0" dirty="0"/>
              <a:t>Elicit </a:t>
            </a:r>
            <a:r>
              <a:rPr lang="en-US" b="0" baseline="0" dirty="0"/>
              <a:t>translations of examples from students.</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9884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6 minutes</a:t>
            </a:r>
          </a:p>
          <a:p>
            <a:endParaRPr lang="en-GB" b="1" dirty="0"/>
          </a:p>
          <a:p>
            <a:r>
              <a:rPr lang="en-GB" b="1" dirty="0"/>
              <a:t>Aim: </a:t>
            </a:r>
          </a:p>
          <a:p>
            <a:r>
              <a:rPr lang="en-GB" b="0" dirty="0"/>
              <a:t>to</a:t>
            </a:r>
            <a:r>
              <a:rPr lang="en-GB" b="0" baseline="0" dirty="0"/>
              <a:t> practise connecting the verb endings –as and –</a:t>
            </a:r>
            <a:r>
              <a:rPr lang="en-GB" b="0" baseline="0" dirty="0" err="1"/>
              <a:t>áis</a:t>
            </a:r>
            <a:r>
              <a:rPr lang="en-GB" b="0" baseline="0" dirty="0"/>
              <a:t> with their meanings (singular ‘you’ and plural ‘you’).</a:t>
            </a:r>
          </a:p>
          <a:p>
            <a:r>
              <a:rPr lang="en-GB" b="0" baseline="0" dirty="0"/>
              <a:t>to understand the vocabulary in the sentences.</a:t>
            </a:r>
          </a:p>
          <a:p>
            <a:r>
              <a:rPr lang="en-GB" b="0" baseline="0" dirty="0"/>
              <a:t>to suggest alternative responses to the questions (optional part of the activity).</a:t>
            </a:r>
            <a:endParaRPr lang="en-GB" b="1" dirty="0"/>
          </a:p>
          <a:p>
            <a:endParaRPr lang="en-GB" b="1" dirty="0"/>
          </a:p>
          <a:p>
            <a:r>
              <a:rPr lang="en-GB" b="1" dirty="0"/>
              <a:t>Procedure:</a:t>
            </a:r>
          </a:p>
          <a:p>
            <a:pPr marL="228600" indent="-228600">
              <a:buAutoNum type="arabicPeriod"/>
            </a:pPr>
            <a:r>
              <a:rPr lang="en-GB" b="0" baseline="0" dirty="0"/>
              <a:t>Students write 1-6 in their books.</a:t>
            </a:r>
          </a:p>
          <a:p>
            <a:pPr marL="228600" indent="-228600">
              <a:buAutoNum type="arabicPeriod"/>
            </a:pPr>
            <a:r>
              <a:rPr lang="en-GB" b="0" baseline="0" dirty="0"/>
              <a:t>They write the correct verb for each sentence. There is no need to copy the whole sentence.</a:t>
            </a:r>
          </a:p>
          <a:p>
            <a:pPr marL="228600" indent="-228600">
              <a:buAutoNum type="arabicPeriod"/>
            </a:pPr>
            <a:r>
              <a:rPr lang="en-GB" b="0" baseline="0" dirty="0"/>
              <a:t>In giving feedback, elicit the full question in Spanish, then ask for an oral translation of the exchange in English, prompting students to use ‘you all’ for plural you, to help them differentiate.</a:t>
            </a:r>
          </a:p>
          <a:p>
            <a:pPr marL="228600" indent="-228600">
              <a:buAutoNum type="arabicPeriod"/>
            </a:pPr>
            <a:r>
              <a:rPr lang="en-GB" b="0" baseline="0" dirty="0"/>
              <a:t>Draw students’ attention to the spelling change in ‘</a:t>
            </a:r>
            <a:r>
              <a:rPr lang="en-GB" b="0" baseline="0" dirty="0" err="1"/>
              <a:t>juegas</a:t>
            </a:r>
            <a:r>
              <a:rPr lang="en-GB" b="0" baseline="0" dirty="0"/>
              <a:t>’ (u -&gt; </a:t>
            </a:r>
            <a:r>
              <a:rPr lang="en-GB" b="0" baseline="0" dirty="0" err="1"/>
              <a:t>ue</a:t>
            </a:r>
            <a:r>
              <a:rPr lang="en-GB" b="0" baseline="0" dirty="0"/>
              <a:t>).</a:t>
            </a:r>
          </a:p>
          <a:p>
            <a:pPr marL="0" indent="0">
              <a:buNone/>
            </a:pPr>
            <a:endParaRPr lang="en-GB" b="0" baseline="0" dirty="0"/>
          </a:p>
          <a:p>
            <a:pPr marL="0" indent="0">
              <a:buNone/>
            </a:pPr>
            <a:r>
              <a:rPr lang="en-GB" b="1" baseline="0" dirty="0"/>
              <a:t>Notes: </a:t>
            </a:r>
            <a:br>
              <a:rPr lang="en-GB" b="1" baseline="0" dirty="0"/>
            </a:br>
            <a:r>
              <a:rPr lang="en-GB" b="1" baseline="0" dirty="0" err="1"/>
              <a:t>i</a:t>
            </a:r>
            <a:r>
              <a:rPr lang="en-GB" b="1" baseline="0" dirty="0"/>
              <a:t>. </a:t>
            </a:r>
            <a:r>
              <a:rPr lang="en-GB" b="1" baseline="0" dirty="0" err="1"/>
              <a:t>llegar</a:t>
            </a:r>
            <a:r>
              <a:rPr lang="en-GB" b="1" baseline="0" dirty="0"/>
              <a:t>. </a:t>
            </a:r>
            <a:r>
              <a:rPr lang="en-GB" b="0" baseline="0" dirty="0"/>
              <a:t>Students have so far learnt ‘</a:t>
            </a:r>
            <a:r>
              <a:rPr lang="en-GB" b="0" baseline="0" dirty="0" err="1"/>
              <a:t>llegar</a:t>
            </a:r>
            <a:r>
              <a:rPr lang="en-GB" b="0" baseline="0" dirty="0"/>
              <a:t>’ as to ‘arrive’. It could be translated literally in this way for item 4, but ask them for a more usual way of translating ‘</a:t>
            </a:r>
            <a:r>
              <a:rPr lang="en-GB" b="0" baseline="0" dirty="0" err="1"/>
              <a:t>llegar</a:t>
            </a:r>
            <a:r>
              <a:rPr lang="en-GB" b="0" baseline="0" dirty="0"/>
              <a:t>’ in this context (anticipate ‘to get to’). </a:t>
            </a:r>
            <a:br>
              <a:rPr lang="en-GB" b="0" baseline="0" dirty="0"/>
            </a:br>
            <a:r>
              <a:rPr lang="en-GB" b="1" baseline="0" dirty="0"/>
              <a:t>ii. </a:t>
            </a:r>
            <a:r>
              <a:rPr lang="en-GB" b="1" baseline="0" dirty="0" err="1"/>
              <a:t>practicar</a:t>
            </a:r>
            <a:r>
              <a:rPr lang="en-GB" b="0" baseline="0" dirty="0"/>
              <a:t>. Draw students’ attention to the dual meaning of ‘</a:t>
            </a:r>
            <a:r>
              <a:rPr lang="en-GB" b="0" baseline="0" dirty="0" err="1"/>
              <a:t>practicar</a:t>
            </a:r>
            <a:r>
              <a:rPr lang="en-GB" b="0" baseline="0" dirty="0"/>
              <a:t>’.  In number 2, it is used to mean ‘do’ with sport.  In number 6, it means ‘practise’ to get better.</a:t>
            </a:r>
          </a:p>
          <a:p>
            <a:pPr marL="0" indent="0">
              <a:buNone/>
            </a:pPr>
            <a:r>
              <a:rPr lang="en-GB" b="1" baseline="0" dirty="0"/>
              <a:t>iii. making requests. </a:t>
            </a:r>
            <a:r>
              <a:rPr lang="en-GB" b="0" baseline="0" dirty="0"/>
              <a:t>Point out that in this example, Daniel is making a request (‘Can you help me…?’) by simply using the present simple. In English, we tend to reply on the verb ‘can’ or ‘could’ here, but Spanish does not require a modal verb.</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iv.</a:t>
            </a:r>
            <a:r>
              <a:rPr lang="en-GB" b="0" baseline="0" dirty="0"/>
              <a:t> To challenge a more able group, students could be asked for alternative responses to each question.</a:t>
            </a:r>
          </a:p>
          <a:p>
            <a:pPr marL="0" indent="0">
              <a:buNone/>
            </a:pPr>
            <a:endParaRPr lang="en-GB" b="1" baseline="0" dirty="0"/>
          </a:p>
          <a:p>
            <a:pPr marL="0" indent="0">
              <a:buNone/>
            </a:pPr>
            <a:r>
              <a:rPr lang="en-GB" b="1" baseline="0" dirty="0"/>
              <a:t>Frequency of unknown words and cognates:</a:t>
            </a:r>
          </a:p>
          <a:p>
            <a:pPr marL="0" indent="0">
              <a:buNone/>
            </a:pPr>
            <a:r>
              <a:rPr lang="en-GB" b="0" baseline="0" dirty="0" err="1"/>
              <a:t>vez</a:t>
            </a:r>
            <a:r>
              <a:rPr lang="en-GB" b="0" baseline="0" dirty="0"/>
              <a:t> [59]</a:t>
            </a:r>
          </a:p>
          <a:p>
            <a:pPr marL="0" indent="0">
              <a:buNone/>
            </a:pP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39478065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2" name="Google Shape;89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dirty="0"/>
              <a:t>1 minute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GB" b="1" dirty="0"/>
              <a:t>Aim: </a:t>
            </a:r>
            <a:r>
              <a:rPr lang="en-GB" dirty="0"/>
              <a:t>to remind students of English vs Spanish question formation differences, in particular the use of the auxiliary ‘do’ and ‘be’ in questions.</a:t>
            </a:r>
          </a:p>
          <a:p>
            <a:pPr marL="0" lvl="0" indent="0" algn="l" rtl="0">
              <a:spcBef>
                <a:spcPts val="0"/>
              </a:spcBef>
              <a:spcAft>
                <a:spcPts val="0"/>
              </a:spcAft>
              <a:buNone/>
            </a:pPr>
            <a:endParaRPr dirty="0"/>
          </a:p>
          <a:p>
            <a:pPr marL="0" lvl="0" indent="0" algn="l" rtl="0">
              <a:spcBef>
                <a:spcPts val="0"/>
              </a:spcBef>
              <a:spcAft>
                <a:spcPts val="0"/>
              </a:spcAft>
              <a:buNone/>
            </a:pPr>
            <a:r>
              <a:rPr lang="en-GB" b="1" dirty="0"/>
              <a:t>Procedure:</a:t>
            </a:r>
            <a:endParaRPr dirty="0"/>
          </a:p>
          <a:p>
            <a:pPr marL="228600" lvl="0" indent="-228600" algn="l" rtl="0">
              <a:spcBef>
                <a:spcPts val="0"/>
              </a:spcBef>
              <a:spcAft>
                <a:spcPts val="0"/>
              </a:spcAft>
              <a:buClr>
                <a:schemeClr val="dk1"/>
              </a:buClr>
              <a:buSzPts val="1200"/>
              <a:buFont typeface="Calibri"/>
              <a:buAutoNum type="arabicPeriod"/>
            </a:pPr>
            <a:r>
              <a:rPr lang="en-GB" b="0" dirty="0"/>
              <a:t>Click to reveal each part of the explanation.</a:t>
            </a:r>
            <a:endParaRPr dirty="0"/>
          </a:p>
        </p:txBody>
      </p:sp>
      <p:sp>
        <p:nvSpPr>
          <p:cNvPr id="893" name="Google Shape;893;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692992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2976647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18493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890148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4270524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4156684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23904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40534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44"/>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4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2649091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45102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3692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75299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25866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2727235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929781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80579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78006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60451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5470599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 id="2147483677" r:id="rId16"/>
    <p:sldLayoutId id="2147483678" r:id="rId17"/>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5.wav"/><Relationship Id="rId7" Type="http://schemas.openxmlformats.org/officeDocument/2006/relationships/audio" Target="../media/audio7.wav"/><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audio" Target="../media/audio6.wav"/><Relationship Id="rId11"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audio" Target="../media/audio10.wav"/><Relationship Id="rId4" Type="http://schemas.openxmlformats.org/officeDocument/2006/relationships/image" Target="../media/image20.png"/><Relationship Id="rId9" Type="http://schemas.openxmlformats.org/officeDocument/2006/relationships/audio" Target="../media/audio9.wav"/></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15.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audio" Target="../media/audio16.wav"/><Relationship Id="rId13" Type="http://schemas.openxmlformats.org/officeDocument/2006/relationships/audio" Target="../media/audio21.wav"/><Relationship Id="rId18" Type="http://schemas.openxmlformats.org/officeDocument/2006/relationships/image" Target="../media/image31.jpeg"/><Relationship Id="rId3" Type="http://schemas.openxmlformats.org/officeDocument/2006/relationships/audio" Target="../media/audio11.wav"/><Relationship Id="rId7" Type="http://schemas.openxmlformats.org/officeDocument/2006/relationships/audio" Target="../media/audio15.wav"/><Relationship Id="rId12" Type="http://schemas.openxmlformats.org/officeDocument/2006/relationships/audio" Target="../media/audio20.wav"/><Relationship Id="rId17" Type="http://schemas.openxmlformats.org/officeDocument/2006/relationships/image" Target="../media/image30.png"/><Relationship Id="rId2" Type="http://schemas.openxmlformats.org/officeDocument/2006/relationships/notesSlide" Target="../notesSlides/notesSlide18.xml"/><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15.xml"/><Relationship Id="rId6" Type="http://schemas.openxmlformats.org/officeDocument/2006/relationships/audio" Target="../media/audio14.wav"/><Relationship Id="rId11" Type="http://schemas.openxmlformats.org/officeDocument/2006/relationships/audio" Target="../media/audio19.wav"/><Relationship Id="rId5" Type="http://schemas.openxmlformats.org/officeDocument/2006/relationships/audio" Target="../media/audio13.wav"/><Relationship Id="rId15" Type="http://schemas.openxmlformats.org/officeDocument/2006/relationships/image" Target="../media/image28.png"/><Relationship Id="rId10" Type="http://schemas.openxmlformats.org/officeDocument/2006/relationships/audio" Target="../media/audio18.wav"/><Relationship Id="rId19" Type="http://schemas.openxmlformats.org/officeDocument/2006/relationships/image" Target="../media/image32.png"/><Relationship Id="rId4" Type="http://schemas.openxmlformats.org/officeDocument/2006/relationships/audio" Target="../media/audio12.wav"/><Relationship Id="rId9" Type="http://schemas.openxmlformats.org/officeDocument/2006/relationships/audio" Target="../media/audio17.wav"/><Relationship Id="rId14" Type="http://schemas.openxmlformats.org/officeDocument/2006/relationships/audio" Target="../media/audio22.wav"/></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4.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5.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audio" Target="../media/audio23.wav"/><Relationship Id="rId7" Type="http://schemas.openxmlformats.org/officeDocument/2006/relationships/audio" Target="../media/audio27.wav"/><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audio" Target="../media/audio26.wav"/><Relationship Id="rId5" Type="http://schemas.openxmlformats.org/officeDocument/2006/relationships/audio" Target="../media/audio25.wav"/><Relationship Id="rId4" Type="http://schemas.openxmlformats.org/officeDocument/2006/relationships/audio" Target="../media/audio24.wav"/></Relationships>
</file>

<file path=ppt/slides/_rels/slide22.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audio" Target="../media/audio29.wav"/></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audio" Target="../media/audio35.wav"/><Relationship Id="rId3" Type="http://schemas.openxmlformats.org/officeDocument/2006/relationships/audio" Target="../media/audio30.wav"/><Relationship Id="rId7" Type="http://schemas.openxmlformats.org/officeDocument/2006/relationships/audio" Target="../media/audio34.wav"/><Relationship Id="rId12"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audio" Target="../media/audio33.wav"/><Relationship Id="rId11" Type="http://schemas.openxmlformats.org/officeDocument/2006/relationships/image" Target="../media/image20.png"/><Relationship Id="rId5" Type="http://schemas.openxmlformats.org/officeDocument/2006/relationships/audio" Target="../media/audio32.wav"/><Relationship Id="rId10" Type="http://schemas.openxmlformats.org/officeDocument/2006/relationships/image" Target="../media/image21.png"/><Relationship Id="rId4" Type="http://schemas.openxmlformats.org/officeDocument/2006/relationships/audio" Target="../media/audio31.wav"/><Relationship Id="rId9"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slideLayout" Target="../slideLayouts/slideLayout3.xml"/><Relationship Id="rId7" Type="http://schemas.openxmlformats.org/officeDocument/2006/relationships/image" Target="../media/image43.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png"/><Relationship Id="rId5" Type="http://schemas.openxmlformats.org/officeDocument/2006/relationships/image" Target="../media/image25.png"/><Relationship Id="rId4" Type="http://schemas.openxmlformats.org/officeDocument/2006/relationships/notesSlide" Target="../notesSlides/notesSlide26.xml"/><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20.pn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20.png"/><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7.xml"/><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8" Type="http://schemas.openxmlformats.org/officeDocument/2006/relationships/hyperlink" Target="https://quizlet.com/gb/565302243/year-8-spanish-term-31-week-5-flash-cards/" TargetMode="External"/><Relationship Id="rId3" Type="http://schemas.openxmlformats.org/officeDocument/2006/relationships/image" Target="../media/image52.png"/><Relationship Id="rId7" Type="http://schemas.openxmlformats.org/officeDocument/2006/relationships/hyperlink" Target="https://quizlet.com/_9uysv4?x=1jqt&amp;i=24nvzi"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hyperlink" Target="https://www.rachelhawkes.com/LDPresources/Yr9Spanish/Spanish_Y9_Term1ii_Wk2_audio.html" TargetMode="External"/><Relationship Id="rId5" Type="http://schemas.openxmlformats.org/officeDocument/2006/relationships/hyperlink" Target="https://www.rachelhawkes.com/LDPresources/Yr9Spanish/Spanish_Y9_Term1ii_Wk2_audio_HW_sheet.docx" TargetMode="External"/><Relationship Id="rId4" Type="http://schemas.openxmlformats.org/officeDocument/2006/relationships/image" Target="../media/image53.png"/><Relationship Id="rId9" Type="http://schemas.openxmlformats.org/officeDocument/2006/relationships/hyperlink" Target="https://quizlet.com/gb/549173078/year-8-spanish-term-31-week-2-flash-card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audio" Target="../media/audio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4895272"/>
            <a:ext cx="4864546" cy="1858291"/>
          </a:xfrm>
        </p:spPr>
        <p:txBody>
          <a:bodyPr>
            <a:normAutofit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1 - Lesson 15</a:t>
            </a:r>
          </a:p>
          <a:p>
            <a:pPr marL="0" marR="0" lvl="0" indent="0" algn="l" defTabSz="914400" rtl="0" eaLnBrk="1" fontAlgn="auto" latinLnBrk="0" hangingPunct="1">
              <a:lnSpc>
                <a:spcPct val="90000"/>
              </a:lnSpc>
              <a:spcBef>
                <a:spcPct val="0"/>
              </a:spcBef>
              <a:spcAft>
                <a:spcPts val="0"/>
              </a:spcAft>
              <a:buClrTx/>
              <a:buSzTx/>
              <a:buFontTx/>
              <a:buNone/>
              <a:tabLst/>
              <a:defRPr/>
            </a:pPr>
            <a:br>
              <a:rPr lang="en-GB" sz="1600" dirty="0"/>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rPr>
              <a:t>Louise Caruso / Pete Watson / Nick Avery</a:t>
            </a:r>
            <a:endParaRPr lang="en-GB" sz="1400" baseline="0" dirty="0">
              <a:solidFill>
                <a:prstClr val="white"/>
              </a:solidFill>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ndParaRPr>
          </a:p>
          <a:p>
            <a:pPr lvl="0">
              <a:defRPr/>
            </a:pPr>
            <a:r>
              <a:rPr lang="en-GB" sz="1400" dirty="0">
                <a:solidFill>
                  <a:prstClr val="white"/>
                </a:solidFill>
                <a:latin typeface="Century Gothic" panose="020B0502020202020204" pitchFamily="34" charset="0"/>
              </a:rPr>
              <a:t>Date updated: 04/08/21</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8" y="2579400"/>
            <a:ext cx="7649494" cy="844549"/>
          </a:xfrm>
        </p:spPr>
        <p:txBody>
          <a:bodyPr>
            <a:noAutofit/>
          </a:bodyPr>
          <a:lstStyle/>
          <a:p>
            <a:pPr algn="l"/>
            <a:r>
              <a:rPr lang="en-GB" sz="2400" dirty="0">
                <a:solidFill>
                  <a:prstClr val="white"/>
                </a:solidFill>
              </a:rPr>
              <a:t>–</a:t>
            </a:r>
            <a:r>
              <a:rPr lang="en-GB" sz="2400" dirty="0" err="1">
                <a:solidFill>
                  <a:prstClr val="white"/>
                </a:solidFill>
              </a:rPr>
              <a:t>ar</a:t>
            </a:r>
            <a:r>
              <a:rPr lang="en-GB" sz="2400" dirty="0">
                <a:solidFill>
                  <a:prstClr val="white"/>
                </a:solidFill>
              </a:rPr>
              <a:t> verbs in 2</a:t>
            </a:r>
            <a:r>
              <a:rPr lang="en-GB" sz="2400" baseline="30000" dirty="0">
                <a:solidFill>
                  <a:prstClr val="white"/>
                </a:solidFill>
              </a:rPr>
              <a:t>nd</a:t>
            </a:r>
            <a:r>
              <a:rPr lang="en-GB" sz="2400" dirty="0">
                <a:solidFill>
                  <a:prstClr val="white"/>
                </a:solidFill>
              </a:rPr>
              <a:t> person singular present (-as)</a:t>
            </a:r>
          </a:p>
          <a:p>
            <a:r>
              <a:rPr lang="en-GB" sz="2400" dirty="0">
                <a:solidFill>
                  <a:prstClr val="white"/>
                </a:solidFill>
              </a:rPr>
              <a:t>–</a:t>
            </a:r>
            <a:r>
              <a:rPr lang="en-GB" sz="2400" dirty="0" err="1">
                <a:solidFill>
                  <a:prstClr val="white"/>
                </a:solidFill>
              </a:rPr>
              <a:t>ar</a:t>
            </a:r>
            <a:r>
              <a:rPr lang="en-GB" sz="2400" dirty="0">
                <a:solidFill>
                  <a:prstClr val="white"/>
                </a:solidFill>
              </a:rPr>
              <a:t> verbs in 2</a:t>
            </a:r>
            <a:r>
              <a:rPr lang="en-GB" sz="2400" baseline="30000" dirty="0">
                <a:solidFill>
                  <a:prstClr val="white"/>
                </a:solidFill>
              </a:rPr>
              <a:t>nd</a:t>
            </a:r>
            <a:r>
              <a:rPr lang="en-GB" sz="2400" dirty="0">
                <a:solidFill>
                  <a:prstClr val="white"/>
                </a:solidFill>
              </a:rPr>
              <a:t> person plural present (-</a:t>
            </a:r>
            <a:r>
              <a:rPr lang="en-GB" sz="2400" dirty="0" err="1">
                <a:solidFill>
                  <a:prstClr val="white"/>
                </a:solidFill>
              </a:rPr>
              <a:t>áis</a:t>
            </a:r>
            <a:r>
              <a:rPr lang="en-GB" sz="2400" dirty="0">
                <a:solidFill>
                  <a:prstClr val="white"/>
                </a:solidFill>
              </a:rPr>
              <a:t>)</a:t>
            </a:r>
            <a:endParaRPr lang="en-US" sz="2400" dirty="0"/>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63537" y="1952625"/>
            <a:ext cx="7853705" cy="844550"/>
          </a:xfrm>
        </p:spPr>
        <p:txBody>
          <a:bodyPr>
            <a:normAutofit/>
          </a:bodyPr>
          <a:lstStyle/>
          <a:p>
            <a:r>
              <a:rPr lang="en-GB" sz="3600" b="1" dirty="0">
                <a:solidFill>
                  <a:prstClr val="white"/>
                </a:solidFill>
              </a:rPr>
              <a:t>Sport and exercise</a:t>
            </a:r>
            <a:endParaRPr lang="en-GB" sz="3600" dirty="0"/>
          </a:p>
        </p:txBody>
      </p:sp>
      <p:pic>
        <p:nvPicPr>
          <p:cNvPr id="5" name="Picture 6" descr="Tennis Court, Tennis, Net, Court, Sport, Field, Grass">
            <a:extLst>
              <a:ext uri="{FF2B5EF4-FFF2-40B4-BE49-F238E27FC236}">
                <a16:creationId xmlns:a16="http://schemas.microsoft.com/office/drawing/2014/main" id="{AC9E3528-E786-4BB2-81DE-E24FBCAE32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5286" y="3642564"/>
            <a:ext cx="2764492" cy="27644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lip art tenis - Clip Art Library">
            <a:extLst>
              <a:ext uri="{FF2B5EF4-FFF2-40B4-BE49-F238E27FC236}">
                <a16:creationId xmlns:a16="http://schemas.microsoft.com/office/drawing/2014/main" id="{2C0D2964-4FAC-4BFE-803D-B38474471935}"/>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745395" y="5396529"/>
            <a:ext cx="854177" cy="3824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Sun, Sunny, Weather, Sunshine, Yellow, Forecast">
            <a:extLst>
              <a:ext uri="{FF2B5EF4-FFF2-40B4-BE49-F238E27FC236}">
                <a16:creationId xmlns:a16="http://schemas.microsoft.com/office/drawing/2014/main" id="{3C8EAFD0-1E92-4ED1-9614-3D77CA507E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26248" y="3736673"/>
            <a:ext cx="619673" cy="624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387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3">
            <a:extLst>
              <a:ext uri="{FF2B5EF4-FFF2-40B4-BE49-F238E27FC236}">
                <a16:creationId xmlns:a16="http://schemas.microsoft.com/office/drawing/2014/main" id="{FED29D64-FA66-7C45-8726-ADC7B5E4C621}"/>
              </a:ext>
            </a:extLst>
          </p:cNvPr>
          <p:cNvSpPr/>
          <p:nvPr/>
        </p:nvSpPr>
        <p:spPr>
          <a:xfrm>
            <a:off x="869435" y="1369919"/>
            <a:ext cx="3442790" cy="112600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0" name="CuadroTexto 7">
            <a:extLst>
              <a:ext uri="{FF2B5EF4-FFF2-40B4-BE49-F238E27FC236}">
                <a16:creationId xmlns:a16="http://schemas.microsoft.com/office/drawing/2014/main" id="{51C1BE4E-6907-1B4A-89E6-B13BD82AA7DA}"/>
              </a:ext>
            </a:extLst>
          </p:cNvPr>
          <p:cNvSpPr txBox="1"/>
          <p:nvPr/>
        </p:nvSpPr>
        <p:spPr>
          <a:xfrm>
            <a:off x="2494229" y="1298243"/>
            <a:ext cx="333746" cy="400110"/>
          </a:xfrm>
          <a:prstGeom prst="rect">
            <a:avLst/>
          </a:prstGeom>
          <a:noFill/>
        </p:spPr>
        <p:txBody>
          <a:bodyPr wrap="none" rtlCol="0">
            <a:spAutoFit/>
          </a:bodyPr>
          <a:lstStyle/>
          <a:p>
            <a:r>
              <a:rPr lang="es-GB" sz="2000" b="1">
                <a:solidFill>
                  <a:schemeClr val="accent5">
                    <a:lumMod val="50000"/>
                  </a:schemeClr>
                </a:solidFill>
              </a:rPr>
              <a:t>B</a:t>
            </a:r>
            <a:endParaRPr lang="es-GB" sz="2000" dirty="0">
              <a:solidFill>
                <a:schemeClr val="accent5">
                  <a:lumMod val="50000"/>
                </a:schemeClr>
              </a:solidFill>
            </a:endParaRPr>
          </a:p>
        </p:txBody>
      </p:sp>
      <p:sp>
        <p:nvSpPr>
          <p:cNvPr id="17" name="CuadroTexto 5">
            <a:extLst>
              <a:ext uri="{FF2B5EF4-FFF2-40B4-BE49-F238E27FC236}">
                <a16:creationId xmlns:a16="http://schemas.microsoft.com/office/drawing/2014/main" id="{D0B255D7-DEA5-2C43-B112-7F3AC9DC7D51}"/>
              </a:ext>
            </a:extLst>
          </p:cNvPr>
          <p:cNvSpPr txBox="1"/>
          <p:nvPr/>
        </p:nvSpPr>
        <p:spPr>
          <a:xfrm>
            <a:off x="833500" y="1325563"/>
            <a:ext cx="373820" cy="400110"/>
          </a:xfrm>
          <a:prstGeom prst="rect">
            <a:avLst/>
          </a:prstGeom>
          <a:noFill/>
        </p:spPr>
        <p:txBody>
          <a:bodyPr wrap="none" rtlCol="0">
            <a:spAutoFit/>
          </a:bodyPr>
          <a:lstStyle/>
          <a:p>
            <a:r>
              <a:rPr lang="es-GB" sz="2000" b="1">
                <a:solidFill>
                  <a:schemeClr val="accent5">
                    <a:lumMod val="50000"/>
                  </a:schemeClr>
                </a:solidFill>
              </a:rPr>
              <a:t>A</a:t>
            </a:r>
            <a:endParaRPr lang="es-GB" sz="2000" dirty="0">
              <a:solidFill>
                <a:schemeClr val="accent5">
                  <a:lumMod val="50000"/>
                </a:schemeClr>
              </a:solidFill>
            </a:endParaRPr>
          </a:p>
        </p:txBody>
      </p:sp>
      <p:sp>
        <p:nvSpPr>
          <p:cNvPr id="20"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2800" b="1" dirty="0">
              <a:solidFill>
                <a:schemeClr val="bg1"/>
              </a:solidFill>
            </a:endParaRPr>
          </a:p>
        </p:txBody>
      </p:sp>
      <p:sp>
        <p:nvSpPr>
          <p:cNvPr id="2" name="Title 1"/>
          <p:cNvSpPr>
            <a:spLocks noGrp="1"/>
          </p:cNvSpPr>
          <p:nvPr>
            <p:ph type="title"/>
          </p:nvPr>
        </p:nvSpPr>
        <p:spPr>
          <a:xfrm>
            <a:off x="0" y="213557"/>
            <a:ext cx="5424616" cy="647577"/>
          </a:xfrm>
        </p:spPr>
        <p:txBody>
          <a:bodyPr>
            <a:noAutofit/>
          </a:bodyPr>
          <a:lstStyle/>
          <a:p>
            <a:r>
              <a:rPr lang="en-GB" sz="2800" b="1" dirty="0" err="1">
                <a:solidFill>
                  <a:schemeClr val="bg1"/>
                </a:solidFill>
              </a:rPr>
              <a:t>Preguntas</a:t>
            </a:r>
            <a:r>
              <a:rPr lang="en-GB" sz="2800" b="1" dirty="0">
                <a:solidFill>
                  <a:schemeClr val="bg1"/>
                </a:solidFill>
              </a:rPr>
              <a:t> </a:t>
            </a:r>
            <a:r>
              <a:rPr lang="en-GB" sz="2800" b="1" dirty="0" err="1">
                <a:solidFill>
                  <a:schemeClr val="bg1"/>
                </a:solidFill>
              </a:rPr>
              <a:t>sobre</a:t>
            </a:r>
            <a:r>
              <a:rPr lang="en-GB" sz="2800" b="1" dirty="0">
                <a:solidFill>
                  <a:schemeClr val="bg1"/>
                </a:solidFill>
              </a:rPr>
              <a:t> el </a:t>
            </a:r>
            <a:r>
              <a:rPr lang="en-GB" sz="2800" b="1" dirty="0" err="1">
                <a:solidFill>
                  <a:schemeClr val="bg1"/>
                </a:solidFill>
              </a:rPr>
              <a:t>deporte</a:t>
            </a:r>
            <a:br>
              <a:rPr lang="en-GB" sz="2800" b="1" dirty="0">
                <a:solidFill>
                  <a:schemeClr val="bg1"/>
                </a:solidFill>
              </a:rPr>
            </a:br>
            <a:endParaRPr lang="en-GB" sz="2800" dirty="0"/>
          </a:p>
        </p:txBody>
      </p:sp>
      <p:sp>
        <p:nvSpPr>
          <p:cNvPr id="21" name="Action Button: Custom 20">
            <a:hlinkClick r:id="" action="ppaction://noaction" highlightClick="1">
              <a:snd r:embed="rId3" name="%C2%BFJuegas al tenis_.wav"/>
            </a:hlinkClick>
          </p:cNvPr>
          <p:cNvSpPr/>
          <p:nvPr/>
        </p:nvSpPr>
        <p:spPr>
          <a:xfrm>
            <a:off x="282149" y="1754603"/>
            <a:ext cx="414926" cy="366847"/>
          </a:xfrm>
          <a:prstGeom prst="actionButtonBlank">
            <a:avLst/>
          </a:prstGeom>
          <a:solidFill>
            <a:schemeClr val="tx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9" name="TextBox 28"/>
          <p:cNvSpPr txBox="1"/>
          <p:nvPr/>
        </p:nvSpPr>
        <p:spPr>
          <a:xfrm>
            <a:off x="757213" y="2536919"/>
            <a:ext cx="4291683" cy="400110"/>
          </a:xfrm>
          <a:prstGeom prst="rect">
            <a:avLst/>
          </a:prstGeom>
          <a:noFill/>
        </p:spPr>
        <p:txBody>
          <a:bodyPr wrap="square" rtlCol="0">
            <a:spAutoFit/>
          </a:bodyPr>
          <a:lstStyle/>
          <a:p>
            <a:r>
              <a:rPr lang="en-GB" sz="2000" b="1" dirty="0"/>
              <a:t>Do you ____________?</a:t>
            </a:r>
          </a:p>
        </p:txBody>
      </p:sp>
      <p:sp>
        <p:nvSpPr>
          <p:cNvPr id="30" name="Oval 29"/>
          <p:cNvSpPr/>
          <p:nvPr/>
        </p:nvSpPr>
        <p:spPr>
          <a:xfrm>
            <a:off x="733010" y="1341185"/>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
        <p:nvSpPr>
          <p:cNvPr id="56" name="TextBox 55"/>
          <p:cNvSpPr txBox="1"/>
          <p:nvPr/>
        </p:nvSpPr>
        <p:spPr>
          <a:xfrm>
            <a:off x="5413544" y="55648"/>
            <a:ext cx="606743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dirty="0">
                <a:latin typeface="Century Gothic" panose="020F0302020204030204"/>
              </a:rPr>
              <a:t>La </a:t>
            </a:r>
            <a:r>
              <a:rPr lang="en-GB" sz="2000" b="1" noProof="0" dirty="0" err="1">
                <a:latin typeface="Century Gothic" panose="020F0302020204030204"/>
              </a:rPr>
              <a:t>profesora</a:t>
            </a:r>
            <a:r>
              <a:rPr lang="en-GB" sz="2000" b="1" noProof="0" dirty="0">
                <a:latin typeface="Century Gothic" panose="020F0302020204030204"/>
              </a:rPr>
              <a:t> </a:t>
            </a:r>
            <a:r>
              <a:rPr lang="en-GB" sz="2000" b="1" noProof="0" dirty="0" err="1">
                <a:latin typeface="Century Gothic" panose="020F0302020204030204"/>
              </a:rPr>
              <a:t>tiene</a:t>
            </a:r>
            <a:r>
              <a:rPr lang="en-GB" sz="2000" b="1" noProof="0" dirty="0">
                <a:latin typeface="Century Gothic" panose="020F0302020204030204"/>
              </a:rPr>
              <a:t> </a:t>
            </a:r>
            <a:r>
              <a:rPr lang="en-GB" sz="2000" b="1" noProof="0" dirty="0" err="1">
                <a:latin typeface="Century Gothic" panose="020F0302020204030204"/>
              </a:rPr>
              <a:t>unas</a:t>
            </a:r>
            <a:r>
              <a:rPr lang="en-GB" sz="2000" b="1" noProof="0" dirty="0">
                <a:latin typeface="Century Gothic" panose="020F0302020204030204"/>
              </a:rPr>
              <a:t> </a:t>
            </a:r>
            <a:r>
              <a:rPr lang="en-GB" sz="2000" b="1" noProof="0" dirty="0" err="1">
                <a:latin typeface="Century Gothic" panose="020F0302020204030204"/>
              </a:rPr>
              <a:t>preguntas</a:t>
            </a:r>
            <a:r>
              <a:rPr lang="en-GB" sz="2000" b="1" noProof="0" dirty="0">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noProof="0" dirty="0">
                <a:latin typeface="Century Gothic" panose="020F0302020204030204"/>
              </a:rPr>
              <a:t>La </a:t>
            </a:r>
            <a:r>
              <a:rPr lang="en-GB" sz="2000" b="1" noProof="0" dirty="0" err="1">
                <a:latin typeface="Century Gothic" panose="020F0302020204030204"/>
              </a:rPr>
              <a:t>pregunta</a:t>
            </a:r>
            <a:r>
              <a:rPr lang="en-GB" sz="2000" b="1" noProof="0" dirty="0">
                <a:latin typeface="Century Gothic" panose="020F0302020204030204"/>
              </a:rPr>
              <a:t>, ¿para </a:t>
            </a:r>
            <a:r>
              <a:rPr lang="en-GB" sz="2000" b="1" noProof="0" dirty="0" err="1">
                <a:latin typeface="Century Gothic" panose="020F0302020204030204"/>
              </a:rPr>
              <a:t>quién</a:t>
            </a:r>
            <a:r>
              <a:rPr lang="en-GB" sz="2000" b="1" noProof="0" dirty="0">
                <a:latin typeface="Century Gothic" panose="020F0302020204030204"/>
              </a:rPr>
              <a:t> 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dirty="0" err="1">
                <a:ln>
                  <a:noFill/>
                </a:ln>
                <a:effectLst/>
                <a:uLnTx/>
                <a:uFillTx/>
                <a:latin typeface="Century Gothic" panose="020F0302020204030204"/>
              </a:rPr>
              <a:t>Elige</a:t>
            </a:r>
            <a:r>
              <a:rPr kumimoji="0" lang="en-GB" sz="2000" b="1" i="0" u="none" strike="noStrike" kern="1200" cap="none" spc="0" normalizeH="0" baseline="0" dirty="0">
                <a:ln>
                  <a:noFill/>
                </a:ln>
                <a:effectLst/>
                <a:uLnTx/>
                <a:uFillTx/>
                <a:latin typeface="Century Gothic" panose="020F0302020204030204"/>
              </a:rPr>
              <a:t> A o B.</a:t>
            </a:r>
            <a:r>
              <a:rPr lang="en-GB" sz="2000" b="1" dirty="0">
                <a:latin typeface="Century Gothic" panose="020F0302020204030204"/>
              </a:rPr>
              <a:t> </a:t>
            </a:r>
            <a:r>
              <a:rPr lang="en-GB" sz="2000" b="1" dirty="0" err="1">
                <a:latin typeface="Century Gothic" panose="020F0302020204030204"/>
              </a:rPr>
              <a:t>Luego</a:t>
            </a:r>
            <a:r>
              <a:rPr lang="en-GB" sz="2000" b="1" dirty="0">
                <a:latin typeface="Century Gothic" panose="020F0302020204030204"/>
              </a:rPr>
              <a:t> </a:t>
            </a:r>
            <a:r>
              <a:rPr lang="en-GB" sz="2000" b="1" dirty="0" err="1">
                <a:latin typeface="Century Gothic" panose="020F0302020204030204"/>
              </a:rPr>
              <a:t>completa</a:t>
            </a:r>
            <a:r>
              <a:rPr lang="en-GB" sz="2000" b="1" dirty="0">
                <a:latin typeface="Century Gothic" panose="020F0302020204030204"/>
              </a:rPr>
              <a:t> la </a:t>
            </a:r>
            <a:r>
              <a:rPr lang="en-GB" sz="2000" b="1" dirty="0" err="1">
                <a:latin typeface="Century Gothic" panose="020F0302020204030204"/>
              </a:rPr>
              <a:t>traducción</a:t>
            </a:r>
            <a:r>
              <a:rPr lang="en-GB" sz="2000" b="1" dirty="0">
                <a:latin typeface="Century Gothic" panose="020F0302020204030204"/>
              </a:rPr>
              <a:t>.</a:t>
            </a:r>
            <a:endParaRPr kumimoji="0" lang="en-GB" sz="2000" b="1" i="0" u="none" strike="noStrike" kern="1200" cap="none" spc="0" normalizeH="0" baseline="0" dirty="0">
              <a:ln>
                <a:noFill/>
              </a:ln>
              <a:effectLst/>
              <a:uLnTx/>
              <a:uFillTx/>
              <a:latin typeface="Century Gothic" panose="020F0302020204030204"/>
            </a:endParaRPr>
          </a:p>
        </p:txBody>
      </p:sp>
      <p:pic>
        <p:nvPicPr>
          <p:cNvPr id="70" name="Picture 69" descr="Shape, circle&#10;&#10;Description automatically generated">
            <a:extLst>
              <a:ext uri="{FF2B5EF4-FFF2-40B4-BE49-F238E27FC236}">
                <a16:creationId xmlns:a16="http://schemas.microsoft.com/office/drawing/2014/main" id="{26981A82-D8EE-4441-B6C1-8FB59A96BE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1513" y="1466428"/>
            <a:ext cx="903913" cy="90391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61102" y="1524549"/>
            <a:ext cx="843444" cy="843444"/>
          </a:xfrm>
          <a:prstGeom prst="rect">
            <a:avLst/>
          </a:prstGeom>
        </p:spPr>
      </p:pic>
      <p:pic>
        <p:nvPicPr>
          <p:cNvPr id="78" name="Picture 77" descr="Shape, circle&#10;&#10;Description automatically generated">
            <a:extLst>
              <a:ext uri="{FF2B5EF4-FFF2-40B4-BE49-F238E27FC236}">
                <a16:creationId xmlns:a16="http://schemas.microsoft.com/office/drawing/2014/main" id="{26981A82-D8EE-4441-B6C1-8FB59A96BE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18718" y="1483553"/>
            <a:ext cx="903913" cy="903913"/>
          </a:xfrm>
          <a:prstGeom prst="rect">
            <a:avLst/>
          </a:prstGeom>
        </p:spPr>
      </p:pic>
      <p:sp>
        <p:nvSpPr>
          <p:cNvPr id="11" name="TextBox 10"/>
          <p:cNvSpPr txBox="1"/>
          <p:nvPr/>
        </p:nvSpPr>
        <p:spPr>
          <a:xfrm>
            <a:off x="1719703" y="2536919"/>
            <a:ext cx="1599016" cy="400110"/>
          </a:xfrm>
          <a:prstGeom prst="rect">
            <a:avLst/>
          </a:prstGeom>
          <a:noFill/>
        </p:spPr>
        <p:txBody>
          <a:bodyPr wrap="square" rtlCol="0">
            <a:spAutoFit/>
          </a:bodyPr>
          <a:lstStyle/>
          <a:p>
            <a:r>
              <a:rPr lang="en-GB" sz="2000" b="1" dirty="0">
                <a:solidFill>
                  <a:schemeClr val="tx2"/>
                </a:solidFill>
              </a:rPr>
              <a:t>play tennis</a:t>
            </a:r>
          </a:p>
        </p:txBody>
      </p:sp>
      <p:sp>
        <p:nvSpPr>
          <p:cNvPr id="79" name="Rectángulo 3">
            <a:extLst>
              <a:ext uri="{FF2B5EF4-FFF2-40B4-BE49-F238E27FC236}">
                <a16:creationId xmlns:a16="http://schemas.microsoft.com/office/drawing/2014/main" id="{FED29D64-FA66-7C45-8726-ADC7B5E4C621}"/>
              </a:ext>
            </a:extLst>
          </p:cNvPr>
          <p:cNvSpPr/>
          <p:nvPr/>
        </p:nvSpPr>
        <p:spPr>
          <a:xfrm>
            <a:off x="868406" y="3070452"/>
            <a:ext cx="3442790" cy="112600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80" name="CuadroTexto 7">
            <a:extLst>
              <a:ext uri="{FF2B5EF4-FFF2-40B4-BE49-F238E27FC236}">
                <a16:creationId xmlns:a16="http://schemas.microsoft.com/office/drawing/2014/main" id="{51C1BE4E-6907-1B4A-89E6-B13BD82AA7DA}"/>
              </a:ext>
            </a:extLst>
          </p:cNvPr>
          <p:cNvSpPr txBox="1"/>
          <p:nvPr/>
        </p:nvSpPr>
        <p:spPr>
          <a:xfrm>
            <a:off x="2493200" y="2998776"/>
            <a:ext cx="333746" cy="400110"/>
          </a:xfrm>
          <a:prstGeom prst="rect">
            <a:avLst/>
          </a:prstGeom>
          <a:noFill/>
        </p:spPr>
        <p:txBody>
          <a:bodyPr wrap="none" rtlCol="0">
            <a:spAutoFit/>
          </a:bodyPr>
          <a:lstStyle/>
          <a:p>
            <a:r>
              <a:rPr lang="es-GB" sz="2000" b="1">
                <a:solidFill>
                  <a:schemeClr val="accent5">
                    <a:lumMod val="50000"/>
                  </a:schemeClr>
                </a:solidFill>
              </a:rPr>
              <a:t>B</a:t>
            </a:r>
            <a:endParaRPr lang="es-GB" sz="2000" dirty="0">
              <a:solidFill>
                <a:schemeClr val="accent5">
                  <a:lumMod val="50000"/>
                </a:schemeClr>
              </a:solidFill>
            </a:endParaRPr>
          </a:p>
        </p:txBody>
      </p:sp>
      <p:sp>
        <p:nvSpPr>
          <p:cNvPr id="81" name="CuadroTexto 5">
            <a:extLst>
              <a:ext uri="{FF2B5EF4-FFF2-40B4-BE49-F238E27FC236}">
                <a16:creationId xmlns:a16="http://schemas.microsoft.com/office/drawing/2014/main" id="{D0B255D7-DEA5-2C43-B112-7F3AC9DC7D51}"/>
              </a:ext>
            </a:extLst>
          </p:cNvPr>
          <p:cNvSpPr txBox="1"/>
          <p:nvPr/>
        </p:nvSpPr>
        <p:spPr>
          <a:xfrm>
            <a:off x="832471" y="3026096"/>
            <a:ext cx="373820" cy="400110"/>
          </a:xfrm>
          <a:prstGeom prst="rect">
            <a:avLst/>
          </a:prstGeom>
          <a:noFill/>
        </p:spPr>
        <p:txBody>
          <a:bodyPr wrap="none" rtlCol="0">
            <a:spAutoFit/>
          </a:bodyPr>
          <a:lstStyle/>
          <a:p>
            <a:r>
              <a:rPr lang="es-GB" sz="2000" b="1">
                <a:solidFill>
                  <a:schemeClr val="accent5">
                    <a:lumMod val="50000"/>
                  </a:schemeClr>
                </a:solidFill>
              </a:rPr>
              <a:t>A</a:t>
            </a:r>
            <a:endParaRPr lang="es-GB" sz="2000" dirty="0">
              <a:solidFill>
                <a:schemeClr val="accent5">
                  <a:lumMod val="50000"/>
                </a:schemeClr>
              </a:solidFill>
            </a:endParaRPr>
          </a:p>
        </p:txBody>
      </p:sp>
      <p:sp>
        <p:nvSpPr>
          <p:cNvPr id="82" name="Action Button: Custom 81">
            <a:hlinkClick r:id="" action="ppaction://noaction" highlightClick="1">
              <a:snd r:embed="rId6" name="%C2%BFpeleas con otros jugadores_.wav"/>
            </a:hlinkClick>
          </p:cNvPr>
          <p:cNvSpPr/>
          <p:nvPr/>
        </p:nvSpPr>
        <p:spPr>
          <a:xfrm>
            <a:off x="281120" y="3455136"/>
            <a:ext cx="414926" cy="366847"/>
          </a:xfrm>
          <a:prstGeom prst="actionButtonBlank">
            <a:avLst/>
          </a:prstGeom>
          <a:solidFill>
            <a:schemeClr val="tx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2</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3" name="TextBox 82"/>
          <p:cNvSpPr txBox="1"/>
          <p:nvPr/>
        </p:nvSpPr>
        <p:spPr>
          <a:xfrm>
            <a:off x="756184" y="4237452"/>
            <a:ext cx="4291683" cy="400110"/>
          </a:xfrm>
          <a:prstGeom prst="rect">
            <a:avLst/>
          </a:prstGeom>
          <a:noFill/>
        </p:spPr>
        <p:txBody>
          <a:bodyPr wrap="square" rtlCol="0">
            <a:spAutoFit/>
          </a:bodyPr>
          <a:lstStyle/>
          <a:p>
            <a:r>
              <a:rPr lang="en-GB" sz="2000" b="1"/>
              <a:t>Do you ______________________?</a:t>
            </a:r>
            <a:endParaRPr lang="en-GB" sz="2000" b="1" dirty="0"/>
          </a:p>
        </p:txBody>
      </p:sp>
      <p:sp>
        <p:nvSpPr>
          <p:cNvPr id="84" name="Oval 83"/>
          <p:cNvSpPr/>
          <p:nvPr/>
        </p:nvSpPr>
        <p:spPr>
          <a:xfrm>
            <a:off x="2394806" y="3005394"/>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5" name="Picture 84" descr="Shape, circle&#10;&#10;Description automatically generated">
            <a:extLst>
              <a:ext uri="{FF2B5EF4-FFF2-40B4-BE49-F238E27FC236}">
                <a16:creationId xmlns:a16="http://schemas.microsoft.com/office/drawing/2014/main" id="{26981A82-D8EE-4441-B6C1-8FB59A96BE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028" y="3223832"/>
            <a:ext cx="903913" cy="903913"/>
          </a:xfrm>
          <a:prstGeom prst="rect">
            <a:avLst/>
          </a:prstGeom>
        </p:spPr>
      </p:pic>
      <p:pic>
        <p:nvPicPr>
          <p:cNvPr id="86" name="Picture 8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2063" y="3259731"/>
            <a:ext cx="843444" cy="843444"/>
          </a:xfrm>
          <a:prstGeom prst="rect">
            <a:avLst/>
          </a:prstGeom>
        </p:spPr>
      </p:pic>
      <p:sp>
        <p:nvSpPr>
          <p:cNvPr id="88" name="TextBox 87"/>
          <p:cNvSpPr txBox="1"/>
          <p:nvPr/>
        </p:nvSpPr>
        <p:spPr>
          <a:xfrm>
            <a:off x="1718673" y="4237452"/>
            <a:ext cx="2960205" cy="400110"/>
          </a:xfrm>
          <a:prstGeom prst="rect">
            <a:avLst/>
          </a:prstGeom>
          <a:noFill/>
        </p:spPr>
        <p:txBody>
          <a:bodyPr wrap="square" rtlCol="0">
            <a:spAutoFit/>
          </a:bodyPr>
          <a:lstStyle/>
          <a:p>
            <a:r>
              <a:rPr lang="en-GB" sz="2000" b="1" dirty="0">
                <a:solidFill>
                  <a:schemeClr val="tx2"/>
                </a:solidFill>
              </a:rPr>
              <a:t>fight with other players</a:t>
            </a:r>
          </a:p>
        </p:txBody>
      </p:sp>
      <p:sp>
        <p:nvSpPr>
          <p:cNvPr id="89" name="Rectángulo 3">
            <a:extLst>
              <a:ext uri="{FF2B5EF4-FFF2-40B4-BE49-F238E27FC236}">
                <a16:creationId xmlns:a16="http://schemas.microsoft.com/office/drawing/2014/main" id="{FED29D64-FA66-7C45-8726-ADC7B5E4C621}"/>
              </a:ext>
            </a:extLst>
          </p:cNvPr>
          <p:cNvSpPr/>
          <p:nvPr/>
        </p:nvSpPr>
        <p:spPr>
          <a:xfrm>
            <a:off x="868406" y="4818945"/>
            <a:ext cx="3442790" cy="112600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90" name="CuadroTexto 7">
            <a:extLst>
              <a:ext uri="{FF2B5EF4-FFF2-40B4-BE49-F238E27FC236}">
                <a16:creationId xmlns:a16="http://schemas.microsoft.com/office/drawing/2014/main" id="{51C1BE4E-6907-1B4A-89E6-B13BD82AA7DA}"/>
              </a:ext>
            </a:extLst>
          </p:cNvPr>
          <p:cNvSpPr txBox="1"/>
          <p:nvPr/>
        </p:nvSpPr>
        <p:spPr>
          <a:xfrm>
            <a:off x="2493200" y="4747269"/>
            <a:ext cx="333746" cy="400110"/>
          </a:xfrm>
          <a:prstGeom prst="rect">
            <a:avLst/>
          </a:prstGeom>
          <a:noFill/>
        </p:spPr>
        <p:txBody>
          <a:bodyPr wrap="none" rtlCol="0">
            <a:spAutoFit/>
          </a:bodyPr>
          <a:lstStyle/>
          <a:p>
            <a:r>
              <a:rPr lang="es-GB" sz="2000" b="1">
                <a:solidFill>
                  <a:schemeClr val="accent5">
                    <a:lumMod val="50000"/>
                  </a:schemeClr>
                </a:solidFill>
              </a:rPr>
              <a:t>B</a:t>
            </a:r>
            <a:endParaRPr lang="es-GB" sz="2000" dirty="0">
              <a:solidFill>
                <a:schemeClr val="accent5">
                  <a:lumMod val="50000"/>
                </a:schemeClr>
              </a:solidFill>
            </a:endParaRPr>
          </a:p>
        </p:txBody>
      </p:sp>
      <p:sp>
        <p:nvSpPr>
          <p:cNvPr id="91" name="CuadroTexto 5">
            <a:extLst>
              <a:ext uri="{FF2B5EF4-FFF2-40B4-BE49-F238E27FC236}">
                <a16:creationId xmlns:a16="http://schemas.microsoft.com/office/drawing/2014/main" id="{D0B255D7-DEA5-2C43-B112-7F3AC9DC7D51}"/>
              </a:ext>
            </a:extLst>
          </p:cNvPr>
          <p:cNvSpPr txBox="1"/>
          <p:nvPr/>
        </p:nvSpPr>
        <p:spPr>
          <a:xfrm>
            <a:off x="832471" y="4774589"/>
            <a:ext cx="373820" cy="400110"/>
          </a:xfrm>
          <a:prstGeom prst="rect">
            <a:avLst/>
          </a:prstGeom>
          <a:noFill/>
        </p:spPr>
        <p:txBody>
          <a:bodyPr wrap="none" rtlCol="0">
            <a:spAutoFit/>
          </a:bodyPr>
          <a:lstStyle/>
          <a:p>
            <a:r>
              <a:rPr lang="es-GB" sz="2000" b="1">
                <a:solidFill>
                  <a:schemeClr val="accent5">
                    <a:lumMod val="50000"/>
                  </a:schemeClr>
                </a:solidFill>
              </a:rPr>
              <a:t>A</a:t>
            </a:r>
            <a:endParaRPr lang="es-GB" sz="2000" dirty="0">
              <a:solidFill>
                <a:schemeClr val="accent5">
                  <a:lumMod val="50000"/>
                </a:schemeClr>
              </a:solidFill>
            </a:endParaRPr>
          </a:p>
        </p:txBody>
      </p:sp>
      <p:sp>
        <p:nvSpPr>
          <p:cNvPr id="92" name="Action Button: Custom 91">
            <a:hlinkClick r:id="" action="ppaction://noaction" highlightClick="1">
              <a:snd r:embed="rId7" name="%C2%BFNecesita%CC%81is mejorar_.wav"/>
            </a:hlinkClick>
          </p:cNvPr>
          <p:cNvSpPr/>
          <p:nvPr/>
        </p:nvSpPr>
        <p:spPr>
          <a:xfrm>
            <a:off x="281120" y="5203629"/>
            <a:ext cx="414926" cy="366847"/>
          </a:xfrm>
          <a:prstGeom prst="actionButtonBlank">
            <a:avLst/>
          </a:prstGeom>
          <a:solidFill>
            <a:schemeClr val="tx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3</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3" name="TextBox 92"/>
          <p:cNvSpPr txBox="1"/>
          <p:nvPr/>
        </p:nvSpPr>
        <p:spPr>
          <a:xfrm>
            <a:off x="756184" y="5985945"/>
            <a:ext cx="4291683" cy="400110"/>
          </a:xfrm>
          <a:prstGeom prst="rect">
            <a:avLst/>
          </a:prstGeom>
          <a:noFill/>
        </p:spPr>
        <p:txBody>
          <a:bodyPr wrap="square" rtlCol="0">
            <a:spAutoFit/>
          </a:bodyPr>
          <a:lstStyle/>
          <a:p>
            <a:r>
              <a:rPr lang="en-GB" sz="2000" b="1"/>
              <a:t>Do you _________________?</a:t>
            </a:r>
            <a:endParaRPr lang="en-GB" sz="2000" b="1" dirty="0"/>
          </a:p>
        </p:txBody>
      </p:sp>
      <p:sp>
        <p:nvSpPr>
          <p:cNvPr id="94" name="Oval 93"/>
          <p:cNvSpPr/>
          <p:nvPr/>
        </p:nvSpPr>
        <p:spPr>
          <a:xfrm>
            <a:off x="2402176" y="4747269"/>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6" name="Picture 9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4726" y="4997206"/>
            <a:ext cx="843444" cy="843444"/>
          </a:xfrm>
          <a:prstGeom prst="rect">
            <a:avLst/>
          </a:prstGeom>
        </p:spPr>
      </p:pic>
      <p:pic>
        <p:nvPicPr>
          <p:cNvPr id="99" name="Picture 9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9306" y="3281625"/>
            <a:ext cx="843444" cy="843444"/>
          </a:xfrm>
          <a:prstGeom prst="rect">
            <a:avLst/>
          </a:prstGeom>
        </p:spPr>
      </p:pic>
      <p:sp>
        <p:nvSpPr>
          <p:cNvPr id="129" name="Rectángulo 3">
            <a:extLst>
              <a:ext uri="{FF2B5EF4-FFF2-40B4-BE49-F238E27FC236}">
                <a16:creationId xmlns:a16="http://schemas.microsoft.com/office/drawing/2014/main" id="{FED29D64-FA66-7C45-8726-ADC7B5E4C621}"/>
              </a:ext>
            </a:extLst>
          </p:cNvPr>
          <p:cNvSpPr/>
          <p:nvPr/>
        </p:nvSpPr>
        <p:spPr>
          <a:xfrm>
            <a:off x="6611755" y="1412928"/>
            <a:ext cx="3442790" cy="112600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30" name="CuadroTexto 7">
            <a:extLst>
              <a:ext uri="{FF2B5EF4-FFF2-40B4-BE49-F238E27FC236}">
                <a16:creationId xmlns:a16="http://schemas.microsoft.com/office/drawing/2014/main" id="{51C1BE4E-6907-1B4A-89E6-B13BD82AA7DA}"/>
              </a:ext>
            </a:extLst>
          </p:cNvPr>
          <p:cNvSpPr txBox="1"/>
          <p:nvPr/>
        </p:nvSpPr>
        <p:spPr>
          <a:xfrm>
            <a:off x="8236549" y="1341252"/>
            <a:ext cx="333746" cy="400110"/>
          </a:xfrm>
          <a:prstGeom prst="rect">
            <a:avLst/>
          </a:prstGeom>
          <a:noFill/>
        </p:spPr>
        <p:txBody>
          <a:bodyPr wrap="none" rtlCol="0">
            <a:spAutoFit/>
          </a:bodyPr>
          <a:lstStyle/>
          <a:p>
            <a:r>
              <a:rPr lang="es-GB" sz="2000" b="1">
                <a:solidFill>
                  <a:schemeClr val="accent5">
                    <a:lumMod val="50000"/>
                  </a:schemeClr>
                </a:solidFill>
              </a:rPr>
              <a:t>B</a:t>
            </a:r>
            <a:endParaRPr lang="es-GB" sz="2000" dirty="0">
              <a:solidFill>
                <a:schemeClr val="accent5">
                  <a:lumMod val="50000"/>
                </a:schemeClr>
              </a:solidFill>
            </a:endParaRPr>
          </a:p>
        </p:txBody>
      </p:sp>
      <p:sp>
        <p:nvSpPr>
          <p:cNvPr id="131" name="CuadroTexto 5">
            <a:extLst>
              <a:ext uri="{FF2B5EF4-FFF2-40B4-BE49-F238E27FC236}">
                <a16:creationId xmlns:a16="http://schemas.microsoft.com/office/drawing/2014/main" id="{D0B255D7-DEA5-2C43-B112-7F3AC9DC7D51}"/>
              </a:ext>
            </a:extLst>
          </p:cNvPr>
          <p:cNvSpPr txBox="1"/>
          <p:nvPr/>
        </p:nvSpPr>
        <p:spPr>
          <a:xfrm>
            <a:off x="6575820" y="1368572"/>
            <a:ext cx="373820" cy="400110"/>
          </a:xfrm>
          <a:prstGeom prst="rect">
            <a:avLst/>
          </a:prstGeom>
          <a:noFill/>
        </p:spPr>
        <p:txBody>
          <a:bodyPr wrap="none" rtlCol="0">
            <a:spAutoFit/>
          </a:bodyPr>
          <a:lstStyle/>
          <a:p>
            <a:r>
              <a:rPr lang="es-GB" sz="2000" b="1">
                <a:solidFill>
                  <a:schemeClr val="accent5">
                    <a:lumMod val="50000"/>
                  </a:schemeClr>
                </a:solidFill>
              </a:rPr>
              <a:t>A</a:t>
            </a:r>
            <a:endParaRPr lang="es-GB" sz="2000" dirty="0">
              <a:solidFill>
                <a:schemeClr val="accent5">
                  <a:lumMod val="50000"/>
                </a:schemeClr>
              </a:solidFill>
            </a:endParaRPr>
          </a:p>
        </p:txBody>
      </p:sp>
      <p:sp>
        <p:nvSpPr>
          <p:cNvPr id="132" name="Action Button: Custom 131">
            <a:hlinkClick r:id="" action="ppaction://noaction" highlightClick="1">
              <a:snd r:embed="rId8" name="%C2%BFGana%CC%81is siempre_.wav"/>
            </a:hlinkClick>
          </p:cNvPr>
          <p:cNvSpPr/>
          <p:nvPr/>
        </p:nvSpPr>
        <p:spPr>
          <a:xfrm>
            <a:off x="6024469" y="1797612"/>
            <a:ext cx="414926" cy="366847"/>
          </a:xfrm>
          <a:prstGeom prst="actionButtonBlank">
            <a:avLst/>
          </a:prstGeom>
          <a:solidFill>
            <a:schemeClr val="tx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4</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3" name="TextBox 132"/>
          <p:cNvSpPr txBox="1"/>
          <p:nvPr/>
        </p:nvSpPr>
        <p:spPr>
          <a:xfrm>
            <a:off x="6499533" y="2579928"/>
            <a:ext cx="5428610" cy="400110"/>
          </a:xfrm>
          <a:prstGeom prst="rect">
            <a:avLst/>
          </a:prstGeom>
          <a:noFill/>
        </p:spPr>
        <p:txBody>
          <a:bodyPr wrap="square" rtlCol="0">
            <a:spAutoFit/>
          </a:bodyPr>
          <a:lstStyle/>
          <a:p>
            <a:r>
              <a:rPr lang="en-GB" sz="2000" b="1" dirty="0"/>
              <a:t>Do you ______________?</a:t>
            </a:r>
          </a:p>
        </p:txBody>
      </p:sp>
      <p:sp>
        <p:nvSpPr>
          <p:cNvPr id="134" name="Oval 133"/>
          <p:cNvSpPr/>
          <p:nvPr/>
        </p:nvSpPr>
        <p:spPr>
          <a:xfrm>
            <a:off x="6475330" y="1384194"/>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9" name="Rectángulo 3">
            <a:extLst>
              <a:ext uri="{FF2B5EF4-FFF2-40B4-BE49-F238E27FC236}">
                <a16:creationId xmlns:a16="http://schemas.microsoft.com/office/drawing/2014/main" id="{FED29D64-FA66-7C45-8726-ADC7B5E4C621}"/>
              </a:ext>
            </a:extLst>
          </p:cNvPr>
          <p:cNvSpPr/>
          <p:nvPr/>
        </p:nvSpPr>
        <p:spPr>
          <a:xfrm>
            <a:off x="6610726" y="3113461"/>
            <a:ext cx="3442790" cy="112600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40" name="CuadroTexto 7">
            <a:extLst>
              <a:ext uri="{FF2B5EF4-FFF2-40B4-BE49-F238E27FC236}">
                <a16:creationId xmlns:a16="http://schemas.microsoft.com/office/drawing/2014/main" id="{51C1BE4E-6907-1B4A-89E6-B13BD82AA7DA}"/>
              </a:ext>
            </a:extLst>
          </p:cNvPr>
          <p:cNvSpPr txBox="1"/>
          <p:nvPr/>
        </p:nvSpPr>
        <p:spPr>
          <a:xfrm>
            <a:off x="8235520" y="3041785"/>
            <a:ext cx="333746" cy="400110"/>
          </a:xfrm>
          <a:prstGeom prst="rect">
            <a:avLst/>
          </a:prstGeom>
          <a:noFill/>
        </p:spPr>
        <p:txBody>
          <a:bodyPr wrap="none" rtlCol="0">
            <a:spAutoFit/>
          </a:bodyPr>
          <a:lstStyle/>
          <a:p>
            <a:r>
              <a:rPr lang="es-GB" sz="2000" b="1">
                <a:solidFill>
                  <a:schemeClr val="accent5">
                    <a:lumMod val="50000"/>
                  </a:schemeClr>
                </a:solidFill>
              </a:rPr>
              <a:t>B</a:t>
            </a:r>
            <a:endParaRPr lang="es-GB" sz="2000" dirty="0">
              <a:solidFill>
                <a:schemeClr val="accent5">
                  <a:lumMod val="50000"/>
                </a:schemeClr>
              </a:solidFill>
            </a:endParaRPr>
          </a:p>
        </p:txBody>
      </p:sp>
      <p:sp>
        <p:nvSpPr>
          <p:cNvPr id="141" name="CuadroTexto 5">
            <a:extLst>
              <a:ext uri="{FF2B5EF4-FFF2-40B4-BE49-F238E27FC236}">
                <a16:creationId xmlns:a16="http://schemas.microsoft.com/office/drawing/2014/main" id="{D0B255D7-DEA5-2C43-B112-7F3AC9DC7D51}"/>
              </a:ext>
            </a:extLst>
          </p:cNvPr>
          <p:cNvSpPr txBox="1"/>
          <p:nvPr/>
        </p:nvSpPr>
        <p:spPr>
          <a:xfrm>
            <a:off x="6574791" y="3069105"/>
            <a:ext cx="373820" cy="400110"/>
          </a:xfrm>
          <a:prstGeom prst="rect">
            <a:avLst/>
          </a:prstGeom>
          <a:noFill/>
        </p:spPr>
        <p:txBody>
          <a:bodyPr wrap="none" rtlCol="0">
            <a:spAutoFit/>
          </a:bodyPr>
          <a:lstStyle/>
          <a:p>
            <a:r>
              <a:rPr lang="es-GB" sz="2000" b="1">
                <a:solidFill>
                  <a:schemeClr val="accent5">
                    <a:lumMod val="50000"/>
                  </a:schemeClr>
                </a:solidFill>
              </a:rPr>
              <a:t>A</a:t>
            </a:r>
            <a:endParaRPr lang="es-GB" sz="2000" dirty="0">
              <a:solidFill>
                <a:schemeClr val="accent5">
                  <a:lumMod val="50000"/>
                </a:schemeClr>
              </a:solidFill>
            </a:endParaRPr>
          </a:p>
        </p:txBody>
      </p:sp>
      <p:sp>
        <p:nvSpPr>
          <p:cNvPr id="142" name="Action Button: Custom 141">
            <a:hlinkClick r:id="" action="ppaction://noaction" highlightClick="1">
              <a:snd r:embed="rId9" name="%C2%BFInvitas a Hugo a los partidos_.wav"/>
            </a:hlinkClick>
          </p:cNvPr>
          <p:cNvSpPr/>
          <p:nvPr/>
        </p:nvSpPr>
        <p:spPr>
          <a:xfrm>
            <a:off x="6023440" y="3498145"/>
            <a:ext cx="414926" cy="366847"/>
          </a:xfrm>
          <a:prstGeom prst="actionButtonBlank">
            <a:avLst/>
          </a:prstGeom>
          <a:solidFill>
            <a:schemeClr val="tx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5</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3" name="TextBox 142"/>
          <p:cNvSpPr txBox="1"/>
          <p:nvPr/>
        </p:nvSpPr>
        <p:spPr>
          <a:xfrm>
            <a:off x="6498504" y="4280461"/>
            <a:ext cx="5854542" cy="400110"/>
          </a:xfrm>
          <a:prstGeom prst="rect">
            <a:avLst/>
          </a:prstGeom>
          <a:noFill/>
        </p:spPr>
        <p:txBody>
          <a:bodyPr wrap="square" rtlCol="0">
            <a:spAutoFit/>
          </a:bodyPr>
          <a:lstStyle/>
          <a:p>
            <a:r>
              <a:rPr lang="en-GB" sz="2000" b="1" dirty="0"/>
              <a:t>Do </a:t>
            </a:r>
            <a:r>
              <a:rPr lang="en-GB" sz="2000" b="1"/>
              <a:t>you _________________________________?</a:t>
            </a:r>
            <a:endParaRPr lang="en-GB" sz="2000" b="1" dirty="0"/>
          </a:p>
        </p:txBody>
      </p:sp>
      <p:sp>
        <p:nvSpPr>
          <p:cNvPr id="144" name="Oval 143"/>
          <p:cNvSpPr/>
          <p:nvPr/>
        </p:nvSpPr>
        <p:spPr>
          <a:xfrm>
            <a:off x="6563924" y="3082001"/>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Rectángulo 3">
            <a:extLst>
              <a:ext uri="{FF2B5EF4-FFF2-40B4-BE49-F238E27FC236}">
                <a16:creationId xmlns:a16="http://schemas.microsoft.com/office/drawing/2014/main" id="{FED29D64-FA66-7C45-8726-ADC7B5E4C621}"/>
              </a:ext>
            </a:extLst>
          </p:cNvPr>
          <p:cNvSpPr/>
          <p:nvPr/>
        </p:nvSpPr>
        <p:spPr>
          <a:xfrm>
            <a:off x="6610726" y="4861954"/>
            <a:ext cx="3442790" cy="112600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GB"/>
          </a:p>
        </p:txBody>
      </p:sp>
      <p:sp>
        <p:nvSpPr>
          <p:cNvPr id="149" name="CuadroTexto 7">
            <a:extLst>
              <a:ext uri="{FF2B5EF4-FFF2-40B4-BE49-F238E27FC236}">
                <a16:creationId xmlns:a16="http://schemas.microsoft.com/office/drawing/2014/main" id="{51C1BE4E-6907-1B4A-89E6-B13BD82AA7DA}"/>
              </a:ext>
            </a:extLst>
          </p:cNvPr>
          <p:cNvSpPr txBox="1"/>
          <p:nvPr/>
        </p:nvSpPr>
        <p:spPr>
          <a:xfrm>
            <a:off x="8235520" y="4790278"/>
            <a:ext cx="333746" cy="400110"/>
          </a:xfrm>
          <a:prstGeom prst="rect">
            <a:avLst/>
          </a:prstGeom>
          <a:noFill/>
        </p:spPr>
        <p:txBody>
          <a:bodyPr wrap="none" rtlCol="0">
            <a:spAutoFit/>
          </a:bodyPr>
          <a:lstStyle/>
          <a:p>
            <a:r>
              <a:rPr lang="es-GB" sz="2000" b="1">
                <a:solidFill>
                  <a:schemeClr val="accent5">
                    <a:lumMod val="50000"/>
                  </a:schemeClr>
                </a:solidFill>
              </a:rPr>
              <a:t>B</a:t>
            </a:r>
            <a:endParaRPr lang="es-GB" sz="2000" dirty="0">
              <a:solidFill>
                <a:schemeClr val="accent5">
                  <a:lumMod val="50000"/>
                </a:schemeClr>
              </a:solidFill>
            </a:endParaRPr>
          </a:p>
        </p:txBody>
      </p:sp>
      <p:sp>
        <p:nvSpPr>
          <p:cNvPr id="150" name="CuadroTexto 5">
            <a:extLst>
              <a:ext uri="{FF2B5EF4-FFF2-40B4-BE49-F238E27FC236}">
                <a16:creationId xmlns:a16="http://schemas.microsoft.com/office/drawing/2014/main" id="{D0B255D7-DEA5-2C43-B112-7F3AC9DC7D51}"/>
              </a:ext>
            </a:extLst>
          </p:cNvPr>
          <p:cNvSpPr txBox="1"/>
          <p:nvPr/>
        </p:nvSpPr>
        <p:spPr>
          <a:xfrm>
            <a:off x="6574791" y="4817598"/>
            <a:ext cx="373820" cy="400110"/>
          </a:xfrm>
          <a:prstGeom prst="rect">
            <a:avLst/>
          </a:prstGeom>
          <a:noFill/>
        </p:spPr>
        <p:txBody>
          <a:bodyPr wrap="none" rtlCol="0">
            <a:spAutoFit/>
          </a:bodyPr>
          <a:lstStyle/>
          <a:p>
            <a:r>
              <a:rPr lang="es-GB" sz="2000" b="1">
                <a:solidFill>
                  <a:schemeClr val="accent5">
                    <a:lumMod val="50000"/>
                  </a:schemeClr>
                </a:solidFill>
              </a:rPr>
              <a:t>A</a:t>
            </a:r>
            <a:endParaRPr lang="es-GB" sz="2000" dirty="0">
              <a:solidFill>
                <a:schemeClr val="accent5">
                  <a:lumMod val="50000"/>
                </a:schemeClr>
              </a:solidFill>
            </a:endParaRPr>
          </a:p>
        </p:txBody>
      </p:sp>
      <p:sp>
        <p:nvSpPr>
          <p:cNvPr id="151" name="Action Button: Custom 150">
            <a:hlinkClick r:id="" action="ppaction://noaction" highlightClick="1">
              <a:snd r:embed="rId10" name="%C2%BFOrganizas partidos contra tus amigos_.wav"/>
            </a:hlinkClick>
          </p:cNvPr>
          <p:cNvSpPr/>
          <p:nvPr/>
        </p:nvSpPr>
        <p:spPr>
          <a:xfrm>
            <a:off x="6023440" y="5246638"/>
            <a:ext cx="414926" cy="366847"/>
          </a:xfrm>
          <a:prstGeom prst="actionButtonBlank">
            <a:avLst/>
          </a:prstGeom>
          <a:solidFill>
            <a:schemeClr val="tx2"/>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2" name="TextBox 151"/>
          <p:cNvSpPr txBox="1"/>
          <p:nvPr/>
        </p:nvSpPr>
        <p:spPr>
          <a:xfrm>
            <a:off x="6186278" y="6015542"/>
            <a:ext cx="6005721" cy="400110"/>
          </a:xfrm>
          <a:prstGeom prst="rect">
            <a:avLst/>
          </a:prstGeom>
          <a:noFill/>
        </p:spPr>
        <p:txBody>
          <a:bodyPr wrap="square" rtlCol="0">
            <a:spAutoFit/>
          </a:bodyPr>
          <a:lstStyle/>
          <a:p>
            <a:r>
              <a:rPr lang="en-GB" sz="2000" b="1" dirty="0"/>
              <a:t>Do you _____________________________________?</a:t>
            </a:r>
          </a:p>
        </p:txBody>
      </p:sp>
      <p:sp>
        <p:nvSpPr>
          <p:cNvPr id="153" name="Oval 152"/>
          <p:cNvSpPr/>
          <p:nvPr/>
        </p:nvSpPr>
        <p:spPr>
          <a:xfrm>
            <a:off x="8119218" y="4796896"/>
            <a:ext cx="507219" cy="413990"/>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8" name="Picture 1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3301" y="5048698"/>
            <a:ext cx="843444" cy="843444"/>
          </a:xfrm>
          <a:prstGeom prst="rect">
            <a:avLst/>
          </a:prstGeom>
        </p:spPr>
      </p:pic>
      <p:pic>
        <p:nvPicPr>
          <p:cNvPr id="159" name="Picture 158" descr="Shape, circle&#10;&#10;Description automatically generated">
            <a:extLst>
              <a:ext uri="{FF2B5EF4-FFF2-40B4-BE49-F238E27FC236}">
                <a16:creationId xmlns:a16="http://schemas.microsoft.com/office/drawing/2014/main" id="{26981A82-D8EE-4441-B6C1-8FB59A96BE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80917" y="5007702"/>
            <a:ext cx="903913" cy="903913"/>
          </a:xfrm>
          <a:prstGeom prst="rect">
            <a:avLst/>
          </a:prstGeom>
        </p:spPr>
      </p:pic>
      <p:pic>
        <p:nvPicPr>
          <p:cNvPr id="160" name="Picture 159" descr="Shape, circle&#10;&#10;Description automatically generated">
            <a:extLst>
              <a:ext uri="{FF2B5EF4-FFF2-40B4-BE49-F238E27FC236}">
                <a16:creationId xmlns:a16="http://schemas.microsoft.com/office/drawing/2014/main" id="{26981A82-D8EE-4441-B6C1-8FB59A96BE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33598" y="1649770"/>
            <a:ext cx="903913" cy="903913"/>
          </a:xfrm>
          <a:prstGeom prst="rect">
            <a:avLst/>
          </a:prstGeom>
        </p:spPr>
      </p:pic>
      <p:pic>
        <p:nvPicPr>
          <p:cNvPr id="161" name="Picture 16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1851" y="1633605"/>
            <a:ext cx="843444" cy="843444"/>
          </a:xfrm>
          <a:prstGeom prst="rect">
            <a:avLst/>
          </a:prstGeom>
        </p:spPr>
      </p:pic>
      <p:pic>
        <p:nvPicPr>
          <p:cNvPr id="162" name="Picture 1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63198" y="1622544"/>
            <a:ext cx="843444" cy="843444"/>
          </a:xfrm>
          <a:prstGeom prst="rect">
            <a:avLst/>
          </a:prstGeom>
        </p:spPr>
      </p:pic>
      <p:pic>
        <p:nvPicPr>
          <p:cNvPr id="163" name="Picture 1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23412" y="3266637"/>
            <a:ext cx="843444" cy="843444"/>
          </a:xfrm>
          <a:prstGeom prst="rect">
            <a:avLst/>
          </a:prstGeom>
        </p:spPr>
      </p:pic>
      <p:pic>
        <p:nvPicPr>
          <p:cNvPr id="164" name="Picture 1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91987" y="3318129"/>
            <a:ext cx="843444" cy="843444"/>
          </a:xfrm>
          <a:prstGeom prst="rect">
            <a:avLst/>
          </a:prstGeom>
        </p:spPr>
      </p:pic>
      <p:pic>
        <p:nvPicPr>
          <p:cNvPr id="165" name="Picture 164" descr="Shape, circle&#10;&#10;Description automatically generated">
            <a:extLst>
              <a:ext uri="{FF2B5EF4-FFF2-40B4-BE49-F238E27FC236}">
                <a16:creationId xmlns:a16="http://schemas.microsoft.com/office/drawing/2014/main" id="{26981A82-D8EE-4441-B6C1-8FB59A96BE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49603" y="3277133"/>
            <a:ext cx="903913" cy="903913"/>
          </a:xfrm>
          <a:prstGeom prst="rect">
            <a:avLst/>
          </a:prstGeom>
        </p:spPr>
      </p:pic>
      <p:pic>
        <p:nvPicPr>
          <p:cNvPr id="169" name="Picture 168" descr="Shape, circle&#10;&#10;Description automatically generated">
            <a:extLst>
              <a:ext uri="{FF2B5EF4-FFF2-40B4-BE49-F238E27FC236}">
                <a16:creationId xmlns:a16="http://schemas.microsoft.com/office/drawing/2014/main" id="{26981A82-D8EE-4441-B6C1-8FB59A96BE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91131" y="5067591"/>
            <a:ext cx="903913" cy="903913"/>
          </a:xfrm>
          <a:prstGeom prst="rect">
            <a:avLst/>
          </a:prstGeom>
        </p:spPr>
      </p:pic>
      <p:pic>
        <p:nvPicPr>
          <p:cNvPr id="170" name="Picture 1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29384" y="5051426"/>
            <a:ext cx="843444" cy="843444"/>
          </a:xfrm>
          <a:prstGeom prst="rect">
            <a:avLst/>
          </a:prstGeom>
        </p:spPr>
      </p:pic>
      <p:pic>
        <p:nvPicPr>
          <p:cNvPr id="171" name="Picture 170" descr="Shape, circle&#10;&#10;Description automatically generated">
            <a:extLst>
              <a:ext uri="{FF2B5EF4-FFF2-40B4-BE49-F238E27FC236}">
                <a16:creationId xmlns:a16="http://schemas.microsoft.com/office/drawing/2014/main" id="{26981A82-D8EE-4441-B6C1-8FB59A96BE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48072" y="5040215"/>
            <a:ext cx="903913" cy="903913"/>
          </a:xfrm>
          <a:prstGeom prst="rect">
            <a:avLst/>
          </a:prstGeom>
        </p:spPr>
      </p:pic>
      <p:sp>
        <p:nvSpPr>
          <p:cNvPr id="173" name="TextBox 172"/>
          <p:cNvSpPr txBox="1"/>
          <p:nvPr/>
        </p:nvSpPr>
        <p:spPr>
          <a:xfrm>
            <a:off x="1729418" y="5973683"/>
            <a:ext cx="2960205" cy="400110"/>
          </a:xfrm>
          <a:prstGeom prst="rect">
            <a:avLst/>
          </a:prstGeom>
          <a:noFill/>
        </p:spPr>
        <p:txBody>
          <a:bodyPr wrap="square" rtlCol="0">
            <a:spAutoFit/>
          </a:bodyPr>
          <a:lstStyle/>
          <a:p>
            <a:r>
              <a:rPr lang="en-GB" sz="2000" b="1" dirty="0">
                <a:solidFill>
                  <a:schemeClr val="tx2"/>
                </a:solidFill>
              </a:rPr>
              <a:t>need to improve</a:t>
            </a:r>
          </a:p>
        </p:txBody>
      </p:sp>
      <p:sp>
        <p:nvSpPr>
          <p:cNvPr id="14" name="TextBox 13"/>
          <p:cNvSpPr txBox="1"/>
          <p:nvPr/>
        </p:nvSpPr>
        <p:spPr>
          <a:xfrm>
            <a:off x="4373177" y="1093238"/>
            <a:ext cx="1161777" cy="461665"/>
          </a:xfrm>
          <a:prstGeom prst="rect">
            <a:avLst/>
          </a:prstGeom>
          <a:noFill/>
        </p:spPr>
        <p:txBody>
          <a:bodyPr wrap="square" rtlCol="0">
            <a:spAutoFit/>
          </a:bodyPr>
          <a:lstStyle/>
          <a:p>
            <a:r>
              <a:rPr lang="en-GB" sz="2400" b="1" dirty="0"/>
              <a:t>verbo</a:t>
            </a:r>
          </a:p>
        </p:txBody>
      </p:sp>
      <p:sp>
        <p:nvSpPr>
          <p:cNvPr id="174" name="TextBox 173"/>
          <p:cNvSpPr txBox="1"/>
          <p:nvPr/>
        </p:nvSpPr>
        <p:spPr>
          <a:xfrm>
            <a:off x="4400000" y="1765337"/>
            <a:ext cx="1161777" cy="400110"/>
          </a:xfrm>
          <a:prstGeom prst="rect">
            <a:avLst/>
          </a:prstGeom>
          <a:noFill/>
        </p:spPr>
        <p:txBody>
          <a:bodyPr wrap="square" rtlCol="0">
            <a:spAutoFit/>
          </a:bodyPr>
          <a:lstStyle/>
          <a:p>
            <a:r>
              <a:rPr lang="en-GB" sz="2000" dirty="0" err="1"/>
              <a:t>jueg</a:t>
            </a:r>
            <a:r>
              <a:rPr lang="en-GB" sz="2000" b="1" dirty="0" err="1"/>
              <a:t>as</a:t>
            </a:r>
            <a:endParaRPr lang="en-GB" sz="2000" b="1" dirty="0"/>
          </a:p>
        </p:txBody>
      </p:sp>
      <p:sp>
        <p:nvSpPr>
          <p:cNvPr id="175" name="TextBox 174"/>
          <p:cNvSpPr txBox="1"/>
          <p:nvPr/>
        </p:nvSpPr>
        <p:spPr>
          <a:xfrm>
            <a:off x="4381545" y="3455136"/>
            <a:ext cx="1161777" cy="400110"/>
          </a:xfrm>
          <a:prstGeom prst="rect">
            <a:avLst/>
          </a:prstGeom>
          <a:noFill/>
        </p:spPr>
        <p:txBody>
          <a:bodyPr wrap="square" rtlCol="0">
            <a:spAutoFit/>
          </a:bodyPr>
          <a:lstStyle/>
          <a:p>
            <a:r>
              <a:rPr lang="en-GB" sz="2000" dirty="0" err="1"/>
              <a:t>pele</a:t>
            </a:r>
            <a:r>
              <a:rPr lang="en-GB" sz="2000" b="1" dirty="0" err="1"/>
              <a:t>as</a:t>
            </a:r>
            <a:endParaRPr lang="en-GB" sz="2000" b="1" dirty="0"/>
          </a:p>
        </p:txBody>
      </p:sp>
      <p:sp>
        <p:nvSpPr>
          <p:cNvPr id="176" name="TextBox 175"/>
          <p:cNvSpPr txBox="1"/>
          <p:nvPr/>
        </p:nvSpPr>
        <p:spPr>
          <a:xfrm>
            <a:off x="4373177" y="5213375"/>
            <a:ext cx="1633260" cy="400110"/>
          </a:xfrm>
          <a:prstGeom prst="rect">
            <a:avLst/>
          </a:prstGeom>
          <a:noFill/>
        </p:spPr>
        <p:txBody>
          <a:bodyPr wrap="square" rtlCol="0">
            <a:spAutoFit/>
          </a:bodyPr>
          <a:lstStyle/>
          <a:p>
            <a:r>
              <a:rPr lang="en-GB" sz="2000" dirty="0" err="1"/>
              <a:t>necesit</a:t>
            </a:r>
            <a:r>
              <a:rPr lang="en-GB" sz="2000" b="1" dirty="0" err="1"/>
              <a:t>áis</a:t>
            </a:r>
            <a:endParaRPr lang="en-GB" sz="2000" b="1" dirty="0"/>
          </a:p>
        </p:txBody>
      </p:sp>
      <p:sp>
        <p:nvSpPr>
          <p:cNvPr id="177" name="TextBox 176"/>
          <p:cNvSpPr txBox="1"/>
          <p:nvPr/>
        </p:nvSpPr>
        <p:spPr>
          <a:xfrm>
            <a:off x="10156374" y="1083492"/>
            <a:ext cx="1161777" cy="461665"/>
          </a:xfrm>
          <a:prstGeom prst="rect">
            <a:avLst/>
          </a:prstGeom>
          <a:noFill/>
        </p:spPr>
        <p:txBody>
          <a:bodyPr wrap="square" rtlCol="0">
            <a:spAutoFit/>
          </a:bodyPr>
          <a:lstStyle/>
          <a:p>
            <a:r>
              <a:rPr lang="en-GB" sz="2400" b="1" dirty="0"/>
              <a:t>verbo</a:t>
            </a:r>
          </a:p>
        </p:txBody>
      </p:sp>
      <p:sp>
        <p:nvSpPr>
          <p:cNvPr id="178" name="TextBox 177"/>
          <p:cNvSpPr txBox="1"/>
          <p:nvPr/>
        </p:nvSpPr>
        <p:spPr>
          <a:xfrm>
            <a:off x="10183197" y="1755591"/>
            <a:ext cx="1272203" cy="400110"/>
          </a:xfrm>
          <a:prstGeom prst="rect">
            <a:avLst/>
          </a:prstGeom>
          <a:noFill/>
        </p:spPr>
        <p:txBody>
          <a:bodyPr wrap="square" rtlCol="0">
            <a:spAutoFit/>
          </a:bodyPr>
          <a:lstStyle/>
          <a:p>
            <a:r>
              <a:rPr lang="en-GB" sz="2000"/>
              <a:t>gan</a:t>
            </a:r>
            <a:r>
              <a:rPr lang="en-GB" sz="2000" b="1"/>
              <a:t>áis</a:t>
            </a:r>
            <a:endParaRPr lang="en-GB" sz="2000" dirty="0"/>
          </a:p>
        </p:txBody>
      </p:sp>
      <p:sp>
        <p:nvSpPr>
          <p:cNvPr id="179" name="TextBox 178"/>
          <p:cNvSpPr txBox="1"/>
          <p:nvPr/>
        </p:nvSpPr>
        <p:spPr>
          <a:xfrm>
            <a:off x="10164742" y="3445390"/>
            <a:ext cx="1624892" cy="400110"/>
          </a:xfrm>
          <a:prstGeom prst="rect">
            <a:avLst/>
          </a:prstGeom>
          <a:noFill/>
        </p:spPr>
        <p:txBody>
          <a:bodyPr wrap="square" rtlCol="0">
            <a:spAutoFit/>
          </a:bodyPr>
          <a:lstStyle/>
          <a:p>
            <a:r>
              <a:rPr lang="en-GB" sz="2000"/>
              <a:t>invit</a:t>
            </a:r>
            <a:r>
              <a:rPr lang="en-GB" sz="2000" b="1"/>
              <a:t>as</a:t>
            </a:r>
            <a:endParaRPr lang="en-GB" sz="2000" dirty="0"/>
          </a:p>
        </p:txBody>
      </p:sp>
      <p:sp>
        <p:nvSpPr>
          <p:cNvPr id="180" name="TextBox 179"/>
          <p:cNvSpPr txBox="1"/>
          <p:nvPr/>
        </p:nvSpPr>
        <p:spPr>
          <a:xfrm>
            <a:off x="10156374" y="5203629"/>
            <a:ext cx="1633260" cy="400110"/>
          </a:xfrm>
          <a:prstGeom prst="rect">
            <a:avLst/>
          </a:prstGeom>
          <a:noFill/>
        </p:spPr>
        <p:txBody>
          <a:bodyPr wrap="square" rtlCol="0">
            <a:spAutoFit/>
          </a:bodyPr>
          <a:lstStyle/>
          <a:p>
            <a:r>
              <a:rPr lang="en-GB" sz="2000"/>
              <a:t>organiz</a:t>
            </a:r>
            <a:r>
              <a:rPr lang="en-GB" sz="2000" b="1"/>
              <a:t>as</a:t>
            </a:r>
            <a:endParaRPr lang="en-GB" sz="2000" dirty="0"/>
          </a:p>
        </p:txBody>
      </p:sp>
      <p:sp>
        <p:nvSpPr>
          <p:cNvPr id="73" name="TextBox 72">
            <a:extLst>
              <a:ext uri="{FF2B5EF4-FFF2-40B4-BE49-F238E27FC236}">
                <a16:creationId xmlns:a16="http://schemas.microsoft.com/office/drawing/2014/main" id="{57269F34-7563-0F4B-9BA3-B6BC892D2534}"/>
              </a:ext>
            </a:extLst>
          </p:cNvPr>
          <p:cNvSpPr txBox="1"/>
          <p:nvPr/>
        </p:nvSpPr>
        <p:spPr>
          <a:xfrm>
            <a:off x="7637511" y="2569686"/>
            <a:ext cx="2518863" cy="400110"/>
          </a:xfrm>
          <a:prstGeom prst="rect">
            <a:avLst/>
          </a:prstGeom>
          <a:noFill/>
        </p:spPr>
        <p:txBody>
          <a:bodyPr wrap="square" rtlCol="0">
            <a:spAutoFit/>
          </a:bodyPr>
          <a:lstStyle/>
          <a:p>
            <a:r>
              <a:rPr lang="en-GB" sz="2000" b="1" dirty="0">
                <a:solidFill>
                  <a:schemeClr val="tx2"/>
                </a:solidFill>
              </a:rPr>
              <a:t>always win</a:t>
            </a:r>
          </a:p>
        </p:txBody>
      </p:sp>
      <p:sp>
        <p:nvSpPr>
          <p:cNvPr id="74" name="TextBox 73">
            <a:extLst>
              <a:ext uri="{FF2B5EF4-FFF2-40B4-BE49-F238E27FC236}">
                <a16:creationId xmlns:a16="http://schemas.microsoft.com/office/drawing/2014/main" id="{F8579F64-9AD1-E948-8431-E4FD57772AAF}"/>
              </a:ext>
            </a:extLst>
          </p:cNvPr>
          <p:cNvSpPr txBox="1"/>
          <p:nvPr/>
        </p:nvSpPr>
        <p:spPr>
          <a:xfrm>
            <a:off x="7471851" y="4282668"/>
            <a:ext cx="4401291" cy="400110"/>
          </a:xfrm>
          <a:prstGeom prst="rect">
            <a:avLst/>
          </a:prstGeom>
          <a:noFill/>
        </p:spPr>
        <p:txBody>
          <a:bodyPr wrap="square" rtlCol="0">
            <a:spAutoFit/>
          </a:bodyPr>
          <a:lstStyle/>
          <a:p>
            <a:r>
              <a:rPr lang="en-GB" sz="2000" b="1" dirty="0">
                <a:solidFill>
                  <a:schemeClr val="tx2"/>
                </a:solidFill>
              </a:rPr>
              <a:t>invite Hugo to the matches</a:t>
            </a:r>
          </a:p>
        </p:txBody>
      </p:sp>
      <p:sp>
        <p:nvSpPr>
          <p:cNvPr id="75" name="TextBox 74">
            <a:extLst>
              <a:ext uri="{FF2B5EF4-FFF2-40B4-BE49-F238E27FC236}">
                <a16:creationId xmlns:a16="http://schemas.microsoft.com/office/drawing/2014/main" id="{DB5F705F-7A03-694D-903F-DFB4C04BDA3A}"/>
              </a:ext>
            </a:extLst>
          </p:cNvPr>
          <p:cNvSpPr txBox="1"/>
          <p:nvPr/>
        </p:nvSpPr>
        <p:spPr>
          <a:xfrm>
            <a:off x="7144135" y="6015542"/>
            <a:ext cx="4881195" cy="400110"/>
          </a:xfrm>
          <a:prstGeom prst="rect">
            <a:avLst/>
          </a:prstGeom>
          <a:noFill/>
        </p:spPr>
        <p:txBody>
          <a:bodyPr wrap="square" rtlCol="0">
            <a:spAutoFit/>
          </a:bodyPr>
          <a:lstStyle/>
          <a:p>
            <a:r>
              <a:rPr lang="en-GB" sz="2000" b="1" dirty="0">
                <a:solidFill>
                  <a:schemeClr val="tx2"/>
                </a:solidFill>
              </a:rPr>
              <a:t>organise matches against your friends</a:t>
            </a:r>
          </a:p>
        </p:txBody>
      </p:sp>
      <p:pic>
        <p:nvPicPr>
          <p:cNvPr id="76" name="Picture 2" descr="statue of unity&#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863679" y="657081"/>
            <a:ext cx="1674960" cy="16749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14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8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11" grpId="0"/>
      <p:bldP spid="84" grpId="0" animBg="1"/>
      <p:bldP spid="88" grpId="0"/>
      <p:bldP spid="94" grpId="0" animBg="1"/>
      <p:bldP spid="134" grpId="0" animBg="1"/>
      <p:bldP spid="144" grpId="0" animBg="1"/>
      <p:bldP spid="153" grpId="0" animBg="1"/>
      <p:bldP spid="173" grpId="0"/>
      <p:bldP spid="174" grpId="0"/>
      <p:bldP spid="175" grpId="0"/>
      <p:bldP spid="176" grpId="0"/>
      <p:bldP spid="178" grpId="0"/>
      <p:bldP spid="179" grpId="0"/>
      <p:bldP spid="180" grpId="0"/>
      <p:bldP spid="73" grpId="0"/>
      <p:bldP spid="7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ennis Court, Tennis, Net, Court, Sport, Field, Grass">
            <a:extLst>
              <a:ext uri="{FF2B5EF4-FFF2-40B4-BE49-F238E27FC236}">
                <a16:creationId xmlns:a16="http://schemas.microsoft.com/office/drawing/2014/main" id="{F7878E00-2756-934A-BA23-1670DA23AB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27508" y="3902208"/>
            <a:ext cx="2764492" cy="2764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44222" y="407453"/>
            <a:ext cx="10515600" cy="1325563"/>
          </a:xfrm>
        </p:spPr>
        <p:txBody>
          <a:bodyPr>
            <a:normAutofit/>
          </a:bodyPr>
          <a:lstStyle/>
          <a:p>
            <a:r>
              <a:rPr lang="en-GB" sz="2000" dirty="0"/>
              <a:t>Lee las </a:t>
            </a:r>
            <a:r>
              <a:rPr lang="en-GB" sz="2000" dirty="0" err="1"/>
              <a:t>frases</a:t>
            </a:r>
            <a:r>
              <a:rPr lang="en-GB" sz="2000" dirty="0"/>
              <a:t> con un/a </a:t>
            </a:r>
            <a:r>
              <a:rPr lang="en-GB" sz="2000" dirty="0" err="1"/>
              <a:t>compañero</a:t>
            </a:r>
            <a:r>
              <a:rPr lang="en-GB" sz="2000" dirty="0"/>
              <a:t>/a. Toma </a:t>
            </a:r>
            <a:r>
              <a:rPr lang="en-GB" sz="2000" dirty="0" err="1"/>
              <a:t>turnos</a:t>
            </a:r>
            <a:r>
              <a:rPr lang="en-GB" sz="2000" dirty="0"/>
              <a:t>.</a:t>
            </a:r>
          </a:p>
        </p:txBody>
      </p:sp>
      <p:sp>
        <p:nvSpPr>
          <p:cNvPr id="6" name="Rounded Rectangular Callout 5"/>
          <p:cNvSpPr/>
          <p:nvPr/>
        </p:nvSpPr>
        <p:spPr>
          <a:xfrm>
            <a:off x="244222" y="1346520"/>
            <a:ext cx="3357277" cy="654389"/>
          </a:xfrm>
          <a:prstGeom prst="wedgeRoundRectCallout">
            <a:avLst>
              <a:gd name="adj1" fmla="val -53937"/>
              <a:gd name="adj2" fmla="val 3558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1. ¿</a:t>
            </a:r>
            <a:r>
              <a:rPr lang="en-GB" sz="2000" dirty="0" err="1">
                <a:solidFill>
                  <a:schemeClr val="tx1"/>
                </a:solidFill>
              </a:rPr>
              <a:t>Necesit</a:t>
            </a:r>
            <a:r>
              <a:rPr lang="en-GB" sz="2000" b="1" dirty="0" err="1">
                <a:solidFill>
                  <a:schemeClr val="tx1"/>
                </a:solidFill>
              </a:rPr>
              <a:t>ái</a:t>
            </a:r>
            <a:r>
              <a:rPr lang="en-GB" sz="2000" dirty="0" err="1">
                <a:solidFill>
                  <a:schemeClr val="tx1"/>
                </a:solidFill>
              </a:rPr>
              <a:t>s</a:t>
            </a:r>
            <a:r>
              <a:rPr lang="en-GB" sz="2000" dirty="0">
                <a:solidFill>
                  <a:schemeClr val="tx1"/>
                </a:solidFill>
              </a:rPr>
              <a:t> </a:t>
            </a:r>
            <a:r>
              <a:rPr lang="en-GB" sz="2000" dirty="0" err="1">
                <a:solidFill>
                  <a:schemeClr val="tx1"/>
                </a:solidFill>
              </a:rPr>
              <a:t>mejorar</a:t>
            </a:r>
            <a:r>
              <a:rPr lang="en-GB" sz="2000" dirty="0">
                <a:solidFill>
                  <a:schemeClr val="tx1"/>
                </a:solidFill>
              </a:rPr>
              <a:t>?</a:t>
            </a:r>
          </a:p>
        </p:txBody>
      </p:sp>
      <p:sp>
        <p:nvSpPr>
          <p:cNvPr id="8" name="Rounded Rectangular Callout 7"/>
          <p:cNvSpPr/>
          <p:nvPr/>
        </p:nvSpPr>
        <p:spPr>
          <a:xfrm>
            <a:off x="3763031" y="1346520"/>
            <a:ext cx="3026390" cy="654389"/>
          </a:xfrm>
          <a:prstGeom prst="wedgeRoundRectCallout">
            <a:avLst>
              <a:gd name="adj1" fmla="val 53353"/>
              <a:gd name="adj2" fmla="val 4001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rPr>
              <a:t>Sí</a:t>
            </a:r>
            <a:r>
              <a:rPr lang="en-GB" sz="2000" dirty="0">
                <a:solidFill>
                  <a:schemeClr val="tx1"/>
                </a:solidFill>
              </a:rPr>
              <a:t>, </a:t>
            </a:r>
            <a:r>
              <a:rPr lang="en-GB" sz="2000" dirty="0" err="1">
                <a:solidFill>
                  <a:schemeClr val="tx1"/>
                </a:solidFill>
              </a:rPr>
              <a:t>porque</a:t>
            </a:r>
            <a:r>
              <a:rPr lang="en-GB" sz="2000" dirty="0">
                <a:solidFill>
                  <a:schemeClr val="tx1"/>
                </a:solidFill>
              </a:rPr>
              <a:t> </a:t>
            </a:r>
            <a:r>
              <a:rPr lang="en-GB" sz="2000" dirty="0" err="1">
                <a:solidFill>
                  <a:schemeClr val="tx1"/>
                </a:solidFill>
              </a:rPr>
              <a:t>perdemos</a:t>
            </a:r>
            <a:r>
              <a:rPr lang="en-GB" sz="2000" dirty="0">
                <a:solidFill>
                  <a:schemeClr val="tx1"/>
                </a:solidFill>
              </a:rPr>
              <a:t> </a:t>
            </a:r>
            <a:r>
              <a:rPr lang="en-GB" sz="2000" dirty="0" err="1">
                <a:solidFill>
                  <a:schemeClr val="tx1"/>
                </a:solidFill>
              </a:rPr>
              <a:t>s</a:t>
            </a:r>
            <a:r>
              <a:rPr lang="en-GB" sz="2000" b="1" dirty="0" err="1">
                <a:solidFill>
                  <a:schemeClr val="tx1"/>
                </a:solidFill>
              </a:rPr>
              <a:t>ie</a:t>
            </a:r>
            <a:r>
              <a:rPr lang="en-GB" sz="2000" dirty="0" err="1">
                <a:solidFill>
                  <a:schemeClr val="tx1"/>
                </a:solidFill>
              </a:rPr>
              <a:t>mpre</a:t>
            </a:r>
            <a:r>
              <a:rPr lang="en-GB" sz="2000" dirty="0">
                <a:solidFill>
                  <a:schemeClr val="tx1"/>
                </a:solidFill>
              </a:rPr>
              <a:t>.</a:t>
            </a:r>
          </a:p>
        </p:txBody>
      </p:sp>
      <p:sp>
        <p:nvSpPr>
          <p:cNvPr id="9" name="Rounded Rectangular Callout 8"/>
          <p:cNvSpPr/>
          <p:nvPr/>
        </p:nvSpPr>
        <p:spPr>
          <a:xfrm>
            <a:off x="244223" y="2181092"/>
            <a:ext cx="2993248" cy="654389"/>
          </a:xfrm>
          <a:prstGeom prst="wedgeRoundRectCallout">
            <a:avLst>
              <a:gd name="adj1" fmla="val -53937"/>
              <a:gd name="adj2" fmla="val 3558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2. ¿</a:t>
            </a:r>
            <a:r>
              <a:rPr lang="en-GB" sz="2000" dirty="0" err="1">
                <a:solidFill>
                  <a:schemeClr val="tx1"/>
                </a:solidFill>
              </a:rPr>
              <a:t>Pref</a:t>
            </a:r>
            <a:r>
              <a:rPr lang="en-GB" sz="2000" b="1" dirty="0" err="1">
                <a:solidFill>
                  <a:schemeClr val="tx1"/>
                </a:solidFill>
              </a:rPr>
              <a:t>ie</a:t>
            </a:r>
            <a:r>
              <a:rPr lang="en-GB" sz="2000" dirty="0" err="1">
                <a:solidFill>
                  <a:schemeClr val="tx1"/>
                </a:solidFill>
              </a:rPr>
              <a:t>res</a:t>
            </a:r>
            <a:r>
              <a:rPr lang="en-GB" sz="2000" dirty="0">
                <a:solidFill>
                  <a:schemeClr val="tx1"/>
                </a:solidFill>
              </a:rPr>
              <a:t> el </a:t>
            </a:r>
            <a:r>
              <a:rPr lang="en-GB" sz="2000" dirty="0" err="1">
                <a:solidFill>
                  <a:schemeClr val="tx1"/>
                </a:solidFill>
              </a:rPr>
              <a:t>tenis</a:t>
            </a:r>
            <a:r>
              <a:rPr lang="en-GB" sz="2000" dirty="0">
                <a:solidFill>
                  <a:schemeClr val="tx1"/>
                </a:solidFill>
              </a:rPr>
              <a:t> a los </a:t>
            </a:r>
            <a:r>
              <a:rPr lang="en-GB" sz="2000" dirty="0" err="1">
                <a:solidFill>
                  <a:schemeClr val="tx1"/>
                </a:solidFill>
              </a:rPr>
              <a:t>otros</a:t>
            </a:r>
            <a:r>
              <a:rPr lang="en-GB" sz="2000" dirty="0">
                <a:solidFill>
                  <a:schemeClr val="tx1"/>
                </a:solidFill>
              </a:rPr>
              <a:t> </a:t>
            </a:r>
            <a:r>
              <a:rPr lang="en-GB" sz="2000" dirty="0" err="1">
                <a:solidFill>
                  <a:schemeClr val="tx1"/>
                </a:solidFill>
              </a:rPr>
              <a:t>deportes</a:t>
            </a:r>
            <a:r>
              <a:rPr lang="en-GB" sz="2000" dirty="0">
                <a:solidFill>
                  <a:schemeClr val="tx1"/>
                </a:solidFill>
              </a:rPr>
              <a:t>?</a:t>
            </a:r>
          </a:p>
        </p:txBody>
      </p:sp>
      <p:sp>
        <p:nvSpPr>
          <p:cNvPr id="10" name="Rounded Rectangular Callout 9"/>
          <p:cNvSpPr/>
          <p:nvPr/>
        </p:nvSpPr>
        <p:spPr>
          <a:xfrm>
            <a:off x="3409703" y="2181092"/>
            <a:ext cx="5836966" cy="654389"/>
          </a:xfrm>
          <a:prstGeom prst="wedgeRoundRectCallout">
            <a:avLst>
              <a:gd name="adj1" fmla="val 53353"/>
              <a:gd name="adj2" fmla="val 4001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Me </a:t>
            </a:r>
            <a:r>
              <a:rPr lang="en-GB" sz="2000" dirty="0" err="1">
                <a:solidFill>
                  <a:schemeClr val="tx1"/>
                </a:solidFill>
              </a:rPr>
              <a:t>encantan</a:t>
            </a:r>
            <a:r>
              <a:rPr lang="en-GB" sz="2000" dirty="0">
                <a:solidFill>
                  <a:schemeClr val="tx1"/>
                </a:solidFill>
              </a:rPr>
              <a:t> los </a:t>
            </a:r>
            <a:r>
              <a:rPr lang="en-GB" sz="2000" dirty="0" err="1">
                <a:solidFill>
                  <a:schemeClr val="tx1"/>
                </a:solidFill>
              </a:rPr>
              <a:t>deportes</a:t>
            </a:r>
            <a:r>
              <a:rPr lang="en-GB" sz="2000" dirty="0">
                <a:solidFill>
                  <a:schemeClr val="tx1"/>
                </a:solidFill>
              </a:rPr>
              <a:t> al </a:t>
            </a:r>
            <a:r>
              <a:rPr lang="en-GB" sz="2000" b="1" dirty="0" err="1">
                <a:solidFill>
                  <a:schemeClr val="tx1"/>
                </a:solidFill>
              </a:rPr>
              <a:t>ai</a:t>
            </a:r>
            <a:r>
              <a:rPr lang="en-GB" sz="2000" dirty="0" err="1">
                <a:solidFill>
                  <a:schemeClr val="tx1"/>
                </a:solidFill>
              </a:rPr>
              <a:t>re</a:t>
            </a:r>
            <a:r>
              <a:rPr lang="en-GB" sz="2000" dirty="0">
                <a:solidFill>
                  <a:schemeClr val="tx1"/>
                </a:solidFill>
              </a:rPr>
              <a:t> libre* </a:t>
            </a:r>
            <a:r>
              <a:rPr lang="en-GB" sz="2000" dirty="0" err="1">
                <a:solidFill>
                  <a:schemeClr val="tx1"/>
                </a:solidFill>
              </a:rPr>
              <a:t>en</a:t>
            </a:r>
            <a:r>
              <a:rPr lang="en-GB" sz="2000" dirty="0">
                <a:solidFill>
                  <a:schemeClr val="tx1"/>
                </a:solidFill>
              </a:rPr>
              <a:t> </a:t>
            </a:r>
            <a:r>
              <a:rPr lang="en-GB" sz="2000" dirty="0" err="1">
                <a:solidFill>
                  <a:schemeClr val="tx1"/>
                </a:solidFill>
              </a:rPr>
              <a:t>verano</a:t>
            </a:r>
            <a:r>
              <a:rPr lang="en-GB" sz="2000" dirty="0">
                <a:solidFill>
                  <a:schemeClr val="tx1"/>
                </a:solidFill>
              </a:rPr>
              <a:t> </a:t>
            </a:r>
            <a:r>
              <a:rPr lang="en-GB" sz="2000" dirty="0" err="1">
                <a:solidFill>
                  <a:schemeClr val="tx1"/>
                </a:solidFill>
              </a:rPr>
              <a:t>porque</a:t>
            </a:r>
            <a:r>
              <a:rPr lang="en-GB" sz="2000" dirty="0">
                <a:solidFill>
                  <a:schemeClr val="tx1"/>
                </a:solidFill>
              </a:rPr>
              <a:t> </a:t>
            </a:r>
            <a:r>
              <a:rPr lang="en-GB" sz="2000" dirty="0" err="1">
                <a:solidFill>
                  <a:schemeClr val="tx1"/>
                </a:solidFill>
              </a:rPr>
              <a:t>normalmente</a:t>
            </a:r>
            <a:r>
              <a:rPr lang="en-GB" sz="2000" dirty="0">
                <a:solidFill>
                  <a:schemeClr val="tx1"/>
                </a:solidFill>
              </a:rPr>
              <a:t> no hay </a:t>
            </a:r>
            <a:r>
              <a:rPr lang="en-GB" sz="2000" dirty="0" err="1">
                <a:solidFill>
                  <a:schemeClr val="tx1"/>
                </a:solidFill>
              </a:rPr>
              <a:t>lluv</a:t>
            </a:r>
            <a:r>
              <a:rPr lang="en-GB" sz="2000" b="1" dirty="0" err="1">
                <a:solidFill>
                  <a:schemeClr val="tx1"/>
                </a:solidFill>
              </a:rPr>
              <a:t>ia</a:t>
            </a:r>
            <a:r>
              <a:rPr lang="en-GB" sz="2000" dirty="0">
                <a:solidFill>
                  <a:schemeClr val="tx1"/>
                </a:solidFill>
              </a:rPr>
              <a:t>.</a:t>
            </a:r>
          </a:p>
        </p:txBody>
      </p:sp>
      <p:sp>
        <p:nvSpPr>
          <p:cNvPr id="11" name="Rounded Rectangular Callout 10"/>
          <p:cNvSpPr/>
          <p:nvPr/>
        </p:nvSpPr>
        <p:spPr>
          <a:xfrm>
            <a:off x="244222" y="3072475"/>
            <a:ext cx="3882008" cy="654389"/>
          </a:xfrm>
          <a:prstGeom prst="wedgeRoundRectCallout">
            <a:avLst>
              <a:gd name="adj1" fmla="val -53937"/>
              <a:gd name="adj2" fmla="val 3558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3</a:t>
            </a:r>
            <a:r>
              <a:rPr lang="en-GB" sz="2000">
                <a:solidFill>
                  <a:schemeClr val="tx1"/>
                </a:solidFill>
              </a:rPr>
              <a:t>. ¿Ganas </a:t>
            </a:r>
            <a:r>
              <a:rPr lang="en-GB" sz="2000" dirty="0" err="1">
                <a:solidFill>
                  <a:schemeClr val="tx1"/>
                </a:solidFill>
              </a:rPr>
              <a:t>muchos</a:t>
            </a:r>
            <a:r>
              <a:rPr lang="en-GB" sz="2000" dirty="0">
                <a:solidFill>
                  <a:schemeClr val="tx1"/>
                </a:solidFill>
              </a:rPr>
              <a:t> </a:t>
            </a:r>
            <a:r>
              <a:rPr lang="en-GB" sz="2000" dirty="0" err="1">
                <a:solidFill>
                  <a:schemeClr val="tx1"/>
                </a:solidFill>
              </a:rPr>
              <a:t>partidos</a:t>
            </a:r>
            <a:r>
              <a:rPr lang="en-GB" sz="2000" dirty="0">
                <a:solidFill>
                  <a:schemeClr val="tx1"/>
                </a:solidFill>
              </a:rPr>
              <a:t>?</a:t>
            </a:r>
          </a:p>
        </p:txBody>
      </p:sp>
      <p:sp>
        <p:nvSpPr>
          <p:cNvPr id="12" name="Rounded Rectangular Callout 11"/>
          <p:cNvSpPr/>
          <p:nvPr/>
        </p:nvSpPr>
        <p:spPr>
          <a:xfrm>
            <a:off x="4268308" y="3072475"/>
            <a:ext cx="4816989" cy="654389"/>
          </a:xfrm>
          <a:prstGeom prst="wedgeRoundRectCallout">
            <a:avLst>
              <a:gd name="adj1" fmla="val 53353"/>
              <a:gd name="adj2" fmla="val 4001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solidFill>
                  <a:schemeClr val="tx1"/>
                </a:solidFill>
              </a:rPr>
              <a:t>Sí</a:t>
            </a:r>
            <a:r>
              <a:rPr lang="en-GB" sz="2000" dirty="0">
                <a:solidFill>
                  <a:schemeClr val="tx1"/>
                </a:solidFill>
              </a:rPr>
              <a:t>, </a:t>
            </a:r>
            <a:r>
              <a:rPr lang="en-GB" sz="2000" err="1">
                <a:solidFill>
                  <a:schemeClr val="tx1"/>
                </a:solidFill>
              </a:rPr>
              <a:t>s</a:t>
            </a:r>
            <a:r>
              <a:rPr lang="en-GB" sz="2000" b="1" err="1">
                <a:solidFill>
                  <a:schemeClr val="tx1"/>
                </a:solidFill>
              </a:rPr>
              <a:t>ue</a:t>
            </a:r>
            <a:r>
              <a:rPr lang="en-GB" sz="2000" err="1">
                <a:solidFill>
                  <a:schemeClr val="tx1"/>
                </a:solidFill>
              </a:rPr>
              <a:t>lo</a:t>
            </a:r>
            <a:r>
              <a:rPr lang="en-GB" sz="2000">
                <a:solidFill>
                  <a:schemeClr val="tx1"/>
                </a:solidFill>
              </a:rPr>
              <a:t> ganar los partidos </a:t>
            </a:r>
            <a:r>
              <a:rPr lang="en-GB" sz="2000" dirty="0" err="1">
                <a:solidFill>
                  <a:schemeClr val="tx1"/>
                </a:solidFill>
              </a:rPr>
              <a:t>cada</a:t>
            </a:r>
            <a:r>
              <a:rPr lang="en-GB" sz="2000" dirty="0">
                <a:solidFill>
                  <a:schemeClr val="tx1"/>
                </a:solidFill>
              </a:rPr>
              <a:t> </a:t>
            </a:r>
            <a:r>
              <a:rPr lang="en-GB" sz="2000" err="1">
                <a:solidFill>
                  <a:schemeClr val="tx1"/>
                </a:solidFill>
              </a:rPr>
              <a:t>mes</a:t>
            </a:r>
            <a:r>
              <a:rPr lang="en-GB" sz="2000">
                <a:solidFill>
                  <a:schemeClr val="tx1"/>
                </a:solidFill>
              </a:rPr>
              <a:t>. ¡El mes pasado, gané s</a:t>
            </a:r>
            <a:r>
              <a:rPr lang="en-GB" sz="2000" b="1">
                <a:solidFill>
                  <a:schemeClr val="tx1"/>
                </a:solidFill>
              </a:rPr>
              <a:t>ei</a:t>
            </a:r>
            <a:r>
              <a:rPr lang="en-GB" sz="2000">
                <a:solidFill>
                  <a:schemeClr val="tx1"/>
                </a:solidFill>
              </a:rPr>
              <a:t>s!</a:t>
            </a:r>
            <a:endParaRPr lang="en-GB" sz="2000" dirty="0">
              <a:solidFill>
                <a:schemeClr val="tx1"/>
              </a:solidFill>
            </a:endParaRPr>
          </a:p>
        </p:txBody>
      </p:sp>
      <p:sp>
        <p:nvSpPr>
          <p:cNvPr id="13" name="Rounded Rectangular Callout 12"/>
          <p:cNvSpPr/>
          <p:nvPr/>
        </p:nvSpPr>
        <p:spPr>
          <a:xfrm>
            <a:off x="244222" y="3963858"/>
            <a:ext cx="3801998" cy="654389"/>
          </a:xfrm>
          <a:prstGeom prst="wedgeRoundRectCallout">
            <a:avLst>
              <a:gd name="adj1" fmla="val -53937"/>
              <a:gd name="adj2" fmla="val 3558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4. ¿</a:t>
            </a:r>
            <a:r>
              <a:rPr lang="en-GB" sz="2000" dirty="0" err="1">
                <a:solidFill>
                  <a:schemeClr val="tx1"/>
                </a:solidFill>
              </a:rPr>
              <a:t>Invitas</a:t>
            </a:r>
            <a:r>
              <a:rPr lang="en-GB" sz="2000" dirty="0">
                <a:solidFill>
                  <a:schemeClr val="tx1"/>
                </a:solidFill>
              </a:rPr>
              <a:t> a </a:t>
            </a:r>
            <a:r>
              <a:rPr lang="en-GB" sz="2000" dirty="0" err="1">
                <a:solidFill>
                  <a:schemeClr val="tx1"/>
                </a:solidFill>
              </a:rPr>
              <a:t>tu</a:t>
            </a:r>
            <a:r>
              <a:rPr lang="en-GB" sz="2000" dirty="0">
                <a:solidFill>
                  <a:schemeClr val="tx1"/>
                </a:solidFill>
              </a:rPr>
              <a:t> </a:t>
            </a:r>
            <a:r>
              <a:rPr lang="en-GB" sz="2000" dirty="0" err="1">
                <a:solidFill>
                  <a:schemeClr val="tx1"/>
                </a:solidFill>
              </a:rPr>
              <a:t>famil</a:t>
            </a:r>
            <a:r>
              <a:rPr lang="en-GB" sz="2000" b="1" dirty="0" err="1">
                <a:solidFill>
                  <a:schemeClr val="tx1"/>
                </a:solidFill>
              </a:rPr>
              <a:t>ia</a:t>
            </a:r>
            <a:r>
              <a:rPr lang="en-GB" sz="2000" dirty="0">
                <a:solidFill>
                  <a:schemeClr val="tx1"/>
                </a:solidFill>
              </a:rPr>
              <a:t> a los </a:t>
            </a:r>
            <a:r>
              <a:rPr lang="en-GB" sz="2000" dirty="0" err="1">
                <a:solidFill>
                  <a:schemeClr val="tx1"/>
                </a:solidFill>
              </a:rPr>
              <a:t>partidos</a:t>
            </a:r>
            <a:r>
              <a:rPr lang="en-GB" sz="2000" dirty="0">
                <a:solidFill>
                  <a:schemeClr val="tx1"/>
                </a:solidFill>
              </a:rPr>
              <a:t>?</a:t>
            </a:r>
          </a:p>
        </p:txBody>
      </p:sp>
      <p:sp>
        <p:nvSpPr>
          <p:cNvPr id="14" name="Rounded Rectangular Callout 13"/>
          <p:cNvSpPr/>
          <p:nvPr/>
        </p:nvSpPr>
        <p:spPr>
          <a:xfrm>
            <a:off x="4268307" y="3972936"/>
            <a:ext cx="4628558" cy="654389"/>
          </a:xfrm>
          <a:prstGeom prst="wedgeRoundRectCallout">
            <a:avLst>
              <a:gd name="adj1" fmla="val 53353"/>
              <a:gd name="adj2" fmla="val 4001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Mi </a:t>
            </a:r>
            <a:r>
              <a:rPr lang="en-GB" sz="2000" dirty="0" err="1">
                <a:solidFill>
                  <a:schemeClr val="tx1"/>
                </a:solidFill>
              </a:rPr>
              <a:t>famil</a:t>
            </a:r>
            <a:r>
              <a:rPr lang="en-GB" sz="2000" b="1" dirty="0" err="1">
                <a:solidFill>
                  <a:schemeClr val="tx1"/>
                </a:solidFill>
              </a:rPr>
              <a:t>ia</a:t>
            </a:r>
            <a:r>
              <a:rPr lang="en-GB" sz="2000" dirty="0">
                <a:solidFill>
                  <a:schemeClr val="tx1"/>
                </a:solidFill>
              </a:rPr>
              <a:t> </a:t>
            </a:r>
            <a:r>
              <a:rPr lang="en-GB" sz="2000" dirty="0" err="1">
                <a:solidFill>
                  <a:schemeClr val="tx1"/>
                </a:solidFill>
              </a:rPr>
              <a:t>v</a:t>
            </a:r>
            <a:r>
              <a:rPr lang="en-GB" sz="2000" b="1" dirty="0" err="1">
                <a:solidFill>
                  <a:schemeClr val="tx1"/>
                </a:solidFill>
              </a:rPr>
              <a:t>ie</a:t>
            </a:r>
            <a:r>
              <a:rPr lang="en-GB" sz="2000" dirty="0" err="1">
                <a:solidFill>
                  <a:schemeClr val="tx1"/>
                </a:solidFill>
              </a:rPr>
              <a:t>ne</a:t>
            </a:r>
            <a:r>
              <a:rPr lang="en-GB" sz="2000" dirty="0">
                <a:solidFill>
                  <a:schemeClr val="tx1"/>
                </a:solidFill>
              </a:rPr>
              <a:t> </a:t>
            </a:r>
            <a:r>
              <a:rPr lang="en-GB" sz="2000" dirty="0" err="1">
                <a:solidFill>
                  <a:schemeClr val="tx1"/>
                </a:solidFill>
              </a:rPr>
              <a:t>cada</a:t>
            </a:r>
            <a:r>
              <a:rPr lang="en-GB" sz="2000" dirty="0">
                <a:solidFill>
                  <a:schemeClr val="tx1"/>
                </a:solidFill>
              </a:rPr>
              <a:t> </a:t>
            </a:r>
            <a:r>
              <a:rPr lang="en-GB" sz="2000" dirty="0" err="1">
                <a:solidFill>
                  <a:schemeClr val="tx1"/>
                </a:solidFill>
              </a:rPr>
              <a:t>v</a:t>
            </a:r>
            <a:r>
              <a:rPr lang="en-GB" sz="2000" b="1" dirty="0" err="1">
                <a:solidFill>
                  <a:schemeClr val="tx1"/>
                </a:solidFill>
              </a:rPr>
              <a:t>ie</a:t>
            </a:r>
            <a:r>
              <a:rPr lang="en-GB" sz="2000" dirty="0" err="1">
                <a:solidFill>
                  <a:schemeClr val="tx1"/>
                </a:solidFill>
              </a:rPr>
              <a:t>rnes</a:t>
            </a:r>
            <a:r>
              <a:rPr lang="en-GB" sz="2000" dirty="0">
                <a:solidFill>
                  <a:schemeClr val="tx1"/>
                </a:solidFill>
              </a:rPr>
              <a:t>.  Mi </a:t>
            </a:r>
            <a:r>
              <a:rPr lang="en-GB" sz="2000" dirty="0" err="1">
                <a:solidFill>
                  <a:schemeClr val="tx1"/>
                </a:solidFill>
              </a:rPr>
              <a:t>papá</a:t>
            </a:r>
            <a:r>
              <a:rPr lang="en-GB" sz="2000" dirty="0">
                <a:solidFill>
                  <a:schemeClr val="tx1"/>
                </a:solidFill>
              </a:rPr>
              <a:t> me da </a:t>
            </a:r>
            <a:r>
              <a:rPr lang="en-GB" sz="2000" dirty="0" err="1">
                <a:solidFill>
                  <a:schemeClr val="tx1"/>
                </a:solidFill>
              </a:rPr>
              <a:t>muchos</a:t>
            </a:r>
            <a:r>
              <a:rPr lang="en-GB" sz="2000" dirty="0">
                <a:solidFill>
                  <a:schemeClr val="tx1"/>
                </a:solidFill>
              </a:rPr>
              <a:t> </a:t>
            </a:r>
            <a:r>
              <a:rPr lang="en-GB" sz="2000" dirty="0" err="1">
                <a:solidFill>
                  <a:schemeClr val="tx1"/>
                </a:solidFill>
              </a:rPr>
              <a:t>consejos</a:t>
            </a:r>
            <a:r>
              <a:rPr lang="en-GB" sz="2000" dirty="0">
                <a:solidFill>
                  <a:schemeClr val="tx1"/>
                </a:solidFill>
              </a:rPr>
              <a:t>.  </a:t>
            </a:r>
          </a:p>
        </p:txBody>
      </p:sp>
      <p:sp>
        <p:nvSpPr>
          <p:cNvPr id="15" name="Rounded Rectangular Callout 14"/>
          <p:cNvSpPr/>
          <p:nvPr/>
        </p:nvSpPr>
        <p:spPr>
          <a:xfrm>
            <a:off x="244222" y="4855241"/>
            <a:ext cx="4024086" cy="654389"/>
          </a:xfrm>
          <a:prstGeom prst="wedgeRoundRectCallout">
            <a:avLst>
              <a:gd name="adj1" fmla="val -53937"/>
              <a:gd name="adj2" fmla="val 3558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5. ¿</a:t>
            </a:r>
            <a:r>
              <a:rPr lang="en-GB" sz="2000" dirty="0" err="1">
                <a:solidFill>
                  <a:schemeClr val="tx1"/>
                </a:solidFill>
              </a:rPr>
              <a:t>Organiz</a:t>
            </a:r>
            <a:r>
              <a:rPr lang="en-GB" sz="2000" b="1" dirty="0" err="1">
                <a:solidFill>
                  <a:schemeClr val="tx1"/>
                </a:solidFill>
              </a:rPr>
              <a:t>ái</a:t>
            </a:r>
            <a:r>
              <a:rPr lang="en-GB" sz="2000" dirty="0" err="1">
                <a:solidFill>
                  <a:schemeClr val="tx1"/>
                </a:solidFill>
              </a:rPr>
              <a:t>s</a:t>
            </a:r>
            <a:r>
              <a:rPr lang="en-GB" sz="2000" dirty="0">
                <a:solidFill>
                  <a:schemeClr val="tx1"/>
                </a:solidFill>
              </a:rPr>
              <a:t> </a:t>
            </a:r>
            <a:r>
              <a:rPr lang="en-GB" sz="2000" dirty="0" err="1">
                <a:solidFill>
                  <a:schemeClr val="tx1"/>
                </a:solidFill>
              </a:rPr>
              <a:t>partidos</a:t>
            </a:r>
            <a:r>
              <a:rPr lang="en-GB" sz="2000" dirty="0">
                <a:solidFill>
                  <a:schemeClr val="tx1"/>
                </a:solidFill>
              </a:rPr>
              <a:t> contra </a:t>
            </a:r>
            <a:r>
              <a:rPr lang="en-GB" sz="2000" dirty="0" err="1">
                <a:solidFill>
                  <a:schemeClr val="tx1"/>
                </a:solidFill>
              </a:rPr>
              <a:t>vuestros</a:t>
            </a:r>
            <a:r>
              <a:rPr lang="en-GB" sz="2000" dirty="0">
                <a:solidFill>
                  <a:schemeClr val="tx1"/>
                </a:solidFill>
              </a:rPr>
              <a:t> amigos?</a:t>
            </a:r>
          </a:p>
        </p:txBody>
      </p:sp>
      <p:sp>
        <p:nvSpPr>
          <p:cNvPr id="16" name="Rounded Rectangular Callout 15"/>
          <p:cNvSpPr/>
          <p:nvPr/>
        </p:nvSpPr>
        <p:spPr>
          <a:xfrm>
            <a:off x="4394429" y="4855241"/>
            <a:ext cx="4386705" cy="654389"/>
          </a:xfrm>
          <a:prstGeom prst="wedgeRoundRectCallout">
            <a:avLst>
              <a:gd name="adj1" fmla="val 53353"/>
              <a:gd name="adj2" fmla="val 4001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solidFill>
                  <a:schemeClr val="tx1"/>
                </a:solidFill>
              </a:rPr>
              <a:t>Sí, pero </a:t>
            </a:r>
            <a:r>
              <a:rPr lang="en-GB" sz="2000" dirty="0">
                <a:solidFill>
                  <a:schemeClr val="tx1"/>
                </a:solidFill>
              </a:rPr>
              <a:t>solo </a:t>
            </a:r>
            <a:r>
              <a:rPr lang="en-GB" sz="2000" dirty="0" err="1">
                <a:solidFill>
                  <a:schemeClr val="tx1"/>
                </a:solidFill>
              </a:rPr>
              <a:t>partidos</a:t>
            </a:r>
            <a:r>
              <a:rPr lang="en-GB" sz="2000" dirty="0">
                <a:solidFill>
                  <a:schemeClr val="tx1"/>
                </a:solidFill>
              </a:rPr>
              <a:t> de </a:t>
            </a:r>
            <a:r>
              <a:rPr lang="en-GB" sz="2000" dirty="0" err="1">
                <a:solidFill>
                  <a:schemeClr val="tx1"/>
                </a:solidFill>
              </a:rPr>
              <a:t>v</a:t>
            </a:r>
            <a:r>
              <a:rPr lang="en-GB" sz="2000" b="1" dirty="0" err="1">
                <a:solidFill>
                  <a:schemeClr val="tx1"/>
                </a:solidFill>
              </a:rPr>
              <a:t>ei</a:t>
            </a:r>
            <a:r>
              <a:rPr lang="en-GB" sz="2000" dirty="0" err="1">
                <a:solidFill>
                  <a:schemeClr val="tx1"/>
                </a:solidFill>
              </a:rPr>
              <a:t>nte</a:t>
            </a:r>
            <a:r>
              <a:rPr lang="en-GB" sz="2000" dirty="0">
                <a:solidFill>
                  <a:schemeClr val="tx1"/>
                </a:solidFill>
              </a:rPr>
              <a:t> </a:t>
            </a:r>
            <a:r>
              <a:rPr lang="en-GB" sz="2000" dirty="0" err="1">
                <a:solidFill>
                  <a:schemeClr val="tx1"/>
                </a:solidFill>
              </a:rPr>
              <a:t>minutos</a:t>
            </a:r>
            <a:r>
              <a:rPr lang="en-GB" sz="2000" dirty="0">
                <a:solidFill>
                  <a:schemeClr val="tx1"/>
                </a:solidFill>
              </a:rPr>
              <a:t>. No </a:t>
            </a:r>
            <a:r>
              <a:rPr lang="en-GB" sz="2000" dirty="0" err="1">
                <a:solidFill>
                  <a:schemeClr val="tx1"/>
                </a:solidFill>
              </a:rPr>
              <a:t>están</a:t>
            </a:r>
            <a:r>
              <a:rPr lang="en-GB" sz="2000" dirty="0">
                <a:solidFill>
                  <a:schemeClr val="tx1"/>
                </a:solidFill>
              </a:rPr>
              <a:t> a </a:t>
            </a:r>
            <a:r>
              <a:rPr lang="en-GB" sz="2000" dirty="0" err="1">
                <a:solidFill>
                  <a:schemeClr val="tx1"/>
                </a:solidFill>
              </a:rPr>
              <a:t>nuestro</a:t>
            </a:r>
            <a:r>
              <a:rPr lang="en-GB" sz="2000" dirty="0">
                <a:solidFill>
                  <a:schemeClr val="tx1"/>
                </a:solidFill>
              </a:rPr>
              <a:t> </a:t>
            </a:r>
            <a:r>
              <a:rPr lang="en-GB" sz="2000" dirty="0" err="1">
                <a:solidFill>
                  <a:schemeClr val="tx1"/>
                </a:solidFill>
              </a:rPr>
              <a:t>nivel</a:t>
            </a:r>
            <a:r>
              <a:rPr lang="en-GB" sz="2000" dirty="0">
                <a:solidFill>
                  <a:schemeClr val="tx1"/>
                </a:solidFill>
              </a:rPr>
              <a:t>.</a:t>
            </a: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027618" y="258166"/>
            <a:ext cx="1900525"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leer / hablar</a:t>
            </a:r>
            <a:endParaRPr lang="en-GB" sz="2000" b="1" dirty="0">
              <a:solidFill>
                <a:prstClr val="white"/>
              </a:solidFill>
              <a:latin typeface="Century Gothic" panose="020B0502020202020204" pitchFamily="34" charset="0"/>
            </a:endParaRPr>
          </a:p>
        </p:txBody>
      </p:sp>
      <p:sp>
        <p:nvSpPr>
          <p:cNvPr id="20" name="Title 1"/>
          <p:cNvSpPr txBox="1">
            <a:spLocks/>
          </p:cNvSpPr>
          <p:nvPr/>
        </p:nvSpPr>
        <p:spPr>
          <a:xfrm>
            <a:off x="244222" y="-128330"/>
            <a:ext cx="94903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000" b="1" dirty="0">
                <a:solidFill>
                  <a:schemeClr val="tx1"/>
                </a:solidFill>
              </a:rPr>
              <a:t>Remember, [a] and [e] are ‘strong’ vowels. Next to a ‘weak’ vowel, like [</a:t>
            </a:r>
            <a:r>
              <a:rPr lang="en-GB" sz="2000" b="1" dirty="0" err="1">
                <a:solidFill>
                  <a:schemeClr val="tx1"/>
                </a:solidFill>
              </a:rPr>
              <a:t>i</a:t>
            </a:r>
            <a:r>
              <a:rPr lang="en-GB" sz="2000" b="1" dirty="0">
                <a:solidFill>
                  <a:schemeClr val="tx1"/>
                </a:solidFill>
              </a:rPr>
              <a:t>], they make a single syllable: [ai], [</a:t>
            </a:r>
            <a:r>
              <a:rPr lang="en-GB" sz="2000" b="1" dirty="0" err="1">
                <a:solidFill>
                  <a:schemeClr val="tx1"/>
                </a:solidFill>
              </a:rPr>
              <a:t>ei</a:t>
            </a:r>
            <a:r>
              <a:rPr lang="en-GB" sz="2000" b="1" dirty="0">
                <a:solidFill>
                  <a:schemeClr val="tx1"/>
                </a:solidFill>
              </a:rPr>
              <a:t>], [</a:t>
            </a:r>
            <a:r>
              <a:rPr lang="en-GB" sz="2000" b="1" dirty="0" err="1">
                <a:solidFill>
                  <a:schemeClr val="tx1"/>
                </a:solidFill>
              </a:rPr>
              <a:t>ia</a:t>
            </a:r>
            <a:r>
              <a:rPr lang="en-GB" sz="2000" b="1" dirty="0">
                <a:solidFill>
                  <a:schemeClr val="tx1"/>
                </a:solidFill>
              </a:rPr>
              <a:t>] and [</a:t>
            </a:r>
            <a:r>
              <a:rPr lang="en-GB" sz="2000" b="1" dirty="0" err="1">
                <a:solidFill>
                  <a:schemeClr val="tx1"/>
                </a:solidFill>
              </a:rPr>
              <a:t>ie</a:t>
            </a:r>
            <a:r>
              <a:rPr lang="en-GB" sz="2000" b="1" dirty="0">
                <a:solidFill>
                  <a:schemeClr val="tx1"/>
                </a:solidFill>
              </a:rPr>
              <a:t>].</a:t>
            </a:r>
          </a:p>
        </p:txBody>
      </p:sp>
      <p:sp>
        <p:nvSpPr>
          <p:cNvPr id="22" name="Rounded Rectangular Callout 21"/>
          <p:cNvSpPr/>
          <p:nvPr/>
        </p:nvSpPr>
        <p:spPr>
          <a:xfrm>
            <a:off x="244222" y="5656173"/>
            <a:ext cx="4809042" cy="654389"/>
          </a:xfrm>
          <a:prstGeom prst="wedgeRoundRectCallout">
            <a:avLst>
              <a:gd name="adj1" fmla="val -53937"/>
              <a:gd name="adj2" fmla="val 35582"/>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rPr>
              <a:t>6. Hay </a:t>
            </a:r>
            <a:r>
              <a:rPr lang="en-GB" sz="2000" dirty="0" err="1">
                <a:solidFill>
                  <a:schemeClr val="tx1"/>
                </a:solidFill>
              </a:rPr>
              <a:t>tr</a:t>
            </a:r>
            <a:r>
              <a:rPr lang="en-GB" sz="2000" b="1" dirty="0" err="1">
                <a:solidFill>
                  <a:schemeClr val="tx1"/>
                </a:solidFill>
              </a:rPr>
              <a:t>ei</a:t>
            </a:r>
            <a:r>
              <a:rPr lang="en-GB" sz="2000" dirty="0" err="1">
                <a:solidFill>
                  <a:schemeClr val="tx1"/>
                </a:solidFill>
              </a:rPr>
              <a:t>nta</a:t>
            </a:r>
            <a:r>
              <a:rPr lang="en-GB" sz="2000" dirty="0">
                <a:solidFill>
                  <a:schemeClr val="tx1"/>
                </a:solidFill>
              </a:rPr>
              <a:t> </a:t>
            </a:r>
            <a:r>
              <a:rPr lang="en-GB" sz="2000" dirty="0" err="1">
                <a:solidFill>
                  <a:schemeClr val="tx1"/>
                </a:solidFill>
              </a:rPr>
              <a:t>jugadores</a:t>
            </a:r>
            <a:r>
              <a:rPr lang="en-GB" sz="2000" dirty="0">
                <a:solidFill>
                  <a:schemeClr val="tx1"/>
                </a:solidFill>
              </a:rPr>
              <a:t> </a:t>
            </a:r>
            <a:r>
              <a:rPr lang="en-GB" sz="2000" dirty="0" err="1">
                <a:solidFill>
                  <a:schemeClr val="tx1"/>
                </a:solidFill>
              </a:rPr>
              <a:t>en</a:t>
            </a:r>
            <a:r>
              <a:rPr lang="en-GB" sz="2000" dirty="0">
                <a:solidFill>
                  <a:schemeClr val="tx1"/>
                </a:solidFill>
              </a:rPr>
              <a:t> la </a:t>
            </a:r>
            <a:r>
              <a:rPr lang="en-GB" sz="2000" dirty="0" err="1">
                <a:solidFill>
                  <a:schemeClr val="tx1"/>
                </a:solidFill>
              </a:rPr>
              <a:t>competición</a:t>
            </a:r>
            <a:r>
              <a:rPr lang="en-GB" sz="2000" dirty="0">
                <a:solidFill>
                  <a:schemeClr val="tx1"/>
                </a:solidFill>
              </a:rPr>
              <a:t>*. ¿</a:t>
            </a:r>
            <a:r>
              <a:rPr lang="en-GB" sz="2000" dirty="0" err="1">
                <a:solidFill>
                  <a:schemeClr val="tx1"/>
                </a:solidFill>
              </a:rPr>
              <a:t>Peleas</a:t>
            </a:r>
            <a:r>
              <a:rPr lang="en-GB" sz="2000" dirty="0">
                <a:solidFill>
                  <a:schemeClr val="tx1"/>
                </a:solidFill>
              </a:rPr>
              <a:t> con </a:t>
            </a:r>
            <a:r>
              <a:rPr lang="en-GB" sz="2000" dirty="0" err="1">
                <a:solidFill>
                  <a:schemeClr val="tx1"/>
                </a:solidFill>
              </a:rPr>
              <a:t>algu</a:t>
            </a:r>
            <a:r>
              <a:rPr lang="en-GB" sz="2000" b="1" dirty="0" err="1">
                <a:solidFill>
                  <a:schemeClr val="tx1"/>
                </a:solidFill>
              </a:rPr>
              <a:t>ie</a:t>
            </a:r>
            <a:r>
              <a:rPr lang="en-GB" sz="2000" dirty="0" err="1">
                <a:solidFill>
                  <a:schemeClr val="tx1"/>
                </a:solidFill>
              </a:rPr>
              <a:t>n</a:t>
            </a:r>
            <a:r>
              <a:rPr lang="en-GB" sz="2000" dirty="0">
                <a:solidFill>
                  <a:schemeClr val="tx1"/>
                </a:solidFill>
              </a:rPr>
              <a:t>?</a:t>
            </a:r>
          </a:p>
        </p:txBody>
      </p:sp>
      <p:sp>
        <p:nvSpPr>
          <p:cNvPr id="23" name="Rounded Rectangular Callout 22"/>
          <p:cNvSpPr/>
          <p:nvPr/>
        </p:nvSpPr>
        <p:spPr>
          <a:xfrm>
            <a:off x="5209674" y="5656173"/>
            <a:ext cx="4217834" cy="654389"/>
          </a:xfrm>
          <a:prstGeom prst="wedgeRoundRectCallout">
            <a:avLst>
              <a:gd name="adj1" fmla="val 53353"/>
              <a:gd name="adj2" fmla="val 4001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Solo con D</a:t>
            </a:r>
            <a:r>
              <a:rPr lang="en-GB" sz="2000" b="1" dirty="0">
                <a:solidFill>
                  <a:schemeClr val="tx1"/>
                </a:solidFill>
              </a:rPr>
              <a:t>ia</a:t>
            </a:r>
            <a:r>
              <a:rPr lang="en-GB" sz="2000" dirty="0">
                <a:solidFill>
                  <a:schemeClr val="tx1"/>
                </a:solidFill>
              </a:rPr>
              <a:t>na.  Es </a:t>
            </a:r>
            <a:r>
              <a:rPr lang="en-GB" sz="2000" dirty="0" err="1">
                <a:solidFill>
                  <a:schemeClr val="tx1"/>
                </a:solidFill>
              </a:rPr>
              <a:t>demas</a:t>
            </a:r>
            <a:r>
              <a:rPr lang="en-GB" sz="2000" b="1" dirty="0" err="1">
                <a:solidFill>
                  <a:schemeClr val="tx1"/>
                </a:solidFill>
              </a:rPr>
              <a:t>ia</a:t>
            </a:r>
            <a:r>
              <a:rPr lang="en-GB" sz="2000" dirty="0" err="1">
                <a:solidFill>
                  <a:schemeClr val="tx1"/>
                </a:solidFill>
              </a:rPr>
              <a:t>do</a:t>
            </a:r>
            <a:r>
              <a:rPr lang="en-GB" sz="2000" dirty="0">
                <a:solidFill>
                  <a:schemeClr val="tx1"/>
                </a:solidFill>
              </a:rPr>
              <a:t> </a:t>
            </a:r>
            <a:r>
              <a:rPr lang="en-GB" sz="2000" dirty="0" err="1">
                <a:solidFill>
                  <a:schemeClr val="tx1"/>
                </a:solidFill>
              </a:rPr>
              <a:t>ser</a:t>
            </a:r>
            <a:r>
              <a:rPr lang="en-GB" sz="2000" b="1" dirty="0" err="1">
                <a:solidFill>
                  <a:schemeClr val="tx1"/>
                </a:solidFill>
              </a:rPr>
              <a:t>ia</a:t>
            </a:r>
            <a:r>
              <a:rPr lang="en-GB" sz="2000" dirty="0">
                <a:solidFill>
                  <a:schemeClr val="tx1"/>
                </a:solidFill>
              </a:rPr>
              <a:t> </a:t>
            </a:r>
            <a:r>
              <a:rPr lang="en-GB" sz="2000" dirty="0" err="1">
                <a:solidFill>
                  <a:schemeClr val="tx1"/>
                </a:solidFill>
              </a:rPr>
              <a:t>cuando</a:t>
            </a:r>
            <a:r>
              <a:rPr lang="en-GB" sz="2000" dirty="0">
                <a:solidFill>
                  <a:schemeClr val="tx1"/>
                </a:solidFill>
              </a:rPr>
              <a:t> </a:t>
            </a:r>
            <a:r>
              <a:rPr lang="en-GB" sz="2000" dirty="0" err="1">
                <a:solidFill>
                  <a:schemeClr val="tx1"/>
                </a:solidFill>
              </a:rPr>
              <a:t>juega</a:t>
            </a:r>
            <a:r>
              <a:rPr lang="en-GB" sz="2000" dirty="0">
                <a:solidFill>
                  <a:schemeClr val="tx1"/>
                </a:solidFill>
              </a:rPr>
              <a:t>.</a:t>
            </a:r>
          </a:p>
        </p:txBody>
      </p:sp>
      <p:sp>
        <p:nvSpPr>
          <p:cNvPr id="17" name="Rectangle 16">
            <a:extLst>
              <a:ext uri="{FF2B5EF4-FFF2-40B4-BE49-F238E27FC236}">
                <a16:creationId xmlns:a16="http://schemas.microsoft.com/office/drawing/2014/main" id="{53265888-C572-C84C-B8F1-499C3A0B0861}"/>
              </a:ext>
            </a:extLst>
          </p:cNvPr>
          <p:cNvSpPr/>
          <p:nvPr/>
        </p:nvSpPr>
        <p:spPr>
          <a:xfrm>
            <a:off x="8270857" y="950937"/>
            <a:ext cx="3657286" cy="646331"/>
          </a:xfrm>
          <a:prstGeom prst="rect">
            <a:avLst/>
          </a:prstGeom>
        </p:spPr>
        <p:txBody>
          <a:bodyPr wrap="square">
            <a:spAutoFit/>
          </a:bodyPr>
          <a:lstStyle/>
          <a:p>
            <a:r>
              <a:rPr lang="en-GB" dirty="0"/>
              <a:t>*el </a:t>
            </a:r>
            <a:r>
              <a:rPr lang="en-GB" dirty="0" err="1"/>
              <a:t>aire</a:t>
            </a:r>
            <a:r>
              <a:rPr lang="en-GB" dirty="0"/>
              <a:t> libre = fresh air</a:t>
            </a:r>
          </a:p>
          <a:p>
            <a:r>
              <a:rPr lang="en-GB" dirty="0"/>
              <a:t>*la </a:t>
            </a:r>
            <a:r>
              <a:rPr lang="en-GB" dirty="0" err="1"/>
              <a:t>competición</a:t>
            </a:r>
            <a:r>
              <a:rPr lang="en-GB" dirty="0"/>
              <a:t> = competition</a:t>
            </a:r>
          </a:p>
        </p:txBody>
      </p:sp>
      <p:pic>
        <p:nvPicPr>
          <p:cNvPr id="1026" name="Picture 2" descr="Chat, Discussion, Meeting, Talk, Conversation, Speaking">
            <a:extLst>
              <a:ext uri="{FF2B5EF4-FFF2-40B4-BE49-F238E27FC236}">
                <a16:creationId xmlns:a16="http://schemas.microsoft.com/office/drawing/2014/main" id="{66577B49-FB9F-C541-9768-C4EA28126C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90480" y="2077109"/>
            <a:ext cx="1938684" cy="19386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lip art tenis - Clip Art Library">
            <a:extLst>
              <a:ext uri="{FF2B5EF4-FFF2-40B4-BE49-F238E27FC236}">
                <a16:creationId xmlns:a16="http://schemas.microsoft.com/office/drawing/2014/main" id="{002045F9-4550-534B-96FF-1827F4E82DF7}"/>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27617" y="5656173"/>
            <a:ext cx="854177" cy="3824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un, Sunny, Weather, Sunshine, Yellow, Forecast">
            <a:extLst>
              <a:ext uri="{FF2B5EF4-FFF2-40B4-BE49-F238E27FC236}">
                <a16:creationId xmlns:a16="http://schemas.microsoft.com/office/drawing/2014/main" id="{6E386D69-D791-9848-ACE9-46AF77FA910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08470" y="3996317"/>
            <a:ext cx="619673" cy="624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09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6187998" y="1800409"/>
            <a:ext cx="5085048" cy="4188775"/>
          </a:xfrm>
          <a:prstGeom prst="rect">
            <a:avLst/>
          </a:prstGeom>
          <a:noFill/>
        </p:spPr>
        <p:txBody>
          <a:bodyPr wrap="square" rtlCol="0">
            <a:spAutoFit/>
          </a:bodyPr>
          <a:lstStyle/>
          <a:p>
            <a:pPr>
              <a:lnSpc>
                <a:spcPct val="150000"/>
              </a:lnSpc>
            </a:pPr>
            <a:r>
              <a:rPr lang="en-GB" sz="2000" b="1" dirty="0">
                <a:latin typeface="+mj-lt"/>
              </a:rPr>
              <a:t>P: </a:t>
            </a:r>
            <a:r>
              <a:rPr lang="en-GB" sz="2000" dirty="0">
                <a:latin typeface="+mj-lt"/>
              </a:rPr>
              <a:t>Chicos, </a:t>
            </a:r>
            <a:r>
              <a:rPr lang="en-GB" sz="2000" dirty="0" err="1">
                <a:latin typeface="+mj-lt"/>
              </a:rPr>
              <a:t>tengo</a:t>
            </a:r>
            <a:r>
              <a:rPr lang="en-GB" sz="2000" dirty="0">
                <a:latin typeface="+mj-lt"/>
              </a:rPr>
              <a:t> una </a:t>
            </a:r>
            <a:r>
              <a:rPr lang="en-GB" sz="2000" dirty="0" err="1">
                <a:latin typeface="+mj-lt"/>
              </a:rPr>
              <a:t>pregunta</a:t>
            </a:r>
            <a:r>
              <a:rPr lang="en-GB" sz="2000" dirty="0">
                <a:latin typeface="+mj-lt"/>
              </a:rPr>
              <a:t>. ¿</a:t>
            </a:r>
            <a:r>
              <a:rPr lang="en-GB" sz="2000" dirty="0" err="1">
                <a:latin typeface="+mj-lt"/>
              </a:rPr>
              <a:t>Qué</a:t>
            </a:r>
            <a:r>
              <a:rPr lang="en-GB" sz="2000" dirty="0">
                <a:latin typeface="+mj-lt"/>
              </a:rPr>
              <a:t> </a:t>
            </a:r>
            <a:r>
              <a:rPr lang="en-GB" sz="2000" dirty="0" err="1">
                <a:latin typeface="+mj-lt"/>
              </a:rPr>
              <a:t>deportes</a:t>
            </a:r>
            <a:r>
              <a:rPr lang="en-GB" sz="2000" dirty="0">
                <a:latin typeface="+mj-lt"/>
              </a:rPr>
              <a:t> [</a:t>
            </a:r>
            <a:r>
              <a:rPr lang="en-GB" sz="2000" b="1" dirty="0">
                <a:latin typeface="+mj-lt"/>
              </a:rPr>
              <a:t>1</a:t>
            </a:r>
            <a:r>
              <a:rPr lang="en-GB" sz="2000" dirty="0">
                <a:latin typeface="+mj-lt"/>
              </a:rPr>
              <a:t>] ____________?</a:t>
            </a:r>
          </a:p>
          <a:p>
            <a:pPr>
              <a:lnSpc>
                <a:spcPct val="150000"/>
              </a:lnSpc>
            </a:pPr>
            <a:r>
              <a:rPr lang="en-GB" sz="2000" b="1" dirty="0">
                <a:latin typeface="+mj-lt"/>
              </a:rPr>
              <a:t>H: </a:t>
            </a:r>
            <a:r>
              <a:rPr lang="en-GB" sz="2000" dirty="0" err="1">
                <a:latin typeface="+mj-lt"/>
              </a:rPr>
              <a:t>Pues</a:t>
            </a:r>
            <a:r>
              <a:rPr lang="en-GB" sz="2000" dirty="0">
                <a:latin typeface="+mj-lt"/>
              </a:rPr>
              <a:t> </a:t>
            </a:r>
            <a:r>
              <a:rPr lang="en-GB" sz="2000" dirty="0" err="1">
                <a:latin typeface="+mj-lt"/>
              </a:rPr>
              <a:t>nosotros</a:t>
            </a:r>
            <a:r>
              <a:rPr lang="en-GB" sz="2000" dirty="0">
                <a:latin typeface="+mj-lt"/>
              </a:rPr>
              <a:t> </a:t>
            </a:r>
            <a:r>
              <a:rPr lang="en-GB" sz="2000" dirty="0" err="1">
                <a:latin typeface="+mj-lt"/>
              </a:rPr>
              <a:t>principalmente</a:t>
            </a:r>
            <a:r>
              <a:rPr lang="en-GB" sz="2000" dirty="0">
                <a:latin typeface="+mj-lt"/>
              </a:rPr>
              <a:t> </a:t>
            </a:r>
            <a:r>
              <a:rPr lang="en-GB" sz="2000" dirty="0" err="1">
                <a:latin typeface="+mj-lt"/>
              </a:rPr>
              <a:t>jugamos</a:t>
            </a:r>
            <a:r>
              <a:rPr lang="en-GB" sz="2000" dirty="0">
                <a:latin typeface="+mj-lt"/>
              </a:rPr>
              <a:t> </a:t>
            </a:r>
            <a:r>
              <a:rPr lang="en-GB" sz="2000" dirty="0"/>
              <a:t>[</a:t>
            </a:r>
            <a:r>
              <a:rPr lang="en-GB" sz="2000" b="1" dirty="0"/>
              <a:t>2</a:t>
            </a:r>
            <a:r>
              <a:rPr lang="en-GB" sz="2000" dirty="0"/>
              <a:t>]</a:t>
            </a:r>
            <a:r>
              <a:rPr lang="en-GB" sz="2000" dirty="0">
                <a:latin typeface="+mj-lt"/>
              </a:rPr>
              <a:t> __ ______. A Daniel </a:t>
            </a:r>
            <a:r>
              <a:rPr lang="en-GB" sz="2000" dirty="0" err="1">
                <a:latin typeface="+mj-lt"/>
              </a:rPr>
              <a:t>también</a:t>
            </a:r>
            <a:r>
              <a:rPr lang="en-GB" sz="2000" dirty="0">
                <a:latin typeface="+mj-lt"/>
              </a:rPr>
              <a:t> le </a:t>
            </a:r>
            <a:r>
              <a:rPr lang="en-GB" sz="2000" dirty="0" err="1">
                <a:latin typeface="+mj-lt"/>
              </a:rPr>
              <a:t>gusta</a:t>
            </a:r>
            <a:r>
              <a:rPr lang="en-GB" sz="2000" dirty="0">
                <a:latin typeface="+mj-lt"/>
              </a:rPr>
              <a:t> el </a:t>
            </a:r>
            <a:r>
              <a:rPr lang="en-GB" sz="2000" dirty="0" err="1">
                <a:latin typeface="+mj-lt"/>
              </a:rPr>
              <a:t>baloncesto</a:t>
            </a:r>
            <a:r>
              <a:rPr lang="en-GB" sz="2000" dirty="0">
                <a:latin typeface="+mj-lt"/>
              </a:rPr>
              <a:t>*. </a:t>
            </a:r>
          </a:p>
          <a:p>
            <a:pPr>
              <a:lnSpc>
                <a:spcPct val="150000"/>
              </a:lnSpc>
            </a:pPr>
            <a:r>
              <a:rPr lang="en-GB" sz="2000" b="1" dirty="0">
                <a:latin typeface="+mj-lt"/>
              </a:rPr>
              <a:t>P: </a:t>
            </a:r>
            <a:r>
              <a:rPr lang="en-GB" sz="2000" dirty="0">
                <a:latin typeface="+mj-lt"/>
              </a:rPr>
              <a:t>¿Y </a:t>
            </a:r>
            <a:r>
              <a:rPr lang="en-GB" sz="2000" dirty="0" err="1">
                <a:latin typeface="+mj-lt"/>
              </a:rPr>
              <a:t>tú</a:t>
            </a:r>
            <a:r>
              <a:rPr lang="en-GB" sz="2000" dirty="0">
                <a:latin typeface="+mj-lt"/>
              </a:rPr>
              <a:t>, Nadia? ¿</a:t>
            </a:r>
            <a:r>
              <a:rPr lang="en-GB" sz="2000" dirty="0" err="1">
                <a:latin typeface="+mj-lt"/>
              </a:rPr>
              <a:t>También</a:t>
            </a:r>
            <a:r>
              <a:rPr lang="en-GB" sz="2000" dirty="0">
                <a:latin typeface="+mj-lt"/>
              </a:rPr>
              <a:t> </a:t>
            </a:r>
            <a:r>
              <a:rPr lang="en-GB" sz="2000" dirty="0"/>
              <a:t>[</a:t>
            </a:r>
            <a:r>
              <a:rPr lang="en-GB" sz="2000" b="1" dirty="0"/>
              <a:t>3</a:t>
            </a:r>
            <a:r>
              <a:rPr lang="en-GB" sz="2000" dirty="0"/>
              <a:t>]</a:t>
            </a:r>
            <a:r>
              <a:rPr lang="en-GB" sz="2000" dirty="0">
                <a:latin typeface="+mj-lt"/>
              </a:rPr>
              <a:t> _______?</a:t>
            </a:r>
          </a:p>
          <a:p>
            <a:pPr>
              <a:lnSpc>
                <a:spcPct val="150000"/>
              </a:lnSpc>
            </a:pPr>
            <a:r>
              <a:rPr lang="en-GB" sz="2000" b="1" dirty="0">
                <a:latin typeface="+mj-lt"/>
              </a:rPr>
              <a:t>N:</a:t>
            </a:r>
            <a:r>
              <a:rPr lang="en-GB" sz="2000" dirty="0">
                <a:latin typeface="+mj-lt"/>
              </a:rPr>
              <a:t> No </a:t>
            </a:r>
            <a:r>
              <a:rPr lang="en-GB" sz="2000" dirty="0"/>
              <a:t>[</a:t>
            </a:r>
            <a:r>
              <a:rPr lang="en-GB" sz="2000" b="1" dirty="0"/>
              <a:t>4</a:t>
            </a:r>
            <a:r>
              <a:rPr lang="en-GB" sz="2000" dirty="0"/>
              <a:t>]</a:t>
            </a:r>
            <a:r>
              <a:rPr lang="en-GB" sz="2000" dirty="0">
                <a:latin typeface="+mj-lt"/>
              </a:rPr>
              <a:t> ______, </a:t>
            </a:r>
            <a:r>
              <a:rPr lang="en-GB" sz="2000" dirty="0" err="1">
                <a:latin typeface="+mj-lt"/>
              </a:rPr>
              <a:t>pero</a:t>
            </a:r>
            <a:r>
              <a:rPr lang="en-GB" sz="2000" dirty="0">
                <a:latin typeface="+mj-lt"/>
              </a:rPr>
              <a:t> </a:t>
            </a:r>
            <a:r>
              <a:rPr lang="en-GB" sz="2000" dirty="0"/>
              <a:t>[</a:t>
            </a:r>
            <a:r>
              <a:rPr lang="en-GB" sz="2000" b="1" dirty="0"/>
              <a:t>5</a:t>
            </a:r>
            <a:r>
              <a:rPr lang="en-GB" sz="2000" dirty="0"/>
              <a:t>]</a:t>
            </a:r>
            <a:r>
              <a:rPr lang="en-GB" sz="2000" dirty="0">
                <a:latin typeface="+mj-lt"/>
              </a:rPr>
              <a:t> ______________ me </a:t>
            </a:r>
            <a:r>
              <a:rPr lang="en-GB" sz="2000" dirty="0" err="1">
                <a:latin typeface="+mj-lt"/>
              </a:rPr>
              <a:t>gusta</a:t>
            </a:r>
            <a:r>
              <a:rPr lang="en-GB" sz="2000" dirty="0">
                <a:latin typeface="+mj-lt"/>
              </a:rPr>
              <a:t> </a:t>
            </a:r>
            <a:r>
              <a:rPr lang="en-GB" sz="2000" dirty="0" err="1">
                <a:latin typeface="+mj-lt"/>
              </a:rPr>
              <a:t>ir</a:t>
            </a:r>
            <a:r>
              <a:rPr lang="en-GB" sz="2000" dirty="0">
                <a:latin typeface="+mj-lt"/>
              </a:rPr>
              <a:t> al </a:t>
            </a:r>
            <a:r>
              <a:rPr lang="en-GB" sz="2000" dirty="0" err="1">
                <a:latin typeface="+mj-lt"/>
              </a:rPr>
              <a:t>estadio</a:t>
            </a:r>
            <a:r>
              <a:rPr lang="en-GB" sz="2000" dirty="0">
                <a:latin typeface="+mj-lt"/>
              </a:rPr>
              <a:t> para </a:t>
            </a:r>
            <a:r>
              <a:rPr lang="en-GB" sz="2000" dirty="0" err="1">
                <a:latin typeface="+mj-lt"/>
              </a:rPr>
              <a:t>ver</a:t>
            </a:r>
            <a:r>
              <a:rPr lang="en-GB" sz="2000" dirty="0">
                <a:latin typeface="+mj-lt"/>
              </a:rPr>
              <a:t> los </a:t>
            </a:r>
            <a:r>
              <a:rPr lang="en-GB" sz="2000" dirty="0" err="1">
                <a:latin typeface="+mj-lt"/>
              </a:rPr>
              <a:t>partidos</a:t>
            </a:r>
            <a:r>
              <a:rPr lang="en-GB" sz="2000" dirty="0">
                <a:latin typeface="+mj-lt"/>
              </a:rPr>
              <a:t>.</a:t>
            </a:r>
          </a:p>
        </p:txBody>
      </p:sp>
      <p:sp>
        <p:nvSpPr>
          <p:cNvPr id="2" name="Title 1"/>
          <p:cNvSpPr>
            <a:spLocks noGrp="1"/>
          </p:cNvSpPr>
          <p:nvPr>
            <p:ph type="title"/>
          </p:nvPr>
        </p:nvSpPr>
        <p:spPr>
          <a:xfrm>
            <a:off x="-1" y="213557"/>
            <a:ext cx="4954329" cy="647577"/>
          </a:xfrm>
        </p:spPr>
        <p:txBody>
          <a:bodyPr>
            <a:normAutofit/>
          </a:bodyPr>
          <a:lstStyle/>
          <a:p>
            <a:r>
              <a:rPr lang="en-GB" sz="2400" b="1" dirty="0">
                <a:solidFill>
                  <a:schemeClr val="bg1"/>
                </a:solidFill>
              </a:rPr>
              <a:t>Dos </a:t>
            </a:r>
            <a:r>
              <a:rPr lang="en-GB" sz="2400" b="1" dirty="0" err="1">
                <a:solidFill>
                  <a:schemeClr val="bg1"/>
                </a:solidFill>
              </a:rPr>
              <a:t>conversaciones</a:t>
            </a:r>
            <a:r>
              <a:rPr lang="en-GB" sz="2400" b="1" dirty="0">
                <a:solidFill>
                  <a:schemeClr val="bg1"/>
                </a:solidFill>
              </a:rPr>
              <a:t> </a:t>
            </a:r>
            <a:r>
              <a:rPr lang="en-GB" sz="2400" b="1" dirty="0" err="1">
                <a:solidFill>
                  <a:schemeClr val="bg1"/>
                </a:solidFill>
              </a:rPr>
              <a:t>en</a:t>
            </a:r>
            <a:r>
              <a:rPr lang="en-GB" sz="2400" b="1" dirty="0">
                <a:solidFill>
                  <a:schemeClr val="bg1"/>
                </a:solidFill>
              </a:rPr>
              <a:t> </a:t>
            </a:r>
            <a:r>
              <a:rPr lang="en-GB" sz="2400" b="1" dirty="0" err="1">
                <a:solidFill>
                  <a:schemeClr val="bg1"/>
                </a:solidFill>
              </a:rPr>
              <a:t>clase</a:t>
            </a:r>
            <a:endParaRPr lang="en-GB" sz="2400" b="1" dirty="0">
              <a:solidFill>
                <a:schemeClr val="bg1"/>
              </a:solidFill>
            </a:endParaRPr>
          </a:p>
        </p:txBody>
      </p:sp>
      <p:pic>
        <p:nvPicPr>
          <p:cNvPr id="58" name="Content Placeholder 5"/>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47027" r="25886"/>
          <a:stretch/>
        </p:blipFill>
        <p:spPr>
          <a:xfrm>
            <a:off x="11515725" y="600075"/>
            <a:ext cx="676275" cy="1209675"/>
          </a:xfrm>
        </p:spPr>
      </p:pic>
      <p:sp>
        <p:nvSpPr>
          <p:cNvPr id="45" name="Rectangle 44">
            <a:extLst>
              <a:ext uri="{FF2B5EF4-FFF2-40B4-BE49-F238E27FC236}">
                <a16:creationId xmlns:a16="http://schemas.microsoft.com/office/drawing/2014/main" id="{AAD83873-31AE-BC40-BCE2-923AE24106AC}"/>
              </a:ext>
            </a:extLst>
          </p:cNvPr>
          <p:cNvSpPr/>
          <p:nvPr/>
        </p:nvSpPr>
        <p:spPr>
          <a:xfrm>
            <a:off x="7907018" y="2342037"/>
            <a:ext cx="140775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2"/>
                </a:solidFill>
                <a:effectLst/>
                <a:uLnTx/>
                <a:uFillTx/>
                <a:latin typeface="+mj-lt"/>
                <a:ea typeface="+mn-ea"/>
                <a:cs typeface="+mn-cs"/>
              </a:rPr>
              <a:t>practicáis</a:t>
            </a:r>
            <a:endParaRPr kumimoji="0" lang="en-GB" sz="2000" b="1" i="0" u="none" strike="noStrike" kern="1200" cap="none" spc="0" normalizeH="0" baseline="0" noProof="0" dirty="0">
              <a:ln>
                <a:noFill/>
              </a:ln>
              <a:solidFill>
                <a:schemeClr val="tx2"/>
              </a:solidFill>
              <a:effectLst/>
              <a:uLnTx/>
              <a:uFillTx/>
              <a:latin typeface="+mj-lt"/>
              <a:ea typeface="+mn-ea"/>
              <a:cs typeface="+mn-cs"/>
            </a:endParaRPr>
          </a:p>
        </p:txBody>
      </p:sp>
      <p:sp>
        <p:nvSpPr>
          <p:cNvPr id="47" name="Rectangle 46">
            <a:extLst>
              <a:ext uri="{FF2B5EF4-FFF2-40B4-BE49-F238E27FC236}">
                <a16:creationId xmlns:a16="http://schemas.microsoft.com/office/drawing/2014/main" id="{7819EE1B-B944-084F-855D-E46BCA0D0607}"/>
              </a:ext>
            </a:extLst>
          </p:cNvPr>
          <p:cNvSpPr/>
          <p:nvPr/>
        </p:nvSpPr>
        <p:spPr>
          <a:xfrm>
            <a:off x="7696372" y="3252870"/>
            <a:ext cx="1303729"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2"/>
                </a:solidFill>
                <a:effectLst/>
                <a:uLnTx/>
                <a:uFillTx/>
                <a:latin typeface="+mj-lt"/>
                <a:ea typeface="+mn-ea"/>
                <a:cs typeface="+mn-cs"/>
              </a:rPr>
              <a:t>al </a:t>
            </a:r>
            <a:r>
              <a:rPr kumimoji="0" lang="en-GB" sz="2000" b="1" i="0" u="none" strike="noStrike" kern="1200" cap="none" spc="0" normalizeH="0" baseline="0" noProof="0" dirty="0" err="1">
                <a:ln>
                  <a:noFill/>
                </a:ln>
                <a:solidFill>
                  <a:schemeClr val="tx2"/>
                </a:solidFill>
                <a:effectLst/>
                <a:uLnTx/>
                <a:uFillTx/>
                <a:latin typeface="+mj-lt"/>
                <a:ea typeface="+mn-ea"/>
                <a:cs typeface="+mn-cs"/>
              </a:rPr>
              <a:t>fútbol</a:t>
            </a:r>
            <a:endParaRPr kumimoji="0" lang="en-GB" sz="2000" b="1" i="0" u="none" strike="noStrike" kern="1200" cap="none" spc="0" normalizeH="0" baseline="0" noProof="0" dirty="0">
              <a:ln>
                <a:noFill/>
              </a:ln>
              <a:solidFill>
                <a:schemeClr val="tx2"/>
              </a:solidFill>
              <a:effectLst/>
              <a:uLnTx/>
              <a:uFillTx/>
              <a:latin typeface="+mj-lt"/>
              <a:ea typeface="+mn-ea"/>
              <a:cs typeface="+mn-cs"/>
            </a:endParaRPr>
          </a:p>
        </p:txBody>
      </p:sp>
      <p:sp>
        <p:nvSpPr>
          <p:cNvPr id="48" name="Rectangle 47">
            <a:extLst>
              <a:ext uri="{FF2B5EF4-FFF2-40B4-BE49-F238E27FC236}">
                <a16:creationId xmlns:a16="http://schemas.microsoft.com/office/drawing/2014/main" id="{EA98EA26-09E4-D44E-9505-3EABC18ACBC3}"/>
              </a:ext>
            </a:extLst>
          </p:cNvPr>
          <p:cNvSpPr/>
          <p:nvPr/>
        </p:nvSpPr>
        <p:spPr>
          <a:xfrm>
            <a:off x="9938755" y="4165077"/>
            <a:ext cx="285082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juegas</a:t>
            </a:r>
            <a:endParaRPr kumimoji="0" lang="en-GB" sz="20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54" name="TextBox 53"/>
          <p:cNvSpPr txBox="1"/>
          <p:nvPr/>
        </p:nvSpPr>
        <p:spPr>
          <a:xfrm>
            <a:off x="1139430" y="2065809"/>
            <a:ext cx="5181600" cy="3785652"/>
          </a:xfrm>
          <a:prstGeom prst="rect">
            <a:avLst/>
          </a:prstGeom>
          <a:noFill/>
        </p:spPr>
        <p:txBody>
          <a:bodyPr wrap="square" rtlCol="0">
            <a:spAutoFit/>
          </a:bodyPr>
          <a:lstStyle/>
          <a:p>
            <a:pPr>
              <a:lnSpc>
                <a:spcPct val="150000"/>
              </a:lnSpc>
            </a:pPr>
            <a:r>
              <a:rPr lang="en-GB" sz="2000" b="1" dirty="0"/>
              <a:t>P:</a:t>
            </a:r>
            <a:r>
              <a:rPr lang="en-GB" sz="2000" dirty="0"/>
              <a:t> Boys, I have a question.</a:t>
            </a:r>
            <a:br>
              <a:rPr lang="en-GB" sz="2000" dirty="0"/>
            </a:br>
            <a:r>
              <a:rPr lang="en-GB" sz="2000" dirty="0"/>
              <a:t>What sports </a:t>
            </a:r>
            <a:r>
              <a:rPr lang="en-GB" sz="2000" b="1" dirty="0"/>
              <a:t>do you play (‘practise’)</a:t>
            </a:r>
            <a:r>
              <a:rPr lang="en-GB" sz="2000" dirty="0"/>
              <a:t>?</a:t>
            </a:r>
          </a:p>
          <a:p>
            <a:pPr>
              <a:lnSpc>
                <a:spcPct val="150000"/>
              </a:lnSpc>
            </a:pPr>
            <a:r>
              <a:rPr lang="en-GB" sz="2000" b="1" dirty="0"/>
              <a:t>H: </a:t>
            </a:r>
            <a:r>
              <a:rPr lang="en-GB" sz="2000" dirty="0"/>
              <a:t>Well we mainly play </a:t>
            </a:r>
            <a:r>
              <a:rPr lang="en-GB" sz="2000" b="1" dirty="0"/>
              <a:t>football</a:t>
            </a:r>
            <a:r>
              <a:rPr lang="en-GB" sz="2000" dirty="0"/>
              <a:t>. </a:t>
            </a:r>
          </a:p>
          <a:p>
            <a:pPr>
              <a:lnSpc>
                <a:spcPct val="150000"/>
              </a:lnSpc>
            </a:pPr>
            <a:r>
              <a:rPr lang="en-GB" sz="2000" dirty="0"/>
              <a:t>Daniel also</a:t>
            </a:r>
            <a:r>
              <a:rPr lang="en-GB" sz="2000" b="1" dirty="0"/>
              <a:t> </a:t>
            </a:r>
            <a:r>
              <a:rPr lang="en-GB" sz="2000" dirty="0"/>
              <a:t>likes basketball.</a:t>
            </a:r>
          </a:p>
          <a:p>
            <a:pPr>
              <a:lnSpc>
                <a:spcPct val="150000"/>
              </a:lnSpc>
            </a:pPr>
            <a:r>
              <a:rPr lang="en-GB" sz="2000" b="1" dirty="0"/>
              <a:t>P: </a:t>
            </a:r>
            <a:r>
              <a:rPr lang="en-GB" sz="2000" dirty="0"/>
              <a:t>And you, Nadia? </a:t>
            </a:r>
            <a:r>
              <a:rPr lang="en-GB" sz="2000" b="1" dirty="0"/>
              <a:t>Do you play </a:t>
            </a:r>
            <a:r>
              <a:rPr lang="en-GB" sz="2000" dirty="0"/>
              <a:t>too?</a:t>
            </a:r>
          </a:p>
          <a:p>
            <a:pPr>
              <a:lnSpc>
                <a:spcPct val="150000"/>
              </a:lnSpc>
            </a:pPr>
            <a:r>
              <a:rPr lang="en-GB" sz="2000" b="1" dirty="0"/>
              <a:t>N: </a:t>
            </a:r>
            <a:r>
              <a:rPr lang="en-GB" sz="2000" dirty="0"/>
              <a:t>Not </a:t>
            </a:r>
            <a:r>
              <a:rPr lang="en-GB" sz="2000" b="1" dirty="0"/>
              <a:t>so much</a:t>
            </a:r>
            <a:r>
              <a:rPr lang="en-GB" sz="2000" dirty="0"/>
              <a:t>, but </a:t>
            </a:r>
            <a:r>
              <a:rPr lang="en-GB" sz="2000" b="1" dirty="0"/>
              <a:t>on Sundays </a:t>
            </a:r>
            <a:r>
              <a:rPr lang="en-GB" sz="2000" dirty="0"/>
              <a:t>I like to go to the stadium to see/watch the matches.</a:t>
            </a:r>
            <a:endParaRPr lang="en-GB" sz="2000" b="1" dirty="0"/>
          </a:p>
        </p:txBody>
      </p:sp>
      <p:pic>
        <p:nvPicPr>
          <p:cNvPr id="55" name="Picture 2" descr="statue of unity&#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645" y="1313301"/>
            <a:ext cx="1617745" cy="1617746"/>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EA98EA26-09E4-D44E-9505-3EABC18ACBC3}"/>
              </a:ext>
            </a:extLst>
          </p:cNvPr>
          <p:cNvSpPr/>
          <p:nvPr/>
        </p:nvSpPr>
        <p:spPr>
          <a:xfrm>
            <a:off x="7351090" y="4635028"/>
            <a:ext cx="86470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2"/>
                </a:solidFill>
                <a:effectLst/>
                <a:uLnTx/>
                <a:uFillTx/>
                <a:latin typeface="+mj-lt"/>
                <a:ea typeface="+mn-ea"/>
                <a:cs typeface="+mn-cs"/>
              </a:rPr>
              <a:t>tanto</a:t>
            </a:r>
          </a:p>
        </p:txBody>
      </p:sp>
      <p:sp>
        <p:nvSpPr>
          <p:cNvPr id="61" name="Rectangle 60">
            <a:extLst>
              <a:ext uri="{FF2B5EF4-FFF2-40B4-BE49-F238E27FC236}">
                <a16:creationId xmlns:a16="http://schemas.microsoft.com/office/drawing/2014/main" id="{EA98EA26-09E4-D44E-9505-3EABC18ACBC3}"/>
              </a:ext>
            </a:extLst>
          </p:cNvPr>
          <p:cNvSpPr/>
          <p:nvPr/>
        </p:nvSpPr>
        <p:spPr>
          <a:xfrm>
            <a:off x="9271522" y="4646734"/>
            <a:ext cx="285082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los </a:t>
            </a:r>
            <a:r>
              <a:rPr kumimoji="0" lang="en-GB" sz="20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domingos</a:t>
            </a:r>
            <a:endParaRPr kumimoji="0" lang="en-GB" sz="20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62" name="Rounded Rectangle 11">
            <a:extLst>
              <a:ext uri="{FF2B5EF4-FFF2-40B4-BE49-F238E27FC236}">
                <a16:creationId xmlns:a16="http://schemas.microsoft.com/office/drawing/2014/main" id="{A316DD52-7894-4A75-969C-CA0645DA2978}"/>
              </a:ext>
            </a:extLst>
          </p:cNvPr>
          <p:cNvSpPr/>
          <p:nvPr/>
        </p:nvSpPr>
        <p:spPr>
          <a:xfrm>
            <a:off x="9690100" y="258166"/>
            <a:ext cx="2238044"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leer / escribir</a:t>
            </a:r>
            <a:endParaRPr lang="en-GB" sz="2000" b="1" dirty="0">
              <a:solidFill>
                <a:prstClr val="white"/>
              </a:solidFill>
              <a:latin typeface="Century Gothic" panose="020B0502020202020204" pitchFamily="34" charset="0"/>
            </a:endParaRPr>
          </a:p>
        </p:txBody>
      </p:sp>
      <p:sp>
        <p:nvSpPr>
          <p:cNvPr id="64" name="TextBox 63"/>
          <p:cNvSpPr txBox="1"/>
          <p:nvPr/>
        </p:nvSpPr>
        <p:spPr>
          <a:xfrm>
            <a:off x="11183822" y="1678906"/>
            <a:ext cx="938523" cy="400110"/>
          </a:xfrm>
          <a:prstGeom prst="rect">
            <a:avLst/>
          </a:prstGeom>
          <a:noFill/>
        </p:spPr>
        <p:txBody>
          <a:bodyPr wrap="square" rtlCol="0">
            <a:spAutoFit/>
          </a:bodyPr>
          <a:lstStyle/>
          <a:p>
            <a:r>
              <a:rPr lang="en-GB" sz="2000" dirty="0"/>
              <a:t>Hugo</a:t>
            </a:r>
          </a:p>
        </p:txBody>
      </p:sp>
      <p:sp>
        <p:nvSpPr>
          <p:cNvPr id="65" name="TextBox 64"/>
          <p:cNvSpPr txBox="1"/>
          <p:nvPr/>
        </p:nvSpPr>
        <p:spPr>
          <a:xfrm>
            <a:off x="100744" y="2585715"/>
            <a:ext cx="938523" cy="400110"/>
          </a:xfrm>
          <a:prstGeom prst="rect">
            <a:avLst/>
          </a:prstGeom>
          <a:noFill/>
        </p:spPr>
        <p:txBody>
          <a:bodyPr wrap="square" rtlCol="0">
            <a:spAutoFit/>
          </a:bodyPr>
          <a:lstStyle/>
          <a:p>
            <a:r>
              <a:rPr lang="en-GB" sz="2000" dirty="0" err="1"/>
              <a:t>Profe</a:t>
            </a:r>
            <a:endParaRPr lang="en-GB" sz="2000" dirty="0"/>
          </a:p>
        </p:txBody>
      </p:sp>
      <p:pic>
        <p:nvPicPr>
          <p:cNvPr id="66" name="Google Shape;960;p34"/>
          <p:cNvPicPr preferRelativeResize="0"/>
          <p:nvPr/>
        </p:nvPicPr>
        <p:blipFill rotWithShape="1">
          <a:blip r:embed="rId5">
            <a:alphaModFix/>
          </a:blip>
          <a:srcRect l="24019" r="52660"/>
          <a:stretch/>
        </p:blipFill>
        <p:spPr>
          <a:xfrm>
            <a:off x="11183822" y="4646734"/>
            <a:ext cx="660138" cy="1351678"/>
          </a:xfrm>
          <a:prstGeom prst="rect">
            <a:avLst/>
          </a:prstGeom>
          <a:noFill/>
          <a:ln>
            <a:noFill/>
          </a:ln>
          <a:effectLst>
            <a:outerShdw blurRad="50800" dist="38100" dir="2700000" algn="tl" rotWithShape="0">
              <a:srgbClr val="000000">
                <a:alpha val="40000"/>
              </a:srgbClr>
            </a:outerShdw>
          </a:effectLst>
        </p:spPr>
      </p:pic>
      <p:sp>
        <p:nvSpPr>
          <p:cNvPr id="67" name="TextBox 66"/>
          <p:cNvSpPr txBox="1"/>
          <p:nvPr/>
        </p:nvSpPr>
        <p:spPr>
          <a:xfrm>
            <a:off x="11126068" y="5920419"/>
            <a:ext cx="1259819" cy="400110"/>
          </a:xfrm>
          <a:prstGeom prst="rect">
            <a:avLst/>
          </a:prstGeom>
          <a:noFill/>
        </p:spPr>
        <p:txBody>
          <a:bodyPr wrap="square" rtlCol="0">
            <a:spAutoFit/>
          </a:bodyPr>
          <a:lstStyle/>
          <a:p>
            <a:r>
              <a:rPr lang="en-GB" sz="2000" dirty="0"/>
              <a:t>Nadia</a:t>
            </a:r>
          </a:p>
        </p:txBody>
      </p:sp>
      <p:pic>
        <p:nvPicPr>
          <p:cNvPr id="68" name="Picture 67"/>
          <p:cNvPicPr>
            <a:picLocks noChangeAspect="1"/>
          </p:cNvPicPr>
          <p:nvPr/>
        </p:nvPicPr>
        <p:blipFill rotWithShape="1">
          <a:blip r:embed="rId6" cstate="print">
            <a:extLst>
              <a:ext uri="{28A0092B-C50C-407E-A947-70E740481C1C}">
                <a14:useLocalDpi xmlns:a14="http://schemas.microsoft.com/office/drawing/2010/main" val="0"/>
              </a:ext>
            </a:extLst>
          </a:blip>
          <a:srcRect l="23816" r="49940"/>
          <a:stretch/>
        </p:blipFill>
        <p:spPr>
          <a:xfrm flipH="1">
            <a:off x="11231973" y="2353792"/>
            <a:ext cx="696171" cy="1450272"/>
          </a:xfrm>
          <a:prstGeom prst="rect">
            <a:avLst/>
          </a:prstGeom>
        </p:spPr>
      </p:pic>
      <p:sp>
        <p:nvSpPr>
          <p:cNvPr id="70" name="TextBox 69"/>
          <p:cNvSpPr txBox="1"/>
          <p:nvPr/>
        </p:nvSpPr>
        <p:spPr>
          <a:xfrm>
            <a:off x="11069182" y="3721212"/>
            <a:ext cx="1259819" cy="400110"/>
          </a:xfrm>
          <a:prstGeom prst="rect">
            <a:avLst/>
          </a:prstGeom>
          <a:noFill/>
        </p:spPr>
        <p:txBody>
          <a:bodyPr wrap="square" rtlCol="0">
            <a:spAutoFit/>
          </a:bodyPr>
          <a:lstStyle/>
          <a:p>
            <a:r>
              <a:rPr lang="en-GB" sz="2000" dirty="0"/>
              <a:t>Daniel</a:t>
            </a:r>
          </a:p>
        </p:txBody>
      </p:sp>
      <p:sp>
        <p:nvSpPr>
          <p:cNvPr id="75" name="Rectangle 74"/>
          <p:cNvSpPr/>
          <p:nvPr/>
        </p:nvSpPr>
        <p:spPr>
          <a:xfrm>
            <a:off x="1114211" y="1206817"/>
            <a:ext cx="6096000" cy="707886"/>
          </a:xfrm>
          <a:prstGeom prst="rect">
            <a:avLst/>
          </a:prstGeom>
        </p:spPr>
        <p:txBody>
          <a:bodyPr>
            <a:spAutoFit/>
          </a:bodyPr>
          <a:lstStyle/>
          <a:p>
            <a:pPr lvl="0">
              <a:defRPr/>
            </a:pPr>
            <a:r>
              <a:rPr lang="en-GB" sz="2000" b="1" dirty="0">
                <a:latin typeface="Century Gothic" panose="020B0502020202020204" pitchFamily="34" charset="0"/>
              </a:rPr>
              <a:t>Lee el </a:t>
            </a:r>
            <a:r>
              <a:rPr lang="en-GB" sz="2000" b="1" dirty="0" err="1">
                <a:latin typeface="Century Gothic" panose="020B0502020202020204" pitchFamily="34" charset="0"/>
              </a:rPr>
              <a:t>texto</a:t>
            </a:r>
            <a:r>
              <a:rPr lang="en-GB" sz="2000" b="1" dirty="0">
                <a:latin typeface="Century Gothic" panose="020B0502020202020204" pitchFamily="34" charset="0"/>
              </a:rPr>
              <a:t> </a:t>
            </a:r>
            <a:r>
              <a:rPr lang="en-GB" sz="2000" b="1" dirty="0" err="1">
                <a:latin typeface="Century Gothic" panose="020B0502020202020204" pitchFamily="34" charset="0"/>
              </a:rPr>
              <a:t>en</a:t>
            </a:r>
            <a:r>
              <a:rPr lang="en-GB" sz="2000" b="1" dirty="0">
                <a:latin typeface="Century Gothic" panose="020B0502020202020204" pitchFamily="34" charset="0"/>
              </a:rPr>
              <a:t> </a:t>
            </a:r>
            <a:r>
              <a:rPr lang="en-GB" sz="2000" b="1" dirty="0" err="1">
                <a:latin typeface="Century Gothic" panose="020B0502020202020204" pitchFamily="34" charset="0"/>
              </a:rPr>
              <a:t>inglés</a:t>
            </a:r>
            <a:r>
              <a:rPr lang="en-GB" sz="2000" b="1" dirty="0">
                <a:latin typeface="Century Gothic" panose="020B0502020202020204" pitchFamily="34" charset="0"/>
              </a:rPr>
              <a:t>.</a:t>
            </a:r>
          </a:p>
          <a:p>
            <a:pPr lvl="0">
              <a:defRPr/>
            </a:pPr>
            <a:r>
              <a:rPr lang="en-GB" sz="2000" b="1" dirty="0" err="1">
                <a:latin typeface="Century Gothic" panose="020B0502020202020204" pitchFamily="34" charset="0"/>
              </a:rPr>
              <a:t>Completa</a:t>
            </a:r>
            <a:r>
              <a:rPr lang="en-GB" sz="2000" b="1" dirty="0">
                <a:latin typeface="Century Gothic" panose="020B0502020202020204" pitchFamily="34" charset="0"/>
              </a:rPr>
              <a:t> el </a:t>
            </a:r>
            <a:r>
              <a:rPr lang="en-GB" sz="2000" b="1" dirty="0" err="1">
                <a:latin typeface="Century Gothic" panose="020B0502020202020204" pitchFamily="34" charset="0"/>
              </a:rPr>
              <a:t>texto</a:t>
            </a:r>
            <a:r>
              <a:rPr lang="en-GB" sz="2000" b="1" dirty="0">
                <a:latin typeface="Century Gothic" panose="020B0502020202020204" pitchFamily="34" charset="0"/>
              </a:rPr>
              <a:t> </a:t>
            </a:r>
            <a:r>
              <a:rPr lang="en-GB" sz="2000" b="1" dirty="0" err="1">
                <a:latin typeface="Century Gothic" panose="020B0502020202020204" pitchFamily="34" charset="0"/>
              </a:rPr>
              <a:t>en</a:t>
            </a:r>
            <a:r>
              <a:rPr lang="en-GB" sz="2000" b="1" dirty="0">
                <a:latin typeface="Century Gothic" panose="020B0502020202020204" pitchFamily="34" charset="0"/>
              </a:rPr>
              <a:t> </a:t>
            </a:r>
            <a:r>
              <a:rPr lang="en-GB" sz="2000" b="1" dirty="0" err="1">
                <a:latin typeface="Century Gothic" panose="020B0502020202020204" pitchFamily="34" charset="0"/>
              </a:rPr>
              <a:t>español</a:t>
            </a:r>
            <a:r>
              <a:rPr lang="en-GB" sz="2000" b="1" dirty="0">
                <a:latin typeface="Century Gothic" panose="020B0502020202020204" pitchFamily="34" charset="0"/>
              </a:rPr>
              <a:t>.</a:t>
            </a:r>
          </a:p>
        </p:txBody>
      </p:sp>
      <p:sp>
        <p:nvSpPr>
          <p:cNvPr id="76" name="TextBox 75"/>
          <p:cNvSpPr txBox="1"/>
          <p:nvPr/>
        </p:nvSpPr>
        <p:spPr>
          <a:xfrm>
            <a:off x="10487006" y="768885"/>
            <a:ext cx="786040" cy="400110"/>
          </a:xfrm>
          <a:prstGeom prst="rect">
            <a:avLst/>
          </a:prstGeom>
          <a:noFill/>
        </p:spPr>
        <p:txBody>
          <a:bodyPr wrap="square" rtlCol="0">
            <a:spAutoFit/>
          </a:bodyPr>
          <a:lstStyle/>
          <a:p>
            <a:r>
              <a:rPr lang="en-GB" sz="2000" b="1" dirty="0">
                <a:solidFill>
                  <a:srgbClr val="002060"/>
                </a:solidFill>
              </a:rPr>
              <a:t>[1/2]</a:t>
            </a:r>
          </a:p>
        </p:txBody>
      </p:sp>
      <p:sp>
        <p:nvSpPr>
          <p:cNvPr id="22" name="Google Shape;905;p32">
            <a:extLst>
              <a:ext uri="{FF2B5EF4-FFF2-40B4-BE49-F238E27FC236}">
                <a16:creationId xmlns:a16="http://schemas.microsoft.com/office/drawing/2014/main" id="{9566FE48-7207-416D-A207-5DBC18C03A75}"/>
              </a:ext>
            </a:extLst>
          </p:cNvPr>
          <p:cNvSpPr/>
          <p:nvPr/>
        </p:nvSpPr>
        <p:spPr>
          <a:xfrm>
            <a:off x="4954329" y="919888"/>
            <a:ext cx="5212080" cy="728505"/>
          </a:xfrm>
          <a:prstGeom prst="wedgeRoundRectCallout">
            <a:avLst>
              <a:gd name="adj1" fmla="val -23830"/>
              <a:gd name="adj2" fmla="val 73121"/>
              <a:gd name="adj3" fmla="val 16667"/>
            </a:avLst>
          </a:prstGeom>
          <a:solidFill>
            <a:schemeClr val="tx2"/>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FFFFFF"/>
                </a:solidFill>
                <a:latin typeface="Century Gothic"/>
                <a:ea typeface="Century Gothic"/>
                <a:cs typeface="Century Gothic"/>
                <a:sym typeface="Century Gothic"/>
              </a:rPr>
              <a:t>To say </a:t>
            </a:r>
            <a:r>
              <a:rPr lang="en-GB" sz="2000" b="1" kern="0" dirty="0">
                <a:solidFill>
                  <a:srgbClr val="FFFFFF"/>
                </a:solidFill>
                <a:latin typeface="Century Gothic"/>
                <a:ea typeface="Century Gothic"/>
                <a:cs typeface="Century Gothic"/>
                <a:sym typeface="Century Gothic"/>
              </a:rPr>
              <a:t>play a sport</a:t>
            </a:r>
            <a:r>
              <a:rPr lang="en-GB" sz="2000" kern="0" dirty="0">
                <a:solidFill>
                  <a:srgbClr val="FFFFFF"/>
                </a:solidFill>
                <a:latin typeface="Century Gothic"/>
                <a:ea typeface="Century Gothic"/>
                <a:cs typeface="Century Gothic"/>
                <a:sym typeface="Century Gothic"/>
              </a:rPr>
              <a:t>, what do you need between the </a:t>
            </a:r>
            <a:r>
              <a:rPr lang="en-GB" sz="2000" b="1" kern="0" dirty="0">
                <a:solidFill>
                  <a:srgbClr val="FFFFFF"/>
                </a:solidFill>
                <a:latin typeface="Century Gothic"/>
                <a:ea typeface="Century Gothic"/>
                <a:cs typeface="Century Gothic"/>
                <a:sym typeface="Century Gothic"/>
              </a:rPr>
              <a:t>verb</a:t>
            </a:r>
            <a:r>
              <a:rPr lang="en-GB" sz="2000" kern="0" dirty="0">
                <a:solidFill>
                  <a:srgbClr val="FFFFFF"/>
                </a:solidFill>
                <a:latin typeface="Century Gothic"/>
                <a:ea typeface="Century Gothic"/>
                <a:cs typeface="Century Gothic"/>
                <a:sym typeface="Century Gothic"/>
              </a:rPr>
              <a:t> and the </a:t>
            </a:r>
            <a:r>
              <a:rPr lang="en-GB" sz="2000" b="1" kern="0" dirty="0">
                <a:solidFill>
                  <a:srgbClr val="FFFFFF"/>
                </a:solidFill>
                <a:latin typeface="Century Gothic"/>
                <a:ea typeface="Century Gothic"/>
                <a:cs typeface="Century Gothic"/>
                <a:sym typeface="Century Gothic"/>
              </a:rPr>
              <a:t>sport</a:t>
            </a:r>
            <a:r>
              <a:rPr lang="en-GB" sz="2000" kern="0" dirty="0">
                <a:solidFill>
                  <a:srgbClr val="FFFFFF"/>
                </a:solidFill>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3" name="CuadroTexto 2">
            <a:extLst>
              <a:ext uri="{FF2B5EF4-FFF2-40B4-BE49-F238E27FC236}">
                <a16:creationId xmlns:a16="http://schemas.microsoft.com/office/drawing/2014/main" id="{D3B5B178-F9D3-8A4E-96D7-E526B80FF7E9}"/>
              </a:ext>
            </a:extLst>
          </p:cNvPr>
          <p:cNvSpPr txBox="1"/>
          <p:nvPr/>
        </p:nvSpPr>
        <p:spPr>
          <a:xfrm>
            <a:off x="7525777" y="5941145"/>
            <a:ext cx="3286477" cy="400110"/>
          </a:xfrm>
          <a:prstGeom prst="rect">
            <a:avLst/>
          </a:prstGeom>
          <a:noFill/>
        </p:spPr>
        <p:txBody>
          <a:bodyPr wrap="none" rtlCol="0">
            <a:spAutoFit/>
          </a:bodyPr>
          <a:lstStyle/>
          <a:p>
            <a:r>
              <a:rPr lang="es-GB" sz="2000" dirty="0"/>
              <a:t>*baloncesto = basketball</a:t>
            </a:r>
          </a:p>
        </p:txBody>
      </p:sp>
    </p:spTree>
    <p:extLst>
      <p:ext uri="{BB962C8B-B14F-4D97-AF65-F5344CB8AC3E}">
        <p14:creationId xmlns:p14="http://schemas.microsoft.com/office/powerpoint/2010/main" val="37767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48" grpId="0"/>
      <p:bldP spid="60" grpId="0"/>
      <p:bldP spid="6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F1D2C111-52C8-334E-BF8C-3AF7B5D7A939}"/>
              </a:ext>
            </a:extLst>
          </p:cNvPr>
          <p:cNvSpPr txBox="1"/>
          <p:nvPr/>
        </p:nvSpPr>
        <p:spPr>
          <a:xfrm>
            <a:off x="5283260" y="1185044"/>
            <a:ext cx="5544783" cy="5112105"/>
          </a:xfrm>
          <a:prstGeom prst="rect">
            <a:avLst/>
          </a:prstGeom>
          <a:noFill/>
        </p:spPr>
        <p:txBody>
          <a:bodyPr wrap="square" rtlCol="0">
            <a:spAutoFit/>
          </a:bodyPr>
          <a:lstStyle/>
          <a:p>
            <a:pPr>
              <a:lnSpc>
                <a:spcPct val="150000"/>
              </a:lnSpc>
            </a:pPr>
            <a:r>
              <a:rPr lang="en-GB" sz="2000" b="1" dirty="0">
                <a:latin typeface="+mj-lt"/>
              </a:rPr>
              <a:t>P: </a:t>
            </a:r>
            <a:r>
              <a:rPr lang="en-GB" sz="2000" dirty="0">
                <a:latin typeface="+mj-lt"/>
              </a:rPr>
              <a:t>Lucía, </a:t>
            </a:r>
            <a:r>
              <a:rPr lang="en-GB" sz="2000" dirty="0"/>
              <a:t>[</a:t>
            </a:r>
            <a:r>
              <a:rPr lang="en-GB" sz="2000" b="1" dirty="0"/>
              <a:t>6</a:t>
            </a:r>
            <a:r>
              <a:rPr lang="en-GB" sz="2000" dirty="0"/>
              <a:t>] </a:t>
            </a:r>
            <a:r>
              <a:rPr lang="en-GB" sz="2000" dirty="0">
                <a:latin typeface="+mj-lt"/>
              </a:rPr>
              <a:t>¿___________ </a:t>
            </a:r>
            <a:r>
              <a:rPr lang="en-GB" sz="2000" dirty="0" err="1">
                <a:latin typeface="+mj-lt"/>
              </a:rPr>
              <a:t>muchos</a:t>
            </a:r>
            <a:r>
              <a:rPr lang="en-GB" sz="2000" dirty="0">
                <a:latin typeface="+mj-lt"/>
              </a:rPr>
              <a:t> </a:t>
            </a:r>
            <a:r>
              <a:rPr lang="en-GB" sz="2000" dirty="0" err="1">
                <a:latin typeface="+mj-lt"/>
              </a:rPr>
              <a:t>deportes</a:t>
            </a:r>
            <a:r>
              <a:rPr lang="en-GB" sz="2000" dirty="0">
                <a:latin typeface="+mj-lt"/>
              </a:rPr>
              <a:t>?</a:t>
            </a:r>
          </a:p>
          <a:p>
            <a:pPr>
              <a:lnSpc>
                <a:spcPct val="150000"/>
              </a:lnSpc>
            </a:pPr>
            <a:r>
              <a:rPr lang="en-GB" sz="2000" b="1" dirty="0">
                <a:latin typeface="+mj-lt"/>
              </a:rPr>
              <a:t>H: </a:t>
            </a:r>
            <a:r>
              <a:rPr lang="en-GB" sz="2000" dirty="0" err="1">
                <a:latin typeface="+mj-lt"/>
              </a:rPr>
              <a:t>Sí</a:t>
            </a:r>
            <a:r>
              <a:rPr lang="en-GB" sz="2000" dirty="0">
                <a:latin typeface="+mj-lt"/>
              </a:rPr>
              <a:t>, me </a:t>
            </a:r>
            <a:r>
              <a:rPr lang="en-GB" sz="2000" dirty="0" err="1">
                <a:latin typeface="+mj-lt"/>
              </a:rPr>
              <a:t>interesan</a:t>
            </a:r>
            <a:r>
              <a:rPr lang="en-GB" sz="2000" dirty="0">
                <a:latin typeface="+mj-lt"/>
              </a:rPr>
              <a:t> los </a:t>
            </a:r>
            <a:r>
              <a:rPr lang="en-GB" sz="2000" dirty="0" err="1">
                <a:latin typeface="+mj-lt"/>
              </a:rPr>
              <a:t>deportes</a:t>
            </a:r>
            <a:r>
              <a:rPr lang="en-GB" sz="2000" dirty="0">
                <a:latin typeface="+mj-lt"/>
              </a:rPr>
              <a:t> de </a:t>
            </a:r>
            <a:r>
              <a:rPr lang="en-GB" sz="2000" dirty="0" err="1">
                <a:latin typeface="+mj-lt"/>
              </a:rPr>
              <a:t>riesgo</a:t>
            </a:r>
            <a:r>
              <a:rPr lang="en-GB" sz="2000" dirty="0">
                <a:latin typeface="+mj-lt"/>
              </a:rPr>
              <a:t>.  Monto </a:t>
            </a:r>
            <a:r>
              <a:rPr lang="en-GB" sz="2000" dirty="0" err="1">
                <a:latin typeface="+mj-lt"/>
              </a:rPr>
              <a:t>en</a:t>
            </a:r>
            <a:r>
              <a:rPr lang="en-GB" sz="2000" dirty="0">
                <a:latin typeface="+mj-lt"/>
              </a:rPr>
              <a:t> la </a:t>
            </a:r>
            <a:r>
              <a:rPr lang="en-GB" sz="2000" dirty="0" err="1">
                <a:latin typeface="+mj-lt"/>
              </a:rPr>
              <a:t>bicicleta</a:t>
            </a:r>
            <a:r>
              <a:rPr lang="en-GB" sz="2000" dirty="0">
                <a:latin typeface="+mj-lt"/>
              </a:rPr>
              <a:t> de </a:t>
            </a:r>
            <a:r>
              <a:rPr lang="en-GB" sz="2000" dirty="0" err="1">
                <a:latin typeface="+mj-lt"/>
              </a:rPr>
              <a:t>montaña</a:t>
            </a:r>
            <a:r>
              <a:rPr lang="en-GB" sz="2000" dirty="0">
                <a:latin typeface="+mj-lt"/>
              </a:rPr>
              <a:t> </a:t>
            </a:r>
            <a:r>
              <a:rPr lang="en-GB" sz="2000" dirty="0"/>
              <a:t>[</a:t>
            </a:r>
            <a:r>
              <a:rPr lang="en-GB" sz="2000" b="1" dirty="0"/>
              <a:t>7</a:t>
            </a:r>
            <a:r>
              <a:rPr lang="en-GB" sz="2000" dirty="0"/>
              <a:t>] </a:t>
            </a:r>
            <a:r>
              <a:rPr lang="en-GB" sz="2000" dirty="0">
                <a:latin typeface="+mj-lt"/>
              </a:rPr>
              <a:t>____________________.</a:t>
            </a:r>
          </a:p>
          <a:p>
            <a:pPr>
              <a:lnSpc>
                <a:spcPct val="150000"/>
              </a:lnSpc>
            </a:pPr>
            <a:r>
              <a:rPr lang="en-GB" sz="2000" b="1" dirty="0">
                <a:latin typeface="+mj-lt"/>
              </a:rPr>
              <a:t>P: </a:t>
            </a:r>
            <a:r>
              <a:rPr lang="en-GB" sz="2000" dirty="0">
                <a:latin typeface="+mj-lt"/>
              </a:rPr>
              <a:t>¿De </a:t>
            </a:r>
            <a:r>
              <a:rPr lang="en-GB" sz="2000" dirty="0" err="1">
                <a:latin typeface="+mj-lt"/>
              </a:rPr>
              <a:t>verdad</a:t>
            </a:r>
            <a:r>
              <a:rPr lang="en-GB" sz="2000" dirty="0">
                <a:latin typeface="+mj-lt"/>
              </a:rPr>
              <a:t>? Chicos, ¿</a:t>
            </a:r>
            <a:r>
              <a:rPr lang="en-GB" sz="2000" dirty="0" err="1">
                <a:latin typeface="+mj-lt"/>
              </a:rPr>
              <a:t>también</a:t>
            </a:r>
            <a:r>
              <a:rPr lang="en-GB" sz="2000" dirty="0">
                <a:latin typeface="+mj-lt"/>
              </a:rPr>
              <a:t> </a:t>
            </a:r>
            <a:r>
              <a:rPr lang="en-GB" sz="2000" dirty="0"/>
              <a:t>[</a:t>
            </a:r>
            <a:r>
              <a:rPr lang="en-GB" sz="2000" b="1" dirty="0"/>
              <a:t>8</a:t>
            </a:r>
            <a:r>
              <a:rPr lang="en-GB" sz="2000" dirty="0"/>
              <a:t>]</a:t>
            </a:r>
            <a:r>
              <a:rPr lang="en-GB" sz="2000" dirty="0">
                <a:latin typeface="+mj-lt"/>
              </a:rPr>
              <a:t>  __________ </a:t>
            </a:r>
            <a:r>
              <a:rPr lang="en-GB" sz="2000" dirty="0" err="1">
                <a:latin typeface="+mj-lt"/>
              </a:rPr>
              <a:t>deportes</a:t>
            </a:r>
            <a:r>
              <a:rPr lang="en-GB" sz="2000" dirty="0">
                <a:latin typeface="+mj-lt"/>
              </a:rPr>
              <a:t> de </a:t>
            </a:r>
            <a:r>
              <a:rPr lang="en-GB" sz="2000" dirty="0" err="1">
                <a:latin typeface="+mj-lt"/>
              </a:rPr>
              <a:t>riesgo</a:t>
            </a:r>
            <a:r>
              <a:rPr lang="en-GB" sz="2000" dirty="0">
                <a:latin typeface="+mj-lt"/>
              </a:rPr>
              <a:t>?</a:t>
            </a:r>
          </a:p>
          <a:p>
            <a:pPr>
              <a:lnSpc>
                <a:spcPct val="150000"/>
              </a:lnSpc>
            </a:pPr>
            <a:r>
              <a:rPr lang="en-GB" sz="2000" b="1" dirty="0">
                <a:latin typeface="+mj-lt"/>
              </a:rPr>
              <a:t>N:</a:t>
            </a:r>
            <a:r>
              <a:rPr lang="en-GB" sz="2000" dirty="0">
                <a:latin typeface="+mj-lt"/>
              </a:rPr>
              <a:t> No, ¡</a:t>
            </a:r>
            <a:r>
              <a:rPr lang="en-GB" sz="2000" dirty="0" err="1">
                <a:latin typeface="+mj-lt"/>
              </a:rPr>
              <a:t>tenemos</a:t>
            </a:r>
            <a:r>
              <a:rPr lang="en-GB" sz="2000" dirty="0">
                <a:latin typeface="+mj-lt"/>
              </a:rPr>
              <a:t> </a:t>
            </a:r>
            <a:r>
              <a:rPr lang="en-GB" sz="2000" dirty="0" err="1">
                <a:latin typeface="+mj-lt"/>
              </a:rPr>
              <a:t>demasiado</a:t>
            </a:r>
            <a:r>
              <a:rPr lang="en-GB" sz="2000" dirty="0">
                <a:latin typeface="+mj-lt"/>
              </a:rPr>
              <a:t> </a:t>
            </a:r>
            <a:r>
              <a:rPr lang="en-GB" sz="2000" dirty="0"/>
              <a:t>[</a:t>
            </a:r>
            <a:r>
              <a:rPr lang="en-GB" sz="2000" b="1" dirty="0"/>
              <a:t>9</a:t>
            </a:r>
            <a:r>
              <a:rPr lang="en-GB" sz="2000" dirty="0"/>
              <a:t>]</a:t>
            </a:r>
            <a:r>
              <a:rPr lang="en-GB" sz="2000" dirty="0">
                <a:latin typeface="+mj-lt"/>
              </a:rPr>
              <a:t> _______!  </a:t>
            </a:r>
            <a:r>
              <a:rPr lang="en-GB" sz="2000" dirty="0" err="1">
                <a:latin typeface="+mj-lt"/>
              </a:rPr>
              <a:t>También</a:t>
            </a:r>
            <a:r>
              <a:rPr lang="en-GB" sz="2000" dirty="0">
                <a:latin typeface="+mj-lt"/>
              </a:rPr>
              <a:t> la </a:t>
            </a:r>
            <a:r>
              <a:rPr lang="en-GB" sz="2000" dirty="0" err="1">
                <a:latin typeface="+mj-lt"/>
              </a:rPr>
              <a:t>bicicleta</a:t>
            </a:r>
            <a:r>
              <a:rPr lang="en-GB" sz="2000" dirty="0">
                <a:latin typeface="+mj-lt"/>
              </a:rPr>
              <a:t> de </a:t>
            </a:r>
            <a:r>
              <a:rPr lang="en-GB" sz="2000" dirty="0" err="1">
                <a:latin typeface="+mj-lt"/>
              </a:rPr>
              <a:t>montaña</a:t>
            </a:r>
            <a:r>
              <a:rPr lang="en-GB" sz="2000" dirty="0">
                <a:latin typeface="+mj-lt"/>
              </a:rPr>
              <a:t> es </a:t>
            </a:r>
            <a:r>
              <a:rPr lang="en-GB" sz="2000" dirty="0" err="1">
                <a:latin typeface="+mj-lt"/>
              </a:rPr>
              <a:t>muy</a:t>
            </a:r>
            <a:r>
              <a:rPr lang="en-GB" sz="2000" dirty="0">
                <a:latin typeface="+mj-lt"/>
              </a:rPr>
              <a:t> </a:t>
            </a:r>
            <a:r>
              <a:rPr lang="en-GB" sz="2000" dirty="0"/>
              <a:t>[</a:t>
            </a:r>
            <a:r>
              <a:rPr lang="en-GB" sz="2000" b="1" dirty="0"/>
              <a:t>10</a:t>
            </a:r>
            <a:r>
              <a:rPr lang="en-GB" sz="2000" dirty="0"/>
              <a:t>] </a:t>
            </a:r>
            <a:r>
              <a:rPr lang="en-GB" sz="2000" dirty="0">
                <a:latin typeface="+mj-lt"/>
              </a:rPr>
              <a:t>______ . </a:t>
            </a:r>
            <a:r>
              <a:rPr lang="en-GB" sz="2000" dirty="0" err="1">
                <a:latin typeface="+mj-lt"/>
              </a:rPr>
              <a:t>Preferimos</a:t>
            </a:r>
            <a:r>
              <a:rPr lang="en-GB" sz="2000" dirty="0">
                <a:latin typeface="+mj-lt"/>
              </a:rPr>
              <a:t> los </a:t>
            </a:r>
            <a:r>
              <a:rPr lang="en-GB" sz="2000" dirty="0" err="1">
                <a:latin typeface="+mj-lt"/>
              </a:rPr>
              <a:t>deportes</a:t>
            </a:r>
            <a:r>
              <a:rPr lang="en-GB" sz="2000" dirty="0">
                <a:latin typeface="+mj-lt"/>
              </a:rPr>
              <a:t> de pelota. </a:t>
            </a:r>
          </a:p>
        </p:txBody>
      </p:sp>
      <p:sp>
        <p:nvSpPr>
          <p:cNvPr id="2" name="Title 1"/>
          <p:cNvSpPr>
            <a:spLocks noGrp="1"/>
          </p:cNvSpPr>
          <p:nvPr>
            <p:ph type="title"/>
          </p:nvPr>
        </p:nvSpPr>
        <p:spPr>
          <a:xfrm>
            <a:off x="0" y="213557"/>
            <a:ext cx="4761838" cy="647577"/>
          </a:xfrm>
        </p:spPr>
        <p:txBody>
          <a:bodyPr>
            <a:normAutofit/>
          </a:bodyPr>
          <a:lstStyle/>
          <a:p>
            <a:r>
              <a:rPr lang="en-GB" sz="2400" b="1">
                <a:solidFill>
                  <a:schemeClr val="bg1"/>
                </a:solidFill>
              </a:rPr>
              <a:t>Dos conversaciones en clase</a:t>
            </a:r>
          </a:p>
        </p:txBody>
      </p:sp>
      <p:pic>
        <p:nvPicPr>
          <p:cNvPr id="58" name="Content Placeholder 5"/>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47027" r="25886"/>
          <a:stretch/>
        </p:blipFill>
        <p:spPr>
          <a:xfrm>
            <a:off x="11515725" y="3208338"/>
            <a:ext cx="676275" cy="1209675"/>
          </a:xfrm>
        </p:spPr>
      </p:pic>
      <p:sp>
        <p:nvSpPr>
          <p:cNvPr id="49" name="Rectangle 48">
            <a:extLst>
              <a:ext uri="{FF2B5EF4-FFF2-40B4-BE49-F238E27FC236}">
                <a16:creationId xmlns:a16="http://schemas.microsoft.com/office/drawing/2014/main" id="{5D26452A-4BEC-474E-9274-0726D7077005}"/>
              </a:ext>
            </a:extLst>
          </p:cNvPr>
          <p:cNvSpPr/>
          <p:nvPr/>
        </p:nvSpPr>
        <p:spPr>
          <a:xfrm>
            <a:off x="7065089" y="1229209"/>
            <a:ext cx="146727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practicas</a:t>
            </a:r>
            <a:endParaRPr kumimoji="0" lang="en-GB" sz="20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50AE0328-DAE5-0243-8E08-F6E123169AE6}"/>
              </a:ext>
            </a:extLst>
          </p:cNvPr>
          <p:cNvSpPr/>
          <p:nvPr/>
        </p:nvSpPr>
        <p:spPr>
          <a:xfrm>
            <a:off x="5335219" y="3071236"/>
            <a:ext cx="262604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los fines de </a:t>
            </a:r>
            <a:r>
              <a:rPr kumimoji="0" lang="en-GB" sz="20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semana</a:t>
            </a:r>
            <a:endParaRPr kumimoji="0" lang="en-GB" sz="20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A55BCF0F-DF66-1F43-9D05-DCC0ADE4C712}"/>
              </a:ext>
            </a:extLst>
          </p:cNvPr>
          <p:cNvSpPr/>
          <p:nvPr/>
        </p:nvSpPr>
        <p:spPr>
          <a:xfrm>
            <a:off x="5283260" y="3997305"/>
            <a:ext cx="140775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practicáis</a:t>
            </a:r>
            <a:endParaRPr kumimoji="0" lang="en-GB" sz="20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2376FB23-A8A6-894E-B903-1006D9C1F12F}"/>
              </a:ext>
            </a:extLst>
          </p:cNvPr>
          <p:cNvSpPr/>
          <p:nvPr/>
        </p:nvSpPr>
        <p:spPr>
          <a:xfrm>
            <a:off x="9223722" y="4468271"/>
            <a:ext cx="112042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miedo</a:t>
            </a:r>
            <a:endParaRPr kumimoji="0" lang="en-GB" sz="20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pic>
        <p:nvPicPr>
          <p:cNvPr id="55" name="Picture 2" descr="statue of unity&#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645" y="1313301"/>
            <a:ext cx="1617745" cy="1617746"/>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AAD83873-31AE-BC40-BCE2-923AE24106AC}"/>
              </a:ext>
            </a:extLst>
          </p:cNvPr>
          <p:cNvSpPr/>
          <p:nvPr/>
        </p:nvSpPr>
        <p:spPr>
          <a:xfrm>
            <a:off x="5880080" y="5362026"/>
            <a:ext cx="76815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dura</a:t>
            </a:r>
            <a:endParaRPr kumimoji="0" lang="en-GB" sz="20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62" name="Rounded Rectangle 11">
            <a:extLst>
              <a:ext uri="{FF2B5EF4-FFF2-40B4-BE49-F238E27FC236}">
                <a16:creationId xmlns:a16="http://schemas.microsoft.com/office/drawing/2014/main" id="{A316DD52-7894-4A75-969C-CA0645DA2978}"/>
              </a:ext>
            </a:extLst>
          </p:cNvPr>
          <p:cNvSpPr/>
          <p:nvPr/>
        </p:nvSpPr>
        <p:spPr>
          <a:xfrm>
            <a:off x="9690100" y="258166"/>
            <a:ext cx="2238044"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leer / escribir</a:t>
            </a:r>
            <a:endParaRPr lang="en-GB" sz="2000" b="1" dirty="0">
              <a:solidFill>
                <a:prstClr val="white"/>
              </a:solidFill>
              <a:latin typeface="Century Gothic" panose="020B0502020202020204" pitchFamily="34" charset="0"/>
            </a:endParaRPr>
          </a:p>
        </p:txBody>
      </p:sp>
      <p:sp>
        <p:nvSpPr>
          <p:cNvPr id="64" name="TextBox 63"/>
          <p:cNvSpPr txBox="1"/>
          <p:nvPr/>
        </p:nvSpPr>
        <p:spPr>
          <a:xfrm>
            <a:off x="11105635" y="4287266"/>
            <a:ext cx="938523" cy="400110"/>
          </a:xfrm>
          <a:prstGeom prst="rect">
            <a:avLst/>
          </a:prstGeom>
          <a:noFill/>
        </p:spPr>
        <p:txBody>
          <a:bodyPr wrap="square" rtlCol="0">
            <a:spAutoFit/>
          </a:bodyPr>
          <a:lstStyle/>
          <a:p>
            <a:r>
              <a:rPr lang="en-GB" sz="2000"/>
              <a:t>Hugo</a:t>
            </a:r>
          </a:p>
        </p:txBody>
      </p:sp>
      <p:sp>
        <p:nvSpPr>
          <p:cNvPr id="65" name="TextBox 64"/>
          <p:cNvSpPr txBox="1"/>
          <p:nvPr/>
        </p:nvSpPr>
        <p:spPr>
          <a:xfrm>
            <a:off x="40088" y="2607659"/>
            <a:ext cx="938523" cy="400110"/>
          </a:xfrm>
          <a:prstGeom prst="rect">
            <a:avLst/>
          </a:prstGeom>
          <a:noFill/>
        </p:spPr>
        <p:txBody>
          <a:bodyPr wrap="square" rtlCol="0">
            <a:spAutoFit/>
          </a:bodyPr>
          <a:lstStyle/>
          <a:p>
            <a:r>
              <a:rPr lang="en-GB" sz="2000" dirty="0" err="1"/>
              <a:t>Profe</a:t>
            </a:r>
            <a:endParaRPr lang="en-GB" sz="2000" dirty="0"/>
          </a:p>
        </p:txBody>
      </p:sp>
      <p:pic>
        <p:nvPicPr>
          <p:cNvPr id="68" name="Picture 67"/>
          <p:cNvPicPr>
            <a:picLocks noChangeAspect="1"/>
          </p:cNvPicPr>
          <p:nvPr/>
        </p:nvPicPr>
        <p:blipFill rotWithShape="1">
          <a:blip r:embed="rId5" cstate="print">
            <a:extLst>
              <a:ext uri="{28A0092B-C50C-407E-A947-70E740481C1C}">
                <a14:useLocalDpi xmlns:a14="http://schemas.microsoft.com/office/drawing/2010/main" val="0"/>
              </a:ext>
            </a:extLst>
          </a:blip>
          <a:srcRect l="23816" r="49940"/>
          <a:stretch/>
        </p:blipFill>
        <p:spPr>
          <a:xfrm flipH="1">
            <a:off x="11153785" y="4523063"/>
            <a:ext cx="696171" cy="1450272"/>
          </a:xfrm>
          <a:prstGeom prst="rect">
            <a:avLst/>
          </a:prstGeom>
        </p:spPr>
      </p:pic>
      <p:pic>
        <p:nvPicPr>
          <p:cNvPr id="69" name="Google Shape;960;p34"/>
          <p:cNvPicPr preferRelativeResize="0"/>
          <p:nvPr/>
        </p:nvPicPr>
        <p:blipFill rotWithShape="1">
          <a:blip r:embed="rId6">
            <a:alphaModFix/>
          </a:blip>
          <a:srcRect l="49230" r="20913"/>
          <a:stretch/>
        </p:blipFill>
        <p:spPr>
          <a:xfrm>
            <a:off x="11244765" y="1177610"/>
            <a:ext cx="752524" cy="1277323"/>
          </a:xfrm>
          <a:prstGeom prst="rect">
            <a:avLst/>
          </a:prstGeom>
          <a:noFill/>
          <a:ln>
            <a:noFill/>
          </a:ln>
          <a:effectLst>
            <a:outerShdw blurRad="50800" dist="38100" dir="2700000" algn="tl" rotWithShape="0">
              <a:srgbClr val="000000">
                <a:alpha val="40000"/>
              </a:srgbClr>
            </a:outerShdw>
          </a:effectLst>
        </p:spPr>
      </p:pic>
      <p:sp>
        <p:nvSpPr>
          <p:cNvPr id="70" name="TextBox 69"/>
          <p:cNvSpPr txBox="1"/>
          <p:nvPr/>
        </p:nvSpPr>
        <p:spPr>
          <a:xfrm>
            <a:off x="10990994" y="5890483"/>
            <a:ext cx="1259819" cy="400110"/>
          </a:xfrm>
          <a:prstGeom prst="rect">
            <a:avLst/>
          </a:prstGeom>
          <a:noFill/>
        </p:spPr>
        <p:txBody>
          <a:bodyPr wrap="square" rtlCol="0">
            <a:spAutoFit/>
          </a:bodyPr>
          <a:lstStyle/>
          <a:p>
            <a:r>
              <a:rPr lang="en-GB" sz="2000" dirty="0"/>
              <a:t>Daniel</a:t>
            </a:r>
          </a:p>
        </p:txBody>
      </p:sp>
      <p:sp>
        <p:nvSpPr>
          <p:cNvPr id="71" name="TextBox 70"/>
          <p:cNvSpPr txBox="1"/>
          <p:nvPr/>
        </p:nvSpPr>
        <p:spPr>
          <a:xfrm>
            <a:off x="11126963" y="2436149"/>
            <a:ext cx="938523" cy="400110"/>
          </a:xfrm>
          <a:prstGeom prst="rect">
            <a:avLst/>
          </a:prstGeom>
          <a:noFill/>
        </p:spPr>
        <p:txBody>
          <a:bodyPr wrap="square" rtlCol="0">
            <a:spAutoFit/>
          </a:bodyPr>
          <a:lstStyle/>
          <a:p>
            <a:r>
              <a:rPr lang="en-GB" sz="2000" dirty="0"/>
              <a:t>Lucía</a:t>
            </a:r>
          </a:p>
        </p:txBody>
      </p:sp>
      <p:sp>
        <p:nvSpPr>
          <p:cNvPr id="32" name="TextBox 31"/>
          <p:cNvSpPr txBox="1"/>
          <p:nvPr/>
        </p:nvSpPr>
        <p:spPr>
          <a:xfrm>
            <a:off x="11269406" y="711357"/>
            <a:ext cx="786040" cy="400110"/>
          </a:xfrm>
          <a:prstGeom prst="rect">
            <a:avLst/>
          </a:prstGeom>
          <a:noFill/>
        </p:spPr>
        <p:txBody>
          <a:bodyPr wrap="square" rtlCol="0">
            <a:spAutoFit/>
          </a:bodyPr>
          <a:lstStyle/>
          <a:p>
            <a:r>
              <a:rPr lang="en-GB" sz="2000" b="1">
                <a:solidFill>
                  <a:srgbClr val="002060"/>
                </a:solidFill>
              </a:rPr>
              <a:t>[2/2]</a:t>
            </a:r>
          </a:p>
        </p:txBody>
      </p:sp>
      <p:sp>
        <p:nvSpPr>
          <p:cNvPr id="25" name="TextBox 24">
            <a:extLst>
              <a:ext uri="{FF2B5EF4-FFF2-40B4-BE49-F238E27FC236}">
                <a16:creationId xmlns:a16="http://schemas.microsoft.com/office/drawing/2014/main" id="{6089211A-A783-E343-88EF-E653B5FFAD70}"/>
              </a:ext>
            </a:extLst>
          </p:cNvPr>
          <p:cNvSpPr txBox="1"/>
          <p:nvPr/>
        </p:nvSpPr>
        <p:spPr>
          <a:xfrm>
            <a:off x="824707" y="1229209"/>
            <a:ext cx="4689180" cy="4650247"/>
          </a:xfrm>
          <a:prstGeom prst="rect">
            <a:avLst/>
          </a:prstGeom>
          <a:noFill/>
        </p:spPr>
        <p:txBody>
          <a:bodyPr wrap="square" rtlCol="0">
            <a:spAutoFit/>
          </a:bodyPr>
          <a:lstStyle/>
          <a:p>
            <a:pPr>
              <a:lnSpc>
                <a:spcPct val="150000"/>
              </a:lnSpc>
            </a:pPr>
            <a:r>
              <a:rPr lang="en-GB" sz="2000" b="1" dirty="0"/>
              <a:t>P:</a:t>
            </a:r>
            <a:r>
              <a:rPr lang="en-GB" sz="2000" dirty="0"/>
              <a:t> Lucía, </a:t>
            </a:r>
            <a:r>
              <a:rPr lang="en-GB" sz="2000" b="1" dirty="0"/>
              <a:t>do you do (‘practise’) </a:t>
            </a:r>
            <a:r>
              <a:rPr lang="en-GB" sz="2000" dirty="0"/>
              <a:t>many</a:t>
            </a:r>
            <a:r>
              <a:rPr lang="en-GB" sz="2000" b="1" dirty="0"/>
              <a:t> </a:t>
            </a:r>
            <a:r>
              <a:rPr lang="en-GB" sz="2000" dirty="0"/>
              <a:t>sports?</a:t>
            </a:r>
          </a:p>
          <a:p>
            <a:pPr>
              <a:lnSpc>
                <a:spcPct val="150000"/>
              </a:lnSpc>
            </a:pPr>
            <a:r>
              <a:rPr lang="en-GB" sz="2000" b="1" dirty="0"/>
              <a:t>H: </a:t>
            </a:r>
            <a:r>
              <a:rPr lang="en-GB" sz="2000" dirty="0"/>
              <a:t>Yes</a:t>
            </a:r>
            <a:r>
              <a:rPr lang="en-GB" sz="2000" b="1" dirty="0"/>
              <a:t>, </a:t>
            </a:r>
            <a:r>
              <a:rPr lang="en-GB" sz="2000" dirty="0"/>
              <a:t>I’m interested in extreme sports. </a:t>
            </a:r>
            <a:br>
              <a:rPr lang="en-GB" sz="2000" dirty="0"/>
            </a:br>
            <a:r>
              <a:rPr lang="en-GB" sz="2000" dirty="0"/>
              <a:t>I go mountain biking </a:t>
            </a:r>
            <a:r>
              <a:rPr lang="en-GB" sz="2000" b="1" dirty="0"/>
              <a:t>at weekends</a:t>
            </a:r>
            <a:r>
              <a:rPr lang="en-GB" sz="2000" dirty="0"/>
              <a:t>.</a:t>
            </a:r>
          </a:p>
          <a:p>
            <a:pPr>
              <a:lnSpc>
                <a:spcPct val="150000"/>
              </a:lnSpc>
            </a:pPr>
            <a:r>
              <a:rPr lang="en-GB" sz="2000" b="1" dirty="0"/>
              <a:t>P: </a:t>
            </a:r>
            <a:r>
              <a:rPr lang="en-GB" sz="2000" dirty="0"/>
              <a:t>Really? Boys, </a:t>
            </a:r>
            <a:r>
              <a:rPr lang="en-GB" sz="2000" b="1" dirty="0"/>
              <a:t>Do you also do (‘practise’) </a:t>
            </a:r>
            <a:r>
              <a:rPr lang="en-GB" sz="2000" dirty="0"/>
              <a:t>extreme sports?</a:t>
            </a:r>
          </a:p>
          <a:p>
            <a:pPr>
              <a:lnSpc>
                <a:spcPct val="150000"/>
              </a:lnSpc>
            </a:pPr>
            <a:r>
              <a:rPr lang="en-GB" sz="2000" b="1" dirty="0"/>
              <a:t>N: </a:t>
            </a:r>
            <a:r>
              <a:rPr lang="en-GB" sz="2000" dirty="0"/>
              <a:t>No, we are too </a:t>
            </a:r>
            <a:r>
              <a:rPr lang="en-GB" sz="2000" b="1" dirty="0"/>
              <a:t>scared</a:t>
            </a:r>
            <a:r>
              <a:rPr lang="en-GB" sz="2000" dirty="0"/>
              <a:t>.  Also, mountain biking is very </a:t>
            </a:r>
            <a:r>
              <a:rPr lang="en-GB" sz="2000" b="1" dirty="0"/>
              <a:t>hard</a:t>
            </a:r>
            <a:r>
              <a:rPr lang="en-GB" sz="2000" dirty="0"/>
              <a:t>.  </a:t>
            </a:r>
          </a:p>
          <a:p>
            <a:pPr>
              <a:lnSpc>
                <a:spcPct val="150000"/>
              </a:lnSpc>
            </a:pPr>
            <a:r>
              <a:rPr lang="en-GB" sz="2000" dirty="0"/>
              <a:t>We prefer ball sports.</a:t>
            </a:r>
            <a:endParaRPr lang="en-GB" sz="2000" b="1" dirty="0"/>
          </a:p>
        </p:txBody>
      </p:sp>
      <p:sp>
        <p:nvSpPr>
          <p:cNvPr id="5" name="Rounded Rectangular Callout 4"/>
          <p:cNvSpPr/>
          <p:nvPr/>
        </p:nvSpPr>
        <p:spPr>
          <a:xfrm>
            <a:off x="4888610" y="172408"/>
            <a:ext cx="4674718" cy="719291"/>
          </a:xfrm>
          <a:prstGeom prst="wedgeRoundRectCallout">
            <a:avLst>
              <a:gd name="adj1" fmla="val -33116"/>
              <a:gd name="adj2" fmla="val 73691"/>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extreme sports = </a:t>
            </a:r>
            <a:r>
              <a:rPr lang="en-GB" sz="2000" dirty="0" err="1">
                <a:solidFill>
                  <a:schemeClr val="tx1"/>
                </a:solidFill>
              </a:rPr>
              <a:t>deportes</a:t>
            </a:r>
            <a:r>
              <a:rPr lang="en-GB" sz="2000" dirty="0">
                <a:solidFill>
                  <a:schemeClr val="tx1"/>
                </a:solidFill>
              </a:rPr>
              <a:t> de </a:t>
            </a:r>
            <a:r>
              <a:rPr lang="en-GB" sz="2000" dirty="0" err="1">
                <a:solidFill>
                  <a:schemeClr val="tx1"/>
                </a:solidFill>
              </a:rPr>
              <a:t>riesgo</a:t>
            </a:r>
            <a:r>
              <a:rPr lang="en-GB" sz="2000" dirty="0">
                <a:solidFill>
                  <a:schemeClr val="tx1"/>
                </a:solidFill>
              </a:rPr>
              <a:t> (literally, ‘sports of risk’)</a:t>
            </a:r>
          </a:p>
        </p:txBody>
      </p:sp>
    </p:spTree>
    <p:extLst>
      <p:ext uri="{BB962C8B-B14F-4D97-AF65-F5344CB8AC3E}">
        <p14:creationId xmlns:p14="http://schemas.microsoft.com/office/powerpoint/2010/main" val="60157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P spid="52" grpId="0"/>
      <p:bldP spid="5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16F651B-3947-4924-8509-4F8F04CBE62A}"/>
              </a:ext>
            </a:extLst>
          </p:cNvPr>
          <p:cNvSpPr/>
          <p:nvPr/>
        </p:nvSpPr>
        <p:spPr>
          <a:xfrm>
            <a:off x="304800" y="5033727"/>
            <a:ext cx="11586565" cy="124937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solidFill>
                <a:schemeClr val="bg1"/>
              </a:solidFill>
            </a:endParaRPr>
          </a:p>
        </p:txBody>
      </p:sp>
      <p:sp>
        <p:nvSpPr>
          <p:cNvPr id="2" name="Text Placeholder 1">
            <a:extLst>
              <a:ext uri="{FF2B5EF4-FFF2-40B4-BE49-F238E27FC236}">
                <a16:creationId xmlns:a16="http://schemas.microsoft.com/office/drawing/2014/main" id="{A05C4C6B-076E-4C53-AE0D-66ABE571F5E2}"/>
              </a:ext>
            </a:extLst>
          </p:cNvPr>
          <p:cNvSpPr>
            <a:spLocks noGrp="1"/>
          </p:cNvSpPr>
          <p:nvPr>
            <p:ph type="body" sz="quarter" idx="10"/>
          </p:nvPr>
        </p:nvSpPr>
        <p:spPr>
          <a:xfrm>
            <a:off x="338931" y="1076342"/>
            <a:ext cx="11853069" cy="3742177"/>
          </a:xfrm>
        </p:spPr>
        <p:txBody>
          <a:bodyPr>
            <a:noAutofit/>
          </a:bodyPr>
          <a:lstStyle/>
          <a:p>
            <a:pPr>
              <a:spcBef>
                <a:spcPts val="600"/>
              </a:spcBef>
            </a:pPr>
            <a:r>
              <a:rPr lang="en-GB" sz="2300" dirty="0"/>
              <a:t>Choose six letters between ‘a’ and ‘l’ at random. Each letter will match a Spanish sentence that you will read to your partner.</a:t>
            </a:r>
          </a:p>
          <a:p>
            <a:pPr>
              <a:spcBef>
                <a:spcPts val="600"/>
              </a:spcBef>
            </a:pPr>
            <a:endParaRPr lang="en-GB" sz="2300" dirty="0"/>
          </a:p>
          <a:p>
            <a:pPr>
              <a:spcBef>
                <a:spcPts val="600"/>
              </a:spcBef>
            </a:pPr>
            <a:r>
              <a:rPr lang="en-GB" sz="2300" dirty="0"/>
              <a:t>Person A: read the six sentences aloud in the order that you have written them down. </a:t>
            </a:r>
          </a:p>
          <a:p>
            <a:pPr>
              <a:spcBef>
                <a:spcPts val="600"/>
              </a:spcBef>
            </a:pPr>
            <a:endParaRPr lang="en-GB" sz="2300" dirty="0"/>
          </a:p>
          <a:p>
            <a:pPr>
              <a:spcBef>
                <a:spcPts val="600"/>
              </a:spcBef>
            </a:pPr>
            <a:r>
              <a:rPr lang="en-GB" sz="2300" dirty="0"/>
              <a:t>Person B: listen and look at the English questions on the board. Write down the letter that matches each sentence.</a:t>
            </a:r>
          </a:p>
          <a:p>
            <a:pPr>
              <a:spcBef>
                <a:spcPts val="600"/>
              </a:spcBef>
            </a:pPr>
            <a:endParaRPr lang="en-GB" sz="2300" dirty="0"/>
          </a:p>
          <a:p>
            <a:pPr>
              <a:spcBef>
                <a:spcPts val="600"/>
              </a:spcBef>
            </a:pPr>
            <a:r>
              <a:rPr lang="en-GB" sz="2300" dirty="0"/>
              <a:t>Swap roles. Then compare answers with your partner. How many letters matched?</a:t>
            </a:r>
          </a:p>
        </p:txBody>
      </p:sp>
      <p:sp>
        <p:nvSpPr>
          <p:cNvPr id="3" name="Title 2">
            <a:extLst>
              <a:ext uri="{FF2B5EF4-FFF2-40B4-BE49-F238E27FC236}">
                <a16:creationId xmlns:a16="http://schemas.microsoft.com/office/drawing/2014/main" id="{3138546F-EBA1-4690-9874-7EBDFD4D0F88}"/>
              </a:ext>
            </a:extLst>
          </p:cNvPr>
          <p:cNvSpPr>
            <a:spLocks noGrp="1"/>
          </p:cNvSpPr>
          <p:nvPr>
            <p:ph type="title"/>
          </p:nvPr>
        </p:nvSpPr>
        <p:spPr>
          <a:xfrm>
            <a:off x="-1" y="213557"/>
            <a:ext cx="5531667" cy="647577"/>
          </a:xfrm>
        </p:spPr>
        <p:txBody>
          <a:bodyPr>
            <a:normAutofit/>
          </a:bodyPr>
          <a:lstStyle/>
          <a:p>
            <a:r>
              <a:rPr lang="en-GB" sz="2800" dirty="0" err="1"/>
              <a:t>Preguntas</a:t>
            </a:r>
            <a:r>
              <a:rPr lang="en-GB" sz="2800" dirty="0"/>
              <a:t> </a:t>
            </a:r>
            <a:r>
              <a:rPr lang="en-GB" sz="2800" dirty="0" err="1"/>
              <a:t>sobre</a:t>
            </a:r>
            <a:r>
              <a:rPr lang="en-GB" sz="2800" dirty="0"/>
              <a:t> </a:t>
            </a:r>
            <a:r>
              <a:rPr lang="en-GB" sz="2800" dirty="0" err="1"/>
              <a:t>el</a:t>
            </a:r>
            <a:r>
              <a:rPr lang="en-GB" sz="2800" dirty="0"/>
              <a:t> </a:t>
            </a:r>
            <a:r>
              <a:rPr lang="en-GB" sz="2800" dirty="0" err="1"/>
              <a:t>deporte</a:t>
            </a:r>
            <a:endParaRPr lang="en-GB" sz="2800" dirty="0"/>
          </a:p>
        </p:txBody>
      </p:sp>
      <p:sp>
        <p:nvSpPr>
          <p:cNvPr id="5" name="TextBox 4">
            <a:extLst>
              <a:ext uri="{FF2B5EF4-FFF2-40B4-BE49-F238E27FC236}">
                <a16:creationId xmlns:a16="http://schemas.microsoft.com/office/drawing/2014/main" id="{9EE6D18D-4CA3-4345-AE45-D5151521CF33}"/>
              </a:ext>
            </a:extLst>
          </p:cNvPr>
          <p:cNvSpPr txBox="1"/>
          <p:nvPr/>
        </p:nvSpPr>
        <p:spPr>
          <a:xfrm>
            <a:off x="305160" y="5140996"/>
            <a:ext cx="11514137" cy="461665"/>
          </a:xfrm>
          <a:prstGeom prst="rect">
            <a:avLst/>
          </a:prstGeom>
          <a:noFill/>
        </p:spPr>
        <p:txBody>
          <a:bodyPr wrap="square" rtlCol="0">
            <a:spAutoFit/>
          </a:bodyPr>
          <a:lstStyle/>
          <a:p>
            <a:r>
              <a:rPr lang="en-GB" sz="2400" b="1" dirty="0">
                <a:solidFill>
                  <a:schemeClr val="bg1"/>
                </a:solidFill>
              </a:rPr>
              <a:t>Letters of sentences that I will read to my partner: ___, ___, ___, ___, ___, ___</a:t>
            </a:r>
          </a:p>
        </p:txBody>
      </p:sp>
      <p:sp>
        <p:nvSpPr>
          <p:cNvPr id="6" name="TextBox 5">
            <a:extLst>
              <a:ext uri="{FF2B5EF4-FFF2-40B4-BE49-F238E27FC236}">
                <a16:creationId xmlns:a16="http://schemas.microsoft.com/office/drawing/2014/main" id="{B9CCE7B4-33D4-47FD-AD21-E431BB9B4D3D}"/>
              </a:ext>
            </a:extLst>
          </p:cNvPr>
          <p:cNvSpPr txBox="1"/>
          <p:nvPr/>
        </p:nvSpPr>
        <p:spPr>
          <a:xfrm>
            <a:off x="304800" y="5611778"/>
            <a:ext cx="11818937" cy="461665"/>
          </a:xfrm>
          <a:prstGeom prst="rect">
            <a:avLst/>
          </a:prstGeom>
          <a:noFill/>
        </p:spPr>
        <p:txBody>
          <a:bodyPr wrap="square" rtlCol="0">
            <a:spAutoFit/>
          </a:bodyPr>
          <a:lstStyle/>
          <a:p>
            <a:r>
              <a:rPr lang="en-GB" sz="2400" b="1" dirty="0">
                <a:solidFill>
                  <a:schemeClr val="bg1"/>
                </a:solidFill>
              </a:rPr>
              <a:t>Letters of sentences that my partner has read to me: ___, ___, ___, ___, ___, ___</a:t>
            </a:r>
          </a:p>
        </p:txBody>
      </p:sp>
    </p:spTree>
    <p:extLst>
      <p:ext uri="{BB962C8B-B14F-4D97-AF65-F5344CB8AC3E}">
        <p14:creationId xmlns:p14="http://schemas.microsoft.com/office/powerpoint/2010/main" val="2033840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AE179C-C504-4415-A24A-C8779932F041}"/>
              </a:ext>
            </a:extLst>
          </p:cNvPr>
          <p:cNvSpPr>
            <a:spLocks noGrp="1"/>
          </p:cNvSpPr>
          <p:nvPr>
            <p:ph type="body" sz="quarter" idx="10"/>
          </p:nvPr>
        </p:nvSpPr>
        <p:spPr>
          <a:xfrm>
            <a:off x="0" y="1038052"/>
            <a:ext cx="5547904" cy="5105400"/>
          </a:xfrm>
        </p:spPr>
        <p:txBody>
          <a:bodyPr>
            <a:normAutofit/>
          </a:bodyPr>
          <a:lstStyle/>
          <a:p>
            <a:pPr marL="514350" indent="-514350">
              <a:lnSpc>
                <a:spcPct val="150000"/>
              </a:lnSpc>
              <a:buFont typeface="+mj-lt"/>
              <a:buAutoNum type="alphaLcParenR"/>
            </a:pPr>
            <a:r>
              <a:rPr lang="en-GB" sz="2600" b="1" dirty="0"/>
              <a:t>¿</a:t>
            </a:r>
            <a:r>
              <a:rPr lang="en-GB" sz="2600" b="1" dirty="0" err="1"/>
              <a:t>Necesitas</a:t>
            </a:r>
            <a:r>
              <a:rPr lang="en-GB" sz="2600" b="1" dirty="0"/>
              <a:t> </a:t>
            </a:r>
            <a:r>
              <a:rPr lang="en-GB" sz="2600" b="1" dirty="0" err="1"/>
              <a:t>mejorar</a:t>
            </a:r>
            <a:r>
              <a:rPr lang="en-GB" sz="2600" b="1" dirty="0"/>
              <a:t>?</a:t>
            </a:r>
          </a:p>
          <a:p>
            <a:pPr marL="514350" indent="-514350">
              <a:lnSpc>
                <a:spcPct val="150000"/>
              </a:lnSpc>
              <a:buFont typeface="+mj-lt"/>
              <a:buAutoNum type="alphaLcParenR"/>
            </a:pPr>
            <a:r>
              <a:rPr lang="en-GB" sz="2600" b="1" dirty="0"/>
              <a:t>¿</a:t>
            </a:r>
            <a:r>
              <a:rPr lang="en-GB" sz="2600" b="1" dirty="0" err="1"/>
              <a:t>Necesitáis</a:t>
            </a:r>
            <a:r>
              <a:rPr lang="en-GB" sz="2600" b="1" dirty="0"/>
              <a:t> </a:t>
            </a:r>
            <a:r>
              <a:rPr lang="en-GB" sz="2600" b="1" dirty="0" err="1"/>
              <a:t>mejorar</a:t>
            </a:r>
            <a:r>
              <a:rPr lang="en-GB" sz="2600" b="1" dirty="0"/>
              <a:t>?</a:t>
            </a:r>
          </a:p>
          <a:p>
            <a:pPr marL="514350" indent="-514350">
              <a:lnSpc>
                <a:spcPct val="150000"/>
              </a:lnSpc>
              <a:buFont typeface="+mj-lt"/>
              <a:buAutoNum type="alphaLcParenR"/>
            </a:pPr>
            <a:r>
              <a:rPr lang="en-GB" sz="2600" b="1" dirty="0"/>
              <a:t>¿ </a:t>
            </a:r>
            <a:r>
              <a:rPr lang="en-GB" sz="2600" b="1" dirty="0" err="1"/>
              <a:t>Practicas</a:t>
            </a:r>
            <a:r>
              <a:rPr lang="en-GB" sz="2600" b="1" dirty="0"/>
              <a:t> </a:t>
            </a:r>
            <a:r>
              <a:rPr lang="en-GB" sz="2600" b="1" dirty="0" err="1"/>
              <a:t>varios</a:t>
            </a:r>
            <a:r>
              <a:rPr lang="en-GB" sz="2600" b="1" dirty="0"/>
              <a:t> </a:t>
            </a:r>
            <a:r>
              <a:rPr lang="en-GB" sz="2600" b="1" dirty="0" err="1"/>
              <a:t>deportes</a:t>
            </a:r>
            <a:r>
              <a:rPr lang="en-GB" sz="2600" b="1" dirty="0"/>
              <a:t>?</a:t>
            </a:r>
          </a:p>
          <a:p>
            <a:pPr marL="514350" indent="-514350">
              <a:lnSpc>
                <a:spcPct val="150000"/>
              </a:lnSpc>
              <a:buFont typeface="+mj-lt"/>
              <a:buAutoNum type="alphaLcParenR"/>
            </a:pPr>
            <a:r>
              <a:rPr lang="en-GB" sz="2600" b="1" dirty="0"/>
              <a:t>¿ </a:t>
            </a:r>
            <a:r>
              <a:rPr lang="en-GB" sz="2600" b="1" dirty="0" err="1"/>
              <a:t>Practicáis</a:t>
            </a:r>
            <a:r>
              <a:rPr lang="en-GB" sz="2600" b="1" dirty="0"/>
              <a:t> </a:t>
            </a:r>
            <a:r>
              <a:rPr lang="en-GB" sz="2600" b="1" dirty="0" err="1"/>
              <a:t>varios</a:t>
            </a:r>
            <a:r>
              <a:rPr lang="en-GB" sz="2600" b="1" dirty="0"/>
              <a:t> </a:t>
            </a:r>
            <a:r>
              <a:rPr lang="en-GB" sz="2600" b="1" dirty="0" err="1"/>
              <a:t>deportes</a:t>
            </a:r>
            <a:r>
              <a:rPr lang="en-GB" sz="2600" b="1" dirty="0"/>
              <a:t>?</a:t>
            </a:r>
          </a:p>
          <a:p>
            <a:pPr marL="514350" indent="-514350">
              <a:lnSpc>
                <a:spcPct val="150000"/>
              </a:lnSpc>
              <a:buFont typeface="+mj-lt"/>
              <a:buAutoNum type="alphaLcParenR"/>
            </a:pPr>
            <a:r>
              <a:rPr lang="en-GB" sz="2600" b="1" dirty="0"/>
              <a:t>¿ </a:t>
            </a:r>
            <a:r>
              <a:rPr lang="en-GB" sz="2600" b="1" dirty="0" err="1"/>
              <a:t>Organizas</a:t>
            </a:r>
            <a:r>
              <a:rPr lang="en-GB" sz="2600" b="1" dirty="0"/>
              <a:t> </a:t>
            </a:r>
            <a:r>
              <a:rPr lang="en-GB" sz="2600" b="1" dirty="0" err="1"/>
              <a:t>partidos</a:t>
            </a:r>
            <a:r>
              <a:rPr lang="en-GB" sz="2600" b="1" dirty="0"/>
              <a:t> de </a:t>
            </a:r>
            <a:r>
              <a:rPr lang="en-GB" sz="2600" b="1" dirty="0" err="1"/>
              <a:t>tenis</a:t>
            </a:r>
            <a:r>
              <a:rPr lang="en-GB" sz="2600" b="1" dirty="0"/>
              <a:t>?</a:t>
            </a:r>
          </a:p>
          <a:p>
            <a:pPr marL="514350" indent="-514350">
              <a:lnSpc>
                <a:spcPct val="150000"/>
              </a:lnSpc>
              <a:buFont typeface="+mj-lt"/>
              <a:buAutoNum type="alphaLcParenR"/>
            </a:pPr>
            <a:r>
              <a:rPr lang="en-GB" sz="2600" b="1" dirty="0"/>
              <a:t>¿ </a:t>
            </a:r>
            <a:r>
              <a:rPr lang="en-GB" sz="2600" b="1" dirty="0" err="1"/>
              <a:t>Organizáis</a:t>
            </a:r>
            <a:r>
              <a:rPr lang="en-GB" sz="2600" b="1" dirty="0"/>
              <a:t> </a:t>
            </a:r>
            <a:r>
              <a:rPr lang="en-GB" sz="2600" b="1" dirty="0" err="1"/>
              <a:t>partidos</a:t>
            </a:r>
            <a:r>
              <a:rPr lang="en-GB" sz="2600" b="1" dirty="0"/>
              <a:t> de </a:t>
            </a:r>
            <a:r>
              <a:rPr lang="en-GB" sz="2600" b="1" dirty="0" err="1"/>
              <a:t>tenis</a:t>
            </a:r>
            <a:r>
              <a:rPr lang="en-GB" sz="2600" b="1" dirty="0"/>
              <a:t>?</a:t>
            </a:r>
          </a:p>
          <a:p>
            <a:pPr marL="457200" indent="-457200">
              <a:buFont typeface="+mj-lt"/>
              <a:buAutoNum type="alphaLcParenR"/>
            </a:pPr>
            <a:endParaRPr lang="en-GB" sz="2600" b="1" dirty="0"/>
          </a:p>
        </p:txBody>
      </p:sp>
      <p:sp>
        <p:nvSpPr>
          <p:cNvPr id="3" name="Title 2">
            <a:extLst>
              <a:ext uri="{FF2B5EF4-FFF2-40B4-BE49-F238E27FC236}">
                <a16:creationId xmlns:a16="http://schemas.microsoft.com/office/drawing/2014/main" id="{68BA54FB-CA4F-4375-BD74-69328E393776}"/>
              </a:ext>
            </a:extLst>
          </p:cNvPr>
          <p:cNvSpPr>
            <a:spLocks noGrp="1"/>
          </p:cNvSpPr>
          <p:nvPr>
            <p:ph type="title"/>
          </p:nvPr>
        </p:nvSpPr>
        <p:spPr>
          <a:xfrm>
            <a:off x="0" y="213557"/>
            <a:ext cx="6096000" cy="647577"/>
          </a:xfrm>
        </p:spPr>
        <p:txBody>
          <a:bodyPr>
            <a:normAutofit/>
          </a:bodyPr>
          <a:lstStyle/>
          <a:p>
            <a:r>
              <a:rPr lang="en-GB" dirty="0" err="1"/>
              <a:t>Preguntas</a:t>
            </a:r>
            <a:r>
              <a:rPr lang="en-GB" dirty="0"/>
              <a:t> </a:t>
            </a:r>
            <a:r>
              <a:rPr lang="en-GB" dirty="0" err="1"/>
              <a:t>sobre</a:t>
            </a:r>
            <a:r>
              <a:rPr lang="en-GB" dirty="0"/>
              <a:t> </a:t>
            </a:r>
            <a:r>
              <a:rPr lang="en-GB" dirty="0" err="1"/>
              <a:t>el</a:t>
            </a:r>
            <a:r>
              <a:rPr lang="en-GB" dirty="0"/>
              <a:t> </a:t>
            </a:r>
            <a:r>
              <a:rPr lang="en-GB" dirty="0" err="1"/>
              <a:t>deporte</a:t>
            </a:r>
            <a:endParaRPr lang="en-GB" dirty="0"/>
          </a:p>
        </p:txBody>
      </p:sp>
      <p:sp>
        <p:nvSpPr>
          <p:cNvPr id="5" name="TextBox 4">
            <a:extLst>
              <a:ext uri="{FF2B5EF4-FFF2-40B4-BE49-F238E27FC236}">
                <a16:creationId xmlns:a16="http://schemas.microsoft.com/office/drawing/2014/main" id="{279994BD-D77A-4D65-8F90-6CFBFA6E917B}"/>
              </a:ext>
            </a:extLst>
          </p:cNvPr>
          <p:cNvSpPr txBox="1"/>
          <p:nvPr/>
        </p:nvSpPr>
        <p:spPr>
          <a:xfrm>
            <a:off x="5772366" y="999713"/>
            <a:ext cx="6243873" cy="4258410"/>
          </a:xfrm>
          <a:prstGeom prst="rect">
            <a:avLst/>
          </a:prstGeom>
          <a:noFill/>
        </p:spPr>
        <p:txBody>
          <a:bodyPr wrap="square">
            <a:spAutoFit/>
          </a:bodyPr>
          <a:lstStyle/>
          <a:p>
            <a:pPr>
              <a:lnSpc>
                <a:spcPct val="150000"/>
              </a:lnSpc>
              <a:spcBef>
                <a:spcPts val="1000"/>
              </a:spcBef>
            </a:pPr>
            <a:r>
              <a:rPr lang="en-GB" sz="2600" b="1" dirty="0"/>
              <a:t>g) ¿ </a:t>
            </a:r>
            <a:r>
              <a:rPr lang="en-GB" sz="2600" b="1" dirty="0" err="1"/>
              <a:t>Ganas</a:t>
            </a:r>
            <a:r>
              <a:rPr lang="en-GB" sz="2600" b="1" dirty="0"/>
              <a:t> las </a:t>
            </a:r>
            <a:r>
              <a:rPr lang="en-GB" sz="2600" b="1" dirty="0" err="1"/>
              <a:t>competiciones</a:t>
            </a:r>
            <a:r>
              <a:rPr lang="en-GB" sz="2600" b="1" dirty="0"/>
              <a:t>?</a:t>
            </a:r>
          </a:p>
          <a:p>
            <a:pPr>
              <a:lnSpc>
                <a:spcPct val="150000"/>
              </a:lnSpc>
              <a:spcBef>
                <a:spcPts val="1000"/>
              </a:spcBef>
            </a:pPr>
            <a:r>
              <a:rPr lang="en-GB" sz="2600" b="1" dirty="0"/>
              <a:t>h) ¿ </a:t>
            </a:r>
            <a:r>
              <a:rPr lang="en-GB" sz="2600" b="1" dirty="0" err="1"/>
              <a:t>Ganáis</a:t>
            </a:r>
            <a:r>
              <a:rPr lang="en-GB" sz="2600" b="1" dirty="0"/>
              <a:t> las </a:t>
            </a:r>
            <a:r>
              <a:rPr lang="en-GB" sz="2600" b="1" dirty="0" err="1"/>
              <a:t>competiciones</a:t>
            </a:r>
            <a:r>
              <a:rPr lang="en-GB" sz="2600" b="1" dirty="0"/>
              <a:t>?</a:t>
            </a:r>
          </a:p>
          <a:p>
            <a:pPr>
              <a:lnSpc>
                <a:spcPct val="150000"/>
              </a:lnSpc>
              <a:spcBef>
                <a:spcPts val="1000"/>
              </a:spcBef>
            </a:pPr>
            <a:r>
              <a:rPr lang="en-GB" sz="2600" b="1" dirty="0" err="1"/>
              <a:t>i</a:t>
            </a:r>
            <a:r>
              <a:rPr lang="en-GB" sz="2600" b="1" dirty="0"/>
              <a:t>) ¿ </a:t>
            </a:r>
            <a:r>
              <a:rPr lang="en-GB" sz="2600" b="1" dirty="0" err="1"/>
              <a:t>Peleas</a:t>
            </a:r>
            <a:r>
              <a:rPr lang="en-GB" sz="2600" b="1" dirty="0"/>
              <a:t> con </a:t>
            </a:r>
            <a:r>
              <a:rPr lang="en-GB" sz="2600" b="1" dirty="0" err="1"/>
              <a:t>otros</a:t>
            </a:r>
            <a:r>
              <a:rPr lang="en-GB" sz="2600" b="1" dirty="0"/>
              <a:t> </a:t>
            </a:r>
            <a:r>
              <a:rPr lang="en-GB" sz="2600" b="1" dirty="0" err="1"/>
              <a:t>jugadores</a:t>
            </a:r>
            <a:r>
              <a:rPr lang="en-GB" sz="2600" b="1" dirty="0"/>
              <a:t>?</a:t>
            </a:r>
          </a:p>
          <a:p>
            <a:pPr>
              <a:lnSpc>
                <a:spcPct val="150000"/>
              </a:lnSpc>
              <a:spcBef>
                <a:spcPts val="1000"/>
              </a:spcBef>
            </a:pPr>
            <a:r>
              <a:rPr lang="en-GB" sz="2600" b="1" dirty="0"/>
              <a:t>j) ¿ </a:t>
            </a:r>
            <a:r>
              <a:rPr lang="en-GB" sz="2600" b="1" dirty="0" err="1"/>
              <a:t>Peleáis</a:t>
            </a:r>
            <a:r>
              <a:rPr lang="en-GB" sz="2600" b="1" dirty="0"/>
              <a:t> con </a:t>
            </a:r>
            <a:r>
              <a:rPr lang="en-GB" sz="2600" b="1" dirty="0" err="1"/>
              <a:t>otros</a:t>
            </a:r>
            <a:r>
              <a:rPr lang="en-GB" sz="2600" b="1" dirty="0"/>
              <a:t> </a:t>
            </a:r>
            <a:r>
              <a:rPr lang="en-GB" sz="2600" b="1" dirty="0" err="1"/>
              <a:t>jugadores</a:t>
            </a:r>
            <a:r>
              <a:rPr lang="en-GB" sz="2600" b="1" dirty="0"/>
              <a:t>?</a:t>
            </a:r>
          </a:p>
          <a:p>
            <a:pPr>
              <a:lnSpc>
                <a:spcPct val="150000"/>
              </a:lnSpc>
              <a:spcBef>
                <a:spcPts val="1000"/>
              </a:spcBef>
            </a:pPr>
            <a:r>
              <a:rPr lang="en-GB" sz="2600" b="1" dirty="0"/>
              <a:t>k) ¿ </a:t>
            </a:r>
            <a:r>
              <a:rPr lang="en-GB" sz="2600" b="1" dirty="0" err="1"/>
              <a:t>Invitas</a:t>
            </a:r>
            <a:r>
              <a:rPr lang="en-GB" sz="2600" b="1" dirty="0"/>
              <a:t> a Lucía a los </a:t>
            </a:r>
            <a:r>
              <a:rPr lang="en-GB" sz="2600" b="1" dirty="0" err="1"/>
              <a:t>partidos</a:t>
            </a:r>
            <a:r>
              <a:rPr lang="en-GB" sz="2600" b="1" dirty="0"/>
              <a:t>?</a:t>
            </a:r>
          </a:p>
          <a:p>
            <a:pPr>
              <a:lnSpc>
                <a:spcPct val="150000"/>
              </a:lnSpc>
              <a:spcBef>
                <a:spcPts val="1000"/>
              </a:spcBef>
            </a:pPr>
            <a:r>
              <a:rPr lang="en-GB" sz="2600" b="1" dirty="0"/>
              <a:t>l) ¿ </a:t>
            </a:r>
            <a:r>
              <a:rPr lang="en-GB" sz="2600" b="1" dirty="0" err="1"/>
              <a:t>Invitáis</a:t>
            </a:r>
            <a:r>
              <a:rPr lang="en-GB" sz="2600" b="1" dirty="0"/>
              <a:t> a Lucía a los </a:t>
            </a:r>
            <a:r>
              <a:rPr lang="en-GB" sz="2600" b="1" dirty="0" err="1"/>
              <a:t>partidos</a:t>
            </a:r>
            <a:r>
              <a:rPr lang="en-GB" sz="2600" b="1" dirty="0"/>
              <a:t>?</a:t>
            </a:r>
          </a:p>
        </p:txBody>
      </p:sp>
    </p:spTree>
    <p:extLst>
      <p:ext uri="{BB962C8B-B14F-4D97-AF65-F5344CB8AC3E}">
        <p14:creationId xmlns:p14="http://schemas.microsoft.com/office/powerpoint/2010/main" val="522983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0AE179C-C504-4415-A24A-C8779932F041}"/>
              </a:ext>
            </a:extLst>
          </p:cNvPr>
          <p:cNvSpPr>
            <a:spLocks noGrp="1"/>
          </p:cNvSpPr>
          <p:nvPr>
            <p:ph type="body" sz="quarter" idx="10"/>
          </p:nvPr>
        </p:nvSpPr>
        <p:spPr>
          <a:xfrm>
            <a:off x="76200" y="876300"/>
            <a:ext cx="5760244" cy="5105400"/>
          </a:xfrm>
        </p:spPr>
        <p:txBody>
          <a:bodyPr>
            <a:noAutofit/>
          </a:bodyPr>
          <a:lstStyle/>
          <a:p>
            <a:pPr marL="514350" indent="-514350">
              <a:lnSpc>
                <a:spcPct val="150000"/>
              </a:lnSpc>
              <a:spcBef>
                <a:spcPts val="600"/>
              </a:spcBef>
              <a:buFont typeface="+mj-lt"/>
              <a:buAutoNum type="alphaLcParenR"/>
            </a:pPr>
            <a:r>
              <a:rPr lang="en-GB" b="1" dirty="0"/>
              <a:t>Do you need to improve?</a:t>
            </a:r>
          </a:p>
          <a:p>
            <a:pPr marL="514350" indent="-514350">
              <a:lnSpc>
                <a:spcPct val="150000"/>
              </a:lnSpc>
              <a:spcBef>
                <a:spcPts val="600"/>
              </a:spcBef>
              <a:buFont typeface="+mj-lt"/>
              <a:buAutoNum type="alphaLcParenR"/>
            </a:pPr>
            <a:r>
              <a:rPr lang="en-GB" b="1" dirty="0"/>
              <a:t>Do you all need to improve?</a:t>
            </a:r>
          </a:p>
          <a:p>
            <a:pPr marL="514350" indent="-514350">
              <a:lnSpc>
                <a:spcPct val="150000"/>
              </a:lnSpc>
              <a:spcBef>
                <a:spcPts val="600"/>
              </a:spcBef>
              <a:buFont typeface="+mj-lt"/>
              <a:buAutoNum type="alphaLcParenR"/>
            </a:pPr>
            <a:r>
              <a:rPr lang="en-GB" b="1" dirty="0"/>
              <a:t>Do you do (‘practise’) several sports?</a:t>
            </a:r>
          </a:p>
          <a:p>
            <a:pPr marL="514350" indent="-514350">
              <a:lnSpc>
                <a:spcPct val="150000"/>
              </a:lnSpc>
              <a:spcBef>
                <a:spcPts val="600"/>
              </a:spcBef>
              <a:buFont typeface="+mj-lt"/>
              <a:buAutoNum type="alphaLcParenR"/>
            </a:pPr>
            <a:r>
              <a:rPr lang="en-GB" b="1" dirty="0"/>
              <a:t>Do you all do (‘practise’) several sports?</a:t>
            </a:r>
          </a:p>
          <a:p>
            <a:pPr marL="514350" indent="-514350">
              <a:lnSpc>
                <a:spcPct val="150000"/>
              </a:lnSpc>
              <a:spcBef>
                <a:spcPts val="600"/>
              </a:spcBef>
              <a:buFont typeface="+mj-lt"/>
              <a:buAutoNum type="alphaLcParenR"/>
            </a:pPr>
            <a:r>
              <a:rPr lang="en-GB" b="1" dirty="0"/>
              <a:t>Do you organise tennis matches?</a:t>
            </a:r>
          </a:p>
          <a:p>
            <a:pPr marL="514350" indent="-514350">
              <a:lnSpc>
                <a:spcPct val="150000"/>
              </a:lnSpc>
              <a:spcBef>
                <a:spcPts val="600"/>
              </a:spcBef>
              <a:buFont typeface="+mj-lt"/>
              <a:buAutoNum type="alphaLcParenR"/>
            </a:pPr>
            <a:r>
              <a:rPr lang="en-GB" b="1" dirty="0"/>
              <a:t>Do you all organise tennis matches?</a:t>
            </a:r>
          </a:p>
        </p:txBody>
      </p:sp>
      <p:sp>
        <p:nvSpPr>
          <p:cNvPr id="3" name="Title 2">
            <a:extLst>
              <a:ext uri="{FF2B5EF4-FFF2-40B4-BE49-F238E27FC236}">
                <a16:creationId xmlns:a16="http://schemas.microsoft.com/office/drawing/2014/main" id="{68BA54FB-CA4F-4375-BD74-69328E393776}"/>
              </a:ext>
            </a:extLst>
          </p:cNvPr>
          <p:cNvSpPr>
            <a:spLocks noGrp="1"/>
          </p:cNvSpPr>
          <p:nvPr>
            <p:ph type="title"/>
          </p:nvPr>
        </p:nvSpPr>
        <p:spPr>
          <a:xfrm>
            <a:off x="0" y="213557"/>
            <a:ext cx="6096000" cy="647577"/>
          </a:xfrm>
        </p:spPr>
        <p:txBody>
          <a:bodyPr>
            <a:normAutofit/>
          </a:bodyPr>
          <a:lstStyle/>
          <a:p>
            <a:r>
              <a:rPr lang="en-GB" dirty="0" err="1"/>
              <a:t>Preguntas</a:t>
            </a:r>
            <a:r>
              <a:rPr lang="en-GB" dirty="0"/>
              <a:t> </a:t>
            </a:r>
            <a:r>
              <a:rPr lang="en-GB" dirty="0" err="1"/>
              <a:t>sobre</a:t>
            </a:r>
            <a:r>
              <a:rPr lang="en-GB" dirty="0"/>
              <a:t> </a:t>
            </a:r>
            <a:r>
              <a:rPr lang="en-GB" dirty="0" err="1"/>
              <a:t>el</a:t>
            </a:r>
            <a:r>
              <a:rPr lang="en-GB" dirty="0"/>
              <a:t> </a:t>
            </a:r>
            <a:r>
              <a:rPr lang="en-GB" dirty="0" err="1"/>
              <a:t>deporte</a:t>
            </a:r>
            <a:endParaRPr lang="en-GB" dirty="0"/>
          </a:p>
        </p:txBody>
      </p:sp>
      <p:sp>
        <p:nvSpPr>
          <p:cNvPr id="5" name="TextBox 4">
            <a:extLst>
              <a:ext uri="{FF2B5EF4-FFF2-40B4-BE49-F238E27FC236}">
                <a16:creationId xmlns:a16="http://schemas.microsoft.com/office/drawing/2014/main" id="{279994BD-D77A-4D65-8F90-6CFBFA6E917B}"/>
              </a:ext>
            </a:extLst>
          </p:cNvPr>
          <p:cNvSpPr txBox="1"/>
          <p:nvPr/>
        </p:nvSpPr>
        <p:spPr>
          <a:xfrm>
            <a:off x="5772366" y="999713"/>
            <a:ext cx="7026226" cy="3730830"/>
          </a:xfrm>
          <a:prstGeom prst="rect">
            <a:avLst/>
          </a:prstGeom>
          <a:noFill/>
        </p:spPr>
        <p:txBody>
          <a:bodyPr wrap="square">
            <a:spAutoFit/>
          </a:bodyPr>
          <a:lstStyle/>
          <a:p>
            <a:pPr>
              <a:lnSpc>
                <a:spcPct val="150000"/>
              </a:lnSpc>
              <a:spcBef>
                <a:spcPts val="600"/>
              </a:spcBef>
            </a:pPr>
            <a:r>
              <a:rPr lang="en-GB" sz="2400" b="1" dirty="0"/>
              <a:t>g) Do you win the competitions?</a:t>
            </a:r>
          </a:p>
          <a:p>
            <a:pPr>
              <a:lnSpc>
                <a:spcPct val="150000"/>
              </a:lnSpc>
              <a:spcBef>
                <a:spcPts val="600"/>
              </a:spcBef>
            </a:pPr>
            <a:r>
              <a:rPr lang="en-GB" sz="2400" b="1" dirty="0"/>
              <a:t>h) Do you all win the competitions?</a:t>
            </a:r>
          </a:p>
          <a:p>
            <a:pPr>
              <a:lnSpc>
                <a:spcPct val="150000"/>
              </a:lnSpc>
              <a:spcBef>
                <a:spcPts val="600"/>
              </a:spcBef>
            </a:pPr>
            <a:r>
              <a:rPr lang="en-GB" sz="2400" b="1" dirty="0" err="1"/>
              <a:t>i</a:t>
            </a:r>
            <a:r>
              <a:rPr lang="en-GB" sz="2400" b="1" dirty="0"/>
              <a:t>) Do you fight with other players?</a:t>
            </a:r>
          </a:p>
          <a:p>
            <a:pPr>
              <a:lnSpc>
                <a:spcPct val="150000"/>
              </a:lnSpc>
              <a:spcBef>
                <a:spcPts val="600"/>
              </a:spcBef>
            </a:pPr>
            <a:r>
              <a:rPr lang="en-GB" sz="2400" b="1" dirty="0"/>
              <a:t>j) Do you fight with other players?</a:t>
            </a:r>
          </a:p>
          <a:p>
            <a:pPr>
              <a:lnSpc>
                <a:spcPct val="150000"/>
              </a:lnSpc>
              <a:spcBef>
                <a:spcPts val="600"/>
              </a:spcBef>
            </a:pPr>
            <a:r>
              <a:rPr lang="en-GB" sz="2400" b="1" dirty="0"/>
              <a:t>k) Do you invite Lucía to the matches?</a:t>
            </a:r>
          </a:p>
          <a:p>
            <a:pPr>
              <a:lnSpc>
                <a:spcPct val="150000"/>
              </a:lnSpc>
              <a:spcBef>
                <a:spcPts val="600"/>
              </a:spcBef>
            </a:pPr>
            <a:r>
              <a:rPr lang="en-GB" sz="2400" b="1" dirty="0"/>
              <a:t>l) Do you all invite Lucía to the matches?</a:t>
            </a:r>
          </a:p>
        </p:txBody>
      </p:sp>
    </p:spTree>
    <p:extLst>
      <p:ext uri="{BB962C8B-B14F-4D97-AF65-F5344CB8AC3E}">
        <p14:creationId xmlns:p14="http://schemas.microsoft.com/office/powerpoint/2010/main" val="132006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4895272"/>
            <a:ext cx="4864546" cy="1858291"/>
          </a:xfrm>
        </p:spPr>
        <p:txBody>
          <a:bodyPr>
            <a:normAutofit lnSpcReduction="10000"/>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1.2 - Week 2 - Lesson 1</a:t>
            </a:r>
            <a:r>
              <a:rPr lang="en-GB" sz="2400" dirty="0">
                <a:solidFill>
                  <a:prstClr val="white"/>
                </a:solidFill>
                <a:latin typeface="Century Gothic" panose="020B0502020202020204" pitchFamily="34" charset="0"/>
              </a:rPr>
              <a:t>6</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br>
              <a:rPr lang="en-GB" sz="1600" dirty="0"/>
            </a:br>
            <a:r>
              <a:rPr lang="en-GB" sz="1400" dirty="0">
                <a:solidFill>
                  <a:prstClr val="white"/>
                </a:solidFill>
                <a:latin typeface="Century Gothic" panose="020B0502020202020204" pitchFamily="34" charset="0"/>
              </a:rPr>
              <a:t>Louise Caruso / Pete Watson / Nick Avery</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lvl="0">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04/08/21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63538" y="2579400"/>
            <a:ext cx="7649494" cy="844549"/>
          </a:xfrm>
        </p:spPr>
        <p:txBody>
          <a:bodyPr>
            <a:noAutofit/>
          </a:bodyPr>
          <a:lstStyle/>
          <a:p>
            <a:pPr algn="l"/>
            <a:r>
              <a:rPr lang="en-GB" sz="2400" dirty="0">
                <a:solidFill>
                  <a:prstClr val="white"/>
                </a:solidFill>
              </a:rPr>
              <a:t>present continuous with –</a:t>
            </a:r>
            <a:r>
              <a:rPr lang="en-GB" sz="2400" dirty="0" err="1">
                <a:solidFill>
                  <a:prstClr val="white"/>
                </a:solidFill>
              </a:rPr>
              <a:t>ar</a:t>
            </a:r>
            <a:r>
              <a:rPr lang="en-GB" sz="2400" dirty="0">
                <a:solidFill>
                  <a:prstClr val="white"/>
                </a:solidFill>
              </a:rPr>
              <a:t> verbs [revisited]</a:t>
            </a:r>
          </a:p>
          <a:p>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ESTAR in 2</a:t>
            </a:r>
            <a:r>
              <a:rPr kumimoji="0" lang="en-GB" sz="2400" b="0" i="0" u="none" strike="noStrike" kern="1200" cap="none" spc="0" normalizeH="0" baseline="30000" noProof="0" dirty="0">
                <a:ln>
                  <a:noFill/>
                </a:ln>
                <a:solidFill>
                  <a:prstClr val="white"/>
                </a:solidFill>
                <a:effectLst/>
                <a:uLnTx/>
                <a:uFillTx/>
                <a:latin typeface="Century Gothic" panose="020B0502020202020204" pitchFamily="34" charset="0"/>
                <a:ea typeface="+mn-ea"/>
                <a:cs typeface="+mn-cs"/>
              </a:rPr>
              <a:t>nd</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person singular</a:t>
            </a:r>
            <a:r>
              <a:rPr kumimoji="0" lang="en-GB" sz="24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&amp; plural </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[revisited]</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63537" y="1952625"/>
            <a:ext cx="7853705" cy="844550"/>
          </a:xfrm>
        </p:spPr>
        <p:txBody>
          <a:bodyPr>
            <a:normAutofit/>
          </a:bodyPr>
          <a:lstStyle/>
          <a:p>
            <a:r>
              <a:rPr lang="en-GB" sz="3600" b="1" dirty="0">
                <a:solidFill>
                  <a:prstClr val="white"/>
                </a:solidFill>
              </a:rPr>
              <a:t>Sport and exercise [2]</a:t>
            </a:r>
            <a:endParaRPr lang="en-GB" sz="3600" dirty="0"/>
          </a:p>
        </p:txBody>
      </p:sp>
      <p:pic>
        <p:nvPicPr>
          <p:cNvPr id="5" name="Picture 4">
            <a:extLst>
              <a:ext uri="{FF2B5EF4-FFF2-40B4-BE49-F238E27FC236}">
                <a16:creationId xmlns:a16="http://schemas.microsoft.com/office/drawing/2014/main" id="{13C4E78B-BF32-4FBE-9FA1-9EE9FFAC65E7}"/>
              </a:ext>
            </a:extLst>
          </p:cNvPr>
          <p:cNvPicPr>
            <a:picLocks noChangeAspect="1"/>
          </p:cNvPicPr>
          <p:nvPr/>
        </p:nvPicPr>
        <p:blipFill rotWithShape="1">
          <a:blip r:embed="rId3"/>
          <a:srcRect t="15150"/>
          <a:stretch/>
        </p:blipFill>
        <p:spPr>
          <a:xfrm>
            <a:off x="8013032" y="3363635"/>
            <a:ext cx="3915103" cy="2491476"/>
          </a:xfrm>
          <a:prstGeom prst="rect">
            <a:avLst/>
          </a:prstGeom>
        </p:spPr>
      </p:pic>
    </p:spTree>
    <p:extLst>
      <p:ext uri="{BB962C8B-B14F-4D97-AF65-F5344CB8AC3E}">
        <p14:creationId xmlns:p14="http://schemas.microsoft.com/office/powerpoint/2010/main" val="612260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a:xfrm>
            <a:off x="4338047" y="750153"/>
            <a:ext cx="7249428" cy="4141739"/>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02" name="Tabla 7">
            <a:extLst>
              <a:ext uri="{FF2B5EF4-FFF2-40B4-BE49-F238E27FC236}">
                <a16:creationId xmlns:a16="http://schemas.microsoft.com/office/drawing/2014/main" id="{EC16FF40-0D5C-6244-A464-7C050E15C7F3}"/>
              </a:ext>
            </a:extLst>
          </p:cNvPr>
          <p:cNvGraphicFramePr>
            <a:graphicFrameLocks noGrp="1"/>
          </p:cNvGraphicFramePr>
          <p:nvPr>
            <p:extLst>
              <p:ext uri="{D42A27DB-BD31-4B8C-83A1-F6EECF244321}">
                <p14:modId xmlns:p14="http://schemas.microsoft.com/office/powerpoint/2010/main" val="2952659621"/>
              </p:ext>
            </p:extLst>
          </p:nvPr>
        </p:nvGraphicFramePr>
        <p:xfrm>
          <a:off x="7971678" y="750154"/>
          <a:ext cx="3270844" cy="3891390"/>
        </p:xfrm>
        <a:graphic>
          <a:graphicData uri="http://schemas.openxmlformats.org/drawingml/2006/table">
            <a:tbl>
              <a:tblPr firstRow="1" bandRow="1">
                <a:tableStyleId>{2D5ABB26-0587-4C30-8999-92F81FD0307C}</a:tableStyleId>
              </a:tblPr>
              <a:tblGrid>
                <a:gridCol w="467374">
                  <a:extLst>
                    <a:ext uri="{9D8B030D-6E8A-4147-A177-3AD203B41FA5}">
                      <a16:colId xmlns:a16="http://schemas.microsoft.com/office/drawing/2014/main" val="2621614823"/>
                    </a:ext>
                  </a:extLst>
                </a:gridCol>
                <a:gridCol w="1824647">
                  <a:extLst>
                    <a:ext uri="{9D8B030D-6E8A-4147-A177-3AD203B41FA5}">
                      <a16:colId xmlns:a16="http://schemas.microsoft.com/office/drawing/2014/main" val="2072288972"/>
                    </a:ext>
                  </a:extLst>
                </a:gridCol>
                <a:gridCol w="978823">
                  <a:extLst>
                    <a:ext uri="{9D8B030D-6E8A-4147-A177-3AD203B41FA5}">
                      <a16:colId xmlns:a16="http://schemas.microsoft.com/office/drawing/2014/main" val="288637694"/>
                    </a:ext>
                  </a:extLst>
                </a:gridCol>
              </a:tblGrid>
              <a:tr h="886158">
                <a:tc>
                  <a:txBody>
                    <a:bodyPr/>
                    <a:lstStyle/>
                    <a:p>
                      <a:pPr algn="ctr"/>
                      <a:endParaRPr lang="es-GB" dirty="0">
                        <a:solidFill>
                          <a:srgbClr val="203864"/>
                        </a:solidFill>
                      </a:endParaRPr>
                    </a:p>
                  </a:txBody>
                  <a:tcPr/>
                </a:tc>
                <a:tc>
                  <a:txBody>
                    <a:bodyPr/>
                    <a:lstStyle/>
                    <a:p>
                      <a:pPr algn="ctr"/>
                      <a:r>
                        <a:rPr lang="es-GB" sz="2000" dirty="0">
                          <a:solidFill>
                            <a:schemeClr val="tx1"/>
                          </a:solidFill>
                        </a:rPr>
                        <a:t>Palabra</a:t>
                      </a:r>
                      <a:r>
                        <a:rPr lang="en-GB" sz="2000" baseline="0" dirty="0">
                          <a:solidFill>
                            <a:schemeClr val="tx1"/>
                          </a:solidFill>
                        </a:rPr>
                        <a:t> </a:t>
                      </a:r>
                      <a:r>
                        <a:rPr lang="en-GB" sz="2000" baseline="0" dirty="0" err="1">
                          <a:solidFill>
                            <a:schemeClr val="tx1"/>
                          </a:solidFill>
                        </a:rPr>
                        <a:t>en</a:t>
                      </a:r>
                      <a:r>
                        <a:rPr lang="en-GB" sz="2000" baseline="0" dirty="0">
                          <a:solidFill>
                            <a:schemeClr val="tx1"/>
                          </a:solidFill>
                        </a:rPr>
                        <a:t> </a:t>
                      </a:r>
                      <a:r>
                        <a:rPr lang="en-GB" sz="2000" baseline="0" dirty="0" err="1">
                          <a:solidFill>
                            <a:schemeClr val="tx1"/>
                          </a:solidFill>
                        </a:rPr>
                        <a:t>español</a:t>
                      </a:r>
                      <a:endParaRPr lang="es-GB" sz="2000" dirty="0">
                        <a:solidFill>
                          <a:schemeClr val="tx1"/>
                        </a:solidFill>
                      </a:endParaRPr>
                    </a:p>
                  </a:txBody>
                  <a:tcPr anchor="ctr"/>
                </a:tc>
                <a:tc>
                  <a:txBody>
                    <a:bodyPr/>
                    <a:lstStyle/>
                    <a:p>
                      <a:pPr algn="ctr"/>
                      <a:r>
                        <a:rPr lang="es-GB" sz="2000" dirty="0">
                          <a:solidFill>
                            <a:schemeClr val="tx1"/>
                          </a:solidFill>
                        </a:rPr>
                        <a:t>¿Qué letra?</a:t>
                      </a:r>
                    </a:p>
                  </a:txBody>
                  <a:tcPr anchor="ctr"/>
                </a:tc>
                <a:extLst>
                  <a:ext uri="{0D108BD9-81ED-4DB2-BD59-A6C34878D82A}">
                    <a16:rowId xmlns:a16="http://schemas.microsoft.com/office/drawing/2014/main" val="3915319745"/>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650031067"/>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988676319"/>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881987401"/>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46116003"/>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181519841"/>
                  </a:ext>
                </a:extLst>
              </a:tr>
              <a:tr h="500872">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839679555"/>
                  </a:ext>
                </a:extLst>
              </a:tr>
            </a:tbl>
          </a:graphicData>
        </a:graphic>
      </p:graphicFrame>
      <p:sp>
        <p:nvSpPr>
          <p:cNvPr id="2" name="Title 1"/>
          <p:cNvSpPr>
            <a:spLocks noGrp="1"/>
          </p:cNvSpPr>
          <p:nvPr>
            <p:ph type="title"/>
          </p:nvPr>
        </p:nvSpPr>
        <p:spPr>
          <a:xfrm>
            <a:off x="262613" y="202312"/>
            <a:ext cx="10902038" cy="895448"/>
          </a:xfrm>
        </p:spPr>
        <p:txBody>
          <a:bodyPr>
            <a:normAutofit/>
          </a:bodyPr>
          <a:lstStyle/>
          <a:p>
            <a:r>
              <a:rPr lang="en-GB" sz="2400" dirty="0" err="1">
                <a:solidFill>
                  <a:schemeClr val="tx1"/>
                </a:solidFill>
                <a:latin typeface="Century Gothic" panose="020F0302020204030204"/>
              </a:rPr>
              <a:t>Escucha</a:t>
            </a:r>
            <a:r>
              <a:rPr lang="en-GB" sz="2400" dirty="0">
                <a:solidFill>
                  <a:schemeClr val="tx1"/>
                </a:solidFill>
                <a:latin typeface="Century Gothic" panose="020F0302020204030204"/>
              </a:rPr>
              <a:t> y e</a:t>
            </a:r>
            <a:r>
              <a:rPr lang="es-GB" sz="2400" dirty="0">
                <a:solidFill>
                  <a:schemeClr val="tx1"/>
                </a:solidFill>
                <a:latin typeface="Century Gothic" panose="020F0302020204030204"/>
              </a:rPr>
              <a:t>scribe la </a:t>
            </a:r>
            <a:r>
              <a:rPr lang="en-GB" sz="2400" dirty="0">
                <a:solidFill>
                  <a:schemeClr val="tx1"/>
                </a:solidFill>
                <a:latin typeface="Century Gothic" panose="020F0302020204030204"/>
              </a:rPr>
              <a:t>palabra </a:t>
            </a:r>
            <a:r>
              <a:rPr lang="en-GB" sz="2400" dirty="0" err="1">
                <a:solidFill>
                  <a:schemeClr val="tx1"/>
                </a:solidFill>
                <a:latin typeface="Century Gothic" panose="020F0302020204030204"/>
              </a:rPr>
              <a:t>en</a:t>
            </a:r>
            <a:r>
              <a:rPr lang="en-GB" sz="2400" dirty="0">
                <a:solidFill>
                  <a:schemeClr val="tx1"/>
                </a:solidFill>
                <a:latin typeface="Century Gothic" panose="020F0302020204030204"/>
              </a:rPr>
              <a:t> </a:t>
            </a:r>
            <a:r>
              <a:rPr lang="en-GB" sz="2400" dirty="0" err="1">
                <a:solidFill>
                  <a:schemeClr val="tx1"/>
                </a:solidFill>
                <a:latin typeface="Century Gothic" panose="020F0302020204030204"/>
              </a:rPr>
              <a:t>español</a:t>
            </a:r>
            <a:r>
              <a:rPr lang="en-GB" sz="2400" dirty="0">
                <a:solidFill>
                  <a:schemeClr val="tx1"/>
                </a:solidFill>
                <a:latin typeface="Century Gothic" panose="020F0302020204030204"/>
              </a:rPr>
              <a:t> y la </a:t>
            </a:r>
            <a:r>
              <a:rPr lang="es-GB" sz="2400" dirty="0">
                <a:solidFill>
                  <a:schemeClr val="tx1"/>
                </a:solidFill>
                <a:latin typeface="Century Gothic" panose="020F0302020204030204"/>
              </a:rPr>
              <a:t>letra </a:t>
            </a:r>
            <a:r>
              <a:rPr lang="en-GB" sz="2400" dirty="0">
                <a:solidFill>
                  <a:schemeClr val="tx1"/>
                </a:solidFill>
                <a:latin typeface="Century Gothic" panose="020F0302020204030204"/>
              </a:rPr>
              <a:t>de la imagen</a:t>
            </a:r>
            <a:r>
              <a:rPr lang="es-GB" sz="2400" dirty="0">
                <a:solidFill>
                  <a:schemeClr val="tx1"/>
                </a:solidFill>
                <a:latin typeface="Century Gothic" panose="020F0302020204030204"/>
              </a:rPr>
              <a:t>.</a:t>
            </a:r>
            <a:br>
              <a:rPr lang="en-GB" sz="2400" dirty="0">
                <a:solidFill>
                  <a:schemeClr val="tx1"/>
                </a:solidFill>
                <a:latin typeface="Century Gothic" panose="020F0302020204030204"/>
              </a:rPr>
            </a:br>
            <a:endParaRPr lang="en-GB" sz="2400" b="1" dirty="0">
              <a:solidFill>
                <a:schemeClr val="tx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25162" y="124852"/>
            <a:ext cx="14125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a 7">
            <a:extLst>
              <a:ext uri="{FF2B5EF4-FFF2-40B4-BE49-F238E27FC236}">
                <a16:creationId xmlns:a16="http://schemas.microsoft.com/office/drawing/2014/main" id="{EC16FF40-0D5C-6244-A464-7C050E15C7F3}"/>
              </a:ext>
            </a:extLst>
          </p:cNvPr>
          <p:cNvGraphicFramePr>
            <a:graphicFrameLocks noGrp="1"/>
          </p:cNvGraphicFramePr>
          <p:nvPr>
            <p:extLst>
              <p:ext uri="{D42A27DB-BD31-4B8C-83A1-F6EECF244321}">
                <p14:modId xmlns:p14="http://schemas.microsoft.com/office/powerpoint/2010/main" val="1489708629"/>
              </p:ext>
            </p:extLst>
          </p:nvPr>
        </p:nvGraphicFramePr>
        <p:xfrm>
          <a:off x="4476940" y="869541"/>
          <a:ext cx="3397629" cy="3078480"/>
        </p:xfrm>
        <a:graphic>
          <a:graphicData uri="http://schemas.openxmlformats.org/drawingml/2006/table">
            <a:tbl>
              <a:tblPr firstRow="1" bandRow="1">
                <a:tableStyleId>{2D5ABB26-0587-4C30-8999-92F81FD0307C}</a:tableStyleId>
              </a:tblPr>
              <a:tblGrid>
                <a:gridCol w="485490">
                  <a:extLst>
                    <a:ext uri="{9D8B030D-6E8A-4147-A177-3AD203B41FA5}">
                      <a16:colId xmlns:a16="http://schemas.microsoft.com/office/drawing/2014/main" val="2621614823"/>
                    </a:ext>
                  </a:extLst>
                </a:gridCol>
                <a:gridCol w="1838110">
                  <a:extLst>
                    <a:ext uri="{9D8B030D-6E8A-4147-A177-3AD203B41FA5}">
                      <a16:colId xmlns:a16="http://schemas.microsoft.com/office/drawing/2014/main" val="2072288972"/>
                    </a:ext>
                  </a:extLst>
                </a:gridCol>
                <a:gridCol w="1074029">
                  <a:extLst>
                    <a:ext uri="{9D8B030D-6E8A-4147-A177-3AD203B41FA5}">
                      <a16:colId xmlns:a16="http://schemas.microsoft.com/office/drawing/2014/main" val="288637694"/>
                    </a:ext>
                  </a:extLst>
                </a:gridCol>
              </a:tblGrid>
              <a:tr h="211448">
                <a:tc>
                  <a:txBody>
                    <a:bodyPr/>
                    <a:lstStyle/>
                    <a:p>
                      <a:pPr algn="ctr"/>
                      <a:endParaRPr lang="es-GB" dirty="0">
                        <a:solidFill>
                          <a:srgbClr val="203864"/>
                        </a:solidFill>
                      </a:endParaRPr>
                    </a:p>
                  </a:txBody>
                  <a:tcPr/>
                </a:tc>
                <a:tc>
                  <a:txBody>
                    <a:bodyPr/>
                    <a:lstStyle/>
                    <a:p>
                      <a:pPr algn="ctr"/>
                      <a:r>
                        <a:rPr lang="es-GB" sz="2000" dirty="0">
                          <a:solidFill>
                            <a:schemeClr val="tx1"/>
                          </a:solidFill>
                        </a:rPr>
                        <a:t>Palabra</a:t>
                      </a:r>
                      <a:r>
                        <a:rPr lang="en-GB" sz="2000" baseline="0" dirty="0">
                          <a:solidFill>
                            <a:schemeClr val="tx1"/>
                          </a:solidFill>
                        </a:rPr>
                        <a:t> </a:t>
                      </a:r>
                      <a:r>
                        <a:rPr lang="en-GB" sz="2000" baseline="0" dirty="0" err="1">
                          <a:solidFill>
                            <a:schemeClr val="tx1"/>
                          </a:solidFill>
                        </a:rPr>
                        <a:t>en</a:t>
                      </a:r>
                      <a:r>
                        <a:rPr lang="en-GB" sz="2000" baseline="0" dirty="0">
                          <a:solidFill>
                            <a:schemeClr val="tx1"/>
                          </a:solidFill>
                        </a:rPr>
                        <a:t> </a:t>
                      </a:r>
                      <a:r>
                        <a:rPr lang="en-GB" sz="2000" baseline="0" dirty="0" err="1">
                          <a:solidFill>
                            <a:schemeClr val="tx1"/>
                          </a:solidFill>
                        </a:rPr>
                        <a:t>español</a:t>
                      </a:r>
                      <a:endParaRPr lang="es-GB" sz="2000" dirty="0">
                        <a:solidFill>
                          <a:schemeClr val="tx1"/>
                        </a:solidFill>
                      </a:endParaRPr>
                    </a:p>
                  </a:txBody>
                  <a:tcPr anchor="ctr"/>
                </a:tc>
                <a:tc>
                  <a:txBody>
                    <a:bodyPr/>
                    <a:lstStyle/>
                    <a:p>
                      <a:pPr algn="ctr"/>
                      <a:r>
                        <a:rPr lang="es-GB" sz="2000" dirty="0">
                          <a:solidFill>
                            <a:schemeClr val="tx1"/>
                          </a:solidFill>
                        </a:rPr>
                        <a:t>¿Qué letra?</a:t>
                      </a:r>
                    </a:p>
                  </a:txBody>
                  <a:tcPr anchor="ctr"/>
                </a:tc>
                <a:extLst>
                  <a:ext uri="{0D108BD9-81ED-4DB2-BD59-A6C34878D82A}">
                    <a16:rowId xmlns:a16="http://schemas.microsoft.com/office/drawing/2014/main" val="3915319745"/>
                  </a:ext>
                </a:extLst>
              </a:tr>
              <a:tr h="119514">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2650031067"/>
                  </a:ext>
                </a:extLst>
              </a:tr>
              <a:tr h="119514">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988676319"/>
                  </a:ext>
                </a:extLst>
              </a:tr>
              <a:tr h="119514">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881987401"/>
                  </a:ext>
                </a:extLst>
              </a:tr>
              <a:tr h="119514">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46116003"/>
                  </a:ext>
                </a:extLst>
              </a:tr>
              <a:tr h="119514">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4181519841"/>
                  </a:ext>
                </a:extLst>
              </a:tr>
              <a:tr h="119514">
                <a:tc>
                  <a:txBody>
                    <a:bodyPr/>
                    <a:lstStyle/>
                    <a:p>
                      <a:pPr algn="ctr"/>
                      <a:endParaRPr lang="es-GB" b="1" dirty="0">
                        <a:solidFill>
                          <a:srgbClr val="203864"/>
                        </a:solidFill>
                      </a:endParaRPr>
                    </a:p>
                  </a:txBody>
                  <a:tcPr/>
                </a:tc>
                <a:tc>
                  <a:txBody>
                    <a:bodyPr/>
                    <a:lstStyle/>
                    <a:p>
                      <a:pPr algn="ctr"/>
                      <a:endParaRPr lang="es-GB" sz="2000" dirty="0">
                        <a:solidFill>
                          <a:srgbClr val="203864"/>
                        </a:solidFill>
                      </a:endParaRPr>
                    </a:p>
                  </a:txBody>
                  <a:tcPr/>
                </a:tc>
                <a:tc>
                  <a:txBody>
                    <a:bodyPr/>
                    <a:lstStyle/>
                    <a:p>
                      <a:pPr algn="ctr"/>
                      <a:endParaRPr lang="es-GB" dirty="0">
                        <a:solidFill>
                          <a:srgbClr val="203864"/>
                        </a:solidFill>
                      </a:endParaRPr>
                    </a:p>
                  </a:txBody>
                  <a:tcPr/>
                </a:tc>
                <a:extLst>
                  <a:ext uri="{0D108BD9-81ED-4DB2-BD59-A6C34878D82A}">
                    <a16:rowId xmlns:a16="http://schemas.microsoft.com/office/drawing/2014/main" val="1839679555"/>
                  </a:ext>
                </a:extLst>
              </a:tr>
            </a:tbl>
          </a:graphicData>
        </a:graphic>
      </p:graphicFrame>
      <p:sp>
        <p:nvSpPr>
          <p:cNvPr id="7" name="Action Button: Custom 16">
            <a:hlinkClick r:id="" action="ppaction://noaction" highlightClick="1">
              <a:snd r:embed="rId3" name="venir.wav"/>
            </a:hlinkClick>
            <a:extLst>
              <a:ext uri="{FF2B5EF4-FFF2-40B4-BE49-F238E27FC236}">
                <a16:creationId xmlns:a16="http://schemas.microsoft.com/office/drawing/2014/main" id="{30030AF8-564D-734B-84B9-DB4C7A3A6A53}"/>
              </a:ext>
            </a:extLst>
          </p:cNvPr>
          <p:cNvSpPr/>
          <p:nvPr/>
        </p:nvSpPr>
        <p:spPr>
          <a:xfrm>
            <a:off x="4633787" y="1679367"/>
            <a:ext cx="396000" cy="396000"/>
          </a:xfrm>
          <a:prstGeom prst="actionButtonBlank">
            <a:avLst/>
          </a:prstGeom>
          <a:solidFill>
            <a:schemeClr val="accent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8" name="Action Button: Custom 16">
            <a:hlinkClick r:id="" action="ppaction://noaction" highlightClick="1">
              <a:snd r:embed="rId4" name="quedarse.wav"/>
            </a:hlinkClick>
            <a:extLst>
              <a:ext uri="{FF2B5EF4-FFF2-40B4-BE49-F238E27FC236}">
                <a16:creationId xmlns:a16="http://schemas.microsoft.com/office/drawing/2014/main" id="{07BF8C7A-85C3-B348-9105-B6C7D7A99279}"/>
              </a:ext>
            </a:extLst>
          </p:cNvPr>
          <p:cNvSpPr/>
          <p:nvPr/>
        </p:nvSpPr>
        <p:spPr>
          <a:xfrm>
            <a:off x="4618057" y="2195945"/>
            <a:ext cx="396000" cy="396000"/>
          </a:xfrm>
          <a:prstGeom prst="actionButtonBlank">
            <a:avLst/>
          </a:prstGeom>
          <a:solidFill>
            <a:schemeClr val="accent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9" name="Action Button: Custom 16">
            <a:hlinkClick r:id="" action="ppaction://noaction" highlightClick="1">
              <a:snd r:embed="rId5" name="la hora.wav"/>
            </a:hlinkClick>
            <a:extLst>
              <a:ext uri="{FF2B5EF4-FFF2-40B4-BE49-F238E27FC236}">
                <a16:creationId xmlns:a16="http://schemas.microsoft.com/office/drawing/2014/main" id="{38F5D3D6-70F2-C44A-BDEE-C35951A667F4}"/>
              </a:ext>
            </a:extLst>
          </p:cNvPr>
          <p:cNvSpPr/>
          <p:nvPr/>
        </p:nvSpPr>
        <p:spPr>
          <a:xfrm>
            <a:off x="4618057" y="2672188"/>
            <a:ext cx="396000" cy="396000"/>
          </a:xfrm>
          <a:prstGeom prst="actionButtonBlank">
            <a:avLst/>
          </a:prstGeom>
          <a:solidFill>
            <a:schemeClr val="accent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0" name="Action Button: Custom 9">
            <a:hlinkClick r:id="" action="ppaction://noaction" highlightClick="1">
              <a:snd r:embed="rId6" name="mexicano.wav"/>
            </a:hlinkClick>
            <a:extLst>
              <a:ext uri="{FF2B5EF4-FFF2-40B4-BE49-F238E27FC236}">
                <a16:creationId xmlns:a16="http://schemas.microsoft.com/office/drawing/2014/main" id="{BC2CF6E3-124B-1B4F-85AF-96617E2B02E1}"/>
              </a:ext>
            </a:extLst>
          </p:cNvPr>
          <p:cNvSpPr/>
          <p:nvPr/>
        </p:nvSpPr>
        <p:spPr>
          <a:xfrm>
            <a:off x="4618057" y="3165316"/>
            <a:ext cx="396000" cy="396000"/>
          </a:xfrm>
          <a:prstGeom prst="actionButtonBlank">
            <a:avLst/>
          </a:prstGeom>
          <a:solidFill>
            <a:schemeClr val="accent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1" name="Action Button: Custom 16">
            <a:hlinkClick r:id="" action="ppaction://noaction" highlightClick="1">
              <a:snd r:embed="rId7" name="la forma.wav"/>
            </a:hlinkClick>
            <a:extLst>
              <a:ext uri="{FF2B5EF4-FFF2-40B4-BE49-F238E27FC236}">
                <a16:creationId xmlns:a16="http://schemas.microsoft.com/office/drawing/2014/main" id="{996C48E9-B2F8-454E-8D47-6F1722784A4F}"/>
              </a:ext>
            </a:extLst>
          </p:cNvPr>
          <p:cNvSpPr/>
          <p:nvPr/>
        </p:nvSpPr>
        <p:spPr>
          <a:xfrm>
            <a:off x="4618057" y="3668532"/>
            <a:ext cx="396000" cy="396000"/>
          </a:xfrm>
          <a:prstGeom prst="actionButtonBlank">
            <a:avLst/>
          </a:prstGeom>
          <a:solidFill>
            <a:schemeClr val="accent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2" name="Action Button: Custom 16">
            <a:hlinkClick r:id="" action="ppaction://noaction" highlightClick="1">
              <a:snd r:embed="rId8" name="la costumbre.wav"/>
            </a:hlinkClick>
            <a:extLst>
              <a:ext uri="{FF2B5EF4-FFF2-40B4-BE49-F238E27FC236}">
                <a16:creationId xmlns:a16="http://schemas.microsoft.com/office/drawing/2014/main" id="{35CEC8AB-5083-7C4E-A3E2-4429467836F2}"/>
              </a:ext>
            </a:extLst>
          </p:cNvPr>
          <p:cNvSpPr/>
          <p:nvPr/>
        </p:nvSpPr>
        <p:spPr>
          <a:xfrm>
            <a:off x="4618057" y="4195664"/>
            <a:ext cx="396000" cy="396000"/>
          </a:xfrm>
          <a:prstGeom prst="actionButtonBlank">
            <a:avLst/>
          </a:prstGeom>
          <a:solidFill>
            <a:schemeClr val="accent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3" name="Action Button: Custom 16">
            <a:hlinkClick r:id="" action="ppaction://noaction" highlightClick="1">
              <a:snd r:embed="rId9" name="especial.wav"/>
            </a:hlinkClick>
            <a:extLst>
              <a:ext uri="{FF2B5EF4-FFF2-40B4-BE49-F238E27FC236}">
                <a16:creationId xmlns:a16="http://schemas.microsoft.com/office/drawing/2014/main" id="{19044796-2828-DD42-8E8E-0D07DF45431F}"/>
              </a:ext>
            </a:extLst>
          </p:cNvPr>
          <p:cNvSpPr/>
          <p:nvPr/>
        </p:nvSpPr>
        <p:spPr>
          <a:xfrm>
            <a:off x="8006843" y="1677373"/>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4" name="Action Button: Custom 16">
            <a:hlinkClick r:id="" action="ppaction://noaction" highlightClick="1">
              <a:snd r:embed="rId10" name="el nivel.wav"/>
            </a:hlinkClick>
            <a:extLst>
              <a:ext uri="{FF2B5EF4-FFF2-40B4-BE49-F238E27FC236}">
                <a16:creationId xmlns:a16="http://schemas.microsoft.com/office/drawing/2014/main" id="{841E82C6-7EB5-B842-B9D3-938275E186BD}"/>
              </a:ext>
            </a:extLst>
          </p:cNvPr>
          <p:cNvSpPr/>
          <p:nvPr/>
        </p:nvSpPr>
        <p:spPr>
          <a:xfrm>
            <a:off x="8006843" y="2170194"/>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5" name="Action Button: Custom 16">
            <a:hlinkClick r:id="" action="ppaction://noaction" highlightClick="1">
              <a:snd r:embed="rId11" name="acordarse.wav"/>
            </a:hlinkClick>
            <a:extLst>
              <a:ext uri="{FF2B5EF4-FFF2-40B4-BE49-F238E27FC236}">
                <a16:creationId xmlns:a16="http://schemas.microsoft.com/office/drawing/2014/main" id="{841E82C6-7EB5-B842-B9D3-938275E186BD}"/>
              </a:ext>
            </a:extLst>
          </p:cNvPr>
          <p:cNvSpPr/>
          <p:nvPr/>
        </p:nvSpPr>
        <p:spPr>
          <a:xfrm>
            <a:off x="7991983" y="2660503"/>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16" name="Action Button: Custom 16">
            <a:hlinkClick r:id="" action="ppaction://noaction" highlightClick="1">
              <a:snd r:embed="rId12" name="la luz.wav"/>
            </a:hlinkClick>
            <a:extLst>
              <a:ext uri="{FF2B5EF4-FFF2-40B4-BE49-F238E27FC236}">
                <a16:creationId xmlns:a16="http://schemas.microsoft.com/office/drawing/2014/main" id="{841E82C6-7EB5-B842-B9D3-938275E186BD}"/>
              </a:ext>
            </a:extLst>
          </p:cNvPr>
          <p:cNvSpPr/>
          <p:nvPr/>
        </p:nvSpPr>
        <p:spPr>
          <a:xfrm>
            <a:off x="8007098" y="3168490"/>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17" name="Action Button: Custom 16">
            <a:hlinkClick r:id="" action="ppaction://noaction" highlightClick="1">
              <a:snd r:embed="rId13" name="la tierra.wav"/>
            </a:hlinkClick>
            <a:extLst>
              <a:ext uri="{FF2B5EF4-FFF2-40B4-BE49-F238E27FC236}">
                <a16:creationId xmlns:a16="http://schemas.microsoft.com/office/drawing/2014/main" id="{841E82C6-7EB5-B842-B9D3-938275E186BD}"/>
              </a:ext>
            </a:extLst>
          </p:cNvPr>
          <p:cNvSpPr/>
          <p:nvPr/>
        </p:nvSpPr>
        <p:spPr>
          <a:xfrm>
            <a:off x="8007098" y="3676477"/>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18" name="Action Button: Custom 16">
            <a:hlinkClick r:id="" action="ppaction://noaction" highlightClick="1">
              <a:snd r:embed="rId14" name="u%CC%81nico.wav"/>
            </a:hlinkClick>
            <a:extLst>
              <a:ext uri="{FF2B5EF4-FFF2-40B4-BE49-F238E27FC236}">
                <a16:creationId xmlns:a16="http://schemas.microsoft.com/office/drawing/2014/main" id="{841E82C6-7EB5-B842-B9D3-938275E186BD}"/>
              </a:ext>
            </a:extLst>
          </p:cNvPr>
          <p:cNvSpPr/>
          <p:nvPr/>
        </p:nvSpPr>
        <p:spPr>
          <a:xfrm>
            <a:off x="8022763" y="4189637"/>
            <a:ext cx="396000" cy="396000"/>
          </a:xfrm>
          <a:prstGeom prst="actionButtonBlank">
            <a:avLst/>
          </a:prstGeom>
          <a:solidFill>
            <a:schemeClr val="tx2"/>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sp>
        <p:nvSpPr>
          <p:cNvPr id="64" name="TextBox 63"/>
          <p:cNvSpPr txBox="1"/>
          <p:nvPr/>
        </p:nvSpPr>
        <p:spPr>
          <a:xfrm>
            <a:off x="285491" y="886355"/>
            <a:ext cx="396000" cy="461665"/>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A</a:t>
            </a:r>
          </a:p>
        </p:txBody>
      </p:sp>
      <p:sp>
        <p:nvSpPr>
          <p:cNvPr id="65" name="TextBox 64"/>
          <p:cNvSpPr txBox="1"/>
          <p:nvPr/>
        </p:nvSpPr>
        <p:spPr>
          <a:xfrm>
            <a:off x="2126569" y="3578015"/>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G</a:t>
            </a:r>
          </a:p>
        </p:txBody>
      </p:sp>
      <p:sp>
        <p:nvSpPr>
          <p:cNvPr id="67" name="TextBox 66"/>
          <p:cNvSpPr txBox="1"/>
          <p:nvPr/>
        </p:nvSpPr>
        <p:spPr>
          <a:xfrm>
            <a:off x="4140047" y="4949812"/>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I</a:t>
            </a:r>
          </a:p>
        </p:txBody>
      </p:sp>
      <p:sp>
        <p:nvSpPr>
          <p:cNvPr id="68" name="TextBox 67"/>
          <p:cNvSpPr txBox="1"/>
          <p:nvPr/>
        </p:nvSpPr>
        <p:spPr>
          <a:xfrm>
            <a:off x="277908" y="3585960"/>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C</a:t>
            </a:r>
          </a:p>
        </p:txBody>
      </p:sp>
      <p:sp>
        <p:nvSpPr>
          <p:cNvPr id="69" name="TextBox 68"/>
          <p:cNvSpPr txBox="1"/>
          <p:nvPr/>
        </p:nvSpPr>
        <p:spPr>
          <a:xfrm>
            <a:off x="2114610" y="873352"/>
            <a:ext cx="396000" cy="461665"/>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E</a:t>
            </a:r>
          </a:p>
        </p:txBody>
      </p:sp>
      <p:sp>
        <p:nvSpPr>
          <p:cNvPr id="70" name="TextBox 69"/>
          <p:cNvSpPr txBox="1"/>
          <p:nvPr/>
        </p:nvSpPr>
        <p:spPr>
          <a:xfrm>
            <a:off x="5989614" y="4949812"/>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J</a:t>
            </a:r>
          </a:p>
        </p:txBody>
      </p:sp>
      <p:sp>
        <p:nvSpPr>
          <p:cNvPr id="71" name="TextBox 70"/>
          <p:cNvSpPr txBox="1"/>
          <p:nvPr/>
        </p:nvSpPr>
        <p:spPr>
          <a:xfrm>
            <a:off x="2114610" y="2250578"/>
            <a:ext cx="396000" cy="461665"/>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F</a:t>
            </a:r>
          </a:p>
        </p:txBody>
      </p:sp>
      <p:sp>
        <p:nvSpPr>
          <p:cNvPr id="72" name="TextBox 71"/>
          <p:cNvSpPr txBox="1"/>
          <p:nvPr/>
        </p:nvSpPr>
        <p:spPr>
          <a:xfrm>
            <a:off x="2114610" y="4949813"/>
            <a:ext cx="396000" cy="461665"/>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H</a:t>
            </a:r>
          </a:p>
        </p:txBody>
      </p:sp>
      <p:sp>
        <p:nvSpPr>
          <p:cNvPr id="73" name="TextBox 72"/>
          <p:cNvSpPr txBox="1"/>
          <p:nvPr/>
        </p:nvSpPr>
        <p:spPr>
          <a:xfrm>
            <a:off x="7983450" y="4949812"/>
            <a:ext cx="396000" cy="461665"/>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K</a:t>
            </a:r>
          </a:p>
        </p:txBody>
      </p:sp>
      <p:sp>
        <p:nvSpPr>
          <p:cNvPr id="74" name="TextBox 73"/>
          <p:cNvSpPr txBox="1"/>
          <p:nvPr/>
        </p:nvSpPr>
        <p:spPr>
          <a:xfrm>
            <a:off x="285491" y="4953104"/>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D</a:t>
            </a:r>
          </a:p>
        </p:txBody>
      </p:sp>
      <p:sp>
        <p:nvSpPr>
          <p:cNvPr id="75" name="TextBox 74"/>
          <p:cNvSpPr txBox="1"/>
          <p:nvPr/>
        </p:nvSpPr>
        <p:spPr>
          <a:xfrm>
            <a:off x="9846460" y="4953104"/>
            <a:ext cx="396000" cy="461665"/>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L</a:t>
            </a:r>
          </a:p>
        </p:txBody>
      </p:sp>
      <p:sp>
        <p:nvSpPr>
          <p:cNvPr id="66" name="TextBox 65"/>
          <p:cNvSpPr txBox="1"/>
          <p:nvPr/>
        </p:nvSpPr>
        <p:spPr>
          <a:xfrm>
            <a:off x="262613" y="2250579"/>
            <a:ext cx="396000" cy="461665"/>
          </a:xfrm>
          <a:prstGeom prst="rect">
            <a:avLst/>
          </a:prstGeom>
          <a:solidFill>
            <a:schemeClr val="bg2"/>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B</a:t>
            </a:r>
          </a:p>
        </p:txBody>
      </p:sp>
      <p:sp>
        <p:nvSpPr>
          <p:cNvPr id="84" name="Rectangle 1">
            <a:extLst>
              <a:ext uri="{FF2B5EF4-FFF2-40B4-BE49-F238E27FC236}">
                <a16:creationId xmlns:a16="http://schemas.microsoft.com/office/drawing/2014/main" id="{2E05CA0A-FF63-3B44-8D57-34CFD31AA767}"/>
              </a:ext>
            </a:extLst>
          </p:cNvPr>
          <p:cNvSpPr>
            <a:spLocks noChangeArrowheads="1"/>
          </p:cNvSpPr>
          <p:nvPr/>
        </p:nvSpPr>
        <p:spPr bwMode="auto">
          <a:xfrm>
            <a:off x="673908" y="860039"/>
            <a:ext cx="225423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2E75B5"/>
                </a:solidFill>
                <a:effectLst/>
                <a:uLnTx/>
                <a:uFillTx/>
                <a:latin typeface="Corben"/>
                <a:ea typeface="+mn-ea"/>
                <a:cs typeface="+mn-cs"/>
              </a:rPr>
              <a:t>level</a:t>
            </a:r>
            <a:endPar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5" name="Picture 5">
            <a:extLst>
              <a:ext uri="{FF2B5EF4-FFF2-40B4-BE49-F238E27FC236}">
                <a16:creationId xmlns:a16="http://schemas.microsoft.com/office/drawing/2014/main" id="{F84830C7-B53A-8243-BB05-E627F856E6F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42471" y="4897741"/>
            <a:ext cx="877681" cy="72046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9">
            <a:extLst>
              <a:ext uri="{FF2B5EF4-FFF2-40B4-BE49-F238E27FC236}">
                <a16:creationId xmlns:a16="http://schemas.microsoft.com/office/drawing/2014/main" id="{873DAF38-BDAA-7D44-BF90-7DD6E9706F30}"/>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68528" y="2263737"/>
            <a:ext cx="1122386" cy="639759"/>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06780BBA-07EE-D241-B8AE-5F8E237CCE81}"/>
              </a:ext>
            </a:extLst>
          </p:cNvPr>
          <p:cNvSpPr txBox="1"/>
          <p:nvPr/>
        </p:nvSpPr>
        <p:spPr>
          <a:xfrm>
            <a:off x="688862" y="3494161"/>
            <a:ext cx="1402537" cy="120032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7030A0"/>
                </a:solidFill>
                <a:effectLst/>
                <a:uLnTx/>
                <a:uFillTx/>
                <a:latin typeface="Corben"/>
                <a:ea typeface="+mn-ea"/>
                <a:cs typeface="+mn-cs"/>
              </a:rPr>
              <a:t>to remain, </a:t>
            </a:r>
            <a:endParaRPr kumimoji="0" lang="en-US" altLang="en-US" sz="20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7030A0"/>
                </a:solidFill>
                <a:effectLst/>
                <a:uLnTx/>
                <a:uFillTx/>
                <a:latin typeface="Corben"/>
                <a:ea typeface="+mn-ea"/>
                <a:cs typeface="+mn-cs"/>
              </a:rPr>
              <a:t>to stay</a:t>
            </a:r>
            <a:endParaRPr kumimoji="0" lang="en-US" altLang="en-US" sz="20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4" name="Rectangle 93">
            <a:extLst>
              <a:ext uri="{FF2B5EF4-FFF2-40B4-BE49-F238E27FC236}">
                <a16:creationId xmlns:a16="http://schemas.microsoft.com/office/drawing/2014/main" id="{1243DDB2-43BC-EC49-B51A-2F087522A1E5}"/>
              </a:ext>
            </a:extLst>
          </p:cNvPr>
          <p:cNvSpPr/>
          <p:nvPr/>
        </p:nvSpPr>
        <p:spPr>
          <a:xfrm>
            <a:off x="653087" y="2907370"/>
            <a:ext cx="1314782"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3864"/>
                </a:solidFill>
                <a:effectLst/>
                <a:uLnTx/>
                <a:uFillTx/>
                <a:latin typeface="Century Gothic" panose="020B0502020202020204" pitchFamily="34" charset="0"/>
                <a:ea typeface="+mn-ea"/>
                <a:cs typeface="+mn-cs"/>
              </a:rPr>
              <a:t>[Mexican]</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95" name="Rectangle 94">
            <a:extLst>
              <a:ext uri="{FF2B5EF4-FFF2-40B4-BE49-F238E27FC236}">
                <a16:creationId xmlns:a16="http://schemas.microsoft.com/office/drawing/2014/main" id="{26166590-A7EF-CE40-A66D-138B2045674E}"/>
              </a:ext>
            </a:extLst>
          </p:cNvPr>
          <p:cNvSpPr/>
          <p:nvPr/>
        </p:nvSpPr>
        <p:spPr>
          <a:xfrm>
            <a:off x="722490" y="5464213"/>
            <a:ext cx="816249"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3864"/>
                </a:solidFill>
                <a:effectLst/>
                <a:uLnTx/>
                <a:uFillTx/>
                <a:latin typeface="Century Gothic" panose="020B0502020202020204" pitchFamily="34" charset="0"/>
                <a:ea typeface="+mn-ea"/>
                <a:cs typeface="+mn-cs"/>
              </a:rPr>
              <a:t>[light]</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98" name="Picture 7">
            <a:extLst>
              <a:ext uri="{FF2B5EF4-FFF2-40B4-BE49-F238E27FC236}">
                <a16:creationId xmlns:a16="http://schemas.microsoft.com/office/drawing/2014/main" id="{32C64FBB-16F0-AA4C-85B3-02698BCA823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681779" y="854289"/>
            <a:ext cx="765596" cy="711500"/>
          </a:xfrm>
          <a:prstGeom prst="rect">
            <a:avLst/>
          </a:prstGeom>
          <a:noFill/>
          <a:extLst>
            <a:ext uri="{909E8E84-426E-40DD-AFC4-6F175D3DCCD1}">
              <a14:hiddenFill xmlns:a14="http://schemas.microsoft.com/office/drawing/2010/main">
                <a:solidFill>
                  <a:srgbClr val="FFFFFF"/>
                </a:solidFill>
              </a14:hiddenFill>
            </a:ext>
          </a:extLst>
        </p:spPr>
      </p:pic>
      <p:sp>
        <p:nvSpPr>
          <p:cNvPr id="99" name="Rectangle 98">
            <a:extLst>
              <a:ext uri="{FF2B5EF4-FFF2-40B4-BE49-F238E27FC236}">
                <a16:creationId xmlns:a16="http://schemas.microsoft.com/office/drawing/2014/main" id="{C7FAD1D8-B2F4-0842-98A8-77565CF84B89}"/>
              </a:ext>
            </a:extLst>
          </p:cNvPr>
          <p:cNvSpPr/>
          <p:nvPr/>
        </p:nvSpPr>
        <p:spPr>
          <a:xfrm>
            <a:off x="2406227" y="1467489"/>
            <a:ext cx="1470274"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F3864"/>
                </a:solidFill>
                <a:effectLst/>
                <a:uLnTx/>
                <a:uFillTx/>
                <a:latin typeface="Century Gothic" panose="020B0502020202020204" pitchFamily="34" charset="0"/>
                <a:ea typeface="+mn-ea"/>
                <a:cs typeface="+mn-cs"/>
              </a:rPr>
              <a:t>[hour, time]</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00" name="TextBox 99">
            <a:extLst>
              <a:ext uri="{FF2B5EF4-FFF2-40B4-BE49-F238E27FC236}">
                <a16:creationId xmlns:a16="http://schemas.microsoft.com/office/drawing/2014/main" id="{FC5CA703-83B8-9D40-9C02-37884E71241E}"/>
              </a:ext>
            </a:extLst>
          </p:cNvPr>
          <p:cNvSpPr txBox="1"/>
          <p:nvPr/>
        </p:nvSpPr>
        <p:spPr>
          <a:xfrm>
            <a:off x="7463488" y="2137620"/>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
            </a:r>
          </a:p>
        </p:txBody>
      </p:sp>
      <p:sp>
        <p:nvSpPr>
          <p:cNvPr id="104" name="TextBox 103">
            <a:extLst>
              <a:ext uri="{FF2B5EF4-FFF2-40B4-BE49-F238E27FC236}">
                <a16:creationId xmlns:a16="http://schemas.microsoft.com/office/drawing/2014/main" id="{2566B033-0727-DC41-94D3-A309F9427D5C}"/>
              </a:ext>
            </a:extLst>
          </p:cNvPr>
          <p:cNvSpPr txBox="1"/>
          <p:nvPr/>
        </p:nvSpPr>
        <p:spPr>
          <a:xfrm>
            <a:off x="5128142" y="1615641"/>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venir</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14" name="TextBox 113">
            <a:extLst>
              <a:ext uri="{FF2B5EF4-FFF2-40B4-BE49-F238E27FC236}">
                <a16:creationId xmlns:a16="http://schemas.microsoft.com/office/drawing/2014/main" id="{997D5C23-1B39-B24B-AB51-19754DC2221A}"/>
              </a:ext>
            </a:extLst>
          </p:cNvPr>
          <p:cNvSpPr txBox="1"/>
          <p:nvPr/>
        </p:nvSpPr>
        <p:spPr>
          <a:xfrm>
            <a:off x="5095252" y="2076065"/>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quedarse</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31" name="TextBox 130">
            <a:extLst>
              <a:ext uri="{FF2B5EF4-FFF2-40B4-BE49-F238E27FC236}">
                <a16:creationId xmlns:a16="http://schemas.microsoft.com/office/drawing/2014/main" id="{1A3C3B8B-BFA5-3941-8978-41AF08748CB3}"/>
              </a:ext>
            </a:extLst>
          </p:cNvPr>
          <p:cNvSpPr txBox="1"/>
          <p:nvPr/>
        </p:nvSpPr>
        <p:spPr>
          <a:xfrm>
            <a:off x="10655722" y="3678668"/>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a:t>
            </a:r>
          </a:p>
        </p:txBody>
      </p:sp>
      <p:sp>
        <p:nvSpPr>
          <p:cNvPr id="132" name="TextBox 131">
            <a:extLst>
              <a:ext uri="{FF2B5EF4-FFF2-40B4-BE49-F238E27FC236}">
                <a16:creationId xmlns:a16="http://schemas.microsoft.com/office/drawing/2014/main" id="{88A9C813-655F-C742-9BC0-635C4AD4DEFF}"/>
              </a:ext>
            </a:extLst>
          </p:cNvPr>
          <p:cNvSpPr txBox="1"/>
          <p:nvPr/>
        </p:nvSpPr>
        <p:spPr>
          <a:xfrm>
            <a:off x="5118359" y="2615863"/>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effectLst/>
                <a:uLnTx/>
                <a:uFillTx/>
                <a:latin typeface="Century Gothic" panose="020F0302020204030204"/>
                <a:ea typeface="+mn-ea"/>
                <a:cs typeface="+mn-cs"/>
              </a:rPr>
              <a:t>la hora</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34" name="TextBox 133">
            <a:extLst>
              <a:ext uri="{FF2B5EF4-FFF2-40B4-BE49-F238E27FC236}">
                <a16:creationId xmlns:a16="http://schemas.microsoft.com/office/drawing/2014/main" id="{10B46D2A-5D81-8B4F-8E62-8724FD0E48EB}"/>
              </a:ext>
            </a:extLst>
          </p:cNvPr>
          <p:cNvSpPr txBox="1"/>
          <p:nvPr/>
        </p:nvSpPr>
        <p:spPr>
          <a:xfrm>
            <a:off x="10655722" y="1663467"/>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t>
            </a:r>
          </a:p>
        </p:txBody>
      </p:sp>
      <p:sp>
        <p:nvSpPr>
          <p:cNvPr id="135" name="TextBox 134">
            <a:extLst>
              <a:ext uri="{FF2B5EF4-FFF2-40B4-BE49-F238E27FC236}">
                <a16:creationId xmlns:a16="http://schemas.microsoft.com/office/drawing/2014/main" id="{B36D60B0-3241-684A-A5C5-19317F8A5BDD}"/>
              </a:ext>
            </a:extLst>
          </p:cNvPr>
          <p:cNvSpPr txBox="1"/>
          <p:nvPr/>
        </p:nvSpPr>
        <p:spPr>
          <a:xfrm>
            <a:off x="5110213" y="3102490"/>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mexicano</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36" name="TextBox 135">
            <a:extLst>
              <a:ext uri="{FF2B5EF4-FFF2-40B4-BE49-F238E27FC236}">
                <a16:creationId xmlns:a16="http://schemas.microsoft.com/office/drawing/2014/main" id="{50D45C5F-E7B1-3343-B463-9305C39449C6}"/>
              </a:ext>
            </a:extLst>
          </p:cNvPr>
          <p:cNvSpPr txBox="1"/>
          <p:nvPr/>
        </p:nvSpPr>
        <p:spPr>
          <a:xfrm>
            <a:off x="7463488" y="3163609"/>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p>
        </p:txBody>
      </p:sp>
      <p:sp>
        <p:nvSpPr>
          <p:cNvPr id="138" name="TextBox 137">
            <a:extLst>
              <a:ext uri="{FF2B5EF4-FFF2-40B4-BE49-F238E27FC236}">
                <a16:creationId xmlns:a16="http://schemas.microsoft.com/office/drawing/2014/main" id="{265B74D1-FB0A-BD4F-A4B6-B425D56C3327}"/>
              </a:ext>
            </a:extLst>
          </p:cNvPr>
          <p:cNvSpPr txBox="1"/>
          <p:nvPr/>
        </p:nvSpPr>
        <p:spPr>
          <a:xfrm>
            <a:off x="5128142" y="3617326"/>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la forma</a:t>
            </a:r>
          </a:p>
        </p:txBody>
      </p:sp>
      <p:sp>
        <p:nvSpPr>
          <p:cNvPr id="139" name="TextBox 138">
            <a:extLst>
              <a:ext uri="{FF2B5EF4-FFF2-40B4-BE49-F238E27FC236}">
                <a16:creationId xmlns:a16="http://schemas.microsoft.com/office/drawing/2014/main" id="{779719DD-3448-6847-9838-8FD091BCC64E}"/>
              </a:ext>
            </a:extLst>
          </p:cNvPr>
          <p:cNvSpPr txBox="1"/>
          <p:nvPr/>
        </p:nvSpPr>
        <p:spPr>
          <a:xfrm>
            <a:off x="10655722" y="3163609"/>
            <a:ext cx="400783"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t>
            </a:r>
          </a:p>
        </p:txBody>
      </p:sp>
      <p:sp>
        <p:nvSpPr>
          <p:cNvPr id="140" name="TextBox 139">
            <a:extLst>
              <a:ext uri="{FF2B5EF4-FFF2-40B4-BE49-F238E27FC236}">
                <a16:creationId xmlns:a16="http://schemas.microsoft.com/office/drawing/2014/main" id="{0C9B62EB-41F4-6A46-8EDA-A57BC5783BFF}"/>
              </a:ext>
            </a:extLst>
          </p:cNvPr>
          <p:cNvSpPr txBox="1"/>
          <p:nvPr/>
        </p:nvSpPr>
        <p:spPr>
          <a:xfrm>
            <a:off x="5149841" y="4139693"/>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effectLst/>
                <a:uLnTx/>
                <a:uFillTx/>
                <a:latin typeface="Century Gothic" panose="020F0302020204030204"/>
                <a:ea typeface="+mn-ea"/>
                <a:cs typeface="+mn-cs"/>
              </a:rPr>
              <a:t>la costumbre</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41" name="TextBox 140">
            <a:extLst>
              <a:ext uri="{FF2B5EF4-FFF2-40B4-BE49-F238E27FC236}">
                <a16:creationId xmlns:a16="http://schemas.microsoft.com/office/drawing/2014/main" id="{136C853D-6977-F34C-8578-CA83413B304E}"/>
              </a:ext>
            </a:extLst>
          </p:cNvPr>
          <p:cNvSpPr txBox="1"/>
          <p:nvPr/>
        </p:nvSpPr>
        <p:spPr>
          <a:xfrm>
            <a:off x="7459243" y="2646640"/>
            <a:ext cx="404123"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142" name="TextBox 141">
            <a:extLst>
              <a:ext uri="{FF2B5EF4-FFF2-40B4-BE49-F238E27FC236}">
                <a16:creationId xmlns:a16="http://schemas.microsoft.com/office/drawing/2014/main" id="{A42CAA57-AD80-F44E-BCBF-A3E6AB3E5045}"/>
              </a:ext>
            </a:extLst>
          </p:cNvPr>
          <p:cNvSpPr txBox="1"/>
          <p:nvPr/>
        </p:nvSpPr>
        <p:spPr>
          <a:xfrm>
            <a:off x="8598821" y="1616355"/>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especial</a:t>
            </a:r>
          </a:p>
        </p:txBody>
      </p:sp>
      <p:sp>
        <p:nvSpPr>
          <p:cNvPr id="143" name="TextBox 142">
            <a:extLst>
              <a:ext uri="{FF2B5EF4-FFF2-40B4-BE49-F238E27FC236}">
                <a16:creationId xmlns:a16="http://schemas.microsoft.com/office/drawing/2014/main" id="{5743CFB1-A58A-3B46-B9D0-027231C3D764}"/>
              </a:ext>
            </a:extLst>
          </p:cNvPr>
          <p:cNvSpPr txBox="1"/>
          <p:nvPr/>
        </p:nvSpPr>
        <p:spPr>
          <a:xfrm>
            <a:off x="7463488" y="4184144"/>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a:t>
            </a:r>
          </a:p>
        </p:txBody>
      </p:sp>
      <p:sp>
        <p:nvSpPr>
          <p:cNvPr id="144" name="TextBox 143">
            <a:extLst>
              <a:ext uri="{FF2B5EF4-FFF2-40B4-BE49-F238E27FC236}">
                <a16:creationId xmlns:a16="http://schemas.microsoft.com/office/drawing/2014/main" id="{7D77ED3C-C463-C549-A9D1-3F264AE314A3}"/>
              </a:ext>
            </a:extLst>
          </p:cNvPr>
          <p:cNvSpPr txBox="1"/>
          <p:nvPr/>
        </p:nvSpPr>
        <p:spPr>
          <a:xfrm>
            <a:off x="8625622" y="2128350"/>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effectLst/>
                <a:uLnTx/>
                <a:uFillTx/>
                <a:latin typeface="Century Gothic" panose="020F0302020204030204"/>
                <a:ea typeface="+mn-ea"/>
                <a:cs typeface="+mn-cs"/>
              </a:rPr>
              <a:t>el nivel</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45" name="TextBox 144">
            <a:extLst>
              <a:ext uri="{FF2B5EF4-FFF2-40B4-BE49-F238E27FC236}">
                <a16:creationId xmlns:a16="http://schemas.microsoft.com/office/drawing/2014/main" id="{F607B6B7-7138-0A46-8F20-6DD3386226ED}"/>
              </a:ext>
            </a:extLst>
          </p:cNvPr>
          <p:cNvSpPr txBox="1"/>
          <p:nvPr/>
        </p:nvSpPr>
        <p:spPr>
          <a:xfrm>
            <a:off x="10656890" y="2160271"/>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146" name="TextBox 145">
            <a:extLst>
              <a:ext uri="{FF2B5EF4-FFF2-40B4-BE49-F238E27FC236}">
                <a16:creationId xmlns:a16="http://schemas.microsoft.com/office/drawing/2014/main" id="{575C110D-32B6-4548-A379-3A3C266B912C}"/>
              </a:ext>
            </a:extLst>
          </p:cNvPr>
          <p:cNvSpPr txBox="1"/>
          <p:nvPr/>
        </p:nvSpPr>
        <p:spPr>
          <a:xfrm>
            <a:off x="8590790" y="2660224"/>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acordarse</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47" name="TextBox 146">
            <a:extLst>
              <a:ext uri="{FF2B5EF4-FFF2-40B4-BE49-F238E27FC236}">
                <a16:creationId xmlns:a16="http://schemas.microsoft.com/office/drawing/2014/main" id="{A48C5ED3-00C2-594F-8845-754FA03673DF}"/>
              </a:ext>
            </a:extLst>
          </p:cNvPr>
          <p:cNvSpPr txBox="1"/>
          <p:nvPr/>
        </p:nvSpPr>
        <p:spPr>
          <a:xfrm>
            <a:off x="10656963" y="2672809"/>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148" name="TextBox 147">
            <a:extLst>
              <a:ext uri="{FF2B5EF4-FFF2-40B4-BE49-F238E27FC236}">
                <a16:creationId xmlns:a16="http://schemas.microsoft.com/office/drawing/2014/main" id="{A3CCDB8C-AD53-E545-8536-C126819E08D3}"/>
              </a:ext>
            </a:extLst>
          </p:cNvPr>
          <p:cNvSpPr txBox="1"/>
          <p:nvPr/>
        </p:nvSpPr>
        <p:spPr>
          <a:xfrm>
            <a:off x="8629835" y="3148193"/>
            <a:ext cx="20911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effectLst/>
                <a:uLnTx/>
                <a:uFillTx/>
                <a:latin typeface="Century Gothic" panose="020F0302020204030204"/>
                <a:ea typeface="+mn-ea"/>
                <a:cs typeface="+mn-cs"/>
              </a:rPr>
              <a:t>la luz</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49" name="TextBox 148">
            <a:extLst>
              <a:ext uri="{FF2B5EF4-FFF2-40B4-BE49-F238E27FC236}">
                <a16:creationId xmlns:a16="http://schemas.microsoft.com/office/drawing/2014/main" id="{24FEF55F-DF3B-9A40-9FDE-1ABB77756F0C}"/>
              </a:ext>
            </a:extLst>
          </p:cNvPr>
          <p:cNvSpPr txBox="1"/>
          <p:nvPr/>
        </p:nvSpPr>
        <p:spPr>
          <a:xfrm>
            <a:off x="7467584" y="3663103"/>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150" name="TextBox 149">
            <a:extLst>
              <a:ext uri="{FF2B5EF4-FFF2-40B4-BE49-F238E27FC236}">
                <a16:creationId xmlns:a16="http://schemas.microsoft.com/office/drawing/2014/main" id="{81F8D4B3-BEC8-894E-A632-19AA0296270C}"/>
              </a:ext>
            </a:extLst>
          </p:cNvPr>
          <p:cNvSpPr txBox="1"/>
          <p:nvPr/>
        </p:nvSpPr>
        <p:spPr>
          <a:xfrm>
            <a:off x="8630860" y="3636162"/>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a:latin typeface="Century Gothic" panose="020F0302020204030204"/>
              </a:rPr>
              <a:t>l</a:t>
            </a:r>
            <a:r>
              <a:rPr kumimoji="0" lang="en-GB" sz="2400" b="0" i="0" u="none" strike="noStrike" kern="1200" cap="none" spc="0" normalizeH="0" baseline="0" noProof="0">
                <a:ln>
                  <a:noFill/>
                </a:ln>
                <a:effectLst/>
                <a:uLnTx/>
                <a:uFillTx/>
                <a:latin typeface="Century Gothic" panose="020F0302020204030204"/>
                <a:ea typeface="+mn-ea"/>
                <a:cs typeface="+mn-cs"/>
              </a:rPr>
              <a:t>a Tierra</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51" name="TextBox 150">
            <a:extLst>
              <a:ext uri="{FF2B5EF4-FFF2-40B4-BE49-F238E27FC236}">
                <a16:creationId xmlns:a16="http://schemas.microsoft.com/office/drawing/2014/main" id="{3321D3DB-14D4-6F44-843F-BF4323C1C0E3}"/>
              </a:ext>
            </a:extLst>
          </p:cNvPr>
          <p:cNvSpPr txBox="1"/>
          <p:nvPr/>
        </p:nvSpPr>
        <p:spPr>
          <a:xfrm>
            <a:off x="10668418" y="4183654"/>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t>
            </a:r>
          </a:p>
        </p:txBody>
      </p:sp>
      <p:sp>
        <p:nvSpPr>
          <p:cNvPr id="152" name="TextBox 151">
            <a:extLst>
              <a:ext uri="{FF2B5EF4-FFF2-40B4-BE49-F238E27FC236}">
                <a16:creationId xmlns:a16="http://schemas.microsoft.com/office/drawing/2014/main" id="{170BD842-469F-7B4A-9951-2B55F7EB56A4}"/>
              </a:ext>
            </a:extLst>
          </p:cNvPr>
          <p:cNvSpPr txBox="1"/>
          <p:nvPr/>
        </p:nvSpPr>
        <p:spPr>
          <a:xfrm>
            <a:off x="8641476" y="4168359"/>
            <a:ext cx="23203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único</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153" name="TextBox 152">
            <a:extLst>
              <a:ext uri="{FF2B5EF4-FFF2-40B4-BE49-F238E27FC236}">
                <a16:creationId xmlns:a16="http://schemas.microsoft.com/office/drawing/2014/main" id="{CF548BD9-F051-3545-BBA9-0563B5EB54E2}"/>
              </a:ext>
            </a:extLst>
          </p:cNvPr>
          <p:cNvSpPr txBox="1"/>
          <p:nvPr/>
        </p:nvSpPr>
        <p:spPr>
          <a:xfrm>
            <a:off x="7464338" y="1645987"/>
            <a:ext cx="396000" cy="400110"/>
          </a:xfrm>
          <a:prstGeom prst="rect">
            <a:avLst/>
          </a:prstGeom>
          <a:solidFill>
            <a:schemeClr val="accent2">
              <a:lumMod val="60000"/>
              <a:lumOff val="4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p>
        </p:txBody>
      </p:sp>
      <p:pic>
        <p:nvPicPr>
          <p:cNvPr id="154" name="Picture 8">
            <a:extLst>
              <a:ext uri="{FF2B5EF4-FFF2-40B4-BE49-F238E27FC236}">
                <a16:creationId xmlns:a16="http://schemas.microsoft.com/office/drawing/2014/main" id="{0E4F132B-907D-6E4D-A31B-6726BCE99A2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29602" y="4930386"/>
            <a:ext cx="1246899" cy="776346"/>
          </a:xfrm>
          <a:prstGeom prst="rect">
            <a:avLst/>
          </a:prstGeom>
          <a:noFill/>
          <a:extLst>
            <a:ext uri="{909E8E84-426E-40DD-AFC4-6F175D3DCCD1}">
              <a14:hiddenFill xmlns:a14="http://schemas.microsoft.com/office/drawing/2010/main">
                <a:solidFill>
                  <a:srgbClr val="FFFFFF"/>
                </a:solidFill>
              </a14:hiddenFill>
            </a:ext>
          </a:extLst>
        </p:spPr>
      </p:pic>
      <p:sp>
        <p:nvSpPr>
          <p:cNvPr id="155" name="Rectangle 154">
            <a:extLst>
              <a:ext uri="{FF2B5EF4-FFF2-40B4-BE49-F238E27FC236}">
                <a16:creationId xmlns:a16="http://schemas.microsoft.com/office/drawing/2014/main" id="{9276BF0F-256D-8248-B8C9-64EF97842D65}"/>
              </a:ext>
            </a:extLst>
          </p:cNvPr>
          <p:cNvSpPr/>
          <p:nvPr/>
        </p:nvSpPr>
        <p:spPr>
          <a:xfrm>
            <a:off x="2690237" y="5599787"/>
            <a:ext cx="1125628"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F3864"/>
                </a:solidFill>
                <a:effectLst/>
                <a:uLnTx/>
                <a:uFillTx/>
                <a:latin typeface="Century Gothic" panose="020B0502020202020204" pitchFamily="34" charset="0"/>
                <a:ea typeface="+mn-ea"/>
                <a:cs typeface="+mn-cs"/>
              </a:rPr>
              <a:t>[unique]</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156" name="Rectangle 155">
            <a:extLst>
              <a:ext uri="{FF2B5EF4-FFF2-40B4-BE49-F238E27FC236}">
                <a16:creationId xmlns:a16="http://schemas.microsoft.com/office/drawing/2014/main" id="{7710C599-1ECC-F14B-B198-6E89EC58514A}"/>
              </a:ext>
            </a:extLst>
          </p:cNvPr>
          <p:cNvSpPr/>
          <p:nvPr/>
        </p:nvSpPr>
        <p:spPr>
          <a:xfrm>
            <a:off x="2569198" y="3524404"/>
            <a:ext cx="147829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B0F0"/>
                </a:solidFill>
                <a:effectLst/>
                <a:uLnTx/>
                <a:uFillTx/>
                <a:latin typeface="Comic Sans MS" panose="030F0902030302020204" pitchFamily="66" charset="0"/>
                <a:ea typeface="+mn-ea"/>
                <a:cs typeface="+mn-cs"/>
              </a:rPr>
              <a:t>special</a:t>
            </a:r>
            <a:endParaRPr kumimoji="0" lang="en-GB" sz="3200" b="0" i="0" u="none" strike="noStrike" kern="1200" cap="none" spc="0" normalizeH="0" baseline="0" noProof="0" dirty="0">
              <a:ln>
                <a:noFill/>
              </a:ln>
              <a:solidFill>
                <a:srgbClr val="00B0F0"/>
              </a:solidFill>
              <a:effectLst/>
              <a:uLnTx/>
              <a:uFillTx/>
              <a:latin typeface="Tw Cen MT" panose="020B0602020104020603"/>
              <a:ea typeface="+mn-ea"/>
              <a:cs typeface="+mn-cs"/>
            </a:endParaRPr>
          </a:p>
        </p:txBody>
      </p:sp>
      <p:sp>
        <p:nvSpPr>
          <p:cNvPr id="157" name="Rectangle 6">
            <a:extLst>
              <a:ext uri="{FF2B5EF4-FFF2-40B4-BE49-F238E27FC236}">
                <a16:creationId xmlns:a16="http://schemas.microsoft.com/office/drawing/2014/main" id="{BACD406D-88DE-854C-BE16-8C81B7B98B0C}"/>
              </a:ext>
            </a:extLst>
          </p:cNvPr>
          <p:cNvSpPr>
            <a:spLocks noChangeArrowheads="1"/>
          </p:cNvSpPr>
          <p:nvPr/>
        </p:nvSpPr>
        <p:spPr bwMode="auto">
          <a:xfrm>
            <a:off x="8379450" y="4839568"/>
            <a:ext cx="264872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385623"/>
                </a:solidFill>
                <a:effectLst/>
                <a:uLnTx/>
                <a:uFillTx/>
                <a:latin typeface="Book Antiqua" panose="02040602050305030304" pitchFamily="18" charset="0"/>
                <a:ea typeface="+mn-ea"/>
                <a:cs typeface="+mn-cs"/>
              </a:rPr>
              <a:t>habit,</a:t>
            </a:r>
            <a:endParaRPr kumimoji="0" lang="en-US" altLang="en-US" sz="2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385623"/>
                </a:solidFill>
                <a:effectLst/>
                <a:uLnTx/>
                <a:uFillTx/>
                <a:latin typeface="Book Antiqua" panose="02040602050305030304" pitchFamily="18" charset="0"/>
                <a:ea typeface="+mn-ea"/>
                <a:cs typeface="+mn-cs"/>
              </a:rPr>
              <a:t>custom</a:t>
            </a:r>
            <a:b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58" name="Rectangle 157">
            <a:extLst>
              <a:ext uri="{FF2B5EF4-FFF2-40B4-BE49-F238E27FC236}">
                <a16:creationId xmlns:a16="http://schemas.microsoft.com/office/drawing/2014/main" id="{77B87C62-67BD-744C-A2CB-14A009756108}"/>
              </a:ext>
            </a:extLst>
          </p:cNvPr>
          <p:cNvSpPr/>
          <p:nvPr/>
        </p:nvSpPr>
        <p:spPr>
          <a:xfrm>
            <a:off x="4604780" y="4882844"/>
            <a:ext cx="1759119" cy="83099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C55A11"/>
                </a:solidFill>
                <a:effectLst/>
                <a:uLnTx/>
                <a:uFillTx/>
                <a:latin typeface="Droid Sans Mono"/>
                <a:ea typeface="+mn-ea"/>
                <a:cs typeface="+mn-cs"/>
              </a:rPr>
              <a:t>to come, </a:t>
            </a:r>
            <a:endParaRPr kumimoji="0" lang="en-US" altLang="en-US" sz="24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C55A11"/>
                </a:solidFill>
                <a:effectLst/>
                <a:uLnTx/>
                <a:uFillTx/>
                <a:latin typeface="Droid Sans Mono"/>
                <a:ea typeface="+mn-ea"/>
                <a:cs typeface="+mn-cs"/>
              </a:rPr>
              <a:t>coming</a:t>
            </a:r>
            <a:endParaRPr kumimoji="0" lang="en-US" altLang="en-US" sz="2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159" name="Picture 11">
            <a:extLst>
              <a:ext uri="{FF2B5EF4-FFF2-40B4-BE49-F238E27FC236}">
                <a16:creationId xmlns:a16="http://schemas.microsoft.com/office/drawing/2014/main" id="{776A1385-642F-5540-AA28-8A843D4341C8}"/>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0521714" y="4931015"/>
            <a:ext cx="896701" cy="816183"/>
          </a:xfrm>
          <a:prstGeom prst="rect">
            <a:avLst/>
          </a:prstGeom>
          <a:noFill/>
          <a:extLst>
            <a:ext uri="{909E8E84-426E-40DD-AFC4-6F175D3DCCD1}">
              <a14:hiddenFill xmlns:a14="http://schemas.microsoft.com/office/drawing/2010/main">
                <a:solidFill>
                  <a:srgbClr val="FFFFFF"/>
                </a:solidFill>
              </a14:hiddenFill>
            </a:ext>
          </a:extLst>
        </p:spPr>
      </p:pic>
      <p:sp>
        <p:nvSpPr>
          <p:cNvPr id="160" name="Rectangle 159">
            <a:extLst>
              <a:ext uri="{FF2B5EF4-FFF2-40B4-BE49-F238E27FC236}">
                <a16:creationId xmlns:a16="http://schemas.microsoft.com/office/drawing/2014/main" id="{0D35BE13-CA97-2E41-9592-849C65A452C9}"/>
              </a:ext>
            </a:extLst>
          </p:cNvPr>
          <p:cNvSpPr/>
          <p:nvPr/>
        </p:nvSpPr>
        <p:spPr>
          <a:xfrm>
            <a:off x="10141056" y="5721100"/>
            <a:ext cx="182133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1F3864"/>
                </a:solidFill>
                <a:effectLst/>
                <a:uLnTx/>
                <a:uFillTx/>
                <a:latin typeface="Century Gothic" panose="020B0502020202020204" pitchFamily="34" charset="0"/>
                <a:ea typeface="+mn-ea"/>
                <a:cs typeface="+mn-cs"/>
              </a:rPr>
              <a:t>[to remember]</a:t>
            </a:r>
            <a:endParaRPr kumimoji="0" lang="en-US" altLang="en-US" sz="14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161" name="Picture 3">
            <a:extLst>
              <a:ext uri="{FF2B5EF4-FFF2-40B4-BE49-F238E27FC236}">
                <a16:creationId xmlns:a16="http://schemas.microsoft.com/office/drawing/2014/main" id="{76811F1B-463D-C74C-8895-25300E6DCE56}"/>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599051" y="4943358"/>
            <a:ext cx="753248" cy="656429"/>
          </a:xfrm>
          <a:prstGeom prst="rect">
            <a:avLst/>
          </a:prstGeom>
          <a:noFill/>
          <a:extLst>
            <a:ext uri="{909E8E84-426E-40DD-AFC4-6F175D3DCCD1}">
              <a14:hiddenFill xmlns:a14="http://schemas.microsoft.com/office/drawing/2010/main">
                <a:solidFill>
                  <a:srgbClr val="FFFFFF"/>
                </a:solidFill>
              </a14:hiddenFill>
            </a:ext>
          </a:extLst>
        </p:spPr>
      </p:pic>
      <p:sp>
        <p:nvSpPr>
          <p:cNvPr id="162" name="Rectangle 161">
            <a:extLst>
              <a:ext uri="{FF2B5EF4-FFF2-40B4-BE49-F238E27FC236}">
                <a16:creationId xmlns:a16="http://schemas.microsoft.com/office/drawing/2014/main" id="{707F3F6C-26EB-3B47-89D7-C524798467DB}"/>
              </a:ext>
            </a:extLst>
          </p:cNvPr>
          <p:cNvSpPr/>
          <p:nvPr/>
        </p:nvSpPr>
        <p:spPr>
          <a:xfrm>
            <a:off x="6526318" y="5627837"/>
            <a:ext cx="944489"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F3864"/>
                </a:solidFill>
                <a:effectLst/>
                <a:uLnTx/>
                <a:uFillTx/>
                <a:latin typeface="Century Gothic" panose="020B0502020202020204" pitchFamily="34" charset="0"/>
                <a:ea typeface="+mn-ea"/>
                <a:cs typeface="+mn-cs"/>
              </a:rPr>
              <a:t>[Earth</a:t>
            </a:r>
            <a:r>
              <a:rPr kumimoji="0" lang="en-GB" sz="1800" b="0" i="0" u="none" strike="noStrike" kern="1200" cap="none" spc="0" normalizeH="0" baseline="0" noProof="0" dirty="0">
                <a:ln>
                  <a:noFill/>
                </a:ln>
                <a:solidFill>
                  <a:srgbClr val="1F3864"/>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76" name="Rectangle 155">
            <a:extLst>
              <a:ext uri="{FF2B5EF4-FFF2-40B4-BE49-F238E27FC236}">
                <a16:creationId xmlns:a16="http://schemas.microsoft.com/office/drawing/2014/main" id="{199A990B-56B1-6D49-97FF-A7F4426FAD01}"/>
              </a:ext>
            </a:extLst>
          </p:cNvPr>
          <p:cNvSpPr/>
          <p:nvPr/>
        </p:nvSpPr>
        <p:spPr>
          <a:xfrm>
            <a:off x="2640980" y="2073373"/>
            <a:ext cx="1621606" cy="830997"/>
          </a:xfrm>
          <a:prstGeom prst="rect">
            <a:avLst/>
          </a:prstGeom>
        </p:spPr>
        <p:txBody>
          <a:bodyPr wrap="square">
            <a:spAutoFit/>
          </a:bodyPr>
          <a:lstStyle/>
          <a:p>
            <a:pPr lvl="0">
              <a:defRPr/>
            </a:pPr>
            <a:r>
              <a:rPr lang="en-GB" sz="2400" dirty="0">
                <a:solidFill>
                  <a:srgbClr val="7030A0"/>
                </a:solidFill>
                <a:latin typeface="Book Antiqua" panose="02040602050305030304" pitchFamily="18" charset="0"/>
              </a:rPr>
              <a:t>shape, form, way</a:t>
            </a:r>
            <a:endParaRPr kumimoji="0" lang="en-GB" sz="2400" b="0" i="0" u="none" strike="noStrike" kern="1200" cap="none" spc="0" normalizeH="0" baseline="0" noProof="0" dirty="0">
              <a:ln>
                <a:noFill/>
              </a:ln>
              <a:solidFill>
                <a:srgbClr val="7030A0"/>
              </a:solidFill>
              <a:effectLst/>
              <a:uLnTx/>
              <a:uFillTx/>
              <a:latin typeface="Book Antiqua" panose="02040602050305030304" pitchFamily="18" charset="0"/>
            </a:endParaRPr>
          </a:p>
        </p:txBody>
      </p:sp>
    </p:spTree>
    <p:extLst>
      <p:ext uri="{BB962C8B-B14F-4D97-AF65-F5344CB8AC3E}">
        <p14:creationId xmlns:p14="http://schemas.microsoft.com/office/powerpoint/2010/main" val="91184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4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3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5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52"/>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4" grpId="0"/>
      <p:bldP spid="114" grpId="0"/>
      <p:bldP spid="131" grpId="0" animBg="1"/>
      <p:bldP spid="132" grpId="0"/>
      <p:bldP spid="134" grpId="0" animBg="1"/>
      <p:bldP spid="135" grpId="0"/>
      <p:bldP spid="136" grpId="0" animBg="1"/>
      <p:bldP spid="138" grpId="0"/>
      <p:bldP spid="139" grpId="0" animBg="1"/>
      <p:bldP spid="140" grpId="0"/>
      <p:bldP spid="141" grpId="0" animBg="1"/>
      <p:bldP spid="142" grpId="0"/>
      <p:bldP spid="143" grpId="0" animBg="1"/>
      <p:bldP spid="144" grpId="0"/>
      <p:bldP spid="145" grpId="0" animBg="1"/>
      <p:bldP spid="146" grpId="0"/>
      <p:bldP spid="147" grpId="0" animBg="1"/>
      <p:bldP spid="148" grpId="0"/>
      <p:bldP spid="149" grpId="0" animBg="1"/>
      <p:bldP spid="150" grpId="0"/>
      <p:bldP spid="151" grpId="0" animBg="1"/>
      <p:bldP spid="152" grpId="0"/>
      <p:bldP spid="15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CuadroTexto 14">
            <a:extLst>
              <a:ext uri="{FF2B5EF4-FFF2-40B4-BE49-F238E27FC236}">
                <a16:creationId xmlns:a16="http://schemas.microsoft.com/office/drawing/2014/main" id="{CD66F381-3521-A445-8C7F-3B0810A8951D}"/>
              </a:ext>
            </a:extLst>
          </p:cNvPr>
          <p:cNvSpPr txBox="1"/>
          <p:nvPr/>
        </p:nvSpPr>
        <p:spPr>
          <a:xfrm>
            <a:off x="174273" y="1163991"/>
            <a:ext cx="105895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effectLst/>
                <a:uLnTx/>
                <a:uFillTx/>
                <a:latin typeface="Century Gothic" panose="020F0302020204030204"/>
                <a:ea typeface="+mn-ea"/>
                <a:cs typeface="+mn-cs"/>
              </a:rPr>
              <a:t>Ahora</a:t>
            </a:r>
            <a:r>
              <a:rPr kumimoji="0" lang="en-GB" sz="2400" b="0" i="0" u="none" strike="noStrike" kern="1200" cap="none" spc="0" normalizeH="0" baseline="0" noProof="0" dirty="0">
                <a:ln>
                  <a:noFill/>
                </a:ln>
                <a:effectLst/>
                <a:uLnTx/>
                <a:uFillTx/>
                <a:latin typeface="Century Gothic" panose="020F0302020204030204"/>
                <a:ea typeface="+mn-ea"/>
                <a:cs typeface="+mn-cs"/>
              </a:rPr>
              <a:t>, sin las palabras </a:t>
            </a:r>
            <a:r>
              <a:rPr kumimoji="0" lang="en-GB" sz="2400" b="0" i="0" u="none" strike="noStrike" kern="1200" cap="none" spc="0" normalizeH="0" baseline="0" noProof="0" dirty="0" err="1">
                <a:ln>
                  <a:noFill/>
                </a:ln>
                <a:effectLst/>
                <a:uLnTx/>
                <a:uFillTx/>
                <a:latin typeface="Century Gothic" panose="020F0302020204030204"/>
                <a:ea typeface="+mn-ea"/>
                <a:cs typeface="+mn-cs"/>
              </a:rPr>
              <a:t>en</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español</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Debes</a:t>
            </a:r>
            <a:r>
              <a:rPr kumimoji="0" lang="en-GB" sz="2400" b="0" i="0" u="none" strike="noStrike" kern="1200" cap="none" spc="0" normalizeH="0" baseline="0" noProof="0" dirty="0">
                <a:ln>
                  <a:noFill/>
                </a:ln>
                <a:effectLst/>
                <a:uLnTx/>
                <a:uFillTx/>
                <a:latin typeface="Century Gothic" panose="020F0302020204030204"/>
                <a:ea typeface="+mn-ea"/>
                <a:cs typeface="+mn-cs"/>
              </a:rPr>
              <a:t> decir una </a:t>
            </a:r>
            <a:r>
              <a:rPr kumimoji="0" lang="en-GB" sz="2400" b="0" i="0" u="none" strike="noStrike" kern="1200" cap="none" spc="0" normalizeH="0" baseline="0" noProof="0" dirty="0" err="1">
                <a:ln>
                  <a:noFill/>
                </a:ln>
                <a:effectLst/>
                <a:uLnTx/>
                <a:uFillTx/>
                <a:latin typeface="Century Gothic" panose="020F0302020204030204"/>
                <a:ea typeface="+mn-ea"/>
                <a:cs typeface="+mn-cs"/>
              </a:rPr>
              <a:t>letra</a:t>
            </a:r>
            <a:r>
              <a:rPr kumimoji="0" lang="en-GB" sz="2400" b="0" i="0" u="none" strike="noStrike" kern="1200" cap="none" spc="0" normalizeH="0" baseline="0" noProof="0" dirty="0">
                <a:ln>
                  <a:noFill/>
                </a:ln>
                <a:effectLst/>
                <a:uLnTx/>
                <a:uFillTx/>
                <a:latin typeface="Century Gothic" panose="020F0302020204030204"/>
                <a:ea typeface="+mn-ea"/>
                <a:cs typeface="+mn-cs"/>
              </a:rPr>
              <a:t> en español.</a:t>
            </a:r>
            <a:r>
              <a:rPr kumimoji="0" lang="es-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Tu</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compañero</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debe</a:t>
            </a:r>
            <a:r>
              <a:rPr kumimoji="0" lang="en-GB" sz="2400" b="0" i="0" u="none" strike="noStrike" kern="1200" cap="none" spc="0" normalizeH="0" baseline="0" noProof="0" dirty="0">
                <a:ln>
                  <a:noFill/>
                </a:ln>
                <a:effectLst/>
                <a:uLnTx/>
                <a:uFillTx/>
                <a:latin typeface="Century Gothic" panose="020F0302020204030204"/>
                <a:ea typeface="+mn-ea"/>
                <a:cs typeface="+mn-cs"/>
              </a:rPr>
              <a:t> decir la palabra </a:t>
            </a:r>
            <a:r>
              <a:rPr kumimoji="0" lang="en-GB" sz="2400" b="0" i="0" u="none" strike="noStrike" kern="1200" cap="none" spc="0" normalizeH="0" baseline="0" noProof="0" dirty="0" err="1">
                <a:ln>
                  <a:noFill/>
                </a:ln>
                <a:effectLst/>
                <a:uLnTx/>
                <a:uFillTx/>
                <a:latin typeface="Century Gothic" panose="020F0302020204030204"/>
                <a:ea typeface="+mn-ea"/>
                <a:cs typeface="+mn-cs"/>
              </a:rPr>
              <a:t>en</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español</a:t>
            </a:r>
            <a:r>
              <a:rPr kumimoji="0" lang="en-GB" sz="2400" b="0" i="0" u="none" strike="noStrike" kern="1200" cap="none" spc="0" normalizeH="0" baseline="0" noProof="0" dirty="0">
                <a:ln>
                  <a:noFill/>
                </a:ln>
                <a:effectLst/>
                <a:uLnTx/>
                <a:uFillTx/>
                <a:latin typeface="Century Gothic" panose="020F0302020204030204"/>
                <a:ea typeface="+mn-ea"/>
                <a:cs typeface="+mn-cs"/>
              </a:rPr>
              <a:t>.</a:t>
            </a:r>
            <a:r>
              <a:rPr kumimoji="0" lang="es-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Toma</a:t>
            </a:r>
            <a:r>
              <a:rPr kumimoji="0" lang="en-GB" sz="2400" b="0" i="0" u="none" strike="noStrike" kern="1200" cap="none" spc="0" normalizeH="0" baseline="0" noProof="0" dirty="0">
                <a:ln>
                  <a:noFill/>
                </a:ln>
                <a:effectLst/>
                <a:uLnTx/>
                <a:uFillTx/>
                <a:latin typeface="Century Gothic" panose="020F0302020204030204"/>
                <a:ea typeface="+mn-ea"/>
                <a:cs typeface="+mn-cs"/>
              </a:rPr>
              <a:t> </a:t>
            </a:r>
            <a:r>
              <a:rPr kumimoji="0" lang="en-GB" sz="2400" b="0" i="0" u="none" strike="noStrike" kern="1200" cap="none" spc="0" normalizeH="0" baseline="0" noProof="0" dirty="0" err="1">
                <a:ln>
                  <a:noFill/>
                </a:ln>
                <a:effectLst/>
                <a:uLnTx/>
                <a:uFillTx/>
                <a:latin typeface="Century Gothic" panose="020F0302020204030204"/>
                <a:ea typeface="+mn-ea"/>
                <a:cs typeface="+mn-cs"/>
              </a:rPr>
              <a:t>turnos</a:t>
            </a:r>
            <a:r>
              <a:rPr kumimoji="0" lang="es-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66" name="TextBox 65">
            <a:extLst>
              <a:ext uri="{FF2B5EF4-FFF2-40B4-BE49-F238E27FC236}">
                <a16:creationId xmlns:a16="http://schemas.microsoft.com/office/drawing/2014/main" id="{E096319E-79BD-7E44-9354-6385DDBA29AC}"/>
              </a:ext>
            </a:extLst>
          </p:cNvPr>
          <p:cNvSpPr txBox="1"/>
          <p:nvPr/>
        </p:nvSpPr>
        <p:spPr>
          <a:xfrm>
            <a:off x="457532" y="2504495"/>
            <a:ext cx="396000" cy="461665"/>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A</a:t>
            </a:r>
          </a:p>
        </p:txBody>
      </p:sp>
      <p:sp>
        <p:nvSpPr>
          <p:cNvPr id="67" name="TextBox 66">
            <a:extLst>
              <a:ext uri="{FF2B5EF4-FFF2-40B4-BE49-F238E27FC236}">
                <a16:creationId xmlns:a16="http://schemas.microsoft.com/office/drawing/2014/main" id="{127FF381-5894-304D-BA5B-E9D97D5D23C0}"/>
              </a:ext>
            </a:extLst>
          </p:cNvPr>
          <p:cNvSpPr txBox="1"/>
          <p:nvPr/>
        </p:nvSpPr>
        <p:spPr>
          <a:xfrm>
            <a:off x="464656" y="4517146"/>
            <a:ext cx="396000" cy="461665"/>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G</a:t>
            </a:r>
          </a:p>
        </p:txBody>
      </p:sp>
      <p:sp>
        <p:nvSpPr>
          <p:cNvPr id="68" name="TextBox 67">
            <a:extLst>
              <a:ext uri="{FF2B5EF4-FFF2-40B4-BE49-F238E27FC236}">
                <a16:creationId xmlns:a16="http://schemas.microsoft.com/office/drawing/2014/main" id="{FC549826-3956-5D42-A804-10C3DE597686}"/>
              </a:ext>
            </a:extLst>
          </p:cNvPr>
          <p:cNvSpPr txBox="1"/>
          <p:nvPr/>
        </p:nvSpPr>
        <p:spPr>
          <a:xfrm>
            <a:off x="4412453" y="4450081"/>
            <a:ext cx="396000" cy="461665"/>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I</a:t>
            </a:r>
          </a:p>
        </p:txBody>
      </p:sp>
      <p:sp>
        <p:nvSpPr>
          <p:cNvPr id="69" name="TextBox 68">
            <a:extLst>
              <a:ext uri="{FF2B5EF4-FFF2-40B4-BE49-F238E27FC236}">
                <a16:creationId xmlns:a16="http://schemas.microsoft.com/office/drawing/2014/main" id="{BF82D156-D2CC-384A-B4E5-74463BACEF0D}"/>
              </a:ext>
            </a:extLst>
          </p:cNvPr>
          <p:cNvSpPr txBox="1"/>
          <p:nvPr/>
        </p:nvSpPr>
        <p:spPr>
          <a:xfrm>
            <a:off x="4412189" y="2439194"/>
            <a:ext cx="396000" cy="461665"/>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C</a:t>
            </a:r>
          </a:p>
        </p:txBody>
      </p:sp>
      <p:sp>
        <p:nvSpPr>
          <p:cNvPr id="70" name="TextBox 69">
            <a:extLst>
              <a:ext uri="{FF2B5EF4-FFF2-40B4-BE49-F238E27FC236}">
                <a16:creationId xmlns:a16="http://schemas.microsoft.com/office/drawing/2014/main" id="{976BECD2-B224-6D49-851B-CA19E72B7C7F}"/>
              </a:ext>
            </a:extLst>
          </p:cNvPr>
          <p:cNvSpPr txBox="1"/>
          <p:nvPr/>
        </p:nvSpPr>
        <p:spPr>
          <a:xfrm>
            <a:off x="8376899" y="2410347"/>
            <a:ext cx="396000" cy="461665"/>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E</a:t>
            </a:r>
          </a:p>
        </p:txBody>
      </p:sp>
      <p:sp>
        <p:nvSpPr>
          <p:cNvPr id="71" name="TextBox 70">
            <a:extLst>
              <a:ext uri="{FF2B5EF4-FFF2-40B4-BE49-F238E27FC236}">
                <a16:creationId xmlns:a16="http://schemas.microsoft.com/office/drawing/2014/main" id="{3033978E-8661-0C41-B196-C2E06EEEAB20}"/>
              </a:ext>
            </a:extLst>
          </p:cNvPr>
          <p:cNvSpPr txBox="1"/>
          <p:nvPr/>
        </p:nvSpPr>
        <p:spPr>
          <a:xfrm>
            <a:off x="6245942" y="4450081"/>
            <a:ext cx="396000" cy="461665"/>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J</a:t>
            </a:r>
          </a:p>
        </p:txBody>
      </p:sp>
      <p:sp>
        <p:nvSpPr>
          <p:cNvPr id="72" name="TextBox 71">
            <a:extLst>
              <a:ext uri="{FF2B5EF4-FFF2-40B4-BE49-F238E27FC236}">
                <a16:creationId xmlns:a16="http://schemas.microsoft.com/office/drawing/2014/main" id="{B4081F37-6AF0-194C-8781-F0AB22A1CE96}"/>
              </a:ext>
            </a:extLst>
          </p:cNvPr>
          <p:cNvSpPr txBox="1"/>
          <p:nvPr/>
        </p:nvSpPr>
        <p:spPr>
          <a:xfrm>
            <a:off x="10067363" y="2410347"/>
            <a:ext cx="396000" cy="461665"/>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F</a:t>
            </a:r>
          </a:p>
        </p:txBody>
      </p:sp>
      <p:sp>
        <p:nvSpPr>
          <p:cNvPr id="73" name="TextBox 72">
            <a:extLst>
              <a:ext uri="{FF2B5EF4-FFF2-40B4-BE49-F238E27FC236}">
                <a16:creationId xmlns:a16="http://schemas.microsoft.com/office/drawing/2014/main" id="{A1CCDE0E-990C-1144-A960-8516BAC8E4A3}"/>
              </a:ext>
            </a:extLst>
          </p:cNvPr>
          <p:cNvSpPr txBox="1"/>
          <p:nvPr/>
        </p:nvSpPr>
        <p:spPr>
          <a:xfrm>
            <a:off x="2384925" y="4502372"/>
            <a:ext cx="396000" cy="461665"/>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H</a:t>
            </a:r>
          </a:p>
        </p:txBody>
      </p:sp>
      <p:sp>
        <p:nvSpPr>
          <p:cNvPr id="74" name="TextBox 73">
            <a:extLst>
              <a:ext uri="{FF2B5EF4-FFF2-40B4-BE49-F238E27FC236}">
                <a16:creationId xmlns:a16="http://schemas.microsoft.com/office/drawing/2014/main" id="{92365FB6-8B85-9D4C-9461-7A339471C1E5}"/>
              </a:ext>
            </a:extLst>
          </p:cNvPr>
          <p:cNvSpPr txBox="1"/>
          <p:nvPr/>
        </p:nvSpPr>
        <p:spPr>
          <a:xfrm>
            <a:off x="8376899" y="4386952"/>
            <a:ext cx="396000" cy="461665"/>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K</a:t>
            </a:r>
          </a:p>
        </p:txBody>
      </p:sp>
      <p:sp>
        <p:nvSpPr>
          <p:cNvPr id="75" name="TextBox 74">
            <a:extLst>
              <a:ext uri="{FF2B5EF4-FFF2-40B4-BE49-F238E27FC236}">
                <a16:creationId xmlns:a16="http://schemas.microsoft.com/office/drawing/2014/main" id="{63EDD329-60BE-EB49-B7B8-C9D9044D4D47}"/>
              </a:ext>
            </a:extLst>
          </p:cNvPr>
          <p:cNvSpPr txBox="1"/>
          <p:nvPr/>
        </p:nvSpPr>
        <p:spPr>
          <a:xfrm>
            <a:off x="6253156" y="2439193"/>
            <a:ext cx="396000" cy="461665"/>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D</a:t>
            </a:r>
          </a:p>
        </p:txBody>
      </p:sp>
      <p:sp>
        <p:nvSpPr>
          <p:cNvPr id="76" name="TextBox 75">
            <a:extLst>
              <a:ext uri="{FF2B5EF4-FFF2-40B4-BE49-F238E27FC236}">
                <a16:creationId xmlns:a16="http://schemas.microsoft.com/office/drawing/2014/main" id="{90341614-CABC-F84D-A66A-9D1302FAFD41}"/>
              </a:ext>
            </a:extLst>
          </p:cNvPr>
          <p:cNvSpPr txBox="1"/>
          <p:nvPr/>
        </p:nvSpPr>
        <p:spPr>
          <a:xfrm>
            <a:off x="10107481" y="4261444"/>
            <a:ext cx="396000" cy="461665"/>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L</a:t>
            </a:r>
          </a:p>
        </p:txBody>
      </p:sp>
      <p:sp>
        <p:nvSpPr>
          <p:cNvPr id="77" name="TextBox 76">
            <a:extLst>
              <a:ext uri="{FF2B5EF4-FFF2-40B4-BE49-F238E27FC236}">
                <a16:creationId xmlns:a16="http://schemas.microsoft.com/office/drawing/2014/main" id="{E260C046-6586-7D42-8AAC-5F4922728F26}"/>
              </a:ext>
            </a:extLst>
          </p:cNvPr>
          <p:cNvSpPr txBox="1"/>
          <p:nvPr/>
        </p:nvSpPr>
        <p:spPr>
          <a:xfrm>
            <a:off x="2388237" y="2439194"/>
            <a:ext cx="396000" cy="461665"/>
          </a:xfrm>
          <a:prstGeom prst="rect">
            <a:avLst/>
          </a:prstGeom>
          <a:solidFill>
            <a:schemeClr val="bg2"/>
          </a:solid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panose="020F0302020204030204"/>
                <a:ea typeface="+mn-ea"/>
                <a:cs typeface="+mn-cs"/>
              </a:rPr>
              <a:t>B</a:t>
            </a:r>
          </a:p>
        </p:txBody>
      </p:sp>
      <p:sp>
        <p:nvSpPr>
          <p:cNvPr id="40" name="Rectangle 1">
            <a:extLst>
              <a:ext uri="{FF2B5EF4-FFF2-40B4-BE49-F238E27FC236}">
                <a16:creationId xmlns:a16="http://schemas.microsoft.com/office/drawing/2014/main" id="{1DB1EDFC-1C4F-2F49-B6E9-6983952FF543}"/>
              </a:ext>
            </a:extLst>
          </p:cNvPr>
          <p:cNvSpPr>
            <a:spLocks noChangeArrowheads="1"/>
          </p:cNvSpPr>
          <p:nvPr/>
        </p:nvSpPr>
        <p:spPr bwMode="auto">
          <a:xfrm>
            <a:off x="728045" y="2909923"/>
            <a:ext cx="225423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2E75B5"/>
                </a:solidFill>
                <a:effectLst/>
                <a:uLnTx/>
                <a:uFillTx/>
                <a:latin typeface="Corben"/>
                <a:ea typeface="+mn-ea"/>
                <a:cs typeface="+mn-cs"/>
              </a:rPr>
              <a:t>level</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2" name="Picture 3">
            <a:extLst>
              <a:ext uri="{FF2B5EF4-FFF2-40B4-BE49-F238E27FC236}">
                <a16:creationId xmlns:a16="http://schemas.microsoft.com/office/drawing/2014/main" id="{968A4AEC-63D3-D94B-809A-5A51D70AC3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83567" y="2444687"/>
            <a:ext cx="809731" cy="80973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
            <a:extLst>
              <a:ext uri="{FF2B5EF4-FFF2-40B4-BE49-F238E27FC236}">
                <a16:creationId xmlns:a16="http://schemas.microsoft.com/office/drawing/2014/main" id="{A133A93E-AEC0-674C-87A9-BF23CB898E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0365" y="4504893"/>
            <a:ext cx="822008" cy="775158"/>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6">
            <a:extLst>
              <a:ext uri="{FF2B5EF4-FFF2-40B4-BE49-F238E27FC236}">
                <a16:creationId xmlns:a16="http://schemas.microsoft.com/office/drawing/2014/main" id="{3CF25BB6-424E-384B-875E-27896E8A6504}"/>
              </a:ext>
            </a:extLst>
          </p:cNvPr>
          <p:cNvSpPr>
            <a:spLocks noChangeArrowheads="1"/>
          </p:cNvSpPr>
          <p:nvPr/>
        </p:nvSpPr>
        <p:spPr bwMode="auto">
          <a:xfrm>
            <a:off x="6710115" y="4394319"/>
            <a:ext cx="2648723"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385623"/>
                </a:solidFill>
                <a:effectLst/>
                <a:uLnTx/>
                <a:uFillTx/>
                <a:latin typeface="Book Antiqua" panose="02040602050305030304" pitchFamily="18" charset="0"/>
                <a:ea typeface="+mn-ea"/>
                <a:cs typeface="+mn-cs"/>
              </a:rPr>
              <a:t>habit,</a:t>
            </a:r>
            <a:endParaRPr kumimoji="0" lang="en-US" altLang="en-US" sz="2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385623"/>
                </a:solidFill>
                <a:effectLst/>
                <a:uLnTx/>
                <a:uFillTx/>
                <a:latin typeface="Book Antiqua" panose="02040602050305030304" pitchFamily="18" charset="0"/>
                <a:ea typeface="+mn-ea"/>
                <a:cs typeface="+mn-cs"/>
              </a:rPr>
              <a:t>custom</a:t>
            </a:r>
            <a:b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5" name="Picture 7">
            <a:extLst>
              <a:ext uri="{FF2B5EF4-FFF2-40B4-BE49-F238E27FC236}">
                <a16:creationId xmlns:a16="http://schemas.microsoft.com/office/drawing/2014/main" id="{6280B4B7-822D-2C48-A6C9-C3FCAEC867B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0396" y="4477008"/>
            <a:ext cx="830928" cy="83092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a:extLst>
              <a:ext uri="{FF2B5EF4-FFF2-40B4-BE49-F238E27FC236}">
                <a16:creationId xmlns:a16="http://schemas.microsoft.com/office/drawing/2014/main" id="{CCFF430B-DD79-894B-A97D-ECA52BE9F1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8693" y="4430002"/>
            <a:ext cx="1171575" cy="87047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9">
            <a:extLst>
              <a:ext uri="{FF2B5EF4-FFF2-40B4-BE49-F238E27FC236}">
                <a16:creationId xmlns:a16="http://schemas.microsoft.com/office/drawing/2014/main" id="{E0741203-9310-864B-B85D-5FDF5DE8B03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57818" y="2483359"/>
            <a:ext cx="1177451" cy="671147"/>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FD90E65B-3215-0E40-8054-7B35D13E62DF}"/>
              </a:ext>
            </a:extLst>
          </p:cNvPr>
          <p:cNvSpPr/>
          <p:nvPr/>
        </p:nvSpPr>
        <p:spPr>
          <a:xfrm>
            <a:off x="6684903" y="2541613"/>
            <a:ext cx="1759119" cy="954107"/>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C55A11"/>
                </a:solidFill>
                <a:effectLst/>
                <a:uLnTx/>
                <a:uFillTx/>
                <a:latin typeface="Droid Sans Mono"/>
                <a:ea typeface="+mn-ea"/>
                <a:cs typeface="+mn-cs"/>
              </a:rPr>
              <a:t>to come, </a:t>
            </a:r>
            <a:endParaRPr kumimoji="0" lang="en-US" altLang="en-US" sz="28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C55A11"/>
                </a:solidFill>
                <a:effectLst/>
                <a:uLnTx/>
                <a:uFillTx/>
                <a:latin typeface="Droid Sans Mono"/>
                <a:ea typeface="+mn-ea"/>
                <a:cs typeface="+mn-cs"/>
              </a:rPr>
              <a:t>coming</a:t>
            </a:r>
            <a:endParaRPr kumimoji="0" lang="en-US" altLang="en-US" sz="2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pic>
        <p:nvPicPr>
          <p:cNvPr id="50" name="Picture 11">
            <a:extLst>
              <a:ext uri="{FF2B5EF4-FFF2-40B4-BE49-F238E27FC236}">
                <a16:creationId xmlns:a16="http://schemas.microsoft.com/office/drawing/2014/main" id="{5ABD9F10-4B68-8E49-93C3-A5CEBA99627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42684" y="4351690"/>
            <a:ext cx="1097116" cy="1062444"/>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B0667272-5255-C344-B420-C7461129EE4D}"/>
              </a:ext>
            </a:extLst>
          </p:cNvPr>
          <p:cNvSpPr txBox="1"/>
          <p:nvPr/>
        </p:nvSpPr>
        <p:spPr>
          <a:xfrm>
            <a:off x="10571654" y="4430002"/>
            <a:ext cx="1821332" cy="138499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7030A0"/>
                </a:solidFill>
                <a:effectLst/>
                <a:uLnTx/>
                <a:uFillTx/>
                <a:latin typeface="Corben"/>
                <a:ea typeface="+mn-ea"/>
                <a:cs typeface="+mn-cs"/>
              </a:rPr>
              <a:t>to remain, </a:t>
            </a:r>
            <a:endParaRPr kumimoji="0" lang="en-US" altLang="en-US" sz="24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7030A0"/>
                </a:solidFill>
                <a:effectLst/>
                <a:uLnTx/>
                <a:uFillTx/>
                <a:latin typeface="Corben"/>
                <a:ea typeface="+mn-ea"/>
                <a:cs typeface="+mn-cs"/>
              </a:rPr>
              <a:t>to stay</a:t>
            </a:r>
            <a:endParaRPr kumimoji="0" lang="en-US" altLang="en-US" sz="2400" b="0" i="0" u="none" strike="noStrike" kern="1200" cap="none" spc="0" normalizeH="0" baseline="0" noProof="0" dirty="0">
              <a:ln>
                <a:noFill/>
              </a:ln>
              <a:solidFill>
                <a:prstClr val="black"/>
              </a:solidFill>
              <a:effectLst/>
              <a:uLnTx/>
              <a:uFillTx/>
              <a:latin typeface="Tw Cen MT" panose="020B0602020104020603"/>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2" name="Rectangle 51">
            <a:extLst>
              <a:ext uri="{FF2B5EF4-FFF2-40B4-BE49-F238E27FC236}">
                <a16:creationId xmlns:a16="http://schemas.microsoft.com/office/drawing/2014/main" id="{5AF8C26B-0D65-C24A-84E2-59D609C780EB}"/>
              </a:ext>
            </a:extLst>
          </p:cNvPr>
          <p:cNvSpPr/>
          <p:nvPr/>
        </p:nvSpPr>
        <p:spPr>
          <a:xfrm>
            <a:off x="8538302" y="5378028"/>
            <a:ext cx="199926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srgbClr val="1F3864"/>
                </a:solidFill>
                <a:effectLst/>
                <a:uLnTx/>
                <a:uFillTx/>
                <a:latin typeface="Century Gothic" panose="020B0502020202020204" pitchFamily="34" charset="0"/>
                <a:ea typeface="+mn-ea"/>
                <a:cs typeface="+mn-cs"/>
              </a:rPr>
              <a:t>[to remember]</a:t>
            </a:r>
            <a:endParaRPr kumimoji="0" lang="en-US" altLang="en-US" sz="16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3" name="Rectangle 52">
            <a:extLst>
              <a:ext uri="{FF2B5EF4-FFF2-40B4-BE49-F238E27FC236}">
                <a16:creationId xmlns:a16="http://schemas.microsoft.com/office/drawing/2014/main" id="{50C80FE0-C860-B54A-9CDE-109ACCF49CE8}"/>
              </a:ext>
            </a:extLst>
          </p:cNvPr>
          <p:cNvSpPr/>
          <p:nvPr/>
        </p:nvSpPr>
        <p:spPr>
          <a:xfrm>
            <a:off x="2751363" y="3131501"/>
            <a:ext cx="1439818"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mn-ea"/>
                <a:cs typeface="+mn-cs"/>
              </a:rPr>
              <a:t>[Mexican]</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54" name="Rectangle 53">
            <a:extLst>
              <a:ext uri="{FF2B5EF4-FFF2-40B4-BE49-F238E27FC236}">
                <a16:creationId xmlns:a16="http://schemas.microsoft.com/office/drawing/2014/main" id="{A0E65CE8-EBD5-D24C-98F2-1C61A7851324}"/>
              </a:ext>
            </a:extLst>
          </p:cNvPr>
          <p:cNvSpPr/>
          <p:nvPr/>
        </p:nvSpPr>
        <p:spPr>
          <a:xfrm>
            <a:off x="1051104" y="5275364"/>
            <a:ext cx="922047"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F3864"/>
                </a:solidFill>
                <a:effectLst/>
                <a:uLnTx/>
                <a:uFillTx/>
                <a:latin typeface="Century Gothic" panose="020B0502020202020204" pitchFamily="34" charset="0"/>
                <a:ea typeface="+mn-ea"/>
                <a:cs typeface="+mn-cs"/>
              </a:rPr>
              <a:t>[hour]</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3" name="Rectangle 62">
            <a:extLst>
              <a:ext uri="{FF2B5EF4-FFF2-40B4-BE49-F238E27FC236}">
                <a16:creationId xmlns:a16="http://schemas.microsoft.com/office/drawing/2014/main" id="{6E4401D5-FC26-CE42-AE48-E0F08ED0768A}"/>
              </a:ext>
            </a:extLst>
          </p:cNvPr>
          <p:cNvSpPr/>
          <p:nvPr/>
        </p:nvSpPr>
        <p:spPr>
          <a:xfrm>
            <a:off x="2959581" y="5245738"/>
            <a:ext cx="883576"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mn-ea"/>
                <a:cs typeface="+mn-cs"/>
              </a:rPr>
              <a:t>[light]</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64" name="Rectangle 63">
            <a:extLst>
              <a:ext uri="{FF2B5EF4-FFF2-40B4-BE49-F238E27FC236}">
                <a16:creationId xmlns:a16="http://schemas.microsoft.com/office/drawing/2014/main" id="{39DA9275-AD08-5B43-85EA-4AB7F9A580A0}"/>
              </a:ext>
            </a:extLst>
          </p:cNvPr>
          <p:cNvSpPr/>
          <p:nvPr/>
        </p:nvSpPr>
        <p:spPr>
          <a:xfrm>
            <a:off x="8855999" y="3195503"/>
            <a:ext cx="1026243"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F3864"/>
                </a:solidFill>
                <a:effectLst/>
                <a:uLnTx/>
                <a:uFillTx/>
                <a:latin typeface="Century Gothic" panose="020B0502020202020204" pitchFamily="34" charset="0"/>
                <a:ea typeface="+mn-ea"/>
                <a:cs typeface="+mn-cs"/>
              </a:rPr>
              <a:t>[Earth</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 name="Rectangle 2">
            <a:extLst>
              <a:ext uri="{FF2B5EF4-FFF2-40B4-BE49-F238E27FC236}">
                <a16:creationId xmlns:a16="http://schemas.microsoft.com/office/drawing/2014/main" id="{402BCCDD-D962-EC45-86A5-17066B88DF93}"/>
              </a:ext>
            </a:extLst>
          </p:cNvPr>
          <p:cNvSpPr/>
          <p:nvPr/>
        </p:nvSpPr>
        <p:spPr>
          <a:xfrm>
            <a:off x="3048000" y="2967335"/>
            <a:ext cx="6096000" cy="64633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GB" sz="1800" b="0" i="0" u="none" strike="noStrike" kern="1200" cap="none" spc="0" normalizeH="0" baseline="0" noProof="0" dirty="0">
                <a:ln>
                  <a:noFill/>
                </a:ln>
                <a:solidFill>
                  <a:prstClr val="black"/>
                </a:solidFill>
                <a:effectLst/>
                <a:uLnTx/>
                <a:uFillTx/>
                <a:latin typeface="Tw Cen MT" panose="020B0602020104020603"/>
                <a:ea typeface="+mn-ea"/>
                <a:cs typeface="+mn-cs"/>
              </a:rPr>
            </a:br>
            <a:endPar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7" name="Rectangle 6">
            <a:extLst>
              <a:ext uri="{FF2B5EF4-FFF2-40B4-BE49-F238E27FC236}">
                <a16:creationId xmlns:a16="http://schemas.microsoft.com/office/drawing/2014/main" id="{75AE7C08-177D-9C4E-B299-4AF03CA785B1}"/>
              </a:ext>
            </a:extLst>
          </p:cNvPr>
          <p:cNvSpPr/>
          <p:nvPr/>
        </p:nvSpPr>
        <p:spPr>
          <a:xfrm>
            <a:off x="10438464" y="2751853"/>
            <a:ext cx="147829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B0F0"/>
                </a:solidFill>
                <a:effectLst/>
                <a:uLnTx/>
                <a:uFillTx/>
                <a:latin typeface="Comic Sans MS" panose="030F0902030302020204" pitchFamily="66" charset="0"/>
                <a:ea typeface="+mn-ea"/>
                <a:cs typeface="+mn-cs"/>
              </a:rPr>
              <a:t>special</a:t>
            </a:r>
            <a:endParaRPr kumimoji="0" lang="en-GB" sz="3200" b="0" i="0" u="none" strike="noStrike" kern="1200" cap="none" spc="0" normalizeH="0" baseline="0" noProof="0" dirty="0">
              <a:ln>
                <a:noFill/>
              </a:ln>
              <a:solidFill>
                <a:srgbClr val="00B0F0"/>
              </a:solidFill>
              <a:effectLst/>
              <a:uLnTx/>
              <a:uFillTx/>
              <a:latin typeface="Tw Cen MT" panose="020B0602020104020603"/>
              <a:ea typeface="+mn-ea"/>
              <a:cs typeface="+mn-cs"/>
            </a:endParaRPr>
          </a:p>
        </p:txBody>
      </p:sp>
      <p:sp>
        <p:nvSpPr>
          <p:cNvPr id="37" name="Rectangle 36">
            <a:extLst>
              <a:ext uri="{FF2B5EF4-FFF2-40B4-BE49-F238E27FC236}">
                <a16:creationId xmlns:a16="http://schemas.microsoft.com/office/drawing/2014/main" id="{6E4401D5-FC26-CE42-AE48-E0F08ED0768A}"/>
              </a:ext>
            </a:extLst>
          </p:cNvPr>
          <p:cNvSpPr/>
          <p:nvPr/>
        </p:nvSpPr>
        <p:spPr>
          <a:xfrm>
            <a:off x="4883426" y="5245738"/>
            <a:ext cx="122501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F3864"/>
                </a:solidFill>
                <a:effectLst/>
                <a:uLnTx/>
                <a:uFillTx/>
                <a:latin typeface="Century Gothic" panose="020B0502020202020204" pitchFamily="34" charset="0"/>
                <a:ea typeface="+mn-ea"/>
                <a:cs typeface="+mn-cs"/>
              </a:rPr>
              <a:t>[unique]</a:t>
            </a:r>
            <a:endParaRPr kumimoji="0" lang="en-GB" sz="2000" b="0" i="0" u="none" strike="noStrike" kern="1200" cap="none" spc="0" normalizeH="0" baseline="0" noProof="0" dirty="0">
              <a:ln>
                <a:noFill/>
              </a:ln>
              <a:solidFill>
                <a:prstClr val="black"/>
              </a:solidFill>
              <a:effectLst/>
              <a:uLnTx/>
              <a:uFillTx/>
              <a:latin typeface="Tw Cen MT" panose="020B0602020104020603"/>
              <a:ea typeface="+mn-ea"/>
              <a:cs typeface="+mn-cs"/>
            </a:endParaRPr>
          </a:p>
        </p:txBody>
      </p:sp>
      <p:sp>
        <p:nvSpPr>
          <p:cNvPr id="38" name="Rectangle 155">
            <a:extLst>
              <a:ext uri="{FF2B5EF4-FFF2-40B4-BE49-F238E27FC236}">
                <a16:creationId xmlns:a16="http://schemas.microsoft.com/office/drawing/2014/main" id="{FCF61D72-4BB1-F542-A445-4BABD372A43E}"/>
              </a:ext>
            </a:extLst>
          </p:cNvPr>
          <p:cNvSpPr/>
          <p:nvPr/>
        </p:nvSpPr>
        <p:spPr>
          <a:xfrm>
            <a:off x="4829550" y="2500950"/>
            <a:ext cx="1621606" cy="830997"/>
          </a:xfrm>
          <a:prstGeom prst="rect">
            <a:avLst/>
          </a:prstGeom>
        </p:spPr>
        <p:txBody>
          <a:bodyPr wrap="square">
            <a:spAutoFit/>
          </a:bodyPr>
          <a:lstStyle/>
          <a:p>
            <a:pPr lvl="0">
              <a:defRPr/>
            </a:pPr>
            <a:r>
              <a:rPr lang="en-GB" sz="2400" dirty="0">
                <a:solidFill>
                  <a:srgbClr val="7030A0"/>
                </a:solidFill>
                <a:latin typeface="Book Antiqua" panose="02040602050305030304" pitchFamily="18" charset="0"/>
              </a:rPr>
              <a:t>shape, form, way</a:t>
            </a:r>
            <a:endParaRPr kumimoji="0" lang="en-GB" sz="2400" b="0" i="0" u="none" strike="noStrike" kern="1200" cap="none" spc="0" normalizeH="0" baseline="0" noProof="0" dirty="0">
              <a:ln>
                <a:noFill/>
              </a:ln>
              <a:solidFill>
                <a:srgbClr val="7030A0"/>
              </a:solidFill>
              <a:effectLst/>
              <a:uLnTx/>
              <a:uFillTx/>
              <a:latin typeface="Book Antiqua" panose="02040602050305030304" pitchFamily="18" charset="0"/>
            </a:endParaRPr>
          </a:p>
        </p:txBody>
      </p:sp>
    </p:spTree>
    <p:extLst>
      <p:ext uri="{BB962C8B-B14F-4D97-AF65-F5344CB8AC3E}">
        <p14:creationId xmlns:p14="http://schemas.microsoft.com/office/powerpoint/2010/main" val="1481697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78A36391-E38E-4083-AACB-72C23E46921D}"/>
              </a:ext>
            </a:extLst>
          </p:cNvPr>
          <p:cNvSpPr>
            <a:spLocks noGrp="1"/>
          </p:cNvSpPr>
          <p:nvPr>
            <p:ph type="title"/>
          </p:nvPr>
        </p:nvSpPr>
        <p:spPr>
          <a:xfrm>
            <a:off x="10661967" y="290261"/>
            <a:ext cx="1212963" cy="348962"/>
          </a:xfrm>
        </p:spPr>
        <p:txBody>
          <a:bodyPr>
            <a:noAutofit/>
          </a:bodyPr>
          <a:lstStyle/>
          <a:p>
            <a:pPr algn="ctr"/>
            <a:r>
              <a:rPr lang="en-GB" sz="2000" b="1">
                <a:solidFill>
                  <a:schemeClr val="bg1"/>
                </a:solidFill>
              </a:rPr>
              <a:t>hablar</a:t>
            </a:r>
            <a:endParaRPr lang="en-GB" sz="2000" b="1" dirty="0">
              <a:solidFill>
                <a:schemeClr val="bg1"/>
              </a:solidFill>
            </a:endParaRPr>
          </a:p>
        </p:txBody>
      </p:sp>
      <p:sp>
        <p:nvSpPr>
          <p:cNvPr id="65" name="TextBox 64">
            <a:extLst>
              <a:ext uri="{FF2B5EF4-FFF2-40B4-BE49-F238E27FC236}">
                <a16:creationId xmlns:a16="http://schemas.microsoft.com/office/drawing/2014/main" id="{D86FDBF1-C1F3-D245-8435-467B90120DCE}"/>
              </a:ext>
            </a:extLst>
          </p:cNvPr>
          <p:cNvSpPr txBox="1"/>
          <p:nvPr/>
        </p:nvSpPr>
        <p:spPr>
          <a:xfrm>
            <a:off x="3690698" y="2863629"/>
            <a:ext cx="19247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rPr>
              <a:t>[unique</a:t>
            </a:r>
            <a:r>
              <a:rPr lang="en-GB" sz="2400" dirty="0">
                <a:latin typeface="Century Gothic" panose="020F0302020204030204"/>
              </a:rPr>
              <a:t>]</a:t>
            </a:r>
            <a:endParaRPr kumimoji="0" lang="en-GB" sz="2400" b="0" i="0" u="none" strike="noStrike" kern="1200" cap="none" spc="0" normalizeH="0" baseline="0" noProof="0" dirty="0">
              <a:ln>
                <a:noFill/>
              </a:ln>
              <a:effectLst/>
              <a:uLnTx/>
              <a:uFillTx/>
              <a:latin typeface="Century Gothic" panose="020F0302020204030204"/>
            </a:endParaRPr>
          </a:p>
        </p:txBody>
      </p:sp>
      <p:sp>
        <p:nvSpPr>
          <p:cNvPr id="77" name="Rounded Rectangle 44">
            <a:extLst>
              <a:ext uri="{FF2B5EF4-FFF2-40B4-BE49-F238E27FC236}">
                <a16:creationId xmlns:a16="http://schemas.microsoft.com/office/drawing/2014/main" id="{21A65134-AF29-DB4F-87AB-22DC5F019416}"/>
              </a:ext>
            </a:extLst>
          </p:cNvPr>
          <p:cNvSpPr/>
          <p:nvPr/>
        </p:nvSpPr>
        <p:spPr>
          <a:xfrm>
            <a:off x="3675081" y="2408621"/>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78" name="Rounded Rectangle 35">
            <a:extLst>
              <a:ext uri="{FF2B5EF4-FFF2-40B4-BE49-F238E27FC236}">
                <a16:creationId xmlns:a16="http://schemas.microsoft.com/office/drawing/2014/main" id="{A03A6EE0-E0F0-CB49-B4AD-A8B7DCB7EEE3}"/>
              </a:ext>
            </a:extLst>
          </p:cNvPr>
          <p:cNvSpPr/>
          <p:nvPr/>
        </p:nvSpPr>
        <p:spPr>
          <a:xfrm>
            <a:off x="1477075" y="2406415"/>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79" name="Rounded Rectangle 1">
            <a:extLst>
              <a:ext uri="{FF2B5EF4-FFF2-40B4-BE49-F238E27FC236}">
                <a16:creationId xmlns:a16="http://schemas.microsoft.com/office/drawing/2014/main" id="{46B9FE3F-813F-784B-8A5F-6CB7E796ED97}"/>
              </a:ext>
            </a:extLst>
          </p:cNvPr>
          <p:cNvSpPr/>
          <p:nvPr/>
        </p:nvSpPr>
        <p:spPr>
          <a:xfrm>
            <a:off x="1467383" y="491635"/>
            <a:ext cx="1905728"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80" name="Rounded Rectangle 34">
            <a:extLst>
              <a:ext uri="{FF2B5EF4-FFF2-40B4-BE49-F238E27FC236}">
                <a16:creationId xmlns:a16="http://schemas.microsoft.com/office/drawing/2014/main" id="{398EC97F-3DD8-A04A-AA3D-E21F606BDB0D}"/>
              </a:ext>
            </a:extLst>
          </p:cNvPr>
          <p:cNvSpPr/>
          <p:nvPr/>
        </p:nvSpPr>
        <p:spPr>
          <a:xfrm>
            <a:off x="3632879" y="493921"/>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81" name="Rounded Rectangle 43">
            <a:extLst>
              <a:ext uri="{FF2B5EF4-FFF2-40B4-BE49-F238E27FC236}">
                <a16:creationId xmlns:a16="http://schemas.microsoft.com/office/drawing/2014/main" id="{9A8632B6-0974-C44C-A2E2-A31D96F7FBFA}"/>
              </a:ext>
            </a:extLst>
          </p:cNvPr>
          <p:cNvSpPr/>
          <p:nvPr/>
        </p:nvSpPr>
        <p:spPr>
          <a:xfrm>
            <a:off x="1467382" y="4228259"/>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82" name="Rounded Rectangle 55">
            <a:extLst>
              <a:ext uri="{FF2B5EF4-FFF2-40B4-BE49-F238E27FC236}">
                <a16:creationId xmlns:a16="http://schemas.microsoft.com/office/drawing/2014/main" id="{9E7E791C-EDA8-3740-8A04-ADAFA03D69DA}"/>
              </a:ext>
            </a:extLst>
          </p:cNvPr>
          <p:cNvSpPr/>
          <p:nvPr/>
        </p:nvSpPr>
        <p:spPr>
          <a:xfrm>
            <a:off x="5830895" y="485342"/>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83" name="Rounded Rectangle 56">
            <a:extLst>
              <a:ext uri="{FF2B5EF4-FFF2-40B4-BE49-F238E27FC236}">
                <a16:creationId xmlns:a16="http://schemas.microsoft.com/office/drawing/2014/main" id="{3C152030-820D-BA4C-BC88-6B425459658B}"/>
              </a:ext>
            </a:extLst>
          </p:cNvPr>
          <p:cNvSpPr/>
          <p:nvPr/>
        </p:nvSpPr>
        <p:spPr>
          <a:xfrm>
            <a:off x="8055638" y="493508"/>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84" name="Rounded Rectangle 57">
            <a:extLst>
              <a:ext uri="{FF2B5EF4-FFF2-40B4-BE49-F238E27FC236}">
                <a16:creationId xmlns:a16="http://schemas.microsoft.com/office/drawing/2014/main" id="{C1047CD8-9F00-6640-A4E4-1764AB76CBBE}"/>
              </a:ext>
            </a:extLst>
          </p:cNvPr>
          <p:cNvSpPr/>
          <p:nvPr/>
        </p:nvSpPr>
        <p:spPr>
          <a:xfrm>
            <a:off x="5949965" y="2407486"/>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85" name="Rounded Rectangle 58">
            <a:extLst>
              <a:ext uri="{FF2B5EF4-FFF2-40B4-BE49-F238E27FC236}">
                <a16:creationId xmlns:a16="http://schemas.microsoft.com/office/drawing/2014/main" id="{A496C527-2FE1-8C4F-88D5-95147568FABE}"/>
              </a:ext>
            </a:extLst>
          </p:cNvPr>
          <p:cNvSpPr/>
          <p:nvPr/>
        </p:nvSpPr>
        <p:spPr>
          <a:xfrm>
            <a:off x="8055638" y="2407485"/>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86" name="Rounded Rectangle 59">
            <a:extLst>
              <a:ext uri="{FF2B5EF4-FFF2-40B4-BE49-F238E27FC236}">
                <a16:creationId xmlns:a16="http://schemas.microsoft.com/office/drawing/2014/main" id="{0D39D25D-84DD-EA45-A801-A2261DCA46E1}"/>
              </a:ext>
            </a:extLst>
          </p:cNvPr>
          <p:cNvSpPr/>
          <p:nvPr/>
        </p:nvSpPr>
        <p:spPr>
          <a:xfrm>
            <a:off x="3675081" y="4222380"/>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87" name="Rounded Rectangle 60">
            <a:extLst>
              <a:ext uri="{FF2B5EF4-FFF2-40B4-BE49-F238E27FC236}">
                <a16:creationId xmlns:a16="http://schemas.microsoft.com/office/drawing/2014/main" id="{3256FC91-EDCD-EF48-BB4E-31533F6A392A}"/>
              </a:ext>
            </a:extLst>
          </p:cNvPr>
          <p:cNvSpPr/>
          <p:nvPr/>
        </p:nvSpPr>
        <p:spPr>
          <a:xfrm>
            <a:off x="5947128" y="4226510"/>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88" name="Rounded Rectangle 61">
            <a:extLst>
              <a:ext uri="{FF2B5EF4-FFF2-40B4-BE49-F238E27FC236}">
                <a16:creationId xmlns:a16="http://schemas.microsoft.com/office/drawing/2014/main" id="{7904B827-FDD9-3549-928F-B1BB30428A05}"/>
              </a:ext>
            </a:extLst>
          </p:cNvPr>
          <p:cNvSpPr/>
          <p:nvPr/>
        </p:nvSpPr>
        <p:spPr>
          <a:xfrm>
            <a:off x="8094109" y="4226509"/>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89" name="TextBox 88">
            <a:extLst>
              <a:ext uri="{FF2B5EF4-FFF2-40B4-BE49-F238E27FC236}">
                <a16:creationId xmlns:a16="http://schemas.microsoft.com/office/drawing/2014/main" id="{9DC26274-9FE3-FC4A-ABAD-D9585AD95365}"/>
              </a:ext>
            </a:extLst>
          </p:cNvPr>
          <p:cNvSpPr txBox="1"/>
          <p:nvPr/>
        </p:nvSpPr>
        <p:spPr>
          <a:xfrm>
            <a:off x="1452302" y="2892893"/>
            <a:ext cx="20400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dead</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90" name="TextBox 89">
            <a:extLst>
              <a:ext uri="{FF2B5EF4-FFF2-40B4-BE49-F238E27FC236}">
                <a16:creationId xmlns:a16="http://schemas.microsoft.com/office/drawing/2014/main" id="{B1797FF4-A04E-1046-B7AC-CFAB0866D9DC}"/>
              </a:ext>
            </a:extLst>
          </p:cNvPr>
          <p:cNvSpPr txBox="1"/>
          <p:nvPr/>
        </p:nvSpPr>
        <p:spPr>
          <a:xfrm>
            <a:off x="8001231" y="4551074"/>
            <a:ext cx="207243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rPr>
              <a:t>[</a:t>
            </a:r>
            <a:r>
              <a:rPr lang="en-GB" sz="2400" dirty="0">
                <a:latin typeface="Century Gothic" panose="020F0302020204030204"/>
              </a:rPr>
              <a:t>to remember</a:t>
            </a:r>
            <a:r>
              <a:rPr kumimoji="0" lang="en-GB" sz="2400" b="0" i="0" u="none" strike="noStrike" kern="1200" cap="none" spc="0" normalizeH="0" baseline="0" noProof="0" dirty="0">
                <a:ln>
                  <a:noFill/>
                </a:ln>
                <a:effectLst/>
                <a:uLnTx/>
                <a:uFillTx/>
                <a:latin typeface="Century Gothic" panose="020F0302020204030204"/>
              </a:rPr>
              <a:t>]</a:t>
            </a:r>
          </a:p>
        </p:txBody>
      </p:sp>
      <p:sp>
        <p:nvSpPr>
          <p:cNvPr id="91" name="TextBox 90">
            <a:extLst>
              <a:ext uri="{FF2B5EF4-FFF2-40B4-BE49-F238E27FC236}">
                <a16:creationId xmlns:a16="http://schemas.microsoft.com/office/drawing/2014/main" id="{4A940CB8-91AF-4141-B21A-3B048D3A164F}"/>
              </a:ext>
            </a:extLst>
          </p:cNvPr>
          <p:cNvSpPr txBox="1"/>
          <p:nvPr/>
        </p:nvSpPr>
        <p:spPr>
          <a:xfrm>
            <a:off x="3560018" y="4754611"/>
            <a:ext cx="22374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special</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92" name="TextBox 91">
            <a:extLst>
              <a:ext uri="{FF2B5EF4-FFF2-40B4-BE49-F238E27FC236}">
                <a16:creationId xmlns:a16="http://schemas.microsoft.com/office/drawing/2014/main" id="{7ECC8A5A-36F9-274E-9A16-90AD7E1BB2D2}"/>
              </a:ext>
            </a:extLst>
          </p:cNvPr>
          <p:cNvSpPr txBox="1"/>
          <p:nvPr/>
        </p:nvSpPr>
        <p:spPr>
          <a:xfrm>
            <a:off x="1290619" y="4468981"/>
            <a:ext cx="212581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[to sit </a:t>
            </a:r>
            <a:r>
              <a:rPr kumimoji="0" lang="en-GB" sz="2400" b="0" i="0" u="none" strike="noStrike" kern="1200" cap="none" spc="0" normalizeH="0" baseline="0" noProof="0">
                <a:ln>
                  <a:noFill/>
                </a:ln>
                <a:effectLst/>
                <a:uLnTx/>
                <a:uFillTx/>
                <a:latin typeface="Century Gothic" panose="020F0302020204030204"/>
                <a:ea typeface="+mn-ea"/>
                <a:cs typeface="+mn-cs"/>
              </a:rPr>
              <a:t>(oneself) down]</a:t>
            </a:r>
            <a:endParaRPr kumimoji="0" lang="en-GB" sz="2400" b="0" i="0" u="none" strike="noStrike" kern="1200" cap="none" spc="0" normalizeH="0" baseline="0" noProof="0" dirty="0">
              <a:ln>
                <a:noFill/>
              </a:ln>
              <a:effectLst/>
              <a:uLnTx/>
              <a:uFillTx/>
              <a:latin typeface="Century Gothic" panose="020F0302020204030204"/>
              <a:ea typeface="+mn-ea"/>
              <a:cs typeface="+mn-cs"/>
            </a:endParaRPr>
          </a:p>
        </p:txBody>
      </p:sp>
      <p:sp>
        <p:nvSpPr>
          <p:cNvPr id="93" name="TextBox 92">
            <a:extLst>
              <a:ext uri="{FF2B5EF4-FFF2-40B4-BE49-F238E27FC236}">
                <a16:creationId xmlns:a16="http://schemas.microsoft.com/office/drawing/2014/main" id="{8E5E2506-727A-2E4C-8B5C-9D32E849B539}"/>
              </a:ext>
            </a:extLst>
          </p:cNvPr>
          <p:cNvSpPr txBox="1"/>
          <p:nvPr/>
        </p:nvSpPr>
        <p:spPr>
          <a:xfrm>
            <a:off x="8039736" y="1085228"/>
            <a:ext cx="19601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level</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94" name="TextBox 93">
            <a:extLst>
              <a:ext uri="{FF2B5EF4-FFF2-40B4-BE49-F238E27FC236}">
                <a16:creationId xmlns:a16="http://schemas.microsoft.com/office/drawing/2014/main" id="{FAE389CC-899B-B745-8557-19996FFB1664}"/>
              </a:ext>
            </a:extLst>
          </p:cNvPr>
          <p:cNvSpPr txBox="1"/>
          <p:nvPr/>
        </p:nvSpPr>
        <p:spPr>
          <a:xfrm>
            <a:off x="1449888" y="1084993"/>
            <a:ext cx="19601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[earth]</a:t>
            </a:r>
          </a:p>
        </p:txBody>
      </p:sp>
      <p:sp>
        <p:nvSpPr>
          <p:cNvPr id="95" name="TextBox 94">
            <a:extLst>
              <a:ext uri="{FF2B5EF4-FFF2-40B4-BE49-F238E27FC236}">
                <a16:creationId xmlns:a16="http://schemas.microsoft.com/office/drawing/2014/main" id="{A71A730B-7DF8-8C42-BC54-32806E008254}"/>
              </a:ext>
            </a:extLst>
          </p:cNvPr>
          <p:cNvSpPr txBox="1"/>
          <p:nvPr/>
        </p:nvSpPr>
        <p:spPr>
          <a:xfrm>
            <a:off x="3568626" y="1079115"/>
            <a:ext cx="21258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[custom]</a:t>
            </a:r>
          </a:p>
        </p:txBody>
      </p:sp>
      <p:sp>
        <p:nvSpPr>
          <p:cNvPr id="96" name="TextBox 95">
            <a:extLst>
              <a:ext uri="{FF2B5EF4-FFF2-40B4-BE49-F238E27FC236}">
                <a16:creationId xmlns:a16="http://schemas.microsoft.com/office/drawing/2014/main" id="{A2AA0295-34D6-794B-BB30-A06BFB48BAEC}"/>
              </a:ext>
            </a:extLst>
          </p:cNvPr>
          <p:cNvSpPr txBox="1"/>
          <p:nvPr/>
        </p:nvSpPr>
        <p:spPr>
          <a:xfrm>
            <a:off x="5501623" y="1080087"/>
            <a:ext cx="25728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[somebody]</a:t>
            </a:r>
          </a:p>
        </p:txBody>
      </p:sp>
      <p:sp>
        <p:nvSpPr>
          <p:cNvPr id="97" name="TextBox 96">
            <a:extLst>
              <a:ext uri="{FF2B5EF4-FFF2-40B4-BE49-F238E27FC236}">
                <a16:creationId xmlns:a16="http://schemas.microsoft.com/office/drawing/2014/main" id="{B64599C6-4621-4E49-889F-4434E101CEE5}"/>
              </a:ext>
            </a:extLst>
          </p:cNvPr>
          <p:cNvSpPr txBox="1"/>
          <p:nvPr/>
        </p:nvSpPr>
        <p:spPr>
          <a:xfrm>
            <a:off x="5645321" y="2863216"/>
            <a:ext cx="25229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death</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98" name="TextBox 97">
            <a:extLst>
              <a:ext uri="{FF2B5EF4-FFF2-40B4-BE49-F238E27FC236}">
                <a16:creationId xmlns:a16="http://schemas.microsoft.com/office/drawing/2014/main" id="{CC6F68FD-06C9-7F43-B43C-0690CEE4CEE1}"/>
              </a:ext>
            </a:extLst>
          </p:cNvPr>
          <p:cNvSpPr txBox="1"/>
          <p:nvPr/>
        </p:nvSpPr>
        <p:spPr>
          <a:xfrm>
            <a:off x="8057398" y="2863216"/>
            <a:ext cx="19247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to show</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99" name="TextBox 98">
            <a:extLst>
              <a:ext uri="{FF2B5EF4-FFF2-40B4-BE49-F238E27FC236}">
                <a16:creationId xmlns:a16="http://schemas.microsoft.com/office/drawing/2014/main" id="{9CDBB304-4659-B44D-828F-45ECEBA1239E}"/>
              </a:ext>
            </a:extLst>
          </p:cNvPr>
          <p:cNvSpPr txBox="1"/>
          <p:nvPr/>
        </p:nvSpPr>
        <p:spPr>
          <a:xfrm>
            <a:off x="5853067" y="4754198"/>
            <a:ext cx="21283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community</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4" name="Rounded Rectangle 2">
            <a:extLst>
              <a:ext uri="{FF2B5EF4-FFF2-40B4-BE49-F238E27FC236}">
                <a16:creationId xmlns:a16="http://schemas.microsoft.com/office/drawing/2014/main" id="{83383291-ED30-4EDE-81E2-7C031C566722}"/>
              </a:ext>
            </a:extLst>
          </p:cNvPr>
          <p:cNvSpPr/>
          <p:nvPr/>
        </p:nvSpPr>
        <p:spPr>
          <a:xfrm>
            <a:off x="1386212" y="302845"/>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A</a:t>
            </a:r>
          </a:p>
        </p:txBody>
      </p:sp>
      <p:sp>
        <p:nvSpPr>
          <p:cNvPr id="66" name="Rounded Rectangle 2">
            <a:extLst>
              <a:ext uri="{FF2B5EF4-FFF2-40B4-BE49-F238E27FC236}">
                <a16:creationId xmlns:a16="http://schemas.microsoft.com/office/drawing/2014/main" id="{10BAC3AE-F80C-431A-87D3-9EAB9FA93CFD}"/>
              </a:ext>
            </a:extLst>
          </p:cNvPr>
          <p:cNvSpPr/>
          <p:nvPr/>
        </p:nvSpPr>
        <p:spPr>
          <a:xfrm>
            <a:off x="3602690" y="302845"/>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B</a:t>
            </a:r>
          </a:p>
        </p:txBody>
      </p:sp>
      <p:sp>
        <p:nvSpPr>
          <p:cNvPr id="67" name="Rounded Rectangle 2">
            <a:extLst>
              <a:ext uri="{FF2B5EF4-FFF2-40B4-BE49-F238E27FC236}">
                <a16:creationId xmlns:a16="http://schemas.microsoft.com/office/drawing/2014/main" id="{6A9E2E9B-5A86-464C-AC24-711456193718}"/>
              </a:ext>
            </a:extLst>
          </p:cNvPr>
          <p:cNvSpPr/>
          <p:nvPr/>
        </p:nvSpPr>
        <p:spPr>
          <a:xfrm>
            <a:off x="5770785" y="283970"/>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C</a:t>
            </a:r>
          </a:p>
        </p:txBody>
      </p:sp>
      <p:sp>
        <p:nvSpPr>
          <p:cNvPr id="68" name="Rounded Rectangle 2">
            <a:extLst>
              <a:ext uri="{FF2B5EF4-FFF2-40B4-BE49-F238E27FC236}">
                <a16:creationId xmlns:a16="http://schemas.microsoft.com/office/drawing/2014/main" id="{03B41B14-0197-4FE1-9AAB-34A7ECFA0C2B}"/>
              </a:ext>
            </a:extLst>
          </p:cNvPr>
          <p:cNvSpPr/>
          <p:nvPr/>
        </p:nvSpPr>
        <p:spPr>
          <a:xfrm>
            <a:off x="7967518" y="289794"/>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D</a:t>
            </a:r>
          </a:p>
        </p:txBody>
      </p:sp>
      <p:sp>
        <p:nvSpPr>
          <p:cNvPr id="69" name="Rounded Rectangle 2">
            <a:extLst>
              <a:ext uri="{FF2B5EF4-FFF2-40B4-BE49-F238E27FC236}">
                <a16:creationId xmlns:a16="http://schemas.microsoft.com/office/drawing/2014/main" id="{1205FCBE-E8A1-4172-98A7-DD08E066C996}"/>
              </a:ext>
            </a:extLst>
          </p:cNvPr>
          <p:cNvSpPr/>
          <p:nvPr/>
        </p:nvSpPr>
        <p:spPr>
          <a:xfrm>
            <a:off x="1395333" y="2283549"/>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E</a:t>
            </a:r>
          </a:p>
        </p:txBody>
      </p:sp>
      <p:sp>
        <p:nvSpPr>
          <p:cNvPr id="70" name="Rounded Rectangle 2">
            <a:extLst>
              <a:ext uri="{FF2B5EF4-FFF2-40B4-BE49-F238E27FC236}">
                <a16:creationId xmlns:a16="http://schemas.microsoft.com/office/drawing/2014/main" id="{5A821554-B0B8-4D2E-9861-8C31CEBCF5E6}"/>
              </a:ext>
            </a:extLst>
          </p:cNvPr>
          <p:cNvSpPr/>
          <p:nvPr/>
        </p:nvSpPr>
        <p:spPr>
          <a:xfrm>
            <a:off x="3630977" y="226819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F</a:t>
            </a:r>
          </a:p>
        </p:txBody>
      </p:sp>
      <p:sp>
        <p:nvSpPr>
          <p:cNvPr id="71" name="Rounded Rectangle 2">
            <a:extLst>
              <a:ext uri="{FF2B5EF4-FFF2-40B4-BE49-F238E27FC236}">
                <a16:creationId xmlns:a16="http://schemas.microsoft.com/office/drawing/2014/main" id="{2A611EAB-7FDD-4FBC-8053-23BEC107CEFE}"/>
              </a:ext>
            </a:extLst>
          </p:cNvPr>
          <p:cNvSpPr/>
          <p:nvPr/>
        </p:nvSpPr>
        <p:spPr>
          <a:xfrm>
            <a:off x="5826458" y="223371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G</a:t>
            </a:r>
          </a:p>
        </p:txBody>
      </p:sp>
      <p:sp>
        <p:nvSpPr>
          <p:cNvPr id="72" name="Rounded Rectangle 2">
            <a:extLst>
              <a:ext uri="{FF2B5EF4-FFF2-40B4-BE49-F238E27FC236}">
                <a16:creationId xmlns:a16="http://schemas.microsoft.com/office/drawing/2014/main" id="{8C38A5B9-4832-45CA-B626-D8FEE0770F19}"/>
              </a:ext>
            </a:extLst>
          </p:cNvPr>
          <p:cNvSpPr/>
          <p:nvPr/>
        </p:nvSpPr>
        <p:spPr>
          <a:xfrm>
            <a:off x="7958767" y="2247067"/>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H</a:t>
            </a:r>
          </a:p>
        </p:txBody>
      </p:sp>
      <p:sp>
        <p:nvSpPr>
          <p:cNvPr id="73" name="Rounded Rectangle 2">
            <a:extLst>
              <a:ext uri="{FF2B5EF4-FFF2-40B4-BE49-F238E27FC236}">
                <a16:creationId xmlns:a16="http://schemas.microsoft.com/office/drawing/2014/main" id="{97F917C0-66A3-47BB-839C-3158D1B43754}"/>
              </a:ext>
            </a:extLst>
          </p:cNvPr>
          <p:cNvSpPr/>
          <p:nvPr/>
        </p:nvSpPr>
        <p:spPr>
          <a:xfrm>
            <a:off x="1411367" y="4204812"/>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I</a:t>
            </a:r>
          </a:p>
        </p:txBody>
      </p:sp>
      <p:sp>
        <p:nvSpPr>
          <p:cNvPr id="74" name="Rounded Rectangle 2">
            <a:extLst>
              <a:ext uri="{FF2B5EF4-FFF2-40B4-BE49-F238E27FC236}">
                <a16:creationId xmlns:a16="http://schemas.microsoft.com/office/drawing/2014/main" id="{4947FB0C-AEB0-4EE7-A2B7-176A3EC2B8B8}"/>
              </a:ext>
            </a:extLst>
          </p:cNvPr>
          <p:cNvSpPr/>
          <p:nvPr/>
        </p:nvSpPr>
        <p:spPr>
          <a:xfrm>
            <a:off x="3607328" y="4211309"/>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J</a:t>
            </a:r>
          </a:p>
        </p:txBody>
      </p:sp>
      <p:sp>
        <p:nvSpPr>
          <p:cNvPr id="75" name="Rounded Rectangle 2">
            <a:extLst>
              <a:ext uri="{FF2B5EF4-FFF2-40B4-BE49-F238E27FC236}">
                <a16:creationId xmlns:a16="http://schemas.microsoft.com/office/drawing/2014/main" id="{B8CB0E72-71A7-48C4-BAFA-BBDF6864B3B5}"/>
              </a:ext>
            </a:extLst>
          </p:cNvPr>
          <p:cNvSpPr/>
          <p:nvPr/>
        </p:nvSpPr>
        <p:spPr>
          <a:xfrm>
            <a:off x="5812583" y="4175869"/>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K</a:t>
            </a:r>
          </a:p>
        </p:txBody>
      </p:sp>
      <p:sp>
        <p:nvSpPr>
          <p:cNvPr id="76" name="Rounded Rectangle 2">
            <a:extLst>
              <a:ext uri="{FF2B5EF4-FFF2-40B4-BE49-F238E27FC236}">
                <a16:creationId xmlns:a16="http://schemas.microsoft.com/office/drawing/2014/main" id="{D2D2FA9D-7AE0-4A55-A132-96D5CE081FF9}"/>
              </a:ext>
            </a:extLst>
          </p:cNvPr>
          <p:cNvSpPr/>
          <p:nvPr/>
        </p:nvSpPr>
        <p:spPr>
          <a:xfrm>
            <a:off x="7999251" y="4199957"/>
            <a:ext cx="2041071" cy="187778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tx1"/>
                </a:solidFill>
                <a:effectLst/>
                <a:uLnTx/>
                <a:uFillTx/>
                <a:latin typeface="Century Gothic" panose="020F0302020204030204"/>
                <a:ea typeface="+mn-ea"/>
                <a:cs typeface="+mn-cs"/>
              </a:rPr>
              <a:t>L</a:t>
            </a:r>
          </a:p>
        </p:txBody>
      </p:sp>
      <p:sp>
        <p:nvSpPr>
          <p:cNvPr id="3" name="Rounded Rectangle 2"/>
          <p:cNvSpPr/>
          <p:nvPr/>
        </p:nvSpPr>
        <p:spPr>
          <a:xfrm>
            <a:off x="2482586" y="1914538"/>
            <a:ext cx="6721223" cy="2699657"/>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bg1"/>
                </a:solidFill>
                <a:effectLst/>
                <a:uLnTx/>
                <a:uFillTx/>
                <a:latin typeface="Century Gothic"/>
                <a:ea typeface="+mn-ea"/>
                <a:cs typeface="+mn-cs"/>
              </a:rPr>
              <a:t>¿</a:t>
            </a:r>
            <a:r>
              <a:rPr kumimoji="0" lang="en-GB" sz="3200" b="0" i="0" u="none" strike="noStrike" kern="1200" cap="none" spc="0" normalizeH="0" baseline="0" noProof="0" dirty="0" err="1">
                <a:ln>
                  <a:noFill/>
                </a:ln>
                <a:solidFill>
                  <a:schemeClr val="bg1"/>
                </a:solidFill>
                <a:effectLst/>
                <a:uLnTx/>
                <a:uFillTx/>
                <a:latin typeface="Century Gothic"/>
                <a:ea typeface="+mn-ea"/>
                <a:cs typeface="+mn-cs"/>
              </a:rPr>
              <a:t>Cómo</a:t>
            </a:r>
            <a:r>
              <a:rPr kumimoji="0" lang="en-GB" sz="3200" b="0" i="0" u="none" strike="noStrike" kern="1200" cap="none" spc="0" normalizeH="0" baseline="0" noProof="0" dirty="0">
                <a:ln>
                  <a:noFill/>
                </a:ln>
                <a:solidFill>
                  <a:schemeClr val="bg1"/>
                </a:solidFill>
                <a:effectLst/>
                <a:uLnTx/>
                <a:uFillTx/>
                <a:latin typeface="Century Gothic"/>
                <a:ea typeface="+mn-ea"/>
                <a:cs typeface="+mn-cs"/>
              </a:rPr>
              <a:t> se dice </a:t>
            </a:r>
            <a:r>
              <a:rPr kumimoji="0" lang="en-GB" sz="3200" b="0" i="0" u="none" strike="noStrike" kern="1200" cap="none" spc="0" normalizeH="0" baseline="0" noProof="0" dirty="0" err="1">
                <a:ln>
                  <a:noFill/>
                </a:ln>
                <a:solidFill>
                  <a:schemeClr val="bg1"/>
                </a:solidFill>
                <a:effectLst/>
                <a:uLnTx/>
                <a:uFillTx/>
                <a:latin typeface="Century Gothic"/>
                <a:ea typeface="+mn-ea"/>
                <a:cs typeface="+mn-cs"/>
              </a:rPr>
              <a:t>en</a:t>
            </a:r>
            <a:r>
              <a:rPr kumimoji="0" lang="en-GB" sz="3200" b="0" i="0" u="none" strike="noStrike" kern="1200" cap="none" spc="0" normalizeH="0" baseline="0" noProof="0" dirty="0">
                <a:ln>
                  <a:noFill/>
                </a:ln>
                <a:solidFill>
                  <a:schemeClr val="bg1"/>
                </a:solidFill>
                <a:effectLst/>
                <a:uLnTx/>
                <a:uFillTx/>
                <a:latin typeface="Century Gothic"/>
                <a:ea typeface="+mn-ea"/>
                <a:cs typeface="+mn-cs"/>
              </a:rPr>
              <a:t> </a:t>
            </a:r>
            <a:r>
              <a:rPr kumimoji="0" lang="en-GB" sz="3200" b="0" i="0" u="none" strike="noStrike" kern="1200" cap="none" spc="0" normalizeH="0" baseline="0" noProof="0" dirty="0" err="1">
                <a:ln>
                  <a:noFill/>
                </a:ln>
                <a:solidFill>
                  <a:schemeClr val="bg1"/>
                </a:solidFill>
                <a:effectLst/>
                <a:uLnTx/>
                <a:uFillTx/>
                <a:latin typeface="Century Gothic"/>
                <a:ea typeface="+mn-ea"/>
                <a:cs typeface="+mn-cs"/>
              </a:rPr>
              <a:t>español</a:t>
            </a:r>
            <a:r>
              <a:rPr kumimoji="0" lang="en-GB" sz="3200" b="0" i="0" u="none" strike="noStrike" kern="1200" cap="none" spc="0" normalizeH="0" baseline="0" noProof="0" dirty="0">
                <a:ln>
                  <a:noFill/>
                </a:ln>
                <a:solidFill>
                  <a:schemeClr val="bg1"/>
                </a:solidFill>
                <a:effectLst/>
                <a:uLnTx/>
                <a:uFillTx/>
                <a:latin typeface="Century Gothic"/>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chemeClr val="bg1"/>
                </a:solidFill>
                <a:effectLst/>
                <a:uLnTx/>
                <a:uFillTx/>
                <a:latin typeface="Century Gothic"/>
                <a:ea typeface="+mn-ea"/>
                <a:cs typeface="+mn-cs"/>
              </a:rPr>
              <a:t>¡</a:t>
            </a:r>
            <a:r>
              <a:rPr kumimoji="0" lang="en-GB" sz="3200" b="0" i="0" u="none" strike="noStrike" kern="1200" cap="none" spc="0" normalizeH="0" baseline="0" noProof="0" dirty="0" err="1">
                <a:ln>
                  <a:noFill/>
                </a:ln>
                <a:solidFill>
                  <a:schemeClr val="bg1"/>
                </a:solidFill>
                <a:effectLst/>
                <a:uLnTx/>
                <a:uFillTx/>
                <a:latin typeface="Century Gothic"/>
                <a:ea typeface="+mn-ea"/>
                <a:cs typeface="+mn-cs"/>
              </a:rPr>
              <a:t>Tienes</a:t>
            </a:r>
            <a:r>
              <a:rPr kumimoji="0" lang="en-GB" sz="3200" b="0" i="0" u="none" strike="noStrike" kern="1200" cap="none" spc="0" normalizeH="0" baseline="0" noProof="0" dirty="0">
                <a:ln>
                  <a:noFill/>
                </a:ln>
                <a:solidFill>
                  <a:schemeClr val="bg1"/>
                </a:solidFill>
                <a:effectLst/>
                <a:uLnTx/>
                <a:uFillTx/>
                <a:latin typeface="Century Gothic"/>
                <a:ea typeface="+mn-ea"/>
                <a:cs typeface="+mn-cs"/>
              </a:rPr>
              <a:t> </a:t>
            </a:r>
            <a:r>
              <a:rPr kumimoji="0" lang="en-GB" sz="3200" b="0" i="0" u="none" strike="noStrike" kern="1200" cap="none" spc="0" normalizeH="0" baseline="0" noProof="0" dirty="0" err="1">
                <a:ln>
                  <a:noFill/>
                </a:ln>
                <a:solidFill>
                  <a:schemeClr val="bg1"/>
                </a:solidFill>
                <a:effectLst/>
                <a:uLnTx/>
                <a:uFillTx/>
                <a:latin typeface="Century Gothic"/>
                <a:ea typeface="+mn-ea"/>
                <a:cs typeface="+mn-cs"/>
              </a:rPr>
              <a:t>tres</a:t>
            </a:r>
            <a:r>
              <a:rPr kumimoji="0" lang="en-GB" sz="3200" b="0" i="0" u="none" strike="noStrike" kern="1200" cap="none" spc="0" normalizeH="0" baseline="0" noProof="0" dirty="0">
                <a:ln>
                  <a:noFill/>
                </a:ln>
                <a:solidFill>
                  <a:schemeClr val="bg1"/>
                </a:solidFill>
                <a:effectLst/>
                <a:uLnTx/>
                <a:uFillTx/>
                <a:latin typeface="Century Gothic"/>
                <a:ea typeface="+mn-ea"/>
                <a:cs typeface="+mn-cs"/>
              </a:rPr>
              <a:t> </a:t>
            </a:r>
            <a:r>
              <a:rPr kumimoji="0" lang="en-GB" sz="3200" b="0" i="0" u="none" strike="noStrike" kern="1200" cap="none" spc="0" normalizeH="0" baseline="0" noProof="0" dirty="0" err="1">
                <a:ln>
                  <a:noFill/>
                </a:ln>
                <a:solidFill>
                  <a:schemeClr val="bg1"/>
                </a:solidFill>
                <a:effectLst/>
                <a:uLnTx/>
                <a:uFillTx/>
                <a:latin typeface="Century Gothic"/>
                <a:ea typeface="+mn-ea"/>
                <a:cs typeface="+mn-cs"/>
              </a:rPr>
              <a:t>segundos</a:t>
            </a:r>
            <a:r>
              <a:rPr kumimoji="0" lang="en-GB" sz="3200" b="0" i="0" u="none" strike="noStrike" kern="1200" cap="none" spc="0" normalizeH="0" baseline="0" noProof="0" dirty="0">
                <a:ln>
                  <a:noFill/>
                </a:ln>
                <a:solidFill>
                  <a:schemeClr val="bg1"/>
                </a:solidFill>
                <a:effectLst/>
                <a:uLnTx/>
                <a:uFillTx/>
                <a:latin typeface="Century Gothic"/>
                <a:ea typeface="+mn-ea"/>
                <a:cs typeface="+mn-cs"/>
              </a:rPr>
              <a:t> para </a:t>
            </a:r>
            <a:r>
              <a:rPr kumimoji="0" lang="en-GB" sz="3200" b="0" i="0" u="none" strike="noStrike" kern="1200" cap="none" spc="0" normalizeH="0" baseline="0" noProof="0" dirty="0" err="1">
                <a:ln>
                  <a:noFill/>
                </a:ln>
                <a:solidFill>
                  <a:schemeClr val="bg1"/>
                </a:solidFill>
                <a:effectLst/>
                <a:uLnTx/>
                <a:uFillTx/>
                <a:latin typeface="Century Gothic"/>
                <a:ea typeface="+mn-ea"/>
                <a:cs typeface="+mn-cs"/>
              </a:rPr>
              <a:t>decir</a:t>
            </a:r>
            <a:r>
              <a:rPr kumimoji="0" lang="en-GB" sz="3200" b="0" i="0" u="none" strike="noStrike" kern="1200" cap="none" spc="0" normalizeH="0" baseline="0" noProof="0" dirty="0">
                <a:ln>
                  <a:noFill/>
                </a:ln>
                <a:solidFill>
                  <a:schemeClr val="bg1"/>
                </a:solidFill>
                <a:effectLst/>
                <a:uLnTx/>
                <a:uFillTx/>
                <a:latin typeface="Century Gothic"/>
                <a:ea typeface="+mn-ea"/>
                <a:cs typeface="+mn-cs"/>
              </a:rPr>
              <a:t> la palabra! </a:t>
            </a:r>
          </a:p>
        </p:txBody>
      </p:sp>
    </p:spTree>
    <p:extLst>
      <p:ext uri="{BB962C8B-B14F-4D97-AF65-F5344CB8AC3E}">
        <p14:creationId xmlns:p14="http://schemas.microsoft.com/office/powerpoint/2010/main" val="152511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grpId="0" nodeType="clickEffect">
                                  <p:stCondLst>
                                    <p:cond delay="0"/>
                                  </p:stCondLst>
                                  <p:childTnLst>
                                    <p:set>
                                      <p:cBhvr>
                                        <p:cTn id="10" dur="3000"/>
                                        <p:tgtEl>
                                          <p:spTgt spid="70"/>
                                        </p:tgtEl>
                                        <p:attrNameLst>
                                          <p:attrName>style.opacity</p:attrName>
                                        </p:attrNameLst>
                                      </p:cBhvr>
                                      <p:to>
                                        <p:strVal val="0"/>
                                      </p:to>
                                    </p:set>
                                    <p:animEffect filter="image" prLst="opacity: 0">
                                      <p:cBhvr rctx="IE">
                                        <p:cTn id="11" dur="3000"/>
                                        <p:tgtEl>
                                          <p:spTgt spid="7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mph" presetSubtype="0" grpId="0" nodeType="clickEffect">
                                  <p:stCondLst>
                                    <p:cond delay="0"/>
                                  </p:stCondLst>
                                  <p:childTnLst>
                                    <p:set>
                                      <p:cBhvr>
                                        <p:cTn id="15" dur="3000"/>
                                        <p:tgtEl>
                                          <p:spTgt spid="67"/>
                                        </p:tgtEl>
                                        <p:attrNameLst>
                                          <p:attrName>style.opacity</p:attrName>
                                        </p:attrNameLst>
                                      </p:cBhvr>
                                      <p:to>
                                        <p:strVal val="0"/>
                                      </p:to>
                                    </p:set>
                                    <p:animEffect filter="image" prLst="opacity: 0">
                                      <p:cBhvr rctx="IE">
                                        <p:cTn id="16" dur="300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mph" presetSubtype="0" grpId="0" nodeType="clickEffect">
                                  <p:stCondLst>
                                    <p:cond delay="0"/>
                                  </p:stCondLst>
                                  <p:childTnLst>
                                    <p:set>
                                      <p:cBhvr>
                                        <p:cTn id="20" dur="3000"/>
                                        <p:tgtEl>
                                          <p:spTgt spid="68"/>
                                        </p:tgtEl>
                                        <p:attrNameLst>
                                          <p:attrName>style.opacity</p:attrName>
                                        </p:attrNameLst>
                                      </p:cBhvr>
                                      <p:to>
                                        <p:strVal val="0"/>
                                      </p:to>
                                    </p:set>
                                    <p:animEffect filter="image" prLst="opacity: 0">
                                      <p:cBhvr rctx="IE">
                                        <p:cTn id="21" dur="3000"/>
                                        <p:tgtEl>
                                          <p:spTgt spid="6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mph" presetSubtype="0" grpId="0" nodeType="clickEffect">
                                  <p:stCondLst>
                                    <p:cond delay="0"/>
                                  </p:stCondLst>
                                  <p:childTnLst>
                                    <p:set>
                                      <p:cBhvr>
                                        <p:cTn id="25" dur="3000"/>
                                        <p:tgtEl>
                                          <p:spTgt spid="72"/>
                                        </p:tgtEl>
                                        <p:attrNameLst>
                                          <p:attrName>style.opacity</p:attrName>
                                        </p:attrNameLst>
                                      </p:cBhvr>
                                      <p:to>
                                        <p:strVal val="0"/>
                                      </p:to>
                                    </p:set>
                                    <p:animEffect filter="image" prLst="opacity: 0">
                                      <p:cBhvr rctx="IE">
                                        <p:cTn id="26" dur="3000"/>
                                        <p:tgtEl>
                                          <p:spTgt spid="7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mph" presetSubtype="0" grpId="0" nodeType="clickEffect">
                                  <p:stCondLst>
                                    <p:cond delay="0"/>
                                  </p:stCondLst>
                                  <p:childTnLst>
                                    <p:set>
                                      <p:cBhvr>
                                        <p:cTn id="30" dur="3000"/>
                                        <p:tgtEl>
                                          <p:spTgt spid="76"/>
                                        </p:tgtEl>
                                        <p:attrNameLst>
                                          <p:attrName>style.opacity</p:attrName>
                                        </p:attrNameLst>
                                      </p:cBhvr>
                                      <p:to>
                                        <p:strVal val="0"/>
                                      </p:to>
                                    </p:set>
                                    <p:animEffect filter="image" prLst="opacity: 0">
                                      <p:cBhvr rctx="IE">
                                        <p:cTn id="31" dur="3000"/>
                                        <p:tgtEl>
                                          <p:spTgt spid="76"/>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grpId="0" nodeType="clickEffect">
                                  <p:stCondLst>
                                    <p:cond delay="0"/>
                                  </p:stCondLst>
                                  <p:childTnLst>
                                    <p:set>
                                      <p:cBhvr>
                                        <p:cTn id="35" dur="3000"/>
                                        <p:tgtEl>
                                          <p:spTgt spid="75"/>
                                        </p:tgtEl>
                                        <p:attrNameLst>
                                          <p:attrName>style.opacity</p:attrName>
                                        </p:attrNameLst>
                                      </p:cBhvr>
                                      <p:to>
                                        <p:strVal val="0"/>
                                      </p:to>
                                    </p:set>
                                    <p:animEffect filter="image" prLst="opacity: 0">
                                      <p:cBhvr rctx="IE">
                                        <p:cTn id="36" dur="3000"/>
                                        <p:tgtEl>
                                          <p:spTgt spid="75"/>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mph" presetSubtype="0" grpId="0" nodeType="clickEffect">
                                  <p:stCondLst>
                                    <p:cond delay="0"/>
                                  </p:stCondLst>
                                  <p:childTnLst>
                                    <p:set>
                                      <p:cBhvr>
                                        <p:cTn id="40" dur="3000"/>
                                        <p:tgtEl>
                                          <p:spTgt spid="71"/>
                                        </p:tgtEl>
                                        <p:attrNameLst>
                                          <p:attrName>style.opacity</p:attrName>
                                        </p:attrNameLst>
                                      </p:cBhvr>
                                      <p:to>
                                        <p:strVal val="0"/>
                                      </p:to>
                                    </p:set>
                                    <p:animEffect filter="image" prLst="opacity: 0">
                                      <p:cBhvr rctx="IE">
                                        <p:cTn id="41" dur="3000"/>
                                        <p:tgtEl>
                                          <p:spTgt spid="71"/>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mph" presetSubtype="0" grpId="0" nodeType="clickEffect">
                                  <p:stCondLst>
                                    <p:cond delay="0"/>
                                  </p:stCondLst>
                                  <p:childTnLst>
                                    <p:set>
                                      <p:cBhvr>
                                        <p:cTn id="45" dur="3000"/>
                                        <p:tgtEl>
                                          <p:spTgt spid="74"/>
                                        </p:tgtEl>
                                        <p:attrNameLst>
                                          <p:attrName>style.opacity</p:attrName>
                                        </p:attrNameLst>
                                      </p:cBhvr>
                                      <p:to>
                                        <p:strVal val="0"/>
                                      </p:to>
                                    </p:set>
                                    <p:animEffect filter="image" prLst="opacity: 0">
                                      <p:cBhvr rctx="IE">
                                        <p:cTn id="46" dur="3000"/>
                                        <p:tgtEl>
                                          <p:spTgt spid="74"/>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mph" presetSubtype="0" grpId="0" nodeType="clickEffect">
                                  <p:stCondLst>
                                    <p:cond delay="0"/>
                                  </p:stCondLst>
                                  <p:childTnLst>
                                    <p:set>
                                      <p:cBhvr>
                                        <p:cTn id="50" dur="3000"/>
                                        <p:tgtEl>
                                          <p:spTgt spid="73"/>
                                        </p:tgtEl>
                                        <p:attrNameLst>
                                          <p:attrName>style.opacity</p:attrName>
                                        </p:attrNameLst>
                                      </p:cBhvr>
                                      <p:to>
                                        <p:strVal val="0"/>
                                      </p:to>
                                    </p:set>
                                    <p:animEffect filter="image" prLst="opacity: 0">
                                      <p:cBhvr rctx="IE">
                                        <p:cTn id="51" dur="3000"/>
                                        <p:tgtEl>
                                          <p:spTgt spid="73"/>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mph" presetSubtype="0" grpId="0" nodeType="clickEffect">
                                  <p:stCondLst>
                                    <p:cond delay="0"/>
                                  </p:stCondLst>
                                  <p:childTnLst>
                                    <p:set>
                                      <p:cBhvr>
                                        <p:cTn id="55" dur="3000"/>
                                        <p:tgtEl>
                                          <p:spTgt spid="34"/>
                                        </p:tgtEl>
                                        <p:attrNameLst>
                                          <p:attrName>style.opacity</p:attrName>
                                        </p:attrNameLst>
                                      </p:cBhvr>
                                      <p:to>
                                        <p:strVal val="0"/>
                                      </p:to>
                                    </p:set>
                                    <p:animEffect filter="image" prLst="opacity: 0">
                                      <p:cBhvr rctx="IE">
                                        <p:cTn id="56" dur="3000"/>
                                        <p:tgtEl>
                                          <p:spTgt spid="34"/>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mph" presetSubtype="0" grpId="0" nodeType="clickEffect">
                                  <p:stCondLst>
                                    <p:cond delay="0"/>
                                  </p:stCondLst>
                                  <p:childTnLst>
                                    <p:set>
                                      <p:cBhvr>
                                        <p:cTn id="60" dur="3000"/>
                                        <p:tgtEl>
                                          <p:spTgt spid="66"/>
                                        </p:tgtEl>
                                        <p:attrNameLst>
                                          <p:attrName>style.opacity</p:attrName>
                                        </p:attrNameLst>
                                      </p:cBhvr>
                                      <p:to>
                                        <p:strVal val="0"/>
                                      </p:to>
                                    </p:set>
                                    <p:animEffect filter="image" prLst="opacity: 0">
                                      <p:cBhvr rctx="IE">
                                        <p:cTn id="61" dur="3000"/>
                                        <p:tgtEl>
                                          <p:spTgt spid="66"/>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mph" presetSubtype="0" grpId="0" nodeType="clickEffect">
                                  <p:stCondLst>
                                    <p:cond delay="0"/>
                                  </p:stCondLst>
                                  <p:childTnLst>
                                    <p:set>
                                      <p:cBhvr>
                                        <p:cTn id="65" dur="3000"/>
                                        <p:tgtEl>
                                          <p:spTgt spid="69"/>
                                        </p:tgtEl>
                                        <p:attrNameLst>
                                          <p:attrName>style.opacity</p:attrName>
                                        </p:attrNameLst>
                                      </p:cBhvr>
                                      <p:to>
                                        <p:strVal val="0"/>
                                      </p:to>
                                    </p:set>
                                    <p:animEffect filter="image" prLst="opacity: 0">
                                      <p:cBhvr rctx="IE">
                                        <p:cTn id="66" dur="3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486400" cy="647577"/>
          </a:xfrm>
        </p:spPr>
        <p:txBody>
          <a:bodyPr>
            <a:normAutofit/>
          </a:bodyPr>
          <a:lstStyle/>
          <a:p>
            <a:r>
              <a:rPr lang="en-GB" sz="2400" b="1" dirty="0">
                <a:solidFill>
                  <a:schemeClr val="bg1"/>
                </a:solidFill>
              </a:rPr>
              <a:t>Talking about body parts</a:t>
            </a:r>
            <a:r>
              <a:rPr lang="en-GB" sz="2400" dirty="0">
                <a:solidFill>
                  <a:schemeClr val="bg1"/>
                </a:solidFill>
              </a:rPr>
              <a:t> </a:t>
            </a:r>
          </a:p>
        </p:txBody>
      </p:sp>
      <p:sp>
        <p:nvSpPr>
          <p:cNvPr id="5" name="TextBox 4">
            <a:extLst>
              <a:ext uri="{FF2B5EF4-FFF2-40B4-BE49-F238E27FC236}">
                <a16:creationId xmlns:a16="http://schemas.microsoft.com/office/drawing/2014/main" id="{3CC80B4A-8FB9-5141-8C3B-F7B756E6597D}"/>
              </a:ext>
            </a:extLst>
          </p:cNvPr>
          <p:cNvSpPr txBox="1"/>
          <p:nvPr/>
        </p:nvSpPr>
        <p:spPr>
          <a:xfrm>
            <a:off x="307622" y="1359536"/>
            <a:ext cx="12179653" cy="434030"/>
          </a:xfrm>
          <a:prstGeom prst="rect">
            <a:avLst/>
          </a:prstGeom>
          <a:noFill/>
        </p:spPr>
        <p:txBody>
          <a:bodyPr wrap="square" rtlCol="0">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Century Gothic"/>
                <a:ea typeface="+mn-ea"/>
                <a:cs typeface="+mn-cs"/>
              </a:rPr>
              <a:t>In English, we say, for example, ‘I am lowering </a:t>
            </a:r>
            <a:r>
              <a:rPr kumimoji="0" lang="en-US" sz="2200" b="1" i="0" u="none" strike="noStrike" kern="1200" cap="none" spc="0" normalizeH="0" baseline="0" noProof="0">
                <a:ln>
                  <a:noFill/>
                </a:ln>
                <a:effectLst/>
                <a:uLnTx/>
                <a:uFillTx/>
                <a:latin typeface="Century Gothic"/>
                <a:ea typeface="+mn-ea"/>
                <a:cs typeface="+mn-cs"/>
              </a:rPr>
              <a:t>my</a:t>
            </a:r>
            <a:r>
              <a:rPr kumimoji="0" lang="en-US" sz="2200" b="0" i="0" u="none" strike="noStrike" kern="1200" cap="none" spc="0" normalizeH="0" baseline="0" noProof="0">
                <a:ln>
                  <a:noFill/>
                </a:ln>
                <a:effectLst/>
                <a:uLnTx/>
                <a:uFillTx/>
                <a:latin typeface="Century Gothic"/>
                <a:ea typeface="+mn-ea"/>
                <a:cs typeface="+mn-cs"/>
              </a:rPr>
              <a:t> arm’ or ‘She</a:t>
            </a:r>
            <a:r>
              <a:rPr kumimoji="0" lang="en-US" sz="2200" b="1" i="0" u="none" strike="noStrike" kern="1200" cap="none" spc="0" normalizeH="0" baseline="0" noProof="0">
                <a:ln>
                  <a:noFill/>
                </a:ln>
                <a:effectLst/>
                <a:uLnTx/>
                <a:uFillTx/>
                <a:latin typeface="Century Gothic"/>
                <a:ea typeface="+mn-ea"/>
                <a:cs typeface="+mn-cs"/>
              </a:rPr>
              <a:t> </a:t>
            </a:r>
            <a:r>
              <a:rPr kumimoji="0" lang="en-US" sz="2200" b="0" i="0" u="none" strike="noStrike" kern="1200" cap="none" spc="0" normalizeH="0" baseline="0" noProof="0">
                <a:ln>
                  <a:noFill/>
                </a:ln>
                <a:effectLst/>
                <a:uLnTx/>
                <a:uFillTx/>
                <a:latin typeface="Century Gothic"/>
                <a:ea typeface="+mn-ea"/>
                <a:cs typeface="+mn-cs"/>
              </a:rPr>
              <a:t>is raising </a:t>
            </a:r>
            <a:r>
              <a:rPr kumimoji="0" lang="en-US" sz="2200" b="1" i="0" u="none" strike="noStrike" kern="1200" cap="none" spc="0" normalizeH="0" baseline="0" noProof="0">
                <a:ln>
                  <a:noFill/>
                </a:ln>
                <a:effectLst/>
                <a:uLnTx/>
                <a:uFillTx/>
                <a:latin typeface="Century Gothic"/>
                <a:ea typeface="+mn-ea"/>
                <a:cs typeface="+mn-cs"/>
              </a:rPr>
              <a:t>her</a:t>
            </a:r>
            <a:r>
              <a:rPr kumimoji="0" lang="en-US" sz="2200" b="0" i="0" u="none" strike="noStrike" kern="1200" cap="none" spc="0" normalizeH="0" baseline="0" noProof="0">
                <a:ln>
                  <a:noFill/>
                </a:ln>
                <a:effectLst/>
                <a:uLnTx/>
                <a:uFillTx/>
                <a:latin typeface="Century Gothic"/>
                <a:ea typeface="+mn-ea"/>
                <a:cs typeface="+mn-cs"/>
              </a:rPr>
              <a:t> leg’.</a:t>
            </a:r>
            <a:endParaRPr kumimoji="0" lang="en-US" sz="2200" b="0" i="0" u="none" strike="noStrike" kern="1200" cap="none" spc="0" normalizeH="0" baseline="0" noProof="0" dirty="0">
              <a:ln>
                <a:noFill/>
              </a:ln>
              <a:effectLst/>
              <a:uLnTx/>
              <a:uFillTx/>
              <a:latin typeface="Century Gothic"/>
              <a:ea typeface="+mn-ea"/>
              <a:cs typeface="+mn-cs"/>
            </a:endParaRPr>
          </a:p>
        </p:txBody>
      </p:sp>
      <p:sp>
        <p:nvSpPr>
          <p:cNvPr id="7" name="TextBox 6"/>
          <p:cNvSpPr txBox="1"/>
          <p:nvPr/>
        </p:nvSpPr>
        <p:spPr>
          <a:xfrm>
            <a:off x="4703586" y="2946893"/>
            <a:ext cx="44534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Century Gothic"/>
                <a:ea typeface="+mn-ea"/>
                <a:cs typeface="+mn-cs"/>
              </a:rPr>
              <a:t>I am raising </a:t>
            </a:r>
            <a:r>
              <a:rPr kumimoji="0" lang="en-US" sz="2200" b="1" i="0" u="none" strike="noStrike" kern="1200" cap="none" spc="0" normalizeH="0" baseline="0" noProof="0">
                <a:ln>
                  <a:noFill/>
                </a:ln>
                <a:effectLst/>
                <a:uLnTx/>
                <a:uFillTx/>
                <a:latin typeface="Century Gothic"/>
                <a:ea typeface="+mn-ea"/>
                <a:cs typeface="+mn-cs"/>
              </a:rPr>
              <a:t>my hands</a:t>
            </a:r>
            <a:r>
              <a:rPr kumimoji="0" lang="en-US" sz="2200" b="0" i="0" u="none" strike="noStrike" kern="1200" cap="none" spc="0" normalizeH="0" baseline="0" noProof="0">
                <a:ln>
                  <a:noFill/>
                </a:ln>
                <a:effectLst/>
                <a:uLnTx/>
                <a:uFillTx/>
                <a:latin typeface="Century Gothic"/>
                <a:ea typeface="+mn-ea"/>
                <a:cs typeface="+mn-cs"/>
              </a:rPr>
              <a:t>.</a:t>
            </a:r>
            <a:endParaRPr kumimoji="0" lang="en-US" sz="2200" b="0" i="0" u="none" strike="noStrike" kern="1200" cap="none" spc="0" normalizeH="0" baseline="0" noProof="0" dirty="0">
              <a:ln>
                <a:noFill/>
              </a:ln>
              <a:effectLst/>
              <a:uLnTx/>
              <a:uFillTx/>
              <a:latin typeface="Century Gothic"/>
              <a:ea typeface="+mn-ea"/>
              <a:cs typeface="+mn-cs"/>
            </a:endParaRPr>
          </a:p>
        </p:txBody>
      </p:sp>
      <p:sp>
        <p:nvSpPr>
          <p:cNvPr id="8" name="TextBox 7"/>
          <p:cNvSpPr txBox="1"/>
          <p:nvPr/>
        </p:nvSpPr>
        <p:spPr>
          <a:xfrm>
            <a:off x="307622" y="2161931"/>
            <a:ext cx="12479464"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a:ea typeface="+mn-ea"/>
                <a:cs typeface="+mn-cs"/>
              </a:rPr>
              <a:t>However, in Spanish, the definite article (e.g. el, la) is often used for body parts.</a:t>
            </a:r>
          </a:p>
        </p:txBody>
      </p:sp>
      <p:sp>
        <p:nvSpPr>
          <p:cNvPr id="10" name="TextBox 9"/>
          <p:cNvSpPr txBox="1"/>
          <p:nvPr/>
        </p:nvSpPr>
        <p:spPr>
          <a:xfrm>
            <a:off x="307621" y="2946893"/>
            <a:ext cx="43959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effectLst/>
                <a:uLnTx/>
                <a:uFillTx/>
                <a:latin typeface="Century Gothic"/>
                <a:ea typeface="+mn-ea"/>
                <a:cs typeface="+mn-cs"/>
              </a:rPr>
              <a:t>Estoy</a:t>
            </a:r>
            <a:r>
              <a:rPr kumimoji="0" lang="en-US" sz="2200" b="0" i="0" u="none" strike="noStrike" kern="1200" cap="none" spc="0" normalizeH="0" baseline="0" noProof="0" dirty="0">
                <a:ln>
                  <a:noFill/>
                </a:ln>
                <a:effectLst/>
                <a:uLnTx/>
                <a:uFillTx/>
                <a:latin typeface="Century Gothic"/>
                <a:ea typeface="+mn-ea"/>
                <a:cs typeface="+mn-cs"/>
              </a:rPr>
              <a:t> </a:t>
            </a:r>
            <a:r>
              <a:rPr kumimoji="0" lang="en-US" sz="2200" b="0" i="0" u="none" strike="noStrike" kern="1200" cap="none" spc="0" normalizeH="0" baseline="0" noProof="0" dirty="0" err="1">
                <a:ln>
                  <a:noFill/>
                </a:ln>
                <a:effectLst/>
                <a:uLnTx/>
                <a:uFillTx/>
                <a:latin typeface="Century Gothic"/>
                <a:ea typeface="+mn-ea"/>
                <a:cs typeface="+mn-cs"/>
              </a:rPr>
              <a:t>levantando</a:t>
            </a:r>
            <a:r>
              <a:rPr kumimoji="0" lang="en-US" sz="2200" b="0" i="0" u="none" strike="noStrike" kern="1200" cap="none" spc="0" normalizeH="0" baseline="0" noProof="0" dirty="0">
                <a:ln>
                  <a:noFill/>
                </a:ln>
                <a:effectLst/>
                <a:uLnTx/>
                <a:uFillTx/>
                <a:latin typeface="Century Gothic"/>
                <a:ea typeface="+mn-ea"/>
                <a:cs typeface="+mn-cs"/>
              </a:rPr>
              <a:t> </a:t>
            </a:r>
            <a:r>
              <a:rPr kumimoji="0" lang="en-US" sz="2200" b="1" i="0" u="none" strike="noStrike" kern="1200" cap="none" spc="0" normalizeH="0" baseline="0" noProof="0" dirty="0">
                <a:ln>
                  <a:noFill/>
                </a:ln>
                <a:effectLst/>
                <a:uLnTx/>
                <a:uFillTx/>
                <a:latin typeface="Century Gothic"/>
                <a:ea typeface="+mn-ea"/>
                <a:cs typeface="+mn-cs"/>
              </a:rPr>
              <a:t>las manos</a:t>
            </a:r>
            <a:r>
              <a:rPr kumimoji="0" lang="en-US" sz="2200" b="0" i="0" u="none" strike="noStrike" kern="1200" cap="none" spc="0" normalizeH="0" baseline="0" noProof="0" dirty="0">
                <a:ln>
                  <a:noFill/>
                </a:ln>
                <a:effectLst/>
                <a:uLnTx/>
                <a:uFillTx/>
                <a:latin typeface="Century Gothic"/>
                <a:ea typeface="+mn-ea"/>
                <a:cs typeface="+mn-cs"/>
              </a:rPr>
              <a:t>.</a:t>
            </a:r>
          </a:p>
        </p:txBody>
      </p:sp>
      <p:sp>
        <p:nvSpPr>
          <p:cNvPr id="11" name="TextBox 10"/>
          <p:cNvSpPr txBox="1"/>
          <p:nvPr/>
        </p:nvSpPr>
        <p:spPr>
          <a:xfrm>
            <a:off x="307622" y="3689357"/>
            <a:ext cx="38548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effectLst/>
                <a:uLnTx/>
                <a:uFillTx/>
                <a:latin typeface="Century Gothic"/>
                <a:ea typeface="+mn-ea"/>
                <a:cs typeface="+mn-cs"/>
              </a:rPr>
              <a:t>Está</a:t>
            </a:r>
            <a:r>
              <a:rPr kumimoji="0" lang="en-US" sz="2200" b="0" i="0" u="none" strike="noStrike" kern="1200" cap="none" spc="0" normalizeH="0" baseline="0" noProof="0" dirty="0">
                <a:ln>
                  <a:noFill/>
                </a:ln>
                <a:effectLst/>
                <a:uLnTx/>
                <a:uFillTx/>
                <a:latin typeface="Century Gothic"/>
                <a:ea typeface="+mn-ea"/>
                <a:cs typeface="+mn-cs"/>
              </a:rPr>
              <a:t> </a:t>
            </a:r>
            <a:r>
              <a:rPr kumimoji="0" lang="en-US" sz="2200" b="0" i="0" u="none" strike="noStrike" kern="1200" cap="none" spc="0" normalizeH="0" baseline="0" noProof="0" dirty="0" err="1">
                <a:ln>
                  <a:noFill/>
                </a:ln>
                <a:effectLst/>
                <a:uLnTx/>
                <a:uFillTx/>
                <a:latin typeface="Century Gothic"/>
                <a:ea typeface="+mn-ea"/>
                <a:cs typeface="+mn-cs"/>
              </a:rPr>
              <a:t>bajando</a:t>
            </a:r>
            <a:r>
              <a:rPr kumimoji="0" lang="en-US" sz="2200" b="0" i="0" u="none" strike="noStrike" kern="1200" cap="none" spc="0" normalizeH="0" baseline="0" noProof="0" dirty="0">
                <a:ln>
                  <a:noFill/>
                </a:ln>
                <a:effectLst/>
                <a:uLnTx/>
                <a:uFillTx/>
                <a:latin typeface="Century Gothic"/>
                <a:ea typeface="+mn-ea"/>
                <a:cs typeface="+mn-cs"/>
              </a:rPr>
              <a:t> </a:t>
            </a:r>
            <a:r>
              <a:rPr kumimoji="0" lang="en-US" sz="2200" b="1" i="0" u="none" strike="noStrike" kern="1200" cap="none" spc="0" normalizeH="0" baseline="0" noProof="0" dirty="0">
                <a:ln>
                  <a:noFill/>
                </a:ln>
                <a:effectLst/>
                <a:uLnTx/>
                <a:uFillTx/>
                <a:latin typeface="Century Gothic"/>
                <a:ea typeface="+mn-ea"/>
                <a:cs typeface="+mn-cs"/>
              </a:rPr>
              <a:t>la cabeza</a:t>
            </a:r>
            <a:r>
              <a:rPr kumimoji="0" lang="en-US" sz="2200" b="0" i="0" u="none" strike="noStrike" kern="1200" cap="none" spc="0" normalizeH="0" baseline="0" noProof="0" dirty="0">
                <a:ln>
                  <a:noFill/>
                </a:ln>
                <a:effectLst/>
                <a:uLnTx/>
                <a:uFillTx/>
                <a:latin typeface="Century Gothic"/>
                <a:ea typeface="+mn-ea"/>
                <a:cs typeface="+mn-cs"/>
              </a:rPr>
              <a:t>.</a:t>
            </a:r>
          </a:p>
        </p:txBody>
      </p:sp>
      <p:sp>
        <p:nvSpPr>
          <p:cNvPr id="12" name="TextBox 11"/>
          <p:cNvSpPr txBox="1"/>
          <p:nvPr/>
        </p:nvSpPr>
        <p:spPr>
          <a:xfrm>
            <a:off x="4703585" y="3689356"/>
            <a:ext cx="44534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a:ea typeface="+mn-ea"/>
                <a:cs typeface="+mn-cs"/>
              </a:rPr>
              <a:t>S/he is lowering </a:t>
            </a:r>
            <a:r>
              <a:rPr kumimoji="0" lang="en-US" sz="2200" b="1" i="0" u="none" strike="noStrike" kern="1200" cap="none" spc="0" normalizeH="0" baseline="0" noProof="0" dirty="0">
                <a:ln>
                  <a:noFill/>
                </a:ln>
                <a:effectLst/>
                <a:uLnTx/>
                <a:uFillTx/>
                <a:latin typeface="Century Gothic"/>
                <a:ea typeface="+mn-ea"/>
                <a:cs typeface="+mn-cs"/>
              </a:rPr>
              <a:t>her head</a:t>
            </a:r>
            <a:r>
              <a:rPr kumimoji="0" lang="en-US" sz="2200" b="0" i="0" u="none" strike="noStrike" kern="1200" cap="none" spc="0" normalizeH="0" baseline="0" noProof="0" dirty="0">
                <a:ln>
                  <a:noFill/>
                </a:ln>
                <a:effectLst/>
                <a:uLnTx/>
                <a:uFillTx/>
                <a:latin typeface="Century Gothic"/>
                <a:ea typeface="+mn-ea"/>
                <a:cs typeface="+mn-cs"/>
              </a:rPr>
              <a:t>.</a:t>
            </a:r>
          </a:p>
        </p:txBody>
      </p:sp>
      <p:pic>
        <p:nvPicPr>
          <p:cNvPr id="13" name="Picture 12" descr="leg.jpe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399095" y="4559947"/>
            <a:ext cx="1044926" cy="1204932"/>
          </a:xfrm>
          <a:prstGeom prst="rect">
            <a:avLst/>
          </a:prstGeom>
        </p:spPr>
      </p:pic>
      <p:sp>
        <p:nvSpPr>
          <p:cNvPr id="17"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p:cNvSpPr txBox="1"/>
          <p:nvPr/>
        </p:nvSpPr>
        <p:spPr>
          <a:xfrm>
            <a:off x="307622" y="4474318"/>
            <a:ext cx="77030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a:ea typeface="+mn-ea"/>
                <a:cs typeface="+mn-cs"/>
              </a:rPr>
              <a:t>You can still use ‘un’ or ‘una’ if you want to say ‘one’.</a:t>
            </a:r>
          </a:p>
        </p:txBody>
      </p:sp>
      <p:sp>
        <p:nvSpPr>
          <p:cNvPr id="19" name="TextBox 18"/>
          <p:cNvSpPr txBox="1"/>
          <p:nvPr/>
        </p:nvSpPr>
        <p:spPr>
          <a:xfrm>
            <a:off x="304337" y="5216782"/>
            <a:ext cx="38548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effectLst/>
                <a:uLnTx/>
                <a:uFillTx/>
                <a:latin typeface="Century Gothic"/>
                <a:ea typeface="+mn-ea"/>
                <a:cs typeface="+mn-cs"/>
              </a:rPr>
              <a:t>Está</a:t>
            </a:r>
            <a:r>
              <a:rPr kumimoji="0" lang="en-US" sz="2200" b="0" i="0" u="none" strike="noStrike" kern="1200" cap="none" spc="0" normalizeH="0" baseline="0" noProof="0" dirty="0">
                <a:ln>
                  <a:noFill/>
                </a:ln>
                <a:effectLst/>
                <a:uLnTx/>
                <a:uFillTx/>
                <a:latin typeface="Century Gothic"/>
                <a:ea typeface="+mn-ea"/>
                <a:cs typeface="+mn-cs"/>
              </a:rPr>
              <a:t> </a:t>
            </a:r>
            <a:r>
              <a:rPr kumimoji="0" lang="en-US" sz="2200" b="0" i="0" u="none" strike="noStrike" kern="1200" cap="none" spc="0" normalizeH="0" baseline="0" noProof="0" dirty="0" err="1">
                <a:ln>
                  <a:noFill/>
                </a:ln>
                <a:effectLst/>
                <a:uLnTx/>
                <a:uFillTx/>
                <a:latin typeface="Century Gothic"/>
                <a:ea typeface="+mn-ea"/>
                <a:cs typeface="+mn-cs"/>
              </a:rPr>
              <a:t>bajando</a:t>
            </a:r>
            <a:r>
              <a:rPr kumimoji="0" lang="en-US" sz="2200" b="0" i="0" u="none" strike="noStrike" kern="1200" cap="none" spc="0" normalizeH="0" baseline="0" noProof="0" dirty="0">
                <a:ln>
                  <a:noFill/>
                </a:ln>
                <a:effectLst/>
                <a:uLnTx/>
                <a:uFillTx/>
                <a:latin typeface="Century Gothic"/>
                <a:ea typeface="+mn-ea"/>
                <a:cs typeface="+mn-cs"/>
              </a:rPr>
              <a:t> </a:t>
            </a:r>
            <a:r>
              <a:rPr kumimoji="0" lang="en-US" sz="2200" b="1" i="0" u="none" strike="noStrike" kern="1200" cap="none" spc="0" normalizeH="0" baseline="0" noProof="0" dirty="0">
                <a:ln>
                  <a:noFill/>
                </a:ln>
                <a:effectLst/>
                <a:uLnTx/>
                <a:uFillTx/>
                <a:latin typeface="Century Gothic"/>
                <a:ea typeface="+mn-ea"/>
                <a:cs typeface="+mn-cs"/>
              </a:rPr>
              <a:t>un pie</a:t>
            </a:r>
            <a:r>
              <a:rPr kumimoji="0" lang="en-US" sz="2200" b="0" i="0" u="none" strike="noStrike" kern="1200" cap="none" spc="0" normalizeH="0" baseline="0" noProof="0" dirty="0">
                <a:ln>
                  <a:noFill/>
                </a:ln>
                <a:effectLst/>
                <a:uLnTx/>
                <a:uFillTx/>
                <a:latin typeface="Century Gothic"/>
                <a:ea typeface="+mn-ea"/>
                <a:cs typeface="+mn-cs"/>
              </a:rPr>
              <a:t>.</a:t>
            </a:r>
          </a:p>
        </p:txBody>
      </p:sp>
      <p:sp>
        <p:nvSpPr>
          <p:cNvPr id="20" name="TextBox 19"/>
          <p:cNvSpPr txBox="1"/>
          <p:nvPr/>
        </p:nvSpPr>
        <p:spPr>
          <a:xfrm>
            <a:off x="4703584" y="5216781"/>
            <a:ext cx="385480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a:ea typeface="+mn-ea"/>
                <a:cs typeface="+mn-cs"/>
              </a:rPr>
              <a:t>S/he is lowering </a:t>
            </a:r>
            <a:r>
              <a:rPr kumimoji="0" lang="en-US" sz="2200" b="1" i="0" u="none" strike="noStrike" kern="1200" cap="none" spc="0" normalizeH="0" baseline="0" noProof="0" dirty="0">
                <a:ln>
                  <a:noFill/>
                </a:ln>
                <a:effectLst/>
                <a:uLnTx/>
                <a:uFillTx/>
                <a:latin typeface="Century Gothic"/>
                <a:ea typeface="+mn-ea"/>
                <a:cs typeface="+mn-cs"/>
              </a:rPr>
              <a:t>one foot</a:t>
            </a:r>
            <a:r>
              <a:rPr kumimoji="0" lang="en-US" sz="2200" b="0" i="0" u="none" strike="noStrike" kern="1200" cap="none" spc="0" normalizeH="0" baseline="0" noProof="0" dirty="0">
                <a:ln>
                  <a:noFill/>
                </a:ln>
                <a:effectLst/>
                <a:uLnTx/>
                <a:uFillTx/>
                <a:latin typeface="Century Gothic"/>
                <a:ea typeface="+mn-ea"/>
                <a:cs typeface="+mn-cs"/>
              </a:rPr>
              <a:t>.</a:t>
            </a:r>
          </a:p>
        </p:txBody>
      </p:sp>
      <p:pic>
        <p:nvPicPr>
          <p:cNvPr id="1028" name="Picture 4" descr="two hands up art - Clip Art Library">
            <a:extLst>
              <a:ext uri="{FF2B5EF4-FFF2-40B4-BE49-F238E27FC236}">
                <a16:creationId xmlns:a16="http://schemas.microsoft.com/office/drawing/2014/main" id="{36F98E60-A190-384B-8A9A-EA444F27A5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9095" y="2652575"/>
            <a:ext cx="1260884" cy="133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006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p:bldP spid="19" grpId="0"/>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06B396CD-40F0-45BC-BF99-1D132DFCAFF3}"/>
              </a:ext>
            </a:extLst>
          </p:cNvPr>
          <p:cNvSpPr/>
          <p:nvPr/>
        </p:nvSpPr>
        <p:spPr>
          <a:xfrm>
            <a:off x="762846" y="2669804"/>
            <a:ext cx="11286216" cy="481140"/>
          </a:xfrm>
          <a:prstGeom prst="round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sym typeface="Arial"/>
            </a:endParaRPr>
          </a:p>
        </p:txBody>
      </p:sp>
      <p:sp>
        <p:nvSpPr>
          <p:cNvPr id="21" name="TextBox 20">
            <a:extLst>
              <a:ext uri="{FF2B5EF4-FFF2-40B4-BE49-F238E27FC236}">
                <a16:creationId xmlns:a16="http://schemas.microsoft.com/office/drawing/2014/main" id="{BD776AD1-2E7A-46F5-A9E9-D3AD42D1596B}"/>
              </a:ext>
            </a:extLst>
          </p:cNvPr>
          <p:cNvSpPr txBox="1"/>
          <p:nvPr/>
        </p:nvSpPr>
        <p:spPr>
          <a:xfrm>
            <a:off x="754131" y="2576463"/>
            <a:ext cx="10114222" cy="5758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El instructor se </a:t>
            </a:r>
            <a:r>
              <a:rPr kumimoji="0" lang="en-GB" sz="2400" b="0"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levanta</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y </a:t>
            </a:r>
            <a:r>
              <a:rPr kumimoji="0" lang="en-GB" sz="2400" b="1"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muestra</a:t>
            </a:r>
            <a:r>
              <a:rPr kumimoji="0" lang="en-GB" sz="2400" b="1"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cómo</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mover los </a:t>
            </a:r>
            <a:r>
              <a:rPr kumimoji="0" lang="en-GB" sz="2400" b="1"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brazos</a:t>
            </a:r>
            <a:r>
              <a:rPr kumimoji="0" lang="en-GB" sz="2400" b="1"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a:t>
            </a:r>
            <a:endParaRPr kumimoji="0" lang="en-GB" sz="2400" b="1" i="0" u="none" strike="noStrike" kern="1200" cap="none" spc="0" normalizeH="0" baseline="0" noProof="0" dirty="0">
              <a:ln>
                <a:noFill/>
              </a:ln>
              <a:effectLst/>
              <a:uLnTx/>
              <a:uFillTx/>
              <a:latin typeface="Century Gothic" panose="020B0502020202020204" pitchFamily="34" charset="0"/>
              <a:ea typeface="+mn-ea"/>
              <a:cs typeface="Arial"/>
              <a:sym typeface="Arial"/>
            </a:endParaRPr>
          </a:p>
        </p:txBody>
      </p:sp>
      <p:sp>
        <p:nvSpPr>
          <p:cNvPr id="14" name="Rectangle: Rounded Corners 13">
            <a:extLst>
              <a:ext uri="{FF2B5EF4-FFF2-40B4-BE49-F238E27FC236}">
                <a16:creationId xmlns:a16="http://schemas.microsoft.com/office/drawing/2014/main" id="{F0417789-267E-4833-86C1-68347DBB6794}"/>
              </a:ext>
            </a:extLst>
          </p:cNvPr>
          <p:cNvSpPr/>
          <p:nvPr/>
        </p:nvSpPr>
        <p:spPr>
          <a:xfrm>
            <a:off x="762846" y="1681308"/>
            <a:ext cx="11286216" cy="570597"/>
          </a:xfrm>
          <a:prstGeom prst="round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sym typeface="Arial"/>
            </a:endParaRPr>
          </a:p>
        </p:txBody>
      </p:sp>
      <p:sp>
        <p:nvSpPr>
          <p:cNvPr id="2" name="Title 1"/>
          <p:cNvSpPr>
            <a:spLocks noGrp="1"/>
          </p:cNvSpPr>
          <p:nvPr>
            <p:ph type="title"/>
          </p:nvPr>
        </p:nvSpPr>
        <p:spPr/>
        <p:txBody>
          <a:bodyPr>
            <a:normAutofit/>
          </a:bodyPr>
          <a:lstStyle/>
          <a:p>
            <a:r>
              <a:rPr lang="en-GB" sz="3200" b="1" dirty="0" err="1">
                <a:solidFill>
                  <a:schemeClr val="bg1"/>
                </a:solidFill>
              </a:rPr>
              <a:t>Estar</a:t>
            </a:r>
            <a:r>
              <a:rPr lang="en-GB" sz="3200" b="1" dirty="0">
                <a:solidFill>
                  <a:schemeClr val="bg1"/>
                </a:solidFill>
              </a:rPr>
              <a:t> </a:t>
            </a:r>
            <a:r>
              <a:rPr lang="en-GB" sz="3200" b="1" dirty="0" err="1">
                <a:solidFill>
                  <a:schemeClr val="bg1"/>
                </a:solidFill>
              </a:rPr>
              <a:t>en</a:t>
            </a:r>
            <a:r>
              <a:rPr lang="en-GB" sz="3200" b="1" dirty="0">
                <a:solidFill>
                  <a:schemeClr val="bg1"/>
                </a:solidFill>
              </a:rPr>
              <a:t> forma</a:t>
            </a:r>
          </a:p>
        </p:txBody>
      </p:sp>
      <p:sp>
        <p:nvSpPr>
          <p:cNvPr id="8" name="Rounded Rectangle 11">
            <a:extLst>
              <a:ext uri="{FF2B5EF4-FFF2-40B4-BE49-F238E27FC236}">
                <a16:creationId xmlns:a16="http://schemas.microsoft.com/office/drawing/2014/main" id="{A316DD52-7894-4A75-969C-CA0645DA2978}"/>
              </a:ext>
            </a:extLst>
          </p:cNvPr>
          <p:cNvSpPr/>
          <p:nvPr/>
        </p:nvSpPr>
        <p:spPr>
          <a:xfrm>
            <a:off x="9945110" y="258166"/>
            <a:ext cx="198303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Arial"/>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Arial"/>
            </a:endParaRPr>
          </a:p>
        </p:txBody>
      </p:sp>
      <p:sp>
        <p:nvSpPr>
          <p:cNvPr id="7" name="TextBox 6">
            <a:extLst>
              <a:ext uri="{FF2B5EF4-FFF2-40B4-BE49-F238E27FC236}">
                <a16:creationId xmlns:a16="http://schemas.microsoft.com/office/drawing/2014/main" id="{17090588-4274-4C63-AFD9-BC7B86549998}"/>
              </a:ext>
            </a:extLst>
          </p:cNvPr>
          <p:cNvSpPr txBox="1"/>
          <p:nvPr/>
        </p:nvSpPr>
        <p:spPr>
          <a:xfrm>
            <a:off x="-1" y="1023245"/>
            <a:ext cx="11714541" cy="5758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Completa</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las </a:t>
            </a:r>
            <a:r>
              <a:rPr kumimoji="0" lang="en-GB" sz="2400" b="0"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frases</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de una </a:t>
            </a:r>
            <a:r>
              <a:rPr kumimoji="0" lang="en-GB" sz="2400" b="0"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clase</a:t>
            </a:r>
            <a:r>
              <a:rPr kumimoji="0" lang="en-GB" sz="2400" b="0" i="0" u="none" strike="noStrike" kern="0" cap="none" spc="0" normalizeH="0" noProof="0" dirty="0">
                <a:ln>
                  <a:noFill/>
                </a:ln>
                <a:effectLst/>
                <a:uLnTx/>
                <a:uFillTx/>
                <a:latin typeface="Century Gothic" panose="020B0502020202020204" pitchFamily="34" charset="0"/>
                <a:ea typeface="+mn-ea"/>
                <a:cs typeface="Arial"/>
                <a:sym typeface="Wingdings" panose="05000000000000000000" pitchFamily="2" charset="2"/>
              </a:rPr>
              <a:t> de </a:t>
            </a:r>
            <a:r>
              <a:rPr kumimoji="0" lang="en-GB" sz="2400" b="0" i="0" u="none" strike="noStrike" kern="0" cap="none" spc="0" normalizeH="0" noProof="0" dirty="0" err="1">
                <a:ln>
                  <a:noFill/>
                </a:ln>
                <a:effectLst/>
                <a:uLnTx/>
                <a:uFillTx/>
                <a:latin typeface="Century Gothic" panose="020B0502020202020204" pitchFamily="34" charset="0"/>
                <a:ea typeface="+mn-ea"/>
                <a:cs typeface="Arial"/>
                <a:sym typeface="Wingdings" panose="05000000000000000000" pitchFamily="2" charset="2"/>
              </a:rPr>
              <a:t>ejercicio</a:t>
            </a:r>
            <a:r>
              <a:rPr kumimoji="0" lang="en-GB" sz="2400" b="0" i="0" u="none" strike="noStrike" kern="0" cap="none" spc="0" normalizeH="0" noProof="0" dirty="0">
                <a:ln>
                  <a:noFill/>
                </a:ln>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en</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español</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y </a:t>
            </a:r>
            <a:r>
              <a:rPr kumimoji="0" lang="en-GB" sz="2400" b="0"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en</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inglés</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a:t>
            </a:r>
            <a:endParaRPr kumimoji="0" lang="en-GB" sz="2400" b="1" i="0" u="none" strike="noStrike" kern="1200" cap="none" spc="0" normalizeH="0" baseline="0" noProof="0" dirty="0">
              <a:ln>
                <a:noFill/>
              </a:ln>
              <a:effectLst/>
              <a:uLnTx/>
              <a:uFillTx/>
              <a:latin typeface="Century Gothic" panose="020B0502020202020204" pitchFamily="34" charset="0"/>
              <a:ea typeface="+mn-ea"/>
              <a:cs typeface="Arial"/>
              <a:sym typeface="Arial"/>
            </a:endParaRPr>
          </a:p>
        </p:txBody>
      </p:sp>
      <p:sp>
        <p:nvSpPr>
          <p:cNvPr id="9" name="Action Button: Custom 17">
            <a:hlinkClick r:id="" action="ppaction://noaction" highlightClick="1">
              <a:snd r:embed="rId3" name="1 El instructor dice.wav"/>
            </a:hlinkClick>
            <a:extLst>
              <a:ext uri="{FF2B5EF4-FFF2-40B4-BE49-F238E27FC236}">
                <a16:creationId xmlns:a16="http://schemas.microsoft.com/office/drawing/2014/main" id="{5C0A2323-2814-4398-9D6C-FA54601D02BD}"/>
              </a:ext>
            </a:extLst>
          </p:cNvPr>
          <p:cNvSpPr/>
          <p:nvPr/>
        </p:nvSpPr>
        <p:spPr>
          <a:xfrm>
            <a:off x="142938" y="1712576"/>
            <a:ext cx="414926" cy="366847"/>
          </a:xfrm>
          <a:prstGeom prst="actionButtonBlank">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1</a:t>
            </a:r>
          </a:p>
        </p:txBody>
      </p:sp>
      <p:sp>
        <p:nvSpPr>
          <p:cNvPr id="12" name="TextBox 11">
            <a:extLst>
              <a:ext uri="{FF2B5EF4-FFF2-40B4-BE49-F238E27FC236}">
                <a16:creationId xmlns:a16="http://schemas.microsoft.com/office/drawing/2014/main" id="{BED62A14-87D1-4178-8319-504EC5077374}"/>
              </a:ext>
            </a:extLst>
          </p:cNvPr>
          <p:cNvSpPr txBox="1"/>
          <p:nvPr/>
        </p:nvSpPr>
        <p:spPr>
          <a:xfrm>
            <a:off x="621481" y="1561517"/>
            <a:ext cx="10798999" cy="5758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El instructor dice: “¡la </a:t>
            </a:r>
            <a:r>
              <a:rPr kumimoji="0" lang="en-GB" sz="2400" b="0"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clase</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va</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a </a:t>
            </a:r>
            <a:r>
              <a:rPr kumimoji="0" lang="en-GB" sz="2400" b="0"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empezar</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a:t>
            </a:r>
            <a:r>
              <a:rPr kumimoji="0" lang="en-GB" sz="2400" b="1"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ahora</a:t>
            </a:r>
            <a:r>
              <a:rPr kumimoji="0" lang="en-GB" sz="2400" b="1"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a:t>
            </a:r>
            <a:r>
              <a:rPr kumimoji="0" lang="en-GB" sz="2400" b="1"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mismo</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Luego</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a:t>
            </a:r>
            <a:r>
              <a:rPr kumimoji="0" lang="en-GB" sz="2400" b="1"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salta</a:t>
            </a:r>
            <a:r>
              <a:rPr kumimoji="0" lang="en-GB" sz="2400" b="1"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Arial"/>
              <a:sym typeface="Arial"/>
            </a:endParaRPr>
          </a:p>
        </p:txBody>
      </p:sp>
      <p:sp>
        <p:nvSpPr>
          <p:cNvPr id="13" name="TextBox 12">
            <a:extLst>
              <a:ext uri="{FF2B5EF4-FFF2-40B4-BE49-F238E27FC236}">
                <a16:creationId xmlns:a16="http://schemas.microsoft.com/office/drawing/2014/main" id="{FA6112BD-F3A4-4C00-94F9-C6495D60E573}"/>
              </a:ext>
            </a:extLst>
          </p:cNvPr>
          <p:cNvSpPr txBox="1"/>
          <p:nvPr/>
        </p:nvSpPr>
        <p:spPr>
          <a:xfrm>
            <a:off x="771520" y="2064987"/>
            <a:ext cx="10713915" cy="5761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1200" cap="none" spc="0" normalizeH="0" baseline="0" noProof="0" dirty="0">
                <a:ln>
                  <a:noFill/>
                </a:ln>
                <a:effectLst/>
                <a:uLnTx/>
                <a:uFillTx/>
                <a:latin typeface="Century Gothic" panose="020B0502020202020204" pitchFamily="34" charset="0"/>
                <a:ea typeface="+mn-ea"/>
                <a:cs typeface="Arial"/>
                <a:sym typeface="Arial"/>
              </a:rPr>
              <a:t>The </a:t>
            </a:r>
            <a:r>
              <a:rPr kumimoji="0" lang="en-GB" sz="2400" b="0" i="1" u="none" strike="noStrike" kern="1200" cap="none" spc="0" normalizeH="0" baseline="0" noProof="0" dirty="0" err="1">
                <a:ln>
                  <a:noFill/>
                </a:ln>
                <a:effectLst/>
                <a:uLnTx/>
                <a:uFillTx/>
                <a:latin typeface="Century Gothic" panose="020B0502020202020204" pitchFamily="34" charset="0"/>
                <a:ea typeface="+mn-ea"/>
                <a:cs typeface="Arial"/>
                <a:sym typeface="Arial"/>
              </a:rPr>
              <a:t>instructo</a:t>
            </a:r>
            <a:r>
              <a:rPr kumimoji="0" lang="en-GB" sz="2400" b="0" i="1" u="none" strike="noStrike" kern="1200" cap="none" spc="0" normalizeH="0" baseline="0" noProof="0" dirty="0">
                <a:ln>
                  <a:noFill/>
                </a:ln>
                <a:effectLst/>
                <a:uLnTx/>
                <a:uFillTx/>
                <a:latin typeface="Century Gothic" panose="020B0502020202020204" pitchFamily="34" charset="0"/>
                <a:ea typeface="+mn-ea"/>
                <a:cs typeface="Arial"/>
                <a:sym typeface="Arial"/>
              </a:rPr>
              <a:t>r says, “the class is going to start right now! Then he jumps.</a:t>
            </a:r>
          </a:p>
        </p:txBody>
      </p:sp>
      <p:sp>
        <p:nvSpPr>
          <p:cNvPr id="4" name="Rectangle: Rounded Corners 3">
            <a:extLst>
              <a:ext uri="{FF2B5EF4-FFF2-40B4-BE49-F238E27FC236}">
                <a16:creationId xmlns:a16="http://schemas.microsoft.com/office/drawing/2014/main" id="{897EF248-CDD9-4478-BC54-15FE1E832937}"/>
              </a:ext>
            </a:extLst>
          </p:cNvPr>
          <p:cNvSpPr/>
          <p:nvPr/>
        </p:nvSpPr>
        <p:spPr>
          <a:xfrm>
            <a:off x="10172352" y="1740249"/>
            <a:ext cx="800447"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Tw Cen MT" panose="020B0602020104020603"/>
                <a:ea typeface="+mn-ea"/>
                <a:cs typeface="+mn-cs"/>
                <a:sym typeface="Arial"/>
              </a:rPr>
              <a:t>_____</a:t>
            </a:r>
          </a:p>
        </p:txBody>
      </p:sp>
      <p:sp>
        <p:nvSpPr>
          <p:cNvPr id="16" name="Rectangle: Rounded Corners 15">
            <a:extLst>
              <a:ext uri="{FF2B5EF4-FFF2-40B4-BE49-F238E27FC236}">
                <a16:creationId xmlns:a16="http://schemas.microsoft.com/office/drawing/2014/main" id="{236F1FC3-7280-4198-95F6-357C809377A1}"/>
              </a:ext>
            </a:extLst>
          </p:cNvPr>
          <p:cNvSpPr/>
          <p:nvPr/>
        </p:nvSpPr>
        <p:spPr>
          <a:xfrm>
            <a:off x="6877239" y="1706446"/>
            <a:ext cx="2055746"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chemeClr val="tx1"/>
                </a:solidFill>
                <a:effectLst/>
                <a:uLnTx/>
                <a:uFillTx/>
                <a:latin typeface="Tw Cen MT" panose="020B0602020104020603"/>
                <a:ea typeface="+mn-ea"/>
                <a:cs typeface="+mn-cs"/>
                <a:sym typeface="Arial"/>
              </a:rPr>
              <a:t>_______________</a:t>
            </a:r>
          </a:p>
        </p:txBody>
      </p:sp>
      <p:sp>
        <p:nvSpPr>
          <p:cNvPr id="17" name="Action Button: Custom 17">
            <a:hlinkClick r:id="" action="ppaction://noaction" highlightClick="1">
              <a:snd r:embed="rId4" name="2 El instructor se levanta.wav"/>
            </a:hlinkClick>
            <a:extLst>
              <a:ext uri="{FF2B5EF4-FFF2-40B4-BE49-F238E27FC236}">
                <a16:creationId xmlns:a16="http://schemas.microsoft.com/office/drawing/2014/main" id="{A3AB0EF2-BC8F-4541-A982-3AEA04799AF6}"/>
              </a:ext>
            </a:extLst>
          </p:cNvPr>
          <p:cNvSpPr/>
          <p:nvPr/>
        </p:nvSpPr>
        <p:spPr>
          <a:xfrm>
            <a:off x="142938" y="2729499"/>
            <a:ext cx="414926" cy="366847"/>
          </a:xfrm>
          <a:prstGeom prst="actionButtonBlank">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2</a:t>
            </a:r>
          </a:p>
        </p:txBody>
      </p:sp>
      <p:sp>
        <p:nvSpPr>
          <p:cNvPr id="18" name="Action Button: Custom 17">
            <a:hlinkClick r:id="" action="ppaction://noaction" highlightClick="1">
              <a:snd r:embed="rId5" name="3 En el segundo ejercicio.wav"/>
            </a:hlinkClick>
            <a:extLst>
              <a:ext uri="{FF2B5EF4-FFF2-40B4-BE49-F238E27FC236}">
                <a16:creationId xmlns:a16="http://schemas.microsoft.com/office/drawing/2014/main" id="{78B527B5-1212-4EB5-BA61-3C764995C896}"/>
              </a:ext>
            </a:extLst>
          </p:cNvPr>
          <p:cNvSpPr/>
          <p:nvPr/>
        </p:nvSpPr>
        <p:spPr>
          <a:xfrm>
            <a:off x="142938" y="3630047"/>
            <a:ext cx="414926" cy="366847"/>
          </a:xfrm>
          <a:prstGeom prst="actionButtonBlank">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3</a:t>
            </a:r>
          </a:p>
        </p:txBody>
      </p:sp>
      <p:sp>
        <p:nvSpPr>
          <p:cNvPr id="19" name="Action Button: Custom 17">
            <a:hlinkClick r:id="" action="ppaction://noaction" highlightClick="1">
              <a:snd r:embed="rId6" name="4 Finalmente.wav"/>
            </a:hlinkClick>
            <a:extLst>
              <a:ext uri="{FF2B5EF4-FFF2-40B4-BE49-F238E27FC236}">
                <a16:creationId xmlns:a16="http://schemas.microsoft.com/office/drawing/2014/main" id="{8BCF1F22-A15E-4E12-AF32-107FD2E7EFFA}"/>
              </a:ext>
            </a:extLst>
          </p:cNvPr>
          <p:cNvSpPr/>
          <p:nvPr/>
        </p:nvSpPr>
        <p:spPr>
          <a:xfrm>
            <a:off x="142938" y="4646970"/>
            <a:ext cx="414926" cy="366847"/>
          </a:xfrm>
          <a:prstGeom prst="actionButtonBlank">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4</a:t>
            </a:r>
          </a:p>
        </p:txBody>
      </p:sp>
      <p:sp>
        <p:nvSpPr>
          <p:cNvPr id="20" name="Action Button: Custom 17">
            <a:hlinkClick r:id="" action="ppaction://noaction" highlightClick="1">
              <a:snd r:embed="rId7" name="5 El instructor.wav"/>
            </a:hlinkClick>
            <a:extLst>
              <a:ext uri="{FF2B5EF4-FFF2-40B4-BE49-F238E27FC236}">
                <a16:creationId xmlns:a16="http://schemas.microsoft.com/office/drawing/2014/main" id="{F3D2F723-1DDD-42F6-8DEC-B9E66D22BD65}"/>
              </a:ext>
            </a:extLst>
          </p:cNvPr>
          <p:cNvSpPr/>
          <p:nvPr/>
        </p:nvSpPr>
        <p:spPr>
          <a:xfrm>
            <a:off x="142938" y="5642771"/>
            <a:ext cx="414926" cy="366847"/>
          </a:xfrm>
          <a:prstGeom prst="actionButtonBlank">
            <a:avLst/>
          </a:prstGeom>
          <a:solidFill>
            <a:schemeClr val="bg2"/>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sym typeface="Arial"/>
              </a:rPr>
              <a:t>5</a:t>
            </a:r>
          </a:p>
        </p:txBody>
      </p:sp>
      <p:sp>
        <p:nvSpPr>
          <p:cNvPr id="23" name="Rectangle: Rounded Corners 22">
            <a:extLst>
              <a:ext uri="{FF2B5EF4-FFF2-40B4-BE49-F238E27FC236}">
                <a16:creationId xmlns:a16="http://schemas.microsoft.com/office/drawing/2014/main" id="{B4D324B3-289D-4C61-974E-1BC225F7E84F}"/>
              </a:ext>
            </a:extLst>
          </p:cNvPr>
          <p:cNvSpPr/>
          <p:nvPr/>
        </p:nvSpPr>
        <p:spPr>
          <a:xfrm>
            <a:off x="739610" y="3618622"/>
            <a:ext cx="11347941" cy="542072"/>
          </a:xfrm>
          <a:prstGeom prst="round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sym typeface="Arial"/>
            </a:endParaRPr>
          </a:p>
        </p:txBody>
      </p:sp>
      <p:sp>
        <p:nvSpPr>
          <p:cNvPr id="24" name="Rectangle: Rounded Corners 23">
            <a:extLst>
              <a:ext uri="{FF2B5EF4-FFF2-40B4-BE49-F238E27FC236}">
                <a16:creationId xmlns:a16="http://schemas.microsoft.com/office/drawing/2014/main" id="{7BA3EFA5-70CE-40E0-95E3-2EEDA76D06A0}"/>
              </a:ext>
            </a:extLst>
          </p:cNvPr>
          <p:cNvSpPr/>
          <p:nvPr/>
        </p:nvSpPr>
        <p:spPr>
          <a:xfrm>
            <a:off x="797549" y="5531150"/>
            <a:ext cx="11353617" cy="478468"/>
          </a:xfrm>
          <a:prstGeom prst="round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chemeClr val="tx1"/>
              </a:solidFill>
              <a:effectLst/>
              <a:uLnTx/>
              <a:uFillTx/>
              <a:latin typeface="Tw Cen MT" panose="020B0602020104020603"/>
              <a:ea typeface="+mn-ea"/>
              <a:cs typeface="+mn-cs"/>
              <a:sym typeface="Arial"/>
            </a:endParaRPr>
          </a:p>
        </p:txBody>
      </p:sp>
      <p:sp>
        <p:nvSpPr>
          <p:cNvPr id="25" name="TextBox 24">
            <a:extLst>
              <a:ext uri="{FF2B5EF4-FFF2-40B4-BE49-F238E27FC236}">
                <a16:creationId xmlns:a16="http://schemas.microsoft.com/office/drawing/2014/main" id="{8AAB343F-2B61-4588-963D-8DFBAFEB3201}"/>
              </a:ext>
            </a:extLst>
          </p:cNvPr>
          <p:cNvSpPr txBox="1"/>
          <p:nvPr/>
        </p:nvSpPr>
        <p:spPr>
          <a:xfrm>
            <a:off x="739610" y="3012891"/>
            <a:ext cx="11347942" cy="5757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The instructor gets up and shows how to move their arms.</a:t>
            </a:r>
            <a:endParaRPr kumimoji="0" lang="en-GB" sz="2400" b="1" i="1" u="none" strike="noStrike" kern="1200" cap="none" spc="0" normalizeH="0" baseline="0" noProof="0" dirty="0">
              <a:ln>
                <a:noFill/>
              </a:ln>
              <a:effectLst/>
              <a:uLnTx/>
              <a:uFillTx/>
              <a:latin typeface="Century Gothic" panose="020B0502020202020204" pitchFamily="34" charset="0"/>
              <a:ea typeface="+mn-ea"/>
              <a:cs typeface="Arial"/>
              <a:sym typeface="Arial"/>
            </a:endParaRPr>
          </a:p>
        </p:txBody>
      </p:sp>
      <p:sp>
        <p:nvSpPr>
          <p:cNvPr id="29" name="Rectangle: Rounded Corners 28">
            <a:extLst>
              <a:ext uri="{FF2B5EF4-FFF2-40B4-BE49-F238E27FC236}">
                <a16:creationId xmlns:a16="http://schemas.microsoft.com/office/drawing/2014/main" id="{E0CC8854-6837-47B7-9542-C30DD232462D}"/>
              </a:ext>
            </a:extLst>
          </p:cNvPr>
          <p:cNvSpPr/>
          <p:nvPr/>
        </p:nvSpPr>
        <p:spPr>
          <a:xfrm>
            <a:off x="2799335" y="3162429"/>
            <a:ext cx="1211698" cy="3749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Tw Cen MT" panose="020B0602020104020603"/>
                <a:ea typeface="+mn-ea"/>
                <a:cs typeface="+mn-cs"/>
                <a:sym typeface="Arial"/>
              </a:rPr>
              <a:t>________</a:t>
            </a:r>
          </a:p>
        </p:txBody>
      </p:sp>
      <p:sp>
        <p:nvSpPr>
          <p:cNvPr id="30" name="TextBox 29">
            <a:extLst>
              <a:ext uri="{FF2B5EF4-FFF2-40B4-BE49-F238E27FC236}">
                <a16:creationId xmlns:a16="http://schemas.microsoft.com/office/drawing/2014/main" id="{DE62C207-3885-4AF1-BEC3-9C4C6149C5CE}"/>
              </a:ext>
            </a:extLst>
          </p:cNvPr>
          <p:cNvSpPr txBox="1"/>
          <p:nvPr/>
        </p:nvSpPr>
        <p:spPr>
          <a:xfrm>
            <a:off x="679664" y="3511416"/>
            <a:ext cx="11589386" cy="5758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En</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el </a:t>
            </a:r>
            <a:r>
              <a:rPr kumimoji="0" lang="en-GB" sz="2400" b="0"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segundo</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ejercicio</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los </a:t>
            </a:r>
            <a:r>
              <a:rPr kumimoji="0" lang="en-GB" sz="2400" b="0"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participantes</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a:t>
            </a:r>
            <a:r>
              <a:rPr kumimoji="0" lang="en-GB" sz="2400" b="1"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levantan</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y </a:t>
            </a:r>
            <a:r>
              <a:rPr kumimoji="0" lang="en-GB" sz="2400" b="1"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bajan</a:t>
            </a:r>
            <a:r>
              <a:rPr kumimoji="0" lang="en-GB" sz="2400" b="1"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la </a:t>
            </a:r>
            <a:r>
              <a:rPr kumimoji="0" lang="en-GB" sz="2400" b="0"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pierna</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derecha</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Arial"/>
              <a:sym typeface="Arial"/>
            </a:endParaRPr>
          </a:p>
        </p:txBody>
      </p:sp>
      <p:sp>
        <p:nvSpPr>
          <p:cNvPr id="31" name="Rectangle: Rounded Corners 30">
            <a:extLst>
              <a:ext uri="{FF2B5EF4-FFF2-40B4-BE49-F238E27FC236}">
                <a16:creationId xmlns:a16="http://schemas.microsoft.com/office/drawing/2014/main" id="{A968C52C-B5FA-480D-A663-3C64D0F14D28}"/>
              </a:ext>
            </a:extLst>
          </p:cNvPr>
          <p:cNvSpPr/>
          <p:nvPr/>
        </p:nvSpPr>
        <p:spPr>
          <a:xfrm>
            <a:off x="8331385" y="3679266"/>
            <a:ext cx="1016504"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Tw Cen MT" panose="020B0602020104020603"/>
                <a:ea typeface="+mn-ea"/>
                <a:cs typeface="+mn-cs"/>
                <a:sym typeface="Arial"/>
              </a:rPr>
              <a:t>_____</a:t>
            </a:r>
          </a:p>
        </p:txBody>
      </p:sp>
      <p:sp>
        <p:nvSpPr>
          <p:cNvPr id="32" name="TextBox 31">
            <a:extLst>
              <a:ext uri="{FF2B5EF4-FFF2-40B4-BE49-F238E27FC236}">
                <a16:creationId xmlns:a16="http://schemas.microsoft.com/office/drawing/2014/main" id="{39C06D24-FAB3-4FFE-B16C-4220526F4521}"/>
              </a:ext>
            </a:extLst>
          </p:cNvPr>
          <p:cNvSpPr txBox="1"/>
          <p:nvPr/>
        </p:nvSpPr>
        <p:spPr>
          <a:xfrm>
            <a:off x="739610" y="3988116"/>
            <a:ext cx="10593812" cy="57573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In the second exercise the participants raise and lower the right leg.</a:t>
            </a:r>
            <a:endParaRPr kumimoji="0" lang="en-GB" sz="2400" b="1" i="1" u="none" strike="noStrike" kern="1200" cap="none" spc="0" normalizeH="0" baseline="0" noProof="0" dirty="0">
              <a:ln>
                <a:noFill/>
              </a:ln>
              <a:effectLst/>
              <a:uLnTx/>
              <a:uFillTx/>
              <a:latin typeface="Century Gothic" panose="020B0502020202020204" pitchFamily="34" charset="0"/>
              <a:ea typeface="+mn-ea"/>
              <a:cs typeface="Arial"/>
              <a:sym typeface="Arial"/>
            </a:endParaRPr>
          </a:p>
        </p:txBody>
      </p:sp>
      <p:sp>
        <p:nvSpPr>
          <p:cNvPr id="33" name="Rectangle: Rounded Corners 32">
            <a:extLst>
              <a:ext uri="{FF2B5EF4-FFF2-40B4-BE49-F238E27FC236}">
                <a16:creationId xmlns:a16="http://schemas.microsoft.com/office/drawing/2014/main" id="{C3350AA8-D22C-4EF1-855A-5A8640453740}"/>
              </a:ext>
            </a:extLst>
          </p:cNvPr>
          <p:cNvSpPr/>
          <p:nvPr/>
        </p:nvSpPr>
        <p:spPr>
          <a:xfrm>
            <a:off x="10188468" y="4179959"/>
            <a:ext cx="1014679" cy="4583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Tw Cen MT" panose="020B0602020104020603"/>
                <a:ea typeface="+mn-ea"/>
                <a:cs typeface="+mn-cs"/>
                <a:sym typeface="Arial"/>
              </a:rPr>
              <a:t>_____ .</a:t>
            </a:r>
          </a:p>
        </p:txBody>
      </p:sp>
      <p:sp>
        <p:nvSpPr>
          <p:cNvPr id="34" name="Rectangle: Rounded Corners 33">
            <a:extLst>
              <a:ext uri="{FF2B5EF4-FFF2-40B4-BE49-F238E27FC236}">
                <a16:creationId xmlns:a16="http://schemas.microsoft.com/office/drawing/2014/main" id="{DED2CAEF-5754-4667-B836-3AC6F5D93777}"/>
              </a:ext>
            </a:extLst>
          </p:cNvPr>
          <p:cNvSpPr/>
          <p:nvPr/>
        </p:nvSpPr>
        <p:spPr>
          <a:xfrm>
            <a:off x="757393" y="4589596"/>
            <a:ext cx="11330158" cy="514069"/>
          </a:xfrm>
          <a:prstGeom prst="roundRect">
            <a:avLst/>
          </a:prstGeom>
          <a:solidFill>
            <a:schemeClr val="accent4">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tx1"/>
              </a:solidFill>
              <a:effectLst/>
              <a:uLnTx/>
              <a:uFillTx/>
              <a:latin typeface="Tw Cen MT" panose="020B0602020104020603"/>
              <a:ea typeface="+mn-ea"/>
              <a:cs typeface="+mn-cs"/>
              <a:sym typeface="Arial"/>
            </a:endParaRPr>
          </a:p>
        </p:txBody>
      </p:sp>
      <p:sp>
        <p:nvSpPr>
          <p:cNvPr id="35" name="TextBox 34">
            <a:extLst>
              <a:ext uri="{FF2B5EF4-FFF2-40B4-BE49-F238E27FC236}">
                <a16:creationId xmlns:a16="http://schemas.microsoft.com/office/drawing/2014/main" id="{42073EC3-4474-40B8-BA39-B4E9EC2537DF}"/>
              </a:ext>
            </a:extLst>
          </p:cNvPr>
          <p:cNvSpPr txBox="1"/>
          <p:nvPr/>
        </p:nvSpPr>
        <p:spPr>
          <a:xfrm>
            <a:off x="739610" y="4496916"/>
            <a:ext cx="10974931" cy="5758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Finalmente</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a:t>
            </a:r>
            <a:r>
              <a:rPr kumimoji="0" lang="en-GB" sz="2400" b="0"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corren</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a:t>
            </a:r>
            <a:r>
              <a:rPr kumimoji="0" lang="en-GB" sz="2400" b="1"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tocan</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la pared con la </a:t>
            </a:r>
            <a:r>
              <a:rPr kumimoji="0" lang="en-GB" sz="2400" b="1"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mano</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y </a:t>
            </a:r>
            <a:r>
              <a:rPr kumimoji="0" lang="en-GB" sz="2400" b="0"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vuelven</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 al </a:t>
            </a:r>
            <a:r>
              <a:rPr kumimoji="0" lang="en-GB" sz="2400" b="0" i="0" u="none" strike="noStrike" kern="0" cap="none" spc="0" normalizeH="0" baseline="0" noProof="0" dirty="0" err="1">
                <a:ln>
                  <a:noFill/>
                </a:ln>
                <a:effectLst/>
                <a:uLnTx/>
                <a:uFillTx/>
                <a:latin typeface="Century Gothic" panose="020B0502020202020204" pitchFamily="34" charset="0"/>
                <a:ea typeface="+mn-ea"/>
                <a:cs typeface="Arial"/>
                <a:sym typeface="Wingdings" panose="05000000000000000000" pitchFamily="2" charset="2"/>
              </a:rPr>
              <a:t>grupo</a:t>
            </a:r>
            <a:r>
              <a:rPr kumimoji="0" lang="en-GB" sz="2400" b="0" i="0"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a:t>
            </a:r>
            <a:endParaRPr kumimoji="0" lang="en-GB" sz="2400" b="0" i="0" u="none" strike="noStrike" kern="1200" cap="none" spc="0" normalizeH="0" baseline="0" noProof="0" dirty="0">
              <a:ln>
                <a:noFill/>
              </a:ln>
              <a:effectLst/>
              <a:uLnTx/>
              <a:uFillTx/>
              <a:latin typeface="Century Gothic" panose="020B0502020202020204" pitchFamily="34" charset="0"/>
              <a:ea typeface="+mn-ea"/>
              <a:cs typeface="Arial"/>
              <a:sym typeface="Arial"/>
            </a:endParaRPr>
          </a:p>
        </p:txBody>
      </p:sp>
      <p:sp>
        <p:nvSpPr>
          <p:cNvPr id="36" name="TextBox 35">
            <a:extLst>
              <a:ext uri="{FF2B5EF4-FFF2-40B4-BE49-F238E27FC236}">
                <a16:creationId xmlns:a16="http://schemas.microsoft.com/office/drawing/2014/main" id="{7BD25258-7301-426A-BBC5-5B65B708D461}"/>
              </a:ext>
            </a:extLst>
          </p:cNvPr>
          <p:cNvSpPr txBox="1"/>
          <p:nvPr/>
        </p:nvSpPr>
        <p:spPr>
          <a:xfrm>
            <a:off x="858578" y="4924143"/>
            <a:ext cx="12531473" cy="5761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Finally, they run, touch the wall with their hand and return to the group.</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38" name="TextBox 37">
            <a:extLst>
              <a:ext uri="{FF2B5EF4-FFF2-40B4-BE49-F238E27FC236}">
                <a16:creationId xmlns:a16="http://schemas.microsoft.com/office/drawing/2014/main" id="{3C61F651-497A-4EE9-9296-1F4458665942}"/>
              </a:ext>
            </a:extLst>
          </p:cNvPr>
          <p:cNvSpPr txBox="1"/>
          <p:nvPr/>
        </p:nvSpPr>
        <p:spPr>
          <a:xfrm>
            <a:off x="739610" y="5846149"/>
            <a:ext cx="11529440" cy="5761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1" u="none" strike="noStrike" kern="0" cap="none" spc="0" normalizeH="0" baseline="0" noProof="0" dirty="0">
                <a:ln>
                  <a:noFill/>
                </a:ln>
                <a:effectLst/>
                <a:uLnTx/>
                <a:uFillTx/>
                <a:latin typeface="Century Gothic" panose="020B0502020202020204" pitchFamily="34" charset="0"/>
                <a:ea typeface="+mn-ea"/>
                <a:cs typeface="Arial"/>
                <a:sym typeface="Wingdings" panose="05000000000000000000" pitchFamily="2" charset="2"/>
              </a:rPr>
              <a:t>The instructor always records the class to show the video to the participants.</a:t>
            </a:r>
            <a:endParaRPr kumimoji="0" lang="en-GB" sz="2400" b="0" i="1" u="none" strike="noStrike" kern="1200" cap="none" spc="0" normalizeH="0" baseline="0" noProof="0" dirty="0">
              <a:ln>
                <a:noFill/>
              </a:ln>
              <a:effectLst/>
              <a:uLnTx/>
              <a:uFillTx/>
              <a:latin typeface="Century Gothic" panose="020B0502020202020204" pitchFamily="34" charset="0"/>
              <a:ea typeface="+mn-ea"/>
              <a:cs typeface="Arial"/>
              <a:sym typeface="Arial"/>
            </a:endParaRPr>
          </a:p>
        </p:txBody>
      </p:sp>
      <p:sp>
        <p:nvSpPr>
          <p:cNvPr id="39" name="Rectangle: Rounded Corners 38">
            <a:extLst>
              <a:ext uri="{FF2B5EF4-FFF2-40B4-BE49-F238E27FC236}">
                <a16:creationId xmlns:a16="http://schemas.microsoft.com/office/drawing/2014/main" id="{0A90429B-F0F4-461F-BCA1-129B921413BB}"/>
              </a:ext>
            </a:extLst>
          </p:cNvPr>
          <p:cNvSpPr/>
          <p:nvPr/>
        </p:nvSpPr>
        <p:spPr>
          <a:xfrm>
            <a:off x="3575142" y="4646991"/>
            <a:ext cx="1014679"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Tw Cen MT" panose="020B0602020104020603"/>
                <a:ea typeface="+mn-ea"/>
                <a:cs typeface="+mn-cs"/>
                <a:sym typeface="Arial"/>
              </a:rPr>
              <a:t>______</a:t>
            </a:r>
          </a:p>
        </p:txBody>
      </p:sp>
      <p:sp>
        <p:nvSpPr>
          <p:cNvPr id="47" name="Rectangle: Rounded Corners 3">
            <a:extLst>
              <a:ext uri="{FF2B5EF4-FFF2-40B4-BE49-F238E27FC236}">
                <a16:creationId xmlns:a16="http://schemas.microsoft.com/office/drawing/2014/main" id="{897EF248-CDD9-4478-BC54-15FE1E832937}"/>
              </a:ext>
            </a:extLst>
          </p:cNvPr>
          <p:cNvSpPr/>
          <p:nvPr/>
        </p:nvSpPr>
        <p:spPr>
          <a:xfrm>
            <a:off x="6729188" y="2266522"/>
            <a:ext cx="700566" cy="35996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Tw Cen MT" panose="020B0602020104020603"/>
                <a:ea typeface="+mn-ea"/>
                <a:cs typeface="+mn-cs"/>
                <a:sym typeface="Arial"/>
              </a:rPr>
              <a:t>____</a:t>
            </a:r>
          </a:p>
        </p:txBody>
      </p:sp>
      <p:sp>
        <p:nvSpPr>
          <p:cNvPr id="48" name="Rectangle: Rounded Corners 38">
            <a:extLst>
              <a:ext uri="{FF2B5EF4-FFF2-40B4-BE49-F238E27FC236}">
                <a16:creationId xmlns:a16="http://schemas.microsoft.com/office/drawing/2014/main" id="{0A90429B-F0F4-461F-BCA1-129B921413BB}"/>
              </a:ext>
            </a:extLst>
          </p:cNvPr>
          <p:cNvSpPr/>
          <p:nvPr/>
        </p:nvSpPr>
        <p:spPr>
          <a:xfrm>
            <a:off x="8497600" y="5119670"/>
            <a:ext cx="955401" cy="41148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Tw Cen MT" panose="020B0602020104020603"/>
                <a:ea typeface="+mn-ea"/>
                <a:cs typeface="+mn-cs"/>
                <a:sym typeface="Arial"/>
              </a:rPr>
              <a:t>______</a:t>
            </a:r>
          </a:p>
        </p:txBody>
      </p:sp>
      <p:sp>
        <p:nvSpPr>
          <p:cNvPr id="49" name="Rectangle: Rounded Corners 3">
            <a:extLst>
              <a:ext uri="{FF2B5EF4-FFF2-40B4-BE49-F238E27FC236}">
                <a16:creationId xmlns:a16="http://schemas.microsoft.com/office/drawing/2014/main" id="{897EF248-CDD9-4478-BC54-15FE1E832937}"/>
              </a:ext>
            </a:extLst>
          </p:cNvPr>
          <p:cNvSpPr/>
          <p:nvPr/>
        </p:nvSpPr>
        <p:spPr>
          <a:xfrm>
            <a:off x="4383652" y="2755190"/>
            <a:ext cx="1295614"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Tw Cen MT" panose="020B0602020104020603"/>
                <a:ea typeface="+mn-ea"/>
                <a:cs typeface="+mn-cs"/>
                <a:sym typeface="Arial"/>
              </a:rPr>
              <a:t>________</a:t>
            </a:r>
          </a:p>
        </p:txBody>
      </p:sp>
      <p:pic>
        <p:nvPicPr>
          <p:cNvPr id="50" name="Picture 49" descr="exercise.jpeg">
            <a:extLst>
              <a:ext uri="{FF2B5EF4-FFF2-40B4-BE49-F238E27FC236}">
                <a16:creationId xmlns:a16="http://schemas.microsoft.com/office/drawing/2014/main" id="{994A11BA-FA6C-DD4A-8E63-5FE21EA0C0DC}"/>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90820" y="42074"/>
            <a:ext cx="1130082" cy="1154343"/>
          </a:xfrm>
          <a:prstGeom prst="rect">
            <a:avLst/>
          </a:prstGeom>
        </p:spPr>
      </p:pic>
      <p:sp>
        <p:nvSpPr>
          <p:cNvPr id="53" name="TextBox 52">
            <a:extLst>
              <a:ext uri="{FF2B5EF4-FFF2-40B4-BE49-F238E27FC236}">
                <a16:creationId xmlns:a16="http://schemas.microsoft.com/office/drawing/2014/main" id="{6E6E182F-F808-3A43-BDF4-C940D2870EC0}"/>
              </a:ext>
            </a:extLst>
          </p:cNvPr>
          <p:cNvSpPr txBox="1"/>
          <p:nvPr/>
        </p:nvSpPr>
        <p:spPr>
          <a:xfrm>
            <a:off x="754131" y="5432848"/>
            <a:ext cx="12488054" cy="57586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El instructor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siempre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graba</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la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clase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para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mostrar</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 </a:t>
            </a:r>
            <a:r>
              <a:rPr lang="en-GB" sz="2400" kern="0" dirty="0">
                <a:solidFill>
                  <a:srgbClr val="002060"/>
                </a:solidFill>
                <a:latin typeface="Century Gothic" panose="020B0502020202020204" pitchFamily="34" charset="0"/>
                <a:cs typeface="Arial"/>
                <a:sym typeface="Wingdings" panose="05000000000000000000" pitchFamily="2" charset="2"/>
              </a:rPr>
              <a:t>el </a:t>
            </a:r>
            <a:r>
              <a:rPr lang="en-GB" sz="2400" kern="0" dirty="0" err="1">
                <a:solidFill>
                  <a:srgbClr val="002060"/>
                </a:solidFill>
                <a:latin typeface="Century Gothic" panose="020B0502020202020204" pitchFamily="34" charset="0"/>
                <a:cs typeface="Arial"/>
                <a:sym typeface="Wingdings" panose="05000000000000000000" pitchFamily="2" charset="2"/>
              </a:rPr>
              <a:t>vídeo</a:t>
            </a:r>
            <a:r>
              <a:rPr lang="en-GB" sz="2400" kern="0" dirty="0">
                <a:solidFill>
                  <a:srgbClr val="002060"/>
                </a:solidFill>
                <a:latin typeface="Century Gothic" panose="020B0502020202020204" pitchFamily="34" charset="0"/>
                <a:cs typeface="Arial"/>
                <a:sym typeface="Wingdings" panose="05000000000000000000" pitchFamily="2" charset="2"/>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 los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Wingdings" panose="05000000000000000000" pitchFamily="2" charset="2"/>
              </a:rPr>
              <a:t>participantes</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Wingdings" panose="05000000000000000000" pitchFamily="2" charset="2"/>
              </a:rPr>
              <a: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Arial"/>
              <a:sym typeface="Arial"/>
            </a:endParaRPr>
          </a:p>
        </p:txBody>
      </p:sp>
      <p:sp>
        <p:nvSpPr>
          <p:cNvPr id="26" name="Rectangle: Rounded Corners 25">
            <a:extLst>
              <a:ext uri="{FF2B5EF4-FFF2-40B4-BE49-F238E27FC236}">
                <a16:creationId xmlns:a16="http://schemas.microsoft.com/office/drawing/2014/main" id="{5A2C3119-71F3-4085-8598-64916E1DD13C}"/>
              </a:ext>
            </a:extLst>
          </p:cNvPr>
          <p:cNvSpPr/>
          <p:nvPr/>
        </p:nvSpPr>
        <p:spPr>
          <a:xfrm>
            <a:off x="8149639" y="2707052"/>
            <a:ext cx="1091326"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Tw Cen MT" panose="020B0602020104020603"/>
                <a:ea typeface="+mn-ea"/>
                <a:cs typeface="+mn-cs"/>
                <a:sym typeface="Arial"/>
              </a:rPr>
              <a:t>_______</a:t>
            </a:r>
          </a:p>
        </p:txBody>
      </p:sp>
      <p:sp>
        <p:nvSpPr>
          <p:cNvPr id="27" name="Rectangle: Rounded Corners 26">
            <a:extLst>
              <a:ext uri="{FF2B5EF4-FFF2-40B4-BE49-F238E27FC236}">
                <a16:creationId xmlns:a16="http://schemas.microsoft.com/office/drawing/2014/main" id="{AA1C74AF-A64C-42F3-AA82-3F819C4D099F}"/>
              </a:ext>
            </a:extLst>
          </p:cNvPr>
          <p:cNvSpPr/>
          <p:nvPr/>
        </p:nvSpPr>
        <p:spPr>
          <a:xfrm>
            <a:off x="6729188" y="3678492"/>
            <a:ext cx="1420451"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Tw Cen MT" panose="020B0602020104020603"/>
                <a:ea typeface="+mn-ea"/>
                <a:cs typeface="+mn-cs"/>
                <a:sym typeface="Arial"/>
              </a:rPr>
              <a:t>_________</a:t>
            </a:r>
          </a:p>
        </p:txBody>
      </p:sp>
      <p:sp>
        <p:nvSpPr>
          <p:cNvPr id="42" name="Rectangle: Rounded Corners 41">
            <a:extLst>
              <a:ext uri="{FF2B5EF4-FFF2-40B4-BE49-F238E27FC236}">
                <a16:creationId xmlns:a16="http://schemas.microsoft.com/office/drawing/2014/main" id="{D44FE0BF-E58D-4218-978E-8C7F1564E480}"/>
              </a:ext>
            </a:extLst>
          </p:cNvPr>
          <p:cNvSpPr/>
          <p:nvPr/>
        </p:nvSpPr>
        <p:spPr>
          <a:xfrm>
            <a:off x="6922415" y="4646991"/>
            <a:ext cx="1014679"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Tw Cen MT" panose="020B0602020104020603"/>
                <a:ea typeface="+mn-ea"/>
                <a:cs typeface="+mn-cs"/>
                <a:sym typeface="Arial"/>
              </a:rPr>
              <a:t>______</a:t>
            </a:r>
          </a:p>
        </p:txBody>
      </p:sp>
      <p:sp>
        <p:nvSpPr>
          <p:cNvPr id="54" name="Rectangle: Rounded Corners 41">
            <a:extLst>
              <a:ext uri="{FF2B5EF4-FFF2-40B4-BE49-F238E27FC236}">
                <a16:creationId xmlns:a16="http://schemas.microsoft.com/office/drawing/2014/main" id="{7D8D9632-4E4F-2146-A065-34798AB9E146}"/>
              </a:ext>
            </a:extLst>
          </p:cNvPr>
          <p:cNvSpPr/>
          <p:nvPr/>
        </p:nvSpPr>
        <p:spPr>
          <a:xfrm>
            <a:off x="3739379" y="5580115"/>
            <a:ext cx="1083250"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Tw Cen MT" panose="020B0602020104020603"/>
                <a:ea typeface="+mn-ea"/>
                <a:cs typeface="+mn-cs"/>
                <a:sym typeface="Arial"/>
              </a:rPr>
              <a:t>_______</a:t>
            </a:r>
          </a:p>
        </p:txBody>
      </p:sp>
      <p:sp>
        <p:nvSpPr>
          <p:cNvPr id="55" name="Rectangle: Rounded Corners 38">
            <a:extLst>
              <a:ext uri="{FF2B5EF4-FFF2-40B4-BE49-F238E27FC236}">
                <a16:creationId xmlns:a16="http://schemas.microsoft.com/office/drawing/2014/main" id="{6BE2FF16-E598-2441-9F22-090A31D04E5C}"/>
              </a:ext>
            </a:extLst>
          </p:cNvPr>
          <p:cNvSpPr/>
          <p:nvPr/>
        </p:nvSpPr>
        <p:spPr>
          <a:xfrm>
            <a:off x="2766344" y="6036114"/>
            <a:ext cx="1137683" cy="3556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Tw Cen MT" panose="020B0602020104020603"/>
                <a:ea typeface="+mn-ea"/>
                <a:cs typeface="+mn-cs"/>
                <a:sym typeface="Arial"/>
              </a:rPr>
              <a:t>________</a:t>
            </a:r>
          </a:p>
        </p:txBody>
      </p:sp>
      <p:sp>
        <p:nvSpPr>
          <p:cNvPr id="56" name="Rectangle: Rounded Corners 41">
            <a:extLst>
              <a:ext uri="{FF2B5EF4-FFF2-40B4-BE49-F238E27FC236}">
                <a16:creationId xmlns:a16="http://schemas.microsoft.com/office/drawing/2014/main" id="{24459B0D-03C8-4749-8A5E-1593BCAA4733}"/>
              </a:ext>
            </a:extLst>
          </p:cNvPr>
          <p:cNvSpPr/>
          <p:nvPr/>
        </p:nvSpPr>
        <p:spPr>
          <a:xfrm>
            <a:off x="6814538" y="5567176"/>
            <a:ext cx="1199972" cy="41148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tx1"/>
                </a:solidFill>
                <a:effectLst/>
                <a:uLnTx/>
                <a:uFillTx/>
                <a:latin typeface="Tw Cen MT" panose="020B0602020104020603"/>
                <a:ea typeface="+mn-ea"/>
                <a:cs typeface="+mn-cs"/>
                <a:sym typeface="Arial"/>
              </a:rPr>
              <a:t>_______</a:t>
            </a:r>
          </a:p>
        </p:txBody>
      </p:sp>
      <p:sp>
        <p:nvSpPr>
          <p:cNvPr id="43" name="Rectangle 42">
            <a:extLst>
              <a:ext uri="{FF2B5EF4-FFF2-40B4-BE49-F238E27FC236}">
                <a16:creationId xmlns:a16="http://schemas.microsoft.com/office/drawing/2014/main" id="{1E90082C-B821-E14B-A036-8C5FF091AD01}"/>
              </a:ext>
            </a:extLst>
          </p:cNvPr>
          <p:cNvSpPr/>
          <p:nvPr/>
        </p:nvSpPr>
        <p:spPr>
          <a:xfrm>
            <a:off x="8309503" y="699419"/>
            <a:ext cx="3725700" cy="400110"/>
          </a:xfrm>
          <a:prstGeom prst="rect">
            <a:avLst/>
          </a:prstGeom>
        </p:spPr>
        <p:txBody>
          <a:bodyPr wrap="none">
            <a:spAutoFit/>
          </a:bodyPr>
          <a:lstStyle/>
          <a:p>
            <a:r>
              <a:rPr lang="en-GB" sz="2000" dirty="0">
                <a:latin typeface="Century Gothic" panose="020B0502020202020204" pitchFamily="34" charset="0"/>
              </a:rPr>
              <a:t>*el </a:t>
            </a:r>
            <a:r>
              <a:rPr lang="en-GB" sz="2000" dirty="0" err="1">
                <a:latin typeface="Century Gothic" panose="020B0502020202020204" pitchFamily="34" charset="0"/>
              </a:rPr>
              <a:t>participante</a:t>
            </a:r>
            <a:r>
              <a:rPr lang="en-GB" sz="2000" dirty="0">
                <a:latin typeface="Century Gothic" panose="020B0502020202020204" pitchFamily="34" charset="0"/>
              </a:rPr>
              <a:t>= participant</a:t>
            </a:r>
          </a:p>
        </p:txBody>
      </p:sp>
    </p:spTree>
    <p:extLst>
      <p:ext uri="{BB962C8B-B14F-4D97-AF65-F5344CB8AC3E}">
        <p14:creationId xmlns:p14="http://schemas.microsoft.com/office/powerpoint/2010/main" val="345412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6" grpId="0" animBg="1"/>
      <p:bldP spid="29" grpId="0" animBg="1"/>
      <p:bldP spid="31" grpId="0" animBg="1"/>
      <p:bldP spid="33" grpId="0" animBg="1"/>
      <p:bldP spid="39" grpId="0" animBg="1"/>
      <p:bldP spid="47" grpId="0" animBg="1"/>
      <p:bldP spid="48" grpId="0" animBg="1"/>
      <p:bldP spid="49" grpId="0" animBg="1"/>
      <p:bldP spid="26" grpId="0" animBg="1"/>
      <p:bldP spid="27" grpId="0" animBg="1"/>
      <p:bldP spid="42" grpId="0" animBg="1"/>
      <p:bldP spid="54" grpId="0" animBg="1"/>
      <p:bldP spid="55" grpId="0" animBg="1"/>
      <p:bldP spid="5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6462584" cy="647577"/>
          </a:xfrm>
        </p:spPr>
        <p:txBody>
          <a:bodyPr>
            <a:normAutofit/>
          </a:bodyPr>
          <a:lstStyle/>
          <a:p>
            <a:r>
              <a:rPr lang="en-GB" sz="2400" dirty="0">
                <a:solidFill>
                  <a:schemeClr val="bg1"/>
                </a:solidFill>
              </a:rPr>
              <a:t>-</a:t>
            </a:r>
            <a:r>
              <a:rPr lang="en-GB" sz="2400" dirty="0" err="1">
                <a:solidFill>
                  <a:schemeClr val="bg1"/>
                </a:solidFill>
              </a:rPr>
              <a:t>ar</a:t>
            </a:r>
            <a:r>
              <a:rPr lang="en-GB" sz="2400" dirty="0">
                <a:solidFill>
                  <a:schemeClr val="bg1"/>
                </a:solidFill>
              </a:rPr>
              <a:t> verbs in 2</a:t>
            </a:r>
            <a:r>
              <a:rPr lang="en-GB" sz="2400" baseline="30000" dirty="0">
                <a:solidFill>
                  <a:schemeClr val="bg1"/>
                </a:solidFill>
              </a:rPr>
              <a:t>nd</a:t>
            </a:r>
            <a:r>
              <a:rPr lang="en-GB" sz="2400" dirty="0">
                <a:solidFill>
                  <a:schemeClr val="bg1"/>
                </a:solidFill>
              </a:rPr>
              <a:t> person singular &amp; plural</a:t>
            </a:r>
            <a:endParaRPr lang="en-GB" sz="2400" b="1" dirty="0">
              <a:solidFill>
                <a:schemeClr val="bg1"/>
              </a:solidFill>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ounded Rectangular Callout 17"/>
          <p:cNvSpPr/>
          <p:nvPr/>
        </p:nvSpPr>
        <p:spPr>
          <a:xfrm>
            <a:off x="8089132" y="3492711"/>
            <a:ext cx="3978263" cy="752318"/>
          </a:xfrm>
          <a:prstGeom prst="wedgeRoundRectCallout">
            <a:avLst>
              <a:gd name="adj1" fmla="val -53386"/>
              <a:gd name="adj2" fmla="val -1953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chemeClr val="tx1"/>
                </a:solidFill>
                <a:latin typeface="Century Gothic" panose="020F0302020204030204"/>
              </a:rPr>
              <a:t>‘Estar’ has the same </a:t>
            </a:r>
            <a:r>
              <a:rPr lang="en-GB" sz="2000" b="1">
                <a:solidFill>
                  <a:schemeClr val="tx1"/>
                </a:solidFill>
                <a:latin typeface="Century Gothic" panose="020F0302020204030204"/>
              </a:rPr>
              <a:t>–áis </a:t>
            </a:r>
            <a:r>
              <a:rPr lang="en-GB" sz="2000">
                <a:solidFill>
                  <a:schemeClr val="tx1"/>
                </a:solidFill>
                <a:latin typeface="Century Gothic" panose="020F0302020204030204"/>
              </a:rPr>
              <a:t>ending as other -ar verbs.</a:t>
            </a:r>
            <a:endParaRPr kumimoji="0" lang="en-GB" sz="2000" b="0" i="0" u="none" strike="noStrike" kern="1200" cap="none" spc="0" normalizeH="0" baseline="0" noProof="0">
              <a:ln>
                <a:noFill/>
              </a:ln>
              <a:solidFill>
                <a:schemeClr val="tx1"/>
              </a:solidFill>
              <a:effectLst/>
              <a:uLnTx/>
              <a:uFillTx/>
              <a:latin typeface="Century Gothic" panose="020F0302020204030204"/>
            </a:endParaRPr>
          </a:p>
        </p:txBody>
      </p:sp>
      <p:sp>
        <p:nvSpPr>
          <p:cNvPr id="20" name="TextBox 19">
            <a:extLst>
              <a:ext uri="{FF2B5EF4-FFF2-40B4-BE49-F238E27FC236}">
                <a16:creationId xmlns:a16="http://schemas.microsoft.com/office/drawing/2014/main" id="{3CC80B4A-8FB9-5141-8C3B-F7B756E6597D}"/>
              </a:ext>
            </a:extLst>
          </p:cNvPr>
          <p:cNvSpPr txBox="1"/>
          <p:nvPr/>
        </p:nvSpPr>
        <p:spPr>
          <a:xfrm>
            <a:off x="180000" y="1296000"/>
            <a:ext cx="10638696" cy="465320"/>
          </a:xfrm>
          <a:prstGeom prst="rect">
            <a:avLst/>
          </a:prstGeom>
          <a:noFill/>
        </p:spPr>
        <p:txBody>
          <a:bodyPr wrap="square" rtlCol="0">
            <a:spAutoFit/>
          </a:bodyPr>
          <a:lstStyle/>
          <a:p>
            <a:pPr>
              <a:lnSpc>
                <a:spcPct val="110000"/>
              </a:lnSpc>
            </a:pPr>
            <a:r>
              <a:rPr lang="en-US" sz="2400" dirty="0"/>
              <a:t>‘</a:t>
            </a:r>
            <a:r>
              <a:rPr lang="en-US" sz="2400" dirty="0" err="1"/>
              <a:t>Estar</a:t>
            </a:r>
            <a:r>
              <a:rPr lang="en-US" sz="2400" dirty="0"/>
              <a:t>’ means _______ and is used to express a ______ or a location.</a:t>
            </a:r>
          </a:p>
        </p:txBody>
      </p:sp>
      <p:sp>
        <p:nvSpPr>
          <p:cNvPr id="24" name="TextBox 23"/>
          <p:cNvSpPr txBox="1"/>
          <p:nvPr/>
        </p:nvSpPr>
        <p:spPr>
          <a:xfrm>
            <a:off x="2324283" y="1293552"/>
            <a:ext cx="1304743" cy="461665"/>
          </a:xfrm>
          <a:prstGeom prst="rect">
            <a:avLst/>
          </a:prstGeom>
          <a:noFill/>
        </p:spPr>
        <p:txBody>
          <a:bodyPr wrap="square" rtlCol="0">
            <a:spAutoFit/>
          </a:bodyPr>
          <a:lstStyle/>
          <a:p>
            <a:r>
              <a:rPr lang="en-US" sz="2400" b="1"/>
              <a:t>‘to be’</a:t>
            </a:r>
            <a:endParaRPr lang="en-US" sz="2400" b="1" dirty="0"/>
          </a:p>
        </p:txBody>
      </p:sp>
      <p:sp>
        <p:nvSpPr>
          <p:cNvPr id="25" name="TextBox 24"/>
          <p:cNvSpPr txBox="1"/>
          <p:nvPr/>
        </p:nvSpPr>
        <p:spPr>
          <a:xfrm>
            <a:off x="7094722" y="1293551"/>
            <a:ext cx="994410" cy="461665"/>
          </a:xfrm>
          <a:prstGeom prst="rect">
            <a:avLst/>
          </a:prstGeom>
          <a:noFill/>
        </p:spPr>
        <p:txBody>
          <a:bodyPr wrap="square" rtlCol="0">
            <a:spAutoFit/>
          </a:bodyPr>
          <a:lstStyle/>
          <a:p>
            <a:r>
              <a:rPr lang="en-US" sz="2400" b="1" dirty="0"/>
              <a:t>state</a:t>
            </a:r>
          </a:p>
        </p:txBody>
      </p:sp>
      <p:sp>
        <p:nvSpPr>
          <p:cNvPr id="26" name="TextBox 25"/>
          <p:cNvSpPr txBox="1"/>
          <p:nvPr/>
        </p:nvSpPr>
        <p:spPr>
          <a:xfrm>
            <a:off x="3700330" y="2774247"/>
            <a:ext cx="3615840" cy="461665"/>
          </a:xfrm>
          <a:prstGeom prst="rect">
            <a:avLst/>
          </a:prstGeom>
          <a:noFill/>
        </p:spPr>
        <p:txBody>
          <a:bodyPr wrap="square" rtlCol="0">
            <a:spAutoFit/>
          </a:bodyPr>
          <a:lstStyle/>
          <a:p>
            <a:r>
              <a:rPr lang="en-US" sz="2400" b="1" i="1"/>
              <a:t>Estás</a:t>
            </a:r>
            <a:r>
              <a:rPr lang="en-US" sz="2400" i="1"/>
              <a:t> emocionado/a.</a:t>
            </a:r>
            <a:endParaRPr lang="en-US" sz="2400" i="1" dirty="0"/>
          </a:p>
        </p:txBody>
      </p:sp>
      <p:sp>
        <p:nvSpPr>
          <p:cNvPr id="27" name="TextBox 26"/>
          <p:cNvSpPr txBox="1"/>
          <p:nvPr/>
        </p:nvSpPr>
        <p:spPr>
          <a:xfrm>
            <a:off x="4264026" y="4152905"/>
            <a:ext cx="5930514" cy="461665"/>
          </a:xfrm>
          <a:prstGeom prst="rect">
            <a:avLst/>
          </a:prstGeom>
          <a:noFill/>
        </p:spPr>
        <p:txBody>
          <a:bodyPr wrap="square" rtlCol="0">
            <a:spAutoFit/>
          </a:bodyPr>
          <a:lstStyle/>
          <a:p>
            <a:r>
              <a:rPr lang="en-US" sz="2400" b="1" i="1" dirty="0" err="1"/>
              <a:t>Estáis</a:t>
            </a:r>
            <a:r>
              <a:rPr lang="en-US" sz="2400" i="1" dirty="0"/>
              <a:t> </a:t>
            </a:r>
            <a:r>
              <a:rPr lang="en-US" sz="2400" i="1" dirty="0" err="1"/>
              <a:t>enojados</a:t>
            </a:r>
            <a:r>
              <a:rPr lang="en-US" sz="2400" i="1" dirty="0"/>
              <a:t>/as.</a:t>
            </a:r>
          </a:p>
        </p:txBody>
      </p:sp>
      <p:sp>
        <p:nvSpPr>
          <p:cNvPr id="28" name="TextBox 27"/>
          <p:cNvSpPr txBox="1"/>
          <p:nvPr/>
        </p:nvSpPr>
        <p:spPr>
          <a:xfrm>
            <a:off x="294300" y="2085249"/>
            <a:ext cx="8621100" cy="461665"/>
          </a:xfrm>
          <a:prstGeom prst="rect">
            <a:avLst/>
          </a:prstGeom>
          <a:noFill/>
        </p:spPr>
        <p:txBody>
          <a:bodyPr wrap="square" rtlCol="0">
            <a:spAutoFit/>
          </a:bodyPr>
          <a:lstStyle/>
          <a:p>
            <a:r>
              <a:rPr lang="en-US" sz="2400" dirty="0"/>
              <a:t>To say ‘</a:t>
            </a:r>
            <a:r>
              <a:rPr lang="en-US" sz="2400" b="1" dirty="0"/>
              <a:t>you are</a:t>
            </a:r>
            <a:r>
              <a:rPr lang="en-US" sz="2400" dirty="0"/>
              <a:t>’ for </a:t>
            </a:r>
            <a:r>
              <a:rPr lang="en-US" sz="2400" b="1" dirty="0"/>
              <a:t>one</a:t>
            </a:r>
            <a:r>
              <a:rPr lang="en-US" sz="2400" dirty="0"/>
              <a:t> person, use ______ .</a:t>
            </a:r>
          </a:p>
        </p:txBody>
      </p:sp>
      <p:sp>
        <p:nvSpPr>
          <p:cNvPr id="29" name="TextBox 28"/>
          <p:cNvSpPr txBox="1"/>
          <p:nvPr/>
        </p:nvSpPr>
        <p:spPr>
          <a:xfrm>
            <a:off x="294300" y="3514071"/>
            <a:ext cx="10856300" cy="461665"/>
          </a:xfrm>
          <a:prstGeom prst="rect">
            <a:avLst/>
          </a:prstGeom>
          <a:noFill/>
        </p:spPr>
        <p:txBody>
          <a:bodyPr wrap="square" rtlCol="0">
            <a:spAutoFit/>
          </a:bodyPr>
          <a:lstStyle/>
          <a:p>
            <a:r>
              <a:rPr lang="en-US" sz="2400" dirty="0"/>
              <a:t>To say ‘</a:t>
            </a:r>
            <a:r>
              <a:rPr lang="en-US" sz="2400" b="1" dirty="0"/>
              <a:t>you are</a:t>
            </a:r>
            <a:r>
              <a:rPr lang="en-US" sz="2400" dirty="0"/>
              <a:t>’ for </a:t>
            </a:r>
            <a:r>
              <a:rPr lang="en-US" sz="2400" b="1" dirty="0"/>
              <a:t>two or more</a:t>
            </a:r>
            <a:r>
              <a:rPr lang="en-US" sz="2400" dirty="0"/>
              <a:t> people, use </a:t>
            </a:r>
            <a:r>
              <a:rPr lang="en-US" sz="2400" b="1" dirty="0" err="1">
                <a:solidFill>
                  <a:schemeClr val="tx2"/>
                </a:solidFill>
              </a:rPr>
              <a:t>estáis</a:t>
            </a:r>
            <a:r>
              <a:rPr lang="en-US" sz="2400" dirty="0"/>
              <a:t>.</a:t>
            </a:r>
          </a:p>
        </p:txBody>
      </p:sp>
      <p:sp>
        <p:nvSpPr>
          <p:cNvPr id="30" name="TextBox 29"/>
          <p:cNvSpPr txBox="1"/>
          <p:nvPr/>
        </p:nvSpPr>
        <p:spPr>
          <a:xfrm>
            <a:off x="929300" y="2771473"/>
            <a:ext cx="2771030" cy="461665"/>
          </a:xfrm>
          <a:prstGeom prst="rect">
            <a:avLst/>
          </a:prstGeom>
          <a:noFill/>
        </p:spPr>
        <p:txBody>
          <a:bodyPr wrap="square" rtlCol="0">
            <a:spAutoFit/>
          </a:bodyPr>
          <a:lstStyle/>
          <a:p>
            <a:r>
              <a:rPr lang="en-US" sz="2400"/>
              <a:t>You are excited. </a:t>
            </a:r>
            <a:endParaRPr lang="en-US" sz="2400" dirty="0"/>
          </a:p>
        </p:txBody>
      </p:sp>
      <p:sp>
        <p:nvSpPr>
          <p:cNvPr id="31" name="TextBox 30"/>
          <p:cNvSpPr txBox="1"/>
          <p:nvPr/>
        </p:nvSpPr>
        <p:spPr>
          <a:xfrm>
            <a:off x="929300" y="4166140"/>
            <a:ext cx="3426799" cy="461665"/>
          </a:xfrm>
          <a:prstGeom prst="rect">
            <a:avLst/>
          </a:prstGeom>
          <a:noFill/>
        </p:spPr>
        <p:txBody>
          <a:bodyPr wrap="square" rtlCol="0">
            <a:spAutoFit/>
          </a:bodyPr>
          <a:lstStyle/>
          <a:p>
            <a:r>
              <a:rPr lang="en-US" sz="2400"/>
              <a:t>You (lot) are angry. </a:t>
            </a:r>
            <a:r>
              <a:rPr lang="en-US" sz="2000"/>
              <a:t> </a:t>
            </a:r>
            <a:endParaRPr lang="en-US" sz="2000" dirty="0"/>
          </a:p>
        </p:txBody>
      </p:sp>
      <p:sp>
        <p:nvSpPr>
          <p:cNvPr id="32" name="TextBox 31"/>
          <p:cNvSpPr txBox="1"/>
          <p:nvPr/>
        </p:nvSpPr>
        <p:spPr>
          <a:xfrm>
            <a:off x="5678708" y="2044570"/>
            <a:ext cx="970448" cy="461665"/>
          </a:xfrm>
          <a:prstGeom prst="rect">
            <a:avLst/>
          </a:prstGeom>
          <a:noFill/>
        </p:spPr>
        <p:txBody>
          <a:bodyPr wrap="square" rtlCol="0">
            <a:spAutoFit/>
          </a:bodyPr>
          <a:lstStyle/>
          <a:p>
            <a:r>
              <a:rPr lang="en-US" sz="2400" b="1" dirty="0" err="1">
                <a:solidFill>
                  <a:schemeClr val="tx2"/>
                </a:solidFill>
              </a:rPr>
              <a:t>estás</a:t>
            </a:r>
            <a:endParaRPr lang="en-US" sz="2400" b="1" dirty="0">
              <a:solidFill>
                <a:schemeClr val="tx2"/>
              </a:solidFill>
            </a:endParaRPr>
          </a:p>
        </p:txBody>
      </p:sp>
      <p:sp>
        <p:nvSpPr>
          <p:cNvPr id="35" name="Google Shape;898;p32">
            <a:hlinkClick r:id="" action="ppaction://noaction">
              <a:snd r:embed="rId3" name="esta%CC%81s emocionado emocionada.wav"/>
            </a:hlinkClick>
          </p:cNvPr>
          <p:cNvSpPr/>
          <p:nvPr/>
        </p:nvSpPr>
        <p:spPr>
          <a:xfrm>
            <a:off x="407229" y="275620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chemeClr val="bg1"/>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chemeClr val="bg1"/>
              </a:solidFill>
              <a:effectLst/>
              <a:uLnTx/>
              <a:uFillTx/>
              <a:latin typeface="Arial"/>
              <a:cs typeface="Arial"/>
              <a:sym typeface="Arial"/>
            </a:endParaRPr>
          </a:p>
        </p:txBody>
      </p:sp>
      <p:sp>
        <p:nvSpPr>
          <p:cNvPr id="36" name="Google Shape;899;p32">
            <a:hlinkClick r:id="" action="ppaction://noaction">
              <a:snd r:embed="rId4" name="esta%CC%81is enojados enojadas.wav"/>
            </a:hlinkClick>
          </p:cNvPr>
          <p:cNvSpPr/>
          <p:nvPr/>
        </p:nvSpPr>
        <p:spPr>
          <a:xfrm>
            <a:off x="407229" y="4163804"/>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chemeClr val="bg1"/>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chemeClr val="bg1"/>
              </a:solidFill>
              <a:effectLst/>
              <a:uLnTx/>
              <a:uFillTx/>
              <a:latin typeface="Arial"/>
              <a:cs typeface="Arial"/>
              <a:sym typeface="Arial"/>
            </a:endParaRPr>
          </a:p>
        </p:txBody>
      </p:sp>
      <p:sp>
        <p:nvSpPr>
          <p:cNvPr id="37" name="Rounded Rectangular Callout 36"/>
          <p:cNvSpPr/>
          <p:nvPr/>
        </p:nvSpPr>
        <p:spPr>
          <a:xfrm>
            <a:off x="3689576" y="4782702"/>
            <a:ext cx="3978263" cy="942722"/>
          </a:xfrm>
          <a:prstGeom prst="wedgeRoundRectCallout">
            <a:avLst>
              <a:gd name="adj1" fmla="val -19227"/>
              <a:gd name="adj2" fmla="val -64090"/>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Century Gothic" panose="020F0302020204030204"/>
              </a:rPr>
              <a:t>Remember, </a:t>
            </a:r>
            <a:r>
              <a:rPr lang="en-GB" sz="2000" dirty="0">
                <a:solidFill>
                  <a:schemeClr val="tx1"/>
                </a:solidFill>
              </a:rPr>
              <a:t>the final syllable is stressed, so there is an accent on the ‘a’.</a:t>
            </a:r>
            <a:r>
              <a:rPr lang="en-GB" sz="2000" dirty="0">
                <a:solidFill>
                  <a:schemeClr val="tx1"/>
                </a:solidFill>
                <a:latin typeface="Century Gothic" panose="020F0302020204030204"/>
              </a:rPr>
              <a:t> </a:t>
            </a:r>
            <a:endParaRPr kumimoji="0" lang="en-GB" sz="2000" b="0" i="0" u="none" strike="noStrike" kern="1200" cap="none" spc="0" normalizeH="0" baseline="0" noProof="0" dirty="0">
              <a:ln>
                <a:noFill/>
              </a:ln>
              <a:solidFill>
                <a:schemeClr val="tx1"/>
              </a:solidFill>
              <a:effectLst/>
              <a:uLnTx/>
              <a:uFillTx/>
              <a:latin typeface="Century Gothic" panose="020F0302020204030204"/>
            </a:endParaRPr>
          </a:p>
        </p:txBody>
      </p:sp>
    </p:spTree>
    <p:extLst>
      <p:ext uri="{BB962C8B-B14F-4D97-AF65-F5344CB8AC3E}">
        <p14:creationId xmlns:p14="http://schemas.microsoft.com/office/powerpoint/2010/main" val="144028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p:bldP spid="25" grpId="0"/>
      <p:bldP spid="26" grpId="0"/>
      <p:bldP spid="27" grpId="0"/>
      <p:bldP spid="28" grpId="0"/>
      <p:bldP spid="29" grpId="0"/>
      <p:bldP spid="30" grpId="0"/>
      <p:bldP spid="31" grpId="0"/>
      <p:bldP spid="32" grpId="0"/>
      <p:bldP spid="3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400" dirty="0">
                <a:solidFill>
                  <a:schemeClr val="bg1"/>
                </a:solidFill>
              </a:rPr>
              <a:t>Present continuous tense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p:cNvSpPr txBox="1"/>
          <p:nvPr/>
        </p:nvSpPr>
        <p:spPr>
          <a:xfrm>
            <a:off x="4447075" y="3410464"/>
            <a:ext cx="63119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Century Gothic"/>
                <a:ea typeface="+mn-ea"/>
                <a:cs typeface="+mn-cs"/>
              </a:rPr>
              <a:t>You </a:t>
            </a:r>
            <a:r>
              <a:rPr lang="en-US" sz="2200">
                <a:latin typeface="Century Gothic"/>
              </a:rPr>
              <a:t>(</a:t>
            </a:r>
            <a:r>
              <a:rPr kumimoji="0" lang="en-US" sz="2200" b="0" i="0" u="none" strike="noStrike" kern="1200" cap="none" spc="0" normalizeH="0" baseline="0" noProof="0">
                <a:ln>
                  <a:noFill/>
                </a:ln>
                <a:effectLst/>
                <a:uLnTx/>
                <a:uFillTx/>
                <a:latin typeface="Century Gothic"/>
                <a:ea typeface="+mn-ea"/>
                <a:cs typeface="+mn-cs"/>
              </a:rPr>
              <a:t>lot) are </a:t>
            </a:r>
            <a:r>
              <a:rPr kumimoji="0" lang="en-US" sz="2200" b="1" i="0" u="none" strike="noStrike" kern="1200" cap="none" spc="0" normalizeH="0" baseline="0" noProof="0">
                <a:ln>
                  <a:noFill/>
                </a:ln>
                <a:effectLst/>
                <a:uLnTx/>
                <a:uFillTx/>
                <a:latin typeface="Century Gothic"/>
                <a:ea typeface="+mn-ea"/>
                <a:cs typeface="+mn-cs"/>
              </a:rPr>
              <a:t>jumping.</a:t>
            </a:r>
            <a:endParaRPr kumimoji="0" lang="en-US" sz="2200" b="1" i="0" u="none" strike="noStrike" kern="1200" cap="none" spc="0" normalizeH="0" baseline="0" noProof="0" dirty="0">
              <a:ln>
                <a:noFill/>
              </a:ln>
              <a:effectLst/>
              <a:uLnTx/>
              <a:uFillTx/>
              <a:latin typeface="Century Gothic"/>
              <a:ea typeface="+mn-ea"/>
              <a:cs typeface="+mn-cs"/>
            </a:endParaRPr>
          </a:p>
        </p:txBody>
      </p:sp>
      <p:sp>
        <p:nvSpPr>
          <p:cNvPr id="20" name="TextBox 19"/>
          <p:cNvSpPr txBox="1"/>
          <p:nvPr/>
        </p:nvSpPr>
        <p:spPr>
          <a:xfrm>
            <a:off x="93653" y="1889140"/>
            <a:ext cx="11936421" cy="769441"/>
          </a:xfrm>
          <a:prstGeom prst="rect">
            <a:avLst/>
          </a:prstGeom>
          <a:noFill/>
        </p:spPr>
        <p:txBody>
          <a:bodyPr wrap="square" rtlCol="0">
            <a:spAutoFit/>
          </a:bodyPr>
          <a:lstStyle/>
          <a:p>
            <a:pPr lvl="0"/>
            <a:r>
              <a:rPr lang="en-US" sz="2200" dirty="0"/>
              <a:t>As you know, one way to </a:t>
            </a:r>
            <a:r>
              <a:rPr kumimoji="0" lang="en-US" sz="2200" b="0" i="0" u="none" strike="noStrike" kern="1200" cap="none" spc="0" normalizeH="0" baseline="0" noProof="0" dirty="0">
                <a:ln>
                  <a:noFill/>
                </a:ln>
                <a:effectLst/>
                <a:uLnTx/>
                <a:uFillTx/>
                <a:latin typeface="Century Gothic"/>
                <a:ea typeface="+mn-ea"/>
                <a:cs typeface="+mn-cs"/>
              </a:rPr>
              <a:t>express an ongoing event in the present is to use </a:t>
            </a:r>
            <a:r>
              <a:rPr kumimoji="0" lang="en-US" sz="2200" b="1" i="1" u="none" strike="noStrike" kern="1200" cap="none" spc="0" normalizeH="0" baseline="0" noProof="0" dirty="0" err="1">
                <a:ln>
                  <a:noFill/>
                </a:ln>
                <a:effectLst/>
                <a:uLnTx/>
                <a:uFillTx/>
                <a:latin typeface="Century Gothic"/>
                <a:ea typeface="+mn-ea"/>
                <a:cs typeface="+mn-cs"/>
              </a:rPr>
              <a:t>estar</a:t>
            </a:r>
            <a:r>
              <a:rPr kumimoji="0" lang="en-US" sz="2200" b="0" i="0" u="none" strike="noStrike" kern="1200" cap="none" spc="0" normalizeH="0" baseline="0" noProof="0" dirty="0">
                <a:ln>
                  <a:noFill/>
                </a:ln>
                <a:effectLst/>
                <a:uLnTx/>
                <a:uFillTx/>
                <a:latin typeface="Century Gothic"/>
                <a:ea typeface="+mn-ea"/>
                <a:cs typeface="+mn-cs"/>
              </a:rPr>
              <a:t> with an –</a:t>
            </a:r>
            <a:r>
              <a:rPr kumimoji="0" lang="en-US" sz="2200" b="0" i="0" u="none" strike="noStrike" kern="1200" cap="none" spc="0" normalizeH="0" baseline="0" noProof="0" dirty="0" err="1">
                <a:ln>
                  <a:noFill/>
                </a:ln>
                <a:effectLst/>
                <a:uLnTx/>
                <a:uFillTx/>
                <a:latin typeface="Century Gothic"/>
                <a:ea typeface="+mn-ea"/>
                <a:cs typeface="+mn-cs"/>
              </a:rPr>
              <a:t>ar</a:t>
            </a:r>
            <a:r>
              <a:rPr kumimoji="0" lang="en-US" sz="2200" b="0" i="0" u="none" strike="noStrike" kern="1200" cap="none" spc="0" normalizeH="0" baseline="0" noProof="0" dirty="0">
                <a:ln>
                  <a:noFill/>
                </a:ln>
                <a:effectLst/>
                <a:uLnTx/>
                <a:uFillTx/>
                <a:latin typeface="Century Gothic"/>
                <a:ea typeface="+mn-ea"/>
                <a:cs typeface="+mn-cs"/>
              </a:rPr>
              <a:t> verb ending in </a:t>
            </a:r>
            <a:r>
              <a:rPr kumimoji="0" lang="en-US" sz="2200" b="1" i="0" u="none" strike="noStrike" kern="1200" cap="none" spc="0" normalizeH="0" baseline="0" noProof="0" dirty="0">
                <a:ln>
                  <a:noFill/>
                </a:ln>
                <a:solidFill>
                  <a:schemeClr val="tx2"/>
                </a:solidFill>
                <a:effectLst/>
                <a:uLnTx/>
                <a:uFillTx/>
                <a:latin typeface="Century Gothic"/>
                <a:ea typeface="+mn-ea"/>
                <a:cs typeface="+mn-cs"/>
              </a:rPr>
              <a:t>–</a:t>
            </a:r>
            <a:r>
              <a:rPr kumimoji="0" lang="en-US" sz="2200" b="1" i="0" u="none" strike="noStrike" kern="1200" cap="none" spc="0" normalizeH="0" baseline="0" noProof="0" dirty="0" err="1">
                <a:ln>
                  <a:noFill/>
                </a:ln>
                <a:solidFill>
                  <a:schemeClr val="tx2"/>
                </a:solidFill>
                <a:effectLst/>
                <a:uLnTx/>
                <a:uFillTx/>
                <a:latin typeface="Century Gothic"/>
                <a:ea typeface="+mn-ea"/>
                <a:cs typeface="+mn-cs"/>
              </a:rPr>
              <a:t>ando</a:t>
            </a:r>
            <a:r>
              <a:rPr kumimoji="0" lang="en-US" sz="2200" b="0" i="0" u="none" strike="noStrike" kern="1200" cap="none" spc="0" normalizeH="0" baseline="0" noProof="0" dirty="0">
                <a:ln>
                  <a:noFill/>
                </a:ln>
                <a:effectLst/>
                <a:uLnTx/>
                <a:uFillTx/>
                <a:latin typeface="Century Gothic"/>
                <a:ea typeface="+mn-ea"/>
                <a:cs typeface="+mn-cs"/>
              </a:rPr>
              <a:t>.</a:t>
            </a:r>
          </a:p>
        </p:txBody>
      </p:sp>
      <p:sp>
        <p:nvSpPr>
          <p:cNvPr id="24" name="TextBox 23"/>
          <p:cNvSpPr txBox="1"/>
          <p:nvPr/>
        </p:nvSpPr>
        <p:spPr>
          <a:xfrm>
            <a:off x="82286" y="2878864"/>
            <a:ext cx="452833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Century Gothic"/>
                <a:ea typeface="+mn-ea"/>
                <a:cs typeface="+mn-cs"/>
              </a:rPr>
              <a:t>Estás mostr</a:t>
            </a:r>
            <a:r>
              <a:rPr kumimoji="0" lang="en-US" sz="2200" b="1" i="0" u="none" strike="noStrike" kern="1200" cap="none" spc="0" normalizeH="0" baseline="0" noProof="0">
                <a:ln>
                  <a:noFill/>
                </a:ln>
                <a:effectLst/>
                <a:uLnTx/>
                <a:uFillTx/>
                <a:latin typeface="Century Gothic"/>
                <a:ea typeface="+mn-ea"/>
                <a:cs typeface="+mn-cs"/>
              </a:rPr>
              <a:t>ando </a:t>
            </a:r>
            <a:r>
              <a:rPr kumimoji="0" lang="en-US" sz="2200" b="0" i="0" u="none" strike="noStrike" kern="1200" cap="none" spc="0" normalizeH="0" baseline="0" noProof="0">
                <a:ln>
                  <a:noFill/>
                </a:ln>
                <a:effectLst/>
                <a:uLnTx/>
                <a:uFillTx/>
                <a:latin typeface="Century Gothic"/>
                <a:ea typeface="+mn-ea"/>
                <a:cs typeface="+mn-cs"/>
              </a:rPr>
              <a:t>el ejercicio</a:t>
            </a:r>
            <a:r>
              <a:rPr kumimoji="0" lang="en-US" sz="2200" b="1" i="0" u="none" strike="noStrike" kern="1200" cap="none" spc="0" normalizeH="0" baseline="0" noProof="0">
                <a:ln>
                  <a:noFill/>
                </a:ln>
                <a:effectLst/>
                <a:uLnTx/>
                <a:uFillTx/>
                <a:latin typeface="Century Gothic"/>
                <a:ea typeface="+mn-ea"/>
                <a:cs typeface="+mn-cs"/>
              </a:rPr>
              <a:t>.</a:t>
            </a:r>
            <a:endParaRPr kumimoji="0" lang="en-US" sz="2200" b="0" i="0" u="none" strike="noStrike" kern="1200" cap="none" spc="0" normalizeH="0" baseline="0" noProof="0" dirty="0">
              <a:ln>
                <a:noFill/>
              </a:ln>
              <a:effectLst/>
              <a:uLnTx/>
              <a:uFillTx/>
              <a:latin typeface="Century Gothic"/>
              <a:ea typeface="+mn-ea"/>
              <a:cs typeface="+mn-cs"/>
            </a:endParaRPr>
          </a:p>
        </p:txBody>
      </p:sp>
      <p:sp>
        <p:nvSpPr>
          <p:cNvPr id="25" name="TextBox 24"/>
          <p:cNvSpPr txBox="1"/>
          <p:nvPr/>
        </p:nvSpPr>
        <p:spPr>
          <a:xfrm>
            <a:off x="93653" y="3453419"/>
            <a:ext cx="37831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Century Gothic"/>
                <a:ea typeface="+mn-ea"/>
                <a:cs typeface="+mn-cs"/>
              </a:rPr>
              <a:t>Estáis salt</a:t>
            </a:r>
            <a:r>
              <a:rPr kumimoji="0" lang="en-US" sz="2200" b="1" i="0" u="none" strike="noStrike" kern="1200" cap="none" spc="0" normalizeH="0" baseline="0" noProof="0">
                <a:ln>
                  <a:noFill/>
                </a:ln>
                <a:effectLst/>
                <a:uLnTx/>
                <a:uFillTx/>
                <a:latin typeface="Century Gothic"/>
                <a:ea typeface="+mn-ea"/>
                <a:cs typeface="+mn-cs"/>
              </a:rPr>
              <a:t>ando.</a:t>
            </a:r>
            <a:endParaRPr kumimoji="0" lang="en-US" sz="2200" b="0" i="0" u="none" strike="noStrike" kern="1200" cap="none" spc="0" normalizeH="0" baseline="0" noProof="0" dirty="0">
              <a:ln>
                <a:noFill/>
              </a:ln>
              <a:effectLst/>
              <a:uLnTx/>
              <a:uFillTx/>
              <a:latin typeface="Century Gothic"/>
              <a:ea typeface="+mn-ea"/>
              <a:cs typeface="+mn-cs"/>
            </a:endParaRPr>
          </a:p>
        </p:txBody>
      </p:sp>
      <p:sp>
        <p:nvSpPr>
          <p:cNvPr id="28" name="Llamada rectangular redondeada 27">
            <a:extLst>
              <a:ext uri="{FF2B5EF4-FFF2-40B4-BE49-F238E27FC236}">
                <a16:creationId xmlns:a16="http://schemas.microsoft.com/office/drawing/2014/main" id="{B7A0633C-7112-E544-ACEB-3EC61394DB95}"/>
              </a:ext>
            </a:extLst>
          </p:cNvPr>
          <p:cNvSpPr/>
          <p:nvPr/>
        </p:nvSpPr>
        <p:spPr>
          <a:xfrm>
            <a:off x="274240" y="4284105"/>
            <a:ext cx="9445831" cy="478093"/>
          </a:xfrm>
          <a:prstGeom prst="wedgeRoundRectCallout">
            <a:avLst>
              <a:gd name="adj1" fmla="val -30226"/>
              <a:gd name="adj2" fmla="val -86443"/>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tx1"/>
                </a:solidFill>
                <a:effectLst/>
                <a:uLnTx/>
                <a:uFillTx/>
                <a:latin typeface="Century Gothic"/>
                <a:ea typeface="+mn-ea"/>
                <a:cs typeface="+mn-cs"/>
              </a:rPr>
              <a:t>The </a:t>
            </a:r>
            <a:r>
              <a:rPr kumimoji="0" lang="en-GB" sz="2000" b="1" i="0" u="none" strike="noStrike" kern="1200" cap="none" spc="0" normalizeH="0" baseline="0" noProof="0">
                <a:ln>
                  <a:noFill/>
                </a:ln>
                <a:solidFill>
                  <a:schemeClr val="tx1"/>
                </a:solidFill>
                <a:effectLst/>
                <a:uLnTx/>
                <a:uFillTx/>
                <a:latin typeface="Century Gothic"/>
                <a:ea typeface="+mn-ea"/>
                <a:cs typeface="+mn-cs"/>
              </a:rPr>
              <a:t>–ando </a:t>
            </a:r>
            <a:r>
              <a:rPr kumimoji="0" lang="en-GB" sz="2000" b="0" i="0" u="none" strike="noStrike" kern="1200" cap="none" spc="0" normalizeH="0" baseline="0" noProof="0">
                <a:ln>
                  <a:noFill/>
                </a:ln>
                <a:solidFill>
                  <a:schemeClr val="tx1"/>
                </a:solidFill>
                <a:effectLst/>
                <a:uLnTx/>
                <a:uFillTx/>
                <a:latin typeface="Century Gothic"/>
                <a:ea typeface="+mn-ea"/>
                <a:cs typeface="+mn-cs"/>
              </a:rPr>
              <a:t>ending (and </a:t>
            </a:r>
            <a:r>
              <a:rPr kumimoji="0" lang="en-GB" sz="2000" b="1" i="0" u="none" strike="noStrike" kern="1200" cap="none" spc="0" normalizeH="0" baseline="0" noProof="0">
                <a:ln>
                  <a:noFill/>
                </a:ln>
                <a:solidFill>
                  <a:schemeClr val="tx1"/>
                </a:solidFill>
                <a:effectLst/>
                <a:uLnTx/>
                <a:uFillTx/>
                <a:latin typeface="Century Gothic"/>
                <a:ea typeface="+mn-ea"/>
                <a:cs typeface="+mn-cs"/>
              </a:rPr>
              <a:t>–ing </a:t>
            </a:r>
            <a:r>
              <a:rPr kumimoji="0" lang="en-GB" sz="2000" b="0" i="0" u="none" strike="noStrike" kern="1200" cap="none" spc="0" normalizeH="0" baseline="0" noProof="0">
                <a:ln>
                  <a:noFill/>
                </a:ln>
                <a:solidFill>
                  <a:schemeClr val="tx1"/>
                </a:solidFill>
                <a:effectLst/>
                <a:uLnTx/>
                <a:uFillTx/>
                <a:latin typeface="Century Gothic"/>
                <a:ea typeface="+mn-ea"/>
                <a:cs typeface="+mn-cs"/>
              </a:rPr>
              <a:t>in English) is </a:t>
            </a:r>
            <a:r>
              <a:rPr kumimoji="0" lang="es-GB" sz="2000" b="0" i="0" u="none" strike="noStrike" kern="1200" cap="none" spc="0" normalizeH="0" baseline="0" noProof="0">
                <a:ln>
                  <a:noFill/>
                </a:ln>
                <a:solidFill>
                  <a:schemeClr val="tx1"/>
                </a:solidFill>
                <a:effectLst/>
                <a:uLnTx/>
                <a:uFillTx/>
                <a:latin typeface="Century Gothic"/>
                <a:ea typeface="+mn-ea"/>
                <a:cs typeface="+mn-cs"/>
              </a:rPr>
              <a:t>called </a:t>
            </a:r>
            <a:r>
              <a:rPr kumimoji="0" lang="es-GB" sz="2000" b="0" i="0" u="none" strike="noStrike" kern="1200" cap="none" spc="0" normalizeH="0" baseline="0" noProof="0" dirty="0">
                <a:ln>
                  <a:noFill/>
                </a:ln>
                <a:solidFill>
                  <a:schemeClr val="tx1"/>
                </a:solidFill>
                <a:effectLst/>
                <a:uLnTx/>
                <a:uFillTx/>
                <a:latin typeface="Century Gothic"/>
                <a:ea typeface="+mn-ea"/>
                <a:cs typeface="+mn-cs"/>
              </a:rPr>
              <a:t>the ‘present </a:t>
            </a:r>
            <a:r>
              <a:rPr kumimoji="0" lang="es-GB" sz="2000" b="0" i="0" u="none" strike="noStrike" kern="1200" cap="none" spc="0" normalizeH="0" baseline="0" noProof="0">
                <a:ln>
                  <a:noFill/>
                </a:ln>
                <a:solidFill>
                  <a:schemeClr val="tx1"/>
                </a:solidFill>
                <a:effectLst/>
                <a:uLnTx/>
                <a:uFillTx/>
                <a:latin typeface="Century Gothic"/>
                <a:ea typeface="+mn-ea"/>
                <a:cs typeface="+mn-cs"/>
              </a:rPr>
              <a:t>participle’</a:t>
            </a:r>
            <a:r>
              <a:rPr kumimoji="0" lang="en-GB" sz="2000" b="0" i="0" u="none" strike="noStrike" kern="1200" cap="none" spc="0" normalizeH="0" baseline="0" noProof="0">
                <a:ln>
                  <a:noFill/>
                </a:ln>
                <a:solidFill>
                  <a:schemeClr val="tx1"/>
                </a:solidFill>
                <a:effectLst/>
                <a:uLnTx/>
                <a:uFillTx/>
                <a:latin typeface="Century Gothic"/>
                <a:ea typeface="+mn-ea"/>
                <a:cs typeface="+mn-cs"/>
              </a:rPr>
              <a:t>.</a:t>
            </a:r>
            <a:endParaRPr kumimoji="0" lang="es-GB" sz="2000" b="0" i="0" u="none" strike="noStrike" kern="1200" cap="none" spc="0" normalizeH="0" baseline="0" noProof="0" dirty="0">
              <a:ln>
                <a:noFill/>
              </a:ln>
              <a:solidFill>
                <a:schemeClr val="tx1"/>
              </a:solidFill>
              <a:effectLst/>
              <a:uLnTx/>
              <a:uFillTx/>
              <a:latin typeface="Century Gothic"/>
              <a:ea typeface="+mn-ea"/>
              <a:cs typeface="+mn-cs"/>
            </a:endParaRPr>
          </a:p>
        </p:txBody>
      </p:sp>
      <p:sp>
        <p:nvSpPr>
          <p:cNvPr id="19" name="TextBox 18"/>
          <p:cNvSpPr txBox="1"/>
          <p:nvPr/>
        </p:nvSpPr>
        <p:spPr>
          <a:xfrm>
            <a:off x="4447076" y="2886984"/>
            <a:ext cx="631196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effectLst/>
                <a:uLnTx/>
                <a:uFillTx/>
                <a:latin typeface="Century Gothic"/>
                <a:ea typeface="+mn-ea"/>
                <a:cs typeface="+mn-cs"/>
              </a:rPr>
              <a:t>You (one ‘you’)</a:t>
            </a:r>
            <a:r>
              <a:rPr kumimoji="0" lang="en-US" sz="2200" b="0" i="0" u="none" strike="noStrike" kern="1200" cap="none" spc="0" normalizeH="0" noProof="0">
                <a:ln>
                  <a:noFill/>
                </a:ln>
                <a:effectLst/>
                <a:uLnTx/>
                <a:uFillTx/>
                <a:latin typeface="Century Gothic"/>
                <a:ea typeface="+mn-ea"/>
                <a:cs typeface="+mn-cs"/>
              </a:rPr>
              <a:t> </a:t>
            </a:r>
            <a:r>
              <a:rPr kumimoji="0" lang="en-US" sz="2200" b="0" i="0" u="none" strike="noStrike" kern="1200" cap="none" spc="0" normalizeH="0" baseline="0" noProof="0">
                <a:ln>
                  <a:noFill/>
                </a:ln>
                <a:effectLst/>
                <a:uLnTx/>
                <a:uFillTx/>
                <a:latin typeface="Century Gothic"/>
                <a:ea typeface="+mn-ea"/>
                <a:cs typeface="+mn-cs"/>
              </a:rPr>
              <a:t>are </a:t>
            </a:r>
            <a:r>
              <a:rPr kumimoji="0" lang="en-US" sz="2200" b="1" i="0" u="none" strike="noStrike" kern="1200" cap="none" spc="0" normalizeH="0" baseline="0" noProof="0">
                <a:ln>
                  <a:noFill/>
                </a:ln>
                <a:effectLst/>
                <a:uLnTx/>
                <a:uFillTx/>
                <a:latin typeface="Century Gothic"/>
                <a:ea typeface="+mn-ea"/>
                <a:cs typeface="+mn-cs"/>
              </a:rPr>
              <a:t>showing </a:t>
            </a:r>
            <a:r>
              <a:rPr kumimoji="0" lang="en-US" sz="2200" b="0" i="0" u="none" strike="noStrike" kern="1200" cap="none" spc="0" normalizeH="0" baseline="0" noProof="0">
                <a:ln>
                  <a:noFill/>
                </a:ln>
                <a:effectLst/>
                <a:uLnTx/>
                <a:uFillTx/>
                <a:latin typeface="Century Gothic"/>
                <a:ea typeface="+mn-ea"/>
                <a:cs typeface="+mn-cs"/>
              </a:rPr>
              <a:t>the exercise.</a:t>
            </a:r>
            <a:endParaRPr kumimoji="0" lang="en-US" sz="2200" b="0" i="0" u="none" strike="noStrike" kern="1200" cap="none" spc="0" normalizeH="0" baseline="0" noProof="0" dirty="0">
              <a:ln>
                <a:noFill/>
              </a:ln>
              <a:effectLst/>
              <a:uLnTx/>
              <a:uFillTx/>
              <a:latin typeface="Century Gothic"/>
              <a:ea typeface="+mn-ea"/>
              <a:cs typeface="+mn-cs"/>
            </a:endParaRPr>
          </a:p>
        </p:txBody>
      </p:sp>
      <p:sp>
        <p:nvSpPr>
          <p:cNvPr id="26" name="TextBox 25"/>
          <p:cNvSpPr txBox="1"/>
          <p:nvPr/>
        </p:nvSpPr>
        <p:spPr>
          <a:xfrm>
            <a:off x="93653" y="5241050"/>
            <a:ext cx="1158522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effectLst/>
                <a:uLnTx/>
                <a:uFillTx/>
                <a:latin typeface="Century Gothic"/>
                <a:ea typeface="+mn-ea"/>
                <a:cs typeface="+mn-cs"/>
              </a:rPr>
              <a:t>To form the present participle, remove ‘-</a:t>
            </a:r>
            <a:r>
              <a:rPr kumimoji="0" lang="en-US" sz="2200" b="0" i="0" u="none" strike="noStrike" kern="1200" cap="none" spc="0" normalizeH="0" baseline="0" noProof="0" dirty="0" err="1">
                <a:ln>
                  <a:noFill/>
                </a:ln>
                <a:effectLst/>
                <a:uLnTx/>
                <a:uFillTx/>
                <a:latin typeface="Century Gothic"/>
                <a:ea typeface="+mn-ea"/>
                <a:cs typeface="+mn-cs"/>
              </a:rPr>
              <a:t>ar</a:t>
            </a:r>
            <a:r>
              <a:rPr kumimoji="0" lang="en-US" sz="2200" b="0" i="0" u="none" strike="noStrike" kern="1200" cap="none" spc="0" normalizeH="0" baseline="0" noProof="0" dirty="0">
                <a:ln>
                  <a:noFill/>
                </a:ln>
                <a:effectLst/>
                <a:uLnTx/>
                <a:uFillTx/>
                <a:latin typeface="Century Gothic"/>
                <a:ea typeface="+mn-ea"/>
                <a:cs typeface="+mn-cs"/>
              </a:rPr>
              <a:t>’ from the infinitive and add ‘-</a:t>
            </a:r>
            <a:r>
              <a:rPr kumimoji="0" lang="en-US" sz="2200" b="1" i="0" u="none" strike="noStrike" kern="1200" cap="none" spc="0" normalizeH="0" baseline="0" noProof="0" dirty="0" err="1">
                <a:ln>
                  <a:noFill/>
                </a:ln>
                <a:effectLst/>
                <a:uLnTx/>
                <a:uFillTx/>
                <a:latin typeface="Century Gothic"/>
                <a:ea typeface="+mn-ea"/>
                <a:cs typeface="+mn-cs"/>
              </a:rPr>
              <a:t>ando</a:t>
            </a:r>
            <a:r>
              <a:rPr kumimoji="0" lang="en-US" sz="2200" b="0" i="0" u="none" strike="noStrike" kern="1200" cap="none" spc="0" normalizeH="0" baseline="0" noProof="0" dirty="0">
                <a:ln>
                  <a:noFill/>
                </a:ln>
                <a:effectLst/>
                <a:uLnTx/>
                <a:uFillTx/>
                <a:latin typeface="Century Gothic"/>
                <a:ea typeface="+mn-ea"/>
                <a:cs typeface="+mn-cs"/>
              </a:rPr>
              <a:t>’.</a:t>
            </a:r>
          </a:p>
        </p:txBody>
      </p:sp>
      <p:sp>
        <p:nvSpPr>
          <p:cNvPr id="22" name="Llamada rectangular redondeada 27">
            <a:extLst>
              <a:ext uri="{FF2B5EF4-FFF2-40B4-BE49-F238E27FC236}">
                <a16:creationId xmlns:a16="http://schemas.microsoft.com/office/drawing/2014/main" id="{B7A0633C-7112-E544-ACEB-3EC61394DB95}"/>
              </a:ext>
            </a:extLst>
          </p:cNvPr>
          <p:cNvSpPr/>
          <p:nvPr/>
        </p:nvSpPr>
        <p:spPr>
          <a:xfrm>
            <a:off x="6181989" y="1257654"/>
            <a:ext cx="2978445" cy="478093"/>
          </a:xfrm>
          <a:prstGeom prst="wedgeRoundRectCallout">
            <a:avLst>
              <a:gd name="adj1" fmla="val -33322"/>
              <a:gd name="adj2" fmla="val 80910"/>
              <a:gd name="adj3" fmla="val 16667"/>
            </a:avLst>
          </a:prstGeom>
          <a:solidFill>
            <a:schemeClr val="accent4">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tx1"/>
                </a:solidFill>
                <a:effectLst/>
                <a:uLnTx/>
                <a:uFillTx/>
                <a:latin typeface="Century Gothic"/>
                <a:ea typeface="+mn-ea"/>
                <a:cs typeface="+mn-cs"/>
              </a:rPr>
              <a:t>Ongoing = in progress</a:t>
            </a:r>
            <a:endParaRPr kumimoji="0" lang="es-GB" sz="2000" b="0" i="0" u="none" strike="noStrike" kern="1200" cap="none" spc="0" normalizeH="0" baseline="0" noProof="0" dirty="0">
              <a:ln>
                <a:noFill/>
              </a:ln>
              <a:solidFill>
                <a:schemeClr val="tx1"/>
              </a:solidFill>
              <a:effectLst/>
              <a:uLnTx/>
              <a:uFillTx/>
              <a:latin typeface="Century Gothic"/>
              <a:ea typeface="+mn-ea"/>
              <a:cs typeface="+mn-cs"/>
            </a:endParaRPr>
          </a:p>
        </p:txBody>
      </p:sp>
    </p:spTree>
    <p:extLst>
      <p:ext uri="{BB962C8B-B14F-4D97-AF65-F5344CB8AC3E}">
        <p14:creationId xmlns:p14="http://schemas.microsoft.com/office/powerpoint/2010/main" val="302431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P spid="24" grpId="0"/>
      <p:bldP spid="25" grpId="0"/>
      <p:bldP spid="28" grpId="0" animBg="1"/>
      <p:bldP spid="19" grpId="0"/>
      <p:bldP spid="26" grpId="0"/>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0605" y="83320"/>
            <a:ext cx="843444" cy="843444"/>
          </a:xfrm>
          <a:prstGeom prst="rect">
            <a:avLst/>
          </a:prstGeom>
        </p:spPr>
      </p:pic>
      <p:pic>
        <p:nvPicPr>
          <p:cNvPr id="7" name="Picture 6" descr="Shape, circle&#10;&#10;Description automatically generated">
            <a:extLst>
              <a:ext uri="{FF2B5EF4-FFF2-40B4-BE49-F238E27FC236}">
                <a16:creationId xmlns:a16="http://schemas.microsoft.com/office/drawing/2014/main" id="{26981A82-D8EE-4441-B6C1-8FB59A96BE2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00611" y="88888"/>
            <a:ext cx="837876" cy="83787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92143" y="136373"/>
            <a:ext cx="742906" cy="742906"/>
          </a:xfrm>
          <a:prstGeom prst="rect">
            <a:avLst/>
          </a:prstGeom>
        </p:spPr>
      </p:pic>
      <p:sp>
        <p:nvSpPr>
          <p:cNvPr id="9" name="Rounded Rectangular Callout 8"/>
          <p:cNvSpPr/>
          <p:nvPr/>
        </p:nvSpPr>
        <p:spPr>
          <a:xfrm>
            <a:off x="1222922" y="2051366"/>
            <a:ext cx="5071609" cy="4272772"/>
          </a:xfrm>
          <a:prstGeom prst="wedgeRoundRectCallout">
            <a:avLst>
              <a:gd name="adj1" fmla="val -55074"/>
              <a:gd name="adj2" fmla="val 26321"/>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000"/>
              </a:lnSpc>
            </a:pPr>
            <a:r>
              <a:rPr lang="en-GB" sz="2000" b="1" dirty="0">
                <a:solidFill>
                  <a:srgbClr val="002060"/>
                </a:solidFill>
              </a:rPr>
              <a:t>1. </a:t>
            </a:r>
            <a:r>
              <a:rPr lang="en-GB" sz="2000" dirty="0">
                <a:solidFill>
                  <a:srgbClr val="002060"/>
                </a:solidFill>
              </a:rPr>
              <a:t>______________, ¿</a:t>
            </a:r>
            <a:r>
              <a:rPr lang="en-GB" sz="2000" dirty="0" err="1">
                <a:solidFill>
                  <a:srgbClr val="002060"/>
                </a:solidFill>
              </a:rPr>
              <a:t>estáis</a:t>
            </a:r>
            <a:r>
              <a:rPr lang="en-GB" sz="2000" dirty="0">
                <a:solidFill>
                  <a:srgbClr val="002060"/>
                </a:solidFill>
              </a:rPr>
              <a:t> </a:t>
            </a:r>
            <a:r>
              <a:rPr lang="en-GB" sz="2000" dirty="0" err="1">
                <a:solidFill>
                  <a:srgbClr val="002060"/>
                </a:solidFill>
              </a:rPr>
              <a:t>grabando</a:t>
            </a:r>
            <a:r>
              <a:rPr lang="en-GB" sz="2000" dirty="0">
                <a:solidFill>
                  <a:srgbClr val="002060"/>
                </a:solidFill>
              </a:rPr>
              <a:t> la </a:t>
            </a:r>
            <a:r>
              <a:rPr lang="en-GB" sz="2000" dirty="0" err="1">
                <a:solidFill>
                  <a:srgbClr val="002060"/>
                </a:solidFill>
              </a:rPr>
              <a:t>clase</a:t>
            </a:r>
            <a:r>
              <a:rPr lang="en-GB" sz="2000" dirty="0">
                <a:solidFill>
                  <a:srgbClr val="002060"/>
                </a:solidFill>
              </a:rPr>
              <a:t>? </a:t>
            </a:r>
          </a:p>
          <a:p>
            <a:pPr>
              <a:lnSpc>
                <a:spcPts val="3000"/>
              </a:lnSpc>
            </a:pPr>
            <a:r>
              <a:rPr lang="en-GB" sz="2000" b="1" dirty="0">
                <a:solidFill>
                  <a:srgbClr val="002060"/>
                </a:solidFill>
              </a:rPr>
              <a:t>2. </a:t>
            </a:r>
            <a:r>
              <a:rPr lang="en-GB" sz="2000" dirty="0">
                <a:solidFill>
                  <a:srgbClr val="002060"/>
                </a:solidFill>
              </a:rPr>
              <a:t>______________, ¿por </a:t>
            </a:r>
            <a:r>
              <a:rPr lang="en-GB" sz="2000" dirty="0" err="1">
                <a:solidFill>
                  <a:srgbClr val="002060"/>
                </a:solidFill>
              </a:rPr>
              <a:t>qué</a:t>
            </a:r>
            <a:r>
              <a:rPr lang="en-GB" sz="2000" dirty="0">
                <a:solidFill>
                  <a:srgbClr val="002060"/>
                </a:solidFill>
              </a:rPr>
              <a:t> </a:t>
            </a:r>
            <a:r>
              <a:rPr lang="en-GB" sz="2000" dirty="0" err="1">
                <a:solidFill>
                  <a:srgbClr val="002060"/>
                </a:solidFill>
              </a:rPr>
              <a:t>estás</a:t>
            </a:r>
            <a:r>
              <a:rPr lang="en-GB" sz="2000" dirty="0">
                <a:solidFill>
                  <a:srgbClr val="002060"/>
                </a:solidFill>
              </a:rPr>
              <a:t> </a:t>
            </a:r>
            <a:r>
              <a:rPr lang="en-GB" sz="2000" dirty="0" err="1">
                <a:solidFill>
                  <a:srgbClr val="002060"/>
                </a:solidFill>
              </a:rPr>
              <a:t>llorando</a:t>
            </a:r>
            <a:r>
              <a:rPr lang="en-GB" sz="2000" dirty="0">
                <a:solidFill>
                  <a:srgbClr val="002060"/>
                </a:solidFill>
              </a:rPr>
              <a:t>?</a:t>
            </a:r>
          </a:p>
          <a:p>
            <a:pPr>
              <a:lnSpc>
                <a:spcPts val="3000"/>
              </a:lnSpc>
            </a:pPr>
            <a:r>
              <a:rPr lang="en-GB" sz="2000" b="1" dirty="0">
                <a:solidFill>
                  <a:srgbClr val="002060"/>
                </a:solidFill>
              </a:rPr>
              <a:t>3.</a:t>
            </a:r>
            <a:r>
              <a:rPr lang="en-GB" sz="2000" dirty="0">
                <a:solidFill>
                  <a:srgbClr val="002060"/>
                </a:solidFill>
              </a:rPr>
              <a:t> _______________ , </a:t>
            </a:r>
            <a:r>
              <a:rPr lang="en-GB" sz="2000" dirty="0" err="1">
                <a:solidFill>
                  <a:srgbClr val="002060"/>
                </a:solidFill>
              </a:rPr>
              <a:t>estás</a:t>
            </a:r>
            <a:r>
              <a:rPr lang="en-GB" sz="2000" dirty="0">
                <a:solidFill>
                  <a:srgbClr val="002060"/>
                </a:solidFill>
              </a:rPr>
              <a:t> </a:t>
            </a:r>
            <a:r>
              <a:rPr lang="en-GB" sz="2000" dirty="0" err="1">
                <a:solidFill>
                  <a:srgbClr val="002060"/>
                </a:solidFill>
              </a:rPr>
              <a:t>mejorando</a:t>
            </a:r>
            <a:r>
              <a:rPr lang="en-GB" sz="2000" dirty="0">
                <a:solidFill>
                  <a:srgbClr val="002060"/>
                </a:solidFill>
              </a:rPr>
              <a:t> tanto. ¿</a:t>
            </a:r>
            <a:r>
              <a:rPr lang="en-GB" sz="2000" dirty="0" err="1">
                <a:solidFill>
                  <a:srgbClr val="002060"/>
                </a:solidFill>
              </a:rPr>
              <a:t>Practicas</a:t>
            </a:r>
            <a:r>
              <a:rPr lang="en-GB" sz="2000" dirty="0">
                <a:solidFill>
                  <a:srgbClr val="002060"/>
                </a:solidFill>
              </a:rPr>
              <a:t> </a:t>
            </a:r>
            <a:r>
              <a:rPr lang="en-GB" sz="2000" dirty="0" err="1">
                <a:solidFill>
                  <a:srgbClr val="002060"/>
                </a:solidFill>
              </a:rPr>
              <a:t>en</a:t>
            </a:r>
            <a:r>
              <a:rPr lang="en-GB" sz="2000" dirty="0">
                <a:solidFill>
                  <a:srgbClr val="002060"/>
                </a:solidFill>
              </a:rPr>
              <a:t> casa?</a:t>
            </a:r>
          </a:p>
          <a:p>
            <a:pPr>
              <a:lnSpc>
                <a:spcPts val="3000"/>
              </a:lnSpc>
            </a:pPr>
            <a:r>
              <a:rPr lang="en-GB" sz="2000" b="1" dirty="0">
                <a:solidFill>
                  <a:srgbClr val="002060"/>
                </a:solidFill>
              </a:rPr>
              <a:t>4.</a:t>
            </a:r>
            <a:r>
              <a:rPr lang="en-GB" sz="2000" dirty="0">
                <a:solidFill>
                  <a:srgbClr val="002060"/>
                </a:solidFill>
              </a:rPr>
              <a:t> _____________, ¿</a:t>
            </a:r>
            <a:r>
              <a:rPr lang="en-GB" sz="2000" dirty="0" err="1">
                <a:solidFill>
                  <a:srgbClr val="002060"/>
                </a:solidFill>
              </a:rPr>
              <a:t>estáis</a:t>
            </a:r>
            <a:r>
              <a:rPr lang="en-GB" sz="2000" dirty="0">
                <a:solidFill>
                  <a:srgbClr val="002060"/>
                </a:solidFill>
              </a:rPr>
              <a:t> </a:t>
            </a:r>
            <a:r>
              <a:rPr lang="en-GB" sz="2000" dirty="0" err="1">
                <a:solidFill>
                  <a:srgbClr val="002060"/>
                </a:solidFill>
              </a:rPr>
              <a:t>peleando</a:t>
            </a:r>
            <a:r>
              <a:rPr lang="en-GB" sz="2000" dirty="0">
                <a:solidFill>
                  <a:srgbClr val="002060"/>
                </a:solidFill>
              </a:rPr>
              <a:t>?</a:t>
            </a:r>
          </a:p>
          <a:p>
            <a:pPr>
              <a:lnSpc>
                <a:spcPts val="3000"/>
              </a:lnSpc>
            </a:pPr>
            <a:r>
              <a:rPr lang="en-GB" sz="2000" b="1" dirty="0">
                <a:solidFill>
                  <a:srgbClr val="002060"/>
                </a:solidFill>
              </a:rPr>
              <a:t>5.</a:t>
            </a:r>
            <a:r>
              <a:rPr lang="en-GB" sz="2000" dirty="0">
                <a:solidFill>
                  <a:srgbClr val="002060"/>
                </a:solidFill>
              </a:rPr>
              <a:t> _____________, ¿</a:t>
            </a:r>
            <a:r>
              <a:rPr lang="en-GB" sz="2000" dirty="0" err="1">
                <a:solidFill>
                  <a:srgbClr val="002060"/>
                </a:solidFill>
              </a:rPr>
              <a:t>durante</a:t>
            </a:r>
            <a:r>
              <a:rPr lang="en-GB" sz="2000" dirty="0">
                <a:solidFill>
                  <a:srgbClr val="002060"/>
                </a:solidFill>
              </a:rPr>
              <a:t> </a:t>
            </a:r>
            <a:r>
              <a:rPr lang="en-GB" sz="2000" dirty="0" err="1">
                <a:solidFill>
                  <a:srgbClr val="002060"/>
                </a:solidFill>
              </a:rPr>
              <a:t>cuánto</a:t>
            </a:r>
            <a:r>
              <a:rPr lang="en-GB" sz="2000" dirty="0">
                <a:solidFill>
                  <a:srgbClr val="002060"/>
                </a:solidFill>
              </a:rPr>
              <a:t> </a:t>
            </a:r>
            <a:r>
              <a:rPr lang="en-GB" sz="2000" dirty="0" err="1">
                <a:solidFill>
                  <a:srgbClr val="002060"/>
                </a:solidFill>
              </a:rPr>
              <a:t>tiempo</a:t>
            </a:r>
            <a:r>
              <a:rPr lang="en-GB" sz="2000" dirty="0">
                <a:solidFill>
                  <a:srgbClr val="002060"/>
                </a:solidFill>
              </a:rPr>
              <a:t> </a:t>
            </a:r>
            <a:r>
              <a:rPr lang="en-GB" sz="2000" dirty="0" err="1">
                <a:solidFill>
                  <a:srgbClr val="002060"/>
                </a:solidFill>
              </a:rPr>
              <a:t>estáis</a:t>
            </a:r>
            <a:r>
              <a:rPr lang="en-GB" sz="2000" dirty="0">
                <a:solidFill>
                  <a:srgbClr val="002060"/>
                </a:solidFill>
              </a:rPr>
              <a:t> </a:t>
            </a:r>
            <a:r>
              <a:rPr lang="en-GB" sz="2000" dirty="0" err="1">
                <a:solidFill>
                  <a:srgbClr val="002060"/>
                </a:solidFill>
              </a:rPr>
              <a:t>saltando</a:t>
            </a:r>
            <a:r>
              <a:rPr lang="en-GB" sz="2000" dirty="0">
                <a:solidFill>
                  <a:srgbClr val="002060"/>
                </a:solidFill>
              </a:rPr>
              <a:t>?</a:t>
            </a:r>
          </a:p>
          <a:p>
            <a:pPr>
              <a:lnSpc>
                <a:spcPts val="3000"/>
              </a:lnSpc>
            </a:pPr>
            <a:r>
              <a:rPr lang="en-GB" sz="2000" b="1" dirty="0">
                <a:solidFill>
                  <a:srgbClr val="002060"/>
                </a:solidFill>
              </a:rPr>
              <a:t>6.</a:t>
            </a:r>
            <a:r>
              <a:rPr lang="en-GB" sz="2000" dirty="0">
                <a:solidFill>
                  <a:srgbClr val="002060"/>
                </a:solidFill>
              </a:rPr>
              <a:t> _____________, ¿</a:t>
            </a:r>
            <a:r>
              <a:rPr lang="en-GB" sz="2000" dirty="0" err="1">
                <a:solidFill>
                  <a:srgbClr val="002060"/>
                </a:solidFill>
              </a:rPr>
              <a:t>estás</a:t>
            </a:r>
            <a:r>
              <a:rPr lang="en-GB" sz="2000" dirty="0">
                <a:solidFill>
                  <a:srgbClr val="002060"/>
                </a:solidFill>
              </a:rPr>
              <a:t> </a:t>
            </a:r>
            <a:r>
              <a:rPr lang="en-GB" sz="2000" dirty="0" err="1">
                <a:solidFill>
                  <a:srgbClr val="002060"/>
                </a:solidFill>
              </a:rPr>
              <a:t>saltando</a:t>
            </a:r>
            <a:r>
              <a:rPr lang="en-GB" sz="2000" dirty="0">
                <a:solidFill>
                  <a:srgbClr val="002060"/>
                </a:solidFill>
              </a:rPr>
              <a:t> </a:t>
            </a:r>
            <a:r>
              <a:rPr lang="en-GB" sz="2000" dirty="0" err="1">
                <a:solidFill>
                  <a:srgbClr val="002060"/>
                </a:solidFill>
              </a:rPr>
              <a:t>como</a:t>
            </a:r>
            <a:r>
              <a:rPr lang="en-GB" sz="2000" dirty="0">
                <a:solidFill>
                  <a:srgbClr val="002060"/>
                </a:solidFill>
              </a:rPr>
              <a:t> Daniel? ¡</a:t>
            </a:r>
            <a:r>
              <a:rPr lang="en-GB" sz="2000" dirty="0" err="1">
                <a:solidFill>
                  <a:srgbClr val="002060"/>
                </a:solidFill>
              </a:rPr>
              <a:t>Él</a:t>
            </a:r>
            <a:r>
              <a:rPr lang="en-GB" sz="2000" dirty="0">
                <a:solidFill>
                  <a:srgbClr val="002060"/>
                </a:solidFill>
              </a:rPr>
              <a:t> </a:t>
            </a:r>
            <a:r>
              <a:rPr lang="en-GB" sz="2000" dirty="0" err="1">
                <a:solidFill>
                  <a:srgbClr val="002060"/>
                </a:solidFill>
              </a:rPr>
              <a:t>puede</a:t>
            </a:r>
            <a:r>
              <a:rPr lang="en-GB" sz="2000" dirty="0">
                <a:solidFill>
                  <a:srgbClr val="002060"/>
                </a:solidFill>
              </a:rPr>
              <a:t> </a:t>
            </a:r>
            <a:r>
              <a:rPr lang="en-GB" sz="2000" dirty="0" err="1">
                <a:solidFill>
                  <a:srgbClr val="002060"/>
                </a:solidFill>
              </a:rPr>
              <a:t>saltar</a:t>
            </a:r>
            <a:r>
              <a:rPr lang="en-GB" sz="2000" dirty="0">
                <a:solidFill>
                  <a:srgbClr val="002060"/>
                </a:solidFill>
              </a:rPr>
              <a:t> alto!</a:t>
            </a:r>
          </a:p>
        </p:txBody>
      </p:sp>
      <p:pic>
        <p:nvPicPr>
          <p:cNvPr id="10" name="Picture 2" descr="exercise clipart - Clip Art Library">
            <a:extLst>
              <a:ext uri="{FF2B5EF4-FFF2-40B4-BE49-F238E27FC236}">
                <a16:creationId xmlns:a16="http://schemas.microsoft.com/office/drawing/2014/main" id="{6586F582-593C-4046-A125-658EBD19D90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5942" y="4939525"/>
            <a:ext cx="705555" cy="14696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13557"/>
            <a:ext cx="4594744" cy="647577"/>
          </a:xfrm>
        </p:spPr>
        <p:txBody>
          <a:bodyPr>
            <a:normAutofit/>
          </a:bodyPr>
          <a:lstStyle/>
          <a:p>
            <a:r>
              <a:rPr lang="en-GB" sz="2800" b="1">
                <a:solidFill>
                  <a:schemeClr val="bg1"/>
                </a:solidFill>
              </a:rPr>
              <a:t>Preguntas del instructor</a:t>
            </a:r>
          </a:p>
        </p:txBody>
      </p:sp>
      <p:sp>
        <p:nvSpPr>
          <p:cNvPr id="11" name="TextBox 10"/>
          <p:cNvSpPr txBox="1"/>
          <p:nvPr/>
        </p:nvSpPr>
        <p:spPr>
          <a:xfrm>
            <a:off x="192181" y="1126834"/>
            <a:ext cx="12204700" cy="400110"/>
          </a:xfrm>
          <a:prstGeom prst="rect">
            <a:avLst/>
          </a:prstGeom>
          <a:noFill/>
        </p:spPr>
        <p:txBody>
          <a:bodyPr wrap="square" rtlCol="0">
            <a:spAutoFit/>
          </a:bodyPr>
          <a:lstStyle/>
          <a:p>
            <a:r>
              <a:rPr lang="en-GB" sz="2000" dirty="0" err="1"/>
              <a:t>Completa</a:t>
            </a:r>
            <a:r>
              <a:rPr lang="en-GB" sz="2000" dirty="0"/>
              <a:t> las </a:t>
            </a:r>
            <a:r>
              <a:rPr lang="en-GB" sz="2000" dirty="0" err="1"/>
              <a:t>frases</a:t>
            </a:r>
            <a:r>
              <a:rPr lang="en-GB" sz="2000" dirty="0"/>
              <a:t> con ‘Lucía’ (one ‘you’) o ‘Daniel y Ana’ (more than one ‘you’).</a:t>
            </a:r>
          </a:p>
        </p:txBody>
      </p:sp>
      <p:sp>
        <p:nvSpPr>
          <p:cNvPr id="12"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ounded Rectangular Callout 13"/>
          <p:cNvSpPr/>
          <p:nvPr/>
        </p:nvSpPr>
        <p:spPr>
          <a:xfrm>
            <a:off x="6362473" y="2051366"/>
            <a:ext cx="5718048" cy="4262559"/>
          </a:xfrm>
          <a:prstGeom prst="wedgeRoundRectCallout">
            <a:avLst>
              <a:gd name="adj1" fmla="val -27671"/>
              <a:gd name="adj2" fmla="val -54662"/>
              <a:gd name="adj3"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nSpc>
                <a:spcPts val="3000"/>
              </a:lnSpc>
            </a:pPr>
            <a:r>
              <a:rPr lang="en-GB" sz="2000" b="1" dirty="0">
                <a:solidFill>
                  <a:schemeClr val="tx1"/>
                </a:solidFill>
              </a:rPr>
              <a:t>A.</a:t>
            </a:r>
            <a:r>
              <a:rPr lang="en-GB" sz="2000" dirty="0">
                <a:solidFill>
                  <a:schemeClr val="tx1"/>
                </a:solidFill>
              </a:rPr>
              <a:t> No </a:t>
            </a:r>
            <a:r>
              <a:rPr lang="en-GB" sz="2000" dirty="0" err="1">
                <a:solidFill>
                  <a:schemeClr val="tx1"/>
                </a:solidFill>
              </a:rPr>
              <a:t>sé</a:t>
            </a:r>
            <a:r>
              <a:rPr lang="en-GB" sz="2000" dirty="0">
                <a:solidFill>
                  <a:schemeClr val="tx1"/>
                </a:solidFill>
              </a:rPr>
              <a:t>, </a:t>
            </a:r>
            <a:r>
              <a:rPr lang="en-GB" sz="2000" dirty="0" err="1">
                <a:solidFill>
                  <a:schemeClr val="tx1"/>
                </a:solidFill>
              </a:rPr>
              <a:t>treinta</a:t>
            </a:r>
            <a:r>
              <a:rPr lang="en-GB" sz="2000" dirty="0">
                <a:solidFill>
                  <a:schemeClr val="tx1"/>
                </a:solidFill>
              </a:rPr>
              <a:t> </a:t>
            </a:r>
            <a:r>
              <a:rPr lang="en-GB" sz="2000" dirty="0" err="1">
                <a:solidFill>
                  <a:schemeClr val="tx1"/>
                </a:solidFill>
              </a:rPr>
              <a:t>segundos</a:t>
            </a:r>
            <a:r>
              <a:rPr lang="en-GB" sz="2000" dirty="0">
                <a:solidFill>
                  <a:schemeClr val="tx1"/>
                </a:solidFill>
              </a:rPr>
              <a:t>*, </a:t>
            </a:r>
            <a:r>
              <a:rPr lang="en-GB" sz="2000" dirty="0" err="1">
                <a:solidFill>
                  <a:schemeClr val="tx1"/>
                </a:solidFill>
              </a:rPr>
              <a:t>más</a:t>
            </a:r>
            <a:r>
              <a:rPr lang="en-GB" sz="2000" dirty="0">
                <a:solidFill>
                  <a:schemeClr val="tx1"/>
                </a:solidFill>
              </a:rPr>
              <a:t> o </a:t>
            </a:r>
            <a:r>
              <a:rPr lang="en-GB" sz="2000" dirty="0" err="1">
                <a:solidFill>
                  <a:schemeClr val="tx1"/>
                </a:solidFill>
              </a:rPr>
              <a:t>menos</a:t>
            </a:r>
            <a:r>
              <a:rPr lang="en-GB" sz="2000" dirty="0">
                <a:solidFill>
                  <a:schemeClr val="tx1"/>
                </a:solidFill>
              </a:rPr>
              <a:t>.</a:t>
            </a:r>
          </a:p>
          <a:p>
            <a:pPr>
              <a:lnSpc>
                <a:spcPts val="3000"/>
              </a:lnSpc>
            </a:pPr>
            <a:r>
              <a:rPr lang="en-GB" sz="2000" b="1" dirty="0">
                <a:solidFill>
                  <a:schemeClr val="tx1"/>
                </a:solidFill>
              </a:rPr>
              <a:t>B. </a:t>
            </a:r>
            <a:r>
              <a:rPr lang="en-GB" sz="2000" dirty="0" err="1">
                <a:solidFill>
                  <a:schemeClr val="tx1"/>
                </a:solidFill>
              </a:rPr>
              <a:t>Sí</a:t>
            </a:r>
            <a:r>
              <a:rPr lang="en-GB" sz="2000" dirty="0">
                <a:solidFill>
                  <a:schemeClr val="tx1"/>
                </a:solidFill>
              </a:rPr>
              <a:t>. </a:t>
            </a:r>
            <a:r>
              <a:rPr lang="en-GB" sz="2000" dirty="0" err="1">
                <a:solidFill>
                  <a:schemeClr val="tx1"/>
                </a:solidFill>
              </a:rPr>
              <a:t>Cuando</a:t>
            </a:r>
            <a:r>
              <a:rPr lang="en-GB" sz="2000" dirty="0">
                <a:solidFill>
                  <a:schemeClr val="tx1"/>
                </a:solidFill>
              </a:rPr>
              <a:t> Ana </a:t>
            </a:r>
            <a:r>
              <a:rPr lang="en-GB" sz="2000" dirty="0" err="1">
                <a:solidFill>
                  <a:schemeClr val="tx1"/>
                </a:solidFill>
              </a:rPr>
              <a:t>levanta</a:t>
            </a:r>
            <a:r>
              <a:rPr lang="en-GB" sz="2000" dirty="0">
                <a:solidFill>
                  <a:schemeClr val="tx1"/>
                </a:solidFill>
              </a:rPr>
              <a:t> la </a:t>
            </a:r>
            <a:r>
              <a:rPr lang="en-GB" sz="2000" dirty="0" err="1">
                <a:solidFill>
                  <a:schemeClr val="tx1"/>
                </a:solidFill>
              </a:rPr>
              <a:t>pierna</a:t>
            </a:r>
            <a:r>
              <a:rPr lang="en-GB" sz="2000" dirty="0">
                <a:solidFill>
                  <a:schemeClr val="tx1"/>
                </a:solidFill>
              </a:rPr>
              <a:t> </a:t>
            </a:r>
            <a:r>
              <a:rPr lang="en-GB" sz="2000" dirty="0" err="1">
                <a:solidFill>
                  <a:schemeClr val="tx1"/>
                </a:solidFill>
              </a:rPr>
              <a:t>derecha</a:t>
            </a:r>
            <a:r>
              <a:rPr lang="en-GB" sz="2000" dirty="0">
                <a:solidFill>
                  <a:schemeClr val="tx1"/>
                </a:solidFill>
              </a:rPr>
              <a:t>, me </a:t>
            </a:r>
            <a:r>
              <a:rPr lang="en-GB" sz="2000" dirty="0" err="1">
                <a:solidFill>
                  <a:schemeClr val="tx1"/>
                </a:solidFill>
              </a:rPr>
              <a:t>molesta</a:t>
            </a:r>
            <a:r>
              <a:rPr lang="en-GB" sz="2000" dirty="0">
                <a:solidFill>
                  <a:schemeClr val="tx1"/>
                </a:solidFill>
              </a:rPr>
              <a:t>.</a:t>
            </a:r>
          </a:p>
          <a:p>
            <a:pPr>
              <a:lnSpc>
                <a:spcPts val="3000"/>
              </a:lnSpc>
            </a:pPr>
            <a:r>
              <a:rPr lang="en-GB" sz="2000" b="1" dirty="0">
                <a:solidFill>
                  <a:schemeClr val="tx1"/>
                </a:solidFill>
              </a:rPr>
              <a:t>C</a:t>
            </a:r>
            <a:r>
              <a:rPr lang="en-GB" sz="2000" dirty="0">
                <a:solidFill>
                  <a:schemeClr val="tx1"/>
                </a:solidFill>
              </a:rPr>
              <a:t>. </a:t>
            </a:r>
            <a:r>
              <a:rPr lang="en-GB" sz="2000" dirty="0" err="1">
                <a:solidFill>
                  <a:schemeClr val="tx1"/>
                </a:solidFill>
              </a:rPr>
              <a:t>Sí</a:t>
            </a:r>
            <a:r>
              <a:rPr lang="en-GB" sz="2000" dirty="0">
                <a:solidFill>
                  <a:schemeClr val="tx1"/>
                </a:solidFill>
              </a:rPr>
              <a:t>. </a:t>
            </a:r>
            <a:r>
              <a:rPr lang="en-GB" sz="2000" dirty="0" err="1">
                <a:solidFill>
                  <a:schemeClr val="tx1"/>
                </a:solidFill>
              </a:rPr>
              <a:t>Cada</a:t>
            </a:r>
            <a:r>
              <a:rPr lang="en-GB" sz="2000" dirty="0">
                <a:solidFill>
                  <a:schemeClr val="tx1"/>
                </a:solidFill>
              </a:rPr>
              <a:t> </a:t>
            </a:r>
            <a:r>
              <a:rPr lang="en-GB" sz="2000" dirty="0" err="1">
                <a:solidFill>
                  <a:schemeClr val="tx1"/>
                </a:solidFill>
              </a:rPr>
              <a:t>miércoles</a:t>
            </a:r>
            <a:r>
              <a:rPr lang="en-GB" sz="2000" dirty="0">
                <a:solidFill>
                  <a:schemeClr val="tx1"/>
                </a:solidFill>
              </a:rPr>
              <a:t> </a:t>
            </a:r>
            <a:r>
              <a:rPr lang="en-GB" sz="2000" dirty="0" err="1">
                <a:solidFill>
                  <a:schemeClr val="tx1"/>
                </a:solidFill>
              </a:rPr>
              <a:t>después</a:t>
            </a:r>
            <a:r>
              <a:rPr lang="en-GB" sz="2000" dirty="0">
                <a:solidFill>
                  <a:schemeClr val="tx1"/>
                </a:solidFill>
              </a:rPr>
              <a:t> de la </a:t>
            </a:r>
            <a:r>
              <a:rPr lang="en-GB" sz="2000" dirty="0" err="1">
                <a:solidFill>
                  <a:schemeClr val="tx1"/>
                </a:solidFill>
              </a:rPr>
              <a:t>clase</a:t>
            </a:r>
            <a:r>
              <a:rPr lang="en-GB" sz="2000" dirty="0">
                <a:solidFill>
                  <a:schemeClr val="tx1"/>
                </a:solidFill>
              </a:rPr>
              <a:t> </a:t>
            </a:r>
            <a:r>
              <a:rPr lang="en-GB" sz="2000" dirty="0" err="1">
                <a:solidFill>
                  <a:schemeClr val="tx1"/>
                </a:solidFill>
              </a:rPr>
              <a:t>hago</a:t>
            </a:r>
            <a:r>
              <a:rPr lang="en-GB" sz="2000" dirty="0">
                <a:solidFill>
                  <a:schemeClr val="tx1"/>
                </a:solidFill>
              </a:rPr>
              <a:t> </a:t>
            </a:r>
            <a:r>
              <a:rPr lang="en-GB" sz="2000" dirty="0" err="1">
                <a:solidFill>
                  <a:schemeClr val="tx1"/>
                </a:solidFill>
              </a:rPr>
              <a:t>ejercicios</a:t>
            </a:r>
            <a:r>
              <a:rPr lang="en-GB" sz="2000" dirty="0">
                <a:solidFill>
                  <a:schemeClr val="tx1"/>
                </a:solidFill>
              </a:rPr>
              <a:t> </a:t>
            </a:r>
            <a:r>
              <a:rPr lang="en-GB" sz="2000" dirty="0" err="1">
                <a:solidFill>
                  <a:schemeClr val="tx1"/>
                </a:solidFill>
              </a:rPr>
              <a:t>en</a:t>
            </a:r>
            <a:r>
              <a:rPr lang="en-GB" sz="2000" dirty="0">
                <a:solidFill>
                  <a:schemeClr val="tx1"/>
                </a:solidFill>
              </a:rPr>
              <a:t> la </a:t>
            </a:r>
            <a:r>
              <a:rPr lang="en-GB" sz="2000" dirty="0" err="1">
                <a:solidFill>
                  <a:schemeClr val="tx1"/>
                </a:solidFill>
              </a:rPr>
              <a:t>cocina</a:t>
            </a:r>
            <a:r>
              <a:rPr lang="en-GB" sz="2000" dirty="0">
                <a:solidFill>
                  <a:schemeClr val="tx1"/>
                </a:solidFill>
              </a:rPr>
              <a:t>. </a:t>
            </a:r>
          </a:p>
          <a:p>
            <a:pPr>
              <a:lnSpc>
                <a:spcPts val="3000"/>
              </a:lnSpc>
            </a:pPr>
            <a:r>
              <a:rPr lang="en-GB" sz="2000" b="1" dirty="0">
                <a:solidFill>
                  <a:schemeClr val="tx1"/>
                </a:solidFill>
              </a:rPr>
              <a:t>D.</a:t>
            </a:r>
            <a:r>
              <a:rPr lang="en-GB" sz="2000" dirty="0">
                <a:solidFill>
                  <a:schemeClr val="tx1"/>
                </a:solidFill>
              </a:rPr>
              <a:t> </a:t>
            </a:r>
            <a:r>
              <a:rPr lang="en-GB" sz="2000" dirty="0" err="1">
                <a:solidFill>
                  <a:schemeClr val="tx1"/>
                </a:solidFill>
              </a:rPr>
              <a:t>Sí</a:t>
            </a:r>
            <a:r>
              <a:rPr lang="en-GB" sz="2000" dirty="0">
                <a:solidFill>
                  <a:schemeClr val="tx1"/>
                </a:solidFill>
              </a:rPr>
              <a:t>. Podemos </a:t>
            </a:r>
            <a:r>
              <a:rPr lang="en-GB" sz="2000" dirty="0" err="1">
                <a:solidFill>
                  <a:schemeClr val="tx1"/>
                </a:solidFill>
              </a:rPr>
              <a:t>compartir</a:t>
            </a:r>
            <a:r>
              <a:rPr lang="en-GB" sz="2000" dirty="0">
                <a:solidFill>
                  <a:schemeClr val="tx1"/>
                </a:solidFill>
              </a:rPr>
              <a:t> el </a:t>
            </a:r>
            <a:r>
              <a:rPr lang="en-GB" sz="2000" dirty="0" err="1">
                <a:solidFill>
                  <a:schemeClr val="tx1"/>
                </a:solidFill>
              </a:rPr>
              <a:t>vídeo</a:t>
            </a:r>
            <a:r>
              <a:rPr lang="en-GB" sz="2000" dirty="0">
                <a:solidFill>
                  <a:schemeClr val="tx1"/>
                </a:solidFill>
              </a:rPr>
              <a:t> </a:t>
            </a:r>
            <a:r>
              <a:rPr lang="en-GB" sz="2000" dirty="0" err="1">
                <a:solidFill>
                  <a:schemeClr val="tx1"/>
                </a:solidFill>
              </a:rPr>
              <a:t>después</a:t>
            </a:r>
            <a:r>
              <a:rPr lang="en-GB" sz="2000" dirty="0">
                <a:solidFill>
                  <a:schemeClr val="tx1"/>
                </a:solidFill>
              </a:rPr>
              <a:t> </a:t>
            </a:r>
            <a:r>
              <a:rPr lang="en-GB" sz="2000" dirty="0" err="1">
                <a:solidFill>
                  <a:schemeClr val="tx1"/>
                </a:solidFill>
              </a:rPr>
              <a:t>si</a:t>
            </a:r>
            <a:r>
              <a:rPr lang="en-GB" sz="2000" dirty="0">
                <a:solidFill>
                  <a:schemeClr val="tx1"/>
                </a:solidFill>
              </a:rPr>
              <a:t> </a:t>
            </a:r>
            <a:r>
              <a:rPr lang="en-GB" sz="2000" dirty="0" err="1">
                <a:solidFill>
                  <a:schemeClr val="tx1"/>
                </a:solidFill>
              </a:rPr>
              <a:t>quieres</a:t>
            </a:r>
            <a:r>
              <a:rPr lang="en-GB" sz="2000" dirty="0">
                <a:solidFill>
                  <a:schemeClr val="tx1"/>
                </a:solidFill>
              </a:rPr>
              <a:t>.</a:t>
            </a:r>
          </a:p>
          <a:p>
            <a:pPr>
              <a:lnSpc>
                <a:spcPts val="3000"/>
              </a:lnSpc>
            </a:pPr>
            <a:r>
              <a:rPr lang="en-GB" sz="2000" b="1" dirty="0">
                <a:solidFill>
                  <a:schemeClr val="tx1"/>
                </a:solidFill>
              </a:rPr>
              <a:t>E. </a:t>
            </a:r>
            <a:r>
              <a:rPr lang="en-GB" sz="2000" dirty="0">
                <a:solidFill>
                  <a:schemeClr val="tx1"/>
                </a:solidFill>
              </a:rPr>
              <a:t>¡No, no es </a:t>
            </a:r>
            <a:r>
              <a:rPr lang="en-GB" sz="2000" dirty="0" err="1">
                <a:solidFill>
                  <a:schemeClr val="tx1"/>
                </a:solidFill>
              </a:rPr>
              <a:t>posible</a:t>
            </a:r>
            <a:r>
              <a:rPr lang="en-GB" sz="2000" dirty="0">
                <a:solidFill>
                  <a:schemeClr val="tx1"/>
                </a:solidFill>
              </a:rPr>
              <a:t>! No </a:t>
            </a:r>
            <a:r>
              <a:rPr lang="en-GB" sz="2000" dirty="0" err="1">
                <a:solidFill>
                  <a:schemeClr val="tx1"/>
                </a:solidFill>
              </a:rPr>
              <a:t>estoy</a:t>
            </a:r>
            <a:r>
              <a:rPr lang="en-GB" sz="2000" dirty="0">
                <a:solidFill>
                  <a:schemeClr val="tx1"/>
                </a:solidFill>
              </a:rPr>
              <a:t> </a:t>
            </a:r>
            <a:r>
              <a:rPr lang="en-GB" sz="2000" dirty="0" err="1">
                <a:solidFill>
                  <a:schemeClr val="tx1"/>
                </a:solidFill>
              </a:rPr>
              <a:t>en</a:t>
            </a:r>
            <a:r>
              <a:rPr lang="en-GB" sz="2000" dirty="0">
                <a:solidFill>
                  <a:schemeClr val="tx1"/>
                </a:solidFill>
              </a:rPr>
              <a:t> forma.</a:t>
            </a:r>
            <a:endParaRPr lang="en-GB" sz="2000" b="1" dirty="0">
              <a:solidFill>
                <a:schemeClr val="tx1"/>
              </a:solidFill>
            </a:endParaRPr>
          </a:p>
          <a:p>
            <a:pPr>
              <a:lnSpc>
                <a:spcPts val="3000"/>
              </a:lnSpc>
            </a:pPr>
            <a:r>
              <a:rPr lang="en-GB" sz="2000" b="1" dirty="0">
                <a:solidFill>
                  <a:schemeClr val="tx1"/>
                </a:solidFill>
              </a:rPr>
              <a:t>F. </a:t>
            </a:r>
            <a:r>
              <a:rPr lang="en-GB" sz="2000" dirty="0" err="1">
                <a:solidFill>
                  <a:schemeClr val="tx1"/>
                </a:solidFill>
              </a:rPr>
              <a:t>Porque</a:t>
            </a:r>
            <a:r>
              <a:rPr lang="en-GB" sz="2000" dirty="0">
                <a:solidFill>
                  <a:schemeClr val="tx1"/>
                </a:solidFill>
              </a:rPr>
              <a:t> no </a:t>
            </a:r>
            <a:r>
              <a:rPr lang="en-GB" sz="2000" dirty="0" err="1">
                <a:solidFill>
                  <a:schemeClr val="tx1"/>
                </a:solidFill>
              </a:rPr>
              <a:t>puedo</a:t>
            </a:r>
            <a:r>
              <a:rPr lang="en-GB" sz="2000" dirty="0">
                <a:solidFill>
                  <a:schemeClr val="tx1"/>
                </a:solidFill>
              </a:rPr>
              <a:t> </a:t>
            </a:r>
            <a:r>
              <a:rPr lang="en-GB" sz="2000" dirty="0" err="1">
                <a:solidFill>
                  <a:schemeClr val="tx1"/>
                </a:solidFill>
              </a:rPr>
              <a:t>hacer</a:t>
            </a:r>
            <a:r>
              <a:rPr lang="en-GB" sz="2000" dirty="0">
                <a:solidFill>
                  <a:schemeClr val="tx1"/>
                </a:solidFill>
              </a:rPr>
              <a:t> el </a:t>
            </a:r>
            <a:r>
              <a:rPr lang="en-GB" sz="2000" dirty="0" err="1">
                <a:solidFill>
                  <a:schemeClr val="tx1"/>
                </a:solidFill>
              </a:rPr>
              <a:t>ejercicio</a:t>
            </a:r>
            <a:r>
              <a:rPr lang="en-GB" sz="2000" dirty="0">
                <a:solidFill>
                  <a:schemeClr val="tx1"/>
                </a:solidFill>
              </a:rPr>
              <a:t>. </a:t>
            </a:r>
          </a:p>
        </p:txBody>
      </p:sp>
      <p:sp>
        <p:nvSpPr>
          <p:cNvPr id="15" name="TextBox 14"/>
          <p:cNvSpPr txBox="1"/>
          <p:nvPr/>
        </p:nvSpPr>
        <p:spPr>
          <a:xfrm>
            <a:off x="1801290" y="2078005"/>
            <a:ext cx="1841500" cy="400110"/>
          </a:xfrm>
          <a:prstGeom prst="rect">
            <a:avLst/>
          </a:prstGeom>
          <a:noFill/>
        </p:spPr>
        <p:txBody>
          <a:bodyPr wrap="square" rtlCol="0">
            <a:spAutoFit/>
          </a:bodyPr>
          <a:lstStyle/>
          <a:p>
            <a:r>
              <a:rPr lang="en-GB" sz="2000" b="1" dirty="0">
                <a:solidFill>
                  <a:schemeClr val="tx2"/>
                </a:solidFill>
              </a:rPr>
              <a:t>Daniel y Ana</a:t>
            </a:r>
          </a:p>
        </p:txBody>
      </p:sp>
      <p:sp>
        <p:nvSpPr>
          <p:cNvPr id="16" name="TextBox 15"/>
          <p:cNvSpPr txBox="1"/>
          <p:nvPr/>
        </p:nvSpPr>
        <p:spPr>
          <a:xfrm>
            <a:off x="2229746" y="2863537"/>
            <a:ext cx="1238962" cy="400110"/>
          </a:xfrm>
          <a:prstGeom prst="rect">
            <a:avLst/>
          </a:prstGeom>
          <a:noFill/>
        </p:spPr>
        <p:txBody>
          <a:bodyPr wrap="square" rtlCol="0">
            <a:spAutoFit/>
          </a:bodyPr>
          <a:lstStyle/>
          <a:p>
            <a:r>
              <a:rPr lang="en-GB" sz="2000" b="1" dirty="0">
                <a:solidFill>
                  <a:schemeClr val="tx2"/>
                </a:solidFill>
              </a:rPr>
              <a:t>Lucía</a:t>
            </a:r>
          </a:p>
        </p:txBody>
      </p:sp>
      <p:sp>
        <p:nvSpPr>
          <p:cNvPr id="17" name="TextBox 16"/>
          <p:cNvSpPr txBox="1"/>
          <p:nvPr/>
        </p:nvSpPr>
        <p:spPr>
          <a:xfrm>
            <a:off x="192181" y="1427106"/>
            <a:ext cx="12204700" cy="400110"/>
          </a:xfrm>
          <a:prstGeom prst="rect">
            <a:avLst/>
          </a:prstGeom>
          <a:noFill/>
        </p:spPr>
        <p:txBody>
          <a:bodyPr wrap="square" rtlCol="0">
            <a:spAutoFit/>
          </a:bodyPr>
          <a:lstStyle/>
          <a:p>
            <a:r>
              <a:rPr lang="en-GB" sz="2000"/>
              <a:t>Ahora </a:t>
            </a:r>
            <a:r>
              <a:rPr lang="en-GB" sz="2000" dirty="0" err="1"/>
              <a:t>identifica</a:t>
            </a:r>
            <a:r>
              <a:rPr lang="en-GB" sz="2000" dirty="0"/>
              <a:t> la </a:t>
            </a:r>
            <a:r>
              <a:rPr lang="en-GB" sz="2000" dirty="0" err="1"/>
              <a:t>respuesta</a:t>
            </a:r>
            <a:r>
              <a:rPr lang="en-GB" sz="2000" dirty="0"/>
              <a:t> </a:t>
            </a:r>
            <a:r>
              <a:rPr lang="en-GB" sz="2000" dirty="0" err="1"/>
              <a:t>correcta</a:t>
            </a:r>
            <a:r>
              <a:rPr lang="en-GB" sz="2000" dirty="0"/>
              <a:t>.</a:t>
            </a:r>
          </a:p>
        </p:txBody>
      </p:sp>
      <p:sp>
        <p:nvSpPr>
          <p:cNvPr id="18" name="TextBox 17"/>
          <p:cNvSpPr txBox="1"/>
          <p:nvPr/>
        </p:nvSpPr>
        <p:spPr>
          <a:xfrm>
            <a:off x="290286" y="2278743"/>
            <a:ext cx="522514" cy="2862322"/>
          </a:xfrm>
          <a:prstGeom prst="rect">
            <a:avLst/>
          </a:prstGeom>
          <a:noFill/>
        </p:spPr>
        <p:txBody>
          <a:bodyPr wrap="square" rtlCol="0">
            <a:spAutoFit/>
          </a:bodyPr>
          <a:lstStyle/>
          <a:p>
            <a:pPr>
              <a:lnSpc>
                <a:spcPct val="150000"/>
              </a:lnSpc>
            </a:pPr>
            <a:r>
              <a:rPr lang="en-GB" sz="2000" b="1" dirty="0"/>
              <a:t>1.</a:t>
            </a:r>
          </a:p>
          <a:p>
            <a:pPr>
              <a:lnSpc>
                <a:spcPct val="150000"/>
              </a:lnSpc>
            </a:pPr>
            <a:r>
              <a:rPr lang="en-GB" sz="2000" b="1" dirty="0"/>
              <a:t>2.</a:t>
            </a:r>
          </a:p>
          <a:p>
            <a:pPr>
              <a:lnSpc>
                <a:spcPct val="150000"/>
              </a:lnSpc>
            </a:pPr>
            <a:r>
              <a:rPr lang="en-GB" sz="2000" b="1" dirty="0"/>
              <a:t>3.</a:t>
            </a:r>
          </a:p>
          <a:p>
            <a:pPr>
              <a:lnSpc>
                <a:spcPct val="150000"/>
              </a:lnSpc>
            </a:pPr>
            <a:r>
              <a:rPr lang="en-GB" sz="2000" b="1" dirty="0"/>
              <a:t>4.5.6.</a:t>
            </a:r>
          </a:p>
        </p:txBody>
      </p:sp>
      <p:sp>
        <p:nvSpPr>
          <p:cNvPr id="19" name="TextBox 18"/>
          <p:cNvSpPr txBox="1"/>
          <p:nvPr/>
        </p:nvSpPr>
        <p:spPr>
          <a:xfrm>
            <a:off x="588832" y="2375043"/>
            <a:ext cx="335544" cy="400110"/>
          </a:xfrm>
          <a:prstGeom prst="rect">
            <a:avLst/>
          </a:prstGeom>
          <a:noFill/>
        </p:spPr>
        <p:txBody>
          <a:bodyPr wrap="square" rtlCol="0">
            <a:spAutoFit/>
          </a:bodyPr>
          <a:lstStyle/>
          <a:p>
            <a:r>
              <a:rPr lang="en-GB" sz="2000" b="1">
                <a:solidFill>
                  <a:schemeClr val="tx2"/>
                </a:solidFill>
              </a:rPr>
              <a:t>D</a:t>
            </a:r>
          </a:p>
        </p:txBody>
      </p:sp>
      <p:sp>
        <p:nvSpPr>
          <p:cNvPr id="20" name="TextBox 19">
            <a:extLst>
              <a:ext uri="{FF2B5EF4-FFF2-40B4-BE49-F238E27FC236}">
                <a16:creationId xmlns:a16="http://schemas.microsoft.com/office/drawing/2014/main" id="{AEA9C68D-306A-CB43-A201-DE3040645A24}"/>
              </a:ext>
            </a:extLst>
          </p:cNvPr>
          <p:cNvSpPr txBox="1"/>
          <p:nvPr/>
        </p:nvSpPr>
        <p:spPr>
          <a:xfrm>
            <a:off x="2403828" y="3594191"/>
            <a:ext cx="1841500" cy="400110"/>
          </a:xfrm>
          <a:prstGeom prst="rect">
            <a:avLst/>
          </a:prstGeom>
          <a:noFill/>
        </p:spPr>
        <p:txBody>
          <a:bodyPr wrap="square" rtlCol="0">
            <a:spAutoFit/>
          </a:bodyPr>
          <a:lstStyle/>
          <a:p>
            <a:r>
              <a:rPr lang="en-GB" sz="2000" b="1" dirty="0">
                <a:solidFill>
                  <a:schemeClr val="tx2"/>
                </a:solidFill>
              </a:rPr>
              <a:t>Lucía</a:t>
            </a:r>
          </a:p>
        </p:txBody>
      </p:sp>
      <p:sp>
        <p:nvSpPr>
          <p:cNvPr id="21" name="TextBox 20">
            <a:extLst>
              <a:ext uri="{FF2B5EF4-FFF2-40B4-BE49-F238E27FC236}">
                <a16:creationId xmlns:a16="http://schemas.microsoft.com/office/drawing/2014/main" id="{8CD9FD23-1C4C-3542-9173-5B4D2EAD6E97}"/>
              </a:ext>
            </a:extLst>
          </p:cNvPr>
          <p:cNvSpPr txBox="1"/>
          <p:nvPr/>
        </p:nvSpPr>
        <p:spPr>
          <a:xfrm>
            <a:off x="1700652" y="4379723"/>
            <a:ext cx="1841500" cy="400110"/>
          </a:xfrm>
          <a:prstGeom prst="rect">
            <a:avLst/>
          </a:prstGeom>
          <a:noFill/>
        </p:spPr>
        <p:txBody>
          <a:bodyPr wrap="square" rtlCol="0">
            <a:spAutoFit/>
          </a:bodyPr>
          <a:lstStyle/>
          <a:p>
            <a:r>
              <a:rPr lang="en-GB" sz="2000" b="1" dirty="0">
                <a:solidFill>
                  <a:schemeClr val="tx2"/>
                </a:solidFill>
              </a:rPr>
              <a:t>Daniel y Ana</a:t>
            </a:r>
          </a:p>
        </p:txBody>
      </p:sp>
      <p:sp>
        <p:nvSpPr>
          <p:cNvPr id="22" name="TextBox 21">
            <a:extLst>
              <a:ext uri="{FF2B5EF4-FFF2-40B4-BE49-F238E27FC236}">
                <a16:creationId xmlns:a16="http://schemas.microsoft.com/office/drawing/2014/main" id="{FCCD2FE3-6C93-EF48-8A6E-C425D11C6988}"/>
              </a:ext>
            </a:extLst>
          </p:cNvPr>
          <p:cNvSpPr txBox="1"/>
          <p:nvPr/>
        </p:nvSpPr>
        <p:spPr>
          <a:xfrm>
            <a:off x="1709751" y="4740954"/>
            <a:ext cx="1841500" cy="400110"/>
          </a:xfrm>
          <a:prstGeom prst="rect">
            <a:avLst/>
          </a:prstGeom>
          <a:noFill/>
        </p:spPr>
        <p:txBody>
          <a:bodyPr wrap="square" rtlCol="0">
            <a:spAutoFit/>
          </a:bodyPr>
          <a:lstStyle/>
          <a:p>
            <a:r>
              <a:rPr lang="en-GB" sz="2000" b="1" dirty="0">
                <a:solidFill>
                  <a:schemeClr val="tx2"/>
                </a:solidFill>
              </a:rPr>
              <a:t>Daniel y Ana</a:t>
            </a:r>
          </a:p>
        </p:txBody>
      </p:sp>
      <p:sp>
        <p:nvSpPr>
          <p:cNvPr id="23" name="TextBox 22">
            <a:extLst>
              <a:ext uri="{FF2B5EF4-FFF2-40B4-BE49-F238E27FC236}">
                <a16:creationId xmlns:a16="http://schemas.microsoft.com/office/drawing/2014/main" id="{FAF021C9-53B7-FB45-B254-D096D18970DE}"/>
              </a:ext>
            </a:extLst>
          </p:cNvPr>
          <p:cNvSpPr txBox="1"/>
          <p:nvPr/>
        </p:nvSpPr>
        <p:spPr>
          <a:xfrm>
            <a:off x="2261859" y="5532546"/>
            <a:ext cx="962604" cy="400110"/>
          </a:xfrm>
          <a:prstGeom prst="rect">
            <a:avLst/>
          </a:prstGeom>
          <a:noFill/>
        </p:spPr>
        <p:txBody>
          <a:bodyPr wrap="square" rtlCol="0">
            <a:spAutoFit/>
          </a:bodyPr>
          <a:lstStyle/>
          <a:p>
            <a:r>
              <a:rPr lang="en-GB" sz="2000" b="1" dirty="0">
                <a:solidFill>
                  <a:schemeClr val="tx2"/>
                </a:solidFill>
              </a:rPr>
              <a:t>Lucía</a:t>
            </a:r>
          </a:p>
        </p:txBody>
      </p:sp>
      <p:sp>
        <p:nvSpPr>
          <p:cNvPr id="24" name="TextBox 23">
            <a:extLst>
              <a:ext uri="{FF2B5EF4-FFF2-40B4-BE49-F238E27FC236}">
                <a16:creationId xmlns:a16="http://schemas.microsoft.com/office/drawing/2014/main" id="{AEE60444-EAEF-1A40-866B-EF77831663F5}"/>
              </a:ext>
            </a:extLst>
          </p:cNvPr>
          <p:cNvSpPr txBox="1"/>
          <p:nvPr/>
        </p:nvSpPr>
        <p:spPr>
          <a:xfrm>
            <a:off x="595337" y="2824094"/>
            <a:ext cx="335544" cy="400110"/>
          </a:xfrm>
          <a:prstGeom prst="rect">
            <a:avLst/>
          </a:prstGeom>
          <a:noFill/>
        </p:spPr>
        <p:txBody>
          <a:bodyPr wrap="square" rtlCol="0">
            <a:spAutoFit/>
          </a:bodyPr>
          <a:lstStyle/>
          <a:p>
            <a:r>
              <a:rPr lang="en-GB" sz="2000" b="1" dirty="0">
                <a:solidFill>
                  <a:schemeClr val="tx2"/>
                </a:solidFill>
              </a:rPr>
              <a:t>F</a:t>
            </a:r>
          </a:p>
        </p:txBody>
      </p:sp>
      <p:sp>
        <p:nvSpPr>
          <p:cNvPr id="25" name="TextBox 24">
            <a:extLst>
              <a:ext uri="{FF2B5EF4-FFF2-40B4-BE49-F238E27FC236}">
                <a16:creationId xmlns:a16="http://schemas.microsoft.com/office/drawing/2014/main" id="{7CA62CAC-35F2-3E41-8C02-4AEEE23C8307}"/>
              </a:ext>
            </a:extLst>
          </p:cNvPr>
          <p:cNvSpPr txBox="1"/>
          <p:nvPr/>
        </p:nvSpPr>
        <p:spPr>
          <a:xfrm>
            <a:off x="595337" y="3292682"/>
            <a:ext cx="335544" cy="400110"/>
          </a:xfrm>
          <a:prstGeom prst="rect">
            <a:avLst/>
          </a:prstGeom>
          <a:noFill/>
        </p:spPr>
        <p:txBody>
          <a:bodyPr wrap="square" rtlCol="0">
            <a:spAutoFit/>
          </a:bodyPr>
          <a:lstStyle/>
          <a:p>
            <a:r>
              <a:rPr lang="en-GB" sz="2000" b="1" dirty="0">
                <a:solidFill>
                  <a:schemeClr val="tx2"/>
                </a:solidFill>
              </a:rPr>
              <a:t>C</a:t>
            </a:r>
          </a:p>
        </p:txBody>
      </p:sp>
      <p:sp>
        <p:nvSpPr>
          <p:cNvPr id="26" name="TextBox 25">
            <a:extLst>
              <a:ext uri="{FF2B5EF4-FFF2-40B4-BE49-F238E27FC236}">
                <a16:creationId xmlns:a16="http://schemas.microsoft.com/office/drawing/2014/main" id="{BBEB90C2-4D0B-074E-94CD-8841F2223621}"/>
              </a:ext>
            </a:extLst>
          </p:cNvPr>
          <p:cNvSpPr txBox="1"/>
          <p:nvPr/>
        </p:nvSpPr>
        <p:spPr>
          <a:xfrm>
            <a:off x="595337" y="3761270"/>
            <a:ext cx="335544" cy="400110"/>
          </a:xfrm>
          <a:prstGeom prst="rect">
            <a:avLst/>
          </a:prstGeom>
          <a:noFill/>
        </p:spPr>
        <p:txBody>
          <a:bodyPr wrap="square" rtlCol="0">
            <a:spAutoFit/>
          </a:bodyPr>
          <a:lstStyle/>
          <a:p>
            <a:r>
              <a:rPr lang="en-GB" sz="2000" b="1" dirty="0">
                <a:solidFill>
                  <a:schemeClr val="tx2"/>
                </a:solidFill>
              </a:rPr>
              <a:t>B</a:t>
            </a:r>
          </a:p>
        </p:txBody>
      </p:sp>
      <p:sp>
        <p:nvSpPr>
          <p:cNvPr id="27" name="TextBox 26">
            <a:extLst>
              <a:ext uri="{FF2B5EF4-FFF2-40B4-BE49-F238E27FC236}">
                <a16:creationId xmlns:a16="http://schemas.microsoft.com/office/drawing/2014/main" id="{DC944DA6-F22A-B846-A002-10CC055B96FF}"/>
              </a:ext>
            </a:extLst>
          </p:cNvPr>
          <p:cNvSpPr txBox="1"/>
          <p:nvPr/>
        </p:nvSpPr>
        <p:spPr>
          <a:xfrm>
            <a:off x="595782" y="4194119"/>
            <a:ext cx="335544" cy="400110"/>
          </a:xfrm>
          <a:prstGeom prst="rect">
            <a:avLst/>
          </a:prstGeom>
          <a:noFill/>
        </p:spPr>
        <p:txBody>
          <a:bodyPr wrap="square" rtlCol="0">
            <a:spAutoFit/>
          </a:bodyPr>
          <a:lstStyle/>
          <a:p>
            <a:r>
              <a:rPr lang="en-GB" sz="2000" b="1" dirty="0">
                <a:solidFill>
                  <a:schemeClr val="tx2"/>
                </a:solidFill>
              </a:rPr>
              <a:t>A</a:t>
            </a:r>
          </a:p>
        </p:txBody>
      </p:sp>
      <p:sp>
        <p:nvSpPr>
          <p:cNvPr id="28" name="TextBox 27">
            <a:extLst>
              <a:ext uri="{FF2B5EF4-FFF2-40B4-BE49-F238E27FC236}">
                <a16:creationId xmlns:a16="http://schemas.microsoft.com/office/drawing/2014/main" id="{EE581E9B-3B6D-4549-BC93-F3BD1D8471F0}"/>
              </a:ext>
            </a:extLst>
          </p:cNvPr>
          <p:cNvSpPr txBox="1"/>
          <p:nvPr/>
        </p:nvSpPr>
        <p:spPr>
          <a:xfrm>
            <a:off x="625093" y="4629129"/>
            <a:ext cx="335544" cy="400110"/>
          </a:xfrm>
          <a:prstGeom prst="rect">
            <a:avLst/>
          </a:prstGeom>
          <a:noFill/>
        </p:spPr>
        <p:txBody>
          <a:bodyPr wrap="square" rtlCol="0">
            <a:spAutoFit/>
          </a:bodyPr>
          <a:lstStyle/>
          <a:p>
            <a:r>
              <a:rPr lang="en-GB" sz="2000" b="1" dirty="0">
                <a:solidFill>
                  <a:schemeClr val="tx2"/>
                </a:solidFill>
              </a:rPr>
              <a:t>E</a:t>
            </a:r>
          </a:p>
        </p:txBody>
      </p:sp>
      <p:sp>
        <p:nvSpPr>
          <p:cNvPr id="3" name="Rectangle 2"/>
          <p:cNvSpPr/>
          <p:nvPr/>
        </p:nvSpPr>
        <p:spPr>
          <a:xfrm>
            <a:off x="9102808" y="1651256"/>
            <a:ext cx="2909771" cy="400110"/>
          </a:xfrm>
          <a:prstGeom prst="rect">
            <a:avLst/>
          </a:prstGeom>
        </p:spPr>
        <p:txBody>
          <a:bodyPr wrap="none">
            <a:spAutoFit/>
          </a:bodyPr>
          <a:lstStyle/>
          <a:p>
            <a:r>
              <a:rPr lang="en-GB" sz="2000" dirty="0"/>
              <a:t>*el </a:t>
            </a:r>
            <a:r>
              <a:rPr lang="en-GB" sz="2000" dirty="0" err="1"/>
              <a:t>segundo</a:t>
            </a:r>
            <a:r>
              <a:rPr lang="en-GB" sz="2000" dirty="0"/>
              <a:t> = second</a:t>
            </a:r>
          </a:p>
        </p:txBody>
      </p:sp>
    </p:spTree>
    <p:extLst>
      <p:ext uri="{BB962C8B-B14F-4D97-AF65-F5344CB8AC3E}">
        <p14:creationId xmlns:p14="http://schemas.microsoft.com/office/powerpoint/2010/main" val="290722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7" grpId="0"/>
      <p:bldP spid="19" grpId="0"/>
      <p:bldP spid="20" grpId="0"/>
      <p:bldP spid="21" grpId="0"/>
      <p:bldP spid="22" grpId="0"/>
      <p:bldP spid="23" grpId="0"/>
      <p:bldP spid="24" grpId="0"/>
      <p:bldP spid="25" grpId="0"/>
      <p:bldP spid="26" grpId="0"/>
      <p:bldP spid="27"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b="1" dirty="0">
                <a:solidFill>
                  <a:schemeClr val="bg1"/>
                </a:solidFill>
              </a:rPr>
              <a:t>La </a:t>
            </a:r>
            <a:r>
              <a:rPr lang="en-GB" sz="2800" b="1" dirty="0" err="1">
                <a:solidFill>
                  <a:schemeClr val="bg1"/>
                </a:solidFill>
              </a:rPr>
              <a:t>clase</a:t>
            </a:r>
            <a:r>
              <a:rPr lang="en-GB" sz="2800" b="1" dirty="0">
                <a:solidFill>
                  <a:schemeClr val="bg1"/>
                </a:solidFill>
              </a:rPr>
              <a:t> de </a:t>
            </a:r>
            <a:r>
              <a:rPr lang="en-GB" sz="2800" b="1" dirty="0" err="1">
                <a:solidFill>
                  <a:schemeClr val="bg1"/>
                </a:solidFill>
              </a:rPr>
              <a:t>gimnasia</a:t>
            </a:r>
            <a:endParaRPr lang="en-GB" sz="28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7" name="TextBox 6">
            <a:extLst>
              <a:ext uri="{FF2B5EF4-FFF2-40B4-BE49-F238E27FC236}">
                <a16:creationId xmlns:a16="http://schemas.microsoft.com/office/drawing/2014/main" id="{9D1DF0A3-ADF5-7447-BD11-05540C447550}"/>
              </a:ext>
            </a:extLst>
          </p:cNvPr>
          <p:cNvSpPr txBox="1"/>
          <p:nvPr/>
        </p:nvSpPr>
        <p:spPr>
          <a:xfrm>
            <a:off x="227429" y="991939"/>
            <a:ext cx="1183740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effectLst/>
                <a:uLnTx/>
                <a:uFillTx/>
                <a:latin typeface="Century Gothic"/>
                <a:ea typeface="+mn-ea"/>
                <a:cs typeface="+mn-cs"/>
              </a:rPr>
              <a:t>Escucha</a:t>
            </a:r>
            <a:r>
              <a:rPr kumimoji="0" lang="en-US" sz="2200" b="0" i="0" u="none" strike="noStrike" kern="1200" cap="none" spc="0" normalizeH="0" baseline="0" noProof="0" dirty="0">
                <a:ln>
                  <a:noFill/>
                </a:ln>
                <a:effectLst/>
                <a:uLnTx/>
                <a:uFillTx/>
                <a:latin typeface="Century Gothic"/>
                <a:ea typeface="+mn-ea"/>
                <a:cs typeface="+mn-cs"/>
              </a:rPr>
              <a:t>. ¿La</a:t>
            </a:r>
            <a:r>
              <a:rPr kumimoji="0" lang="en-US" sz="2200" b="0" i="0" u="none" strike="noStrike" kern="1200" cap="none" spc="0" normalizeH="0" noProof="0" dirty="0">
                <a:ln>
                  <a:noFill/>
                </a:ln>
                <a:effectLst/>
                <a:uLnTx/>
                <a:uFillTx/>
                <a:latin typeface="Century Gothic"/>
                <a:ea typeface="+mn-ea"/>
                <a:cs typeface="+mn-cs"/>
              </a:rPr>
              <a:t> </a:t>
            </a:r>
            <a:r>
              <a:rPr kumimoji="0" lang="en-US" sz="2200" b="0" i="0" u="none" strike="noStrike" kern="1200" cap="none" spc="0" normalizeH="0" noProof="0" dirty="0" err="1">
                <a:ln>
                  <a:noFill/>
                </a:ln>
                <a:effectLst/>
                <a:uLnTx/>
                <a:uFillTx/>
                <a:latin typeface="Century Gothic"/>
                <a:ea typeface="+mn-ea"/>
                <a:cs typeface="+mn-cs"/>
              </a:rPr>
              <a:t>pregunta</a:t>
            </a:r>
            <a:r>
              <a:rPr kumimoji="0" lang="en-US" sz="2200" b="0" i="0" u="none" strike="noStrike" kern="1200" cap="none" spc="0" normalizeH="0" noProof="0" dirty="0">
                <a:ln>
                  <a:noFill/>
                </a:ln>
                <a:effectLst/>
                <a:uLnTx/>
                <a:uFillTx/>
                <a:latin typeface="Century Gothic"/>
                <a:ea typeface="+mn-ea"/>
                <a:cs typeface="+mn-cs"/>
              </a:rPr>
              <a:t> es para Lucía o es para Daniel y Ana?</a:t>
            </a:r>
            <a:endParaRPr kumimoji="0" lang="en-US" sz="2200" b="0" i="0" u="none" strike="noStrike" kern="1200" cap="none" spc="0" normalizeH="0" baseline="0" noProof="0" dirty="0">
              <a:ln>
                <a:noFill/>
              </a:ln>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effectLst/>
                <a:uLnTx/>
                <a:uFillTx/>
                <a:latin typeface="Century Gothic"/>
                <a:ea typeface="+mn-ea"/>
                <a:cs typeface="+mn-cs"/>
              </a:rPr>
              <a:t>Completa</a:t>
            </a:r>
            <a:r>
              <a:rPr kumimoji="0" lang="en-US" sz="2200" b="0" i="0" u="none" strike="noStrike" kern="1200" cap="none" spc="0" normalizeH="0" baseline="0" noProof="0" dirty="0">
                <a:ln>
                  <a:noFill/>
                </a:ln>
                <a:effectLst/>
                <a:uLnTx/>
                <a:uFillTx/>
                <a:latin typeface="Century Gothic"/>
                <a:ea typeface="+mn-ea"/>
                <a:cs typeface="+mn-cs"/>
              </a:rPr>
              <a:t> la </a:t>
            </a:r>
            <a:r>
              <a:rPr kumimoji="0" lang="en-US" sz="2200" b="0" i="0" u="none" strike="noStrike" kern="1200" cap="none" spc="0" normalizeH="0" baseline="0" noProof="0" dirty="0" err="1">
                <a:ln>
                  <a:noFill/>
                </a:ln>
                <a:effectLst/>
                <a:uLnTx/>
                <a:uFillTx/>
                <a:latin typeface="Century Gothic"/>
                <a:ea typeface="+mn-ea"/>
                <a:cs typeface="+mn-cs"/>
              </a:rPr>
              <a:t>traducción</a:t>
            </a:r>
            <a:r>
              <a:rPr kumimoji="0" lang="en-US" sz="2200" b="0" i="0" u="none" strike="noStrike" kern="1200" cap="none" spc="0" normalizeH="0" noProof="0" dirty="0">
                <a:ln>
                  <a:noFill/>
                </a:ln>
                <a:effectLst/>
                <a:uLnTx/>
                <a:uFillTx/>
                <a:latin typeface="Century Gothic"/>
                <a:ea typeface="+mn-ea"/>
                <a:cs typeface="+mn-cs"/>
              </a:rPr>
              <a:t> </a:t>
            </a:r>
            <a:r>
              <a:rPr kumimoji="0" lang="en-US" sz="2200" b="0" i="0" u="none" strike="noStrike" kern="1200" cap="none" spc="0" normalizeH="0" baseline="0" noProof="0" dirty="0" err="1">
                <a:ln>
                  <a:noFill/>
                </a:ln>
                <a:effectLst/>
                <a:uLnTx/>
                <a:uFillTx/>
                <a:latin typeface="Century Gothic"/>
                <a:ea typeface="+mn-ea"/>
                <a:cs typeface="+mn-cs"/>
              </a:rPr>
              <a:t>en</a:t>
            </a:r>
            <a:r>
              <a:rPr kumimoji="0" lang="en-US" sz="2200" b="0" i="0" u="none" strike="noStrike" kern="1200" cap="none" spc="0" normalizeH="0" baseline="0" noProof="0" dirty="0">
                <a:ln>
                  <a:noFill/>
                </a:ln>
                <a:effectLst/>
                <a:uLnTx/>
                <a:uFillTx/>
                <a:latin typeface="Century Gothic"/>
                <a:ea typeface="+mn-ea"/>
                <a:cs typeface="+mn-cs"/>
              </a:rPr>
              <a:t> </a:t>
            </a:r>
            <a:r>
              <a:rPr kumimoji="0" lang="en-US" sz="2200" b="0" i="0" u="none" strike="noStrike" kern="1200" cap="none" spc="0" normalizeH="0" baseline="0" noProof="0" dirty="0" err="1">
                <a:ln>
                  <a:noFill/>
                </a:ln>
                <a:effectLst/>
                <a:uLnTx/>
                <a:uFillTx/>
                <a:latin typeface="Century Gothic"/>
                <a:ea typeface="+mn-ea"/>
                <a:cs typeface="+mn-cs"/>
              </a:rPr>
              <a:t>inglés</a:t>
            </a:r>
            <a:r>
              <a:rPr kumimoji="0" lang="en-US" sz="2200" b="0" i="0" u="none" strike="noStrike" kern="1200" cap="none" spc="0" normalizeH="0" baseline="0" noProof="0" dirty="0">
                <a:ln>
                  <a:noFill/>
                </a:ln>
                <a:effectLst/>
                <a:uLnTx/>
                <a:uFillTx/>
                <a:latin typeface="Century Gothic"/>
                <a:ea typeface="+mn-ea"/>
                <a:cs typeface="+mn-cs"/>
              </a:rPr>
              <a:t>. </a:t>
            </a:r>
          </a:p>
        </p:txBody>
      </p:sp>
      <p:graphicFrame>
        <p:nvGraphicFramePr>
          <p:cNvPr id="3" name="Table 2"/>
          <p:cNvGraphicFramePr>
            <a:graphicFrameLocks noGrp="1"/>
          </p:cNvGraphicFramePr>
          <p:nvPr>
            <p:extLst>
              <p:ext uri="{D42A27DB-BD31-4B8C-83A1-F6EECF244321}">
                <p14:modId xmlns:p14="http://schemas.microsoft.com/office/powerpoint/2010/main" val="1156146405"/>
              </p:ext>
            </p:extLst>
          </p:nvPr>
        </p:nvGraphicFramePr>
        <p:xfrm>
          <a:off x="227429" y="1897141"/>
          <a:ext cx="5284852" cy="3933894"/>
        </p:xfrm>
        <a:graphic>
          <a:graphicData uri="http://schemas.openxmlformats.org/drawingml/2006/table">
            <a:tbl>
              <a:tblPr firstRow="1" bandRow="1">
                <a:tableStyleId>{5DA37D80-6434-44D0-A028-1B22A696006F}</a:tableStyleId>
              </a:tblPr>
              <a:tblGrid>
                <a:gridCol w="631393">
                  <a:extLst>
                    <a:ext uri="{9D8B030D-6E8A-4147-A177-3AD203B41FA5}">
                      <a16:colId xmlns:a16="http://schemas.microsoft.com/office/drawing/2014/main" val="20000"/>
                    </a:ext>
                  </a:extLst>
                </a:gridCol>
                <a:gridCol w="1724212">
                  <a:extLst>
                    <a:ext uri="{9D8B030D-6E8A-4147-A177-3AD203B41FA5}">
                      <a16:colId xmlns:a16="http://schemas.microsoft.com/office/drawing/2014/main" val="20001"/>
                    </a:ext>
                  </a:extLst>
                </a:gridCol>
                <a:gridCol w="2929247">
                  <a:extLst>
                    <a:ext uri="{9D8B030D-6E8A-4147-A177-3AD203B41FA5}">
                      <a16:colId xmlns:a16="http://schemas.microsoft.com/office/drawing/2014/main" val="20002"/>
                    </a:ext>
                  </a:extLst>
                </a:gridCol>
              </a:tblGrid>
              <a:tr h="689742">
                <a:tc>
                  <a:txBody>
                    <a:bodyPr/>
                    <a:lstStyle/>
                    <a:p>
                      <a:pPr algn="ctr"/>
                      <a:endParaRPr lang="en-US" dirty="0">
                        <a:solidFill>
                          <a:schemeClr val="tx1"/>
                        </a:solidFill>
                      </a:endParaRPr>
                    </a:p>
                  </a:txBody>
                  <a:tcPr anchor="ctr"/>
                </a:tc>
                <a:tc>
                  <a:txBody>
                    <a:bodyPr/>
                    <a:lstStyle/>
                    <a:p>
                      <a:pPr algn="ctr"/>
                      <a:r>
                        <a:rPr lang="en-US" sz="2000" b="1">
                          <a:solidFill>
                            <a:schemeClr val="tx1"/>
                          </a:solidFill>
                        </a:rPr>
                        <a:t>Lucía</a:t>
                      </a:r>
                    </a:p>
                    <a:p>
                      <a:pPr algn="ctr"/>
                      <a:r>
                        <a:rPr lang="en-US" sz="2000" b="0">
                          <a:solidFill>
                            <a:schemeClr val="tx1"/>
                          </a:solidFill>
                        </a:rPr>
                        <a:t>(one ‘you’)</a:t>
                      </a:r>
                      <a:endParaRPr lang="en-US" sz="2000" b="0" dirty="0">
                        <a:solidFill>
                          <a:schemeClr val="tx1"/>
                        </a:solidFill>
                      </a:endParaRPr>
                    </a:p>
                  </a:txBody>
                  <a:tcPr anchor="ctr"/>
                </a:tc>
                <a:tc>
                  <a:txBody>
                    <a:bodyPr/>
                    <a:lstStyle/>
                    <a:p>
                      <a:pPr algn="ctr"/>
                      <a:r>
                        <a:rPr lang="en-US" sz="2000" b="1" dirty="0">
                          <a:solidFill>
                            <a:schemeClr val="tx1"/>
                          </a:solidFill>
                        </a:rPr>
                        <a:t>Daniel y Ana</a:t>
                      </a:r>
                    </a:p>
                    <a:p>
                      <a:pPr algn="ctr"/>
                      <a:r>
                        <a:rPr lang="en-US" sz="2000" b="0" dirty="0">
                          <a:solidFill>
                            <a:schemeClr val="tx1"/>
                          </a:solidFill>
                        </a:rPr>
                        <a:t>(more than one ‘you’)</a:t>
                      </a:r>
                    </a:p>
                  </a:txBody>
                  <a:tcPr anchor="ctr"/>
                </a:tc>
                <a:extLst>
                  <a:ext uri="{0D108BD9-81ED-4DB2-BD59-A6C34878D82A}">
                    <a16:rowId xmlns:a16="http://schemas.microsoft.com/office/drawing/2014/main" val="10000"/>
                  </a:ext>
                </a:extLst>
              </a:tr>
              <a:tr h="538809">
                <a:tc>
                  <a:txBody>
                    <a:bodyPr/>
                    <a:lstStyle/>
                    <a:p>
                      <a:pPr algn="ctr"/>
                      <a:endParaRPr lang="en-US">
                        <a:solidFill>
                          <a:schemeClr val="tx1"/>
                        </a:solidFill>
                      </a:endParaRPr>
                    </a:p>
                  </a:txBody>
                  <a:tcPr anchor="ctr"/>
                </a:tc>
                <a:tc>
                  <a:txBody>
                    <a:bodyPr/>
                    <a:lstStyle/>
                    <a:p>
                      <a:pPr algn="ctr"/>
                      <a:endParaRPr lang="en-US" dirty="0">
                        <a:solidFill>
                          <a:schemeClr val="tx1"/>
                        </a:solidFill>
                      </a:endParaRPr>
                    </a:p>
                  </a:txBody>
                  <a:tcPr anchor="ctr"/>
                </a:tc>
                <a:tc>
                  <a:txBody>
                    <a:bodyPr/>
                    <a:lstStyle/>
                    <a:p>
                      <a:pPr algn="ctr"/>
                      <a:endParaRPr lang="en-US" dirty="0">
                        <a:solidFill>
                          <a:schemeClr val="tx1"/>
                        </a:solidFill>
                      </a:endParaRPr>
                    </a:p>
                  </a:txBody>
                  <a:tcPr anchor="ctr"/>
                </a:tc>
                <a:extLst>
                  <a:ext uri="{0D108BD9-81ED-4DB2-BD59-A6C34878D82A}">
                    <a16:rowId xmlns:a16="http://schemas.microsoft.com/office/drawing/2014/main" val="10001"/>
                  </a:ext>
                </a:extLst>
              </a:tr>
              <a:tr h="538809">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dirty="0">
                        <a:solidFill>
                          <a:schemeClr val="tx1"/>
                        </a:solidFill>
                      </a:endParaRPr>
                    </a:p>
                  </a:txBody>
                  <a:tcPr anchor="ctr"/>
                </a:tc>
                <a:extLst>
                  <a:ext uri="{0D108BD9-81ED-4DB2-BD59-A6C34878D82A}">
                    <a16:rowId xmlns:a16="http://schemas.microsoft.com/office/drawing/2014/main" val="10002"/>
                  </a:ext>
                </a:extLst>
              </a:tr>
              <a:tr h="538809">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dirty="0">
                        <a:solidFill>
                          <a:schemeClr val="tx1"/>
                        </a:solidFill>
                      </a:endParaRPr>
                    </a:p>
                  </a:txBody>
                  <a:tcPr anchor="ctr"/>
                </a:tc>
                <a:extLst>
                  <a:ext uri="{0D108BD9-81ED-4DB2-BD59-A6C34878D82A}">
                    <a16:rowId xmlns:a16="http://schemas.microsoft.com/office/drawing/2014/main" val="10003"/>
                  </a:ext>
                </a:extLst>
              </a:tr>
              <a:tr h="538809">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dirty="0">
                        <a:solidFill>
                          <a:schemeClr val="tx1"/>
                        </a:solidFill>
                      </a:endParaRPr>
                    </a:p>
                  </a:txBody>
                  <a:tcPr anchor="ctr"/>
                </a:tc>
                <a:extLst>
                  <a:ext uri="{0D108BD9-81ED-4DB2-BD59-A6C34878D82A}">
                    <a16:rowId xmlns:a16="http://schemas.microsoft.com/office/drawing/2014/main" val="10004"/>
                  </a:ext>
                </a:extLst>
              </a:tr>
              <a:tr h="538809">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extLst>
                  <a:ext uri="{0D108BD9-81ED-4DB2-BD59-A6C34878D82A}">
                    <a16:rowId xmlns:a16="http://schemas.microsoft.com/office/drawing/2014/main" val="10005"/>
                  </a:ext>
                </a:extLst>
              </a:tr>
              <a:tr h="538809">
                <a:tc>
                  <a:txBody>
                    <a:bodyPr/>
                    <a:lstStyle/>
                    <a:p>
                      <a:pPr algn="ctr"/>
                      <a:endParaRPr lang="en-US">
                        <a:solidFill>
                          <a:schemeClr val="tx1"/>
                        </a:solidFill>
                      </a:endParaRPr>
                    </a:p>
                  </a:txBody>
                  <a:tcPr anchor="ctr"/>
                </a:tc>
                <a:tc>
                  <a:txBody>
                    <a:bodyPr/>
                    <a:lstStyle/>
                    <a:p>
                      <a:pPr algn="ctr"/>
                      <a:endParaRPr lang="en-US">
                        <a:solidFill>
                          <a:schemeClr val="tx1"/>
                        </a:solidFill>
                      </a:endParaRPr>
                    </a:p>
                  </a:txBody>
                  <a:tcPr anchor="ctr"/>
                </a:tc>
                <a:tc>
                  <a:txBody>
                    <a:bodyPr/>
                    <a:lstStyle/>
                    <a:p>
                      <a:pPr algn="ctr"/>
                      <a:endParaRPr lang="en-US" dirty="0">
                        <a:solidFill>
                          <a:schemeClr val="tx1"/>
                        </a:solidFill>
                      </a:endParaRPr>
                    </a:p>
                  </a:txBody>
                  <a:tcPr anchor="ctr"/>
                </a:tc>
                <a:extLst>
                  <a:ext uri="{0D108BD9-81ED-4DB2-BD59-A6C34878D82A}">
                    <a16:rowId xmlns:a16="http://schemas.microsoft.com/office/drawing/2014/main" val="10006"/>
                  </a:ext>
                </a:extLst>
              </a:tr>
            </a:tbl>
          </a:graphicData>
        </a:graphic>
      </p:graphicFrame>
      <p:sp>
        <p:nvSpPr>
          <p:cNvPr id="8" name="Action Button: Custom 16">
            <a:hlinkClick r:id="" action="ppaction://noaction" highlightClick="1">
              <a:snd r:embed="rId3" name="%C2%BFEsta%CC%81is disfrutando de la clase_.wav"/>
            </a:hlinkClick>
            <a:extLst>
              <a:ext uri="{FF2B5EF4-FFF2-40B4-BE49-F238E27FC236}">
                <a16:creationId xmlns:a16="http://schemas.microsoft.com/office/drawing/2014/main" id="{30030AF8-564D-734B-84B9-DB4C7A3A6A53}"/>
              </a:ext>
            </a:extLst>
          </p:cNvPr>
          <p:cNvSpPr/>
          <p:nvPr/>
        </p:nvSpPr>
        <p:spPr>
          <a:xfrm>
            <a:off x="336260" y="2645653"/>
            <a:ext cx="396000" cy="396000"/>
          </a:xfrm>
          <a:prstGeom prst="actionButtonBlank">
            <a:avLst/>
          </a:prstGeom>
          <a:solidFill>
            <a:schemeClr val="accent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4" name="%C2%BFPor que%CC%81 te esta%CC%81s sentando_.wav"/>
            </a:hlinkClick>
            <a:extLst>
              <a:ext uri="{FF2B5EF4-FFF2-40B4-BE49-F238E27FC236}">
                <a16:creationId xmlns:a16="http://schemas.microsoft.com/office/drawing/2014/main" id="{30030AF8-564D-734B-84B9-DB4C7A3A6A53}"/>
              </a:ext>
            </a:extLst>
          </p:cNvPr>
          <p:cNvSpPr/>
          <p:nvPr/>
        </p:nvSpPr>
        <p:spPr>
          <a:xfrm>
            <a:off x="336260" y="3162747"/>
            <a:ext cx="396000" cy="396000"/>
          </a:xfrm>
          <a:prstGeom prst="actionButtonBlank">
            <a:avLst/>
          </a:prstGeom>
          <a:solidFill>
            <a:schemeClr val="accent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5" name="%C2%BFPor que%CC%81 esta%CC%81s cruzando los brazos_.wav"/>
            </a:hlinkClick>
            <a:extLst>
              <a:ext uri="{FF2B5EF4-FFF2-40B4-BE49-F238E27FC236}">
                <a16:creationId xmlns:a16="http://schemas.microsoft.com/office/drawing/2014/main" id="{30030AF8-564D-734B-84B9-DB4C7A3A6A53}"/>
              </a:ext>
            </a:extLst>
          </p:cNvPr>
          <p:cNvSpPr/>
          <p:nvPr/>
        </p:nvSpPr>
        <p:spPr>
          <a:xfrm>
            <a:off x="329471" y="3721546"/>
            <a:ext cx="396000" cy="396000"/>
          </a:xfrm>
          <a:prstGeom prst="actionButtonBlank">
            <a:avLst/>
          </a:prstGeom>
          <a:solidFill>
            <a:schemeClr val="accent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6">
            <a:hlinkClick r:id="" action="ppaction://noaction" highlightClick="1">
              <a:snd r:embed="rId6" name="%C2%BFEsta%CC%81is bailando?.wav"/>
            </a:hlinkClick>
            <a:extLst>
              <a:ext uri="{FF2B5EF4-FFF2-40B4-BE49-F238E27FC236}">
                <a16:creationId xmlns:a16="http://schemas.microsoft.com/office/drawing/2014/main" id="{30030AF8-564D-734B-84B9-DB4C7A3A6A53}"/>
              </a:ext>
            </a:extLst>
          </p:cNvPr>
          <p:cNvSpPr/>
          <p:nvPr/>
        </p:nvSpPr>
        <p:spPr>
          <a:xfrm>
            <a:off x="336260" y="4263413"/>
            <a:ext cx="396000" cy="396000"/>
          </a:xfrm>
          <a:prstGeom prst="actionButtonBlank">
            <a:avLst/>
          </a:prstGeom>
          <a:solidFill>
            <a:schemeClr val="accent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2" name="Action Button: Custom 16">
            <a:hlinkClick r:id="" action="ppaction://noaction" highlightClick="1">
              <a:snd r:embed="rId7" name="%C2%BFEsta%CC%81s mejorando_.wav"/>
            </a:hlinkClick>
            <a:extLst>
              <a:ext uri="{FF2B5EF4-FFF2-40B4-BE49-F238E27FC236}">
                <a16:creationId xmlns:a16="http://schemas.microsoft.com/office/drawing/2014/main" id="{30030AF8-564D-734B-84B9-DB4C7A3A6A53}"/>
              </a:ext>
            </a:extLst>
          </p:cNvPr>
          <p:cNvSpPr/>
          <p:nvPr/>
        </p:nvSpPr>
        <p:spPr>
          <a:xfrm>
            <a:off x="336260" y="4788182"/>
            <a:ext cx="396000" cy="396000"/>
          </a:xfrm>
          <a:prstGeom prst="actionButtonBlank">
            <a:avLst/>
          </a:prstGeom>
          <a:solidFill>
            <a:schemeClr val="accent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8" name="%C2%BFNo esta%CC%81is practicando_.wav"/>
            </a:hlinkClick>
            <a:extLst>
              <a:ext uri="{FF2B5EF4-FFF2-40B4-BE49-F238E27FC236}">
                <a16:creationId xmlns:a16="http://schemas.microsoft.com/office/drawing/2014/main" id="{30030AF8-564D-734B-84B9-DB4C7A3A6A53}"/>
              </a:ext>
            </a:extLst>
          </p:cNvPr>
          <p:cNvSpPr/>
          <p:nvPr/>
        </p:nvSpPr>
        <p:spPr>
          <a:xfrm>
            <a:off x="353194" y="5346982"/>
            <a:ext cx="396000" cy="396000"/>
          </a:xfrm>
          <a:prstGeom prst="actionButtonBlank">
            <a:avLst/>
          </a:prstGeom>
          <a:solidFill>
            <a:schemeClr val="accent1"/>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15" name="Picture 14" descr="green checkmark">
            <a:extLst>
              <a:ext uri="{FF2B5EF4-FFF2-40B4-BE49-F238E27FC236}">
                <a16:creationId xmlns:a16="http://schemas.microsoft.com/office/drawing/2014/main" id="{0C467211-B69E-FB44-B38A-247117681C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48309" y="2625731"/>
            <a:ext cx="396000" cy="479581"/>
          </a:xfrm>
          <a:prstGeom prst="rect">
            <a:avLst/>
          </a:prstGeom>
        </p:spPr>
      </p:pic>
      <p:pic>
        <p:nvPicPr>
          <p:cNvPr id="16" name="Picture 15" descr="green checkmark">
            <a:extLst>
              <a:ext uri="{FF2B5EF4-FFF2-40B4-BE49-F238E27FC236}">
                <a16:creationId xmlns:a16="http://schemas.microsoft.com/office/drawing/2014/main" id="{0C467211-B69E-FB44-B38A-247117681C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24316" y="3155144"/>
            <a:ext cx="396000" cy="479581"/>
          </a:xfrm>
          <a:prstGeom prst="rect">
            <a:avLst/>
          </a:prstGeom>
        </p:spPr>
      </p:pic>
      <p:pic>
        <p:nvPicPr>
          <p:cNvPr id="17" name="Picture 16" descr="green checkmark">
            <a:extLst>
              <a:ext uri="{FF2B5EF4-FFF2-40B4-BE49-F238E27FC236}">
                <a16:creationId xmlns:a16="http://schemas.microsoft.com/office/drawing/2014/main" id="{0C467211-B69E-FB44-B38A-247117681C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24316" y="3747444"/>
            <a:ext cx="396000" cy="479581"/>
          </a:xfrm>
          <a:prstGeom prst="rect">
            <a:avLst/>
          </a:prstGeom>
        </p:spPr>
      </p:pic>
      <p:pic>
        <p:nvPicPr>
          <p:cNvPr id="18" name="Picture 17" descr="green checkmark">
            <a:extLst>
              <a:ext uri="{FF2B5EF4-FFF2-40B4-BE49-F238E27FC236}">
                <a16:creationId xmlns:a16="http://schemas.microsoft.com/office/drawing/2014/main" id="{0C467211-B69E-FB44-B38A-247117681C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13203" y="4262455"/>
            <a:ext cx="396000" cy="479581"/>
          </a:xfrm>
          <a:prstGeom prst="rect">
            <a:avLst/>
          </a:prstGeom>
        </p:spPr>
      </p:pic>
      <p:pic>
        <p:nvPicPr>
          <p:cNvPr id="19" name="Picture 18" descr="green checkmark">
            <a:extLst>
              <a:ext uri="{FF2B5EF4-FFF2-40B4-BE49-F238E27FC236}">
                <a16:creationId xmlns:a16="http://schemas.microsoft.com/office/drawing/2014/main" id="{0C467211-B69E-FB44-B38A-247117681C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24316" y="4742036"/>
            <a:ext cx="396000" cy="479581"/>
          </a:xfrm>
          <a:prstGeom prst="rect">
            <a:avLst/>
          </a:prstGeom>
        </p:spPr>
      </p:pic>
      <p:pic>
        <p:nvPicPr>
          <p:cNvPr id="20" name="Picture 19" descr="green checkmark">
            <a:extLst>
              <a:ext uri="{FF2B5EF4-FFF2-40B4-BE49-F238E27FC236}">
                <a16:creationId xmlns:a16="http://schemas.microsoft.com/office/drawing/2014/main" id="{0C467211-B69E-FB44-B38A-247117681C6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65831" y="5281033"/>
            <a:ext cx="396000" cy="479581"/>
          </a:xfrm>
          <a:prstGeom prst="rect">
            <a:avLst/>
          </a:prstGeom>
        </p:spPr>
      </p:pic>
      <p:sp>
        <p:nvSpPr>
          <p:cNvPr id="6" name="TextBox 5"/>
          <p:cNvSpPr txBox="1"/>
          <p:nvPr/>
        </p:nvSpPr>
        <p:spPr>
          <a:xfrm>
            <a:off x="5621111" y="2669542"/>
            <a:ext cx="57573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2060"/>
                </a:solidFill>
                <a:effectLst/>
                <a:uLnTx/>
                <a:uFillTx/>
                <a:latin typeface="Century Gothic"/>
                <a:ea typeface="+mn-ea"/>
                <a:cs typeface="+mn-cs"/>
              </a:rPr>
              <a:t>Are you ___________ the class?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2" name="TextBox 21"/>
          <p:cNvSpPr txBox="1"/>
          <p:nvPr/>
        </p:nvSpPr>
        <p:spPr>
          <a:xfrm>
            <a:off x="5618227" y="3234615"/>
            <a:ext cx="5181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Why are you __________ down?</a:t>
            </a:r>
          </a:p>
        </p:txBody>
      </p:sp>
      <p:sp>
        <p:nvSpPr>
          <p:cNvPr id="24" name="TextBox 23"/>
          <p:cNvSpPr txBox="1"/>
          <p:nvPr/>
        </p:nvSpPr>
        <p:spPr>
          <a:xfrm>
            <a:off x="5621111" y="3757378"/>
            <a:ext cx="6647372" cy="400110"/>
          </a:xfrm>
          <a:prstGeom prst="rect">
            <a:avLst/>
          </a:prstGeom>
          <a:noFill/>
        </p:spPr>
        <p:txBody>
          <a:bodyPr wrap="square" rtlCol="0">
            <a:spAutoFit/>
          </a:bodyPr>
          <a:lstStyle/>
          <a:p>
            <a:pPr lvl="0"/>
            <a:r>
              <a:rPr lang="en-US" sz="2000" dirty="0">
                <a:solidFill>
                  <a:srgbClr val="002060"/>
                </a:solidFill>
              </a:rPr>
              <a:t>Why are you ________ your arms?</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5" name="TextBox 24"/>
          <p:cNvSpPr txBox="1"/>
          <p:nvPr/>
        </p:nvSpPr>
        <p:spPr>
          <a:xfrm>
            <a:off x="5597359" y="5457673"/>
            <a:ext cx="5113867" cy="400110"/>
          </a:xfrm>
          <a:prstGeom prst="rect">
            <a:avLst/>
          </a:prstGeom>
          <a:noFill/>
        </p:spPr>
        <p:txBody>
          <a:bodyPr wrap="square" rtlCol="0">
            <a:spAutoFit/>
          </a:bodyPr>
          <a:lstStyle/>
          <a:p>
            <a:pPr lvl="0"/>
            <a:r>
              <a:rPr lang="en-US" sz="2000" dirty="0">
                <a:solidFill>
                  <a:srgbClr val="002060"/>
                </a:solidFill>
              </a:rPr>
              <a:t>Aren’t you ___________ ?</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6" name="TextBox 25"/>
          <p:cNvSpPr txBox="1"/>
          <p:nvPr/>
        </p:nvSpPr>
        <p:spPr>
          <a:xfrm>
            <a:off x="5618227" y="4906201"/>
            <a:ext cx="3153799" cy="400110"/>
          </a:xfrm>
          <a:prstGeom prst="rect">
            <a:avLst/>
          </a:prstGeom>
          <a:noFill/>
        </p:spPr>
        <p:txBody>
          <a:bodyPr wrap="square" rtlCol="0">
            <a:spAutoFit/>
          </a:bodyPr>
          <a:lstStyle/>
          <a:p>
            <a:pPr lvl="0"/>
            <a:r>
              <a:rPr lang="en-US" sz="2000" dirty="0">
                <a:solidFill>
                  <a:srgbClr val="002060"/>
                </a:solidFill>
              </a:rPr>
              <a:t>Are you __________ ?</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7" name="TextBox 26"/>
          <p:cNvSpPr txBox="1"/>
          <p:nvPr/>
        </p:nvSpPr>
        <p:spPr>
          <a:xfrm>
            <a:off x="5621112" y="4343327"/>
            <a:ext cx="5588000" cy="400110"/>
          </a:xfrm>
          <a:prstGeom prst="rect">
            <a:avLst/>
          </a:prstGeom>
          <a:noFill/>
        </p:spPr>
        <p:txBody>
          <a:bodyPr wrap="square" rtlCol="0">
            <a:spAutoFit/>
          </a:bodyPr>
          <a:lstStyle/>
          <a:p>
            <a:pPr lvl="0"/>
            <a:r>
              <a:rPr lang="en-US" sz="2000" dirty="0">
                <a:solidFill>
                  <a:srgbClr val="002060"/>
                </a:solidFill>
              </a:rPr>
              <a:t>Are you _____________ ?</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38" name="Picture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38116" y="818414"/>
            <a:ext cx="843444" cy="843444"/>
          </a:xfrm>
          <a:prstGeom prst="rect">
            <a:avLst/>
          </a:prstGeom>
        </p:spPr>
      </p:pic>
      <p:pic>
        <p:nvPicPr>
          <p:cNvPr id="39" name="Picture 38" descr="Shape, circle&#10;&#10;Description automatically generated">
            <a:extLst>
              <a:ext uri="{FF2B5EF4-FFF2-40B4-BE49-F238E27FC236}">
                <a16:creationId xmlns:a16="http://schemas.microsoft.com/office/drawing/2014/main" id="{26981A82-D8EE-4441-B6C1-8FB59A96BE2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095641" y="1661858"/>
            <a:ext cx="837876" cy="837876"/>
          </a:xfrm>
          <a:prstGeom prst="rect">
            <a:avLst/>
          </a:prstGeom>
        </p:spPr>
      </p:pic>
      <p:pic>
        <p:nvPicPr>
          <p:cNvPr id="40" name="Picture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06088" y="1720819"/>
            <a:ext cx="742906" cy="742906"/>
          </a:xfrm>
          <a:prstGeom prst="rect">
            <a:avLst/>
          </a:prstGeom>
        </p:spPr>
      </p:pic>
      <p:sp>
        <p:nvSpPr>
          <p:cNvPr id="42" name="TextBox 41"/>
          <p:cNvSpPr txBox="1"/>
          <p:nvPr/>
        </p:nvSpPr>
        <p:spPr>
          <a:xfrm>
            <a:off x="6786829" y="2636057"/>
            <a:ext cx="1841500" cy="400110"/>
          </a:xfrm>
          <a:prstGeom prst="rect">
            <a:avLst/>
          </a:prstGeom>
          <a:noFill/>
        </p:spPr>
        <p:txBody>
          <a:bodyPr wrap="square" rtlCol="0">
            <a:spAutoFit/>
          </a:bodyPr>
          <a:lstStyle/>
          <a:p>
            <a:r>
              <a:rPr lang="en-GB" sz="2000" b="1" dirty="0">
                <a:solidFill>
                  <a:schemeClr val="tx2"/>
                </a:solidFill>
              </a:rPr>
              <a:t>enjoying</a:t>
            </a:r>
          </a:p>
        </p:txBody>
      </p:sp>
      <p:sp>
        <p:nvSpPr>
          <p:cNvPr id="32" name="TextBox 31">
            <a:extLst>
              <a:ext uri="{FF2B5EF4-FFF2-40B4-BE49-F238E27FC236}">
                <a16:creationId xmlns:a16="http://schemas.microsoft.com/office/drawing/2014/main" id="{9DF50833-2BD6-AE49-BA56-888DF68B3DA0}"/>
              </a:ext>
            </a:extLst>
          </p:cNvPr>
          <p:cNvSpPr txBox="1"/>
          <p:nvPr/>
        </p:nvSpPr>
        <p:spPr>
          <a:xfrm>
            <a:off x="7494362" y="3216213"/>
            <a:ext cx="1005416" cy="400110"/>
          </a:xfrm>
          <a:prstGeom prst="rect">
            <a:avLst/>
          </a:prstGeom>
          <a:noFill/>
        </p:spPr>
        <p:txBody>
          <a:bodyPr wrap="square" rtlCol="0">
            <a:spAutoFit/>
          </a:bodyPr>
          <a:lstStyle/>
          <a:p>
            <a:r>
              <a:rPr lang="en-GB" sz="2000" b="1" dirty="0">
                <a:solidFill>
                  <a:schemeClr val="tx2"/>
                </a:solidFill>
              </a:rPr>
              <a:t>sitting</a:t>
            </a:r>
          </a:p>
        </p:txBody>
      </p:sp>
      <p:sp>
        <p:nvSpPr>
          <p:cNvPr id="33" name="TextBox 32">
            <a:extLst>
              <a:ext uri="{FF2B5EF4-FFF2-40B4-BE49-F238E27FC236}">
                <a16:creationId xmlns:a16="http://schemas.microsoft.com/office/drawing/2014/main" id="{6A88C0B8-7837-0644-805A-6EF56938DCD2}"/>
              </a:ext>
            </a:extLst>
          </p:cNvPr>
          <p:cNvSpPr txBox="1"/>
          <p:nvPr/>
        </p:nvSpPr>
        <p:spPr>
          <a:xfrm>
            <a:off x="7233152" y="3726854"/>
            <a:ext cx="1236247" cy="400110"/>
          </a:xfrm>
          <a:prstGeom prst="rect">
            <a:avLst/>
          </a:prstGeom>
          <a:noFill/>
        </p:spPr>
        <p:txBody>
          <a:bodyPr wrap="square" rtlCol="0">
            <a:spAutoFit/>
          </a:bodyPr>
          <a:lstStyle/>
          <a:p>
            <a:r>
              <a:rPr lang="en-GB" sz="2000" b="1" dirty="0">
                <a:solidFill>
                  <a:schemeClr val="tx2"/>
                </a:solidFill>
              </a:rPr>
              <a:t>crossing</a:t>
            </a:r>
          </a:p>
        </p:txBody>
      </p:sp>
      <p:sp>
        <p:nvSpPr>
          <p:cNvPr id="34" name="TextBox 33">
            <a:extLst>
              <a:ext uri="{FF2B5EF4-FFF2-40B4-BE49-F238E27FC236}">
                <a16:creationId xmlns:a16="http://schemas.microsoft.com/office/drawing/2014/main" id="{B7ECD140-C9E5-204D-B940-F4D838500E14}"/>
              </a:ext>
            </a:extLst>
          </p:cNvPr>
          <p:cNvSpPr txBox="1"/>
          <p:nvPr/>
        </p:nvSpPr>
        <p:spPr>
          <a:xfrm>
            <a:off x="6930526" y="4345045"/>
            <a:ext cx="1841500" cy="400110"/>
          </a:xfrm>
          <a:prstGeom prst="rect">
            <a:avLst/>
          </a:prstGeom>
          <a:noFill/>
        </p:spPr>
        <p:txBody>
          <a:bodyPr wrap="square" rtlCol="0">
            <a:spAutoFit/>
          </a:bodyPr>
          <a:lstStyle/>
          <a:p>
            <a:r>
              <a:rPr lang="en-GB" sz="2000" b="1" dirty="0">
                <a:solidFill>
                  <a:schemeClr val="tx2"/>
                </a:solidFill>
              </a:rPr>
              <a:t>dancing</a:t>
            </a:r>
          </a:p>
        </p:txBody>
      </p:sp>
      <p:sp>
        <p:nvSpPr>
          <p:cNvPr id="35" name="TextBox 34">
            <a:extLst>
              <a:ext uri="{FF2B5EF4-FFF2-40B4-BE49-F238E27FC236}">
                <a16:creationId xmlns:a16="http://schemas.microsoft.com/office/drawing/2014/main" id="{5369274B-7D9E-454B-A6E8-FD3119CB3FA1}"/>
              </a:ext>
            </a:extLst>
          </p:cNvPr>
          <p:cNvSpPr txBox="1"/>
          <p:nvPr/>
        </p:nvSpPr>
        <p:spPr>
          <a:xfrm>
            <a:off x="6658278" y="4907919"/>
            <a:ext cx="1841500" cy="400110"/>
          </a:xfrm>
          <a:prstGeom prst="rect">
            <a:avLst/>
          </a:prstGeom>
          <a:noFill/>
        </p:spPr>
        <p:txBody>
          <a:bodyPr wrap="square" rtlCol="0">
            <a:spAutoFit/>
          </a:bodyPr>
          <a:lstStyle/>
          <a:p>
            <a:r>
              <a:rPr lang="en-GB" sz="2000" b="1" dirty="0">
                <a:solidFill>
                  <a:schemeClr val="tx2"/>
                </a:solidFill>
              </a:rPr>
              <a:t>improving</a:t>
            </a:r>
          </a:p>
        </p:txBody>
      </p:sp>
      <p:sp>
        <p:nvSpPr>
          <p:cNvPr id="36" name="TextBox 35">
            <a:extLst>
              <a:ext uri="{FF2B5EF4-FFF2-40B4-BE49-F238E27FC236}">
                <a16:creationId xmlns:a16="http://schemas.microsoft.com/office/drawing/2014/main" id="{856A668C-6152-494C-A1FF-48E1122A9CD6}"/>
              </a:ext>
            </a:extLst>
          </p:cNvPr>
          <p:cNvSpPr txBox="1"/>
          <p:nvPr/>
        </p:nvSpPr>
        <p:spPr>
          <a:xfrm>
            <a:off x="7054518" y="5446158"/>
            <a:ext cx="1841500" cy="400110"/>
          </a:xfrm>
          <a:prstGeom prst="rect">
            <a:avLst/>
          </a:prstGeom>
          <a:noFill/>
        </p:spPr>
        <p:txBody>
          <a:bodyPr wrap="square" rtlCol="0">
            <a:spAutoFit/>
          </a:bodyPr>
          <a:lstStyle/>
          <a:p>
            <a:r>
              <a:rPr lang="en-GB" sz="2000" b="1">
                <a:solidFill>
                  <a:schemeClr val="tx2"/>
                </a:solidFill>
              </a:rPr>
              <a:t>practising</a:t>
            </a:r>
            <a:endParaRPr lang="en-GB" sz="2000" b="1" dirty="0">
              <a:solidFill>
                <a:schemeClr val="tx2"/>
              </a:solidFill>
            </a:endParaRPr>
          </a:p>
        </p:txBody>
      </p:sp>
    </p:spTree>
    <p:extLst>
      <p:ext uri="{BB962C8B-B14F-4D97-AF65-F5344CB8AC3E}">
        <p14:creationId xmlns:p14="http://schemas.microsoft.com/office/powerpoint/2010/main" val="79593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P spid="24" grpId="0"/>
      <p:bldP spid="25" grpId="0"/>
      <p:bldP spid="26" grpId="0"/>
      <p:bldP spid="27" grpId="0"/>
      <p:bldP spid="42" grpId="0"/>
      <p:bldP spid="32" grpId="0"/>
      <p:bldP spid="33" grpId="0"/>
      <p:bldP spid="34" grpId="0"/>
      <p:bldP spid="35" grpId="0"/>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927454" y="1070293"/>
            <a:ext cx="8550585" cy="5111912"/>
          </a:xfrm>
          <a:prstGeom prst="rect">
            <a:avLst/>
          </a:prstGeom>
          <a:noFill/>
        </p:spPr>
        <p:txBody>
          <a:bodyPr wrap="square" rtlCol="0">
            <a:spAutoFit/>
          </a:bodyPr>
          <a:lstStyle/>
          <a:p>
            <a:pPr>
              <a:lnSpc>
                <a:spcPct val="150000"/>
              </a:lnSpc>
              <a:defRPr/>
            </a:pPr>
            <a:r>
              <a:rPr kumimoji="0" lang="en-GB" sz="2000" b="1" i="0" u="none" strike="noStrike" kern="1200" cap="none" spc="0" normalizeH="0" baseline="0" noProof="0" dirty="0">
                <a:ln>
                  <a:noFill/>
                </a:ln>
                <a:effectLst/>
                <a:uLnTx/>
                <a:uFillTx/>
                <a:ea typeface="+mn-ea"/>
                <a:cs typeface="+mn-cs"/>
              </a:rPr>
              <a:t>P: </a:t>
            </a:r>
            <a:r>
              <a:rPr lang="en-GB" sz="2000" dirty="0"/>
              <a:t>Chicos, ¿</a:t>
            </a:r>
            <a:r>
              <a:rPr lang="en-GB" sz="2000" dirty="0" err="1"/>
              <a:t>est</a:t>
            </a:r>
            <a:r>
              <a:rPr lang="en-GB" sz="2000" b="1" dirty="0" err="1"/>
              <a:t>ái</a:t>
            </a:r>
            <a:r>
              <a:rPr lang="en-GB" sz="2000" dirty="0" err="1"/>
              <a:t>s</a:t>
            </a:r>
            <a:r>
              <a:rPr lang="en-GB" sz="2000" dirty="0"/>
              <a:t> </a:t>
            </a:r>
            <a:r>
              <a:rPr lang="en-GB" sz="2000" dirty="0" err="1"/>
              <a:t>escuchando</a:t>
            </a:r>
            <a:r>
              <a:rPr lang="en-GB" sz="2000" dirty="0"/>
              <a:t>?: </a:t>
            </a:r>
            <a:r>
              <a:rPr lang="en-GB" sz="2000" dirty="0" err="1"/>
              <a:t>Qu</a:t>
            </a:r>
            <a:r>
              <a:rPr lang="en-GB" sz="2000" b="1" dirty="0" err="1"/>
              <a:t>ie</a:t>
            </a:r>
            <a:r>
              <a:rPr lang="en-GB" sz="2000" dirty="0" err="1"/>
              <a:t>ro</a:t>
            </a:r>
            <a:r>
              <a:rPr lang="en-GB" sz="2000" dirty="0"/>
              <a:t> dos ______________ </a:t>
            </a:r>
          </a:p>
          <a:p>
            <a:pPr>
              <a:lnSpc>
                <a:spcPct val="150000"/>
              </a:lnSpc>
              <a:defRPr/>
            </a:pPr>
            <a:r>
              <a:rPr lang="en-GB" sz="2000" dirty="0"/>
              <a:t>para un </a:t>
            </a:r>
            <a:r>
              <a:rPr lang="en-GB" sz="2000" dirty="0" err="1"/>
              <a:t>partido</a:t>
            </a:r>
            <a:r>
              <a:rPr lang="en-GB" sz="2000" dirty="0"/>
              <a:t> de pelota </a:t>
            </a:r>
            <a:r>
              <a:rPr lang="en-GB" sz="2000" dirty="0" err="1"/>
              <a:t>vasca</a:t>
            </a:r>
            <a:r>
              <a:rPr lang="en-GB" sz="2000" dirty="0"/>
              <a:t>* el </a:t>
            </a:r>
            <a:r>
              <a:rPr lang="en-GB" sz="2000" dirty="0" err="1"/>
              <a:t>v</a:t>
            </a:r>
            <a:r>
              <a:rPr lang="en-GB" sz="2000" b="1" dirty="0" err="1"/>
              <a:t>ie</a:t>
            </a:r>
            <a:r>
              <a:rPr lang="en-GB" sz="2000" dirty="0" err="1"/>
              <a:t>rnes</a:t>
            </a:r>
            <a:r>
              <a:rPr lang="en-GB" sz="2000" dirty="0"/>
              <a:t> s</a:t>
            </a:r>
            <a:r>
              <a:rPr lang="en-GB" sz="2000" b="1" dirty="0"/>
              <a:t>ei</a:t>
            </a:r>
            <a:r>
              <a:rPr lang="en-GB" sz="2000" dirty="0"/>
              <a:t>s de</a:t>
            </a:r>
          </a:p>
          <a:p>
            <a:pPr>
              <a:lnSpc>
                <a:spcPct val="150000"/>
              </a:lnSpc>
              <a:defRPr/>
            </a:pPr>
            <a:r>
              <a:rPr lang="en-GB" sz="2000" dirty="0"/>
              <a:t>___________ y </a:t>
            </a:r>
            <a:r>
              <a:rPr lang="en-GB" sz="2000" dirty="0" err="1"/>
              <a:t>jug</a:t>
            </a:r>
            <a:r>
              <a:rPr lang="en-GB" sz="2000" b="1" dirty="0" err="1"/>
              <a:t>ái</a:t>
            </a:r>
            <a:r>
              <a:rPr lang="en-GB" sz="2000" dirty="0" err="1"/>
              <a:t>s</a:t>
            </a:r>
            <a:r>
              <a:rPr lang="en-GB" sz="2000" dirty="0"/>
              <a:t> </a:t>
            </a:r>
            <a:r>
              <a:rPr lang="en-GB" sz="2000" dirty="0" err="1"/>
              <a:t>muy</a:t>
            </a:r>
            <a:r>
              <a:rPr lang="en-GB" sz="2000" dirty="0"/>
              <a:t> bien.  ¿Nad</a:t>
            </a:r>
            <a:r>
              <a:rPr lang="en-GB" sz="2000" b="1" dirty="0"/>
              <a:t>ia</a:t>
            </a:r>
            <a:r>
              <a:rPr lang="en-GB" sz="2000" dirty="0"/>
              <a:t>, </a:t>
            </a:r>
            <a:r>
              <a:rPr lang="en-GB" sz="2000" dirty="0" err="1"/>
              <a:t>puedes</a:t>
            </a:r>
            <a:r>
              <a:rPr lang="en-GB" sz="2000" dirty="0"/>
              <a:t> </a:t>
            </a:r>
            <a:r>
              <a:rPr lang="en-GB" sz="2000" dirty="0" err="1"/>
              <a:t>jugar</a:t>
            </a:r>
            <a:r>
              <a:rPr lang="en-GB" sz="2000" dirty="0"/>
              <a:t>? </a:t>
            </a:r>
          </a:p>
          <a:p>
            <a:pPr lvl="0">
              <a:lnSpc>
                <a:spcPct val="150000"/>
              </a:lnSpc>
              <a:defRPr/>
            </a:pPr>
            <a:r>
              <a:rPr lang="en-GB" sz="2000" b="1" dirty="0"/>
              <a:t>N</a:t>
            </a:r>
            <a:r>
              <a:rPr kumimoji="0" lang="en-GB" sz="2000" b="1" i="0" u="none" strike="noStrike" kern="1200" cap="none" spc="0" normalizeH="0" baseline="0" noProof="0" dirty="0">
                <a:ln>
                  <a:noFill/>
                </a:ln>
                <a:effectLst/>
                <a:uLnTx/>
                <a:uFillTx/>
                <a:ea typeface="+mn-ea"/>
                <a:cs typeface="+mn-cs"/>
              </a:rPr>
              <a:t>: </a:t>
            </a:r>
            <a:r>
              <a:rPr lang="en-GB" sz="2000" dirty="0"/>
              <a:t>No, lo </a:t>
            </a:r>
            <a:r>
              <a:rPr lang="en-GB" sz="2000" dirty="0" err="1"/>
              <a:t>s</a:t>
            </a:r>
            <a:r>
              <a:rPr lang="en-GB" sz="2000" b="1" dirty="0" err="1"/>
              <a:t>ie</a:t>
            </a:r>
            <a:r>
              <a:rPr lang="en-GB" sz="2000" dirty="0" err="1"/>
              <a:t>nto</a:t>
            </a:r>
            <a:r>
              <a:rPr kumimoji="0" lang="en-GB" sz="2000" b="0" i="0" u="none" strike="noStrike" kern="1200" cap="none" spc="0" normalizeH="0" baseline="0" noProof="0" dirty="0">
                <a:ln>
                  <a:noFill/>
                </a:ln>
                <a:effectLst/>
                <a:uLnTx/>
                <a:uFillTx/>
                <a:ea typeface="+mn-ea"/>
                <a:cs typeface="+mn-cs"/>
              </a:rPr>
              <a:t>. </a:t>
            </a:r>
            <a:r>
              <a:rPr lang="en-GB" sz="2000" dirty="0" err="1"/>
              <a:t>Estoy</a:t>
            </a:r>
            <a:r>
              <a:rPr lang="en-GB" sz="2000" dirty="0"/>
              <a:t> de __________ </a:t>
            </a:r>
            <a:r>
              <a:rPr lang="en-GB" sz="2000" dirty="0" err="1"/>
              <a:t>en</a:t>
            </a:r>
            <a:r>
              <a:rPr lang="en-GB" sz="2000" dirty="0"/>
              <a:t> Jam</a:t>
            </a:r>
            <a:r>
              <a:rPr lang="en-GB" sz="2000" b="1" dirty="0"/>
              <a:t>ai</a:t>
            </a:r>
            <a:r>
              <a:rPr lang="en-GB" sz="2000" dirty="0"/>
              <a:t>ca para </a:t>
            </a:r>
            <a:r>
              <a:rPr lang="en-GB" sz="2000" dirty="0" err="1"/>
              <a:t>ver</a:t>
            </a:r>
            <a:r>
              <a:rPr lang="en-GB" sz="2000" dirty="0"/>
              <a:t> a un </a:t>
            </a:r>
            <a:r>
              <a:rPr lang="en-GB" sz="2000" dirty="0" err="1"/>
              <a:t>v</a:t>
            </a:r>
            <a:r>
              <a:rPr lang="en-GB" sz="2000" b="1" dirty="0" err="1"/>
              <a:t>ie</a:t>
            </a:r>
            <a:r>
              <a:rPr lang="en-GB" sz="2000" dirty="0" err="1"/>
              <a:t>jo</a:t>
            </a:r>
            <a:r>
              <a:rPr lang="en-GB" sz="2000" dirty="0"/>
              <a:t> amigo </a:t>
            </a:r>
            <a:r>
              <a:rPr lang="en-GB" sz="2000" dirty="0" err="1"/>
              <a:t>desde</a:t>
            </a:r>
            <a:r>
              <a:rPr lang="en-GB" sz="2000" dirty="0"/>
              <a:t> el </a:t>
            </a:r>
            <a:r>
              <a:rPr lang="en-GB" sz="2000" dirty="0" err="1"/>
              <a:t>tr</a:t>
            </a:r>
            <a:r>
              <a:rPr lang="en-GB" sz="2000" b="1" dirty="0" err="1"/>
              <a:t>ei</a:t>
            </a:r>
            <a:r>
              <a:rPr lang="en-GB" sz="2000" dirty="0" err="1"/>
              <a:t>nta</a:t>
            </a:r>
            <a:r>
              <a:rPr lang="en-GB" sz="2000" dirty="0"/>
              <a:t> de </a:t>
            </a:r>
            <a:r>
              <a:rPr lang="en-GB" sz="2000" dirty="0" err="1"/>
              <a:t>nov</a:t>
            </a:r>
            <a:r>
              <a:rPr lang="en-GB" sz="2000" b="1" dirty="0" err="1"/>
              <a:t>ie</a:t>
            </a:r>
            <a:r>
              <a:rPr lang="en-GB" sz="2000" dirty="0" err="1"/>
              <a:t>mbre</a:t>
            </a:r>
            <a:r>
              <a:rPr lang="en-GB" sz="2000" dirty="0"/>
              <a:t> hasta el </a:t>
            </a:r>
            <a:r>
              <a:rPr lang="en-GB" sz="2000" dirty="0" err="1"/>
              <a:t>v</a:t>
            </a:r>
            <a:r>
              <a:rPr lang="en-GB" sz="2000" b="1" dirty="0" err="1"/>
              <a:t>ei</a:t>
            </a:r>
            <a:r>
              <a:rPr lang="en-GB" sz="2000" dirty="0" err="1"/>
              <a:t>nte</a:t>
            </a:r>
            <a:r>
              <a:rPr lang="en-GB" sz="2000" dirty="0"/>
              <a:t> de </a:t>
            </a:r>
            <a:r>
              <a:rPr lang="en-GB" sz="2000" dirty="0" err="1"/>
              <a:t>dic</a:t>
            </a:r>
            <a:r>
              <a:rPr lang="en-GB" sz="2000" b="1" dirty="0" err="1"/>
              <a:t>ie</a:t>
            </a:r>
            <a:r>
              <a:rPr lang="en-GB" sz="2000" dirty="0" err="1"/>
              <a:t>mbre</a:t>
            </a:r>
            <a:r>
              <a:rPr lang="en-GB" sz="2000" dirty="0"/>
              <a:t>.</a:t>
            </a:r>
            <a:endParaRPr kumimoji="0" lang="en-GB" sz="2000" b="0" i="0" u="none" strike="noStrike" kern="1200" cap="none" spc="0" normalizeH="0" baseline="0" noProof="0" dirty="0">
              <a:ln>
                <a:noFill/>
              </a:ln>
              <a:effectLst/>
              <a:uLnTx/>
              <a:uFillTx/>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effectLst/>
                <a:uLnTx/>
                <a:uFillTx/>
                <a:ea typeface="+mn-ea"/>
                <a:cs typeface="+mn-cs"/>
              </a:rPr>
              <a:t>P: </a:t>
            </a:r>
            <a:r>
              <a:rPr kumimoji="0" lang="en-GB" sz="2000" i="0" u="none" strike="noStrike" kern="1200" cap="none" spc="0" normalizeH="0" baseline="0" noProof="0" dirty="0">
                <a:ln>
                  <a:noFill/>
                </a:ln>
                <a:effectLst/>
                <a:uLnTx/>
                <a:uFillTx/>
                <a:ea typeface="+mn-ea"/>
                <a:cs typeface="+mn-cs"/>
              </a:rPr>
              <a:t>Jam</a:t>
            </a:r>
            <a:r>
              <a:rPr kumimoji="0" lang="en-GB" sz="2000" b="1" i="0" u="none" strike="noStrike" kern="1200" cap="none" spc="0" normalizeH="0" baseline="0" noProof="0" dirty="0">
                <a:ln>
                  <a:noFill/>
                </a:ln>
                <a:effectLst/>
                <a:uLnTx/>
                <a:uFillTx/>
                <a:ea typeface="+mn-ea"/>
                <a:cs typeface="+mn-cs"/>
              </a:rPr>
              <a:t>ai</a:t>
            </a:r>
            <a:r>
              <a:rPr kumimoji="0" lang="en-GB" sz="2000" i="0" u="none" strike="noStrike" kern="1200" cap="none" spc="0" normalizeH="0" baseline="0" noProof="0" dirty="0">
                <a:ln>
                  <a:noFill/>
                </a:ln>
                <a:effectLst/>
                <a:uLnTx/>
                <a:uFillTx/>
                <a:ea typeface="+mn-ea"/>
                <a:cs typeface="+mn-cs"/>
              </a:rPr>
              <a:t>ca, ¡gen</a:t>
            </a:r>
            <a:r>
              <a:rPr kumimoji="0" lang="en-GB" sz="2000" b="1" i="0" u="none" strike="noStrike" kern="1200" cap="none" spc="0" normalizeH="0" baseline="0" noProof="0" dirty="0">
                <a:ln>
                  <a:noFill/>
                </a:ln>
                <a:effectLst/>
                <a:uLnTx/>
                <a:uFillTx/>
                <a:ea typeface="+mn-ea"/>
                <a:cs typeface="+mn-cs"/>
              </a:rPr>
              <a:t>ia</a:t>
            </a:r>
            <a:r>
              <a:rPr kumimoji="0" lang="en-GB" sz="2000" i="0" u="none" strike="noStrike" kern="1200" cap="none" spc="0" normalizeH="0" baseline="0" noProof="0" dirty="0">
                <a:ln>
                  <a:noFill/>
                </a:ln>
                <a:effectLst/>
                <a:uLnTx/>
                <a:uFillTx/>
                <a:ea typeface="+mn-ea"/>
                <a:cs typeface="+mn-cs"/>
              </a:rPr>
              <a:t>l! </a:t>
            </a:r>
            <a:r>
              <a:rPr kumimoji="0" lang="en-GB" sz="2000" b="0" i="0" u="none" strike="noStrike" kern="1200" cap="none" spc="0" normalizeH="0" baseline="0" noProof="0" dirty="0">
                <a:ln>
                  <a:noFill/>
                </a:ln>
                <a:effectLst/>
                <a:uLnTx/>
                <a:uFillTx/>
                <a:ea typeface="+mn-ea"/>
                <a:cs typeface="+mn-cs"/>
              </a:rPr>
              <a:t>¿</a:t>
            </a:r>
            <a:r>
              <a:rPr lang="en-GB" sz="2000" dirty="0"/>
              <a:t>E</a:t>
            </a:r>
            <a:r>
              <a:rPr kumimoji="0" lang="en-GB" sz="2000" b="0" i="0" u="none" strike="noStrike" kern="1200" cap="none" spc="0" normalizeH="0" baseline="0" noProof="0" dirty="0" err="1">
                <a:ln>
                  <a:noFill/>
                </a:ln>
                <a:effectLst/>
                <a:uLnTx/>
                <a:uFillTx/>
                <a:ea typeface="+mn-ea"/>
                <a:cs typeface="+mn-cs"/>
              </a:rPr>
              <a:t>ntonces</a:t>
            </a:r>
            <a:r>
              <a:rPr kumimoji="0" lang="en-GB" sz="2000" b="0" i="0" u="none" strike="noStrike" kern="1200" cap="none" spc="0" normalizeH="0" baseline="0" noProof="0" dirty="0">
                <a:ln>
                  <a:noFill/>
                </a:ln>
                <a:effectLst/>
                <a:uLnTx/>
                <a:uFillTx/>
                <a:ea typeface="+mn-ea"/>
                <a:cs typeface="+mn-cs"/>
              </a:rPr>
              <a:t> </a:t>
            </a:r>
            <a:r>
              <a:rPr kumimoji="0" lang="en-GB" sz="2000" b="0" i="0" u="none" strike="noStrike" kern="1200" cap="none" spc="0" normalizeH="0" baseline="0" noProof="0" dirty="0" err="1">
                <a:ln>
                  <a:noFill/>
                </a:ln>
                <a:effectLst/>
                <a:uLnTx/>
                <a:uFillTx/>
                <a:ea typeface="+mn-ea"/>
                <a:cs typeface="+mn-cs"/>
              </a:rPr>
              <a:t>tú</a:t>
            </a:r>
            <a:r>
              <a:rPr kumimoji="0" lang="en-GB" sz="2000" b="0" i="0" u="none" strike="noStrike" kern="1200" cap="none" spc="0" normalizeH="0" baseline="0" noProof="0" dirty="0">
                <a:ln>
                  <a:noFill/>
                </a:ln>
                <a:effectLst/>
                <a:uLnTx/>
                <a:uFillTx/>
                <a:ea typeface="+mn-ea"/>
                <a:cs typeface="+mn-cs"/>
              </a:rPr>
              <a:t>, Dan</a:t>
            </a:r>
            <a:r>
              <a:rPr kumimoji="0" lang="en-GB" sz="2000" b="1" i="0" u="none" strike="noStrike" kern="1200" cap="none" spc="0" normalizeH="0" baseline="0" noProof="0" dirty="0">
                <a:ln>
                  <a:noFill/>
                </a:ln>
                <a:effectLst/>
                <a:uLnTx/>
                <a:uFillTx/>
                <a:ea typeface="+mn-ea"/>
                <a:cs typeface="+mn-cs"/>
              </a:rPr>
              <a:t>ie</a:t>
            </a:r>
            <a:r>
              <a:rPr kumimoji="0" lang="en-GB" sz="2000" b="0" i="0" u="none" strike="noStrike" kern="1200" cap="none" spc="0" normalizeH="0" baseline="0" noProof="0" dirty="0">
                <a:ln>
                  <a:noFill/>
                </a:ln>
                <a:effectLst/>
                <a:uLnTx/>
                <a:uFillTx/>
                <a:ea typeface="+mn-ea"/>
                <a:cs typeface="+mn-cs"/>
              </a:rPr>
              <a:t>l? </a:t>
            </a:r>
          </a:p>
          <a:p>
            <a:pPr lvl="0">
              <a:lnSpc>
                <a:spcPct val="150000"/>
              </a:lnSpc>
              <a:defRPr/>
            </a:pPr>
            <a:r>
              <a:rPr lang="en-GB" sz="2000" b="1" dirty="0"/>
              <a:t>D. </a:t>
            </a:r>
            <a:r>
              <a:rPr lang="en-GB" sz="2000" dirty="0"/>
              <a:t>No </a:t>
            </a:r>
            <a:r>
              <a:rPr lang="en-GB" sz="2000" dirty="0" err="1"/>
              <a:t>sé</a:t>
            </a:r>
            <a:r>
              <a:rPr lang="en-GB" sz="2000" dirty="0"/>
              <a:t>, </a:t>
            </a:r>
            <a:r>
              <a:rPr lang="en-GB" sz="2000" dirty="0" err="1"/>
              <a:t>s</a:t>
            </a:r>
            <a:r>
              <a:rPr lang="en-GB" sz="2000" b="1" dirty="0" err="1"/>
              <a:t>ie</a:t>
            </a:r>
            <a:r>
              <a:rPr lang="en-GB" sz="2000" dirty="0" err="1"/>
              <a:t>mpre</a:t>
            </a:r>
            <a:r>
              <a:rPr lang="en-GB" sz="2000" dirty="0"/>
              <a:t> </a:t>
            </a:r>
            <a:r>
              <a:rPr lang="en-GB" sz="2000" dirty="0" err="1"/>
              <a:t>p</a:t>
            </a:r>
            <a:r>
              <a:rPr lang="en-GB" sz="2000" b="1" dirty="0" err="1"/>
              <a:t>ie</a:t>
            </a:r>
            <a:r>
              <a:rPr lang="en-GB" sz="2000" dirty="0" err="1"/>
              <a:t>rdo</a:t>
            </a:r>
            <a:r>
              <a:rPr lang="en-GB" sz="2000" dirty="0"/>
              <a:t>. Soy </a:t>
            </a:r>
            <a:r>
              <a:rPr lang="en-GB" sz="2000" dirty="0" err="1"/>
              <a:t>mejor</a:t>
            </a:r>
            <a:r>
              <a:rPr lang="en-GB" sz="2000" dirty="0"/>
              <a:t> </a:t>
            </a:r>
            <a:r>
              <a:rPr lang="en-GB" sz="2000" dirty="0" err="1"/>
              <a:t>jugando</a:t>
            </a:r>
            <a:r>
              <a:rPr lang="en-GB" sz="2000" dirty="0"/>
              <a:t> al </a:t>
            </a:r>
            <a:r>
              <a:rPr lang="en-GB" sz="2000" dirty="0" err="1"/>
              <a:t>b</a:t>
            </a:r>
            <a:r>
              <a:rPr lang="en-GB" sz="2000" b="1" dirty="0" err="1"/>
              <a:t>éi</a:t>
            </a:r>
            <a:r>
              <a:rPr lang="en-GB" sz="2000" dirty="0" err="1"/>
              <a:t>sbol</a:t>
            </a:r>
            <a:r>
              <a:rPr lang="en-GB" sz="2000" dirty="0"/>
              <a:t>. Y no </a:t>
            </a:r>
            <a:r>
              <a:rPr lang="en-GB" sz="2000" dirty="0" err="1"/>
              <a:t>tengo</a:t>
            </a:r>
            <a:r>
              <a:rPr lang="en-GB" sz="2000" dirty="0"/>
              <a:t> </a:t>
            </a:r>
            <a:r>
              <a:rPr lang="en-GB" sz="2000" dirty="0" err="1"/>
              <a:t>t</a:t>
            </a:r>
            <a:r>
              <a:rPr lang="en-GB" sz="2000" b="1" dirty="0" err="1"/>
              <a:t>ie</a:t>
            </a:r>
            <a:r>
              <a:rPr lang="en-GB" sz="2000" dirty="0" err="1"/>
              <a:t>mpo</a:t>
            </a:r>
            <a:r>
              <a:rPr lang="en-GB" sz="2000" dirty="0"/>
              <a:t> </a:t>
            </a:r>
            <a:r>
              <a:rPr lang="en-GB" sz="2000" dirty="0" err="1"/>
              <a:t>porque</a:t>
            </a:r>
            <a:r>
              <a:rPr lang="en-GB" sz="2000" dirty="0"/>
              <a:t> </a:t>
            </a:r>
            <a:r>
              <a:rPr lang="en-GB" sz="2000" dirty="0" err="1"/>
              <a:t>tamb</a:t>
            </a:r>
            <a:r>
              <a:rPr lang="en-GB" sz="2000" b="1" dirty="0" err="1"/>
              <a:t>ié</a:t>
            </a:r>
            <a:r>
              <a:rPr lang="en-GB" sz="2000" dirty="0" err="1"/>
              <a:t>n</a:t>
            </a:r>
            <a:r>
              <a:rPr lang="en-GB" sz="2000" dirty="0"/>
              <a:t> </a:t>
            </a:r>
            <a:r>
              <a:rPr lang="en-GB" sz="2000" dirty="0" err="1"/>
              <a:t>debo</a:t>
            </a:r>
            <a:r>
              <a:rPr lang="en-GB" sz="2000" dirty="0"/>
              <a:t> </a:t>
            </a:r>
            <a:r>
              <a:rPr lang="en-GB" sz="2000" dirty="0" err="1"/>
              <a:t>estudiar</a:t>
            </a:r>
            <a:r>
              <a:rPr lang="en-GB" sz="2000" dirty="0"/>
              <a:t> _____</a:t>
            </a:r>
            <a:r>
              <a:rPr lang="en-GB" sz="2000" b="1" dirty="0"/>
              <a:t>__</a:t>
            </a:r>
            <a:r>
              <a:rPr lang="en-GB" sz="2000" dirty="0"/>
              <a:t>_ </a:t>
            </a:r>
            <a:r>
              <a:rPr lang="en-GB" sz="2000" dirty="0" err="1"/>
              <a:t>en</a:t>
            </a:r>
            <a:r>
              <a:rPr lang="en-GB" sz="2000" dirty="0"/>
              <a:t> la academ</a:t>
            </a:r>
            <a:r>
              <a:rPr lang="en-GB" sz="2000" b="1" dirty="0"/>
              <a:t>ia</a:t>
            </a:r>
            <a:r>
              <a:rPr lang="en-GB" sz="2000" dirty="0"/>
              <a:t>. ¿</a:t>
            </a:r>
            <a:r>
              <a:rPr lang="en-GB" sz="2000" dirty="0" err="1"/>
              <a:t>Quizás</a:t>
            </a:r>
            <a:r>
              <a:rPr lang="en-GB" sz="2000" dirty="0"/>
              <a:t> Diana _____</a:t>
            </a:r>
            <a:r>
              <a:rPr lang="en-GB" sz="2000" b="1" dirty="0"/>
              <a:t>__</a:t>
            </a:r>
            <a:r>
              <a:rPr lang="en-GB" sz="2000" dirty="0"/>
              <a:t>_ </a:t>
            </a:r>
            <a:r>
              <a:rPr lang="en-GB" sz="2000" dirty="0" err="1"/>
              <a:t>jugar</a:t>
            </a:r>
            <a:r>
              <a:rPr lang="en-GB" sz="2000" dirty="0"/>
              <a:t>?</a:t>
            </a:r>
            <a:endParaRPr lang="en-GB" sz="2000" b="1" dirty="0"/>
          </a:p>
          <a:p>
            <a:pPr lvl="0">
              <a:lnSpc>
                <a:spcPct val="150000"/>
              </a:lnSpc>
              <a:defRPr/>
            </a:pPr>
            <a:r>
              <a:rPr kumimoji="0" lang="en-GB" sz="2000" b="1" i="0" u="none" strike="noStrike" kern="1200" cap="none" spc="0" normalizeH="0" baseline="0" noProof="0" dirty="0">
                <a:ln>
                  <a:noFill/>
                </a:ln>
                <a:effectLst/>
                <a:uLnTx/>
                <a:uFillTx/>
                <a:ea typeface="+mn-ea"/>
                <a:cs typeface="+mn-cs"/>
              </a:rPr>
              <a:t>N:</a:t>
            </a:r>
            <a:r>
              <a:rPr kumimoji="0" lang="en-GB" sz="2000" b="0" i="0" u="none" strike="noStrike" kern="1200" cap="none" spc="0" normalizeH="0" baseline="0" noProof="0" dirty="0">
                <a:ln>
                  <a:noFill/>
                </a:ln>
                <a:effectLst/>
                <a:uLnTx/>
                <a:uFillTx/>
                <a:ea typeface="+mn-ea"/>
                <a:cs typeface="+mn-cs"/>
              </a:rPr>
              <a:t> No, no </a:t>
            </a:r>
            <a:r>
              <a:rPr kumimoji="0" lang="en-GB" sz="2000" b="0" i="0" u="none" strike="noStrike" kern="1200" cap="none" spc="0" normalizeH="0" baseline="0" noProof="0" dirty="0" err="1">
                <a:ln>
                  <a:noFill/>
                </a:ln>
                <a:effectLst/>
                <a:uLnTx/>
                <a:uFillTx/>
                <a:ea typeface="+mn-ea"/>
                <a:cs typeface="+mn-cs"/>
              </a:rPr>
              <a:t>v</a:t>
            </a:r>
            <a:r>
              <a:rPr kumimoji="0" lang="en-GB" sz="2000" b="1" i="0" u="none" strike="noStrike" kern="1200" cap="none" spc="0" normalizeH="0" baseline="0" noProof="0" dirty="0" err="1">
                <a:ln>
                  <a:noFill/>
                </a:ln>
                <a:effectLst/>
                <a:uLnTx/>
                <a:uFillTx/>
                <a:ea typeface="+mn-ea"/>
                <a:cs typeface="+mn-cs"/>
              </a:rPr>
              <a:t>ie</a:t>
            </a:r>
            <a:r>
              <a:rPr kumimoji="0" lang="en-GB" sz="2000" b="0" i="0" u="none" strike="noStrike" kern="1200" cap="none" spc="0" normalizeH="0" baseline="0" noProof="0" dirty="0" err="1">
                <a:ln>
                  <a:noFill/>
                </a:ln>
                <a:effectLst/>
                <a:uLnTx/>
                <a:uFillTx/>
                <a:ea typeface="+mn-ea"/>
                <a:cs typeface="+mn-cs"/>
              </a:rPr>
              <a:t>ne</a:t>
            </a:r>
            <a:r>
              <a:rPr kumimoji="0" lang="en-GB" sz="2000" b="0" i="0" u="none" strike="noStrike" kern="1200" cap="none" spc="0" normalizeH="0" baseline="0" noProof="0" dirty="0">
                <a:ln>
                  <a:noFill/>
                </a:ln>
                <a:effectLst/>
                <a:uLnTx/>
                <a:uFillTx/>
                <a:ea typeface="+mn-ea"/>
                <a:cs typeface="+mn-cs"/>
              </a:rPr>
              <a:t>, se </a:t>
            </a:r>
            <a:r>
              <a:rPr kumimoji="0" lang="en-GB" sz="2000" b="0" i="0" u="none" strike="noStrike" kern="1200" cap="none" spc="0" normalizeH="0" baseline="0" noProof="0" dirty="0" err="1">
                <a:ln>
                  <a:noFill/>
                </a:ln>
                <a:effectLst/>
                <a:uLnTx/>
                <a:uFillTx/>
                <a:ea typeface="+mn-ea"/>
                <a:cs typeface="+mn-cs"/>
              </a:rPr>
              <a:t>queda</a:t>
            </a:r>
            <a:r>
              <a:rPr kumimoji="0" lang="en-GB" sz="2000" b="0" i="0" u="none" strike="noStrike" kern="1200" cap="none" spc="0" normalizeH="0" baseline="0" noProof="0" dirty="0">
                <a:ln>
                  <a:noFill/>
                </a:ln>
                <a:effectLst/>
                <a:uLnTx/>
                <a:uFillTx/>
                <a:ea typeface="+mn-ea"/>
                <a:cs typeface="+mn-cs"/>
              </a:rPr>
              <a:t> </a:t>
            </a:r>
            <a:r>
              <a:rPr kumimoji="0" lang="en-GB" sz="2000" b="0" i="0" u="none" strike="noStrike" kern="1200" cap="none" spc="0" normalizeH="0" baseline="0" noProof="0" dirty="0" err="1">
                <a:ln>
                  <a:noFill/>
                </a:ln>
                <a:effectLst/>
                <a:uLnTx/>
                <a:uFillTx/>
                <a:ea typeface="+mn-ea"/>
                <a:cs typeface="+mn-cs"/>
              </a:rPr>
              <a:t>en</a:t>
            </a:r>
            <a:r>
              <a:rPr kumimoji="0" lang="en-GB" sz="2000" b="0" i="0" u="none" strike="noStrike" kern="1200" cap="none" spc="0" normalizeH="0" baseline="0" noProof="0" dirty="0">
                <a:ln>
                  <a:noFill/>
                </a:ln>
                <a:effectLst/>
                <a:uLnTx/>
                <a:uFillTx/>
                <a:ea typeface="+mn-ea"/>
                <a:cs typeface="+mn-cs"/>
              </a:rPr>
              <a:t> casa </a:t>
            </a:r>
            <a:r>
              <a:rPr kumimoji="0" lang="en-GB" sz="2000" b="0" i="0" u="none" strike="noStrike" kern="1200" cap="none" spc="0" normalizeH="0" baseline="0" noProof="0" dirty="0" err="1">
                <a:ln>
                  <a:noFill/>
                </a:ln>
                <a:effectLst/>
                <a:uLnTx/>
                <a:uFillTx/>
                <a:ea typeface="+mn-ea"/>
                <a:cs typeface="+mn-cs"/>
              </a:rPr>
              <a:t>porque</a:t>
            </a:r>
            <a:r>
              <a:rPr kumimoji="0" lang="en-GB" sz="2000" b="0" i="0" u="none" strike="noStrike" kern="1200" cap="none" spc="0" normalizeH="0" baseline="0" noProof="0" dirty="0">
                <a:ln>
                  <a:noFill/>
                </a:ln>
                <a:effectLst/>
                <a:uLnTx/>
                <a:uFillTx/>
                <a:ea typeface="+mn-ea"/>
                <a:cs typeface="+mn-cs"/>
              </a:rPr>
              <a:t> </a:t>
            </a:r>
            <a:r>
              <a:rPr kumimoji="0" lang="en-GB" sz="2000" b="0" i="0" u="none" strike="noStrike" kern="1200" cap="none" spc="0" normalizeH="0" baseline="0" noProof="0" dirty="0" err="1">
                <a:ln>
                  <a:noFill/>
                </a:ln>
                <a:effectLst/>
                <a:uLnTx/>
                <a:uFillTx/>
                <a:ea typeface="+mn-ea"/>
                <a:cs typeface="+mn-cs"/>
              </a:rPr>
              <a:t>t</a:t>
            </a:r>
            <a:r>
              <a:rPr kumimoji="0" lang="en-GB" sz="2000" b="1" i="0" u="none" strike="noStrike" kern="1200" cap="none" spc="0" normalizeH="0" baseline="0" noProof="0" dirty="0" err="1">
                <a:ln>
                  <a:noFill/>
                </a:ln>
                <a:effectLst/>
                <a:uLnTx/>
                <a:uFillTx/>
                <a:ea typeface="+mn-ea"/>
                <a:cs typeface="+mn-cs"/>
              </a:rPr>
              <a:t>ie</a:t>
            </a:r>
            <a:r>
              <a:rPr kumimoji="0" lang="en-GB" sz="2000" b="0" i="0" u="none" strike="noStrike" kern="1200" cap="none" spc="0" normalizeH="0" baseline="0" noProof="0" dirty="0" err="1">
                <a:ln>
                  <a:noFill/>
                </a:ln>
                <a:effectLst/>
                <a:uLnTx/>
                <a:uFillTx/>
                <a:ea typeface="+mn-ea"/>
                <a:cs typeface="+mn-cs"/>
              </a:rPr>
              <a:t>ne</a:t>
            </a:r>
            <a:r>
              <a:rPr kumimoji="0" lang="en-GB" sz="2000" b="0" i="0" u="none" strike="noStrike" kern="1200" cap="none" spc="0" normalizeH="0" baseline="0" noProof="0" dirty="0">
                <a:ln>
                  <a:noFill/>
                </a:ln>
                <a:effectLst/>
                <a:uLnTx/>
                <a:uFillTx/>
                <a:ea typeface="+mn-ea"/>
                <a:cs typeface="+mn-cs"/>
              </a:rPr>
              <a:t> </a:t>
            </a:r>
            <a:r>
              <a:rPr kumimoji="0" lang="en-GB" sz="2000" b="0" i="0" u="none" strike="noStrike" kern="1200" cap="none" spc="0" normalizeH="0" baseline="0" noProof="0" dirty="0" err="1">
                <a:ln>
                  <a:noFill/>
                </a:ln>
                <a:effectLst/>
                <a:uLnTx/>
                <a:uFillTx/>
                <a:ea typeface="+mn-ea"/>
                <a:cs typeface="+mn-cs"/>
              </a:rPr>
              <a:t>dolor</a:t>
            </a:r>
            <a:r>
              <a:rPr kumimoji="0" lang="en-GB" sz="2000" b="0" i="0" u="none" strike="noStrike" kern="1200" cap="none" spc="0" normalizeH="0" baseline="0" noProof="0" dirty="0">
                <a:ln>
                  <a:noFill/>
                </a:ln>
                <a:effectLst/>
                <a:uLnTx/>
                <a:uFillTx/>
                <a:ea typeface="+mn-ea"/>
                <a:cs typeface="+mn-cs"/>
              </a:rPr>
              <a:t> de </a:t>
            </a:r>
            <a:r>
              <a:rPr lang="en-GB" sz="2000" dirty="0"/>
              <a:t>_____</a:t>
            </a:r>
            <a:r>
              <a:rPr lang="en-GB" sz="2000" b="1" dirty="0"/>
              <a:t>__</a:t>
            </a:r>
            <a:r>
              <a:rPr kumimoji="0" lang="en-GB" sz="2000" b="1" i="0" u="none" strike="noStrike" kern="1200" cap="none" spc="0" normalizeH="0" baseline="0" noProof="0" dirty="0">
                <a:ln>
                  <a:noFill/>
                </a:ln>
                <a:effectLst/>
                <a:uLnTx/>
                <a:uFillTx/>
                <a:ea typeface="+mn-ea"/>
                <a:cs typeface="+mn-cs"/>
              </a:rPr>
              <a:t> </a:t>
            </a:r>
            <a:r>
              <a:rPr kumimoji="0" lang="en-GB" sz="2000" i="0" u="none" strike="noStrike" kern="1200" cap="none" spc="0" normalizeH="0" baseline="0" noProof="0" dirty="0">
                <a:ln>
                  <a:noFill/>
                </a:ln>
                <a:effectLst/>
                <a:uLnTx/>
                <a:uFillTx/>
                <a:ea typeface="+mn-ea"/>
                <a:cs typeface="+mn-cs"/>
              </a:rPr>
              <a:t>y no </a:t>
            </a:r>
            <a:r>
              <a:rPr kumimoji="0" lang="en-GB" sz="2000" i="0" u="none" strike="noStrike" kern="1200" cap="none" spc="0" normalizeH="0" baseline="0" noProof="0" dirty="0" err="1">
                <a:ln>
                  <a:noFill/>
                </a:ln>
                <a:effectLst/>
                <a:uLnTx/>
                <a:uFillTx/>
                <a:ea typeface="+mn-ea"/>
                <a:cs typeface="+mn-cs"/>
              </a:rPr>
              <a:t>está</a:t>
            </a:r>
            <a:r>
              <a:rPr kumimoji="0" lang="en-GB" sz="2000" i="0" u="none" strike="noStrike" kern="1200" cap="none" spc="0" normalizeH="0" baseline="0" noProof="0" dirty="0">
                <a:ln>
                  <a:noFill/>
                </a:ln>
                <a:effectLst/>
                <a:uLnTx/>
                <a:uFillTx/>
                <a:ea typeface="+mn-ea"/>
                <a:cs typeface="+mn-cs"/>
              </a:rPr>
              <a:t> </a:t>
            </a:r>
            <a:r>
              <a:rPr kumimoji="0" lang="en-GB" sz="2000" i="0" u="none" strike="noStrike" kern="1200" cap="none" spc="0" normalizeH="0" baseline="0" noProof="0" dirty="0" err="1">
                <a:ln>
                  <a:noFill/>
                </a:ln>
                <a:effectLst/>
                <a:uLnTx/>
                <a:uFillTx/>
                <a:ea typeface="+mn-ea"/>
                <a:cs typeface="+mn-cs"/>
              </a:rPr>
              <a:t>en</a:t>
            </a:r>
            <a:r>
              <a:rPr kumimoji="0" lang="en-GB" sz="2000" i="0" u="none" strike="noStrike" kern="1200" cap="none" spc="0" normalizeH="0" baseline="0" noProof="0" dirty="0">
                <a:ln>
                  <a:noFill/>
                </a:ln>
                <a:effectLst/>
                <a:uLnTx/>
                <a:uFillTx/>
                <a:ea typeface="+mn-ea"/>
                <a:cs typeface="+mn-cs"/>
              </a:rPr>
              <a:t> forma</a:t>
            </a:r>
            <a:r>
              <a:rPr kumimoji="0" lang="en-GB" sz="2000" b="0" i="0" u="none" strike="noStrike" kern="1200" cap="none" spc="0" normalizeH="0" baseline="0" noProof="0" dirty="0">
                <a:ln>
                  <a:noFill/>
                </a:ln>
                <a:effectLst/>
                <a:uLnTx/>
                <a:uFillTx/>
                <a:ea typeface="+mn-ea"/>
                <a:cs typeface="+mn-cs"/>
              </a:rPr>
              <a:t>. Pero </a:t>
            </a:r>
            <a:r>
              <a:rPr kumimoji="0" lang="en-GB" sz="2000" b="0" i="0" u="none" strike="noStrike" kern="1200" cap="none" spc="0" normalizeH="0" baseline="0" noProof="0" dirty="0" err="1">
                <a:ln>
                  <a:noFill/>
                </a:ln>
                <a:effectLst/>
                <a:uLnTx/>
                <a:uFillTx/>
                <a:ea typeface="+mn-ea"/>
                <a:cs typeface="+mn-cs"/>
              </a:rPr>
              <a:t>qu</a:t>
            </a:r>
            <a:r>
              <a:rPr kumimoji="0" lang="en-GB" sz="2000" b="1" i="0" u="none" strike="noStrike" kern="1200" cap="none" spc="0" normalizeH="0" baseline="0" noProof="0" dirty="0" err="1">
                <a:ln>
                  <a:noFill/>
                </a:ln>
                <a:effectLst/>
                <a:uLnTx/>
                <a:uFillTx/>
                <a:ea typeface="+mn-ea"/>
                <a:cs typeface="+mn-cs"/>
              </a:rPr>
              <a:t>ie</a:t>
            </a:r>
            <a:r>
              <a:rPr kumimoji="0" lang="en-GB" sz="2000" b="0" i="0" u="none" strike="noStrike" kern="1200" cap="none" spc="0" normalizeH="0" baseline="0" noProof="0" dirty="0" err="1">
                <a:ln>
                  <a:noFill/>
                </a:ln>
                <a:effectLst/>
                <a:uLnTx/>
                <a:uFillTx/>
                <a:ea typeface="+mn-ea"/>
                <a:cs typeface="+mn-cs"/>
              </a:rPr>
              <a:t>ro</a:t>
            </a:r>
            <a:r>
              <a:rPr kumimoji="0" lang="en-GB" sz="2000" b="0" i="0" u="none" strike="noStrike" kern="1200" cap="none" spc="0" normalizeH="0" baseline="0" noProof="0" dirty="0">
                <a:ln>
                  <a:noFill/>
                </a:ln>
                <a:effectLst/>
                <a:uLnTx/>
                <a:uFillTx/>
                <a:ea typeface="+mn-ea"/>
                <a:cs typeface="+mn-cs"/>
              </a:rPr>
              <a:t> </a:t>
            </a:r>
            <a:r>
              <a:rPr kumimoji="0" lang="en-GB" sz="2000" b="0" i="0" u="none" strike="noStrike" kern="1200" cap="none" spc="0" normalizeH="0" baseline="0" noProof="0" dirty="0" err="1">
                <a:ln>
                  <a:noFill/>
                </a:ln>
                <a:effectLst/>
                <a:uLnTx/>
                <a:uFillTx/>
                <a:ea typeface="+mn-ea"/>
                <a:cs typeface="+mn-cs"/>
              </a:rPr>
              <a:t>invitar</a:t>
            </a:r>
            <a:r>
              <a:rPr kumimoji="0" lang="en-GB" sz="2000" b="0" i="0" u="none" strike="noStrike" kern="1200" cap="none" spc="0" normalizeH="0" baseline="0" noProof="0" dirty="0">
                <a:ln>
                  <a:noFill/>
                </a:ln>
                <a:effectLst/>
                <a:uLnTx/>
                <a:uFillTx/>
                <a:ea typeface="+mn-ea"/>
                <a:cs typeface="+mn-cs"/>
              </a:rPr>
              <a:t> a </a:t>
            </a:r>
            <a:r>
              <a:rPr kumimoji="0" lang="en-GB" sz="2000" b="0" i="0" u="none" strike="noStrike" kern="1200" cap="none" spc="0" normalizeH="0" baseline="0" noProof="0" dirty="0" err="1">
                <a:ln>
                  <a:noFill/>
                </a:ln>
                <a:effectLst/>
                <a:uLnTx/>
                <a:uFillTx/>
                <a:ea typeface="+mn-ea"/>
                <a:cs typeface="+mn-cs"/>
              </a:rPr>
              <a:t>algu</a:t>
            </a:r>
            <a:r>
              <a:rPr kumimoji="0" lang="en-GB" sz="2000" b="1" i="0" u="none" strike="noStrike" kern="1200" cap="none" spc="0" normalizeH="0" baseline="0" noProof="0" dirty="0" err="1">
                <a:ln>
                  <a:noFill/>
                </a:ln>
                <a:effectLst/>
                <a:uLnTx/>
                <a:uFillTx/>
                <a:ea typeface="+mn-ea"/>
                <a:cs typeface="+mn-cs"/>
              </a:rPr>
              <a:t>ie</a:t>
            </a:r>
            <a:r>
              <a:rPr kumimoji="0" lang="en-GB" sz="2000" b="0" i="0" u="none" strike="noStrike" kern="1200" cap="none" spc="0" normalizeH="0" baseline="0" noProof="0" dirty="0" err="1">
                <a:ln>
                  <a:noFill/>
                </a:ln>
                <a:effectLst/>
                <a:uLnTx/>
                <a:uFillTx/>
                <a:ea typeface="+mn-ea"/>
                <a:cs typeface="+mn-cs"/>
              </a:rPr>
              <a:t>n</a:t>
            </a:r>
            <a:r>
              <a:rPr kumimoji="0" lang="en-GB" sz="2000" b="0" i="0" u="none" strike="noStrike" kern="1200" cap="none" spc="0" normalizeH="0" baseline="0" noProof="0" dirty="0">
                <a:ln>
                  <a:noFill/>
                </a:ln>
                <a:effectLst/>
                <a:uLnTx/>
                <a:uFillTx/>
                <a:ea typeface="+mn-ea"/>
                <a:cs typeface="+mn-cs"/>
              </a:rPr>
              <a:t> de mi </a:t>
            </a:r>
            <a:r>
              <a:rPr kumimoji="0" lang="en-GB" sz="2000" b="0" i="0" u="none" strike="noStrike" kern="1200" cap="none" spc="0" normalizeH="0" baseline="0" noProof="0" dirty="0" err="1">
                <a:ln>
                  <a:noFill/>
                </a:ln>
                <a:effectLst/>
                <a:uLnTx/>
                <a:uFillTx/>
                <a:ea typeface="+mn-ea"/>
                <a:cs typeface="+mn-cs"/>
              </a:rPr>
              <a:t>clase</a:t>
            </a:r>
            <a:r>
              <a:rPr lang="en-GB" sz="2000" b="1" dirty="0"/>
              <a:t>.</a:t>
            </a:r>
            <a:endParaRPr kumimoji="0" lang="en-GB" sz="2000" b="0" i="0" u="none" strike="noStrike" kern="1200" cap="none" spc="0" normalizeH="0" baseline="0" noProof="0" dirty="0">
              <a:ln>
                <a:noFill/>
              </a:ln>
              <a:effectLst/>
              <a:uLnTx/>
              <a:uFillTx/>
              <a:ea typeface="+mn-ea"/>
              <a:cs typeface="+mn-cs"/>
            </a:endParaRPr>
          </a:p>
        </p:txBody>
      </p:sp>
      <p:sp>
        <p:nvSpPr>
          <p:cNvPr id="2" name="Title 1"/>
          <p:cNvSpPr>
            <a:spLocks noGrp="1"/>
          </p:cNvSpPr>
          <p:nvPr>
            <p:ph type="title"/>
          </p:nvPr>
        </p:nvSpPr>
        <p:spPr/>
        <p:txBody>
          <a:bodyPr>
            <a:normAutofit/>
          </a:bodyPr>
          <a:lstStyle/>
          <a:p>
            <a:r>
              <a:rPr lang="en-GB" sz="2400" b="1" dirty="0" err="1">
                <a:solidFill>
                  <a:schemeClr val="bg1"/>
                </a:solidFill>
              </a:rPr>
              <a:t>Hablamos</a:t>
            </a:r>
            <a:r>
              <a:rPr lang="en-GB" sz="2400" b="1" dirty="0">
                <a:solidFill>
                  <a:schemeClr val="bg1"/>
                </a:solidFill>
              </a:rPr>
              <a:t> del </a:t>
            </a:r>
            <a:r>
              <a:rPr lang="en-GB" sz="2400" b="1" dirty="0" err="1">
                <a:solidFill>
                  <a:schemeClr val="bg1"/>
                </a:solidFill>
              </a:rPr>
              <a:t>deporte</a:t>
            </a:r>
            <a:endParaRPr lang="en-GB" sz="2400" b="1" dirty="0">
              <a:solidFill>
                <a:schemeClr val="bg1"/>
              </a:solidFill>
            </a:endParaRPr>
          </a:p>
        </p:txBody>
      </p:sp>
      <p:sp>
        <p:nvSpPr>
          <p:cNvPr id="45" name="Rectangle 44">
            <a:extLst>
              <a:ext uri="{FF2B5EF4-FFF2-40B4-BE49-F238E27FC236}">
                <a16:creationId xmlns:a16="http://schemas.microsoft.com/office/drawing/2014/main" id="{AAD83873-31AE-BC40-BCE2-923AE24106AC}"/>
              </a:ext>
            </a:extLst>
          </p:cNvPr>
          <p:cNvSpPr/>
          <p:nvPr/>
        </p:nvSpPr>
        <p:spPr>
          <a:xfrm>
            <a:off x="6501612" y="1132422"/>
            <a:ext cx="1609736" cy="400110"/>
          </a:xfrm>
          <a:prstGeom prst="rect">
            <a:avLst/>
          </a:prstGeom>
        </p:spPr>
        <p:txBody>
          <a:bodyPr wrap="none">
            <a:spAutoFit/>
          </a:bodyPr>
          <a:lstStyle/>
          <a:p>
            <a:pPr lvl="0">
              <a:defRPr/>
            </a:pPr>
            <a:r>
              <a:rPr lang="en-GB" sz="2000" b="1" dirty="0" err="1">
                <a:solidFill>
                  <a:schemeClr val="tx2"/>
                </a:solidFill>
              </a:rPr>
              <a:t>estudiantes</a:t>
            </a:r>
            <a:endParaRPr kumimoji="0" lang="en-GB" sz="2000" b="1" i="0" u="none" strike="noStrike" kern="1200" cap="none" spc="0" normalizeH="0" baseline="0" noProof="0" dirty="0">
              <a:ln>
                <a:noFill/>
              </a:ln>
              <a:solidFill>
                <a:schemeClr val="tx2"/>
              </a:solidFill>
              <a:effectLst/>
              <a:uLnTx/>
              <a:uFillTx/>
              <a:latin typeface="Century Gothic" panose="020F0302020204030204"/>
            </a:endParaRPr>
          </a:p>
        </p:txBody>
      </p:sp>
      <p:sp>
        <p:nvSpPr>
          <p:cNvPr id="47" name="Rectangle 46">
            <a:extLst>
              <a:ext uri="{FF2B5EF4-FFF2-40B4-BE49-F238E27FC236}">
                <a16:creationId xmlns:a16="http://schemas.microsoft.com/office/drawing/2014/main" id="{7819EE1B-B944-084F-855D-E46BCA0D0607}"/>
              </a:ext>
            </a:extLst>
          </p:cNvPr>
          <p:cNvSpPr/>
          <p:nvPr/>
        </p:nvSpPr>
        <p:spPr>
          <a:xfrm>
            <a:off x="927454" y="2014766"/>
            <a:ext cx="1481168" cy="400110"/>
          </a:xfrm>
          <a:prstGeom prst="rect">
            <a:avLst/>
          </a:prstGeom>
        </p:spPr>
        <p:txBody>
          <a:bodyPr wrap="square">
            <a:spAutoFit/>
          </a:bodyPr>
          <a:lstStyle/>
          <a:p>
            <a:pPr lvl="0">
              <a:defRPr/>
            </a:pPr>
            <a:r>
              <a:rPr lang="en-GB" sz="2000" b="1" dirty="0" err="1">
                <a:solidFill>
                  <a:schemeClr val="tx2"/>
                </a:solidFill>
              </a:rPr>
              <a:t>diciembre</a:t>
            </a:r>
            <a:endParaRPr kumimoji="0" lang="en-GB" sz="2000" b="1" i="0" u="none" strike="noStrike" kern="1200" cap="none" spc="0" normalizeH="0" baseline="0" noProof="0" dirty="0">
              <a:ln>
                <a:noFill/>
              </a:ln>
              <a:solidFill>
                <a:schemeClr val="tx2"/>
              </a:solidFill>
              <a:effectLst/>
              <a:uLnTx/>
              <a:uFillTx/>
              <a:latin typeface="Century Gothic" panose="020F0302020204030204"/>
            </a:endParaRPr>
          </a:p>
        </p:txBody>
      </p:sp>
      <p:pic>
        <p:nvPicPr>
          <p:cNvPr id="55" name="Picture 2" descr="statue of unity&#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645" y="1313301"/>
            <a:ext cx="1617745" cy="1617746"/>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59">
            <a:extLst>
              <a:ext uri="{FF2B5EF4-FFF2-40B4-BE49-F238E27FC236}">
                <a16:creationId xmlns:a16="http://schemas.microsoft.com/office/drawing/2014/main" id="{EA98EA26-09E4-D44E-9505-3EABC18ACBC3}"/>
              </a:ext>
            </a:extLst>
          </p:cNvPr>
          <p:cNvSpPr/>
          <p:nvPr/>
        </p:nvSpPr>
        <p:spPr>
          <a:xfrm>
            <a:off x="5826971" y="4321841"/>
            <a:ext cx="117449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2"/>
                </a:solidFill>
                <a:effectLst/>
                <a:uLnTx/>
                <a:uFillTx/>
                <a:latin typeface="Century Gothic" panose="020F0302020204030204"/>
                <a:ea typeface="+mn-ea"/>
                <a:cs typeface="+mn-cs"/>
              </a:rPr>
              <a:t>ciencia</a:t>
            </a:r>
            <a:endParaRPr kumimoji="0" lang="en-GB" sz="20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EA98EA26-09E4-D44E-9505-3EABC18ACBC3}"/>
              </a:ext>
            </a:extLst>
          </p:cNvPr>
          <p:cNvSpPr/>
          <p:nvPr/>
        </p:nvSpPr>
        <p:spPr>
          <a:xfrm>
            <a:off x="2882520" y="4812207"/>
            <a:ext cx="117449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quiere</a:t>
            </a:r>
            <a:endParaRPr kumimoji="0" lang="en-GB" sz="20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sp>
        <p:nvSpPr>
          <p:cNvPr id="62" name="Rounded Rectangle 11">
            <a:extLst>
              <a:ext uri="{FF2B5EF4-FFF2-40B4-BE49-F238E27FC236}">
                <a16:creationId xmlns:a16="http://schemas.microsoft.com/office/drawing/2014/main" id="{A316DD52-7894-4A75-969C-CA0645DA2978}"/>
              </a:ext>
            </a:extLst>
          </p:cNvPr>
          <p:cNvSpPr/>
          <p:nvPr/>
        </p:nvSpPr>
        <p:spPr>
          <a:xfrm>
            <a:off x="8604464" y="258166"/>
            <a:ext cx="3323680"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 / escuchar</a:t>
            </a:r>
            <a:r>
              <a:rPr kumimoji="0" lang="en-GB" sz="2000" b="1" i="0" u="none" strike="noStrike" kern="1200" cap="none" spc="0" normalizeH="0" noProof="0">
                <a:ln>
                  <a:noFill/>
                </a:ln>
                <a:solidFill>
                  <a:prstClr val="white"/>
                </a:solidFill>
                <a:effectLst/>
                <a:uLnTx/>
                <a:uFillTx/>
                <a:latin typeface="Century Gothic" panose="020B0502020202020204" pitchFamily="34" charset="0"/>
                <a:ea typeface="+mn-ea"/>
                <a:cs typeface="+mn-cs"/>
              </a:rPr>
              <a:t> / 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5" name="TextBox 64"/>
          <p:cNvSpPr txBox="1"/>
          <p:nvPr/>
        </p:nvSpPr>
        <p:spPr>
          <a:xfrm>
            <a:off x="83811" y="2680247"/>
            <a:ext cx="9385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black"/>
                </a:solidFill>
                <a:effectLst/>
                <a:highlight>
                  <a:srgbClr val="FBF0D5"/>
                </a:highlight>
                <a:uLnTx/>
                <a:uFillTx/>
                <a:latin typeface="Century Gothic" panose="020F0302020204030204"/>
                <a:ea typeface="+mn-ea"/>
                <a:cs typeface="+mn-cs"/>
              </a:rPr>
              <a:t>Profe</a:t>
            </a:r>
            <a:endParaRPr kumimoji="0" lang="en-GB" sz="2000" b="0" i="0" u="none" strike="noStrike" kern="1200" cap="none" spc="0" normalizeH="0" baseline="0" noProof="0" dirty="0">
              <a:ln>
                <a:noFill/>
              </a:ln>
              <a:solidFill>
                <a:prstClr val="black"/>
              </a:solidFill>
              <a:effectLst/>
              <a:highlight>
                <a:srgbClr val="FBF0D5"/>
              </a:highlight>
              <a:uLnTx/>
              <a:uFillTx/>
              <a:latin typeface="Century Gothic" panose="020F0302020204030204"/>
              <a:ea typeface="+mn-ea"/>
              <a:cs typeface="+mn-cs"/>
            </a:endParaRPr>
          </a:p>
        </p:txBody>
      </p:sp>
      <p:pic>
        <p:nvPicPr>
          <p:cNvPr id="66" name="Google Shape;960;p34"/>
          <p:cNvPicPr preferRelativeResize="0"/>
          <p:nvPr/>
        </p:nvPicPr>
        <p:blipFill rotWithShape="1">
          <a:blip r:embed="rId6">
            <a:alphaModFix/>
          </a:blip>
          <a:srcRect l="24019" r="52660"/>
          <a:stretch/>
        </p:blipFill>
        <p:spPr>
          <a:xfrm>
            <a:off x="8373511" y="635548"/>
            <a:ext cx="612244" cy="1351678"/>
          </a:xfrm>
          <a:prstGeom prst="rect">
            <a:avLst/>
          </a:prstGeom>
          <a:noFill/>
          <a:ln>
            <a:noFill/>
          </a:ln>
          <a:effectLst>
            <a:outerShdw blurRad="50800" dist="38100" dir="2700000" algn="tl" rotWithShape="0">
              <a:srgbClr val="000000">
                <a:alpha val="40000"/>
              </a:srgbClr>
            </a:outerShdw>
          </a:effectLst>
        </p:spPr>
      </p:pic>
      <p:sp>
        <p:nvSpPr>
          <p:cNvPr id="67" name="TextBox 66"/>
          <p:cNvSpPr txBox="1"/>
          <p:nvPr/>
        </p:nvSpPr>
        <p:spPr>
          <a:xfrm>
            <a:off x="7725936" y="1594661"/>
            <a:ext cx="12598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effectLst/>
                <a:highlight>
                  <a:srgbClr val="FBF0D5"/>
                </a:highlight>
                <a:uLnTx/>
                <a:uFillTx/>
                <a:latin typeface="Century Gothic" panose="020F0302020204030204"/>
                <a:ea typeface="+mn-ea"/>
                <a:cs typeface="+mn-cs"/>
              </a:rPr>
              <a:t>Nadia</a:t>
            </a:r>
          </a:p>
        </p:txBody>
      </p:sp>
      <p:pic>
        <p:nvPicPr>
          <p:cNvPr id="68" name="Picture 67"/>
          <p:cNvPicPr>
            <a:picLocks noChangeAspect="1"/>
          </p:cNvPicPr>
          <p:nvPr/>
        </p:nvPicPr>
        <p:blipFill rotWithShape="1">
          <a:blip r:embed="rId7" cstate="print">
            <a:extLst>
              <a:ext uri="{28A0092B-C50C-407E-A947-70E740481C1C}">
                <a14:useLocalDpi xmlns:a14="http://schemas.microsoft.com/office/drawing/2010/main" val="0"/>
              </a:ext>
            </a:extLst>
          </a:blip>
          <a:srcRect l="23816" r="49940"/>
          <a:stretch/>
        </p:blipFill>
        <p:spPr>
          <a:xfrm>
            <a:off x="219193" y="4327586"/>
            <a:ext cx="649092" cy="1450272"/>
          </a:xfrm>
          <a:prstGeom prst="rect">
            <a:avLst/>
          </a:prstGeom>
        </p:spPr>
      </p:pic>
      <p:sp>
        <p:nvSpPr>
          <p:cNvPr id="70" name="TextBox 69"/>
          <p:cNvSpPr txBox="1"/>
          <p:nvPr/>
        </p:nvSpPr>
        <p:spPr>
          <a:xfrm>
            <a:off x="48281" y="5659093"/>
            <a:ext cx="12598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highlight>
                  <a:srgbClr val="FBF0D5"/>
                </a:highlight>
                <a:uLnTx/>
                <a:uFillTx/>
                <a:latin typeface="Century Gothic" panose="020F0302020204030204"/>
                <a:ea typeface="+mn-ea"/>
                <a:cs typeface="+mn-cs"/>
              </a:rPr>
              <a:t>Daniel</a:t>
            </a:r>
          </a:p>
        </p:txBody>
      </p:sp>
      <p:sp>
        <p:nvSpPr>
          <p:cNvPr id="7" name="TextBox 6">
            <a:extLst>
              <a:ext uri="{FF2B5EF4-FFF2-40B4-BE49-F238E27FC236}">
                <a16:creationId xmlns:a16="http://schemas.microsoft.com/office/drawing/2014/main" id="{72E3BBC6-B4E2-DF4A-9873-1E35361190D5}"/>
              </a:ext>
            </a:extLst>
          </p:cNvPr>
          <p:cNvSpPr txBox="1"/>
          <p:nvPr/>
        </p:nvSpPr>
        <p:spPr>
          <a:xfrm>
            <a:off x="9400203" y="5997539"/>
            <a:ext cx="2791797" cy="369332"/>
          </a:xfrm>
          <a:prstGeom prst="rect">
            <a:avLst/>
          </a:prstGeom>
          <a:noFill/>
        </p:spPr>
        <p:txBody>
          <a:bodyPr wrap="square" rtlCol="0">
            <a:spAutoFit/>
          </a:bodyPr>
          <a:lstStyle/>
          <a:p>
            <a:r>
              <a:rPr lang="en-US" dirty="0"/>
              <a:t>*</a:t>
            </a:r>
            <a:r>
              <a:rPr lang="en-US" dirty="0" err="1"/>
              <a:t>raqueta</a:t>
            </a:r>
            <a:r>
              <a:rPr lang="en-US" dirty="0"/>
              <a:t> = racket</a:t>
            </a:r>
          </a:p>
        </p:txBody>
      </p:sp>
      <p:pic>
        <p:nvPicPr>
          <p:cNvPr id="19" name="Picture 18">
            <a:extLst>
              <a:ext uri="{FF2B5EF4-FFF2-40B4-BE49-F238E27FC236}">
                <a16:creationId xmlns:a16="http://schemas.microsoft.com/office/drawing/2014/main" id="{9DB55AAA-82DA-B248-B85D-3487233742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12550" y="805901"/>
            <a:ext cx="2641339" cy="1754014"/>
          </a:xfrm>
          <a:prstGeom prst="rect">
            <a:avLst/>
          </a:prstGeom>
        </p:spPr>
      </p:pic>
      <p:sp>
        <p:nvSpPr>
          <p:cNvPr id="20" name="Rounded Rectangular Callout 22">
            <a:extLst>
              <a:ext uri="{FF2B5EF4-FFF2-40B4-BE49-F238E27FC236}">
                <a16:creationId xmlns:a16="http://schemas.microsoft.com/office/drawing/2014/main" id="{ECE0CA61-6ACB-5A47-8E73-76EF1B075733}"/>
              </a:ext>
            </a:extLst>
          </p:cNvPr>
          <p:cNvSpPr/>
          <p:nvPr/>
        </p:nvSpPr>
        <p:spPr>
          <a:xfrm>
            <a:off x="9400203" y="2613699"/>
            <a:ext cx="2743516" cy="3164159"/>
          </a:xfrm>
          <a:prstGeom prst="wedgeRoundRectCallout">
            <a:avLst>
              <a:gd name="adj1" fmla="val -18110"/>
              <a:gd name="adj2" fmla="val -55475"/>
              <a:gd name="adj3" fmla="val 16667"/>
            </a:avLst>
          </a:pr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bg1"/>
                </a:solidFill>
                <a:latin typeface="Century Gothic"/>
              </a:rPr>
              <a:t>La Pelota </a:t>
            </a:r>
            <a:r>
              <a:rPr lang="en-GB" sz="2000" dirty="0" err="1">
                <a:solidFill>
                  <a:schemeClr val="bg1"/>
                </a:solidFill>
                <a:latin typeface="Century Gothic"/>
              </a:rPr>
              <a:t>Vasca</a:t>
            </a:r>
            <a:r>
              <a:rPr lang="en-GB" sz="2000" dirty="0">
                <a:solidFill>
                  <a:schemeClr val="bg1"/>
                </a:solidFill>
                <a:latin typeface="Century Gothic"/>
              </a:rPr>
              <a:t>  </a:t>
            </a:r>
            <a:r>
              <a:rPr lang="en-GB" sz="2000" dirty="0" err="1">
                <a:solidFill>
                  <a:schemeClr val="bg1"/>
                </a:solidFill>
                <a:latin typeface="Century Gothic"/>
              </a:rPr>
              <a:t>viene</a:t>
            </a:r>
            <a:r>
              <a:rPr lang="en-GB" sz="2000" dirty="0">
                <a:solidFill>
                  <a:schemeClr val="bg1"/>
                </a:solidFill>
                <a:latin typeface="Century Gothic"/>
              </a:rPr>
              <a:t> del País Vasco. </a:t>
            </a:r>
            <a:r>
              <a:rPr lang="en-GB" sz="2000" dirty="0" err="1">
                <a:solidFill>
                  <a:schemeClr val="bg1"/>
                </a:solidFill>
                <a:latin typeface="Century Gothic"/>
              </a:rPr>
              <a:t>En</a:t>
            </a:r>
            <a:r>
              <a:rPr lang="en-GB" sz="2000" dirty="0">
                <a:solidFill>
                  <a:schemeClr val="bg1"/>
                </a:solidFill>
                <a:latin typeface="Century Gothic"/>
              </a:rPr>
              <a:t> </a:t>
            </a:r>
            <a:r>
              <a:rPr lang="en-GB" sz="2000" dirty="0" err="1">
                <a:solidFill>
                  <a:schemeClr val="bg1"/>
                </a:solidFill>
                <a:latin typeface="Century Gothic"/>
              </a:rPr>
              <a:t>este</a:t>
            </a:r>
            <a:r>
              <a:rPr lang="en-GB" sz="2000" dirty="0">
                <a:solidFill>
                  <a:schemeClr val="bg1"/>
                </a:solidFill>
                <a:latin typeface="Century Gothic"/>
              </a:rPr>
              <a:t> </a:t>
            </a:r>
            <a:r>
              <a:rPr lang="en-GB" sz="2000" dirty="0" err="1">
                <a:solidFill>
                  <a:schemeClr val="bg1"/>
                </a:solidFill>
                <a:latin typeface="Century Gothic"/>
              </a:rPr>
              <a:t>juego</a:t>
            </a:r>
            <a:r>
              <a:rPr lang="en-GB" sz="2000" dirty="0">
                <a:solidFill>
                  <a:schemeClr val="bg1"/>
                </a:solidFill>
                <a:latin typeface="Century Gothic"/>
              </a:rPr>
              <a:t>, los </a:t>
            </a:r>
            <a:r>
              <a:rPr lang="en-GB" sz="2000" dirty="0" err="1">
                <a:solidFill>
                  <a:schemeClr val="bg1"/>
                </a:solidFill>
                <a:latin typeface="Century Gothic"/>
              </a:rPr>
              <a:t>jugadores</a:t>
            </a:r>
            <a:r>
              <a:rPr lang="en-GB" sz="2000" dirty="0">
                <a:solidFill>
                  <a:schemeClr val="bg1"/>
                </a:solidFill>
                <a:latin typeface="Century Gothic"/>
              </a:rPr>
              <a:t> </a:t>
            </a:r>
            <a:r>
              <a:rPr lang="en-GB" sz="2000" dirty="0" err="1">
                <a:solidFill>
                  <a:schemeClr val="bg1"/>
                </a:solidFill>
                <a:latin typeface="Century Gothic"/>
              </a:rPr>
              <a:t>tiran</a:t>
            </a:r>
            <a:r>
              <a:rPr lang="en-GB" sz="2000" dirty="0">
                <a:solidFill>
                  <a:schemeClr val="bg1"/>
                </a:solidFill>
                <a:latin typeface="Century Gothic"/>
              </a:rPr>
              <a:t> una pelota contra una pared. Los </a:t>
            </a:r>
            <a:r>
              <a:rPr lang="en-GB" sz="2000" dirty="0" err="1">
                <a:solidFill>
                  <a:schemeClr val="bg1"/>
                </a:solidFill>
                <a:latin typeface="Century Gothic"/>
              </a:rPr>
              <a:t>jugadores</a:t>
            </a:r>
            <a:r>
              <a:rPr lang="en-GB" sz="2000" dirty="0">
                <a:solidFill>
                  <a:schemeClr val="bg1"/>
                </a:solidFill>
                <a:latin typeface="Century Gothic"/>
              </a:rPr>
              <a:t> </a:t>
            </a:r>
            <a:r>
              <a:rPr lang="en-GB" sz="2000" dirty="0" err="1">
                <a:solidFill>
                  <a:schemeClr val="bg1"/>
                </a:solidFill>
                <a:latin typeface="Century Gothic"/>
              </a:rPr>
              <a:t>usan</a:t>
            </a:r>
            <a:r>
              <a:rPr lang="en-GB" sz="2000" dirty="0">
                <a:solidFill>
                  <a:schemeClr val="bg1"/>
                </a:solidFill>
                <a:latin typeface="Century Gothic"/>
              </a:rPr>
              <a:t> la mano o una </a:t>
            </a:r>
            <a:r>
              <a:rPr lang="en-GB" sz="2000" dirty="0" err="1">
                <a:solidFill>
                  <a:schemeClr val="bg1"/>
                </a:solidFill>
                <a:latin typeface="Century Gothic"/>
              </a:rPr>
              <a:t>raqueta</a:t>
            </a:r>
            <a:r>
              <a:rPr lang="en-GB" sz="2000" dirty="0">
                <a:solidFill>
                  <a:schemeClr val="bg1"/>
                </a:solidFill>
                <a:latin typeface="Century Gothic"/>
              </a:rPr>
              <a:t>*. </a:t>
            </a:r>
            <a:endParaRPr kumimoji="0" lang="en-GB" sz="2000" b="0" i="0" u="none" strike="sngStrike" kern="1200" cap="none" spc="0" normalizeH="0" baseline="0" noProof="0" dirty="0">
              <a:ln>
                <a:noFill/>
              </a:ln>
              <a:solidFill>
                <a:schemeClr val="bg1"/>
              </a:solidFill>
              <a:effectLst/>
              <a:uLnTx/>
              <a:uFillTx/>
              <a:latin typeface="Century Gothic"/>
              <a:ea typeface="+mn-ea"/>
              <a:cs typeface="+mn-cs"/>
            </a:endParaRPr>
          </a:p>
        </p:txBody>
      </p:sp>
      <p:sp>
        <p:nvSpPr>
          <p:cNvPr id="21" name="Rectangle 46">
            <a:extLst>
              <a:ext uri="{FF2B5EF4-FFF2-40B4-BE49-F238E27FC236}">
                <a16:creationId xmlns:a16="http://schemas.microsoft.com/office/drawing/2014/main" id="{FD42B9AC-0DEC-BD40-8A49-68C5102C05F0}"/>
              </a:ext>
            </a:extLst>
          </p:cNvPr>
          <p:cNvSpPr/>
          <p:nvPr/>
        </p:nvSpPr>
        <p:spPr>
          <a:xfrm>
            <a:off x="4296065" y="2530937"/>
            <a:ext cx="1481168" cy="400110"/>
          </a:xfrm>
          <a:prstGeom prst="rect">
            <a:avLst/>
          </a:prstGeom>
        </p:spPr>
        <p:txBody>
          <a:bodyPr wrap="square">
            <a:spAutoFit/>
          </a:bodyPr>
          <a:lstStyle/>
          <a:p>
            <a:pPr lvl="0">
              <a:defRPr/>
            </a:pPr>
            <a:r>
              <a:rPr lang="en-GB" sz="2000" b="1" dirty="0" err="1">
                <a:solidFill>
                  <a:schemeClr val="tx2"/>
                </a:solidFill>
              </a:rPr>
              <a:t>viaje</a:t>
            </a:r>
            <a:endParaRPr kumimoji="0" lang="en-GB" sz="2000" b="1" i="0" u="none" strike="noStrike" kern="1200" cap="none" spc="0" normalizeH="0" baseline="0" noProof="0" dirty="0">
              <a:ln>
                <a:noFill/>
              </a:ln>
              <a:solidFill>
                <a:schemeClr val="tx2"/>
              </a:solidFill>
              <a:effectLst/>
              <a:uLnTx/>
              <a:uFillTx/>
              <a:latin typeface="Century Gothic" panose="020F0302020204030204"/>
            </a:endParaRPr>
          </a:p>
        </p:txBody>
      </p:sp>
      <p:sp>
        <p:nvSpPr>
          <p:cNvPr id="24" name="Rectangle 60">
            <a:extLst>
              <a:ext uri="{FF2B5EF4-FFF2-40B4-BE49-F238E27FC236}">
                <a16:creationId xmlns:a16="http://schemas.microsoft.com/office/drawing/2014/main" id="{E037A99B-B800-1F48-AF87-CF2D93284FF8}"/>
              </a:ext>
            </a:extLst>
          </p:cNvPr>
          <p:cNvSpPr/>
          <p:nvPr/>
        </p:nvSpPr>
        <p:spPr>
          <a:xfrm>
            <a:off x="8406868" y="5258983"/>
            <a:ext cx="76426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pie</a:t>
            </a:r>
            <a:endParaRPr kumimoji="0" lang="en-GB" sz="2000" b="1" i="0" u="none" strike="noStrike" kern="1200" cap="none" spc="0" normalizeH="0" baseline="0" noProof="0" dirty="0">
              <a:ln>
                <a:noFill/>
              </a:ln>
              <a:solidFill>
                <a:schemeClr val="tx2"/>
              </a:solidFill>
              <a:effectLst/>
              <a:uLnTx/>
              <a:uFillTx/>
              <a:latin typeface="Century Gothic" panose="020F0302020204030204"/>
              <a:ea typeface="+mn-ea"/>
              <a:cs typeface="+mn-cs"/>
            </a:endParaRPr>
          </a:p>
        </p:txBody>
      </p:sp>
      <p:pic>
        <p:nvPicPr>
          <p:cNvPr id="3" name="Hablamos de deporte dialogue.wav" descr="Hablamos de deporte dialogue.wav">
            <a:hlinkClick r:id="" action="ppaction://media"/>
            <a:extLst>
              <a:ext uri="{FF2B5EF4-FFF2-40B4-BE49-F238E27FC236}">
                <a16:creationId xmlns:a16="http://schemas.microsoft.com/office/drawing/2014/main" id="{3CA9811A-B689-ED4A-9973-0B32D1EC9368}"/>
              </a:ext>
            </a:extLst>
          </p:cNvPr>
          <p:cNvPicPr>
            <a:picLocks noChangeAspect="1"/>
          </p:cNvPicPr>
          <p:nvPr>
            <a:audioFile r:link="rId2"/>
            <p:extLst>
              <p:ext uri="{DAA4B4D4-6D71-4841-9C94-3DE7FCFB9230}">
                <p14:media xmlns:p14="http://schemas.microsoft.com/office/powerpoint/2010/main" r:embed="rId1"/>
              </p:ext>
            </p:extLst>
          </p:nvPr>
        </p:nvPicPr>
        <p:blipFill>
          <a:blip r:embed="rId9">
            <a:duotone>
              <a:prstClr val="black"/>
              <a:schemeClr val="accent2">
                <a:tint val="45000"/>
                <a:satMod val="400000"/>
              </a:schemeClr>
            </a:duotone>
          </a:blip>
          <a:stretch>
            <a:fillRect/>
          </a:stretch>
        </p:blipFill>
        <p:spPr>
          <a:xfrm>
            <a:off x="7429630" y="252685"/>
            <a:ext cx="812800" cy="812800"/>
          </a:xfrm>
          <a:prstGeom prst="rect">
            <a:avLst/>
          </a:prstGeom>
        </p:spPr>
      </p:pic>
      <p:sp>
        <p:nvSpPr>
          <p:cNvPr id="22" name="TextBox 21">
            <a:extLst>
              <a:ext uri="{FF2B5EF4-FFF2-40B4-BE49-F238E27FC236}">
                <a16:creationId xmlns:a16="http://schemas.microsoft.com/office/drawing/2014/main" id="{DFDFBCF1-C9EC-374C-9919-B09ABDC04856}"/>
              </a:ext>
            </a:extLst>
          </p:cNvPr>
          <p:cNvSpPr txBox="1"/>
          <p:nvPr/>
        </p:nvSpPr>
        <p:spPr>
          <a:xfrm>
            <a:off x="9400203" y="5738048"/>
            <a:ext cx="2791797" cy="369332"/>
          </a:xfrm>
          <a:prstGeom prst="rect">
            <a:avLst/>
          </a:prstGeom>
          <a:noFill/>
        </p:spPr>
        <p:txBody>
          <a:bodyPr wrap="square" rtlCol="0">
            <a:spAutoFit/>
          </a:bodyPr>
          <a:lstStyle/>
          <a:p>
            <a:r>
              <a:rPr lang="en-US" dirty="0"/>
              <a:t>*lo </a:t>
            </a:r>
            <a:r>
              <a:rPr lang="en-US" dirty="0" err="1"/>
              <a:t>siento</a:t>
            </a:r>
            <a:r>
              <a:rPr lang="en-US" dirty="0"/>
              <a:t> = sorry</a:t>
            </a:r>
          </a:p>
        </p:txBody>
      </p:sp>
    </p:spTree>
    <p:extLst>
      <p:ext uri="{BB962C8B-B14F-4D97-AF65-F5344CB8AC3E}">
        <p14:creationId xmlns:p14="http://schemas.microsoft.com/office/powerpoint/2010/main" val="579276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686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3"/>
                </p:tgtEl>
              </p:cMediaNode>
            </p:audio>
          </p:childTnLst>
        </p:cTn>
      </p:par>
    </p:tnLst>
    <p:bldLst>
      <p:bldP spid="45" grpId="0"/>
      <p:bldP spid="47" grpId="0"/>
      <p:bldP spid="60" grpId="0"/>
      <p:bldP spid="61" grpId="0"/>
      <p:bldP spid="20" grpId="0" animBg="1"/>
      <p:bldP spid="21"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CuadroTexto 44">
            <a:extLst>
              <a:ext uri="{FF2B5EF4-FFF2-40B4-BE49-F238E27FC236}">
                <a16:creationId xmlns:a16="http://schemas.microsoft.com/office/drawing/2014/main" id="{B9E704BF-B57B-EF43-9EAC-835A5C569E60}"/>
              </a:ext>
            </a:extLst>
          </p:cNvPr>
          <p:cNvSpPr txBox="1"/>
          <p:nvPr/>
        </p:nvSpPr>
        <p:spPr>
          <a:xfrm>
            <a:off x="190112" y="827415"/>
            <a:ext cx="111820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effectLst/>
                <a:uLnTx/>
                <a:uFillTx/>
                <a:latin typeface="Century Gothic"/>
                <a:ea typeface="+mn-ea"/>
                <a:cs typeface="+mn-cs"/>
              </a:rPr>
              <a:t>Estudiante</a:t>
            </a:r>
            <a:r>
              <a:rPr kumimoji="0" lang="en-GB" sz="2200" b="1" i="0" u="none" strike="noStrike" kern="1200" cap="none" spc="0" normalizeH="0" baseline="0" noProof="0" dirty="0">
                <a:ln>
                  <a:noFill/>
                </a:ln>
                <a:effectLst/>
                <a:uLnTx/>
                <a:uFillTx/>
                <a:latin typeface="Century Gothic"/>
                <a:ea typeface="+mn-ea"/>
                <a:cs typeface="+mn-cs"/>
              </a:rPr>
              <a:t> A: </a:t>
            </a:r>
            <a:r>
              <a:rPr kumimoji="0" lang="en-GB" sz="2200" b="0" i="0" u="none" strike="noStrike" kern="1200" cap="none" spc="0" normalizeH="0" baseline="0" noProof="0" dirty="0">
                <a:ln>
                  <a:noFill/>
                </a:ln>
                <a:effectLst/>
                <a:uLnTx/>
                <a:uFillTx/>
                <a:latin typeface="Century Gothic"/>
                <a:ea typeface="+mn-ea"/>
                <a:cs typeface="+mn-cs"/>
              </a:rPr>
              <a:t>lee la </a:t>
            </a:r>
            <a:r>
              <a:rPr kumimoji="0" lang="en-GB" sz="2200" b="0" i="0" u="none" strike="noStrike" kern="1200" cap="none" spc="0" normalizeH="0" baseline="0" noProof="0" dirty="0" err="1">
                <a:ln>
                  <a:noFill/>
                </a:ln>
                <a:effectLst/>
                <a:uLnTx/>
                <a:uFillTx/>
                <a:latin typeface="Century Gothic"/>
                <a:ea typeface="+mn-ea"/>
                <a:cs typeface="+mn-cs"/>
              </a:rPr>
              <a:t>frase</a:t>
            </a:r>
            <a:r>
              <a:rPr kumimoji="0" lang="en-GB" sz="2200" b="0" i="0" u="none" strike="noStrike" kern="1200" cap="none" spc="0" normalizeH="0" baseline="0" noProof="0" dirty="0">
                <a:ln>
                  <a:noFill/>
                </a:ln>
                <a:effectLst/>
                <a:uLnTx/>
                <a:uFillTx/>
                <a:latin typeface="Century Gothic"/>
                <a:ea typeface="+mn-ea"/>
                <a:cs typeface="+mn-cs"/>
              </a:rPr>
              <a:t> a </a:t>
            </a:r>
            <a:r>
              <a:rPr kumimoji="0" lang="en-GB" sz="2200" b="0" i="0" u="none" strike="noStrike" kern="1200" cap="none" spc="0" normalizeH="0" baseline="0" noProof="0" dirty="0" err="1">
                <a:ln>
                  <a:noFill/>
                </a:ln>
                <a:effectLst/>
                <a:uLnTx/>
                <a:uFillTx/>
                <a:latin typeface="Century Gothic"/>
                <a:ea typeface="+mn-ea"/>
                <a:cs typeface="+mn-cs"/>
              </a:rPr>
              <a:t>tu</a:t>
            </a:r>
            <a:r>
              <a:rPr kumimoji="0" lang="en-GB" sz="2200" b="0" i="0" u="none" strike="noStrike" kern="1200" cap="none" spc="0" normalizeH="0" baseline="0" noProof="0" dirty="0">
                <a:ln>
                  <a:noFill/>
                </a:ln>
                <a:effectLst/>
                <a:uLnTx/>
                <a:uFillTx/>
                <a:latin typeface="Century Gothic"/>
                <a:ea typeface="+mn-ea"/>
                <a:cs typeface="+mn-cs"/>
              </a:rPr>
              <a:t> </a:t>
            </a:r>
            <a:r>
              <a:rPr kumimoji="0" lang="en-GB" sz="2200" b="0" i="0" u="none" strike="noStrike" kern="1200" cap="none" spc="0" normalizeH="0" baseline="0" noProof="0" dirty="0" err="1">
                <a:ln>
                  <a:noFill/>
                </a:ln>
                <a:effectLst/>
                <a:uLnTx/>
                <a:uFillTx/>
                <a:latin typeface="Century Gothic"/>
                <a:ea typeface="+mn-ea"/>
                <a:cs typeface="+mn-cs"/>
              </a:rPr>
              <a:t>compañero</a:t>
            </a:r>
            <a:r>
              <a:rPr kumimoji="0" lang="en-GB" sz="2200" b="0" i="0" u="none" strike="noStrike" kern="1200" cap="none" spc="0" normalizeH="0" baseline="0" noProof="0" dirty="0">
                <a:ln>
                  <a:noFill/>
                </a:ln>
                <a:effectLst/>
                <a:uLnTx/>
                <a:uFillTx/>
                <a:latin typeface="Century Gothic"/>
                <a:ea typeface="+mn-ea"/>
                <a:cs typeface="+mn-cs"/>
              </a:rPr>
              <a:t> </a:t>
            </a:r>
            <a:r>
              <a:rPr kumimoji="0" lang="en-GB" sz="2200" b="0" i="0" u="none" strike="noStrike" kern="1200" cap="none" spc="0" normalizeH="0" baseline="0" noProof="0" dirty="0" err="1">
                <a:ln>
                  <a:noFill/>
                </a:ln>
                <a:effectLst/>
                <a:uLnTx/>
                <a:uFillTx/>
                <a:latin typeface="Century Gothic"/>
                <a:ea typeface="+mn-ea"/>
                <a:cs typeface="+mn-cs"/>
              </a:rPr>
              <a:t>en</a:t>
            </a:r>
            <a:r>
              <a:rPr kumimoji="0" lang="en-GB" sz="2200" b="0" i="0" u="none" strike="noStrike" kern="1200" cap="none" spc="0" normalizeH="0" baseline="0" noProof="0" dirty="0">
                <a:ln>
                  <a:noFill/>
                </a:ln>
                <a:effectLst/>
                <a:uLnTx/>
                <a:uFillTx/>
                <a:latin typeface="Century Gothic"/>
                <a:ea typeface="+mn-ea"/>
                <a:cs typeface="+mn-cs"/>
              </a:rPr>
              <a:t> </a:t>
            </a:r>
            <a:r>
              <a:rPr kumimoji="0" lang="en-GB" sz="2200" b="0" i="0" u="none" strike="noStrike" kern="1200" cap="none" spc="0" normalizeH="0" baseline="0" noProof="0" dirty="0" err="1">
                <a:ln>
                  <a:noFill/>
                </a:ln>
                <a:effectLst/>
                <a:uLnTx/>
                <a:uFillTx/>
                <a:latin typeface="Century Gothic"/>
                <a:ea typeface="+mn-ea"/>
                <a:cs typeface="+mn-cs"/>
              </a:rPr>
              <a:t>español</a:t>
            </a:r>
            <a:r>
              <a:rPr kumimoji="0" lang="en-GB" sz="2200" b="0" i="0" u="none" strike="noStrike" kern="1200" cap="none" spc="0" normalizeH="0" baseline="0" noProof="0" dirty="0">
                <a:ln>
                  <a:noFill/>
                </a:ln>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effectLst/>
                <a:uLnTx/>
                <a:uFillTx/>
                <a:latin typeface="Century Gothic"/>
                <a:ea typeface="+mn-ea"/>
                <a:cs typeface="+mn-cs"/>
              </a:rPr>
              <a:t>Usa</a:t>
            </a:r>
            <a:r>
              <a:rPr kumimoji="0" lang="en-GB" sz="2200" b="0" i="0" u="none" strike="noStrike" kern="1200" cap="none" spc="0" normalizeH="0" baseline="0" noProof="0" dirty="0">
                <a:ln>
                  <a:noFill/>
                </a:ln>
                <a:effectLst/>
                <a:uLnTx/>
                <a:uFillTx/>
                <a:latin typeface="Century Gothic"/>
                <a:ea typeface="+mn-ea"/>
                <a:cs typeface="+mn-cs"/>
              </a:rPr>
              <a:t> ‘</a:t>
            </a:r>
            <a:r>
              <a:rPr kumimoji="0" lang="en-GB" sz="2200" b="0" i="0" u="none" strike="noStrike" kern="1200" cap="none" spc="0" normalizeH="0" baseline="0" noProof="0" dirty="0" err="1">
                <a:ln>
                  <a:noFill/>
                </a:ln>
                <a:effectLst/>
                <a:uLnTx/>
                <a:uFillTx/>
                <a:latin typeface="Century Gothic"/>
                <a:ea typeface="+mn-ea"/>
                <a:cs typeface="+mn-cs"/>
              </a:rPr>
              <a:t>estás</a:t>
            </a:r>
            <a:r>
              <a:rPr kumimoji="0" lang="en-GB" sz="2200" b="0" i="0" u="none" strike="noStrike" kern="1200" cap="none" spc="0" normalizeH="0" baseline="0" noProof="0" dirty="0">
                <a:ln>
                  <a:noFill/>
                </a:ln>
                <a:effectLst/>
                <a:uLnTx/>
                <a:uFillTx/>
                <a:latin typeface="Century Gothic"/>
                <a:ea typeface="+mn-ea"/>
                <a:cs typeface="+mn-cs"/>
              </a:rPr>
              <a:t>’ (one ‘you’) o ‘</a:t>
            </a:r>
            <a:r>
              <a:rPr kumimoji="0" lang="en-GB" sz="2200" b="0" i="0" u="none" strike="noStrike" kern="1200" cap="none" spc="0" normalizeH="0" baseline="0" noProof="0" dirty="0" err="1">
                <a:ln>
                  <a:noFill/>
                </a:ln>
                <a:effectLst/>
                <a:uLnTx/>
                <a:uFillTx/>
                <a:latin typeface="Century Gothic"/>
                <a:ea typeface="+mn-ea"/>
                <a:cs typeface="+mn-cs"/>
              </a:rPr>
              <a:t>estáis</a:t>
            </a:r>
            <a:r>
              <a:rPr kumimoji="0" lang="en-GB" sz="2200" b="0" i="0" u="none" strike="noStrike" kern="1200" cap="none" spc="0" normalizeH="0" baseline="0" noProof="0" dirty="0">
                <a:ln>
                  <a:noFill/>
                </a:ln>
                <a:effectLst/>
                <a:uLnTx/>
                <a:uFillTx/>
                <a:latin typeface="Century Gothic"/>
                <a:ea typeface="+mn-ea"/>
                <a:cs typeface="+mn-cs"/>
              </a:rPr>
              <a:t>’ (more than one ‘you’),</a:t>
            </a:r>
            <a:r>
              <a:rPr kumimoji="0" lang="en-GB" sz="2200" b="0" i="0" u="none" strike="noStrike" kern="1200" cap="none" spc="0" normalizeH="0" noProof="0" dirty="0">
                <a:ln>
                  <a:noFill/>
                </a:ln>
                <a:effectLst/>
                <a:uLnTx/>
                <a:uFillTx/>
                <a:latin typeface="Century Gothic"/>
                <a:ea typeface="+mn-ea"/>
                <a:cs typeface="+mn-cs"/>
              </a:rPr>
              <a:t> </a:t>
            </a:r>
            <a:r>
              <a:rPr kumimoji="0" lang="en-GB" sz="2200" b="0" i="0" u="none" strike="noStrike" kern="1200" cap="none" spc="0" normalizeH="0" noProof="0" dirty="0" err="1">
                <a:ln>
                  <a:noFill/>
                </a:ln>
                <a:effectLst/>
                <a:uLnTx/>
                <a:uFillTx/>
                <a:latin typeface="Century Gothic"/>
                <a:ea typeface="+mn-ea"/>
                <a:cs typeface="+mn-cs"/>
              </a:rPr>
              <a:t>según</a:t>
            </a:r>
            <a:r>
              <a:rPr kumimoji="0" lang="en-GB" sz="2200" b="0" i="0" u="none" strike="noStrike" kern="1200" cap="none" spc="0" normalizeH="0" noProof="0" dirty="0">
                <a:ln>
                  <a:noFill/>
                </a:ln>
                <a:effectLst/>
                <a:uLnTx/>
                <a:uFillTx/>
                <a:latin typeface="Century Gothic"/>
                <a:ea typeface="+mn-ea"/>
                <a:cs typeface="+mn-cs"/>
              </a:rPr>
              <a:t> la imagen. </a:t>
            </a:r>
            <a:endParaRPr kumimoji="0" lang="en-GB" sz="2200" b="0" i="0" u="none" strike="noStrike" kern="1200" cap="none" spc="0" normalizeH="0" baseline="0" noProof="0" dirty="0">
              <a:ln>
                <a:noFill/>
              </a:ln>
              <a:effectLst/>
              <a:uLnTx/>
              <a:uFillTx/>
              <a:latin typeface="Century Gothic"/>
              <a:ea typeface="+mn-ea"/>
              <a:cs typeface="+mn-cs"/>
            </a:endParaRPr>
          </a:p>
        </p:txBody>
      </p:sp>
      <p:sp>
        <p:nvSpPr>
          <p:cNvPr id="46" name="CuadroTexto 45">
            <a:extLst>
              <a:ext uri="{FF2B5EF4-FFF2-40B4-BE49-F238E27FC236}">
                <a16:creationId xmlns:a16="http://schemas.microsoft.com/office/drawing/2014/main" id="{99E54EB7-4FA8-0342-97FD-17A15AB39D24}"/>
              </a:ext>
            </a:extLst>
          </p:cNvPr>
          <p:cNvSpPr txBox="1"/>
          <p:nvPr/>
        </p:nvSpPr>
        <p:spPr>
          <a:xfrm>
            <a:off x="190114" y="1638829"/>
            <a:ext cx="906925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effectLst/>
                <a:uLnTx/>
                <a:uFillTx/>
                <a:latin typeface="Century Gothic"/>
                <a:ea typeface="+mn-ea"/>
                <a:cs typeface="+mn-cs"/>
              </a:rPr>
              <a:t>Estudiante</a:t>
            </a:r>
            <a:r>
              <a:rPr kumimoji="0" lang="en-GB" sz="2200" b="1" i="0" u="none" strike="noStrike" kern="1200" cap="none" spc="0" normalizeH="0" baseline="0" noProof="0" dirty="0">
                <a:ln>
                  <a:noFill/>
                </a:ln>
                <a:effectLst/>
                <a:uLnTx/>
                <a:uFillTx/>
                <a:latin typeface="Century Gothic"/>
                <a:ea typeface="+mn-ea"/>
                <a:cs typeface="+mn-cs"/>
              </a:rPr>
              <a:t> B: </a:t>
            </a:r>
            <a:r>
              <a:rPr kumimoji="0" lang="en-GB" sz="2200" b="0" i="0" u="none" strike="noStrike" kern="1200" cap="none" spc="0" normalizeH="0" baseline="0" noProof="0" dirty="0" err="1">
                <a:ln>
                  <a:noFill/>
                </a:ln>
                <a:effectLst/>
                <a:uLnTx/>
                <a:uFillTx/>
                <a:latin typeface="Century Gothic"/>
                <a:ea typeface="+mn-ea"/>
                <a:cs typeface="+mn-cs"/>
              </a:rPr>
              <a:t>escucha</a:t>
            </a:r>
            <a:r>
              <a:rPr kumimoji="0" lang="en-GB" sz="2200" b="0" i="0" u="none" strike="noStrike" kern="1200" cap="none" spc="0" normalizeH="0" baseline="0" noProof="0" dirty="0">
                <a:ln>
                  <a:noFill/>
                </a:ln>
                <a:effectLst/>
                <a:uLnTx/>
                <a:uFillTx/>
                <a:latin typeface="Century Gothic"/>
                <a:ea typeface="+mn-ea"/>
                <a:cs typeface="+mn-cs"/>
              </a:rPr>
              <a:t> y escribe </a:t>
            </a:r>
            <a:r>
              <a:rPr kumimoji="0" lang="en-GB" sz="2200" b="0" i="0" u="none" strike="noStrike" kern="1200" cap="none" spc="0" normalizeH="0" baseline="0" noProof="0" dirty="0" err="1">
                <a:ln>
                  <a:noFill/>
                </a:ln>
                <a:effectLst/>
                <a:uLnTx/>
                <a:uFillTx/>
                <a:latin typeface="Century Gothic"/>
                <a:ea typeface="+mn-ea"/>
                <a:cs typeface="+mn-cs"/>
              </a:rPr>
              <a:t>qué</a:t>
            </a:r>
            <a:r>
              <a:rPr kumimoji="0" lang="en-GB" sz="2200" b="0" i="0" u="none" strike="noStrike" kern="1200" cap="none" spc="0" normalizeH="0" baseline="0" noProof="0" dirty="0">
                <a:ln>
                  <a:noFill/>
                </a:ln>
                <a:effectLst/>
                <a:uLnTx/>
                <a:uFillTx/>
                <a:latin typeface="Century Gothic"/>
                <a:ea typeface="+mn-ea"/>
                <a:cs typeface="+mn-cs"/>
              </a:rPr>
              <a:t> </a:t>
            </a:r>
            <a:r>
              <a:rPr kumimoji="0" lang="en-GB" sz="2200" b="0" i="0" u="none" strike="noStrike" kern="1200" cap="none" spc="0" normalizeH="0" baseline="0" noProof="0" dirty="0" err="1">
                <a:ln>
                  <a:noFill/>
                </a:ln>
                <a:effectLst/>
                <a:uLnTx/>
                <a:uFillTx/>
                <a:latin typeface="Century Gothic"/>
                <a:ea typeface="+mn-ea"/>
                <a:cs typeface="+mn-cs"/>
              </a:rPr>
              <a:t>hace</a:t>
            </a:r>
            <a:r>
              <a:rPr kumimoji="0" lang="en-GB" sz="2200" b="0" i="0" u="none" strike="noStrike" kern="1200" cap="none" spc="0" normalizeH="0" baseline="0" noProof="0" dirty="0">
                <a:ln>
                  <a:noFill/>
                </a:ln>
                <a:effectLst/>
                <a:uLnTx/>
                <a:uFillTx/>
                <a:latin typeface="Century Gothic"/>
                <a:ea typeface="+mn-ea"/>
                <a:cs typeface="+mn-cs"/>
              </a:rPr>
              <a:t> la persona </a:t>
            </a:r>
            <a:r>
              <a:rPr kumimoji="0" lang="en-GB" sz="2200" b="0" i="0" u="none" strike="noStrike" kern="1200" cap="none" spc="0" normalizeH="0" baseline="0" noProof="0" dirty="0" err="1">
                <a:ln>
                  <a:noFill/>
                </a:ln>
                <a:effectLst/>
                <a:uLnTx/>
                <a:uFillTx/>
                <a:latin typeface="Century Gothic"/>
                <a:ea typeface="+mn-ea"/>
                <a:cs typeface="+mn-cs"/>
              </a:rPr>
              <a:t>en</a:t>
            </a:r>
            <a:r>
              <a:rPr kumimoji="0" lang="en-GB" sz="2200" b="0" i="0" u="none" strike="noStrike" kern="1200" cap="none" spc="0" normalizeH="0" baseline="0" noProof="0" dirty="0">
                <a:ln>
                  <a:noFill/>
                </a:ln>
                <a:effectLst/>
                <a:uLnTx/>
                <a:uFillTx/>
                <a:latin typeface="Century Gothic"/>
                <a:ea typeface="+mn-ea"/>
                <a:cs typeface="+mn-cs"/>
              </a:rPr>
              <a:t> la </a:t>
            </a:r>
            <a:r>
              <a:rPr kumimoji="0" lang="en-GB" sz="2200" b="0" i="0" u="none" strike="noStrike" kern="1200" cap="none" spc="0" normalizeH="0" baseline="0" noProof="0" dirty="0" err="1">
                <a:ln>
                  <a:noFill/>
                </a:ln>
                <a:effectLst/>
                <a:uLnTx/>
                <a:uFillTx/>
                <a:latin typeface="Century Gothic"/>
                <a:ea typeface="+mn-ea"/>
                <a:cs typeface="+mn-cs"/>
              </a:rPr>
              <a:t>columna</a:t>
            </a:r>
            <a:r>
              <a:rPr kumimoji="0" lang="en-GB" sz="2200" b="0" i="0" u="none" strike="noStrike" kern="1200" cap="none" spc="0" normalizeH="0" baseline="0" noProof="0" dirty="0">
                <a:ln>
                  <a:noFill/>
                </a:ln>
                <a:effectLst/>
                <a:uLnTx/>
                <a:uFillTx/>
                <a:latin typeface="Century Gothic"/>
                <a:ea typeface="+mn-ea"/>
                <a:cs typeface="+mn-cs"/>
              </a:rPr>
              <a:t> </a:t>
            </a:r>
            <a:r>
              <a:rPr kumimoji="0" lang="en-GB" sz="2200" b="0" i="0" u="none" strike="noStrike" kern="1200" cap="none" spc="0" normalizeH="0" baseline="0" noProof="0" dirty="0" err="1">
                <a:ln>
                  <a:noFill/>
                </a:ln>
                <a:effectLst/>
                <a:uLnTx/>
                <a:uFillTx/>
                <a:latin typeface="Century Gothic"/>
                <a:ea typeface="+mn-ea"/>
                <a:cs typeface="+mn-cs"/>
              </a:rPr>
              <a:t>correcta</a:t>
            </a:r>
            <a:r>
              <a:rPr kumimoji="0" lang="en-GB" sz="2200" b="0" i="0" u="none" strike="noStrike" kern="1200" cap="none" spc="0" normalizeH="0" baseline="0" noProof="0" dirty="0">
                <a:ln>
                  <a:noFill/>
                </a:ln>
                <a:effectLst/>
                <a:uLnTx/>
                <a:uFillTx/>
                <a:latin typeface="Century Gothic"/>
                <a:ea typeface="+mn-ea"/>
                <a:cs typeface="+mn-cs"/>
              </a:rPr>
              <a:t> en </a:t>
            </a:r>
            <a:r>
              <a:rPr kumimoji="0" lang="en-GB" sz="2200" b="0" i="0" u="none" strike="noStrike" kern="1200" cap="none" spc="0" normalizeH="0" baseline="0" noProof="0" dirty="0" err="1">
                <a:ln>
                  <a:noFill/>
                </a:ln>
                <a:effectLst/>
                <a:uLnTx/>
                <a:uFillTx/>
                <a:latin typeface="Century Gothic"/>
                <a:ea typeface="+mn-ea"/>
                <a:cs typeface="+mn-cs"/>
              </a:rPr>
              <a:t>inglés</a:t>
            </a:r>
            <a:r>
              <a:rPr kumimoji="0" lang="en-GB" sz="2200" b="0" i="0" u="none" strike="noStrike" kern="1200" cap="none" spc="0" normalizeH="0" baseline="0" noProof="0" dirty="0">
                <a:ln>
                  <a:noFill/>
                </a:ln>
                <a:effectLst/>
                <a:uLnTx/>
                <a:uFillTx/>
                <a:latin typeface="Century Gothic"/>
                <a:ea typeface="+mn-ea"/>
                <a:cs typeface="+mn-cs"/>
              </a:rPr>
              <a:t>. </a:t>
            </a:r>
          </a:p>
        </p:txBody>
      </p:sp>
      <p:sp>
        <p:nvSpPr>
          <p:cNvPr id="53" name="Rectangle 1">
            <a:extLst>
              <a:ext uri="{FF2B5EF4-FFF2-40B4-BE49-F238E27FC236}">
                <a16:creationId xmlns:a16="http://schemas.microsoft.com/office/drawing/2014/main" id="{D7D4D097-83FF-6F41-A9BA-DBFE7D3AF6AE}"/>
              </a:ext>
            </a:extLst>
          </p:cNvPr>
          <p:cNvSpPr/>
          <p:nvPr/>
        </p:nvSpPr>
        <p:spPr>
          <a:xfrm>
            <a:off x="292199" y="4198742"/>
            <a:ext cx="4767023" cy="1764394"/>
          </a:xfrm>
          <a:prstGeom prst="rect">
            <a:avLst/>
          </a:prstGeom>
          <a:solidFill>
            <a:schemeClr val="accent2">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2000" b="0" i="0" u="none" strike="noStrike" kern="1200" cap="none" spc="0" normalizeH="0" baseline="0" noProof="0">
              <a:ln>
                <a:noFill/>
              </a:ln>
              <a:solidFill>
                <a:schemeClr val="tx1"/>
              </a:solidFill>
              <a:effectLst/>
              <a:uLnTx/>
              <a:uFillTx/>
              <a:latin typeface="Century Gothic"/>
              <a:ea typeface="+mn-ea"/>
              <a:cs typeface="+mn-cs"/>
            </a:endParaRPr>
          </a:p>
        </p:txBody>
      </p:sp>
      <p:sp>
        <p:nvSpPr>
          <p:cNvPr id="54" name="Text Box 2">
            <a:extLst>
              <a:ext uri="{FF2B5EF4-FFF2-40B4-BE49-F238E27FC236}">
                <a16:creationId xmlns:a16="http://schemas.microsoft.com/office/drawing/2014/main" id="{29A094F1-8CB7-E44D-AC0B-35F789E3C407}"/>
              </a:ext>
            </a:extLst>
          </p:cNvPr>
          <p:cNvSpPr txBox="1">
            <a:spLocks noChangeArrowheads="1"/>
          </p:cNvSpPr>
          <p:nvPr/>
        </p:nvSpPr>
        <p:spPr bwMode="auto">
          <a:xfrm>
            <a:off x="190112" y="4878851"/>
            <a:ext cx="4517328" cy="457048"/>
          </a:xfrm>
          <a:prstGeom prst="rect">
            <a:avLst/>
          </a:prstGeom>
          <a:noFill/>
          <a:ln w="9525">
            <a:no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400" i="0" u="none" strike="noStrike" kern="1200" cap="none" spc="0" normalizeH="0" baseline="0" noProof="0">
                <a:ln>
                  <a:noFill/>
                </a:ln>
                <a:effectLst/>
                <a:uLnTx/>
                <a:uFillTx/>
                <a:latin typeface="Century Gothic"/>
                <a:ea typeface="Calibri" panose="020F0502020204030204" pitchFamily="34" charset="0"/>
                <a:cs typeface="Times New Roman" panose="02020603050405020304" pitchFamily="18" charset="0"/>
              </a:rPr>
              <a:t>Are you </a:t>
            </a:r>
            <a:r>
              <a:rPr kumimoji="0" lang="en-GB" sz="2400" b="0" i="0" u="none" strike="noStrike" kern="1200" cap="none" spc="0" normalizeH="0" baseline="0" noProof="0">
                <a:ln>
                  <a:noFill/>
                </a:ln>
                <a:effectLst/>
                <a:uLnTx/>
                <a:uFillTx/>
                <a:latin typeface="Century Gothic"/>
                <a:ea typeface="Calibri" panose="020F0502020204030204" pitchFamily="34" charset="0"/>
                <a:cs typeface="Times New Roman" panose="02020603050405020304" pitchFamily="18" charset="0"/>
              </a:rPr>
              <a:t>touching the floor?</a:t>
            </a:r>
            <a:endParaRPr kumimoji="0" lang="x-none" sz="2400" b="0" i="0" u="none" strike="noStrike" kern="1200" cap="none" spc="0" normalizeH="0" baseline="0" noProof="0" dirty="0">
              <a:ln>
                <a:noFill/>
              </a:ln>
              <a:effectLst/>
              <a:uLnTx/>
              <a:uFillTx/>
              <a:latin typeface="Century Gothic"/>
              <a:ea typeface="Calibri" panose="020F0502020204030204" pitchFamily="34" charset="0"/>
              <a:cs typeface="Times New Roman" panose="02020603050405020304" pitchFamily="18" charset="0"/>
            </a:endParaRPr>
          </a:p>
        </p:txBody>
      </p:sp>
      <p:sp>
        <p:nvSpPr>
          <p:cNvPr id="59" name="CuadroTexto 44">
            <a:extLst>
              <a:ext uri="{FF2B5EF4-FFF2-40B4-BE49-F238E27FC236}">
                <a16:creationId xmlns:a16="http://schemas.microsoft.com/office/drawing/2014/main" id="{B9E704BF-B57B-EF43-9EAC-835A5C569E60}"/>
              </a:ext>
            </a:extLst>
          </p:cNvPr>
          <p:cNvSpPr txBox="1"/>
          <p:nvPr/>
        </p:nvSpPr>
        <p:spPr>
          <a:xfrm>
            <a:off x="224338" y="3624084"/>
            <a:ext cx="18839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effectLst/>
                <a:uLnTx/>
                <a:uFillTx/>
                <a:latin typeface="Century Gothic"/>
                <a:ea typeface="+mn-ea"/>
                <a:cs typeface="+mn-cs"/>
              </a:rPr>
              <a:t>Estudiante</a:t>
            </a:r>
            <a:r>
              <a:rPr kumimoji="0" lang="en-GB" sz="2200" b="1" i="0" u="none" strike="noStrike" kern="1200" cap="none" spc="0" normalizeH="0" baseline="0" noProof="0" dirty="0">
                <a:ln>
                  <a:noFill/>
                </a:ln>
                <a:effectLst/>
                <a:uLnTx/>
                <a:uFillTx/>
                <a:latin typeface="Century Gothic"/>
                <a:ea typeface="+mn-ea"/>
                <a:cs typeface="+mn-cs"/>
              </a:rPr>
              <a:t> A</a:t>
            </a:r>
          </a:p>
        </p:txBody>
      </p:sp>
      <p:sp>
        <p:nvSpPr>
          <p:cNvPr id="2" name="Rounded Rectangular Callout 1"/>
          <p:cNvSpPr/>
          <p:nvPr/>
        </p:nvSpPr>
        <p:spPr>
          <a:xfrm>
            <a:off x="1698172" y="2828654"/>
            <a:ext cx="4107542" cy="767517"/>
          </a:xfrm>
          <a:prstGeom prst="wedgeRoundRectCallout">
            <a:avLst>
              <a:gd name="adj1" fmla="val -38377"/>
              <a:gd name="adj2" fmla="val 71135"/>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chemeClr val="tx1"/>
                </a:solidFill>
                <a:effectLst/>
                <a:uLnTx/>
                <a:uFillTx/>
                <a:latin typeface="Century Gothic"/>
                <a:ea typeface="+mn-ea"/>
                <a:cs typeface="+mn-cs"/>
              </a:rPr>
              <a:t>¿Estás</a:t>
            </a:r>
            <a:r>
              <a:rPr kumimoji="0" lang="en-GB" sz="2400" b="0" i="0" u="none" strike="noStrike" kern="1200" cap="none" spc="0" normalizeH="0" baseline="0" noProof="0">
                <a:ln>
                  <a:noFill/>
                </a:ln>
                <a:solidFill>
                  <a:schemeClr val="tx1"/>
                </a:solidFill>
                <a:effectLst/>
                <a:uLnTx/>
                <a:uFillTx/>
                <a:latin typeface="Century Gothic"/>
                <a:ea typeface="+mn-ea"/>
                <a:cs typeface="+mn-cs"/>
              </a:rPr>
              <a:t> tocando</a:t>
            </a:r>
            <a:r>
              <a:rPr kumimoji="0" lang="en-GB" sz="2400" b="0" i="0" u="none" strike="noStrike" kern="1200" cap="none" spc="0" normalizeH="0" noProof="0">
                <a:ln>
                  <a:noFill/>
                </a:ln>
                <a:solidFill>
                  <a:schemeClr val="tx1"/>
                </a:solidFill>
                <a:effectLst/>
                <a:uLnTx/>
                <a:uFillTx/>
                <a:latin typeface="Century Gothic"/>
                <a:ea typeface="+mn-ea"/>
                <a:cs typeface="+mn-cs"/>
              </a:rPr>
              <a:t> el suelo?</a:t>
            </a:r>
            <a:endParaRPr kumimoji="0" lang="en-GB" sz="2400" b="0" i="0" u="none" strike="sngStrike" kern="1200" cap="none" spc="0" normalizeH="0" baseline="0" noProof="0" dirty="0">
              <a:ln>
                <a:noFill/>
              </a:ln>
              <a:solidFill>
                <a:schemeClr val="tx1"/>
              </a:solidFill>
              <a:effectLst/>
              <a:uLnTx/>
              <a:uFillTx/>
              <a:latin typeface="Century Gothic"/>
              <a:ea typeface="+mn-ea"/>
              <a:cs typeface="+mn-cs"/>
            </a:endParaRPr>
          </a:p>
        </p:txBody>
      </p:sp>
      <p:sp>
        <p:nvSpPr>
          <p:cNvPr id="86" name="CuadroTexto 44">
            <a:extLst>
              <a:ext uri="{FF2B5EF4-FFF2-40B4-BE49-F238E27FC236}">
                <a16:creationId xmlns:a16="http://schemas.microsoft.com/office/drawing/2014/main" id="{B9E704BF-B57B-EF43-9EAC-835A5C569E60}"/>
              </a:ext>
            </a:extLst>
          </p:cNvPr>
          <p:cNvSpPr txBox="1"/>
          <p:nvPr/>
        </p:nvSpPr>
        <p:spPr>
          <a:xfrm>
            <a:off x="5650819" y="3621113"/>
            <a:ext cx="210279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effectLst/>
                <a:uLnTx/>
                <a:uFillTx/>
                <a:latin typeface="Century Gothic"/>
                <a:ea typeface="+mn-ea"/>
                <a:cs typeface="+mn-cs"/>
              </a:rPr>
              <a:t>Estudiante</a:t>
            </a:r>
            <a:r>
              <a:rPr kumimoji="0" lang="en-GB" sz="2200" b="1" i="0" u="none" strike="noStrike" kern="1200" cap="none" spc="0" normalizeH="0" baseline="0" noProof="0" dirty="0">
                <a:ln>
                  <a:noFill/>
                </a:ln>
                <a:effectLst/>
                <a:uLnTx/>
                <a:uFillTx/>
                <a:latin typeface="Century Gothic"/>
                <a:ea typeface="+mn-ea"/>
                <a:cs typeface="+mn-cs"/>
              </a:rPr>
              <a:t> B</a:t>
            </a:r>
          </a:p>
        </p:txBody>
      </p:sp>
      <p:sp>
        <p:nvSpPr>
          <p:cNvPr id="89" name="Rounded Rectangle 11">
            <a:extLst>
              <a:ext uri="{FF2B5EF4-FFF2-40B4-BE49-F238E27FC236}">
                <a16:creationId xmlns:a16="http://schemas.microsoft.com/office/drawing/2014/main" id="{A316DD52-7894-4A75-969C-CA0645DA2978}"/>
              </a:ext>
            </a:extLst>
          </p:cNvPr>
          <p:cNvSpPr/>
          <p:nvPr/>
        </p:nvSpPr>
        <p:spPr>
          <a:xfrm>
            <a:off x="9418320" y="258166"/>
            <a:ext cx="250982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 name="Title 2"/>
          <p:cNvSpPr>
            <a:spLocks noGrp="1"/>
          </p:cNvSpPr>
          <p:nvPr>
            <p:ph type="title"/>
          </p:nvPr>
        </p:nvSpPr>
        <p:spPr/>
        <p:txBody>
          <a:bodyPr>
            <a:normAutofit/>
          </a:bodyPr>
          <a:lstStyle/>
          <a:p>
            <a:r>
              <a:rPr lang="es-ES" sz="2200" b="1" dirty="0"/>
              <a:t>La clase de gimnasia</a:t>
            </a:r>
            <a:endParaRPr lang="en-GB" sz="2200" dirty="0"/>
          </a:p>
        </p:txBody>
      </p:sp>
      <p:graphicFrame>
        <p:nvGraphicFramePr>
          <p:cNvPr id="5" name="Table 4"/>
          <p:cNvGraphicFramePr>
            <a:graphicFrameLocks noGrp="1"/>
          </p:cNvGraphicFramePr>
          <p:nvPr>
            <p:extLst>
              <p:ext uri="{D42A27DB-BD31-4B8C-83A1-F6EECF244321}">
                <p14:modId xmlns:p14="http://schemas.microsoft.com/office/powerpoint/2010/main" val="1704310046"/>
              </p:ext>
            </p:extLst>
          </p:nvPr>
        </p:nvGraphicFramePr>
        <p:xfrm>
          <a:off x="5684881" y="4295202"/>
          <a:ext cx="5977467" cy="1667934"/>
        </p:xfrm>
        <a:graphic>
          <a:graphicData uri="http://schemas.openxmlformats.org/drawingml/2006/table">
            <a:tbl>
              <a:tblPr firstRow="1" bandRow="1">
                <a:tableStyleId>{0E3FDE45-AF77-4B5C-9715-49D594BDF05E}</a:tableStyleId>
              </a:tblPr>
              <a:tblGrid>
                <a:gridCol w="711200">
                  <a:extLst>
                    <a:ext uri="{9D8B030D-6E8A-4147-A177-3AD203B41FA5}">
                      <a16:colId xmlns:a16="http://schemas.microsoft.com/office/drawing/2014/main" val="20000"/>
                    </a:ext>
                  </a:extLst>
                </a:gridCol>
                <a:gridCol w="2297976">
                  <a:extLst>
                    <a:ext uri="{9D8B030D-6E8A-4147-A177-3AD203B41FA5}">
                      <a16:colId xmlns:a16="http://schemas.microsoft.com/office/drawing/2014/main" val="20001"/>
                    </a:ext>
                  </a:extLst>
                </a:gridCol>
                <a:gridCol w="2968291">
                  <a:extLst>
                    <a:ext uri="{9D8B030D-6E8A-4147-A177-3AD203B41FA5}">
                      <a16:colId xmlns:a16="http://schemas.microsoft.com/office/drawing/2014/main" val="20002"/>
                    </a:ext>
                  </a:extLst>
                </a:gridCol>
              </a:tblGrid>
              <a:tr h="833967">
                <a:tc>
                  <a:txBody>
                    <a:bodyPr/>
                    <a:lstStyle/>
                    <a:p>
                      <a:pPr algn="ctr"/>
                      <a:endParaRPr lang="en-US" sz="2000" dirty="0"/>
                    </a:p>
                  </a:txBody>
                  <a:tcPr/>
                </a:tc>
                <a:tc>
                  <a:txBody>
                    <a:bodyPr/>
                    <a:lstStyle/>
                    <a:p>
                      <a:pPr algn="ctr"/>
                      <a:r>
                        <a:rPr lang="en-GB" sz="2000">
                          <a:solidFill>
                            <a:schemeClr val="tx1"/>
                          </a:solidFill>
                        </a:rPr>
                        <a:t>Lucía</a:t>
                      </a:r>
                    </a:p>
                    <a:p>
                      <a:pPr algn="ctr"/>
                      <a:r>
                        <a:rPr lang="en-GB" sz="2000" b="0">
                          <a:solidFill>
                            <a:schemeClr val="tx1"/>
                          </a:solidFill>
                        </a:rPr>
                        <a:t>(one ‘you’)</a:t>
                      </a:r>
                      <a:endParaRPr lang="en-US" sz="2000" b="0" dirty="0">
                        <a:solidFill>
                          <a:schemeClr val="tx1"/>
                        </a:solidFill>
                      </a:endParaRPr>
                    </a:p>
                  </a:txBody>
                  <a:tcPr anchor="ctr"/>
                </a:tc>
                <a:tc>
                  <a:txBody>
                    <a:bodyPr/>
                    <a:lstStyle/>
                    <a:p>
                      <a:pPr algn="ctr"/>
                      <a:r>
                        <a:rPr lang="en-US" sz="2000" dirty="0">
                          <a:solidFill>
                            <a:schemeClr val="tx1"/>
                          </a:solidFill>
                        </a:rPr>
                        <a:t>Ana y</a:t>
                      </a:r>
                      <a:r>
                        <a:rPr lang="en-US" sz="2000" baseline="0" dirty="0">
                          <a:solidFill>
                            <a:schemeClr val="tx1"/>
                          </a:solidFill>
                        </a:rPr>
                        <a:t> Daniel</a:t>
                      </a:r>
                    </a:p>
                    <a:p>
                      <a:pPr algn="ctr"/>
                      <a:r>
                        <a:rPr lang="en-US" sz="2000" b="0" baseline="0" dirty="0">
                          <a:solidFill>
                            <a:schemeClr val="tx1"/>
                          </a:solidFill>
                        </a:rPr>
                        <a:t>(more than one ‘you’)</a:t>
                      </a:r>
                      <a:endParaRPr lang="en-US" sz="2000" b="0" dirty="0">
                        <a:solidFill>
                          <a:schemeClr val="tx1"/>
                        </a:solidFill>
                      </a:endParaRPr>
                    </a:p>
                  </a:txBody>
                  <a:tcPr anchor="ctr"/>
                </a:tc>
                <a:extLst>
                  <a:ext uri="{0D108BD9-81ED-4DB2-BD59-A6C34878D82A}">
                    <a16:rowId xmlns:a16="http://schemas.microsoft.com/office/drawing/2014/main" val="10000"/>
                  </a:ext>
                </a:extLst>
              </a:tr>
              <a:tr h="833967">
                <a:tc>
                  <a:txBody>
                    <a:bodyPr/>
                    <a:lstStyle/>
                    <a:p>
                      <a:pPr algn="ctr"/>
                      <a:endParaRPr lang="en-US" sz="2000"/>
                    </a:p>
                    <a:p>
                      <a:pPr algn="ctr"/>
                      <a:r>
                        <a:rPr lang="en-US" sz="2000"/>
                        <a:t>1</a:t>
                      </a:r>
                      <a:r>
                        <a:rPr lang="en-US" sz="2000" dirty="0"/>
                        <a:t>.</a:t>
                      </a:r>
                    </a:p>
                  </a:txBody>
                  <a:tcPr>
                    <a:noFill/>
                  </a:tcPr>
                </a:tc>
                <a:tc>
                  <a:txBody>
                    <a:bodyPr/>
                    <a:lstStyle/>
                    <a:p>
                      <a:endParaRPr lang="en-US" dirty="0"/>
                    </a:p>
                  </a:txBody>
                  <a:tcPr>
                    <a:noFill/>
                  </a:tcPr>
                </a:tc>
                <a:tc>
                  <a:txBody>
                    <a:bodyPr/>
                    <a:lstStyle/>
                    <a:p>
                      <a:endParaRPr lang="en-US" dirty="0"/>
                    </a:p>
                  </a:txBody>
                  <a:tcPr>
                    <a:noFill/>
                  </a:tcPr>
                </a:tc>
                <a:extLst>
                  <a:ext uri="{0D108BD9-81ED-4DB2-BD59-A6C34878D82A}">
                    <a16:rowId xmlns:a16="http://schemas.microsoft.com/office/drawing/2014/main" val="10001"/>
                  </a:ext>
                </a:extLst>
              </a:tr>
            </a:tbl>
          </a:graphicData>
        </a:graphic>
      </p:graphicFrame>
      <p:pic>
        <p:nvPicPr>
          <p:cNvPr id="6" name="Picture 5" descr="write.jpeg"/>
          <p:cNvPicPr>
            <a:picLocks noChangeAspect="1"/>
          </p:cNvPicPr>
          <p:nvPr/>
        </p:nvPicPr>
        <p:blipFill>
          <a:blip r:embed="rId3" cstate="print">
            <a:clrChange>
              <a:clrFrom>
                <a:srgbClr val="E9E9E9"/>
              </a:clrFrom>
              <a:clrTo>
                <a:srgbClr val="E9E9E9">
                  <a:alpha val="0"/>
                </a:srgbClr>
              </a:clrTo>
            </a:clrChange>
            <a:extLst>
              <a:ext uri="{BEBA8EAE-BF5A-486C-A8C5-ECC9F3942E4B}">
                <a14:imgProps xmlns:a14="http://schemas.microsoft.com/office/drawing/2010/main">
                  <a14:imgLayer r:embed="rId4">
                    <a14:imgEffect>
                      <a14:backgroundRemoval t="4478" b="96020" l="1195" r="97610">
                        <a14:foregroundMark x1="90438" y1="74129" x2="81275" y2="96020"/>
                        <a14:foregroundMark x1="89243" y1="75622" x2="91633" y2="80100"/>
                        <a14:foregroundMark x1="90438" y1="75622" x2="95219" y2="81592"/>
                        <a14:foregroundMark x1="81275" y1="10448" x2="75299" y2="14925"/>
                        <a14:foregroundMark x1="82470" y1="4478" x2="75299" y2="13433"/>
                        <a14:foregroundMark x1="15936" y1="70149" x2="4382" y2="81592"/>
                        <a14:foregroundMark x1="97211" y1="74129" x2="97610" y2="76617"/>
                        <a14:foregroundMark x1="3187" y1="85572" x2="1195" y2="86567"/>
                      </a14:backgroundRemoval>
                    </a14:imgEffect>
                  </a14:imgLayer>
                </a14:imgProps>
              </a:ext>
              <a:ext uri="{28A0092B-C50C-407E-A947-70E740481C1C}">
                <a14:useLocalDpi xmlns:a14="http://schemas.microsoft.com/office/drawing/2010/main" val="0"/>
              </a:ext>
            </a:extLst>
          </a:blip>
          <a:stretch>
            <a:fillRect/>
          </a:stretch>
        </p:blipFill>
        <p:spPr>
          <a:xfrm>
            <a:off x="4438444" y="5510128"/>
            <a:ext cx="877692" cy="702853"/>
          </a:xfrm>
          <a:prstGeom prst="rect">
            <a:avLst/>
          </a:prstGeom>
        </p:spPr>
      </p:pic>
      <p:sp>
        <p:nvSpPr>
          <p:cNvPr id="10" name="TextBox 9"/>
          <p:cNvSpPr txBox="1"/>
          <p:nvPr/>
        </p:nvSpPr>
        <p:spPr>
          <a:xfrm>
            <a:off x="6177035" y="5385430"/>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No, I</a:t>
            </a:r>
            <a:r>
              <a:rPr kumimoji="0" lang="en-US" sz="2000" b="0" i="0" u="none" strike="noStrike" kern="1200" cap="none" spc="0" normalizeH="0" noProof="0" dirty="0">
                <a:ln>
                  <a:noFill/>
                </a:ln>
                <a:effectLst/>
                <a:uLnTx/>
                <a:uFillTx/>
                <a:latin typeface="Century Gothic"/>
                <a:ea typeface="+mn-ea"/>
                <a:cs typeface="+mn-cs"/>
              </a:rPr>
              <a:t> can’t!</a:t>
            </a:r>
            <a:endParaRPr kumimoji="0" lang="en-US" sz="2000" b="0" i="0" u="none" strike="noStrike" kern="1200" cap="none" spc="0" normalizeH="0" baseline="0" noProof="0" dirty="0">
              <a:ln>
                <a:noFill/>
              </a:ln>
              <a:effectLst/>
              <a:uLnTx/>
              <a:uFillTx/>
              <a:latin typeface="Century Gothic"/>
              <a:ea typeface="+mn-ea"/>
              <a:cs typeface="+mn-cs"/>
            </a:endParaRPr>
          </a:p>
        </p:txBody>
      </p:sp>
      <p:pic>
        <p:nvPicPr>
          <p:cNvPr id="1026" name="Picture 2" descr="exercise clipart - Clip Art Library">
            <a:extLst>
              <a:ext uri="{FF2B5EF4-FFF2-40B4-BE49-F238E27FC236}">
                <a16:creationId xmlns:a16="http://schemas.microsoft.com/office/drawing/2014/main" id="{6586F582-593C-4046-A125-658EBD19D9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9528" y="2534246"/>
            <a:ext cx="664086" cy="1383245"/>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ular Callout 14"/>
          <p:cNvSpPr/>
          <p:nvPr/>
        </p:nvSpPr>
        <p:spPr>
          <a:xfrm>
            <a:off x="8868360" y="2235873"/>
            <a:ext cx="3092631" cy="1001717"/>
          </a:xfrm>
          <a:prstGeom prst="wedgeRoundRectCallout">
            <a:avLst>
              <a:gd name="adj1" fmla="val -54675"/>
              <a:gd name="adj2" fmla="val 20517"/>
              <a:gd name="adj3" fmla="val 16667"/>
            </a:avLst>
          </a:prstGeom>
          <a:solidFill>
            <a:schemeClr val="accent4">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tx1"/>
                </a:solidFill>
                <a:effectLst/>
                <a:uLnTx/>
                <a:uFillTx/>
                <a:latin typeface="Century Gothic"/>
                <a:ea typeface="+mn-ea"/>
                <a:cs typeface="+mn-cs"/>
              </a:rPr>
              <a:t>You might need to use ‘el’ or ‘la’ before a body part!</a:t>
            </a:r>
            <a:endParaRPr kumimoji="0" lang="en-GB" sz="2000" b="0" i="0" u="none" strike="sngStrike" kern="1200" cap="none" spc="0" normalizeH="0" baseline="0" noProof="0" dirty="0">
              <a:ln>
                <a:noFill/>
              </a:ln>
              <a:solidFill>
                <a:schemeClr val="tx1"/>
              </a:solidFill>
              <a:effectLst/>
              <a:uLnTx/>
              <a:uFillTx/>
              <a:latin typeface="Century Gothic"/>
              <a:ea typeface="+mn-ea"/>
              <a:cs typeface="+mn-cs"/>
            </a:endParaRPr>
          </a:p>
        </p:txBody>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4221" y="4295202"/>
            <a:ext cx="656528" cy="656528"/>
          </a:xfrm>
          <a:prstGeom prst="rect">
            <a:avLst/>
          </a:prstGeom>
        </p:spPr>
      </p:pic>
      <p:sp>
        <p:nvSpPr>
          <p:cNvPr id="17" name="TextBox 16"/>
          <p:cNvSpPr txBox="1"/>
          <p:nvPr/>
        </p:nvSpPr>
        <p:spPr>
          <a:xfrm>
            <a:off x="8832749" y="5385430"/>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effectLst/>
                <a:uLnTx/>
                <a:uFillTx/>
                <a:latin typeface="Century Gothic"/>
                <a:ea typeface="+mn-ea"/>
                <a:cs typeface="+mn-cs"/>
              </a:rPr>
              <a:t>Yes, but </a:t>
            </a:r>
            <a:r>
              <a:rPr lang="en-US" sz="2000" dirty="0"/>
              <a:t>it’s difficult!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 </a:t>
            </a:r>
          </a:p>
        </p:txBody>
      </p:sp>
      <p:sp>
        <p:nvSpPr>
          <p:cNvPr id="18" name="TextBox 17"/>
          <p:cNvSpPr txBox="1"/>
          <p:nvPr/>
        </p:nvSpPr>
        <p:spPr>
          <a:xfrm>
            <a:off x="0" y="5510128"/>
            <a:ext cx="482398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entury Gothic"/>
                <a:ea typeface="+mn-ea"/>
                <a:cs typeface="+mn-cs"/>
              </a:rPr>
              <a:t>______________________________</a:t>
            </a:r>
            <a:endParaRPr kumimoji="0" lang="en-US" sz="2000" b="0" i="0" u="none" strike="noStrike" kern="1200" cap="none" spc="0" normalizeH="0" baseline="0" noProof="0" dirty="0">
              <a:ln>
                <a:noFill/>
              </a:ln>
              <a:effectLst/>
              <a:uLnTx/>
              <a:uFillTx/>
              <a:latin typeface="Century Gothic"/>
              <a:ea typeface="+mn-ea"/>
              <a:cs typeface="+mn-cs"/>
            </a:endParaRPr>
          </a:p>
        </p:txBody>
      </p:sp>
      <p:sp>
        <p:nvSpPr>
          <p:cNvPr id="4" name="TextBox 3"/>
          <p:cNvSpPr txBox="1"/>
          <p:nvPr/>
        </p:nvSpPr>
        <p:spPr>
          <a:xfrm>
            <a:off x="842289" y="5385430"/>
            <a:ext cx="3084286" cy="400110"/>
          </a:xfrm>
          <a:prstGeom prst="rect">
            <a:avLst/>
          </a:prstGeom>
          <a:noFill/>
        </p:spPr>
        <p:txBody>
          <a:bodyPr wrap="square" rtlCol="0">
            <a:spAutoFit/>
          </a:bodyPr>
          <a:lstStyle/>
          <a:p>
            <a:r>
              <a:rPr lang="en-GB" sz="2000" i="1" dirty="0"/>
              <a:t>¡No, no </a:t>
            </a:r>
            <a:r>
              <a:rPr lang="en-GB" sz="2000" i="1" dirty="0" err="1"/>
              <a:t>puedo</a:t>
            </a:r>
            <a:r>
              <a:rPr lang="en-GB" sz="2000" i="1" dirty="0"/>
              <a:t>!</a:t>
            </a:r>
          </a:p>
        </p:txBody>
      </p:sp>
      <p:sp>
        <p:nvSpPr>
          <p:cNvPr id="7" name="Oval 6"/>
          <p:cNvSpPr/>
          <p:nvPr/>
        </p:nvSpPr>
        <p:spPr>
          <a:xfrm>
            <a:off x="6493745" y="5197465"/>
            <a:ext cx="2082090" cy="712773"/>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12260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53" grpId="0" animBg="1"/>
      <p:bldP spid="54" grpId="0"/>
      <p:bldP spid="59" grpId="0"/>
      <p:bldP spid="2" grpId="0" animBg="1"/>
      <p:bldP spid="86" grpId="0"/>
      <p:bldP spid="10" grpId="0"/>
      <p:bldP spid="15" grpId="0" animBg="1"/>
      <p:bldP spid="17" grpId="0"/>
      <p:bldP spid="18" grpId="0"/>
      <p:bldP spid="4" grpId="0"/>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176731" y="160837"/>
            <a:ext cx="19613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effectLst/>
                <a:uLnTx/>
                <a:uFillTx/>
                <a:latin typeface="Century Gothic" panose="020B0502020202020204" pitchFamily="34" charset="0"/>
                <a:ea typeface="+mn-ea"/>
                <a:cs typeface="+mn-cs"/>
              </a:rPr>
              <a:t>Estudiante</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 A  </a:t>
            </a:r>
          </a:p>
        </p:txBody>
      </p:sp>
      <p:sp>
        <p:nvSpPr>
          <p:cNvPr id="41"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a:ea typeface="+mn-ea"/>
                <a:cs typeface="+mn-cs"/>
              </a:rPr>
              <a:t> / escuchar</a:t>
            </a:r>
            <a:endParaRPr kumimoji="0" lang="x-none"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3598" y="399147"/>
            <a:ext cx="2521671" cy="400585"/>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533420" y="390662"/>
            <a:ext cx="2716292" cy="463920"/>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2610501680"/>
              </p:ext>
            </p:extLst>
          </p:nvPr>
        </p:nvGraphicFramePr>
        <p:xfrm>
          <a:off x="5449572" y="1168402"/>
          <a:ext cx="6336029" cy="4978400"/>
        </p:xfrm>
        <a:graphic>
          <a:graphicData uri="http://schemas.openxmlformats.org/drawingml/2006/table">
            <a:tbl>
              <a:tblPr firstRow="1" bandRow="1">
                <a:tableStyleId>{5DA37D80-6434-44D0-A028-1B22A696006F}</a:tableStyleId>
              </a:tblPr>
              <a:tblGrid>
                <a:gridCol w="414199">
                  <a:extLst>
                    <a:ext uri="{9D8B030D-6E8A-4147-A177-3AD203B41FA5}">
                      <a16:colId xmlns:a16="http://schemas.microsoft.com/office/drawing/2014/main" val="20000"/>
                    </a:ext>
                  </a:extLst>
                </a:gridCol>
                <a:gridCol w="2844800">
                  <a:extLst>
                    <a:ext uri="{9D8B030D-6E8A-4147-A177-3AD203B41FA5}">
                      <a16:colId xmlns:a16="http://schemas.microsoft.com/office/drawing/2014/main" val="20001"/>
                    </a:ext>
                  </a:extLst>
                </a:gridCol>
                <a:gridCol w="3077030">
                  <a:extLst>
                    <a:ext uri="{9D8B030D-6E8A-4147-A177-3AD203B41FA5}">
                      <a16:colId xmlns:a16="http://schemas.microsoft.com/office/drawing/2014/main" val="20002"/>
                    </a:ext>
                  </a:extLst>
                </a:gridCol>
              </a:tblGrid>
              <a:tr h="711200">
                <a:tc>
                  <a:txBody>
                    <a:bodyPr/>
                    <a:lstStyle/>
                    <a:p>
                      <a:pPr algn="ctr"/>
                      <a:endParaRPr lang="en-US" sz="2000" dirty="0">
                        <a:solidFill>
                          <a:srgbClr val="002060"/>
                        </a:solidFill>
                      </a:endParaRPr>
                    </a:p>
                  </a:txBody>
                  <a:tcPr anchor="ctr"/>
                </a:tc>
                <a:tc>
                  <a:txBody>
                    <a:bodyPr/>
                    <a:lstStyle/>
                    <a:p>
                      <a:pPr algn="ctr"/>
                      <a:r>
                        <a:rPr lang="en-GB" sz="2000">
                          <a:solidFill>
                            <a:schemeClr val="tx1"/>
                          </a:solidFill>
                        </a:rPr>
                        <a:t>Lucía </a:t>
                      </a:r>
                    </a:p>
                    <a:p>
                      <a:pPr algn="ctr"/>
                      <a:r>
                        <a:rPr lang="en-GB" sz="2000" b="0">
                          <a:solidFill>
                            <a:schemeClr val="tx1"/>
                          </a:solidFill>
                        </a:rPr>
                        <a:t>(one</a:t>
                      </a:r>
                      <a:r>
                        <a:rPr lang="en-GB" sz="2000" b="0" baseline="0">
                          <a:solidFill>
                            <a:schemeClr val="tx1"/>
                          </a:solidFill>
                        </a:rPr>
                        <a:t> ‘you’)</a:t>
                      </a:r>
                      <a:endParaRPr lang="en-GB" sz="2000">
                        <a:solidFill>
                          <a:schemeClr val="tx1"/>
                        </a:solidFill>
                      </a:endParaRPr>
                    </a:p>
                  </a:txBody>
                  <a:tcPr anchor="ctr"/>
                </a:tc>
                <a:tc>
                  <a:txBody>
                    <a:bodyPr/>
                    <a:lstStyle/>
                    <a:p>
                      <a:pPr algn="ctr"/>
                      <a:r>
                        <a:rPr lang="en-GB" sz="2000" b="1" dirty="0">
                          <a:solidFill>
                            <a:schemeClr val="tx1"/>
                          </a:solidFill>
                        </a:rPr>
                        <a:t>Daniel</a:t>
                      </a:r>
                      <a:r>
                        <a:rPr lang="en-GB" sz="2000" b="1" baseline="0" dirty="0">
                          <a:solidFill>
                            <a:schemeClr val="tx1"/>
                          </a:solidFill>
                        </a:rPr>
                        <a:t> y Ana</a:t>
                      </a:r>
                    </a:p>
                    <a:p>
                      <a:pPr algn="ctr"/>
                      <a:r>
                        <a:rPr lang="en-GB" sz="2000" b="0" baseline="0" dirty="0">
                          <a:solidFill>
                            <a:schemeClr val="tx1"/>
                          </a:solidFill>
                        </a:rPr>
                        <a:t>(more than one ‘you’)</a:t>
                      </a:r>
                      <a:endParaRPr lang="en-US" sz="2000" b="0" dirty="0">
                        <a:solidFill>
                          <a:schemeClr val="tx1"/>
                        </a:solidFill>
                      </a:endParaRPr>
                    </a:p>
                  </a:txBody>
                  <a:tcPr anchor="ctr"/>
                </a:tc>
                <a:extLst>
                  <a:ext uri="{0D108BD9-81ED-4DB2-BD59-A6C34878D82A}">
                    <a16:rowId xmlns:a16="http://schemas.microsoft.com/office/drawing/2014/main" val="10000"/>
                  </a:ext>
                </a:extLst>
              </a:tr>
              <a:tr h="711200">
                <a:tc>
                  <a:txBody>
                    <a:bodyPr/>
                    <a:lstStyle/>
                    <a:p>
                      <a:pPr algn="ctr"/>
                      <a:r>
                        <a:rPr lang="en-US" sz="2000" dirty="0">
                          <a:solidFill>
                            <a:srgbClr val="002060"/>
                          </a:solidFill>
                        </a:rPr>
                        <a:t>1</a:t>
                      </a:r>
                      <a:endParaRPr lang="en-US" sz="20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1"/>
                  </a:ext>
                </a:extLst>
              </a:tr>
              <a:tr h="711200">
                <a:tc>
                  <a:txBody>
                    <a:bodyPr/>
                    <a:lstStyle/>
                    <a:p>
                      <a:pPr algn="ctr"/>
                      <a:r>
                        <a:rPr lang="en-US" sz="2000" dirty="0">
                          <a:solidFill>
                            <a:srgbClr val="002060"/>
                          </a:solidFill>
                        </a:rPr>
                        <a:t>2</a:t>
                      </a:r>
                      <a:endParaRPr lang="en-US" sz="2000" b="1" dirty="0">
                        <a:solidFill>
                          <a:srgbClr val="002060"/>
                        </a:solidFill>
                      </a:endParaRPr>
                    </a:p>
                  </a:txBody>
                  <a:tcPr anchor="ctr"/>
                </a:tc>
                <a:tc>
                  <a:txBody>
                    <a:bodyPr/>
                    <a:lstStyle/>
                    <a:p>
                      <a:pPr algn="ctr"/>
                      <a:endParaRPr lang="en-US" sz="2400" dirty="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2"/>
                  </a:ext>
                </a:extLst>
              </a:tr>
              <a:tr h="711200">
                <a:tc>
                  <a:txBody>
                    <a:bodyPr/>
                    <a:lstStyle/>
                    <a:p>
                      <a:pPr algn="ctr"/>
                      <a:r>
                        <a:rPr lang="en-US" sz="2000" dirty="0">
                          <a:solidFill>
                            <a:srgbClr val="002060"/>
                          </a:solidFill>
                        </a:rPr>
                        <a:t>3</a:t>
                      </a:r>
                      <a:endParaRPr lang="en-US" sz="20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3"/>
                  </a:ext>
                </a:extLst>
              </a:tr>
              <a:tr h="711200">
                <a:tc>
                  <a:txBody>
                    <a:bodyPr/>
                    <a:lstStyle/>
                    <a:p>
                      <a:pPr algn="ctr"/>
                      <a:r>
                        <a:rPr lang="en-US" sz="2000" dirty="0">
                          <a:solidFill>
                            <a:srgbClr val="002060"/>
                          </a:solidFill>
                        </a:rPr>
                        <a:t>4</a:t>
                      </a:r>
                      <a:endParaRPr lang="en-US" sz="20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4"/>
                  </a:ext>
                </a:extLst>
              </a:tr>
              <a:tr h="711200">
                <a:tc>
                  <a:txBody>
                    <a:bodyPr/>
                    <a:lstStyle/>
                    <a:p>
                      <a:pPr algn="ctr"/>
                      <a:r>
                        <a:rPr lang="en-US" sz="2000" dirty="0">
                          <a:solidFill>
                            <a:srgbClr val="002060"/>
                          </a:solidFill>
                        </a:rPr>
                        <a:t>5</a:t>
                      </a:r>
                      <a:endParaRPr lang="en-US" sz="20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5"/>
                  </a:ext>
                </a:extLst>
              </a:tr>
              <a:tr h="711200">
                <a:tc>
                  <a:txBody>
                    <a:bodyPr/>
                    <a:lstStyle/>
                    <a:p>
                      <a:pPr algn="ctr"/>
                      <a:r>
                        <a:rPr lang="en-US" sz="2000" dirty="0">
                          <a:solidFill>
                            <a:srgbClr val="002060"/>
                          </a:solidFill>
                        </a:rPr>
                        <a:t>6</a:t>
                      </a:r>
                      <a:endParaRPr lang="en-US" sz="2000" b="1" dirty="0">
                        <a:solidFill>
                          <a:srgbClr val="002060"/>
                        </a:solidFill>
                      </a:endParaRPr>
                    </a:p>
                  </a:txBody>
                  <a:tcPr anchor="ctr"/>
                </a:tc>
                <a:tc>
                  <a:txBody>
                    <a:bodyPr/>
                    <a:lstStyle/>
                    <a:p>
                      <a:pPr algn="ctr"/>
                      <a:endParaRPr lang="en-US" sz="2400">
                        <a:solidFill>
                          <a:srgbClr val="002060"/>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6"/>
                  </a:ext>
                </a:extLst>
              </a:tr>
            </a:tbl>
          </a:graphicData>
        </a:graphic>
      </p:graphicFrame>
      <p:pic>
        <p:nvPicPr>
          <p:cNvPr id="10" name="Picture 2" descr="cartoon - Clip Art Library">
            <a:extLst>
              <a:ext uri="{FF2B5EF4-FFF2-40B4-BE49-F238E27FC236}">
                <a16:creationId xmlns:a16="http://schemas.microsoft.com/office/drawing/2014/main" id="{150E4A4B-AE1B-0B4E-8122-B1F5178A4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5567" y="146038"/>
            <a:ext cx="881162" cy="12347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4" descr="exercise.jpeg">
            <a:extLst>
              <a:ext uri="{FF2B5EF4-FFF2-40B4-BE49-F238E27FC236}">
                <a16:creationId xmlns:a16="http://schemas.microsoft.com/office/drawing/2014/main" id="{D5C846D7-493B-4D44-8C6E-F795263B61F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16294" y="93823"/>
            <a:ext cx="930410" cy="1234750"/>
          </a:xfrm>
          <a:prstGeom prst="rect">
            <a:avLst/>
          </a:prstGeom>
        </p:spPr>
      </p:pic>
      <p:sp>
        <p:nvSpPr>
          <p:cNvPr id="36" name="TextBox 35">
            <a:extLst>
              <a:ext uri="{FF2B5EF4-FFF2-40B4-BE49-F238E27FC236}">
                <a16:creationId xmlns:a16="http://schemas.microsoft.com/office/drawing/2014/main" id="{CED789AC-206B-744A-A7AD-3415F331E9C4}"/>
              </a:ext>
            </a:extLst>
          </p:cNvPr>
          <p:cNvSpPr txBox="1"/>
          <p:nvPr/>
        </p:nvSpPr>
        <p:spPr>
          <a:xfrm>
            <a:off x="5739494" y="2063820"/>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No, </a:t>
            </a:r>
            <a:r>
              <a:rPr lang="en-US" sz="2000" dirty="0">
                <a:latin typeface="Century Gothic"/>
              </a:rPr>
              <a:t>I’m too hot</a:t>
            </a:r>
            <a:r>
              <a:rPr kumimoji="0" lang="en-US" sz="2000" b="0" i="0" u="none" strike="noStrike" kern="1200" cap="none" spc="0" normalizeH="0" noProof="0" dirty="0">
                <a:ln>
                  <a:noFill/>
                </a:ln>
                <a:effectLst/>
                <a:uLnTx/>
                <a:uFillTx/>
                <a:latin typeface="Century Gothic"/>
                <a:ea typeface="+mn-ea"/>
                <a:cs typeface="+mn-cs"/>
              </a:rPr>
              <a:t>!</a:t>
            </a:r>
            <a:endParaRPr kumimoji="0" lang="en-US" sz="2000" b="0" i="0" u="none" strike="noStrike" kern="1200" cap="none" spc="0" normalizeH="0" baseline="0" noProof="0" dirty="0">
              <a:ln>
                <a:noFill/>
              </a:ln>
              <a:effectLst/>
              <a:uLnTx/>
              <a:uFillTx/>
              <a:latin typeface="Century Gothic"/>
              <a:ea typeface="+mn-ea"/>
              <a:cs typeface="+mn-cs"/>
            </a:endParaRPr>
          </a:p>
        </p:txBody>
      </p:sp>
      <p:sp>
        <p:nvSpPr>
          <p:cNvPr id="37" name="TextBox 36">
            <a:extLst>
              <a:ext uri="{FF2B5EF4-FFF2-40B4-BE49-F238E27FC236}">
                <a16:creationId xmlns:a16="http://schemas.microsoft.com/office/drawing/2014/main" id="{4111E320-64C8-124B-8B97-54711CFF397B}"/>
              </a:ext>
            </a:extLst>
          </p:cNvPr>
          <p:cNvSpPr txBox="1"/>
          <p:nvPr/>
        </p:nvSpPr>
        <p:spPr>
          <a:xfrm>
            <a:off x="8709813" y="1929161"/>
            <a:ext cx="2776246" cy="1015663"/>
          </a:xfrm>
          <a:prstGeom prst="rect">
            <a:avLst/>
          </a:prstGeom>
          <a:noFill/>
        </p:spPr>
        <p:txBody>
          <a:bodyPr wrap="square" rtlCol="0">
            <a:spAutoFit/>
          </a:bodyPr>
          <a:lstStyle/>
          <a:p>
            <a:pPr algn="ctr"/>
            <a:r>
              <a:rPr kumimoji="0" lang="en-US" sz="2000" b="0" i="0" u="none" strike="noStrike" kern="1200" cap="none" spc="0" normalizeH="0" baseline="0" noProof="0" dirty="0">
                <a:ln>
                  <a:noFill/>
                </a:ln>
                <a:effectLst/>
                <a:uLnTx/>
                <a:uFillTx/>
                <a:latin typeface="Century Gothic"/>
                <a:ea typeface="+mn-ea"/>
                <a:cs typeface="+mn-cs"/>
              </a:rPr>
              <a:t>Yes, </a:t>
            </a:r>
            <a:r>
              <a:rPr lang="en-US" sz="2000">
                <a:latin typeface="Century Gothic"/>
              </a:rPr>
              <a:t>we practise </a:t>
            </a:r>
            <a:r>
              <a:rPr lang="en-US" sz="2000" dirty="0">
                <a:latin typeface="Century Gothic"/>
              </a:rPr>
              <a:t>this exercise at home</a:t>
            </a:r>
            <a:r>
              <a:rPr lang="en-US" sz="2000"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 </a:t>
            </a:r>
          </a:p>
        </p:txBody>
      </p:sp>
      <p:sp>
        <p:nvSpPr>
          <p:cNvPr id="38" name="TextBox 37">
            <a:extLst>
              <a:ext uri="{FF2B5EF4-FFF2-40B4-BE49-F238E27FC236}">
                <a16:creationId xmlns:a16="http://schemas.microsoft.com/office/drawing/2014/main" id="{F4265950-F0C5-1641-B7C4-3ED029FA25B7}"/>
              </a:ext>
            </a:extLst>
          </p:cNvPr>
          <p:cNvSpPr txBox="1"/>
          <p:nvPr/>
        </p:nvSpPr>
        <p:spPr>
          <a:xfrm>
            <a:off x="5776148" y="2718409"/>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No, I</a:t>
            </a:r>
            <a:r>
              <a:rPr kumimoji="0" lang="en-US" sz="2000" b="0" i="0" u="none" strike="noStrike" kern="1200" cap="none" spc="0" normalizeH="0" noProof="0" dirty="0">
                <a:ln>
                  <a:noFill/>
                </a:ln>
                <a:effectLst/>
                <a:uLnTx/>
                <a:uFillTx/>
                <a:latin typeface="Century Gothic"/>
                <a:ea typeface="+mn-ea"/>
                <a:cs typeface="+mn-cs"/>
              </a:rPr>
              <a:t> can’t!</a:t>
            </a:r>
            <a:endParaRPr kumimoji="0" lang="en-US" sz="2000" b="0" i="0" u="none" strike="noStrike" kern="1200" cap="none" spc="0" normalizeH="0" baseline="0" noProof="0" dirty="0">
              <a:ln>
                <a:noFill/>
              </a:ln>
              <a:effectLst/>
              <a:uLnTx/>
              <a:uFillTx/>
              <a:latin typeface="Century Gothic"/>
              <a:ea typeface="+mn-ea"/>
              <a:cs typeface="+mn-cs"/>
            </a:endParaRPr>
          </a:p>
        </p:txBody>
      </p:sp>
      <p:sp>
        <p:nvSpPr>
          <p:cNvPr id="39" name="TextBox 38">
            <a:extLst>
              <a:ext uri="{FF2B5EF4-FFF2-40B4-BE49-F238E27FC236}">
                <a16:creationId xmlns:a16="http://schemas.microsoft.com/office/drawing/2014/main" id="{52904DC6-808E-0449-B094-FBD1BA9722CB}"/>
              </a:ext>
            </a:extLst>
          </p:cNvPr>
          <p:cNvSpPr txBox="1"/>
          <p:nvPr/>
        </p:nvSpPr>
        <p:spPr>
          <a:xfrm>
            <a:off x="8805662" y="2706468"/>
            <a:ext cx="2776246" cy="400110"/>
          </a:xfrm>
          <a:prstGeom prst="rect">
            <a:avLst/>
          </a:prstGeom>
          <a:noFill/>
        </p:spPr>
        <p:txBody>
          <a:bodyPr wrap="square" rtlCol="0">
            <a:spAutoFit/>
          </a:bodyPr>
          <a:lstStyle/>
          <a:p>
            <a:pPr algn="ctr"/>
            <a:r>
              <a:rPr kumimoji="0" lang="en-US" sz="2000" b="0" i="0" u="none" strike="noStrike" kern="1200" cap="none" spc="0" normalizeH="0" baseline="0" noProof="0" dirty="0">
                <a:ln>
                  <a:noFill/>
                </a:ln>
                <a:effectLst/>
                <a:uLnTx/>
                <a:uFillTx/>
                <a:latin typeface="Century Gothic"/>
                <a:ea typeface="+mn-ea"/>
                <a:cs typeface="+mn-cs"/>
              </a:rPr>
              <a:t>Yes, </a:t>
            </a:r>
            <a:r>
              <a:rPr lang="en-US" sz="2000" dirty="0">
                <a:latin typeface="Century Gothic"/>
              </a:rPr>
              <a:t>we </a:t>
            </a:r>
            <a:r>
              <a:rPr kumimoji="0" lang="en-US" sz="2000" b="0" i="0" u="none" strike="noStrike" kern="1200" cap="none" spc="0" normalizeH="0" baseline="0" noProof="0" dirty="0">
                <a:ln>
                  <a:noFill/>
                </a:ln>
                <a:effectLst/>
                <a:uLnTx/>
                <a:uFillTx/>
                <a:latin typeface="Century Gothic"/>
                <a:ea typeface="+mn-ea"/>
                <a:cs typeface="+mn-cs"/>
              </a:rPr>
              <a:t>can do it</a:t>
            </a:r>
            <a:r>
              <a:rPr lang="en-US" sz="2000" dirty="0"/>
              <a:t>!</a:t>
            </a:r>
          </a:p>
        </p:txBody>
      </p:sp>
      <p:sp>
        <p:nvSpPr>
          <p:cNvPr id="40" name="TextBox 39">
            <a:extLst>
              <a:ext uri="{FF2B5EF4-FFF2-40B4-BE49-F238E27FC236}">
                <a16:creationId xmlns:a16="http://schemas.microsoft.com/office/drawing/2014/main" id="{461B83FF-7131-334B-9001-61652DB5D9C8}"/>
              </a:ext>
            </a:extLst>
          </p:cNvPr>
          <p:cNvSpPr txBox="1"/>
          <p:nvPr/>
        </p:nvSpPr>
        <p:spPr>
          <a:xfrm>
            <a:off x="5776147" y="3434545"/>
            <a:ext cx="29336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No, I</a:t>
            </a:r>
            <a:r>
              <a:rPr kumimoji="0" lang="en-US" sz="2000" b="0" i="0" u="none" strike="noStrike" kern="1200" cap="none" spc="0" normalizeH="0" noProof="0" dirty="0">
                <a:ln>
                  <a:noFill/>
                </a:ln>
                <a:effectLst/>
                <a:uLnTx/>
                <a:uFillTx/>
                <a:latin typeface="Century Gothic"/>
                <a:ea typeface="+mn-ea"/>
                <a:cs typeface="+mn-cs"/>
              </a:rPr>
              <a:t> am not in shape!</a:t>
            </a:r>
            <a:endParaRPr kumimoji="0" lang="en-US" sz="2000" b="0" i="0" u="none" strike="noStrike" kern="1200" cap="none" spc="0" normalizeH="0" baseline="0" noProof="0" dirty="0">
              <a:ln>
                <a:noFill/>
              </a:ln>
              <a:effectLst/>
              <a:uLnTx/>
              <a:uFillTx/>
              <a:latin typeface="Century Gothic"/>
              <a:ea typeface="+mn-ea"/>
              <a:cs typeface="+mn-cs"/>
            </a:endParaRPr>
          </a:p>
        </p:txBody>
      </p:sp>
      <p:sp>
        <p:nvSpPr>
          <p:cNvPr id="43" name="TextBox 42">
            <a:extLst>
              <a:ext uri="{FF2B5EF4-FFF2-40B4-BE49-F238E27FC236}">
                <a16:creationId xmlns:a16="http://schemas.microsoft.com/office/drawing/2014/main" id="{CF7707A0-3147-8544-B869-63A236BDCB35}"/>
              </a:ext>
            </a:extLst>
          </p:cNvPr>
          <p:cNvSpPr txBox="1"/>
          <p:nvPr/>
        </p:nvSpPr>
        <p:spPr>
          <a:xfrm>
            <a:off x="8805662" y="3434545"/>
            <a:ext cx="2776246" cy="400110"/>
          </a:xfrm>
          <a:prstGeom prst="rect">
            <a:avLst/>
          </a:prstGeom>
          <a:noFill/>
        </p:spPr>
        <p:txBody>
          <a:bodyPr wrap="square" rtlCol="0">
            <a:spAutoFit/>
          </a:bodyPr>
          <a:lstStyle/>
          <a:p>
            <a:pPr algn="ctr"/>
            <a:r>
              <a:rPr kumimoji="0" lang="en-US" sz="2000" b="0" i="0" u="none" strike="noStrike" kern="1200" cap="none" spc="0" normalizeH="0" baseline="0" noProof="0" dirty="0">
                <a:ln>
                  <a:noFill/>
                </a:ln>
                <a:effectLst/>
                <a:uLnTx/>
                <a:uFillTx/>
                <a:latin typeface="Century Gothic"/>
                <a:ea typeface="+mn-ea"/>
                <a:cs typeface="+mn-cs"/>
              </a:rPr>
              <a:t>Yes, it’s fun</a:t>
            </a:r>
            <a:r>
              <a:rPr lang="en-US" sz="2000" dirty="0"/>
              <a:t>!</a:t>
            </a:r>
          </a:p>
        </p:txBody>
      </p:sp>
      <p:sp>
        <p:nvSpPr>
          <p:cNvPr id="44" name="TextBox 43">
            <a:extLst>
              <a:ext uri="{FF2B5EF4-FFF2-40B4-BE49-F238E27FC236}">
                <a16:creationId xmlns:a16="http://schemas.microsoft.com/office/drawing/2014/main" id="{9E2C8EA5-259C-EA49-8B99-820571D7CD09}"/>
              </a:ext>
            </a:extLst>
          </p:cNvPr>
          <p:cNvSpPr txBox="1"/>
          <p:nvPr/>
        </p:nvSpPr>
        <p:spPr>
          <a:xfrm>
            <a:off x="5795232" y="4043939"/>
            <a:ext cx="27724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Yes, I </a:t>
            </a:r>
            <a:r>
              <a:rPr kumimoji="0" lang="en-US" sz="2000" b="0" i="0" u="none" strike="noStrike" kern="1200" cap="none" spc="0" normalizeH="0" baseline="0" noProof="0">
                <a:ln>
                  <a:noFill/>
                </a:ln>
                <a:effectLst/>
                <a:uLnTx/>
                <a:uFillTx/>
                <a:latin typeface="Century Gothic"/>
                <a:ea typeface="+mn-ea"/>
                <a:cs typeface="+mn-cs"/>
              </a:rPr>
              <a:t>love the</a:t>
            </a:r>
            <a:r>
              <a:rPr kumimoji="0" lang="en-US" sz="2000" b="0" i="0" u="none" strike="noStrike" kern="1200" cap="none" spc="0" normalizeH="0" noProof="0">
                <a:ln>
                  <a:noFill/>
                </a:ln>
                <a:effectLst/>
                <a:uLnTx/>
                <a:uFillTx/>
                <a:latin typeface="Century Gothic"/>
                <a:ea typeface="+mn-ea"/>
                <a:cs typeface="+mn-cs"/>
              </a:rPr>
              <a:t> music here!</a:t>
            </a:r>
            <a:endParaRPr kumimoji="0" lang="en-US" sz="2000" b="0" i="0" u="none" strike="noStrike" kern="1200" cap="none" spc="0" normalizeH="0" baseline="0" noProof="0" dirty="0">
              <a:ln>
                <a:noFill/>
              </a:ln>
              <a:effectLst/>
              <a:uLnTx/>
              <a:uFillTx/>
              <a:latin typeface="Century Gothic"/>
              <a:ea typeface="+mn-ea"/>
              <a:cs typeface="+mn-cs"/>
            </a:endParaRPr>
          </a:p>
        </p:txBody>
      </p:sp>
      <p:sp>
        <p:nvSpPr>
          <p:cNvPr id="45" name="TextBox 44">
            <a:extLst>
              <a:ext uri="{FF2B5EF4-FFF2-40B4-BE49-F238E27FC236}">
                <a16:creationId xmlns:a16="http://schemas.microsoft.com/office/drawing/2014/main" id="{0B7E1D6A-ED98-FB44-A2C8-859D78A908BF}"/>
              </a:ext>
            </a:extLst>
          </p:cNvPr>
          <p:cNvSpPr txBox="1"/>
          <p:nvPr/>
        </p:nvSpPr>
        <p:spPr>
          <a:xfrm>
            <a:off x="8709813" y="4125039"/>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effectLst/>
                <a:uLnTx/>
                <a:uFillTx/>
                <a:latin typeface="Century Gothic"/>
                <a:ea typeface="+mn-ea"/>
                <a:cs typeface="+mn-cs"/>
              </a:rPr>
              <a:t>No, it’s </a:t>
            </a:r>
            <a:r>
              <a:rPr kumimoji="0" lang="en-US" sz="2000" b="0" i="0" u="none" strike="noStrike" kern="1200" cap="none" spc="0" normalizeH="0" baseline="0" noProof="0">
                <a:ln>
                  <a:noFill/>
                </a:ln>
                <a:effectLst/>
                <a:uLnTx/>
                <a:uFillTx/>
                <a:latin typeface="Century Gothic"/>
                <a:ea typeface="+mn-ea"/>
                <a:cs typeface="+mn-cs"/>
              </a:rPr>
              <a:t>too fast</a:t>
            </a:r>
            <a:r>
              <a:rPr lang="en-US" sz="2000"/>
              <a:t>!</a:t>
            </a: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 </a:t>
            </a:r>
          </a:p>
        </p:txBody>
      </p:sp>
      <p:sp>
        <p:nvSpPr>
          <p:cNvPr id="46" name="TextBox 45">
            <a:extLst>
              <a:ext uri="{FF2B5EF4-FFF2-40B4-BE49-F238E27FC236}">
                <a16:creationId xmlns:a16="http://schemas.microsoft.com/office/drawing/2014/main" id="{7110F546-2507-3C47-A324-F51577A7D820}"/>
              </a:ext>
            </a:extLst>
          </p:cNvPr>
          <p:cNvSpPr txBox="1"/>
          <p:nvPr/>
        </p:nvSpPr>
        <p:spPr>
          <a:xfrm>
            <a:off x="8805662" y="4871631"/>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Yes, but it’s difficult</a:t>
            </a:r>
            <a:r>
              <a:rPr kumimoji="0" lang="en-US" sz="2000" b="0" i="0" u="none" strike="noStrike" kern="1200" cap="none" spc="0" normalizeH="0" noProof="0" dirty="0">
                <a:ln>
                  <a:noFill/>
                </a:ln>
                <a:effectLst/>
                <a:uLnTx/>
                <a:uFillTx/>
                <a:latin typeface="Century Gothic"/>
                <a:ea typeface="+mn-ea"/>
                <a:cs typeface="+mn-cs"/>
              </a:rPr>
              <a:t>!</a:t>
            </a:r>
            <a:endParaRPr kumimoji="0" lang="en-US" sz="2000" b="0" i="0" u="none" strike="noStrike" kern="1200" cap="none" spc="0" normalizeH="0" baseline="0" noProof="0" dirty="0">
              <a:ln>
                <a:noFill/>
              </a:ln>
              <a:effectLst/>
              <a:uLnTx/>
              <a:uFillTx/>
              <a:latin typeface="Century Gothic"/>
              <a:ea typeface="+mn-ea"/>
              <a:cs typeface="+mn-cs"/>
            </a:endParaRPr>
          </a:p>
        </p:txBody>
      </p:sp>
      <p:sp>
        <p:nvSpPr>
          <p:cNvPr id="47" name="TextBox 46">
            <a:extLst>
              <a:ext uri="{FF2B5EF4-FFF2-40B4-BE49-F238E27FC236}">
                <a16:creationId xmlns:a16="http://schemas.microsoft.com/office/drawing/2014/main" id="{6BB33A22-0210-2341-ABC2-8C7A423501CE}"/>
              </a:ext>
            </a:extLst>
          </p:cNvPr>
          <p:cNvSpPr txBox="1"/>
          <p:nvPr/>
        </p:nvSpPr>
        <p:spPr>
          <a:xfrm>
            <a:off x="5739494" y="4917798"/>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effectLst/>
                <a:uLnTx/>
                <a:uFillTx/>
                <a:latin typeface="Century Gothic"/>
                <a:ea typeface="+mn-ea"/>
                <a:cs typeface="+mn-cs"/>
              </a:rPr>
              <a:t>No, I</a:t>
            </a:r>
            <a:r>
              <a:rPr lang="en-US" sz="2000" dirty="0">
                <a:latin typeface="Century Gothic"/>
              </a:rPr>
              <a:t>’m tired</a:t>
            </a:r>
            <a:r>
              <a:rPr lang="en-US" sz="2000"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 </a:t>
            </a:r>
          </a:p>
        </p:txBody>
      </p:sp>
      <p:sp>
        <p:nvSpPr>
          <p:cNvPr id="48" name="TextBox 47">
            <a:extLst>
              <a:ext uri="{FF2B5EF4-FFF2-40B4-BE49-F238E27FC236}">
                <a16:creationId xmlns:a16="http://schemas.microsoft.com/office/drawing/2014/main" id="{19FC1145-C77A-9D4D-BCF6-179320268933}"/>
              </a:ext>
            </a:extLst>
          </p:cNvPr>
          <p:cNvSpPr txBox="1"/>
          <p:nvPr/>
        </p:nvSpPr>
        <p:spPr>
          <a:xfrm>
            <a:off x="5776148" y="5581417"/>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No, I</a:t>
            </a:r>
            <a:r>
              <a:rPr kumimoji="0" lang="en-US" sz="2000" b="0" i="0" u="none" strike="noStrike" kern="1200" cap="none" spc="0" normalizeH="0" noProof="0" dirty="0">
                <a:ln>
                  <a:noFill/>
                </a:ln>
                <a:effectLst/>
                <a:uLnTx/>
                <a:uFillTx/>
                <a:latin typeface="Century Gothic"/>
                <a:ea typeface="+mn-ea"/>
                <a:cs typeface="+mn-cs"/>
              </a:rPr>
              <a:t> can’t!</a:t>
            </a:r>
            <a:endParaRPr kumimoji="0" lang="en-US" sz="2000" b="0" i="0" u="none" strike="noStrike" kern="1200" cap="none" spc="0" normalizeH="0" baseline="0" noProof="0" dirty="0">
              <a:ln>
                <a:noFill/>
              </a:ln>
              <a:effectLst/>
              <a:uLnTx/>
              <a:uFillTx/>
              <a:latin typeface="Century Gothic"/>
              <a:ea typeface="+mn-ea"/>
              <a:cs typeface="+mn-cs"/>
            </a:endParaRPr>
          </a:p>
        </p:txBody>
      </p:sp>
      <p:sp>
        <p:nvSpPr>
          <p:cNvPr id="49" name="TextBox 48">
            <a:extLst>
              <a:ext uri="{FF2B5EF4-FFF2-40B4-BE49-F238E27FC236}">
                <a16:creationId xmlns:a16="http://schemas.microsoft.com/office/drawing/2014/main" id="{AD18CCD5-6C61-F743-9DF0-6E31315DD6BF}"/>
              </a:ext>
            </a:extLst>
          </p:cNvPr>
          <p:cNvSpPr txBox="1"/>
          <p:nvPr/>
        </p:nvSpPr>
        <p:spPr>
          <a:xfrm>
            <a:off x="8709813" y="5556543"/>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effectLst/>
                <a:uLnTx/>
                <a:uFillTx/>
                <a:latin typeface="Century Gothic"/>
                <a:ea typeface="+mn-ea"/>
                <a:cs typeface="+mn-cs"/>
              </a:rPr>
              <a:t>Yes, is</a:t>
            </a:r>
            <a:r>
              <a:rPr kumimoji="0" lang="en-US" sz="2000" b="0" i="0" u="none" strike="noStrike" kern="1200" cap="none" spc="0" normalizeH="0" noProof="0" dirty="0">
                <a:ln>
                  <a:noFill/>
                </a:ln>
                <a:effectLst/>
                <a:uLnTx/>
                <a:uFillTx/>
                <a:latin typeface="Century Gothic"/>
                <a:ea typeface="+mn-ea"/>
                <a:cs typeface="+mn-cs"/>
              </a:rPr>
              <a:t> it like this</a:t>
            </a:r>
            <a:r>
              <a:rPr lang="en-US" sz="2000" noProof="0" dirty="0"/>
              <a:t>?</a:t>
            </a:r>
            <a:endParaRPr lang="en-US"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 </a:t>
            </a:r>
          </a:p>
        </p:txBody>
      </p:sp>
      <p:sp>
        <p:nvSpPr>
          <p:cNvPr id="56" name="Rectangle 55">
            <a:extLst>
              <a:ext uri="{FF2B5EF4-FFF2-40B4-BE49-F238E27FC236}">
                <a16:creationId xmlns:a16="http://schemas.microsoft.com/office/drawing/2014/main" id="{6B212086-C81C-534A-A866-027BB91959E3}"/>
              </a:ext>
            </a:extLst>
          </p:cNvPr>
          <p:cNvSpPr/>
          <p:nvPr/>
        </p:nvSpPr>
        <p:spPr>
          <a:xfrm>
            <a:off x="215152" y="622622"/>
            <a:ext cx="5131547" cy="55241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endParaRPr kumimoji="0" lang="en-GB" sz="26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C6EECF85-AC8F-AE47-86D7-EA2707D3192D}"/>
              </a:ext>
            </a:extLst>
          </p:cNvPr>
          <p:cNvSpPr txBox="1"/>
          <p:nvPr/>
        </p:nvSpPr>
        <p:spPr>
          <a:xfrm>
            <a:off x="226269" y="622622"/>
            <a:ext cx="4988860" cy="5940088"/>
          </a:xfrm>
          <a:prstGeom prst="rect">
            <a:avLst/>
          </a:prstGeom>
          <a:noFill/>
        </p:spPr>
        <p:txBody>
          <a:bodyPr wrap="square" rtlCol="0">
            <a:spAutoFit/>
          </a:bodyPr>
          <a:lstStyle/>
          <a:p>
            <a:pPr marL="457200" lvl="0" indent="-457200">
              <a:buFont typeface="+mj-lt"/>
              <a:buAutoNum type="arabicPeriod"/>
              <a:defRPr/>
            </a:pPr>
            <a:r>
              <a:rPr kumimoji="0" lang="en-US" sz="2000" b="0" i="0" u="none" strike="noStrike" kern="1200" cap="none" spc="0" normalizeH="0" baseline="0" noProof="0" dirty="0">
                <a:ln>
                  <a:noFill/>
                </a:ln>
                <a:effectLst/>
                <a:uLnTx/>
                <a:uFillTx/>
                <a:latin typeface="Century Gothic"/>
                <a:ea typeface="+mn-ea"/>
                <a:cs typeface="+mn-cs"/>
              </a:rPr>
              <a:t>Are you </a:t>
            </a:r>
            <a:r>
              <a:rPr lang="en-US" sz="2000" dirty="0"/>
              <a:t>lifting/raising one leg</a:t>
            </a:r>
            <a:r>
              <a:rPr kumimoji="0" lang="en-US" sz="2000" b="0" i="0" u="none" strike="noStrike" kern="1200" cap="none" spc="0" normalizeH="0" baseline="0" noProof="0" dirty="0">
                <a:ln>
                  <a:noFill/>
                </a:ln>
                <a:effectLst/>
                <a:uLnTx/>
                <a:uFillTx/>
                <a:latin typeface="Century Gothic"/>
                <a:ea typeface="+mn-ea"/>
                <a:cs typeface="+mn-cs"/>
              </a:rPr>
              <a:t>?</a:t>
            </a:r>
            <a:r>
              <a:rPr kumimoji="0" lang="en-US" sz="2000" b="0" i="0" u="none" strike="noStrike" kern="1200" cap="none" spc="0" normalizeH="0" noProof="0" dirty="0">
                <a:ln>
                  <a:noFill/>
                </a:ln>
                <a:effectLst/>
                <a:uLnTx/>
                <a:uFillTx/>
                <a:latin typeface="Century Gothic"/>
                <a:ea typeface="+mn-ea"/>
                <a:cs typeface="+mn-cs"/>
              </a:rPr>
              <a:t> </a:t>
            </a:r>
            <a:r>
              <a:rPr lang="en-US" sz="2000" dirty="0">
                <a:latin typeface="Century Gothic"/>
              </a:rPr>
              <a:t>_________________________________</a:t>
            </a:r>
            <a:endParaRPr kumimoji="0" lang="en-US" sz="2000" b="0" i="0" u="none" strike="noStrike" kern="1200" cap="none" spc="0" normalizeH="0" baseline="0" noProof="0" dirty="0">
              <a:ln>
                <a:noFill/>
              </a:ln>
              <a:effectLst/>
              <a:uLnTx/>
              <a:uFillTx/>
              <a:latin typeface="Century Gothic"/>
              <a:ea typeface="+mn-ea"/>
              <a:cs typeface="+mn-cs"/>
            </a:endParaRPr>
          </a:p>
          <a:p>
            <a:pPr marL="457200" indent="-457200">
              <a:buFont typeface="+mj-lt"/>
              <a:buAutoNum type="arabicPeriod"/>
              <a:defRPr/>
            </a:pPr>
            <a:endParaRPr lang="en-US" sz="2000" noProof="0" dirty="0">
              <a:latin typeface="Century Gothic"/>
            </a:endParaRPr>
          </a:p>
          <a:p>
            <a:pPr marL="457200" indent="-457200">
              <a:buFont typeface="+mj-lt"/>
              <a:buAutoNum type="arabicPeriod"/>
              <a:defRPr/>
            </a:pPr>
            <a:r>
              <a:rPr lang="en-US" sz="2000" noProof="0" dirty="0">
                <a:latin typeface="Century Gothic"/>
              </a:rPr>
              <a:t>Are you </a:t>
            </a:r>
            <a:r>
              <a:rPr lang="en-US" sz="2000" dirty="0"/>
              <a:t>jumping to the left</a:t>
            </a:r>
            <a:r>
              <a:rPr lang="en-US" sz="2000" noProof="0" dirty="0">
                <a:latin typeface="Century Gothic"/>
              </a:rPr>
              <a:t>?</a:t>
            </a:r>
            <a:r>
              <a:rPr lang="en-US" sz="2000" dirty="0"/>
              <a:t> 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latin typeface="Century Gothic"/>
            </a:endParaRPr>
          </a:p>
          <a:p>
            <a:pPr marL="457200" indent="-457200">
              <a:buFont typeface="+mj-lt"/>
              <a:buAutoNum type="arabicPeriod"/>
              <a:defRPr/>
            </a:pPr>
            <a:r>
              <a:rPr lang="en-US" sz="2000" dirty="0">
                <a:latin typeface="Century Gothic"/>
              </a:rPr>
              <a:t>Are you </a:t>
            </a:r>
            <a:r>
              <a:rPr lang="en-US" sz="2000" dirty="0"/>
              <a:t>listening to my advice</a:t>
            </a:r>
            <a:r>
              <a:rPr lang="en-US" sz="2000" dirty="0">
                <a:latin typeface="Century Gothic"/>
              </a:rPr>
              <a:t>? </a:t>
            </a:r>
            <a:r>
              <a:rPr lang="en-US" sz="2000" dirty="0"/>
              <a:t>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latin typeface="Century Gothic"/>
            </a:endParaRPr>
          </a:p>
          <a:p>
            <a:pPr marL="457200" indent="-457200">
              <a:buFont typeface="+mj-lt"/>
              <a:buAutoNum type="arabicPeriod"/>
              <a:defRPr/>
            </a:pPr>
            <a:r>
              <a:rPr lang="en-US" sz="2000" noProof="0" dirty="0">
                <a:latin typeface="Century Gothic"/>
              </a:rPr>
              <a:t>Are you </a:t>
            </a:r>
            <a:r>
              <a:rPr lang="en-US" sz="2000" dirty="0"/>
              <a:t>touching the floor</a:t>
            </a:r>
            <a:r>
              <a:rPr lang="en-US" sz="2000" noProof="0" dirty="0">
                <a:latin typeface="Century Gothic"/>
              </a:rPr>
              <a:t>? </a:t>
            </a:r>
            <a:r>
              <a:rPr lang="en-US" sz="2000" dirty="0"/>
              <a:t>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latin typeface="Century Gothic"/>
            </a:endParaRPr>
          </a:p>
          <a:p>
            <a:pPr marL="457200" indent="-457200">
              <a:buFont typeface="+mj-lt"/>
              <a:buAutoNum type="arabicPeriod"/>
              <a:defRPr/>
            </a:pPr>
            <a:r>
              <a:rPr lang="en-US" sz="2000" dirty="0">
                <a:latin typeface="Century Gothic"/>
              </a:rPr>
              <a:t>Are you already </a:t>
            </a:r>
            <a:r>
              <a:rPr lang="en-US" sz="2000" dirty="0"/>
              <a:t>recording</a:t>
            </a:r>
            <a:r>
              <a:rPr lang="en-US" sz="2000" dirty="0">
                <a:latin typeface="Century Gothic"/>
              </a:rPr>
              <a:t>? </a:t>
            </a:r>
            <a:r>
              <a:rPr lang="en-US" sz="2000" dirty="0"/>
              <a:t>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latin typeface="Century Gothic"/>
            </a:endParaRPr>
          </a:p>
          <a:p>
            <a:pPr marL="457200" indent="-457200">
              <a:buFont typeface="+mj-lt"/>
              <a:buAutoNum type="arabicPeriod"/>
              <a:defRPr/>
            </a:pPr>
            <a:r>
              <a:rPr lang="en-US" sz="2000" noProof="0" dirty="0">
                <a:latin typeface="Century Gothic"/>
              </a:rPr>
              <a:t>Are </a:t>
            </a:r>
            <a:r>
              <a:rPr lang="en-US" sz="2000" dirty="0"/>
              <a:t>you fighting with the other participants</a:t>
            </a:r>
            <a:r>
              <a:rPr lang="en-US" sz="2000" noProof="0" dirty="0">
                <a:latin typeface="Century Gothic"/>
              </a:rPr>
              <a:t>? </a:t>
            </a:r>
            <a:r>
              <a:rPr lang="en-US" sz="2000" dirty="0"/>
              <a:t>_________________________________</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pic>
        <p:nvPicPr>
          <p:cNvPr id="58" name="Picture 57" descr="Shape, circle&#10;&#10;Description automatically generated">
            <a:extLst>
              <a:ext uri="{FF2B5EF4-FFF2-40B4-BE49-F238E27FC236}">
                <a16:creationId xmlns:a16="http://schemas.microsoft.com/office/drawing/2014/main" id="{E87C0CAB-BBEE-B447-B522-C905E3CAEF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55454" y="525198"/>
            <a:ext cx="549067" cy="549067"/>
          </a:xfrm>
          <a:prstGeom prst="rect">
            <a:avLst/>
          </a:prstGeom>
        </p:spPr>
      </p:pic>
      <p:pic>
        <p:nvPicPr>
          <p:cNvPr id="59" name="Picture 58" descr="Shape, circle&#10;&#10;Description automatically generated">
            <a:extLst>
              <a:ext uri="{FF2B5EF4-FFF2-40B4-BE49-F238E27FC236}">
                <a16:creationId xmlns:a16="http://schemas.microsoft.com/office/drawing/2014/main" id="{F7D29DCF-28CF-934C-B8AE-D04162D31F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78457" y="2298859"/>
            <a:ext cx="549067" cy="549067"/>
          </a:xfrm>
          <a:prstGeom prst="rect">
            <a:avLst/>
          </a:prstGeom>
        </p:spPr>
      </p:pic>
      <p:pic>
        <p:nvPicPr>
          <p:cNvPr id="60" name="Picture 59" descr="Shape, circle&#10;&#10;Description automatically generated">
            <a:extLst>
              <a:ext uri="{FF2B5EF4-FFF2-40B4-BE49-F238E27FC236}">
                <a16:creationId xmlns:a16="http://schemas.microsoft.com/office/drawing/2014/main" id="{763AED33-AE14-6B45-B127-608554D89F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73479" y="4202894"/>
            <a:ext cx="549067" cy="549067"/>
          </a:xfrm>
          <a:prstGeom prst="rect">
            <a:avLst/>
          </a:prstGeom>
        </p:spPr>
      </p:pic>
      <p:pic>
        <p:nvPicPr>
          <p:cNvPr id="61" name="Picture 60">
            <a:extLst>
              <a:ext uri="{FF2B5EF4-FFF2-40B4-BE49-F238E27FC236}">
                <a16:creationId xmlns:a16="http://schemas.microsoft.com/office/drawing/2014/main" id="{85D3397E-41CA-654B-B5A8-0E882646BC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17328" y="1368763"/>
            <a:ext cx="552716" cy="552716"/>
          </a:xfrm>
          <a:prstGeom prst="rect">
            <a:avLst/>
          </a:prstGeom>
        </p:spPr>
      </p:pic>
      <p:pic>
        <p:nvPicPr>
          <p:cNvPr id="63" name="Picture 62">
            <a:extLst>
              <a:ext uri="{FF2B5EF4-FFF2-40B4-BE49-F238E27FC236}">
                <a16:creationId xmlns:a16="http://schemas.microsoft.com/office/drawing/2014/main" id="{6ACDDD68-3F35-1D45-AD38-D976121721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0275" y="3152642"/>
            <a:ext cx="552716" cy="552716"/>
          </a:xfrm>
          <a:prstGeom prst="rect">
            <a:avLst/>
          </a:prstGeom>
        </p:spPr>
      </p:pic>
      <p:pic>
        <p:nvPicPr>
          <p:cNvPr id="64" name="Picture 63">
            <a:extLst>
              <a:ext uri="{FF2B5EF4-FFF2-40B4-BE49-F238E27FC236}">
                <a16:creationId xmlns:a16="http://schemas.microsoft.com/office/drawing/2014/main" id="{11D5BC59-5B42-9641-8EA3-52D1326F2C4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1327" y="672395"/>
            <a:ext cx="495591" cy="495591"/>
          </a:xfrm>
          <a:prstGeom prst="rect">
            <a:avLst/>
          </a:prstGeom>
        </p:spPr>
      </p:pic>
      <p:pic>
        <p:nvPicPr>
          <p:cNvPr id="65" name="Picture 64">
            <a:extLst>
              <a:ext uri="{FF2B5EF4-FFF2-40B4-BE49-F238E27FC236}">
                <a16:creationId xmlns:a16="http://schemas.microsoft.com/office/drawing/2014/main" id="{1A38B074-4A80-6C45-8F6C-BB6328B0D43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45081">
            <a:off x="4754206" y="4229633"/>
            <a:ext cx="495591" cy="495591"/>
          </a:xfrm>
          <a:prstGeom prst="rect">
            <a:avLst/>
          </a:prstGeom>
        </p:spPr>
      </p:pic>
      <p:pic>
        <p:nvPicPr>
          <p:cNvPr id="66" name="Picture 65">
            <a:extLst>
              <a:ext uri="{FF2B5EF4-FFF2-40B4-BE49-F238E27FC236}">
                <a16:creationId xmlns:a16="http://schemas.microsoft.com/office/drawing/2014/main" id="{B64AD500-8378-5346-AB27-A16F027DC6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76292" y="2301378"/>
            <a:ext cx="495591" cy="495591"/>
          </a:xfrm>
          <a:prstGeom prst="rect">
            <a:avLst/>
          </a:prstGeom>
        </p:spPr>
      </p:pic>
      <p:pic>
        <p:nvPicPr>
          <p:cNvPr id="67" name="Picture 66" descr="Shape, circle&#10;&#10;Description automatically generated">
            <a:extLst>
              <a:ext uri="{FF2B5EF4-FFF2-40B4-BE49-F238E27FC236}">
                <a16:creationId xmlns:a16="http://schemas.microsoft.com/office/drawing/2014/main" id="{556B20FB-99B9-FF44-89F0-D3A1746B6F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73034" y="5521321"/>
            <a:ext cx="549067" cy="549067"/>
          </a:xfrm>
          <a:prstGeom prst="rect">
            <a:avLst/>
          </a:prstGeom>
        </p:spPr>
      </p:pic>
      <p:pic>
        <p:nvPicPr>
          <p:cNvPr id="68" name="Picture 67">
            <a:extLst>
              <a:ext uri="{FF2B5EF4-FFF2-40B4-BE49-F238E27FC236}">
                <a16:creationId xmlns:a16="http://schemas.microsoft.com/office/drawing/2014/main" id="{9B2E3A2D-E47F-2B46-8DE9-9B6CE660D0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45081">
            <a:off x="4753761" y="5548060"/>
            <a:ext cx="495591" cy="495591"/>
          </a:xfrm>
          <a:prstGeom prst="rect">
            <a:avLst/>
          </a:prstGeom>
        </p:spPr>
      </p:pic>
    </p:spTree>
    <p:extLst>
      <p:ext uri="{BB962C8B-B14F-4D97-AF65-F5344CB8AC3E}">
        <p14:creationId xmlns:p14="http://schemas.microsoft.com/office/powerpoint/2010/main" val="2098800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176730" y="153893"/>
            <a:ext cx="19613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effectLst/>
                <a:uLnTx/>
                <a:uFillTx/>
                <a:latin typeface="Century Gothic" panose="020B0502020202020204" pitchFamily="34" charset="0"/>
                <a:ea typeface="+mn-ea"/>
                <a:cs typeface="+mn-cs"/>
              </a:rPr>
              <a:t>Estudiante</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 B </a:t>
            </a:r>
          </a:p>
        </p:txBody>
      </p:sp>
      <p:sp>
        <p:nvSpPr>
          <p:cNvPr id="41"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a:ea typeface="+mn-ea"/>
                <a:cs typeface="+mn-cs"/>
              </a:rPr>
              <a:t> / escuchar</a:t>
            </a:r>
            <a:endParaRPr kumimoji="0" lang="x-none"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3598" y="399147"/>
            <a:ext cx="2521671" cy="400585"/>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612867" y="366347"/>
            <a:ext cx="2456867" cy="463920"/>
          </a:xfrm>
        </p:spPr>
        <p:txBody>
          <a:bodyPr>
            <a:normAutofit/>
          </a:bodyPr>
          <a:lstStyle/>
          <a:p>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630136813"/>
              </p:ext>
            </p:extLst>
          </p:nvPr>
        </p:nvGraphicFramePr>
        <p:xfrm>
          <a:off x="5464473" y="1168653"/>
          <a:ext cx="6336029" cy="4978400"/>
        </p:xfrm>
        <a:graphic>
          <a:graphicData uri="http://schemas.openxmlformats.org/drawingml/2006/table">
            <a:tbl>
              <a:tblPr firstRow="1" bandRow="1">
                <a:tableStyleId>{5DA37D80-6434-44D0-A028-1B22A696006F}</a:tableStyleId>
              </a:tblPr>
              <a:tblGrid>
                <a:gridCol w="414199">
                  <a:extLst>
                    <a:ext uri="{9D8B030D-6E8A-4147-A177-3AD203B41FA5}">
                      <a16:colId xmlns:a16="http://schemas.microsoft.com/office/drawing/2014/main" val="20000"/>
                    </a:ext>
                  </a:extLst>
                </a:gridCol>
                <a:gridCol w="2859315">
                  <a:extLst>
                    <a:ext uri="{9D8B030D-6E8A-4147-A177-3AD203B41FA5}">
                      <a16:colId xmlns:a16="http://schemas.microsoft.com/office/drawing/2014/main" val="20001"/>
                    </a:ext>
                  </a:extLst>
                </a:gridCol>
                <a:gridCol w="3062515">
                  <a:extLst>
                    <a:ext uri="{9D8B030D-6E8A-4147-A177-3AD203B41FA5}">
                      <a16:colId xmlns:a16="http://schemas.microsoft.com/office/drawing/2014/main" val="20002"/>
                    </a:ext>
                  </a:extLst>
                </a:gridCol>
              </a:tblGrid>
              <a:tr h="711200">
                <a:tc>
                  <a:txBody>
                    <a:bodyPr/>
                    <a:lstStyle/>
                    <a:p>
                      <a:pPr algn="ctr"/>
                      <a:endParaRPr lang="en-US" sz="2000" dirty="0">
                        <a:solidFill>
                          <a:schemeClr val="tx1"/>
                        </a:solidFill>
                      </a:endParaRPr>
                    </a:p>
                  </a:txBody>
                  <a:tcPr anchor="ctr"/>
                </a:tc>
                <a:tc>
                  <a:txBody>
                    <a:bodyPr/>
                    <a:lstStyle/>
                    <a:p>
                      <a:pPr algn="ctr"/>
                      <a:r>
                        <a:rPr lang="en-GB" sz="2000">
                          <a:solidFill>
                            <a:schemeClr val="tx1"/>
                          </a:solidFill>
                        </a:rPr>
                        <a:t>Lucía </a:t>
                      </a:r>
                    </a:p>
                    <a:p>
                      <a:pPr algn="ctr"/>
                      <a:r>
                        <a:rPr lang="en-GB" sz="2000" b="0">
                          <a:solidFill>
                            <a:schemeClr val="tx1"/>
                          </a:solidFill>
                        </a:rPr>
                        <a:t>(one</a:t>
                      </a:r>
                      <a:r>
                        <a:rPr lang="en-GB" sz="2000" b="0" baseline="0">
                          <a:solidFill>
                            <a:schemeClr val="tx1"/>
                          </a:solidFill>
                        </a:rPr>
                        <a:t> ‘you’)</a:t>
                      </a:r>
                      <a:endParaRPr lang="en-GB" sz="2000">
                        <a:solidFill>
                          <a:schemeClr val="tx1"/>
                        </a:solidFill>
                      </a:endParaRPr>
                    </a:p>
                  </a:txBody>
                  <a:tcPr anchor="ctr"/>
                </a:tc>
                <a:tc>
                  <a:txBody>
                    <a:bodyPr/>
                    <a:lstStyle/>
                    <a:p>
                      <a:pPr algn="ctr"/>
                      <a:r>
                        <a:rPr lang="en-GB" sz="2000" b="1" dirty="0">
                          <a:solidFill>
                            <a:schemeClr val="tx1"/>
                          </a:solidFill>
                        </a:rPr>
                        <a:t>Daniel</a:t>
                      </a:r>
                      <a:r>
                        <a:rPr lang="en-GB" sz="2000" b="1" baseline="0" dirty="0">
                          <a:solidFill>
                            <a:schemeClr val="tx1"/>
                          </a:solidFill>
                        </a:rPr>
                        <a:t> y Ana</a:t>
                      </a:r>
                    </a:p>
                    <a:p>
                      <a:pPr algn="ctr"/>
                      <a:r>
                        <a:rPr lang="en-GB" sz="2000" b="0" baseline="0" dirty="0">
                          <a:solidFill>
                            <a:schemeClr val="tx1"/>
                          </a:solidFill>
                        </a:rPr>
                        <a:t>(more than one ‘you’)</a:t>
                      </a:r>
                      <a:endParaRPr lang="en-US" sz="2000" b="0" dirty="0">
                        <a:solidFill>
                          <a:schemeClr val="tx1"/>
                        </a:solidFill>
                      </a:endParaRPr>
                    </a:p>
                  </a:txBody>
                  <a:tcPr anchor="ctr"/>
                </a:tc>
                <a:extLst>
                  <a:ext uri="{0D108BD9-81ED-4DB2-BD59-A6C34878D82A}">
                    <a16:rowId xmlns:a16="http://schemas.microsoft.com/office/drawing/2014/main" val="10000"/>
                  </a:ext>
                </a:extLst>
              </a:tr>
              <a:tr h="711200">
                <a:tc>
                  <a:txBody>
                    <a:bodyPr/>
                    <a:lstStyle/>
                    <a:p>
                      <a:pPr algn="ctr"/>
                      <a:r>
                        <a:rPr lang="en-US" sz="2000" dirty="0">
                          <a:solidFill>
                            <a:schemeClr val="tx1"/>
                          </a:solidFill>
                        </a:rPr>
                        <a:t>1</a:t>
                      </a:r>
                      <a:endParaRPr lang="en-US" sz="2000" b="1" dirty="0">
                        <a:solidFill>
                          <a:schemeClr val="tx1"/>
                        </a:solidFill>
                      </a:endParaRPr>
                    </a:p>
                  </a:txBody>
                  <a:tcPr anchor="ctr"/>
                </a:tc>
                <a:tc>
                  <a:txBody>
                    <a:bodyPr/>
                    <a:lstStyle/>
                    <a:p>
                      <a:pPr algn="ctr"/>
                      <a:endParaRPr lang="en-US" sz="2400">
                        <a:solidFill>
                          <a:schemeClr val="tx1"/>
                        </a:solidFill>
                      </a:endParaRPr>
                    </a:p>
                  </a:txBody>
                  <a:tcPr anchor="ctr"/>
                </a:tc>
                <a:tc>
                  <a:txBody>
                    <a:bodyPr/>
                    <a:lstStyle/>
                    <a:p>
                      <a:pPr algn="ctr"/>
                      <a:endParaRPr lang="en-US" sz="2400" dirty="0">
                        <a:solidFill>
                          <a:schemeClr val="tx1"/>
                        </a:solidFill>
                      </a:endParaRPr>
                    </a:p>
                  </a:txBody>
                  <a:tcPr anchor="ctr"/>
                </a:tc>
                <a:extLst>
                  <a:ext uri="{0D108BD9-81ED-4DB2-BD59-A6C34878D82A}">
                    <a16:rowId xmlns:a16="http://schemas.microsoft.com/office/drawing/2014/main" val="10001"/>
                  </a:ext>
                </a:extLst>
              </a:tr>
              <a:tr h="711200">
                <a:tc>
                  <a:txBody>
                    <a:bodyPr/>
                    <a:lstStyle/>
                    <a:p>
                      <a:pPr algn="ctr"/>
                      <a:r>
                        <a:rPr lang="en-US" sz="2000" dirty="0">
                          <a:solidFill>
                            <a:schemeClr val="tx1"/>
                          </a:solidFill>
                        </a:rPr>
                        <a:t>2</a:t>
                      </a:r>
                      <a:endParaRPr lang="en-US" sz="2000" b="1" dirty="0">
                        <a:solidFill>
                          <a:schemeClr val="tx1"/>
                        </a:solidFill>
                      </a:endParaRPr>
                    </a:p>
                  </a:txBody>
                  <a:tcPr anchor="ctr"/>
                </a:tc>
                <a:tc>
                  <a:txBody>
                    <a:bodyPr/>
                    <a:lstStyle/>
                    <a:p>
                      <a:pPr algn="ctr"/>
                      <a:endParaRPr lang="en-US" sz="2400" dirty="0">
                        <a:solidFill>
                          <a:schemeClr val="tx1"/>
                        </a:solidFill>
                      </a:endParaRPr>
                    </a:p>
                  </a:txBody>
                  <a:tcPr anchor="ctr"/>
                </a:tc>
                <a:tc>
                  <a:txBody>
                    <a:bodyPr/>
                    <a:lstStyle/>
                    <a:p>
                      <a:pPr algn="ctr"/>
                      <a:endParaRPr lang="en-US" sz="2400" dirty="0">
                        <a:solidFill>
                          <a:schemeClr val="tx1"/>
                        </a:solidFill>
                      </a:endParaRPr>
                    </a:p>
                  </a:txBody>
                  <a:tcPr anchor="ctr"/>
                </a:tc>
                <a:extLst>
                  <a:ext uri="{0D108BD9-81ED-4DB2-BD59-A6C34878D82A}">
                    <a16:rowId xmlns:a16="http://schemas.microsoft.com/office/drawing/2014/main" val="10002"/>
                  </a:ext>
                </a:extLst>
              </a:tr>
              <a:tr h="711200">
                <a:tc>
                  <a:txBody>
                    <a:bodyPr/>
                    <a:lstStyle/>
                    <a:p>
                      <a:pPr algn="ctr"/>
                      <a:r>
                        <a:rPr lang="en-US" sz="2000" dirty="0">
                          <a:solidFill>
                            <a:schemeClr val="tx1"/>
                          </a:solidFill>
                        </a:rPr>
                        <a:t>3</a:t>
                      </a:r>
                      <a:endParaRPr lang="en-US" sz="2000" b="1" dirty="0">
                        <a:solidFill>
                          <a:schemeClr val="tx1"/>
                        </a:solidFill>
                      </a:endParaRPr>
                    </a:p>
                  </a:txBody>
                  <a:tcPr anchor="ctr"/>
                </a:tc>
                <a:tc>
                  <a:txBody>
                    <a:bodyPr/>
                    <a:lstStyle/>
                    <a:p>
                      <a:pPr algn="ctr"/>
                      <a:endParaRPr lang="en-US" sz="2400">
                        <a:solidFill>
                          <a:schemeClr val="tx1"/>
                        </a:solidFill>
                      </a:endParaRPr>
                    </a:p>
                  </a:txBody>
                  <a:tcPr anchor="ctr"/>
                </a:tc>
                <a:tc>
                  <a:txBody>
                    <a:bodyPr/>
                    <a:lstStyle/>
                    <a:p>
                      <a:pPr algn="ctr"/>
                      <a:endParaRPr lang="en-US" sz="2400" dirty="0">
                        <a:solidFill>
                          <a:schemeClr val="tx1"/>
                        </a:solidFill>
                      </a:endParaRPr>
                    </a:p>
                  </a:txBody>
                  <a:tcPr anchor="ctr"/>
                </a:tc>
                <a:extLst>
                  <a:ext uri="{0D108BD9-81ED-4DB2-BD59-A6C34878D82A}">
                    <a16:rowId xmlns:a16="http://schemas.microsoft.com/office/drawing/2014/main" val="10003"/>
                  </a:ext>
                </a:extLst>
              </a:tr>
              <a:tr h="711200">
                <a:tc>
                  <a:txBody>
                    <a:bodyPr/>
                    <a:lstStyle/>
                    <a:p>
                      <a:pPr algn="ctr"/>
                      <a:r>
                        <a:rPr lang="en-US" sz="2000" dirty="0">
                          <a:solidFill>
                            <a:schemeClr val="tx1"/>
                          </a:solidFill>
                        </a:rPr>
                        <a:t>4</a:t>
                      </a:r>
                      <a:endParaRPr lang="en-US" sz="2000" b="1" dirty="0">
                        <a:solidFill>
                          <a:schemeClr val="tx1"/>
                        </a:solidFill>
                      </a:endParaRPr>
                    </a:p>
                  </a:txBody>
                  <a:tcPr anchor="ctr"/>
                </a:tc>
                <a:tc>
                  <a:txBody>
                    <a:bodyPr/>
                    <a:lstStyle/>
                    <a:p>
                      <a:pPr algn="ctr"/>
                      <a:endParaRPr lang="en-US" sz="2400">
                        <a:solidFill>
                          <a:schemeClr val="tx1"/>
                        </a:solidFill>
                      </a:endParaRPr>
                    </a:p>
                  </a:txBody>
                  <a:tcPr anchor="ctr"/>
                </a:tc>
                <a:tc>
                  <a:txBody>
                    <a:bodyPr/>
                    <a:lstStyle/>
                    <a:p>
                      <a:pPr algn="ctr"/>
                      <a:endParaRPr lang="en-US" sz="2400" dirty="0">
                        <a:solidFill>
                          <a:schemeClr val="tx1"/>
                        </a:solidFill>
                      </a:endParaRPr>
                    </a:p>
                  </a:txBody>
                  <a:tcPr anchor="ctr"/>
                </a:tc>
                <a:extLst>
                  <a:ext uri="{0D108BD9-81ED-4DB2-BD59-A6C34878D82A}">
                    <a16:rowId xmlns:a16="http://schemas.microsoft.com/office/drawing/2014/main" val="10004"/>
                  </a:ext>
                </a:extLst>
              </a:tr>
              <a:tr h="711200">
                <a:tc>
                  <a:txBody>
                    <a:bodyPr/>
                    <a:lstStyle/>
                    <a:p>
                      <a:pPr algn="ctr"/>
                      <a:r>
                        <a:rPr lang="en-US" sz="2000" dirty="0">
                          <a:solidFill>
                            <a:schemeClr val="tx1"/>
                          </a:solidFill>
                        </a:rPr>
                        <a:t>5</a:t>
                      </a:r>
                      <a:endParaRPr lang="en-US" sz="2000" b="1" dirty="0">
                        <a:solidFill>
                          <a:schemeClr val="tx1"/>
                        </a:solidFill>
                      </a:endParaRPr>
                    </a:p>
                  </a:txBody>
                  <a:tcPr anchor="ctr"/>
                </a:tc>
                <a:tc>
                  <a:txBody>
                    <a:bodyPr/>
                    <a:lstStyle/>
                    <a:p>
                      <a:pPr algn="ctr"/>
                      <a:endParaRPr lang="en-US" sz="2400">
                        <a:solidFill>
                          <a:schemeClr val="tx1"/>
                        </a:solidFill>
                      </a:endParaRPr>
                    </a:p>
                  </a:txBody>
                  <a:tcPr anchor="ctr"/>
                </a:tc>
                <a:tc>
                  <a:txBody>
                    <a:bodyPr/>
                    <a:lstStyle/>
                    <a:p>
                      <a:pPr algn="ctr"/>
                      <a:endParaRPr lang="en-US" sz="2400" dirty="0">
                        <a:solidFill>
                          <a:schemeClr val="tx1"/>
                        </a:solidFill>
                      </a:endParaRPr>
                    </a:p>
                  </a:txBody>
                  <a:tcPr anchor="ctr"/>
                </a:tc>
                <a:extLst>
                  <a:ext uri="{0D108BD9-81ED-4DB2-BD59-A6C34878D82A}">
                    <a16:rowId xmlns:a16="http://schemas.microsoft.com/office/drawing/2014/main" val="10005"/>
                  </a:ext>
                </a:extLst>
              </a:tr>
              <a:tr h="711200">
                <a:tc>
                  <a:txBody>
                    <a:bodyPr/>
                    <a:lstStyle/>
                    <a:p>
                      <a:pPr algn="ctr"/>
                      <a:r>
                        <a:rPr lang="en-US" sz="2000" dirty="0">
                          <a:solidFill>
                            <a:schemeClr val="tx1"/>
                          </a:solidFill>
                        </a:rPr>
                        <a:t>6</a:t>
                      </a:r>
                      <a:endParaRPr lang="en-US" sz="2000" b="1" dirty="0">
                        <a:solidFill>
                          <a:schemeClr val="tx1"/>
                        </a:solidFill>
                      </a:endParaRPr>
                    </a:p>
                  </a:txBody>
                  <a:tcPr anchor="ctr"/>
                </a:tc>
                <a:tc>
                  <a:txBody>
                    <a:bodyPr/>
                    <a:lstStyle/>
                    <a:p>
                      <a:pPr algn="ctr"/>
                      <a:endParaRPr lang="en-US" sz="2400">
                        <a:solidFill>
                          <a:schemeClr val="tx1"/>
                        </a:solidFill>
                      </a:endParaRPr>
                    </a:p>
                  </a:txBody>
                  <a:tcPr anchor="ctr"/>
                </a:tc>
                <a:tc>
                  <a:txBody>
                    <a:bodyPr/>
                    <a:lstStyle/>
                    <a:p>
                      <a:pPr algn="ctr"/>
                      <a:endParaRPr lang="en-US" sz="2400" dirty="0">
                        <a:solidFill>
                          <a:schemeClr val="tx1"/>
                        </a:solidFill>
                      </a:endParaRPr>
                    </a:p>
                  </a:txBody>
                  <a:tcPr anchor="ctr"/>
                </a:tc>
                <a:extLst>
                  <a:ext uri="{0D108BD9-81ED-4DB2-BD59-A6C34878D82A}">
                    <a16:rowId xmlns:a16="http://schemas.microsoft.com/office/drawing/2014/main" val="10006"/>
                  </a:ext>
                </a:extLst>
              </a:tr>
            </a:tbl>
          </a:graphicData>
        </a:graphic>
      </p:graphicFrame>
      <p:pic>
        <p:nvPicPr>
          <p:cNvPr id="10" name="Picture 2" descr="cartoon - Clip Art Library">
            <a:extLst>
              <a:ext uri="{FF2B5EF4-FFF2-40B4-BE49-F238E27FC236}">
                <a16:creationId xmlns:a16="http://schemas.microsoft.com/office/drawing/2014/main" id="{150E4A4B-AE1B-0B4E-8122-B1F5178A49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592" y="9832"/>
            <a:ext cx="881162" cy="12347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4" descr="exercise.jpeg">
            <a:extLst>
              <a:ext uri="{FF2B5EF4-FFF2-40B4-BE49-F238E27FC236}">
                <a16:creationId xmlns:a16="http://schemas.microsoft.com/office/drawing/2014/main" id="{41FCCF2F-3EA4-5A4A-882F-907E3FB401E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61941" y="0"/>
            <a:ext cx="930410" cy="1234750"/>
          </a:xfrm>
          <a:prstGeom prst="rect">
            <a:avLst/>
          </a:prstGeom>
        </p:spPr>
      </p:pic>
      <p:sp>
        <p:nvSpPr>
          <p:cNvPr id="28" name="TextBox 27">
            <a:extLst>
              <a:ext uri="{FF2B5EF4-FFF2-40B4-BE49-F238E27FC236}">
                <a16:creationId xmlns:a16="http://schemas.microsoft.com/office/drawing/2014/main" id="{97B2527A-9E1D-9247-A299-6E11EFC36923}"/>
              </a:ext>
            </a:extLst>
          </p:cNvPr>
          <p:cNvSpPr txBox="1"/>
          <p:nvPr/>
        </p:nvSpPr>
        <p:spPr>
          <a:xfrm>
            <a:off x="5882130" y="2010892"/>
            <a:ext cx="294036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a:t>
            </a:r>
            <a:r>
              <a:rPr lang="en-US" sz="2000" dirty="0">
                <a:solidFill>
                  <a:srgbClr val="002060"/>
                </a:solidFill>
                <a:latin typeface="Century Gothic"/>
              </a:rPr>
              <a:t>I’m lifting my arm</a:t>
            </a:r>
            <a:r>
              <a:rPr kumimoji="0" lang="en-US" sz="2000" b="0" i="0" u="none" strike="noStrike" kern="1200" cap="none" spc="0" normalizeH="0" noProof="0" dirty="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2C38F9DF-616D-AF49-9F03-EE3CDC1FD4F3}"/>
              </a:ext>
            </a:extLst>
          </p:cNvPr>
          <p:cNvSpPr txBox="1"/>
          <p:nvPr/>
        </p:nvSpPr>
        <p:spPr>
          <a:xfrm>
            <a:off x="8709813" y="2003255"/>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a:t>
            </a:r>
            <a:r>
              <a:rPr kumimoji="0" lang="en-US" sz="2000" b="0" i="0" u="none" strike="noStrike" kern="1200" cap="none" spc="0" normalizeH="0" noProof="0" dirty="0">
                <a:ln>
                  <a:noFill/>
                </a:ln>
                <a:solidFill>
                  <a:srgbClr val="002060"/>
                </a:solidFill>
                <a:effectLst/>
                <a:uLnTx/>
                <a:uFillTx/>
                <a:latin typeface="Century Gothic"/>
                <a:ea typeface="+mn-ea"/>
                <a:cs typeface="+mn-cs"/>
              </a:rPr>
              <a:t> I can’t do it</a:t>
            </a:r>
            <a:r>
              <a:rPr lang="en-US" sz="2000" dirty="0">
                <a:solidFill>
                  <a:srgbClr val="002060"/>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0" name="TextBox 29">
            <a:extLst>
              <a:ext uri="{FF2B5EF4-FFF2-40B4-BE49-F238E27FC236}">
                <a16:creationId xmlns:a16="http://schemas.microsoft.com/office/drawing/2014/main" id="{0AFD6F9F-0F7F-764E-AA30-03292258CFE4}"/>
              </a:ext>
            </a:extLst>
          </p:cNvPr>
          <p:cNvSpPr txBox="1"/>
          <p:nvPr/>
        </p:nvSpPr>
        <p:spPr>
          <a:xfrm>
            <a:off x="5776148" y="2718409"/>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lang="en-US" sz="2000" dirty="0">
                <a:solidFill>
                  <a:srgbClr val="002060"/>
                </a:solidFill>
                <a:latin typeface="Century Gothic"/>
              </a:rPr>
              <a:t>’m too hot</a:t>
            </a:r>
            <a:r>
              <a:rPr kumimoji="0" lang="en-US" sz="2000" b="0" i="0" u="none" strike="noStrike" kern="1200" cap="none" spc="0" normalizeH="0" noProof="0" dirty="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442A4A4C-5669-7446-88B7-5D36C2235D37}"/>
              </a:ext>
            </a:extLst>
          </p:cNvPr>
          <p:cNvSpPr txBox="1"/>
          <p:nvPr/>
        </p:nvSpPr>
        <p:spPr>
          <a:xfrm>
            <a:off x="8709813" y="2693535"/>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but </a:t>
            </a:r>
            <a:r>
              <a:rPr lang="en-US" sz="2000" dirty="0">
                <a:solidFill>
                  <a:srgbClr val="002060"/>
                </a:solidFill>
              </a:rPr>
              <a:t>it’s difficult!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2" name="TextBox 31">
            <a:extLst>
              <a:ext uri="{FF2B5EF4-FFF2-40B4-BE49-F238E27FC236}">
                <a16:creationId xmlns:a16="http://schemas.microsoft.com/office/drawing/2014/main" id="{17C38407-1076-DC43-B4C1-64F6028DC606}"/>
              </a:ext>
            </a:extLst>
          </p:cNvPr>
          <p:cNvSpPr txBox="1"/>
          <p:nvPr/>
        </p:nvSpPr>
        <p:spPr>
          <a:xfrm>
            <a:off x="5776147" y="3434545"/>
            <a:ext cx="29336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kumimoji="0" lang="en-US" sz="2000" b="0" i="0" u="none" strike="noStrike" kern="1200" cap="none" spc="0" normalizeH="0" noProof="0" dirty="0">
                <a:ln>
                  <a:noFill/>
                </a:ln>
                <a:solidFill>
                  <a:srgbClr val="002060"/>
                </a:solidFill>
                <a:effectLst/>
                <a:uLnTx/>
                <a:uFillTx/>
                <a:latin typeface="Century Gothic"/>
                <a:ea typeface="+mn-ea"/>
                <a:cs typeface="+mn-cs"/>
              </a:rPr>
              <a:t> am not in shape!</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B3909CD6-6814-5046-9302-36BE1BAABB2F}"/>
              </a:ext>
            </a:extLst>
          </p:cNvPr>
          <p:cNvSpPr txBox="1"/>
          <p:nvPr/>
        </p:nvSpPr>
        <p:spPr>
          <a:xfrm>
            <a:off x="8728857" y="3436082"/>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is it like this</a:t>
            </a:r>
            <a:r>
              <a:rPr lang="en-US" sz="2000" noProof="0" dirty="0">
                <a:solidFill>
                  <a:srgbClr val="002060"/>
                </a:solidFill>
              </a:rPr>
              <a:t>?</a:t>
            </a:r>
            <a:endParaRPr lang="en-US" sz="2000" dirty="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5" name="TextBox 34">
            <a:extLst>
              <a:ext uri="{FF2B5EF4-FFF2-40B4-BE49-F238E27FC236}">
                <a16:creationId xmlns:a16="http://schemas.microsoft.com/office/drawing/2014/main" id="{F735767D-34B4-E34B-BD3D-AFDFBC810E1B}"/>
              </a:ext>
            </a:extLst>
          </p:cNvPr>
          <p:cNvSpPr txBox="1"/>
          <p:nvPr/>
        </p:nvSpPr>
        <p:spPr>
          <a:xfrm>
            <a:off x="5819587" y="4724696"/>
            <a:ext cx="27724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I want to show my friends</a:t>
            </a:r>
            <a:r>
              <a:rPr kumimoji="0" lang="en-US" sz="2000" b="0" i="0" u="none" strike="noStrike" kern="1200" cap="none" spc="0" normalizeH="0" noProof="0" dirty="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5C50BCAD-B0D1-AF41-AF65-9F48C545C1D7}"/>
              </a:ext>
            </a:extLst>
          </p:cNvPr>
          <p:cNvSpPr txBox="1"/>
          <p:nvPr/>
        </p:nvSpPr>
        <p:spPr>
          <a:xfrm>
            <a:off x="8780856" y="4855111"/>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there’s no light.</a:t>
            </a:r>
            <a:endParaRPr lang="en-US" sz="2000" dirty="0">
              <a:solidFill>
                <a:srgbClr val="00206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7" name="TextBox 36">
            <a:extLst>
              <a:ext uri="{FF2B5EF4-FFF2-40B4-BE49-F238E27FC236}">
                <a16:creationId xmlns:a16="http://schemas.microsoft.com/office/drawing/2014/main" id="{48E3DA8C-B828-DD43-AEAE-4FA1FF82D72A}"/>
              </a:ext>
            </a:extLst>
          </p:cNvPr>
          <p:cNvSpPr txBox="1"/>
          <p:nvPr/>
        </p:nvSpPr>
        <p:spPr>
          <a:xfrm>
            <a:off x="5776148" y="4143968"/>
            <a:ext cx="277624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a:t>
            </a:r>
            <a:r>
              <a:rPr kumimoji="0" lang="en-US" sz="2000" b="0" i="0" u="none" strike="noStrike" kern="1200" cap="none" spc="0" normalizeH="0" baseline="0" noProof="0">
                <a:ln>
                  <a:noFill/>
                </a:ln>
                <a:solidFill>
                  <a:srgbClr val="002060"/>
                </a:solidFill>
                <a:effectLst/>
                <a:uLnTx/>
                <a:uFillTx/>
                <a:latin typeface="Century Gothic"/>
                <a:ea typeface="+mn-ea"/>
                <a:cs typeface="+mn-cs"/>
              </a:rPr>
              <a:t>, look</a:t>
            </a:r>
            <a:r>
              <a:rPr kumimoji="0" lang="en-US" sz="2000" b="0" i="0" u="none" strike="noStrike" kern="1200" cap="none" spc="0" normalizeH="0" noProof="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8" name="TextBox 37">
            <a:extLst>
              <a:ext uri="{FF2B5EF4-FFF2-40B4-BE49-F238E27FC236}">
                <a16:creationId xmlns:a16="http://schemas.microsoft.com/office/drawing/2014/main" id="{95077E8F-6411-0E47-AB25-7ADA2F232DFA}"/>
              </a:ext>
            </a:extLst>
          </p:cNvPr>
          <p:cNvSpPr txBox="1"/>
          <p:nvPr/>
        </p:nvSpPr>
        <p:spPr>
          <a:xfrm>
            <a:off x="8768502" y="4107715"/>
            <a:ext cx="2776246" cy="707886"/>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I</a:t>
            </a:r>
            <a:r>
              <a:rPr lang="en-US" sz="2000" dirty="0">
                <a:solidFill>
                  <a:srgbClr val="002060"/>
                </a:solidFill>
                <a:latin typeface="Century Gothic"/>
              </a:rPr>
              <a:t>’m tired</a:t>
            </a:r>
            <a:r>
              <a:rPr lang="en-US" sz="2000" dirty="0">
                <a:solidFill>
                  <a:srgbClr val="002060"/>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39" name="TextBox 38">
            <a:extLst>
              <a:ext uri="{FF2B5EF4-FFF2-40B4-BE49-F238E27FC236}">
                <a16:creationId xmlns:a16="http://schemas.microsoft.com/office/drawing/2014/main" id="{02AAFBB8-53B9-914B-9C91-F12064C6D92C}"/>
              </a:ext>
            </a:extLst>
          </p:cNvPr>
          <p:cNvSpPr txBox="1"/>
          <p:nvPr/>
        </p:nvSpPr>
        <p:spPr>
          <a:xfrm>
            <a:off x="8792351" y="5467411"/>
            <a:ext cx="308631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No, we are helping him</a:t>
            </a:r>
            <a:r>
              <a:rPr kumimoji="0" lang="en-US" sz="2000" b="0" i="0" u="none" strike="noStrike" kern="1200" cap="none" spc="0" normalizeH="0" noProof="0" dirty="0">
                <a:ln>
                  <a:noFill/>
                </a:ln>
                <a:solidFill>
                  <a:srgbClr val="002060"/>
                </a:solidFill>
                <a:effectLst/>
                <a:uLnTx/>
                <a:uFillTx/>
                <a:latin typeface="Century Gothic"/>
                <a:ea typeface="+mn-ea"/>
                <a:cs typeface="+mn-cs"/>
              </a:rPr>
              <a:t>!</a:t>
            </a:r>
            <a:endParaRPr kumimoji="0" lang="en-US" sz="20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40" name="TextBox 39">
            <a:extLst>
              <a:ext uri="{FF2B5EF4-FFF2-40B4-BE49-F238E27FC236}">
                <a16:creationId xmlns:a16="http://schemas.microsoft.com/office/drawing/2014/main" id="{AAF84F65-7ACE-3741-867C-1CC98160751F}"/>
              </a:ext>
            </a:extLst>
          </p:cNvPr>
          <p:cNvSpPr txBox="1"/>
          <p:nvPr/>
        </p:nvSpPr>
        <p:spPr>
          <a:xfrm>
            <a:off x="5933566" y="5556115"/>
            <a:ext cx="2776246" cy="1015663"/>
          </a:xfrm>
          <a:prstGeom prst="rect">
            <a:avLst/>
          </a:prstGeom>
          <a:noFill/>
        </p:spPr>
        <p:txBody>
          <a:bodyPr wrap="square" rtlCol="0">
            <a:spAutoFit/>
          </a:bodyPr>
          <a:lstStyle/>
          <a:p>
            <a:pPr algn="ctr"/>
            <a:r>
              <a:rPr kumimoji="0" lang="en-US" sz="2000" b="0" i="0" u="none" strike="noStrike" kern="1200" cap="none" spc="0" normalizeH="0" baseline="0" noProof="0" dirty="0">
                <a:ln>
                  <a:noFill/>
                </a:ln>
                <a:solidFill>
                  <a:srgbClr val="002060"/>
                </a:solidFill>
                <a:effectLst/>
                <a:uLnTx/>
                <a:uFillTx/>
                <a:latin typeface="Century Gothic"/>
                <a:ea typeface="+mn-ea"/>
                <a:cs typeface="+mn-cs"/>
              </a:rPr>
              <a:t>Yes, Daniel</a:t>
            </a:r>
            <a:r>
              <a:rPr kumimoji="0" lang="en-US" sz="2000" b="0" i="0" u="none" strike="noStrike" kern="1200" cap="none" spc="0" normalizeH="0" noProof="0" dirty="0">
                <a:ln>
                  <a:noFill/>
                </a:ln>
                <a:solidFill>
                  <a:srgbClr val="002060"/>
                </a:solidFill>
                <a:effectLst/>
                <a:uLnTx/>
                <a:uFillTx/>
                <a:latin typeface="Century Gothic"/>
                <a:ea typeface="+mn-ea"/>
                <a:cs typeface="+mn-cs"/>
              </a:rPr>
              <a:t> annoys me</a:t>
            </a:r>
            <a:r>
              <a:rPr lang="en-US" sz="2000" dirty="0">
                <a:solidFill>
                  <a:srgbClr val="002060"/>
                </a:solidFill>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 </a:t>
            </a:r>
          </a:p>
        </p:txBody>
      </p:sp>
      <p:sp>
        <p:nvSpPr>
          <p:cNvPr id="62" name="TextBox 61">
            <a:extLst>
              <a:ext uri="{FF2B5EF4-FFF2-40B4-BE49-F238E27FC236}">
                <a16:creationId xmlns:a16="http://schemas.microsoft.com/office/drawing/2014/main" id="{CE4E9ED8-6420-0340-AB8B-4204D98C3919}"/>
              </a:ext>
            </a:extLst>
          </p:cNvPr>
          <p:cNvSpPr txBox="1"/>
          <p:nvPr/>
        </p:nvSpPr>
        <p:spPr>
          <a:xfrm>
            <a:off x="201713" y="717591"/>
            <a:ext cx="5150073" cy="5940088"/>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000" b="0" i="0" u="none" strike="noStrike" kern="1200" cap="none" spc="0" normalizeH="0" baseline="0" noProof="0" dirty="0">
                <a:ln>
                  <a:noFill/>
                </a:ln>
                <a:effectLst/>
                <a:uLnTx/>
                <a:uFillTx/>
                <a:latin typeface="Century Gothic"/>
                <a:ea typeface="+mn-ea"/>
                <a:cs typeface="+mn-cs"/>
              </a:rPr>
              <a:t> Are you lowering your leg?</a:t>
            </a:r>
            <a:r>
              <a:rPr kumimoji="0" lang="en-US" sz="2000" b="0" i="0" u="none" strike="noStrike" kern="1200" cap="none" spc="0" normalizeH="0" noProof="0" dirty="0">
                <a:ln>
                  <a:noFill/>
                </a:ln>
                <a:effectLst/>
                <a:uLnTx/>
                <a:uFillTx/>
                <a:latin typeface="Century Gothic"/>
                <a:ea typeface="+mn-ea"/>
                <a:cs typeface="+mn-cs"/>
              </a:rPr>
              <a:t> </a:t>
            </a:r>
            <a:r>
              <a:rPr lang="en-US" sz="2000" dirty="0">
                <a:latin typeface="Century Gothic"/>
              </a:rPr>
              <a:t>_________________________________</a:t>
            </a:r>
            <a:endParaRPr kumimoji="0" lang="en-US" sz="2000" b="0" i="0" u="none" strike="noStrike" kern="1200" cap="none" spc="0" normalizeH="0" baseline="0" noProof="0" dirty="0">
              <a:ln>
                <a:noFill/>
              </a:ln>
              <a:effectLst/>
              <a:uLnTx/>
              <a:uFillTx/>
              <a:latin typeface="Century Gothic"/>
              <a:ea typeface="+mn-ea"/>
              <a:cs typeface="+mn-cs"/>
            </a:endParaRPr>
          </a:p>
          <a:p>
            <a:pPr>
              <a:buFont typeface="+mj-lt"/>
              <a:buAutoNum type="arabicPeriod"/>
              <a:defRPr/>
            </a:pPr>
            <a:endParaRPr lang="en-US" sz="2000" noProof="0" dirty="0">
              <a:latin typeface="Century Gothic"/>
            </a:endParaRPr>
          </a:p>
          <a:p>
            <a:pPr>
              <a:buFont typeface="+mj-lt"/>
              <a:buAutoNum type="arabicPeriod"/>
              <a:defRPr/>
            </a:pPr>
            <a:r>
              <a:rPr lang="en-US" sz="2000" noProof="0" dirty="0">
                <a:latin typeface="Century Gothic"/>
              </a:rPr>
              <a:t> Are you touching the floor with one hand?</a:t>
            </a:r>
            <a:r>
              <a:rPr lang="en-US" sz="2000" dirty="0"/>
              <a:t> _________________________________</a:t>
            </a:r>
          </a:p>
          <a:p>
            <a:pPr marR="0" lvl="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latin typeface="Century Gothic"/>
            </a:endParaRPr>
          </a:p>
          <a:p>
            <a:pPr>
              <a:buFont typeface="+mj-lt"/>
              <a:buAutoNum type="arabicPeriod"/>
              <a:defRPr/>
            </a:pPr>
            <a:r>
              <a:rPr lang="en-US" sz="2000" dirty="0">
                <a:latin typeface="Century Gothic"/>
              </a:rPr>
              <a:t> Are you jumping to the right? </a:t>
            </a:r>
            <a:r>
              <a:rPr lang="en-US" sz="2000" dirty="0"/>
              <a:t>_________________________________</a:t>
            </a:r>
          </a:p>
          <a:p>
            <a:pPr marR="0" lvl="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latin typeface="Century Gothic"/>
            </a:endParaRPr>
          </a:p>
          <a:p>
            <a:pPr>
              <a:buFont typeface="+mj-lt"/>
              <a:buAutoNum type="arabicPeriod"/>
              <a:defRPr/>
            </a:pPr>
            <a:r>
              <a:rPr lang="en-US" sz="2000" noProof="0" dirty="0">
                <a:latin typeface="Century Gothic"/>
              </a:rPr>
              <a:t> Are you enjoying the music? </a:t>
            </a:r>
            <a:r>
              <a:rPr lang="en-US" sz="2000" dirty="0"/>
              <a:t>_________________________________</a:t>
            </a:r>
          </a:p>
          <a:p>
            <a:pPr marR="0" lvl="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latin typeface="Century Gothic"/>
            </a:endParaRPr>
          </a:p>
          <a:p>
            <a:pPr>
              <a:buFont typeface="+mj-lt"/>
              <a:buAutoNum type="arabicPeriod"/>
              <a:defRPr/>
            </a:pPr>
            <a:r>
              <a:rPr lang="en-US" sz="2000" dirty="0">
                <a:latin typeface="Century Gothic"/>
              </a:rPr>
              <a:t> Are you </a:t>
            </a:r>
            <a:r>
              <a:rPr lang="en-US" sz="2000" dirty="0" err="1">
                <a:latin typeface="Century Gothic"/>
              </a:rPr>
              <a:t>practising</a:t>
            </a:r>
            <a:r>
              <a:rPr lang="en-US" sz="2000" dirty="0">
                <a:latin typeface="Century Gothic"/>
              </a:rPr>
              <a:t> the exercise? </a:t>
            </a:r>
            <a:r>
              <a:rPr lang="en-US" sz="2000" dirty="0"/>
              <a:t>_________________________________</a:t>
            </a:r>
          </a:p>
          <a:p>
            <a:pPr marR="0" lvl="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latin typeface="Century Gothic"/>
            </a:endParaRPr>
          </a:p>
          <a:p>
            <a:pPr>
              <a:buFont typeface="+mj-lt"/>
              <a:buAutoNum type="arabicPeriod"/>
              <a:defRPr/>
            </a:pPr>
            <a:r>
              <a:rPr lang="en-US" sz="2000" noProof="0" dirty="0">
                <a:latin typeface="Century Gothic"/>
              </a:rPr>
              <a:t> Are you lifting your foot? </a:t>
            </a:r>
            <a:r>
              <a:rPr lang="en-US" sz="2000" dirty="0"/>
              <a:t>_________________________________</a:t>
            </a:r>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effectLst/>
              <a:uLnTx/>
              <a:uFillTx/>
              <a:latin typeface="Century Gothic"/>
              <a:ea typeface="+mn-ea"/>
              <a:cs typeface="+mn-cs"/>
            </a:endParaRPr>
          </a:p>
        </p:txBody>
      </p:sp>
      <p:sp>
        <p:nvSpPr>
          <p:cNvPr id="75" name="Rectangle 74">
            <a:extLst>
              <a:ext uri="{FF2B5EF4-FFF2-40B4-BE49-F238E27FC236}">
                <a16:creationId xmlns:a16="http://schemas.microsoft.com/office/drawing/2014/main" id="{C7C28CE1-D945-BF42-AD0A-88897026A9AB}"/>
              </a:ext>
            </a:extLst>
          </p:cNvPr>
          <p:cNvSpPr/>
          <p:nvPr/>
        </p:nvSpPr>
        <p:spPr>
          <a:xfrm>
            <a:off x="122266" y="705518"/>
            <a:ext cx="4988860" cy="55335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30000"/>
              </a:lnSpc>
              <a:spcBef>
                <a:spcPts val="0"/>
              </a:spcBef>
              <a:spcAft>
                <a:spcPts val="0"/>
              </a:spcAft>
              <a:buClrTx/>
              <a:buSzTx/>
              <a:buFontTx/>
              <a:buAutoNum type="arabicPeriod"/>
              <a:tabLst/>
              <a:defRPr/>
            </a:pPr>
            <a:endParaRPr kumimoji="0" lang="en-GB" sz="26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pic>
        <p:nvPicPr>
          <p:cNvPr id="76" name="Picture 75" descr="Shape, circle&#10;&#10;Description automatically generated">
            <a:extLst>
              <a:ext uri="{FF2B5EF4-FFF2-40B4-BE49-F238E27FC236}">
                <a16:creationId xmlns:a16="http://schemas.microsoft.com/office/drawing/2014/main" id="{AC6D01B9-D934-EE45-A716-9824280E76F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02479" y="1925955"/>
            <a:ext cx="549067" cy="549067"/>
          </a:xfrm>
          <a:prstGeom prst="rect">
            <a:avLst/>
          </a:prstGeom>
        </p:spPr>
      </p:pic>
      <p:pic>
        <p:nvPicPr>
          <p:cNvPr id="78" name="Picture 77" descr="Shape, circle&#10;&#10;Description automatically generated">
            <a:extLst>
              <a:ext uri="{FF2B5EF4-FFF2-40B4-BE49-F238E27FC236}">
                <a16:creationId xmlns:a16="http://schemas.microsoft.com/office/drawing/2014/main" id="{D24F6062-A616-2345-AACD-3E82C20461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92827" y="4233584"/>
            <a:ext cx="549067" cy="549067"/>
          </a:xfrm>
          <a:prstGeom prst="rect">
            <a:avLst/>
          </a:prstGeom>
        </p:spPr>
      </p:pic>
      <p:pic>
        <p:nvPicPr>
          <p:cNvPr id="79" name="Picture 78">
            <a:extLst>
              <a:ext uri="{FF2B5EF4-FFF2-40B4-BE49-F238E27FC236}">
                <a16:creationId xmlns:a16="http://schemas.microsoft.com/office/drawing/2014/main" id="{901E2261-749B-8A43-9E60-26F5F422660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6825" y="2644588"/>
            <a:ext cx="552716" cy="552716"/>
          </a:xfrm>
          <a:prstGeom prst="rect">
            <a:avLst/>
          </a:prstGeom>
        </p:spPr>
      </p:pic>
      <p:pic>
        <p:nvPicPr>
          <p:cNvPr id="80" name="Picture 79">
            <a:extLst>
              <a:ext uri="{FF2B5EF4-FFF2-40B4-BE49-F238E27FC236}">
                <a16:creationId xmlns:a16="http://schemas.microsoft.com/office/drawing/2014/main" id="{84E2A8EF-D6DF-2941-BF3E-A5B995C3A7E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78740" y="3558297"/>
            <a:ext cx="552716" cy="552716"/>
          </a:xfrm>
          <a:prstGeom prst="rect">
            <a:avLst/>
          </a:prstGeom>
        </p:spPr>
      </p:pic>
      <p:pic>
        <p:nvPicPr>
          <p:cNvPr id="81" name="Picture 80">
            <a:extLst>
              <a:ext uri="{FF2B5EF4-FFF2-40B4-BE49-F238E27FC236}">
                <a16:creationId xmlns:a16="http://schemas.microsoft.com/office/drawing/2014/main" id="{9C9572A7-6B3D-3941-AED5-00D55AB6F8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7360" y="744166"/>
            <a:ext cx="552716" cy="552716"/>
          </a:xfrm>
          <a:prstGeom prst="rect">
            <a:avLst/>
          </a:prstGeom>
        </p:spPr>
      </p:pic>
      <p:pic>
        <p:nvPicPr>
          <p:cNvPr id="82" name="Picture 81">
            <a:extLst>
              <a:ext uri="{FF2B5EF4-FFF2-40B4-BE49-F238E27FC236}">
                <a16:creationId xmlns:a16="http://schemas.microsoft.com/office/drawing/2014/main" id="{F1127703-215A-ED4A-9631-B56E4ABDDB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2003" y="1941762"/>
            <a:ext cx="495591" cy="495591"/>
          </a:xfrm>
          <a:prstGeom prst="rect">
            <a:avLst/>
          </a:prstGeom>
        </p:spPr>
      </p:pic>
      <p:pic>
        <p:nvPicPr>
          <p:cNvPr id="83" name="Picture 82">
            <a:extLst>
              <a:ext uri="{FF2B5EF4-FFF2-40B4-BE49-F238E27FC236}">
                <a16:creationId xmlns:a16="http://schemas.microsoft.com/office/drawing/2014/main" id="{92E26623-C91A-E948-B54A-60B221DF68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45081">
            <a:off x="4667908" y="4255969"/>
            <a:ext cx="495591" cy="495591"/>
          </a:xfrm>
          <a:prstGeom prst="rect">
            <a:avLst/>
          </a:prstGeom>
        </p:spPr>
      </p:pic>
      <p:pic>
        <p:nvPicPr>
          <p:cNvPr id="85" name="Picture 84">
            <a:extLst>
              <a:ext uri="{FF2B5EF4-FFF2-40B4-BE49-F238E27FC236}">
                <a16:creationId xmlns:a16="http://schemas.microsoft.com/office/drawing/2014/main" id="{A050A1B6-44C8-6D41-BDC1-1B4CDAA3E4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1758" y="5379660"/>
            <a:ext cx="552716" cy="552716"/>
          </a:xfrm>
          <a:prstGeom prst="rect">
            <a:avLst/>
          </a:prstGeom>
        </p:spPr>
      </p:pic>
    </p:spTree>
    <p:extLst>
      <p:ext uri="{BB962C8B-B14F-4D97-AF65-F5344CB8AC3E}">
        <p14:creationId xmlns:p14="http://schemas.microsoft.com/office/powerpoint/2010/main" val="2724637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36" y="59642"/>
            <a:ext cx="3996839" cy="510265"/>
          </a:xfrm>
        </p:spPr>
        <p:txBody>
          <a:bodyPr>
            <a:noAutofit/>
          </a:bodyPr>
          <a:lstStyle/>
          <a:p>
            <a:r>
              <a:rPr lang="en-GB" sz="2800" b="1" dirty="0" err="1">
                <a:solidFill>
                  <a:schemeClr val="tx1"/>
                </a:solidFill>
              </a:rPr>
              <a:t>Respuestas</a:t>
            </a:r>
            <a:endParaRPr lang="en-GB" sz="2800" b="1" dirty="0">
              <a:solidFill>
                <a:schemeClr val="tx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chemeClr val="accent1"/>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2231E5CA-C399-47E4-8FFF-12A976CFCA9C}"/>
              </a:ext>
            </a:extLst>
          </p:cNvPr>
          <p:cNvSpPr txBox="1"/>
          <p:nvPr/>
        </p:nvSpPr>
        <p:spPr>
          <a:xfrm>
            <a:off x="3746358" y="3407589"/>
            <a:ext cx="19247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rPr>
              <a:t>[unique</a:t>
            </a:r>
            <a:r>
              <a:rPr lang="en-GB" sz="2400" dirty="0">
                <a:latin typeface="Century Gothic" panose="020F0302020204030204"/>
              </a:rPr>
              <a:t>]</a:t>
            </a:r>
            <a:endParaRPr kumimoji="0" lang="en-GB" sz="2400" b="0" i="0" u="none" strike="noStrike" kern="1200" cap="none" spc="0" normalizeH="0" baseline="0" noProof="0" dirty="0">
              <a:ln>
                <a:noFill/>
              </a:ln>
              <a:effectLst/>
              <a:uLnTx/>
              <a:uFillTx/>
              <a:latin typeface="Century Gothic" panose="020F0302020204030204"/>
            </a:endParaRPr>
          </a:p>
        </p:txBody>
      </p:sp>
      <p:sp>
        <p:nvSpPr>
          <p:cNvPr id="7" name="Rounded Rectangle 44">
            <a:extLst>
              <a:ext uri="{FF2B5EF4-FFF2-40B4-BE49-F238E27FC236}">
                <a16:creationId xmlns:a16="http://schemas.microsoft.com/office/drawing/2014/main" id="{543E770E-B7F3-410E-810B-BDA266C29255}"/>
              </a:ext>
            </a:extLst>
          </p:cNvPr>
          <p:cNvSpPr/>
          <p:nvPr/>
        </p:nvSpPr>
        <p:spPr>
          <a:xfrm>
            <a:off x="3734332" y="2683758"/>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9" name="Rounded Rectangle 35">
            <a:extLst>
              <a:ext uri="{FF2B5EF4-FFF2-40B4-BE49-F238E27FC236}">
                <a16:creationId xmlns:a16="http://schemas.microsoft.com/office/drawing/2014/main" id="{814C1E46-7741-40A7-8232-9C34FEC44E52}"/>
              </a:ext>
            </a:extLst>
          </p:cNvPr>
          <p:cNvSpPr/>
          <p:nvPr/>
        </p:nvSpPr>
        <p:spPr>
          <a:xfrm>
            <a:off x="1477075" y="2675674"/>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0" name="Rounded Rectangle 1">
            <a:extLst>
              <a:ext uri="{FF2B5EF4-FFF2-40B4-BE49-F238E27FC236}">
                <a16:creationId xmlns:a16="http://schemas.microsoft.com/office/drawing/2014/main" id="{849B6EEA-EFE5-4CA5-A098-60664365E47F}"/>
              </a:ext>
            </a:extLst>
          </p:cNvPr>
          <p:cNvSpPr/>
          <p:nvPr/>
        </p:nvSpPr>
        <p:spPr>
          <a:xfrm>
            <a:off x="1467383" y="760894"/>
            <a:ext cx="1905728"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1" name="Rounded Rectangle 34">
            <a:extLst>
              <a:ext uri="{FF2B5EF4-FFF2-40B4-BE49-F238E27FC236}">
                <a16:creationId xmlns:a16="http://schemas.microsoft.com/office/drawing/2014/main" id="{57E0BEC4-BC84-4CBC-A5BF-181B6ADD97DA}"/>
              </a:ext>
            </a:extLst>
          </p:cNvPr>
          <p:cNvSpPr/>
          <p:nvPr/>
        </p:nvSpPr>
        <p:spPr>
          <a:xfrm>
            <a:off x="3692130" y="769058"/>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2" name="Rounded Rectangle 43">
            <a:extLst>
              <a:ext uri="{FF2B5EF4-FFF2-40B4-BE49-F238E27FC236}">
                <a16:creationId xmlns:a16="http://schemas.microsoft.com/office/drawing/2014/main" id="{CC0AFDBE-7E16-4911-9E54-F11CDB022724}"/>
              </a:ext>
            </a:extLst>
          </p:cNvPr>
          <p:cNvSpPr/>
          <p:nvPr/>
        </p:nvSpPr>
        <p:spPr>
          <a:xfrm>
            <a:off x="1467382" y="4497518"/>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3" name="Rounded Rectangle 55">
            <a:extLst>
              <a:ext uri="{FF2B5EF4-FFF2-40B4-BE49-F238E27FC236}">
                <a16:creationId xmlns:a16="http://schemas.microsoft.com/office/drawing/2014/main" id="{19807DA4-DC65-4966-8605-A3DB0D1E48E0}"/>
              </a:ext>
            </a:extLst>
          </p:cNvPr>
          <p:cNvSpPr/>
          <p:nvPr/>
        </p:nvSpPr>
        <p:spPr>
          <a:xfrm>
            <a:off x="5916873" y="760892"/>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4" name="Rounded Rectangle 56">
            <a:extLst>
              <a:ext uri="{FF2B5EF4-FFF2-40B4-BE49-F238E27FC236}">
                <a16:creationId xmlns:a16="http://schemas.microsoft.com/office/drawing/2014/main" id="{AC01F5A3-580F-498F-9AF6-EBE9544E69DC}"/>
              </a:ext>
            </a:extLst>
          </p:cNvPr>
          <p:cNvSpPr/>
          <p:nvPr/>
        </p:nvSpPr>
        <p:spPr>
          <a:xfrm>
            <a:off x="8141616" y="769058"/>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5" name="Rounded Rectangle 57">
            <a:extLst>
              <a:ext uri="{FF2B5EF4-FFF2-40B4-BE49-F238E27FC236}">
                <a16:creationId xmlns:a16="http://schemas.microsoft.com/office/drawing/2014/main" id="{D81A7E2E-6A5D-4C5A-A6B1-4388DCD01112}"/>
              </a:ext>
            </a:extLst>
          </p:cNvPr>
          <p:cNvSpPr/>
          <p:nvPr/>
        </p:nvSpPr>
        <p:spPr>
          <a:xfrm>
            <a:off x="6035942" y="2636229"/>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6" name="Rounded Rectangle 58">
            <a:extLst>
              <a:ext uri="{FF2B5EF4-FFF2-40B4-BE49-F238E27FC236}">
                <a16:creationId xmlns:a16="http://schemas.microsoft.com/office/drawing/2014/main" id="{813481FF-C6D7-49C5-8100-9A66C0FE27BB}"/>
              </a:ext>
            </a:extLst>
          </p:cNvPr>
          <p:cNvSpPr/>
          <p:nvPr/>
        </p:nvSpPr>
        <p:spPr>
          <a:xfrm>
            <a:off x="8141615" y="2636228"/>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7" name="Rounded Rectangle 59">
            <a:extLst>
              <a:ext uri="{FF2B5EF4-FFF2-40B4-BE49-F238E27FC236}">
                <a16:creationId xmlns:a16="http://schemas.microsoft.com/office/drawing/2014/main" id="{7CF7B461-6CE1-41F9-937A-2FAB769515DC}"/>
              </a:ext>
            </a:extLst>
          </p:cNvPr>
          <p:cNvSpPr/>
          <p:nvPr/>
        </p:nvSpPr>
        <p:spPr>
          <a:xfrm>
            <a:off x="3734332" y="4497517"/>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8" name="Rounded Rectangle 60">
            <a:extLst>
              <a:ext uri="{FF2B5EF4-FFF2-40B4-BE49-F238E27FC236}">
                <a16:creationId xmlns:a16="http://schemas.microsoft.com/office/drawing/2014/main" id="{0C5638FF-33B1-4815-878C-34557955FECE}"/>
              </a:ext>
            </a:extLst>
          </p:cNvPr>
          <p:cNvSpPr/>
          <p:nvPr/>
        </p:nvSpPr>
        <p:spPr>
          <a:xfrm>
            <a:off x="6029900" y="4497516"/>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19" name="Rounded Rectangle 61">
            <a:extLst>
              <a:ext uri="{FF2B5EF4-FFF2-40B4-BE49-F238E27FC236}">
                <a16:creationId xmlns:a16="http://schemas.microsoft.com/office/drawing/2014/main" id="{A417AE32-45E3-49E8-9AF7-218688007720}"/>
              </a:ext>
            </a:extLst>
          </p:cNvPr>
          <p:cNvSpPr/>
          <p:nvPr/>
        </p:nvSpPr>
        <p:spPr>
          <a:xfrm>
            <a:off x="8176881" y="4497515"/>
            <a:ext cx="1905729" cy="1632054"/>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10AD13A8-68EC-4917-9269-65D1CADDAE34}"/>
              </a:ext>
            </a:extLst>
          </p:cNvPr>
          <p:cNvSpPr txBox="1"/>
          <p:nvPr/>
        </p:nvSpPr>
        <p:spPr>
          <a:xfrm>
            <a:off x="1448711" y="3430975"/>
            <a:ext cx="204004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dead</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21" name="TextBox 20">
            <a:extLst>
              <a:ext uri="{FF2B5EF4-FFF2-40B4-BE49-F238E27FC236}">
                <a16:creationId xmlns:a16="http://schemas.microsoft.com/office/drawing/2014/main" id="{C471A667-A066-4C9B-8290-3FF80A3FFFF4}"/>
              </a:ext>
            </a:extLst>
          </p:cNvPr>
          <p:cNvSpPr txBox="1"/>
          <p:nvPr/>
        </p:nvSpPr>
        <p:spPr>
          <a:xfrm>
            <a:off x="8126158" y="5329348"/>
            <a:ext cx="20724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rPr>
              <a:t>[</a:t>
            </a:r>
            <a:r>
              <a:rPr lang="en-GB" sz="2000" dirty="0">
                <a:latin typeface="Century Gothic" panose="020F0302020204030204"/>
              </a:rPr>
              <a:t>to remember</a:t>
            </a:r>
            <a:r>
              <a:rPr kumimoji="0" lang="en-GB" sz="2000" b="0" i="0" u="none" strike="noStrike" kern="1200" cap="none" spc="0" normalizeH="0" baseline="0" noProof="0" dirty="0">
                <a:ln>
                  <a:noFill/>
                </a:ln>
                <a:effectLst/>
                <a:uLnTx/>
                <a:uFillTx/>
                <a:latin typeface="Century Gothic" panose="020F0302020204030204"/>
              </a:rPr>
              <a:t>]</a:t>
            </a:r>
          </a:p>
        </p:txBody>
      </p:sp>
      <p:sp>
        <p:nvSpPr>
          <p:cNvPr id="22" name="TextBox 21">
            <a:extLst>
              <a:ext uri="{FF2B5EF4-FFF2-40B4-BE49-F238E27FC236}">
                <a16:creationId xmlns:a16="http://schemas.microsoft.com/office/drawing/2014/main" id="{2F3FA4EA-B05F-433F-8DB1-BC7F29A9C006}"/>
              </a:ext>
            </a:extLst>
          </p:cNvPr>
          <p:cNvSpPr txBox="1"/>
          <p:nvPr/>
        </p:nvSpPr>
        <p:spPr>
          <a:xfrm>
            <a:off x="3615678" y="5298571"/>
            <a:ext cx="22374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special</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23" name="TextBox 22">
            <a:extLst>
              <a:ext uri="{FF2B5EF4-FFF2-40B4-BE49-F238E27FC236}">
                <a16:creationId xmlns:a16="http://schemas.microsoft.com/office/drawing/2014/main" id="{B4CA97BF-B220-4533-9CAF-63FCDB6CEE69}"/>
              </a:ext>
            </a:extLst>
          </p:cNvPr>
          <p:cNvSpPr txBox="1"/>
          <p:nvPr/>
        </p:nvSpPr>
        <p:spPr>
          <a:xfrm>
            <a:off x="1322281" y="5254016"/>
            <a:ext cx="212581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panose="020F0302020204030204"/>
                <a:ea typeface="+mn-ea"/>
                <a:cs typeface="+mn-cs"/>
              </a:rPr>
              <a:t>[to sit </a:t>
            </a:r>
            <a:r>
              <a:rPr kumimoji="0" lang="en-GB" sz="2000" b="0" i="0" u="none" strike="noStrike" kern="1200" cap="none" spc="0" normalizeH="0" baseline="0" noProof="0">
                <a:ln>
                  <a:noFill/>
                </a:ln>
                <a:effectLst/>
                <a:uLnTx/>
                <a:uFillTx/>
                <a:latin typeface="Century Gothic" panose="020F0302020204030204"/>
                <a:ea typeface="+mn-ea"/>
                <a:cs typeface="+mn-cs"/>
              </a:rPr>
              <a:t>(oneself) down]</a:t>
            </a:r>
            <a:endParaRPr kumimoji="0" lang="en-GB" sz="2000" b="0" i="0" u="none" strike="noStrike" kern="1200" cap="none" spc="0" normalizeH="0" baseline="0" noProof="0" dirty="0">
              <a:ln>
                <a:noFill/>
              </a:ln>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06064383-9A72-4E32-BA48-4C66B00C13D6}"/>
              </a:ext>
            </a:extLst>
          </p:cNvPr>
          <p:cNvSpPr txBox="1"/>
          <p:nvPr/>
        </p:nvSpPr>
        <p:spPr>
          <a:xfrm>
            <a:off x="8139785" y="1585085"/>
            <a:ext cx="19601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level</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28" name="TextBox 27">
            <a:extLst>
              <a:ext uri="{FF2B5EF4-FFF2-40B4-BE49-F238E27FC236}">
                <a16:creationId xmlns:a16="http://schemas.microsoft.com/office/drawing/2014/main" id="{B908D301-847B-4C4E-9F42-87033038A32A}"/>
              </a:ext>
            </a:extLst>
          </p:cNvPr>
          <p:cNvSpPr txBox="1"/>
          <p:nvPr/>
        </p:nvSpPr>
        <p:spPr>
          <a:xfrm>
            <a:off x="1446297" y="1623075"/>
            <a:ext cx="19601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[earth]</a:t>
            </a:r>
          </a:p>
        </p:txBody>
      </p:sp>
      <p:sp>
        <p:nvSpPr>
          <p:cNvPr id="29" name="TextBox 28">
            <a:extLst>
              <a:ext uri="{FF2B5EF4-FFF2-40B4-BE49-F238E27FC236}">
                <a16:creationId xmlns:a16="http://schemas.microsoft.com/office/drawing/2014/main" id="{E8A073C2-6DBE-469A-BD8A-0B1785DC3A41}"/>
              </a:ext>
            </a:extLst>
          </p:cNvPr>
          <p:cNvSpPr txBox="1"/>
          <p:nvPr/>
        </p:nvSpPr>
        <p:spPr>
          <a:xfrm>
            <a:off x="3624286" y="1623075"/>
            <a:ext cx="212581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[custom]</a:t>
            </a:r>
          </a:p>
        </p:txBody>
      </p:sp>
      <p:sp>
        <p:nvSpPr>
          <p:cNvPr id="30" name="TextBox 29">
            <a:extLst>
              <a:ext uri="{FF2B5EF4-FFF2-40B4-BE49-F238E27FC236}">
                <a16:creationId xmlns:a16="http://schemas.microsoft.com/office/drawing/2014/main" id="{CE630D8C-2B1C-4104-8883-6D8F8B0E6BFF}"/>
              </a:ext>
            </a:extLst>
          </p:cNvPr>
          <p:cNvSpPr txBox="1"/>
          <p:nvPr/>
        </p:nvSpPr>
        <p:spPr>
          <a:xfrm>
            <a:off x="5584010" y="1624460"/>
            <a:ext cx="257285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[somebody]</a:t>
            </a:r>
          </a:p>
        </p:txBody>
      </p:sp>
      <p:sp>
        <p:nvSpPr>
          <p:cNvPr id="31" name="TextBox 30">
            <a:extLst>
              <a:ext uri="{FF2B5EF4-FFF2-40B4-BE49-F238E27FC236}">
                <a16:creationId xmlns:a16="http://schemas.microsoft.com/office/drawing/2014/main" id="{7A269B89-3F55-4C0B-AC4F-5872CA90B020}"/>
              </a:ext>
            </a:extLst>
          </p:cNvPr>
          <p:cNvSpPr txBox="1"/>
          <p:nvPr/>
        </p:nvSpPr>
        <p:spPr>
          <a:xfrm>
            <a:off x="5727708" y="3407589"/>
            <a:ext cx="25229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death</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2" name="TextBox 31">
            <a:extLst>
              <a:ext uri="{FF2B5EF4-FFF2-40B4-BE49-F238E27FC236}">
                <a16:creationId xmlns:a16="http://schemas.microsoft.com/office/drawing/2014/main" id="{8D5721D4-960F-470A-B489-512C36CE7E59}"/>
              </a:ext>
            </a:extLst>
          </p:cNvPr>
          <p:cNvSpPr txBox="1"/>
          <p:nvPr/>
        </p:nvSpPr>
        <p:spPr>
          <a:xfrm>
            <a:off x="8139785" y="3407589"/>
            <a:ext cx="19247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to show</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33" name="TextBox 32">
            <a:extLst>
              <a:ext uri="{FF2B5EF4-FFF2-40B4-BE49-F238E27FC236}">
                <a16:creationId xmlns:a16="http://schemas.microsoft.com/office/drawing/2014/main" id="{E2A8D556-D54E-4A42-97D1-FA9BF21757F7}"/>
              </a:ext>
            </a:extLst>
          </p:cNvPr>
          <p:cNvSpPr txBox="1"/>
          <p:nvPr/>
        </p:nvSpPr>
        <p:spPr>
          <a:xfrm>
            <a:off x="5935454" y="5298571"/>
            <a:ext cx="21283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F0302020204030204"/>
                <a:ea typeface="+mn-ea"/>
                <a:cs typeface="+mn-cs"/>
              </a:rPr>
              <a:t>[</a:t>
            </a:r>
            <a:r>
              <a:rPr lang="en-GB" sz="2400" dirty="0">
                <a:latin typeface="Century Gothic" panose="020F0302020204030204"/>
              </a:rPr>
              <a:t>community</a:t>
            </a:r>
            <a:r>
              <a:rPr kumimoji="0" lang="en-GB" sz="2400" b="0" i="0" u="none" strike="noStrike" kern="1200" cap="none" spc="0" normalizeH="0" baseline="0" noProof="0" dirty="0">
                <a:ln>
                  <a:noFill/>
                </a:ln>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23934EEE-F7D0-4E4E-914F-E51A4FB2E1F0}"/>
              </a:ext>
            </a:extLst>
          </p:cNvPr>
          <p:cNvSpPr txBox="1"/>
          <p:nvPr/>
        </p:nvSpPr>
        <p:spPr>
          <a:xfrm>
            <a:off x="1434123" y="1110795"/>
            <a:ext cx="19601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la tierra</a:t>
            </a:r>
            <a:endParaRPr kumimoji="0" lang="en-GB" sz="2400" b="1" i="0" u="none" strike="noStrike" kern="1200" cap="none" spc="0" normalizeH="0" baseline="0" noProof="0" dirty="0">
              <a:ln>
                <a:noFill/>
              </a:ln>
              <a:effectLst/>
              <a:uLnTx/>
              <a:uFillTx/>
              <a:latin typeface="Century Gothic" panose="020F0302020204030204"/>
            </a:endParaRPr>
          </a:p>
        </p:txBody>
      </p:sp>
      <p:sp>
        <p:nvSpPr>
          <p:cNvPr id="43" name="TextBox 42">
            <a:extLst>
              <a:ext uri="{FF2B5EF4-FFF2-40B4-BE49-F238E27FC236}">
                <a16:creationId xmlns:a16="http://schemas.microsoft.com/office/drawing/2014/main" id="{488860A2-8AA6-425C-9238-EFF1F1295BA5}"/>
              </a:ext>
            </a:extLst>
          </p:cNvPr>
          <p:cNvSpPr txBox="1"/>
          <p:nvPr/>
        </p:nvSpPr>
        <p:spPr>
          <a:xfrm>
            <a:off x="1435048" y="2939221"/>
            <a:ext cx="19601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latin typeface="Century Gothic" panose="020F0302020204030204"/>
              </a:rPr>
              <a:t>muerto</a:t>
            </a:r>
            <a:endParaRPr kumimoji="0" lang="en-GB" sz="2400" b="1" i="0" u="none" strike="noStrike" kern="1200" cap="none" spc="0" normalizeH="0" baseline="0" noProof="0" dirty="0">
              <a:ln>
                <a:noFill/>
              </a:ln>
              <a:effectLst/>
              <a:uLnTx/>
              <a:uFillTx/>
              <a:latin typeface="Century Gothic" panose="020F0302020204030204"/>
            </a:endParaRPr>
          </a:p>
        </p:txBody>
      </p:sp>
      <p:sp>
        <p:nvSpPr>
          <p:cNvPr id="44" name="TextBox 43">
            <a:extLst>
              <a:ext uri="{FF2B5EF4-FFF2-40B4-BE49-F238E27FC236}">
                <a16:creationId xmlns:a16="http://schemas.microsoft.com/office/drawing/2014/main" id="{6254091B-B59B-4DFA-A79D-FD521720ADBA}"/>
              </a:ext>
            </a:extLst>
          </p:cNvPr>
          <p:cNvSpPr txBox="1"/>
          <p:nvPr/>
        </p:nvSpPr>
        <p:spPr>
          <a:xfrm>
            <a:off x="3599883" y="1177840"/>
            <a:ext cx="21258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latin typeface="Century Gothic" panose="020F0302020204030204"/>
              </a:rPr>
              <a:t>la </a:t>
            </a:r>
            <a:r>
              <a:rPr lang="en-GB" sz="2000" b="1" dirty="0" err="1">
                <a:latin typeface="Century Gothic" panose="020F0302020204030204"/>
              </a:rPr>
              <a:t>costumbre</a:t>
            </a:r>
            <a:endParaRPr kumimoji="0" lang="en-GB" sz="2000" b="1" i="0" u="none" strike="noStrike" kern="1200" cap="none" spc="0" normalizeH="0" baseline="0" noProof="0" dirty="0">
              <a:ln>
                <a:noFill/>
              </a:ln>
              <a:effectLst/>
              <a:uLnTx/>
              <a:uFillTx/>
              <a:latin typeface="Century Gothic" panose="020F0302020204030204"/>
            </a:endParaRPr>
          </a:p>
        </p:txBody>
      </p:sp>
      <p:sp>
        <p:nvSpPr>
          <p:cNvPr id="45" name="TextBox 44">
            <a:extLst>
              <a:ext uri="{FF2B5EF4-FFF2-40B4-BE49-F238E27FC236}">
                <a16:creationId xmlns:a16="http://schemas.microsoft.com/office/drawing/2014/main" id="{1D4E425E-366F-4E98-B518-C3658F832E5E}"/>
              </a:ext>
            </a:extLst>
          </p:cNvPr>
          <p:cNvSpPr txBox="1"/>
          <p:nvPr/>
        </p:nvSpPr>
        <p:spPr>
          <a:xfrm>
            <a:off x="5885208" y="1110796"/>
            <a:ext cx="19601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latin typeface="Century Gothic" panose="020F0302020204030204"/>
              </a:rPr>
              <a:t>alguien</a:t>
            </a:r>
            <a:endParaRPr kumimoji="0" lang="en-GB" sz="2400" b="1" i="0" u="none" strike="noStrike" kern="1200" cap="none" spc="0" normalizeH="0" baseline="0" noProof="0" dirty="0">
              <a:ln>
                <a:noFill/>
              </a:ln>
              <a:effectLst/>
              <a:uLnTx/>
              <a:uFillTx/>
              <a:latin typeface="Century Gothic" panose="020F0302020204030204"/>
            </a:endParaRPr>
          </a:p>
        </p:txBody>
      </p:sp>
      <p:sp>
        <p:nvSpPr>
          <p:cNvPr id="46" name="TextBox 45">
            <a:extLst>
              <a:ext uri="{FF2B5EF4-FFF2-40B4-BE49-F238E27FC236}">
                <a16:creationId xmlns:a16="http://schemas.microsoft.com/office/drawing/2014/main" id="{082E6B62-5EC6-457F-B0C3-03DAA800FA60}"/>
              </a:ext>
            </a:extLst>
          </p:cNvPr>
          <p:cNvSpPr txBox="1"/>
          <p:nvPr/>
        </p:nvSpPr>
        <p:spPr>
          <a:xfrm>
            <a:off x="8141503" y="1080553"/>
            <a:ext cx="19601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e</a:t>
            </a:r>
            <a:r>
              <a:rPr lang="en-GB" sz="2400" b="1" noProof="0" dirty="0">
                <a:latin typeface="Century Gothic" panose="020F0302020204030204"/>
              </a:rPr>
              <a:t>l </a:t>
            </a:r>
            <a:r>
              <a:rPr lang="en-GB" sz="2400" b="1" noProof="0" dirty="0" err="1">
                <a:latin typeface="Century Gothic" panose="020F0302020204030204"/>
              </a:rPr>
              <a:t>nivel</a:t>
            </a:r>
            <a:endParaRPr kumimoji="0" lang="en-GB" sz="2400" b="1" i="0" u="none" strike="noStrike" kern="1200" cap="none" spc="0" normalizeH="0" baseline="0" noProof="0" dirty="0">
              <a:ln>
                <a:noFill/>
              </a:ln>
              <a:effectLst/>
              <a:uLnTx/>
              <a:uFillTx/>
              <a:latin typeface="Century Gothic" panose="020F0302020204030204"/>
            </a:endParaRPr>
          </a:p>
        </p:txBody>
      </p:sp>
      <p:sp>
        <p:nvSpPr>
          <p:cNvPr id="48" name="TextBox 47">
            <a:extLst>
              <a:ext uri="{FF2B5EF4-FFF2-40B4-BE49-F238E27FC236}">
                <a16:creationId xmlns:a16="http://schemas.microsoft.com/office/drawing/2014/main" id="{0543B064-4B1A-495B-82E0-6FB8F8DE256E}"/>
              </a:ext>
            </a:extLst>
          </p:cNvPr>
          <p:cNvSpPr txBox="1"/>
          <p:nvPr/>
        </p:nvSpPr>
        <p:spPr>
          <a:xfrm>
            <a:off x="3686982" y="2907075"/>
            <a:ext cx="19601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latin typeface="Century Gothic" panose="020F0302020204030204"/>
              </a:rPr>
              <a:t>único</a:t>
            </a:r>
            <a:endParaRPr kumimoji="0" lang="en-GB" sz="2400" b="1" i="0" u="none" strike="noStrike" kern="1200" cap="none" spc="0" normalizeH="0" baseline="0" noProof="0" dirty="0">
              <a:ln>
                <a:noFill/>
              </a:ln>
              <a:effectLst/>
              <a:uLnTx/>
              <a:uFillTx/>
              <a:latin typeface="Century Gothic" panose="020F0302020204030204"/>
            </a:endParaRPr>
          </a:p>
        </p:txBody>
      </p:sp>
      <p:sp>
        <p:nvSpPr>
          <p:cNvPr id="50" name="TextBox 49">
            <a:extLst>
              <a:ext uri="{FF2B5EF4-FFF2-40B4-BE49-F238E27FC236}">
                <a16:creationId xmlns:a16="http://schemas.microsoft.com/office/drawing/2014/main" id="{8EE44429-4565-4BA2-A7C2-62F698F2C6BA}"/>
              </a:ext>
            </a:extLst>
          </p:cNvPr>
          <p:cNvSpPr txBox="1"/>
          <p:nvPr/>
        </p:nvSpPr>
        <p:spPr>
          <a:xfrm>
            <a:off x="6010638" y="2935913"/>
            <a:ext cx="19601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la </a:t>
            </a:r>
            <a:r>
              <a:rPr lang="en-GB" sz="2400" b="1" dirty="0" err="1">
                <a:latin typeface="Century Gothic" panose="020F0302020204030204"/>
              </a:rPr>
              <a:t>muerte</a:t>
            </a:r>
            <a:endParaRPr kumimoji="0" lang="en-GB" sz="2400" b="1" i="0" u="none" strike="noStrike" kern="1200" cap="none" spc="0" normalizeH="0" baseline="0" noProof="0" dirty="0">
              <a:ln>
                <a:noFill/>
              </a:ln>
              <a:effectLst/>
              <a:uLnTx/>
              <a:uFillTx/>
              <a:latin typeface="Century Gothic" panose="020F0302020204030204"/>
            </a:endParaRPr>
          </a:p>
        </p:txBody>
      </p:sp>
      <p:sp>
        <p:nvSpPr>
          <p:cNvPr id="51" name="TextBox 50">
            <a:extLst>
              <a:ext uri="{FF2B5EF4-FFF2-40B4-BE49-F238E27FC236}">
                <a16:creationId xmlns:a16="http://schemas.microsoft.com/office/drawing/2014/main" id="{5EA20E74-433B-4CB5-9365-0CF1BDCED602}"/>
              </a:ext>
            </a:extLst>
          </p:cNvPr>
          <p:cNvSpPr txBox="1"/>
          <p:nvPr/>
        </p:nvSpPr>
        <p:spPr>
          <a:xfrm>
            <a:off x="8087242" y="2912458"/>
            <a:ext cx="19601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err="1">
                <a:latin typeface="Century Gothic" panose="020F0302020204030204"/>
              </a:rPr>
              <a:t>mostrar</a:t>
            </a:r>
            <a:endParaRPr kumimoji="0" lang="en-GB" sz="2400" b="1" i="0" u="none" strike="noStrike" kern="1200" cap="none" spc="0" normalizeH="0" baseline="0" noProof="0" dirty="0">
              <a:ln>
                <a:noFill/>
              </a:ln>
              <a:effectLst/>
              <a:uLnTx/>
              <a:uFillTx/>
              <a:latin typeface="Century Gothic" panose="020F0302020204030204"/>
            </a:endParaRPr>
          </a:p>
        </p:txBody>
      </p:sp>
      <p:sp>
        <p:nvSpPr>
          <p:cNvPr id="53" name="TextBox 52">
            <a:extLst>
              <a:ext uri="{FF2B5EF4-FFF2-40B4-BE49-F238E27FC236}">
                <a16:creationId xmlns:a16="http://schemas.microsoft.com/office/drawing/2014/main" id="{343B7A62-BA26-4903-9989-885777D03F10}"/>
              </a:ext>
            </a:extLst>
          </p:cNvPr>
          <p:cNvSpPr txBox="1"/>
          <p:nvPr/>
        </p:nvSpPr>
        <p:spPr>
          <a:xfrm>
            <a:off x="1387476" y="4729577"/>
            <a:ext cx="19601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latin typeface="Century Gothic" panose="020F0302020204030204"/>
              </a:rPr>
              <a:t>sentarse</a:t>
            </a:r>
            <a:endParaRPr kumimoji="0" lang="en-GB" sz="2400" b="1" i="0" u="none" strike="noStrike" kern="1200" cap="none" spc="0" normalizeH="0" baseline="0" noProof="0" dirty="0">
              <a:ln>
                <a:noFill/>
              </a:ln>
              <a:effectLst/>
              <a:uLnTx/>
              <a:uFillTx/>
              <a:latin typeface="Century Gothic" panose="020F0302020204030204"/>
            </a:endParaRPr>
          </a:p>
        </p:txBody>
      </p:sp>
      <p:sp>
        <p:nvSpPr>
          <p:cNvPr id="38" name="TextBox 37">
            <a:extLst>
              <a:ext uri="{FF2B5EF4-FFF2-40B4-BE49-F238E27FC236}">
                <a16:creationId xmlns:a16="http://schemas.microsoft.com/office/drawing/2014/main" id="{5DDD1529-4812-DC41-B5EE-66E9A52EE45D}"/>
              </a:ext>
            </a:extLst>
          </p:cNvPr>
          <p:cNvSpPr txBox="1"/>
          <p:nvPr/>
        </p:nvSpPr>
        <p:spPr>
          <a:xfrm>
            <a:off x="3633811" y="4729579"/>
            <a:ext cx="21258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especial</a:t>
            </a:r>
            <a:endParaRPr kumimoji="0" lang="en-GB" sz="2400" b="1" i="0" u="none" strike="noStrike" kern="1200" cap="none" spc="0" normalizeH="0" baseline="0" noProof="0" dirty="0">
              <a:ln>
                <a:noFill/>
              </a:ln>
              <a:effectLst/>
              <a:uLnTx/>
              <a:uFillTx/>
              <a:latin typeface="Century Gothic" panose="020F0302020204030204"/>
            </a:endParaRPr>
          </a:p>
        </p:txBody>
      </p:sp>
      <p:sp>
        <p:nvSpPr>
          <p:cNvPr id="39" name="TextBox 38">
            <a:extLst>
              <a:ext uri="{FF2B5EF4-FFF2-40B4-BE49-F238E27FC236}">
                <a16:creationId xmlns:a16="http://schemas.microsoft.com/office/drawing/2014/main" id="{94D239DC-292F-004F-A7CD-D024943AB072}"/>
              </a:ext>
            </a:extLst>
          </p:cNvPr>
          <p:cNvSpPr txBox="1"/>
          <p:nvPr/>
        </p:nvSpPr>
        <p:spPr>
          <a:xfrm>
            <a:off x="5926294" y="4544912"/>
            <a:ext cx="21258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latin typeface="Century Gothic" panose="020F0302020204030204"/>
              </a:rPr>
              <a:t>la </a:t>
            </a:r>
            <a:r>
              <a:rPr lang="en-GB" sz="2400" b="1" dirty="0" err="1">
                <a:latin typeface="Century Gothic" panose="020F0302020204030204"/>
              </a:rPr>
              <a:t>comunidad</a:t>
            </a:r>
            <a:endParaRPr kumimoji="0" lang="en-GB" sz="2400" b="1" i="0" u="none" strike="noStrike" kern="1200" cap="none" spc="0" normalizeH="0" baseline="0" noProof="0" dirty="0">
              <a:ln>
                <a:noFill/>
              </a:ln>
              <a:effectLst/>
              <a:uLnTx/>
              <a:uFillTx/>
              <a:latin typeface="Century Gothic" panose="020F0302020204030204"/>
            </a:endParaRPr>
          </a:p>
        </p:txBody>
      </p:sp>
      <p:sp>
        <p:nvSpPr>
          <p:cNvPr id="41" name="TextBox 40">
            <a:extLst>
              <a:ext uri="{FF2B5EF4-FFF2-40B4-BE49-F238E27FC236}">
                <a16:creationId xmlns:a16="http://schemas.microsoft.com/office/drawing/2014/main" id="{5C340529-253E-4F4E-8F4A-A4E40B1E0A36}"/>
              </a:ext>
            </a:extLst>
          </p:cNvPr>
          <p:cNvSpPr txBox="1"/>
          <p:nvPr/>
        </p:nvSpPr>
        <p:spPr>
          <a:xfrm>
            <a:off x="8031570" y="4606407"/>
            <a:ext cx="21258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err="1">
                <a:latin typeface="Century Gothic" panose="020F0302020204030204"/>
              </a:rPr>
              <a:t>acordarse</a:t>
            </a:r>
            <a:endParaRPr kumimoji="0" lang="en-GB" sz="2400" b="1" i="0" u="none" strike="noStrike" kern="1200" cap="none" spc="0" normalizeH="0" baseline="0" noProof="0" dirty="0">
              <a:ln>
                <a:noFill/>
              </a:ln>
              <a:effectLst/>
              <a:uLnTx/>
              <a:uFillTx/>
              <a:latin typeface="Century Gothic" panose="020F0302020204030204"/>
            </a:endParaRPr>
          </a:p>
        </p:txBody>
      </p:sp>
    </p:spTree>
    <p:extLst>
      <p:ext uri="{BB962C8B-B14F-4D97-AF65-F5344CB8AC3E}">
        <p14:creationId xmlns:p14="http://schemas.microsoft.com/office/powerpoint/2010/main" val="187980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45" grpId="0"/>
      <p:bldP spid="46" grpId="0"/>
      <p:bldP spid="48" grpId="0"/>
      <p:bldP spid="50" grpId="0"/>
      <p:bldP spid="51" grpId="0"/>
      <p:bldP spid="53" grpId="0"/>
      <p:bldP spid="38" grpId="0"/>
      <p:bldP spid="39" grpId="0"/>
      <p:bldP spid="4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ángulo 6">
            <a:extLst>
              <a:ext uri="{FF2B5EF4-FFF2-40B4-BE49-F238E27FC236}">
                <a16:creationId xmlns:a16="http://schemas.microsoft.com/office/drawing/2014/main" id="{E7C02AE1-F75F-3B44-83B7-B953E453B1FE}"/>
              </a:ext>
            </a:extLst>
          </p:cNvPr>
          <p:cNvSpPr/>
          <p:nvPr/>
        </p:nvSpPr>
        <p:spPr>
          <a:xfrm>
            <a:off x="9617936" y="83534"/>
            <a:ext cx="22004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a:ea typeface="+mn-ea"/>
                <a:cs typeface="+mn-cs"/>
              </a:rPr>
              <a:t> / escuchar</a:t>
            </a:r>
            <a:endParaRPr kumimoji="0" lang="x-none"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2794" y="224806"/>
            <a:ext cx="2521671" cy="400585"/>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492793" y="193138"/>
            <a:ext cx="2521671" cy="463920"/>
          </a:xfrm>
        </p:spPr>
        <p:txBody>
          <a:bodyPr>
            <a:normAutofit/>
          </a:bodyPr>
          <a:lstStyle/>
          <a:p>
            <a:pPr algn="ctr"/>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sp>
        <p:nvSpPr>
          <p:cNvPr id="5" name="TextBox 4"/>
          <p:cNvSpPr txBox="1"/>
          <p:nvPr/>
        </p:nvSpPr>
        <p:spPr>
          <a:xfrm>
            <a:off x="118533" y="0"/>
            <a:ext cx="43518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a:ea typeface="+mn-ea"/>
                <a:cs typeface="+mn-cs"/>
              </a:rPr>
              <a:t>Respuestas</a:t>
            </a:r>
            <a:endParaRPr kumimoji="0" lang="en-US" sz="2400" b="1" i="0" u="none" strike="noStrike" kern="1200" cap="none" spc="0" normalizeH="0" baseline="0" noProof="0" dirty="0">
              <a:ln>
                <a:noFill/>
              </a:ln>
              <a:effectLst/>
              <a:uLnTx/>
              <a:uFillTx/>
              <a:latin typeface="Century Gothic"/>
              <a:ea typeface="+mn-ea"/>
              <a:cs typeface="+mn-cs"/>
            </a:endParaRPr>
          </a:p>
        </p:txBody>
      </p:sp>
      <p:pic>
        <p:nvPicPr>
          <p:cNvPr id="31" name="Picture 30" descr="Shape, circle&#10;&#10;Description automatically generated">
            <a:extLst>
              <a:ext uri="{FF2B5EF4-FFF2-40B4-BE49-F238E27FC236}">
                <a16:creationId xmlns:a16="http://schemas.microsoft.com/office/drawing/2014/main" id="{2B068E4D-33AB-8242-B148-C4444B20E8A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09932" y="524993"/>
            <a:ext cx="549067" cy="549067"/>
          </a:xfrm>
          <a:prstGeom prst="rect">
            <a:avLst/>
          </a:prstGeom>
        </p:spPr>
      </p:pic>
      <p:pic>
        <p:nvPicPr>
          <p:cNvPr id="32" name="Picture 31" descr="Shape, circle&#10;&#10;Description automatically generated">
            <a:extLst>
              <a:ext uri="{FF2B5EF4-FFF2-40B4-BE49-F238E27FC236}">
                <a16:creationId xmlns:a16="http://schemas.microsoft.com/office/drawing/2014/main" id="{28BB18D2-5749-0342-90AD-371B239645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1865" y="2291681"/>
            <a:ext cx="549067" cy="549067"/>
          </a:xfrm>
          <a:prstGeom prst="rect">
            <a:avLst/>
          </a:prstGeom>
        </p:spPr>
      </p:pic>
      <p:pic>
        <p:nvPicPr>
          <p:cNvPr id="34" name="Picture 33" descr="Shape, circle&#10;&#10;Description automatically generated">
            <a:extLst>
              <a:ext uri="{FF2B5EF4-FFF2-40B4-BE49-F238E27FC236}">
                <a16:creationId xmlns:a16="http://schemas.microsoft.com/office/drawing/2014/main" id="{174ACB4B-F67F-564F-AE7D-7084099ED3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31739" y="4195441"/>
            <a:ext cx="549067" cy="549067"/>
          </a:xfrm>
          <a:prstGeom prst="rect">
            <a:avLst/>
          </a:prstGeom>
        </p:spPr>
      </p:pic>
      <p:pic>
        <p:nvPicPr>
          <p:cNvPr id="35" name="Picture 34">
            <a:extLst>
              <a:ext uri="{FF2B5EF4-FFF2-40B4-BE49-F238E27FC236}">
                <a16:creationId xmlns:a16="http://schemas.microsoft.com/office/drawing/2014/main" id="{D9C9D211-B8DB-DE42-B5F5-C84B16A2D4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1342" y="1212318"/>
            <a:ext cx="552716" cy="552716"/>
          </a:xfrm>
          <a:prstGeom prst="rect">
            <a:avLst/>
          </a:prstGeom>
        </p:spPr>
      </p:pic>
      <p:pic>
        <p:nvPicPr>
          <p:cNvPr id="36" name="Picture 35">
            <a:extLst>
              <a:ext uri="{FF2B5EF4-FFF2-40B4-BE49-F238E27FC236}">
                <a16:creationId xmlns:a16="http://schemas.microsoft.com/office/drawing/2014/main" id="{DE41833A-9041-6947-BF76-C187CFAF31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4042" y="3341327"/>
            <a:ext cx="552716" cy="552716"/>
          </a:xfrm>
          <a:prstGeom prst="rect">
            <a:avLst/>
          </a:prstGeom>
        </p:spPr>
      </p:pic>
      <p:pic>
        <p:nvPicPr>
          <p:cNvPr id="37" name="Picture 36">
            <a:extLst>
              <a:ext uri="{FF2B5EF4-FFF2-40B4-BE49-F238E27FC236}">
                <a16:creationId xmlns:a16="http://schemas.microsoft.com/office/drawing/2014/main" id="{0672F4BF-5DC0-F74D-A2FD-66116108E6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9255" y="515411"/>
            <a:ext cx="495591" cy="495591"/>
          </a:xfrm>
          <a:prstGeom prst="rect">
            <a:avLst/>
          </a:prstGeom>
        </p:spPr>
      </p:pic>
      <p:pic>
        <p:nvPicPr>
          <p:cNvPr id="38" name="Picture 37">
            <a:extLst>
              <a:ext uri="{FF2B5EF4-FFF2-40B4-BE49-F238E27FC236}">
                <a16:creationId xmlns:a16="http://schemas.microsoft.com/office/drawing/2014/main" id="{3621321C-48C4-9049-9C0B-2D18C0E61F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45081">
            <a:off x="4612466" y="4222180"/>
            <a:ext cx="495591" cy="495591"/>
          </a:xfrm>
          <a:prstGeom prst="rect">
            <a:avLst/>
          </a:prstGeom>
        </p:spPr>
      </p:pic>
      <p:pic>
        <p:nvPicPr>
          <p:cNvPr id="39" name="Picture 38">
            <a:extLst>
              <a:ext uri="{FF2B5EF4-FFF2-40B4-BE49-F238E27FC236}">
                <a16:creationId xmlns:a16="http://schemas.microsoft.com/office/drawing/2014/main" id="{CA58BC1F-F0F6-5042-8901-6A2DAB727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8817" y="2294135"/>
            <a:ext cx="495591" cy="495591"/>
          </a:xfrm>
          <a:prstGeom prst="rect">
            <a:avLst/>
          </a:prstGeom>
        </p:spPr>
      </p:pic>
      <p:pic>
        <p:nvPicPr>
          <p:cNvPr id="40" name="Picture 39" descr="Shape, circle&#10;&#10;Description automatically generated">
            <a:extLst>
              <a:ext uri="{FF2B5EF4-FFF2-40B4-BE49-F238E27FC236}">
                <a16:creationId xmlns:a16="http://schemas.microsoft.com/office/drawing/2014/main" id="{EAD4A62E-77E9-BF4A-98F4-D5F756BEA7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7331" y="5336920"/>
            <a:ext cx="549067" cy="549067"/>
          </a:xfrm>
          <a:prstGeom prst="rect">
            <a:avLst/>
          </a:prstGeom>
        </p:spPr>
      </p:pic>
      <p:pic>
        <p:nvPicPr>
          <p:cNvPr id="43" name="Picture 42">
            <a:extLst>
              <a:ext uri="{FF2B5EF4-FFF2-40B4-BE49-F238E27FC236}">
                <a16:creationId xmlns:a16="http://schemas.microsoft.com/office/drawing/2014/main" id="{B446AA6E-6E2B-4B49-BD41-9687805172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45081">
            <a:off x="4821279" y="5260427"/>
            <a:ext cx="495591" cy="495591"/>
          </a:xfrm>
          <a:prstGeom prst="rect">
            <a:avLst/>
          </a:prstGeom>
        </p:spPr>
      </p:pic>
      <p:sp>
        <p:nvSpPr>
          <p:cNvPr id="44" name="TextBox 43">
            <a:extLst>
              <a:ext uri="{FF2B5EF4-FFF2-40B4-BE49-F238E27FC236}">
                <a16:creationId xmlns:a16="http://schemas.microsoft.com/office/drawing/2014/main" id="{90B8A094-D179-EB44-9AF3-C55E546CECEA}"/>
              </a:ext>
            </a:extLst>
          </p:cNvPr>
          <p:cNvSpPr txBox="1"/>
          <p:nvPr/>
        </p:nvSpPr>
        <p:spPr>
          <a:xfrm>
            <a:off x="163721" y="570621"/>
            <a:ext cx="4955096" cy="6247864"/>
          </a:xfrm>
          <a:prstGeom prst="rect">
            <a:avLst/>
          </a:prstGeom>
          <a:noFill/>
        </p:spPr>
        <p:txBody>
          <a:bodyPr wrap="square" rtlCol="0">
            <a:spAutoFit/>
          </a:bodyPr>
          <a:lstStyle/>
          <a:p>
            <a:pPr marL="457200" lvl="0" indent="-457200">
              <a:buFont typeface="+mj-lt"/>
              <a:buAutoNum type="arabicPeriod"/>
              <a:defRPr/>
            </a:pPr>
            <a:r>
              <a:rPr kumimoji="0" lang="en-US" sz="2000" b="0" i="0" u="none" strike="noStrike" kern="1200" cap="none" spc="0" normalizeH="0" baseline="0" noProof="0" dirty="0">
                <a:ln>
                  <a:noFill/>
                </a:ln>
                <a:effectLst/>
                <a:uLnTx/>
                <a:uFillTx/>
                <a:latin typeface="Century Gothic"/>
                <a:ea typeface="+mn-ea"/>
                <a:cs typeface="+mn-cs"/>
              </a:rPr>
              <a:t>Are you </a:t>
            </a:r>
            <a:r>
              <a:rPr lang="en-US" sz="2000" dirty="0"/>
              <a:t>lifting/raising one leg</a:t>
            </a:r>
            <a:r>
              <a:rPr kumimoji="0" lang="en-US" sz="2000" b="0" i="0" u="none" strike="noStrike" kern="1200" cap="none" spc="0" normalizeH="0" baseline="0" noProof="0" dirty="0">
                <a:ln>
                  <a:noFill/>
                </a:ln>
                <a:effectLst/>
                <a:uLnTx/>
                <a:uFillTx/>
                <a:latin typeface="Century Gothic"/>
                <a:ea typeface="+mn-ea"/>
                <a:cs typeface="+mn-cs"/>
              </a:rPr>
              <a:t>?</a:t>
            </a:r>
            <a:r>
              <a:rPr kumimoji="0" lang="en-US" sz="2000" b="0" i="0" u="none" strike="noStrike" kern="1200" cap="none" spc="0" normalizeH="0" noProof="0" dirty="0">
                <a:ln>
                  <a:noFill/>
                </a:ln>
                <a:effectLst/>
                <a:uLnTx/>
                <a:uFillTx/>
                <a:latin typeface="Century Gothic"/>
                <a:ea typeface="+mn-ea"/>
                <a:cs typeface="+mn-cs"/>
              </a:rPr>
              <a:t> </a:t>
            </a:r>
            <a:r>
              <a:rPr lang="en-US" sz="2000" i="1" u="sng" dirty="0">
                <a:latin typeface="Century Gothic"/>
              </a:rPr>
              <a:t>(¿</a:t>
            </a:r>
            <a:r>
              <a:rPr lang="en-US" sz="2000" i="1" u="sng" dirty="0" err="1">
                <a:latin typeface="Century Gothic"/>
              </a:rPr>
              <a:t>Estáis</a:t>
            </a:r>
            <a:r>
              <a:rPr lang="en-US" sz="2000" i="1" u="sng" dirty="0">
                <a:latin typeface="Century Gothic"/>
              </a:rPr>
              <a:t> </a:t>
            </a:r>
            <a:r>
              <a:rPr lang="en-US" sz="2000" i="1" u="sng" dirty="0" err="1">
                <a:latin typeface="Century Gothic"/>
              </a:rPr>
              <a:t>levantado</a:t>
            </a:r>
            <a:r>
              <a:rPr lang="en-US" sz="2000" i="1" u="sng" dirty="0">
                <a:latin typeface="Century Gothic"/>
              </a:rPr>
              <a:t> una </a:t>
            </a:r>
            <a:r>
              <a:rPr lang="en-US" sz="2000" i="1" u="sng" dirty="0" err="1">
                <a:latin typeface="Century Gothic"/>
              </a:rPr>
              <a:t>pierna</a:t>
            </a:r>
            <a:r>
              <a:rPr lang="en-US" sz="2000" i="1" u="sng" dirty="0">
                <a:latin typeface="Century Gothic"/>
              </a:rPr>
              <a:t>?)</a:t>
            </a:r>
            <a:endParaRPr kumimoji="0" lang="en-US" sz="2000" b="0" i="1" u="sng" strike="noStrike" kern="1200" cap="none" spc="0" normalizeH="0" baseline="0" noProof="0" dirty="0">
              <a:ln>
                <a:noFill/>
              </a:ln>
              <a:effectLst/>
              <a:uLnTx/>
              <a:uFillTx/>
              <a:latin typeface="Century Gothic"/>
              <a:ea typeface="+mn-ea"/>
              <a:cs typeface="+mn-cs"/>
            </a:endParaRPr>
          </a:p>
          <a:p>
            <a:pPr marL="457200" indent="-457200">
              <a:buFont typeface="+mj-lt"/>
              <a:buAutoNum type="arabicPeriod"/>
              <a:defRPr/>
            </a:pPr>
            <a:endParaRPr lang="en-US" sz="2000" noProof="0" dirty="0">
              <a:latin typeface="Century Gothic"/>
            </a:endParaRPr>
          </a:p>
          <a:p>
            <a:pPr marL="457200" indent="-457200">
              <a:buFont typeface="+mj-lt"/>
              <a:buAutoNum type="arabicPeriod"/>
              <a:defRPr/>
            </a:pPr>
            <a:r>
              <a:rPr lang="en-US" sz="2000" noProof="0" dirty="0">
                <a:latin typeface="Century Gothic"/>
              </a:rPr>
              <a:t>Are you </a:t>
            </a:r>
            <a:r>
              <a:rPr lang="en-US" sz="2000" dirty="0"/>
              <a:t>jumping to the left</a:t>
            </a:r>
            <a:r>
              <a:rPr lang="en-US" sz="2000" noProof="0" dirty="0">
                <a:latin typeface="Century Gothic"/>
              </a:rPr>
              <a:t>?</a:t>
            </a:r>
            <a:r>
              <a:rPr lang="en-US" sz="2000" dirty="0"/>
              <a:t>   </a:t>
            </a:r>
            <a:r>
              <a:rPr lang="en-US" sz="2000" i="1" u="sng" dirty="0"/>
              <a:t>(¿</a:t>
            </a:r>
            <a:r>
              <a:rPr lang="en-US" sz="2000" i="1" u="sng" dirty="0" err="1"/>
              <a:t>Estás</a:t>
            </a:r>
            <a:r>
              <a:rPr lang="en-US" sz="2000" i="1" u="sng" dirty="0"/>
              <a:t> </a:t>
            </a:r>
            <a:r>
              <a:rPr lang="en-US" sz="2000" i="1" u="sng" dirty="0" err="1"/>
              <a:t>saltando</a:t>
            </a:r>
            <a:r>
              <a:rPr lang="en-US" sz="2000" i="1" u="sng" dirty="0"/>
              <a:t> a la </a:t>
            </a:r>
            <a:r>
              <a:rPr lang="en-US" sz="2000" i="1" u="sng" dirty="0" err="1"/>
              <a:t>izquierda</a:t>
            </a:r>
            <a:r>
              <a:rPr lang="en-US" sz="2000" i="1" u="sng" dirty="0"/>
              <a:t>?)</a:t>
            </a:r>
            <a:endParaRPr lang="en-US" sz="2000" dirty="0"/>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latin typeface="Century Gothic"/>
            </a:endParaRPr>
          </a:p>
          <a:p>
            <a:pPr marL="457200" indent="-457200">
              <a:buFont typeface="+mj-lt"/>
              <a:buAutoNum type="arabicPeriod"/>
              <a:defRPr/>
            </a:pPr>
            <a:r>
              <a:rPr lang="en-US" sz="2000" dirty="0">
                <a:latin typeface="Century Gothic"/>
              </a:rPr>
              <a:t>Are you </a:t>
            </a:r>
            <a:r>
              <a:rPr lang="en-US" sz="2000" dirty="0"/>
              <a:t>listening to my advice</a:t>
            </a:r>
            <a:r>
              <a:rPr lang="en-US" sz="2000" dirty="0">
                <a:latin typeface="Century Gothic"/>
              </a:rPr>
              <a:t>? </a:t>
            </a:r>
            <a:r>
              <a:rPr lang="en-US" sz="2000" i="1" u="sng" dirty="0"/>
              <a:t>(¿</a:t>
            </a:r>
            <a:r>
              <a:rPr lang="en-US" sz="2000" i="1" u="sng" dirty="0" err="1"/>
              <a:t>Estáis</a:t>
            </a:r>
            <a:r>
              <a:rPr lang="en-US" sz="2000" i="1" u="sng" dirty="0"/>
              <a:t> </a:t>
            </a:r>
            <a:r>
              <a:rPr lang="en-US" sz="2000" i="1" u="sng" dirty="0" err="1"/>
              <a:t>escuchando</a:t>
            </a:r>
            <a:r>
              <a:rPr lang="en-US" sz="2000" i="1" u="sng" dirty="0"/>
              <a:t> mi </a:t>
            </a:r>
            <a:r>
              <a:rPr lang="en-US" sz="2000" i="1" u="sng" dirty="0" err="1"/>
              <a:t>consejo</a:t>
            </a:r>
            <a:r>
              <a:rPr lang="en-US" sz="2000" i="1" u="sng" dirty="0"/>
              <a:t>?)</a:t>
            </a:r>
            <a:endParaRPr lang="en-US" sz="2000" dirty="0"/>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latin typeface="Century Gothic"/>
            </a:endParaRPr>
          </a:p>
          <a:p>
            <a:pPr marL="457200" lvl="0" indent="-457200">
              <a:buFont typeface="+mj-lt"/>
              <a:buAutoNum type="arabicPeriod"/>
              <a:defRPr/>
            </a:pPr>
            <a:r>
              <a:rPr lang="en-US" sz="2000" noProof="0" dirty="0">
                <a:latin typeface="Century Gothic"/>
              </a:rPr>
              <a:t>Are you </a:t>
            </a:r>
            <a:r>
              <a:rPr lang="en-US" sz="2000" dirty="0"/>
              <a:t>touching the floor</a:t>
            </a:r>
            <a:r>
              <a:rPr lang="en-US" sz="2000" noProof="0" dirty="0">
                <a:latin typeface="Century Gothic"/>
              </a:rPr>
              <a:t>?   </a:t>
            </a:r>
            <a:r>
              <a:rPr lang="en-US" sz="2000" i="1" u="sng" dirty="0"/>
              <a:t>(¿</a:t>
            </a:r>
            <a:r>
              <a:rPr lang="en-US" sz="2000" i="1" u="sng" dirty="0" err="1"/>
              <a:t>Estás</a:t>
            </a:r>
            <a:r>
              <a:rPr lang="en-US" sz="2000" i="1" u="sng" dirty="0"/>
              <a:t> </a:t>
            </a:r>
            <a:r>
              <a:rPr lang="en-US" sz="2000" i="1" u="sng" dirty="0" err="1"/>
              <a:t>tocando</a:t>
            </a:r>
            <a:r>
              <a:rPr lang="en-US" sz="2000" i="1" u="sng" dirty="0"/>
              <a:t> el </a:t>
            </a:r>
            <a:r>
              <a:rPr lang="en-US" sz="2000" i="1" u="sng" dirty="0" err="1"/>
              <a:t>suelo</a:t>
            </a:r>
            <a:r>
              <a:rPr lang="en-US" sz="2000" i="1" u="sng" dirty="0"/>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latin typeface="Century Gothic"/>
            </a:endParaRPr>
          </a:p>
          <a:p>
            <a:pPr marL="457200" indent="-457200">
              <a:buFont typeface="+mj-lt"/>
              <a:buAutoNum type="arabicPeriod"/>
              <a:defRPr/>
            </a:pPr>
            <a:r>
              <a:rPr lang="en-US" sz="2000" dirty="0">
                <a:latin typeface="Century Gothic"/>
              </a:rPr>
              <a:t>Are you already </a:t>
            </a:r>
            <a:r>
              <a:rPr lang="en-US" sz="2000" dirty="0"/>
              <a:t>recording</a:t>
            </a:r>
            <a:r>
              <a:rPr lang="en-US" sz="2000" dirty="0">
                <a:latin typeface="Century Gothic"/>
              </a:rPr>
              <a:t>? </a:t>
            </a:r>
            <a:r>
              <a:rPr lang="en-US" sz="2000" i="1" u="sng" dirty="0">
                <a:latin typeface="Century Gothic"/>
              </a:rPr>
              <a:t>  </a:t>
            </a:r>
            <a:r>
              <a:rPr lang="en-US" sz="2000" i="1" u="sng" dirty="0"/>
              <a:t> (¿</a:t>
            </a:r>
            <a:r>
              <a:rPr lang="en-US" sz="2000" i="1" u="sng" dirty="0" err="1"/>
              <a:t>Estás</a:t>
            </a:r>
            <a:r>
              <a:rPr lang="en-US" sz="2000" i="1" u="sng" dirty="0"/>
              <a:t> </a:t>
            </a:r>
            <a:r>
              <a:rPr lang="en-US" sz="2000" i="1" u="sng" dirty="0" err="1"/>
              <a:t>grabando</a:t>
            </a:r>
            <a:r>
              <a:rPr lang="en-US" sz="2000" i="1" u="sng" dirty="0"/>
              <a:t> </a:t>
            </a:r>
            <a:r>
              <a:rPr lang="en-US" sz="2000" i="1" u="sng" dirty="0" err="1"/>
              <a:t>ya</a:t>
            </a:r>
            <a:r>
              <a:rPr lang="en-US" sz="2000" i="1" u="sng" dirty="0"/>
              <a:t>?)</a:t>
            </a:r>
            <a:endParaRPr lang="en-US" sz="2000" dirty="0"/>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dirty="0">
              <a:latin typeface="Century Gothic"/>
            </a:endParaRPr>
          </a:p>
          <a:p>
            <a:pPr marL="457200" indent="-457200">
              <a:buFont typeface="+mj-lt"/>
              <a:buAutoNum type="arabicPeriod"/>
              <a:defRPr/>
            </a:pPr>
            <a:r>
              <a:rPr lang="en-US" sz="2000" noProof="0" dirty="0">
                <a:latin typeface="Century Gothic"/>
              </a:rPr>
              <a:t>Are you </a:t>
            </a:r>
            <a:r>
              <a:rPr lang="en-US" sz="2000" dirty="0"/>
              <a:t>fighting with the other participants</a:t>
            </a:r>
            <a:r>
              <a:rPr lang="en-US" sz="2000" noProof="0" dirty="0">
                <a:latin typeface="Century Gothic"/>
              </a:rPr>
              <a:t>?                           </a:t>
            </a:r>
            <a:r>
              <a:rPr lang="en-US" sz="2000" i="1" u="sng" dirty="0"/>
              <a:t>(¿</a:t>
            </a:r>
            <a:r>
              <a:rPr lang="en-US" sz="2000" i="1" u="sng" dirty="0" err="1"/>
              <a:t>Estáis</a:t>
            </a:r>
            <a:r>
              <a:rPr lang="en-US" sz="2000" i="1" u="sng" dirty="0"/>
              <a:t> </a:t>
            </a:r>
            <a:r>
              <a:rPr lang="en-US" sz="2000" i="1" u="sng" dirty="0" err="1"/>
              <a:t>peleando</a:t>
            </a:r>
            <a:r>
              <a:rPr lang="en-US" sz="2000" i="1" u="sng" dirty="0"/>
              <a:t> con los </a:t>
            </a:r>
            <a:r>
              <a:rPr lang="en-US" sz="2000" i="1" u="sng" dirty="0" err="1"/>
              <a:t>otros</a:t>
            </a:r>
            <a:r>
              <a:rPr lang="en-US" sz="2000" i="1" u="sng" dirty="0"/>
              <a:t> </a:t>
            </a:r>
            <a:r>
              <a:rPr lang="en-US" sz="2000" i="1" u="sng" dirty="0" err="1"/>
              <a:t>participantes</a:t>
            </a:r>
            <a:r>
              <a:rPr lang="en-US" sz="2000" i="1" u="sng" dirty="0"/>
              <a:t>?)</a:t>
            </a:r>
            <a:endParaRPr lang="en-US" sz="2000" dirty="0"/>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effectLst/>
              <a:uLnTx/>
              <a:uFillTx/>
              <a:latin typeface="Century Gothic"/>
              <a:ea typeface="+mn-ea"/>
              <a:cs typeface="+mn-cs"/>
            </a:endParaRPr>
          </a:p>
        </p:txBody>
      </p:sp>
      <p:sp>
        <p:nvSpPr>
          <p:cNvPr id="55" name="TextBox 54">
            <a:extLst>
              <a:ext uri="{FF2B5EF4-FFF2-40B4-BE49-F238E27FC236}">
                <a16:creationId xmlns:a16="http://schemas.microsoft.com/office/drawing/2014/main" id="{1BC40B7A-C487-854A-84BD-E90817CC8B0F}"/>
              </a:ext>
            </a:extLst>
          </p:cNvPr>
          <p:cNvSpPr txBox="1"/>
          <p:nvPr/>
        </p:nvSpPr>
        <p:spPr>
          <a:xfrm>
            <a:off x="6235978" y="123211"/>
            <a:ext cx="19613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effectLst/>
                <a:uLnTx/>
                <a:uFillTx/>
                <a:latin typeface="Century Gothic" panose="020B0502020202020204" pitchFamily="34" charset="0"/>
                <a:ea typeface="+mn-ea"/>
                <a:cs typeface="+mn-cs"/>
              </a:rPr>
              <a:t>Estudiante</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 B </a:t>
            </a:r>
          </a:p>
        </p:txBody>
      </p:sp>
      <p:sp>
        <p:nvSpPr>
          <p:cNvPr id="56" name="TextBox 55">
            <a:extLst>
              <a:ext uri="{FF2B5EF4-FFF2-40B4-BE49-F238E27FC236}">
                <a16:creationId xmlns:a16="http://schemas.microsoft.com/office/drawing/2014/main" id="{B37B2F31-CEDD-BE44-A3D8-07F9761DE079}"/>
              </a:ext>
            </a:extLst>
          </p:cNvPr>
          <p:cNvSpPr txBox="1"/>
          <p:nvPr/>
        </p:nvSpPr>
        <p:spPr>
          <a:xfrm>
            <a:off x="6316937" y="569447"/>
            <a:ext cx="5149483" cy="6555641"/>
          </a:xfrm>
          <a:prstGeom prst="rect">
            <a:avLst/>
          </a:prstGeom>
          <a:noFill/>
        </p:spPr>
        <p:txBody>
          <a:bodyPr wrap="square" rtlCol="0">
            <a:spAutoFit/>
          </a:bodyPr>
          <a:lstStyle/>
          <a:p>
            <a:pPr marL="457200" indent="-457200">
              <a:buFont typeface="+mj-lt"/>
              <a:buAutoNum type="arabicPeriod"/>
              <a:defRPr/>
            </a:pPr>
            <a:r>
              <a:rPr kumimoji="0" lang="en-US" sz="2000" b="0" i="0" u="none" strike="noStrike" kern="1200" cap="none" spc="0" normalizeH="0" baseline="0" noProof="0" dirty="0">
                <a:ln>
                  <a:noFill/>
                </a:ln>
                <a:effectLst/>
                <a:uLnTx/>
                <a:uFillTx/>
                <a:latin typeface="Century Gothic"/>
                <a:ea typeface="+mn-ea"/>
                <a:cs typeface="+mn-cs"/>
              </a:rPr>
              <a:t>Are you lowering your leg?</a:t>
            </a:r>
            <a:r>
              <a:rPr kumimoji="0" lang="en-US" sz="2000" b="0" i="0" u="none" strike="noStrike" kern="1200" cap="none" spc="0" normalizeH="0" noProof="0" dirty="0">
                <a:ln>
                  <a:noFill/>
                </a:ln>
                <a:effectLst/>
                <a:uLnTx/>
                <a:uFillTx/>
                <a:latin typeface="Century Gothic"/>
                <a:ea typeface="+mn-ea"/>
                <a:cs typeface="+mn-cs"/>
              </a:rPr>
              <a:t>      </a:t>
            </a:r>
            <a:r>
              <a:rPr lang="en-US" sz="2000" i="1" u="sng" dirty="0"/>
              <a:t>(¿</a:t>
            </a:r>
            <a:r>
              <a:rPr lang="en-US" sz="2000" i="1" u="sng" dirty="0" err="1"/>
              <a:t>Estás</a:t>
            </a:r>
            <a:r>
              <a:rPr lang="en-US" sz="2000" i="1" u="sng" dirty="0"/>
              <a:t> </a:t>
            </a:r>
            <a:r>
              <a:rPr lang="en-US" sz="2000" i="1" u="sng" dirty="0" err="1"/>
              <a:t>bajando</a:t>
            </a:r>
            <a:r>
              <a:rPr lang="en-US" sz="2000" i="1" u="sng" dirty="0"/>
              <a:t> la </a:t>
            </a:r>
            <a:r>
              <a:rPr lang="en-US" sz="2000" i="1" u="sng" dirty="0" err="1"/>
              <a:t>pierna</a:t>
            </a:r>
            <a:r>
              <a:rPr lang="en-US" sz="2000" i="1" u="sng" dirty="0"/>
              <a:t>?)</a:t>
            </a:r>
          </a:p>
          <a:p>
            <a:pPr marL="457200" indent="-457200">
              <a:buFont typeface="+mj-lt"/>
              <a:buAutoNum type="arabicPeriod"/>
              <a:defRPr/>
            </a:pPr>
            <a:endParaRPr lang="en-US" sz="2000" noProof="0" dirty="0">
              <a:latin typeface="Century Gothic"/>
            </a:endParaRPr>
          </a:p>
          <a:p>
            <a:pPr marL="457200" indent="-457200">
              <a:buFont typeface="+mj-lt"/>
              <a:buAutoNum type="arabicPeriod"/>
              <a:defRPr/>
            </a:pPr>
            <a:r>
              <a:rPr lang="en-US" sz="2000" noProof="0" dirty="0">
                <a:latin typeface="Century Gothic"/>
              </a:rPr>
              <a:t>Are you touching the floor with one hand?</a:t>
            </a:r>
            <a:r>
              <a:rPr lang="en-US" sz="2000" dirty="0"/>
              <a:t>                                         </a:t>
            </a:r>
            <a:r>
              <a:rPr lang="en-US" sz="2000" i="1" u="sng" dirty="0"/>
              <a:t>(¿</a:t>
            </a:r>
            <a:r>
              <a:rPr lang="en-US" sz="2000" i="1" u="sng" dirty="0" err="1"/>
              <a:t>Estáis</a:t>
            </a:r>
            <a:r>
              <a:rPr lang="en-US" sz="2000" i="1" u="sng" dirty="0"/>
              <a:t> </a:t>
            </a:r>
            <a:r>
              <a:rPr lang="en-US" sz="2000" i="1" u="sng" dirty="0" err="1"/>
              <a:t>tocando</a:t>
            </a:r>
            <a:r>
              <a:rPr lang="en-US" sz="2000" i="1" u="sng" dirty="0"/>
              <a:t> el </a:t>
            </a:r>
            <a:r>
              <a:rPr lang="en-US" sz="2000" i="1" u="sng" dirty="0" err="1"/>
              <a:t>suelo</a:t>
            </a:r>
            <a:r>
              <a:rPr lang="en-US" sz="2000" i="1" u="sng" dirty="0"/>
              <a:t> con una mano?)</a:t>
            </a:r>
          </a:p>
          <a:p>
            <a:pPr marL="457200" indent="-457200">
              <a:buFont typeface="+mj-lt"/>
              <a:buAutoNum type="arabicPeriod"/>
              <a:defRPr/>
            </a:pPr>
            <a:endParaRPr lang="en-US" sz="2000" noProof="0" dirty="0">
              <a:latin typeface="Century Gothic"/>
            </a:endParaRPr>
          </a:p>
          <a:p>
            <a:pPr marL="457200" indent="-457200">
              <a:buFont typeface="+mj-lt"/>
              <a:buAutoNum type="arabicPeriod"/>
              <a:defRPr/>
            </a:pPr>
            <a:r>
              <a:rPr lang="en-US" sz="2000" dirty="0">
                <a:latin typeface="Century Gothic"/>
              </a:rPr>
              <a:t>Are you jumping to the right?   </a:t>
            </a:r>
            <a:r>
              <a:rPr lang="en-US" sz="2000" i="1" u="sng" dirty="0"/>
              <a:t>(¿</a:t>
            </a:r>
            <a:r>
              <a:rPr lang="en-US" sz="2000" i="1" u="sng" dirty="0" err="1"/>
              <a:t>Estás</a:t>
            </a:r>
            <a:r>
              <a:rPr lang="en-US" sz="2000" i="1" u="sng" dirty="0"/>
              <a:t> </a:t>
            </a:r>
            <a:r>
              <a:rPr lang="en-US" sz="2000" i="1" u="sng" dirty="0" err="1"/>
              <a:t>saltando</a:t>
            </a:r>
            <a:r>
              <a:rPr lang="en-US" sz="2000" i="1" u="sng" dirty="0"/>
              <a:t> a la </a:t>
            </a:r>
            <a:r>
              <a:rPr lang="en-US" sz="2000" i="1" u="sng" dirty="0" err="1"/>
              <a:t>derecha</a:t>
            </a:r>
            <a:r>
              <a:rPr lang="en-US" sz="2000" i="1" u="sng" dirty="0"/>
              <a:t>?)</a:t>
            </a:r>
          </a:p>
          <a:p>
            <a:pPr marL="457200" indent="-457200">
              <a:buFont typeface="+mj-lt"/>
              <a:buAutoNum type="arabicPeriod"/>
              <a:defRPr/>
            </a:pPr>
            <a:endParaRPr lang="en-US" sz="2000" dirty="0">
              <a:latin typeface="Century Gothic"/>
            </a:endParaRPr>
          </a:p>
          <a:p>
            <a:pPr marL="457200" indent="-457200">
              <a:buFont typeface="+mj-lt"/>
              <a:buAutoNum type="arabicPeriod"/>
              <a:defRPr/>
            </a:pPr>
            <a:r>
              <a:rPr lang="en-US" sz="2000" noProof="0" dirty="0">
                <a:latin typeface="Century Gothic"/>
              </a:rPr>
              <a:t>Are you enjoying the music?   </a:t>
            </a:r>
            <a:r>
              <a:rPr lang="en-US" sz="2000" i="1" u="sng" dirty="0"/>
              <a:t>(¿</a:t>
            </a:r>
            <a:r>
              <a:rPr lang="en-US" sz="2000" i="1" u="sng" dirty="0" err="1"/>
              <a:t>Estás</a:t>
            </a:r>
            <a:r>
              <a:rPr lang="en-US" sz="2000" i="1" u="sng" dirty="0"/>
              <a:t> </a:t>
            </a:r>
            <a:r>
              <a:rPr lang="en-US" sz="2000" i="1" u="sng" dirty="0" err="1"/>
              <a:t>disfrutando</a:t>
            </a:r>
            <a:r>
              <a:rPr lang="en-US" sz="2000" i="1" u="sng" dirty="0"/>
              <a:t> la </a:t>
            </a:r>
            <a:r>
              <a:rPr lang="en-US" sz="2000" i="1" u="sng" dirty="0" err="1"/>
              <a:t>música</a:t>
            </a:r>
            <a:r>
              <a:rPr lang="en-US" sz="2000" i="1" u="sng" dirty="0"/>
              <a: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lang="en-US" sz="2000" noProof="0" dirty="0">
              <a:latin typeface="Century Gothic"/>
            </a:endParaRPr>
          </a:p>
          <a:p>
            <a:pPr marL="457200" indent="-457200">
              <a:buFont typeface="+mj-lt"/>
              <a:buAutoNum type="arabicPeriod"/>
              <a:defRPr/>
            </a:pPr>
            <a:r>
              <a:rPr lang="en-US" sz="2000" dirty="0">
                <a:latin typeface="Century Gothic"/>
              </a:rPr>
              <a:t>Are you practicing the exercise? </a:t>
            </a:r>
            <a:r>
              <a:rPr lang="en-US" sz="2000" i="1" u="sng" dirty="0"/>
              <a:t>(¿</a:t>
            </a:r>
            <a:r>
              <a:rPr lang="en-US" sz="2000" i="1" u="sng" dirty="0" err="1"/>
              <a:t>Estáis</a:t>
            </a:r>
            <a:r>
              <a:rPr lang="en-US" sz="2000" i="1" u="sng" dirty="0"/>
              <a:t> </a:t>
            </a:r>
            <a:r>
              <a:rPr lang="en-US" sz="2000" i="1" u="sng" dirty="0" err="1"/>
              <a:t>practicando</a:t>
            </a:r>
            <a:r>
              <a:rPr lang="en-US" sz="2000" i="1" u="sng" dirty="0"/>
              <a:t> el </a:t>
            </a:r>
            <a:r>
              <a:rPr lang="en-US" sz="2000" i="1" u="sng" dirty="0" err="1"/>
              <a:t>ejercicio</a:t>
            </a:r>
            <a:r>
              <a:rPr lang="en-US" sz="2000" i="1" u="sng" dirty="0"/>
              <a:t>?)</a:t>
            </a:r>
          </a:p>
          <a:p>
            <a:pPr marL="457200" indent="-457200">
              <a:buFont typeface="+mj-lt"/>
              <a:buAutoNum type="arabicPeriod"/>
              <a:defRPr/>
            </a:pPr>
            <a:endParaRPr lang="en-US" sz="2000" dirty="0">
              <a:latin typeface="Century Gothic"/>
            </a:endParaRPr>
          </a:p>
          <a:p>
            <a:pPr marL="457200" indent="-457200">
              <a:buFont typeface="+mj-lt"/>
              <a:buAutoNum type="arabicPeriod"/>
              <a:defRPr/>
            </a:pPr>
            <a:r>
              <a:rPr lang="en-US" sz="2000" noProof="0" dirty="0">
                <a:latin typeface="Century Gothic"/>
              </a:rPr>
              <a:t>Are you lifting your foot?          </a:t>
            </a:r>
            <a:r>
              <a:rPr lang="en-US" sz="2000" i="1" u="sng" dirty="0"/>
              <a:t>(¿</a:t>
            </a:r>
            <a:r>
              <a:rPr lang="en-US" sz="2000" i="1" u="sng" dirty="0" err="1"/>
              <a:t>Estás</a:t>
            </a:r>
            <a:r>
              <a:rPr lang="en-US" sz="2000" i="1" u="sng" dirty="0"/>
              <a:t> </a:t>
            </a:r>
            <a:r>
              <a:rPr lang="en-US" sz="2000" i="1" u="sng" dirty="0" err="1"/>
              <a:t>levantando</a:t>
            </a:r>
            <a:r>
              <a:rPr lang="en-US" sz="2000" i="1" u="sng" dirty="0"/>
              <a:t> el pie?)</a:t>
            </a:r>
          </a:p>
          <a:p>
            <a:pPr marL="457200" indent="-457200">
              <a:buFont typeface="+mj-lt"/>
              <a:buAutoNum type="arabicPeriod"/>
              <a:defRPr/>
            </a:pPr>
            <a:endParaRPr lang="en-US" sz="2000" dirty="0"/>
          </a:p>
          <a:p>
            <a:pPr marR="0" lvl="0" algn="l" defTabSz="914400"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effectLst/>
              <a:uLnTx/>
              <a:uFillTx/>
              <a:latin typeface="Century Gothic"/>
              <a:ea typeface="+mn-ea"/>
              <a:cs typeface="+mn-cs"/>
            </a:endParaRPr>
          </a:p>
        </p:txBody>
      </p:sp>
      <p:pic>
        <p:nvPicPr>
          <p:cNvPr id="57" name="Picture 56" descr="Shape, circle&#10;&#10;Description automatically generated">
            <a:extLst>
              <a:ext uri="{FF2B5EF4-FFF2-40B4-BE49-F238E27FC236}">
                <a16:creationId xmlns:a16="http://schemas.microsoft.com/office/drawing/2014/main" id="{147ED8DE-5F2D-9142-B232-09CF211584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91445" y="1882306"/>
            <a:ext cx="549067" cy="549067"/>
          </a:xfrm>
          <a:prstGeom prst="rect">
            <a:avLst/>
          </a:prstGeom>
        </p:spPr>
      </p:pic>
      <p:pic>
        <p:nvPicPr>
          <p:cNvPr id="58" name="Picture 57" descr="Shape, circle&#10;&#10;Description automatically generated">
            <a:extLst>
              <a:ext uri="{FF2B5EF4-FFF2-40B4-BE49-F238E27FC236}">
                <a16:creationId xmlns:a16="http://schemas.microsoft.com/office/drawing/2014/main" id="{05B5141D-E5A9-DE48-AEE8-B7332D3019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59089" y="4839967"/>
            <a:ext cx="549067" cy="549067"/>
          </a:xfrm>
          <a:prstGeom prst="rect">
            <a:avLst/>
          </a:prstGeom>
        </p:spPr>
      </p:pic>
      <p:pic>
        <p:nvPicPr>
          <p:cNvPr id="59" name="Picture 58">
            <a:extLst>
              <a:ext uri="{FF2B5EF4-FFF2-40B4-BE49-F238E27FC236}">
                <a16:creationId xmlns:a16="http://schemas.microsoft.com/office/drawing/2014/main" id="{7D8C0FC8-5C05-B443-951B-291A624DED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8183" y="2876284"/>
            <a:ext cx="552716" cy="552716"/>
          </a:xfrm>
          <a:prstGeom prst="rect">
            <a:avLst/>
          </a:prstGeom>
        </p:spPr>
      </p:pic>
      <p:pic>
        <p:nvPicPr>
          <p:cNvPr id="60" name="Picture 59">
            <a:extLst>
              <a:ext uri="{FF2B5EF4-FFF2-40B4-BE49-F238E27FC236}">
                <a16:creationId xmlns:a16="http://schemas.microsoft.com/office/drawing/2014/main" id="{3440DD28-EC4C-8443-941A-C3B1E61390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9219" y="3762130"/>
            <a:ext cx="552716" cy="552716"/>
          </a:xfrm>
          <a:prstGeom prst="rect">
            <a:avLst/>
          </a:prstGeom>
        </p:spPr>
      </p:pic>
      <p:pic>
        <p:nvPicPr>
          <p:cNvPr id="61" name="Picture 60">
            <a:extLst>
              <a:ext uri="{FF2B5EF4-FFF2-40B4-BE49-F238E27FC236}">
                <a16:creationId xmlns:a16="http://schemas.microsoft.com/office/drawing/2014/main" id="{DEEC5C51-72AA-CB4F-9607-DE42E7125A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81" y="763005"/>
            <a:ext cx="552716" cy="552716"/>
          </a:xfrm>
          <a:prstGeom prst="rect">
            <a:avLst/>
          </a:prstGeom>
        </p:spPr>
      </p:pic>
      <p:pic>
        <p:nvPicPr>
          <p:cNvPr id="62" name="Picture 61">
            <a:extLst>
              <a:ext uri="{FF2B5EF4-FFF2-40B4-BE49-F238E27FC236}">
                <a16:creationId xmlns:a16="http://schemas.microsoft.com/office/drawing/2014/main" id="{3C10B833-9E15-E74E-B017-89EB4985B8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6324" y="1874969"/>
            <a:ext cx="495591" cy="495591"/>
          </a:xfrm>
          <a:prstGeom prst="rect">
            <a:avLst/>
          </a:prstGeom>
        </p:spPr>
      </p:pic>
      <p:pic>
        <p:nvPicPr>
          <p:cNvPr id="63" name="Picture 62">
            <a:extLst>
              <a:ext uri="{FF2B5EF4-FFF2-40B4-BE49-F238E27FC236}">
                <a16:creationId xmlns:a16="http://schemas.microsoft.com/office/drawing/2014/main" id="{B9767189-8F94-A043-8967-84CEDC86A5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45081">
            <a:off x="11558391" y="4854332"/>
            <a:ext cx="495591" cy="495591"/>
          </a:xfrm>
          <a:prstGeom prst="rect">
            <a:avLst/>
          </a:prstGeom>
        </p:spPr>
      </p:pic>
      <p:pic>
        <p:nvPicPr>
          <p:cNvPr id="64" name="Picture 63">
            <a:extLst>
              <a:ext uri="{FF2B5EF4-FFF2-40B4-BE49-F238E27FC236}">
                <a16:creationId xmlns:a16="http://schemas.microsoft.com/office/drawing/2014/main" id="{7552EB47-EBF2-614B-8E17-64DFC76CC2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81" y="5713813"/>
            <a:ext cx="552716" cy="552716"/>
          </a:xfrm>
          <a:prstGeom prst="rect">
            <a:avLst/>
          </a:prstGeom>
        </p:spPr>
      </p:pic>
      <p:sp>
        <p:nvSpPr>
          <p:cNvPr id="65" name="TextBox 64">
            <a:extLst>
              <a:ext uri="{FF2B5EF4-FFF2-40B4-BE49-F238E27FC236}">
                <a16:creationId xmlns:a16="http://schemas.microsoft.com/office/drawing/2014/main" id="{9FA7B8A7-758A-D542-89A5-A3141D2AC00D}"/>
              </a:ext>
            </a:extLst>
          </p:cNvPr>
          <p:cNvSpPr txBox="1"/>
          <p:nvPr/>
        </p:nvSpPr>
        <p:spPr>
          <a:xfrm>
            <a:off x="2289991" y="138560"/>
            <a:ext cx="19613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effectLst/>
                <a:uLnTx/>
                <a:uFillTx/>
                <a:latin typeface="Century Gothic" panose="020B0502020202020204" pitchFamily="34" charset="0"/>
                <a:ea typeface="+mn-ea"/>
                <a:cs typeface="+mn-cs"/>
              </a:rPr>
              <a:t>Estudiante</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 A </a:t>
            </a:r>
          </a:p>
        </p:txBody>
      </p:sp>
    </p:spTree>
    <p:extLst>
      <p:ext uri="{BB962C8B-B14F-4D97-AF65-F5344CB8AC3E}">
        <p14:creationId xmlns:p14="http://schemas.microsoft.com/office/powerpoint/2010/main" val="20018938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6417732" y="607207"/>
            <a:ext cx="19981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effectLst/>
                <a:uLnTx/>
                <a:uFillTx/>
                <a:latin typeface="Century Gothic" panose="020B0502020202020204" pitchFamily="34" charset="0"/>
                <a:ea typeface="+mn-ea"/>
                <a:cs typeface="+mn-cs"/>
              </a:rPr>
              <a:t>Estudiante</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 B </a:t>
            </a:r>
          </a:p>
        </p:txBody>
      </p:sp>
      <p:sp>
        <p:nvSpPr>
          <p:cNvPr id="41" name="Rectángulo 6">
            <a:extLst>
              <a:ext uri="{FF2B5EF4-FFF2-40B4-BE49-F238E27FC236}">
                <a16:creationId xmlns:a16="http://schemas.microsoft.com/office/drawing/2014/main" id="{E7C02AE1-F75F-3B44-83B7-B953E453B1FE}"/>
              </a:ext>
            </a:extLst>
          </p:cNvPr>
          <p:cNvSpPr/>
          <p:nvPr/>
        </p:nvSpPr>
        <p:spPr>
          <a:xfrm>
            <a:off x="9618740" y="257875"/>
            <a:ext cx="220049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a:ea typeface="+mn-ea"/>
                <a:cs typeface="+mn-cs"/>
              </a:rPr>
              <a:t>hablar</a:t>
            </a:r>
            <a:r>
              <a:rPr kumimoji="0" lang="en-GB" sz="1800" b="1" i="0" u="none" strike="noStrike" kern="1200" cap="none" spc="0" normalizeH="0" baseline="0" noProof="0" dirty="0">
                <a:ln>
                  <a:noFill/>
                </a:ln>
                <a:solidFill>
                  <a:prstClr val="white"/>
                </a:solidFill>
                <a:effectLst/>
                <a:uLnTx/>
                <a:uFillTx/>
                <a:latin typeface="Century Gothic"/>
                <a:ea typeface="+mn-ea"/>
                <a:cs typeface="+mn-cs"/>
              </a:rPr>
              <a:t> / escuchar</a:t>
            </a:r>
            <a:endParaRPr kumimoji="0" lang="x-none"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2" name="Rounded Rectangle 11" descr="background rectangle&#10;">
            <a:extLst>
              <a:ext uri="{FF2B5EF4-FFF2-40B4-BE49-F238E27FC236}">
                <a16:creationId xmlns:a16="http://schemas.microsoft.com/office/drawing/2014/main" id="{9268BA27-9508-448E-9915-ACE234D74542}"/>
              </a:ext>
            </a:extLst>
          </p:cNvPr>
          <p:cNvSpPr/>
          <p:nvPr/>
        </p:nvSpPr>
        <p:spPr>
          <a:xfrm>
            <a:off x="9493598" y="399147"/>
            <a:ext cx="2521671" cy="400585"/>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9493597" y="375247"/>
            <a:ext cx="2521671" cy="463920"/>
          </a:xfrm>
        </p:spPr>
        <p:txBody>
          <a:bodyPr>
            <a:normAutofit/>
          </a:bodyPr>
          <a:lstStyle/>
          <a:p>
            <a:pPr algn="ctr"/>
            <a:r>
              <a:rPr lang="en-GB" sz="2000" b="1" dirty="0" err="1">
                <a:solidFill>
                  <a:schemeClr val="bg1"/>
                </a:solidFill>
              </a:rPr>
              <a:t>hablar</a:t>
            </a:r>
            <a:r>
              <a:rPr lang="en-GB" sz="2000" b="1" dirty="0">
                <a:solidFill>
                  <a:schemeClr val="bg1"/>
                </a:solidFill>
              </a:rPr>
              <a:t> / </a:t>
            </a:r>
            <a:r>
              <a:rPr lang="en-GB" sz="2000" b="1" dirty="0" err="1">
                <a:solidFill>
                  <a:schemeClr val="bg1"/>
                </a:solidFill>
              </a:rPr>
              <a:t>escuchar</a:t>
            </a:r>
            <a:endParaRPr lang="en-GB" sz="2000" b="1" dirty="0">
              <a:solidFill>
                <a:schemeClr val="bg1"/>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1971902624"/>
              </p:ext>
            </p:extLst>
          </p:nvPr>
        </p:nvGraphicFramePr>
        <p:xfrm>
          <a:off x="118533" y="1192136"/>
          <a:ext cx="5832168" cy="4978400"/>
        </p:xfrm>
        <a:graphic>
          <a:graphicData uri="http://schemas.openxmlformats.org/drawingml/2006/table">
            <a:tbl>
              <a:tblPr firstRow="1" bandRow="1">
                <a:tableStyleId>{5DA37D80-6434-44D0-A028-1B22A696006F}</a:tableStyleId>
              </a:tblPr>
              <a:tblGrid>
                <a:gridCol w="302216">
                  <a:extLst>
                    <a:ext uri="{9D8B030D-6E8A-4147-A177-3AD203B41FA5}">
                      <a16:colId xmlns:a16="http://schemas.microsoft.com/office/drawing/2014/main" val="20000"/>
                    </a:ext>
                  </a:extLst>
                </a:gridCol>
                <a:gridCol w="2586856">
                  <a:extLst>
                    <a:ext uri="{9D8B030D-6E8A-4147-A177-3AD203B41FA5}">
                      <a16:colId xmlns:a16="http://schemas.microsoft.com/office/drawing/2014/main" val="20001"/>
                    </a:ext>
                  </a:extLst>
                </a:gridCol>
                <a:gridCol w="2943096">
                  <a:extLst>
                    <a:ext uri="{9D8B030D-6E8A-4147-A177-3AD203B41FA5}">
                      <a16:colId xmlns:a16="http://schemas.microsoft.com/office/drawing/2014/main" val="20002"/>
                    </a:ext>
                  </a:extLst>
                </a:gridCol>
              </a:tblGrid>
              <a:tr h="711200">
                <a:tc>
                  <a:txBody>
                    <a:bodyPr/>
                    <a:lstStyle/>
                    <a:p>
                      <a:pPr algn="ctr"/>
                      <a:endParaRPr lang="en-US" sz="2400" dirty="0">
                        <a:solidFill>
                          <a:schemeClr val="tx1"/>
                        </a:solidFill>
                      </a:endParaRPr>
                    </a:p>
                  </a:txBody>
                  <a:tcPr anchor="ctr"/>
                </a:tc>
                <a:tc>
                  <a:txBody>
                    <a:bodyPr/>
                    <a:lstStyle/>
                    <a:p>
                      <a:pPr algn="ctr"/>
                      <a:r>
                        <a:rPr lang="en-GB" sz="2000">
                          <a:solidFill>
                            <a:schemeClr val="tx1"/>
                          </a:solidFill>
                        </a:rPr>
                        <a:t>Lucía </a:t>
                      </a:r>
                    </a:p>
                    <a:p>
                      <a:pPr algn="ctr"/>
                      <a:r>
                        <a:rPr lang="en-GB" sz="2000" b="0">
                          <a:solidFill>
                            <a:schemeClr val="tx1"/>
                          </a:solidFill>
                        </a:rPr>
                        <a:t>(one</a:t>
                      </a:r>
                      <a:r>
                        <a:rPr lang="en-GB" sz="2000" b="0" baseline="0">
                          <a:solidFill>
                            <a:schemeClr val="tx1"/>
                          </a:solidFill>
                        </a:rPr>
                        <a:t> ‘you’)</a:t>
                      </a:r>
                      <a:endParaRPr lang="en-GB" sz="2000">
                        <a:solidFill>
                          <a:schemeClr val="tx1"/>
                        </a:solidFill>
                      </a:endParaRPr>
                    </a:p>
                  </a:txBody>
                  <a:tcPr anchor="ctr"/>
                </a:tc>
                <a:tc>
                  <a:txBody>
                    <a:bodyPr/>
                    <a:lstStyle/>
                    <a:p>
                      <a:pPr algn="ctr"/>
                      <a:r>
                        <a:rPr lang="en-GB" sz="2000" b="1" dirty="0">
                          <a:solidFill>
                            <a:schemeClr val="tx1"/>
                          </a:solidFill>
                        </a:rPr>
                        <a:t>Daniel</a:t>
                      </a:r>
                      <a:r>
                        <a:rPr lang="en-GB" sz="2000" b="1" baseline="0" dirty="0">
                          <a:solidFill>
                            <a:schemeClr val="tx1"/>
                          </a:solidFill>
                        </a:rPr>
                        <a:t> y Ana</a:t>
                      </a:r>
                    </a:p>
                    <a:p>
                      <a:pPr algn="ctr"/>
                      <a:r>
                        <a:rPr lang="en-GB" sz="2000" b="0" baseline="0" dirty="0">
                          <a:solidFill>
                            <a:schemeClr val="tx1"/>
                          </a:solidFill>
                        </a:rPr>
                        <a:t>(more than one ‘you’)</a:t>
                      </a:r>
                      <a:endParaRPr lang="en-US" sz="2000" b="0" dirty="0">
                        <a:solidFill>
                          <a:schemeClr val="tx1"/>
                        </a:solidFill>
                      </a:endParaRPr>
                    </a:p>
                  </a:txBody>
                  <a:tcPr anchor="ctr"/>
                </a:tc>
                <a:extLst>
                  <a:ext uri="{0D108BD9-81ED-4DB2-BD59-A6C34878D82A}">
                    <a16:rowId xmlns:a16="http://schemas.microsoft.com/office/drawing/2014/main" val="10000"/>
                  </a:ext>
                </a:extLst>
              </a:tr>
              <a:tr h="711200">
                <a:tc>
                  <a:txBody>
                    <a:bodyPr/>
                    <a:lstStyle/>
                    <a:p>
                      <a:pPr algn="ctr"/>
                      <a:r>
                        <a:rPr lang="en-US" sz="2400" dirty="0">
                          <a:solidFill>
                            <a:schemeClr val="tx1"/>
                          </a:solidFill>
                        </a:rPr>
                        <a:t>1</a:t>
                      </a:r>
                      <a:endParaRPr lang="en-US" sz="2400" b="1" dirty="0">
                        <a:solidFill>
                          <a:schemeClr val="tx1"/>
                        </a:solidFill>
                      </a:endParaRPr>
                    </a:p>
                  </a:txBody>
                  <a:tcPr anchor="ctr"/>
                </a:tc>
                <a:tc>
                  <a:txBody>
                    <a:bodyPr/>
                    <a:lstStyle/>
                    <a:p>
                      <a:pPr algn="ctr"/>
                      <a:endParaRPr lang="en-US" sz="2400" dirty="0">
                        <a:solidFill>
                          <a:schemeClr val="tx1"/>
                        </a:solidFill>
                      </a:endParaRPr>
                    </a:p>
                  </a:txBody>
                  <a:tcPr anchor="ctr"/>
                </a:tc>
                <a:tc>
                  <a:txBody>
                    <a:bodyPr/>
                    <a:lstStyle/>
                    <a:p>
                      <a:pPr algn="ctr"/>
                      <a:endParaRPr lang="en-US" sz="2400" dirty="0">
                        <a:solidFill>
                          <a:schemeClr val="tx1"/>
                        </a:solidFill>
                      </a:endParaRPr>
                    </a:p>
                  </a:txBody>
                  <a:tcPr anchor="ctr"/>
                </a:tc>
                <a:extLst>
                  <a:ext uri="{0D108BD9-81ED-4DB2-BD59-A6C34878D82A}">
                    <a16:rowId xmlns:a16="http://schemas.microsoft.com/office/drawing/2014/main" val="10001"/>
                  </a:ext>
                </a:extLst>
              </a:tr>
              <a:tr h="711200">
                <a:tc>
                  <a:txBody>
                    <a:bodyPr/>
                    <a:lstStyle/>
                    <a:p>
                      <a:pPr algn="ctr"/>
                      <a:r>
                        <a:rPr lang="en-US" sz="2400" dirty="0">
                          <a:solidFill>
                            <a:schemeClr val="tx1"/>
                          </a:solidFill>
                        </a:rPr>
                        <a:t>2</a:t>
                      </a:r>
                      <a:endParaRPr lang="en-US" sz="2400" b="1" dirty="0">
                        <a:solidFill>
                          <a:schemeClr val="tx1"/>
                        </a:solidFill>
                      </a:endParaRPr>
                    </a:p>
                  </a:txBody>
                  <a:tcPr anchor="ctr"/>
                </a:tc>
                <a:tc>
                  <a:txBody>
                    <a:bodyPr/>
                    <a:lstStyle/>
                    <a:p>
                      <a:pPr algn="ctr"/>
                      <a:endParaRPr lang="en-US" sz="2400" dirty="0">
                        <a:solidFill>
                          <a:schemeClr val="tx1"/>
                        </a:solidFill>
                      </a:endParaRPr>
                    </a:p>
                  </a:txBody>
                  <a:tcPr anchor="ctr"/>
                </a:tc>
                <a:tc>
                  <a:txBody>
                    <a:bodyPr/>
                    <a:lstStyle/>
                    <a:p>
                      <a:pPr algn="ctr"/>
                      <a:endParaRPr lang="en-US" sz="2400" dirty="0">
                        <a:solidFill>
                          <a:schemeClr val="tx1"/>
                        </a:solidFill>
                      </a:endParaRPr>
                    </a:p>
                  </a:txBody>
                  <a:tcPr anchor="ctr"/>
                </a:tc>
                <a:extLst>
                  <a:ext uri="{0D108BD9-81ED-4DB2-BD59-A6C34878D82A}">
                    <a16:rowId xmlns:a16="http://schemas.microsoft.com/office/drawing/2014/main" val="10002"/>
                  </a:ext>
                </a:extLst>
              </a:tr>
              <a:tr h="711200">
                <a:tc>
                  <a:txBody>
                    <a:bodyPr/>
                    <a:lstStyle/>
                    <a:p>
                      <a:pPr algn="ctr"/>
                      <a:r>
                        <a:rPr lang="en-US" sz="2400" dirty="0">
                          <a:solidFill>
                            <a:schemeClr val="tx1"/>
                          </a:solidFill>
                        </a:rPr>
                        <a:t>3</a:t>
                      </a:r>
                      <a:endParaRPr lang="en-US" sz="2400" b="1" dirty="0">
                        <a:solidFill>
                          <a:schemeClr val="tx1"/>
                        </a:solidFill>
                      </a:endParaRPr>
                    </a:p>
                  </a:txBody>
                  <a:tcPr anchor="ctr"/>
                </a:tc>
                <a:tc>
                  <a:txBody>
                    <a:bodyPr/>
                    <a:lstStyle/>
                    <a:p>
                      <a:pPr algn="ctr"/>
                      <a:endParaRPr lang="en-US" sz="2400">
                        <a:solidFill>
                          <a:schemeClr val="tx1"/>
                        </a:solidFill>
                      </a:endParaRPr>
                    </a:p>
                  </a:txBody>
                  <a:tcPr anchor="ctr"/>
                </a:tc>
                <a:tc>
                  <a:txBody>
                    <a:bodyPr/>
                    <a:lstStyle/>
                    <a:p>
                      <a:pPr algn="ctr"/>
                      <a:endParaRPr lang="en-US" sz="2400" dirty="0">
                        <a:solidFill>
                          <a:schemeClr val="tx1"/>
                        </a:solidFill>
                      </a:endParaRPr>
                    </a:p>
                  </a:txBody>
                  <a:tcPr anchor="ctr"/>
                </a:tc>
                <a:extLst>
                  <a:ext uri="{0D108BD9-81ED-4DB2-BD59-A6C34878D82A}">
                    <a16:rowId xmlns:a16="http://schemas.microsoft.com/office/drawing/2014/main" val="10003"/>
                  </a:ext>
                </a:extLst>
              </a:tr>
              <a:tr h="711200">
                <a:tc>
                  <a:txBody>
                    <a:bodyPr/>
                    <a:lstStyle/>
                    <a:p>
                      <a:pPr algn="ctr"/>
                      <a:r>
                        <a:rPr lang="en-US" sz="2400" dirty="0">
                          <a:solidFill>
                            <a:schemeClr val="tx1"/>
                          </a:solidFill>
                        </a:rPr>
                        <a:t>4</a:t>
                      </a:r>
                      <a:endParaRPr lang="en-US" sz="2400" b="1" dirty="0">
                        <a:solidFill>
                          <a:schemeClr val="tx1"/>
                        </a:solidFill>
                      </a:endParaRPr>
                    </a:p>
                  </a:txBody>
                  <a:tcPr anchor="ctr"/>
                </a:tc>
                <a:tc>
                  <a:txBody>
                    <a:bodyPr/>
                    <a:lstStyle/>
                    <a:p>
                      <a:pPr algn="ctr"/>
                      <a:endParaRPr lang="en-US" sz="2400">
                        <a:solidFill>
                          <a:schemeClr val="tx1"/>
                        </a:solidFill>
                      </a:endParaRPr>
                    </a:p>
                  </a:txBody>
                  <a:tcPr anchor="ctr"/>
                </a:tc>
                <a:tc>
                  <a:txBody>
                    <a:bodyPr/>
                    <a:lstStyle/>
                    <a:p>
                      <a:pPr algn="ctr"/>
                      <a:endParaRPr lang="en-US" sz="2400" dirty="0">
                        <a:solidFill>
                          <a:schemeClr val="tx1"/>
                        </a:solidFill>
                      </a:endParaRPr>
                    </a:p>
                  </a:txBody>
                  <a:tcPr anchor="ctr"/>
                </a:tc>
                <a:extLst>
                  <a:ext uri="{0D108BD9-81ED-4DB2-BD59-A6C34878D82A}">
                    <a16:rowId xmlns:a16="http://schemas.microsoft.com/office/drawing/2014/main" val="10004"/>
                  </a:ext>
                </a:extLst>
              </a:tr>
              <a:tr h="711200">
                <a:tc>
                  <a:txBody>
                    <a:bodyPr/>
                    <a:lstStyle/>
                    <a:p>
                      <a:pPr algn="ctr"/>
                      <a:r>
                        <a:rPr lang="en-US" sz="2400" dirty="0">
                          <a:solidFill>
                            <a:schemeClr val="tx1"/>
                          </a:solidFill>
                        </a:rPr>
                        <a:t>5</a:t>
                      </a:r>
                      <a:endParaRPr lang="en-US" sz="2400" b="1" dirty="0">
                        <a:solidFill>
                          <a:schemeClr val="tx1"/>
                        </a:solidFill>
                      </a:endParaRPr>
                    </a:p>
                  </a:txBody>
                  <a:tcPr anchor="ctr"/>
                </a:tc>
                <a:tc>
                  <a:txBody>
                    <a:bodyPr/>
                    <a:lstStyle/>
                    <a:p>
                      <a:pPr algn="ctr"/>
                      <a:endParaRPr lang="en-US" sz="2400">
                        <a:solidFill>
                          <a:schemeClr val="tx1"/>
                        </a:solidFill>
                      </a:endParaRPr>
                    </a:p>
                  </a:txBody>
                  <a:tcPr anchor="ctr"/>
                </a:tc>
                <a:tc>
                  <a:txBody>
                    <a:bodyPr/>
                    <a:lstStyle/>
                    <a:p>
                      <a:pPr algn="ctr"/>
                      <a:endParaRPr lang="en-US" sz="2400" dirty="0">
                        <a:solidFill>
                          <a:schemeClr val="tx1"/>
                        </a:solidFill>
                      </a:endParaRPr>
                    </a:p>
                  </a:txBody>
                  <a:tcPr anchor="ctr"/>
                </a:tc>
                <a:extLst>
                  <a:ext uri="{0D108BD9-81ED-4DB2-BD59-A6C34878D82A}">
                    <a16:rowId xmlns:a16="http://schemas.microsoft.com/office/drawing/2014/main" val="10005"/>
                  </a:ext>
                </a:extLst>
              </a:tr>
              <a:tr h="711200">
                <a:tc>
                  <a:txBody>
                    <a:bodyPr/>
                    <a:lstStyle/>
                    <a:p>
                      <a:pPr algn="ctr"/>
                      <a:r>
                        <a:rPr lang="en-US" sz="2400" dirty="0">
                          <a:solidFill>
                            <a:schemeClr val="tx1"/>
                          </a:solidFill>
                        </a:rPr>
                        <a:t>6</a:t>
                      </a:r>
                      <a:endParaRPr lang="en-US" sz="2400" b="1" dirty="0">
                        <a:solidFill>
                          <a:schemeClr val="tx1"/>
                        </a:solidFill>
                      </a:endParaRPr>
                    </a:p>
                  </a:txBody>
                  <a:tcPr anchor="ctr"/>
                </a:tc>
                <a:tc>
                  <a:txBody>
                    <a:bodyPr/>
                    <a:lstStyle/>
                    <a:p>
                      <a:pPr algn="ctr"/>
                      <a:endParaRPr lang="en-US" sz="2400">
                        <a:solidFill>
                          <a:schemeClr val="tx1"/>
                        </a:solidFill>
                      </a:endParaRPr>
                    </a:p>
                  </a:txBody>
                  <a:tcPr anchor="ctr"/>
                </a:tc>
                <a:tc>
                  <a:txBody>
                    <a:bodyPr/>
                    <a:lstStyle/>
                    <a:p>
                      <a:pPr algn="ctr"/>
                      <a:endParaRPr lang="en-US" sz="2400" dirty="0">
                        <a:solidFill>
                          <a:schemeClr val="tx1"/>
                        </a:solidFill>
                      </a:endParaRPr>
                    </a:p>
                  </a:txBody>
                  <a:tcPr anchor="ctr"/>
                </a:tc>
                <a:extLst>
                  <a:ext uri="{0D108BD9-81ED-4DB2-BD59-A6C34878D82A}">
                    <a16:rowId xmlns:a16="http://schemas.microsoft.com/office/drawing/2014/main" val="10006"/>
                  </a:ext>
                </a:extLst>
              </a:tr>
            </a:tbl>
          </a:graphicData>
        </a:graphic>
      </p:graphicFrame>
      <p:sp>
        <p:nvSpPr>
          <p:cNvPr id="12" name="TextBox 11"/>
          <p:cNvSpPr txBox="1"/>
          <p:nvPr/>
        </p:nvSpPr>
        <p:spPr>
          <a:xfrm>
            <a:off x="237067" y="611457"/>
            <a:ext cx="32703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effectLst/>
                <a:uLnTx/>
                <a:uFillTx/>
                <a:latin typeface="Century Gothic" panose="020B0502020202020204" pitchFamily="34" charset="0"/>
                <a:ea typeface="+mn-ea"/>
                <a:cs typeface="+mn-cs"/>
              </a:rPr>
              <a:t>Estudiante</a:t>
            </a:r>
            <a:r>
              <a:rPr kumimoji="0" lang="en-GB" sz="2200" b="1" i="0" u="none" strike="noStrike" kern="1200" cap="none" spc="0" normalizeH="0" baseline="0" noProof="0" dirty="0">
                <a:ln>
                  <a:noFill/>
                </a:ln>
                <a:effectLst/>
                <a:uLnTx/>
                <a:uFillTx/>
                <a:latin typeface="Century Gothic" panose="020B0502020202020204" pitchFamily="34" charset="0"/>
                <a:ea typeface="+mn-ea"/>
                <a:cs typeface="+mn-cs"/>
              </a:rPr>
              <a:t> A  </a:t>
            </a:r>
          </a:p>
        </p:txBody>
      </p:sp>
      <p:sp>
        <p:nvSpPr>
          <p:cNvPr id="5" name="TextBox 4"/>
          <p:cNvSpPr txBox="1"/>
          <p:nvPr/>
        </p:nvSpPr>
        <p:spPr>
          <a:xfrm>
            <a:off x="118533" y="0"/>
            <a:ext cx="43518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Century Gothic"/>
                <a:ea typeface="+mn-ea"/>
                <a:cs typeface="+mn-cs"/>
              </a:rPr>
              <a:t>Respuestas</a:t>
            </a:r>
            <a:endParaRPr kumimoji="0" lang="en-US" sz="2400" b="1" i="0" u="none" strike="noStrike" kern="1200" cap="none" spc="0" normalizeH="0" baseline="0" noProof="0" dirty="0">
              <a:ln>
                <a:noFill/>
              </a:ln>
              <a:effectLst/>
              <a:uLnTx/>
              <a:uFillTx/>
              <a:latin typeface="Century Gothic"/>
              <a:ea typeface="+mn-ea"/>
              <a:cs typeface="+mn-cs"/>
            </a:endParaRPr>
          </a:p>
        </p:txBody>
      </p:sp>
      <p:sp>
        <p:nvSpPr>
          <p:cNvPr id="16" name="TextBox 15"/>
          <p:cNvSpPr txBox="1"/>
          <p:nvPr/>
        </p:nvSpPr>
        <p:spPr>
          <a:xfrm>
            <a:off x="365347" y="1943805"/>
            <a:ext cx="2807521" cy="707886"/>
          </a:xfrm>
          <a:prstGeom prst="rect">
            <a:avLst/>
          </a:prstGeom>
          <a:noFill/>
        </p:spPr>
        <p:txBody>
          <a:bodyPr wrap="square" rtlCol="0">
            <a:spAutoFit/>
          </a:bodyPr>
          <a:lstStyle/>
          <a:p>
            <a:pPr lvl="0">
              <a:defRPr/>
            </a:pPr>
            <a:r>
              <a:rPr lang="en-US" sz="2000" dirty="0"/>
              <a:t>No, </a:t>
            </a:r>
            <a:r>
              <a:rPr lang="en-US" sz="2000" dirty="0" err="1"/>
              <a:t>estoy</a:t>
            </a:r>
            <a:r>
              <a:rPr lang="en-US" sz="2000" dirty="0"/>
              <a:t> </a:t>
            </a:r>
            <a:r>
              <a:rPr lang="en-US" sz="2000" dirty="0" err="1"/>
              <a:t>levantando</a:t>
            </a:r>
            <a:r>
              <a:rPr lang="en-US" sz="2000" dirty="0"/>
              <a:t> el </a:t>
            </a:r>
            <a:r>
              <a:rPr lang="en-US" sz="2000" dirty="0" err="1"/>
              <a:t>brazo</a:t>
            </a:r>
            <a:r>
              <a:rPr lang="en-US" sz="2000" dirty="0"/>
              <a:t>.</a:t>
            </a:r>
          </a:p>
        </p:txBody>
      </p:sp>
      <p:sp>
        <p:nvSpPr>
          <p:cNvPr id="17" name="TextBox 16"/>
          <p:cNvSpPr txBox="1"/>
          <p:nvPr/>
        </p:nvSpPr>
        <p:spPr>
          <a:xfrm>
            <a:off x="3034617" y="2728205"/>
            <a:ext cx="2387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Century Gothic"/>
                <a:ea typeface="+mn-ea"/>
                <a:cs typeface="+mn-cs"/>
              </a:rPr>
              <a:t>Sí</a:t>
            </a:r>
            <a:r>
              <a:rPr kumimoji="0" lang="en-US" sz="2000" b="0" i="0" u="none" strike="noStrike" kern="1200" cap="none" spc="0" normalizeH="0" baseline="0" noProof="0" dirty="0">
                <a:ln>
                  <a:noFill/>
                </a:ln>
                <a:effectLst/>
                <a:uLnTx/>
                <a:uFillTx/>
                <a:latin typeface="Century Gothic"/>
                <a:ea typeface="+mn-ea"/>
                <a:cs typeface="+mn-cs"/>
              </a:rPr>
              <a:t>, </a:t>
            </a:r>
            <a:r>
              <a:rPr kumimoji="0" lang="en-US" sz="2000" b="0" i="0" u="none" strike="noStrike" kern="1200" cap="none" spc="0" normalizeH="0" baseline="0" noProof="0" dirty="0" err="1">
                <a:ln>
                  <a:noFill/>
                </a:ln>
                <a:effectLst/>
                <a:uLnTx/>
                <a:uFillTx/>
                <a:latin typeface="Century Gothic"/>
                <a:ea typeface="+mn-ea"/>
                <a:cs typeface="+mn-cs"/>
              </a:rPr>
              <a:t>pero</a:t>
            </a:r>
            <a:r>
              <a:rPr kumimoji="0" lang="en-US" sz="2000" b="0" i="0" u="none" strike="noStrike" kern="1200" cap="none" spc="0" normalizeH="0" baseline="0" noProof="0" dirty="0">
                <a:ln>
                  <a:noFill/>
                </a:ln>
                <a:effectLst/>
                <a:uLnTx/>
                <a:uFillTx/>
                <a:latin typeface="Century Gothic"/>
                <a:ea typeface="+mn-ea"/>
                <a:cs typeface="+mn-cs"/>
              </a:rPr>
              <a:t> es </a:t>
            </a:r>
            <a:r>
              <a:rPr kumimoji="0" lang="en-US" sz="2000" b="0" i="0" u="none" strike="noStrike" kern="1200" cap="none" spc="0" normalizeH="0" baseline="0" noProof="0" dirty="0" err="1">
                <a:ln>
                  <a:noFill/>
                </a:ln>
                <a:effectLst/>
                <a:uLnTx/>
                <a:uFillTx/>
                <a:latin typeface="Century Gothic"/>
                <a:ea typeface="+mn-ea"/>
                <a:cs typeface="+mn-cs"/>
              </a:rPr>
              <a:t>difícil</a:t>
            </a:r>
            <a:r>
              <a:rPr kumimoji="0" lang="en-US" sz="2000" b="0" i="0" u="none" strike="noStrike" kern="1200" cap="none" spc="0" normalizeH="0" baseline="0" noProof="0" dirty="0">
                <a:ln>
                  <a:noFill/>
                </a:ln>
                <a:effectLst/>
                <a:uLnTx/>
                <a:uFillTx/>
                <a:latin typeface="Century Gothic"/>
                <a:ea typeface="+mn-ea"/>
                <a:cs typeface="+mn-cs"/>
              </a:rPr>
              <a:t>.</a:t>
            </a:r>
          </a:p>
        </p:txBody>
      </p:sp>
      <p:sp>
        <p:nvSpPr>
          <p:cNvPr id="18" name="TextBox 17"/>
          <p:cNvSpPr txBox="1"/>
          <p:nvPr/>
        </p:nvSpPr>
        <p:spPr>
          <a:xfrm>
            <a:off x="473708" y="3360454"/>
            <a:ext cx="22690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No, no </a:t>
            </a:r>
            <a:r>
              <a:rPr kumimoji="0" lang="en-US" sz="2000" b="0" i="0" u="none" strike="noStrike" kern="1200" cap="none" spc="0" normalizeH="0" baseline="0" noProof="0" dirty="0" err="1">
                <a:ln>
                  <a:noFill/>
                </a:ln>
                <a:effectLst/>
                <a:uLnTx/>
                <a:uFillTx/>
                <a:latin typeface="Century Gothic"/>
                <a:ea typeface="+mn-ea"/>
                <a:cs typeface="+mn-cs"/>
              </a:rPr>
              <a:t>estoy</a:t>
            </a:r>
            <a:r>
              <a:rPr kumimoji="0" lang="en-US" sz="2000" b="0" i="0" u="none" strike="noStrike" kern="1200" cap="none" spc="0" normalizeH="0" baseline="0" noProof="0" dirty="0">
                <a:ln>
                  <a:noFill/>
                </a:ln>
                <a:effectLst/>
                <a:uLnTx/>
                <a:uFillTx/>
                <a:latin typeface="Century Gothic"/>
                <a:ea typeface="+mn-ea"/>
                <a:cs typeface="+mn-cs"/>
              </a:rPr>
              <a:t> </a:t>
            </a:r>
            <a:r>
              <a:rPr kumimoji="0" lang="en-US" sz="2000" b="0" i="0" u="none" strike="noStrike" kern="1200" cap="none" spc="0" normalizeH="0" baseline="0" noProof="0" dirty="0" err="1">
                <a:ln>
                  <a:noFill/>
                </a:ln>
                <a:effectLst/>
                <a:uLnTx/>
                <a:uFillTx/>
                <a:latin typeface="Century Gothic"/>
                <a:ea typeface="+mn-ea"/>
                <a:cs typeface="+mn-cs"/>
              </a:rPr>
              <a:t>en</a:t>
            </a:r>
            <a:r>
              <a:rPr kumimoji="0" lang="en-US" sz="2000" b="0" i="0" u="none" strike="noStrike" kern="1200" cap="none" spc="0" normalizeH="0" baseline="0" noProof="0" dirty="0">
                <a:ln>
                  <a:noFill/>
                </a:ln>
                <a:effectLst/>
                <a:uLnTx/>
                <a:uFillTx/>
                <a:latin typeface="Century Gothic"/>
                <a:ea typeface="+mn-ea"/>
                <a:cs typeface="+mn-cs"/>
              </a:rPr>
              <a:t> forma.</a:t>
            </a:r>
          </a:p>
        </p:txBody>
      </p:sp>
      <p:sp>
        <p:nvSpPr>
          <p:cNvPr id="19" name="TextBox 18"/>
          <p:cNvSpPr txBox="1"/>
          <p:nvPr/>
        </p:nvSpPr>
        <p:spPr>
          <a:xfrm>
            <a:off x="473708" y="4211058"/>
            <a:ext cx="2387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Century Gothic"/>
                <a:ea typeface="+mn-ea"/>
                <a:cs typeface="+mn-cs"/>
              </a:rPr>
              <a:t>Sí</a:t>
            </a:r>
            <a:r>
              <a:rPr lang="en-US" sz="2000">
                <a:latin typeface="Century Gothic"/>
              </a:rPr>
              <a:t>, ¡mira!</a:t>
            </a:r>
            <a:endParaRPr kumimoji="0" lang="en-US" sz="2000" b="0" i="0" u="none" strike="noStrike" kern="1200" cap="none" spc="0" normalizeH="0" baseline="0" noProof="0" dirty="0">
              <a:ln>
                <a:noFill/>
              </a:ln>
              <a:effectLst/>
              <a:uLnTx/>
              <a:uFillTx/>
              <a:latin typeface="Century Gothic"/>
            </a:endParaRPr>
          </a:p>
        </p:txBody>
      </p:sp>
      <p:sp>
        <p:nvSpPr>
          <p:cNvPr id="20" name="TextBox 19"/>
          <p:cNvSpPr txBox="1"/>
          <p:nvPr/>
        </p:nvSpPr>
        <p:spPr>
          <a:xfrm>
            <a:off x="2983994" y="4816625"/>
            <a:ext cx="2743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entury Gothic"/>
                <a:ea typeface="+mn-ea"/>
                <a:cs typeface="+mn-cs"/>
              </a:rPr>
              <a:t>No, no hay luz.</a:t>
            </a:r>
          </a:p>
        </p:txBody>
      </p:sp>
      <p:sp>
        <p:nvSpPr>
          <p:cNvPr id="21" name="TextBox 20"/>
          <p:cNvSpPr txBox="1"/>
          <p:nvPr/>
        </p:nvSpPr>
        <p:spPr>
          <a:xfrm>
            <a:off x="473708" y="5493304"/>
            <a:ext cx="25908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Century Gothic"/>
                <a:ea typeface="+mn-ea"/>
                <a:cs typeface="+mn-cs"/>
              </a:rPr>
              <a:t>Sí</a:t>
            </a:r>
            <a:r>
              <a:rPr kumimoji="0" lang="en-US" sz="2000" b="0" i="0" u="none" strike="noStrike" kern="1200" cap="none" spc="0" normalizeH="0" baseline="0" noProof="0" dirty="0">
                <a:ln>
                  <a:noFill/>
                </a:ln>
                <a:effectLst/>
                <a:uLnTx/>
                <a:uFillTx/>
                <a:latin typeface="Century Gothic"/>
                <a:ea typeface="+mn-ea"/>
                <a:cs typeface="+mn-cs"/>
              </a:rPr>
              <a:t>, Daniel me </a:t>
            </a:r>
            <a:r>
              <a:rPr kumimoji="0" lang="en-US" sz="2000" b="0" i="0" u="none" strike="noStrike" kern="1200" cap="none" spc="0" normalizeH="0" baseline="0" noProof="0" dirty="0" err="1">
                <a:ln>
                  <a:noFill/>
                </a:ln>
                <a:effectLst/>
                <a:uLnTx/>
                <a:uFillTx/>
                <a:latin typeface="Century Gothic"/>
                <a:ea typeface="+mn-ea"/>
                <a:cs typeface="+mn-cs"/>
              </a:rPr>
              <a:t>molesta</a:t>
            </a:r>
            <a:r>
              <a:rPr kumimoji="0" lang="en-US" sz="2000" b="0" i="0" u="none" strike="noStrike" kern="1200" cap="none" spc="0" normalizeH="0" baseline="0" noProof="0" dirty="0">
                <a:ln>
                  <a:noFill/>
                </a:ln>
                <a:effectLst/>
                <a:uLnTx/>
                <a:uFillTx/>
                <a:latin typeface="Century Gothic"/>
                <a:ea typeface="+mn-ea"/>
                <a:cs typeface="+mn-cs"/>
              </a:rPr>
              <a:t>.</a:t>
            </a:r>
          </a:p>
        </p:txBody>
      </p:sp>
      <p:graphicFrame>
        <p:nvGraphicFramePr>
          <p:cNvPr id="23" name="Table 22">
            <a:extLst>
              <a:ext uri="{FF2B5EF4-FFF2-40B4-BE49-F238E27FC236}">
                <a16:creationId xmlns:a16="http://schemas.microsoft.com/office/drawing/2014/main" id="{7AB4C8B6-81AE-D248-92EF-A915E477FF63}"/>
              </a:ext>
            </a:extLst>
          </p:cNvPr>
          <p:cNvGraphicFramePr>
            <a:graphicFrameLocks noGrp="1"/>
          </p:cNvGraphicFramePr>
          <p:nvPr>
            <p:extLst>
              <p:ext uri="{D42A27DB-BD31-4B8C-83A1-F6EECF244321}">
                <p14:modId xmlns:p14="http://schemas.microsoft.com/office/powerpoint/2010/main" val="110305960"/>
              </p:ext>
            </p:extLst>
          </p:nvPr>
        </p:nvGraphicFramePr>
        <p:xfrm>
          <a:off x="6077625" y="1159150"/>
          <a:ext cx="5995842" cy="4978400"/>
        </p:xfrm>
        <a:graphic>
          <a:graphicData uri="http://schemas.openxmlformats.org/drawingml/2006/table">
            <a:tbl>
              <a:tblPr firstRow="1" bandRow="1">
                <a:tableStyleId>{5DA37D80-6434-44D0-A028-1B22A696006F}</a:tableStyleId>
              </a:tblPr>
              <a:tblGrid>
                <a:gridCol w="322724">
                  <a:extLst>
                    <a:ext uri="{9D8B030D-6E8A-4147-A177-3AD203B41FA5}">
                      <a16:colId xmlns:a16="http://schemas.microsoft.com/office/drawing/2014/main" val="20000"/>
                    </a:ext>
                  </a:extLst>
                </a:gridCol>
                <a:gridCol w="2343984">
                  <a:extLst>
                    <a:ext uri="{9D8B030D-6E8A-4147-A177-3AD203B41FA5}">
                      <a16:colId xmlns:a16="http://schemas.microsoft.com/office/drawing/2014/main" val="20001"/>
                    </a:ext>
                  </a:extLst>
                </a:gridCol>
                <a:gridCol w="3329134">
                  <a:extLst>
                    <a:ext uri="{9D8B030D-6E8A-4147-A177-3AD203B41FA5}">
                      <a16:colId xmlns:a16="http://schemas.microsoft.com/office/drawing/2014/main" val="20002"/>
                    </a:ext>
                  </a:extLst>
                </a:gridCol>
              </a:tblGrid>
              <a:tr h="711200">
                <a:tc>
                  <a:txBody>
                    <a:bodyPr/>
                    <a:lstStyle/>
                    <a:p>
                      <a:pPr algn="ctr"/>
                      <a:endParaRPr lang="en-US" sz="2400" dirty="0">
                        <a:solidFill>
                          <a:schemeClr val="tx1"/>
                        </a:solidFill>
                      </a:endParaRPr>
                    </a:p>
                  </a:txBody>
                  <a:tcPr anchor="ctr"/>
                </a:tc>
                <a:tc>
                  <a:txBody>
                    <a:bodyPr/>
                    <a:lstStyle/>
                    <a:p>
                      <a:pPr algn="ctr"/>
                      <a:r>
                        <a:rPr lang="en-GB" sz="2000">
                          <a:solidFill>
                            <a:schemeClr val="tx1"/>
                          </a:solidFill>
                        </a:rPr>
                        <a:t>Lucía </a:t>
                      </a:r>
                    </a:p>
                    <a:p>
                      <a:pPr algn="ctr"/>
                      <a:r>
                        <a:rPr lang="en-GB" sz="2000" b="0">
                          <a:solidFill>
                            <a:schemeClr val="tx1"/>
                          </a:solidFill>
                        </a:rPr>
                        <a:t>(one</a:t>
                      </a:r>
                      <a:r>
                        <a:rPr lang="en-GB" sz="2000" b="0" baseline="0">
                          <a:solidFill>
                            <a:schemeClr val="tx1"/>
                          </a:solidFill>
                        </a:rPr>
                        <a:t> ‘you’)</a:t>
                      </a:r>
                      <a:endParaRPr lang="en-GB" sz="2000">
                        <a:solidFill>
                          <a:schemeClr val="tx1"/>
                        </a:solidFill>
                      </a:endParaRPr>
                    </a:p>
                  </a:txBody>
                  <a:tcPr anchor="ctr"/>
                </a:tc>
                <a:tc>
                  <a:txBody>
                    <a:bodyPr/>
                    <a:lstStyle/>
                    <a:p>
                      <a:pPr algn="ctr"/>
                      <a:r>
                        <a:rPr lang="en-GB" sz="2000" b="1" dirty="0">
                          <a:solidFill>
                            <a:schemeClr val="tx1"/>
                          </a:solidFill>
                        </a:rPr>
                        <a:t>Daniel</a:t>
                      </a:r>
                      <a:r>
                        <a:rPr lang="en-GB" sz="2000" b="1" baseline="0" dirty="0">
                          <a:solidFill>
                            <a:schemeClr val="tx1"/>
                          </a:solidFill>
                        </a:rPr>
                        <a:t> y Ana</a:t>
                      </a:r>
                    </a:p>
                    <a:p>
                      <a:pPr algn="ctr"/>
                      <a:r>
                        <a:rPr lang="en-GB" sz="2000" b="0" baseline="0" dirty="0">
                          <a:solidFill>
                            <a:schemeClr val="tx1"/>
                          </a:solidFill>
                        </a:rPr>
                        <a:t>(more than one ‘you’)</a:t>
                      </a:r>
                      <a:endParaRPr lang="en-US" sz="2000" b="0" dirty="0">
                        <a:solidFill>
                          <a:schemeClr val="tx1"/>
                        </a:solidFill>
                      </a:endParaRPr>
                    </a:p>
                  </a:txBody>
                  <a:tcPr anchor="ctr"/>
                </a:tc>
                <a:extLst>
                  <a:ext uri="{0D108BD9-81ED-4DB2-BD59-A6C34878D82A}">
                    <a16:rowId xmlns:a16="http://schemas.microsoft.com/office/drawing/2014/main" val="10000"/>
                  </a:ext>
                </a:extLst>
              </a:tr>
              <a:tr h="711200">
                <a:tc>
                  <a:txBody>
                    <a:bodyPr/>
                    <a:lstStyle/>
                    <a:p>
                      <a:pPr algn="ctr"/>
                      <a:r>
                        <a:rPr lang="en-US" sz="2400" dirty="0">
                          <a:solidFill>
                            <a:schemeClr val="tx1"/>
                          </a:solidFill>
                        </a:rPr>
                        <a:t>1</a:t>
                      </a:r>
                      <a:endParaRPr lang="en-US" sz="2400" b="1" dirty="0">
                        <a:solidFill>
                          <a:schemeClr val="tx1"/>
                        </a:solidFill>
                      </a:endParaRPr>
                    </a:p>
                  </a:txBody>
                  <a:tcPr anchor="ctr"/>
                </a:tc>
                <a:tc>
                  <a:txBody>
                    <a:bodyPr/>
                    <a:lstStyle/>
                    <a:p>
                      <a:pPr algn="ctr"/>
                      <a:endParaRPr lang="en-US" sz="2400" dirty="0">
                        <a:solidFill>
                          <a:schemeClr val="tx1"/>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1"/>
                  </a:ext>
                </a:extLst>
              </a:tr>
              <a:tr h="711200">
                <a:tc>
                  <a:txBody>
                    <a:bodyPr/>
                    <a:lstStyle/>
                    <a:p>
                      <a:pPr algn="ctr"/>
                      <a:r>
                        <a:rPr lang="en-US" sz="2400" dirty="0">
                          <a:solidFill>
                            <a:schemeClr val="tx1"/>
                          </a:solidFill>
                        </a:rPr>
                        <a:t>2</a:t>
                      </a:r>
                      <a:endParaRPr lang="en-US" sz="2400" b="1" dirty="0">
                        <a:solidFill>
                          <a:schemeClr val="tx1"/>
                        </a:solidFill>
                      </a:endParaRPr>
                    </a:p>
                  </a:txBody>
                  <a:tcPr anchor="ctr"/>
                </a:tc>
                <a:tc>
                  <a:txBody>
                    <a:bodyPr/>
                    <a:lstStyle/>
                    <a:p>
                      <a:pPr algn="ctr"/>
                      <a:endParaRPr lang="en-US" sz="2400">
                        <a:solidFill>
                          <a:schemeClr val="tx1"/>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2"/>
                  </a:ext>
                </a:extLst>
              </a:tr>
              <a:tr h="711200">
                <a:tc>
                  <a:txBody>
                    <a:bodyPr/>
                    <a:lstStyle/>
                    <a:p>
                      <a:pPr algn="ctr"/>
                      <a:r>
                        <a:rPr lang="en-US" sz="2400" dirty="0">
                          <a:solidFill>
                            <a:schemeClr val="tx1"/>
                          </a:solidFill>
                        </a:rPr>
                        <a:t>3</a:t>
                      </a:r>
                      <a:endParaRPr lang="en-US" sz="2400" b="1" dirty="0">
                        <a:solidFill>
                          <a:schemeClr val="tx1"/>
                        </a:solidFill>
                      </a:endParaRPr>
                    </a:p>
                  </a:txBody>
                  <a:tcPr anchor="ctr"/>
                </a:tc>
                <a:tc>
                  <a:txBody>
                    <a:bodyPr/>
                    <a:lstStyle/>
                    <a:p>
                      <a:pPr algn="ctr"/>
                      <a:endParaRPr lang="en-US" sz="2400" dirty="0">
                        <a:solidFill>
                          <a:schemeClr val="tx1"/>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3"/>
                  </a:ext>
                </a:extLst>
              </a:tr>
              <a:tr h="711200">
                <a:tc>
                  <a:txBody>
                    <a:bodyPr/>
                    <a:lstStyle/>
                    <a:p>
                      <a:pPr algn="ctr"/>
                      <a:r>
                        <a:rPr lang="en-US" sz="2400" dirty="0">
                          <a:solidFill>
                            <a:schemeClr val="tx1"/>
                          </a:solidFill>
                        </a:rPr>
                        <a:t>4</a:t>
                      </a:r>
                      <a:endParaRPr lang="en-US" sz="2400" b="1" dirty="0">
                        <a:solidFill>
                          <a:schemeClr val="tx1"/>
                        </a:solidFill>
                      </a:endParaRPr>
                    </a:p>
                  </a:txBody>
                  <a:tcPr anchor="ctr"/>
                </a:tc>
                <a:tc>
                  <a:txBody>
                    <a:bodyPr/>
                    <a:lstStyle/>
                    <a:p>
                      <a:pPr algn="ctr"/>
                      <a:endParaRPr lang="en-US" sz="2400">
                        <a:solidFill>
                          <a:schemeClr val="tx1"/>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4"/>
                  </a:ext>
                </a:extLst>
              </a:tr>
              <a:tr h="711200">
                <a:tc>
                  <a:txBody>
                    <a:bodyPr/>
                    <a:lstStyle/>
                    <a:p>
                      <a:pPr algn="ctr"/>
                      <a:r>
                        <a:rPr lang="en-US" sz="2400" dirty="0">
                          <a:solidFill>
                            <a:schemeClr val="tx1"/>
                          </a:solidFill>
                        </a:rPr>
                        <a:t>5</a:t>
                      </a:r>
                      <a:endParaRPr lang="en-US" sz="2400" b="1" dirty="0">
                        <a:solidFill>
                          <a:schemeClr val="tx1"/>
                        </a:solidFill>
                      </a:endParaRPr>
                    </a:p>
                  </a:txBody>
                  <a:tcPr anchor="ctr"/>
                </a:tc>
                <a:tc>
                  <a:txBody>
                    <a:bodyPr/>
                    <a:lstStyle/>
                    <a:p>
                      <a:pPr algn="ctr"/>
                      <a:endParaRPr lang="en-US" sz="2400">
                        <a:solidFill>
                          <a:schemeClr val="tx1"/>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5"/>
                  </a:ext>
                </a:extLst>
              </a:tr>
              <a:tr h="711200">
                <a:tc>
                  <a:txBody>
                    <a:bodyPr/>
                    <a:lstStyle/>
                    <a:p>
                      <a:pPr algn="ctr"/>
                      <a:r>
                        <a:rPr lang="en-US" sz="2400" dirty="0">
                          <a:solidFill>
                            <a:schemeClr val="tx1"/>
                          </a:solidFill>
                        </a:rPr>
                        <a:t>6</a:t>
                      </a:r>
                      <a:endParaRPr lang="en-US" sz="2400" b="1" dirty="0">
                        <a:solidFill>
                          <a:schemeClr val="tx1"/>
                        </a:solidFill>
                      </a:endParaRPr>
                    </a:p>
                  </a:txBody>
                  <a:tcPr anchor="ctr"/>
                </a:tc>
                <a:tc>
                  <a:txBody>
                    <a:bodyPr/>
                    <a:lstStyle/>
                    <a:p>
                      <a:pPr algn="ctr"/>
                      <a:endParaRPr lang="en-US" sz="2400" dirty="0">
                        <a:solidFill>
                          <a:schemeClr val="tx1"/>
                        </a:solidFill>
                      </a:endParaRPr>
                    </a:p>
                  </a:txBody>
                  <a:tcPr anchor="ctr"/>
                </a:tc>
                <a:tc>
                  <a:txBody>
                    <a:bodyPr/>
                    <a:lstStyle/>
                    <a:p>
                      <a:pPr algn="ctr"/>
                      <a:endParaRPr lang="en-US" sz="2400" dirty="0">
                        <a:solidFill>
                          <a:srgbClr val="002060"/>
                        </a:solidFill>
                      </a:endParaRPr>
                    </a:p>
                  </a:txBody>
                  <a:tcPr anchor="ctr"/>
                </a:tc>
                <a:extLst>
                  <a:ext uri="{0D108BD9-81ED-4DB2-BD59-A6C34878D82A}">
                    <a16:rowId xmlns:a16="http://schemas.microsoft.com/office/drawing/2014/main" val="10006"/>
                  </a:ext>
                </a:extLst>
              </a:tr>
            </a:tbl>
          </a:graphicData>
        </a:graphic>
      </p:graphicFrame>
      <p:sp>
        <p:nvSpPr>
          <p:cNvPr id="24" name="TextBox 23">
            <a:extLst>
              <a:ext uri="{FF2B5EF4-FFF2-40B4-BE49-F238E27FC236}">
                <a16:creationId xmlns:a16="http://schemas.microsoft.com/office/drawing/2014/main" id="{BF4A423C-63BA-9C4D-A5FD-C1053F4EF336}"/>
              </a:ext>
            </a:extLst>
          </p:cNvPr>
          <p:cNvSpPr txBox="1"/>
          <p:nvPr/>
        </p:nvSpPr>
        <p:spPr>
          <a:xfrm>
            <a:off x="8972619" y="1885452"/>
            <a:ext cx="28794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Century Gothic"/>
                <a:ea typeface="+mn-ea"/>
                <a:cs typeface="+mn-cs"/>
              </a:rPr>
              <a:t>Sí, </a:t>
            </a:r>
            <a:r>
              <a:rPr kumimoji="0" lang="en-US" sz="2000" b="0" i="0" u="none" strike="noStrike" kern="1200" cap="none" spc="0" normalizeH="0" baseline="0" noProof="0" dirty="0" err="1">
                <a:ln>
                  <a:noFill/>
                </a:ln>
                <a:effectLst/>
                <a:uLnTx/>
                <a:uFillTx/>
                <a:latin typeface="Century Gothic"/>
                <a:ea typeface="+mn-ea"/>
                <a:cs typeface="+mn-cs"/>
              </a:rPr>
              <a:t>practicamos</a:t>
            </a:r>
            <a:r>
              <a:rPr kumimoji="0" lang="en-US" sz="2000" b="0" i="0" u="none" strike="noStrike" kern="1200" cap="none" spc="0" normalizeH="0" baseline="0" noProof="0" dirty="0">
                <a:ln>
                  <a:noFill/>
                </a:ln>
                <a:effectLst/>
                <a:uLnTx/>
                <a:uFillTx/>
                <a:latin typeface="Century Gothic"/>
                <a:ea typeface="+mn-ea"/>
                <a:cs typeface="+mn-cs"/>
              </a:rPr>
              <a:t> </a:t>
            </a:r>
            <a:r>
              <a:rPr kumimoji="0" lang="en-US" sz="2000" b="0" i="0" u="none" strike="noStrike" kern="1200" cap="none" spc="0" normalizeH="0" baseline="0" noProof="0" dirty="0" err="1">
                <a:ln>
                  <a:noFill/>
                </a:ln>
                <a:effectLst/>
                <a:uLnTx/>
                <a:uFillTx/>
                <a:latin typeface="Century Gothic"/>
                <a:ea typeface="+mn-ea"/>
                <a:cs typeface="+mn-cs"/>
              </a:rPr>
              <a:t>este</a:t>
            </a:r>
            <a:r>
              <a:rPr kumimoji="0" lang="en-US" sz="2000" b="0" i="0" u="none" strike="noStrike" kern="1200" cap="none" spc="0" normalizeH="0" baseline="0" noProof="0" dirty="0">
                <a:ln>
                  <a:noFill/>
                </a:ln>
                <a:effectLst/>
                <a:uLnTx/>
                <a:uFillTx/>
                <a:latin typeface="Century Gothic"/>
                <a:ea typeface="+mn-ea"/>
                <a:cs typeface="+mn-cs"/>
              </a:rPr>
              <a:t> </a:t>
            </a:r>
            <a:r>
              <a:rPr kumimoji="0" lang="en-US" sz="2000" b="0" i="0" u="none" strike="noStrike" kern="1200" cap="none" spc="0" normalizeH="0" baseline="0" noProof="0" dirty="0" err="1">
                <a:ln>
                  <a:noFill/>
                </a:ln>
                <a:effectLst/>
                <a:uLnTx/>
                <a:uFillTx/>
                <a:latin typeface="Century Gothic"/>
                <a:ea typeface="+mn-ea"/>
                <a:cs typeface="+mn-cs"/>
              </a:rPr>
              <a:t>ejercicio</a:t>
            </a:r>
            <a:r>
              <a:rPr kumimoji="0" lang="en-US" sz="2000" b="0" i="0" u="none" strike="noStrike" kern="1200" cap="none" spc="0" normalizeH="0" baseline="0" noProof="0" dirty="0">
                <a:ln>
                  <a:noFill/>
                </a:ln>
                <a:effectLst/>
                <a:uLnTx/>
                <a:uFillTx/>
                <a:latin typeface="Century Gothic"/>
                <a:ea typeface="+mn-ea"/>
                <a:cs typeface="+mn-cs"/>
              </a:rPr>
              <a:t> </a:t>
            </a:r>
            <a:r>
              <a:rPr kumimoji="0" lang="en-US" sz="2000" b="0" i="0" u="none" strike="noStrike" kern="1200" cap="none" spc="0" normalizeH="0" baseline="0" noProof="0" dirty="0" err="1">
                <a:ln>
                  <a:noFill/>
                </a:ln>
                <a:effectLst/>
                <a:uLnTx/>
                <a:uFillTx/>
                <a:latin typeface="Century Gothic"/>
                <a:ea typeface="+mn-ea"/>
                <a:cs typeface="+mn-cs"/>
              </a:rPr>
              <a:t>en</a:t>
            </a:r>
            <a:r>
              <a:rPr kumimoji="0" lang="en-US" sz="2000" b="0" i="0" u="none" strike="noStrike" kern="1200" cap="none" spc="0" normalizeH="0" baseline="0" noProof="0" dirty="0">
                <a:ln>
                  <a:noFill/>
                </a:ln>
                <a:effectLst/>
                <a:uLnTx/>
                <a:uFillTx/>
                <a:latin typeface="Century Gothic"/>
                <a:ea typeface="+mn-ea"/>
                <a:cs typeface="+mn-cs"/>
              </a:rPr>
              <a:t> casa.</a:t>
            </a:r>
          </a:p>
        </p:txBody>
      </p:sp>
      <p:sp>
        <p:nvSpPr>
          <p:cNvPr id="25" name="TextBox 24">
            <a:extLst>
              <a:ext uri="{FF2B5EF4-FFF2-40B4-BE49-F238E27FC236}">
                <a16:creationId xmlns:a16="http://schemas.microsoft.com/office/drawing/2014/main" id="{DFF65F43-6380-2643-8EE1-CE0FDEB3190F}"/>
              </a:ext>
            </a:extLst>
          </p:cNvPr>
          <p:cNvSpPr txBox="1"/>
          <p:nvPr/>
        </p:nvSpPr>
        <p:spPr>
          <a:xfrm>
            <a:off x="6424227" y="2593338"/>
            <a:ext cx="24214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Century Gothic"/>
              </a:rPr>
              <a:t>No, no </a:t>
            </a:r>
            <a:r>
              <a:rPr lang="en-US" sz="2000" dirty="0" err="1">
                <a:latin typeface="Century Gothic"/>
              </a:rPr>
              <a:t>puedo</a:t>
            </a:r>
            <a:r>
              <a:rPr lang="en-US" sz="2000" dirty="0">
                <a:latin typeface="Century Gothic"/>
              </a:rPr>
              <a:t>.</a:t>
            </a:r>
            <a:endParaRPr kumimoji="0" lang="en-US" sz="2000" b="0" i="0" u="none" strike="noStrike" kern="1200" cap="none" spc="0" normalizeH="0" baseline="0" noProof="0" dirty="0">
              <a:ln>
                <a:noFill/>
              </a:ln>
              <a:effectLst/>
              <a:uLnTx/>
              <a:uFillTx/>
              <a:latin typeface="Century Gothic"/>
            </a:endParaRPr>
          </a:p>
        </p:txBody>
      </p:sp>
      <p:sp>
        <p:nvSpPr>
          <p:cNvPr id="26" name="TextBox 25">
            <a:extLst>
              <a:ext uri="{FF2B5EF4-FFF2-40B4-BE49-F238E27FC236}">
                <a16:creationId xmlns:a16="http://schemas.microsoft.com/office/drawing/2014/main" id="{43968602-8B96-674E-8A96-E1A3B8E4C40C}"/>
              </a:ext>
            </a:extLst>
          </p:cNvPr>
          <p:cNvSpPr txBox="1"/>
          <p:nvPr/>
        </p:nvSpPr>
        <p:spPr>
          <a:xfrm>
            <a:off x="8753685" y="3267323"/>
            <a:ext cx="23198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Century Gothic"/>
                <a:ea typeface="+mn-ea"/>
                <a:cs typeface="+mn-cs"/>
              </a:rPr>
              <a:t>Sí</a:t>
            </a:r>
            <a:r>
              <a:rPr lang="en-US" sz="2000" dirty="0">
                <a:latin typeface="Century Gothic"/>
              </a:rPr>
              <a:t>, es </a:t>
            </a:r>
            <a:r>
              <a:rPr lang="en-US" sz="2000" dirty="0" err="1">
                <a:latin typeface="Century Gothic"/>
              </a:rPr>
              <a:t>divertido</a:t>
            </a:r>
            <a:r>
              <a:rPr kumimoji="0" lang="en-US" sz="2000" b="0" i="0" u="none" strike="noStrike" kern="1200" cap="none" spc="0" normalizeH="0" baseline="0" noProof="0" dirty="0">
                <a:ln>
                  <a:noFill/>
                </a:ln>
                <a:effectLst/>
                <a:uLnTx/>
                <a:uFillTx/>
                <a:latin typeface="Century Gothic"/>
                <a:ea typeface="+mn-ea"/>
                <a:cs typeface="+mn-cs"/>
              </a:rPr>
              <a:t>.</a:t>
            </a:r>
          </a:p>
        </p:txBody>
      </p:sp>
      <p:sp>
        <p:nvSpPr>
          <p:cNvPr id="27" name="TextBox 26">
            <a:extLst>
              <a:ext uri="{FF2B5EF4-FFF2-40B4-BE49-F238E27FC236}">
                <a16:creationId xmlns:a16="http://schemas.microsoft.com/office/drawing/2014/main" id="{405650F8-5099-8E47-B392-C3CF77AA5A82}"/>
              </a:ext>
            </a:extLst>
          </p:cNvPr>
          <p:cNvSpPr txBox="1"/>
          <p:nvPr/>
        </p:nvSpPr>
        <p:spPr>
          <a:xfrm>
            <a:off x="6424227" y="4002117"/>
            <a:ext cx="27432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Century Gothic"/>
                <a:ea typeface="+mn-ea"/>
                <a:cs typeface="+mn-cs"/>
              </a:rPr>
              <a:t>Sí</a:t>
            </a:r>
            <a:r>
              <a:rPr kumimoji="0" lang="en-US" sz="2000" b="0" i="0" u="none" strike="noStrike" kern="1200" cap="none" spc="0" normalizeH="0" baseline="0" noProof="0" dirty="0">
                <a:ln>
                  <a:noFill/>
                </a:ln>
                <a:effectLst/>
                <a:uLnTx/>
                <a:uFillTx/>
                <a:latin typeface="Century Gothic"/>
                <a:ea typeface="+mn-ea"/>
                <a:cs typeface="+mn-cs"/>
              </a:rPr>
              <a:t>, </a:t>
            </a:r>
            <a:r>
              <a:rPr kumimoji="0" lang="en-US" sz="2000" b="0" i="0" u="none" strike="noStrike" kern="1200" cap="none" spc="0" normalizeH="0" baseline="0" noProof="0">
                <a:ln>
                  <a:noFill/>
                </a:ln>
                <a:effectLst/>
                <a:uLnTx/>
                <a:uFillTx/>
                <a:latin typeface="Century Gothic"/>
                <a:ea typeface="+mn-ea"/>
                <a:cs typeface="+mn-cs"/>
              </a:rPr>
              <a:t>me encanta la </a:t>
            </a:r>
            <a:r>
              <a:rPr kumimoji="0" lang="en-US" sz="2000" b="0" i="0" u="none" strike="noStrike" kern="1200" cap="none" spc="0" normalizeH="0" baseline="0" noProof="0" err="1">
                <a:ln>
                  <a:noFill/>
                </a:ln>
                <a:effectLst/>
                <a:uLnTx/>
                <a:uFillTx/>
                <a:latin typeface="Century Gothic"/>
                <a:ea typeface="+mn-ea"/>
                <a:cs typeface="+mn-cs"/>
              </a:rPr>
              <a:t>música</a:t>
            </a:r>
            <a:r>
              <a:rPr kumimoji="0" lang="en-US" sz="2000" b="0" i="0" u="none" strike="noStrike" kern="1200" cap="none" spc="0" normalizeH="0" baseline="0" noProof="0">
                <a:ln>
                  <a:noFill/>
                </a:ln>
                <a:effectLst/>
                <a:uLnTx/>
                <a:uFillTx/>
                <a:latin typeface="Century Gothic"/>
                <a:ea typeface="+mn-ea"/>
                <a:cs typeface="+mn-cs"/>
              </a:rPr>
              <a:t> </a:t>
            </a:r>
            <a:r>
              <a:rPr lang="en-US" sz="2000">
                <a:latin typeface="Century Gothic"/>
              </a:rPr>
              <a:t>aquí</a:t>
            </a:r>
            <a:r>
              <a:rPr kumimoji="0" lang="en-US" sz="2000" b="0" i="0" u="none" strike="noStrike" kern="1200" cap="none" spc="0" normalizeH="0" baseline="0" noProof="0">
                <a:ln>
                  <a:noFill/>
                </a:ln>
                <a:effectLst/>
                <a:uLnTx/>
                <a:uFillTx/>
                <a:latin typeface="Century Gothic"/>
                <a:ea typeface="+mn-ea"/>
                <a:cs typeface="+mn-cs"/>
              </a:rPr>
              <a:t>.</a:t>
            </a:r>
            <a:endParaRPr kumimoji="0" lang="en-US" sz="2000" b="0" i="0" u="none" strike="noStrike" kern="1200" cap="none" spc="0" normalizeH="0" baseline="0" noProof="0" dirty="0">
              <a:ln>
                <a:noFill/>
              </a:ln>
              <a:effectLst/>
              <a:uLnTx/>
              <a:uFillTx/>
              <a:latin typeface="Century Gothic"/>
              <a:ea typeface="+mn-ea"/>
              <a:cs typeface="+mn-cs"/>
            </a:endParaRPr>
          </a:p>
        </p:txBody>
      </p:sp>
      <p:sp>
        <p:nvSpPr>
          <p:cNvPr id="28" name="TextBox 27">
            <a:extLst>
              <a:ext uri="{FF2B5EF4-FFF2-40B4-BE49-F238E27FC236}">
                <a16:creationId xmlns:a16="http://schemas.microsoft.com/office/drawing/2014/main" id="{91FBC2A2-3319-4547-86E3-0C1CE490330E}"/>
              </a:ext>
            </a:extLst>
          </p:cNvPr>
          <p:cNvSpPr txBox="1"/>
          <p:nvPr/>
        </p:nvSpPr>
        <p:spPr>
          <a:xfrm>
            <a:off x="8753685" y="4737662"/>
            <a:ext cx="220133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Century Gothic"/>
                <a:ea typeface="+mn-ea"/>
                <a:cs typeface="+mn-cs"/>
              </a:rPr>
              <a:t>Sí</a:t>
            </a:r>
            <a:r>
              <a:rPr kumimoji="0" lang="en-US" sz="2000" b="0" i="0" u="none" strike="noStrike" kern="1200" cap="none" spc="0" normalizeH="0" baseline="0" noProof="0" dirty="0">
                <a:ln>
                  <a:noFill/>
                </a:ln>
                <a:effectLst/>
                <a:uLnTx/>
                <a:uFillTx/>
                <a:latin typeface="Century Gothic"/>
                <a:ea typeface="+mn-ea"/>
                <a:cs typeface="+mn-cs"/>
              </a:rPr>
              <a:t>, </a:t>
            </a:r>
            <a:r>
              <a:rPr kumimoji="0" lang="en-US" sz="2000" b="0" i="0" u="none" strike="noStrike" kern="1200" cap="none" spc="0" normalizeH="0" baseline="0" noProof="0" dirty="0" err="1">
                <a:ln>
                  <a:noFill/>
                </a:ln>
                <a:effectLst/>
                <a:uLnTx/>
                <a:uFillTx/>
                <a:latin typeface="Century Gothic"/>
                <a:ea typeface="+mn-ea"/>
                <a:cs typeface="+mn-cs"/>
              </a:rPr>
              <a:t>pero</a:t>
            </a:r>
            <a:r>
              <a:rPr kumimoji="0" lang="en-US" sz="2000" b="0" i="0" u="none" strike="noStrike" kern="1200" cap="none" spc="0" normalizeH="0" baseline="0" noProof="0" dirty="0">
                <a:ln>
                  <a:noFill/>
                </a:ln>
                <a:effectLst/>
                <a:uLnTx/>
                <a:uFillTx/>
                <a:latin typeface="Century Gothic"/>
                <a:ea typeface="+mn-ea"/>
                <a:cs typeface="+mn-cs"/>
              </a:rPr>
              <a:t> es </a:t>
            </a:r>
            <a:r>
              <a:rPr kumimoji="0" lang="en-US" sz="2000" b="0" i="0" u="none" strike="noStrike" kern="1200" cap="none" spc="0" normalizeH="0" baseline="0" noProof="0" dirty="0" err="1">
                <a:ln>
                  <a:noFill/>
                </a:ln>
                <a:effectLst/>
                <a:uLnTx/>
                <a:uFillTx/>
                <a:latin typeface="Century Gothic"/>
                <a:ea typeface="+mn-ea"/>
                <a:cs typeface="+mn-cs"/>
              </a:rPr>
              <a:t>difícil</a:t>
            </a:r>
            <a:r>
              <a:rPr kumimoji="0" lang="en-US" sz="2000" b="0" i="0" u="none" strike="noStrike" kern="1200" cap="none" spc="0" normalizeH="0" baseline="0" noProof="0" dirty="0">
                <a:ln>
                  <a:noFill/>
                </a:ln>
                <a:effectLst/>
                <a:uLnTx/>
                <a:uFillTx/>
                <a:latin typeface="Century Gothic"/>
                <a:ea typeface="+mn-ea"/>
                <a:cs typeface="+mn-cs"/>
              </a:rPr>
              <a:t>.</a:t>
            </a:r>
          </a:p>
        </p:txBody>
      </p:sp>
      <p:sp>
        <p:nvSpPr>
          <p:cNvPr id="29" name="TextBox 28">
            <a:extLst>
              <a:ext uri="{FF2B5EF4-FFF2-40B4-BE49-F238E27FC236}">
                <a16:creationId xmlns:a16="http://schemas.microsoft.com/office/drawing/2014/main" id="{E7ADE330-FD99-F943-9624-340543EA6AC3}"/>
              </a:ext>
            </a:extLst>
          </p:cNvPr>
          <p:cNvSpPr txBox="1"/>
          <p:nvPr/>
        </p:nvSpPr>
        <p:spPr>
          <a:xfrm>
            <a:off x="8786156" y="5500652"/>
            <a:ext cx="216746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effectLst/>
                <a:uLnTx/>
                <a:uFillTx/>
                <a:latin typeface="Century Gothic"/>
                <a:ea typeface="+mn-ea"/>
                <a:cs typeface="+mn-cs"/>
              </a:rPr>
              <a:t>Sí</a:t>
            </a:r>
            <a:r>
              <a:rPr kumimoji="0" lang="en-US" sz="2000" b="0" i="0" u="none" strike="noStrike" kern="1200" cap="none" spc="0" normalizeH="0" baseline="0" noProof="0" dirty="0">
                <a:ln>
                  <a:noFill/>
                </a:ln>
                <a:effectLst/>
                <a:uLnTx/>
                <a:uFillTx/>
                <a:latin typeface="Century Gothic"/>
                <a:ea typeface="+mn-ea"/>
                <a:cs typeface="+mn-cs"/>
              </a:rPr>
              <a:t>,</a:t>
            </a:r>
            <a:r>
              <a:rPr kumimoji="0" lang="en-US" sz="2000" b="0" i="0" u="none" strike="noStrike" kern="1200" cap="none" spc="0" normalizeH="0" noProof="0" dirty="0">
                <a:ln>
                  <a:noFill/>
                </a:ln>
                <a:effectLst/>
                <a:uLnTx/>
                <a:uFillTx/>
                <a:latin typeface="Century Gothic"/>
                <a:ea typeface="+mn-ea"/>
                <a:cs typeface="+mn-cs"/>
              </a:rPr>
              <a:t> ¿es </a:t>
            </a:r>
            <a:r>
              <a:rPr kumimoji="0" lang="en-US" sz="2000" b="0" i="0" u="none" strike="noStrike" kern="1200" cap="none" spc="0" normalizeH="0" noProof="0" dirty="0" err="1">
                <a:ln>
                  <a:noFill/>
                </a:ln>
                <a:effectLst/>
                <a:uLnTx/>
                <a:uFillTx/>
                <a:latin typeface="Century Gothic"/>
                <a:ea typeface="+mn-ea"/>
                <a:cs typeface="+mn-cs"/>
              </a:rPr>
              <a:t>así</a:t>
            </a:r>
            <a:r>
              <a:rPr lang="en-US" sz="2000" noProof="0" dirty="0">
                <a:latin typeface="Century Gothic"/>
              </a:rPr>
              <a:t>?</a:t>
            </a:r>
            <a:endParaRPr kumimoji="0" lang="en-US" sz="2000" b="0" i="0" u="none" strike="noStrike" kern="1200" cap="none" spc="0" normalizeH="0" baseline="0" noProof="0" dirty="0">
              <a:ln>
                <a:noFill/>
              </a:ln>
              <a:effectLst/>
              <a:uLnTx/>
              <a:uFillTx/>
              <a:latin typeface="Century Gothic"/>
            </a:endParaRPr>
          </a:p>
        </p:txBody>
      </p:sp>
    </p:spTree>
    <p:extLst>
      <p:ext uri="{BB962C8B-B14F-4D97-AF65-F5344CB8AC3E}">
        <p14:creationId xmlns:p14="http://schemas.microsoft.com/office/powerpoint/2010/main" val="228396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4" grpId="0"/>
      <p:bldP spid="25" grpId="0"/>
      <p:bldP spid="26" grpId="0"/>
      <p:bldP spid="27" grpId="0"/>
      <p:bldP spid="28" grpId="0"/>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rPr>
              <a:t> (Y9 </a:t>
            </a:r>
            <a:r>
              <a:rPr kumimoji="0" lang="en-GB" sz="2800" b="1"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Calibri" panose="020F0502020204030204" pitchFamily="34" charset="0"/>
              </a:rPr>
              <a:t>Term 1.2, Week 2)</a:t>
            </a:r>
            <a:endParaRPr kumimoji="0" lang="en-GB" sz="2800" b="0" i="0" u="none" strike="noStrike" kern="1200" cap="none" spc="0" normalizeH="0" baseline="0" noProof="0" dirty="0">
              <a:ln>
                <a:noFill/>
              </a:ln>
              <a:solidFill>
                <a:srgbClr val="3A3838"/>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pic>
        <p:nvPicPr>
          <p:cNvPr id="6" name="Picture 5" descr="the letter Q">
            <a:extLst>
              <a:ext uri="{FF2B5EF4-FFF2-40B4-BE49-F238E27FC236}">
                <a16:creationId xmlns:a16="http://schemas.microsoft.com/office/drawing/2014/main" id="{D6561B8D-94E3-4C34-92CC-CE72EC6DC6EC}"/>
              </a:ext>
            </a:extLst>
          </p:cNvPr>
          <p:cNvPicPr>
            <a:picLocks noChangeAspect="1"/>
          </p:cNvPicPr>
          <p:nvPr/>
        </p:nvPicPr>
        <p:blipFill>
          <a:blip r:embed="rId4"/>
          <a:stretch>
            <a:fillRect/>
          </a:stretch>
        </p:blipFill>
        <p:spPr>
          <a:xfrm>
            <a:off x="10641925" y="4800601"/>
            <a:ext cx="1300638" cy="1300638"/>
          </a:xfrm>
          <a:prstGeom prst="rect">
            <a:avLst/>
          </a:prstGeom>
        </p:spPr>
      </p:pic>
      <p:sp>
        <p:nvSpPr>
          <p:cNvPr id="9" name="TextBox 12">
            <a:extLst>
              <a:ext uri="{FF2B5EF4-FFF2-40B4-BE49-F238E27FC236}">
                <a16:creationId xmlns:a16="http://schemas.microsoft.com/office/drawing/2014/main" id="{34BC7A3F-0C55-49E4-871B-7A27379E183E}"/>
              </a:ext>
            </a:extLst>
          </p:cNvPr>
          <p:cNvSpPr txBox="1"/>
          <p:nvPr/>
        </p:nvSpPr>
        <p:spPr>
          <a:xfrm>
            <a:off x="175149" y="3625629"/>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D838C3D2-D4DA-404D-9C0F-5947215E633C}"/>
              </a:ext>
            </a:extLst>
          </p:cNvPr>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0EE3E494-ADC8-4D3D-B5A5-4092C3950924}"/>
              </a:ext>
            </a:extLst>
          </p:cNvPr>
          <p:cNvSpPr txBox="1"/>
          <p:nvPr/>
        </p:nvSpPr>
        <p:spPr>
          <a:xfrm>
            <a:off x="175149" y="4473155"/>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effectLst/>
                <a:uLnTx/>
                <a:uFillTx/>
                <a:latin typeface="Century Gothic" panose="020B0502020202020204" pitchFamily="34" charset="0"/>
                <a:ea typeface="+mn-ea"/>
                <a:cs typeface="+mn-cs"/>
                <a:hlinkClick r:id="rId7">
                  <a:extLst>
                    <a:ext uri="{A12FA001-AC4F-418D-AE19-62706E023703}">
                      <ahyp:hlinkClr xmlns:ahyp="http://schemas.microsoft.com/office/drawing/2018/hyperlinkcolor" val="tx"/>
                    </a:ext>
                  </a:extLst>
                </a:hlinkClick>
              </a:rPr>
              <a:t>Quizlet link</a:t>
            </a:r>
            <a:br>
              <a:rPr kumimoji="0" lang="en-GB" sz="2400" b="0" i="0" u="none" strike="noStrike" kern="1200" cap="none" spc="0" normalizeH="0" baseline="0" noProof="0" dirty="0">
                <a:ln>
                  <a:noFill/>
                </a:ln>
                <a:effectLst/>
                <a:uLnTx/>
                <a:uFillTx/>
                <a:latin typeface="Century Gothic" panose="020F0302020204030204"/>
                <a:ea typeface="+mn-ea"/>
                <a:cs typeface="+mn-cs"/>
              </a:rPr>
            </a:br>
            <a:endParaRPr kumimoji="0" lang="en-GB" sz="2400"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ABF1B10E-9246-4EA0-A45B-A7BBB5F63CFE}"/>
              </a:ext>
            </a:extLst>
          </p:cNvPr>
          <p:cNvSpPr/>
          <p:nvPr/>
        </p:nvSpPr>
        <p:spPr>
          <a:xfrm>
            <a:off x="175149" y="5291684"/>
            <a:ext cx="11066804" cy="1200329"/>
          </a:xfrm>
          <a:prstGeom prst="rect">
            <a:avLst/>
          </a:prstGeom>
        </p:spPr>
        <p:txBody>
          <a:bodyPr wrap="square">
            <a:spAutoFit/>
          </a:bodyPr>
          <a:lstStyle/>
          <a:p>
            <a:pPr lvl="0">
              <a:defRPr/>
            </a:pPr>
            <a:r>
              <a:rPr lang="en-GB" sz="2400" b="1" dirty="0">
                <a:latin typeface="Century Gothic" panose="020B0502020202020204" pitchFamily="34" charset="0"/>
              </a:rPr>
              <a:t>In addition, revisit:		</a:t>
            </a:r>
            <a:r>
              <a:rPr lang="en-GB" sz="2400" u="sng" dirty="0">
                <a:latin typeface="Century Gothic" panose="020B0502020202020204" pitchFamily="34" charset="0"/>
              </a:rPr>
              <a:t>Y</a:t>
            </a:r>
            <a:r>
              <a:rPr lang="en-GB" sz="2400" u="sng" dirty="0">
                <a:latin typeface="Century Gothic" panose="020B0502020202020204" pitchFamily="34" charset="0"/>
                <a:hlinkClick r:id="rId8">
                  <a:extLst>
                    <a:ext uri="{A12FA001-AC4F-418D-AE19-62706E023703}">
                      <ahyp:hlinkClr xmlns:ahyp="http://schemas.microsoft.com/office/drawing/2018/hyperlinkcolor" val="tx"/>
                    </a:ext>
                  </a:extLst>
                </a:hlinkClick>
              </a:rPr>
              <a:t>ear 9 Term 1.1 Week 5</a:t>
            </a:r>
            <a:endParaRPr lang="en-GB" sz="2400" u="sng" dirty="0">
              <a:latin typeface="Century Gothic" panose="020B0502020202020204" pitchFamily="34" charset="0"/>
            </a:endParaRPr>
          </a:p>
          <a:p>
            <a:pPr lvl="0">
              <a:defRPr/>
            </a:pPr>
            <a:r>
              <a:rPr lang="en-GB" sz="2400" dirty="0">
                <a:latin typeface="Century Gothic" panose="020B0502020202020204" pitchFamily="34" charset="0"/>
              </a:rPr>
              <a:t>				</a:t>
            </a:r>
            <a:r>
              <a:rPr lang="en-GB" sz="2400" u="sng" dirty="0">
                <a:latin typeface="Century Gothic" panose="020B0502020202020204" pitchFamily="34" charset="0"/>
              </a:rPr>
              <a:t>Year 8 </a:t>
            </a:r>
            <a:r>
              <a:rPr lang="en-GB" sz="2400" u="sng" dirty="0">
                <a:latin typeface="Century Gothic" panose="020B0502020202020204" pitchFamily="34" charset="0"/>
                <a:hlinkClick r:id="rId9">
                  <a:extLst>
                    <a:ext uri="{A12FA001-AC4F-418D-AE19-62706E023703}">
                      <ahyp:hlinkClr xmlns:ahyp="http://schemas.microsoft.com/office/drawing/2018/hyperlinkcolor" val="tx"/>
                    </a:ext>
                  </a:extLst>
                </a:hlinkClick>
              </a:rPr>
              <a:t>Term 3.2 Week 5</a:t>
            </a:r>
            <a:br>
              <a:rPr lang="en-GB" sz="2400" u="sng" dirty="0">
                <a:latin typeface="Century Gothic" panose="020B0502020202020204" pitchFamily="34" charset="0"/>
                <a:hlinkClick r:id="rId9">
                  <a:extLst>
                    <a:ext uri="{A12FA001-AC4F-418D-AE19-62706E023703}">
                      <ahyp:hlinkClr xmlns:ahyp="http://schemas.microsoft.com/office/drawing/2018/hyperlinkcolor" val="tx"/>
                    </a:ext>
                  </a:extLst>
                </a:hlinkClick>
              </a:rPr>
            </a:br>
            <a:endParaRPr lang="en-GB" sz="2400" u="sng" dirty="0"/>
          </a:p>
        </p:txBody>
      </p:sp>
    </p:spTree>
    <p:extLst>
      <p:ext uri="{BB962C8B-B14F-4D97-AF65-F5344CB8AC3E}">
        <p14:creationId xmlns:p14="http://schemas.microsoft.com/office/powerpoint/2010/main" val="2834313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10" name="TextBox 9"/>
          <p:cNvSpPr txBox="1"/>
          <p:nvPr/>
        </p:nvSpPr>
        <p:spPr>
          <a:xfrm>
            <a:off x="3264720" y="1441670"/>
            <a:ext cx="224606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invitar</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1" name="TextBox 10"/>
          <p:cNvSpPr txBox="1"/>
          <p:nvPr/>
        </p:nvSpPr>
        <p:spPr>
          <a:xfrm>
            <a:off x="3264720" y="5115428"/>
            <a:ext cx="24369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practicar</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3" name="TextBox 12"/>
          <p:cNvSpPr txBox="1"/>
          <p:nvPr/>
        </p:nvSpPr>
        <p:spPr>
          <a:xfrm>
            <a:off x="9564260" y="1456138"/>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dirty="0">
                <a:latin typeface="Century Gothic" panose="020F0302020204030204"/>
              </a:rPr>
              <a:t>el </a:t>
            </a:r>
            <a:r>
              <a:rPr lang="en-GB" sz="3200" dirty="0" err="1">
                <a:latin typeface="Century Gothic" panose="020F0302020204030204"/>
              </a:rPr>
              <a:t>tenis</a:t>
            </a:r>
            <a:endParaRPr kumimoji="0" lang="en-GB" sz="3200" b="0" i="0" u="none" strike="noStrike" kern="1200" cap="none" spc="0" normalizeH="0" baseline="0" noProof="0" dirty="0">
              <a:ln>
                <a:noFill/>
              </a:ln>
              <a:effectLst/>
              <a:uLnTx/>
              <a:uFillTx/>
              <a:latin typeface="Century Gothic" panose="020F0302020204030204"/>
            </a:endParaRPr>
          </a:p>
        </p:txBody>
      </p:sp>
      <p:sp>
        <p:nvSpPr>
          <p:cNvPr id="20" name="TextBox 19"/>
          <p:cNvSpPr txBox="1"/>
          <p:nvPr/>
        </p:nvSpPr>
        <p:spPr>
          <a:xfrm>
            <a:off x="3264720" y="3278549"/>
            <a:ext cx="19770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mejorar</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37" name="CuadroTexto 36">
            <a:extLst>
              <a:ext uri="{FF2B5EF4-FFF2-40B4-BE49-F238E27FC236}">
                <a16:creationId xmlns:a16="http://schemas.microsoft.com/office/drawing/2014/main" id="{791FDE87-6A2E-E342-B094-5ED775B6809C}"/>
              </a:ext>
            </a:extLst>
          </p:cNvPr>
          <p:cNvSpPr txBox="1"/>
          <p:nvPr/>
        </p:nvSpPr>
        <p:spPr>
          <a:xfrm>
            <a:off x="7205626" y="2440753"/>
            <a:ext cx="1260281" cy="461665"/>
          </a:xfrm>
          <a:prstGeom prst="rect">
            <a:avLst/>
          </a:prstGeom>
          <a:noFill/>
        </p:spPr>
        <p:txBody>
          <a:bodyPr wrap="none" rtlCol="0">
            <a:spAutoFit/>
          </a:bodyPr>
          <a:lstStyle/>
          <a:p>
            <a:pPr algn="l"/>
            <a:r>
              <a:rPr lang="x-none" sz="2400">
                <a:highlight>
                  <a:srgbClr val="FBF0D5"/>
                </a:highlight>
              </a:rPr>
              <a:t>[</a:t>
            </a:r>
            <a:r>
              <a:rPr lang="es-ES" sz="2400" dirty="0" err="1">
                <a:highlight>
                  <a:srgbClr val="FBF0D5"/>
                </a:highlight>
              </a:rPr>
              <a:t>tennis</a:t>
            </a:r>
            <a:r>
              <a:rPr lang="x-none" sz="2400">
                <a:highlight>
                  <a:srgbClr val="FBF0D5"/>
                </a:highlight>
              </a:rPr>
              <a:t>]</a:t>
            </a:r>
            <a:endParaRPr lang="x-none" sz="2400" dirty="0">
              <a:highlight>
                <a:srgbClr val="FBF0D5"/>
              </a:highlight>
            </a:endParaRPr>
          </a:p>
        </p:txBody>
      </p:sp>
      <p:sp>
        <p:nvSpPr>
          <p:cNvPr id="38" name="TextBox 37"/>
          <p:cNvSpPr txBox="1"/>
          <p:nvPr/>
        </p:nvSpPr>
        <p:spPr>
          <a:xfrm>
            <a:off x="11006076" y="972973"/>
            <a:ext cx="1748589" cy="461665"/>
          </a:xfrm>
          <a:prstGeom prst="rect">
            <a:avLst/>
          </a:prstGeom>
          <a:noFill/>
        </p:spPr>
        <p:txBody>
          <a:bodyPr wrap="square" rtlCol="0">
            <a:spAutoFit/>
          </a:bodyPr>
          <a:lstStyle/>
          <a:p>
            <a:pPr algn="l"/>
            <a:r>
              <a:rPr lang="en-GB" sz="2400" b="1" dirty="0"/>
              <a:t>[1/2]</a:t>
            </a:r>
          </a:p>
        </p:txBody>
      </p:sp>
      <p:sp>
        <p:nvSpPr>
          <p:cNvPr id="39" name="Rounded Rectangle 11">
            <a:extLst>
              <a:ext uri="{FF2B5EF4-FFF2-40B4-BE49-F238E27FC236}">
                <a16:creationId xmlns:a16="http://schemas.microsoft.com/office/drawing/2014/main" id="{31DEFC6C-63B9-974A-B4B2-3381F49008AC}"/>
              </a:ext>
            </a:extLst>
          </p:cNvPr>
          <p:cNvSpPr/>
          <p:nvPr/>
        </p:nvSpPr>
        <p:spPr>
          <a:xfrm>
            <a:off x="10507579" y="258166"/>
            <a:ext cx="1420564"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p:cNvSpPr txBox="1"/>
          <p:nvPr/>
        </p:nvSpPr>
        <p:spPr>
          <a:xfrm>
            <a:off x="9564260" y="3396784"/>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la pelota</a:t>
            </a:r>
          </a:p>
        </p:txBody>
      </p:sp>
      <p:sp>
        <p:nvSpPr>
          <p:cNvPr id="44" name="TextBox 43"/>
          <p:cNvSpPr txBox="1"/>
          <p:nvPr/>
        </p:nvSpPr>
        <p:spPr>
          <a:xfrm>
            <a:off x="9568338" y="5295172"/>
            <a:ext cx="235980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noProof="0" dirty="0">
                <a:latin typeface="Century Gothic" panose="020F0302020204030204"/>
              </a:rPr>
              <a:t>el </a:t>
            </a:r>
            <a:r>
              <a:rPr lang="en-GB" sz="3200" noProof="0" dirty="0" err="1">
                <a:latin typeface="Century Gothic" panose="020F0302020204030204"/>
              </a:rPr>
              <a:t>riesgo</a:t>
            </a:r>
            <a:endParaRPr kumimoji="0" lang="en-GB" sz="3200" b="0" i="0" u="none" strike="noStrike" kern="1200" cap="none" spc="0" normalizeH="0" baseline="0" noProof="0" dirty="0">
              <a:ln>
                <a:noFill/>
              </a:ln>
              <a:effectLst/>
              <a:uLnTx/>
              <a:uFillTx/>
              <a:latin typeface="Century Gothic" panose="020F0302020204030204"/>
            </a:endParaRPr>
          </a:p>
        </p:txBody>
      </p:sp>
      <p:sp>
        <p:nvSpPr>
          <p:cNvPr id="25" name="TextBox 24">
            <a:extLst>
              <a:ext uri="{FF2B5EF4-FFF2-40B4-BE49-F238E27FC236}">
                <a16:creationId xmlns:a16="http://schemas.microsoft.com/office/drawing/2014/main" id="{694FB576-0041-4DEB-A3EF-8E68B0CAA941}"/>
              </a:ext>
            </a:extLst>
          </p:cNvPr>
          <p:cNvSpPr txBox="1"/>
          <p:nvPr/>
        </p:nvSpPr>
        <p:spPr>
          <a:xfrm>
            <a:off x="588335" y="2619743"/>
            <a:ext cx="16035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rPr>
              <a:t>[to invite</a:t>
            </a:r>
            <a:r>
              <a:rPr lang="en-GB" sz="2400" dirty="0">
                <a:solidFill>
                  <a:srgbClr val="4472C4">
                    <a:lumMod val="50000"/>
                  </a:srgbClr>
                </a:solidFill>
                <a:highlight>
                  <a:srgbClr val="FBF0D5"/>
                </a:highlight>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ndParaRPr>
          </a:p>
        </p:txBody>
      </p:sp>
      <p:sp>
        <p:nvSpPr>
          <p:cNvPr id="19" name="CuadroTexto 18">
            <a:extLst>
              <a:ext uri="{FF2B5EF4-FFF2-40B4-BE49-F238E27FC236}">
                <a16:creationId xmlns:a16="http://schemas.microsoft.com/office/drawing/2014/main" id="{31D4D6E2-0D4C-7C48-939E-9F22E00F527C}"/>
              </a:ext>
            </a:extLst>
          </p:cNvPr>
          <p:cNvSpPr txBox="1"/>
          <p:nvPr/>
        </p:nvSpPr>
        <p:spPr>
          <a:xfrm>
            <a:off x="7251792" y="5160519"/>
            <a:ext cx="1214115" cy="830997"/>
          </a:xfrm>
          <a:prstGeom prst="rect">
            <a:avLst/>
          </a:prstGeom>
          <a:noFill/>
        </p:spPr>
        <p:txBody>
          <a:bodyPr wrap="none" rtlCol="0">
            <a:spAutoFit/>
          </a:bodyPr>
          <a:lstStyle/>
          <a:p>
            <a:r>
              <a:rPr lang="en-GB" sz="4800" dirty="0">
                <a:solidFill>
                  <a:srgbClr val="7030A0"/>
                </a:solidFill>
                <a:latin typeface="Chalkboard" panose="03050602040202020205" pitchFamily="66" charset="77"/>
              </a:rPr>
              <a:t>risk</a:t>
            </a:r>
            <a:endParaRPr lang="es-GB" sz="4800" dirty="0">
              <a:solidFill>
                <a:srgbClr val="7030A0"/>
              </a:solidFill>
              <a:latin typeface="Chalkboard" panose="03050602040202020205" pitchFamily="66" charset="77"/>
            </a:endParaRPr>
          </a:p>
        </p:txBody>
      </p:sp>
      <p:sp>
        <p:nvSpPr>
          <p:cNvPr id="49" name="CuadroTexto 48">
            <a:extLst>
              <a:ext uri="{FF2B5EF4-FFF2-40B4-BE49-F238E27FC236}">
                <a16:creationId xmlns:a16="http://schemas.microsoft.com/office/drawing/2014/main" id="{0E97AC80-6E4F-AB48-8132-358EEDD6D662}"/>
              </a:ext>
            </a:extLst>
          </p:cNvPr>
          <p:cNvSpPr txBox="1"/>
          <p:nvPr/>
        </p:nvSpPr>
        <p:spPr>
          <a:xfrm>
            <a:off x="7225513" y="4357677"/>
            <a:ext cx="941283" cy="461665"/>
          </a:xfrm>
          <a:prstGeom prst="rect">
            <a:avLst/>
          </a:prstGeom>
          <a:noFill/>
        </p:spPr>
        <p:txBody>
          <a:bodyPr wrap="none" rtlCol="0">
            <a:spAutoFit/>
          </a:bodyPr>
          <a:lstStyle/>
          <a:p>
            <a:pPr algn="l"/>
            <a:r>
              <a:rPr lang="x-none" sz="2400" dirty="0">
                <a:highlight>
                  <a:srgbClr val="FBF0D5"/>
                </a:highlight>
              </a:rPr>
              <a:t>[</a:t>
            </a:r>
            <a:r>
              <a:rPr lang="es-ES" sz="2400" dirty="0" err="1">
                <a:highlight>
                  <a:srgbClr val="FBF0D5"/>
                </a:highlight>
              </a:rPr>
              <a:t>ball</a:t>
            </a:r>
            <a:r>
              <a:rPr lang="x-none" sz="2400" dirty="0">
                <a:highlight>
                  <a:srgbClr val="FBF0D5"/>
                </a:highlight>
              </a:rPr>
              <a:t>]</a:t>
            </a:r>
          </a:p>
        </p:txBody>
      </p:sp>
      <p:pic>
        <p:nvPicPr>
          <p:cNvPr id="1028" name="Picture 4" descr="clip art tenis - Clip Art Library">
            <a:extLst>
              <a:ext uri="{FF2B5EF4-FFF2-40B4-BE49-F238E27FC236}">
                <a16:creationId xmlns:a16="http://schemas.microsoft.com/office/drawing/2014/main" id="{436ECC26-EE90-0E43-88E1-C9EAE5CCE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0184" y="1203805"/>
            <a:ext cx="1774847" cy="794708"/>
          </a:xfrm>
          <a:prstGeom prst="rect">
            <a:avLst/>
          </a:prstGeom>
          <a:noFill/>
          <a:extLst>
            <a:ext uri="{909E8E84-426E-40DD-AFC4-6F175D3DCCD1}">
              <a14:hiddenFill xmlns:a14="http://schemas.microsoft.com/office/drawing/2010/main">
                <a:solidFill>
                  <a:srgbClr val="FFFFFF"/>
                </a:solidFill>
              </a14:hiddenFill>
            </a:ext>
          </a:extLst>
        </p:spPr>
      </p:pic>
      <p:sp>
        <p:nvSpPr>
          <p:cNvPr id="27" name="CuadroTexto 18">
            <a:extLst>
              <a:ext uri="{FF2B5EF4-FFF2-40B4-BE49-F238E27FC236}">
                <a16:creationId xmlns:a16="http://schemas.microsoft.com/office/drawing/2014/main" id="{F6322B37-59DF-2C4A-AB18-A141D2BE72CA}"/>
              </a:ext>
            </a:extLst>
          </p:cNvPr>
          <p:cNvSpPr txBox="1"/>
          <p:nvPr/>
        </p:nvSpPr>
        <p:spPr>
          <a:xfrm>
            <a:off x="482761" y="3232843"/>
            <a:ext cx="2826060" cy="1077218"/>
          </a:xfrm>
          <a:prstGeom prst="rect">
            <a:avLst/>
          </a:prstGeom>
          <a:noFill/>
        </p:spPr>
        <p:txBody>
          <a:bodyPr wrap="square" rtlCol="0">
            <a:spAutoFit/>
          </a:bodyPr>
          <a:lstStyle/>
          <a:p>
            <a:r>
              <a:rPr lang="es-GB" sz="3200" dirty="0">
                <a:solidFill>
                  <a:srgbClr val="0070C0"/>
                </a:solidFill>
                <a:latin typeface="Cooper Black" panose="0208090404030B020404" pitchFamily="18" charset="77"/>
              </a:rPr>
              <a:t>to </a:t>
            </a:r>
            <a:r>
              <a:rPr lang="en-GB" sz="3200" dirty="0">
                <a:solidFill>
                  <a:srgbClr val="0070C0"/>
                </a:solidFill>
                <a:latin typeface="Cooper Black" panose="0208090404030B020404" pitchFamily="18" charset="77"/>
              </a:rPr>
              <a:t>improve, improving</a:t>
            </a:r>
            <a:endParaRPr lang="es-GB" sz="3200" dirty="0">
              <a:solidFill>
                <a:srgbClr val="0070C0"/>
              </a:solidFill>
              <a:latin typeface="Cooper Black" panose="0208090404030B020404" pitchFamily="18" charset="77"/>
            </a:endParaRPr>
          </a:p>
        </p:txBody>
      </p:sp>
      <p:sp>
        <p:nvSpPr>
          <p:cNvPr id="28" name="CuadroTexto 20">
            <a:extLst>
              <a:ext uri="{FF2B5EF4-FFF2-40B4-BE49-F238E27FC236}">
                <a16:creationId xmlns:a16="http://schemas.microsoft.com/office/drawing/2014/main" id="{C68A5845-6254-3442-9607-A82D57CD474E}"/>
              </a:ext>
            </a:extLst>
          </p:cNvPr>
          <p:cNvSpPr txBox="1"/>
          <p:nvPr/>
        </p:nvSpPr>
        <p:spPr>
          <a:xfrm>
            <a:off x="482761" y="4916294"/>
            <a:ext cx="2734705" cy="1077218"/>
          </a:xfrm>
          <a:prstGeom prst="rect">
            <a:avLst/>
          </a:prstGeom>
          <a:noFill/>
        </p:spPr>
        <p:txBody>
          <a:bodyPr wrap="square" rtlCol="0">
            <a:spAutoFit/>
          </a:bodyPr>
          <a:lstStyle/>
          <a:p>
            <a:r>
              <a:rPr lang="es-GB" sz="3200" dirty="0">
                <a:solidFill>
                  <a:schemeClr val="accent2">
                    <a:lumMod val="75000"/>
                  </a:schemeClr>
                </a:solidFill>
                <a:latin typeface="Helvetica" pitchFamily="2" charset="0"/>
              </a:rPr>
              <a:t>to </a:t>
            </a:r>
            <a:r>
              <a:rPr lang="en-GB" sz="3200" dirty="0">
                <a:solidFill>
                  <a:schemeClr val="accent2">
                    <a:lumMod val="75000"/>
                  </a:schemeClr>
                </a:solidFill>
                <a:latin typeface="Helvetica" pitchFamily="2" charset="0"/>
              </a:rPr>
              <a:t>practise, practising</a:t>
            </a:r>
            <a:endParaRPr lang="es-GB" sz="3200" dirty="0">
              <a:solidFill>
                <a:schemeClr val="accent2">
                  <a:lumMod val="75000"/>
                </a:schemeClr>
              </a:solidFill>
              <a:latin typeface="Helvetica" pitchFamily="2" charset="0"/>
            </a:endParaRPr>
          </a:p>
        </p:txBody>
      </p:sp>
      <p:pic>
        <p:nvPicPr>
          <p:cNvPr id="1032" name="Picture 8" descr="Baseball, Ball, Sport, Round, Game, Play, Circle, Icon">
            <a:extLst>
              <a:ext uri="{FF2B5EF4-FFF2-40B4-BE49-F238E27FC236}">
                <a16:creationId xmlns:a16="http://schemas.microsoft.com/office/drawing/2014/main" id="{957F519D-E2A3-DE41-A1D6-EEFCDA36EA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1792" y="3081408"/>
            <a:ext cx="1214116" cy="121411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mail, Open, Icon, Button, Web, Internet, Symbol">
            <a:extLst>
              <a:ext uri="{FF2B5EF4-FFF2-40B4-BE49-F238E27FC236}">
                <a16:creationId xmlns:a16="http://schemas.microsoft.com/office/drawing/2014/main" id="{9511A25D-56B3-7445-A8FC-97E0A2CA5F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9264" y="1240364"/>
            <a:ext cx="1275854" cy="1275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35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034"/>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34"/>
                                        </p:tgtEl>
                                        <p:attrNameLst>
                                          <p:attrName>style.visibility</p:attrName>
                                        </p:attrNameLst>
                                      </p:cBhvr>
                                      <p:to>
                                        <p:strVal val="visible"/>
                                      </p:to>
                                    </p:set>
                                  </p:childTnLst>
                                </p:cTn>
                              </p:par>
                              <p:par>
                                <p:cTn id="41" presetID="1" presetClass="entr" presetSubtype="0" fill="hold" grpId="1"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032"/>
                                        </p:tgtEl>
                                        <p:attrNameLst>
                                          <p:attrName>style.visibility</p:attrName>
                                        </p:attrNameLst>
                                      </p:cBhvr>
                                      <p:to>
                                        <p:strVal val="hidden"/>
                                      </p:to>
                                    </p:set>
                                  </p:childTnLst>
                                </p:cTn>
                              </p:par>
                              <p:par>
                                <p:cTn id="55" presetID="1" presetClass="exit" presetSubtype="0" fill="hold" grpId="0" nodeType="withEffect">
                                  <p:stCondLst>
                                    <p:cond delay="0"/>
                                  </p:stCondLst>
                                  <p:childTnLst>
                                    <p:set>
                                      <p:cBhvr>
                                        <p:cTn id="56" dur="1" fill="hold">
                                          <p:stCondLst>
                                            <p:cond delay="0"/>
                                          </p:stCondLst>
                                        </p:cTn>
                                        <p:tgtEl>
                                          <p:spTgt spid="49"/>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032"/>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1" nodeType="clickEffect">
                                  <p:stCondLst>
                                    <p:cond delay="0"/>
                                  </p:stCondLst>
                                  <p:childTnLst>
                                    <p:set>
                                      <p:cBhvr>
                                        <p:cTn id="70" dur="1" fill="hold">
                                          <p:stCondLst>
                                            <p:cond delay="0"/>
                                          </p:stCondLst>
                                        </p:cTn>
                                        <p:tgtEl>
                                          <p:spTgt spid="2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1" nodeType="clickEffect">
                                  <p:stCondLst>
                                    <p:cond delay="0"/>
                                  </p:stCondLst>
                                  <p:childTnLst>
                                    <p:set>
                                      <p:cBhvr>
                                        <p:cTn id="78" dur="1" fill="hold">
                                          <p:stCondLst>
                                            <p:cond delay="0"/>
                                          </p:stCondLst>
                                        </p:cTn>
                                        <p:tgtEl>
                                          <p:spTgt spid="1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10"/>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1" nodeType="clickEffect">
                                  <p:stCondLst>
                                    <p:cond delay="0"/>
                                  </p:stCondLst>
                                  <p:childTnLst>
                                    <p:set>
                                      <p:cBhvr>
                                        <p:cTn id="86" dur="1" fill="hold">
                                          <p:stCondLst>
                                            <p:cond delay="0"/>
                                          </p:stCondLst>
                                        </p:cTn>
                                        <p:tgtEl>
                                          <p:spTgt spid="1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40">
                                            <p:txEl>
                                              <p:pRg st="0" end="0"/>
                                            </p:txEl>
                                          </p:spTgt>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nodeType="clickEffect">
                                  <p:stCondLst>
                                    <p:cond delay="0"/>
                                  </p:stCondLst>
                                  <p:childTnLst>
                                    <p:set>
                                      <p:cBhvr>
                                        <p:cTn id="98" dur="1" fill="hold">
                                          <p:stCondLst>
                                            <p:cond delay="0"/>
                                          </p:stCondLst>
                                        </p:cTn>
                                        <p:tgtEl>
                                          <p:spTgt spid="44">
                                            <p:txEl>
                                              <p:pRg st="0" end="0"/>
                                            </p:txEl>
                                          </p:spTgt>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4">
                                            <p:txEl>
                                              <p:pRg st="0" end="0"/>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11">
                                            <p:txEl>
                                              <p:pRg st="0" end="0"/>
                                            </p:txEl>
                                          </p:spTgt>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1" grpId="0" build="allAtOnce"/>
      <p:bldP spid="13" grpId="0"/>
      <p:bldP spid="13" grpId="1"/>
      <p:bldP spid="20" grpId="0"/>
      <p:bldP spid="20" grpId="1"/>
      <p:bldP spid="37" grpId="0"/>
      <p:bldP spid="37" grpId="1"/>
      <p:bldP spid="40" grpId="0" build="allAtOnce"/>
      <p:bldP spid="25" grpId="0"/>
      <p:bldP spid="25" grpId="1"/>
      <p:bldP spid="19" grpId="0"/>
      <p:bldP spid="19" grpId="1"/>
      <p:bldP spid="49" grpId="0"/>
      <p:bldP spid="49" grpId="1"/>
      <p:bldP spid="27" grpId="0"/>
      <p:bldP spid="27" grpId="1"/>
      <p:bldP spid="28" grpId="0"/>
      <p:bldP spid="2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b="1" dirty="0">
                <a:solidFill>
                  <a:schemeClr val="bg1"/>
                </a:solidFill>
              </a:rPr>
              <a:t>Vocabulario</a:t>
            </a:r>
          </a:p>
        </p:txBody>
      </p:sp>
      <p:sp>
        <p:nvSpPr>
          <p:cNvPr id="10" name="TextBox 9"/>
          <p:cNvSpPr txBox="1"/>
          <p:nvPr/>
        </p:nvSpPr>
        <p:spPr>
          <a:xfrm>
            <a:off x="2492301" y="1762942"/>
            <a:ext cx="211776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effectLst/>
                <a:uLnTx/>
                <a:uFillTx/>
                <a:latin typeface="Century Gothic" panose="020F0302020204030204"/>
                <a:ea typeface="+mn-ea"/>
                <a:cs typeface="+mn-cs"/>
              </a:rPr>
              <a:t>contra</a:t>
            </a:r>
          </a:p>
        </p:txBody>
      </p:sp>
      <p:sp>
        <p:nvSpPr>
          <p:cNvPr id="11" name="TextBox 10"/>
          <p:cNvSpPr txBox="1"/>
          <p:nvPr/>
        </p:nvSpPr>
        <p:spPr>
          <a:xfrm>
            <a:off x="2617901" y="5265506"/>
            <a:ext cx="24369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duro</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13" name="TextBox 12"/>
          <p:cNvSpPr txBox="1"/>
          <p:nvPr/>
        </p:nvSpPr>
        <p:spPr>
          <a:xfrm>
            <a:off x="9176842" y="1112280"/>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200" noProof="0" dirty="0" err="1">
                <a:latin typeface="Century Gothic" panose="020F0302020204030204"/>
              </a:rPr>
              <a:t>cruzar</a:t>
            </a:r>
            <a:endParaRPr kumimoji="0" lang="en-GB" sz="3200" b="0" i="0" u="none" strike="noStrike" kern="1200" cap="none" spc="0" normalizeH="0" baseline="0" noProof="0" dirty="0">
              <a:ln>
                <a:noFill/>
              </a:ln>
              <a:effectLst/>
              <a:uLnTx/>
              <a:uFillTx/>
              <a:latin typeface="Century Gothic" panose="020F0302020204030204"/>
            </a:endParaRPr>
          </a:p>
        </p:txBody>
      </p:sp>
      <p:sp>
        <p:nvSpPr>
          <p:cNvPr id="20" name="TextBox 19"/>
          <p:cNvSpPr txBox="1"/>
          <p:nvPr/>
        </p:nvSpPr>
        <p:spPr>
          <a:xfrm>
            <a:off x="2492301" y="3514224"/>
            <a:ext cx="19770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varios</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38" name="TextBox 37"/>
          <p:cNvSpPr txBox="1"/>
          <p:nvPr/>
        </p:nvSpPr>
        <p:spPr>
          <a:xfrm>
            <a:off x="11006076" y="972973"/>
            <a:ext cx="1748589" cy="461665"/>
          </a:xfrm>
          <a:prstGeom prst="rect">
            <a:avLst/>
          </a:prstGeom>
          <a:noFill/>
        </p:spPr>
        <p:txBody>
          <a:bodyPr wrap="square" rtlCol="0">
            <a:spAutoFit/>
          </a:bodyPr>
          <a:lstStyle/>
          <a:p>
            <a:pPr algn="l"/>
            <a:r>
              <a:rPr lang="en-GB" sz="2400" b="1" dirty="0"/>
              <a:t>[2/2]</a:t>
            </a:r>
          </a:p>
        </p:txBody>
      </p:sp>
      <p:sp>
        <p:nvSpPr>
          <p:cNvPr id="39" name="Rounded Rectangle 11">
            <a:extLst>
              <a:ext uri="{FF2B5EF4-FFF2-40B4-BE49-F238E27FC236}">
                <a16:creationId xmlns:a16="http://schemas.microsoft.com/office/drawing/2014/main" id="{31DEFC6C-63B9-974A-B4B2-3381F49008AC}"/>
              </a:ext>
            </a:extLst>
          </p:cNvPr>
          <p:cNvSpPr/>
          <p:nvPr/>
        </p:nvSpPr>
        <p:spPr>
          <a:xfrm>
            <a:off x="10507579" y="258166"/>
            <a:ext cx="1420564"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extBox 39"/>
          <p:cNvSpPr txBox="1"/>
          <p:nvPr/>
        </p:nvSpPr>
        <p:spPr>
          <a:xfrm>
            <a:off x="9238988" y="3136612"/>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pelear</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44" name="TextBox 43"/>
          <p:cNvSpPr txBox="1"/>
          <p:nvPr/>
        </p:nvSpPr>
        <p:spPr>
          <a:xfrm>
            <a:off x="9238988" y="5117297"/>
            <a:ext cx="301515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effectLst/>
                <a:uLnTx/>
                <a:uFillTx/>
                <a:latin typeface="Century Gothic" panose="020F0302020204030204"/>
                <a:ea typeface="+mn-ea"/>
                <a:cs typeface="+mn-cs"/>
              </a:rPr>
              <a:t>consejo</a:t>
            </a:r>
            <a:endParaRPr kumimoji="0" lang="en-GB" sz="3200" b="0" i="0" u="none" strike="noStrike" kern="1200" cap="none" spc="0" normalizeH="0" baseline="0" noProof="0" dirty="0">
              <a:ln>
                <a:noFill/>
              </a:ln>
              <a:effectLst/>
              <a:uLnTx/>
              <a:uFillTx/>
              <a:latin typeface="Century Gothic" panose="020F0302020204030204"/>
              <a:ea typeface="+mn-ea"/>
              <a:cs typeface="+mn-cs"/>
            </a:endParaRPr>
          </a:p>
        </p:txBody>
      </p:sp>
      <p:sp>
        <p:nvSpPr>
          <p:cNvPr id="8" name="CuadroTexto 7">
            <a:extLst>
              <a:ext uri="{FF2B5EF4-FFF2-40B4-BE49-F238E27FC236}">
                <a16:creationId xmlns:a16="http://schemas.microsoft.com/office/drawing/2014/main" id="{FE7525A9-9C68-9B4C-B9AF-88727CA392CE}"/>
              </a:ext>
            </a:extLst>
          </p:cNvPr>
          <p:cNvSpPr txBox="1"/>
          <p:nvPr/>
        </p:nvSpPr>
        <p:spPr>
          <a:xfrm>
            <a:off x="587861" y="3059667"/>
            <a:ext cx="1838965" cy="1325562"/>
          </a:xfrm>
          <a:prstGeom prst="rect">
            <a:avLst/>
          </a:prstGeom>
          <a:noFill/>
        </p:spPr>
        <p:txBody>
          <a:bodyPr wrap="square" rtlCol="0">
            <a:spAutoFit/>
          </a:bodyPr>
          <a:lstStyle/>
          <a:p>
            <a:r>
              <a:rPr lang="en-GB" sz="4000" dirty="0">
                <a:solidFill>
                  <a:schemeClr val="accent6">
                    <a:lumMod val="50000"/>
                  </a:schemeClr>
                </a:solidFill>
                <a:latin typeface="Bradley Hand" pitchFamily="2" charset="77"/>
              </a:rPr>
              <a:t>several, various</a:t>
            </a:r>
            <a:endParaRPr lang="es-GB" sz="4000" dirty="0">
              <a:solidFill>
                <a:schemeClr val="accent6">
                  <a:lumMod val="50000"/>
                </a:schemeClr>
              </a:solidFill>
              <a:latin typeface="Bradley Hand" pitchFamily="2" charset="77"/>
            </a:endParaRPr>
          </a:p>
        </p:txBody>
      </p:sp>
      <p:sp>
        <p:nvSpPr>
          <p:cNvPr id="21" name="CuadroTexto 20">
            <a:extLst>
              <a:ext uri="{FF2B5EF4-FFF2-40B4-BE49-F238E27FC236}">
                <a16:creationId xmlns:a16="http://schemas.microsoft.com/office/drawing/2014/main" id="{9F5DE9F6-2145-A146-803E-4628BE42D88C}"/>
              </a:ext>
            </a:extLst>
          </p:cNvPr>
          <p:cNvSpPr txBox="1"/>
          <p:nvPr/>
        </p:nvSpPr>
        <p:spPr>
          <a:xfrm>
            <a:off x="384363" y="1670876"/>
            <a:ext cx="1838965" cy="707886"/>
          </a:xfrm>
          <a:prstGeom prst="rect">
            <a:avLst/>
          </a:prstGeom>
          <a:noFill/>
        </p:spPr>
        <p:txBody>
          <a:bodyPr wrap="none" rtlCol="0">
            <a:spAutoFit/>
          </a:bodyPr>
          <a:lstStyle/>
          <a:p>
            <a:r>
              <a:rPr lang="en-GB" sz="4000" dirty="0">
                <a:solidFill>
                  <a:schemeClr val="accent2">
                    <a:lumMod val="75000"/>
                  </a:schemeClr>
                </a:solidFill>
                <a:latin typeface="Helvetica" pitchFamily="2" charset="0"/>
              </a:rPr>
              <a:t>against</a:t>
            </a:r>
            <a:endParaRPr lang="es-GB" sz="4000" dirty="0">
              <a:solidFill>
                <a:schemeClr val="accent2">
                  <a:lumMod val="75000"/>
                </a:schemeClr>
              </a:solidFill>
              <a:latin typeface="Helvetica" pitchFamily="2" charset="0"/>
            </a:endParaRPr>
          </a:p>
        </p:txBody>
      </p:sp>
      <p:sp>
        <p:nvSpPr>
          <p:cNvPr id="26" name="TextBox 25">
            <a:extLst>
              <a:ext uri="{FF2B5EF4-FFF2-40B4-BE49-F238E27FC236}">
                <a16:creationId xmlns:a16="http://schemas.microsoft.com/office/drawing/2014/main" id="{1DD22F7E-B156-7A42-8403-425CC2687AD0}"/>
              </a:ext>
            </a:extLst>
          </p:cNvPr>
          <p:cNvSpPr txBox="1"/>
          <p:nvPr/>
        </p:nvSpPr>
        <p:spPr>
          <a:xfrm>
            <a:off x="195821" y="5858562"/>
            <a:ext cx="24369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rPr>
              <a:t>[hard, difficult</a:t>
            </a:r>
            <a:r>
              <a:rPr lang="en-GB" sz="2400" dirty="0">
                <a:solidFill>
                  <a:srgbClr val="4472C4">
                    <a:lumMod val="50000"/>
                  </a:srgbClr>
                </a:solidFill>
                <a:highlight>
                  <a:srgbClr val="FBF0D5"/>
                </a:highlight>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ndParaRPr>
          </a:p>
        </p:txBody>
      </p:sp>
      <p:sp>
        <p:nvSpPr>
          <p:cNvPr id="27" name="TextBox 26">
            <a:extLst>
              <a:ext uri="{FF2B5EF4-FFF2-40B4-BE49-F238E27FC236}">
                <a16:creationId xmlns:a16="http://schemas.microsoft.com/office/drawing/2014/main" id="{1D4DB276-AB7C-FB43-8224-AF82D7A60ED4}"/>
              </a:ext>
            </a:extLst>
          </p:cNvPr>
          <p:cNvSpPr txBox="1"/>
          <p:nvPr/>
        </p:nvSpPr>
        <p:spPr>
          <a:xfrm>
            <a:off x="6657552" y="3998385"/>
            <a:ext cx="24369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rPr>
              <a:t>[to fight</a:t>
            </a:r>
            <a:r>
              <a:rPr lang="en-GB" sz="2400" dirty="0">
                <a:solidFill>
                  <a:srgbClr val="4472C4">
                    <a:lumMod val="50000"/>
                  </a:srgbClr>
                </a:solidFill>
                <a:highlight>
                  <a:srgbClr val="FBF0D5"/>
                </a:highlight>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ndParaRPr>
          </a:p>
        </p:txBody>
      </p:sp>
      <p:pic>
        <p:nvPicPr>
          <p:cNvPr id="2052" name="Picture 4" descr="Overcoming, Stone, Roll, Slide, Strong, Life Struggle">
            <a:extLst>
              <a:ext uri="{FF2B5EF4-FFF2-40B4-BE49-F238E27FC236}">
                <a16:creationId xmlns:a16="http://schemas.microsoft.com/office/drawing/2014/main" id="{CF9E8D4E-2B09-114E-B8B3-2342AFD6E14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3526" b="29954"/>
          <a:stretch/>
        </p:blipFill>
        <p:spPr bwMode="auto">
          <a:xfrm>
            <a:off x="750968" y="4715349"/>
            <a:ext cx="1344531" cy="117425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ilhouette, Couple, People Man, Woman">
            <a:extLst>
              <a:ext uri="{FF2B5EF4-FFF2-40B4-BE49-F238E27FC236}">
                <a16:creationId xmlns:a16="http://schemas.microsoft.com/office/drawing/2014/main" id="{9EAD13AA-9195-D044-9BCC-D17D07B270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0526" y="2464830"/>
            <a:ext cx="1316831" cy="1333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edestrian Crossing, Traffic Sign, Sign, Road Sign">
            <a:extLst>
              <a:ext uri="{FF2B5EF4-FFF2-40B4-BE49-F238E27FC236}">
                <a16:creationId xmlns:a16="http://schemas.microsoft.com/office/drawing/2014/main" id="{B9AB3694-3D92-E64F-89CE-B38B5528797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62085" y="336060"/>
            <a:ext cx="1617133" cy="142688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2C84C516-8A89-5F48-B6CD-BC6BA7E23A5A}"/>
              </a:ext>
            </a:extLst>
          </p:cNvPr>
          <p:cNvSpPr txBox="1"/>
          <p:nvPr/>
        </p:nvSpPr>
        <p:spPr>
          <a:xfrm>
            <a:off x="6566870" y="1770376"/>
            <a:ext cx="24369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rPr>
              <a:t>[to cross</a:t>
            </a:r>
            <a:r>
              <a:rPr lang="en-GB" sz="2400" dirty="0">
                <a:solidFill>
                  <a:srgbClr val="4472C4">
                    <a:lumMod val="50000"/>
                  </a:srgbClr>
                </a:solidFill>
                <a:highlight>
                  <a:srgbClr val="FBF0D5"/>
                </a:highlight>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ndParaRPr>
          </a:p>
        </p:txBody>
      </p:sp>
      <p:pic>
        <p:nvPicPr>
          <p:cNvPr id="1028" name="Picture 4" descr="Dialog, Tip, Advice, Hint, Speaking, Talking">
            <a:extLst>
              <a:ext uri="{FF2B5EF4-FFF2-40B4-BE49-F238E27FC236}">
                <a16:creationId xmlns:a16="http://schemas.microsoft.com/office/drawing/2014/main" id="{5D97AB60-F9A7-D14B-BE84-9619EDE2233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7191" y="4724224"/>
            <a:ext cx="1686983" cy="12002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22EBC5CB-AD09-174F-A39B-77187B2B0A38}"/>
              </a:ext>
            </a:extLst>
          </p:cNvPr>
          <p:cNvSpPr txBox="1"/>
          <p:nvPr/>
        </p:nvSpPr>
        <p:spPr>
          <a:xfrm>
            <a:off x="6739932" y="5858562"/>
            <a:ext cx="243691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rPr>
              <a:t>[advice</a:t>
            </a:r>
            <a:r>
              <a:rPr lang="en-GB" sz="2400" dirty="0">
                <a:solidFill>
                  <a:srgbClr val="4472C4">
                    <a:lumMod val="50000"/>
                  </a:srgbClr>
                </a:solidFill>
                <a:highlight>
                  <a:srgbClr val="FBF0D5"/>
                </a:highlight>
                <a:latin typeface="Century Gothic" panose="020F0302020204030204"/>
              </a:rPr>
              <a:t>]</a:t>
            </a:r>
            <a:endParaRPr kumimoji="0" lang="en-GB" sz="2400" b="0" i="0" u="none" strike="noStrike" kern="1200" cap="none" spc="0" normalizeH="0" baseline="0" noProof="0" dirty="0">
              <a:ln>
                <a:noFill/>
              </a:ln>
              <a:solidFill>
                <a:srgbClr val="4472C4">
                  <a:lumMod val="50000"/>
                </a:srgbClr>
              </a:solidFill>
              <a:effectLst/>
              <a:highlight>
                <a:srgbClr val="FBF0D5"/>
              </a:highlight>
              <a:uLnTx/>
              <a:uFillTx/>
              <a:latin typeface="Century Gothic" panose="020F0302020204030204"/>
            </a:endParaRPr>
          </a:p>
        </p:txBody>
      </p:sp>
    </p:spTree>
    <p:extLst>
      <p:ext uri="{BB962C8B-B14F-4D97-AF65-F5344CB8AC3E}">
        <p14:creationId xmlns:p14="http://schemas.microsoft.com/office/powerpoint/2010/main" val="383604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5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028"/>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2054"/>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054"/>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8">
                                            <p:txEl>
                                              <p:pRg st="0" end="0"/>
                                            </p:txEl>
                                          </p:spTgt>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1"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1" nodeType="clickEffect">
                                  <p:stCondLst>
                                    <p:cond delay="0"/>
                                  </p:stCondLst>
                                  <p:childTnLst>
                                    <p:set>
                                      <p:cBhvr>
                                        <p:cTn id="82" dur="1" fill="hold">
                                          <p:stCondLst>
                                            <p:cond delay="0"/>
                                          </p:stCondLst>
                                        </p:cTn>
                                        <p:tgtEl>
                                          <p:spTgt spid="1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4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1" nodeType="clickEffect">
                                  <p:stCondLst>
                                    <p:cond delay="0"/>
                                  </p:stCondLst>
                                  <p:childTnLst>
                                    <p:set>
                                      <p:cBhvr>
                                        <p:cTn id="90" dur="1" fill="hold">
                                          <p:stCondLst>
                                            <p:cond delay="0"/>
                                          </p:stCondLst>
                                        </p:cTn>
                                        <p:tgtEl>
                                          <p:spTgt spid="4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nodeType="clickEffect">
                                  <p:stCondLst>
                                    <p:cond delay="0"/>
                                  </p:stCondLst>
                                  <p:childTnLst>
                                    <p:set>
                                      <p:cBhvr>
                                        <p:cTn id="94" dur="1" fill="hold">
                                          <p:stCondLst>
                                            <p:cond delay="0"/>
                                          </p:stCondLst>
                                        </p:cTn>
                                        <p:tgtEl>
                                          <p:spTgt spid="10">
                                            <p:txEl>
                                              <p:pRg st="0" end="0"/>
                                            </p:txEl>
                                          </p:spTgt>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1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1" nodeType="clickEffect">
                                  <p:stCondLst>
                                    <p:cond delay="0"/>
                                  </p:stCondLst>
                                  <p:childTnLst>
                                    <p:set>
                                      <p:cBhvr>
                                        <p:cTn id="106" dur="1" fill="hold">
                                          <p:stCondLst>
                                            <p:cond delay="0"/>
                                          </p:stCondLst>
                                        </p:cTn>
                                        <p:tgtEl>
                                          <p:spTgt spid="1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40"/>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1" nodeType="clickEffect">
                                  <p:stCondLst>
                                    <p:cond delay="0"/>
                                  </p:stCondLst>
                                  <p:childTnLst>
                                    <p:set>
                                      <p:cBhvr>
                                        <p:cTn id="11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1" grpId="0"/>
      <p:bldP spid="11" grpId="1"/>
      <p:bldP spid="13" grpId="0"/>
      <p:bldP spid="13" grpId="1"/>
      <p:bldP spid="20" grpId="0"/>
      <p:bldP spid="20" grpId="1"/>
      <p:bldP spid="40" grpId="0"/>
      <p:bldP spid="40" grpId="1"/>
      <p:bldP spid="44" grpId="0"/>
      <p:bldP spid="44" grpId="1"/>
      <p:bldP spid="21" grpId="0"/>
      <p:bldP spid="21" grpId="1"/>
      <p:bldP spid="26" grpId="0"/>
      <p:bldP spid="26" grpId="1"/>
      <p:bldP spid="27" grpId="0"/>
      <p:bldP spid="27" grpId="1"/>
      <p:bldP spid="22" grpId="0"/>
      <p:bldP spid="22" grpId="1"/>
      <p:bldP spid="23" grpId="0"/>
      <p:bldP spid="2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47882" y="5397923"/>
            <a:ext cx="3882761" cy="892552"/>
          </a:xfrm>
          <a:prstGeom prst="rect">
            <a:avLst/>
          </a:prstGeom>
        </p:spPr>
        <p:txBody>
          <a:bodyPr wrap="square">
            <a:spAutoFit/>
          </a:bodyPr>
          <a:lstStyle/>
          <a:p>
            <a:pPr lvl="0">
              <a:spcAft>
                <a:spcPts val="800"/>
              </a:spcAft>
              <a:defRPr/>
            </a:pPr>
            <a:r>
              <a:rPr lang="en-GB" sz="2600" dirty="0">
                <a:latin typeface="Century Gothic" panose="020B0502020202020204" pitchFamily="34" charset="0"/>
                <a:ea typeface="Calibri" panose="020F0502020204030204" pitchFamily="34" charset="0"/>
              </a:rPr>
              <a:t>If you (all) practise, you play well. </a:t>
            </a:r>
            <a:r>
              <a:rPr lang="en-GB" sz="2600" kern="0" dirty="0">
                <a:latin typeface="Century Gothic" panose="020B0502020202020204" pitchFamily="34" charset="0"/>
                <a:cs typeface="Arial"/>
                <a:sym typeface="Wingdings" panose="05000000000000000000" pitchFamily="2" charset="2"/>
              </a:rPr>
              <a:t></a:t>
            </a:r>
            <a:endParaRPr lang="en-GB" sz="2600" dirty="0"/>
          </a:p>
        </p:txBody>
      </p:sp>
      <p:sp>
        <p:nvSpPr>
          <p:cNvPr id="2" name="Title 1"/>
          <p:cNvSpPr>
            <a:spLocks noGrp="1"/>
          </p:cNvSpPr>
          <p:nvPr>
            <p:ph type="title"/>
          </p:nvPr>
        </p:nvSpPr>
        <p:spPr>
          <a:xfrm>
            <a:off x="-1" y="213557"/>
            <a:ext cx="6534444" cy="647577"/>
          </a:xfrm>
        </p:spPr>
        <p:txBody>
          <a:bodyPr>
            <a:noAutofit/>
          </a:bodyPr>
          <a:lstStyle/>
          <a:p>
            <a:r>
              <a:rPr lang="en-GB" sz="2400" dirty="0">
                <a:solidFill>
                  <a:schemeClr val="bg1"/>
                </a:solidFill>
              </a:rPr>
              <a:t>-</a:t>
            </a:r>
            <a:r>
              <a:rPr lang="en-GB" sz="2400" dirty="0" err="1">
                <a:solidFill>
                  <a:schemeClr val="bg1"/>
                </a:solidFill>
              </a:rPr>
              <a:t>ar</a:t>
            </a:r>
            <a:r>
              <a:rPr lang="en-GB" sz="2400" dirty="0">
                <a:solidFill>
                  <a:schemeClr val="bg1"/>
                </a:solidFill>
              </a:rPr>
              <a:t> verbs in 2</a:t>
            </a:r>
            <a:r>
              <a:rPr lang="en-GB" sz="2400" baseline="30000" dirty="0">
                <a:solidFill>
                  <a:schemeClr val="bg1"/>
                </a:solidFill>
              </a:rPr>
              <a:t>nd</a:t>
            </a:r>
            <a:r>
              <a:rPr lang="en-GB" sz="2400" dirty="0">
                <a:solidFill>
                  <a:schemeClr val="bg1"/>
                </a:solidFill>
              </a:rPr>
              <a:t> person singular &amp; plural</a:t>
            </a:r>
            <a:endParaRPr lang="en-GB" sz="2400" b="1" dirty="0">
              <a:solidFill>
                <a:schemeClr val="bg1"/>
              </a:solidFill>
            </a:endParaRPr>
          </a:p>
        </p:txBody>
      </p:sp>
      <p:sp>
        <p:nvSpPr>
          <p:cNvPr id="3" name="Rectangle 2"/>
          <p:cNvSpPr/>
          <p:nvPr/>
        </p:nvSpPr>
        <p:spPr>
          <a:xfrm>
            <a:off x="338282" y="2281255"/>
            <a:ext cx="10490139" cy="892552"/>
          </a:xfrm>
          <a:prstGeom prst="rect">
            <a:avLst/>
          </a:prstGeom>
        </p:spPr>
        <p:txBody>
          <a:bodyPr wrap="square">
            <a:spAutoFit/>
          </a:bodyPr>
          <a:lstStyle/>
          <a:p>
            <a:pPr lvl="0">
              <a:spcAft>
                <a:spcPts val="800"/>
              </a:spcAft>
              <a:defRPr/>
            </a:pPr>
            <a:r>
              <a:rPr kumimoji="0" lang="en-GB" sz="26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rPr>
              <a:t>To refer</a:t>
            </a:r>
            <a:r>
              <a:rPr kumimoji="0" lang="en-GB" sz="2600" b="0" i="0" u="none" strike="noStrike" kern="1200" cap="none" spc="0" normalizeH="0" noProof="0" dirty="0">
                <a:ln>
                  <a:noFill/>
                </a:ln>
                <a:effectLst/>
                <a:uLnTx/>
                <a:uFillTx/>
                <a:latin typeface="Century Gothic" panose="020B0502020202020204" pitchFamily="34" charset="0"/>
                <a:ea typeface="Calibri" panose="020F0502020204030204" pitchFamily="34" charset="0"/>
                <a:cs typeface="+mn-cs"/>
              </a:rPr>
              <a:t> to ‘</a:t>
            </a:r>
            <a:r>
              <a:rPr kumimoji="0" lang="en-GB" sz="2600" b="1" i="0" u="none" strike="noStrike" kern="1200" cap="none" spc="0" normalizeH="0" noProof="0" dirty="0">
                <a:ln>
                  <a:noFill/>
                </a:ln>
                <a:effectLst/>
                <a:uLnTx/>
                <a:uFillTx/>
                <a:latin typeface="Century Gothic" panose="020B0502020202020204" pitchFamily="34" charset="0"/>
                <a:ea typeface="Calibri" panose="020F0502020204030204" pitchFamily="34" charset="0"/>
                <a:cs typeface="+mn-cs"/>
              </a:rPr>
              <a:t>you</a:t>
            </a:r>
            <a:r>
              <a:rPr kumimoji="0" lang="en-GB" sz="2600" b="0" i="0" u="none" strike="noStrike" kern="1200" cap="none" spc="0" normalizeH="0" noProof="0" dirty="0">
                <a:ln>
                  <a:noFill/>
                </a:ln>
                <a:effectLst/>
                <a:uLnTx/>
                <a:uFillTx/>
                <a:latin typeface="Century Gothic" panose="020B0502020202020204" pitchFamily="34" charset="0"/>
                <a:ea typeface="Calibri" panose="020F0502020204030204" pitchFamily="34" charset="0"/>
                <a:cs typeface="+mn-cs"/>
              </a:rPr>
              <a:t>’ </a:t>
            </a:r>
            <a:r>
              <a:rPr kumimoji="0" lang="en-GB" sz="2600" i="0" u="none" strike="noStrike" kern="1200" cap="none" spc="0" normalizeH="0" noProof="0" dirty="0">
                <a:ln>
                  <a:noFill/>
                </a:ln>
                <a:effectLst/>
                <a:uLnTx/>
                <a:uFillTx/>
                <a:latin typeface="Century Gothic" panose="020B0502020202020204" pitchFamily="34" charset="0"/>
                <a:ea typeface="Calibri" panose="020F0502020204030204" pitchFamily="34" charset="0"/>
                <a:cs typeface="+mn-cs"/>
              </a:rPr>
              <a:t>for</a:t>
            </a:r>
            <a:r>
              <a:rPr kumimoji="0" lang="en-GB" sz="2600" b="0" i="0" u="none" strike="noStrike" kern="1200" cap="none" spc="0" normalizeH="0" noProof="0" dirty="0">
                <a:ln>
                  <a:noFill/>
                </a:ln>
                <a:effectLst/>
                <a:uLnTx/>
                <a:uFillTx/>
                <a:latin typeface="Century Gothic" panose="020B0502020202020204" pitchFamily="34" charset="0"/>
                <a:ea typeface="Calibri" panose="020F0502020204030204" pitchFamily="34" charset="0"/>
                <a:cs typeface="+mn-cs"/>
              </a:rPr>
              <a:t> </a:t>
            </a:r>
            <a:r>
              <a:rPr kumimoji="0" lang="en-GB" sz="2600" b="1" i="0" u="none" strike="noStrike" kern="1200" cap="none" spc="0" normalizeH="0" noProof="0" dirty="0">
                <a:ln>
                  <a:noFill/>
                </a:ln>
                <a:effectLst/>
                <a:uLnTx/>
                <a:uFillTx/>
                <a:latin typeface="Century Gothic" panose="020B0502020202020204" pitchFamily="34" charset="0"/>
                <a:ea typeface="Calibri" panose="020F0502020204030204" pitchFamily="34" charset="0"/>
                <a:cs typeface="+mn-cs"/>
              </a:rPr>
              <a:t>one person </a:t>
            </a:r>
            <a:r>
              <a:rPr kumimoji="0" lang="en-GB" sz="2600" b="0" i="0" u="none" strike="noStrike" kern="1200" cap="none" spc="0" normalizeH="0" noProof="0" dirty="0">
                <a:ln>
                  <a:noFill/>
                </a:ln>
                <a:effectLst/>
                <a:uLnTx/>
                <a:uFillTx/>
                <a:latin typeface="Century Gothic" panose="020B0502020202020204" pitchFamily="34" charset="0"/>
                <a:ea typeface="Calibri" panose="020F0502020204030204" pitchFamily="34" charset="0"/>
                <a:cs typeface="+mn-cs"/>
              </a:rPr>
              <a:t>with a present-tense –</a:t>
            </a:r>
            <a:r>
              <a:rPr kumimoji="0" lang="en-GB" sz="2600" b="0" i="0" u="none" strike="noStrike" kern="1200" cap="none" spc="0" normalizeH="0" noProof="0" dirty="0" err="1">
                <a:ln>
                  <a:noFill/>
                </a:ln>
                <a:effectLst/>
                <a:uLnTx/>
                <a:uFillTx/>
                <a:latin typeface="Century Gothic" panose="020B0502020202020204" pitchFamily="34" charset="0"/>
                <a:ea typeface="Calibri" panose="020F0502020204030204" pitchFamily="34" charset="0"/>
                <a:cs typeface="+mn-cs"/>
              </a:rPr>
              <a:t>ar</a:t>
            </a:r>
            <a:r>
              <a:rPr kumimoji="0" lang="en-GB" sz="2600" b="0" i="0" u="none" strike="noStrike" kern="1200" cap="none" spc="0" normalizeH="0" noProof="0" dirty="0">
                <a:ln>
                  <a:noFill/>
                </a:ln>
                <a:effectLst/>
                <a:uLnTx/>
                <a:uFillTx/>
                <a:latin typeface="Century Gothic" panose="020B0502020202020204" pitchFamily="34" charset="0"/>
                <a:ea typeface="Calibri" panose="020F0502020204030204" pitchFamily="34" charset="0"/>
                <a:cs typeface="+mn-cs"/>
              </a:rPr>
              <a:t> verb, use the verb ending ____. </a:t>
            </a:r>
            <a:endParaRPr kumimoji="0" lang="en-GB" sz="2600" b="0" i="0" u="none" strike="noStrike" kern="1200" cap="none" spc="0" normalizeH="0" baseline="0" noProof="0" dirty="0">
              <a:ln>
                <a:noFill/>
              </a:ln>
              <a:effectLst/>
              <a:uLnTx/>
              <a:uFillTx/>
              <a:latin typeface="Century Gothic" panose="020B0502020202020204" pitchFamily="34" charset="0"/>
              <a:ea typeface="Calibri" panose="020F0502020204030204" pitchFamily="34" charset="0"/>
              <a:cs typeface="+mn-cs"/>
            </a:endParaRPr>
          </a:p>
        </p:txBody>
      </p:sp>
      <p:sp>
        <p:nvSpPr>
          <p:cNvPr id="10" name="TextBox 9"/>
          <p:cNvSpPr txBox="1"/>
          <p:nvPr/>
        </p:nvSpPr>
        <p:spPr>
          <a:xfrm>
            <a:off x="6649156" y="3126681"/>
            <a:ext cx="5486695" cy="616002"/>
          </a:xfrm>
          <a:prstGeom prst="rect">
            <a:avLst/>
          </a:prstGeom>
          <a:noFill/>
        </p:spPr>
        <p:txBody>
          <a:bodyPr wrap="square" rtlCol="0">
            <a:spAutoFit/>
          </a:bodyPr>
          <a:lstStyle/>
          <a:p>
            <a:pPr lvl="0">
              <a:lnSpc>
                <a:spcPct val="150000"/>
              </a:lnSpc>
              <a:defRPr/>
            </a:pPr>
            <a:r>
              <a:rPr lang="en-GB" sz="2600" i="1" dirty="0" err="1">
                <a:latin typeface="Century Gothic" panose="020B0502020202020204" pitchFamily="34" charset="0"/>
                <a:ea typeface="Calibri" panose="020F0502020204030204" pitchFamily="34" charset="0"/>
              </a:rPr>
              <a:t>Pele</a:t>
            </a:r>
            <a:r>
              <a:rPr lang="en-GB" sz="2600" b="1" i="1" dirty="0" err="1">
                <a:latin typeface="Century Gothic" panose="020B0502020202020204" pitchFamily="34" charset="0"/>
                <a:ea typeface="Calibri" panose="020F0502020204030204" pitchFamily="34" charset="0"/>
              </a:rPr>
              <a:t>as</a:t>
            </a:r>
            <a:r>
              <a:rPr lang="en-GB" sz="2600" b="1" i="1" dirty="0">
                <a:latin typeface="Century Gothic" panose="020B0502020202020204" pitchFamily="34" charset="0"/>
                <a:ea typeface="Calibri" panose="020F0502020204030204" pitchFamily="34" charset="0"/>
              </a:rPr>
              <a:t> </a:t>
            </a:r>
            <a:r>
              <a:rPr lang="en-GB" sz="2600" i="1" dirty="0" err="1">
                <a:latin typeface="Century Gothic" panose="020B0502020202020204" pitchFamily="34" charset="0"/>
                <a:ea typeface="Calibri" panose="020F0502020204030204" pitchFamily="34" charset="0"/>
              </a:rPr>
              <a:t>mucho</a:t>
            </a:r>
            <a:r>
              <a:rPr lang="en-GB" sz="2600" i="1" dirty="0">
                <a:latin typeface="Century Gothic" panose="020B0502020202020204" pitchFamily="34" charset="0"/>
                <a:ea typeface="Calibri" panose="020F0502020204030204" pitchFamily="34" charset="0"/>
              </a:rPr>
              <a:t> con </a:t>
            </a:r>
            <a:r>
              <a:rPr lang="en-GB" sz="2600" i="1" dirty="0" err="1">
                <a:latin typeface="Century Gothic" panose="020B0502020202020204" pitchFamily="34" charset="0"/>
                <a:ea typeface="Calibri" panose="020F0502020204030204" pitchFamily="34" charset="0"/>
              </a:rPr>
              <a:t>tu</a:t>
            </a:r>
            <a:r>
              <a:rPr lang="en-GB" sz="2600" i="1" dirty="0">
                <a:latin typeface="Century Gothic" panose="020B0502020202020204" pitchFamily="34" charset="0"/>
                <a:ea typeface="Calibri" panose="020F0502020204030204" pitchFamily="34" charset="0"/>
              </a:rPr>
              <a:t> </a:t>
            </a:r>
            <a:r>
              <a:rPr lang="en-GB" sz="2600" i="1" dirty="0" err="1">
                <a:latin typeface="Century Gothic" panose="020B0502020202020204" pitchFamily="34" charset="0"/>
                <a:ea typeface="Calibri" panose="020F0502020204030204" pitchFamily="34" charset="0"/>
              </a:rPr>
              <a:t>hermano</a:t>
            </a:r>
            <a:r>
              <a:rPr lang="en-GB" sz="2600" i="1" dirty="0">
                <a:latin typeface="Century Gothic" panose="020B0502020202020204" pitchFamily="34" charset="0"/>
                <a:ea typeface="Calibri" panose="020F0502020204030204" pitchFamily="34" charset="0"/>
              </a:rPr>
              <a:t>.</a:t>
            </a:r>
            <a:endParaRPr kumimoji="0" lang="en-GB" sz="2600" b="1" i="1" u="none" strike="noStrike" kern="1200" cap="none" spc="0" normalizeH="0" baseline="0" noProof="0" dirty="0">
              <a:ln>
                <a:noFill/>
              </a:ln>
              <a:effectLst/>
              <a:uLnTx/>
              <a:uFillTx/>
              <a:latin typeface="Century Gothic" panose="020B0502020202020204" pitchFamily="34" charset="0"/>
            </a:endParaRP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21" name="TextBox 20">
            <a:extLst>
              <a:ext uri="{FF2B5EF4-FFF2-40B4-BE49-F238E27FC236}">
                <a16:creationId xmlns:a16="http://schemas.microsoft.com/office/drawing/2014/main" id="{D6869208-22C3-4C4C-84B6-5C3DC7A89787}"/>
              </a:ext>
            </a:extLst>
          </p:cNvPr>
          <p:cNvSpPr txBox="1"/>
          <p:nvPr/>
        </p:nvSpPr>
        <p:spPr>
          <a:xfrm>
            <a:off x="4092229" y="5641403"/>
            <a:ext cx="7305208" cy="616002"/>
          </a:xfrm>
          <a:prstGeom prst="rect">
            <a:avLst/>
          </a:prstGeom>
          <a:noFill/>
        </p:spPr>
        <p:txBody>
          <a:bodyPr wrap="square" rtlCol="0">
            <a:spAutoFit/>
          </a:bodyPr>
          <a:lstStyle/>
          <a:p>
            <a:pPr lvl="0">
              <a:lnSpc>
                <a:spcPct val="150000"/>
              </a:lnSpc>
              <a:defRPr/>
            </a:pPr>
            <a:r>
              <a:rPr lang="en-GB" sz="2600" i="1" dirty="0">
                <a:latin typeface="Century Gothic" panose="020B0502020202020204" pitchFamily="34" charset="0"/>
              </a:rPr>
              <a:t>Si </a:t>
            </a:r>
            <a:r>
              <a:rPr lang="en-GB" sz="2600" i="1" dirty="0" err="1">
                <a:latin typeface="Century Gothic" panose="020B0502020202020204" pitchFamily="34" charset="0"/>
              </a:rPr>
              <a:t>practic</a:t>
            </a:r>
            <a:r>
              <a:rPr lang="en-GB" sz="2600" b="1" i="1" dirty="0" err="1">
                <a:latin typeface="Century Gothic" panose="020B0502020202020204" pitchFamily="34" charset="0"/>
              </a:rPr>
              <a:t>áis</a:t>
            </a:r>
            <a:r>
              <a:rPr lang="en-GB" sz="2600" i="1" dirty="0">
                <a:latin typeface="Century Gothic" panose="020B0502020202020204" pitchFamily="34" charset="0"/>
              </a:rPr>
              <a:t>, </a:t>
            </a:r>
            <a:r>
              <a:rPr lang="en-GB" sz="2600" i="1" dirty="0" err="1">
                <a:latin typeface="Century Gothic" panose="020B0502020202020204" pitchFamily="34" charset="0"/>
              </a:rPr>
              <a:t>jug</a:t>
            </a:r>
            <a:r>
              <a:rPr lang="en-GB" sz="2600" b="1" i="1" dirty="0" err="1">
                <a:latin typeface="Century Gothic" panose="020B0502020202020204" pitchFamily="34" charset="0"/>
              </a:rPr>
              <a:t>áis</a:t>
            </a:r>
            <a:r>
              <a:rPr lang="en-GB" sz="2600" i="1" dirty="0">
                <a:latin typeface="Century Gothic" panose="020B0502020202020204" pitchFamily="34" charset="0"/>
              </a:rPr>
              <a:t> bien.</a:t>
            </a:r>
            <a:endParaRPr lang="en-GB" sz="2600" b="1" i="1" dirty="0">
              <a:latin typeface="Century Gothic" panose="020B0502020202020204" pitchFamily="34" charset="0"/>
            </a:endParaRPr>
          </a:p>
        </p:txBody>
      </p:sp>
      <p:sp>
        <p:nvSpPr>
          <p:cNvPr id="6" name="Rectangle 5"/>
          <p:cNvSpPr/>
          <p:nvPr/>
        </p:nvSpPr>
        <p:spPr>
          <a:xfrm>
            <a:off x="947882" y="3286615"/>
            <a:ext cx="6288694" cy="492443"/>
          </a:xfrm>
          <a:prstGeom prst="rect">
            <a:avLst/>
          </a:prstGeom>
        </p:spPr>
        <p:txBody>
          <a:bodyPr wrap="square">
            <a:spAutoFit/>
          </a:bodyPr>
          <a:lstStyle/>
          <a:p>
            <a:pPr lvl="0">
              <a:spcAft>
                <a:spcPts val="800"/>
              </a:spcAft>
              <a:defRPr/>
            </a:pPr>
            <a:r>
              <a:rPr lang="en-GB" sz="2600" kern="0" dirty="0">
                <a:latin typeface="Century Gothic" panose="020B0502020202020204" pitchFamily="34" charset="0"/>
                <a:cs typeface="Arial"/>
                <a:sym typeface="Wingdings" panose="05000000000000000000" pitchFamily="2" charset="2"/>
              </a:rPr>
              <a:t>You fight a lot with your brother. </a:t>
            </a:r>
            <a:endParaRPr lang="en-GB" sz="2600" dirty="0">
              <a:latin typeface="Century Gothic" panose="020B0502020202020204" pitchFamily="34" charset="0"/>
              <a:ea typeface="Calibri" panose="020F0502020204030204" pitchFamily="34" charset="0"/>
            </a:endParaRPr>
          </a:p>
        </p:txBody>
      </p:sp>
      <p:sp>
        <p:nvSpPr>
          <p:cNvPr id="8" name="Rectangle 7"/>
          <p:cNvSpPr/>
          <p:nvPr/>
        </p:nvSpPr>
        <p:spPr>
          <a:xfrm>
            <a:off x="338280" y="4328219"/>
            <a:ext cx="11363863" cy="892552"/>
          </a:xfrm>
          <a:prstGeom prst="rect">
            <a:avLst/>
          </a:prstGeom>
        </p:spPr>
        <p:txBody>
          <a:bodyPr wrap="square">
            <a:spAutoFit/>
          </a:bodyPr>
          <a:lstStyle/>
          <a:p>
            <a:pPr lvl="0">
              <a:spcAft>
                <a:spcPts val="800"/>
              </a:spcAft>
              <a:defRPr/>
            </a:pPr>
            <a:r>
              <a:rPr lang="en-GB" sz="2600" dirty="0">
                <a:latin typeface="Century Gothic" panose="020B0502020202020204" pitchFamily="34" charset="0"/>
                <a:ea typeface="Calibri" panose="020F0502020204030204" pitchFamily="34" charset="0"/>
              </a:rPr>
              <a:t>To refer to ‘</a:t>
            </a:r>
            <a:r>
              <a:rPr lang="en-GB" sz="2600" b="1" dirty="0">
                <a:latin typeface="Century Gothic" panose="020B0502020202020204" pitchFamily="34" charset="0"/>
                <a:ea typeface="Calibri" panose="020F0502020204030204" pitchFamily="34" charset="0"/>
              </a:rPr>
              <a:t>you</a:t>
            </a:r>
            <a:r>
              <a:rPr lang="en-GB" sz="2600" dirty="0">
                <a:latin typeface="Century Gothic" panose="020B0502020202020204" pitchFamily="34" charset="0"/>
                <a:ea typeface="Calibri" panose="020F0502020204030204" pitchFamily="34" charset="0"/>
              </a:rPr>
              <a:t>’ for </a:t>
            </a:r>
            <a:r>
              <a:rPr lang="en-GB" sz="2600" b="1" dirty="0">
                <a:latin typeface="Century Gothic" panose="020B0502020202020204" pitchFamily="34" charset="0"/>
                <a:ea typeface="Calibri" panose="020F0502020204030204" pitchFamily="34" charset="0"/>
              </a:rPr>
              <a:t>two or more people </a:t>
            </a:r>
            <a:r>
              <a:rPr lang="en-GB" sz="2600" dirty="0">
                <a:latin typeface="Century Gothic" panose="020B0502020202020204" pitchFamily="34" charset="0"/>
                <a:ea typeface="Calibri" panose="020F0502020204030204" pitchFamily="34" charset="0"/>
              </a:rPr>
              <a:t>with a present-tense –</a:t>
            </a:r>
            <a:r>
              <a:rPr lang="en-GB" sz="2600" dirty="0" err="1">
                <a:latin typeface="Century Gothic" panose="020B0502020202020204" pitchFamily="34" charset="0"/>
                <a:ea typeface="Calibri" panose="020F0502020204030204" pitchFamily="34" charset="0"/>
              </a:rPr>
              <a:t>ar</a:t>
            </a:r>
            <a:r>
              <a:rPr lang="en-GB" sz="2600" dirty="0">
                <a:latin typeface="Century Gothic" panose="020B0502020202020204" pitchFamily="34" charset="0"/>
                <a:ea typeface="Calibri" panose="020F0502020204030204" pitchFamily="34" charset="0"/>
              </a:rPr>
              <a:t> verb, use the verb ending </a:t>
            </a:r>
            <a:r>
              <a:rPr lang="en-GB" sz="2600" b="1" dirty="0">
                <a:solidFill>
                  <a:schemeClr val="tx2"/>
                </a:solidFill>
                <a:latin typeface="Century Gothic" panose="020B0502020202020204" pitchFamily="34" charset="0"/>
                <a:ea typeface="Calibri" panose="020F0502020204030204" pitchFamily="34" charset="0"/>
              </a:rPr>
              <a:t>-</a:t>
            </a:r>
            <a:r>
              <a:rPr lang="en-GB" sz="2600" b="1" dirty="0" err="1">
                <a:solidFill>
                  <a:schemeClr val="tx2"/>
                </a:solidFill>
                <a:latin typeface="Century Gothic" panose="020B0502020202020204" pitchFamily="34" charset="0"/>
                <a:ea typeface="Calibri" panose="020F0502020204030204" pitchFamily="34" charset="0"/>
              </a:rPr>
              <a:t>áis</a:t>
            </a:r>
            <a:r>
              <a:rPr lang="en-GB" sz="2600" dirty="0">
                <a:latin typeface="Century Gothic" panose="020B0502020202020204" pitchFamily="34" charset="0"/>
                <a:ea typeface="Calibri" panose="020F0502020204030204" pitchFamily="34" charset="0"/>
              </a:rPr>
              <a:t>. </a:t>
            </a:r>
          </a:p>
        </p:txBody>
      </p:sp>
      <p:sp>
        <p:nvSpPr>
          <p:cNvPr id="14" name="TextBox 13">
            <a:extLst>
              <a:ext uri="{FF2B5EF4-FFF2-40B4-BE49-F238E27FC236}">
                <a16:creationId xmlns:a16="http://schemas.microsoft.com/office/drawing/2014/main" id="{D6869208-22C3-4C4C-84B6-5C3DC7A89787}"/>
              </a:ext>
            </a:extLst>
          </p:cNvPr>
          <p:cNvSpPr txBox="1"/>
          <p:nvPr/>
        </p:nvSpPr>
        <p:spPr>
          <a:xfrm>
            <a:off x="338282" y="1170037"/>
            <a:ext cx="11187969" cy="892552"/>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Spanish verb</a:t>
            </a:r>
            <a:r>
              <a:rPr kumimoji="0" lang="en-GB" sz="2600" i="0" u="none" strike="noStrike" kern="1200" cap="none" spc="0" normalizeH="0" noProof="0" dirty="0">
                <a:ln>
                  <a:noFill/>
                </a:ln>
                <a:effectLst/>
                <a:uLnTx/>
                <a:uFillTx/>
                <a:latin typeface="Century Gothic" panose="020B0502020202020204" pitchFamily="34" charset="0"/>
                <a:ea typeface="+mn-ea"/>
                <a:cs typeface="+mn-cs"/>
              </a:rPr>
              <a:t> endings often</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 c</a:t>
            </a:r>
            <a:r>
              <a:rPr kumimoji="0" lang="en-GB" sz="2600" i="0" u="none" strike="noStrike" kern="1200" cap="none" spc="0" normalizeH="0" noProof="0" dirty="0">
                <a:ln>
                  <a:noFill/>
                </a:ln>
                <a:effectLst/>
                <a:uLnTx/>
                <a:uFillTx/>
                <a:latin typeface="Century Gothic" panose="020B0502020202020204" pitchFamily="34" charset="0"/>
                <a:ea typeface="+mn-ea"/>
                <a:cs typeface="+mn-cs"/>
              </a:rPr>
              <a:t>hange depending on the person or tense.</a:t>
            </a:r>
            <a:endParaRPr kumimoji="0" lang="en-GB" sz="260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16" name="TextBox 15"/>
          <p:cNvSpPr txBox="1"/>
          <p:nvPr/>
        </p:nvSpPr>
        <p:spPr>
          <a:xfrm>
            <a:off x="3745209" y="2537401"/>
            <a:ext cx="908759" cy="61510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600" b="1" u="none" strike="noStrike" kern="1200" cap="none" spc="0" normalizeH="0" baseline="0" noProof="0" dirty="0">
                <a:ln>
                  <a:noFill/>
                </a:ln>
                <a:solidFill>
                  <a:schemeClr val="tx2"/>
                </a:solidFill>
                <a:effectLst/>
                <a:uLnTx/>
                <a:uFillTx/>
                <a:latin typeface="Century Gothic" panose="020B0502020202020204" pitchFamily="34" charset="0"/>
                <a:ea typeface="+mn-ea"/>
                <a:cs typeface="+mn-cs"/>
              </a:rPr>
              <a:t>-as</a:t>
            </a:r>
          </a:p>
        </p:txBody>
      </p:sp>
      <p:sp>
        <p:nvSpPr>
          <p:cNvPr id="18" name="Rounded Rectangular Callout 17"/>
          <p:cNvSpPr/>
          <p:nvPr/>
        </p:nvSpPr>
        <p:spPr>
          <a:xfrm>
            <a:off x="8091314" y="4806775"/>
            <a:ext cx="3610829" cy="1082535"/>
          </a:xfrm>
          <a:prstGeom prst="wedgeRoundRectCallout">
            <a:avLst>
              <a:gd name="adj1" fmla="val -70588"/>
              <a:gd name="adj2" fmla="val 39488"/>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The final syllable (-</a:t>
            </a:r>
            <a:r>
              <a:rPr lang="en-GB" sz="2000" b="1" dirty="0" err="1">
                <a:solidFill>
                  <a:schemeClr val="tx1"/>
                </a:solidFill>
              </a:rPr>
              <a:t>áis</a:t>
            </a:r>
            <a:r>
              <a:rPr lang="en-GB" sz="2000" dirty="0">
                <a:solidFill>
                  <a:schemeClr val="tx1"/>
                </a:solidFill>
              </a:rPr>
              <a:t>) is stressed, so there is an accent on the ‘a’.</a:t>
            </a:r>
          </a:p>
        </p:txBody>
      </p:sp>
      <p:sp>
        <p:nvSpPr>
          <p:cNvPr id="22" name="Google Shape;898;p32">
            <a:hlinkClick r:id="" action="ppaction://noaction">
              <a:snd r:embed="rId3" name="peleas mucho con tu hermano.wav"/>
            </a:hlinkClick>
          </p:cNvPr>
          <p:cNvSpPr/>
          <p:nvPr/>
        </p:nvSpPr>
        <p:spPr>
          <a:xfrm>
            <a:off x="349253" y="3287909"/>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899;p32">
            <a:hlinkClick r:id="" action="ppaction://noaction">
              <a:snd r:embed="rId4" name="si practica%CC%81is juga%CC%81is bien.wav"/>
            </a:hlinkClick>
          </p:cNvPr>
          <p:cNvSpPr/>
          <p:nvPr/>
        </p:nvSpPr>
        <p:spPr>
          <a:xfrm>
            <a:off x="349253" y="5487180"/>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8952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P spid="10" grpId="0"/>
      <p:bldP spid="21" grpId="0"/>
      <p:bldP spid="6" grpId="0"/>
      <p:bldP spid="14" grpId="0"/>
      <p:bldP spid="16" grpId="0"/>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4930346" cy="647577"/>
          </a:xfrm>
        </p:spPr>
        <p:txBody>
          <a:bodyPr>
            <a:normAutofit/>
          </a:bodyPr>
          <a:lstStyle/>
          <a:p>
            <a:r>
              <a:rPr lang="en-GB" sz="3200" b="1" dirty="0">
                <a:solidFill>
                  <a:schemeClr val="bg1"/>
                </a:solidFill>
              </a:rPr>
              <a:t>Using the verb ‘</a:t>
            </a:r>
            <a:r>
              <a:rPr lang="en-GB" sz="3200" b="1" dirty="0" err="1">
                <a:solidFill>
                  <a:schemeClr val="bg1"/>
                </a:solidFill>
              </a:rPr>
              <a:t>jugar</a:t>
            </a:r>
            <a:r>
              <a:rPr lang="en-GB" sz="3200" b="1" dirty="0">
                <a:solidFill>
                  <a:schemeClr val="bg1"/>
                </a:solidFill>
              </a:rPr>
              <a:t>’</a:t>
            </a:r>
          </a:p>
        </p:txBody>
      </p:sp>
      <p:sp>
        <p:nvSpPr>
          <p:cNvPr id="19"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14" name="TextBox 13">
            <a:extLst>
              <a:ext uri="{FF2B5EF4-FFF2-40B4-BE49-F238E27FC236}">
                <a16:creationId xmlns:a16="http://schemas.microsoft.com/office/drawing/2014/main" id="{D6869208-22C3-4C4C-84B6-5C3DC7A89787}"/>
              </a:ext>
            </a:extLst>
          </p:cNvPr>
          <p:cNvSpPr txBox="1"/>
          <p:nvPr/>
        </p:nvSpPr>
        <p:spPr>
          <a:xfrm>
            <a:off x="257086" y="1271747"/>
            <a:ext cx="11187969" cy="83099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B0502020202020204" pitchFamily="34" charset="0"/>
                <a:ea typeface="+mn-ea"/>
                <a:cs typeface="+mn-cs"/>
              </a:rPr>
              <a:t>As you know, the stem of some verbs changes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u </a:t>
            </a:r>
            <a:r>
              <a:rPr kumimoji="0" lang="en-GB" sz="2400" i="0" u="none" strike="noStrike" kern="1200" cap="none" spc="0" normalizeH="0" baseline="0" noProof="0" dirty="0">
                <a:ln>
                  <a:noFill/>
                </a:ln>
                <a:effectLst/>
                <a:uLnTx/>
                <a:uFillTx/>
                <a:latin typeface="Century Gothic" panose="020B0502020202020204" pitchFamily="34" charset="0"/>
                <a:ea typeface="+mn-ea"/>
                <a:cs typeface="+mn-cs"/>
                <a:sym typeface="Wingdings" panose="05000000000000000000" pitchFamily="2" charset="2"/>
              </a:rPr>
              <a:t> </a:t>
            </a:r>
            <a:r>
              <a:rPr kumimoji="0" lang="en-GB" sz="2400" b="1" i="0" u="none" strike="noStrike" kern="1200" cap="none" spc="0" normalizeH="0" baseline="0" noProof="0" dirty="0" err="1">
                <a:ln>
                  <a:noFill/>
                </a:ln>
                <a:effectLst/>
                <a:uLnTx/>
                <a:uFillTx/>
                <a:latin typeface="Century Gothic" panose="020B0502020202020204" pitchFamily="34" charset="0"/>
                <a:ea typeface="+mn-ea"/>
                <a:cs typeface="+mn-cs"/>
              </a:rPr>
              <a:t>ue</a:t>
            </a:r>
            <a:r>
              <a:rPr kumimoji="0" lang="en-GB" sz="2400" i="0" u="none" strike="noStrike" kern="1200" cap="none" spc="0" normalizeH="0" baseline="0" noProof="0" dirty="0">
                <a:ln>
                  <a:noFill/>
                </a:ln>
                <a:effectLst/>
                <a:uLnTx/>
                <a:uFillTx/>
                <a:latin typeface="Century Gothic" panose="020B0502020202020204" pitchFamily="34" charset="0"/>
                <a:ea typeface="+mn-ea"/>
                <a:cs typeface="+mn-cs"/>
              </a:rPr>
              <a:t>)</a:t>
            </a:r>
            <a:r>
              <a:rPr kumimoji="0" lang="en-GB" sz="2400" i="0" u="none" strike="noStrike" kern="1200" cap="none" spc="0" normalizeH="0" noProof="0" dirty="0">
                <a:ln>
                  <a:noFill/>
                </a:ln>
                <a:effectLst/>
                <a:uLnTx/>
                <a:uFillTx/>
                <a:latin typeface="Century Gothic" panose="020B0502020202020204" pitchFamily="34" charset="0"/>
                <a:ea typeface="+mn-ea"/>
                <a:cs typeface="+mn-cs"/>
              </a:rPr>
              <a:t> for ‘I’, ‘you’ (singular), ‘s/he’ and ‘they’ in the present tense.</a:t>
            </a:r>
            <a:endParaRPr kumimoji="0" lang="en-GB" sz="240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D6869208-22C3-4C4C-84B6-5C3DC7A89787}"/>
              </a:ext>
            </a:extLst>
          </p:cNvPr>
          <p:cNvSpPr txBox="1"/>
          <p:nvPr/>
        </p:nvSpPr>
        <p:spPr>
          <a:xfrm>
            <a:off x="257086" y="2210369"/>
            <a:ext cx="7566114" cy="46166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b="1" i="1" u="none" strike="noStrike" kern="1200" cap="none" spc="0" normalizeH="0" baseline="0" noProof="0" dirty="0" err="1">
                <a:ln>
                  <a:noFill/>
                </a:ln>
                <a:effectLst/>
                <a:uLnTx/>
                <a:uFillTx/>
                <a:latin typeface="Century Gothic" panose="020B0502020202020204" pitchFamily="34" charset="0"/>
                <a:ea typeface="+mn-ea"/>
                <a:cs typeface="+mn-cs"/>
              </a:rPr>
              <a:t>Jugar</a:t>
            </a:r>
            <a:r>
              <a:rPr kumimoji="0" lang="en-GB" sz="2400" i="0" u="none" strike="noStrike" kern="1200" cap="none" spc="0" normalizeH="0" baseline="0" noProof="0" dirty="0">
                <a:ln>
                  <a:noFill/>
                </a:ln>
                <a:effectLst/>
                <a:uLnTx/>
                <a:uFillTx/>
                <a:latin typeface="Century Gothic" panose="020B0502020202020204" pitchFamily="34" charset="0"/>
                <a:ea typeface="+mn-ea"/>
                <a:cs typeface="+mn-cs"/>
              </a:rPr>
              <a:t> has a similar</a:t>
            </a:r>
            <a:r>
              <a:rPr kumimoji="0" lang="en-GB" sz="2400" i="0" u="none" strike="noStrike" kern="1200" cap="none" spc="0" normalizeH="0" noProof="0" dirty="0">
                <a:ln>
                  <a:noFill/>
                </a:ln>
                <a:effectLst/>
                <a:uLnTx/>
                <a:uFillTx/>
                <a:latin typeface="Century Gothic" panose="020B0502020202020204" pitchFamily="34" charset="0"/>
                <a:ea typeface="+mn-ea"/>
                <a:cs typeface="+mn-cs"/>
              </a:rPr>
              <a:t> spelling change</a:t>
            </a:r>
            <a:r>
              <a:rPr kumimoji="0" lang="en-GB" sz="2400" i="0" u="none" strike="noStrike" kern="1200" cap="none" spc="0" normalizeH="0" baseline="0" noProof="0" dirty="0">
                <a:ln>
                  <a:noFill/>
                </a:ln>
                <a:effectLst/>
                <a:uLnTx/>
                <a:uFillTx/>
                <a:latin typeface="Century Gothic" panose="020B0502020202020204" pitchFamily="34" charset="0"/>
                <a:ea typeface="+mn-ea"/>
                <a:cs typeface="+mn-cs"/>
              </a:rPr>
              <a:t>. For example:</a:t>
            </a:r>
          </a:p>
        </p:txBody>
      </p:sp>
      <p:sp>
        <p:nvSpPr>
          <p:cNvPr id="22" name="TextBox 21">
            <a:extLst>
              <a:ext uri="{FF2B5EF4-FFF2-40B4-BE49-F238E27FC236}">
                <a16:creationId xmlns:a16="http://schemas.microsoft.com/office/drawing/2014/main" id="{D6869208-22C3-4C4C-84B6-5C3DC7A89787}"/>
              </a:ext>
            </a:extLst>
          </p:cNvPr>
          <p:cNvSpPr txBox="1"/>
          <p:nvPr/>
        </p:nvSpPr>
        <p:spPr>
          <a:xfrm>
            <a:off x="257086" y="2912121"/>
            <a:ext cx="1286706" cy="46166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i="0" u="none" strike="noStrike" kern="1200" cap="none" spc="0" normalizeH="0" baseline="0" noProof="0" dirty="0" err="1">
                <a:ln>
                  <a:noFill/>
                </a:ln>
                <a:effectLst/>
                <a:uLnTx/>
                <a:uFillTx/>
                <a:latin typeface="Century Gothic" panose="020B0502020202020204" pitchFamily="34" charset="0"/>
                <a:ea typeface="+mn-ea"/>
                <a:cs typeface="+mn-cs"/>
              </a:rPr>
              <a:t>j</a:t>
            </a: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ue</a:t>
            </a:r>
            <a:r>
              <a:rPr kumimoji="0" lang="en-GB" sz="2400" i="0" u="none" strike="noStrike" kern="1200" cap="none" spc="0" normalizeH="0" baseline="0" noProof="0" dirty="0" err="1">
                <a:ln>
                  <a:noFill/>
                </a:ln>
                <a:effectLst/>
                <a:uLnTx/>
                <a:uFillTx/>
                <a:latin typeface="Century Gothic" panose="020B0502020202020204" pitchFamily="34" charset="0"/>
                <a:ea typeface="+mn-ea"/>
                <a:cs typeface="+mn-cs"/>
              </a:rPr>
              <a:t>go</a:t>
            </a:r>
            <a:endParaRPr kumimoji="0" lang="en-GB" sz="240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D6869208-22C3-4C4C-84B6-5C3DC7A89787}"/>
              </a:ext>
            </a:extLst>
          </p:cNvPr>
          <p:cNvSpPr txBox="1"/>
          <p:nvPr/>
        </p:nvSpPr>
        <p:spPr>
          <a:xfrm>
            <a:off x="2037871" y="2912121"/>
            <a:ext cx="3294149" cy="46166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i="0" u="none" strike="noStrike" kern="1200" cap="none" spc="0" normalizeH="0" baseline="0" noProof="0">
                <a:ln>
                  <a:noFill/>
                </a:ln>
                <a:effectLst/>
                <a:uLnTx/>
                <a:uFillTx/>
                <a:latin typeface="Century Gothic" panose="020B0502020202020204" pitchFamily="34" charset="0"/>
                <a:ea typeface="+mn-ea"/>
                <a:cs typeface="+mn-cs"/>
              </a:rPr>
              <a:t>I play, I am playing</a:t>
            </a:r>
            <a:endParaRPr kumimoji="0" lang="en-GB" sz="240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D6869208-22C3-4C4C-84B6-5C3DC7A89787}"/>
              </a:ext>
            </a:extLst>
          </p:cNvPr>
          <p:cNvSpPr txBox="1"/>
          <p:nvPr/>
        </p:nvSpPr>
        <p:spPr>
          <a:xfrm>
            <a:off x="257086" y="3527658"/>
            <a:ext cx="1500462" cy="46166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i="0" u="none" strike="noStrike" kern="1200" cap="none" spc="0" normalizeH="0" baseline="0" noProof="0" dirty="0" err="1">
                <a:ln>
                  <a:noFill/>
                </a:ln>
                <a:effectLst/>
                <a:uLnTx/>
                <a:uFillTx/>
                <a:latin typeface="Century Gothic" panose="020B0502020202020204" pitchFamily="34" charset="0"/>
                <a:ea typeface="+mn-ea"/>
                <a:cs typeface="+mn-cs"/>
              </a:rPr>
              <a:t>j</a:t>
            </a: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ue</a:t>
            </a:r>
            <a:r>
              <a:rPr kumimoji="0" lang="en-GB" sz="2400" i="0" u="none" strike="noStrike" kern="1200" cap="none" spc="0" normalizeH="0" baseline="0" noProof="0" dirty="0" err="1">
                <a:ln>
                  <a:noFill/>
                </a:ln>
                <a:effectLst/>
                <a:uLnTx/>
                <a:uFillTx/>
                <a:latin typeface="Century Gothic" panose="020B0502020202020204" pitchFamily="34" charset="0"/>
                <a:ea typeface="+mn-ea"/>
                <a:cs typeface="+mn-cs"/>
              </a:rPr>
              <a:t>gas</a:t>
            </a:r>
            <a:endParaRPr kumimoji="0" lang="en-GB" sz="240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D6869208-22C3-4C4C-84B6-5C3DC7A89787}"/>
              </a:ext>
            </a:extLst>
          </p:cNvPr>
          <p:cNvSpPr txBox="1"/>
          <p:nvPr/>
        </p:nvSpPr>
        <p:spPr>
          <a:xfrm>
            <a:off x="2037871" y="3527658"/>
            <a:ext cx="4030420" cy="46166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i="0" u="none" strike="noStrike" kern="1200" cap="none" spc="0" normalizeH="0" baseline="0" noProof="0">
                <a:ln>
                  <a:noFill/>
                </a:ln>
                <a:effectLst/>
                <a:uLnTx/>
                <a:uFillTx/>
                <a:latin typeface="Century Gothic" panose="020B0502020202020204" pitchFamily="34" charset="0"/>
                <a:ea typeface="+mn-ea"/>
                <a:cs typeface="+mn-cs"/>
              </a:rPr>
              <a:t>you play, you are playing</a:t>
            </a:r>
            <a:endParaRPr kumimoji="0" lang="en-GB" sz="240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D6869208-22C3-4C4C-84B6-5C3DC7A89787}"/>
              </a:ext>
            </a:extLst>
          </p:cNvPr>
          <p:cNvSpPr txBox="1"/>
          <p:nvPr/>
        </p:nvSpPr>
        <p:spPr>
          <a:xfrm>
            <a:off x="257086" y="4231380"/>
            <a:ext cx="11187969" cy="830997"/>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i="0" u="none" strike="noStrike" kern="1200" cap="none" spc="0" normalizeH="0" baseline="0" noProof="0" dirty="0">
                <a:ln>
                  <a:noFill/>
                </a:ln>
                <a:effectLst/>
                <a:uLnTx/>
                <a:uFillTx/>
                <a:latin typeface="Century Gothic" panose="020B0502020202020204" pitchFamily="34" charset="0"/>
                <a:ea typeface="+mn-ea"/>
                <a:cs typeface="+mn-cs"/>
              </a:rPr>
              <a:t>To say </a:t>
            </a:r>
            <a:r>
              <a:rPr kumimoji="0" lang="en-GB" sz="2400" b="1" i="1" u="none" strike="noStrike" kern="1200" cap="none" spc="0" normalizeH="0" baseline="0" noProof="0" dirty="0">
                <a:ln>
                  <a:noFill/>
                </a:ln>
                <a:effectLst/>
                <a:uLnTx/>
                <a:uFillTx/>
                <a:latin typeface="Century Gothic" panose="020B0502020202020204" pitchFamily="34" charset="0"/>
                <a:ea typeface="+mn-ea"/>
                <a:cs typeface="+mn-cs"/>
              </a:rPr>
              <a:t>what </a:t>
            </a:r>
            <a:r>
              <a:rPr kumimoji="0" lang="en-GB" sz="2400" u="none" strike="noStrike" kern="1200" cap="none" spc="0" normalizeH="0" baseline="0" noProof="0" dirty="0">
                <a:ln>
                  <a:noFill/>
                </a:ln>
                <a:effectLst/>
                <a:uLnTx/>
                <a:uFillTx/>
                <a:latin typeface="Century Gothic" panose="020B0502020202020204" pitchFamily="34" charset="0"/>
                <a:ea typeface="+mn-ea"/>
                <a:cs typeface="+mn-cs"/>
              </a:rPr>
              <a:t>people play,</a:t>
            </a:r>
            <a:r>
              <a:rPr kumimoji="0" lang="en-GB" sz="2400" u="none" strike="noStrike" kern="1200" cap="none" spc="0" normalizeH="0" noProof="0" dirty="0">
                <a:ln>
                  <a:noFill/>
                </a:ln>
                <a:effectLst/>
                <a:uLnTx/>
                <a:uFillTx/>
                <a:latin typeface="Century Gothic" panose="020B0502020202020204" pitchFamily="34" charset="0"/>
                <a:ea typeface="+mn-ea"/>
                <a:cs typeface="+mn-cs"/>
              </a:rPr>
              <a:t> use ‘a’ before the sport. </a:t>
            </a:r>
            <a:br>
              <a:rPr kumimoji="0" lang="en-GB" sz="2400" u="none" strike="noStrike" kern="1200" cap="none" spc="0" normalizeH="0" noProof="0" dirty="0">
                <a:ln>
                  <a:noFill/>
                </a:ln>
                <a:effectLst/>
                <a:uLnTx/>
                <a:uFillTx/>
                <a:latin typeface="Century Gothic" panose="020B0502020202020204" pitchFamily="34" charset="0"/>
                <a:ea typeface="+mn-ea"/>
                <a:cs typeface="+mn-cs"/>
              </a:rPr>
            </a:br>
            <a:r>
              <a:rPr kumimoji="0" lang="en-GB" sz="2400" u="none" strike="noStrike" kern="1200" cap="none" spc="0" normalizeH="0" noProof="0" dirty="0">
                <a:ln>
                  <a:noFill/>
                </a:ln>
                <a:effectLst/>
                <a:uLnTx/>
                <a:uFillTx/>
                <a:latin typeface="Century Gothic" panose="020B0502020202020204" pitchFamily="34" charset="0"/>
                <a:ea typeface="+mn-ea"/>
                <a:cs typeface="+mn-cs"/>
              </a:rPr>
              <a:t>This is often ‘al’ because many sports are masculine.</a:t>
            </a:r>
            <a:endParaRPr kumimoji="0" lang="en-GB" sz="2400" b="1"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D6869208-22C3-4C4C-84B6-5C3DC7A89787}"/>
              </a:ext>
            </a:extLst>
          </p:cNvPr>
          <p:cNvSpPr txBox="1"/>
          <p:nvPr/>
        </p:nvSpPr>
        <p:spPr>
          <a:xfrm>
            <a:off x="3135086" y="5205836"/>
            <a:ext cx="4030420" cy="46166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i="0" u="none" strike="noStrike" kern="1200" cap="none" spc="0" normalizeH="0" baseline="0" noProof="0">
                <a:ln>
                  <a:noFill/>
                </a:ln>
                <a:effectLst/>
                <a:uLnTx/>
                <a:uFillTx/>
                <a:latin typeface="Century Gothic" panose="020B0502020202020204" pitchFamily="34" charset="0"/>
                <a:ea typeface="+mn-ea"/>
                <a:cs typeface="+mn-cs"/>
              </a:rPr>
              <a:t>They play</a:t>
            </a:r>
            <a:r>
              <a:rPr kumimoji="0" lang="en-GB" sz="2400" i="0" u="none" strike="noStrike" kern="1200" cap="none" spc="0" normalizeH="0" noProof="0">
                <a:ln>
                  <a:noFill/>
                </a:ln>
                <a:effectLst/>
                <a:uLnTx/>
                <a:uFillTx/>
                <a:latin typeface="Century Gothic" panose="020B0502020202020204" pitchFamily="34" charset="0"/>
                <a:ea typeface="+mn-ea"/>
                <a:cs typeface="+mn-cs"/>
              </a:rPr>
              <a:t> tennis.</a:t>
            </a:r>
            <a:endParaRPr kumimoji="0" lang="en-GB" sz="240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D6869208-22C3-4C4C-84B6-5C3DC7A89787}"/>
              </a:ext>
            </a:extLst>
          </p:cNvPr>
          <p:cNvSpPr txBox="1"/>
          <p:nvPr/>
        </p:nvSpPr>
        <p:spPr>
          <a:xfrm>
            <a:off x="257086" y="5205837"/>
            <a:ext cx="2878000" cy="46166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en-GB" sz="2400" i="0" u="none" strike="noStrike" kern="1200" cap="none" spc="0" normalizeH="0" baseline="0" noProof="0" dirty="0" err="1">
                <a:ln>
                  <a:noFill/>
                </a:ln>
                <a:effectLst/>
                <a:uLnTx/>
                <a:uFillTx/>
                <a:latin typeface="Century Gothic" panose="020B0502020202020204" pitchFamily="34" charset="0"/>
                <a:ea typeface="+mn-ea"/>
                <a:cs typeface="+mn-cs"/>
              </a:rPr>
              <a:t>J</a:t>
            </a:r>
            <a:r>
              <a:rPr kumimoji="0" lang="en-GB" sz="2400" b="1" i="0" u="none" strike="noStrike" kern="1200" cap="none" spc="0" normalizeH="0" baseline="0" noProof="0" dirty="0" err="1">
                <a:ln>
                  <a:noFill/>
                </a:ln>
                <a:solidFill>
                  <a:schemeClr val="tx2"/>
                </a:solidFill>
                <a:effectLst/>
                <a:uLnTx/>
                <a:uFillTx/>
                <a:latin typeface="Century Gothic" panose="020B0502020202020204" pitchFamily="34" charset="0"/>
                <a:ea typeface="+mn-ea"/>
                <a:cs typeface="+mn-cs"/>
              </a:rPr>
              <a:t>ue</a:t>
            </a:r>
            <a:r>
              <a:rPr kumimoji="0" lang="en-GB" sz="2400" i="0" u="none" strike="noStrike" kern="1200" cap="none" spc="0" normalizeH="0" baseline="0" noProof="0" dirty="0" err="1">
                <a:ln>
                  <a:noFill/>
                </a:ln>
                <a:effectLst/>
                <a:uLnTx/>
                <a:uFillTx/>
                <a:latin typeface="Century Gothic" panose="020B0502020202020204" pitchFamily="34" charset="0"/>
                <a:ea typeface="+mn-ea"/>
                <a:cs typeface="+mn-cs"/>
              </a:rPr>
              <a:t>gan</a:t>
            </a:r>
            <a:r>
              <a:rPr kumimoji="0" lang="en-GB" sz="240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effectLst/>
                <a:uLnTx/>
                <a:uFillTx/>
                <a:latin typeface="Century Gothic" panose="020B0502020202020204" pitchFamily="34" charset="0"/>
                <a:ea typeface="+mn-ea"/>
                <a:cs typeface="+mn-cs"/>
              </a:rPr>
              <a:t>al</a:t>
            </a:r>
            <a:r>
              <a:rPr kumimoji="0" lang="en-GB" sz="240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GB" sz="2400" i="0" u="none" strike="noStrike" kern="1200" cap="none" spc="0" normalizeH="0" baseline="0" noProof="0" dirty="0" err="1">
                <a:ln>
                  <a:noFill/>
                </a:ln>
                <a:effectLst/>
                <a:uLnTx/>
                <a:uFillTx/>
                <a:latin typeface="Century Gothic" panose="020B0502020202020204" pitchFamily="34" charset="0"/>
                <a:ea typeface="+mn-ea"/>
                <a:cs typeface="+mn-cs"/>
              </a:rPr>
              <a:t>tenis</a:t>
            </a:r>
            <a:r>
              <a:rPr kumimoji="0" lang="en-GB" sz="2400" i="0" u="none" strike="noStrike" kern="1200" cap="none" spc="0" normalizeH="0" baseline="0" noProof="0" dirty="0">
                <a:ln>
                  <a:noFill/>
                </a:ln>
                <a:effectLst/>
                <a:uLnTx/>
                <a:uFillTx/>
                <a:latin typeface="Century Gothic" panose="020B0502020202020204" pitchFamily="34" charset="0"/>
                <a:ea typeface="+mn-ea"/>
                <a:cs typeface="+mn-cs"/>
              </a:rPr>
              <a:t>.</a:t>
            </a:r>
          </a:p>
        </p:txBody>
      </p:sp>
      <p:sp>
        <p:nvSpPr>
          <p:cNvPr id="31" name="Rounded Rectangular Callout 30"/>
          <p:cNvSpPr/>
          <p:nvPr/>
        </p:nvSpPr>
        <p:spPr>
          <a:xfrm>
            <a:off x="7967917" y="2208089"/>
            <a:ext cx="3688124" cy="1592732"/>
          </a:xfrm>
          <a:prstGeom prst="wedgeRoundRectCallout">
            <a:avLst>
              <a:gd name="adj1" fmla="val -37000"/>
              <a:gd name="adj2" fmla="val 6057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err="1">
                <a:solidFill>
                  <a:srgbClr val="002060"/>
                </a:solidFill>
              </a:rPr>
              <a:t>Ejemplos</a:t>
            </a:r>
            <a:r>
              <a:rPr lang="en-GB" sz="2000" b="1" dirty="0">
                <a:solidFill>
                  <a:srgbClr val="002060"/>
                </a:solidFill>
              </a:rPr>
              <a:t>:</a:t>
            </a:r>
          </a:p>
          <a:p>
            <a:pPr algn="ct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a:p>
            <a:pPr algn="ctr"/>
            <a:endParaRPr lang="en-GB" sz="2000" dirty="0">
              <a:solidFill>
                <a:srgbClr val="002060"/>
              </a:solidFill>
            </a:endParaRPr>
          </a:p>
        </p:txBody>
      </p:sp>
      <p:sp>
        <p:nvSpPr>
          <p:cNvPr id="4" name="Rectangle 3"/>
          <p:cNvSpPr/>
          <p:nvPr/>
        </p:nvSpPr>
        <p:spPr>
          <a:xfrm>
            <a:off x="7980201" y="2587666"/>
            <a:ext cx="3485249" cy="400110"/>
          </a:xfrm>
          <a:prstGeom prst="rect">
            <a:avLst/>
          </a:prstGeom>
        </p:spPr>
        <p:txBody>
          <a:bodyPr wrap="none">
            <a:spAutoFit/>
          </a:bodyPr>
          <a:lstStyle/>
          <a:p>
            <a:pPr algn="ctr"/>
            <a:r>
              <a:rPr lang="en-GB" sz="2000" dirty="0">
                <a:solidFill>
                  <a:srgbClr val="002060"/>
                </a:solidFill>
              </a:rPr>
              <a:t>1. </a:t>
            </a:r>
            <a:r>
              <a:rPr lang="en-GB" sz="2000" dirty="0" err="1">
                <a:solidFill>
                  <a:srgbClr val="002060"/>
                </a:solidFill>
              </a:rPr>
              <a:t>acordar</a:t>
            </a:r>
            <a:r>
              <a:rPr lang="en-GB" sz="2000" dirty="0">
                <a:solidFill>
                  <a:srgbClr val="002060"/>
                </a:solidFill>
              </a:rPr>
              <a:t>(se) </a:t>
            </a:r>
            <a:r>
              <a:rPr lang="en-GB" sz="2000" dirty="0">
                <a:solidFill>
                  <a:srgbClr val="002060"/>
                </a:solidFill>
                <a:sym typeface="Wingdings" panose="05000000000000000000" pitchFamily="2" charset="2"/>
              </a:rPr>
              <a:t></a:t>
            </a:r>
            <a:r>
              <a:rPr lang="en-GB" sz="2000" dirty="0">
                <a:solidFill>
                  <a:srgbClr val="002060"/>
                </a:solidFill>
              </a:rPr>
              <a:t> </a:t>
            </a:r>
            <a:r>
              <a:rPr lang="en-GB" sz="2000" dirty="0" err="1">
                <a:solidFill>
                  <a:srgbClr val="002060"/>
                </a:solidFill>
              </a:rPr>
              <a:t>ac</a:t>
            </a:r>
            <a:r>
              <a:rPr lang="en-GB" sz="2000" b="1" dirty="0" err="1">
                <a:solidFill>
                  <a:srgbClr val="002060"/>
                </a:solidFill>
              </a:rPr>
              <a:t>ue</a:t>
            </a:r>
            <a:r>
              <a:rPr lang="en-GB" sz="2000" dirty="0" err="1">
                <a:solidFill>
                  <a:srgbClr val="002060"/>
                </a:solidFill>
              </a:rPr>
              <a:t>rdo</a:t>
            </a:r>
            <a:endParaRPr lang="en-GB" sz="2000" dirty="0">
              <a:solidFill>
                <a:srgbClr val="002060"/>
              </a:solidFill>
            </a:endParaRPr>
          </a:p>
        </p:txBody>
      </p:sp>
      <p:sp>
        <p:nvSpPr>
          <p:cNvPr id="32" name="Rectangle 31"/>
          <p:cNvSpPr/>
          <p:nvPr/>
        </p:nvSpPr>
        <p:spPr>
          <a:xfrm>
            <a:off x="8028291" y="2952750"/>
            <a:ext cx="3389069" cy="400110"/>
          </a:xfrm>
          <a:prstGeom prst="rect">
            <a:avLst/>
          </a:prstGeom>
        </p:spPr>
        <p:txBody>
          <a:bodyPr wrap="none">
            <a:spAutoFit/>
          </a:bodyPr>
          <a:lstStyle/>
          <a:p>
            <a:pPr algn="ctr"/>
            <a:r>
              <a:rPr lang="en-GB" sz="2000" dirty="0">
                <a:solidFill>
                  <a:srgbClr val="002060"/>
                </a:solidFill>
              </a:rPr>
              <a:t>2. </a:t>
            </a:r>
            <a:r>
              <a:rPr lang="en-GB" sz="2000" dirty="0" err="1">
                <a:solidFill>
                  <a:srgbClr val="002060"/>
                </a:solidFill>
              </a:rPr>
              <a:t>encontrar</a:t>
            </a:r>
            <a:r>
              <a:rPr lang="en-GB" sz="2000" dirty="0">
                <a:solidFill>
                  <a:srgbClr val="002060"/>
                </a:solidFill>
              </a:rPr>
              <a:t> </a:t>
            </a:r>
            <a:r>
              <a:rPr lang="en-GB" sz="2000" dirty="0">
                <a:solidFill>
                  <a:srgbClr val="002060"/>
                </a:solidFill>
                <a:sym typeface="Wingdings" panose="05000000000000000000" pitchFamily="2" charset="2"/>
              </a:rPr>
              <a:t></a:t>
            </a:r>
            <a:r>
              <a:rPr lang="en-GB" sz="2000" dirty="0">
                <a:solidFill>
                  <a:srgbClr val="002060"/>
                </a:solidFill>
              </a:rPr>
              <a:t> </a:t>
            </a:r>
            <a:r>
              <a:rPr lang="en-GB" sz="2000" dirty="0" err="1">
                <a:solidFill>
                  <a:srgbClr val="002060"/>
                </a:solidFill>
              </a:rPr>
              <a:t>enc</a:t>
            </a:r>
            <a:r>
              <a:rPr lang="en-GB" sz="2000" b="1" dirty="0" err="1">
                <a:solidFill>
                  <a:srgbClr val="002060"/>
                </a:solidFill>
              </a:rPr>
              <a:t>ue</a:t>
            </a:r>
            <a:r>
              <a:rPr lang="en-GB" sz="2000" dirty="0" err="1">
                <a:solidFill>
                  <a:srgbClr val="002060"/>
                </a:solidFill>
              </a:rPr>
              <a:t>ntro</a:t>
            </a:r>
            <a:endParaRPr lang="en-GB" sz="2000" dirty="0">
              <a:solidFill>
                <a:srgbClr val="002060"/>
              </a:solidFill>
            </a:endParaRPr>
          </a:p>
        </p:txBody>
      </p:sp>
      <p:sp>
        <p:nvSpPr>
          <p:cNvPr id="33" name="Rectangle 32"/>
          <p:cNvSpPr/>
          <p:nvPr/>
        </p:nvSpPr>
        <p:spPr>
          <a:xfrm>
            <a:off x="8059049" y="3306677"/>
            <a:ext cx="2619628" cy="400110"/>
          </a:xfrm>
          <a:prstGeom prst="rect">
            <a:avLst/>
          </a:prstGeom>
        </p:spPr>
        <p:txBody>
          <a:bodyPr wrap="none">
            <a:spAutoFit/>
          </a:bodyPr>
          <a:lstStyle/>
          <a:p>
            <a:pPr algn="ctr"/>
            <a:r>
              <a:rPr lang="en-GB" sz="2000" dirty="0">
                <a:solidFill>
                  <a:srgbClr val="002060"/>
                </a:solidFill>
              </a:rPr>
              <a:t>3. </a:t>
            </a:r>
            <a:r>
              <a:rPr lang="en-GB" sz="2000" dirty="0" err="1">
                <a:solidFill>
                  <a:srgbClr val="002060"/>
                </a:solidFill>
              </a:rPr>
              <a:t>probar</a:t>
            </a:r>
            <a:r>
              <a:rPr lang="en-GB" sz="2000" dirty="0">
                <a:solidFill>
                  <a:srgbClr val="002060"/>
                </a:solidFill>
              </a:rPr>
              <a:t> </a:t>
            </a:r>
            <a:r>
              <a:rPr lang="en-GB" sz="2000" dirty="0">
                <a:solidFill>
                  <a:srgbClr val="002060"/>
                </a:solidFill>
                <a:sym typeface="Wingdings" panose="05000000000000000000" pitchFamily="2" charset="2"/>
              </a:rPr>
              <a:t></a:t>
            </a:r>
            <a:r>
              <a:rPr lang="en-GB" sz="2000" dirty="0">
                <a:solidFill>
                  <a:srgbClr val="002060"/>
                </a:solidFill>
              </a:rPr>
              <a:t> </a:t>
            </a:r>
            <a:r>
              <a:rPr lang="en-GB" sz="2000" dirty="0" err="1">
                <a:solidFill>
                  <a:srgbClr val="002060"/>
                </a:solidFill>
              </a:rPr>
              <a:t>pr</a:t>
            </a:r>
            <a:r>
              <a:rPr lang="en-GB" sz="2000" b="1" dirty="0" err="1">
                <a:solidFill>
                  <a:srgbClr val="002060"/>
                </a:solidFill>
              </a:rPr>
              <a:t>ue</a:t>
            </a:r>
            <a:r>
              <a:rPr lang="en-GB" sz="2000" dirty="0" err="1">
                <a:solidFill>
                  <a:srgbClr val="002060"/>
                </a:solidFill>
              </a:rPr>
              <a:t>bo</a:t>
            </a:r>
            <a:endParaRPr lang="en-GB" sz="2000" dirty="0">
              <a:solidFill>
                <a:srgbClr val="002060"/>
              </a:solidFill>
            </a:endParaRPr>
          </a:p>
        </p:txBody>
      </p:sp>
      <p:sp>
        <p:nvSpPr>
          <p:cNvPr id="18" name="Rounded Rectangular Callout 30">
            <a:extLst>
              <a:ext uri="{FF2B5EF4-FFF2-40B4-BE49-F238E27FC236}">
                <a16:creationId xmlns:a16="http://schemas.microsoft.com/office/drawing/2014/main" id="{E6D274EF-D800-482A-AE2B-651F7CA388C1}"/>
              </a:ext>
            </a:extLst>
          </p:cNvPr>
          <p:cNvSpPr/>
          <p:nvPr/>
        </p:nvSpPr>
        <p:spPr>
          <a:xfrm>
            <a:off x="6048934" y="5334975"/>
            <a:ext cx="4030421" cy="796366"/>
          </a:xfrm>
          <a:prstGeom prst="wedgeRoundRectCallout">
            <a:avLst>
              <a:gd name="adj1" fmla="val -56057"/>
              <a:gd name="adj2" fmla="val -2775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rgbClr val="002060"/>
                </a:solidFill>
              </a:rPr>
              <a:t>Note: </a:t>
            </a:r>
            <a:r>
              <a:rPr lang="en-GB" sz="2000" dirty="0">
                <a:solidFill>
                  <a:srgbClr val="002060"/>
                </a:solidFill>
              </a:rPr>
              <a:t>the ‘al’ is </a:t>
            </a:r>
            <a:r>
              <a:rPr lang="en-GB" sz="2000" u="sng" dirty="0">
                <a:solidFill>
                  <a:srgbClr val="002060"/>
                </a:solidFill>
              </a:rPr>
              <a:t>not</a:t>
            </a:r>
            <a:r>
              <a:rPr lang="en-GB" sz="2000" dirty="0">
                <a:solidFill>
                  <a:srgbClr val="002060"/>
                </a:solidFill>
              </a:rPr>
              <a:t> translated in the English sentence.</a:t>
            </a:r>
          </a:p>
        </p:txBody>
      </p:sp>
    </p:spTree>
    <p:extLst>
      <p:ext uri="{BB962C8B-B14F-4D97-AF65-F5344CB8AC3E}">
        <p14:creationId xmlns:p14="http://schemas.microsoft.com/office/powerpoint/2010/main" val="35579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3" grpId="0"/>
      <p:bldP spid="24" grpId="0"/>
      <p:bldP spid="25" grpId="0"/>
      <p:bldP spid="27" grpId="0"/>
      <p:bldP spid="29" grpId="0"/>
      <p:bldP spid="30" grpId="0"/>
      <p:bldP spid="31" grpId="0" animBg="1"/>
      <p:bldP spid="4" grpId="0"/>
      <p:bldP spid="32" grpId="0"/>
      <p:bldP spid="33"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3557"/>
            <a:ext cx="5280020" cy="647577"/>
          </a:xfrm>
        </p:spPr>
        <p:txBody>
          <a:bodyPr>
            <a:normAutofit/>
          </a:bodyPr>
          <a:lstStyle/>
          <a:p>
            <a:r>
              <a:rPr lang="en-GB" sz="2800" b="1" dirty="0" err="1">
                <a:solidFill>
                  <a:schemeClr val="bg1"/>
                </a:solidFill>
              </a:rPr>
              <a:t>Preguntas</a:t>
            </a:r>
            <a:r>
              <a:rPr lang="en-GB" sz="2800" b="1" dirty="0">
                <a:solidFill>
                  <a:schemeClr val="bg1"/>
                </a:solidFill>
              </a:rPr>
              <a:t> </a:t>
            </a:r>
            <a:r>
              <a:rPr lang="en-GB" sz="2800" b="1" dirty="0" err="1">
                <a:solidFill>
                  <a:schemeClr val="bg1"/>
                </a:solidFill>
              </a:rPr>
              <a:t>sobre</a:t>
            </a:r>
            <a:r>
              <a:rPr lang="en-GB" sz="2800" b="1" dirty="0">
                <a:solidFill>
                  <a:schemeClr val="bg1"/>
                </a:solidFill>
              </a:rPr>
              <a:t> el </a:t>
            </a:r>
            <a:r>
              <a:rPr lang="en-GB" sz="2800" b="1" dirty="0" err="1">
                <a:solidFill>
                  <a:schemeClr val="bg1"/>
                </a:solidFill>
              </a:rPr>
              <a:t>deporte</a:t>
            </a:r>
            <a:r>
              <a:rPr lang="en-GB" sz="2800" b="1" dirty="0">
                <a:solidFill>
                  <a:schemeClr val="bg1"/>
                </a:solidFill>
              </a:rPr>
              <a:t> </a:t>
            </a:r>
          </a:p>
        </p:txBody>
      </p:sp>
      <p:pic>
        <p:nvPicPr>
          <p:cNvPr id="6" name="Content Placeholder 5"/>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l="47027" r="25886"/>
          <a:stretch/>
        </p:blipFill>
        <p:spPr>
          <a:xfrm flipH="1">
            <a:off x="0" y="1984375"/>
            <a:ext cx="836613" cy="1749425"/>
          </a:xfrm>
        </p:spPr>
      </p:pic>
      <p:pic>
        <p:nvPicPr>
          <p:cNvPr id="5" name="Google Shape;960;p34"/>
          <p:cNvPicPr preferRelativeResize="0"/>
          <p:nvPr/>
        </p:nvPicPr>
        <p:blipFill rotWithShape="1">
          <a:blip r:embed="rId4">
            <a:alphaModFix/>
          </a:blip>
          <a:srcRect l="24019" r="52660"/>
          <a:stretch/>
        </p:blipFill>
        <p:spPr>
          <a:xfrm>
            <a:off x="8634635" y="1990563"/>
            <a:ext cx="814954" cy="1759151"/>
          </a:xfrm>
          <a:prstGeom prst="rect">
            <a:avLst/>
          </a:prstGeom>
          <a:noFill/>
          <a:ln>
            <a:noFill/>
          </a:ln>
          <a:effectLst>
            <a:outerShdw blurRad="50800" dist="38100" dir="2700000" algn="tl" rotWithShape="0">
              <a:srgbClr val="000000">
                <a:alpha val="40000"/>
              </a:srgbClr>
            </a:outerShdw>
          </a:effectLst>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r="49940"/>
          <a:stretch/>
        </p:blipFill>
        <p:spPr>
          <a:xfrm flipH="1">
            <a:off x="2930768" y="2108536"/>
            <a:ext cx="1663114" cy="1592489"/>
          </a:xfrm>
          <a:prstGeom prst="rect">
            <a:avLst/>
          </a:prstGeom>
        </p:spPr>
      </p:pic>
      <p:pic>
        <p:nvPicPr>
          <p:cNvPr id="8" name="Google Shape;960;p34"/>
          <p:cNvPicPr preferRelativeResize="0"/>
          <p:nvPr/>
        </p:nvPicPr>
        <p:blipFill rotWithShape="1">
          <a:blip r:embed="rId4">
            <a:alphaModFix/>
          </a:blip>
          <a:srcRect l="49230" r="20913"/>
          <a:stretch/>
        </p:blipFill>
        <p:spPr>
          <a:xfrm>
            <a:off x="3236293" y="1941874"/>
            <a:ext cx="926370" cy="1759151"/>
          </a:xfrm>
          <a:prstGeom prst="rect">
            <a:avLst/>
          </a:prstGeom>
          <a:noFill/>
          <a:ln>
            <a:noFill/>
          </a:ln>
          <a:effectLst>
            <a:outerShdw blurRad="50800" dist="38100" dir="2700000" algn="tl" rotWithShape="0">
              <a:srgbClr val="000000">
                <a:alpha val="40000"/>
              </a:srgbClr>
            </a:outerShdw>
          </a:effectLst>
        </p:spPr>
      </p:pic>
      <p:sp>
        <p:nvSpPr>
          <p:cNvPr id="9" name="Rounded Rectangular Callout 8"/>
          <p:cNvSpPr/>
          <p:nvPr/>
        </p:nvSpPr>
        <p:spPr>
          <a:xfrm>
            <a:off x="708759" y="1335642"/>
            <a:ext cx="2586790" cy="842210"/>
          </a:xfrm>
          <a:prstGeom prst="wedgeRoundRectCallout">
            <a:avLst>
              <a:gd name="adj1" fmla="val -38098"/>
              <a:gd name="adj2" fmla="val 6940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a:t>
            </a:r>
            <a:r>
              <a:rPr lang="en-GB" b="1">
                <a:solidFill>
                  <a:schemeClr val="tx1"/>
                </a:solidFill>
              </a:rPr>
              <a:t>Juegas / jugáis </a:t>
            </a:r>
            <a:r>
              <a:rPr lang="en-GB">
                <a:solidFill>
                  <a:schemeClr val="tx1"/>
                </a:solidFill>
              </a:rPr>
              <a:t>al fútbol con Nadia?</a:t>
            </a:r>
          </a:p>
        </p:txBody>
      </p:sp>
      <p:sp>
        <p:nvSpPr>
          <p:cNvPr id="11"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chemeClr val="tx2"/>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leer</a:t>
            </a:r>
            <a:endParaRPr lang="en-GB" sz="2000" b="1" dirty="0">
              <a:solidFill>
                <a:prstClr val="white"/>
              </a:solidFill>
              <a:latin typeface="Century Gothic" panose="020B0502020202020204" pitchFamily="34" charset="0"/>
            </a:endParaRPr>
          </a:p>
        </p:txBody>
      </p:sp>
      <p:sp>
        <p:nvSpPr>
          <p:cNvPr id="12" name="Rectangle 11"/>
          <p:cNvSpPr/>
          <p:nvPr/>
        </p:nvSpPr>
        <p:spPr>
          <a:xfrm>
            <a:off x="189137" y="1386225"/>
            <a:ext cx="372979" cy="37297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1</a:t>
            </a:r>
          </a:p>
        </p:txBody>
      </p:sp>
      <p:sp>
        <p:nvSpPr>
          <p:cNvPr id="13" name="Rectangle 12"/>
          <p:cNvSpPr/>
          <p:nvPr/>
        </p:nvSpPr>
        <p:spPr>
          <a:xfrm>
            <a:off x="4289134" y="1347673"/>
            <a:ext cx="372979" cy="37297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2</a:t>
            </a:r>
          </a:p>
        </p:txBody>
      </p:sp>
      <p:pic>
        <p:nvPicPr>
          <p:cNvPr id="16" name="Content Placeholder 5"/>
          <p:cNvPicPr>
            <a:picLocks noChangeAspect="1"/>
          </p:cNvPicPr>
          <p:nvPr/>
        </p:nvPicPr>
        <p:blipFill rotWithShape="1">
          <a:blip r:embed="rId6" cstate="print">
            <a:extLst>
              <a:ext uri="{28A0092B-C50C-407E-A947-70E740481C1C}">
                <a14:useLocalDpi xmlns:a14="http://schemas.microsoft.com/office/drawing/2010/main" val="0"/>
              </a:ext>
            </a:extLst>
          </a:blip>
          <a:srcRect l="47027" r="25886"/>
          <a:stretch/>
        </p:blipFill>
        <p:spPr>
          <a:xfrm>
            <a:off x="7022961" y="1990563"/>
            <a:ext cx="842211" cy="1748985"/>
          </a:xfrm>
          <a:prstGeom prst="rect">
            <a:avLst/>
          </a:prstGeom>
        </p:spPr>
      </p:pic>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23816" r="49940"/>
          <a:stretch/>
        </p:blipFill>
        <p:spPr>
          <a:xfrm flipH="1">
            <a:off x="7515677" y="2027519"/>
            <a:ext cx="842219" cy="1754521"/>
          </a:xfrm>
          <a:prstGeom prst="rect">
            <a:avLst/>
          </a:prstGeom>
        </p:spPr>
      </p:pic>
      <p:pic>
        <p:nvPicPr>
          <p:cNvPr id="18" name="Google Shape;960;p34"/>
          <p:cNvPicPr preferRelativeResize="0"/>
          <p:nvPr/>
        </p:nvPicPr>
        <p:blipFill rotWithShape="1">
          <a:blip r:embed="rId4">
            <a:alphaModFix/>
          </a:blip>
          <a:srcRect l="49230" r="20913"/>
          <a:stretch/>
        </p:blipFill>
        <p:spPr>
          <a:xfrm flipH="1">
            <a:off x="4238106" y="1979288"/>
            <a:ext cx="1113328" cy="1759151"/>
          </a:xfrm>
          <a:prstGeom prst="rect">
            <a:avLst/>
          </a:prstGeom>
          <a:noFill/>
          <a:ln>
            <a:noFill/>
          </a:ln>
          <a:effectLst>
            <a:outerShdw blurRad="50800" dist="38100" dir="2700000" algn="tl" rotWithShape="0">
              <a:srgbClr val="000000">
                <a:alpha val="40000"/>
              </a:srgbClr>
            </a:outerShdw>
          </a:effectLst>
        </p:spPr>
      </p:pic>
      <p:sp>
        <p:nvSpPr>
          <p:cNvPr id="19" name="Rounded Rectangular Callout 18"/>
          <p:cNvSpPr/>
          <p:nvPr/>
        </p:nvSpPr>
        <p:spPr>
          <a:xfrm>
            <a:off x="4841090" y="1338656"/>
            <a:ext cx="2823639" cy="842210"/>
          </a:xfrm>
          <a:prstGeom prst="wedgeRoundRectCallout">
            <a:avLst>
              <a:gd name="adj1" fmla="val -39247"/>
              <a:gd name="adj2" fmla="val 7083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¿Cuántos deportes </a:t>
            </a:r>
            <a:r>
              <a:rPr lang="en-GB" b="1">
                <a:solidFill>
                  <a:schemeClr val="tx1"/>
                </a:solidFill>
              </a:rPr>
              <a:t>practicáis / practicas</a:t>
            </a:r>
            <a:r>
              <a:rPr lang="en-GB">
                <a:solidFill>
                  <a:schemeClr val="tx1"/>
                </a:solidFill>
              </a:rPr>
              <a:t>?</a:t>
            </a:r>
          </a:p>
        </p:txBody>
      </p:sp>
      <p:sp>
        <p:nvSpPr>
          <p:cNvPr id="20" name="Rounded Rectangular Callout 19"/>
          <p:cNvSpPr/>
          <p:nvPr/>
        </p:nvSpPr>
        <p:spPr>
          <a:xfrm>
            <a:off x="1460138" y="2591552"/>
            <a:ext cx="1594309" cy="775165"/>
          </a:xfrm>
          <a:prstGeom prst="wedgeRoundRectCallout">
            <a:avLst>
              <a:gd name="adj1" fmla="val 46096"/>
              <a:gd name="adj2" fmla="val -6755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Sí, pero solo los jueves.</a:t>
            </a:r>
          </a:p>
        </p:txBody>
      </p:sp>
      <p:sp>
        <p:nvSpPr>
          <p:cNvPr id="21" name="Rectangle 20"/>
          <p:cNvSpPr/>
          <p:nvPr/>
        </p:nvSpPr>
        <p:spPr>
          <a:xfrm>
            <a:off x="8432062" y="1367895"/>
            <a:ext cx="372979" cy="37297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3</a:t>
            </a:r>
          </a:p>
        </p:txBody>
      </p:sp>
      <p:sp>
        <p:nvSpPr>
          <p:cNvPr id="22" name="Rounded Rectangular Callout 21"/>
          <p:cNvSpPr/>
          <p:nvPr/>
        </p:nvSpPr>
        <p:spPr>
          <a:xfrm>
            <a:off x="5351435" y="2650030"/>
            <a:ext cx="1761202" cy="518956"/>
          </a:xfrm>
          <a:prstGeom prst="wedgeRoundRectCallout">
            <a:avLst>
              <a:gd name="adj1" fmla="val 38927"/>
              <a:gd name="adj2" fmla="val -7415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¡Seis en total!</a:t>
            </a:r>
          </a:p>
        </p:txBody>
      </p:sp>
      <p:pic>
        <p:nvPicPr>
          <p:cNvPr id="23" name="Google Shape;960;p34"/>
          <p:cNvPicPr preferRelativeResize="0"/>
          <p:nvPr/>
        </p:nvPicPr>
        <p:blipFill rotWithShape="1">
          <a:blip r:embed="rId4">
            <a:alphaModFix/>
          </a:blip>
          <a:srcRect l="53711" r="20913"/>
          <a:stretch/>
        </p:blipFill>
        <p:spPr>
          <a:xfrm>
            <a:off x="11562115" y="1990563"/>
            <a:ext cx="792832" cy="1759151"/>
          </a:xfrm>
          <a:prstGeom prst="rect">
            <a:avLst/>
          </a:prstGeom>
          <a:noFill/>
          <a:ln>
            <a:noFill/>
          </a:ln>
          <a:effectLst>
            <a:outerShdw blurRad="50800" dist="38100" dir="2700000" algn="tl" rotWithShape="0">
              <a:srgbClr val="000000">
                <a:alpha val="40000"/>
              </a:srgbClr>
            </a:outerShdw>
          </a:effectLst>
        </p:spPr>
      </p:pic>
      <p:sp>
        <p:nvSpPr>
          <p:cNvPr id="24" name="Rounded Rectangular Callout 23"/>
          <p:cNvSpPr/>
          <p:nvPr/>
        </p:nvSpPr>
        <p:spPr>
          <a:xfrm>
            <a:off x="8956865" y="1318981"/>
            <a:ext cx="2838070" cy="858871"/>
          </a:xfrm>
          <a:prstGeom prst="wedgeRoundRectCallout">
            <a:avLst>
              <a:gd name="adj1" fmla="val -39247"/>
              <a:gd name="adj2" fmla="val 7083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Invitas / Invitáis </a:t>
            </a:r>
            <a:r>
              <a:rPr lang="en-GB">
                <a:solidFill>
                  <a:schemeClr val="tx1"/>
                </a:solidFill>
              </a:rPr>
              <a:t>a los chicos a participar?</a:t>
            </a:r>
          </a:p>
        </p:txBody>
      </p:sp>
      <p:sp>
        <p:nvSpPr>
          <p:cNvPr id="25" name="Rounded Rectangular Callout 24"/>
          <p:cNvSpPr/>
          <p:nvPr/>
        </p:nvSpPr>
        <p:spPr>
          <a:xfrm>
            <a:off x="9466152" y="2632102"/>
            <a:ext cx="2045238" cy="785366"/>
          </a:xfrm>
          <a:prstGeom prst="wedgeRoundRectCallout">
            <a:avLst>
              <a:gd name="adj1" fmla="val 52468"/>
              <a:gd name="adj2" fmla="val -6811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No, hoy </a:t>
            </a:r>
            <a:r>
              <a:rPr lang="en-GB" dirty="0" err="1">
                <a:solidFill>
                  <a:schemeClr val="tx1"/>
                </a:solidFill>
              </a:rPr>
              <a:t>están</a:t>
            </a:r>
            <a:r>
              <a:rPr lang="en-GB" dirty="0">
                <a:solidFill>
                  <a:schemeClr val="tx1"/>
                </a:solidFill>
              </a:rPr>
              <a:t> </a:t>
            </a:r>
            <a:r>
              <a:rPr lang="en-GB" dirty="0" err="1">
                <a:solidFill>
                  <a:schemeClr val="tx1"/>
                </a:solidFill>
              </a:rPr>
              <a:t>en</a:t>
            </a:r>
            <a:r>
              <a:rPr lang="en-GB" dirty="0">
                <a:solidFill>
                  <a:schemeClr val="tx1"/>
                </a:solidFill>
              </a:rPr>
              <a:t> la playa.</a:t>
            </a:r>
            <a:r>
              <a:rPr lang="en-GB" b="1" dirty="0">
                <a:solidFill>
                  <a:schemeClr val="tx1"/>
                </a:solidFill>
              </a:rPr>
              <a:t> </a:t>
            </a:r>
            <a:endParaRPr lang="en-GB" dirty="0">
              <a:solidFill>
                <a:schemeClr val="tx1"/>
              </a:solidFill>
            </a:endParaRPr>
          </a:p>
        </p:txBody>
      </p:sp>
      <p:sp>
        <p:nvSpPr>
          <p:cNvPr id="26" name="Rectangle 25"/>
          <p:cNvSpPr/>
          <p:nvPr/>
        </p:nvSpPr>
        <p:spPr>
          <a:xfrm>
            <a:off x="183817" y="4049134"/>
            <a:ext cx="372979" cy="37297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4</a:t>
            </a:r>
          </a:p>
        </p:txBody>
      </p:sp>
      <p:sp>
        <p:nvSpPr>
          <p:cNvPr id="27" name="Rectangle 26"/>
          <p:cNvSpPr/>
          <p:nvPr/>
        </p:nvSpPr>
        <p:spPr>
          <a:xfrm>
            <a:off x="4283814" y="4010582"/>
            <a:ext cx="372979" cy="37297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5</a:t>
            </a:r>
          </a:p>
        </p:txBody>
      </p:sp>
      <p:sp>
        <p:nvSpPr>
          <p:cNvPr id="28" name="Rectangle 27"/>
          <p:cNvSpPr/>
          <p:nvPr/>
        </p:nvSpPr>
        <p:spPr>
          <a:xfrm>
            <a:off x="8426742" y="4030804"/>
            <a:ext cx="372979" cy="372979"/>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solidFill>
              </a:rPr>
              <a:t>6</a:t>
            </a:r>
          </a:p>
        </p:txBody>
      </p:sp>
      <p:sp>
        <p:nvSpPr>
          <p:cNvPr id="38" name="TextBox 37"/>
          <p:cNvSpPr txBox="1"/>
          <p:nvPr/>
        </p:nvSpPr>
        <p:spPr>
          <a:xfrm>
            <a:off x="5660268" y="323806"/>
            <a:ext cx="4409808" cy="707886"/>
          </a:xfrm>
          <a:prstGeom prst="rect">
            <a:avLst/>
          </a:prstGeom>
          <a:noFill/>
        </p:spPr>
        <p:txBody>
          <a:bodyPr wrap="square" rtlCol="0">
            <a:spAutoFit/>
          </a:bodyPr>
          <a:lstStyle/>
          <a:p>
            <a:r>
              <a:rPr lang="en-GB" sz="2000" dirty="0"/>
              <a:t>Lee las </a:t>
            </a:r>
            <a:r>
              <a:rPr lang="en-GB" sz="2000" dirty="0" err="1"/>
              <a:t>frases</a:t>
            </a:r>
            <a:r>
              <a:rPr lang="en-GB" sz="2000" dirty="0"/>
              <a:t> y </a:t>
            </a:r>
            <a:r>
              <a:rPr lang="en-GB" sz="2000" dirty="0" err="1"/>
              <a:t>mira</a:t>
            </a:r>
            <a:r>
              <a:rPr lang="en-GB" sz="2000" dirty="0"/>
              <a:t> las </a:t>
            </a:r>
            <a:r>
              <a:rPr lang="en-GB" sz="2000" dirty="0" err="1"/>
              <a:t>imágenes</a:t>
            </a:r>
            <a:r>
              <a:rPr lang="en-GB" sz="2000" dirty="0"/>
              <a:t>. </a:t>
            </a:r>
            <a:r>
              <a:rPr lang="en-GB" sz="2000" dirty="0" err="1"/>
              <a:t>Elige</a:t>
            </a:r>
            <a:r>
              <a:rPr lang="en-GB" sz="2000" dirty="0"/>
              <a:t> </a:t>
            </a:r>
            <a:r>
              <a:rPr lang="en-GB" sz="2000" dirty="0" err="1"/>
              <a:t>el</a:t>
            </a:r>
            <a:r>
              <a:rPr lang="en-GB" sz="2000" dirty="0"/>
              <a:t> verbo </a:t>
            </a:r>
            <a:r>
              <a:rPr lang="en-GB" sz="2000" dirty="0" err="1"/>
              <a:t>correcto</a:t>
            </a:r>
            <a:r>
              <a:rPr lang="en-GB" sz="2000" dirty="0"/>
              <a:t>.</a:t>
            </a:r>
          </a:p>
        </p:txBody>
      </p:sp>
      <p:pic>
        <p:nvPicPr>
          <p:cNvPr id="32" name="Google Shape;960;p34">
            <a:extLst>
              <a:ext uri="{FF2B5EF4-FFF2-40B4-BE49-F238E27FC236}">
                <a16:creationId xmlns:a16="http://schemas.microsoft.com/office/drawing/2014/main" id="{4914C0E5-E977-9049-B3D4-7C46E2B688FF}"/>
              </a:ext>
            </a:extLst>
          </p:cNvPr>
          <p:cNvPicPr preferRelativeResize="0"/>
          <p:nvPr/>
        </p:nvPicPr>
        <p:blipFill rotWithShape="1">
          <a:blip r:embed="rId4">
            <a:alphaModFix/>
          </a:blip>
          <a:srcRect l="24019" r="52660"/>
          <a:stretch/>
        </p:blipFill>
        <p:spPr>
          <a:xfrm flipH="1">
            <a:off x="2938500" y="4430533"/>
            <a:ext cx="769323" cy="1759151"/>
          </a:xfrm>
          <a:prstGeom prst="rect">
            <a:avLst/>
          </a:prstGeom>
          <a:noFill/>
          <a:ln>
            <a:noFill/>
          </a:ln>
          <a:effectLst>
            <a:outerShdw blurRad="50800" dist="38100" dir="2700000" algn="tl" rotWithShape="0">
              <a:srgbClr val="000000">
                <a:alpha val="40000"/>
              </a:srgbClr>
            </a:outerShdw>
          </a:effectLst>
        </p:spPr>
      </p:pic>
      <p:pic>
        <p:nvPicPr>
          <p:cNvPr id="34" name="Google Shape;960;p34">
            <a:extLst>
              <a:ext uri="{FF2B5EF4-FFF2-40B4-BE49-F238E27FC236}">
                <a16:creationId xmlns:a16="http://schemas.microsoft.com/office/drawing/2014/main" id="{32049B3E-ADE4-3740-BD0D-84E192937A07}"/>
              </a:ext>
            </a:extLst>
          </p:cNvPr>
          <p:cNvPicPr preferRelativeResize="0"/>
          <p:nvPr/>
        </p:nvPicPr>
        <p:blipFill rotWithShape="1">
          <a:blip r:embed="rId4">
            <a:alphaModFix/>
          </a:blip>
          <a:srcRect l="53711" r="20913"/>
          <a:stretch/>
        </p:blipFill>
        <p:spPr>
          <a:xfrm>
            <a:off x="3264235" y="4448971"/>
            <a:ext cx="792832" cy="1759151"/>
          </a:xfrm>
          <a:prstGeom prst="rect">
            <a:avLst/>
          </a:prstGeom>
          <a:noFill/>
          <a:ln>
            <a:noFill/>
          </a:ln>
          <a:effectLst>
            <a:outerShdw blurRad="50800" dist="38100" dir="2700000" algn="tl" rotWithShape="0">
              <a:srgbClr val="000000">
                <a:alpha val="40000"/>
              </a:srgbClr>
            </a:outerShdw>
          </a:effectLst>
        </p:spPr>
      </p:pic>
      <p:pic>
        <p:nvPicPr>
          <p:cNvPr id="35" name="Google Shape;960;p34">
            <a:extLst>
              <a:ext uri="{FF2B5EF4-FFF2-40B4-BE49-F238E27FC236}">
                <a16:creationId xmlns:a16="http://schemas.microsoft.com/office/drawing/2014/main" id="{E652B187-7D5D-4449-BDA0-5314200F5906}"/>
              </a:ext>
            </a:extLst>
          </p:cNvPr>
          <p:cNvPicPr preferRelativeResize="0"/>
          <p:nvPr/>
        </p:nvPicPr>
        <p:blipFill rotWithShape="1">
          <a:blip r:embed="rId4">
            <a:alphaModFix/>
          </a:blip>
          <a:srcRect l="24019" r="52660"/>
          <a:stretch/>
        </p:blipFill>
        <p:spPr>
          <a:xfrm rot="306728" flipH="1">
            <a:off x="11194458" y="4529194"/>
            <a:ext cx="824189" cy="1759151"/>
          </a:xfrm>
          <a:prstGeom prst="rect">
            <a:avLst/>
          </a:prstGeom>
          <a:noFill/>
          <a:ln>
            <a:noFill/>
          </a:ln>
          <a:effectLst>
            <a:outerShdw blurRad="50800" dist="38100" dir="2700000" algn="tl" rotWithShape="0">
              <a:srgbClr val="000000">
                <a:alpha val="40000"/>
              </a:srgbClr>
            </a:outerShdw>
          </a:effectLst>
        </p:spPr>
      </p:pic>
      <p:sp>
        <p:nvSpPr>
          <p:cNvPr id="39" name="Rounded Rectangular Callout 38">
            <a:extLst>
              <a:ext uri="{FF2B5EF4-FFF2-40B4-BE49-F238E27FC236}">
                <a16:creationId xmlns:a16="http://schemas.microsoft.com/office/drawing/2014/main" id="{08C18B58-90E9-5F4A-A5B7-C5490AB97589}"/>
              </a:ext>
            </a:extLst>
          </p:cNvPr>
          <p:cNvSpPr/>
          <p:nvPr/>
        </p:nvSpPr>
        <p:spPr>
          <a:xfrm>
            <a:off x="708759" y="3926527"/>
            <a:ext cx="2586790" cy="842210"/>
          </a:xfrm>
          <a:prstGeom prst="wedgeRoundRectCallout">
            <a:avLst>
              <a:gd name="adj1" fmla="val -38098"/>
              <a:gd name="adj2" fmla="val 6940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¿Me </a:t>
            </a:r>
            <a:r>
              <a:rPr lang="en-GB" b="1" dirty="0" err="1">
                <a:solidFill>
                  <a:schemeClr val="tx1"/>
                </a:solidFill>
              </a:rPr>
              <a:t>ayudas</a:t>
            </a:r>
            <a:r>
              <a:rPr lang="en-GB" b="1" dirty="0">
                <a:solidFill>
                  <a:schemeClr val="tx1"/>
                </a:solidFill>
              </a:rPr>
              <a:t>/ </a:t>
            </a:r>
            <a:r>
              <a:rPr lang="en-GB" b="1" dirty="0" err="1">
                <a:solidFill>
                  <a:schemeClr val="tx1"/>
                </a:solidFill>
              </a:rPr>
              <a:t>ayudáis</a:t>
            </a:r>
            <a:r>
              <a:rPr lang="en-GB" b="1" dirty="0">
                <a:solidFill>
                  <a:schemeClr val="tx1"/>
                </a:solidFill>
              </a:rPr>
              <a:t> </a:t>
            </a:r>
            <a:r>
              <a:rPr lang="en-GB" dirty="0">
                <a:solidFill>
                  <a:schemeClr val="tx1"/>
                </a:solidFill>
              </a:rPr>
              <a:t>a </a:t>
            </a:r>
            <a:r>
              <a:rPr lang="en-GB" err="1">
                <a:solidFill>
                  <a:schemeClr val="tx1"/>
                </a:solidFill>
              </a:rPr>
              <a:t>llegar</a:t>
            </a:r>
            <a:r>
              <a:rPr lang="en-GB">
                <a:solidFill>
                  <a:schemeClr val="tx1"/>
                </a:solidFill>
              </a:rPr>
              <a:t> al centro de deportes?</a:t>
            </a:r>
            <a:endParaRPr lang="en-GB" dirty="0">
              <a:solidFill>
                <a:schemeClr val="tx1"/>
              </a:solidFill>
            </a:endParaRPr>
          </a:p>
        </p:txBody>
      </p:sp>
      <p:sp>
        <p:nvSpPr>
          <p:cNvPr id="40" name="Rounded Rectangular Callout 39">
            <a:extLst>
              <a:ext uri="{FF2B5EF4-FFF2-40B4-BE49-F238E27FC236}">
                <a16:creationId xmlns:a16="http://schemas.microsoft.com/office/drawing/2014/main" id="{27294A10-E970-7D4F-91B0-5C059D648B81}"/>
              </a:ext>
            </a:extLst>
          </p:cNvPr>
          <p:cNvSpPr/>
          <p:nvPr/>
        </p:nvSpPr>
        <p:spPr>
          <a:xfrm>
            <a:off x="4841090" y="3929541"/>
            <a:ext cx="2823639" cy="842210"/>
          </a:xfrm>
          <a:prstGeom prst="wedgeRoundRectCallout">
            <a:avLst>
              <a:gd name="adj1" fmla="val -39247"/>
              <a:gd name="adj2" fmla="val 7083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 </a:t>
            </a:r>
            <a:r>
              <a:rPr lang="en-GB" dirty="0" err="1">
                <a:solidFill>
                  <a:schemeClr val="tx1"/>
                </a:solidFill>
              </a:rPr>
              <a:t>veces</a:t>
            </a:r>
            <a:r>
              <a:rPr lang="en-GB" dirty="0">
                <a:solidFill>
                  <a:schemeClr val="tx1"/>
                </a:solidFill>
              </a:rPr>
              <a:t> </a:t>
            </a:r>
            <a:r>
              <a:rPr lang="en-GB" b="1" dirty="0" err="1">
                <a:solidFill>
                  <a:schemeClr val="tx1"/>
                </a:solidFill>
              </a:rPr>
              <a:t>peleáis</a:t>
            </a:r>
            <a:r>
              <a:rPr lang="en-GB" b="1" dirty="0">
                <a:solidFill>
                  <a:schemeClr val="tx1"/>
                </a:solidFill>
              </a:rPr>
              <a:t> / </a:t>
            </a:r>
            <a:r>
              <a:rPr lang="en-GB" b="1" dirty="0" err="1">
                <a:solidFill>
                  <a:schemeClr val="tx1"/>
                </a:solidFill>
              </a:rPr>
              <a:t>peleas</a:t>
            </a:r>
            <a:r>
              <a:rPr lang="en-GB" b="1" dirty="0">
                <a:solidFill>
                  <a:schemeClr val="tx1"/>
                </a:solidFill>
              </a:rPr>
              <a:t> </a:t>
            </a:r>
            <a:r>
              <a:rPr lang="en-GB">
                <a:solidFill>
                  <a:schemeClr val="tx1"/>
                </a:solidFill>
              </a:rPr>
              <a:t>con Lucía?</a:t>
            </a:r>
            <a:endParaRPr lang="en-GB" dirty="0">
              <a:solidFill>
                <a:schemeClr val="tx1"/>
              </a:solidFill>
            </a:endParaRPr>
          </a:p>
        </p:txBody>
      </p:sp>
      <p:sp>
        <p:nvSpPr>
          <p:cNvPr id="41" name="Rounded Rectangular Callout 40">
            <a:extLst>
              <a:ext uri="{FF2B5EF4-FFF2-40B4-BE49-F238E27FC236}">
                <a16:creationId xmlns:a16="http://schemas.microsoft.com/office/drawing/2014/main" id="{C38E569A-FC61-864E-98A2-D7AB29B1B170}"/>
              </a:ext>
            </a:extLst>
          </p:cNvPr>
          <p:cNvSpPr/>
          <p:nvPr/>
        </p:nvSpPr>
        <p:spPr>
          <a:xfrm>
            <a:off x="8956864" y="3909866"/>
            <a:ext cx="3235135" cy="858871"/>
          </a:xfrm>
          <a:prstGeom prst="wedgeRoundRectCallout">
            <a:avLst>
              <a:gd name="adj1" fmla="val -39247"/>
              <a:gd name="adj2" fmla="val 70833"/>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¿Por </a:t>
            </a:r>
            <a:r>
              <a:rPr lang="en-GB" dirty="0" err="1">
                <a:solidFill>
                  <a:schemeClr val="tx1"/>
                </a:solidFill>
              </a:rPr>
              <a:t>qué</a:t>
            </a:r>
            <a:r>
              <a:rPr lang="en-GB" dirty="0">
                <a:solidFill>
                  <a:schemeClr val="tx1"/>
                </a:solidFill>
              </a:rPr>
              <a:t> no </a:t>
            </a:r>
            <a:r>
              <a:rPr lang="en-GB" dirty="0" err="1">
                <a:solidFill>
                  <a:schemeClr val="tx1"/>
                </a:solidFill>
              </a:rPr>
              <a:t>practicamos</a:t>
            </a:r>
            <a:r>
              <a:rPr lang="en-GB" dirty="0">
                <a:solidFill>
                  <a:schemeClr val="tx1"/>
                </a:solidFill>
              </a:rPr>
              <a:t> </a:t>
            </a:r>
            <a:r>
              <a:rPr lang="en-GB" dirty="0" err="1">
                <a:solidFill>
                  <a:schemeClr val="tx1"/>
                </a:solidFill>
              </a:rPr>
              <a:t>esta</a:t>
            </a:r>
            <a:r>
              <a:rPr lang="en-GB" dirty="0">
                <a:solidFill>
                  <a:schemeClr val="tx1"/>
                </a:solidFill>
              </a:rPr>
              <a:t> </a:t>
            </a:r>
            <a:r>
              <a:rPr lang="en-GB" dirty="0" err="1">
                <a:solidFill>
                  <a:schemeClr val="tx1"/>
                </a:solidFill>
              </a:rPr>
              <a:t>tarde</a:t>
            </a:r>
            <a:r>
              <a:rPr lang="en-GB" dirty="0">
                <a:solidFill>
                  <a:schemeClr val="tx1"/>
                </a:solidFill>
              </a:rPr>
              <a:t>, y </a:t>
            </a:r>
            <a:r>
              <a:rPr lang="en-GB" dirty="0" err="1">
                <a:solidFill>
                  <a:schemeClr val="tx1"/>
                </a:solidFill>
              </a:rPr>
              <a:t>así</a:t>
            </a:r>
            <a:r>
              <a:rPr lang="en-GB" b="1" dirty="0">
                <a:solidFill>
                  <a:schemeClr val="tx1"/>
                </a:solidFill>
              </a:rPr>
              <a:t> </a:t>
            </a:r>
            <a:br>
              <a:rPr lang="en-GB" b="1" dirty="0">
                <a:solidFill>
                  <a:schemeClr val="tx1"/>
                </a:solidFill>
              </a:rPr>
            </a:br>
            <a:r>
              <a:rPr lang="en-GB" b="1" dirty="0" err="1">
                <a:solidFill>
                  <a:schemeClr val="tx1"/>
                </a:solidFill>
              </a:rPr>
              <a:t>mejoras</a:t>
            </a:r>
            <a:r>
              <a:rPr lang="en-GB" b="1" dirty="0">
                <a:solidFill>
                  <a:schemeClr val="tx1"/>
                </a:solidFill>
              </a:rPr>
              <a:t> / </a:t>
            </a:r>
            <a:r>
              <a:rPr lang="en-GB" b="1" dirty="0" err="1">
                <a:solidFill>
                  <a:schemeClr val="tx1"/>
                </a:solidFill>
              </a:rPr>
              <a:t>mejoráis</a:t>
            </a:r>
            <a:r>
              <a:rPr lang="en-GB" dirty="0">
                <a:solidFill>
                  <a:schemeClr val="tx1"/>
                </a:solidFill>
              </a:rPr>
              <a:t>?</a:t>
            </a:r>
          </a:p>
        </p:txBody>
      </p:sp>
      <p:sp>
        <p:nvSpPr>
          <p:cNvPr id="42" name="Rounded Rectangular Callout 41">
            <a:extLst>
              <a:ext uri="{FF2B5EF4-FFF2-40B4-BE49-F238E27FC236}">
                <a16:creationId xmlns:a16="http://schemas.microsoft.com/office/drawing/2014/main" id="{0C8D16E2-0BC6-9B44-BF70-EDC87BB73F3E}"/>
              </a:ext>
            </a:extLst>
          </p:cNvPr>
          <p:cNvSpPr/>
          <p:nvPr/>
        </p:nvSpPr>
        <p:spPr>
          <a:xfrm>
            <a:off x="1017095" y="5243568"/>
            <a:ext cx="2064011" cy="1066110"/>
          </a:xfrm>
          <a:prstGeom prst="wedgeRoundRectCallout">
            <a:avLst>
              <a:gd name="adj1" fmla="val 46096"/>
              <a:gd name="adj2" fmla="val -6278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Sí</a:t>
            </a:r>
            <a:r>
              <a:rPr lang="en-GB" dirty="0">
                <a:solidFill>
                  <a:schemeClr val="tx1"/>
                </a:solidFill>
              </a:rPr>
              <a:t>, es </a:t>
            </a:r>
            <a:r>
              <a:rPr lang="en-GB" dirty="0" err="1">
                <a:solidFill>
                  <a:schemeClr val="tx1"/>
                </a:solidFill>
              </a:rPr>
              <a:t>fácil</a:t>
            </a:r>
            <a:r>
              <a:rPr lang="en-GB" dirty="0">
                <a:solidFill>
                  <a:schemeClr val="tx1"/>
                </a:solidFill>
              </a:rPr>
              <a:t>.  </a:t>
            </a:r>
            <a:r>
              <a:rPr lang="en-GB" dirty="0" err="1">
                <a:solidFill>
                  <a:schemeClr val="tx1"/>
                </a:solidFill>
              </a:rPr>
              <a:t>Debes</a:t>
            </a:r>
            <a:r>
              <a:rPr lang="en-GB" dirty="0">
                <a:solidFill>
                  <a:schemeClr val="tx1"/>
                </a:solidFill>
              </a:rPr>
              <a:t> </a:t>
            </a:r>
            <a:r>
              <a:rPr lang="en-GB" dirty="0" err="1">
                <a:solidFill>
                  <a:schemeClr val="tx1"/>
                </a:solidFill>
              </a:rPr>
              <a:t>cruzar</a:t>
            </a:r>
            <a:r>
              <a:rPr lang="en-GB" dirty="0">
                <a:solidFill>
                  <a:schemeClr val="tx1"/>
                </a:solidFill>
              </a:rPr>
              <a:t> el </a:t>
            </a:r>
            <a:r>
              <a:rPr lang="en-GB" dirty="0" err="1">
                <a:solidFill>
                  <a:schemeClr val="tx1"/>
                </a:solidFill>
              </a:rPr>
              <a:t>parque</a:t>
            </a:r>
            <a:r>
              <a:rPr lang="en-GB" dirty="0">
                <a:solidFill>
                  <a:schemeClr val="tx1"/>
                </a:solidFill>
              </a:rPr>
              <a:t> y </a:t>
            </a:r>
            <a:r>
              <a:rPr lang="en-GB" dirty="0" err="1">
                <a:solidFill>
                  <a:schemeClr val="tx1"/>
                </a:solidFill>
              </a:rPr>
              <a:t>está</a:t>
            </a:r>
            <a:r>
              <a:rPr lang="en-GB" dirty="0">
                <a:solidFill>
                  <a:schemeClr val="tx1"/>
                </a:solidFill>
              </a:rPr>
              <a:t> a la </a:t>
            </a:r>
            <a:r>
              <a:rPr lang="en-GB" dirty="0" err="1">
                <a:solidFill>
                  <a:schemeClr val="tx1"/>
                </a:solidFill>
              </a:rPr>
              <a:t>derecha</a:t>
            </a:r>
            <a:r>
              <a:rPr lang="en-GB" dirty="0">
                <a:solidFill>
                  <a:schemeClr val="tx1"/>
                </a:solidFill>
              </a:rPr>
              <a:t>.</a:t>
            </a:r>
          </a:p>
        </p:txBody>
      </p:sp>
      <p:sp>
        <p:nvSpPr>
          <p:cNvPr id="43" name="Rounded Rectangular Callout 42">
            <a:extLst>
              <a:ext uri="{FF2B5EF4-FFF2-40B4-BE49-F238E27FC236}">
                <a16:creationId xmlns:a16="http://schemas.microsoft.com/office/drawing/2014/main" id="{BD823A08-D434-6F40-AB33-28ABACE548F6}"/>
              </a:ext>
            </a:extLst>
          </p:cNvPr>
          <p:cNvSpPr/>
          <p:nvPr/>
        </p:nvSpPr>
        <p:spPr>
          <a:xfrm>
            <a:off x="9016704" y="5279540"/>
            <a:ext cx="2047283" cy="792230"/>
          </a:xfrm>
          <a:prstGeom prst="wedgeRoundRectCallout">
            <a:avLst>
              <a:gd name="adj1" fmla="val 38927"/>
              <a:gd name="adj2" fmla="val -7415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Vale, </a:t>
            </a:r>
            <a:r>
              <a:rPr lang="en-GB" dirty="0" err="1">
                <a:solidFill>
                  <a:schemeClr val="tx1"/>
                </a:solidFill>
              </a:rPr>
              <a:t>pero</a:t>
            </a:r>
            <a:r>
              <a:rPr lang="en-GB" dirty="0">
                <a:solidFill>
                  <a:schemeClr val="tx1"/>
                </a:solidFill>
              </a:rPr>
              <a:t> no </a:t>
            </a:r>
            <a:r>
              <a:rPr lang="en-GB" dirty="0" err="1">
                <a:solidFill>
                  <a:schemeClr val="tx1"/>
                </a:solidFill>
              </a:rPr>
              <a:t>sé</a:t>
            </a:r>
            <a:r>
              <a:rPr lang="en-GB" dirty="0">
                <a:solidFill>
                  <a:schemeClr val="tx1"/>
                </a:solidFill>
              </a:rPr>
              <a:t> </a:t>
            </a:r>
            <a:r>
              <a:rPr lang="en-GB" dirty="0" err="1">
                <a:solidFill>
                  <a:schemeClr val="tx1"/>
                </a:solidFill>
              </a:rPr>
              <a:t>dónde</a:t>
            </a:r>
            <a:r>
              <a:rPr lang="en-GB" dirty="0">
                <a:solidFill>
                  <a:schemeClr val="tx1"/>
                </a:solidFill>
              </a:rPr>
              <a:t> </a:t>
            </a:r>
            <a:r>
              <a:rPr lang="en-GB" dirty="0" err="1">
                <a:solidFill>
                  <a:schemeClr val="tx1"/>
                </a:solidFill>
              </a:rPr>
              <a:t>está</a:t>
            </a:r>
            <a:r>
              <a:rPr lang="en-GB" dirty="0">
                <a:solidFill>
                  <a:schemeClr val="tx1"/>
                </a:solidFill>
              </a:rPr>
              <a:t> la pelota.</a:t>
            </a:r>
          </a:p>
        </p:txBody>
      </p:sp>
      <p:sp>
        <p:nvSpPr>
          <p:cNvPr id="44" name="Rounded Rectangular Callout 43">
            <a:extLst>
              <a:ext uri="{FF2B5EF4-FFF2-40B4-BE49-F238E27FC236}">
                <a16:creationId xmlns:a16="http://schemas.microsoft.com/office/drawing/2014/main" id="{5CE08581-152A-DB40-BE57-3D1C09041341}"/>
              </a:ext>
            </a:extLst>
          </p:cNvPr>
          <p:cNvSpPr/>
          <p:nvPr/>
        </p:nvSpPr>
        <p:spPr>
          <a:xfrm>
            <a:off x="5497833" y="5184804"/>
            <a:ext cx="2047283" cy="792230"/>
          </a:xfrm>
          <a:prstGeom prst="wedgeRoundRectCallout">
            <a:avLst>
              <a:gd name="adj1" fmla="val 43952"/>
              <a:gd name="adj2" fmla="val -74155"/>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t>
            </a:r>
            <a:r>
              <a:rPr lang="en-GB" dirty="0" err="1">
                <a:solidFill>
                  <a:schemeClr val="tx1"/>
                </a:solidFill>
              </a:rPr>
              <a:t>Sí</a:t>
            </a:r>
            <a:r>
              <a:rPr lang="en-GB" dirty="0">
                <a:solidFill>
                  <a:schemeClr val="tx1"/>
                </a:solidFill>
              </a:rPr>
              <a:t>! </a:t>
            </a:r>
            <a:r>
              <a:rPr lang="en-GB" err="1">
                <a:solidFill>
                  <a:schemeClr val="tx1"/>
                </a:solidFill>
              </a:rPr>
              <a:t>Varias</a:t>
            </a:r>
            <a:r>
              <a:rPr lang="en-GB">
                <a:solidFill>
                  <a:schemeClr val="tx1"/>
                </a:solidFill>
              </a:rPr>
              <a:t> veces* </a:t>
            </a:r>
            <a:r>
              <a:rPr lang="en-GB" dirty="0">
                <a:solidFill>
                  <a:schemeClr val="tx1"/>
                </a:solidFill>
              </a:rPr>
              <a:t>al día.</a:t>
            </a:r>
          </a:p>
        </p:txBody>
      </p:sp>
      <p:pic>
        <p:nvPicPr>
          <p:cNvPr id="48" name="Picture 47">
            <a:extLst>
              <a:ext uri="{FF2B5EF4-FFF2-40B4-BE49-F238E27FC236}">
                <a16:creationId xmlns:a16="http://schemas.microsoft.com/office/drawing/2014/main" id="{61B6758E-8981-B14E-BCF7-F64EDC0191B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816" r="49940"/>
          <a:stretch/>
        </p:blipFill>
        <p:spPr>
          <a:xfrm>
            <a:off x="355659" y="4567045"/>
            <a:ext cx="792831" cy="1754521"/>
          </a:xfrm>
          <a:prstGeom prst="rect">
            <a:avLst/>
          </a:prstGeom>
        </p:spPr>
      </p:pic>
      <p:pic>
        <p:nvPicPr>
          <p:cNvPr id="49" name="Google Shape;960;p34">
            <a:extLst>
              <a:ext uri="{FF2B5EF4-FFF2-40B4-BE49-F238E27FC236}">
                <a16:creationId xmlns:a16="http://schemas.microsoft.com/office/drawing/2014/main" id="{F7514771-7D8A-FF46-B5EB-4FA8A2E00CE4}"/>
              </a:ext>
            </a:extLst>
          </p:cNvPr>
          <p:cNvPicPr preferRelativeResize="0"/>
          <p:nvPr/>
        </p:nvPicPr>
        <p:blipFill rotWithShape="1">
          <a:blip r:embed="rId4">
            <a:alphaModFix/>
          </a:blip>
          <a:srcRect l="24019" r="52660"/>
          <a:stretch/>
        </p:blipFill>
        <p:spPr>
          <a:xfrm>
            <a:off x="4443332" y="4520731"/>
            <a:ext cx="836688" cy="1759151"/>
          </a:xfrm>
          <a:prstGeom prst="rect">
            <a:avLst/>
          </a:prstGeom>
          <a:noFill/>
          <a:ln>
            <a:noFill/>
          </a:ln>
          <a:effectLst>
            <a:outerShdw blurRad="50800" dist="38100" dir="2700000" algn="tl" rotWithShape="0">
              <a:srgbClr val="000000">
                <a:alpha val="40000"/>
              </a:srgbClr>
            </a:outerShdw>
          </a:effectLst>
        </p:spPr>
      </p:pic>
      <p:pic>
        <p:nvPicPr>
          <p:cNvPr id="51" name="Picture 50">
            <a:extLst>
              <a:ext uri="{FF2B5EF4-FFF2-40B4-BE49-F238E27FC236}">
                <a16:creationId xmlns:a16="http://schemas.microsoft.com/office/drawing/2014/main" id="{15B850AB-EBB8-DD40-AFD6-90A4D703DF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3816" r="49940"/>
          <a:stretch/>
        </p:blipFill>
        <p:spPr>
          <a:xfrm>
            <a:off x="8426451" y="4575750"/>
            <a:ext cx="792831" cy="1754521"/>
          </a:xfrm>
          <a:prstGeom prst="rect">
            <a:avLst/>
          </a:prstGeom>
        </p:spPr>
      </p:pic>
      <p:pic>
        <p:nvPicPr>
          <p:cNvPr id="52" name="Content Placeholder 5"/>
          <p:cNvPicPr>
            <a:picLocks noChangeAspect="1"/>
          </p:cNvPicPr>
          <p:nvPr/>
        </p:nvPicPr>
        <p:blipFill rotWithShape="1">
          <a:blip r:embed="rId3" cstate="print">
            <a:extLst>
              <a:ext uri="{28A0092B-C50C-407E-A947-70E740481C1C}">
                <a14:useLocalDpi xmlns:a14="http://schemas.microsoft.com/office/drawing/2010/main" val="0"/>
              </a:ext>
            </a:extLst>
          </a:blip>
          <a:srcRect l="47027" r="25886"/>
          <a:stretch/>
        </p:blipFill>
        <p:spPr>
          <a:xfrm flipH="1">
            <a:off x="4010472" y="4645204"/>
            <a:ext cx="836688" cy="1748985"/>
          </a:xfrm>
          <a:prstGeom prst="rect">
            <a:avLst/>
          </a:prstGeom>
        </p:spPr>
      </p:pic>
      <p:sp>
        <p:nvSpPr>
          <p:cNvPr id="3" name="Rectangle 2"/>
          <p:cNvSpPr/>
          <p:nvPr/>
        </p:nvSpPr>
        <p:spPr>
          <a:xfrm>
            <a:off x="5306774" y="5990920"/>
            <a:ext cx="3220455" cy="369332"/>
          </a:xfrm>
          <a:prstGeom prst="rect">
            <a:avLst/>
          </a:prstGeom>
        </p:spPr>
        <p:txBody>
          <a:bodyPr wrap="square">
            <a:spAutoFit/>
          </a:bodyPr>
          <a:lstStyle/>
          <a:p>
            <a:r>
              <a:rPr lang="en-GB" dirty="0"/>
              <a:t>*la </a:t>
            </a:r>
            <a:r>
              <a:rPr lang="en-GB" dirty="0" err="1"/>
              <a:t>vez</a:t>
            </a:r>
            <a:r>
              <a:rPr lang="en-GB" dirty="0"/>
              <a:t> = time (occasion)</a:t>
            </a:r>
          </a:p>
        </p:txBody>
      </p:sp>
      <p:pic>
        <p:nvPicPr>
          <p:cNvPr id="53" name="Picture 16">
            <a:extLst>
              <a:ext uri="{FF2B5EF4-FFF2-40B4-BE49-F238E27FC236}">
                <a16:creationId xmlns:a16="http://schemas.microsoft.com/office/drawing/2014/main" id="{67A8B9B0-4843-1F49-8F1D-6B1433C5117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816" r="49940"/>
          <a:stretch/>
        </p:blipFill>
        <p:spPr>
          <a:xfrm flipH="1">
            <a:off x="7519647" y="4430533"/>
            <a:ext cx="842219" cy="1754521"/>
          </a:xfrm>
          <a:prstGeom prst="rect">
            <a:avLst/>
          </a:prstGeom>
        </p:spPr>
      </p:pic>
      <p:sp>
        <p:nvSpPr>
          <p:cNvPr id="4" name="Rectangle: Rounded Corners 3">
            <a:extLst>
              <a:ext uri="{FF2B5EF4-FFF2-40B4-BE49-F238E27FC236}">
                <a16:creationId xmlns:a16="http://schemas.microsoft.com/office/drawing/2014/main" id="{6535AF26-512D-4F16-AA99-BB788BC5200C}"/>
              </a:ext>
            </a:extLst>
          </p:cNvPr>
          <p:cNvSpPr/>
          <p:nvPr/>
        </p:nvSpPr>
        <p:spPr>
          <a:xfrm>
            <a:off x="1088134" y="1468323"/>
            <a:ext cx="1019523" cy="29377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0" name="Rectangle: Rounded Corners 49">
            <a:extLst>
              <a:ext uri="{FF2B5EF4-FFF2-40B4-BE49-F238E27FC236}">
                <a16:creationId xmlns:a16="http://schemas.microsoft.com/office/drawing/2014/main" id="{C9BD3831-2F22-4A86-87B4-F0C0F9F5866F}"/>
              </a:ext>
            </a:extLst>
          </p:cNvPr>
          <p:cNvSpPr/>
          <p:nvPr/>
        </p:nvSpPr>
        <p:spPr>
          <a:xfrm>
            <a:off x="6120874" y="1779244"/>
            <a:ext cx="1264569" cy="27303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4" name="Rectangle: Rounded Corners 53">
            <a:extLst>
              <a:ext uri="{FF2B5EF4-FFF2-40B4-BE49-F238E27FC236}">
                <a16:creationId xmlns:a16="http://schemas.microsoft.com/office/drawing/2014/main" id="{25BC076A-3542-43E4-A9A4-758E17263345}"/>
              </a:ext>
            </a:extLst>
          </p:cNvPr>
          <p:cNvSpPr/>
          <p:nvPr/>
        </p:nvSpPr>
        <p:spPr>
          <a:xfrm>
            <a:off x="9979009" y="1468323"/>
            <a:ext cx="1019523" cy="29377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5" name="Rectangle: Rounded Corners 54">
            <a:extLst>
              <a:ext uri="{FF2B5EF4-FFF2-40B4-BE49-F238E27FC236}">
                <a16:creationId xmlns:a16="http://schemas.microsoft.com/office/drawing/2014/main" id="{964D9961-82E6-4C49-84BC-E533FEDA4F9A}"/>
              </a:ext>
            </a:extLst>
          </p:cNvPr>
          <p:cNvSpPr/>
          <p:nvPr/>
        </p:nvSpPr>
        <p:spPr>
          <a:xfrm>
            <a:off x="1811209" y="3940163"/>
            <a:ext cx="1019523" cy="29377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6" name="Rectangle: Rounded Corners 55">
            <a:extLst>
              <a:ext uri="{FF2B5EF4-FFF2-40B4-BE49-F238E27FC236}">
                <a16:creationId xmlns:a16="http://schemas.microsoft.com/office/drawing/2014/main" id="{FB313EEC-A8B1-4C84-8497-47684425D95F}"/>
              </a:ext>
            </a:extLst>
          </p:cNvPr>
          <p:cNvSpPr/>
          <p:nvPr/>
        </p:nvSpPr>
        <p:spPr>
          <a:xfrm>
            <a:off x="6252909" y="4087051"/>
            <a:ext cx="1019523" cy="293776"/>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7" name="Rectangle: Rounded Corners 56">
            <a:extLst>
              <a:ext uri="{FF2B5EF4-FFF2-40B4-BE49-F238E27FC236}">
                <a16:creationId xmlns:a16="http://schemas.microsoft.com/office/drawing/2014/main" id="{83DA2C34-53DB-45EC-8061-8F7C4513C256}"/>
              </a:ext>
            </a:extLst>
          </p:cNvPr>
          <p:cNvSpPr/>
          <p:nvPr/>
        </p:nvSpPr>
        <p:spPr>
          <a:xfrm>
            <a:off x="10431573" y="4466353"/>
            <a:ext cx="1130542" cy="302383"/>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15600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0" grpId="0" animBg="1"/>
      <p:bldP spid="54" grpId="0" animBg="1"/>
      <p:bldP spid="55" grpId="0" animBg="1"/>
      <p:bldP spid="56" grpId="0" animBg="1"/>
      <p:bldP spid="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7" name="Google Shape;897;p32"/>
          <p:cNvSpPr txBox="1"/>
          <p:nvPr/>
        </p:nvSpPr>
        <p:spPr>
          <a:xfrm>
            <a:off x="526402" y="1284094"/>
            <a:ext cx="9893300"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effectLst/>
                <a:uLnTx/>
                <a:uFillTx/>
                <a:latin typeface="Century Gothic"/>
                <a:ea typeface="Century Gothic"/>
                <a:cs typeface="Century Gothic"/>
                <a:sym typeface="Century Gothic"/>
              </a:rPr>
              <a:t>Remember that to ask a yes/no question in Spanish, you use the same verb, but with raised intonation. </a:t>
            </a:r>
            <a:endParaRPr kumimoji="0" sz="1400" b="0" i="0" u="none" strike="noStrike" kern="0" cap="none" spc="0" normalizeH="0" baseline="0" noProof="0" dirty="0">
              <a:ln>
                <a:noFill/>
              </a:ln>
              <a:effectLst/>
              <a:uLnTx/>
              <a:uFillTx/>
              <a:latin typeface="Arial"/>
              <a:cs typeface="Arial"/>
              <a:sym typeface="Arial"/>
            </a:endParaRPr>
          </a:p>
        </p:txBody>
      </p:sp>
      <p:sp>
        <p:nvSpPr>
          <p:cNvPr id="898" name="Google Shape;898;p32">
            <a:hlinkClick r:id="" action="ppaction://noaction">
              <a:snd r:embed="rId3" name="Graba%CC%81is el partido.wav"/>
            </a:hlinkClick>
          </p:cNvPr>
          <p:cNvSpPr/>
          <p:nvPr/>
        </p:nvSpPr>
        <p:spPr>
          <a:xfrm>
            <a:off x="515762" y="324511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32">
            <a:hlinkClick r:id="" action="ppaction://noaction">
              <a:snd r:embed="rId4" name="graba%CC%81is el partido_.wav"/>
            </a:hlinkClick>
          </p:cNvPr>
          <p:cNvSpPr/>
          <p:nvPr/>
        </p:nvSpPr>
        <p:spPr>
          <a:xfrm>
            <a:off x="515761" y="397861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tx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32"/>
          <p:cNvSpPr txBox="1"/>
          <p:nvPr/>
        </p:nvSpPr>
        <p:spPr>
          <a:xfrm>
            <a:off x="1152878" y="3234217"/>
            <a:ext cx="4654804"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effectLst/>
                <a:uLnTx/>
                <a:uFillTx/>
                <a:latin typeface="Century Gothic"/>
                <a:ea typeface="Century Gothic"/>
                <a:cs typeface="Century Gothic"/>
                <a:sym typeface="Century Gothic"/>
              </a:rPr>
              <a:t>Grabáis el partido. </a:t>
            </a:r>
            <a:endParaRPr kumimoji="0" sz="1400" b="0" i="0" u="none" strike="noStrike" kern="0" cap="none" spc="0" normalizeH="0" baseline="0" noProof="0">
              <a:ln>
                <a:noFill/>
              </a:ln>
              <a:effectLst/>
              <a:uLnTx/>
              <a:uFillTx/>
              <a:latin typeface="Arial"/>
              <a:cs typeface="Arial"/>
              <a:sym typeface="Arial"/>
            </a:endParaRPr>
          </a:p>
        </p:txBody>
      </p:sp>
      <p:sp>
        <p:nvSpPr>
          <p:cNvPr id="901" name="Google Shape;901;p32"/>
          <p:cNvSpPr txBox="1"/>
          <p:nvPr/>
        </p:nvSpPr>
        <p:spPr>
          <a:xfrm>
            <a:off x="1101371" y="3978617"/>
            <a:ext cx="4343400" cy="461665"/>
          </a:xfrm>
          <a:prstGeom prst="rect">
            <a:avLst/>
          </a:prstGeom>
          <a:noFill/>
          <a:ln>
            <a:noFill/>
          </a:ln>
        </p:spPr>
        <p:txBody>
          <a:bodyPr spcFirstLastPara="1" wrap="square" lIns="91425" tIns="45700" rIns="91425" bIns="45700" anchor="t" anchorCtr="0">
            <a:spAutoFit/>
          </a:bodyPr>
          <a:lstStyle/>
          <a:p>
            <a:pPr lvl="0">
              <a:buClr>
                <a:srgbClr val="000000"/>
              </a:buClr>
            </a:pPr>
            <a:r>
              <a:rPr kumimoji="0" lang="en-GB" sz="2400" b="1" i="0" u="none" strike="noStrike" kern="0" cap="none" spc="0" normalizeH="0" baseline="0" noProof="0">
                <a:ln>
                  <a:noFill/>
                </a:ln>
                <a:effectLst/>
                <a:uLnTx/>
                <a:uFillTx/>
                <a:latin typeface="Century Gothic"/>
                <a:ea typeface="Century Gothic"/>
                <a:cs typeface="Century Gothic"/>
                <a:sym typeface="Century Gothic"/>
              </a:rPr>
              <a:t>¿</a:t>
            </a:r>
            <a:r>
              <a:rPr lang="en-GB" sz="2400" kern="0">
                <a:latin typeface="Century Gothic"/>
                <a:ea typeface="Century Gothic"/>
                <a:cs typeface="Century Gothic"/>
                <a:sym typeface="Century Gothic"/>
              </a:rPr>
              <a:t>Grabáis el partido</a:t>
            </a:r>
            <a:r>
              <a:rPr kumimoji="0" lang="en-GB" sz="2400" b="1" i="0" u="none" strike="noStrike" kern="0" cap="none" spc="0" normalizeH="0" baseline="0" noProof="0">
                <a:ln>
                  <a:noFill/>
                </a:ln>
                <a:effectLst/>
                <a:uLnTx/>
                <a:uFillTx/>
                <a:latin typeface="Century Gothic"/>
                <a:ea typeface="Century Gothic"/>
                <a:cs typeface="Century Gothic"/>
                <a:sym typeface="Century Gothic"/>
              </a:rPr>
              <a:t>? </a:t>
            </a:r>
            <a:endParaRPr kumimoji="0" sz="1400" b="0" i="0" u="none" strike="noStrike" kern="0" cap="none" spc="0" normalizeH="0" baseline="0" noProof="0">
              <a:ln>
                <a:noFill/>
              </a:ln>
              <a:effectLst/>
              <a:uLnTx/>
              <a:uFillTx/>
              <a:latin typeface="Arial"/>
              <a:cs typeface="Arial"/>
              <a:sym typeface="Arial"/>
            </a:endParaRPr>
          </a:p>
        </p:txBody>
      </p:sp>
      <p:sp>
        <p:nvSpPr>
          <p:cNvPr id="902" name="Google Shape;902;p32"/>
          <p:cNvSpPr txBox="1"/>
          <p:nvPr/>
        </p:nvSpPr>
        <p:spPr>
          <a:xfrm>
            <a:off x="5919611" y="3198167"/>
            <a:ext cx="434340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a:latin typeface="Century Gothic"/>
                <a:ea typeface="Century Gothic"/>
                <a:cs typeface="Century Gothic"/>
                <a:sym typeface="Century Gothic"/>
              </a:rPr>
              <a:t>You record the match</a:t>
            </a:r>
            <a:r>
              <a:rPr kumimoji="0" lang="en-GB" sz="2400" b="0" i="0" u="none" strike="noStrike" kern="0" cap="none" spc="0" normalizeH="0" baseline="0" noProof="0">
                <a:ln>
                  <a:noFill/>
                </a:ln>
                <a:effectLst/>
                <a:uLnTx/>
                <a:uFillTx/>
                <a:latin typeface="Century Gothic"/>
                <a:ea typeface="Century Gothic"/>
                <a:cs typeface="Century Gothic"/>
                <a:sym typeface="Century Gothic"/>
              </a:rPr>
              <a:t>.</a:t>
            </a:r>
            <a:endParaRPr kumimoji="0" sz="1400" b="0" i="0" u="none" strike="noStrike" kern="0" cap="none" spc="0" normalizeH="0" baseline="0" noProof="0">
              <a:ln>
                <a:noFill/>
              </a:ln>
              <a:effectLst/>
              <a:uLnTx/>
              <a:uFillTx/>
              <a:latin typeface="Arial"/>
              <a:cs typeface="Arial"/>
              <a:sym typeface="Arial"/>
            </a:endParaRPr>
          </a:p>
        </p:txBody>
      </p:sp>
      <p:sp>
        <p:nvSpPr>
          <p:cNvPr id="903" name="Google Shape;903;p32"/>
          <p:cNvSpPr txBox="1"/>
          <p:nvPr/>
        </p:nvSpPr>
        <p:spPr>
          <a:xfrm>
            <a:off x="5919611" y="3978617"/>
            <a:ext cx="4343400"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effectLst/>
                <a:uLnTx/>
                <a:uFillTx/>
                <a:latin typeface="Century Gothic"/>
                <a:ea typeface="Century Gothic"/>
                <a:cs typeface="Century Gothic"/>
                <a:sym typeface="Century Gothic"/>
              </a:rPr>
              <a:t>Do you record the match?</a:t>
            </a:r>
            <a:endParaRPr kumimoji="0" sz="1400" b="0" i="0" u="none" strike="noStrike" kern="0" cap="none" spc="0" normalizeH="0" baseline="0" noProof="0">
              <a:ln>
                <a:noFill/>
              </a:ln>
              <a:effectLst/>
              <a:uLnTx/>
              <a:uFillTx/>
              <a:latin typeface="Arial"/>
              <a:cs typeface="Arial"/>
              <a:sym typeface="Arial"/>
            </a:endParaRPr>
          </a:p>
        </p:txBody>
      </p:sp>
      <p:sp>
        <p:nvSpPr>
          <p:cNvPr id="904" name="Google Shape;904;p32"/>
          <p:cNvSpPr/>
          <p:nvPr/>
        </p:nvSpPr>
        <p:spPr>
          <a:xfrm>
            <a:off x="5807682" y="3919184"/>
            <a:ext cx="1405918" cy="499300"/>
          </a:xfrm>
          <a:prstGeom prst="ellipse">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05" name="Google Shape;905;p32"/>
          <p:cNvSpPr/>
          <p:nvPr/>
        </p:nvSpPr>
        <p:spPr>
          <a:xfrm>
            <a:off x="2774981" y="4973649"/>
            <a:ext cx="3349579" cy="952501"/>
          </a:xfrm>
          <a:prstGeom prst="wedgeRoundRectCallout">
            <a:avLst>
              <a:gd name="adj1" fmla="val 41248"/>
              <a:gd name="adj2" fmla="val -109370"/>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Notice how in English we use the verb ‘</a:t>
            </a: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do</a:t>
            </a:r>
            <a:r>
              <a:rPr kumimoji="0" lang="en-GB"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to ask these questions.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3" name="Google Shape;903;p32"/>
          <p:cNvSpPr txBox="1"/>
          <p:nvPr/>
        </p:nvSpPr>
        <p:spPr>
          <a:xfrm>
            <a:off x="5919610" y="4420818"/>
            <a:ext cx="611222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a:ln>
                  <a:noFill/>
                </a:ln>
                <a:effectLst/>
                <a:uLnTx/>
                <a:uFillTx/>
                <a:latin typeface="Century Gothic"/>
                <a:ea typeface="Century Gothic"/>
                <a:cs typeface="Century Gothic"/>
                <a:sym typeface="Century Gothic"/>
              </a:rPr>
              <a:t>Are you recording the match?</a:t>
            </a:r>
            <a:endParaRPr kumimoji="0" sz="1400" b="0" i="0" u="none" strike="noStrike" kern="0" cap="none" spc="0" normalizeH="0" baseline="0" noProof="0">
              <a:ln>
                <a:noFill/>
              </a:ln>
              <a:effectLst/>
              <a:uLnTx/>
              <a:uFillTx/>
              <a:latin typeface="Arial"/>
              <a:cs typeface="Arial"/>
              <a:sym typeface="Arial"/>
            </a:endParaRPr>
          </a:p>
        </p:txBody>
      </p:sp>
      <p:sp>
        <p:nvSpPr>
          <p:cNvPr id="3" name="TextBox 2">
            <a:extLst>
              <a:ext uri="{FF2B5EF4-FFF2-40B4-BE49-F238E27FC236}">
                <a16:creationId xmlns:a16="http://schemas.microsoft.com/office/drawing/2014/main" id="{98A7560C-182C-054E-9BDF-B17613221B8C}"/>
              </a:ext>
            </a:extLst>
          </p:cNvPr>
          <p:cNvSpPr txBox="1"/>
          <p:nvPr/>
        </p:nvSpPr>
        <p:spPr>
          <a:xfrm>
            <a:off x="5898776" y="-1721224"/>
            <a:ext cx="184731" cy="369332"/>
          </a:xfrm>
          <a:prstGeom prst="rect">
            <a:avLst/>
          </a:prstGeom>
          <a:noFill/>
        </p:spPr>
        <p:txBody>
          <a:bodyPr wrap="none" rtlCol="0">
            <a:spAutoFit/>
          </a:bodyPr>
          <a:lstStyle/>
          <a:p>
            <a:endParaRPr lang="en-US" dirty="0"/>
          </a:p>
        </p:txBody>
      </p:sp>
      <p:sp>
        <p:nvSpPr>
          <p:cNvPr id="2" name="Rectangle 1">
            <a:extLst>
              <a:ext uri="{FF2B5EF4-FFF2-40B4-BE49-F238E27FC236}">
                <a16:creationId xmlns:a16="http://schemas.microsoft.com/office/drawing/2014/main" id="{EAE92057-67DC-4922-A0FC-AA21336CB5E2}"/>
              </a:ext>
            </a:extLst>
          </p:cNvPr>
          <p:cNvSpPr/>
          <p:nvPr/>
        </p:nvSpPr>
        <p:spPr>
          <a:xfrm>
            <a:off x="526402" y="2338238"/>
            <a:ext cx="3267241" cy="461665"/>
          </a:xfrm>
          <a:prstGeom prst="rect">
            <a:avLst/>
          </a:prstGeom>
        </p:spPr>
        <p:txBody>
          <a:bodyPr wrap="none">
            <a:spAutoFit/>
          </a:bodyPr>
          <a:lstStyle/>
          <a:p>
            <a:pPr lvl="0">
              <a:buClr>
                <a:srgbClr val="000000"/>
              </a:buClr>
              <a:defRPr/>
            </a:pPr>
            <a:r>
              <a:rPr lang="en-GB" sz="2400" kern="0" dirty="0">
                <a:latin typeface="Century Gothic"/>
                <a:ea typeface="Century Gothic"/>
                <a:cs typeface="Century Gothic"/>
                <a:sym typeface="Century Gothic"/>
              </a:rPr>
              <a:t>Listen and compare:</a:t>
            </a:r>
            <a:endParaRPr lang="en-GB" sz="1400" kern="0" dirty="0">
              <a:cs typeface="Arial"/>
              <a:sym typeface="Arial"/>
            </a:endParaRPr>
          </a:p>
        </p:txBody>
      </p:sp>
      <p:sp>
        <p:nvSpPr>
          <p:cNvPr id="16" name="Google Shape;905;p32">
            <a:extLst>
              <a:ext uri="{FF2B5EF4-FFF2-40B4-BE49-F238E27FC236}">
                <a16:creationId xmlns:a16="http://schemas.microsoft.com/office/drawing/2014/main" id="{F4F4F6DA-6147-41E5-9B45-93476BA369B5}"/>
              </a:ext>
            </a:extLst>
          </p:cNvPr>
          <p:cNvSpPr/>
          <p:nvPr/>
        </p:nvSpPr>
        <p:spPr>
          <a:xfrm>
            <a:off x="6833618" y="4973649"/>
            <a:ext cx="4497528" cy="725166"/>
          </a:xfrm>
          <a:prstGeom prst="wedgeRoundRectCallout">
            <a:avLst>
              <a:gd name="adj1" fmla="val -56303"/>
              <a:gd name="adj2" fmla="val -51223"/>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FFFFFF"/>
                </a:solidFill>
                <a:latin typeface="Century Gothic"/>
                <a:ea typeface="Century Gothic"/>
                <a:cs typeface="Century Gothic"/>
                <a:sym typeface="Century Gothic"/>
              </a:rPr>
              <a:t>When we use the verb ‘</a:t>
            </a:r>
            <a:r>
              <a:rPr lang="en-GB" sz="2000" b="1" kern="0" dirty="0">
                <a:solidFill>
                  <a:srgbClr val="FFFFFF"/>
                </a:solidFill>
                <a:latin typeface="Century Gothic"/>
                <a:ea typeface="Century Gothic"/>
                <a:cs typeface="Century Gothic"/>
                <a:sym typeface="Century Gothic"/>
              </a:rPr>
              <a:t>be</a:t>
            </a:r>
            <a:r>
              <a:rPr lang="en-GB" sz="2000" kern="0" dirty="0">
                <a:solidFill>
                  <a:srgbClr val="FFFFFF"/>
                </a:solidFill>
                <a:latin typeface="Century Gothic"/>
                <a:ea typeface="Century Gothic"/>
                <a:cs typeface="Century Gothic"/>
                <a:sym typeface="Century Gothic"/>
              </a:rPr>
              <a:t>’</a:t>
            </a:r>
            <a:br>
              <a:rPr lang="en-GB" sz="2000" kern="0" dirty="0">
                <a:solidFill>
                  <a:srgbClr val="FFFFFF"/>
                </a:solidFill>
                <a:latin typeface="Century Gothic"/>
                <a:ea typeface="Century Gothic"/>
                <a:cs typeface="Century Gothic"/>
                <a:sym typeface="Century Gothic"/>
              </a:rPr>
            </a:br>
            <a:r>
              <a:rPr lang="en-GB" sz="2000" kern="0" dirty="0">
                <a:solidFill>
                  <a:srgbClr val="FFFFFF"/>
                </a:solidFill>
                <a:latin typeface="Century Gothic"/>
                <a:ea typeface="Century Gothic"/>
                <a:cs typeface="Century Gothic"/>
                <a:sym typeface="Century Gothic"/>
              </a:rPr>
              <a:t>(is, are)</a:t>
            </a:r>
            <a:r>
              <a:rPr kumimoji="0" lang="en-GB" sz="20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the word order is reversed.</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Google Shape;904;p32">
            <a:extLst>
              <a:ext uri="{FF2B5EF4-FFF2-40B4-BE49-F238E27FC236}">
                <a16:creationId xmlns:a16="http://schemas.microsoft.com/office/drawing/2014/main" id="{6F8C1508-19BF-46FE-AD48-F193E4632D6A}"/>
              </a:ext>
            </a:extLst>
          </p:cNvPr>
          <p:cNvSpPr/>
          <p:nvPr/>
        </p:nvSpPr>
        <p:spPr>
          <a:xfrm>
            <a:off x="5807682" y="4474851"/>
            <a:ext cx="1405918" cy="423869"/>
          </a:xfrm>
          <a:prstGeom prst="ellipse">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24" name="Title 1">
            <a:extLst>
              <a:ext uri="{FF2B5EF4-FFF2-40B4-BE49-F238E27FC236}">
                <a16:creationId xmlns:a16="http://schemas.microsoft.com/office/drawing/2014/main" id="{5C3070D5-9C0E-4489-9E43-6F7398BB3114}"/>
              </a:ext>
            </a:extLst>
          </p:cNvPr>
          <p:cNvSpPr txBox="1">
            <a:spLocks/>
          </p:cNvSpPr>
          <p:nvPr/>
        </p:nvSpPr>
        <p:spPr>
          <a:xfrm>
            <a:off x="0" y="213557"/>
            <a:ext cx="4930346" cy="647577"/>
          </a:xfrm>
          <a:prstGeom prst="rect">
            <a:avLst/>
          </a:prstGeom>
          <a:blipFill>
            <a:blip r:embed="rId5">
              <a:extLst>
                <a:ext uri="{28A0092B-C50C-407E-A947-70E740481C1C}">
                  <a14:useLocalDpi xmlns:a14="http://schemas.microsoft.com/office/drawing/2010/main" val="0"/>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sz="2800" b="1" dirty="0">
                <a:solidFill>
                  <a:schemeClr val="lt1"/>
                </a:solidFill>
              </a:rPr>
              <a:t>Question intonation</a:t>
            </a:r>
            <a:endParaRPr lang="en-GB" sz="2800" dirty="0"/>
          </a:p>
        </p:txBody>
      </p:sp>
    </p:spTree>
    <p:extLst>
      <p:ext uri="{BB962C8B-B14F-4D97-AF65-F5344CB8AC3E}">
        <p14:creationId xmlns:p14="http://schemas.microsoft.com/office/powerpoint/2010/main" val="126394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9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0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0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0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0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569</TotalTime>
  <Words>7706</Words>
  <Application>Microsoft Office PowerPoint</Application>
  <PresentationFormat>Widescreen</PresentationFormat>
  <Paragraphs>1114</Paragraphs>
  <Slides>32</Slides>
  <Notes>32</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Arial</vt:lpstr>
      <vt:lpstr>Book Antiqua</vt:lpstr>
      <vt:lpstr>Bradley Hand</vt:lpstr>
      <vt:lpstr>Calibri</vt:lpstr>
      <vt:lpstr>Century Gothic</vt:lpstr>
      <vt:lpstr>Chalkboard</vt:lpstr>
      <vt:lpstr>Comic Sans MS</vt:lpstr>
      <vt:lpstr>Cooper Black</vt:lpstr>
      <vt:lpstr>Corben</vt:lpstr>
      <vt:lpstr>Droid Sans Mono</vt:lpstr>
      <vt:lpstr>Helvetica</vt:lpstr>
      <vt:lpstr>Tw Cen MT</vt:lpstr>
      <vt:lpstr>NCELP_German_2022</vt:lpstr>
      <vt:lpstr>PowerPoint Presentation</vt:lpstr>
      <vt:lpstr>hablar</vt:lpstr>
      <vt:lpstr>Respuestas</vt:lpstr>
      <vt:lpstr>Vocabulario</vt:lpstr>
      <vt:lpstr>Vocabulario</vt:lpstr>
      <vt:lpstr>-ar verbs in 2nd person singular &amp; plural</vt:lpstr>
      <vt:lpstr>Using the verb ‘jugar’</vt:lpstr>
      <vt:lpstr>Preguntas sobre el deporte </vt:lpstr>
      <vt:lpstr>PowerPoint Presentation</vt:lpstr>
      <vt:lpstr>Preguntas sobre el deporte </vt:lpstr>
      <vt:lpstr>Lee las frases con un/a compañero/a. Toma turnos.</vt:lpstr>
      <vt:lpstr>Dos conversaciones en clase</vt:lpstr>
      <vt:lpstr>Dos conversaciones en clase</vt:lpstr>
      <vt:lpstr>Preguntas sobre el deporte</vt:lpstr>
      <vt:lpstr>Preguntas sobre el deporte</vt:lpstr>
      <vt:lpstr>Preguntas sobre el deporte</vt:lpstr>
      <vt:lpstr>PowerPoint Presentation</vt:lpstr>
      <vt:lpstr>Escucha y escribe la palabra en español y la letra de la imagen. </vt:lpstr>
      <vt:lpstr>Vocabulario</vt:lpstr>
      <vt:lpstr>Talking about body parts </vt:lpstr>
      <vt:lpstr>Estar en forma</vt:lpstr>
      <vt:lpstr>-ar verbs in 2nd person singular &amp; plural</vt:lpstr>
      <vt:lpstr>Present continuous tense</vt:lpstr>
      <vt:lpstr>Preguntas del instructor</vt:lpstr>
      <vt:lpstr>La clase de gimnasia</vt:lpstr>
      <vt:lpstr>Hablamos del deporte</vt:lpstr>
      <vt:lpstr>La clase de gimnasia</vt:lpstr>
      <vt:lpstr>hablar / escuchar</vt:lpstr>
      <vt:lpstr>hablar / escuchar</vt:lpstr>
      <vt:lpstr>hablar / escuchar</vt:lpstr>
      <vt:lpstr>hablar / escuchar</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Avery - AVY</dc:creator>
  <cp:lastModifiedBy>Rachel Hawkes</cp:lastModifiedBy>
  <cp:revision>106</cp:revision>
  <dcterms:created xsi:type="dcterms:W3CDTF">2023-10-12T08:34:16Z</dcterms:created>
  <dcterms:modified xsi:type="dcterms:W3CDTF">2024-05-08T07:33:48Z</dcterms:modified>
</cp:coreProperties>
</file>