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683" r:id="rId2"/>
    <p:sldId id="318" r:id="rId3"/>
    <p:sldId id="319" r:id="rId4"/>
    <p:sldId id="681" r:id="rId5"/>
    <p:sldId id="343" r:id="rId6"/>
    <p:sldId id="299" r:id="rId7"/>
    <p:sldId id="308" r:id="rId8"/>
    <p:sldId id="311" r:id="rId9"/>
    <p:sldId id="685" r:id="rId10"/>
    <p:sldId id="686" r:id="rId11"/>
    <p:sldId id="687" r:id="rId12"/>
    <p:sldId id="688" r:id="rId13"/>
    <p:sldId id="325" r:id="rId14"/>
    <p:sldId id="344" r:id="rId15"/>
    <p:sldId id="349" r:id="rId16"/>
    <p:sldId id="684" r:id="rId17"/>
    <p:sldId id="320" r:id="rId18"/>
    <p:sldId id="321" r:id="rId19"/>
    <p:sldId id="345" r:id="rId20"/>
    <p:sldId id="326" r:id="rId21"/>
    <p:sldId id="329" r:id="rId22"/>
    <p:sldId id="331" r:id="rId23"/>
    <p:sldId id="346" r:id="rId24"/>
    <p:sldId id="347" r:id="rId25"/>
    <p:sldId id="1112" r:id="rId26"/>
    <p:sldId id="1108" r:id="rId27"/>
    <p:sldId id="1109" r:id="rId28"/>
    <p:sldId id="1110" r:id="rId29"/>
    <p:sldId id="1111" r:id="rId30"/>
    <p:sldId id="297" r:id="rId31"/>
    <p:sldId id="69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k Avery - AVY" initials="NAA" lastIdx="1" clrIdx="0">
    <p:extLst>
      <p:ext uri="{19B8F6BF-5375-455C-9EA6-DF929625EA0E}">
        <p15:presenceInfo xmlns:p15="http://schemas.microsoft.com/office/powerpoint/2012/main" userId="S::NAvery@ivybridge.devon.sch.uk::5942d0e8-7958-46bf-a95e-ca2b154cd5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9123" autoAdjust="0"/>
    <p:restoredTop sz="68398" autoAdjust="0"/>
  </p:normalViewPr>
  <p:slideViewPr>
    <p:cSldViewPr snapToGrid="0">
      <p:cViewPr varScale="1">
        <p:scale>
          <a:sx n="78" d="100"/>
          <a:sy n="78" d="100"/>
        </p:scale>
        <p:origin x="1074" y="60"/>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FECA8-F591-4B17-BEF0-5593E3326D5B}" type="datetimeFigureOut">
              <a:rPr lang="en-GB" smtClean="0"/>
              <a:t>04/03/2024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F6B18A-CBF4-4C2B-993B-E2203DDFB1DB}" type="slidenum">
              <a:rPr lang="en-GB" smtClean="0"/>
              <a:t>‹#›</a:t>
            </a:fld>
            <a:endParaRPr lang="en-GB"/>
          </a:p>
        </p:txBody>
      </p:sp>
    </p:spTree>
    <p:extLst>
      <p:ext uri="{BB962C8B-B14F-4D97-AF65-F5344CB8AC3E}">
        <p14:creationId xmlns:p14="http://schemas.microsoft.com/office/powerpoint/2010/main" val="1746941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creativecommons.org/licenses/by-sa/3.0/deed.en"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 following exceptions:</a:t>
            </a: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r>
              <a:rPr lang="en-GB" b="1" dirty="0">
                <a:solidFill>
                  <a:srgbClr val="FF0000"/>
                </a:solidFill>
              </a:rPr>
              <a:t>AQA list does not have </a:t>
            </a:r>
            <a:r>
              <a:rPr lang="en-GB" b="1" u="sng" dirty="0" err="1">
                <a:solidFill>
                  <a:srgbClr val="FF0000"/>
                </a:solidFill>
              </a:rPr>
              <a:t>aproximadamente</a:t>
            </a:r>
            <a:r>
              <a:rPr lang="en-GB" b="1" u="sng" dirty="0">
                <a:solidFill>
                  <a:srgbClr val="FF0000"/>
                </a:solidFill>
              </a:rPr>
              <a:t>, </a:t>
            </a:r>
            <a:r>
              <a:rPr lang="en-GB" b="1" u="sng" dirty="0" err="1">
                <a:solidFill>
                  <a:srgbClr val="FF0000"/>
                </a:solidFill>
              </a:rPr>
              <a:t>guerra</a:t>
            </a:r>
            <a:r>
              <a:rPr lang="en-GB" b="1" u="none" dirty="0">
                <a:solidFill>
                  <a:srgbClr val="FF0000"/>
                </a:solidFill>
              </a:rPr>
              <a:t> or </a:t>
            </a:r>
            <a:r>
              <a:rPr lang="en-GB" b="1" u="sng" dirty="0" err="1">
                <a:solidFill>
                  <a:srgbClr val="FF0000"/>
                </a:solidFill>
              </a:rPr>
              <a:t>simplemente</a:t>
            </a:r>
            <a:endParaRPr lang="en-GB" b="1" u="sng" dirty="0">
              <a:solidFill>
                <a:srgbClr val="FF0000"/>
              </a:solidFill>
            </a:endParaRP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r>
              <a:rPr lang="en-GB" sz="1200" b="1" i="0" u="none" strike="noStrike" kern="1200" dirty="0">
                <a:solidFill>
                  <a:srgbClr val="FF0000"/>
                </a:solidFill>
                <a:effectLst/>
                <a:latin typeface="+mn-lt"/>
                <a:ea typeface="+mn-ea"/>
                <a:cs typeface="+mn-cs"/>
              </a:rPr>
              <a:t>Edexcel list does not have </a:t>
            </a:r>
            <a:r>
              <a:rPr lang="en-GB" sz="1200" b="1" i="0" u="sng" strike="noStrike" kern="1200" dirty="0">
                <a:solidFill>
                  <a:srgbClr val="FF0000"/>
                </a:solidFill>
                <a:effectLst/>
                <a:latin typeface="+mn-lt"/>
                <a:ea typeface="+mn-ea"/>
                <a:cs typeface="+mn-cs"/>
              </a:rPr>
              <a:t>pollo</a:t>
            </a:r>
            <a:r>
              <a:rPr lang="en-GB" sz="1200" b="1" i="0" u="none" strike="noStrike" kern="1200" dirty="0">
                <a:solidFill>
                  <a:srgbClr val="FF0000"/>
                </a:solidFill>
                <a:effectLst/>
                <a:latin typeface="+mn-lt"/>
                <a:ea typeface="+mn-ea"/>
                <a:cs typeface="+mn-cs"/>
              </a:rPr>
              <a:t> or </a:t>
            </a:r>
            <a:r>
              <a:rPr lang="en-GB" sz="1200" b="1" i="0" u="sng" strike="noStrike" kern="1200" dirty="0" err="1">
                <a:solidFill>
                  <a:srgbClr val="FF0000"/>
                </a:solidFill>
                <a:effectLst/>
                <a:latin typeface="+mn-lt"/>
                <a:ea typeface="+mn-ea"/>
                <a:cs typeface="+mn-cs"/>
              </a:rPr>
              <a:t>guerra</a:t>
            </a:r>
            <a:endParaRPr lang="en-CA" sz="1200" b="0" i="0" u="sng"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Calibri"/>
                <a:ea typeface="Calibri"/>
                <a:cs typeface="Calibri"/>
                <a:sym typeface="Calibri"/>
              </a:rPr>
              <a:t>Artwork 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Calibri"/>
                <a:ea typeface="Calibri"/>
                <a:cs typeface="Calibri"/>
                <a:sym typeface="Calibri"/>
              </a:rPr>
              <a:t>With thanks to Rachel Hawkes for her input on the lesson material</a:t>
            </a:r>
            <a:r>
              <a:rPr lang="en-GB" sz="1200" b="0" i="0" u="none" strike="noStrike" kern="1200" cap="none" baseline="0" dirty="0">
                <a:solidFill>
                  <a:schemeClr val="tx1"/>
                </a:solidFill>
                <a:effectLst/>
                <a:latin typeface="Calibri"/>
                <a:ea typeface="Calibri"/>
                <a:cs typeface="Calibri"/>
                <a:sym typeface="Calibri"/>
              </a:rPr>
              <a:t> and </a:t>
            </a:r>
            <a:r>
              <a:rPr lang="en-GB" sz="1200" b="0" i="0" u="none" strike="noStrike" kern="1200" cap="none" dirty="0">
                <a:solidFill>
                  <a:schemeClr val="tx1"/>
                </a:solidFill>
                <a:effectLst/>
                <a:latin typeface="Calibri"/>
                <a:ea typeface="Calibri"/>
                <a:cs typeface="Calibri"/>
                <a:sym typeface="Calibri"/>
              </a:rPr>
              <a:t>Amanda </a:t>
            </a:r>
            <a:r>
              <a:rPr lang="en-GB" sz="1200" b="0" i="0" u="none" strike="noStrike" kern="1200" cap="none" dirty="0" err="1">
                <a:solidFill>
                  <a:schemeClr val="tx1"/>
                </a:solidFill>
                <a:effectLst/>
                <a:latin typeface="Calibri"/>
                <a:ea typeface="Calibri"/>
                <a:cs typeface="Calibri"/>
                <a:sym typeface="Calibri"/>
              </a:rPr>
              <a:t>Izquierdo</a:t>
            </a:r>
            <a:r>
              <a:rPr lang="en-GB" sz="1200" b="0" i="0" u="none" strike="noStrike" kern="1200" cap="none" dirty="0">
                <a:solidFill>
                  <a:schemeClr val="tx1"/>
                </a:solidFill>
                <a:effectLst/>
                <a:latin typeface="Calibri"/>
                <a:ea typeface="Calibri"/>
                <a:cs typeface="Calibri"/>
                <a:sym typeface="Calibri"/>
              </a:rPr>
              <a:t> for native teacher feedback.</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Learning outcomes (lesson 1)</a:t>
            </a:r>
            <a:endParaRPr lang="en-GB" dirty="0"/>
          </a:p>
          <a:p>
            <a:pPr marL="0" marR="0" lvl="0" indent="0" algn="l" rtl="0">
              <a:lnSpc>
                <a:spcPct val="100000"/>
              </a:lnSpc>
              <a:spcBef>
                <a:spcPts val="0"/>
              </a:spcBef>
              <a:spcAft>
                <a:spcPts val="0"/>
              </a:spcAft>
              <a:buClr>
                <a:schemeClr val="dk1"/>
              </a:buClr>
              <a:buSzPts val="1200"/>
              <a:buFont typeface="Calibri"/>
              <a:buNone/>
            </a:pPr>
            <a:r>
              <a:rPr lang="en-GB" sz="1200" b="0" dirty="0"/>
              <a:t>Introduction of indirect object pronoun ‘les’</a:t>
            </a:r>
          </a:p>
          <a:p>
            <a:pPr marL="0" lvl="0" indent="0" algn="l" rtl="0">
              <a:spcBef>
                <a:spcPts val="0"/>
              </a:spcBef>
              <a:spcAft>
                <a:spcPts val="0"/>
              </a:spcAft>
              <a:buNone/>
            </a:pPr>
            <a:r>
              <a:rPr lang="en-GB" sz="1200" dirty="0">
                <a:solidFill>
                  <a:schemeClr val="dk1"/>
                </a:solidFill>
                <a:latin typeface="Calibri"/>
                <a:ea typeface="Calibri"/>
                <a:cs typeface="Calibri"/>
                <a:sym typeface="Calibri"/>
              </a:rPr>
              <a:t>Consolidation of the following language features:</a:t>
            </a:r>
          </a:p>
          <a:p>
            <a:pPr marL="171450" lvl="0" indent="-171450" algn="l" rtl="0">
              <a:spcBef>
                <a:spcPts val="0"/>
              </a:spcBef>
              <a:spcAft>
                <a:spcPts val="0"/>
              </a:spcAft>
              <a:buClr>
                <a:schemeClr val="dk1"/>
              </a:buClr>
              <a:buSzPts val="1200"/>
              <a:buFont typeface="Arial"/>
              <a:buChar char="•"/>
            </a:pPr>
            <a:r>
              <a:rPr lang="en-GB" sz="1200" dirty="0">
                <a:solidFill>
                  <a:schemeClr val="dk1"/>
                </a:solidFill>
                <a:latin typeface="Calibri"/>
                <a:ea typeface="Calibri"/>
                <a:cs typeface="Calibri"/>
                <a:sym typeface="Calibri"/>
              </a:rPr>
              <a:t>indirect object pronoun ‘le’</a:t>
            </a:r>
          </a:p>
          <a:p>
            <a:pPr marL="171450" lvl="0" indent="-171450" algn="l" rtl="0">
              <a:spcBef>
                <a:spcPts val="0"/>
              </a:spcBef>
              <a:spcAft>
                <a:spcPts val="0"/>
              </a:spcAft>
              <a:buClr>
                <a:schemeClr val="dk1"/>
              </a:buClr>
              <a:buSzPts val="1200"/>
              <a:buFont typeface="Arial"/>
              <a:buChar char="•"/>
            </a:pPr>
            <a:r>
              <a:rPr lang="en-GB" sz="1200" dirty="0">
                <a:solidFill>
                  <a:schemeClr val="dk1"/>
                </a:solidFill>
                <a:latin typeface="Calibri"/>
                <a:cs typeface="Calibri"/>
                <a:sym typeface="Calibri"/>
              </a:rPr>
              <a:t>-</a:t>
            </a:r>
            <a:r>
              <a:rPr lang="en-GB" sz="1200" dirty="0" err="1">
                <a:solidFill>
                  <a:schemeClr val="dk1"/>
                </a:solidFill>
                <a:latin typeface="Calibri"/>
                <a:cs typeface="Calibri"/>
                <a:sym typeface="Calibri"/>
              </a:rPr>
              <a:t>ar</a:t>
            </a:r>
            <a:r>
              <a:rPr lang="en-GB" sz="1200" dirty="0">
                <a:solidFill>
                  <a:schemeClr val="dk1"/>
                </a:solidFill>
                <a:latin typeface="Calibri"/>
                <a:cs typeface="Calibri"/>
                <a:sym typeface="Calibri"/>
              </a:rPr>
              <a:t> verbs in 3</a:t>
            </a:r>
            <a:r>
              <a:rPr lang="en-GB" sz="1200" baseline="30000" dirty="0">
                <a:solidFill>
                  <a:schemeClr val="dk1"/>
                </a:solidFill>
                <a:latin typeface="Calibri"/>
                <a:cs typeface="Calibri"/>
                <a:sym typeface="Calibri"/>
              </a:rPr>
              <a:t>rd</a:t>
            </a:r>
            <a:r>
              <a:rPr lang="en-GB" sz="1200" dirty="0">
                <a:solidFill>
                  <a:schemeClr val="dk1"/>
                </a:solidFill>
                <a:latin typeface="Calibri"/>
                <a:cs typeface="Calibri"/>
                <a:sym typeface="Calibri"/>
              </a:rPr>
              <a:t> person singular</a:t>
            </a:r>
            <a:r>
              <a:rPr lang="en-GB" sz="1200" baseline="0" dirty="0">
                <a:solidFill>
                  <a:schemeClr val="dk1"/>
                </a:solidFill>
                <a:latin typeface="Calibri"/>
                <a:cs typeface="Calibri"/>
                <a:sym typeface="Calibri"/>
              </a:rPr>
              <a:t> present (-a)</a:t>
            </a:r>
          </a:p>
          <a:p>
            <a:pPr marL="171450" lvl="0" indent="-171450" algn="l" rtl="0">
              <a:spcBef>
                <a:spcPts val="0"/>
              </a:spcBef>
              <a:spcAft>
                <a:spcPts val="0"/>
              </a:spcAft>
              <a:buClr>
                <a:schemeClr val="dk1"/>
              </a:buClr>
              <a:buSzPts val="1200"/>
              <a:buFont typeface="Arial"/>
              <a:buChar char="•"/>
            </a:pPr>
            <a:r>
              <a:rPr lang="en-GB" sz="1200" baseline="0" dirty="0">
                <a:solidFill>
                  <a:schemeClr val="dk1"/>
                </a:solidFill>
                <a:latin typeface="Calibri"/>
                <a:cs typeface="Calibri"/>
                <a:sym typeface="Calibri"/>
              </a:rPr>
              <a:t>-er/-</a:t>
            </a:r>
            <a:r>
              <a:rPr lang="en-GB" sz="1200" baseline="0" dirty="0" err="1">
                <a:solidFill>
                  <a:schemeClr val="dk1"/>
                </a:solidFill>
                <a:latin typeface="Calibri"/>
                <a:cs typeface="Calibri"/>
                <a:sym typeface="Calibri"/>
              </a:rPr>
              <a:t>ir</a:t>
            </a:r>
            <a:r>
              <a:rPr lang="en-GB" sz="1200" baseline="0" dirty="0">
                <a:solidFill>
                  <a:schemeClr val="dk1"/>
                </a:solidFill>
                <a:latin typeface="Calibri"/>
                <a:cs typeface="Calibri"/>
                <a:sym typeface="Calibri"/>
              </a:rPr>
              <a:t> verbs in 3</a:t>
            </a:r>
            <a:r>
              <a:rPr lang="en-GB" sz="1200" baseline="30000" dirty="0">
                <a:solidFill>
                  <a:schemeClr val="dk1"/>
                </a:solidFill>
                <a:latin typeface="Calibri"/>
                <a:cs typeface="Calibri"/>
                <a:sym typeface="Calibri"/>
              </a:rPr>
              <a:t>rd</a:t>
            </a:r>
            <a:r>
              <a:rPr lang="en-GB" sz="1200" baseline="0" dirty="0">
                <a:solidFill>
                  <a:schemeClr val="dk1"/>
                </a:solidFill>
                <a:latin typeface="Calibri"/>
                <a:cs typeface="Calibri"/>
                <a:sym typeface="Calibri"/>
              </a:rPr>
              <a:t> person </a:t>
            </a:r>
            <a:r>
              <a:rPr lang="en-GB" sz="1200" dirty="0">
                <a:solidFill>
                  <a:schemeClr val="dk1"/>
                </a:solidFill>
                <a:latin typeface="Calibri"/>
                <a:cs typeface="Calibri"/>
                <a:sym typeface="Calibri"/>
              </a:rPr>
              <a:t>singular</a:t>
            </a:r>
            <a:r>
              <a:rPr lang="en-GB" sz="1200" baseline="0" dirty="0">
                <a:solidFill>
                  <a:schemeClr val="dk1"/>
                </a:solidFill>
                <a:latin typeface="Calibri"/>
                <a:cs typeface="Calibri"/>
                <a:sym typeface="Calibri"/>
              </a:rPr>
              <a:t> present (-e)</a:t>
            </a:r>
          </a:p>
          <a:p>
            <a:pPr marL="171450" lvl="0" indent="-171450" algn="l" rtl="0">
              <a:spcBef>
                <a:spcPts val="0"/>
              </a:spcBef>
              <a:spcAft>
                <a:spcPts val="0"/>
              </a:spcAft>
              <a:buClr>
                <a:schemeClr val="dk1"/>
              </a:buClr>
              <a:buSzPts val="1200"/>
              <a:buFont typeface="Arial"/>
              <a:buChar char="•"/>
            </a:pPr>
            <a:r>
              <a:rPr lang="en-GB" sz="1200" baseline="0" dirty="0">
                <a:solidFill>
                  <a:schemeClr val="dk1"/>
                </a:solidFill>
                <a:latin typeface="Calibri"/>
                <a:cs typeface="Calibri"/>
                <a:sym typeface="Calibri"/>
              </a:rPr>
              <a:t>a range of stress positions (final, penultimate, antepenultimate)</a:t>
            </a:r>
            <a:endParaRPr lang="en-GB" dirty="0"/>
          </a:p>
          <a:p>
            <a:pPr marL="0" lvl="0" indent="0" algn="l" rtl="0">
              <a:spcBef>
                <a:spcPts val="0"/>
              </a:spcBef>
              <a:spcAft>
                <a:spcPts val="0"/>
              </a:spcAft>
              <a:buClr>
                <a:schemeClr val="dk1"/>
              </a:buClr>
              <a:buSzPts val="1200"/>
              <a:buFont typeface="Calibri"/>
              <a:buNone/>
            </a:pPr>
            <a:endParaRPr lang="en-GB" sz="1200" b="0" i="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dirty="0">
                <a:solidFill>
                  <a:schemeClr val="dk1"/>
                </a:solidFill>
                <a:latin typeface="Calibri"/>
                <a:ea typeface="Calibri"/>
                <a:cs typeface="Calibri"/>
                <a:sym typeface="Calibri"/>
              </a:rPr>
              <a:t>Frequency of rankings of vocabulary </a:t>
            </a:r>
            <a:r>
              <a:rPr lang="en-GB" sz="1200" b="1" i="0" u="sng" dirty="0">
                <a:solidFill>
                  <a:schemeClr val="dk1"/>
                </a:solidFill>
                <a:latin typeface="Calibri"/>
                <a:ea typeface="Calibri"/>
                <a:cs typeface="Calibri"/>
                <a:sym typeface="Calibri"/>
              </a:rPr>
              <a:t>introduced</a:t>
            </a:r>
            <a:r>
              <a:rPr lang="en-GB" sz="1200" b="1" i="0" baseline="0" dirty="0">
                <a:solidFill>
                  <a:schemeClr val="dk1"/>
                </a:solidFill>
                <a:latin typeface="Calibri"/>
                <a:ea typeface="Calibri"/>
                <a:cs typeface="Calibri"/>
                <a:sym typeface="Calibri"/>
              </a:rPr>
              <a:t> </a:t>
            </a:r>
            <a:r>
              <a:rPr lang="en-GB" sz="1200" b="1" i="0" dirty="0">
                <a:solidFill>
                  <a:schemeClr val="dk1"/>
                </a:solidFill>
                <a:latin typeface="Calibri"/>
                <a:ea typeface="Calibri"/>
                <a:cs typeface="Calibri"/>
                <a:sym typeface="Calibri"/>
              </a:rPr>
              <a:t>this week </a:t>
            </a:r>
            <a:r>
              <a:rPr lang="en-GB" sz="1200" b="1" i="0" u="none" strike="noStrike" cap="none" dirty="0">
                <a:solidFill>
                  <a:schemeClr val="dk1"/>
                </a:solidFill>
                <a:latin typeface="Calibri"/>
                <a:ea typeface="Calibri"/>
                <a:cs typeface="Calibri"/>
                <a:sym typeface="Calibri"/>
              </a:rPr>
              <a:t>(1 is the most common word in Spanish): </a:t>
            </a:r>
            <a:endParaRPr lang="en-GB" sz="1200" b="1" i="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GB" sz="1200" b="0" i="0" dirty="0">
                <a:solidFill>
                  <a:schemeClr val="dk1"/>
                </a:solidFill>
                <a:latin typeface="Calibri"/>
                <a:ea typeface="Calibri"/>
                <a:cs typeface="Calibri"/>
                <a:sym typeface="Calibri"/>
              </a:rPr>
              <a:t>les [25]; mandar [588]; </a:t>
            </a:r>
            <a:r>
              <a:rPr lang="en-GB" sz="1200" b="0" i="0" dirty="0" err="1">
                <a:solidFill>
                  <a:schemeClr val="dk1"/>
                </a:solidFill>
                <a:latin typeface="Calibri"/>
                <a:ea typeface="Calibri"/>
                <a:cs typeface="Calibri"/>
                <a:sym typeface="Calibri"/>
              </a:rPr>
              <a:t>contar</a:t>
            </a:r>
            <a:r>
              <a:rPr lang="en-GB" sz="1200" b="0" i="0" dirty="0">
                <a:solidFill>
                  <a:schemeClr val="dk1"/>
                </a:solidFill>
                <a:latin typeface="Calibri"/>
                <a:ea typeface="Calibri"/>
                <a:cs typeface="Calibri"/>
                <a:sym typeface="Calibri"/>
              </a:rPr>
              <a:t> [172]; </a:t>
            </a:r>
            <a:r>
              <a:rPr lang="en-GB" sz="1200" b="0" i="0" dirty="0" err="1">
                <a:solidFill>
                  <a:schemeClr val="dk1"/>
                </a:solidFill>
                <a:latin typeface="Calibri"/>
                <a:ea typeface="Calibri"/>
                <a:cs typeface="Calibri"/>
                <a:sym typeface="Calibri"/>
              </a:rPr>
              <a:t>cocinar</a:t>
            </a:r>
            <a:r>
              <a:rPr lang="en-GB" sz="1200" b="0" i="0" dirty="0">
                <a:solidFill>
                  <a:schemeClr val="dk1"/>
                </a:solidFill>
                <a:latin typeface="Calibri"/>
                <a:ea typeface="Calibri"/>
                <a:cs typeface="Calibri"/>
                <a:sym typeface="Calibri"/>
              </a:rPr>
              <a:t> [3704]; </a:t>
            </a:r>
            <a:r>
              <a:rPr lang="en-GB" sz="1200" b="0" i="0" dirty="0" err="1">
                <a:solidFill>
                  <a:schemeClr val="dk1"/>
                </a:solidFill>
                <a:latin typeface="Calibri"/>
                <a:ea typeface="Calibri"/>
                <a:cs typeface="Calibri"/>
                <a:sym typeface="Calibri"/>
              </a:rPr>
              <a:t>dolor</a:t>
            </a:r>
            <a:r>
              <a:rPr lang="en-GB" sz="1200" b="0" i="0" dirty="0">
                <a:solidFill>
                  <a:schemeClr val="dk1"/>
                </a:solidFill>
                <a:latin typeface="Calibri"/>
                <a:ea typeface="Calibri"/>
                <a:cs typeface="Calibri"/>
                <a:sym typeface="Calibri"/>
              </a:rPr>
              <a:t> [591]; arroz [2882]; pollo [3577]; </a:t>
            </a:r>
            <a:r>
              <a:rPr lang="en-GB" sz="1200" b="0" i="0" dirty="0" err="1">
                <a:solidFill>
                  <a:schemeClr val="dk1"/>
                </a:solidFill>
                <a:latin typeface="Calibri"/>
                <a:ea typeface="Calibri"/>
                <a:cs typeface="Calibri"/>
                <a:sym typeface="Calibri"/>
              </a:rPr>
              <a:t>invierno</a:t>
            </a:r>
            <a:r>
              <a:rPr lang="en-GB" sz="1200" b="0" i="0" dirty="0">
                <a:solidFill>
                  <a:schemeClr val="dk1"/>
                </a:solidFill>
                <a:latin typeface="Calibri"/>
                <a:ea typeface="Calibri"/>
                <a:cs typeface="Calibri"/>
                <a:sym typeface="Calibri"/>
              </a:rPr>
              <a:t> [1813]; </a:t>
            </a:r>
            <a:r>
              <a:rPr lang="en-GB" sz="1200" b="0" i="0" dirty="0" err="1">
                <a:solidFill>
                  <a:schemeClr val="dk1"/>
                </a:solidFill>
                <a:latin typeface="Calibri"/>
                <a:ea typeface="Calibri"/>
                <a:cs typeface="Calibri"/>
                <a:sym typeface="Calibri"/>
              </a:rPr>
              <a:t>gris</a:t>
            </a:r>
            <a:r>
              <a:rPr lang="en-GB" sz="1200" b="0" i="0" dirty="0">
                <a:solidFill>
                  <a:schemeClr val="dk1"/>
                </a:solidFill>
                <a:latin typeface="Calibri"/>
                <a:ea typeface="Calibri"/>
                <a:cs typeface="Calibri"/>
                <a:sym typeface="Calibri"/>
              </a:rPr>
              <a:t> [1751]; </a:t>
            </a:r>
            <a:r>
              <a:rPr lang="en-GB" sz="1200" b="0" i="0" dirty="0" err="1">
                <a:solidFill>
                  <a:schemeClr val="dk1"/>
                </a:solidFill>
                <a:latin typeface="Calibri"/>
                <a:ea typeface="Calibri"/>
                <a:cs typeface="Calibri"/>
                <a:sym typeface="Calibri"/>
              </a:rPr>
              <a:t>naranja</a:t>
            </a:r>
            <a:r>
              <a:rPr lang="en-GB" sz="1200" b="0" i="0" dirty="0">
                <a:solidFill>
                  <a:schemeClr val="dk1"/>
                </a:solidFill>
                <a:latin typeface="Calibri"/>
                <a:ea typeface="Calibri"/>
                <a:cs typeface="Calibri"/>
                <a:sym typeface="Calibri"/>
              </a:rPr>
              <a:t> [2924]; </a:t>
            </a:r>
            <a:r>
              <a:rPr lang="en-GB" sz="1200" b="0" i="0" dirty="0" err="1">
                <a:solidFill>
                  <a:schemeClr val="dk1"/>
                </a:solidFill>
                <a:latin typeface="Calibri"/>
                <a:ea typeface="Calibri"/>
                <a:cs typeface="Calibri"/>
                <a:sym typeface="Calibri"/>
              </a:rPr>
              <a:t>camiseta</a:t>
            </a:r>
            <a:r>
              <a:rPr lang="en-GB" sz="1200" b="0" i="0" dirty="0">
                <a:solidFill>
                  <a:schemeClr val="dk1"/>
                </a:solidFill>
                <a:latin typeface="Calibri"/>
                <a:ea typeface="Calibri"/>
                <a:cs typeface="Calibri"/>
                <a:sym typeface="Calibri"/>
              </a:rPr>
              <a:t> [4130]; </a:t>
            </a:r>
            <a:r>
              <a:rPr lang="en-GB" sz="1200" b="0" i="0" dirty="0" err="1">
                <a:solidFill>
                  <a:schemeClr val="dk1"/>
                </a:solidFill>
                <a:latin typeface="Calibri"/>
                <a:ea typeface="Calibri"/>
                <a:cs typeface="Calibri"/>
                <a:sym typeface="Calibri"/>
              </a:rPr>
              <a:t>gafas</a:t>
            </a:r>
            <a:r>
              <a:rPr lang="en-GB" sz="1200" b="0" i="0" dirty="0">
                <a:solidFill>
                  <a:schemeClr val="dk1"/>
                </a:solidFill>
                <a:latin typeface="Calibri"/>
                <a:ea typeface="Calibri"/>
                <a:cs typeface="Calibri"/>
                <a:sym typeface="Calibri"/>
              </a:rPr>
              <a:t> [&gt;5000]; tanto [88]</a:t>
            </a:r>
          </a:p>
          <a:p>
            <a:pPr marL="0" lvl="0" indent="0" algn="l" rtl="0">
              <a:spcBef>
                <a:spcPts val="0"/>
              </a:spcBef>
              <a:spcAft>
                <a:spcPts val="0"/>
              </a:spcAft>
              <a:buClr>
                <a:schemeClr val="dk1"/>
              </a:buClr>
              <a:buSzPts val="1200"/>
              <a:buFont typeface="Calibri"/>
              <a:buNone/>
            </a:pPr>
            <a:endParaRPr lang="en-GB" sz="1200" b="0" i="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Frequency rankings of vocabulary </a:t>
            </a:r>
            <a:r>
              <a:rPr lang="en-GB" sz="1200" b="1" i="0" u="sng" strike="noStrike" cap="none" dirty="0">
                <a:solidFill>
                  <a:schemeClr val="dk1"/>
                </a:solidFill>
                <a:latin typeface="Calibri"/>
                <a:ea typeface="Calibri"/>
                <a:cs typeface="Calibri"/>
                <a:sym typeface="Calibri"/>
              </a:rPr>
              <a:t>revisited</a:t>
            </a:r>
            <a:r>
              <a:rPr lang="en-GB" sz="1200" b="1" i="0" u="none" strike="noStrike" cap="none" dirty="0">
                <a:solidFill>
                  <a:schemeClr val="dk1"/>
                </a:solidFill>
                <a:latin typeface="Calibri"/>
                <a:ea typeface="Calibri"/>
                <a:cs typeface="Calibri"/>
                <a:sym typeface="Calibri"/>
              </a:rPr>
              <a:t> this week (1 is the most common word in Spanish): </a:t>
            </a:r>
            <a:endParaRPr lang="en-GB" dirty="0"/>
          </a:p>
          <a:p>
            <a:pPr marL="0" lvl="0" indent="0" algn="l" rtl="0">
              <a:spcBef>
                <a:spcPts val="0"/>
              </a:spcBef>
              <a:spcAft>
                <a:spcPts val="0"/>
              </a:spcAft>
              <a:buNone/>
            </a:pPr>
            <a:r>
              <a:rPr lang="en-GB" sz="1200" b="1" dirty="0">
                <a:solidFill>
                  <a:schemeClr val="dk1"/>
                </a:solidFill>
                <a:latin typeface="Calibri"/>
                <a:ea typeface="Calibri"/>
                <a:cs typeface="Calibri"/>
                <a:sym typeface="Calibri"/>
              </a:rPr>
              <a:t>Y8 3.2.6:</a:t>
            </a:r>
            <a:r>
              <a:rPr lang="en-GB" sz="1200" b="1" baseline="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guerra</a:t>
            </a:r>
            <a:r>
              <a:rPr lang="en-GB" sz="1200" dirty="0">
                <a:solidFill>
                  <a:schemeClr val="dk1"/>
                </a:solidFill>
                <a:latin typeface="Calibri"/>
                <a:ea typeface="Calibri"/>
                <a:cs typeface="Calibri"/>
                <a:sym typeface="Calibri"/>
              </a:rPr>
              <a:t> [282]; hoy </a:t>
            </a:r>
            <a:r>
              <a:rPr lang="en-GB" sz="1200" dirty="0" err="1">
                <a:solidFill>
                  <a:schemeClr val="dk1"/>
                </a:solidFill>
                <a:latin typeface="Calibri"/>
                <a:ea typeface="Calibri"/>
                <a:cs typeface="Calibri"/>
                <a:sym typeface="Calibri"/>
              </a:rPr>
              <a:t>en</a:t>
            </a:r>
            <a:r>
              <a:rPr lang="en-GB" sz="1200" dirty="0">
                <a:solidFill>
                  <a:schemeClr val="dk1"/>
                </a:solidFill>
                <a:latin typeface="Calibri"/>
                <a:ea typeface="Calibri"/>
                <a:cs typeface="Calibri"/>
                <a:sym typeface="Calibri"/>
              </a:rPr>
              <a:t> día [hoy-167]; </a:t>
            </a:r>
            <a:r>
              <a:rPr lang="en-GB" sz="1200" dirty="0" err="1">
                <a:solidFill>
                  <a:schemeClr val="dk1"/>
                </a:solidFill>
                <a:latin typeface="Calibri"/>
                <a:ea typeface="Calibri"/>
                <a:cs typeface="Calibri"/>
                <a:sym typeface="Calibri"/>
              </a:rPr>
              <a:t>cantidad</a:t>
            </a:r>
            <a:r>
              <a:rPr lang="en-GB" sz="1200" dirty="0">
                <a:solidFill>
                  <a:schemeClr val="dk1"/>
                </a:solidFill>
                <a:latin typeface="Calibri"/>
                <a:ea typeface="Calibri"/>
                <a:cs typeface="Calibri"/>
                <a:sym typeface="Calibri"/>
              </a:rPr>
              <a:t> [459]; </a:t>
            </a:r>
            <a:r>
              <a:rPr lang="en-GB" sz="1200" dirty="0" err="1">
                <a:solidFill>
                  <a:schemeClr val="dk1"/>
                </a:solidFill>
                <a:latin typeface="Calibri"/>
                <a:ea typeface="Calibri"/>
                <a:cs typeface="Calibri"/>
                <a:sym typeface="Calibri"/>
              </a:rPr>
              <a:t>tener</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lugar</a:t>
            </a:r>
            <a:r>
              <a:rPr lang="en-GB" sz="1200" dirty="0">
                <a:solidFill>
                  <a:schemeClr val="dk1"/>
                </a:solidFill>
                <a:latin typeface="Calibri"/>
                <a:ea typeface="Calibri"/>
                <a:cs typeface="Calibri"/>
                <a:sym typeface="Calibri"/>
              </a:rPr>
              <a:t> [lugar-144]; </a:t>
            </a:r>
            <a:r>
              <a:rPr lang="en-GB" sz="1200" dirty="0" err="1">
                <a:solidFill>
                  <a:schemeClr val="dk1"/>
                </a:solidFill>
                <a:latin typeface="Calibri"/>
                <a:ea typeface="Calibri"/>
                <a:cs typeface="Calibri"/>
                <a:sym typeface="Calibri"/>
              </a:rPr>
              <a:t>aproximadamente</a:t>
            </a:r>
            <a:r>
              <a:rPr lang="en-GB" sz="1200" dirty="0">
                <a:solidFill>
                  <a:schemeClr val="dk1"/>
                </a:solidFill>
                <a:latin typeface="Calibri"/>
                <a:ea typeface="Calibri"/>
                <a:cs typeface="Calibri"/>
                <a:sym typeface="Calibri"/>
              </a:rPr>
              <a:t> [1502]; </a:t>
            </a:r>
            <a:r>
              <a:rPr lang="en-GB" sz="1200" dirty="0" err="1">
                <a:solidFill>
                  <a:schemeClr val="dk1"/>
                </a:solidFill>
                <a:latin typeface="Calibri"/>
                <a:ea typeface="Calibri"/>
                <a:cs typeface="Calibri"/>
                <a:sym typeface="Calibri"/>
              </a:rPr>
              <a:t>comenzar</a:t>
            </a:r>
            <a:r>
              <a:rPr lang="en-GB" sz="1200" dirty="0">
                <a:solidFill>
                  <a:schemeClr val="dk1"/>
                </a:solidFill>
                <a:latin typeface="Calibri"/>
                <a:ea typeface="Calibri"/>
                <a:cs typeface="Calibri"/>
                <a:sym typeface="Calibri"/>
              </a:rPr>
              <a:t> [234]</a:t>
            </a:r>
          </a:p>
          <a:p>
            <a:pPr marL="0" lvl="0" indent="0" algn="l" rtl="0">
              <a:spcBef>
                <a:spcPts val="0"/>
              </a:spcBef>
              <a:spcAft>
                <a:spcPts val="0"/>
              </a:spcAft>
              <a:buNone/>
            </a:pPr>
            <a:endParaRPr lang="en-GB" sz="1200"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b="1" dirty="0">
                <a:solidFill>
                  <a:schemeClr val="dk1"/>
                </a:solidFill>
                <a:latin typeface="Calibri"/>
                <a:ea typeface="Calibri"/>
                <a:cs typeface="Calibri"/>
                <a:sym typeface="Calibri"/>
              </a:rPr>
              <a:t>Y8 3.1.6: </a:t>
            </a:r>
            <a:r>
              <a:rPr lang="en-GB" sz="1200" dirty="0" err="1">
                <a:solidFill>
                  <a:schemeClr val="dk1"/>
                </a:solidFill>
                <a:latin typeface="Calibri"/>
                <a:ea typeface="Calibri"/>
                <a:cs typeface="Calibri"/>
                <a:sym typeface="Calibri"/>
              </a:rPr>
              <a:t>fui</a:t>
            </a:r>
            <a:r>
              <a:rPr lang="en-GB" sz="1200" dirty="0">
                <a:solidFill>
                  <a:schemeClr val="dk1"/>
                </a:solidFill>
                <a:latin typeface="Calibri"/>
                <a:ea typeface="Calibri"/>
                <a:cs typeface="Calibri"/>
                <a:sym typeface="Calibri"/>
              </a:rPr>
              <a:t> [33]; </a:t>
            </a:r>
            <a:r>
              <a:rPr lang="en-GB" sz="1200" dirty="0" err="1">
                <a:solidFill>
                  <a:schemeClr val="dk1"/>
                </a:solidFill>
                <a:latin typeface="Calibri"/>
                <a:ea typeface="Calibri"/>
                <a:cs typeface="Calibri"/>
                <a:sym typeface="Calibri"/>
              </a:rPr>
              <a:t>fuiste</a:t>
            </a:r>
            <a:r>
              <a:rPr lang="en-GB" sz="1200" dirty="0">
                <a:solidFill>
                  <a:schemeClr val="dk1"/>
                </a:solidFill>
                <a:latin typeface="Calibri"/>
                <a:ea typeface="Calibri"/>
                <a:cs typeface="Calibri"/>
                <a:sym typeface="Calibri"/>
              </a:rPr>
              <a:t> [33]; </a:t>
            </a:r>
            <a:r>
              <a:rPr lang="en-GB" sz="1200" dirty="0" err="1">
                <a:solidFill>
                  <a:schemeClr val="dk1"/>
                </a:solidFill>
                <a:latin typeface="Calibri"/>
                <a:ea typeface="Calibri"/>
                <a:cs typeface="Calibri"/>
                <a:sym typeface="Calibri"/>
              </a:rPr>
              <a:t>fue</a:t>
            </a:r>
            <a:r>
              <a:rPr lang="en-GB" sz="1200" dirty="0">
                <a:solidFill>
                  <a:schemeClr val="dk1"/>
                </a:solidFill>
                <a:latin typeface="Calibri"/>
                <a:ea typeface="Calibri"/>
                <a:cs typeface="Calibri"/>
                <a:sym typeface="Calibri"/>
              </a:rPr>
              <a:t> [33]; </a:t>
            </a:r>
            <a:r>
              <a:rPr lang="en-GB" sz="1200" dirty="0" err="1">
                <a:solidFill>
                  <a:schemeClr val="dk1"/>
                </a:solidFill>
                <a:latin typeface="Calibri"/>
                <a:ea typeface="Calibri"/>
                <a:cs typeface="Calibri"/>
                <a:sym typeface="Calibri"/>
              </a:rPr>
              <a:t>apoyar</a:t>
            </a:r>
            <a:r>
              <a:rPr lang="en-GB" sz="1200" dirty="0">
                <a:solidFill>
                  <a:schemeClr val="dk1"/>
                </a:solidFill>
                <a:latin typeface="Calibri"/>
                <a:ea typeface="Calibri"/>
                <a:cs typeface="Calibri"/>
                <a:sym typeface="Calibri"/>
              </a:rPr>
              <a:t> [666]; </a:t>
            </a:r>
            <a:r>
              <a:rPr lang="en-GB" sz="1200" dirty="0" err="1">
                <a:solidFill>
                  <a:schemeClr val="dk1"/>
                </a:solidFill>
                <a:latin typeface="Calibri"/>
                <a:ea typeface="Calibri"/>
                <a:cs typeface="Calibri"/>
                <a:sym typeface="Calibri"/>
              </a:rPr>
              <a:t>celebrar</a:t>
            </a:r>
            <a:r>
              <a:rPr lang="en-GB" sz="1200" dirty="0">
                <a:solidFill>
                  <a:schemeClr val="dk1"/>
                </a:solidFill>
                <a:latin typeface="Calibri"/>
                <a:ea typeface="Calibri"/>
                <a:cs typeface="Calibri"/>
                <a:sym typeface="Calibri"/>
              </a:rPr>
              <a:t> [886]; zona [359]; </a:t>
            </a:r>
            <a:r>
              <a:rPr lang="en-GB" sz="1200" dirty="0" err="1">
                <a:solidFill>
                  <a:schemeClr val="dk1"/>
                </a:solidFill>
                <a:latin typeface="Calibri"/>
                <a:ea typeface="Calibri"/>
                <a:cs typeface="Calibri"/>
                <a:sym typeface="Calibri"/>
              </a:rPr>
              <a:t>septiembre</a:t>
            </a:r>
            <a:r>
              <a:rPr lang="en-GB" sz="1200" dirty="0">
                <a:solidFill>
                  <a:schemeClr val="dk1"/>
                </a:solidFill>
                <a:latin typeface="Calibri"/>
                <a:ea typeface="Calibri"/>
                <a:cs typeface="Calibri"/>
                <a:sym typeface="Calibri"/>
              </a:rPr>
              <a:t> [1150]; </a:t>
            </a:r>
            <a:r>
              <a:rPr lang="en-GB" sz="1200" dirty="0" err="1">
                <a:solidFill>
                  <a:schemeClr val="dk1"/>
                </a:solidFill>
                <a:latin typeface="Calibri"/>
                <a:ea typeface="Calibri"/>
                <a:cs typeface="Calibri"/>
                <a:sym typeface="Calibri"/>
              </a:rPr>
              <a:t>octubre</a:t>
            </a:r>
            <a:r>
              <a:rPr lang="en-GB" sz="1200" dirty="0">
                <a:solidFill>
                  <a:schemeClr val="dk1"/>
                </a:solidFill>
                <a:latin typeface="Calibri"/>
                <a:ea typeface="Calibri"/>
                <a:cs typeface="Calibri"/>
                <a:sym typeface="Calibri"/>
              </a:rPr>
              <a:t> [1242]; </a:t>
            </a:r>
            <a:r>
              <a:rPr lang="en-GB" sz="1200" dirty="0" err="1">
                <a:solidFill>
                  <a:schemeClr val="dk1"/>
                </a:solidFill>
                <a:latin typeface="Calibri"/>
                <a:ea typeface="Calibri"/>
                <a:cs typeface="Calibri"/>
                <a:sym typeface="Calibri"/>
              </a:rPr>
              <a:t>noviembre</a:t>
            </a:r>
            <a:r>
              <a:rPr lang="en-GB" sz="1200" dirty="0">
                <a:solidFill>
                  <a:schemeClr val="dk1"/>
                </a:solidFill>
                <a:latin typeface="Calibri"/>
                <a:ea typeface="Calibri"/>
                <a:cs typeface="Calibri"/>
                <a:sym typeface="Calibri"/>
              </a:rPr>
              <a:t> [1434]; </a:t>
            </a:r>
            <a:r>
              <a:rPr lang="en-GB" sz="1200" dirty="0" err="1">
                <a:solidFill>
                  <a:schemeClr val="dk1"/>
                </a:solidFill>
                <a:latin typeface="Calibri"/>
                <a:ea typeface="Calibri"/>
                <a:cs typeface="Calibri"/>
                <a:sym typeface="Calibri"/>
              </a:rPr>
              <a:t>diciembre</a:t>
            </a:r>
            <a:r>
              <a:rPr lang="en-GB" sz="1200" dirty="0">
                <a:solidFill>
                  <a:schemeClr val="dk1"/>
                </a:solidFill>
                <a:latin typeface="Calibri"/>
                <a:ea typeface="Calibri"/>
                <a:cs typeface="Calibri"/>
                <a:sym typeface="Calibri"/>
              </a:rPr>
              <a:t> [1165]; colegio [628]; </a:t>
            </a:r>
            <a:r>
              <a:rPr lang="en-GB" sz="1200" dirty="0" err="1">
                <a:solidFill>
                  <a:schemeClr val="dk1"/>
                </a:solidFill>
                <a:latin typeface="Calibri"/>
                <a:ea typeface="Calibri"/>
                <a:cs typeface="Calibri"/>
                <a:sym typeface="Calibri"/>
              </a:rPr>
              <a:t>avión</a:t>
            </a:r>
            <a:r>
              <a:rPr lang="en-GB" sz="1200" dirty="0">
                <a:solidFill>
                  <a:schemeClr val="dk1"/>
                </a:solidFill>
                <a:latin typeface="Calibri"/>
                <a:ea typeface="Calibri"/>
                <a:cs typeface="Calibri"/>
                <a:sym typeface="Calibri"/>
              </a:rPr>
              <a:t> [1399]; historia² [186]; </a:t>
            </a:r>
            <a:r>
              <a:rPr lang="en-GB" sz="1200" dirty="0" err="1">
                <a:solidFill>
                  <a:schemeClr val="dk1"/>
                </a:solidFill>
                <a:latin typeface="Calibri"/>
                <a:ea typeface="Calibri"/>
                <a:cs typeface="Calibri"/>
                <a:sym typeface="Calibri"/>
              </a:rPr>
              <a:t>directo</a:t>
            </a:r>
            <a:r>
              <a:rPr lang="en-GB" sz="1200" dirty="0">
                <a:solidFill>
                  <a:schemeClr val="dk1"/>
                </a:solidFill>
                <a:latin typeface="Calibri"/>
                <a:ea typeface="Calibri"/>
                <a:cs typeface="Calibri"/>
                <a:sym typeface="Calibri"/>
              </a:rPr>
              <a:t> [1029];</a:t>
            </a:r>
            <a:r>
              <a:rPr lang="en-GB" sz="1200" baseline="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simplemente</a:t>
            </a:r>
            <a:r>
              <a:rPr lang="en-GB" sz="1200" dirty="0">
                <a:solidFill>
                  <a:schemeClr val="dk1"/>
                </a:solidFill>
                <a:latin typeface="Calibri"/>
                <a:ea typeface="Calibri"/>
                <a:cs typeface="Calibri"/>
                <a:sym typeface="Calibri"/>
              </a:rPr>
              <a:t> [731]; </a:t>
            </a:r>
            <a:r>
              <a:rPr lang="en-GB" sz="1200" dirty="0" err="1">
                <a:solidFill>
                  <a:schemeClr val="dk1"/>
                </a:solidFill>
                <a:latin typeface="Calibri"/>
                <a:ea typeface="Calibri"/>
                <a:cs typeface="Calibri"/>
                <a:sym typeface="Calibri"/>
              </a:rPr>
              <a:t>principalmente</a:t>
            </a:r>
            <a:r>
              <a:rPr lang="en-GB" sz="1200" dirty="0">
                <a:solidFill>
                  <a:schemeClr val="dk1"/>
                </a:solidFill>
                <a:latin typeface="Calibri"/>
                <a:ea typeface="Calibri"/>
                <a:cs typeface="Calibri"/>
                <a:sym typeface="Calibri"/>
              </a:rPr>
              <a:t> [1657]</a:t>
            </a:r>
          </a:p>
          <a:p>
            <a:pPr marL="0" lvl="0" indent="0" algn="l" rtl="0">
              <a:spcBef>
                <a:spcPts val="0"/>
              </a:spcBef>
              <a:spcAft>
                <a:spcPts val="0"/>
              </a:spcAft>
              <a:buNone/>
            </a:pPr>
            <a:endParaRPr lang="en-GB"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dirty="0"/>
              <a:t>Source: Davies, M. &amp; Davies, K. (2018</a:t>
            </a:r>
            <a:r>
              <a:rPr lang="en-GB" i="0" dirty="0"/>
              <a:t>)</a:t>
            </a:r>
            <a:r>
              <a:rPr lang="en-GB" i="1" dirty="0"/>
              <a:t>. A frequency dictionary of Spanish: Core vocabulary for learners </a:t>
            </a:r>
            <a:r>
              <a:rPr lang="en-GB" dirty="0"/>
              <a:t>(2nd ed.). Routledge: London</a:t>
            </a:r>
          </a:p>
          <a:p>
            <a:pPr marL="0" lvl="0" indent="0" algn="l" rtl="0">
              <a:spcBef>
                <a:spcPts val="0"/>
              </a:spcBef>
              <a:spcAft>
                <a:spcPts val="0"/>
              </a:spcAft>
              <a:buNone/>
            </a:pPr>
            <a:endParaRPr lang="en-GB" sz="1200"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b="0" i="0" u="none" strike="noStrike" dirty="0">
                <a:solidFill>
                  <a:schemeClr val="dk1"/>
                </a:solidFill>
                <a:latin typeface="Calibri"/>
                <a:ea typeface="Calibri"/>
                <a:cs typeface="Calibri"/>
                <a:sym typeface="Calibri"/>
              </a:rPr>
              <a:t>The frequency rankings for words that occur in this PowerPoint which have been</a:t>
            </a:r>
            <a:r>
              <a:rPr lang="en-GB" sz="1200" b="0" i="1" u="none" strike="noStrike" dirty="0">
                <a:solidFill>
                  <a:schemeClr val="dk1"/>
                </a:solidFill>
                <a:latin typeface="Calibri"/>
                <a:ea typeface="Calibri"/>
                <a:cs typeface="Calibri"/>
                <a:sym typeface="Calibri"/>
              </a:rPr>
              <a:t> previously</a:t>
            </a:r>
            <a:r>
              <a:rPr lang="en-GB" sz="1200" b="0" i="0" u="none" strike="noStrike" dirty="0">
                <a:solidFill>
                  <a:schemeClr val="dk1"/>
                </a:solidFill>
                <a:latin typeface="Calibri"/>
                <a:ea typeface="Calibri"/>
                <a:cs typeface="Calibri"/>
                <a:sym typeface="Calibri"/>
              </a:rPr>
              <a:t> introduced in NCELP resources are given in the NCELP SOW and in the resources that first introduced and formally re-visited those words. For any </a:t>
            </a:r>
            <a:r>
              <a:rPr lang="en-GB" sz="1200" b="0" i="1" u="none" strike="noStrike" dirty="0">
                <a:solidFill>
                  <a:schemeClr val="dk1"/>
                </a:solidFill>
                <a:latin typeface="Calibri"/>
                <a:ea typeface="Calibri"/>
                <a:cs typeface="Calibri"/>
                <a:sym typeface="Calibri"/>
              </a:rPr>
              <a:t>other </a:t>
            </a:r>
            <a:r>
              <a:rPr lang="en-GB" sz="1200" b="0" i="0" u="none" strike="noStrike" dirty="0">
                <a:solidFill>
                  <a:schemeClr val="dk1"/>
                </a:solidFill>
                <a:latin typeface="Calibri"/>
                <a:ea typeface="Calibri"/>
                <a:cs typeface="Calibri"/>
                <a:sym typeface="Calibri"/>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1300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PROMPT CARDS</a:t>
            </a:r>
            <a:r>
              <a:rPr lang="en-GB" b="1" baseline="0" dirty="0"/>
              <a:t> - </a:t>
            </a:r>
            <a:r>
              <a:rPr lang="en-GB" b="1" dirty="0"/>
              <a:t>DO NOT DISPLAY DURING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847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PROMPT CARDS</a:t>
            </a:r>
            <a:r>
              <a:rPr lang="en-GB" b="1" baseline="0" dirty="0"/>
              <a:t> - </a:t>
            </a:r>
            <a:r>
              <a:rPr lang="en-GB" b="1" dirty="0"/>
              <a:t>DO NOT DISPLAY DURING ACTIVITY</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6303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ANSWER SLIDE - DO NOT DISPLAY DURING ACTIVITY</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1087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8 minutes</a:t>
            </a:r>
          </a:p>
          <a:p>
            <a:pPr marL="0"/>
            <a:endParaRPr lang="en-US" b="1" dirty="0"/>
          </a:p>
          <a:p>
            <a:pPr marL="0"/>
            <a:r>
              <a:rPr lang="en-GB" b="1" noProof="0" dirty="0"/>
              <a:t>Aim: </a:t>
            </a:r>
            <a:r>
              <a:rPr lang="en-GB" noProof="0" dirty="0"/>
              <a:t>to practise the use of ‘le’ and ‘les’ with verbs in the 3</a:t>
            </a:r>
            <a:r>
              <a:rPr lang="en-GB" baseline="30000" noProof="0" dirty="0"/>
              <a:t>rd</a:t>
            </a:r>
            <a:r>
              <a:rPr lang="en-GB" noProof="0" dirty="0"/>
              <a:t> person singular.</a:t>
            </a:r>
          </a:p>
          <a:p>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Procedure:</a:t>
            </a:r>
            <a:br>
              <a:rPr lang="en-GB" noProof="0" dirty="0"/>
            </a:br>
            <a:r>
              <a:rPr lang="en-GB" noProof="0" dirty="0"/>
              <a:t>1. Students translate each of the sentences (1-6) into Spanish.  They should take care to choose the correct pronoun (either ‘le’ or ‘les’) in each case.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2. Click to reveal the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Note: </a:t>
            </a:r>
            <a:r>
              <a:rPr lang="en-GB" b="0" noProof="0" dirty="0"/>
              <a:t>the</a:t>
            </a:r>
            <a:r>
              <a:rPr lang="en-GB" b="1" noProof="0" dirty="0"/>
              <a:t> </a:t>
            </a:r>
            <a:r>
              <a:rPr lang="en-GB" b="0" noProof="0" dirty="0"/>
              <a:t>sentences here</a:t>
            </a:r>
            <a:r>
              <a:rPr lang="en-GB" b="0" baseline="0" noProof="0" dirty="0"/>
              <a:t> are different from those heard on the previous slide to avoid production of identical sentences. This is to try to ensure use of a range of language.</a:t>
            </a: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3803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algn="l"/>
            <a:r>
              <a:rPr lang="en-GB" b="1" baseline="0" dirty="0"/>
              <a:t>Timing: </a:t>
            </a:r>
            <a:r>
              <a:rPr lang="en-GB" b="0" baseline="0" dirty="0"/>
              <a:t>8 minutes (slide 14/15)</a:t>
            </a:r>
          </a:p>
          <a:p>
            <a:pPr marL="0" lvl="0" algn="l"/>
            <a:endParaRPr lang="en-GB" b="0" baseline="0" dirty="0"/>
          </a:p>
          <a:p>
            <a:pPr marL="0" lvl="0" algn="l"/>
            <a:r>
              <a:rPr lang="en-GB" b="1" baseline="0" dirty="0"/>
              <a:t>Aim: </a:t>
            </a:r>
            <a:r>
              <a:rPr lang="en-GB" b="0" baseline="0" dirty="0"/>
              <a:t>to improve fluency of pronunciation in sentences that have words in a range of stress positions (antepenultimate, penultimate, final)</a:t>
            </a:r>
          </a:p>
          <a:p>
            <a:pPr marL="0" lvl="0" algn="l"/>
            <a:endParaRPr lang="en-GB" b="0" baseline="0" dirty="0"/>
          </a:p>
          <a:p>
            <a:pPr marL="0" lvl="0" algn="l"/>
            <a:r>
              <a:rPr lang="en-GB" b="1" baseline="0" dirty="0"/>
              <a:t>Procedure:</a:t>
            </a:r>
            <a:endParaRPr lang="en-GB" b="0" baseline="0" dirty="0"/>
          </a:p>
          <a:p>
            <a:pPr marL="0" lvl="0" algn="l"/>
            <a:r>
              <a:rPr lang="en-GB" b="0" baseline="0" dirty="0"/>
              <a:t>1. Explain to students that they’ll now read longer versions of the sentences that they have already seen this lesson. Ask them to read the sentences and discuss the meaning in pairs.</a:t>
            </a:r>
          </a:p>
          <a:p>
            <a:pPr marL="0" lvl="0" algn="l"/>
            <a:r>
              <a:rPr lang="en-GB" b="0" baseline="0" dirty="0"/>
              <a:t>2. Check understanding by eliciting oral translations into English.</a:t>
            </a:r>
          </a:p>
          <a:p>
            <a:pPr marL="0" lvl="0" algn="l"/>
            <a:r>
              <a:rPr lang="en-GB" b="0" baseline="0" dirty="0"/>
              <a:t>3. Then ask students to take turns to read the sentences aloud. It may be helpful to remind them beforehand that a written accent indicates the part of the word that should be stressed (emphasised). The partner can give peer feedback on this.</a:t>
            </a:r>
          </a:p>
          <a:p>
            <a:pPr marL="0" lvl="0" algn="l"/>
            <a:r>
              <a:rPr lang="en-GB" b="0" baseline="0" dirty="0"/>
              <a:t>4. Optionally, click one more time to reveal the beige action buttons. Students can then listen to this to compare their own production with that of a native speaker.</a:t>
            </a:r>
          </a:p>
          <a:p>
            <a:pPr marL="0" lvl="0" algn="l"/>
            <a:endParaRPr lang="en-GB" b="0" baseline="0" dirty="0"/>
          </a:p>
          <a:p>
            <a:pPr marL="0" lvl="0" algn="l"/>
            <a:r>
              <a:rPr lang="en-GB" b="1" baseline="0" dirty="0"/>
              <a:t>Note:</a:t>
            </a:r>
            <a:r>
              <a:rPr lang="en-GB" b="0" baseline="0" dirty="0"/>
              <a:t> </a:t>
            </a:r>
            <a:r>
              <a:rPr lang="en-GB" b="0" baseline="0" dirty="0" err="1"/>
              <a:t>porque</a:t>
            </a:r>
            <a:r>
              <a:rPr lang="en-GB" b="0" baseline="0" dirty="0"/>
              <a:t> is a word that often has equal stress on both syllables and so is an exception to the rule presented.</a:t>
            </a:r>
          </a:p>
          <a:p>
            <a:pPr marL="0" lvl="0" algn="l"/>
            <a:endParaRPr lang="en-GB" b="0" baseline="0" dirty="0"/>
          </a:p>
          <a:p>
            <a:pPr marL="0" lvl="0" algn="l"/>
            <a:r>
              <a:rPr lang="en-GB" b="1" baseline="0" dirty="0"/>
              <a:t>Frequency of unknown words or cognates:</a:t>
            </a:r>
          </a:p>
          <a:p>
            <a:pPr marL="0" lvl="0" algn="l"/>
            <a:r>
              <a:rPr lang="en-GB" b="0" baseline="0" dirty="0" err="1"/>
              <a:t>ángel</a:t>
            </a:r>
            <a:r>
              <a:rPr lang="en-GB" b="0" baseline="0" dirty="0"/>
              <a:t> [1300]; </a:t>
            </a:r>
            <a:r>
              <a:rPr lang="en-GB" b="0" baseline="0" dirty="0" err="1"/>
              <a:t>pastelería</a:t>
            </a:r>
            <a:r>
              <a:rPr lang="en-GB" b="0" baseline="0" dirty="0"/>
              <a:t> [&gt;5000]; </a:t>
            </a:r>
            <a:r>
              <a:rPr lang="en-GB" b="0" baseline="0" dirty="0" err="1"/>
              <a:t>ágil</a:t>
            </a:r>
            <a:r>
              <a:rPr lang="en-GB" b="0" baseline="0" dirty="0"/>
              <a:t> [&gt;5000]; </a:t>
            </a:r>
            <a:r>
              <a:rPr lang="en-GB" b="0" baseline="0" dirty="0" err="1"/>
              <a:t>ídolo</a:t>
            </a:r>
            <a:r>
              <a:rPr lang="en-GB" b="0" baseline="0" dirty="0"/>
              <a:t> [4704]; </a:t>
            </a:r>
            <a:r>
              <a:rPr lang="en-GB" b="0" baseline="0" dirty="0" err="1"/>
              <a:t>equipación</a:t>
            </a:r>
            <a:r>
              <a:rPr lang="en-GB" b="0" baseline="0" dirty="0"/>
              <a:t> [&gt;5000]</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8625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algn="l"/>
            <a:r>
              <a:rPr lang="en-GB" b="1" baseline="0"/>
              <a:t>Slide 2/2</a:t>
            </a:r>
          </a:p>
          <a:p>
            <a:pPr marL="0" lvl="0" algn="l"/>
            <a:r>
              <a:rPr lang="en-GB" b="0" baseline="0"/>
              <a:t>Procedure as described on the previous slide.</a:t>
            </a:r>
            <a:endParaRPr lang="en-GB" b="0" baseline="0"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03042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 following exceptions:</a:t>
            </a: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r>
              <a:rPr lang="en-GB" b="1" dirty="0">
                <a:solidFill>
                  <a:srgbClr val="FF0000"/>
                </a:solidFill>
              </a:rPr>
              <a:t>AQA list does not have </a:t>
            </a:r>
            <a:r>
              <a:rPr lang="en-GB" b="1" u="sng" dirty="0" err="1">
                <a:solidFill>
                  <a:srgbClr val="FF0000"/>
                </a:solidFill>
              </a:rPr>
              <a:t>aproximadamente</a:t>
            </a:r>
            <a:r>
              <a:rPr lang="en-GB" b="1" u="sng" dirty="0">
                <a:solidFill>
                  <a:srgbClr val="FF0000"/>
                </a:solidFill>
              </a:rPr>
              <a:t>, </a:t>
            </a:r>
            <a:r>
              <a:rPr lang="en-GB" b="1" u="sng" dirty="0" err="1">
                <a:solidFill>
                  <a:srgbClr val="FF0000"/>
                </a:solidFill>
              </a:rPr>
              <a:t>guerra</a:t>
            </a:r>
            <a:r>
              <a:rPr lang="en-GB" b="1" u="none" dirty="0">
                <a:solidFill>
                  <a:srgbClr val="FF0000"/>
                </a:solidFill>
              </a:rPr>
              <a:t> or </a:t>
            </a:r>
            <a:r>
              <a:rPr lang="en-GB" b="1" u="sng" dirty="0" err="1">
                <a:solidFill>
                  <a:srgbClr val="FF0000"/>
                </a:solidFill>
              </a:rPr>
              <a:t>simplemente</a:t>
            </a:r>
            <a:endParaRPr lang="en-GB" b="1" u="sng" dirty="0">
              <a:solidFill>
                <a:srgbClr val="FF0000"/>
              </a:solidFill>
            </a:endParaRP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r>
              <a:rPr lang="en-GB" sz="1200" b="1" i="0" u="none" strike="noStrike" kern="1200" dirty="0">
                <a:solidFill>
                  <a:srgbClr val="FF0000"/>
                </a:solidFill>
                <a:effectLst/>
                <a:latin typeface="+mn-lt"/>
                <a:ea typeface="+mn-ea"/>
                <a:cs typeface="+mn-cs"/>
              </a:rPr>
              <a:t>Edexcel list does not have </a:t>
            </a:r>
            <a:r>
              <a:rPr lang="en-GB" sz="1200" b="1" i="0" u="sng" strike="noStrike" kern="1200" dirty="0">
                <a:solidFill>
                  <a:srgbClr val="FF0000"/>
                </a:solidFill>
                <a:effectLst/>
                <a:latin typeface="+mn-lt"/>
                <a:ea typeface="+mn-ea"/>
                <a:cs typeface="+mn-cs"/>
              </a:rPr>
              <a:t>pollo</a:t>
            </a:r>
            <a:r>
              <a:rPr lang="en-GB" sz="1200" b="1" i="0" u="none" strike="noStrike" kern="1200" dirty="0">
                <a:solidFill>
                  <a:srgbClr val="FF0000"/>
                </a:solidFill>
                <a:effectLst/>
                <a:latin typeface="+mn-lt"/>
                <a:ea typeface="+mn-ea"/>
                <a:cs typeface="+mn-cs"/>
              </a:rPr>
              <a:t> or </a:t>
            </a:r>
            <a:r>
              <a:rPr lang="en-GB" sz="1200" b="1" i="0" u="sng" strike="noStrike" kern="1200" dirty="0" err="1">
                <a:solidFill>
                  <a:srgbClr val="FF0000"/>
                </a:solidFill>
                <a:effectLst/>
                <a:latin typeface="+mn-lt"/>
                <a:ea typeface="+mn-ea"/>
                <a:cs typeface="+mn-cs"/>
              </a:rPr>
              <a:t>guerra</a:t>
            </a:r>
            <a:endParaRPr lang="en-GB" sz="1200" b="0" i="0" u="none" strike="noStrike" kern="1200" cap="none" dirty="0">
              <a:solidFill>
                <a:schemeClr val="tx1"/>
              </a:solidFill>
              <a:effectLst/>
              <a:latin typeface="Calibri"/>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Calibri"/>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Calibri"/>
                <a:ea typeface="Calibri"/>
                <a:cs typeface="Calibri"/>
                <a:sym typeface="Calibri"/>
              </a:rPr>
              <a:t>Artwork 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Calibri"/>
                <a:ea typeface="Calibri"/>
                <a:cs typeface="Calibri"/>
                <a:sym typeface="Calibri"/>
              </a:rPr>
              <a:t>With thanks to Rachel Hawkes for her input on the lesson material</a:t>
            </a:r>
            <a:r>
              <a:rPr lang="en-GB" sz="1200" b="0" i="0" u="none" strike="noStrike" kern="1200" cap="none" baseline="0" dirty="0">
                <a:solidFill>
                  <a:schemeClr val="tx1"/>
                </a:solidFill>
                <a:effectLst/>
                <a:latin typeface="Calibri"/>
                <a:ea typeface="Calibri"/>
                <a:cs typeface="Calibri"/>
                <a:sym typeface="Calibri"/>
              </a:rPr>
              <a:t> and </a:t>
            </a:r>
            <a:r>
              <a:rPr lang="en-GB" sz="1200" b="0" i="0" u="none" strike="noStrike" kern="1200" cap="none" dirty="0">
                <a:solidFill>
                  <a:schemeClr val="tx1"/>
                </a:solidFill>
                <a:effectLst/>
                <a:latin typeface="Calibri"/>
                <a:ea typeface="Calibri"/>
                <a:cs typeface="Calibri"/>
                <a:sym typeface="Calibri"/>
              </a:rPr>
              <a:t>Amanda </a:t>
            </a:r>
            <a:r>
              <a:rPr lang="en-GB" sz="1200" b="0" i="0" u="none" strike="noStrike" kern="1200" cap="none" dirty="0" err="1">
                <a:solidFill>
                  <a:schemeClr val="tx1"/>
                </a:solidFill>
                <a:effectLst/>
                <a:latin typeface="Calibri"/>
                <a:ea typeface="Calibri"/>
                <a:cs typeface="Calibri"/>
                <a:sym typeface="Calibri"/>
              </a:rPr>
              <a:t>Izquierdo</a:t>
            </a:r>
            <a:r>
              <a:rPr lang="en-GB" sz="1200" b="0" i="0" u="none" strike="noStrike" kern="1200" cap="none" dirty="0">
                <a:solidFill>
                  <a:schemeClr val="tx1"/>
                </a:solidFill>
                <a:effectLst/>
                <a:latin typeface="Calibri"/>
                <a:ea typeface="Calibri"/>
                <a:cs typeface="Calibri"/>
                <a:sym typeface="Calibri"/>
              </a:rPr>
              <a:t> for native teacher feedback.</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Learning outcomes (lesson 2)</a:t>
            </a:r>
            <a:endParaRPr lang="en-GB" dirty="0"/>
          </a:p>
          <a:p>
            <a:pPr marL="0" lvl="0" indent="0" algn="l" rtl="0">
              <a:spcBef>
                <a:spcPts val="0"/>
              </a:spcBef>
              <a:spcAft>
                <a:spcPts val="0"/>
              </a:spcAft>
              <a:buNone/>
            </a:pPr>
            <a:r>
              <a:rPr lang="en-GB" sz="1200" dirty="0">
                <a:solidFill>
                  <a:schemeClr val="dk1"/>
                </a:solidFill>
                <a:latin typeface="Calibri"/>
                <a:ea typeface="Calibri"/>
                <a:cs typeface="Calibri"/>
                <a:sym typeface="Calibri"/>
              </a:rPr>
              <a:t>Consolidation of the following language features:</a:t>
            </a:r>
          </a:p>
          <a:p>
            <a:pPr marL="171450" lvl="0" indent="-171450" algn="l" rtl="0">
              <a:spcBef>
                <a:spcPts val="0"/>
              </a:spcBef>
              <a:spcAft>
                <a:spcPts val="0"/>
              </a:spcAft>
              <a:buClr>
                <a:schemeClr val="dk1"/>
              </a:buClr>
              <a:buSzPts val="1200"/>
              <a:buFont typeface="Arial"/>
              <a:buChar char="•"/>
            </a:pPr>
            <a:r>
              <a:rPr lang="en-GB" sz="1200" dirty="0">
                <a:solidFill>
                  <a:schemeClr val="dk1"/>
                </a:solidFill>
                <a:latin typeface="Calibri"/>
                <a:ea typeface="Calibri"/>
                <a:cs typeface="Calibri"/>
                <a:sym typeface="Calibri"/>
              </a:rPr>
              <a:t>pre-verbal</a:t>
            </a:r>
            <a:r>
              <a:rPr lang="en-GB" sz="1200" baseline="0" dirty="0">
                <a:solidFill>
                  <a:schemeClr val="dk1"/>
                </a:solidFill>
                <a:latin typeface="Calibri"/>
                <a:ea typeface="Calibri"/>
                <a:cs typeface="Calibri"/>
                <a:sym typeface="Calibri"/>
              </a:rPr>
              <a:t> position of indirect object pronoun in OV(S) sentences</a:t>
            </a:r>
          </a:p>
          <a:p>
            <a:pPr marL="171450" lvl="0" indent="-171450" algn="l" rtl="0">
              <a:spcBef>
                <a:spcPts val="0"/>
              </a:spcBef>
              <a:spcAft>
                <a:spcPts val="0"/>
              </a:spcAft>
              <a:buClr>
                <a:schemeClr val="dk1"/>
              </a:buClr>
              <a:buSzPts val="1200"/>
              <a:buFont typeface="Arial"/>
              <a:buChar char="•"/>
            </a:pPr>
            <a:r>
              <a:rPr lang="en-GB" sz="1200" baseline="0" dirty="0">
                <a:solidFill>
                  <a:schemeClr val="dk1"/>
                </a:solidFill>
                <a:latin typeface="Calibri"/>
                <a:ea typeface="Calibri"/>
                <a:cs typeface="Calibri"/>
                <a:sym typeface="Calibri"/>
              </a:rPr>
              <a:t>personal ‘a’</a:t>
            </a:r>
            <a:endParaRPr lang="en-GB" sz="1200" dirty="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GB" sz="1200" dirty="0">
                <a:solidFill>
                  <a:schemeClr val="dk1"/>
                </a:solidFill>
                <a:latin typeface="Calibri"/>
                <a:ea typeface="Calibri"/>
                <a:cs typeface="Calibri"/>
                <a:sym typeface="Calibri"/>
              </a:rPr>
              <a:t>indirect object pronoun ‘les’</a:t>
            </a:r>
          </a:p>
          <a:p>
            <a:pPr marL="171450" lvl="0" indent="-171450" algn="l" rtl="0">
              <a:spcBef>
                <a:spcPts val="0"/>
              </a:spcBef>
              <a:spcAft>
                <a:spcPts val="0"/>
              </a:spcAft>
              <a:buClr>
                <a:schemeClr val="dk1"/>
              </a:buClr>
              <a:buSzPts val="1200"/>
              <a:buFont typeface="Arial"/>
              <a:buChar char="•"/>
            </a:pPr>
            <a:r>
              <a:rPr lang="en-GB" sz="1200" dirty="0">
                <a:solidFill>
                  <a:schemeClr val="dk1"/>
                </a:solidFill>
                <a:latin typeface="Calibri"/>
                <a:cs typeface="Calibri"/>
                <a:sym typeface="Calibri"/>
              </a:rPr>
              <a:t>-</a:t>
            </a:r>
            <a:r>
              <a:rPr lang="en-GB" sz="1200" dirty="0" err="1">
                <a:solidFill>
                  <a:schemeClr val="dk1"/>
                </a:solidFill>
                <a:latin typeface="Calibri"/>
                <a:cs typeface="Calibri"/>
                <a:sym typeface="Calibri"/>
              </a:rPr>
              <a:t>ar</a:t>
            </a:r>
            <a:r>
              <a:rPr lang="en-GB" sz="1200" dirty="0">
                <a:solidFill>
                  <a:schemeClr val="dk1"/>
                </a:solidFill>
                <a:latin typeface="Calibri"/>
                <a:cs typeface="Calibri"/>
                <a:sym typeface="Calibri"/>
              </a:rPr>
              <a:t> verbs in 3</a:t>
            </a:r>
            <a:r>
              <a:rPr lang="en-GB" sz="1200" baseline="30000" dirty="0">
                <a:solidFill>
                  <a:schemeClr val="dk1"/>
                </a:solidFill>
                <a:latin typeface="Calibri"/>
                <a:cs typeface="Calibri"/>
                <a:sym typeface="Calibri"/>
              </a:rPr>
              <a:t>rd</a:t>
            </a:r>
            <a:r>
              <a:rPr lang="en-GB" sz="1200" dirty="0">
                <a:solidFill>
                  <a:schemeClr val="dk1"/>
                </a:solidFill>
                <a:latin typeface="Calibri"/>
                <a:cs typeface="Calibri"/>
                <a:sym typeface="Calibri"/>
              </a:rPr>
              <a:t> person plural present (-an)</a:t>
            </a:r>
            <a:r>
              <a:rPr lang="en-GB" sz="1200" baseline="0" dirty="0">
                <a:solidFill>
                  <a:schemeClr val="dk1"/>
                </a:solidFill>
                <a:latin typeface="Calibri"/>
                <a:cs typeface="Calibri"/>
                <a:sym typeface="Calibri"/>
              </a:rPr>
              <a:t> </a:t>
            </a:r>
          </a:p>
          <a:p>
            <a:pPr marL="171450" lvl="0" indent="-171450" algn="l" rtl="0">
              <a:spcBef>
                <a:spcPts val="0"/>
              </a:spcBef>
              <a:spcAft>
                <a:spcPts val="0"/>
              </a:spcAft>
              <a:buClr>
                <a:schemeClr val="dk1"/>
              </a:buClr>
              <a:buSzPts val="1200"/>
              <a:buFont typeface="Arial"/>
              <a:buChar char="•"/>
            </a:pPr>
            <a:r>
              <a:rPr lang="en-GB" sz="1200" baseline="0" dirty="0">
                <a:solidFill>
                  <a:schemeClr val="dk1"/>
                </a:solidFill>
                <a:latin typeface="Calibri"/>
                <a:cs typeface="Calibri"/>
                <a:sym typeface="Calibri"/>
              </a:rPr>
              <a:t>-er/-</a:t>
            </a:r>
            <a:r>
              <a:rPr lang="en-GB" sz="1200" baseline="0" dirty="0" err="1">
                <a:solidFill>
                  <a:schemeClr val="dk1"/>
                </a:solidFill>
                <a:latin typeface="Calibri"/>
                <a:cs typeface="Calibri"/>
                <a:sym typeface="Calibri"/>
              </a:rPr>
              <a:t>ir</a:t>
            </a:r>
            <a:r>
              <a:rPr lang="en-GB" sz="1200" baseline="0" dirty="0">
                <a:solidFill>
                  <a:schemeClr val="dk1"/>
                </a:solidFill>
                <a:latin typeface="Calibri"/>
                <a:cs typeface="Calibri"/>
                <a:sym typeface="Calibri"/>
              </a:rPr>
              <a:t> verbs in 3</a:t>
            </a:r>
            <a:r>
              <a:rPr lang="en-GB" sz="1200" baseline="30000" dirty="0">
                <a:solidFill>
                  <a:schemeClr val="dk1"/>
                </a:solidFill>
                <a:latin typeface="Calibri"/>
                <a:cs typeface="Calibri"/>
                <a:sym typeface="Calibri"/>
              </a:rPr>
              <a:t>rd</a:t>
            </a:r>
            <a:r>
              <a:rPr lang="en-GB" sz="1200" baseline="0" dirty="0">
                <a:solidFill>
                  <a:schemeClr val="dk1"/>
                </a:solidFill>
                <a:latin typeface="Calibri"/>
                <a:cs typeface="Calibri"/>
                <a:sym typeface="Calibri"/>
              </a:rPr>
              <a:t> person plural (-</a:t>
            </a:r>
            <a:r>
              <a:rPr lang="en-GB" sz="1200" baseline="0" dirty="0" err="1">
                <a:solidFill>
                  <a:schemeClr val="dk1"/>
                </a:solidFill>
                <a:latin typeface="Calibri"/>
                <a:cs typeface="Calibri"/>
                <a:sym typeface="Calibri"/>
              </a:rPr>
              <a:t>en</a:t>
            </a:r>
            <a:r>
              <a:rPr lang="en-GB" sz="1200" baseline="0" dirty="0">
                <a:solidFill>
                  <a:schemeClr val="dk1"/>
                </a:solidFill>
                <a:latin typeface="Calibri"/>
                <a:cs typeface="Calibri"/>
                <a:sym typeface="Calibri"/>
              </a:rPr>
              <a:t>)</a:t>
            </a:r>
          </a:p>
          <a:p>
            <a:pPr marL="171450" lvl="0" indent="-171450" algn="l" rtl="0">
              <a:spcBef>
                <a:spcPts val="0"/>
              </a:spcBef>
              <a:spcAft>
                <a:spcPts val="0"/>
              </a:spcAft>
              <a:buClr>
                <a:schemeClr val="dk1"/>
              </a:buClr>
              <a:buSzPts val="1200"/>
              <a:buFont typeface="Arial"/>
              <a:buChar char="•"/>
            </a:pPr>
            <a:r>
              <a:rPr lang="en-GB" sz="1200" baseline="0" dirty="0">
                <a:solidFill>
                  <a:schemeClr val="dk1"/>
                </a:solidFill>
                <a:latin typeface="Calibri"/>
                <a:cs typeface="Calibri"/>
                <a:sym typeface="Calibri"/>
              </a:rPr>
              <a:t>a range of stress positions (final, penultimate, antepenultimate)</a:t>
            </a:r>
            <a:endParaRPr lang="en-GB" dirty="0"/>
          </a:p>
          <a:p>
            <a:pPr marL="0" lvl="0" indent="0" algn="l" rtl="0">
              <a:spcBef>
                <a:spcPts val="0"/>
              </a:spcBef>
              <a:spcAft>
                <a:spcPts val="0"/>
              </a:spcAft>
              <a:buClr>
                <a:schemeClr val="dk1"/>
              </a:buClr>
              <a:buSzPts val="1200"/>
              <a:buFont typeface="Calibri"/>
              <a:buNone/>
            </a:pPr>
            <a:endParaRPr lang="en-GB" sz="1200" b="1" i="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GB" sz="1200" b="1" i="0" dirty="0">
                <a:solidFill>
                  <a:schemeClr val="dk1"/>
                </a:solidFill>
                <a:latin typeface="Calibri"/>
                <a:ea typeface="Calibri"/>
                <a:cs typeface="Calibri"/>
                <a:sym typeface="Calibri"/>
              </a:rPr>
              <a:t>Frequency of rankings of vocabulary </a:t>
            </a:r>
            <a:r>
              <a:rPr lang="en-GB" sz="1200" b="1" i="0" u="sng" dirty="0">
                <a:solidFill>
                  <a:schemeClr val="dk1"/>
                </a:solidFill>
                <a:latin typeface="Calibri"/>
                <a:ea typeface="Calibri"/>
                <a:cs typeface="Calibri"/>
                <a:sym typeface="Calibri"/>
              </a:rPr>
              <a:t>introduced</a:t>
            </a:r>
            <a:r>
              <a:rPr lang="en-GB" sz="1200" b="1" i="0" baseline="0" dirty="0">
                <a:solidFill>
                  <a:schemeClr val="dk1"/>
                </a:solidFill>
                <a:latin typeface="Calibri"/>
                <a:ea typeface="Calibri"/>
                <a:cs typeface="Calibri"/>
                <a:sym typeface="Calibri"/>
              </a:rPr>
              <a:t> </a:t>
            </a:r>
            <a:r>
              <a:rPr lang="en-GB" sz="1200" b="1" i="0" dirty="0">
                <a:solidFill>
                  <a:schemeClr val="dk1"/>
                </a:solidFill>
                <a:latin typeface="Calibri"/>
                <a:ea typeface="Calibri"/>
                <a:cs typeface="Calibri"/>
                <a:sym typeface="Calibri"/>
              </a:rPr>
              <a:t>this week </a:t>
            </a:r>
            <a:r>
              <a:rPr lang="en-GB" sz="1200" b="1" i="0" u="none" strike="noStrike" cap="none" dirty="0">
                <a:solidFill>
                  <a:schemeClr val="dk1"/>
                </a:solidFill>
                <a:latin typeface="Calibri"/>
                <a:ea typeface="Calibri"/>
                <a:cs typeface="Calibri"/>
                <a:sym typeface="Calibri"/>
              </a:rPr>
              <a:t>(1 is the most common word in Spanish): </a:t>
            </a:r>
            <a:endParaRPr lang="en-GB" sz="1200" b="1" i="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GB" sz="1200" b="0" i="0" dirty="0">
                <a:solidFill>
                  <a:schemeClr val="dk1"/>
                </a:solidFill>
                <a:latin typeface="Calibri"/>
                <a:ea typeface="Calibri"/>
                <a:cs typeface="Calibri"/>
                <a:sym typeface="Calibri"/>
              </a:rPr>
              <a:t>les [25]; mandar [588]; </a:t>
            </a:r>
            <a:r>
              <a:rPr lang="en-GB" sz="1200" b="0" i="0" dirty="0" err="1">
                <a:solidFill>
                  <a:schemeClr val="dk1"/>
                </a:solidFill>
                <a:latin typeface="Calibri"/>
                <a:ea typeface="Calibri"/>
                <a:cs typeface="Calibri"/>
                <a:sym typeface="Calibri"/>
              </a:rPr>
              <a:t>contar</a:t>
            </a:r>
            <a:r>
              <a:rPr lang="en-GB" sz="1200" b="0" i="0" dirty="0">
                <a:solidFill>
                  <a:schemeClr val="dk1"/>
                </a:solidFill>
                <a:latin typeface="Calibri"/>
                <a:ea typeface="Calibri"/>
                <a:cs typeface="Calibri"/>
                <a:sym typeface="Calibri"/>
              </a:rPr>
              <a:t> [172]; </a:t>
            </a:r>
            <a:r>
              <a:rPr lang="en-GB" sz="1200" b="0" i="0" dirty="0" err="1">
                <a:solidFill>
                  <a:schemeClr val="dk1"/>
                </a:solidFill>
                <a:latin typeface="Calibri"/>
                <a:ea typeface="Calibri"/>
                <a:cs typeface="Calibri"/>
                <a:sym typeface="Calibri"/>
              </a:rPr>
              <a:t>cocinar</a:t>
            </a:r>
            <a:r>
              <a:rPr lang="en-GB" sz="1200" b="0" i="0" dirty="0">
                <a:solidFill>
                  <a:schemeClr val="dk1"/>
                </a:solidFill>
                <a:latin typeface="Calibri"/>
                <a:ea typeface="Calibri"/>
                <a:cs typeface="Calibri"/>
                <a:sym typeface="Calibri"/>
              </a:rPr>
              <a:t> [3704]; </a:t>
            </a:r>
            <a:r>
              <a:rPr lang="en-GB" sz="1200" b="0" i="0" dirty="0" err="1">
                <a:solidFill>
                  <a:schemeClr val="dk1"/>
                </a:solidFill>
                <a:latin typeface="Calibri"/>
                <a:ea typeface="Calibri"/>
                <a:cs typeface="Calibri"/>
                <a:sym typeface="Calibri"/>
              </a:rPr>
              <a:t>dolor</a:t>
            </a:r>
            <a:r>
              <a:rPr lang="en-GB" sz="1200" b="0" i="0" dirty="0">
                <a:solidFill>
                  <a:schemeClr val="dk1"/>
                </a:solidFill>
                <a:latin typeface="Calibri"/>
                <a:ea typeface="Calibri"/>
                <a:cs typeface="Calibri"/>
                <a:sym typeface="Calibri"/>
              </a:rPr>
              <a:t> [591]; arroz [2882]; pollo [3577]; </a:t>
            </a:r>
            <a:r>
              <a:rPr lang="en-GB" sz="1200" b="0" i="0" dirty="0" err="1">
                <a:solidFill>
                  <a:schemeClr val="dk1"/>
                </a:solidFill>
                <a:latin typeface="Calibri"/>
                <a:ea typeface="Calibri"/>
                <a:cs typeface="Calibri"/>
                <a:sym typeface="Calibri"/>
              </a:rPr>
              <a:t>invierno</a:t>
            </a:r>
            <a:r>
              <a:rPr lang="en-GB" sz="1200" b="0" i="0" dirty="0">
                <a:solidFill>
                  <a:schemeClr val="dk1"/>
                </a:solidFill>
                <a:latin typeface="Calibri"/>
                <a:ea typeface="Calibri"/>
                <a:cs typeface="Calibri"/>
                <a:sym typeface="Calibri"/>
              </a:rPr>
              <a:t> [1813]; </a:t>
            </a:r>
            <a:r>
              <a:rPr lang="en-GB" sz="1200" b="0" i="0" dirty="0" err="1">
                <a:solidFill>
                  <a:schemeClr val="dk1"/>
                </a:solidFill>
                <a:latin typeface="Calibri"/>
                <a:ea typeface="Calibri"/>
                <a:cs typeface="Calibri"/>
                <a:sym typeface="Calibri"/>
              </a:rPr>
              <a:t>gris</a:t>
            </a:r>
            <a:r>
              <a:rPr lang="en-GB" sz="1200" b="0" i="0" dirty="0">
                <a:solidFill>
                  <a:schemeClr val="dk1"/>
                </a:solidFill>
                <a:latin typeface="Calibri"/>
                <a:ea typeface="Calibri"/>
                <a:cs typeface="Calibri"/>
                <a:sym typeface="Calibri"/>
              </a:rPr>
              <a:t> [1751]; </a:t>
            </a:r>
            <a:r>
              <a:rPr lang="en-GB" sz="1200" b="0" i="0" dirty="0" err="1">
                <a:solidFill>
                  <a:schemeClr val="dk1"/>
                </a:solidFill>
                <a:latin typeface="Calibri"/>
                <a:ea typeface="Calibri"/>
                <a:cs typeface="Calibri"/>
                <a:sym typeface="Calibri"/>
              </a:rPr>
              <a:t>naranja</a:t>
            </a:r>
            <a:r>
              <a:rPr lang="en-GB" sz="1200" b="0" i="0" dirty="0">
                <a:solidFill>
                  <a:schemeClr val="dk1"/>
                </a:solidFill>
                <a:latin typeface="Calibri"/>
                <a:ea typeface="Calibri"/>
                <a:cs typeface="Calibri"/>
                <a:sym typeface="Calibri"/>
              </a:rPr>
              <a:t> [2924]; </a:t>
            </a:r>
            <a:r>
              <a:rPr lang="en-GB" sz="1200" b="0" i="0" dirty="0" err="1">
                <a:solidFill>
                  <a:schemeClr val="dk1"/>
                </a:solidFill>
                <a:latin typeface="Calibri"/>
                <a:ea typeface="Calibri"/>
                <a:cs typeface="Calibri"/>
                <a:sym typeface="Calibri"/>
              </a:rPr>
              <a:t>camiseta</a:t>
            </a:r>
            <a:r>
              <a:rPr lang="en-GB" sz="1200" b="0" i="0" dirty="0">
                <a:solidFill>
                  <a:schemeClr val="dk1"/>
                </a:solidFill>
                <a:latin typeface="Calibri"/>
                <a:ea typeface="Calibri"/>
                <a:cs typeface="Calibri"/>
                <a:sym typeface="Calibri"/>
              </a:rPr>
              <a:t> [4130]; </a:t>
            </a:r>
            <a:r>
              <a:rPr lang="en-GB" sz="1200" b="0" i="0" dirty="0" err="1">
                <a:solidFill>
                  <a:schemeClr val="dk1"/>
                </a:solidFill>
                <a:latin typeface="Calibri"/>
                <a:ea typeface="Calibri"/>
                <a:cs typeface="Calibri"/>
                <a:sym typeface="Calibri"/>
              </a:rPr>
              <a:t>gafas</a:t>
            </a:r>
            <a:r>
              <a:rPr lang="en-GB" sz="1200" b="0" i="0" dirty="0">
                <a:solidFill>
                  <a:schemeClr val="dk1"/>
                </a:solidFill>
                <a:latin typeface="Calibri"/>
                <a:ea typeface="Calibri"/>
                <a:cs typeface="Calibri"/>
                <a:sym typeface="Calibri"/>
              </a:rPr>
              <a:t> [&gt;5000]; tanto [88]</a:t>
            </a:r>
          </a:p>
          <a:p>
            <a:pPr marL="0" lvl="0" indent="0" algn="l" rtl="0">
              <a:spcBef>
                <a:spcPts val="0"/>
              </a:spcBef>
              <a:spcAft>
                <a:spcPts val="0"/>
              </a:spcAft>
              <a:buNone/>
            </a:pPr>
            <a:endParaRPr lang="en-GB"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Frequency rankings of vocabulary </a:t>
            </a:r>
            <a:r>
              <a:rPr lang="en-GB" sz="1200" b="1" i="0" u="sng" strike="noStrike" cap="none" dirty="0">
                <a:solidFill>
                  <a:schemeClr val="dk1"/>
                </a:solidFill>
                <a:latin typeface="Calibri"/>
                <a:ea typeface="Calibri"/>
                <a:cs typeface="Calibri"/>
                <a:sym typeface="Calibri"/>
              </a:rPr>
              <a:t>revisited</a:t>
            </a:r>
            <a:r>
              <a:rPr lang="en-GB" sz="1200" b="1" i="0" u="none" strike="noStrike" cap="none" dirty="0">
                <a:solidFill>
                  <a:schemeClr val="dk1"/>
                </a:solidFill>
                <a:latin typeface="Calibri"/>
                <a:ea typeface="Calibri"/>
                <a:cs typeface="Calibri"/>
                <a:sym typeface="Calibri"/>
              </a:rPr>
              <a:t> this week (1 is the most common word in Spanish): </a:t>
            </a:r>
            <a:endParaRPr lang="en-GB" dirty="0"/>
          </a:p>
          <a:p>
            <a:pPr marL="0" lvl="0" indent="0" algn="l" rtl="0">
              <a:spcBef>
                <a:spcPts val="0"/>
              </a:spcBef>
              <a:spcAft>
                <a:spcPts val="0"/>
              </a:spcAft>
              <a:buNone/>
            </a:pPr>
            <a:r>
              <a:rPr lang="en-GB" sz="1200" b="1" dirty="0">
                <a:solidFill>
                  <a:schemeClr val="dk1"/>
                </a:solidFill>
                <a:latin typeface="Calibri"/>
                <a:ea typeface="Calibri"/>
                <a:cs typeface="Calibri"/>
                <a:sym typeface="Calibri"/>
              </a:rPr>
              <a:t>Y8 3.2.6:</a:t>
            </a:r>
            <a:r>
              <a:rPr lang="en-GB" sz="1200" b="1" baseline="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guerra</a:t>
            </a:r>
            <a:r>
              <a:rPr lang="en-GB" sz="1200" dirty="0">
                <a:solidFill>
                  <a:schemeClr val="dk1"/>
                </a:solidFill>
                <a:latin typeface="Calibri"/>
                <a:ea typeface="Calibri"/>
                <a:cs typeface="Calibri"/>
                <a:sym typeface="Calibri"/>
              </a:rPr>
              <a:t> [282]; hoy </a:t>
            </a:r>
            <a:r>
              <a:rPr lang="en-GB" sz="1200" dirty="0" err="1">
                <a:solidFill>
                  <a:schemeClr val="dk1"/>
                </a:solidFill>
                <a:latin typeface="Calibri"/>
                <a:ea typeface="Calibri"/>
                <a:cs typeface="Calibri"/>
                <a:sym typeface="Calibri"/>
              </a:rPr>
              <a:t>en</a:t>
            </a:r>
            <a:r>
              <a:rPr lang="en-GB" sz="1200" dirty="0">
                <a:solidFill>
                  <a:schemeClr val="dk1"/>
                </a:solidFill>
                <a:latin typeface="Calibri"/>
                <a:ea typeface="Calibri"/>
                <a:cs typeface="Calibri"/>
                <a:sym typeface="Calibri"/>
              </a:rPr>
              <a:t> día [hoy-167]; </a:t>
            </a:r>
            <a:r>
              <a:rPr lang="en-GB" sz="1200" dirty="0" err="1">
                <a:solidFill>
                  <a:schemeClr val="dk1"/>
                </a:solidFill>
                <a:latin typeface="Calibri"/>
                <a:ea typeface="Calibri"/>
                <a:cs typeface="Calibri"/>
                <a:sym typeface="Calibri"/>
              </a:rPr>
              <a:t>cantidad</a:t>
            </a:r>
            <a:r>
              <a:rPr lang="en-GB" sz="1200" dirty="0">
                <a:solidFill>
                  <a:schemeClr val="dk1"/>
                </a:solidFill>
                <a:latin typeface="Calibri"/>
                <a:ea typeface="Calibri"/>
                <a:cs typeface="Calibri"/>
                <a:sym typeface="Calibri"/>
              </a:rPr>
              <a:t> [459]; </a:t>
            </a:r>
            <a:r>
              <a:rPr lang="en-GB" sz="1200" dirty="0" err="1">
                <a:solidFill>
                  <a:schemeClr val="dk1"/>
                </a:solidFill>
                <a:latin typeface="Calibri"/>
                <a:ea typeface="Calibri"/>
                <a:cs typeface="Calibri"/>
                <a:sym typeface="Calibri"/>
              </a:rPr>
              <a:t>tener</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lugar</a:t>
            </a:r>
            <a:r>
              <a:rPr lang="en-GB" sz="1200" dirty="0">
                <a:solidFill>
                  <a:schemeClr val="dk1"/>
                </a:solidFill>
                <a:latin typeface="Calibri"/>
                <a:ea typeface="Calibri"/>
                <a:cs typeface="Calibri"/>
                <a:sym typeface="Calibri"/>
              </a:rPr>
              <a:t> [lugar-144]; </a:t>
            </a:r>
            <a:r>
              <a:rPr lang="en-GB" sz="1200" dirty="0" err="1">
                <a:solidFill>
                  <a:schemeClr val="dk1"/>
                </a:solidFill>
                <a:latin typeface="Calibri"/>
                <a:ea typeface="Calibri"/>
                <a:cs typeface="Calibri"/>
                <a:sym typeface="Calibri"/>
              </a:rPr>
              <a:t>aproximadamente</a:t>
            </a:r>
            <a:r>
              <a:rPr lang="en-GB" sz="1200" dirty="0">
                <a:solidFill>
                  <a:schemeClr val="dk1"/>
                </a:solidFill>
                <a:latin typeface="Calibri"/>
                <a:ea typeface="Calibri"/>
                <a:cs typeface="Calibri"/>
                <a:sym typeface="Calibri"/>
              </a:rPr>
              <a:t> [1502]; </a:t>
            </a:r>
            <a:r>
              <a:rPr lang="en-GB" sz="1200" dirty="0" err="1">
                <a:solidFill>
                  <a:schemeClr val="dk1"/>
                </a:solidFill>
                <a:latin typeface="Calibri"/>
                <a:ea typeface="Calibri"/>
                <a:cs typeface="Calibri"/>
                <a:sym typeface="Calibri"/>
              </a:rPr>
              <a:t>comenzar</a:t>
            </a:r>
            <a:r>
              <a:rPr lang="en-GB" sz="1200" dirty="0">
                <a:solidFill>
                  <a:schemeClr val="dk1"/>
                </a:solidFill>
                <a:latin typeface="Calibri"/>
                <a:ea typeface="Calibri"/>
                <a:cs typeface="Calibri"/>
                <a:sym typeface="Calibri"/>
              </a:rPr>
              <a:t> [234]</a:t>
            </a:r>
          </a:p>
          <a:p>
            <a:pPr marL="0" lvl="0" indent="0" algn="l" rtl="0">
              <a:spcBef>
                <a:spcPts val="0"/>
              </a:spcBef>
              <a:spcAft>
                <a:spcPts val="0"/>
              </a:spcAft>
              <a:buNone/>
            </a:pPr>
            <a:endParaRPr lang="en-GB" sz="1200"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b="1" dirty="0">
                <a:solidFill>
                  <a:schemeClr val="dk1"/>
                </a:solidFill>
                <a:latin typeface="Calibri"/>
                <a:ea typeface="Calibri"/>
                <a:cs typeface="Calibri"/>
                <a:sym typeface="Calibri"/>
              </a:rPr>
              <a:t>Y8 3.1.6: </a:t>
            </a:r>
            <a:r>
              <a:rPr lang="en-GB" sz="1200" dirty="0" err="1">
                <a:solidFill>
                  <a:schemeClr val="dk1"/>
                </a:solidFill>
                <a:latin typeface="Calibri"/>
                <a:ea typeface="Calibri"/>
                <a:cs typeface="Calibri"/>
                <a:sym typeface="Calibri"/>
              </a:rPr>
              <a:t>fui</a:t>
            </a:r>
            <a:r>
              <a:rPr lang="en-GB" sz="1200" dirty="0">
                <a:solidFill>
                  <a:schemeClr val="dk1"/>
                </a:solidFill>
                <a:latin typeface="Calibri"/>
                <a:ea typeface="Calibri"/>
                <a:cs typeface="Calibri"/>
                <a:sym typeface="Calibri"/>
              </a:rPr>
              <a:t> [33]; </a:t>
            </a:r>
            <a:r>
              <a:rPr lang="en-GB" sz="1200" dirty="0" err="1">
                <a:solidFill>
                  <a:schemeClr val="dk1"/>
                </a:solidFill>
                <a:latin typeface="Calibri"/>
                <a:ea typeface="Calibri"/>
                <a:cs typeface="Calibri"/>
                <a:sym typeface="Calibri"/>
              </a:rPr>
              <a:t>fuiste</a:t>
            </a:r>
            <a:r>
              <a:rPr lang="en-GB" sz="1200" dirty="0">
                <a:solidFill>
                  <a:schemeClr val="dk1"/>
                </a:solidFill>
                <a:latin typeface="Calibri"/>
                <a:ea typeface="Calibri"/>
                <a:cs typeface="Calibri"/>
                <a:sym typeface="Calibri"/>
              </a:rPr>
              <a:t> [33]; </a:t>
            </a:r>
            <a:r>
              <a:rPr lang="en-GB" sz="1200" dirty="0" err="1">
                <a:solidFill>
                  <a:schemeClr val="dk1"/>
                </a:solidFill>
                <a:latin typeface="Calibri"/>
                <a:ea typeface="Calibri"/>
                <a:cs typeface="Calibri"/>
                <a:sym typeface="Calibri"/>
              </a:rPr>
              <a:t>fue</a:t>
            </a:r>
            <a:r>
              <a:rPr lang="en-GB" sz="1200" dirty="0">
                <a:solidFill>
                  <a:schemeClr val="dk1"/>
                </a:solidFill>
                <a:latin typeface="Calibri"/>
                <a:ea typeface="Calibri"/>
                <a:cs typeface="Calibri"/>
                <a:sym typeface="Calibri"/>
              </a:rPr>
              <a:t> [33]; </a:t>
            </a:r>
            <a:r>
              <a:rPr lang="en-GB" sz="1200" dirty="0" err="1">
                <a:solidFill>
                  <a:schemeClr val="dk1"/>
                </a:solidFill>
                <a:latin typeface="Calibri"/>
                <a:ea typeface="Calibri"/>
                <a:cs typeface="Calibri"/>
                <a:sym typeface="Calibri"/>
              </a:rPr>
              <a:t>apoyar</a:t>
            </a:r>
            <a:r>
              <a:rPr lang="en-GB" sz="1200" dirty="0">
                <a:solidFill>
                  <a:schemeClr val="dk1"/>
                </a:solidFill>
                <a:latin typeface="Calibri"/>
                <a:ea typeface="Calibri"/>
                <a:cs typeface="Calibri"/>
                <a:sym typeface="Calibri"/>
              </a:rPr>
              <a:t> [666]; </a:t>
            </a:r>
            <a:r>
              <a:rPr lang="en-GB" sz="1200" dirty="0" err="1">
                <a:solidFill>
                  <a:schemeClr val="dk1"/>
                </a:solidFill>
                <a:latin typeface="Calibri"/>
                <a:ea typeface="Calibri"/>
                <a:cs typeface="Calibri"/>
                <a:sym typeface="Calibri"/>
              </a:rPr>
              <a:t>celebrar</a:t>
            </a:r>
            <a:r>
              <a:rPr lang="en-GB" sz="1200" dirty="0">
                <a:solidFill>
                  <a:schemeClr val="dk1"/>
                </a:solidFill>
                <a:latin typeface="Calibri"/>
                <a:ea typeface="Calibri"/>
                <a:cs typeface="Calibri"/>
                <a:sym typeface="Calibri"/>
              </a:rPr>
              <a:t> [886]; zona [359]; </a:t>
            </a:r>
            <a:r>
              <a:rPr lang="en-GB" sz="1200" dirty="0" err="1">
                <a:solidFill>
                  <a:schemeClr val="dk1"/>
                </a:solidFill>
                <a:latin typeface="Calibri"/>
                <a:ea typeface="Calibri"/>
                <a:cs typeface="Calibri"/>
                <a:sym typeface="Calibri"/>
              </a:rPr>
              <a:t>septiembre</a:t>
            </a:r>
            <a:r>
              <a:rPr lang="en-GB" sz="1200" dirty="0">
                <a:solidFill>
                  <a:schemeClr val="dk1"/>
                </a:solidFill>
                <a:latin typeface="Calibri"/>
                <a:ea typeface="Calibri"/>
                <a:cs typeface="Calibri"/>
                <a:sym typeface="Calibri"/>
              </a:rPr>
              <a:t> [1150]; </a:t>
            </a:r>
            <a:r>
              <a:rPr lang="en-GB" sz="1200" dirty="0" err="1">
                <a:solidFill>
                  <a:schemeClr val="dk1"/>
                </a:solidFill>
                <a:latin typeface="Calibri"/>
                <a:ea typeface="Calibri"/>
                <a:cs typeface="Calibri"/>
                <a:sym typeface="Calibri"/>
              </a:rPr>
              <a:t>octubre</a:t>
            </a:r>
            <a:r>
              <a:rPr lang="en-GB" sz="1200" dirty="0">
                <a:solidFill>
                  <a:schemeClr val="dk1"/>
                </a:solidFill>
                <a:latin typeface="Calibri"/>
                <a:ea typeface="Calibri"/>
                <a:cs typeface="Calibri"/>
                <a:sym typeface="Calibri"/>
              </a:rPr>
              <a:t> [1242]; </a:t>
            </a:r>
            <a:r>
              <a:rPr lang="en-GB" sz="1200" dirty="0" err="1">
                <a:solidFill>
                  <a:schemeClr val="dk1"/>
                </a:solidFill>
                <a:latin typeface="Calibri"/>
                <a:ea typeface="Calibri"/>
                <a:cs typeface="Calibri"/>
                <a:sym typeface="Calibri"/>
              </a:rPr>
              <a:t>noviembre</a:t>
            </a:r>
            <a:r>
              <a:rPr lang="en-GB" sz="1200" dirty="0">
                <a:solidFill>
                  <a:schemeClr val="dk1"/>
                </a:solidFill>
                <a:latin typeface="Calibri"/>
                <a:ea typeface="Calibri"/>
                <a:cs typeface="Calibri"/>
                <a:sym typeface="Calibri"/>
              </a:rPr>
              <a:t> [1434]; </a:t>
            </a:r>
            <a:r>
              <a:rPr lang="en-GB" sz="1200" dirty="0" err="1">
                <a:solidFill>
                  <a:schemeClr val="dk1"/>
                </a:solidFill>
                <a:latin typeface="Calibri"/>
                <a:ea typeface="Calibri"/>
                <a:cs typeface="Calibri"/>
                <a:sym typeface="Calibri"/>
              </a:rPr>
              <a:t>diciembre</a:t>
            </a:r>
            <a:r>
              <a:rPr lang="en-GB" sz="1200" dirty="0">
                <a:solidFill>
                  <a:schemeClr val="dk1"/>
                </a:solidFill>
                <a:latin typeface="Calibri"/>
                <a:ea typeface="Calibri"/>
                <a:cs typeface="Calibri"/>
                <a:sym typeface="Calibri"/>
              </a:rPr>
              <a:t> [1165]; colegio [628]; </a:t>
            </a:r>
            <a:r>
              <a:rPr lang="en-GB" sz="1200" dirty="0" err="1">
                <a:solidFill>
                  <a:schemeClr val="dk1"/>
                </a:solidFill>
                <a:latin typeface="Calibri"/>
                <a:ea typeface="Calibri"/>
                <a:cs typeface="Calibri"/>
                <a:sym typeface="Calibri"/>
              </a:rPr>
              <a:t>avión</a:t>
            </a:r>
            <a:r>
              <a:rPr lang="en-GB" sz="1200" dirty="0">
                <a:solidFill>
                  <a:schemeClr val="dk1"/>
                </a:solidFill>
                <a:latin typeface="Calibri"/>
                <a:ea typeface="Calibri"/>
                <a:cs typeface="Calibri"/>
                <a:sym typeface="Calibri"/>
              </a:rPr>
              <a:t> [1399]; historia² [186]; </a:t>
            </a:r>
            <a:r>
              <a:rPr lang="en-GB" sz="1200" dirty="0" err="1">
                <a:solidFill>
                  <a:schemeClr val="dk1"/>
                </a:solidFill>
                <a:latin typeface="Calibri"/>
                <a:ea typeface="Calibri"/>
                <a:cs typeface="Calibri"/>
                <a:sym typeface="Calibri"/>
              </a:rPr>
              <a:t>directo</a:t>
            </a:r>
            <a:r>
              <a:rPr lang="en-GB" sz="1200" dirty="0">
                <a:solidFill>
                  <a:schemeClr val="dk1"/>
                </a:solidFill>
                <a:latin typeface="Calibri"/>
                <a:ea typeface="Calibri"/>
                <a:cs typeface="Calibri"/>
                <a:sym typeface="Calibri"/>
              </a:rPr>
              <a:t> [1029];</a:t>
            </a:r>
            <a:r>
              <a:rPr lang="en-GB" sz="1200" baseline="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simplemente</a:t>
            </a:r>
            <a:r>
              <a:rPr lang="en-GB" sz="1200" dirty="0">
                <a:solidFill>
                  <a:schemeClr val="dk1"/>
                </a:solidFill>
                <a:latin typeface="Calibri"/>
                <a:ea typeface="Calibri"/>
                <a:cs typeface="Calibri"/>
                <a:sym typeface="Calibri"/>
              </a:rPr>
              <a:t> [731]; </a:t>
            </a:r>
            <a:r>
              <a:rPr lang="en-GB" sz="1200" dirty="0" err="1">
                <a:solidFill>
                  <a:schemeClr val="dk1"/>
                </a:solidFill>
                <a:latin typeface="Calibri"/>
                <a:ea typeface="Calibri"/>
                <a:cs typeface="Calibri"/>
                <a:sym typeface="Calibri"/>
              </a:rPr>
              <a:t>principalmente</a:t>
            </a:r>
            <a:r>
              <a:rPr lang="en-GB" sz="1200" dirty="0">
                <a:solidFill>
                  <a:schemeClr val="dk1"/>
                </a:solidFill>
                <a:latin typeface="Calibri"/>
                <a:ea typeface="Calibri"/>
                <a:cs typeface="Calibri"/>
                <a:sym typeface="Calibri"/>
              </a:rPr>
              <a:t> [1657]</a:t>
            </a:r>
          </a:p>
          <a:p>
            <a:pPr marL="0" lvl="0" indent="0" algn="l" rtl="0">
              <a:spcBef>
                <a:spcPts val="0"/>
              </a:spcBef>
              <a:spcAft>
                <a:spcPts val="0"/>
              </a:spcAft>
              <a:buNone/>
            </a:pPr>
            <a:endParaRPr lang="en-GB"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dirty="0"/>
              <a:t>Source: Davies, M. &amp; Davies, K. (2018</a:t>
            </a:r>
            <a:r>
              <a:rPr lang="en-GB" i="0" dirty="0"/>
              <a:t>)</a:t>
            </a:r>
            <a:r>
              <a:rPr lang="en-GB" i="1" dirty="0"/>
              <a:t>. A frequency dictionary of Spanish: Core vocabulary for learners </a:t>
            </a:r>
            <a:r>
              <a:rPr lang="en-GB" dirty="0"/>
              <a:t>(2nd ed.). Routledge: London</a:t>
            </a:r>
          </a:p>
          <a:p>
            <a:pPr marL="0" lvl="0" indent="0" algn="l" rtl="0">
              <a:spcBef>
                <a:spcPts val="0"/>
              </a:spcBef>
              <a:spcAft>
                <a:spcPts val="0"/>
              </a:spcAft>
              <a:buNone/>
            </a:pPr>
            <a:endParaRPr lang="en-GB" sz="1200"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b="0" i="0" u="none" strike="noStrike" dirty="0">
                <a:solidFill>
                  <a:schemeClr val="dk1"/>
                </a:solidFill>
                <a:latin typeface="Calibri"/>
                <a:ea typeface="Calibri"/>
                <a:cs typeface="Calibri"/>
                <a:sym typeface="Calibri"/>
              </a:rPr>
              <a:t>The frequency rankings for words that occur in this PowerPoint which have been</a:t>
            </a:r>
            <a:r>
              <a:rPr lang="en-GB" sz="1200" b="0" i="1" u="none" strike="noStrike" dirty="0">
                <a:solidFill>
                  <a:schemeClr val="dk1"/>
                </a:solidFill>
                <a:latin typeface="Calibri"/>
                <a:ea typeface="Calibri"/>
                <a:cs typeface="Calibri"/>
                <a:sym typeface="Calibri"/>
              </a:rPr>
              <a:t> previously</a:t>
            </a:r>
            <a:r>
              <a:rPr lang="en-GB" sz="1200" b="0" i="0" u="none" strike="noStrike" dirty="0">
                <a:solidFill>
                  <a:schemeClr val="dk1"/>
                </a:solidFill>
                <a:latin typeface="Calibri"/>
                <a:ea typeface="Calibri"/>
                <a:cs typeface="Calibri"/>
                <a:sym typeface="Calibri"/>
              </a:rPr>
              <a:t> introduced in NCELP resources are given in the NCELP SOW and in the resources that first introduced and formally re-visited those words. For any </a:t>
            </a:r>
            <a:r>
              <a:rPr lang="en-GB" sz="1200" b="0" i="1" u="none" strike="noStrike" dirty="0">
                <a:solidFill>
                  <a:schemeClr val="dk1"/>
                </a:solidFill>
                <a:latin typeface="Calibri"/>
                <a:ea typeface="Calibri"/>
                <a:cs typeface="Calibri"/>
                <a:sym typeface="Calibri"/>
              </a:rPr>
              <a:t>other </a:t>
            </a:r>
            <a:r>
              <a:rPr lang="en-GB" sz="1200" b="0" i="0" u="none" strike="noStrike" dirty="0">
                <a:solidFill>
                  <a:schemeClr val="dk1"/>
                </a:solidFill>
                <a:latin typeface="Calibri"/>
                <a:ea typeface="Calibri"/>
                <a:cs typeface="Calibri"/>
                <a:sym typeface="Calibri"/>
              </a:rPr>
              <a:t>words that occur incidentally in this PowerPoint, frequency rankings will be provided in the notes field wherever possible.</a:t>
            </a:r>
            <a:endParaRPr lang="en-GB" sz="1200" b="1" dirty="0"/>
          </a:p>
          <a:p>
            <a:pPr marL="0" lvl="0" indent="0" algn="l" rtl="0">
              <a:spcBef>
                <a:spcPts val="0"/>
              </a:spcBef>
              <a:spcAft>
                <a:spcPts val="0"/>
              </a:spcAft>
              <a:buClr>
                <a:schemeClr val="dk1"/>
              </a:buClr>
              <a:buSzPts val="1200"/>
              <a:buFont typeface="Calibri"/>
              <a:buNone/>
            </a:pPr>
            <a:endParaRPr lang="en-GB" sz="1200" b="0" i="0" dirty="0">
              <a:solidFill>
                <a:schemeClr val="dk1"/>
              </a:solidFill>
              <a:latin typeface="Calibri"/>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17574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a:r>
              <a:rPr lang="en-US" b="1" baseline="0" dirty="0"/>
              <a:t>Timing: </a:t>
            </a:r>
            <a:r>
              <a:rPr lang="en-US" b="0" baseline="0" dirty="0"/>
              <a:t>6</a:t>
            </a:r>
            <a:r>
              <a:rPr lang="en-US" b="1" baseline="0" dirty="0"/>
              <a:t> </a:t>
            </a:r>
            <a:r>
              <a:rPr lang="en-US" b="0" baseline="0" dirty="0"/>
              <a:t>minutes</a:t>
            </a:r>
          </a:p>
          <a:p>
            <a:pPr marL="0"/>
            <a:endParaRPr lang="en-US" b="0" baseline="0" dirty="0"/>
          </a:p>
          <a:p>
            <a:pPr marL="0"/>
            <a:r>
              <a:rPr lang="en-US" b="1" baseline="0" dirty="0"/>
              <a:t>Aim: </a:t>
            </a:r>
            <a:r>
              <a:rPr lang="en-US" b="0" baseline="0" dirty="0"/>
              <a:t>to revisit vocabulary from one of this week’s revisited sets (8.3.1.6).</a:t>
            </a:r>
          </a:p>
          <a:p>
            <a:pPr marL="0"/>
            <a:endParaRPr lang="en-US" b="0" baseline="0" dirty="0"/>
          </a:p>
          <a:p>
            <a:pPr marL="0"/>
            <a:r>
              <a:rPr lang="en-US" b="1" baseline="0" dirty="0"/>
              <a:t>Procedure:</a:t>
            </a:r>
          </a:p>
          <a:p>
            <a:pPr marL="0"/>
            <a:r>
              <a:rPr lang="en-US" b="0" baseline="0" dirty="0"/>
              <a:t>1. Give students a minute in pairs to try to anticipate the vocabulary items they hear. They could do this individually or in pairs.</a:t>
            </a:r>
          </a:p>
          <a:p>
            <a:pPr marL="0"/>
            <a:r>
              <a:rPr lang="en-US" b="0" baseline="0" dirty="0"/>
              <a:t>2. Click the number triggers to play the audio.</a:t>
            </a:r>
          </a:p>
          <a:p>
            <a:pPr marL="0"/>
            <a:r>
              <a:rPr lang="en-US" b="0" baseline="0" dirty="0"/>
              <a:t>3. Click to reveal each answer (i.e., the letter matching the number).</a:t>
            </a:r>
          </a:p>
          <a:p>
            <a:pPr marL="0"/>
            <a:endParaRPr lang="en-US" b="0" baseline="0" dirty="0"/>
          </a:p>
          <a:p>
            <a:pPr marL="0"/>
            <a:r>
              <a:rPr lang="en-US" b="1" dirty="0"/>
              <a:t>Transcript:</a:t>
            </a:r>
          </a:p>
          <a:p>
            <a:pPr marL="228600" indent="-228600">
              <a:buAutoNum type="arabicParenR"/>
            </a:pPr>
            <a:r>
              <a:rPr lang="en-US" b="0" baseline="0" dirty="0" err="1"/>
              <a:t>celebrar</a:t>
            </a:r>
            <a:endParaRPr lang="en-US" b="0" baseline="0" dirty="0"/>
          </a:p>
          <a:p>
            <a:pPr marL="228600" indent="-228600">
              <a:buAutoNum type="arabicParenR"/>
            </a:pPr>
            <a:r>
              <a:rPr lang="en-US" b="0" baseline="0" dirty="0" err="1"/>
              <a:t>diciembre</a:t>
            </a:r>
            <a:endParaRPr lang="en-US" b="0" baseline="0" dirty="0"/>
          </a:p>
          <a:p>
            <a:pPr marL="228600" indent="-228600">
              <a:buAutoNum type="arabicParenR"/>
            </a:pPr>
            <a:r>
              <a:rPr lang="en-US" b="0" baseline="0" dirty="0" err="1"/>
              <a:t>fui</a:t>
            </a:r>
            <a:endParaRPr lang="en-US" b="0" baseline="0" dirty="0"/>
          </a:p>
          <a:p>
            <a:pPr marL="228600" indent="-228600">
              <a:buAutoNum type="arabicParenR"/>
            </a:pPr>
            <a:r>
              <a:rPr lang="en-US" b="0" baseline="0" dirty="0" err="1"/>
              <a:t>octubre</a:t>
            </a:r>
            <a:endParaRPr lang="en-US" b="0" baseline="0" dirty="0"/>
          </a:p>
          <a:p>
            <a:pPr marL="228600" indent="-228600">
              <a:buAutoNum type="arabicParenR"/>
            </a:pPr>
            <a:r>
              <a:rPr lang="en-US" b="0" baseline="0" dirty="0"/>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avión</a:t>
            </a:r>
            <a:endParaRPr lang="en-US" b="0" baseline="0" dirty="0"/>
          </a:p>
          <a:p>
            <a:pPr marL="228600" indent="-228600">
              <a:buAutoNum type="arabicParenR"/>
            </a:pPr>
            <a:r>
              <a:rPr lang="en-US" b="0" baseline="0" dirty="0" err="1"/>
              <a:t>aproximadamente</a:t>
            </a:r>
            <a:endParaRPr lang="en-US" b="0" baseline="0"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0" baseline="0" dirty="0" err="1"/>
              <a:t>tener</a:t>
            </a:r>
            <a:r>
              <a:rPr lang="en-US" b="0" baseline="0" dirty="0"/>
              <a:t> </a:t>
            </a:r>
            <a:r>
              <a:rPr lang="en-US" b="0" baseline="0" dirty="0" err="1"/>
              <a:t>lugar</a:t>
            </a:r>
            <a:endParaRPr lang="en-US" b="0" baseline="0" dirty="0"/>
          </a:p>
          <a:p>
            <a:pPr marL="228600" indent="-228600">
              <a:buAutoNum type="arabicParenR"/>
            </a:pPr>
            <a:r>
              <a:rPr lang="en-US" b="0" baseline="0" dirty="0" err="1"/>
              <a:t>apoyar</a:t>
            </a:r>
            <a:endParaRPr lang="en-US" b="0" baseline="0" dirty="0"/>
          </a:p>
          <a:p>
            <a:pPr marL="228600" indent="-228600">
              <a:buAutoNum type="arabicParenR"/>
            </a:pPr>
            <a:r>
              <a:rPr lang="en-US" b="0" baseline="0" dirty="0"/>
              <a:t>story</a:t>
            </a:r>
          </a:p>
          <a:p>
            <a:pPr marL="228600" indent="-228600">
              <a:buAutoNum type="arabicParenR"/>
            </a:pPr>
            <a:r>
              <a:rPr lang="en-US" b="0" baseline="0" dirty="0"/>
              <a:t> la </a:t>
            </a:r>
            <a:r>
              <a:rPr lang="en-US" b="0" baseline="0" dirty="0" err="1"/>
              <a:t>guerra</a:t>
            </a:r>
            <a:endParaRPr lang="en-US" b="0" baseline="0" dirty="0"/>
          </a:p>
          <a:p>
            <a:pPr marL="0" indent="0">
              <a:buNone/>
            </a:pPr>
            <a:r>
              <a:rPr lang="en-US" b="0" baseline="0" dirty="0"/>
              <a:t>11) el colegio</a:t>
            </a:r>
          </a:p>
          <a:p>
            <a:pPr marL="0" indent="0">
              <a:buNone/>
            </a:pPr>
            <a:r>
              <a:rPr lang="en-US" b="0" baseline="0" dirty="0"/>
              <a:t>12) </a:t>
            </a:r>
            <a:r>
              <a:rPr lang="en-US" b="0" baseline="0" dirty="0" err="1"/>
              <a:t>fue</a:t>
            </a:r>
            <a:endParaRPr lang="en-US" b="0" baseline="0" dirty="0"/>
          </a:p>
          <a:p>
            <a:pPr marL="0" indent="0">
              <a:buNone/>
            </a:pPr>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6449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8 minutes</a:t>
            </a:r>
          </a:p>
          <a:p>
            <a:pPr marL="0"/>
            <a:endParaRPr lang="en-US" b="1" dirty="0"/>
          </a:p>
          <a:p>
            <a:pPr marL="0"/>
            <a:r>
              <a:rPr lang="en-GB" b="1" noProof="0" dirty="0"/>
              <a:t>Aim: </a:t>
            </a:r>
            <a:r>
              <a:rPr lang="en-GB" b="0" noProof="0" dirty="0"/>
              <a:t>t</a:t>
            </a:r>
            <a:r>
              <a:rPr lang="en-GB" dirty="0"/>
              <a:t>o revisit this week’s vocabulary receptively in the written modality.</a:t>
            </a:r>
          </a:p>
          <a:p>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Procedure:</a:t>
            </a:r>
            <a:br>
              <a:rPr lang="en-GB" noProof="0" dirty="0"/>
            </a:br>
            <a:r>
              <a:rPr lang="en-GB" noProof="0" dirty="0"/>
              <a:t>1. Students have to read the sentences and choose the most appropriate word from the list on the right to fill the gap. Explain to students that there are 12 words but only 10 spaces to fill, so 2 words won’t be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2. Click to reveal the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Note</a:t>
            </a:r>
            <a:r>
              <a:rPr lang="en-GB" noProof="0" dirty="0"/>
              <a:t>: the meaning of each sentence triggers one possible answer. Students need to understand the phrase to be able to choose the best possible answer among all the possible words.  There are two distractors.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Frequency of unknown words or cognates: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Navidad [3513]</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87412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a:r>
              <a:rPr lang="en-US" b="1" dirty="0"/>
              <a:t>Timing: </a:t>
            </a:r>
            <a:r>
              <a:rPr lang="en-US" b="0" dirty="0"/>
              <a:t>2 minutes</a:t>
            </a:r>
          </a:p>
          <a:p>
            <a:endParaRPr lang="en-US" b="0" dirty="0"/>
          </a:p>
          <a:p>
            <a:pPr marL="0"/>
            <a:r>
              <a:rPr lang="en-US" b="1" dirty="0"/>
              <a:t>Aim: </a:t>
            </a:r>
            <a:r>
              <a:rPr lang="en-US" b="0" dirty="0"/>
              <a:t>to </a:t>
            </a:r>
            <a:r>
              <a:rPr lang="es-ES" b="0" dirty="0"/>
              <a:t>recap the use of indirect </a:t>
            </a:r>
            <a:r>
              <a:rPr lang="es-ES" b="0" dirty="0" err="1"/>
              <a:t>object</a:t>
            </a:r>
            <a:r>
              <a:rPr lang="es-ES" b="0" dirty="0"/>
              <a:t> </a:t>
            </a:r>
            <a:r>
              <a:rPr lang="es-ES" b="0" dirty="0" err="1"/>
              <a:t>pronouns</a:t>
            </a:r>
            <a:r>
              <a:rPr lang="es-ES" b="0" dirty="0"/>
              <a:t> ‘le’ and ‘les’.</a:t>
            </a:r>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pPr marL="0"/>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228600" indent="-228600">
              <a:buAutoNum type="arabicPeriod"/>
            </a:pPr>
            <a:r>
              <a:rPr lang="en-US" b="0" baseline="0" dirty="0"/>
              <a:t>It may be useful here to ask students for the direct object (chocolate) and indirect object (him/them) to clarify the difference between these terms. Both have been previously taught.</a:t>
            </a:r>
          </a:p>
          <a:p>
            <a:pPr marL="228600" indent="-228600">
              <a:buAutoNum type="arabicPeriod"/>
            </a:pPr>
            <a:r>
              <a:rPr lang="en-GB" sz="1200" b="0" i="0" u="none" strike="noStrike" cap="none">
                <a:solidFill>
                  <a:schemeClr val="dk1"/>
                </a:solidFill>
                <a:effectLst/>
                <a:latin typeface="Calibri"/>
                <a:ea typeface="Calibri"/>
                <a:cs typeface="Calibri"/>
                <a:sym typeface="Calibri"/>
              </a:rPr>
              <a:t>Teachers </a:t>
            </a:r>
            <a:r>
              <a:rPr lang="en-GB" sz="1200" b="0" i="0" u="none" strike="noStrike" cap="none" dirty="0">
                <a:solidFill>
                  <a:schemeClr val="dk1"/>
                </a:solidFill>
                <a:effectLst/>
                <a:latin typeface="Calibri"/>
                <a:ea typeface="Calibri"/>
                <a:cs typeface="Calibri"/>
                <a:sym typeface="Calibri"/>
              </a:rPr>
              <a:t>might also elicit the alternative English translations: ‘They bring chocolate </a:t>
            </a:r>
            <a:r>
              <a:rPr lang="en-GB" sz="1200" b="1" i="0" u="none" strike="noStrike" cap="none" dirty="0">
                <a:solidFill>
                  <a:schemeClr val="dk1"/>
                </a:solidFill>
                <a:effectLst/>
                <a:latin typeface="Calibri"/>
                <a:ea typeface="Calibri"/>
                <a:cs typeface="Calibri"/>
                <a:sym typeface="Calibri"/>
              </a:rPr>
              <a:t>to him/her/it</a:t>
            </a:r>
            <a:r>
              <a:rPr lang="en-GB" sz="1200" b="0" i="0" u="none" strike="noStrike" cap="none" dirty="0">
                <a:solidFill>
                  <a:schemeClr val="dk1"/>
                </a:solidFill>
                <a:effectLst/>
                <a:latin typeface="Calibri"/>
                <a:ea typeface="Calibri"/>
                <a:cs typeface="Calibri"/>
                <a:sym typeface="Calibri"/>
              </a:rPr>
              <a:t>.’ and ‘They bring chocolate </a:t>
            </a:r>
            <a:r>
              <a:rPr lang="en-GB" sz="1200" b="1" i="0" u="none" strike="noStrike" cap="none" dirty="0">
                <a:solidFill>
                  <a:schemeClr val="dk1"/>
                </a:solidFill>
                <a:effectLst/>
                <a:latin typeface="Calibri"/>
                <a:ea typeface="Calibri"/>
                <a:cs typeface="Calibri"/>
                <a:sym typeface="Calibri"/>
              </a:rPr>
              <a:t>to them’.</a:t>
            </a:r>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93239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Timing: </a:t>
            </a:r>
            <a:r>
              <a:rPr lang="en-GB" b="0" dirty="0"/>
              <a:t>5 mins (slides 2-3)</a:t>
            </a:r>
          </a:p>
          <a:p>
            <a:endParaRPr lang="en-GB" b="1" dirty="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baseline="0" dirty="0"/>
              <a:t>to practise 10 words from this week’s revisited vocabulary sets (first receptively on this slide, then productively on the next slide).</a:t>
            </a:r>
            <a:endParaRPr lang="en-GB" b="1" dirty="0"/>
          </a:p>
          <a:p>
            <a:endParaRPr lang="en-GB" b="1" dirty="0"/>
          </a:p>
          <a:p>
            <a:pPr marL="0"/>
            <a:r>
              <a:rPr lang="en-GB" b="1" dirty="0"/>
              <a:t>Procedure:</a:t>
            </a:r>
          </a:p>
          <a:p>
            <a:pPr marL="228600" indent="-228600">
              <a:buAutoNum type="arabicPeriod"/>
            </a:pPr>
            <a:r>
              <a:rPr lang="en-GB" dirty="0"/>
              <a:t>Click to reveal the English word. Students</a:t>
            </a:r>
            <a:r>
              <a:rPr lang="en-GB" baseline="0" dirty="0"/>
              <a:t> in chorus say what the Spanish word is that matches it. Click again to hide the word.</a:t>
            </a:r>
          </a:p>
          <a:p>
            <a:pPr marL="228600" indent="-228600">
              <a:buAutoNum type="arabicPeriod"/>
            </a:pPr>
            <a:r>
              <a:rPr lang="en-GB" baseline="0" dirty="0"/>
              <a:t>Continue the process until the 10 words have been revealed and answers given. The order of images is below.</a:t>
            </a:r>
          </a:p>
          <a:p>
            <a:endParaRPr lang="en-GB" b="1" dirty="0"/>
          </a:p>
          <a:p>
            <a:pPr marL="0"/>
            <a:r>
              <a:rPr lang="en-GB" b="1" dirty="0"/>
              <a:t>Order:</a:t>
            </a:r>
          </a:p>
          <a:p>
            <a:pPr marL="228600" indent="-228600">
              <a:buAutoNum type="arabicPeriod"/>
            </a:pPr>
            <a:r>
              <a:rPr lang="en-GB" dirty="0"/>
              <a:t>to start, starting</a:t>
            </a:r>
          </a:p>
          <a:p>
            <a:pPr marL="228600" indent="-228600">
              <a:buAutoNum type="arabicPeriod"/>
            </a:pPr>
            <a:r>
              <a:rPr lang="en-GB" dirty="0"/>
              <a:t>mainly</a:t>
            </a:r>
          </a:p>
          <a:p>
            <a:pPr marL="228600" indent="-228600">
              <a:buAutoNum type="arabicPeriod"/>
            </a:pPr>
            <a:r>
              <a:rPr lang="en-GB" baseline="0" dirty="0"/>
              <a:t>November</a:t>
            </a:r>
          </a:p>
          <a:p>
            <a:pPr marL="228600" indent="-228600">
              <a:buAutoNum type="arabicPeriod"/>
            </a:pPr>
            <a:r>
              <a:rPr lang="en-GB" baseline="0" dirty="0"/>
              <a:t>amount, quantity</a:t>
            </a:r>
          </a:p>
          <a:p>
            <a:pPr marL="228600" indent="-228600">
              <a:buAutoNum type="arabicPeriod"/>
            </a:pPr>
            <a:r>
              <a:rPr lang="en-GB" baseline="0" dirty="0"/>
              <a:t>simply</a:t>
            </a:r>
          </a:p>
          <a:p>
            <a:pPr marL="228600" indent="-228600">
              <a:buAutoNum type="arabicPeriod"/>
            </a:pPr>
            <a:r>
              <a:rPr lang="en-GB" baseline="0" dirty="0"/>
              <a:t>Story, history</a:t>
            </a:r>
          </a:p>
          <a:p>
            <a:pPr marL="228600" indent="-228600">
              <a:buAutoNum type="arabicPeriod"/>
            </a:pPr>
            <a:r>
              <a:rPr lang="en-GB" baseline="0" dirty="0"/>
              <a:t>area, zone</a:t>
            </a:r>
          </a:p>
          <a:p>
            <a:pPr marL="228600" indent="-228600">
              <a:buAutoNum type="arabicPeriod"/>
            </a:pPr>
            <a:r>
              <a:rPr lang="en-GB" baseline="0" dirty="0"/>
              <a:t>war</a:t>
            </a:r>
          </a:p>
          <a:p>
            <a:pPr marL="228600" indent="-228600">
              <a:buAutoNum type="arabicPeriod"/>
            </a:pPr>
            <a:r>
              <a:rPr lang="en-GB" baseline="0" dirty="0"/>
              <a:t>to support, supporting</a:t>
            </a:r>
          </a:p>
          <a:p>
            <a:pPr marL="228600" indent="-228600">
              <a:buAutoNum type="arabicPeriod"/>
            </a:pPr>
            <a:r>
              <a:rPr lang="en-GB" baseline="0" dirty="0"/>
              <a:t>nowadays</a:t>
            </a:r>
          </a:p>
          <a:p>
            <a:pPr marL="228600" indent="-228600">
              <a:buAutoNum type="arabicPeriod"/>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41831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a:r>
              <a:rPr lang="en-US" b="1" dirty="0"/>
              <a:t>Timing: </a:t>
            </a:r>
            <a:r>
              <a:rPr lang="en-US" b="0" dirty="0"/>
              <a:t>2 minutes</a:t>
            </a:r>
          </a:p>
          <a:p>
            <a:pPr marL="0"/>
            <a:endParaRPr lang="en-US" b="1" dirty="0"/>
          </a:p>
          <a:p>
            <a:pPr marL="0"/>
            <a:r>
              <a:rPr lang="en-US" b="1" dirty="0"/>
              <a:t>Aim: </a:t>
            </a:r>
            <a:r>
              <a:rPr lang="en-US" b="0" dirty="0"/>
              <a:t>to </a:t>
            </a:r>
            <a:r>
              <a:rPr lang="en-GB" b="0" dirty="0"/>
              <a:t>recap</a:t>
            </a:r>
            <a:r>
              <a:rPr lang="en-GB" b="0" baseline="0" dirty="0"/>
              <a:t> OV(S) word orders, as well as personal ‘a’.</a:t>
            </a:r>
            <a:endParaRPr lang="en-GB" sz="1200" kern="1200" dirty="0">
              <a:solidFill>
                <a:schemeClr val="tx1"/>
              </a:solidFill>
              <a:effectLst/>
              <a:latin typeface="+mn-lt"/>
              <a:ea typeface="+mn-ea"/>
              <a:cs typeface="+mn-cs"/>
            </a:endParaRPr>
          </a:p>
          <a:p>
            <a:endParaRPr lang="en-US" b="1" dirty="0"/>
          </a:p>
          <a:p>
            <a:pPr marL="0"/>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228600" indent="-228600">
              <a:buAutoNum type="arabicPeriod"/>
            </a:pPr>
            <a:r>
              <a:rPr lang="en-US" b="0" baseline="0" dirty="0"/>
              <a:t>Prompt students for the 2</a:t>
            </a:r>
            <a:r>
              <a:rPr lang="en-US" b="0" baseline="30000" dirty="0"/>
              <a:t>nd</a:t>
            </a:r>
            <a:r>
              <a:rPr lang="en-US" b="0" baseline="0" dirty="0"/>
              <a:t> possible English translation, too. i.e. </a:t>
            </a:r>
            <a:r>
              <a:rPr lang="en-US" b="0" i="1" baseline="0" dirty="0"/>
              <a:t>The boys bring flowers to the grandparents.</a:t>
            </a:r>
            <a:br>
              <a:rPr lang="en-US" b="0" i="1" baseline="0" dirty="0"/>
            </a:br>
            <a:r>
              <a:rPr lang="en-US" b="0" i="1" baseline="0" dirty="0"/>
              <a:t>The boys bring flowers to them.</a:t>
            </a:r>
            <a:br>
              <a:rPr lang="en-US" b="0" i="1" baseline="0" dirty="0"/>
            </a:br>
            <a:r>
              <a:rPr lang="en-US" b="0" i="1" baseline="0" dirty="0"/>
              <a:t>They bring flowers to the boys.</a:t>
            </a:r>
          </a:p>
          <a:p>
            <a:pPr marL="228600" indent="-228600">
              <a:buAutoNum type="arabicPeriod"/>
            </a:pPr>
            <a:endParaRPr lang="en-US" b="0"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tx1"/>
                </a:solidFill>
                <a:effectLst/>
                <a:uLnTx/>
                <a:uFillTx/>
                <a:latin typeface="Century Gothic" panose="020F0302020204030204"/>
                <a:ea typeface="+mn-ea"/>
                <a:cs typeface="+mn-cs"/>
              </a:rPr>
              <a:t>Note: </a:t>
            </a:r>
            <a:r>
              <a:rPr kumimoji="0" lang="en-GB" sz="1200" b="0" i="0" u="none" strike="noStrike" kern="1200" cap="none" spc="0" normalizeH="0" baseline="0" noProof="0" dirty="0">
                <a:ln>
                  <a:noFill/>
                </a:ln>
                <a:solidFill>
                  <a:schemeClr val="tx1"/>
                </a:solidFill>
                <a:effectLst/>
                <a:uLnTx/>
                <a:uFillTx/>
                <a:latin typeface="Century Gothic" panose="020F0302020204030204"/>
                <a:ea typeface="+mn-ea"/>
                <a:cs typeface="+mn-cs"/>
              </a:rPr>
              <a:t>it is worth highlighting that in example #2, ‘les’ has no translation in English.</a:t>
            </a:r>
          </a:p>
          <a:p>
            <a:pPr marL="228600" indent="-228600">
              <a:buAutoNum type="arabicPeriod"/>
            </a:pPr>
            <a:endParaRPr lang="en-US" b="0" i="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14403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a:r>
              <a:rPr lang="en-US" b="1" dirty="0"/>
              <a:t>Timing: </a:t>
            </a:r>
            <a:r>
              <a:rPr lang="en-US" b="0" dirty="0"/>
              <a:t>6 minutes</a:t>
            </a:r>
          </a:p>
          <a:p>
            <a:endParaRPr lang="en-US" b="1" dirty="0"/>
          </a:p>
          <a:p>
            <a:pPr marL="0" indent="0">
              <a:buNone/>
            </a:pPr>
            <a:r>
              <a:rPr lang="en-US" b="1" dirty="0"/>
              <a:t>Aim:</a:t>
            </a:r>
            <a:r>
              <a:rPr lang="en-US" b="1" baseline="0" dirty="0"/>
              <a:t> </a:t>
            </a:r>
            <a:r>
              <a:rPr lang="en-US" b="0" baseline="0" dirty="0"/>
              <a:t>to correctly distinguish subject and object roles in subject and object-first sentences (written modality).</a:t>
            </a:r>
          </a:p>
          <a:p>
            <a:pPr marL="0" indent="0">
              <a:buNone/>
            </a:pPr>
            <a:endParaRPr lang="en-US" b="0" baseline="0" dirty="0"/>
          </a:p>
          <a:p>
            <a:pPr marL="0" indent="0">
              <a:buNone/>
            </a:pPr>
            <a:r>
              <a:rPr lang="en-US" b="1" baseline="0" dirty="0"/>
              <a:t>Procedure: </a:t>
            </a:r>
          </a:p>
          <a:p>
            <a:pPr marL="228600" indent="-228600">
              <a:buAutoNum type="arabicPeriod"/>
            </a:pPr>
            <a:r>
              <a:rPr lang="en-US" b="0" baseline="0" dirty="0"/>
              <a:t>Students write 1-6 in their books.</a:t>
            </a:r>
          </a:p>
          <a:p>
            <a:pPr marL="228600" indent="-228600">
              <a:buAutoNum type="arabicPeriod"/>
            </a:pPr>
            <a:r>
              <a:rPr lang="en-US" b="0" baseline="0" dirty="0"/>
              <a:t>They read the Spanish sentences and decide which of the two sentences translates the sentence correctly. To do this, they will need to pay attention to whether there is a personal ‘a’ at the start of the sentence (indicating the object) or no personal ‘a’ (indicating the subject). </a:t>
            </a:r>
          </a:p>
          <a:p>
            <a:pPr marL="0" indent="0">
              <a:buNone/>
            </a:pPr>
            <a:endParaRPr lang="en-US" b="0" baseline="0" dirty="0"/>
          </a:p>
          <a:p>
            <a:pPr marL="0" indent="0">
              <a:buNone/>
            </a:pPr>
            <a:r>
              <a:rPr lang="en-US" b="1" baseline="0" dirty="0"/>
              <a:t>Note: </a:t>
            </a:r>
            <a:r>
              <a:rPr lang="en-US" b="0" baseline="0" dirty="0"/>
              <a:t>as an extension, and most likely </a:t>
            </a:r>
            <a:r>
              <a:rPr lang="en-US" b="0" i="0" baseline="0" dirty="0"/>
              <a:t>only</a:t>
            </a:r>
            <a:r>
              <a:rPr lang="en-US" b="0" baseline="0" dirty="0"/>
              <a:t> for high-ability groups, students could be asked how to translate the other answer into Spanish.</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7107507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a:r>
              <a:rPr lang="en-US" b="1" dirty="0"/>
              <a:t>Timing: </a:t>
            </a:r>
            <a:r>
              <a:rPr lang="en-US" b="0" dirty="0"/>
              <a:t>7 minutes</a:t>
            </a:r>
          </a:p>
          <a:p>
            <a:endParaRPr lang="en-US" b="1" dirty="0"/>
          </a:p>
          <a:p>
            <a:pPr marL="0" indent="0">
              <a:buNone/>
            </a:pPr>
            <a:r>
              <a:rPr lang="en-US" b="1" dirty="0"/>
              <a:t>Aim:</a:t>
            </a:r>
            <a:r>
              <a:rPr lang="en-US" b="1" baseline="0" dirty="0"/>
              <a:t> </a:t>
            </a:r>
            <a:r>
              <a:rPr lang="en-US" b="0" baseline="0" dirty="0"/>
              <a:t>to correctly distinguish subject and object roles in subject and object-first sentences (oral modality).</a:t>
            </a:r>
          </a:p>
          <a:p>
            <a:pPr marL="0" indent="0">
              <a:buNone/>
            </a:pPr>
            <a:endParaRPr lang="en-US" b="0" baseline="0" dirty="0"/>
          </a:p>
          <a:p>
            <a:pPr marL="0" indent="0">
              <a:buNone/>
            </a:pPr>
            <a:r>
              <a:rPr lang="en-US" b="1" baseline="0" dirty="0"/>
              <a:t>Procedure: </a:t>
            </a:r>
          </a:p>
          <a:p>
            <a:pPr marL="228600" indent="-228600">
              <a:buAutoNum type="arabicPeriod"/>
            </a:pPr>
            <a:r>
              <a:rPr lang="en-US" b="0" baseline="0" dirty="0"/>
              <a:t>Students write numbers 1-6 in their books.</a:t>
            </a:r>
          </a:p>
          <a:p>
            <a:pPr marL="228600" indent="-228600">
              <a:buAutoNum type="arabicPeriod"/>
            </a:pPr>
            <a:r>
              <a:rPr lang="en-US" b="0" baseline="0" dirty="0"/>
              <a:t>They listen to the Spanish sentences </a:t>
            </a:r>
            <a:r>
              <a:rPr lang="en-GB" b="0" baseline="0" dirty="0"/>
              <a:t>and write A or B, depending on which English sentence is the correct translation. Before each one, give students 10 seconds to read and process the answer options for ‘subject-first’ (Lucía and Daniel are doers) and ‘object-first’ (Lucía and Daniel are receivers).</a:t>
            </a:r>
          </a:p>
          <a:p>
            <a:pPr marL="228600" indent="-228600">
              <a:buAutoNum type="arabicPeriod"/>
            </a:pPr>
            <a:r>
              <a:rPr lang="en-GB" b="0" baseline="0" dirty="0"/>
              <a:t>Clicking reveals each answer.</a:t>
            </a:r>
            <a:endParaRPr lang="en-GB" dirty="0"/>
          </a:p>
          <a:p>
            <a:endParaRPr lang="en-GB" dirty="0"/>
          </a:p>
          <a:p>
            <a:pPr marL="0"/>
            <a:r>
              <a:rPr lang="en-GB" b="1" dirty="0"/>
              <a:t>Transcript: </a:t>
            </a:r>
          </a:p>
          <a:p>
            <a:pPr marL="228600" indent="-228600">
              <a:buAutoNum type="arabicPeriod"/>
            </a:pPr>
            <a:r>
              <a:rPr lang="en-GB" dirty="0"/>
              <a:t>A Lucía y Daniel les dan </a:t>
            </a:r>
            <a:r>
              <a:rPr lang="en-GB" dirty="0" err="1"/>
              <a:t>dolor</a:t>
            </a:r>
            <a:r>
              <a:rPr lang="en-GB" dirty="0"/>
              <a:t> de cabeza.</a:t>
            </a:r>
          </a:p>
          <a:p>
            <a:pPr marL="228600" indent="-228600">
              <a:buAutoNum type="arabicPeriod"/>
            </a:pPr>
            <a:r>
              <a:rPr lang="en-GB" dirty="0"/>
              <a:t>A</a:t>
            </a:r>
            <a:r>
              <a:rPr lang="en-GB" baseline="0" dirty="0"/>
              <a:t> Lucía y Daniel les </a:t>
            </a:r>
            <a:r>
              <a:rPr lang="en-GB" baseline="0" dirty="0" err="1"/>
              <a:t>ofrecen</a:t>
            </a:r>
            <a:r>
              <a:rPr lang="en-GB" baseline="0" dirty="0"/>
              <a:t> tantos regalos.</a:t>
            </a:r>
          </a:p>
          <a:p>
            <a:pPr marL="228600" indent="-228600">
              <a:buAutoNum type="arabicPeriod"/>
            </a:pPr>
            <a:r>
              <a:rPr lang="en-GB" baseline="0" dirty="0"/>
              <a:t>Lucía y Daniel les </a:t>
            </a:r>
            <a:r>
              <a:rPr lang="en-GB" baseline="0" dirty="0" err="1"/>
              <a:t>prestan</a:t>
            </a:r>
            <a:r>
              <a:rPr lang="en-GB" baseline="0" dirty="0"/>
              <a:t> dinero.</a:t>
            </a:r>
          </a:p>
          <a:p>
            <a:pPr marL="228600" indent="-228600">
              <a:buAutoNum type="arabicPeriod"/>
            </a:pPr>
            <a:r>
              <a:rPr lang="en-GB" baseline="0" dirty="0"/>
              <a:t>Lucía y Daniel les dan </a:t>
            </a:r>
            <a:r>
              <a:rPr lang="en-GB" baseline="0" dirty="0" err="1"/>
              <a:t>tareas</a:t>
            </a:r>
            <a:r>
              <a:rPr lang="en-GB" baseline="0" dirty="0"/>
              <a:t> los fines de </a:t>
            </a:r>
            <a:r>
              <a:rPr lang="en-GB" baseline="0" dirty="0" err="1"/>
              <a:t>semana</a:t>
            </a:r>
            <a:r>
              <a:rPr lang="en-GB" baseline="0" dirty="0"/>
              <a:t>.</a:t>
            </a:r>
          </a:p>
          <a:p>
            <a:pPr marL="228600" indent="-228600">
              <a:buAutoNum type="arabicPeriod"/>
            </a:pPr>
            <a:r>
              <a:rPr lang="en-GB" baseline="0" dirty="0"/>
              <a:t>A Lucía y Daniel les </a:t>
            </a:r>
            <a:r>
              <a:rPr lang="en-GB" baseline="0" dirty="0" err="1"/>
              <a:t>compran</a:t>
            </a:r>
            <a:r>
              <a:rPr lang="en-GB" baseline="0" dirty="0"/>
              <a:t> </a:t>
            </a:r>
            <a:r>
              <a:rPr lang="en-GB" baseline="0" dirty="0" err="1"/>
              <a:t>camisetas</a:t>
            </a:r>
            <a:r>
              <a:rPr lang="en-GB" baseline="0" dirty="0"/>
              <a:t> </a:t>
            </a:r>
            <a:r>
              <a:rPr lang="en-GB" baseline="0" dirty="0" err="1"/>
              <a:t>naranjas</a:t>
            </a:r>
            <a:r>
              <a:rPr lang="en-GB" baseline="0" dirty="0"/>
              <a:t>.</a:t>
            </a:r>
          </a:p>
          <a:p>
            <a:pPr marL="228600" indent="-228600">
              <a:buAutoNum type="arabicPeriod"/>
            </a:pPr>
            <a:r>
              <a:rPr lang="en-GB" baseline="0" dirty="0"/>
              <a:t>Lucía y Daniel les </a:t>
            </a:r>
            <a:r>
              <a:rPr lang="en-GB" baseline="0" dirty="0" err="1"/>
              <a:t>dejan</a:t>
            </a:r>
            <a:r>
              <a:rPr lang="en-GB" baseline="0" dirty="0"/>
              <a:t> comida </a:t>
            </a:r>
            <a:r>
              <a:rPr lang="en-GB" baseline="0" dirty="0" err="1"/>
              <a:t>en</a:t>
            </a:r>
            <a:r>
              <a:rPr lang="en-GB" baseline="0" dirty="0"/>
              <a:t> la </a:t>
            </a:r>
            <a:r>
              <a:rPr lang="en-GB" baseline="0" dirty="0" err="1"/>
              <a:t>cocina</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6355526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Timing: </a:t>
            </a:r>
            <a:r>
              <a:rPr lang="en-GB" b="0" dirty="0"/>
              <a:t>8 minutes (slides 23-24)</a:t>
            </a:r>
          </a:p>
          <a:p>
            <a:pPr marL="0"/>
            <a:endParaRPr lang="en-GB" b="1" dirty="0"/>
          </a:p>
          <a:p>
            <a:pPr marL="0"/>
            <a:r>
              <a:rPr lang="en-GB" b="1" dirty="0"/>
              <a:t>Aim: </a:t>
            </a:r>
          </a:p>
          <a:p>
            <a:pPr marL="0"/>
            <a:r>
              <a:rPr lang="en-GB" b="0" dirty="0"/>
              <a:t>to continue practice in understanding meaning and working out who is doing each activity to/for whom, this time in slightly</a:t>
            </a:r>
            <a:r>
              <a:rPr lang="en-GB" b="0" baseline="0" dirty="0"/>
              <a:t> longer texts</a:t>
            </a:r>
          </a:p>
          <a:p>
            <a:pPr marL="0"/>
            <a:r>
              <a:rPr lang="en-GB" b="0" baseline="0" dirty="0"/>
              <a:t>to learn more about a part of the Spanish-speaking world</a:t>
            </a:r>
          </a:p>
          <a:p>
            <a:pPr marL="0"/>
            <a:r>
              <a:rPr lang="en-GB" b="0" baseline="0" dirty="0"/>
              <a:t>to practise understanding previously taught vocabulary beyond sentence level</a:t>
            </a:r>
            <a:endParaRPr lang="en-GB" b="1" dirty="0"/>
          </a:p>
          <a:p>
            <a:pPr marL="0"/>
            <a:endParaRPr lang="en-GB" b="1" dirty="0"/>
          </a:p>
          <a:p>
            <a:pPr marL="0"/>
            <a:r>
              <a:rPr lang="en-GB" b="1" dirty="0"/>
              <a:t>Procedure:</a:t>
            </a:r>
          </a:p>
          <a:p>
            <a:pPr marL="0">
              <a:buAutoNum type="arabicPeriod"/>
            </a:pPr>
            <a:r>
              <a:rPr lang="en-GB" b="0" dirty="0"/>
              <a:t>Ask students to read through the first two of</a:t>
            </a:r>
            <a:r>
              <a:rPr lang="en-GB" b="0" baseline="0" dirty="0"/>
              <a:t> the short texts.</a:t>
            </a:r>
            <a:endParaRPr lang="en-GB" b="0" dirty="0"/>
          </a:p>
          <a:p>
            <a:pPr marL="0">
              <a:buAutoNum type="arabicPeriod"/>
            </a:pPr>
            <a:r>
              <a:rPr lang="en-GB" b="0" dirty="0"/>
              <a:t>On clicking a true and false question will come up in the middle of the slide. Teachers can decide how they would like students to answer (voting for true or false, students write on whiteboards, students write the answer in their books etc). The second click reveals the answer. Four questions appear in all, across the two slides.</a:t>
            </a:r>
          </a:p>
          <a:p>
            <a:pPr marL="0">
              <a:buAutoNum type="arabicPeriod"/>
            </a:pPr>
            <a:r>
              <a:rPr lang="en-GB" b="0" dirty="0"/>
              <a:t>Teachers can ask students which of the four paragraphs seems incorrect or most unlikely.</a:t>
            </a:r>
          </a:p>
          <a:p>
            <a:pPr marL="0">
              <a:buAutoNum type="arabicPeriod"/>
            </a:pPr>
            <a:r>
              <a:rPr lang="en-GB" b="0" dirty="0"/>
              <a:t>Teachers can also ask comprehension questions about the paragraphs to ensure the rest of the information is understood. Questions could include: </a:t>
            </a:r>
          </a:p>
          <a:p>
            <a:pPr marL="0" indent="0">
              <a:buNone/>
            </a:pPr>
            <a:r>
              <a:rPr lang="en-GB" b="0" dirty="0"/>
              <a:t>When are they going to play football? (Saturday) </a:t>
            </a:r>
          </a:p>
          <a:p>
            <a:pPr marL="0" indent="0">
              <a:buNone/>
            </a:pPr>
            <a:r>
              <a:rPr lang="en-GB" b="0" dirty="0"/>
              <a:t>What information is given about ticket prices for the train? (cheap,</a:t>
            </a:r>
            <a:r>
              <a:rPr lang="en-GB" b="0" baseline="0" dirty="0"/>
              <a:t> more or less a euro)</a:t>
            </a:r>
            <a:endParaRPr lang="en-GB"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dirty="0"/>
              <a:t>Why can’t the grandparents sometimes cook? (headache, tiredness)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dirty="0"/>
              <a:t>Why is the </a:t>
            </a:r>
            <a:r>
              <a:rPr lang="en-GB" b="0" dirty="0" err="1"/>
              <a:t>Zurriola</a:t>
            </a:r>
            <a:r>
              <a:rPr lang="en-GB" b="0" baseline="0" dirty="0"/>
              <a:t> a good beach? (because the waves are big)</a:t>
            </a:r>
            <a:endParaRPr lang="en-GB" b="0" dirty="0"/>
          </a:p>
          <a:p>
            <a:pPr marL="0">
              <a:buAutoNum type="arabicPeriod"/>
            </a:pPr>
            <a:endParaRPr lang="en-GB" b="0" dirty="0"/>
          </a:p>
          <a:p>
            <a:pPr marL="0" indent="0">
              <a:buNone/>
            </a:pPr>
            <a:r>
              <a:rPr lang="en-GB" b="0" dirty="0"/>
              <a:t>Picture</a:t>
            </a:r>
            <a:r>
              <a:rPr lang="en-GB" b="0" baseline="0" dirty="0"/>
              <a:t> of </a:t>
            </a:r>
            <a:r>
              <a:rPr lang="en-GB" b="0" baseline="0" dirty="0" err="1"/>
              <a:t>euskotren</a:t>
            </a:r>
            <a:r>
              <a:rPr lang="en-GB" b="0" baseline="0" dirty="0"/>
              <a:t> is</a:t>
            </a:r>
            <a:r>
              <a:rPr lang="en-GB" sz="1200" b="0" i="0" u="none" strike="noStrike" cap="none" dirty="0">
                <a:solidFill>
                  <a:schemeClr val="dk1"/>
                </a:solidFill>
                <a:effectLst/>
                <a:latin typeface="Calibri"/>
                <a:ea typeface="Calibri"/>
                <a:cs typeface="Calibri"/>
                <a:sym typeface="Calibri"/>
              </a:rPr>
              <a:t> licensed under the </a:t>
            </a:r>
            <a:r>
              <a:rPr lang="en-GB" sz="1200" b="0" i="0" u="none" strike="noStrike" cap="none" dirty="0">
                <a:solidFill>
                  <a:schemeClr val="dk1"/>
                </a:solidFill>
                <a:effectLst/>
                <a:latin typeface="Calibri"/>
                <a:ea typeface="Calibri"/>
                <a:cs typeface="Calibri"/>
                <a:sym typeface="Calibri"/>
                <a:hlinkClick r:id="rId3" tooltip="w:en:Creative Commons"/>
              </a:rPr>
              <a:t>Creative Commons</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hlinkClick r:id="rId4"/>
              </a:rPr>
              <a:t>Attribution-Share Alike 3.0 </a:t>
            </a:r>
            <a:r>
              <a:rPr lang="en-GB" sz="1200" b="0" i="0" u="none" strike="noStrike" cap="none" dirty="0" err="1">
                <a:solidFill>
                  <a:schemeClr val="dk1"/>
                </a:solidFill>
                <a:effectLst/>
                <a:latin typeface="Calibri"/>
                <a:ea typeface="Calibri"/>
                <a:cs typeface="Calibri"/>
                <a:sym typeface="Calibri"/>
                <a:hlinkClick r:id="rId4"/>
              </a:rPr>
              <a:t>Unported</a:t>
            </a:r>
            <a:r>
              <a:rPr lang="en-GB" sz="1200" b="0" i="0" u="none" strike="noStrike" cap="none" dirty="0">
                <a:solidFill>
                  <a:schemeClr val="dk1"/>
                </a:solidFill>
                <a:effectLst/>
                <a:latin typeface="Calibri"/>
                <a:ea typeface="Calibri"/>
                <a:cs typeface="Calibri"/>
                <a:sym typeface="Calibri"/>
              </a:rPr>
              <a:t> license. Retrieved from: https://commons.wikimedia.org/wiki/File:Durango_train_station.jpg  </a:t>
            </a:r>
          </a:p>
          <a:p>
            <a:pPr marL="0" indent="0">
              <a:buNone/>
            </a:pPr>
            <a:r>
              <a:rPr lang="en-GB" sz="1200" b="0" i="0" u="none" strike="noStrike" cap="none" dirty="0">
                <a:solidFill>
                  <a:schemeClr val="dk1"/>
                </a:solidFill>
                <a:effectLst/>
                <a:latin typeface="Calibri"/>
                <a:cs typeface="Calibri"/>
                <a:sym typeface="Calibri"/>
              </a:rPr>
              <a:t>Picture of real </a:t>
            </a:r>
            <a:r>
              <a:rPr lang="en-GB" sz="1200" b="0" i="0" u="none" strike="noStrike" cap="none" dirty="0" err="1">
                <a:solidFill>
                  <a:schemeClr val="dk1"/>
                </a:solidFill>
                <a:effectLst/>
                <a:latin typeface="Calibri"/>
                <a:cs typeface="Calibri"/>
                <a:sym typeface="Calibri"/>
              </a:rPr>
              <a:t>sociedad</a:t>
            </a:r>
            <a:r>
              <a:rPr lang="en-GB" sz="1200" b="0" i="0" u="none" strike="noStrike" cap="none" dirty="0">
                <a:solidFill>
                  <a:schemeClr val="dk1"/>
                </a:solidFill>
                <a:effectLst/>
                <a:latin typeface="Calibri"/>
                <a:cs typeface="Calibri"/>
                <a:sym typeface="Calibri"/>
              </a:rPr>
              <a:t> is </a:t>
            </a:r>
            <a:r>
              <a:rPr lang="en-GB" sz="1200" b="0" i="0" u="none" strike="noStrike" cap="none" dirty="0" err="1">
                <a:solidFill>
                  <a:schemeClr val="dk1"/>
                </a:solidFill>
                <a:effectLst/>
                <a:latin typeface="Calibri"/>
                <a:ea typeface="Calibri"/>
                <a:cs typeface="Calibri"/>
                <a:sym typeface="Calibri"/>
              </a:rPr>
              <a:t>icensed</a:t>
            </a:r>
            <a:r>
              <a:rPr lang="en-GB" sz="1200" b="0" i="0" u="none" strike="noStrike" cap="none" dirty="0">
                <a:solidFill>
                  <a:schemeClr val="dk1"/>
                </a:solidFill>
                <a:effectLst/>
                <a:latin typeface="Calibri"/>
                <a:ea typeface="Calibri"/>
                <a:cs typeface="Calibri"/>
                <a:sym typeface="Calibri"/>
              </a:rPr>
              <a:t> under the </a:t>
            </a:r>
            <a:r>
              <a:rPr lang="en-GB" sz="1200" b="0" i="0" u="none" strike="noStrike" cap="none" dirty="0">
                <a:solidFill>
                  <a:schemeClr val="dk1"/>
                </a:solidFill>
                <a:effectLst/>
                <a:latin typeface="Calibri"/>
                <a:ea typeface="Calibri"/>
                <a:cs typeface="Calibri"/>
                <a:sym typeface="Calibri"/>
                <a:hlinkClick r:id="rId3" tooltip="w:en:Creative Commons"/>
              </a:rPr>
              <a:t>Creative Commons</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hlinkClick r:id="rId4"/>
              </a:rPr>
              <a:t>Attribution-Share Alike 3.0 </a:t>
            </a:r>
            <a:r>
              <a:rPr lang="en-GB" sz="1200" b="0" i="0" u="none" strike="noStrike" cap="none" dirty="0" err="1">
                <a:solidFill>
                  <a:schemeClr val="dk1"/>
                </a:solidFill>
                <a:effectLst/>
                <a:latin typeface="Calibri"/>
                <a:ea typeface="Calibri"/>
                <a:cs typeface="Calibri"/>
                <a:sym typeface="Calibri"/>
                <a:hlinkClick r:id="rId4"/>
              </a:rPr>
              <a:t>Unported</a:t>
            </a:r>
            <a:r>
              <a:rPr lang="en-GB" sz="1200" b="0" i="0" u="none" strike="noStrike" cap="none" dirty="0">
                <a:solidFill>
                  <a:schemeClr val="dk1"/>
                </a:solidFill>
                <a:effectLst/>
                <a:latin typeface="Calibri"/>
                <a:ea typeface="Calibri"/>
                <a:cs typeface="Calibri"/>
                <a:sym typeface="Calibri"/>
              </a:rPr>
              <a:t> license. Retrieved</a:t>
            </a:r>
            <a:r>
              <a:rPr lang="en-GB" sz="1200" b="0" i="0" u="none" strike="noStrike" cap="none" baseline="0" dirty="0">
                <a:solidFill>
                  <a:schemeClr val="dk1"/>
                </a:solidFill>
                <a:effectLst/>
                <a:latin typeface="Calibri"/>
                <a:ea typeface="Calibri"/>
                <a:cs typeface="Calibri"/>
                <a:sym typeface="Calibri"/>
              </a:rPr>
              <a:t> from: https://commons.wikimedia.org/wiki/File:ZENIT_VS._REAL_SOCIEDAD_3_-_1_(9).jpg</a:t>
            </a:r>
            <a:endParaRPr lang="en-GB" b="0"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061303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a:t>Slide</a:t>
            </a:r>
            <a:r>
              <a:rPr lang="en-GB" b="1" baseline="0"/>
              <a:t> 2/2</a:t>
            </a:r>
          </a:p>
          <a:p>
            <a:pPr marL="0"/>
            <a:r>
              <a:rPr lang="en-GB" b="0" baseline="0"/>
              <a:t>Instructions are as described on the previous slide.</a:t>
            </a:r>
          </a:p>
          <a:p>
            <a:pPr marL="0"/>
            <a:endParaRPr lang="en-GB" b="0" baseline="0"/>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a:t>Picture of food is licensed by </a:t>
            </a:r>
            <a:r>
              <a:rPr lang="en-GB" sz="1200" b="0" i="0" u="none" strike="noStrike" cap="none">
                <a:solidFill>
                  <a:schemeClr val="dk1"/>
                </a:solidFill>
                <a:effectLst/>
                <a:latin typeface="Calibri"/>
                <a:ea typeface="Calibri"/>
                <a:cs typeface="Calibri"/>
                <a:sym typeface="Calibri"/>
              </a:rPr>
              <a:t>Attribution-NonCommercial 2.0 Generic (CC BY-NC 2.0). Retrieved from https://www.flickr.com/photos/dharder9475/14483517753</a:t>
            </a:r>
          </a:p>
          <a:p>
            <a:pPr marL="0"/>
            <a:r>
              <a:rPr lang="en-GB" b="0" baseline="0"/>
              <a:t>Picture of surfing is licensed by </a:t>
            </a:r>
            <a:r>
              <a:rPr lang="en-GB" sz="1200" b="0" i="0" u="none" strike="noStrike" cap="none">
                <a:solidFill>
                  <a:schemeClr val="dk1"/>
                </a:solidFill>
                <a:effectLst/>
                <a:latin typeface="Calibri"/>
                <a:ea typeface="Calibri"/>
                <a:cs typeface="Calibri"/>
                <a:sym typeface="Calibri"/>
              </a:rPr>
              <a:t>Attribution-NonCommercial 2.0 Generic (CC BY-NC 2.0). Retrieved from </a:t>
            </a:r>
            <a:r>
              <a:rPr lang="en-GB" b="0"/>
              <a:t>https://www.flickr.com/photos/oneras/29225984604</a:t>
            </a:r>
          </a:p>
          <a:p>
            <a:pPr marL="0"/>
            <a:endParaRPr lang="en-GB" b="0"/>
          </a:p>
          <a:p>
            <a:pPr marL="0"/>
            <a:r>
              <a:rPr lang="en-GB" b="1"/>
              <a:t>Frequency of unknown words or cognates:</a:t>
            </a:r>
          </a:p>
          <a:p>
            <a:pPr marL="0"/>
            <a:r>
              <a:rPr lang="en-GB" b="0"/>
              <a:t>especie [443]; ola [2425]</a:t>
            </a:r>
            <a:endParaRPr lang="en-GB" b="0"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71095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10 minutes</a:t>
            </a:r>
          </a:p>
          <a:p>
            <a:endParaRPr lang="en-GB" dirty="0"/>
          </a:p>
          <a:p>
            <a:r>
              <a:rPr lang="en-GB" b="1" dirty="0"/>
              <a:t>Aims</a:t>
            </a:r>
            <a:r>
              <a:rPr lang="en-GB" dirty="0"/>
              <a:t>: </a:t>
            </a:r>
          </a:p>
          <a:p>
            <a:pPr marL="285750" indent="-285750">
              <a:buAutoNum type="romanLcParenR"/>
            </a:pPr>
            <a:r>
              <a:rPr lang="en-GB" dirty="0"/>
              <a:t>to gain confidence and fluency in reading aloud</a:t>
            </a:r>
          </a:p>
          <a:p>
            <a:pPr marL="285750" indent="-285750">
              <a:buAutoNum type="romanLcParenR"/>
            </a:pPr>
            <a:r>
              <a:rPr lang="en-GB" dirty="0"/>
              <a:t>to practise aural recognition of known vocabulary and SV/OV word orders</a:t>
            </a:r>
          </a:p>
          <a:p>
            <a:pPr marL="285750" indent="-285750">
              <a:buAutoNum type="romanLcParenR"/>
            </a:pPr>
            <a:endParaRPr lang="en-GB" dirty="0"/>
          </a:p>
          <a:p>
            <a:pPr marL="0" indent="0">
              <a:buNone/>
            </a:pPr>
            <a:r>
              <a:rPr lang="en-GB" b="1" dirty="0"/>
              <a:t>Procedure</a:t>
            </a:r>
            <a:endParaRPr lang="en-GB" dirty="0"/>
          </a:p>
          <a:p>
            <a:pPr marL="228600" indent="-228600">
              <a:buAutoNum type="arabicPeriod"/>
            </a:pPr>
            <a:r>
              <a:rPr lang="en-GB" dirty="0"/>
              <a:t>Get students into pairs. Distribute printed handouts (see slide 26 and 27) and ensure that all students know who is A and who is B. </a:t>
            </a:r>
          </a:p>
          <a:p>
            <a:pPr marL="228600" indent="-228600">
              <a:buAutoNum type="arabicPeriod"/>
            </a:pPr>
            <a:r>
              <a:rPr lang="en-GB" dirty="0"/>
              <a:t>Use this slide to model the activity.</a:t>
            </a:r>
          </a:p>
          <a:p>
            <a:pPr marL="228600" indent="-228600">
              <a:buAutoNum type="arabicPeriod"/>
            </a:pPr>
            <a:r>
              <a:rPr lang="en-GB" dirty="0"/>
              <a:t>Person A reads six sentences aloud to Person B.</a:t>
            </a:r>
          </a:p>
          <a:p>
            <a:pPr marL="228600" indent="-228600">
              <a:buAutoNum type="arabicPeriod"/>
            </a:pPr>
            <a:r>
              <a:rPr lang="en-GB" dirty="0"/>
              <a:t>Person B listens and completes grid (choosing A or B) and orders the English sentences from 1-6.</a:t>
            </a:r>
          </a:p>
          <a:p>
            <a:pPr marL="228600" indent="-228600">
              <a:buAutoNum type="arabicPeriod"/>
            </a:pPr>
            <a:r>
              <a:rPr lang="en-GB" dirty="0"/>
              <a:t>After this students swap roles.</a:t>
            </a:r>
          </a:p>
          <a:p>
            <a:pPr marL="228600" indent="-228600">
              <a:buAutoNum type="arabicPeriod"/>
            </a:pPr>
            <a:r>
              <a:rPr lang="en-GB" dirty="0"/>
              <a:t>Use the next slides to give feedback.</a:t>
            </a:r>
          </a:p>
        </p:txBody>
      </p:sp>
      <p:sp>
        <p:nvSpPr>
          <p:cNvPr id="4" name="Slide Number Placeholder 3"/>
          <p:cNvSpPr>
            <a:spLocks noGrp="1"/>
          </p:cNvSpPr>
          <p:nvPr>
            <p:ph type="sldNum" sz="quarter" idx="5"/>
          </p:nvPr>
        </p:nvSpPr>
        <p:spPr/>
        <p:txBody>
          <a:bodyPr/>
          <a:lstStyle/>
          <a:p>
            <a:fld id="{10F6B18A-CBF4-4C2B-993B-E2203DDFB1DB}" type="slidenum">
              <a:rPr lang="en-GB" smtClean="0"/>
              <a:t>25</a:t>
            </a:fld>
            <a:endParaRPr lang="en-GB"/>
          </a:p>
        </p:txBody>
      </p:sp>
    </p:spTree>
    <p:extLst>
      <p:ext uri="{BB962C8B-B14F-4D97-AF65-F5344CB8AC3E}">
        <p14:creationId xmlns:p14="http://schemas.microsoft.com/office/powerpoint/2010/main" val="2683511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 A prompt sheet and blank listening grid</a:t>
            </a:r>
          </a:p>
        </p:txBody>
      </p:sp>
      <p:sp>
        <p:nvSpPr>
          <p:cNvPr id="4" name="Slide Number Placeholder 3"/>
          <p:cNvSpPr>
            <a:spLocks noGrp="1"/>
          </p:cNvSpPr>
          <p:nvPr>
            <p:ph type="sldNum" sz="quarter" idx="5"/>
          </p:nvPr>
        </p:nvSpPr>
        <p:spPr/>
        <p:txBody>
          <a:bodyPr/>
          <a:lstStyle/>
          <a:p>
            <a:fld id="{10F6B18A-CBF4-4C2B-993B-E2203DDFB1DB}" type="slidenum">
              <a:rPr lang="en-GB" smtClean="0"/>
              <a:t>26</a:t>
            </a:fld>
            <a:endParaRPr lang="en-GB"/>
          </a:p>
        </p:txBody>
      </p:sp>
    </p:spTree>
    <p:extLst>
      <p:ext uri="{BB962C8B-B14F-4D97-AF65-F5344CB8AC3E}">
        <p14:creationId xmlns:p14="http://schemas.microsoft.com/office/powerpoint/2010/main" val="11269469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Student B prompt sheet and blank listening grid</a:t>
            </a:r>
          </a:p>
        </p:txBody>
      </p:sp>
      <p:sp>
        <p:nvSpPr>
          <p:cNvPr id="4" name="Slide Number Placeholder 3"/>
          <p:cNvSpPr>
            <a:spLocks noGrp="1"/>
          </p:cNvSpPr>
          <p:nvPr>
            <p:ph type="sldNum" sz="quarter" idx="5"/>
          </p:nvPr>
        </p:nvSpPr>
        <p:spPr/>
        <p:txBody>
          <a:bodyPr/>
          <a:lstStyle/>
          <a:p>
            <a:fld id="{10F6B18A-CBF4-4C2B-993B-E2203DDFB1DB}" type="slidenum">
              <a:rPr lang="en-GB" smtClean="0"/>
              <a:t>27</a:t>
            </a:fld>
            <a:endParaRPr lang="en-GB"/>
          </a:p>
        </p:txBody>
      </p:sp>
    </p:spTree>
    <p:extLst>
      <p:ext uri="{BB962C8B-B14F-4D97-AF65-F5344CB8AC3E}">
        <p14:creationId xmlns:p14="http://schemas.microsoft.com/office/powerpoint/2010/main" val="41902074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 SLIDE – PERSON A</a:t>
            </a:r>
          </a:p>
        </p:txBody>
      </p:sp>
      <p:sp>
        <p:nvSpPr>
          <p:cNvPr id="4" name="Slide Number Placeholder 3"/>
          <p:cNvSpPr>
            <a:spLocks noGrp="1"/>
          </p:cNvSpPr>
          <p:nvPr>
            <p:ph type="sldNum" sz="quarter" idx="5"/>
          </p:nvPr>
        </p:nvSpPr>
        <p:spPr/>
        <p:txBody>
          <a:bodyPr/>
          <a:lstStyle/>
          <a:p>
            <a:fld id="{10F6B18A-CBF4-4C2B-993B-E2203DDFB1DB}" type="slidenum">
              <a:rPr lang="en-GB" smtClean="0"/>
              <a:t>28</a:t>
            </a:fld>
            <a:endParaRPr lang="en-GB"/>
          </a:p>
        </p:txBody>
      </p:sp>
    </p:spTree>
    <p:extLst>
      <p:ext uri="{BB962C8B-B14F-4D97-AF65-F5344CB8AC3E}">
        <p14:creationId xmlns:p14="http://schemas.microsoft.com/office/powerpoint/2010/main" val="27158208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ANSWER SLIDE – PERSON B</a:t>
            </a:r>
          </a:p>
          <a:p>
            <a:endParaRPr lang="en-GB" dirty="0"/>
          </a:p>
        </p:txBody>
      </p:sp>
      <p:sp>
        <p:nvSpPr>
          <p:cNvPr id="4" name="Slide Number Placeholder 3"/>
          <p:cNvSpPr>
            <a:spLocks noGrp="1"/>
          </p:cNvSpPr>
          <p:nvPr>
            <p:ph type="sldNum" sz="quarter" idx="5"/>
          </p:nvPr>
        </p:nvSpPr>
        <p:spPr/>
        <p:txBody>
          <a:bodyPr/>
          <a:lstStyle/>
          <a:p>
            <a:fld id="{10F6B18A-CBF4-4C2B-993B-E2203DDFB1DB}" type="slidenum">
              <a:rPr lang="en-GB" smtClean="0"/>
              <a:t>29</a:t>
            </a:fld>
            <a:endParaRPr lang="en-GB"/>
          </a:p>
        </p:txBody>
      </p:sp>
    </p:spTree>
    <p:extLst>
      <p:ext uri="{BB962C8B-B14F-4D97-AF65-F5344CB8AC3E}">
        <p14:creationId xmlns:p14="http://schemas.microsoft.com/office/powerpoint/2010/main" val="1211743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Procedure:</a:t>
            </a:r>
            <a:r>
              <a:rPr lang="en-GB" b="1" baseline="0" dirty="0"/>
              <a:t> </a:t>
            </a:r>
            <a:r>
              <a:rPr lang="en-GB" dirty="0"/>
              <a:t>T</a:t>
            </a:r>
            <a:r>
              <a:rPr lang="en-GB" baseline="0" dirty="0"/>
              <a:t>his time the English words appear and students are prompted to give the Spanish word. This will be the more challenging than the last slide.</a:t>
            </a:r>
          </a:p>
          <a:p>
            <a:pPr marL="0" indent="0">
              <a:buNone/>
            </a:pPr>
            <a:endParaRPr lang="en-GB" baseline="0" dirty="0"/>
          </a:p>
          <a:p>
            <a:pPr marL="0" indent="0">
              <a:buNone/>
            </a:pPr>
            <a:r>
              <a:rPr lang="en-GB" baseline="0" dirty="0"/>
              <a:t>The order that the words appear in is below.</a:t>
            </a:r>
            <a:endParaRPr lang="en-GB" dirty="0"/>
          </a:p>
          <a:p>
            <a:endParaRPr lang="en-GB" dirty="0"/>
          </a:p>
          <a:p>
            <a:pPr marL="0"/>
            <a:r>
              <a:rPr lang="en-GB" b="1" dirty="0"/>
              <a:t>Order:</a:t>
            </a:r>
          </a:p>
          <a:p>
            <a:pPr marL="228600" indent="-228600">
              <a:buAutoNum type="arabicPeriod"/>
            </a:pPr>
            <a:r>
              <a:rPr lang="en-GB" baseline="0" dirty="0" err="1"/>
              <a:t>apoyar</a:t>
            </a:r>
            <a:endParaRPr lang="en-GB" baseline="0" dirty="0"/>
          </a:p>
          <a:p>
            <a:pPr marL="228600" indent="-228600">
              <a:buAutoNum type="arabicPeriod"/>
            </a:pPr>
            <a:r>
              <a:rPr lang="en-GB" baseline="0" dirty="0" err="1"/>
              <a:t>simplemente</a:t>
            </a:r>
            <a:endParaRPr lang="en-GB" baseline="0" dirty="0"/>
          </a:p>
          <a:p>
            <a:pPr marL="228600" indent="-228600">
              <a:buAutoNum type="arabicPeriod"/>
            </a:pPr>
            <a:r>
              <a:rPr lang="en-GB" baseline="0" dirty="0"/>
              <a:t>hoy </a:t>
            </a:r>
            <a:r>
              <a:rPr lang="en-GB" baseline="0" dirty="0" err="1"/>
              <a:t>en</a:t>
            </a:r>
            <a:r>
              <a:rPr lang="en-GB" baseline="0" dirty="0"/>
              <a:t> día</a:t>
            </a:r>
          </a:p>
          <a:p>
            <a:pPr marL="228600" indent="-228600">
              <a:buAutoNum type="arabicPeriod"/>
            </a:pPr>
            <a:r>
              <a:rPr lang="en-GB" baseline="0" dirty="0" err="1"/>
              <a:t>cantidad</a:t>
            </a:r>
            <a:endParaRPr lang="en-GB" baseline="0" dirty="0"/>
          </a:p>
          <a:p>
            <a:pPr marL="228600" indent="-228600">
              <a:buAutoNum type="arabicPeriod"/>
            </a:pPr>
            <a:r>
              <a:rPr lang="en-GB" baseline="0" dirty="0" err="1"/>
              <a:t>historia</a:t>
            </a:r>
            <a:endParaRPr lang="en-GB" baseline="0" dirty="0"/>
          </a:p>
          <a:p>
            <a:pPr marL="228600" indent="-228600">
              <a:buAutoNum type="arabicPeriod"/>
            </a:pPr>
            <a:r>
              <a:rPr lang="en-GB" baseline="0" dirty="0" err="1"/>
              <a:t>principalmente</a:t>
            </a:r>
            <a:endParaRPr lang="en-GB" baseline="0" dirty="0"/>
          </a:p>
          <a:p>
            <a:pPr marL="228600" indent="-228600">
              <a:buAutoNum type="arabicPeriod"/>
            </a:pPr>
            <a:r>
              <a:rPr lang="en-GB" baseline="0" dirty="0" err="1"/>
              <a:t>comenzar</a:t>
            </a:r>
            <a:endParaRPr lang="en-GB" baseline="0" dirty="0"/>
          </a:p>
          <a:p>
            <a:pPr marL="228600" indent="-228600">
              <a:buAutoNum type="arabicPeriod"/>
            </a:pPr>
            <a:r>
              <a:rPr lang="en-GB" baseline="0" dirty="0" err="1"/>
              <a:t>noviembre</a:t>
            </a:r>
            <a:endParaRPr lang="en-GB" baseline="0" dirty="0"/>
          </a:p>
          <a:p>
            <a:pPr marL="228600" indent="-228600">
              <a:buAutoNum type="arabicPeriod"/>
            </a:pPr>
            <a:r>
              <a:rPr lang="en-GB" baseline="0" dirty="0"/>
              <a:t> </a:t>
            </a:r>
            <a:r>
              <a:rPr lang="en-GB" baseline="0" dirty="0" err="1"/>
              <a:t>guerra</a:t>
            </a:r>
            <a:endParaRPr lang="en-GB" baseline="0" dirty="0"/>
          </a:p>
          <a:p>
            <a:pPr marL="228600" indent="-228600">
              <a:buAutoNum type="arabicPeriod"/>
            </a:pPr>
            <a:r>
              <a:rPr lang="en-GB" baseline="0" dirty="0"/>
              <a:t> zona</a:t>
            </a:r>
          </a:p>
          <a:p>
            <a:pPr marL="228600" indent="-228600">
              <a:buAutoNum type="arabicPeriod"/>
            </a:pPr>
            <a:endParaRPr lang="en-GB" baseline="0" dirty="0"/>
          </a:p>
          <a:p>
            <a:pPr marL="228600" indent="-228600">
              <a:buAutoNum type="arabicPeriod"/>
            </a:pPr>
            <a:endParaRPr lang="en-GB" baseline="0" dirty="0"/>
          </a:p>
          <a:p>
            <a:pPr marL="228600" indent="-228600">
              <a:buAutoNum type="arabicPeriod"/>
            </a:pPr>
            <a:endParaRPr lang="en-GB" baseline="0" dirty="0"/>
          </a:p>
          <a:p>
            <a:pPr marL="228600" indent="-228600">
              <a:buAutoNum type="arabicPeriod"/>
            </a:pPr>
            <a:endParaRPr lang="en-GB" baseline="0" dirty="0"/>
          </a:p>
          <a:p>
            <a:pPr marL="228600" indent="-228600">
              <a:buAutoNum type="arabicPeriod"/>
            </a:pPr>
            <a:endParaRPr lang="en-GB" baseline="0" dirty="0"/>
          </a:p>
          <a:p>
            <a:pPr marL="228600" indent="-228600">
              <a:buAutoNum type="arabicPeriod"/>
            </a:pPr>
            <a:endParaRPr lang="en-GB" baseline="0" dirty="0"/>
          </a:p>
          <a:p>
            <a:pPr marL="228600" indent="-228600">
              <a:buAutoNum type="arabicPeriod"/>
            </a:pPr>
            <a:endParaRPr lang="en-GB" baseline="0" dirty="0"/>
          </a:p>
          <a:p>
            <a:pPr marL="228600" indent="-228600">
              <a:buAutoNum type="arabicPeriod"/>
            </a:pPr>
            <a:endParaRPr lang="en-GB" baseline="0" dirty="0"/>
          </a:p>
          <a:p>
            <a:pPr marL="228600" indent="-228600">
              <a:buAutoNum type="arabicPeriod"/>
            </a:pPr>
            <a:endParaRPr lang="en-GB" baseline="0" dirty="0"/>
          </a:p>
          <a:p>
            <a:pPr marL="228600" indent="-228600">
              <a:buAutoNum type="arabicPeriod"/>
            </a:pPr>
            <a:endParaRPr lang="en-GB" baseline="0" dirty="0"/>
          </a:p>
          <a:p>
            <a:pPr marL="228600" indent="-228600">
              <a:buAutoNum type="arabicPeriod"/>
            </a:pPr>
            <a:endParaRPr lang="en-GB" baseline="0" dirty="0"/>
          </a:p>
          <a:p>
            <a:pPr marL="228600" indent="-228600">
              <a:buAutoNum type="arabicPeriod"/>
            </a:pPr>
            <a:endParaRPr lang="en-GB" baseline="0" dirty="0"/>
          </a:p>
          <a:p>
            <a:pPr marL="228600" indent="-228600">
              <a:buAutoNum type="arabicPeriod"/>
            </a:pPr>
            <a:endParaRPr lang="en-GB" baseline="0" dirty="0"/>
          </a:p>
          <a:p>
            <a:pPr marL="228600" indent="-228600">
              <a:buAutoNum type="arabicPeriod"/>
            </a:pPr>
            <a:endParaRPr lang="en-GB" baseline="0" dirty="0"/>
          </a:p>
          <a:p>
            <a:pPr marL="228600" indent="-228600">
              <a:buAutoNum type="arabicPeriod"/>
            </a:pPr>
            <a:endParaRPr lang="en-GB" dirty="0"/>
          </a:p>
          <a:p>
            <a:pPr marL="228600" indent="-228600">
              <a:buAutoNum type="arabicPeriod"/>
            </a:pPr>
            <a:endParaRPr lang="en-GB" dirty="0"/>
          </a:p>
          <a:p>
            <a:r>
              <a:rPr lang="en-GB" b="1" baseline="0" dirty="0"/>
              <a:t>Notes:</a:t>
            </a:r>
          </a:p>
          <a:p>
            <a:r>
              <a:rPr lang="en-GB" b="0" baseline="0" dirty="0"/>
              <a:t>Here are the answers</a:t>
            </a:r>
          </a:p>
          <a:p>
            <a:r>
              <a:rPr lang="en-GB" baseline="0" dirty="0"/>
              <a:t>A-F: </a:t>
            </a:r>
            <a:r>
              <a:rPr lang="en-GB" baseline="0" dirty="0" err="1"/>
              <a:t>quiero</a:t>
            </a:r>
            <a:r>
              <a:rPr lang="en-GB" baseline="0" dirty="0"/>
              <a:t>, el </a:t>
            </a:r>
            <a:r>
              <a:rPr lang="en-GB" baseline="0" dirty="0" err="1"/>
              <a:t>número</a:t>
            </a:r>
            <a:r>
              <a:rPr lang="en-GB" baseline="0" dirty="0"/>
              <a:t>, a, das, </a:t>
            </a:r>
            <a:r>
              <a:rPr lang="en-GB" baseline="0" dirty="0" err="1"/>
              <a:t>ocho</a:t>
            </a:r>
            <a:r>
              <a:rPr lang="en-GB" baseline="0" dirty="0"/>
              <a:t>, el </a:t>
            </a:r>
            <a:r>
              <a:rPr lang="en-GB" baseline="0" dirty="0" err="1"/>
              <a:t>dinero</a:t>
            </a:r>
            <a:endParaRPr lang="en-GB" baseline="0" dirty="0"/>
          </a:p>
          <a:p>
            <a:r>
              <a:rPr lang="en-GB" baseline="0" dirty="0"/>
              <a:t>G-L: money, to, number, eight, I want, you give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61211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5" name="Google Shape;1225;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i="0" dirty="0">
                <a:latin typeface="Calibri"/>
                <a:ea typeface="Calibri"/>
                <a:cs typeface="Calibri"/>
                <a:sym typeface="Calibri"/>
              </a:rPr>
              <a:t>To be updated</a:t>
            </a:r>
            <a:endParaRPr sz="1200" i="0" dirty="0">
              <a:latin typeface="Calibri"/>
              <a:ea typeface="Calibri"/>
              <a:cs typeface="Calibri"/>
              <a:sym typeface="Calibri"/>
            </a:endParaRPr>
          </a:p>
        </p:txBody>
      </p:sp>
      <p:sp>
        <p:nvSpPr>
          <p:cNvPr id="1226" name="Google Shape;1226;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OPTIONAL – written production of full sentences using subject and object-first word orders (for higher ability groups)</a:t>
            </a:r>
          </a:p>
          <a:p>
            <a:pPr marL="0"/>
            <a:endParaRPr lang="en-GB" b="1" dirty="0"/>
          </a:p>
          <a:p>
            <a:pPr marL="0"/>
            <a:r>
              <a:rPr lang="en-GB" b="1" dirty="0"/>
              <a:t>Note: </a:t>
            </a:r>
            <a:r>
              <a:rPr lang="en-GB" b="0" dirty="0"/>
              <a:t>some of these sentences are the same as in the read aloud/listening activity</a:t>
            </a:r>
            <a:endParaRPr lang="en-GB" b="1" dirty="0"/>
          </a:p>
          <a:p>
            <a:pPr marL="0"/>
            <a:endParaRPr lang="en-GB" b="1" dirty="0"/>
          </a:p>
          <a:p>
            <a:pPr marL="0"/>
            <a:r>
              <a:rPr lang="en-GB" b="1" dirty="0"/>
              <a:t>Timing: </a:t>
            </a:r>
            <a:r>
              <a:rPr lang="en-GB" b="0" dirty="0"/>
              <a:t>8 minutes</a:t>
            </a:r>
          </a:p>
          <a:p>
            <a:pPr marL="0"/>
            <a:endParaRPr lang="en-GB" b="0" dirty="0"/>
          </a:p>
          <a:p>
            <a:pPr marL="0"/>
            <a:r>
              <a:rPr lang="en-GB" b="1" dirty="0"/>
              <a:t>Aim: </a:t>
            </a:r>
          </a:p>
          <a:p>
            <a:pPr marL="0"/>
            <a:r>
              <a:rPr lang="en-GB" b="0" dirty="0" err="1"/>
              <a:t>i</a:t>
            </a:r>
            <a:r>
              <a:rPr lang="en-GB" b="0" dirty="0"/>
              <a:t>) to write full sentences using the </a:t>
            </a:r>
            <a:r>
              <a:rPr lang="en-GB" b="0" baseline="0" dirty="0"/>
              <a:t>two word orders practised this lesson.</a:t>
            </a:r>
          </a:p>
          <a:p>
            <a:pPr marL="0"/>
            <a:r>
              <a:rPr lang="en-GB" b="0" baseline="0" dirty="0"/>
              <a:t>ii) to consolidate productive use of the two word orders.</a:t>
            </a:r>
            <a:endParaRPr lang="en-GB" b="0" dirty="0"/>
          </a:p>
          <a:p>
            <a:endParaRPr lang="en-GB" b="0" dirty="0"/>
          </a:p>
          <a:p>
            <a:pPr marL="0"/>
            <a:r>
              <a:rPr lang="en-GB" b="1" dirty="0"/>
              <a:t>Procedure:</a:t>
            </a:r>
          </a:p>
          <a:p>
            <a:pPr marL="0">
              <a:buAutoNum type="arabicPeriod"/>
            </a:pPr>
            <a:r>
              <a:rPr lang="en-GB" b="0" dirty="0"/>
              <a:t>Students translate the sentences into Spanish. </a:t>
            </a:r>
          </a:p>
          <a:p>
            <a:pPr marL="0">
              <a:buAutoNum type="arabicPeriod"/>
            </a:pPr>
            <a:r>
              <a:rPr lang="en-GB" b="0" dirty="0"/>
              <a:t>Answers are revealed by clicking.</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79918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Vocabulary practice slides (1/2)</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Timing: </a:t>
            </a:r>
            <a:r>
              <a:rPr lang="en-GB" b="0" i="0" dirty="0"/>
              <a:t>5 minutes (slides 4-5)</a:t>
            </a:r>
            <a:endParaRPr dirty="0"/>
          </a:p>
          <a:p>
            <a:pPr marL="0" lvl="0" indent="0" algn="l" rtl="0">
              <a:spcBef>
                <a:spcPts val="0"/>
              </a:spcBef>
              <a:spcAft>
                <a:spcPts val="0"/>
              </a:spcAft>
              <a:buNone/>
            </a:pPr>
            <a:endParaRPr b="0" i="0" dirty="0"/>
          </a:p>
          <a:p>
            <a:pPr marL="0" lvl="0" indent="0" algn="l" rtl="0">
              <a:spcBef>
                <a:spcPts val="0"/>
              </a:spcBef>
              <a:spcAft>
                <a:spcPts val="0"/>
              </a:spcAft>
              <a:buNone/>
            </a:pPr>
            <a:r>
              <a:rPr lang="en-GB" b="1" i="0" dirty="0"/>
              <a:t>Aim: </a:t>
            </a:r>
            <a:r>
              <a:rPr lang="en-GB" b="0" i="0" dirty="0"/>
              <a:t>to introduce and embed this week’s new vocabulary.</a:t>
            </a:r>
            <a:endParaRPr dirty="0"/>
          </a:p>
          <a:p>
            <a:pPr marL="0" lvl="0" indent="0" algn="l" rtl="0">
              <a:spcBef>
                <a:spcPts val="0"/>
              </a:spcBef>
              <a:spcAft>
                <a:spcPts val="0"/>
              </a:spcAft>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a:t>
            </a:r>
            <a:r>
              <a:rPr lang="en-GB" dirty="0"/>
              <a:t>Pupils either work by themselves or in pairs, reading out the words and recapping their English meaning (1 minute).</a:t>
            </a:r>
            <a:endParaRPr dirty="0"/>
          </a:p>
          <a:p>
            <a:pPr marL="0" marR="0" lvl="0" indent="0" algn="l" rtl="0">
              <a:lnSpc>
                <a:spcPct val="100000"/>
              </a:lnSpc>
              <a:spcBef>
                <a:spcPts val="0"/>
              </a:spcBef>
              <a:spcAft>
                <a:spcPts val="0"/>
              </a:spcAft>
              <a:buClr>
                <a:schemeClr val="dk1"/>
              </a:buClr>
              <a:buSzPts val="1200"/>
              <a:buFont typeface="Calibri"/>
              <a:buNone/>
            </a:pPr>
            <a:r>
              <a:rPr lang="en-GB" dirty="0"/>
              <a:t>2. Then the teacher removes the English words or pictures (one by one) and they try to recall the English orally (chorally), looking at the Spanish (1 minute).</a:t>
            </a:r>
            <a:endParaRPr dirty="0"/>
          </a:p>
          <a:p>
            <a:pPr marL="0" marR="0" lvl="0" indent="0" algn="l" rtl="0">
              <a:lnSpc>
                <a:spcPct val="100000"/>
              </a:lnSpc>
              <a:spcBef>
                <a:spcPts val="0"/>
              </a:spcBef>
              <a:spcAft>
                <a:spcPts val="0"/>
              </a:spcAft>
              <a:buClr>
                <a:schemeClr val="dk1"/>
              </a:buClr>
              <a:buSzPts val="1200"/>
              <a:buFont typeface="Calibri"/>
              <a:buNone/>
            </a:pPr>
            <a:r>
              <a:rPr lang="en-GB" dirty="0"/>
              <a:t>3. Then the Spanish meanings are removed (one by one) and they to recall them orally (again, chorally), looking at the English (1 minute)</a:t>
            </a:r>
            <a:endParaRPr dirty="0"/>
          </a:p>
          <a:p>
            <a:pPr marL="0" marR="0" lvl="0" indent="0" algn="l" rtl="0">
              <a:lnSpc>
                <a:spcPct val="100000"/>
              </a:lnSpc>
              <a:spcBef>
                <a:spcPts val="0"/>
              </a:spcBef>
              <a:spcAft>
                <a:spcPts val="0"/>
              </a:spcAft>
              <a:buClr>
                <a:schemeClr val="dk1"/>
              </a:buClr>
              <a:buSzPts val="1200"/>
              <a:buFont typeface="Calibri"/>
              <a:buNone/>
            </a:pPr>
            <a:r>
              <a:rPr lang="en-GB" dirty="0"/>
              <a:t>4. Further rounds of learning can be facilitated by one pupil turning away from the board, and his/her partner asking him/her the meanings (‘¿</a:t>
            </a:r>
            <a:r>
              <a:rPr lang="en-GB" dirty="0" err="1"/>
              <a:t>Cómo</a:t>
            </a:r>
            <a:r>
              <a:rPr lang="en-GB" dirty="0"/>
              <a:t> se dice X </a:t>
            </a:r>
            <a:r>
              <a:rPr lang="en-GB" dirty="0" err="1"/>
              <a:t>en</a:t>
            </a:r>
            <a:r>
              <a:rPr lang="en-GB" dirty="0"/>
              <a:t> </a:t>
            </a:r>
            <a:r>
              <a:rPr lang="en-GB" dirty="0" err="1"/>
              <a:t>español</a:t>
            </a:r>
            <a:r>
              <a:rPr lang="en-GB" dirty="0"/>
              <a:t>?’).  This activity can work from L2 -&gt; L1 or L1 -&gt; L2.</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Note: </a:t>
            </a:r>
            <a:r>
              <a:rPr lang="en-GB" dirty="0"/>
              <a:t>students</a:t>
            </a:r>
            <a:r>
              <a:rPr lang="en-GB" baseline="0" dirty="0"/>
              <a:t> could also be asked for the other word for ‘to send’ that they previously learnt (</a:t>
            </a:r>
            <a:r>
              <a:rPr lang="en-GB" baseline="0" dirty="0" err="1"/>
              <a:t>enviar</a:t>
            </a:r>
            <a:r>
              <a:rPr lang="en-GB" baseline="0" dirty="0"/>
              <a:t>).</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a:t>Pictures free from clipart-library.com</a:t>
            </a:r>
            <a:endParaRPr dirty="0"/>
          </a:p>
        </p:txBody>
      </p:sp>
      <p:sp>
        <p:nvSpPr>
          <p:cNvPr id="292" name="Google Shape;29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Vocabulary practice slide (2/2)</a:t>
            </a:r>
            <a:endParaRPr dirty="0"/>
          </a:p>
          <a:p>
            <a:pPr marL="0" lvl="0" indent="0" algn="l" rtl="0">
              <a:spcBef>
                <a:spcPts val="0"/>
              </a:spcBef>
              <a:spcAft>
                <a:spcPts val="0"/>
              </a:spcAft>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Procedure: </a:t>
            </a:r>
            <a:r>
              <a:rPr lang="en-GB" b="0" dirty="0"/>
              <a:t>as described</a:t>
            </a:r>
            <a:r>
              <a:rPr lang="en-GB" b="0" baseline="0" dirty="0"/>
              <a:t> on previous slide.</a:t>
            </a:r>
          </a:p>
          <a:p>
            <a:pPr marL="0" marR="0" lvl="0" indent="0" algn="l" rtl="0">
              <a:lnSpc>
                <a:spcPct val="100000"/>
              </a:lnSpc>
              <a:spcBef>
                <a:spcPts val="0"/>
              </a:spcBef>
              <a:spcAft>
                <a:spcPts val="0"/>
              </a:spcAft>
              <a:buClr>
                <a:schemeClr val="dk1"/>
              </a:buClr>
              <a:buSzPts val="1200"/>
              <a:buFont typeface="Calibri"/>
              <a:buNone/>
            </a:pPr>
            <a:endParaRPr lang="en-GB" b="1" baseline="0" dirty="0"/>
          </a:p>
          <a:p>
            <a:pPr marL="0" marR="0" lvl="0" indent="0" algn="l" rtl="0">
              <a:lnSpc>
                <a:spcPct val="100000"/>
              </a:lnSpc>
              <a:spcBef>
                <a:spcPts val="0"/>
              </a:spcBef>
              <a:spcAft>
                <a:spcPts val="0"/>
              </a:spcAft>
              <a:buClr>
                <a:schemeClr val="dk1"/>
              </a:buClr>
              <a:buSzPts val="1200"/>
              <a:buFont typeface="Calibri"/>
              <a:buNone/>
            </a:pPr>
            <a:r>
              <a:rPr lang="en-GB" b="1" baseline="0" dirty="0"/>
              <a:t>Note: </a:t>
            </a:r>
            <a:r>
              <a:rPr lang="en-GB" b="0" baseline="0" dirty="0"/>
              <a:t>t</a:t>
            </a:r>
            <a:r>
              <a:rPr lang="en-GB" b="0" dirty="0"/>
              <a:t>here is a callout about ‘tanto</a:t>
            </a:r>
            <a:r>
              <a:rPr lang="en-GB" b="0"/>
              <a:t>’ and adjective agreement</a:t>
            </a:r>
            <a:r>
              <a:rPr lang="en-GB" b="0" baseline="0"/>
              <a:t> </a:t>
            </a:r>
            <a:r>
              <a:rPr lang="en-GB" b="0"/>
              <a:t>as </a:t>
            </a:r>
            <a:r>
              <a:rPr lang="en-GB" b="0" dirty="0"/>
              <a:t>a first animation that appears on a click and then disappears on the next click.</a:t>
            </a:r>
            <a:endParaRPr dirty="0"/>
          </a:p>
        </p:txBody>
      </p:sp>
      <p:sp>
        <p:nvSpPr>
          <p:cNvPr id="292" name="Google Shape;29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a:r>
              <a:rPr lang="en-US" b="1" dirty="0"/>
              <a:t>Timing: </a:t>
            </a:r>
            <a:r>
              <a:rPr lang="en-US" b="0" dirty="0"/>
              <a:t>2 minutes</a:t>
            </a:r>
          </a:p>
          <a:p>
            <a:endParaRPr lang="en-US" b="0" dirty="0"/>
          </a:p>
          <a:p>
            <a:pPr marL="0"/>
            <a:r>
              <a:rPr lang="en-US" b="1" dirty="0"/>
              <a:t>Aim: </a:t>
            </a:r>
          </a:p>
          <a:p>
            <a:pPr marL="0"/>
            <a:r>
              <a:rPr lang="en-US" b="0" dirty="0" err="1"/>
              <a:t>i</a:t>
            </a:r>
            <a:r>
              <a:rPr lang="en-US" b="0" dirty="0"/>
              <a:t>) to </a:t>
            </a:r>
            <a:r>
              <a:rPr lang="es-ES" b="0" dirty="0"/>
              <a:t>recap the use of indirect </a:t>
            </a:r>
            <a:r>
              <a:rPr lang="es-ES" b="0" dirty="0" err="1"/>
              <a:t>object</a:t>
            </a:r>
            <a:r>
              <a:rPr lang="es-ES" b="0" dirty="0"/>
              <a:t> </a:t>
            </a:r>
            <a:r>
              <a:rPr lang="es-ES" b="0" dirty="0" err="1"/>
              <a:t>pronoun</a:t>
            </a:r>
            <a:r>
              <a:rPr lang="es-ES" b="0" dirty="0"/>
              <a:t> ‘le’</a:t>
            </a:r>
          </a:p>
          <a:p>
            <a:pPr marL="0"/>
            <a:r>
              <a:rPr lang="es-ES" b="0" dirty="0" err="1"/>
              <a:t>ii</a:t>
            </a:r>
            <a:r>
              <a:rPr lang="es-ES" b="0" dirty="0"/>
              <a:t>) </a:t>
            </a:r>
            <a:r>
              <a:rPr lang="es-ES" b="0" dirty="0" err="1"/>
              <a:t>to</a:t>
            </a:r>
            <a:r>
              <a:rPr lang="es-ES" b="0" dirty="0"/>
              <a:t> introduce the indirect object pronoun ‘les’.</a:t>
            </a:r>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pPr marL="0"/>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6372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sz="1200" b="1" kern="1200" noProof="0" dirty="0">
                <a:solidFill>
                  <a:schemeClr val="tx1"/>
                </a:solidFill>
                <a:effectLst/>
                <a:latin typeface="+mn-lt"/>
                <a:ea typeface="+mn-ea"/>
                <a:cs typeface="+mn-cs"/>
              </a:rPr>
              <a:t>Timing: </a:t>
            </a:r>
            <a:r>
              <a:rPr lang="en-GB" sz="1200" b="0" kern="1200" noProof="0" dirty="0">
                <a:solidFill>
                  <a:schemeClr val="tx1"/>
                </a:solidFill>
                <a:effectLst/>
                <a:latin typeface="+mn-lt"/>
                <a:ea typeface="+mn-ea"/>
                <a:cs typeface="+mn-cs"/>
              </a:rPr>
              <a:t>7 minutes</a:t>
            </a:r>
          </a:p>
          <a:p>
            <a:pPr marL="0"/>
            <a:endParaRPr lang="en-GB" b="1" noProof="0" dirty="0"/>
          </a:p>
          <a:p>
            <a:pPr marL="0"/>
            <a:r>
              <a:rPr lang="en-GB" b="1" noProof="0" dirty="0"/>
              <a:t>Aim: </a:t>
            </a:r>
          </a:p>
          <a:p>
            <a:pPr marL="57150" indent="-285750">
              <a:buAutoNum type="romanLcParenR"/>
            </a:pPr>
            <a:r>
              <a:rPr lang="en-GB" noProof="0" dirty="0"/>
              <a:t>to practise understanding the indirect object pronouns ‘le’ and ’les’ in reading.</a:t>
            </a:r>
          </a:p>
          <a:p>
            <a:pPr marL="57150" indent="-285750">
              <a:buAutoNum type="romanLcParenR"/>
            </a:pPr>
            <a:r>
              <a:rPr lang="en-GB" noProof="0" dirty="0"/>
              <a:t>to recap the different ways of translating such sentences into English.</a:t>
            </a:r>
          </a:p>
          <a:p>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Procedure:</a:t>
            </a:r>
            <a:br>
              <a:rPr lang="en-GB" noProof="0" dirty="0"/>
            </a:br>
            <a:r>
              <a:rPr lang="en-GB" noProof="0" dirty="0"/>
              <a:t>1. Students read each sentence and decide whether the action affects ‘him’ (el </a:t>
            </a:r>
            <a:r>
              <a:rPr lang="en-GB" noProof="0" dirty="0" err="1"/>
              <a:t>abuelo</a:t>
            </a:r>
            <a:r>
              <a:rPr lang="en-GB" noProof="0" dirty="0"/>
              <a:t>) or ‘them’ (las </a:t>
            </a:r>
            <a:r>
              <a:rPr lang="en-GB" noProof="0" dirty="0" err="1"/>
              <a:t>abuelas</a:t>
            </a:r>
            <a:r>
              <a:rPr lang="en-GB" noProof="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2. They also provide a possible translation for each sentence.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3. Give feedback and</a:t>
            </a:r>
            <a:r>
              <a:rPr lang="en-GB" baseline="0" noProof="0" dirty="0"/>
              <a:t> point out how more than one translation is often possible in English.</a:t>
            </a: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noProof="0" dirty="0"/>
              <a:t>Note</a:t>
            </a:r>
            <a:r>
              <a:rPr lang="en-GB" i="0" noProof="0" dirty="0"/>
              <a:t>: </a:t>
            </a:r>
            <a:r>
              <a:rPr lang="en-GB" noProof="0" dirty="0"/>
              <a:t>if working with a higher-achieving group, the activity could be made for challenging by requiring students to write the whole sentence.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noProof="0" dirty="0"/>
              <a:t>Frequency of unknown words or cognates: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noProof="0" dirty="0" err="1"/>
              <a:t>poema</a:t>
            </a:r>
            <a:r>
              <a:rPr lang="en-GB" baseline="0" noProof="0" dirty="0"/>
              <a:t> [1430]; </a:t>
            </a:r>
            <a:r>
              <a:rPr lang="en-GB" baseline="0" noProof="0" dirty="0" err="1"/>
              <a:t>medicina</a:t>
            </a:r>
            <a:r>
              <a:rPr lang="en-GB" baseline="0" noProof="0" dirty="0"/>
              <a:t> [1474]</a:t>
            </a:r>
            <a:endParaRPr lang="en-GB" noProof="0"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7</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12359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7 minutes</a:t>
            </a:r>
          </a:p>
          <a:p>
            <a:pPr marL="0"/>
            <a:endParaRPr lang="en-US" b="1" dirty="0"/>
          </a:p>
          <a:p>
            <a:pPr marL="0"/>
            <a:r>
              <a:rPr lang="en-US" b="1" dirty="0"/>
              <a:t>Aim: </a:t>
            </a:r>
          </a:p>
          <a:p>
            <a:pPr marL="57150" indent="-285750">
              <a:buAutoNum type="romanLcParenR"/>
            </a:pPr>
            <a:r>
              <a:rPr lang="en-US" dirty="0"/>
              <a:t>to recognise the indirect object and understand its meaning.</a:t>
            </a:r>
          </a:p>
          <a:p>
            <a:pPr marL="57150" indent="-285750">
              <a:buAutoNum type="romanLcParenR"/>
            </a:pPr>
            <a:r>
              <a:rPr lang="en-US" dirty="0"/>
              <a:t>to consolidate understanding of vocabulary.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br>
              <a:rPr lang="en-US" dirty="0"/>
            </a:br>
            <a:r>
              <a:rPr lang="en-GB" noProof="0" dirty="0"/>
              <a:t>1. Students listen to each recording and decide who is affected by the action: ‘him’ (el </a:t>
            </a:r>
            <a:r>
              <a:rPr lang="en-GB" noProof="0" dirty="0" err="1"/>
              <a:t>abuelo</a:t>
            </a:r>
            <a:r>
              <a:rPr lang="en-GB" noProof="0" dirty="0"/>
              <a:t>) or ‘them’ (las </a:t>
            </a:r>
            <a:r>
              <a:rPr lang="en-GB" noProof="0" dirty="0" err="1"/>
              <a:t>abuelas</a:t>
            </a:r>
            <a:r>
              <a:rPr lang="en-GB" noProof="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2. Students listen again and write the direct object in each sentence.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3. During feedback, the teacher can also seek the full sentence translation from students. This will help to raise awareness of those sentences that </a:t>
            </a:r>
            <a:r>
              <a:rPr lang="en-GB" b="0" noProof="0" dirty="0"/>
              <a:t>may be translated</a:t>
            </a:r>
            <a:r>
              <a:rPr lang="en-GB" b="0" baseline="0" noProof="0" dirty="0"/>
              <a:t> with</a:t>
            </a:r>
            <a:r>
              <a:rPr lang="en-GB" noProof="0" dirty="0"/>
              <a:t> a preposition in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baseline="0"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aseline="0" dirty="0"/>
              <a:t>Le cocina pollo con arroz.</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aseline="0" dirty="0"/>
              <a:t>Les trae comida del mercado en invierno.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aseline="0" dirty="0"/>
              <a:t>Les ofrece ayuda en la cocina.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aseline="0" dirty="0"/>
              <a:t>Le cuenta cosas de la familia.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aseline="0" dirty="0"/>
              <a:t>Les manda revistas interesantes.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aseline="0" dirty="0"/>
              <a:t>¡Les trae tantas cosas!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noProof="0" dirty="0"/>
              <a:t>Frequency of unknown words or cognates: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noProof="0" dirty="0" err="1"/>
              <a:t>poema</a:t>
            </a:r>
            <a:r>
              <a:rPr lang="en-GB" baseline="0" noProof="0" dirty="0"/>
              <a:t> [1430]; </a:t>
            </a:r>
            <a:r>
              <a:rPr lang="en-GB" baseline="0" noProof="0" dirty="0" err="1"/>
              <a:t>medicina</a:t>
            </a:r>
            <a:r>
              <a:rPr lang="en-GB" baseline="0" noProof="0" dirty="0"/>
              <a:t> [1474]</a:t>
            </a:r>
            <a:endParaRPr lang="es-ES"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s-ES"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s-ES"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endParaRPr lang="en-GB"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3818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a:r>
              <a:rPr lang="en-US" b="1" dirty="0"/>
              <a:t>Timing: </a:t>
            </a:r>
            <a:r>
              <a:rPr lang="en-US" b="0" dirty="0"/>
              <a:t>8 minutes</a:t>
            </a:r>
          </a:p>
          <a:p>
            <a:pPr marL="0"/>
            <a:endParaRPr lang="en-US" b="1" dirty="0"/>
          </a:p>
          <a:p>
            <a:pPr marL="0"/>
            <a:r>
              <a:rPr lang="en-US" b="1" dirty="0"/>
              <a:t>Aims:</a:t>
            </a:r>
          </a:p>
          <a:p>
            <a:pPr marL="57150" indent="-285750">
              <a:buAutoNum type="romanLcParenR"/>
            </a:pPr>
            <a:r>
              <a:rPr lang="en-US" b="0" baseline="0" dirty="0"/>
              <a:t>to successfully read aloud sentences with either ‘le’ or ‘les’</a:t>
            </a:r>
          </a:p>
          <a:p>
            <a:pPr marL="57150" indent="-285750">
              <a:buAutoNum type="romanLcParenR"/>
            </a:pPr>
            <a:r>
              <a:rPr lang="en-US" b="0" baseline="0" dirty="0"/>
              <a:t>to understand the partner’s sentences and use the information to complete the grid.</a:t>
            </a:r>
            <a:endParaRPr lang="en-US" b="0" dirty="0"/>
          </a:p>
          <a:p>
            <a:endParaRPr lang="en-US" b="1" dirty="0"/>
          </a:p>
          <a:p>
            <a:pPr marL="0"/>
            <a:r>
              <a:rPr lang="en-US" b="1" dirty="0"/>
              <a:t>Procedure:</a:t>
            </a:r>
          </a:p>
          <a:p>
            <a:pPr marL="228600" indent="-228600">
              <a:buAutoNum type="arabicPeriod"/>
            </a:pPr>
            <a:r>
              <a:rPr lang="en-GB" b="0" noProof="0" dirty="0"/>
              <a:t>Put students in pairs and distribute handouts to Person A and Person B in each pair (see slide 10 and 11).</a:t>
            </a:r>
          </a:p>
          <a:p>
            <a:pPr marL="228600" indent="-228600">
              <a:buAutoNum type="arabicPeriod"/>
            </a:pPr>
            <a:r>
              <a:rPr lang="en-GB" b="0" noProof="0" dirty="0"/>
              <a:t>Go</a:t>
            </a:r>
            <a:r>
              <a:rPr lang="en-GB" b="0" baseline="0" noProof="0" dirty="0"/>
              <a:t> through the instructions with students. Use this slide to model the activity.</a:t>
            </a:r>
          </a:p>
          <a:p>
            <a:pPr marL="228600" indent="-228600">
              <a:buAutoNum type="arabicPeriod"/>
            </a:pPr>
            <a:r>
              <a:rPr lang="en-GB" b="0" noProof="0" dirty="0"/>
              <a:t>Student A reads the out each sentence in Spanish.</a:t>
            </a:r>
          </a:p>
          <a:p>
            <a:pPr marL="228600" indent="-228600">
              <a:buAutoNum type="arabicPeriod"/>
            </a:pPr>
            <a:r>
              <a:rPr lang="en-GB" b="0" noProof="0" dirty="0"/>
              <a:t>Student B completes the grid.</a:t>
            </a:r>
          </a:p>
          <a:p>
            <a:pPr marL="228600" indent="-228600">
              <a:buAutoNum type="arabicPeriod"/>
            </a:pPr>
            <a:r>
              <a:rPr lang="en-GB" b="0" noProof="0" dirty="0"/>
              <a:t>Then students swap roles.</a:t>
            </a:r>
          </a:p>
          <a:p>
            <a:pPr marL="228600" indent="-228600">
              <a:buAutoNum type="arabicPeriod"/>
            </a:pPr>
            <a:r>
              <a:rPr lang="en-GB" b="0" noProof="0" dirty="0"/>
              <a:t>Give feedback using slide 12 and 13.</a:t>
            </a:r>
          </a:p>
          <a:p>
            <a:pPr marL="228600" indent="-228600">
              <a:buAutoNum type="arabicPeriod"/>
            </a:pPr>
            <a:endParaRPr lang="en-GB" b="0" noProof="0" dirty="0"/>
          </a:p>
          <a:p>
            <a:pPr marL="0" indent="0">
              <a:buNone/>
            </a:pPr>
            <a:r>
              <a:rPr lang="en-GB" b="1" noProof="0" dirty="0"/>
              <a:t>Notes:</a:t>
            </a:r>
            <a:r>
              <a:rPr lang="en-GB" b="0" baseline="0" noProof="0" dirty="0"/>
              <a:t> </a:t>
            </a:r>
            <a:r>
              <a:rPr lang="en-GB" sz="1200" b="0" i="0" u="none" strike="noStrike" cap="none" dirty="0">
                <a:solidFill>
                  <a:schemeClr val="dk1"/>
                </a:solidFill>
                <a:effectLst/>
                <a:latin typeface="Calibri"/>
                <a:ea typeface="Calibri"/>
                <a:cs typeface="Calibri"/>
                <a:sym typeface="Calibri"/>
              </a:rPr>
              <a:t>The first column of the grid refers t</a:t>
            </a:r>
            <a:r>
              <a:rPr lang="en-GB" sz="1200" b="0" i="0" u="none" strike="noStrike" cap="none" baseline="0" dirty="0">
                <a:solidFill>
                  <a:schemeClr val="dk1"/>
                </a:solidFill>
                <a:effectLst/>
                <a:latin typeface="Calibri"/>
                <a:ea typeface="Calibri"/>
                <a:cs typeface="Calibri"/>
                <a:sym typeface="Calibri"/>
              </a:rPr>
              <a:t>o ‘him or her’. It is important for students to realise that ‘le’ can refer to either. </a:t>
            </a:r>
            <a:r>
              <a:rPr lang="en-GB" sz="1200" b="0" i="0" u="none" strike="noStrike" cap="none" dirty="0">
                <a:solidFill>
                  <a:schemeClr val="dk1"/>
                </a:solidFill>
                <a:effectLst/>
                <a:latin typeface="Calibri"/>
                <a:ea typeface="Calibri"/>
                <a:cs typeface="Calibri"/>
                <a:sym typeface="Calibri"/>
              </a:rPr>
              <a:t>If students ask what can be done to avoid this being confusing, teachers could say that one way around it is not to use a pronoun here, but to specify the person’s name instead.  Later students will learn how to add additional information (a </a:t>
            </a:r>
            <a:r>
              <a:rPr lang="en-GB" sz="1200" b="0" i="0" u="none" strike="noStrike" cap="none" dirty="0" err="1">
                <a:solidFill>
                  <a:schemeClr val="dk1"/>
                </a:solidFill>
                <a:effectLst/>
                <a:latin typeface="Calibri"/>
                <a:ea typeface="Calibri"/>
                <a:cs typeface="Calibri"/>
                <a:sym typeface="Calibri"/>
              </a:rPr>
              <a:t>él</a:t>
            </a:r>
            <a:r>
              <a:rPr lang="en-GB" sz="1200" b="0" i="0" u="none" strike="noStrike" cap="none" dirty="0">
                <a:solidFill>
                  <a:schemeClr val="dk1"/>
                </a:solidFill>
                <a:effectLst/>
                <a:latin typeface="Calibri"/>
                <a:ea typeface="Calibri"/>
                <a:cs typeface="Calibri"/>
                <a:sym typeface="Calibri"/>
              </a:rPr>
              <a:t>/</a:t>
            </a:r>
            <a:r>
              <a:rPr lang="en-GB" sz="1200" b="0" i="0" u="none" strike="noStrike" cap="none" dirty="0" err="1">
                <a:solidFill>
                  <a:schemeClr val="dk1"/>
                </a:solidFill>
                <a:effectLst/>
                <a:latin typeface="Calibri"/>
                <a:ea typeface="Calibri"/>
                <a:cs typeface="Calibri"/>
                <a:sym typeface="Calibri"/>
              </a:rPr>
              <a:t>ella</a:t>
            </a:r>
            <a:r>
              <a:rPr lang="en-GB" sz="1200" b="0" i="0" u="none" strike="noStrike" cap="none" dirty="0">
                <a:solidFill>
                  <a:schemeClr val="dk1"/>
                </a:solidFill>
                <a:effectLst/>
                <a:latin typeface="Calibri"/>
                <a:ea typeface="Calibri"/>
                <a:cs typeface="Calibri"/>
                <a:sym typeface="Calibri"/>
              </a:rPr>
              <a:t>) to avoid any ambiguity. So far, ‘</a:t>
            </a:r>
            <a:r>
              <a:rPr lang="en-GB" sz="1200" b="0" i="0" u="none" strike="noStrike" cap="none" dirty="0" err="1">
                <a:solidFill>
                  <a:schemeClr val="dk1"/>
                </a:solidFill>
                <a:effectLst/>
                <a:latin typeface="Calibri"/>
                <a:ea typeface="Calibri"/>
                <a:cs typeface="Calibri"/>
                <a:sym typeface="Calibri"/>
              </a:rPr>
              <a:t>él</a:t>
            </a:r>
            <a:r>
              <a:rPr lang="en-GB" sz="1200" b="0" i="0" u="none" strike="noStrike" cap="none" dirty="0">
                <a:solidFill>
                  <a:schemeClr val="dk1"/>
                </a:solidFill>
                <a:effectLst/>
                <a:latin typeface="Calibri"/>
                <a:ea typeface="Calibri"/>
                <a:cs typeface="Calibri"/>
                <a:sym typeface="Calibri"/>
              </a:rPr>
              <a:t>’ and ‘</a:t>
            </a:r>
            <a:r>
              <a:rPr lang="en-GB" sz="1200" b="0" i="0" u="none" strike="noStrike" cap="none" dirty="0" err="1">
                <a:solidFill>
                  <a:schemeClr val="dk1"/>
                </a:solidFill>
                <a:effectLst/>
                <a:latin typeface="Calibri"/>
                <a:ea typeface="Calibri"/>
                <a:cs typeface="Calibri"/>
                <a:sym typeface="Calibri"/>
              </a:rPr>
              <a:t>ella</a:t>
            </a:r>
            <a:r>
              <a:rPr lang="en-GB" sz="1200" b="0" i="0" u="none" strike="noStrike" cap="none" dirty="0">
                <a:solidFill>
                  <a:schemeClr val="dk1"/>
                </a:solidFill>
                <a:effectLst/>
                <a:latin typeface="Calibri"/>
                <a:ea typeface="Calibri"/>
                <a:cs typeface="Calibri"/>
                <a:sym typeface="Calibri"/>
              </a:rPr>
              <a:t>’ are only known as </a:t>
            </a:r>
            <a:r>
              <a:rPr lang="en-GB" sz="1200" b="0" i="1" u="none" strike="noStrike" cap="none" dirty="0">
                <a:solidFill>
                  <a:schemeClr val="dk1"/>
                </a:solidFill>
                <a:effectLst/>
                <a:latin typeface="Calibri"/>
                <a:ea typeface="Calibri"/>
                <a:cs typeface="Calibri"/>
                <a:sym typeface="Calibri"/>
              </a:rPr>
              <a:t>subject </a:t>
            </a:r>
            <a:r>
              <a:rPr lang="en-GB" sz="1200" b="0" i="0" u="none" strike="noStrike" cap="none" dirty="0">
                <a:solidFill>
                  <a:schemeClr val="dk1"/>
                </a:solidFill>
                <a:effectLst/>
                <a:latin typeface="Calibri"/>
                <a:ea typeface="Calibri"/>
                <a:cs typeface="Calibri"/>
                <a:sym typeface="Calibri"/>
              </a:rPr>
              <a:t>pronouns.</a:t>
            </a:r>
            <a:endParaRPr lang="en-GB" b="0" noProof="0" dirty="0"/>
          </a:p>
          <a:p>
            <a:pPr marL="0" indent="0">
              <a:buNone/>
            </a:pPr>
            <a:endParaRPr lang="en-GB" b="0" noProof="0" dirty="0"/>
          </a:p>
          <a:p>
            <a:pPr marL="0" indent="0">
              <a:buNone/>
            </a:pPr>
            <a:endParaRPr lang="en-GB" b="0" noProof="0" dirty="0"/>
          </a:p>
          <a:p>
            <a:pPr marL="228600" indent="-228600">
              <a:buAutoNum type="arabicPeriod"/>
            </a:pPr>
            <a:endParaRPr lang="en-US" b="0"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55492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2976647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18493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089014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4270524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4156684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23904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405343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44"/>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4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2649091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692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75299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25866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272723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929781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780579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78006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604511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470599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6" r:id="rId15"/>
    <p:sldLayoutId id="2147483677"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5.jpeg"/><Relationship Id="rId5" Type="http://schemas.openxmlformats.org/officeDocument/2006/relationships/image" Target="../media/image7.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7.wav"/><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audio" Target="../media/audio9.wav"/><Relationship Id="rId10" Type="http://schemas.openxmlformats.org/officeDocument/2006/relationships/image" Target="../media/image30.png"/><Relationship Id="rId4" Type="http://schemas.openxmlformats.org/officeDocument/2006/relationships/audio" Target="../media/audio8.wav"/><Relationship Id="rId9"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0.wav"/><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audio" Target="../media/audio12.wav"/><Relationship Id="rId4" Type="http://schemas.openxmlformats.org/officeDocument/2006/relationships/audio" Target="../media/audio11.wav"/></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5.jpg"/><Relationship Id="rId5" Type="http://schemas.openxmlformats.org/officeDocument/2006/relationships/image" Target="../media/image34.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audio" Target="../media/audio23.wav"/><Relationship Id="rId18" Type="http://schemas.openxmlformats.org/officeDocument/2006/relationships/image" Target="../media/image8.jpg"/><Relationship Id="rId3" Type="http://schemas.openxmlformats.org/officeDocument/2006/relationships/audio" Target="../media/audio13.wav"/><Relationship Id="rId21" Type="http://schemas.openxmlformats.org/officeDocument/2006/relationships/image" Target="../media/image10.png"/><Relationship Id="rId7" Type="http://schemas.openxmlformats.org/officeDocument/2006/relationships/audio" Target="../media/audio17.wav"/><Relationship Id="rId12" Type="http://schemas.openxmlformats.org/officeDocument/2006/relationships/audio" Target="../media/audio22.wav"/><Relationship Id="rId17" Type="http://schemas.openxmlformats.org/officeDocument/2006/relationships/image" Target="../media/image38.png"/><Relationship Id="rId2" Type="http://schemas.openxmlformats.org/officeDocument/2006/relationships/notesSlide" Target="../notesSlides/notesSlide17.xml"/><Relationship Id="rId16" Type="http://schemas.openxmlformats.org/officeDocument/2006/relationships/image" Target="../media/image37.tiff"/><Relationship Id="rId20"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audio" Target="../media/audio16.wav"/><Relationship Id="rId11" Type="http://schemas.openxmlformats.org/officeDocument/2006/relationships/audio" Target="../media/audio21.wav"/><Relationship Id="rId5" Type="http://schemas.openxmlformats.org/officeDocument/2006/relationships/audio" Target="../media/audio15.wav"/><Relationship Id="rId15" Type="http://schemas.openxmlformats.org/officeDocument/2006/relationships/image" Target="../media/image36.tiff"/><Relationship Id="rId23" Type="http://schemas.openxmlformats.org/officeDocument/2006/relationships/image" Target="../media/image41.tiff"/><Relationship Id="rId10" Type="http://schemas.openxmlformats.org/officeDocument/2006/relationships/audio" Target="../media/audio20.wav"/><Relationship Id="rId19" Type="http://schemas.openxmlformats.org/officeDocument/2006/relationships/image" Target="../media/image39.jpg"/><Relationship Id="rId4" Type="http://schemas.openxmlformats.org/officeDocument/2006/relationships/audio" Target="../media/audio14.wav"/><Relationship Id="rId9" Type="http://schemas.openxmlformats.org/officeDocument/2006/relationships/audio" Target="../media/audio19.wav"/><Relationship Id="rId14" Type="http://schemas.openxmlformats.org/officeDocument/2006/relationships/audio" Target="../media/audio24.wav"/><Relationship Id="rId22" Type="http://schemas.openxmlformats.org/officeDocument/2006/relationships/image" Target="../media/image4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1.jpeg"/><Relationship Id="rId5" Type="http://schemas.openxmlformats.org/officeDocument/2006/relationships/image" Target="../media/image10.png"/><Relationship Id="rId10" Type="http://schemas.microsoft.com/office/2007/relationships/hdphoto" Target="../media/hdphoto1.wdp"/><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8" Type="http://schemas.openxmlformats.org/officeDocument/2006/relationships/audio" Target="../media/audio29.wav"/><Relationship Id="rId3" Type="http://schemas.openxmlformats.org/officeDocument/2006/relationships/image" Target="../media/image43.png"/><Relationship Id="rId7" Type="http://schemas.openxmlformats.org/officeDocument/2006/relationships/audio" Target="../media/audio28.wav"/><Relationship Id="rId12" Type="http://schemas.openxmlformats.org/officeDocument/2006/relationships/image" Target="../media/image46.jp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audio" Target="../media/audio27.wav"/><Relationship Id="rId11" Type="http://schemas.openxmlformats.org/officeDocument/2006/relationships/image" Target="../media/image45.png"/><Relationship Id="rId5" Type="http://schemas.openxmlformats.org/officeDocument/2006/relationships/audio" Target="../media/audio26.wav"/><Relationship Id="rId10" Type="http://schemas.openxmlformats.org/officeDocument/2006/relationships/image" Target="../media/image44.png"/><Relationship Id="rId4" Type="http://schemas.openxmlformats.org/officeDocument/2006/relationships/audio" Target="../media/audio25.wav"/><Relationship Id="rId9" Type="http://schemas.openxmlformats.org/officeDocument/2006/relationships/audio" Target="../media/audio30.wav"/></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33.jpeg"/><Relationship Id="rId5" Type="http://schemas.openxmlformats.org/officeDocument/2006/relationships/image" Target="../media/image48.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9.png"/><Relationship Id="rId7" Type="http://schemas.openxmlformats.org/officeDocument/2006/relationships/image" Target="../media/image35.jp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4.jpeg"/><Relationship Id="rId5" Type="http://schemas.openxmlformats.org/officeDocument/2006/relationships/image" Target="../media/image7.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4.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9.png"/><Relationship Id="rId5" Type="http://schemas.openxmlformats.org/officeDocument/2006/relationships/image" Target="../media/image8.jpg"/><Relationship Id="rId10" Type="http://schemas.openxmlformats.org/officeDocument/2006/relationships/image" Target="../media/image13.png"/><Relationship Id="rId4" Type="http://schemas.microsoft.com/office/2007/relationships/hdphoto" Target="../media/hdphoto2.wdp"/><Relationship Id="rId9" Type="http://schemas.openxmlformats.org/officeDocument/2006/relationships/image" Target="../media/image12.jpeg"/></Relationships>
</file>

<file path=ppt/slides/_rels/slide3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1.png"/><Relationship Id="rId7" Type="http://schemas.openxmlformats.org/officeDocument/2006/relationships/hyperlink" Target="https://quizlet.com/gb/587277893/year-9-spanish-term-11-week-3-flash-cards/"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hyperlink" Target="https://quizlet.com/_9y2zr9?x=1jqt&amp;i=24nvzi" TargetMode="External"/><Relationship Id="rId11" Type="http://schemas.openxmlformats.org/officeDocument/2006/relationships/image" Target="../media/image4.png"/><Relationship Id="rId5" Type="http://schemas.openxmlformats.org/officeDocument/2006/relationships/hyperlink" Target="https://resources.ncelp.org/concern/parent/gh93h060w/file_sets/8910jv814" TargetMode="External"/><Relationship Id="rId10" Type="http://schemas.openxmlformats.org/officeDocument/2006/relationships/hyperlink" Target="https://quizlet.com/_93kvkj?x=1jqt&amp;i=24nvzi" TargetMode="External"/><Relationship Id="rId4" Type="http://schemas.openxmlformats.org/officeDocument/2006/relationships/hyperlink" Target="https://drive.google.com/file/d/1Dq5MJLQUubAaPZebyv0HkEuB0tJh_k7u/view?usp=sharing" TargetMode="External"/><Relationship Id="rId9" Type="http://schemas.openxmlformats.org/officeDocument/2006/relationships/hyperlink" Target="https://quizlet.com/gb/589261032/year-9-spanish-t11-week-4-flash-card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4.jp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53.jpg"/><Relationship Id="rId5" Type="http://schemas.openxmlformats.org/officeDocument/2006/relationships/image" Target="../media/image42.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17.jpg"/><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audio" Target="../media/audio4.wav"/><Relationship Id="rId11" Type="http://schemas.openxmlformats.org/officeDocument/2006/relationships/image" Target="../media/image26.jpeg"/><Relationship Id="rId5" Type="http://schemas.openxmlformats.org/officeDocument/2006/relationships/audio" Target="../media/audio3.wav"/><Relationship Id="rId10" Type="http://schemas.openxmlformats.org/officeDocument/2006/relationships/image" Target="../media/image5.png"/><Relationship Id="rId4" Type="http://schemas.openxmlformats.org/officeDocument/2006/relationships/audio" Target="../media/audio2.wav"/><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5.jpe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4895272"/>
            <a:ext cx="4864546" cy="1858291"/>
          </a:xfrm>
        </p:spPr>
        <p:txBody>
          <a:bodyPr>
            <a:normAutofit/>
          </a:bodyPr>
          <a:lstStyle/>
          <a:p>
            <a:pPr marL="0" marR="0" lvl="0" indent="0" algn="l" rtl="0">
              <a:lnSpc>
                <a:spcPct val="90000"/>
              </a:lnSpc>
              <a:spcBef>
                <a:spcPts val="0"/>
              </a:spcBef>
              <a:spcAft>
                <a:spcPts val="0"/>
              </a:spcAft>
              <a:buClr>
                <a:srgbClr val="FFFFFF"/>
              </a:buClr>
              <a:buSzPts val="2200"/>
              <a:buFont typeface="Century Gothic"/>
              <a:buNone/>
            </a:pPr>
            <a:r>
              <a:rPr lang="en-GB" sz="2400" b="1" i="0" u="none" strike="noStrike" cap="none" dirty="0">
                <a:solidFill>
                  <a:srgbClr val="FFFFFF"/>
                </a:solidFill>
                <a:latin typeface="Century Gothic"/>
                <a:ea typeface="Century Gothic"/>
                <a:cs typeface="Century Gothic"/>
                <a:sym typeface="Century Gothic"/>
              </a:rPr>
              <a:t>Y9 Spanish</a:t>
            </a:r>
            <a:endParaRPr lang="en-GB" dirty="0"/>
          </a:p>
          <a:p>
            <a:pPr marL="0" marR="0" lvl="0" indent="0" algn="l" rtl="0">
              <a:lnSpc>
                <a:spcPct val="90000"/>
              </a:lnSpc>
              <a:spcBef>
                <a:spcPts val="0"/>
              </a:spcBef>
              <a:spcAft>
                <a:spcPts val="0"/>
              </a:spcAft>
              <a:buClr>
                <a:srgbClr val="FFFFFF"/>
              </a:buClr>
              <a:buSzPts val="2200"/>
              <a:buFont typeface="Century Gothic"/>
              <a:buNone/>
            </a:pPr>
            <a:r>
              <a:rPr lang="en-GB" sz="2400" b="0" i="0" u="none" strike="noStrike" cap="none" dirty="0">
                <a:solidFill>
                  <a:srgbClr val="FFFFFF"/>
                </a:solidFill>
                <a:latin typeface="Century Gothic"/>
                <a:ea typeface="Century Gothic"/>
                <a:cs typeface="Century Gothic"/>
                <a:sym typeface="Century Gothic"/>
              </a:rPr>
              <a:t>Term 1.1 - Week 7 - Lesson 13</a:t>
            </a:r>
          </a:p>
          <a:p>
            <a:pPr marL="0" marR="0" lvl="0" indent="0" algn="l" rtl="0">
              <a:lnSpc>
                <a:spcPct val="90000"/>
              </a:lnSpc>
              <a:spcBef>
                <a:spcPts val="0"/>
              </a:spcBef>
              <a:spcAft>
                <a:spcPts val="0"/>
              </a:spcAft>
              <a:buClr>
                <a:srgbClr val="FFFFFF"/>
              </a:buClr>
              <a:buSzPts val="1400"/>
              <a:buFont typeface="Century Gothic"/>
              <a:buNone/>
            </a:pPr>
            <a:br>
              <a:rPr lang="en-GB" sz="1600" dirty="0"/>
            </a:br>
            <a:r>
              <a:rPr lang="en-GB" sz="1400" b="0" i="0" u="none" strike="noStrike" cap="none" dirty="0">
                <a:solidFill>
                  <a:srgbClr val="FFFFFF"/>
                </a:solidFill>
                <a:latin typeface="Century Gothic"/>
                <a:ea typeface="Century Gothic"/>
                <a:cs typeface="Century Gothic"/>
                <a:sym typeface="Century Gothic"/>
              </a:rPr>
              <a:t>Pete Watson / Louise Caruso / Nick Avery</a:t>
            </a:r>
          </a:p>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Artwork: Mark Davies</a:t>
            </a:r>
            <a:endParaRPr lang="en-GB" sz="1400" dirty="0"/>
          </a:p>
          <a:p>
            <a:pPr marL="0" marR="0" lvl="0" indent="0" algn="l" rtl="0">
              <a:lnSpc>
                <a:spcPct val="90000"/>
              </a:lnSpc>
              <a:spcBef>
                <a:spcPts val="0"/>
              </a:spcBef>
              <a:spcAft>
                <a:spcPts val="0"/>
              </a:spcAft>
              <a:buClr>
                <a:srgbClr val="1F3864"/>
              </a:buClr>
              <a:buSzPts val="1400"/>
              <a:buFont typeface="Twentieth Century"/>
              <a:buNone/>
            </a:pPr>
            <a:endParaRPr lang="en-GB" sz="1400" b="0" i="0" u="none" strike="noStrike" cap="none" dirty="0">
              <a:solidFill>
                <a:srgbClr val="FFFFF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Date updated: </a:t>
            </a:r>
            <a:r>
              <a:rPr lang="en-GB" sz="1400" dirty="0">
                <a:solidFill>
                  <a:srgbClr val="FFFFFF"/>
                </a:solidFill>
                <a:latin typeface="Century Gothic"/>
                <a:ea typeface="Century Gothic"/>
                <a:cs typeface="Century Gothic"/>
                <a:sym typeface="Century Gothic"/>
              </a:rPr>
              <a:t>29.02.24</a:t>
            </a:r>
            <a:endParaRPr lang="en-GB" sz="1400" b="0" i="0" u="none" strike="noStrike" cap="none" dirty="0">
              <a:solidFill>
                <a:srgbClr val="FFFFFF"/>
              </a:solidFill>
              <a:latin typeface="Century Gothic"/>
              <a:ea typeface="Century Gothic"/>
              <a:cs typeface="Century Gothic"/>
              <a:sym typeface="Century Gothic"/>
            </a:endParaRPr>
          </a:p>
          <a:p>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63538" y="2579400"/>
            <a:ext cx="7649494" cy="844549"/>
          </a:xfrm>
        </p:spPr>
        <p:txBody>
          <a:bodyPr>
            <a:noAutofit/>
          </a:bodyPr>
          <a:lstStyle/>
          <a:p>
            <a:pPr marL="0" lvl="0" indent="0" algn="l" rtl="0">
              <a:lnSpc>
                <a:spcPct val="100000"/>
              </a:lnSpc>
              <a:spcBef>
                <a:spcPts val="0"/>
              </a:spcBef>
              <a:spcAft>
                <a:spcPts val="0"/>
              </a:spcAft>
              <a:buClr>
                <a:srgbClr val="FFFFFF"/>
              </a:buClr>
              <a:buSzPts val="2600"/>
              <a:buNone/>
            </a:pPr>
            <a:r>
              <a:rPr lang="en-GB" sz="2400" dirty="0">
                <a:solidFill>
                  <a:srgbClr val="FFFFFF"/>
                </a:solidFill>
              </a:rPr>
              <a:t>indirect object pronouns ‘le’ and ‘les’</a:t>
            </a:r>
            <a:endParaRPr lang="en-GB" sz="2400" dirty="0"/>
          </a:p>
          <a:p>
            <a:pPr marL="0" marR="0" lvl="0" indent="0" algn="l" rtl="0">
              <a:lnSpc>
                <a:spcPct val="100000"/>
              </a:lnSpc>
              <a:spcBef>
                <a:spcPts val="0"/>
              </a:spcBef>
              <a:spcAft>
                <a:spcPts val="0"/>
              </a:spcAft>
              <a:buClr>
                <a:srgbClr val="FFFFFF"/>
              </a:buClr>
              <a:buSzPts val="2600"/>
              <a:buFont typeface="Arial"/>
              <a:buNone/>
            </a:pPr>
            <a:r>
              <a:rPr lang="en-GB" sz="2400" b="0" i="0" u="none" strike="noStrike" cap="none" dirty="0">
                <a:solidFill>
                  <a:srgbClr val="FFFFFF"/>
                </a:solidFill>
                <a:latin typeface="Century Gothic"/>
                <a:ea typeface="Century Gothic"/>
                <a:cs typeface="Century Gothic"/>
                <a:sym typeface="Century Gothic"/>
              </a:rPr>
              <a:t>syllable stress [revisited]</a:t>
            </a:r>
            <a:endParaRPr lang="en-GB" sz="2400" b="0" i="0" u="none" strike="noStrike" cap="none" dirty="0">
              <a:solidFill>
                <a:srgbClr val="1F3864"/>
              </a:solidFill>
              <a:latin typeface="Century Gothic"/>
              <a:ea typeface="Century Gothic"/>
              <a:cs typeface="Century Gothic"/>
              <a:sym typeface="Century Gothic"/>
            </a:endParaRP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63537" y="1952625"/>
            <a:ext cx="7853705" cy="844550"/>
          </a:xfrm>
        </p:spPr>
        <p:txBody>
          <a:bodyPr>
            <a:normAutofit/>
          </a:bodyPr>
          <a:lstStyle/>
          <a:p>
            <a:r>
              <a:rPr lang="en-GB" sz="3600" b="1" dirty="0">
                <a:solidFill>
                  <a:srgbClr val="FFFFFF"/>
                </a:solidFill>
              </a:rPr>
              <a:t>Talking about looking after others</a:t>
            </a:r>
            <a:endParaRPr lang="en-GB" sz="3600" dirty="0"/>
          </a:p>
        </p:txBody>
      </p:sp>
      <p:pic>
        <p:nvPicPr>
          <p:cNvPr id="5" name="Picture 4">
            <a:extLst>
              <a:ext uri="{FF2B5EF4-FFF2-40B4-BE49-F238E27FC236}">
                <a16:creationId xmlns:a16="http://schemas.microsoft.com/office/drawing/2014/main" id="{1D3287EE-EA29-4731-8CB0-86B0495195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94873" y="1010831"/>
            <a:ext cx="1364069" cy="1364069"/>
          </a:xfrm>
          <a:prstGeom prst="rect">
            <a:avLst/>
          </a:prstGeom>
        </p:spPr>
      </p:pic>
      <p:pic>
        <p:nvPicPr>
          <p:cNvPr id="6" name="Picture 2" descr="Grandfather Clipart">
            <a:extLst>
              <a:ext uri="{FF2B5EF4-FFF2-40B4-BE49-F238E27FC236}">
                <a16:creationId xmlns:a16="http://schemas.microsoft.com/office/drawing/2014/main" id="{6E4E7576-4E83-4C55-BE12-2C6C3FAFB8D9}"/>
              </a:ext>
            </a:extLst>
          </p:cNvPr>
          <p:cNvPicPr>
            <a:picLocks noChangeAspect="1" noChangeArrowheads="1"/>
          </p:cNvPicPr>
          <p:nvPr/>
        </p:nvPicPr>
        <p:blipFill>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0725354" y="2653919"/>
            <a:ext cx="1103108" cy="14712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ree to Use  Public Domain People Clip Art - Page 17">
            <a:extLst>
              <a:ext uri="{FF2B5EF4-FFF2-40B4-BE49-F238E27FC236}">
                <a16:creationId xmlns:a16="http://schemas.microsoft.com/office/drawing/2014/main" id="{A497AC7C-586D-4155-8A68-09EED3518E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08907" y="2673513"/>
            <a:ext cx="1132794" cy="1500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573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641305" y="180905"/>
            <a:ext cx="239985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9641305" y="51821"/>
            <a:ext cx="2485953" cy="659085"/>
          </a:xfrm>
        </p:spPr>
        <p:txBody>
          <a:bodyPr>
            <a:normAutofit/>
          </a:bodyPr>
          <a:lstStyle/>
          <a:p>
            <a:pPr algn="ctr"/>
            <a:r>
              <a:rPr lang="en-GB" sz="2000" b="1" dirty="0">
                <a:solidFill>
                  <a:schemeClr val="bg1"/>
                </a:solidFill>
              </a:rPr>
              <a:t>leer / </a:t>
            </a:r>
            <a:r>
              <a:rPr lang="en-GB" sz="2000" b="1" dirty="0" err="1">
                <a:solidFill>
                  <a:schemeClr val="bg1"/>
                </a:solidFill>
              </a:rPr>
              <a:t>escuchar</a:t>
            </a:r>
            <a:endParaRPr lang="en-GB" sz="2000" b="1" dirty="0">
              <a:solidFill>
                <a:schemeClr val="bg1"/>
              </a:solidFill>
            </a:endParaRPr>
          </a:p>
        </p:txBody>
      </p:sp>
      <p:sp>
        <p:nvSpPr>
          <p:cNvPr id="31" name="Rectangle 1">
            <a:extLst>
              <a:ext uri="{FF2B5EF4-FFF2-40B4-BE49-F238E27FC236}">
                <a16:creationId xmlns:a16="http://schemas.microsoft.com/office/drawing/2014/main" id="{29E932D3-4E27-4749-8AE0-552996D7C365}"/>
              </a:ext>
            </a:extLst>
          </p:cNvPr>
          <p:cNvSpPr/>
          <p:nvPr/>
        </p:nvSpPr>
        <p:spPr>
          <a:xfrm>
            <a:off x="277632" y="66647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Text Box 2">
            <a:extLst>
              <a:ext uri="{FF2B5EF4-FFF2-40B4-BE49-F238E27FC236}">
                <a16:creationId xmlns:a16="http://schemas.microsoft.com/office/drawing/2014/main" id="{9E0B6178-4B8C-7043-A2EB-EE63CB7A7956}"/>
              </a:ext>
            </a:extLst>
          </p:cNvPr>
          <p:cNvSpPr txBox="1">
            <a:spLocks noChangeArrowheads="1"/>
          </p:cNvSpPr>
          <p:nvPr/>
        </p:nvSpPr>
        <p:spPr bwMode="auto">
          <a:xfrm>
            <a:off x="619587" y="1062498"/>
            <a:ext cx="1671768" cy="1015663"/>
          </a:xfrm>
          <a:prstGeom prst="rect">
            <a:avLst/>
          </a:prstGeom>
          <a:noFill/>
          <a:ln w="9525">
            <a:noFill/>
            <a:miter lim="800000"/>
            <a:headEnd/>
            <a:tailEnd/>
          </a:ln>
        </p:spPr>
        <p:txBody>
          <a:bodyPr rot="0" vert="horz" wrap="square" lIns="91440" tIns="45720" rIns="91440" bIns="45720" anchor="t" anchorCtr="0">
            <a:spAutoFit/>
          </a:bodyPr>
          <a:lstStyle/>
          <a:p>
            <a:pPr marR="0" lvl="0" algn="l" defTabSz="914400" rtl="0" eaLnBrk="1" fontAlgn="auto" latinLnBrk="0" hangingPunct="1">
              <a:lnSpc>
                <a:spcPct val="100000"/>
              </a:lnSpc>
              <a:spcBef>
                <a:spcPts val="0"/>
              </a:spcBef>
              <a:spcAft>
                <a:spcPts val="0"/>
              </a:spcAft>
              <a:buClrTx/>
              <a:buSzTx/>
              <a:tabLst/>
              <a:defRPr/>
            </a:pPr>
            <a:r>
              <a:rPr lang="en-GB" sz="2000" b="1" dirty="0"/>
              <a:t>Le </a:t>
            </a:r>
            <a:r>
              <a:rPr lang="en-GB" sz="2000" b="1" dirty="0" err="1"/>
              <a:t>compra</a:t>
            </a:r>
            <a:r>
              <a:rPr lang="en-GB" sz="2000" b="1" dirty="0"/>
              <a:t> </a:t>
            </a:r>
            <a:r>
              <a:rPr lang="en-GB" sz="2000" b="1" dirty="0" err="1"/>
              <a:t>camisetas</a:t>
            </a:r>
            <a:r>
              <a:rPr lang="en-GB" sz="2000" b="1" dirty="0"/>
              <a:t> </a:t>
            </a:r>
            <a:r>
              <a:rPr lang="en-GB" sz="2000" b="1" dirty="0" err="1"/>
              <a:t>grises</a:t>
            </a:r>
            <a:r>
              <a:rPr lang="en-GB" sz="2000" b="1" dirty="0"/>
              <a:t>.</a:t>
            </a:r>
          </a:p>
        </p:txBody>
      </p:sp>
      <p:sp>
        <p:nvSpPr>
          <p:cNvPr id="42" name="Text Box 10">
            <a:extLst>
              <a:ext uri="{FF2B5EF4-FFF2-40B4-BE49-F238E27FC236}">
                <a16:creationId xmlns:a16="http://schemas.microsoft.com/office/drawing/2014/main" id="{36A40A61-3D75-1049-BC69-71C2B258FB99}"/>
              </a:ext>
            </a:extLst>
          </p:cNvPr>
          <p:cNvSpPr txBox="1">
            <a:spLocks noChangeArrowheads="1"/>
          </p:cNvSpPr>
          <p:nvPr/>
        </p:nvSpPr>
        <p:spPr bwMode="auto">
          <a:xfrm>
            <a:off x="345700" y="769205"/>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5E5F786F-FE48-7B4A-8559-76A7E69CF2DA}"/>
              </a:ext>
            </a:extLst>
          </p:cNvPr>
          <p:cNvSpPr txBox="1"/>
          <p:nvPr/>
        </p:nvSpPr>
        <p:spPr>
          <a:xfrm>
            <a:off x="307229" y="136475"/>
            <a:ext cx="143981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a:t>
            </a:r>
          </a:p>
        </p:txBody>
      </p:sp>
      <p:sp>
        <p:nvSpPr>
          <p:cNvPr id="38" name="Rectangle 1">
            <a:extLst>
              <a:ext uri="{FF2B5EF4-FFF2-40B4-BE49-F238E27FC236}">
                <a16:creationId xmlns:a16="http://schemas.microsoft.com/office/drawing/2014/main" id="{95C34A03-58EF-B742-AFE9-9B488A9F228E}"/>
              </a:ext>
            </a:extLst>
          </p:cNvPr>
          <p:cNvSpPr/>
          <p:nvPr/>
        </p:nvSpPr>
        <p:spPr>
          <a:xfrm>
            <a:off x="2460192" y="66647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Text Box 2">
            <a:extLst>
              <a:ext uri="{FF2B5EF4-FFF2-40B4-BE49-F238E27FC236}">
                <a16:creationId xmlns:a16="http://schemas.microsoft.com/office/drawing/2014/main" id="{69A45D71-3F71-CF4F-BF36-8A0201C803B8}"/>
              </a:ext>
            </a:extLst>
          </p:cNvPr>
          <p:cNvSpPr txBox="1">
            <a:spLocks noChangeArrowheads="1"/>
          </p:cNvSpPr>
          <p:nvPr/>
        </p:nvSpPr>
        <p:spPr bwMode="auto">
          <a:xfrm>
            <a:off x="2650126" y="1183883"/>
            <a:ext cx="2030539" cy="707886"/>
          </a:xfrm>
          <a:prstGeom prst="rect">
            <a:avLst/>
          </a:prstGeom>
          <a:noFill/>
          <a:ln w="9525">
            <a:noFill/>
            <a:miter lim="800000"/>
            <a:headEnd/>
            <a:tailEnd/>
          </a:ln>
        </p:spPr>
        <p:txBody>
          <a:bodyPr rot="0" vert="horz" wrap="square" lIns="91440" tIns="45720" rIns="91440" bIns="45720" anchor="t" anchorCtr="0">
            <a:spAutoFit/>
          </a:bodyPr>
          <a:lstStyle/>
          <a:p>
            <a:pPr marR="0" lvl="0" algn="l" defTabSz="914400" rtl="0" eaLnBrk="1" fontAlgn="auto" latinLnBrk="0" hangingPunct="1">
              <a:lnSpc>
                <a:spcPct val="100000"/>
              </a:lnSpc>
              <a:spcBef>
                <a:spcPts val="0"/>
              </a:spcBef>
              <a:spcAft>
                <a:spcPts val="0"/>
              </a:spcAft>
              <a:buClrTx/>
              <a:buSzTx/>
              <a:tabLst/>
              <a:defRPr/>
            </a:pPr>
            <a:r>
              <a:rPr lang="en-GB" sz="2000" b="1" dirty="0"/>
              <a:t>Le </a:t>
            </a:r>
            <a:r>
              <a:rPr lang="en-GB" sz="2000" b="1" dirty="0" err="1"/>
              <a:t>regala</a:t>
            </a:r>
            <a:r>
              <a:rPr lang="en-GB" sz="2000" b="1" dirty="0"/>
              <a:t> un </a:t>
            </a:r>
            <a:r>
              <a:rPr lang="en-GB" sz="2000" b="1" dirty="0" err="1"/>
              <a:t>reloj</a:t>
            </a:r>
            <a:r>
              <a:rPr lang="en-GB" sz="2000" b="1" dirty="0"/>
              <a:t>.</a:t>
            </a:r>
          </a:p>
        </p:txBody>
      </p:sp>
      <p:sp>
        <p:nvSpPr>
          <p:cNvPr id="41" name="Text Box 10">
            <a:extLst>
              <a:ext uri="{FF2B5EF4-FFF2-40B4-BE49-F238E27FC236}">
                <a16:creationId xmlns:a16="http://schemas.microsoft.com/office/drawing/2014/main" id="{A38D54D2-89EE-D345-82F0-08B756FDBA96}"/>
              </a:ext>
            </a:extLst>
          </p:cNvPr>
          <p:cNvSpPr txBox="1">
            <a:spLocks noChangeArrowheads="1"/>
          </p:cNvSpPr>
          <p:nvPr/>
        </p:nvSpPr>
        <p:spPr bwMode="auto">
          <a:xfrm>
            <a:off x="2528260" y="769205"/>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2</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4" name="Rectangle 1">
            <a:extLst>
              <a:ext uri="{FF2B5EF4-FFF2-40B4-BE49-F238E27FC236}">
                <a16:creationId xmlns:a16="http://schemas.microsoft.com/office/drawing/2014/main" id="{5E675CF1-0CF8-F643-A8C6-269FB69832A9}"/>
              </a:ext>
            </a:extLst>
          </p:cNvPr>
          <p:cNvSpPr/>
          <p:nvPr/>
        </p:nvSpPr>
        <p:spPr>
          <a:xfrm>
            <a:off x="275731" y="258566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Text Box 2">
            <a:extLst>
              <a:ext uri="{FF2B5EF4-FFF2-40B4-BE49-F238E27FC236}">
                <a16:creationId xmlns:a16="http://schemas.microsoft.com/office/drawing/2014/main" id="{F61A75A8-9EBF-0541-911E-CFF464BC0240}"/>
              </a:ext>
            </a:extLst>
          </p:cNvPr>
          <p:cNvSpPr txBox="1">
            <a:spLocks noChangeArrowheads="1"/>
          </p:cNvSpPr>
          <p:nvPr/>
        </p:nvSpPr>
        <p:spPr bwMode="auto">
          <a:xfrm>
            <a:off x="759313" y="2951563"/>
            <a:ext cx="1671768" cy="1015663"/>
          </a:xfrm>
          <a:prstGeom prst="rect">
            <a:avLst/>
          </a:prstGeom>
          <a:noFill/>
          <a:ln w="9525">
            <a:noFill/>
            <a:miter lim="800000"/>
            <a:headEnd/>
            <a:tailEnd/>
          </a:ln>
        </p:spPr>
        <p:txBody>
          <a:bodyPr rot="0" vert="horz" wrap="square" lIns="91440" tIns="45720" rIns="91440" bIns="45720" anchor="t" anchorCtr="0">
            <a:spAutoFit/>
          </a:bodyPr>
          <a:lstStyle/>
          <a:p>
            <a:pPr marR="0" lvl="0" algn="l" defTabSz="914400" rtl="0" eaLnBrk="1" fontAlgn="auto" latinLnBrk="0" hangingPunct="1">
              <a:lnSpc>
                <a:spcPct val="100000"/>
              </a:lnSpc>
              <a:spcBef>
                <a:spcPts val="0"/>
              </a:spcBef>
              <a:spcAft>
                <a:spcPts val="0"/>
              </a:spcAft>
              <a:buClrTx/>
              <a:buSzTx/>
              <a:tabLst/>
              <a:defRPr/>
            </a:pPr>
            <a:r>
              <a:rPr lang="en-GB" sz="2000" b="1" dirty="0"/>
              <a:t>Les da </a:t>
            </a:r>
            <a:r>
              <a:rPr lang="en-GB" sz="2000" b="1" dirty="0" err="1"/>
              <a:t>tantas</a:t>
            </a:r>
            <a:r>
              <a:rPr lang="en-GB" sz="2000" b="1" dirty="0"/>
              <a:t> </a:t>
            </a:r>
            <a:r>
              <a:rPr lang="en-GB" sz="2000" b="1" dirty="0" err="1"/>
              <a:t>revistas</a:t>
            </a:r>
            <a:r>
              <a:rPr lang="en-GB" sz="2000" b="1" dirty="0"/>
              <a:t>.</a:t>
            </a:r>
          </a:p>
        </p:txBody>
      </p:sp>
      <p:sp>
        <p:nvSpPr>
          <p:cNvPr id="46" name="Text Box 10">
            <a:extLst>
              <a:ext uri="{FF2B5EF4-FFF2-40B4-BE49-F238E27FC236}">
                <a16:creationId xmlns:a16="http://schemas.microsoft.com/office/drawing/2014/main" id="{CCCA9772-B13A-CC49-AC13-2BBF96019CDC}"/>
              </a:ext>
            </a:extLst>
          </p:cNvPr>
          <p:cNvSpPr txBox="1">
            <a:spLocks noChangeArrowheads="1"/>
          </p:cNvSpPr>
          <p:nvPr/>
        </p:nvSpPr>
        <p:spPr bwMode="auto">
          <a:xfrm>
            <a:off x="343799" y="2688395"/>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3</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3" name="Rectangle 1">
            <a:extLst>
              <a:ext uri="{FF2B5EF4-FFF2-40B4-BE49-F238E27FC236}">
                <a16:creationId xmlns:a16="http://schemas.microsoft.com/office/drawing/2014/main" id="{6061A976-9596-474D-8C01-C628EAAB4A66}"/>
              </a:ext>
            </a:extLst>
          </p:cNvPr>
          <p:cNvSpPr/>
          <p:nvPr/>
        </p:nvSpPr>
        <p:spPr>
          <a:xfrm>
            <a:off x="2458291" y="258566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4" name="Text Box 2">
            <a:extLst>
              <a:ext uri="{FF2B5EF4-FFF2-40B4-BE49-F238E27FC236}">
                <a16:creationId xmlns:a16="http://schemas.microsoft.com/office/drawing/2014/main" id="{029BF768-23CD-A84E-AD51-71608B342415}"/>
              </a:ext>
            </a:extLst>
          </p:cNvPr>
          <p:cNvSpPr txBox="1">
            <a:spLocks noChangeArrowheads="1"/>
          </p:cNvSpPr>
          <p:nvPr/>
        </p:nvSpPr>
        <p:spPr bwMode="auto">
          <a:xfrm>
            <a:off x="2716916" y="3008396"/>
            <a:ext cx="2028821" cy="1015663"/>
          </a:xfrm>
          <a:prstGeom prst="rect">
            <a:avLst/>
          </a:prstGeom>
          <a:noFill/>
          <a:ln w="9525">
            <a:noFill/>
            <a:miter lim="800000"/>
            <a:headEnd/>
            <a:tailEnd/>
          </a:ln>
        </p:spPr>
        <p:txBody>
          <a:bodyPr rot="0" vert="horz" wrap="square" lIns="91440" tIns="45720" rIns="91440" bIns="45720" anchor="t" anchorCtr="0">
            <a:spAutoFit/>
          </a:bodyPr>
          <a:lstStyle/>
          <a:p>
            <a:pPr marR="0" lvl="0" algn="l" defTabSz="914400" rtl="0" eaLnBrk="1" fontAlgn="auto" latinLnBrk="0" hangingPunct="1">
              <a:lnSpc>
                <a:spcPct val="100000"/>
              </a:lnSpc>
              <a:spcBef>
                <a:spcPts val="0"/>
              </a:spcBef>
              <a:spcAft>
                <a:spcPts val="0"/>
              </a:spcAft>
              <a:buClrTx/>
              <a:buSzTx/>
              <a:tabLst/>
              <a:defRPr/>
            </a:pPr>
            <a:r>
              <a:rPr lang="en-GB" sz="2000" b="1" dirty="0"/>
              <a:t>Le </a:t>
            </a:r>
            <a:r>
              <a:rPr lang="en-GB" sz="2000" b="1" dirty="0" err="1"/>
              <a:t>manda</a:t>
            </a:r>
            <a:r>
              <a:rPr lang="en-GB" sz="2000" b="1" dirty="0"/>
              <a:t> cartas del banco.</a:t>
            </a:r>
          </a:p>
        </p:txBody>
      </p:sp>
      <p:sp>
        <p:nvSpPr>
          <p:cNvPr id="56" name="Text Box 10">
            <a:extLst>
              <a:ext uri="{FF2B5EF4-FFF2-40B4-BE49-F238E27FC236}">
                <a16:creationId xmlns:a16="http://schemas.microsoft.com/office/drawing/2014/main" id="{D6BABF5A-DD37-B447-9580-292ED528DBD0}"/>
              </a:ext>
            </a:extLst>
          </p:cNvPr>
          <p:cNvSpPr txBox="1">
            <a:spLocks noChangeArrowheads="1"/>
          </p:cNvSpPr>
          <p:nvPr/>
        </p:nvSpPr>
        <p:spPr bwMode="auto">
          <a:xfrm>
            <a:off x="2526359" y="2688395"/>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4</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7" name="Rectangle 1">
            <a:extLst>
              <a:ext uri="{FF2B5EF4-FFF2-40B4-BE49-F238E27FC236}">
                <a16:creationId xmlns:a16="http://schemas.microsoft.com/office/drawing/2014/main" id="{90338776-F980-6B40-809A-16CF75A13513}"/>
              </a:ext>
            </a:extLst>
          </p:cNvPr>
          <p:cNvSpPr/>
          <p:nvPr/>
        </p:nvSpPr>
        <p:spPr>
          <a:xfrm>
            <a:off x="277632" y="4469832"/>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8" name="Text Box 2">
            <a:extLst>
              <a:ext uri="{FF2B5EF4-FFF2-40B4-BE49-F238E27FC236}">
                <a16:creationId xmlns:a16="http://schemas.microsoft.com/office/drawing/2014/main" id="{8E1E5C83-6704-C24E-A36F-7B18EACE4B30}"/>
              </a:ext>
            </a:extLst>
          </p:cNvPr>
          <p:cNvSpPr txBox="1">
            <a:spLocks noChangeArrowheads="1"/>
          </p:cNvSpPr>
          <p:nvPr/>
        </p:nvSpPr>
        <p:spPr bwMode="auto">
          <a:xfrm>
            <a:off x="402575" y="4972336"/>
            <a:ext cx="1979796" cy="707886"/>
          </a:xfrm>
          <a:prstGeom prst="rect">
            <a:avLst/>
          </a:prstGeom>
          <a:noFill/>
          <a:ln w="9525">
            <a:noFill/>
            <a:miter lim="800000"/>
            <a:headEnd/>
            <a:tailEnd/>
          </a:ln>
        </p:spPr>
        <p:txBody>
          <a:bodyPr rot="0" vert="horz" wrap="square" lIns="91440" tIns="45720" rIns="91440" bIns="45720" anchor="t" anchorCtr="0">
            <a:spAutoFit/>
          </a:bodyPr>
          <a:lstStyle/>
          <a:p>
            <a:pPr marR="0" lvl="0" algn="l" defTabSz="914400" rtl="0" eaLnBrk="1" fontAlgn="auto" latinLnBrk="0" hangingPunct="1">
              <a:lnSpc>
                <a:spcPct val="100000"/>
              </a:lnSpc>
              <a:spcBef>
                <a:spcPts val="0"/>
              </a:spcBef>
              <a:spcAft>
                <a:spcPts val="0"/>
              </a:spcAft>
              <a:buClrTx/>
              <a:buSzTx/>
              <a:tabLst/>
              <a:defRPr/>
            </a:pPr>
            <a:r>
              <a:rPr lang="en-GB" sz="2000" b="1" dirty="0"/>
              <a:t>Les </a:t>
            </a:r>
            <a:r>
              <a:rPr lang="en-GB" sz="2000" b="1" dirty="0" err="1"/>
              <a:t>cocina</a:t>
            </a:r>
            <a:r>
              <a:rPr lang="en-GB" sz="2000" b="1" dirty="0"/>
              <a:t> </a:t>
            </a:r>
            <a:r>
              <a:rPr lang="en-GB" sz="2000" b="1" dirty="0" err="1"/>
              <a:t>el</a:t>
            </a:r>
            <a:r>
              <a:rPr lang="en-GB" sz="2000" b="1" dirty="0"/>
              <a:t> arroz.</a:t>
            </a:r>
          </a:p>
        </p:txBody>
      </p:sp>
      <p:sp>
        <p:nvSpPr>
          <p:cNvPr id="59" name="Text Box 10">
            <a:extLst>
              <a:ext uri="{FF2B5EF4-FFF2-40B4-BE49-F238E27FC236}">
                <a16:creationId xmlns:a16="http://schemas.microsoft.com/office/drawing/2014/main" id="{021D7EAC-089F-8A4E-BEAC-7DCDCE47052B}"/>
              </a:ext>
            </a:extLst>
          </p:cNvPr>
          <p:cNvSpPr txBox="1">
            <a:spLocks noChangeArrowheads="1"/>
          </p:cNvSpPr>
          <p:nvPr/>
        </p:nvSpPr>
        <p:spPr bwMode="auto">
          <a:xfrm>
            <a:off x="345700" y="4518817"/>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5</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0" name="Rectangle 1">
            <a:extLst>
              <a:ext uri="{FF2B5EF4-FFF2-40B4-BE49-F238E27FC236}">
                <a16:creationId xmlns:a16="http://schemas.microsoft.com/office/drawing/2014/main" id="{5404FA5A-2C1D-1149-AFA1-6621F0B7AA85}"/>
              </a:ext>
            </a:extLst>
          </p:cNvPr>
          <p:cNvSpPr/>
          <p:nvPr/>
        </p:nvSpPr>
        <p:spPr>
          <a:xfrm>
            <a:off x="2456571" y="4469832"/>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2" name="Text Box 2">
            <a:extLst>
              <a:ext uri="{FF2B5EF4-FFF2-40B4-BE49-F238E27FC236}">
                <a16:creationId xmlns:a16="http://schemas.microsoft.com/office/drawing/2014/main" id="{B28289DA-593D-FE43-BCAA-DF0654DF726D}"/>
              </a:ext>
            </a:extLst>
          </p:cNvPr>
          <p:cNvSpPr txBox="1">
            <a:spLocks noChangeArrowheads="1"/>
          </p:cNvSpPr>
          <p:nvPr/>
        </p:nvSpPr>
        <p:spPr bwMode="auto">
          <a:xfrm>
            <a:off x="2614231" y="4945762"/>
            <a:ext cx="2028820" cy="707886"/>
          </a:xfrm>
          <a:prstGeom prst="rect">
            <a:avLst/>
          </a:prstGeom>
          <a:noFill/>
          <a:ln w="9525">
            <a:noFill/>
            <a:miter lim="800000"/>
            <a:headEnd/>
            <a:tailEnd/>
          </a:ln>
        </p:spPr>
        <p:txBody>
          <a:bodyPr rot="0" vert="horz" wrap="square" lIns="91440" tIns="45720" rIns="91440" bIns="45720" anchor="t" anchorCtr="0">
            <a:spAutoFit/>
          </a:bodyPr>
          <a:lstStyle/>
          <a:p>
            <a:pPr marR="0" lvl="0" algn="l" defTabSz="914400" rtl="0" eaLnBrk="1" fontAlgn="auto" latinLnBrk="0" hangingPunct="1">
              <a:lnSpc>
                <a:spcPct val="100000"/>
              </a:lnSpc>
              <a:spcBef>
                <a:spcPts val="0"/>
              </a:spcBef>
              <a:spcAft>
                <a:spcPts val="0"/>
              </a:spcAft>
              <a:buClrTx/>
              <a:buSzTx/>
              <a:tabLst/>
              <a:defRPr/>
            </a:pPr>
            <a:r>
              <a:rPr lang="en-GB" sz="2000" b="1" dirty="0"/>
              <a:t>Les </a:t>
            </a:r>
            <a:r>
              <a:rPr lang="en-GB" sz="2000" b="1" dirty="0" err="1"/>
              <a:t>organiza</a:t>
            </a:r>
            <a:r>
              <a:rPr lang="en-GB" sz="2000" b="1" dirty="0"/>
              <a:t> los </a:t>
            </a:r>
            <a:r>
              <a:rPr lang="en-GB" sz="2000" b="1" dirty="0" err="1"/>
              <a:t>libros</a:t>
            </a:r>
            <a:r>
              <a:rPr lang="en-GB" sz="2000" b="1" dirty="0"/>
              <a:t>.</a:t>
            </a:r>
          </a:p>
        </p:txBody>
      </p:sp>
      <p:sp>
        <p:nvSpPr>
          <p:cNvPr id="75" name="Text Box 10">
            <a:extLst>
              <a:ext uri="{FF2B5EF4-FFF2-40B4-BE49-F238E27FC236}">
                <a16:creationId xmlns:a16="http://schemas.microsoft.com/office/drawing/2014/main" id="{80BEF186-068D-AA42-A8CC-95F7750033AA}"/>
              </a:ext>
            </a:extLst>
          </p:cNvPr>
          <p:cNvSpPr txBox="1">
            <a:spLocks noChangeArrowheads="1"/>
          </p:cNvSpPr>
          <p:nvPr/>
        </p:nvSpPr>
        <p:spPr bwMode="auto">
          <a:xfrm>
            <a:off x="2526359" y="4549825"/>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6</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5" name="Tabla 54">
            <a:extLst>
              <a:ext uri="{FF2B5EF4-FFF2-40B4-BE49-F238E27FC236}">
                <a16:creationId xmlns:a16="http://schemas.microsoft.com/office/drawing/2014/main" id="{91CA78D0-388A-0E45-ADC8-CB5F55179DA5}"/>
              </a:ext>
            </a:extLst>
          </p:cNvPr>
          <p:cNvGraphicFramePr>
            <a:graphicFrameLocks noGrp="1"/>
          </p:cNvGraphicFramePr>
          <p:nvPr>
            <p:extLst>
              <p:ext uri="{D42A27DB-BD31-4B8C-83A1-F6EECF244321}">
                <p14:modId xmlns:p14="http://schemas.microsoft.com/office/powerpoint/2010/main" val="1981102303"/>
              </p:ext>
            </p:extLst>
          </p:nvPr>
        </p:nvGraphicFramePr>
        <p:xfrm>
          <a:off x="4798991" y="666478"/>
          <a:ext cx="7099629" cy="5477931"/>
        </p:xfrm>
        <a:graphic>
          <a:graphicData uri="http://schemas.openxmlformats.org/drawingml/2006/table">
            <a:tbl>
              <a:tblPr firstRow="1" bandRow="1">
                <a:tableStyleId>{5DA37D80-6434-44D0-A028-1B22A696006F}</a:tableStyleId>
              </a:tblPr>
              <a:tblGrid>
                <a:gridCol w="670240">
                  <a:extLst>
                    <a:ext uri="{9D8B030D-6E8A-4147-A177-3AD203B41FA5}">
                      <a16:colId xmlns:a16="http://schemas.microsoft.com/office/drawing/2014/main" val="427075754"/>
                    </a:ext>
                  </a:extLst>
                </a:gridCol>
                <a:gridCol w="1697750">
                  <a:extLst>
                    <a:ext uri="{9D8B030D-6E8A-4147-A177-3AD203B41FA5}">
                      <a16:colId xmlns:a16="http://schemas.microsoft.com/office/drawing/2014/main" val="3597540125"/>
                    </a:ext>
                  </a:extLst>
                </a:gridCol>
                <a:gridCol w="1895595">
                  <a:extLst>
                    <a:ext uri="{9D8B030D-6E8A-4147-A177-3AD203B41FA5}">
                      <a16:colId xmlns:a16="http://schemas.microsoft.com/office/drawing/2014/main" val="286162898"/>
                    </a:ext>
                  </a:extLst>
                </a:gridCol>
                <a:gridCol w="2836044">
                  <a:extLst>
                    <a:ext uri="{9D8B030D-6E8A-4147-A177-3AD203B41FA5}">
                      <a16:colId xmlns:a16="http://schemas.microsoft.com/office/drawing/2014/main" val="2480172020"/>
                    </a:ext>
                  </a:extLst>
                </a:gridCol>
              </a:tblGrid>
              <a:tr h="1583259">
                <a:tc>
                  <a:txBody>
                    <a:bodyPr/>
                    <a:lstStyle/>
                    <a:p>
                      <a:pPr algn="ctr"/>
                      <a:endParaRPr lang="es-GB" sz="200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chemeClr val="tx1"/>
                          </a:solidFill>
                        </a:rPr>
                        <a:t>the</a:t>
                      </a:r>
                      <a:r>
                        <a:rPr lang="es-ES" sz="2000" baseline="0" dirty="0">
                          <a:solidFill>
                            <a:schemeClr val="tx1"/>
                          </a:solidFill>
                        </a:rPr>
                        <a:t> </a:t>
                      </a:r>
                      <a:r>
                        <a:rPr lang="es-ES" sz="2000" dirty="0" err="1">
                          <a:solidFill>
                            <a:schemeClr val="tx1"/>
                          </a:solidFill>
                        </a:rPr>
                        <a:t>action</a:t>
                      </a:r>
                      <a:r>
                        <a:rPr lang="es-ES" sz="2000" dirty="0">
                          <a:solidFill>
                            <a:schemeClr val="tx1"/>
                          </a:solidFill>
                        </a:rPr>
                        <a:t> </a:t>
                      </a:r>
                      <a:r>
                        <a:rPr lang="es-ES" sz="2000" dirty="0" err="1">
                          <a:solidFill>
                            <a:schemeClr val="tx1"/>
                          </a:solidFill>
                        </a:rPr>
                        <a:t>affects</a:t>
                      </a:r>
                      <a:r>
                        <a:rPr lang="es-ES" sz="2000" dirty="0">
                          <a:solidFill>
                            <a:schemeClr val="tx1"/>
                          </a:solidFill>
                        </a:rPr>
                        <a:t> ‘</a:t>
                      </a:r>
                      <a:r>
                        <a:rPr lang="es-ES" sz="2000" dirty="0" err="1">
                          <a:solidFill>
                            <a:schemeClr val="tx1"/>
                          </a:solidFill>
                        </a:rPr>
                        <a:t>him</a:t>
                      </a:r>
                      <a:r>
                        <a:rPr lang="es-ES" sz="2000" dirty="0">
                          <a:solidFill>
                            <a:schemeClr val="tx1"/>
                          </a:solidFill>
                        </a:rPr>
                        <a:t> </a:t>
                      </a:r>
                      <a:r>
                        <a:rPr lang="es-ES" sz="2000" dirty="0" err="1">
                          <a:solidFill>
                            <a:schemeClr val="tx1"/>
                          </a:solidFill>
                        </a:rPr>
                        <a:t>or</a:t>
                      </a:r>
                      <a:r>
                        <a:rPr lang="es-ES" sz="2000" dirty="0">
                          <a:solidFill>
                            <a:schemeClr val="tx1"/>
                          </a:solidFill>
                        </a:rPr>
                        <a:t> </a:t>
                      </a:r>
                      <a:r>
                        <a:rPr lang="es-ES" sz="2000" dirty="0" err="1">
                          <a:solidFill>
                            <a:schemeClr val="tx1"/>
                          </a:solidFill>
                        </a:rPr>
                        <a:t>her</a:t>
                      </a:r>
                      <a:r>
                        <a:rPr lang="es-ES" sz="2000" dirty="0">
                          <a:solidFill>
                            <a:schemeClr val="tx1"/>
                          </a:solidFill>
                        </a:rPr>
                        <a:t>’</a:t>
                      </a:r>
                      <a:endParaRPr lang="es-GB" sz="2000"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err="1">
                          <a:solidFill>
                            <a:schemeClr val="tx1"/>
                          </a:solidFill>
                        </a:rPr>
                        <a:t>the</a:t>
                      </a:r>
                      <a:r>
                        <a:rPr lang="es-ES" sz="2000" dirty="0">
                          <a:solidFill>
                            <a:schemeClr val="tx1"/>
                          </a:solidFill>
                        </a:rPr>
                        <a:t> </a:t>
                      </a:r>
                      <a:r>
                        <a:rPr lang="es-ES" sz="2000" dirty="0" err="1">
                          <a:solidFill>
                            <a:schemeClr val="tx1"/>
                          </a:solidFill>
                        </a:rPr>
                        <a:t>action</a:t>
                      </a:r>
                      <a:r>
                        <a:rPr lang="es-ES" sz="2000" dirty="0">
                          <a:solidFill>
                            <a:schemeClr val="tx1"/>
                          </a:solidFill>
                        </a:rPr>
                        <a:t> </a:t>
                      </a:r>
                      <a:r>
                        <a:rPr lang="es-ES" sz="2000" dirty="0" err="1">
                          <a:solidFill>
                            <a:schemeClr val="tx1"/>
                          </a:solidFill>
                        </a:rPr>
                        <a:t>affects</a:t>
                      </a:r>
                      <a:r>
                        <a:rPr lang="es-ES" sz="2000" dirty="0">
                          <a:solidFill>
                            <a:schemeClr val="tx1"/>
                          </a:solidFill>
                        </a:rPr>
                        <a:t> ‘</a:t>
                      </a:r>
                      <a:r>
                        <a:rPr lang="es-ES" sz="2000" dirty="0" err="1">
                          <a:solidFill>
                            <a:schemeClr val="tx1"/>
                          </a:solidFill>
                        </a:rPr>
                        <a:t>them</a:t>
                      </a:r>
                      <a:r>
                        <a:rPr lang="es-ES" sz="2000" dirty="0">
                          <a:solidFill>
                            <a:schemeClr val="tx1"/>
                          </a:solidFill>
                        </a:rPr>
                        <a:t>’</a:t>
                      </a:r>
                      <a:endParaRPr lang="es-GB" sz="2000" dirty="0">
                        <a:solidFill>
                          <a:schemeClr val="tx1"/>
                        </a:solidFill>
                      </a:endParaRPr>
                    </a:p>
                  </a:txBody>
                  <a:tcPr anchor="ctr"/>
                </a:tc>
                <a:tc>
                  <a:txBody>
                    <a:bodyPr/>
                    <a:lstStyle/>
                    <a:p>
                      <a:pPr algn="ctr"/>
                      <a:r>
                        <a:rPr lang="es-GB" sz="2000" dirty="0">
                          <a:solidFill>
                            <a:schemeClr val="tx1"/>
                          </a:solidFill>
                        </a:rPr>
                        <a:t>¿Qué actividad?</a:t>
                      </a:r>
                      <a:endParaRPr lang="en-GB" sz="2000" dirty="0">
                        <a:solidFill>
                          <a:schemeClr val="tx1"/>
                        </a:solidFill>
                      </a:endParaRPr>
                    </a:p>
                    <a:p>
                      <a:pPr algn="ctr"/>
                      <a:r>
                        <a:rPr lang="en-GB" sz="2000" dirty="0">
                          <a:solidFill>
                            <a:schemeClr val="tx1"/>
                          </a:solidFill>
                        </a:rPr>
                        <a:t> (</a:t>
                      </a:r>
                      <a:r>
                        <a:rPr lang="en-GB" sz="2000" dirty="0" err="1">
                          <a:solidFill>
                            <a:schemeClr val="tx1"/>
                          </a:solidFill>
                        </a:rPr>
                        <a:t>en</a:t>
                      </a:r>
                      <a:r>
                        <a:rPr lang="en-GB" sz="2000" dirty="0">
                          <a:solidFill>
                            <a:schemeClr val="tx1"/>
                          </a:solidFill>
                        </a:rPr>
                        <a:t> </a:t>
                      </a:r>
                      <a:r>
                        <a:rPr lang="en-GB" sz="2000" dirty="0" err="1">
                          <a:solidFill>
                            <a:schemeClr val="tx1"/>
                          </a:solidFill>
                        </a:rPr>
                        <a:t>inglés</a:t>
                      </a:r>
                      <a:r>
                        <a:rPr lang="en-GB" sz="2000" dirty="0">
                          <a:solidFill>
                            <a:schemeClr val="tx1"/>
                          </a:solidFill>
                        </a:rPr>
                        <a:t>)</a:t>
                      </a:r>
                      <a:endParaRPr lang="es-GB" sz="2000" dirty="0">
                        <a:solidFill>
                          <a:schemeClr val="tx1"/>
                        </a:solidFill>
                      </a:endParaRPr>
                    </a:p>
                  </a:txBody>
                  <a:tcPr anchor="ctr"/>
                </a:tc>
                <a:extLst>
                  <a:ext uri="{0D108BD9-81ED-4DB2-BD59-A6C34878D82A}">
                    <a16:rowId xmlns:a16="http://schemas.microsoft.com/office/drawing/2014/main" val="361029179"/>
                  </a:ext>
                </a:extLst>
              </a:tr>
              <a:tr h="649112">
                <a:tc>
                  <a:txBody>
                    <a:bodyPr/>
                    <a:lstStyle/>
                    <a:p>
                      <a:pPr algn="ctr"/>
                      <a:r>
                        <a:rPr lang="es-GB" sz="2000" b="1" dirty="0">
                          <a:solidFill>
                            <a:srgbClr val="203864"/>
                          </a:solidFill>
                        </a:rPr>
                        <a:t>1</a:t>
                      </a: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3008434656"/>
                  </a:ext>
                </a:extLst>
              </a:tr>
              <a:tr h="649112">
                <a:tc>
                  <a:txBody>
                    <a:bodyPr/>
                    <a:lstStyle/>
                    <a:p>
                      <a:pPr algn="ctr"/>
                      <a:r>
                        <a:rPr lang="es-GB" sz="2000" b="1" dirty="0">
                          <a:solidFill>
                            <a:srgbClr val="203864"/>
                          </a:solidFill>
                        </a:rPr>
                        <a:t>2</a:t>
                      </a: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1141097834"/>
                  </a:ext>
                </a:extLst>
              </a:tr>
              <a:tr h="649112">
                <a:tc>
                  <a:txBody>
                    <a:bodyPr/>
                    <a:lstStyle/>
                    <a:p>
                      <a:pPr algn="ctr"/>
                      <a:r>
                        <a:rPr lang="es-GB" sz="2000" b="1" dirty="0">
                          <a:solidFill>
                            <a:srgbClr val="203864"/>
                          </a:solidFill>
                        </a:rPr>
                        <a:t>3</a:t>
                      </a: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486787065"/>
                  </a:ext>
                </a:extLst>
              </a:tr>
              <a:tr h="649112">
                <a:tc>
                  <a:txBody>
                    <a:bodyPr/>
                    <a:lstStyle/>
                    <a:p>
                      <a:pPr algn="ctr"/>
                      <a:r>
                        <a:rPr lang="es-GB" sz="2000" b="1" dirty="0">
                          <a:solidFill>
                            <a:srgbClr val="203864"/>
                          </a:solidFill>
                        </a:rPr>
                        <a:t>4</a:t>
                      </a: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extLst>
                  <a:ext uri="{0D108BD9-81ED-4DB2-BD59-A6C34878D82A}">
                    <a16:rowId xmlns:a16="http://schemas.microsoft.com/office/drawing/2014/main" val="717278994"/>
                  </a:ext>
                </a:extLst>
              </a:tr>
              <a:tr h="649112">
                <a:tc>
                  <a:txBody>
                    <a:bodyPr/>
                    <a:lstStyle/>
                    <a:p>
                      <a:pPr algn="ctr"/>
                      <a:r>
                        <a:rPr lang="es-GB" sz="2000" b="1" dirty="0">
                          <a:solidFill>
                            <a:srgbClr val="203864"/>
                          </a:solidFill>
                        </a:rPr>
                        <a:t>5</a:t>
                      </a: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1447886631"/>
                  </a:ext>
                </a:extLst>
              </a:tr>
              <a:tr h="649112">
                <a:tc>
                  <a:txBody>
                    <a:bodyPr/>
                    <a:lstStyle/>
                    <a:p>
                      <a:pPr algn="ctr"/>
                      <a:r>
                        <a:rPr lang="es-GB" sz="2000" b="1" dirty="0">
                          <a:solidFill>
                            <a:srgbClr val="203864"/>
                          </a:solidFill>
                        </a:rPr>
                        <a:t>6</a:t>
                      </a: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3499685773"/>
                  </a:ext>
                </a:extLst>
              </a:tr>
            </a:tbl>
          </a:graphicData>
        </a:graphic>
      </p:graphicFrame>
    </p:spTree>
    <p:extLst>
      <p:ext uri="{BB962C8B-B14F-4D97-AF65-F5344CB8AC3E}">
        <p14:creationId xmlns:p14="http://schemas.microsoft.com/office/powerpoint/2010/main" val="1637991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E5F786F-FE48-7B4A-8559-76A7E69CF2DA}"/>
              </a:ext>
            </a:extLst>
          </p:cNvPr>
          <p:cNvSpPr txBox="1"/>
          <p:nvPr/>
        </p:nvSpPr>
        <p:spPr>
          <a:xfrm>
            <a:off x="307229" y="136475"/>
            <a:ext cx="13949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B</a:t>
            </a:r>
          </a:p>
        </p:txBody>
      </p:sp>
      <p:sp>
        <p:nvSpPr>
          <p:cNvPr id="115" name="Rectangle 1">
            <a:extLst>
              <a:ext uri="{FF2B5EF4-FFF2-40B4-BE49-F238E27FC236}">
                <a16:creationId xmlns:a16="http://schemas.microsoft.com/office/drawing/2014/main" id="{7962ADB6-26C4-AF4E-8BCB-FC022414A027}"/>
              </a:ext>
            </a:extLst>
          </p:cNvPr>
          <p:cNvSpPr/>
          <p:nvPr/>
        </p:nvSpPr>
        <p:spPr>
          <a:xfrm>
            <a:off x="7727033" y="66647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6" name="Text Box 2">
            <a:extLst>
              <a:ext uri="{FF2B5EF4-FFF2-40B4-BE49-F238E27FC236}">
                <a16:creationId xmlns:a16="http://schemas.microsoft.com/office/drawing/2014/main" id="{13690F22-D6AD-684E-A212-BD0283B4EFD8}"/>
              </a:ext>
            </a:extLst>
          </p:cNvPr>
          <p:cNvSpPr txBox="1">
            <a:spLocks noChangeArrowheads="1"/>
          </p:cNvSpPr>
          <p:nvPr/>
        </p:nvSpPr>
        <p:spPr bwMode="auto">
          <a:xfrm>
            <a:off x="7873090" y="1173739"/>
            <a:ext cx="2114217" cy="707886"/>
          </a:xfrm>
          <a:prstGeom prst="rect">
            <a:avLst/>
          </a:prstGeom>
          <a:noFill/>
          <a:ln w="9525">
            <a:noFill/>
            <a:miter lim="800000"/>
            <a:headEnd/>
            <a:tailEnd/>
          </a:ln>
        </p:spPr>
        <p:txBody>
          <a:bodyPr rot="0" vert="horz" wrap="square" lIns="91440" tIns="45720" rIns="91440" bIns="45720" anchor="t" anchorCtr="0">
            <a:spAutoFit/>
          </a:bodyPr>
          <a:lstStyle/>
          <a:p>
            <a:pPr marR="0" lvl="0" algn="l" defTabSz="914400" rtl="0" eaLnBrk="1" fontAlgn="auto" latinLnBrk="0" hangingPunct="1">
              <a:lnSpc>
                <a:spcPct val="100000"/>
              </a:lnSpc>
              <a:spcBef>
                <a:spcPts val="0"/>
              </a:spcBef>
              <a:spcAft>
                <a:spcPts val="0"/>
              </a:spcAft>
              <a:buClrTx/>
              <a:buSzTx/>
              <a:tabLst/>
              <a:defRPr/>
            </a:pPr>
            <a:r>
              <a:rPr lang="en-GB" sz="2000" b="1" dirty="0"/>
              <a:t>Les </a:t>
            </a:r>
            <a:r>
              <a:rPr lang="en-GB" sz="2000" b="1" dirty="0" err="1"/>
              <a:t>compra</a:t>
            </a:r>
            <a:r>
              <a:rPr lang="en-GB" sz="2000" b="1" dirty="0"/>
              <a:t> </a:t>
            </a:r>
            <a:r>
              <a:rPr lang="en-GB" sz="2000" b="1" dirty="0" err="1"/>
              <a:t>naranjas</a:t>
            </a:r>
            <a:r>
              <a:rPr lang="en-GB" sz="2000" b="1" dirty="0"/>
              <a:t>.</a:t>
            </a:r>
          </a:p>
        </p:txBody>
      </p:sp>
      <p:sp>
        <p:nvSpPr>
          <p:cNvPr id="117" name="Text Box 10">
            <a:extLst>
              <a:ext uri="{FF2B5EF4-FFF2-40B4-BE49-F238E27FC236}">
                <a16:creationId xmlns:a16="http://schemas.microsoft.com/office/drawing/2014/main" id="{438E32CB-89FB-8243-A888-DEC968BAA8AD}"/>
              </a:ext>
            </a:extLst>
          </p:cNvPr>
          <p:cNvSpPr txBox="1">
            <a:spLocks noChangeArrowheads="1"/>
          </p:cNvSpPr>
          <p:nvPr/>
        </p:nvSpPr>
        <p:spPr bwMode="auto">
          <a:xfrm>
            <a:off x="7795101" y="769205"/>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8" name="Rectangle 1">
            <a:extLst>
              <a:ext uri="{FF2B5EF4-FFF2-40B4-BE49-F238E27FC236}">
                <a16:creationId xmlns:a16="http://schemas.microsoft.com/office/drawing/2014/main" id="{9A4AF7BB-05C1-924D-B397-1B2FCDE8B37B}"/>
              </a:ext>
            </a:extLst>
          </p:cNvPr>
          <p:cNvSpPr/>
          <p:nvPr/>
        </p:nvSpPr>
        <p:spPr>
          <a:xfrm>
            <a:off x="9909593" y="66647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9" name="Text Box 2">
            <a:extLst>
              <a:ext uri="{FF2B5EF4-FFF2-40B4-BE49-F238E27FC236}">
                <a16:creationId xmlns:a16="http://schemas.microsoft.com/office/drawing/2014/main" id="{1113C86F-2086-9647-8390-5591CB61A225}"/>
              </a:ext>
            </a:extLst>
          </p:cNvPr>
          <p:cNvSpPr txBox="1">
            <a:spLocks noChangeArrowheads="1"/>
          </p:cNvSpPr>
          <p:nvPr/>
        </p:nvSpPr>
        <p:spPr bwMode="auto">
          <a:xfrm>
            <a:off x="9996953" y="1066114"/>
            <a:ext cx="1850294" cy="707886"/>
          </a:xfrm>
          <a:prstGeom prst="rect">
            <a:avLst/>
          </a:prstGeom>
          <a:noFill/>
          <a:ln w="9525">
            <a:noFill/>
            <a:miter lim="800000"/>
            <a:headEnd/>
            <a:tailEnd/>
          </a:ln>
        </p:spPr>
        <p:txBody>
          <a:bodyPr rot="0" vert="horz" wrap="square" lIns="91440" tIns="45720" rIns="91440" bIns="45720" anchor="t" anchorCtr="0">
            <a:spAutoFit/>
          </a:bodyPr>
          <a:lstStyle/>
          <a:p>
            <a:pPr marR="0" lvl="0" algn="l" defTabSz="914400" rtl="0" eaLnBrk="1" fontAlgn="auto" latinLnBrk="0" hangingPunct="1">
              <a:lnSpc>
                <a:spcPct val="100000"/>
              </a:lnSpc>
              <a:spcBef>
                <a:spcPts val="0"/>
              </a:spcBef>
              <a:spcAft>
                <a:spcPts val="0"/>
              </a:spcAft>
              <a:buClrTx/>
              <a:buSzTx/>
              <a:tabLst/>
              <a:defRPr/>
            </a:pPr>
            <a:r>
              <a:rPr lang="en-GB" sz="2000" b="1" dirty="0"/>
              <a:t>Le </a:t>
            </a:r>
            <a:r>
              <a:rPr lang="en-GB" sz="2000" b="1" dirty="0" err="1"/>
              <a:t>prepara</a:t>
            </a:r>
            <a:r>
              <a:rPr lang="en-GB" sz="2000" b="1" dirty="0"/>
              <a:t> </a:t>
            </a:r>
            <a:r>
              <a:rPr lang="en-GB" sz="2000" b="1" dirty="0" err="1"/>
              <a:t>el</a:t>
            </a:r>
            <a:r>
              <a:rPr lang="en-GB" sz="2000" b="1" dirty="0"/>
              <a:t> café.</a:t>
            </a:r>
          </a:p>
        </p:txBody>
      </p:sp>
      <p:sp>
        <p:nvSpPr>
          <p:cNvPr id="120" name="Text Box 10">
            <a:extLst>
              <a:ext uri="{FF2B5EF4-FFF2-40B4-BE49-F238E27FC236}">
                <a16:creationId xmlns:a16="http://schemas.microsoft.com/office/drawing/2014/main" id="{3C159373-67D7-9342-ABD2-7739890E1D4A}"/>
              </a:ext>
            </a:extLst>
          </p:cNvPr>
          <p:cNvSpPr txBox="1">
            <a:spLocks noChangeArrowheads="1"/>
          </p:cNvSpPr>
          <p:nvPr/>
        </p:nvSpPr>
        <p:spPr bwMode="auto">
          <a:xfrm>
            <a:off x="9977661" y="769205"/>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2</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1" name="Rectangle 1">
            <a:extLst>
              <a:ext uri="{FF2B5EF4-FFF2-40B4-BE49-F238E27FC236}">
                <a16:creationId xmlns:a16="http://schemas.microsoft.com/office/drawing/2014/main" id="{2B054773-BA69-DE48-8D35-A884B07C2E02}"/>
              </a:ext>
            </a:extLst>
          </p:cNvPr>
          <p:cNvSpPr/>
          <p:nvPr/>
        </p:nvSpPr>
        <p:spPr>
          <a:xfrm>
            <a:off x="7725132" y="2585668"/>
            <a:ext cx="2032440"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2" name="Text Box 2">
            <a:extLst>
              <a:ext uri="{FF2B5EF4-FFF2-40B4-BE49-F238E27FC236}">
                <a16:creationId xmlns:a16="http://schemas.microsoft.com/office/drawing/2014/main" id="{D7DCB699-9DE9-AA41-90D7-DC133CC618C2}"/>
              </a:ext>
            </a:extLst>
          </p:cNvPr>
          <p:cNvSpPr txBox="1">
            <a:spLocks noChangeArrowheads="1"/>
          </p:cNvSpPr>
          <p:nvPr/>
        </p:nvSpPr>
        <p:spPr bwMode="auto">
          <a:xfrm>
            <a:off x="7773183" y="3092929"/>
            <a:ext cx="2030539" cy="707886"/>
          </a:xfrm>
          <a:prstGeom prst="rect">
            <a:avLst/>
          </a:prstGeom>
          <a:noFill/>
          <a:ln w="9525">
            <a:noFill/>
            <a:miter lim="800000"/>
            <a:headEnd/>
            <a:tailEnd/>
          </a:ln>
        </p:spPr>
        <p:txBody>
          <a:bodyPr rot="0" vert="horz" wrap="square" lIns="91440" tIns="45720" rIns="91440" bIns="45720" anchor="t" anchorCtr="0">
            <a:spAutoFit/>
          </a:bodyPr>
          <a:lstStyle/>
          <a:p>
            <a:pPr marR="0" lvl="0" algn="l" defTabSz="914400" rtl="0" eaLnBrk="1" fontAlgn="auto" latinLnBrk="0" hangingPunct="1">
              <a:lnSpc>
                <a:spcPct val="100000"/>
              </a:lnSpc>
              <a:spcBef>
                <a:spcPts val="0"/>
              </a:spcBef>
              <a:spcAft>
                <a:spcPts val="0"/>
              </a:spcAft>
              <a:buClrTx/>
              <a:buSzTx/>
              <a:tabLst/>
              <a:defRPr/>
            </a:pPr>
            <a:r>
              <a:rPr lang="en-GB" sz="2000" b="1" dirty="0"/>
              <a:t>Les dice </a:t>
            </a:r>
            <a:r>
              <a:rPr lang="en-GB" sz="2000" b="1" dirty="0" err="1"/>
              <a:t>muchas</a:t>
            </a:r>
            <a:r>
              <a:rPr lang="en-GB" sz="2000" b="1" dirty="0"/>
              <a:t> </a:t>
            </a:r>
            <a:r>
              <a:rPr lang="en-GB" sz="2000" b="1" dirty="0" err="1"/>
              <a:t>cosas</a:t>
            </a:r>
            <a:r>
              <a:rPr lang="en-GB" sz="2000" b="1" dirty="0"/>
              <a:t>.</a:t>
            </a:r>
          </a:p>
        </p:txBody>
      </p:sp>
      <p:sp>
        <p:nvSpPr>
          <p:cNvPr id="123" name="Text Box 10">
            <a:extLst>
              <a:ext uri="{FF2B5EF4-FFF2-40B4-BE49-F238E27FC236}">
                <a16:creationId xmlns:a16="http://schemas.microsoft.com/office/drawing/2014/main" id="{FA5A3221-CC71-3846-BF2C-F9FA4EB2F30F}"/>
              </a:ext>
            </a:extLst>
          </p:cNvPr>
          <p:cNvSpPr txBox="1">
            <a:spLocks noChangeArrowheads="1"/>
          </p:cNvSpPr>
          <p:nvPr/>
        </p:nvSpPr>
        <p:spPr bwMode="auto">
          <a:xfrm>
            <a:off x="7793200" y="2688395"/>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3</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4" name="Rectangle 1">
            <a:extLst>
              <a:ext uri="{FF2B5EF4-FFF2-40B4-BE49-F238E27FC236}">
                <a16:creationId xmlns:a16="http://schemas.microsoft.com/office/drawing/2014/main" id="{AE723BB4-4416-E547-8621-EC0F87439B92}"/>
              </a:ext>
            </a:extLst>
          </p:cNvPr>
          <p:cNvSpPr/>
          <p:nvPr/>
        </p:nvSpPr>
        <p:spPr>
          <a:xfrm>
            <a:off x="9907692" y="258566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5" name="Text Box 2">
            <a:extLst>
              <a:ext uri="{FF2B5EF4-FFF2-40B4-BE49-F238E27FC236}">
                <a16:creationId xmlns:a16="http://schemas.microsoft.com/office/drawing/2014/main" id="{B7DDA86B-5EC8-5948-B7BF-6A4F52C44E40}"/>
              </a:ext>
            </a:extLst>
          </p:cNvPr>
          <p:cNvSpPr txBox="1">
            <a:spLocks noChangeArrowheads="1"/>
          </p:cNvSpPr>
          <p:nvPr/>
        </p:nvSpPr>
        <p:spPr bwMode="auto">
          <a:xfrm>
            <a:off x="9961695" y="3075057"/>
            <a:ext cx="2028821" cy="707886"/>
          </a:xfrm>
          <a:prstGeom prst="rect">
            <a:avLst/>
          </a:prstGeom>
          <a:noFill/>
          <a:ln w="9525">
            <a:noFill/>
            <a:miter lim="800000"/>
            <a:headEnd/>
            <a:tailEnd/>
          </a:ln>
        </p:spPr>
        <p:txBody>
          <a:bodyPr rot="0" vert="horz" wrap="square" lIns="91440" tIns="45720" rIns="91440" bIns="45720" anchor="t" anchorCtr="0">
            <a:spAutoFit/>
          </a:bodyPr>
          <a:lstStyle/>
          <a:p>
            <a:pPr marR="0" lvl="0" algn="l" defTabSz="914400" rtl="0" eaLnBrk="1" fontAlgn="auto" latinLnBrk="0" hangingPunct="1">
              <a:lnSpc>
                <a:spcPct val="100000"/>
              </a:lnSpc>
              <a:spcBef>
                <a:spcPts val="0"/>
              </a:spcBef>
              <a:spcAft>
                <a:spcPts val="0"/>
              </a:spcAft>
              <a:buClrTx/>
              <a:buSzTx/>
              <a:tabLst/>
              <a:defRPr/>
            </a:pPr>
            <a:r>
              <a:rPr lang="en-GB" sz="2000" b="1" dirty="0"/>
              <a:t>Le </a:t>
            </a:r>
            <a:r>
              <a:rPr lang="en-GB" sz="2000" b="1" dirty="0" err="1"/>
              <a:t>prepara</a:t>
            </a:r>
            <a:r>
              <a:rPr lang="en-GB" sz="2000" b="1" dirty="0"/>
              <a:t> la </a:t>
            </a:r>
            <a:r>
              <a:rPr lang="en-GB" sz="2000" b="1" dirty="0" err="1"/>
              <a:t>medicina</a:t>
            </a:r>
            <a:r>
              <a:rPr lang="en-GB" sz="2000" b="1" dirty="0"/>
              <a:t>.</a:t>
            </a:r>
          </a:p>
        </p:txBody>
      </p:sp>
      <p:sp>
        <p:nvSpPr>
          <p:cNvPr id="126" name="Text Box 10">
            <a:extLst>
              <a:ext uri="{FF2B5EF4-FFF2-40B4-BE49-F238E27FC236}">
                <a16:creationId xmlns:a16="http://schemas.microsoft.com/office/drawing/2014/main" id="{AAE11D32-D3F5-1645-97D4-595FA124B21A}"/>
              </a:ext>
            </a:extLst>
          </p:cNvPr>
          <p:cNvSpPr txBox="1">
            <a:spLocks noChangeArrowheads="1"/>
          </p:cNvSpPr>
          <p:nvPr/>
        </p:nvSpPr>
        <p:spPr bwMode="auto">
          <a:xfrm>
            <a:off x="9953525" y="2625141"/>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4</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7" name="Rectangle 1">
            <a:extLst>
              <a:ext uri="{FF2B5EF4-FFF2-40B4-BE49-F238E27FC236}">
                <a16:creationId xmlns:a16="http://schemas.microsoft.com/office/drawing/2014/main" id="{5B859040-D01D-6F45-81D0-9E4DB6CB48EF}"/>
              </a:ext>
            </a:extLst>
          </p:cNvPr>
          <p:cNvSpPr/>
          <p:nvPr/>
        </p:nvSpPr>
        <p:spPr>
          <a:xfrm>
            <a:off x="7727033" y="4469832"/>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8" name="Text Box 2">
            <a:extLst>
              <a:ext uri="{FF2B5EF4-FFF2-40B4-BE49-F238E27FC236}">
                <a16:creationId xmlns:a16="http://schemas.microsoft.com/office/drawing/2014/main" id="{B46C66A8-A4E5-B040-BDC4-81D8ED09D859}"/>
              </a:ext>
            </a:extLst>
          </p:cNvPr>
          <p:cNvSpPr txBox="1">
            <a:spLocks noChangeArrowheads="1"/>
          </p:cNvSpPr>
          <p:nvPr/>
        </p:nvSpPr>
        <p:spPr bwMode="auto">
          <a:xfrm>
            <a:off x="8227554" y="4884290"/>
            <a:ext cx="2009631" cy="707886"/>
          </a:xfrm>
          <a:prstGeom prst="rect">
            <a:avLst/>
          </a:prstGeom>
          <a:noFill/>
          <a:ln w="9525">
            <a:noFill/>
            <a:miter lim="800000"/>
            <a:headEnd/>
            <a:tailEnd/>
          </a:ln>
        </p:spPr>
        <p:txBody>
          <a:bodyPr rot="0" vert="horz" wrap="square" lIns="91440" tIns="45720" rIns="91440" bIns="45720" anchor="t" anchorCtr="0">
            <a:spAutoFit/>
          </a:bodyPr>
          <a:lstStyle/>
          <a:p>
            <a:pPr marR="0" lvl="0" algn="l" defTabSz="914400" rtl="0" eaLnBrk="1" fontAlgn="auto" latinLnBrk="0" hangingPunct="1">
              <a:lnSpc>
                <a:spcPct val="100000"/>
              </a:lnSpc>
              <a:spcBef>
                <a:spcPts val="0"/>
              </a:spcBef>
              <a:spcAft>
                <a:spcPts val="0"/>
              </a:spcAft>
              <a:buClrTx/>
              <a:buSzTx/>
              <a:tabLst/>
              <a:defRPr/>
            </a:pPr>
            <a:r>
              <a:rPr lang="en-GB" sz="2000" b="1" dirty="0"/>
              <a:t>Le </a:t>
            </a:r>
            <a:r>
              <a:rPr lang="en-GB" sz="2000" b="1" dirty="0" err="1"/>
              <a:t>presta</a:t>
            </a:r>
            <a:r>
              <a:rPr lang="en-GB" sz="2000" b="1" dirty="0"/>
              <a:t> dinero.</a:t>
            </a:r>
          </a:p>
        </p:txBody>
      </p:sp>
      <p:sp>
        <p:nvSpPr>
          <p:cNvPr id="129" name="Text Box 10">
            <a:extLst>
              <a:ext uri="{FF2B5EF4-FFF2-40B4-BE49-F238E27FC236}">
                <a16:creationId xmlns:a16="http://schemas.microsoft.com/office/drawing/2014/main" id="{E56F6244-A83A-ED47-BAF3-A33304757724}"/>
              </a:ext>
            </a:extLst>
          </p:cNvPr>
          <p:cNvSpPr txBox="1">
            <a:spLocks noChangeArrowheads="1"/>
          </p:cNvSpPr>
          <p:nvPr/>
        </p:nvSpPr>
        <p:spPr bwMode="auto">
          <a:xfrm>
            <a:off x="7795101" y="4504858"/>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5</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0" name="Rectangle 1">
            <a:extLst>
              <a:ext uri="{FF2B5EF4-FFF2-40B4-BE49-F238E27FC236}">
                <a16:creationId xmlns:a16="http://schemas.microsoft.com/office/drawing/2014/main" id="{BB875CBF-847A-8148-9496-A28E3D29F5B1}"/>
              </a:ext>
            </a:extLst>
          </p:cNvPr>
          <p:cNvSpPr/>
          <p:nvPr/>
        </p:nvSpPr>
        <p:spPr>
          <a:xfrm>
            <a:off x="9907692" y="4496072"/>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1" name="Text Box 2">
            <a:extLst>
              <a:ext uri="{FF2B5EF4-FFF2-40B4-BE49-F238E27FC236}">
                <a16:creationId xmlns:a16="http://schemas.microsoft.com/office/drawing/2014/main" id="{478C5135-D2D7-B347-84E3-34DC39ADD96B}"/>
              </a:ext>
            </a:extLst>
          </p:cNvPr>
          <p:cNvSpPr txBox="1">
            <a:spLocks noChangeArrowheads="1"/>
          </p:cNvSpPr>
          <p:nvPr/>
        </p:nvSpPr>
        <p:spPr bwMode="auto">
          <a:xfrm>
            <a:off x="10163180" y="4873999"/>
            <a:ext cx="2028820" cy="1015663"/>
          </a:xfrm>
          <a:prstGeom prst="rect">
            <a:avLst/>
          </a:prstGeom>
          <a:noFill/>
          <a:ln w="9525">
            <a:noFill/>
            <a:miter lim="800000"/>
            <a:headEnd/>
            <a:tailEnd/>
          </a:ln>
        </p:spPr>
        <p:txBody>
          <a:bodyPr rot="0" vert="horz" wrap="square" lIns="91440" tIns="45720" rIns="91440" bIns="45720" anchor="t" anchorCtr="0">
            <a:spAutoFit/>
          </a:bodyPr>
          <a:lstStyle/>
          <a:p>
            <a:pPr marR="0" lvl="0" algn="l" defTabSz="914400" rtl="0" eaLnBrk="1" fontAlgn="auto" latinLnBrk="0" hangingPunct="1">
              <a:lnSpc>
                <a:spcPct val="100000"/>
              </a:lnSpc>
              <a:spcBef>
                <a:spcPts val="0"/>
              </a:spcBef>
              <a:spcAft>
                <a:spcPts val="0"/>
              </a:spcAft>
              <a:buClrTx/>
              <a:buSzTx/>
              <a:tabLst/>
              <a:defRPr/>
            </a:pPr>
            <a:r>
              <a:rPr lang="en-GB" sz="2000" b="1" dirty="0"/>
              <a:t>Les </a:t>
            </a:r>
            <a:r>
              <a:rPr lang="en-GB" sz="2000" b="1" dirty="0" err="1"/>
              <a:t>manda</a:t>
            </a:r>
            <a:r>
              <a:rPr lang="en-GB" sz="2000" b="1" dirty="0"/>
              <a:t> </a:t>
            </a:r>
            <a:r>
              <a:rPr lang="en-GB" sz="2000" b="1" dirty="0" err="1"/>
              <a:t>fotos</a:t>
            </a:r>
            <a:r>
              <a:rPr lang="en-GB" sz="2000" b="1" dirty="0"/>
              <a:t> de </a:t>
            </a:r>
            <a:r>
              <a:rPr lang="en-GB" sz="2000" b="1" dirty="0" err="1"/>
              <a:t>pájaros</a:t>
            </a:r>
            <a:endParaRPr lang="en-GB" sz="2000" b="1" dirty="0"/>
          </a:p>
        </p:txBody>
      </p:sp>
      <p:sp>
        <p:nvSpPr>
          <p:cNvPr id="132" name="Text Box 10">
            <a:extLst>
              <a:ext uri="{FF2B5EF4-FFF2-40B4-BE49-F238E27FC236}">
                <a16:creationId xmlns:a16="http://schemas.microsoft.com/office/drawing/2014/main" id="{725F1B7A-7745-7444-80D1-4458F8944DB7}"/>
              </a:ext>
            </a:extLst>
          </p:cNvPr>
          <p:cNvSpPr txBox="1">
            <a:spLocks noChangeArrowheads="1"/>
          </p:cNvSpPr>
          <p:nvPr/>
        </p:nvSpPr>
        <p:spPr bwMode="auto">
          <a:xfrm>
            <a:off x="9975760" y="4560851"/>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6</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5" name="Tabla 54">
            <a:extLst>
              <a:ext uri="{FF2B5EF4-FFF2-40B4-BE49-F238E27FC236}">
                <a16:creationId xmlns:a16="http://schemas.microsoft.com/office/drawing/2014/main" id="{91CA78D0-388A-0E45-ADC8-CB5F55179DA5}"/>
              </a:ext>
            </a:extLst>
          </p:cNvPr>
          <p:cNvGraphicFramePr>
            <a:graphicFrameLocks noGrp="1"/>
          </p:cNvGraphicFramePr>
          <p:nvPr>
            <p:extLst>
              <p:ext uri="{D42A27DB-BD31-4B8C-83A1-F6EECF244321}">
                <p14:modId xmlns:p14="http://schemas.microsoft.com/office/powerpoint/2010/main" val="2295058016"/>
              </p:ext>
            </p:extLst>
          </p:nvPr>
        </p:nvGraphicFramePr>
        <p:xfrm>
          <a:off x="273627" y="673944"/>
          <a:ext cx="7099629" cy="5477931"/>
        </p:xfrm>
        <a:graphic>
          <a:graphicData uri="http://schemas.openxmlformats.org/drawingml/2006/table">
            <a:tbl>
              <a:tblPr firstRow="1" bandRow="1">
                <a:tableStyleId>{5DA37D80-6434-44D0-A028-1B22A696006F}</a:tableStyleId>
              </a:tblPr>
              <a:tblGrid>
                <a:gridCol w="670240">
                  <a:extLst>
                    <a:ext uri="{9D8B030D-6E8A-4147-A177-3AD203B41FA5}">
                      <a16:colId xmlns:a16="http://schemas.microsoft.com/office/drawing/2014/main" val="427075754"/>
                    </a:ext>
                  </a:extLst>
                </a:gridCol>
                <a:gridCol w="1697750">
                  <a:extLst>
                    <a:ext uri="{9D8B030D-6E8A-4147-A177-3AD203B41FA5}">
                      <a16:colId xmlns:a16="http://schemas.microsoft.com/office/drawing/2014/main" val="3597540125"/>
                    </a:ext>
                  </a:extLst>
                </a:gridCol>
                <a:gridCol w="1895595">
                  <a:extLst>
                    <a:ext uri="{9D8B030D-6E8A-4147-A177-3AD203B41FA5}">
                      <a16:colId xmlns:a16="http://schemas.microsoft.com/office/drawing/2014/main" val="286162898"/>
                    </a:ext>
                  </a:extLst>
                </a:gridCol>
                <a:gridCol w="2836044">
                  <a:extLst>
                    <a:ext uri="{9D8B030D-6E8A-4147-A177-3AD203B41FA5}">
                      <a16:colId xmlns:a16="http://schemas.microsoft.com/office/drawing/2014/main" val="2480172020"/>
                    </a:ext>
                  </a:extLst>
                </a:gridCol>
              </a:tblGrid>
              <a:tr h="1583259">
                <a:tc>
                  <a:txBody>
                    <a:bodyPr/>
                    <a:lstStyle/>
                    <a:p>
                      <a:pPr algn="ctr"/>
                      <a:endParaRPr lang="es-GB" sz="200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chemeClr val="tx1"/>
                          </a:solidFill>
                        </a:rPr>
                        <a:t>the</a:t>
                      </a:r>
                      <a:r>
                        <a:rPr lang="es-ES" sz="2000" baseline="0" dirty="0">
                          <a:solidFill>
                            <a:schemeClr val="tx1"/>
                          </a:solidFill>
                        </a:rPr>
                        <a:t> </a:t>
                      </a:r>
                      <a:r>
                        <a:rPr lang="es-ES" sz="2000" dirty="0" err="1">
                          <a:solidFill>
                            <a:schemeClr val="tx1"/>
                          </a:solidFill>
                        </a:rPr>
                        <a:t>action</a:t>
                      </a:r>
                      <a:r>
                        <a:rPr lang="es-ES" sz="2000" dirty="0">
                          <a:solidFill>
                            <a:schemeClr val="tx1"/>
                          </a:solidFill>
                        </a:rPr>
                        <a:t> </a:t>
                      </a:r>
                      <a:r>
                        <a:rPr lang="es-ES" sz="2000" dirty="0" err="1">
                          <a:solidFill>
                            <a:schemeClr val="tx1"/>
                          </a:solidFill>
                        </a:rPr>
                        <a:t>affects</a:t>
                      </a:r>
                      <a:r>
                        <a:rPr lang="es-ES" sz="2000" dirty="0">
                          <a:solidFill>
                            <a:schemeClr val="tx1"/>
                          </a:solidFill>
                        </a:rPr>
                        <a:t> ‘</a:t>
                      </a:r>
                      <a:r>
                        <a:rPr lang="es-ES" sz="2000" dirty="0" err="1">
                          <a:solidFill>
                            <a:schemeClr val="tx1"/>
                          </a:solidFill>
                        </a:rPr>
                        <a:t>him</a:t>
                      </a:r>
                      <a:r>
                        <a:rPr lang="es-ES" sz="2000" dirty="0">
                          <a:solidFill>
                            <a:schemeClr val="tx1"/>
                          </a:solidFill>
                        </a:rPr>
                        <a:t> </a:t>
                      </a:r>
                      <a:r>
                        <a:rPr lang="es-ES" sz="2000" dirty="0" err="1">
                          <a:solidFill>
                            <a:schemeClr val="tx1"/>
                          </a:solidFill>
                        </a:rPr>
                        <a:t>or</a:t>
                      </a:r>
                      <a:r>
                        <a:rPr lang="es-ES" sz="2000" dirty="0">
                          <a:solidFill>
                            <a:schemeClr val="tx1"/>
                          </a:solidFill>
                        </a:rPr>
                        <a:t> </a:t>
                      </a:r>
                      <a:r>
                        <a:rPr lang="es-ES" sz="2000" dirty="0" err="1">
                          <a:solidFill>
                            <a:schemeClr val="tx1"/>
                          </a:solidFill>
                        </a:rPr>
                        <a:t>her</a:t>
                      </a:r>
                      <a:r>
                        <a:rPr lang="es-ES" sz="2000" dirty="0">
                          <a:solidFill>
                            <a:schemeClr val="tx1"/>
                          </a:solidFill>
                        </a:rPr>
                        <a:t>’</a:t>
                      </a:r>
                      <a:endParaRPr lang="es-GB" sz="2000"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err="1">
                          <a:solidFill>
                            <a:schemeClr val="tx1"/>
                          </a:solidFill>
                        </a:rPr>
                        <a:t>the</a:t>
                      </a:r>
                      <a:r>
                        <a:rPr lang="es-ES" sz="2000" dirty="0">
                          <a:solidFill>
                            <a:schemeClr val="tx1"/>
                          </a:solidFill>
                        </a:rPr>
                        <a:t> </a:t>
                      </a:r>
                      <a:r>
                        <a:rPr lang="es-ES" sz="2000" dirty="0" err="1">
                          <a:solidFill>
                            <a:schemeClr val="tx1"/>
                          </a:solidFill>
                        </a:rPr>
                        <a:t>action</a:t>
                      </a:r>
                      <a:r>
                        <a:rPr lang="es-ES" sz="2000" dirty="0">
                          <a:solidFill>
                            <a:schemeClr val="tx1"/>
                          </a:solidFill>
                        </a:rPr>
                        <a:t> </a:t>
                      </a:r>
                      <a:r>
                        <a:rPr lang="es-ES" sz="2000" dirty="0" err="1">
                          <a:solidFill>
                            <a:schemeClr val="tx1"/>
                          </a:solidFill>
                        </a:rPr>
                        <a:t>affects</a:t>
                      </a:r>
                      <a:r>
                        <a:rPr lang="es-ES" sz="2000" dirty="0">
                          <a:solidFill>
                            <a:schemeClr val="tx1"/>
                          </a:solidFill>
                        </a:rPr>
                        <a:t> ‘</a:t>
                      </a:r>
                      <a:r>
                        <a:rPr lang="es-ES" sz="2000" dirty="0" err="1">
                          <a:solidFill>
                            <a:schemeClr val="tx1"/>
                          </a:solidFill>
                        </a:rPr>
                        <a:t>them</a:t>
                      </a:r>
                      <a:r>
                        <a:rPr lang="es-ES" sz="2000" dirty="0">
                          <a:solidFill>
                            <a:schemeClr val="tx1"/>
                          </a:solidFill>
                        </a:rPr>
                        <a:t>’</a:t>
                      </a:r>
                      <a:endParaRPr lang="es-GB" sz="2000" dirty="0">
                        <a:solidFill>
                          <a:schemeClr val="tx1"/>
                        </a:solidFill>
                      </a:endParaRPr>
                    </a:p>
                  </a:txBody>
                  <a:tcPr anchor="ctr"/>
                </a:tc>
                <a:tc>
                  <a:txBody>
                    <a:bodyPr/>
                    <a:lstStyle/>
                    <a:p>
                      <a:pPr algn="ctr"/>
                      <a:r>
                        <a:rPr lang="es-GB" sz="2000" dirty="0">
                          <a:solidFill>
                            <a:schemeClr val="tx1"/>
                          </a:solidFill>
                        </a:rPr>
                        <a:t>¿Qué actividad?</a:t>
                      </a:r>
                      <a:endParaRPr lang="en-GB" sz="2000" dirty="0">
                        <a:solidFill>
                          <a:schemeClr val="tx1"/>
                        </a:solidFill>
                      </a:endParaRPr>
                    </a:p>
                    <a:p>
                      <a:pPr algn="ctr"/>
                      <a:r>
                        <a:rPr lang="en-GB" sz="2000" dirty="0">
                          <a:solidFill>
                            <a:schemeClr val="tx1"/>
                          </a:solidFill>
                        </a:rPr>
                        <a:t> (</a:t>
                      </a:r>
                      <a:r>
                        <a:rPr lang="en-GB" sz="2000" dirty="0" err="1">
                          <a:solidFill>
                            <a:schemeClr val="tx1"/>
                          </a:solidFill>
                        </a:rPr>
                        <a:t>en</a:t>
                      </a:r>
                      <a:r>
                        <a:rPr lang="en-GB" sz="2000" dirty="0">
                          <a:solidFill>
                            <a:schemeClr val="tx1"/>
                          </a:solidFill>
                        </a:rPr>
                        <a:t> </a:t>
                      </a:r>
                      <a:r>
                        <a:rPr lang="en-GB" sz="2000" dirty="0" err="1">
                          <a:solidFill>
                            <a:schemeClr val="tx1"/>
                          </a:solidFill>
                        </a:rPr>
                        <a:t>inglés</a:t>
                      </a:r>
                      <a:r>
                        <a:rPr lang="en-GB" sz="2000" dirty="0">
                          <a:solidFill>
                            <a:schemeClr val="tx1"/>
                          </a:solidFill>
                        </a:rPr>
                        <a:t>)</a:t>
                      </a:r>
                      <a:endParaRPr lang="es-GB" sz="2000" dirty="0">
                        <a:solidFill>
                          <a:schemeClr val="tx1"/>
                        </a:solidFill>
                      </a:endParaRPr>
                    </a:p>
                  </a:txBody>
                  <a:tcPr anchor="ctr"/>
                </a:tc>
                <a:extLst>
                  <a:ext uri="{0D108BD9-81ED-4DB2-BD59-A6C34878D82A}">
                    <a16:rowId xmlns:a16="http://schemas.microsoft.com/office/drawing/2014/main" val="361029179"/>
                  </a:ext>
                </a:extLst>
              </a:tr>
              <a:tr h="649112">
                <a:tc>
                  <a:txBody>
                    <a:bodyPr/>
                    <a:lstStyle/>
                    <a:p>
                      <a:pPr algn="ctr"/>
                      <a:r>
                        <a:rPr lang="es-GB" sz="2000" b="1" dirty="0">
                          <a:solidFill>
                            <a:srgbClr val="203864"/>
                          </a:solidFill>
                        </a:rPr>
                        <a:t>1</a:t>
                      </a: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3008434656"/>
                  </a:ext>
                </a:extLst>
              </a:tr>
              <a:tr h="649112">
                <a:tc>
                  <a:txBody>
                    <a:bodyPr/>
                    <a:lstStyle/>
                    <a:p>
                      <a:pPr algn="ctr"/>
                      <a:r>
                        <a:rPr lang="es-GB" sz="2000" b="1" dirty="0">
                          <a:solidFill>
                            <a:srgbClr val="203864"/>
                          </a:solidFill>
                        </a:rPr>
                        <a:t>2</a:t>
                      </a: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1141097834"/>
                  </a:ext>
                </a:extLst>
              </a:tr>
              <a:tr h="649112">
                <a:tc>
                  <a:txBody>
                    <a:bodyPr/>
                    <a:lstStyle/>
                    <a:p>
                      <a:pPr algn="ctr"/>
                      <a:r>
                        <a:rPr lang="es-GB" sz="2000" b="1" dirty="0">
                          <a:solidFill>
                            <a:srgbClr val="203864"/>
                          </a:solidFill>
                        </a:rPr>
                        <a:t>3</a:t>
                      </a: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486787065"/>
                  </a:ext>
                </a:extLst>
              </a:tr>
              <a:tr h="649112">
                <a:tc>
                  <a:txBody>
                    <a:bodyPr/>
                    <a:lstStyle/>
                    <a:p>
                      <a:pPr algn="ctr"/>
                      <a:r>
                        <a:rPr lang="es-GB" sz="2000" b="1" dirty="0">
                          <a:solidFill>
                            <a:srgbClr val="203864"/>
                          </a:solidFill>
                        </a:rPr>
                        <a:t>4</a:t>
                      </a: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extLst>
                  <a:ext uri="{0D108BD9-81ED-4DB2-BD59-A6C34878D82A}">
                    <a16:rowId xmlns:a16="http://schemas.microsoft.com/office/drawing/2014/main" val="717278994"/>
                  </a:ext>
                </a:extLst>
              </a:tr>
              <a:tr h="649112">
                <a:tc>
                  <a:txBody>
                    <a:bodyPr/>
                    <a:lstStyle/>
                    <a:p>
                      <a:pPr algn="ctr"/>
                      <a:r>
                        <a:rPr lang="es-GB" sz="2000" b="1" dirty="0">
                          <a:solidFill>
                            <a:srgbClr val="203864"/>
                          </a:solidFill>
                        </a:rPr>
                        <a:t>5</a:t>
                      </a: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1447886631"/>
                  </a:ext>
                </a:extLst>
              </a:tr>
              <a:tr h="649112">
                <a:tc>
                  <a:txBody>
                    <a:bodyPr/>
                    <a:lstStyle/>
                    <a:p>
                      <a:pPr algn="ctr"/>
                      <a:r>
                        <a:rPr lang="es-GB" sz="2000" b="1" dirty="0">
                          <a:solidFill>
                            <a:srgbClr val="203864"/>
                          </a:solidFill>
                        </a:rPr>
                        <a:t>6</a:t>
                      </a: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3499685773"/>
                  </a:ext>
                </a:extLst>
              </a:tr>
            </a:tbl>
          </a:graphicData>
        </a:graphic>
      </p:graphicFrame>
      <p:sp>
        <p:nvSpPr>
          <p:cNvPr id="27" name="Rounded Rectangle 11">
            <a:extLst>
              <a:ext uri="{FF2B5EF4-FFF2-40B4-BE49-F238E27FC236}">
                <a16:creationId xmlns:a16="http://schemas.microsoft.com/office/drawing/2014/main" id="{8096A395-E6AB-4545-8B55-7ADBD4435F60}"/>
              </a:ext>
            </a:extLst>
          </p:cNvPr>
          <p:cNvSpPr/>
          <p:nvPr/>
        </p:nvSpPr>
        <p:spPr>
          <a:xfrm>
            <a:off x="9641305" y="180905"/>
            <a:ext cx="239985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Title 1">
            <a:extLst>
              <a:ext uri="{FF2B5EF4-FFF2-40B4-BE49-F238E27FC236}">
                <a16:creationId xmlns:a16="http://schemas.microsoft.com/office/drawing/2014/main" id="{F7F188C0-3CE6-4252-A503-02D73C6B5249}"/>
              </a:ext>
            </a:extLst>
          </p:cNvPr>
          <p:cNvSpPr txBox="1">
            <a:spLocks/>
          </p:cNvSpPr>
          <p:nvPr/>
        </p:nvSpPr>
        <p:spPr>
          <a:xfrm>
            <a:off x="9641305" y="51821"/>
            <a:ext cx="2485953" cy="659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pPr algn="ctr"/>
            <a:r>
              <a:rPr lang="en-GB" sz="2000">
                <a:solidFill>
                  <a:schemeClr val="bg1"/>
                </a:solidFill>
              </a:rPr>
              <a:t>leer / escuchar</a:t>
            </a:r>
            <a:endParaRPr lang="en-GB" sz="2000" dirty="0">
              <a:solidFill>
                <a:schemeClr val="bg1"/>
              </a:solidFill>
            </a:endParaRPr>
          </a:p>
        </p:txBody>
      </p:sp>
    </p:spTree>
    <p:extLst>
      <p:ext uri="{BB962C8B-B14F-4D97-AF65-F5344CB8AC3E}">
        <p14:creationId xmlns:p14="http://schemas.microsoft.com/office/powerpoint/2010/main" val="3975431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 name="Tabla 54">
            <a:extLst>
              <a:ext uri="{FF2B5EF4-FFF2-40B4-BE49-F238E27FC236}">
                <a16:creationId xmlns:a16="http://schemas.microsoft.com/office/drawing/2014/main" id="{91CA78D0-388A-0E45-ADC8-CB5F55179DA5}"/>
              </a:ext>
            </a:extLst>
          </p:cNvPr>
          <p:cNvGraphicFramePr>
            <a:graphicFrameLocks noGrp="1"/>
          </p:cNvGraphicFramePr>
          <p:nvPr>
            <p:extLst>
              <p:ext uri="{D42A27DB-BD31-4B8C-83A1-F6EECF244321}">
                <p14:modId xmlns:p14="http://schemas.microsoft.com/office/powerpoint/2010/main" val="1884592724"/>
              </p:ext>
            </p:extLst>
          </p:nvPr>
        </p:nvGraphicFramePr>
        <p:xfrm>
          <a:off x="250603" y="710906"/>
          <a:ext cx="5730263" cy="5477931"/>
        </p:xfrm>
        <a:graphic>
          <a:graphicData uri="http://schemas.openxmlformats.org/drawingml/2006/table">
            <a:tbl>
              <a:tblPr firstRow="1" bandRow="1">
                <a:tableStyleId>{5DA37D80-6434-44D0-A028-1B22A696006F}</a:tableStyleId>
              </a:tblPr>
              <a:tblGrid>
                <a:gridCol w="399959">
                  <a:extLst>
                    <a:ext uri="{9D8B030D-6E8A-4147-A177-3AD203B41FA5}">
                      <a16:colId xmlns:a16="http://schemas.microsoft.com/office/drawing/2014/main" val="427075754"/>
                    </a:ext>
                  </a:extLst>
                </a:gridCol>
                <a:gridCol w="1700630">
                  <a:extLst>
                    <a:ext uri="{9D8B030D-6E8A-4147-A177-3AD203B41FA5}">
                      <a16:colId xmlns:a16="http://schemas.microsoft.com/office/drawing/2014/main" val="3597540125"/>
                    </a:ext>
                  </a:extLst>
                </a:gridCol>
                <a:gridCol w="1553029">
                  <a:extLst>
                    <a:ext uri="{9D8B030D-6E8A-4147-A177-3AD203B41FA5}">
                      <a16:colId xmlns:a16="http://schemas.microsoft.com/office/drawing/2014/main" val="286162898"/>
                    </a:ext>
                  </a:extLst>
                </a:gridCol>
                <a:gridCol w="2076645">
                  <a:extLst>
                    <a:ext uri="{9D8B030D-6E8A-4147-A177-3AD203B41FA5}">
                      <a16:colId xmlns:a16="http://schemas.microsoft.com/office/drawing/2014/main" val="2480172020"/>
                    </a:ext>
                  </a:extLst>
                </a:gridCol>
              </a:tblGrid>
              <a:tr h="1583259">
                <a:tc>
                  <a:txBody>
                    <a:bodyPr/>
                    <a:lstStyle/>
                    <a:p>
                      <a:pPr algn="ctr"/>
                      <a:endParaRPr lang="es-GB" sz="200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chemeClr val="tx1"/>
                          </a:solidFill>
                        </a:rPr>
                        <a:t>the</a:t>
                      </a:r>
                      <a:r>
                        <a:rPr lang="es-ES" sz="2000" baseline="0" dirty="0">
                          <a:solidFill>
                            <a:schemeClr val="tx1"/>
                          </a:solidFill>
                        </a:rPr>
                        <a:t> </a:t>
                      </a:r>
                      <a:r>
                        <a:rPr lang="es-ES" sz="2000" dirty="0" err="1">
                          <a:solidFill>
                            <a:schemeClr val="tx1"/>
                          </a:solidFill>
                        </a:rPr>
                        <a:t>action</a:t>
                      </a:r>
                      <a:r>
                        <a:rPr lang="es-ES" sz="2000" dirty="0">
                          <a:solidFill>
                            <a:schemeClr val="tx1"/>
                          </a:solidFill>
                        </a:rPr>
                        <a:t> </a:t>
                      </a:r>
                      <a:r>
                        <a:rPr lang="es-ES" sz="2000" dirty="0" err="1">
                          <a:solidFill>
                            <a:schemeClr val="tx1"/>
                          </a:solidFill>
                        </a:rPr>
                        <a:t>affects</a:t>
                      </a:r>
                      <a:r>
                        <a:rPr lang="es-ES" sz="2000" dirty="0">
                          <a:solidFill>
                            <a:schemeClr val="tx1"/>
                          </a:solidFill>
                        </a:rPr>
                        <a:t> ‘</a:t>
                      </a:r>
                      <a:r>
                        <a:rPr lang="es-ES" sz="2000" dirty="0" err="1">
                          <a:solidFill>
                            <a:schemeClr val="tx1"/>
                          </a:solidFill>
                        </a:rPr>
                        <a:t>him</a:t>
                      </a:r>
                      <a:r>
                        <a:rPr lang="es-ES" sz="2000" dirty="0">
                          <a:solidFill>
                            <a:schemeClr val="tx1"/>
                          </a:solidFill>
                        </a:rPr>
                        <a:t>’ </a:t>
                      </a:r>
                      <a:r>
                        <a:rPr lang="es-ES" sz="2000" dirty="0" err="1">
                          <a:solidFill>
                            <a:schemeClr val="tx1"/>
                          </a:solidFill>
                        </a:rPr>
                        <a:t>or</a:t>
                      </a:r>
                      <a:r>
                        <a:rPr lang="es-ES" sz="2000" dirty="0">
                          <a:solidFill>
                            <a:schemeClr val="tx1"/>
                          </a:solidFill>
                        </a:rPr>
                        <a:t> </a:t>
                      </a:r>
                      <a:r>
                        <a:rPr lang="es-ES" sz="2000" dirty="0" err="1">
                          <a:solidFill>
                            <a:schemeClr val="tx1"/>
                          </a:solidFill>
                        </a:rPr>
                        <a:t>her</a:t>
                      </a:r>
                      <a:r>
                        <a:rPr lang="es-ES" sz="2000" dirty="0">
                          <a:solidFill>
                            <a:schemeClr val="tx1"/>
                          </a:solidFill>
                        </a:rPr>
                        <a:t>’</a:t>
                      </a:r>
                      <a:endParaRPr lang="es-GB" sz="2000"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err="1">
                          <a:solidFill>
                            <a:schemeClr val="tx1"/>
                          </a:solidFill>
                        </a:rPr>
                        <a:t>the</a:t>
                      </a:r>
                      <a:r>
                        <a:rPr lang="es-ES" sz="2000" dirty="0">
                          <a:solidFill>
                            <a:schemeClr val="tx1"/>
                          </a:solidFill>
                        </a:rPr>
                        <a:t> </a:t>
                      </a:r>
                      <a:r>
                        <a:rPr lang="es-ES" sz="2000" dirty="0" err="1">
                          <a:solidFill>
                            <a:schemeClr val="tx1"/>
                          </a:solidFill>
                        </a:rPr>
                        <a:t>action</a:t>
                      </a:r>
                      <a:r>
                        <a:rPr lang="es-ES" sz="2000" dirty="0">
                          <a:solidFill>
                            <a:schemeClr val="tx1"/>
                          </a:solidFill>
                        </a:rPr>
                        <a:t> </a:t>
                      </a:r>
                      <a:r>
                        <a:rPr lang="es-ES" sz="2000" dirty="0" err="1">
                          <a:solidFill>
                            <a:schemeClr val="tx1"/>
                          </a:solidFill>
                        </a:rPr>
                        <a:t>affects</a:t>
                      </a:r>
                      <a:r>
                        <a:rPr lang="es-ES" sz="2000" dirty="0">
                          <a:solidFill>
                            <a:schemeClr val="tx1"/>
                          </a:solidFill>
                        </a:rPr>
                        <a:t> ‘</a:t>
                      </a:r>
                      <a:r>
                        <a:rPr lang="es-ES" sz="2000" dirty="0" err="1">
                          <a:solidFill>
                            <a:schemeClr val="tx1"/>
                          </a:solidFill>
                        </a:rPr>
                        <a:t>them</a:t>
                      </a:r>
                      <a:r>
                        <a:rPr lang="es-ES" sz="2000" dirty="0">
                          <a:solidFill>
                            <a:schemeClr val="tx1"/>
                          </a:solidFill>
                        </a:rPr>
                        <a:t>’</a:t>
                      </a:r>
                      <a:endParaRPr lang="es-GB" sz="2000" dirty="0">
                        <a:solidFill>
                          <a:schemeClr val="tx1"/>
                        </a:solidFill>
                      </a:endParaRPr>
                    </a:p>
                  </a:txBody>
                  <a:tcPr anchor="ctr"/>
                </a:tc>
                <a:tc>
                  <a:txBody>
                    <a:bodyPr/>
                    <a:lstStyle/>
                    <a:p>
                      <a:pPr algn="ctr"/>
                      <a:r>
                        <a:rPr lang="es-GB" sz="2000" dirty="0">
                          <a:solidFill>
                            <a:schemeClr val="tx1"/>
                          </a:solidFill>
                        </a:rPr>
                        <a:t>¿Qué actividad?</a:t>
                      </a:r>
                      <a:r>
                        <a:rPr lang="en-GB" sz="2000" dirty="0">
                          <a:solidFill>
                            <a:schemeClr val="tx1"/>
                          </a:solidFill>
                        </a:rPr>
                        <a:t> </a:t>
                      </a:r>
                    </a:p>
                    <a:p>
                      <a:pPr algn="ctr"/>
                      <a:r>
                        <a:rPr lang="en-GB" sz="2000" dirty="0">
                          <a:solidFill>
                            <a:schemeClr val="tx1"/>
                          </a:solidFill>
                        </a:rPr>
                        <a:t>(</a:t>
                      </a:r>
                      <a:r>
                        <a:rPr lang="en-GB" sz="2000" dirty="0" err="1">
                          <a:solidFill>
                            <a:schemeClr val="tx1"/>
                          </a:solidFill>
                        </a:rPr>
                        <a:t>en</a:t>
                      </a:r>
                      <a:r>
                        <a:rPr lang="en-GB" sz="2000" dirty="0">
                          <a:solidFill>
                            <a:schemeClr val="tx1"/>
                          </a:solidFill>
                        </a:rPr>
                        <a:t> </a:t>
                      </a:r>
                      <a:r>
                        <a:rPr lang="en-GB" sz="2000" dirty="0" err="1">
                          <a:solidFill>
                            <a:schemeClr val="tx1"/>
                          </a:solidFill>
                        </a:rPr>
                        <a:t>inglés</a:t>
                      </a:r>
                      <a:r>
                        <a:rPr lang="en-GB" sz="2000" dirty="0">
                          <a:solidFill>
                            <a:schemeClr val="tx1"/>
                          </a:solidFill>
                        </a:rPr>
                        <a:t>)</a:t>
                      </a:r>
                      <a:endParaRPr lang="es-GB" sz="2000" dirty="0">
                        <a:solidFill>
                          <a:schemeClr val="tx1"/>
                        </a:solidFill>
                      </a:endParaRPr>
                    </a:p>
                  </a:txBody>
                  <a:tcPr anchor="ctr"/>
                </a:tc>
                <a:extLst>
                  <a:ext uri="{0D108BD9-81ED-4DB2-BD59-A6C34878D82A}">
                    <a16:rowId xmlns:a16="http://schemas.microsoft.com/office/drawing/2014/main" val="361029179"/>
                  </a:ext>
                </a:extLst>
              </a:tr>
              <a:tr h="649112">
                <a:tc>
                  <a:txBody>
                    <a:bodyPr/>
                    <a:lstStyle/>
                    <a:p>
                      <a:pPr algn="ctr"/>
                      <a:r>
                        <a:rPr lang="es-GB" sz="2000" b="1" dirty="0">
                          <a:solidFill>
                            <a:srgbClr val="203864"/>
                          </a:solidFill>
                        </a:rPr>
                        <a:t>1</a:t>
                      </a:r>
                    </a:p>
                  </a:txBody>
                  <a:tcPr anchor="ctr"/>
                </a:tc>
                <a:tc>
                  <a:txBody>
                    <a:bodyPr/>
                    <a:lstStyle/>
                    <a:p>
                      <a:pPr algn="ctr"/>
                      <a:endParaRPr lang="es-GB" sz="2000" dirty="0">
                        <a:solidFill>
                          <a:schemeClr val="tx1"/>
                        </a:solidFill>
                      </a:endParaRPr>
                    </a:p>
                  </a:txBody>
                  <a:tcPr anchor="ctr"/>
                </a:tc>
                <a:tc>
                  <a:txBody>
                    <a:bodyPr/>
                    <a:lstStyle/>
                    <a:p>
                      <a:pPr algn="ctr"/>
                      <a:endParaRPr lang="es-GB" sz="2000">
                        <a:solidFill>
                          <a:schemeClr val="tx1"/>
                        </a:solidFill>
                      </a:endParaRPr>
                    </a:p>
                  </a:txBody>
                  <a:tcPr anchor="ctr"/>
                </a:tc>
                <a:tc>
                  <a:txBody>
                    <a:bodyPr/>
                    <a:lstStyle/>
                    <a:p>
                      <a:pPr algn="ctr"/>
                      <a:endParaRPr lang="es-GB" sz="2000" dirty="0">
                        <a:solidFill>
                          <a:schemeClr val="tx1"/>
                        </a:solidFill>
                      </a:endParaRPr>
                    </a:p>
                  </a:txBody>
                  <a:tcPr anchor="ctr"/>
                </a:tc>
                <a:extLst>
                  <a:ext uri="{0D108BD9-81ED-4DB2-BD59-A6C34878D82A}">
                    <a16:rowId xmlns:a16="http://schemas.microsoft.com/office/drawing/2014/main" val="3008434656"/>
                  </a:ext>
                </a:extLst>
              </a:tr>
              <a:tr h="649112">
                <a:tc>
                  <a:txBody>
                    <a:bodyPr/>
                    <a:lstStyle/>
                    <a:p>
                      <a:pPr algn="ctr"/>
                      <a:r>
                        <a:rPr lang="es-GB" sz="2000" b="1" dirty="0">
                          <a:solidFill>
                            <a:srgbClr val="203864"/>
                          </a:solidFill>
                        </a:rPr>
                        <a:t>2</a:t>
                      </a:r>
                    </a:p>
                  </a:txBody>
                  <a:tcPr anchor="ctr"/>
                </a:tc>
                <a:tc>
                  <a:txBody>
                    <a:bodyPr/>
                    <a:lstStyle/>
                    <a:p>
                      <a:pPr algn="ctr"/>
                      <a:endParaRPr lang="es-GB" sz="2000" dirty="0">
                        <a:solidFill>
                          <a:schemeClr val="tx1"/>
                        </a:solidFill>
                      </a:endParaRPr>
                    </a:p>
                  </a:txBody>
                  <a:tcPr anchor="ctr"/>
                </a:tc>
                <a:tc>
                  <a:txBody>
                    <a:bodyPr/>
                    <a:lstStyle/>
                    <a:p>
                      <a:pPr algn="ctr"/>
                      <a:endParaRPr lang="es-GB" sz="2000" dirty="0">
                        <a:solidFill>
                          <a:schemeClr val="tx1"/>
                        </a:solidFill>
                      </a:endParaRPr>
                    </a:p>
                  </a:txBody>
                  <a:tcPr anchor="ctr"/>
                </a:tc>
                <a:tc>
                  <a:txBody>
                    <a:bodyPr/>
                    <a:lstStyle/>
                    <a:p>
                      <a:pPr algn="ctr"/>
                      <a:endParaRPr lang="es-GB" sz="2000" dirty="0">
                        <a:solidFill>
                          <a:schemeClr val="tx1"/>
                        </a:solidFill>
                      </a:endParaRPr>
                    </a:p>
                  </a:txBody>
                  <a:tcPr anchor="ctr"/>
                </a:tc>
                <a:extLst>
                  <a:ext uri="{0D108BD9-81ED-4DB2-BD59-A6C34878D82A}">
                    <a16:rowId xmlns:a16="http://schemas.microsoft.com/office/drawing/2014/main" val="1141097834"/>
                  </a:ext>
                </a:extLst>
              </a:tr>
              <a:tr h="649112">
                <a:tc>
                  <a:txBody>
                    <a:bodyPr/>
                    <a:lstStyle/>
                    <a:p>
                      <a:pPr algn="ctr"/>
                      <a:r>
                        <a:rPr lang="es-GB" sz="2000" b="1" dirty="0">
                          <a:solidFill>
                            <a:srgbClr val="203864"/>
                          </a:solidFill>
                        </a:rPr>
                        <a:t>3</a:t>
                      </a:r>
                    </a:p>
                  </a:txBody>
                  <a:tcPr anchor="ctr"/>
                </a:tc>
                <a:tc>
                  <a:txBody>
                    <a:bodyPr/>
                    <a:lstStyle/>
                    <a:p>
                      <a:pPr algn="ctr"/>
                      <a:endParaRPr lang="es-GB" sz="2000" dirty="0">
                        <a:solidFill>
                          <a:schemeClr val="tx1"/>
                        </a:solidFill>
                      </a:endParaRPr>
                    </a:p>
                  </a:txBody>
                  <a:tcPr anchor="ctr"/>
                </a:tc>
                <a:tc>
                  <a:txBody>
                    <a:bodyPr/>
                    <a:lstStyle/>
                    <a:p>
                      <a:pPr algn="ctr"/>
                      <a:endParaRPr lang="es-GB" sz="2000">
                        <a:solidFill>
                          <a:schemeClr val="tx1"/>
                        </a:solidFill>
                      </a:endParaRPr>
                    </a:p>
                  </a:txBody>
                  <a:tcPr anchor="ctr"/>
                </a:tc>
                <a:tc>
                  <a:txBody>
                    <a:bodyPr/>
                    <a:lstStyle/>
                    <a:p>
                      <a:pPr algn="ctr"/>
                      <a:endParaRPr lang="es-GB" sz="2000" dirty="0">
                        <a:solidFill>
                          <a:schemeClr val="tx1"/>
                        </a:solidFill>
                      </a:endParaRPr>
                    </a:p>
                  </a:txBody>
                  <a:tcPr anchor="ctr"/>
                </a:tc>
                <a:extLst>
                  <a:ext uri="{0D108BD9-81ED-4DB2-BD59-A6C34878D82A}">
                    <a16:rowId xmlns:a16="http://schemas.microsoft.com/office/drawing/2014/main" val="486787065"/>
                  </a:ext>
                </a:extLst>
              </a:tr>
              <a:tr h="649112">
                <a:tc>
                  <a:txBody>
                    <a:bodyPr/>
                    <a:lstStyle/>
                    <a:p>
                      <a:pPr algn="ctr"/>
                      <a:r>
                        <a:rPr lang="es-GB" sz="2000" b="1" dirty="0">
                          <a:solidFill>
                            <a:srgbClr val="203864"/>
                          </a:solidFill>
                        </a:rPr>
                        <a:t>4</a:t>
                      </a:r>
                    </a:p>
                  </a:txBody>
                  <a:tcPr anchor="ctr"/>
                </a:tc>
                <a:tc>
                  <a:txBody>
                    <a:bodyPr/>
                    <a:lstStyle/>
                    <a:p>
                      <a:pPr algn="ctr"/>
                      <a:endParaRPr lang="es-GB" sz="2000" dirty="0">
                        <a:solidFill>
                          <a:schemeClr val="tx1"/>
                        </a:solidFill>
                      </a:endParaRPr>
                    </a:p>
                  </a:txBody>
                  <a:tcPr anchor="ctr"/>
                </a:tc>
                <a:tc>
                  <a:txBody>
                    <a:bodyPr/>
                    <a:lstStyle/>
                    <a:p>
                      <a:pPr algn="ctr"/>
                      <a:endParaRPr lang="es-GB" sz="2000" dirty="0">
                        <a:solidFill>
                          <a:schemeClr val="tx1"/>
                        </a:solidFill>
                      </a:endParaRPr>
                    </a:p>
                  </a:txBody>
                  <a:tcPr anchor="ctr"/>
                </a:tc>
                <a:tc>
                  <a:txBody>
                    <a:bodyPr/>
                    <a:lstStyle/>
                    <a:p>
                      <a:pPr algn="ctr"/>
                      <a:endParaRPr lang="es-GB" sz="2000">
                        <a:solidFill>
                          <a:schemeClr val="tx1"/>
                        </a:solidFill>
                      </a:endParaRPr>
                    </a:p>
                  </a:txBody>
                  <a:tcPr anchor="ctr"/>
                </a:tc>
                <a:extLst>
                  <a:ext uri="{0D108BD9-81ED-4DB2-BD59-A6C34878D82A}">
                    <a16:rowId xmlns:a16="http://schemas.microsoft.com/office/drawing/2014/main" val="717278994"/>
                  </a:ext>
                </a:extLst>
              </a:tr>
              <a:tr h="649112">
                <a:tc>
                  <a:txBody>
                    <a:bodyPr/>
                    <a:lstStyle/>
                    <a:p>
                      <a:pPr algn="ctr"/>
                      <a:r>
                        <a:rPr lang="es-GB" sz="2000" b="1" dirty="0">
                          <a:solidFill>
                            <a:srgbClr val="203864"/>
                          </a:solidFill>
                        </a:rPr>
                        <a:t>5</a:t>
                      </a:r>
                    </a:p>
                  </a:txBody>
                  <a:tcPr anchor="ctr"/>
                </a:tc>
                <a:tc>
                  <a:txBody>
                    <a:bodyPr/>
                    <a:lstStyle/>
                    <a:p>
                      <a:pPr algn="ctr"/>
                      <a:endParaRPr lang="es-GB" sz="2000">
                        <a:solidFill>
                          <a:schemeClr val="tx1"/>
                        </a:solidFill>
                      </a:endParaRPr>
                    </a:p>
                  </a:txBody>
                  <a:tcPr anchor="ctr"/>
                </a:tc>
                <a:tc>
                  <a:txBody>
                    <a:bodyPr/>
                    <a:lstStyle/>
                    <a:p>
                      <a:pPr algn="ctr"/>
                      <a:endParaRPr lang="es-GB" sz="2000" dirty="0">
                        <a:solidFill>
                          <a:schemeClr val="tx1"/>
                        </a:solidFill>
                      </a:endParaRPr>
                    </a:p>
                  </a:txBody>
                  <a:tcPr anchor="ctr"/>
                </a:tc>
                <a:tc>
                  <a:txBody>
                    <a:bodyPr/>
                    <a:lstStyle/>
                    <a:p>
                      <a:pPr algn="ctr"/>
                      <a:endParaRPr lang="es-GB" sz="2000" dirty="0">
                        <a:solidFill>
                          <a:schemeClr val="tx1"/>
                        </a:solidFill>
                      </a:endParaRPr>
                    </a:p>
                  </a:txBody>
                  <a:tcPr anchor="ctr"/>
                </a:tc>
                <a:extLst>
                  <a:ext uri="{0D108BD9-81ED-4DB2-BD59-A6C34878D82A}">
                    <a16:rowId xmlns:a16="http://schemas.microsoft.com/office/drawing/2014/main" val="1447886631"/>
                  </a:ext>
                </a:extLst>
              </a:tr>
              <a:tr h="649112">
                <a:tc>
                  <a:txBody>
                    <a:bodyPr/>
                    <a:lstStyle/>
                    <a:p>
                      <a:pPr algn="ctr"/>
                      <a:r>
                        <a:rPr lang="es-GB" sz="2000" b="1" dirty="0">
                          <a:solidFill>
                            <a:srgbClr val="203864"/>
                          </a:solidFill>
                        </a:rPr>
                        <a:t>6</a:t>
                      </a:r>
                    </a:p>
                  </a:txBody>
                  <a:tcPr anchor="ctr"/>
                </a:tc>
                <a:tc>
                  <a:txBody>
                    <a:bodyPr/>
                    <a:lstStyle/>
                    <a:p>
                      <a:pPr algn="ctr"/>
                      <a:endParaRPr lang="es-GB" sz="2000" dirty="0">
                        <a:solidFill>
                          <a:schemeClr val="tx1"/>
                        </a:solidFill>
                      </a:endParaRPr>
                    </a:p>
                  </a:txBody>
                  <a:tcPr anchor="ctr"/>
                </a:tc>
                <a:tc>
                  <a:txBody>
                    <a:bodyPr/>
                    <a:lstStyle/>
                    <a:p>
                      <a:pPr algn="ctr"/>
                      <a:endParaRPr lang="es-GB" sz="2000" dirty="0">
                        <a:solidFill>
                          <a:schemeClr val="tx1"/>
                        </a:solidFill>
                      </a:endParaRPr>
                    </a:p>
                  </a:txBody>
                  <a:tcPr anchor="ctr"/>
                </a:tc>
                <a:tc>
                  <a:txBody>
                    <a:bodyPr/>
                    <a:lstStyle/>
                    <a:p>
                      <a:pPr algn="ctr"/>
                      <a:endParaRPr lang="es-GB" sz="2000" dirty="0">
                        <a:solidFill>
                          <a:schemeClr val="tx1"/>
                        </a:solidFill>
                      </a:endParaRPr>
                    </a:p>
                  </a:txBody>
                  <a:tcPr anchor="ctr"/>
                </a:tc>
                <a:extLst>
                  <a:ext uri="{0D108BD9-81ED-4DB2-BD59-A6C34878D82A}">
                    <a16:rowId xmlns:a16="http://schemas.microsoft.com/office/drawing/2014/main" val="3499685773"/>
                  </a:ext>
                </a:extLst>
              </a:tr>
            </a:tbl>
          </a:graphicData>
        </a:graphic>
      </p:graphicFrame>
      <p:sp>
        <p:nvSpPr>
          <p:cNvPr id="4" name="Rounded Rectangle 11">
            <a:extLst>
              <a:ext uri="{FF2B5EF4-FFF2-40B4-BE49-F238E27FC236}">
                <a16:creationId xmlns:a16="http://schemas.microsoft.com/office/drawing/2014/main" id="{A316DD52-7894-4A75-969C-CA0645DA2978}"/>
              </a:ext>
            </a:extLst>
          </p:cNvPr>
          <p:cNvSpPr/>
          <p:nvPr/>
        </p:nvSpPr>
        <p:spPr>
          <a:xfrm>
            <a:off x="10946115" y="180905"/>
            <a:ext cx="10950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0853355" y="51821"/>
            <a:ext cx="1273903" cy="659085"/>
          </a:xfrm>
        </p:spPr>
        <p:txBody>
          <a:bodyPr>
            <a:normAutofit/>
          </a:bodyPr>
          <a:lstStyle/>
          <a:p>
            <a:pPr algn="ctr"/>
            <a:r>
              <a:rPr lang="en-GB" sz="2000" b="1" dirty="0" err="1">
                <a:solidFill>
                  <a:schemeClr val="bg1"/>
                </a:solidFill>
              </a:rPr>
              <a:t>hablar</a:t>
            </a:r>
            <a:endParaRPr lang="en-GB" sz="2000" b="1" dirty="0">
              <a:solidFill>
                <a:schemeClr val="bg1"/>
              </a:solidFill>
            </a:endParaRPr>
          </a:p>
        </p:txBody>
      </p:sp>
      <p:sp>
        <p:nvSpPr>
          <p:cNvPr id="5" name="CuadroTexto 4">
            <a:extLst>
              <a:ext uri="{FF2B5EF4-FFF2-40B4-BE49-F238E27FC236}">
                <a16:creationId xmlns:a16="http://schemas.microsoft.com/office/drawing/2014/main" id="{5E5F786F-FE48-7B4A-8559-76A7E69CF2DA}"/>
              </a:ext>
            </a:extLst>
          </p:cNvPr>
          <p:cNvSpPr txBox="1"/>
          <p:nvPr/>
        </p:nvSpPr>
        <p:spPr>
          <a:xfrm>
            <a:off x="6144503" y="310796"/>
            <a:ext cx="267893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Persona B</a:t>
            </a:r>
            <a:r>
              <a:rPr kumimoji="0" lang="en-GB" sz="2000" b="1" i="0" u="none" strike="noStrike" kern="1200" cap="none" spc="0" normalizeH="0" baseline="0" noProof="0" dirty="0">
                <a:ln>
                  <a:noFill/>
                </a:ln>
                <a:effectLst/>
                <a:uLnTx/>
                <a:uFillTx/>
                <a:latin typeface="Century Gothic" panose="020F0302020204030204"/>
                <a:ea typeface="+mn-ea"/>
                <a:cs typeface="+mn-cs"/>
              </a:rPr>
              <a:t> - </a:t>
            </a:r>
            <a:r>
              <a:rPr kumimoji="0" lang="en-GB" sz="2000" b="1" i="0" u="none" strike="noStrike" kern="1200" cap="none" spc="0" normalizeH="0" baseline="0" noProof="0" dirty="0" err="1">
                <a:ln>
                  <a:noFill/>
                </a:ln>
                <a:effectLst/>
                <a:uLnTx/>
                <a:uFillTx/>
                <a:latin typeface="Century Gothic" panose="020F0302020204030204"/>
                <a:ea typeface="+mn-ea"/>
                <a:cs typeface="+mn-cs"/>
              </a:rPr>
              <a:t>solución</a:t>
            </a:r>
            <a:endParaRPr kumimoji="0" lang="es-GB" sz="2000" b="1" i="0" u="none" strike="noStrike" kern="1200" cap="none" spc="0" normalizeH="0" baseline="0" noProof="0" dirty="0">
              <a:ln>
                <a:noFill/>
              </a:ln>
              <a:effectLst/>
              <a:uLnTx/>
              <a:uFillTx/>
              <a:latin typeface="Century Gothic" panose="020F0302020204030204"/>
              <a:ea typeface="+mn-ea"/>
              <a:cs typeface="+mn-cs"/>
            </a:endParaRPr>
          </a:p>
        </p:txBody>
      </p:sp>
      <p:sp>
        <p:nvSpPr>
          <p:cNvPr id="24" name="CuadroTexto 4">
            <a:extLst>
              <a:ext uri="{FF2B5EF4-FFF2-40B4-BE49-F238E27FC236}">
                <a16:creationId xmlns:a16="http://schemas.microsoft.com/office/drawing/2014/main" id="{5E5F786F-FE48-7B4A-8559-76A7E69CF2DA}"/>
              </a:ext>
            </a:extLst>
          </p:cNvPr>
          <p:cNvSpPr txBox="1"/>
          <p:nvPr/>
        </p:nvSpPr>
        <p:spPr>
          <a:xfrm>
            <a:off x="120957" y="310796"/>
            <a:ext cx="28029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Persona </a:t>
            </a:r>
            <a:r>
              <a:rPr kumimoji="0" lang="en-GB" sz="2000" b="1" i="0" u="none" strike="noStrike" kern="1200" cap="none" spc="0" normalizeH="0" baseline="0" noProof="0" dirty="0">
                <a:ln>
                  <a:noFill/>
                </a:ln>
                <a:effectLst/>
                <a:uLnTx/>
                <a:uFillTx/>
                <a:latin typeface="Century Gothic" panose="020F0302020204030204"/>
                <a:ea typeface="+mn-ea"/>
                <a:cs typeface="+mn-cs"/>
              </a:rPr>
              <a:t>A - </a:t>
            </a:r>
            <a:r>
              <a:rPr kumimoji="0" lang="en-GB" sz="2000" b="1" i="0" u="none" strike="noStrike" kern="1200" cap="none" spc="0" normalizeH="0" baseline="0" noProof="0" dirty="0" err="1">
                <a:ln>
                  <a:noFill/>
                </a:ln>
                <a:effectLst/>
                <a:uLnTx/>
                <a:uFillTx/>
                <a:latin typeface="Century Gothic" panose="020F0302020204030204"/>
                <a:ea typeface="+mn-ea"/>
                <a:cs typeface="+mn-cs"/>
              </a:rPr>
              <a:t>solución</a:t>
            </a:r>
            <a:endParaRPr kumimoji="0" lang="es-GB" sz="2000" b="1" i="0" u="none" strike="noStrike" kern="1200" cap="none" spc="0" normalizeH="0" baseline="0" noProof="0" dirty="0">
              <a:ln>
                <a:noFill/>
              </a:ln>
              <a:effectLst/>
              <a:uLnTx/>
              <a:uFillTx/>
              <a:latin typeface="Century Gothic" panose="020F0302020204030204"/>
              <a:ea typeface="+mn-ea"/>
              <a:cs typeface="+mn-cs"/>
            </a:endParaRPr>
          </a:p>
        </p:txBody>
      </p:sp>
      <p:graphicFrame>
        <p:nvGraphicFramePr>
          <p:cNvPr id="25" name="Tabla 54">
            <a:extLst>
              <a:ext uri="{FF2B5EF4-FFF2-40B4-BE49-F238E27FC236}">
                <a16:creationId xmlns:a16="http://schemas.microsoft.com/office/drawing/2014/main" id="{91CA78D0-388A-0E45-ADC8-CB5F55179DA5}"/>
              </a:ext>
            </a:extLst>
          </p:cNvPr>
          <p:cNvGraphicFramePr>
            <a:graphicFrameLocks noGrp="1"/>
          </p:cNvGraphicFramePr>
          <p:nvPr>
            <p:extLst>
              <p:ext uri="{D42A27DB-BD31-4B8C-83A1-F6EECF244321}">
                <p14:modId xmlns:p14="http://schemas.microsoft.com/office/powerpoint/2010/main" val="2546554536"/>
              </p:ext>
            </p:extLst>
          </p:nvPr>
        </p:nvGraphicFramePr>
        <p:xfrm>
          <a:off x="6242227" y="727556"/>
          <a:ext cx="5730263" cy="5477931"/>
        </p:xfrm>
        <a:graphic>
          <a:graphicData uri="http://schemas.openxmlformats.org/drawingml/2006/table">
            <a:tbl>
              <a:tblPr firstRow="1" bandRow="1">
                <a:tableStyleId>{5DA37D80-6434-44D0-A028-1B22A696006F}</a:tableStyleId>
              </a:tblPr>
              <a:tblGrid>
                <a:gridCol w="399959">
                  <a:extLst>
                    <a:ext uri="{9D8B030D-6E8A-4147-A177-3AD203B41FA5}">
                      <a16:colId xmlns:a16="http://schemas.microsoft.com/office/drawing/2014/main" val="427075754"/>
                    </a:ext>
                  </a:extLst>
                </a:gridCol>
                <a:gridCol w="1700630">
                  <a:extLst>
                    <a:ext uri="{9D8B030D-6E8A-4147-A177-3AD203B41FA5}">
                      <a16:colId xmlns:a16="http://schemas.microsoft.com/office/drawing/2014/main" val="3597540125"/>
                    </a:ext>
                  </a:extLst>
                </a:gridCol>
                <a:gridCol w="1553029">
                  <a:extLst>
                    <a:ext uri="{9D8B030D-6E8A-4147-A177-3AD203B41FA5}">
                      <a16:colId xmlns:a16="http://schemas.microsoft.com/office/drawing/2014/main" val="286162898"/>
                    </a:ext>
                  </a:extLst>
                </a:gridCol>
                <a:gridCol w="2076645">
                  <a:extLst>
                    <a:ext uri="{9D8B030D-6E8A-4147-A177-3AD203B41FA5}">
                      <a16:colId xmlns:a16="http://schemas.microsoft.com/office/drawing/2014/main" val="2480172020"/>
                    </a:ext>
                  </a:extLst>
                </a:gridCol>
              </a:tblGrid>
              <a:tr h="1583259">
                <a:tc>
                  <a:txBody>
                    <a:bodyPr/>
                    <a:lstStyle/>
                    <a:p>
                      <a:pPr algn="ctr"/>
                      <a:endParaRPr lang="es-GB" sz="200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chemeClr val="tx1"/>
                          </a:solidFill>
                        </a:rPr>
                        <a:t>the</a:t>
                      </a:r>
                      <a:r>
                        <a:rPr lang="es-ES" sz="2000" baseline="0" dirty="0">
                          <a:solidFill>
                            <a:schemeClr val="tx1"/>
                          </a:solidFill>
                        </a:rPr>
                        <a:t> </a:t>
                      </a:r>
                      <a:r>
                        <a:rPr lang="es-ES" sz="2000" dirty="0" err="1">
                          <a:solidFill>
                            <a:schemeClr val="tx1"/>
                          </a:solidFill>
                        </a:rPr>
                        <a:t>action</a:t>
                      </a:r>
                      <a:r>
                        <a:rPr lang="es-ES" sz="2000" dirty="0">
                          <a:solidFill>
                            <a:schemeClr val="tx1"/>
                          </a:solidFill>
                        </a:rPr>
                        <a:t> </a:t>
                      </a:r>
                      <a:r>
                        <a:rPr lang="es-ES" sz="2000" dirty="0" err="1">
                          <a:solidFill>
                            <a:schemeClr val="tx1"/>
                          </a:solidFill>
                        </a:rPr>
                        <a:t>affects</a:t>
                      </a:r>
                      <a:r>
                        <a:rPr lang="es-ES" sz="2000" dirty="0">
                          <a:solidFill>
                            <a:schemeClr val="tx1"/>
                          </a:solidFill>
                        </a:rPr>
                        <a:t> ‘</a:t>
                      </a:r>
                      <a:r>
                        <a:rPr lang="es-ES" sz="2000" dirty="0" err="1">
                          <a:solidFill>
                            <a:schemeClr val="tx1"/>
                          </a:solidFill>
                        </a:rPr>
                        <a:t>him</a:t>
                      </a:r>
                      <a:r>
                        <a:rPr lang="es-ES" sz="2000" dirty="0">
                          <a:solidFill>
                            <a:schemeClr val="tx1"/>
                          </a:solidFill>
                        </a:rPr>
                        <a:t>’ </a:t>
                      </a:r>
                      <a:r>
                        <a:rPr lang="es-ES" sz="2000" dirty="0" err="1">
                          <a:solidFill>
                            <a:schemeClr val="tx1"/>
                          </a:solidFill>
                        </a:rPr>
                        <a:t>or</a:t>
                      </a:r>
                      <a:r>
                        <a:rPr lang="es-ES" sz="2000" dirty="0">
                          <a:solidFill>
                            <a:schemeClr val="tx1"/>
                          </a:solidFill>
                        </a:rPr>
                        <a:t> </a:t>
                      </a:r>
                      <a:r>
                        <a:rPr lang="es-ES" sz="2000" dirty="0" err="1">
                          <a:solidFill>
                            <a:schemeClr val="tx1"/>
                          </a:solidFill>
                        </a:rPr>
                        <a:t>her</a:t>
                      </a:r>
                      <a:r>
                        <a:rPr lang="es-ES" sz="2000" dirty="0">
                          <a:solidFill>
                            <a:schemeClr val="tx1"/>
                          </a:solidFill>
                        </a:rPr>
                        <a:t>’</a:t>
                      </a:r>
                      <a:endParaRPr lang="es-GB" sz="2000"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err="1">
                          <a:solidFill>
                            <a:schemeClr val="tx1"/>
                          </a:solidFill>
                        </a:rPr>
                        <a:t>the</a:t>
                      </a:r>
                      <a:r>
                        <a:rPr lang="es-ES" sz="2000" dirty="0">
                          <a:solidFill>
                            <a:schemeClr val="tx1"/>
                          </a:solidFill>
                        </a:rPr>
                        <a:t> </a:t>
                      </a:r>
                      <a:r>
                        <a:rPr lang="es-ES" sz="2000" dirty="0" err="1">
                          <a:solidFill>
                            <a:schemeClr val="tx1"/>
                          </a:solidFill>
                        </a:rPr>
                        <a:t>action</a:t>
                      </a:r>
                      <a:r>
                        <a:rPr lang="es-ES" sz="2000" dirty="0">
                          <a:solidFill>
                            <a:schemeClr val="tx1"/>
                          </a:solidFill>
                        </a:rPr>
                        <a:t> </a:t>
                      </a:r>
                      <a:r>
                        <a:rPr lang="es-ES" sz="2000" dirty="0" err="1">
                          <a:solidFill>
                            <a:schemeClr val="tx1"/>
                          </a:solidFill>
                        </a:rPr>
                        <a:t>affects</a:t>
                      </a:r>
                      <a:r>
                        <a:rPr lang="es-ES" sz="2000" dirty="0">
                          <a:solidFill>
                            <a:schemeClr val="tx1"/>
                          </a:solidFill>
                        </a:rPr>
                        <a:t> ‘</a:t>
                      </a:r>
                      <a:r>
                        <a:rPr lang="es-ES" sz="2000" dirty="0" err="1">
                          <a:solidFill>
                            <a:schemeClr val="tx1"/>
                          </a:solidFill>
                        </a:rPr>
                        <a:t>them</a:t>
                      </a:r>
                      <a:r>
                        <a:rPr lang="es-ES" sz="2000" dirty="0">
                          <a:solidFill>
                            <a:schemeClr val="tx1"/>
                          </a:solidFill>
                        </a:rPr>
                        <a:t>’</a:t>
                      </a:r>
                      <a:endParaRPr lang="es-GB" sz="2000" dirty="0">
                        <a:solidFill>
                          <a:schemeClr val="tx1"/>
                        </a:solidFill>
                      </a:endParaRPr>
                    </a:p>
                  </a:txBody>
                  <a:tcPr anchor="ctr"/>
                </a:tc>
                <a:tc>
                  <a:txBody>
                    <a:bodyPr/>
                    <a:lstStyle/>
                    <a:p>
                      <a:pPr algn="ctr"/>
                      <a:r>
                        <a:rPr lang="es-GB" sz="2000" dirty="0">
                          <a:solidFill>
                            <a:schemeClr val="tx1"/>
                          </a:solidFill>
                        </a:rPr>
                        <a:t>¿Qué actividad?</a:t>
                      </a:r>
                      <a:r>
                        <a:rPr lang="en-GB" sz="2000" dirty="0">
                          <a:solidFill>
                            <a:schemeClr val="tx1"/>
                          </a:solidFill>
                        </a:rPr>
                        <a:t> </a:t>
                      </a:r>
                    </a:p>
                    <a:p>
                      <a:pPr algn="ctr"/>
                      <a:r>
                        <a:rPr lang="en-GB" sz="2000" dirty="0">
                          <a:solidFill>
                            <a:schemeClr val="tx1"/>
                          </a:solidFill>
                        </a:rPr>
                        <a:t>(</a:t>
                      </a:r>
                      <a:r>
                        <a:rPr lang="en-GB" sz="2000" dirty="0" err="1">
                          <a:solidFill>
                            <a:schemeClr val="tx1"/>
                          </a:solidFill>
                        </a:rPr>
                        <a:t>en</a:t>
                      </a:r>
                      <a:r>
                        <a:rPr lang="en-GB" sz="2000" dirty="0">
                          <a:solidFill>
                            <a:schemeClr val="tx1"/>
                          </a:solidFill>
                        </a:rPr>
                        <a:t> </a:t>
                      </a:r>
                      <a:r>
                        <a:rPr lang="en-GB" sz="2000" dirty="0" err="1">
                          <a:solidFill>
                            <a:schemeClr val="tx1"/>
                          </a:solidFill>
                        </a:rPr>
                        <a:t>inglés</a:t>
                      </a:r>
                      <a:r>
                        <a:rPr lang="en-GB" sz="2000" dirty="0">
                          <a:solidFill>
                            <a:schemeClr val="tx1"/>
                          </a:solidFill>
                        </a:rPr>
                        <a:t>)</a:t>
                      </a:r>
                      <a:endParaRPr lang="es-GB" sz="2000" dirty="0">
                        <a:solidFill>
                          <a:schemeClr val="tx1"/>
                        </a:solidFill>
                      </a:endParaRPr>
                    </a:p>
                  </a:txBody>
                  <a:tcPr anchor="ctr"/>
                </a:tc>
                <a:extLst>
                  <a:ext uri="{0D108BD9-81ED-4DB2-BD59-A6C34878D82A}">
                    <a16:rowId xmlns:a16="http://schemas.microsoft.com/office/drawing/2014/main" val="361029179"/>
                  </a:ext>
                </a:extLst>
              </a:tr>
              <a:tr h="649112">
                <a:tc>
                  <a:txBody>
                    <a:bodyPr/>
                    <a:lstStyle/>
                    <a:p>
                      <a:pPr algn="ctr"/>
                      <a:r>
                        <a:rPr lang="es-GB" sz="2000" b="1" dirty="0">
                          <a:solidFill>
                            <a:srgbClr val="203864"/>
                          </a:solidFill>
                        </a:rPr>
                        <a:t>1</a:t>
                      </a:r>
                    </a:p>
                  </a:txBody>
                  <a:tcPr anchor="ctr"/>
                </a:tc>
                <a:tc>
                  <a:txBody>
                    <a:bodyPr/>
                    <a:lstStyle/>
                    <a:p>
                      <a:pPr algn="ctr"/>
                      <a:endParaRPr lang="es-GB" sz="2000" dirty="0">
                        <a:solidFill>
                          <a:schemeClr val="tx1"/>
                        </a:solidFill>
                      </a:endParaRPr>
                    </a:p>
                  </a:txBody>
                  <a:tcPr anchor="ctr"/>
                </a:tc>
                <a:tc>
                  <a:txBody>
                    <a:bodyPr/>
                    <a:lstStyle/>
                    <a:p>
                      <a:pPr algn="ctr"/>
                      <a:endParaRPr lang="es-GB" sz="2000">
                        <a:solidFill>
                          <a:schemeClr val="tx1"/>
                        </a:solidFill>
                      </a:endParaRPr>
                    </a:p>
                  </a:txBody>
                  <a:tcPr anchor="ctr"/>
                </a:tc>
                <a:tc>
                  <a:txBody>
                    <a:bodyPr/>
                    <a:lstStyle/>
                    <a:p>
                      <a:pPr algn="ctr"/>
                      <a:endParaRPr lang="es-GB" sz="2000">
                        <a:solidFill>
                          <a:schemeClr val="tx1"/>
                        </a:solidFill>
                      </a:endParaRPr>
                    </a:p>
                  </a:txBody>
                  <a:tcPr anchor="ctr"/>
                </a:tc>
                <a:extLst>
                  <a:ext uri="{0D108BD9-81ED-4DB2-BD59-A6C34878D82A}">
                    <a16:rowId xmlns:a16="http://schemas.microsoft.com/office/drawing/2014/main" val="3008434656"/>
                  </a:ext>
                </a:extLst>
              </a:tr>
              <a:tr h="649112">
                <a:tc>
                  <a:txBody>
                    <a:bodyPr/>
                    <a:lstStyle/>
                    <a:p>
                      <a:pPr algn="ctr"/>
                      <a:r>
                        <a:rPr lang="es-GB" sz="2000" b="1" dirty="0">
                          <a:solidFill>
                            <a:srgbClr val="203864"/>
                          </a:solidFill>
                        </a:rPr>
                        <a:t>2</a:t>
                      </a:r>
                    </a:p>
                  </a:txBody>
                  <a:tcPr anchor="ctr"/>
                </a:tc>
                <a:tc>
                  <a:txBody>
                    <a:bodyPr/>
                    <a:lstStyle/>
                    <a:p>
                      <a:pPr algn="ctr"/>
                      <a:endParaRPr lang="es-GB" sz="2000" dirty="0">
                        <a:solidFill>
                          <a:schemeClr val="tx1"/>
                        </a:solidFill>
                      </a:endParaRPr>
                    </a:p>
                  </a:txBody>
                  <a:tcPr anchor="ctr"/>
                </a:tc>
                <a:tc>
                  <a:txBody>
                    <a:bodyPr/>
                    <a:lstStyle/>
                    <a:p>
                      <a:pPr algn="ctr"/>
                      <a:endParaRPr lang="es-GB" sz="2000" dirty="0">
                        <a:solidFill>
                          <a:schemeClr val="tx1"/>
                        </a:solidFill>
                      </a:endParaRPr>
                    </a:p>
                  </a:txBody>
                  <a:tcPr anchor="ctr"/>
                </a:tc>
                <a:tc>
                  <a:txBody>
                    <a:bodyPr/>
                    <a:lstStyle/>
                    <a:p>
                      <a:pPr algn="ctr"/>
                      <a:endParaRPr lang="es-GB" sz="2000" dirty="0">
                        <a:solidFill>
                          <a:schemeClr val="tx1"/>
                        </a:solidFill>
                      </a:endParaRPr>
                    </a:p>
                  </a:txBody>
                  <a:tcPr anchor="ctr"/>
                </a:tc>
                <a:extLst>
                  <a:ext uri="{0D108BD9-81ED-4DB2-BD59-A6C34878D82A}">
                    <a16:rowId xmlns:a16="http://schemas.microsoft.com/office/drawing/2014/main" val="1141097834"/>
                  </a:ext>
                </a:extLst>
              </a:tr>
              <a:tr h="649112">
                <a:tc>
                  <a:txBody>
                    <a:bodyPr/>
                    <a:lstStyle/>
                    <a:p>
                      <a:pPr algn="ctr"/>
                      <a:r>
                        <a:rPr lang="es-GB" sz="2000" b="1" dirty="0">
                          <a:solidFill>
                            <a:srgbClr val="203864"/>
                          </a:solidFill>
                        </a:rPr>
                        <a:t>3</a:t>
                      </a:r>
                    </a:p>
                  </a:txBody>
                  <a:tcPr anchor="ctr"/>
                </a:tc>
                <a:tc>
                  <a:txBody>
                    <a:bodyPr/>
                    <a:lstStyle/>
                    <a:p>
                      <a:pPr algn="ctr"/>
                      <a:endParaRPr lang="es-GB" sz="2000" dirty="0">
                        <a:solidFill>
                          <a:schemeClr val="tx1"/>
                        </a:solidFill>
                      </a:endParaRPr>
                    </a:p>
                  </a:txBody>
                  <a:tcPr anchor="ctr"/>
                </a:tc>
                <a:tc>
                  <a:txBody>
                    <a:bodyPr/>
                    <a:lstStyle/>
                    <a:p>
                      <a:pPr algn="ctr"/>
                      <a:endParaRPr lang="es-GB" sz="2000">
                        <a:solidFill>
                          <a:schemeClr val="tx1"/>
                        </a:solidFill>
                      </a:endParaRPr>
                    </a:p>
                  </a:txBody>
                  <a:tcPr anchor="ctr"/>
                </a:tc>
                <a:tc>
                  <a:txBody>
                    <a:bodyPr/>
                    <a:lstStyle/>
                    <a:p>
                      <a:pPr algn="ctr"/>
                      <a:endParaRPr lang="es-GB" sz="2000" dirty="0">
                        <a:solidFill>
                          <a:schemeClr val="tx1"/>
                        </a:solidFill>
                      </a:endParaRPr>
                    </a:p>
                  </a:txBody>
                  <a:tcPr anchor="ctr"/>
                </a:tc>
                <a:extLst>
                  <a:ext uri="{0D108BD9-81ED-4DB2-BD59-A6C34878D82A}">
                    <a16:rowId xmlns:a16="http://schemas.microsoft.com/office/drawing/2014/main" val="486787065"/>
                  </a:ext>
                </a:extLst>
              </a:tr>
              <a:tr h="649112">
                <a:tc>
                  <a:txBody>
                    <a:bodyPr/>
                    <a:lstStyle/>
                    <a:p>
                      <a:pPr algn="ctr"/>
                      <a:r>
                        <a:rPr lang="es-GB" sz="2000" b="1" dirty="0">
                          <a:solidFill>
                            <a:srgbClr val="203864"/>
                          </a:solidFill>
                        </a:rPr>
                        <a:t>4</a:t>
                      </a:r>
                    </a:p>
                  </a:txBody>
                  <a:tcPr anchor="ctr"/>
                </a:tc>
                <a:tc>
                  <a:txBody>
                    <a:bodyPr/>
                    <a:lstStyle/>
                    <a:p>
                      <a:pPr algn="ctr"/>
                      <a:endParaRPr lang="es-GB" sz="2000" dirty="0">
                        <a:solidFill>
                          <a:schemeClr val="tx1"/>
                        </a:solidFill>
                      </a:endParaRPr>
                    </a:p>
                  </a:txBody>
                  <a:tcPr anchor="ctr"/>
                </a:tc>
                <a:tc>
                  <a:txBody>
                    <a:bodyPr/>
                    <a:lstStyle/>
                    <a:p>
                      <a:pPr algn="ctr"/>
                      <a:endParaRPr lang="es-GB" sz="2000" dirty="0">
                        <a:solidFill>
                          <a:schemeClr val="tx1"/>
                        </a:solidFill>
                      </a:endParaRPr>
                    </a:p>
                  </a:txBody>
                  <a:tcPr anchor="ctr"/>
                </a:tc>
                <a:tc>
                  <a:txBody>
                    <a:bodyPr/>
                    <a:lstStyle/>
                    <a:p>
                      <a:pPr algn="ctr"/>
                      <a:endParaRPr lang="es-GB" sz="2000" dirty="0">
                        <a:solidFill>
                          <a:schemeClr val="tx1"/>
                        </a:solidFill>
                      </a:endParaRPr>
                    </a:p>
                  </a:txBody>
                  <a:tcPr anchor="ctr"/>
                </a:tc>
                <a:extLst>
                  <a:ext uri="{0D108BD9-81ED-4DB2-BD59-A6C34878D82A}">
                    <a16:rowId xmlns:a16="http://schemas.microsoft.com/office/drawing/2014/main" val="717278994"/>
                  </a:ext>
                </a:extLst>
              </a:tr>
              <a:tr h="649112">
                <a:tc>
                  <a:txBody>
                    <a:bodyPr/>
                    <a:lstStyle/>
                    <a:p>
                      <a:pPr algn="ctr"/>
                      <a:r>
                        <a:rPr lang="es-GB" sz="2000" b="1" dirty="0">
                          <a:solidFill>
                            <a:srgbClr val="203864"/>
                          </a:solidFill>
                        </a:rPr>
                        <a:t>5</a:t>
                      </a:r>
                    </a:p>
                  </a:txBody>
                  <a:tcPr anchor="ctr"/>
                </a:tc>
                <a:tc>
                  <a:txBody>
                    <a:bodyPr/>
                    <a:lstStyle/>
                    <a:p>
                      <a:pPr algn="ctr"/>
                      <a:endParaRPr lang="es-GB" sz="2000">
                        <a:solidFill>
                          <a:schemeClr val="tx1"/>
                        </a:solidFill>
                      </a:endParaRPr>
                    </a:p>
                  </a:txBody>
                  <a:tcPr anchor="ctr"/>
                </a:tc>
                <a:tc>
                  <a:txBody>
                    <a:bodyPr/>
                    <a:lstStyle/>
                    <a:p>
                      <a:pPr algn="ctr"/>
                      <a:endParaRPr lang="es-GB" sz="2000" dirty="0">
                        <a:solidFill>
                          <a:schemeClr val="tx1"/>
                        </a:solidFill>
                      </a:endParaRPr>
                    </a:p>
                  </a:txBody>
                  <a:tcPr anchor="ctr"/>
                </a:tc>
                <a:tc>
                  <a:txBody>
                    <a:bodyPr/>
                    <a:lstStyle/>
                    <a:p>
                      <a:pPr algn="ctr"/>
                      <a:endParaRPr lang="es-GB" sz="2000" dirty="0">
                        <a:solidFill>
                          <a:schemeClr val="tx1"/>
                        </a:solidFill>
                      </a:endParaRPr>
                    </a:p>
                  </a:txBody>
                  <a:tcPr anchor="ctr"/>
                </a:tc>
                <a:extLst>
                  <a:ext uri="{0D108BD9-81ED-4DB2-BD59-A6C34878D82A}">
                    <a16:rowId xmlns:a16="http://schemas.microsoft.com/office/drawing/2014/main" val="1447886631"/>
                  </a:ext>
                </a:extLst>
              </a:tr>
              <a:tr h="649112">
                <a:tc>
                  <a:txBody>
                    <a:bodyPr/>
                    <a:lstStyle/>
                    <a:p>
                      <a:pPr algn="ctr"/>
                      <a:r>
                        <a:rPr lang="es-GB" sz="2000" b="1" dirty="0">
                          <a:solidFill>
                            <a:srgbClr val="203864"/>
                          </a:solidFill>
                        </a:rPr>
                        <a:t>6</a:t>
                      </a:r>
                    </a:p>
                  </a:txBody>
                  <a:tcPr anchor="ctr"/>
                </a:tc>
                <a:tc>
                  <a:txBody>
                    <a:bodyPr/>
                    <a:lstStyle/>
                    <a:p>
                      <a:pPr algn="ctr"/>
                      <a:endParaRPr lang="es-GB" sz="2000" dirty="0">
                        <a:solidFill>
                          <a:schemeClr val="tx1"/>
                        </a:solidFill>
                      </a:endParaRPr>
                    </a:p>
                  </a:txBody>
                  <a:tcPr anchor="ctr"/>
                </a:tc>
                <a:tc>
                  <a:txBody>
                    <a:bodyPr/>
                    <a:lstStyle/>
                    <a:p>
                      <a:pPr algn="ctr"/>
                      <a:endParaRPr lang="es-GB" sz="2000" dirty="0">
                        <a:solidFill>
                          <a:schemeClr val="tx1"/>
                        </a:solidFill>
                      </a:endParaRPr>
                    </a:p>
                  </a:txBody>
                  <a:tcPr anchor="ctr"/>
                </a:tc>
                <a:tc>
                  <a:txBody>
                    <a:bodyPr/>
                    <a:lstStyle/>
                    <a:p>
                      <a:pPr algn="ctr"/>
                      <a:endParaRPr lang="es-GB" sz="2000" dirty="0">
                        <a:solidFill>
                          <a:schemeClr val="tx1"/>
                        </a:solidFill>
                      </a:endParaRPr>
                    </a:p>
                  </a:txBody>
                  <a:tcPr anchor="ctr"/>
                </a:tc>
                <a:extLst>
                  <a:ext uri="{0D108BD9-81ED-4DB2-BD59-A6C34878D82A}">
                    <a16:rowId xmlns:a16="http://schemas.microsoft.com/office/drawing/2014/main" val="3499685773"/>
                  </a:ext>
                </a:extLst>
              </a:tr>
            </a:tbl>
          </a:graphicData>
        </a:graphic>
      </p:graphicFrame>
      <p:pic>
        <p:nvPicPr>
          <p:cNvPr id="26"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49972" y="2445553"/>
            <a:ext cx="406580" cy="423521"/>
          </a:xfrm>
          <a:prstGeom prst="rect">
            <a:avLst/>
          </a:prstGeom>
        </p:spPr>
      </p:pic>
      <p:sp>
        <p:nvSpPr>
          <p:cNvPr id="27" name="CuadroTexto 32">
            <a:extLst>
              <a:ext uri="{FF2B5EF4-FFF2-40B4-BE49-F238E27FC236}">
                <a16:creationId xmlns:a16="http://schemas.microsoft.com/office/drawing/2014/main" id="{A4B08A49-78CC-B048-BBC3-4B963FE57484}"/>
              </a:ext>
            </a:extLst>
          </p:cNvPr>
          <p:cNvSpPr txBox="1"/>
          <p:nvPr/>
        </p:nvSpPr>
        <p:spPr>
          <a:xfrm>
            <a:off x="10152898" y="2315737"/>
            <a:ext cx="158643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1200">
                <a:latin typeface="Century Gothic" panose="020F0302020204030204"/>
                <a:ea typeface="+mn-ea"/>
                <a:cs typeface="+mn-cs"/>
              </a:rPr>
              <a:t>b</a:t>
            </a:r>
            <a:r>
              <a:rPr kumimoji="0" lang="en-GB" sz="2000" b="0" i="0" u="none" strike="noStrike" kern="1200" cap="none" spc="0" normalizeH="0" baseline="0" noProof="0" err="1">
                <a:ln>
                  <a:noFill/>
                </a:ln>
                <a:effectLst/>
                <a:uLnTx/>
                <a:uFillTx/>
                <a:latin typeface="Century Gothic" panose="020F0302020204030204"/>
                <a:ea typeface="+mn-ea"/>
                <a:cs typeface="+mn-cs"/>
              </a:rPr>
              <a:t>uys</a:t>
            </a:r>
            <a:r>
              <a:rPr kumimoji="0" lang="en-GB" sz="2000" b="0" i="0" u="none" strike="noStrike" kern="1200" cap="none" spc="0" normalizeH="0" noProof="0">
                <a:ln>
                  <a:noFill/>
                </a:ln>
                <a:effectLst/>
                <a:uLnTx/>
                <a:uFillTx/>
                <a:latin typeface="Century Gothic" panose="020F0302020204030204"/>
                <a:ea typeface="+mn-ea"/>
                <a:cs typeface="+mn-cs"/>
              </a:rPr>
              <a:t> grey t-shirts</a:t>
            </a:r>
            <a:endParaRPr kumimoji="0" lang="es-GB" sz="2000" b="0" i="0" u="none" strike="noStrike" kern="1200" cap="none" spc="0" normalizeH="0" baseline="0" noProof="0" dirty="0">
              <a:ln>
                <a:noFill/>
              </a:ln>
              <a:effectLst/>
              <a:uLnTx/>
              <a:uFillTx/>
              <a:latin typeface="Century Gothic" panose="020F0302020204030204"/>
              <a:ea typeface="+mn-ea"/>
              <a:cs typeface="+mn-cs"/>
            </a:endParaRPr>
          </a:p>
        </p:txBody>
      </p:sp>
      <p:pic>
        <p:nvPicPr>
          <p:cNvPr id="28"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49972" y="3056136"/>
            <a:ext cx="406580" cy="423521"/>
          </a:xfrm>
          <a:prstGeom prst="rect">
            <a:avLst/>
          </a:prstGeom>
        </p:spPr>
      </p:pic>
      <p:pic>
        <p:nvPicPr>
          <p:cNvPr id="29"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40349" y="3672569"/>
            <a:ext cx="406580" cy="423521"/>
          </a:xfrm>
          <a:prstGeom prst="rect">
            <a:avLst/>
          </a:prstGeom>
        </p:spPr>
      </p:pic>
      <p:pic>
        <p:nvPicPr>
          <p:cNvPr id="30"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30751" y="5609993"/>
            <a:ext cx="406580" cy="423521"/>
          </a:xfrm>
          <a:prstGeom prst="rect">
            <a:avLst/>
          </a:prstGeom>
        </p:spPr>
      </p:pic>
      <p:pic>
        <p:nvPicPr>
          <p:cNvPr id="31"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27872" y="4336351"/>
            <a:ext cx="406580" cy="423521"/>
          </a:xfrm>
          <a:prstGeom prst="rect">
            <a:avLst/>
          </a:prstGeom>
        </p:spPr>
      </p:pic>
      <p:pic>
        <p:nvPicPr>
          <p:cNvPr id="32"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40349" y="5014499"/>
            <a:ext cx="406580" cy="423521"/>
          </a:xfrm>
          <a:prstGeom prst="rect">
            <a:avLst/>
          </a:prstGeom>
        </p:spPr>
      </p:pic>
      <p:sp>
        <p:nvSpPr>
          <p:cNvPr id="34" name="Text Box 2">
            <a:extLst>
              <a:ext uri="{FF2B5EF4-FFF2-40B4-BE49-F238E27FC236}">
                <a16:creationId xmlns:a16="http://schemas.microsoft.com/office/drawing/2014/main" id="{1113C86F-2086-9647-8390-5591CB61A225}"/>
              </a:ext>
            </a:extLst>
          </p:cNvPr>
          <p:cNvSpPr txBox="1">
            <a:spLocks noChangeArrowheads="1"/>
          </p:cNvSpPr>
          <p:nvPr/>
        </p:nvSpPr>
        <p:spPr bwMode="auto">
          <a:xfrm>
            <a:off x="9942899" y="2943627"/>
            <a:ext cx="2082536" cy="725520"/>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2000" kern="1200" dirty="0">
                <a:latin typeface="Century Gothic" panose="020F0302020204030204"/>
                <a:ea typeface="Calibri" panose="020F0502020204030204" pitchFamily="34" charset="0"/>
                <a:cs typeface="Times New Roman" panose="02020603050405020304" pitchFamily="18" charset="0"/>
              </a:rPr>
              <a:t>gives a watch</a:t>
            </a: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(as a gift)</a:t>
            </a:r>
            <a:endParaRPr kumimoji="0" lang="es-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5" name="Text Box 2">
            <a:extLst>
              <a:ext uri="{FF2B5EF4-FFF2-40B4-BE49-F238E27FC236}">
                <a16:creationId xmlns:a16="http://schemas.microsoft.com/office/drawing/2014/main" id="{D7DCB699-9DE9-AA41-90D7-DC133CC618C2}"/>
              </a:ext>
            </a:extLst>
          </p:cNvPr>
          <p:cNvSpPr txBox="1">
            <a:spLocks noChangeArrowheads="1"/>
          </p:cNvSpPr>
          <p:nvPr/>
        </p:nvSpPr>
        <p:spPr bwMode="auto">
          <a:xfrm>
            <a:off x="9878541" y="3564477"/>
            <a:ext cx="2094209" cy="725520"/>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2000" kern="1200" dirty="0">
                <a:latin typeface="Century Gothic" panose="020F0302020204030204"/>
                <a:ea typeface="Calibri" panose="020F0502020204030204" pitchFamily="34" charset="0"/>
                <a:cs typeface="Times New Roman" panose="02020603050405020304" pitchFamily="18" charset="0"/>
              </a:rPr>
              <a:t>gives so many magazines</a:t>
            </a:r>
            <a:endParaRPr kumimoji="0" lang="es-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6" name="Text Box 2">
            <a:extLst>
              <a:ext uri="{FF2B5EF4-FFF2-40B4-BE49-F238E27FC236}">
                <a16:creationId xmlns:a16="http://schemas.microsoft.com/office/drawing/2014/main" id="{B7DDA86B-5EC8-5948-B7BF-6A4F52C44E40}"/>
              </a:ext>
            </a:extLst>
          </p:cNvPr>
          <p:cNvSpPr txBox="1">
            <a:spLocks noChangeArrowheads="1"/>
          </p:cNvSpPr>
          <p:nvPr/>
        </p:nvSpPr>
        <p:spPr bwMode="auto">
          <a:xfrm>
            <a:off x="9868561" y="4215554"/>
            <a:ext cx="2114167" cy="75097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2000" kern="1200">
                <a:latin typeface="Century Gothic" panose="020F0302020204030204"/>
                <a:ea typeface="Calibri" panose="020F0502020204030204" pitchFamily="34" charset="0"/>
                <a:cs typeface="Times New Roman" panose="02020603050405020304" pitchFamily="18" charset="0"/>
              </a:rPr>
              <a:t>sends letters from the bank</a:t>
            </a:r>
            <a:endParaRPr kumimoji="0" lang="es-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7" name="Text Box 2">
            <a:extLst>
              <a:ext uri="{FF2B5EF4-FFF2-40B4-BE49-F238E27FC236}">
                <a16:creationId xmlns:a16="http://schemas.microsoft.com/office/drawing/2014/main" id="{B46C66A8-A4E5-B040-BDC4-81D8ED09D859}"/>
              </a:ext>
            </a:extLst>
          </p:cNvPr>
          <p:cNvSpPr txBox="1">
            <a:spLocks noChangeArrowheads="1"/>
          </p:cNvSpPr>
          <p:nvPr/>
        </p:nvSpPr>
        <p:spPr bwMode="auto">
          <a:xfrm>
            <a:off x="9969757" y="4859018"/>
            <a:ext cx="1968171" cy="75097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2000" kern="1200">
                <a:latin typeface="Century Gothic" panose="020F0302020204030204"/>
                <a:ea typeface="Calibri" panose="020F0502020204030204" pitchFamily="34" charset="0"/>
                <a:cs typeface="Times New Roman" panose="02020603050405020304" pitchFamily="18" charset="0"/>
              </a:rPr>
              <a:t>cooks rice and chicken</a:t>
            </a:r>
            <a:endParaRPr kumimoji="0" lang="es-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8" name="Text Box 2">
            <a:extLst>
              <a:ext uri="{FF2B5EF4-FFF2-40B4-BE49-F238E27FC236}">
                <a16:creationId xmlns:a16="http://schemas.microsoft.com/office/drawing/2014/main" id="{478C5135-D2D7-B347-84E3-34DC39ADD96B}"/>
              </a:ext>
            </a:extLst>
          </p:cNvPr>
          <p:cNvSpPr txBox="1">
            <a:spLocks noChangeArrowheads="1"/>
          </p:cNvSpPr>
          <p:nvPr/>
        </p:nvSpPr>
        <p:spPr bwMode="auto">
          <a:xfrm>
            <a:off x="9867608" y="5542594"/>
            <a:ext cx="2028820" cy="75097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2000" kern="1200">
                <a:latin typeface="Century Gothic" panose="020F0302020204030204"/>
                <a:ea typeface="Calibri" panose="020F0502020204030204" pitchFamily="34" charset="0"/>
                <a:cs typeface="Times New Roman" panose="02020603050405020304" pitchFamily="18" charset="0"/>
              </a:rPr>
              <a:t>organises </a:t>
            </a:r>
            <a:r>
              <a:rPr lang="en-GB" sz="2000" kern="1200" dirty="0">
                <a:latin typeface="Century Gothic" panose="020F0302020204030204"/>
                <a:ea typeface="Calibri" panose="020F0502020204030204" pitchFamily="34" charset="0"/>
                <a:cs typeface="Times New Roman" panose="02020603050405020304" pitchFamily="18" charset="0"/>
              </a:rPr>
              <a:t>the books</a:t>
            </a:r>
            <a:endParaRPr kumimoji="0" lang="es-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9" name="Text Box 2">
            <a:extLst>
              <a:ext uri="{FF2B5EF4-FFF2-40B4-BE49-F238E27FC236}">
                <a16:creationId xmlns:a16="http://schemas.microsoft.com/office/drawing/2014/main" id="{9E0B6178-4B8C-7043-A2EB-EE63CB7A7956}"/>
              </a:ext>
            </a:extLst>
          </p:cNvPr>
          <p:cNvSpPr txBox="1">
            <a:spLocks noChangeArrowheads="1"/>
          </p:cNvSpPr>
          <p:nvPr/>
        </p:nvSpPr>
        <p:spPr bwMode="auto">
          <a:xfrm>
            <a:off x="4066883" y="2246153"/>
            <a:ext cx="1671768" cy="725520"/>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2000" kern="1200">
                <a:latin typeface="Century Gothic" panose="020F0302020204030204"/>
                <a:ea typeface="Calibri" panose="020F0502020204030204" pitchFamily="34" charset="0"/>
                <a:cs typeface="Times New Roman" panose="02020603050405020304" pitchFamily="18" charset="0"/>
              </a:rPr>
              <a:t>buys oranges</a:t>
            </a:r>
            <a:endParaRPr kumimoji="0" lang="es-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1" name="Text Box 2">
            <a:extLst>
              <a:ext uri="{FF2B5EF4-FFF2-40B4-BE49-F238E27FC236}">
                <a16:creationId xmlns:a16="http://schemas.microsoft.com/office/drawing/2014/main" id="{F61A75A8-9EBF-0541-911E-CFF464BC0240}"/>
              </a:ext>
            </a:extLst>
          </p:cNvPr>
          <p:cNvSpPr txBox="1">
            <a:spLocks noChangeArrowheads="1"/>
          </p:cNvSpPr>
          <p:nvPr/>
        </p:nvSpPr>
        <p:spPr bwMode="auto">
          <a:xfrm>
            <a:off x="3818200" y="3572510"/>
            <a:ext cx="2249639" cy="75097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2000" kern="1200">
                <a:latin typeface="Century Gothic" panose="020F0302020204030204"/>
                <a:ea typeface="Calibri" panose="020F0502020204030204" pitchFamily="34" charset="0"/>
                <a:cs typeface="Times New Roman" panose="02020603050405020304" pitchFamily="18" charset="0"/>
              </a:rPr>
              <a:t>tells (them) many things</a:t>
            </a:r>
            <a:endParaRPr kumimoji="0" lang="es-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2" name="Text Box 2">
            <a:extLst>
              <a:ext uri="{FF2B5EF4-FFF2-40B4-BE49-F238E27FC236}">
                <a16:creationId xmlns:a16="http://schemas.microsoft.com/office/drawing/2014/main" id="{029BF768-23CD-A84E-AD51-71608B342415}"/>
              </a:ext>
            </a:extLst>
          </p:cNvPr>
          <p:cNvSpPr txBox="1">
            <a:spLocks noChangeArrowheads="1"/>
          </p:cNvSpPr>
          <p:nvPr/>
        </p:nvSpPr>
        <p:spPr bwMode="auto">
          <a:xfrm>
            <a:off x="3876476" y="4192917"/>
            <a:ext cx="2028821" cy="75097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2000" kern="1200" dirty="0">
                <a:latin typeface="Century Gothic" panose="020F0302020204030204"/>
                <a:ea typeface="Calibri" panose="020F0502020204030204" pitchFamily="34" charset="0"/>
                <a:cs typeface="Times New Roman" panose="02020603050405020304" pitchFamily="18" charset="0"/>
              </a:rPr>
              <a:t>p</a:t>
            </a:r>
            <a:r>
              <a:rPr kumimoji="0" lang="en-GB" sz="2000" b="0" i="0" u="none" strike="noStrike" kern="1200" cap="none" spc="0" normalizeH="0" baseline="0" noProof="0" dirty="0" err="1">
                <a:ln>
                  <a:noFill/>
                </a:ln>
                <a:effectLst/>
                <a:uLnTx/>
                <a:uFillTx/>
                <a:latin typeface="Century Gothic" panose="020F0302020204030204"/>
                <a:ea typeface="Calibri" panose="020F0502020204030204" pitchFamily="34" charset="0"/>
                <a:cs typeface="Times New Roman" panose="02020603050405020304" pitchFamily="18" charset="0"/>
              </a:rPr>
              <a:t>repares</a:t>
            </a:r>
            <a:r>
              <a:rPr kumimoji="0" lang="en-GB" sz="2000" b="0" i="0" u="none" strike="noStrike" kern="1200" cap="none" spc="0" normalizeH="0" noProof="0" dirty="0">
                <a:ln>
                  <a:noFill/>
                </a:ln>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noProof="0">
                <a:ln>
                  <a:noFill/>
                </a:ln>
                <a:effectLst/>
                <a:uLnTx/>
                <a:uFillTx/>
                <a:latin typeface="Century Gothic" panose="020F0302020204030204"/>
                <a:ea typeface="Calibri" panose="020F0502020204030204" pitchFamily="34" charset="0"/>
                <a:cs typeface="Times New Roman" panose="02020603050405020304" pitchFamily="18" charset="0"/>
              </a:rPr>
              <a:t>the medicine</a:t>
            </a:r>
            <a:endParaRPr kumimoji="0" lang="es-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3" name="Text Box 2">
            <a:extLst>
              <a:ext uri="{FF2B5EF4-FFF2-40B4-BE49-F238E27FC236}">
                <a16:creationId xmlns:a16="http://schemas.microsoft.com/office/drawing/2014/main" id="{8E1E5C83-6704-C24E-A36F-7B18EACE4B30}"/>
              </a:ext>
            </a:extLst>
          </p:cNvPr>
          <p:cNvSpPr txBox="1">
            <a:spLocks noChangeArrowheads="1"/>
          </p:cNvSpPr>
          <p:nvPr/>
        </p:nvSpPr>
        <p:spPr bwMode="auto">
          <a:xfrm>
            <a:off x="3770302" y="4868117"/>
            <a:ext cx="2237396" cy="75097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2000" kern="1200">
                <a:latin typeface="Century Gothic" panose="020F0302020204030204"/>
                <a:ea typeface="Calibri" panose="020F0502020204030204" pitchFamily="34" charset="0"/>
                <a:cs typeface="Times New Roman" panose="02020603050405020304" pitchFamily="18" charset="0"/>
              </a:rPr>
              <a:t>lends (her) money</a:t>
            </a:r>
            <a:endParaRPr kumimoji="0" lang="es-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4" name="Text Box 2">
            <a:extLst>
              <a:ext uri="{FF2B5EF4-FFF2-40B4-BE49-F238E27FC236}">
                <a16:creationId xmlns:a16="http://schemas.microsoft.com/office/drawing/2014/main" id="{B28289DA-593D-FE43-BCAA-DF0654DF726D}"/>
              </a:ext>
            </a:extLst>
          </p:cNvPr>
          <p:cNvSpPr txBox="1">
            <a:spLocks noChangeArrowheads="1"/>
          </p:cNvSpPr>
          <p:nvPr/>
        </p:nvSpPr>
        <p:spPr bwMode="auto">
          <a:xfrm>
            <a:off x="4004831" y="5528477"/>
            <a:ext cx="1900466" cy="725520"/>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2000" kern="1200" dirty="0">
                <a:latin typeface="Century Gothic" panose="020F0302020204030204"/>
                <a:ea typeface="Calibri" panose="020F0502020204030204" pitchFamily="34" charset="0"/>
                <a:cs typeface="Times New Roman" panose="02020603050405020304" pitchFamily="18" charset="0"/>
              </a:rPr>
              <a:t>sends photos of birds</a:t>
            </a:r>
            <a:endParaRPr kumimoji="0" lang="es-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45"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17889" y="2387177"/>
            <a:ext cx="406580" cy="423521"/>
          </a:xfrm>
          <a:prstGeom prst="rect">
            <a:avLst/>
          </a:prstGeom>
        </p:spPr>
      </p:pic>
      <p:pic>
        <p:nvPicPr>
          <p:cNvPr id="46"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08475" y="3043001"/>
            <a:ext cx="406580" cy="423521"/>
          </a:xfrm>
          <a:prstGeom prst="rect">
            <a:avLst/>
          </a:prstGeom>
        </p:spPr>
      </p:pic>
      <p:pic>
        <p:nvPicPr>
          <p:cNvPr id="47"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17889" y="3701211"/>
            <a:ext cx="406580" cy="423521"/>
          </a:xfrm>
          <a:prstGeom prst="rect">
            <a:avLst/>
          </a:prstGeom>
        </p:spPr>
      </p:pic>
      <p:pic>
        <p:nvPicPr>
          <p:cNvPr id="48"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67974" y="5648174"/>
            <a:ext cx="406580" cy="423521"/>
          </a:xfrm>
          <a:prstGeom prst="rect">
            <a:avLst/>
          </a:prstGeom>
        </p:spPr>
      </p:pic>
      <p:pic>
        <p:nvPicPr>
          <p:cNvPr id="49"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08475" y="4323681"/>
            <a:ext cx="406580" cy="423521"/>
          </a:xfrm>
          <a:prstGeom prst="rect">
            <a:avLst/>
          </a:prstGeom>
        </p:spPr>
      </p:pic>
      <p:pic>
        <p:nvPicPr>
          <p:cNvPr id="50"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08475" y="5005264"/>
            <a:ext cx="406580" cy="423521"/>
          </a:xfrm>
          <a:prstGeom prst="rect">
            <a:avLst/>
          </a:prstGeom>
        </p:spPr>
      </p:pic>
      <p:sp>
        <p:nvSpPr>
          <p:cNvPr id="33" name="Text Box 2">
            <a:extLst>
              <a:ext uri="{FF2B5EF4-FFF2-40B4-BE49-F238E27FC236}">
                <a16:creationId xmlns:a16="http://schemas.microsoft.com/office/drawing/2014/main" id="{9E0B6178-4B8C-7043-A2EB-EE63CB7A7956}"/>
              </a:ext>
            </a:extLst>
          </p:cNvPr>
          <p:cNvSpPr txBox="1">
            <a:spLocks noChangeArrowheads="1"/>
          </p:cNvSpPr>
          <p:nvPr/>
        </p:nvSpPr>
        <p:spPr bwMode="auto">
          <a:xfrm>
            <a:off x="3876476" y="2909206"/>
            <a:ext cx="2234036" cy="75097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2000" kern="1200">
                <a:latin typeface="Century Gothic" panose="020F0302020204030204"/>
                <a:ea typeface="Calibri" panose="020F0502020204030204" pitchFamily="34" charset="0"/>
                <a:cs typeface="Times New Roman" panose="02020603050405020304" pitchFamily="18" charset="0"/>
              </a:rPr>
              <a:t>makes / prepares coffee</a:t>
            </a:r>
            <a:endParaRPr kumimoji="0" lang="es-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567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4" grpId="0"/>
      <p:bldP spid="35" grpId="0"/>
      <p:bldP spid="36" grpId="0"/>
      <p:bldP spid="37" grpId="0"/>
      <p:bldP spid="38" grpId="0"/>
      <p:bldP spid="39" grpId="0"/>
      <p:bldP spid="41" grpId="0"/>
      <p:bldP spid="42" grpId="0"/>
      <p:bldP spid="43" grpId="0"/>
      <p:bldP spid="44" grpId="0"/>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Table 30"/>
          <p:cNvGraphicFramePr>
            <a:graphicFrameLocks noGrp="1"/>
          </p:cNvGraphicFramePr>
          <p:nvPr>
            <p:extLst>
              <p:ext uri="{D42A27DB-BD31-4B8C-83A1-F6EECF244321}">
                <p14:modId xmlns:p14="http://schemas.microsoft.com/office/powerpoint/2010/main" val="3811144138"/>
              </p:ext>
            </p:extLst>
          </p:nvPr>
        </p:nvGraphicFramePr>
        <p:xfrm>
          <a:off x="5907482" y="1052698"/>
          <a:ext cx="5535540" cy="5417457"/>
        </p:xfrm>
        <a:graphic>
          <a:graphicData uri="http://schemas.openxmlformats.org/drawingml/2006/table">
            <a:tbl>
              <a:tblPr firstRow="1" bandRow="1">
                <a:tableStyleId>{2D5ABB26-0587-4C30-8999-92F81FD0307C}</a:tableStyleId>
              </a:tblPr>
              <a:tblGrid>
                <a:gridCol w="411437">
                  <a:extLst>
                    <a:ext uri="{9D8B030D-6E8A-4147-A177-3AD203B41FA5}">
                      <a16:colId xmlns:a16="http://schemas.microsoft.com/office/drawing/2014/main" val="3929681167"/>
                    </a:ext>
                  </a:extLst>
                </a:gridCol>
                <a:gridCol w="5124103">
                  <a:extLst>
                    <a:ext uri="{9D8B030D-6E8A-4147-A177-3AD203B41FA5}">
                      <a16:colId xmlns:a16="http://schemas.microsoft.com/office/drawing/2014/main" val="3175580144"/>
                    </a:ext>
                  </a:extLst>
                </a:gridCol>
              </a:tblGrid>
              <a:tr h="1805819">
                <a:tc>
                  <a:txBody>
                    <a:bodyPr/>
                    <a:lstStyle/>
                    <a:p>
                      <a:r>
                        <a:rPr lang="en-GB" sz="2000"/>
                        <a:t>4.</a:t>
                      </a:r>
                    </a:p>
                  </a:txBody>
                  <a:tcPr anchor="ctr"/>
                </a:tc>
                <a:tc>
                  <a:txBody>
                    <a:bodyPr/>
                    <a:lstStyle/>
                    <a:p>
                      <a:endParaRPr lang="en-GB" sz="2000" dirty="0"/>
                    </a:p>
                  </a:txBody>
                  <a:tcPr anchor="ctr"/>
                </a:tc>
                <a:extLst>
                  <a:ext uri="{0D108BD9-81ED-4DB2-BD59-A6C34878D82A}">
                    <a16:rowId xmlns:a16="http://schemas.microsoft.com/office/drawing/2014/main" val="2778143934"/>
                  </a:ext>
                </a:extLst>
              </a:tr>
              <a:tr h="1805819">
                <a:tc>
                  <a:txBody>
                    <a:bodyPr/>
                    <a:lstStyle/>
                    <a:p>
                      <a:r>
                        <a:rPr lang="en-GB" sz="2000"/>
                        <a:t>5.</a:t>
                      </a:r>
                    </a:p>
                  </a:txBody>
                  <a:tcPr anchor="ctr"/>
                </a:tc>
                <a:tc>
                  <a:txBody>
                    <a:bodyPr/>
                    <a:lstStyle/>
                    <a:p>
                      <a:endParaRPr lang="en-GB" sz="2000"/>
                    </a:p>
                  </a:txBody>
                  <a:tcPr anchor="ctr"/>
                </a:tc>
                <a:extLst>
                  <a:ext uri="{0D108BD9-81ED-4DB2-BD59-A6C34878D82A}">
                    <a16:rowId xmlns:a16="http://schemas.microsoft.com/office/drawing/2014/main" val="3742472729"/>
                  </a:ext>
                </a:extLst>
              </a:tr>
              <a:tr h="1805819">
                <a:tc>
                  <a:txBody>
                    <a:bodyPr/>
                    <a:lstStyle/>
                    <a:p>
                      <a:r>
                        <a:rPr lang="en-GB" sz="2000"/>
                        <a:t>6.</a:t>
                      </a:r>
                    </a:p>
                  </a:txBody>
                  <a:tcPr anchor="ctr"/>
                </a:tc>
                <a:tc>
                  <a:txBody>
                    <a:bodyPr/>
                    <a:lstStyle/>
                    <a:p>
                      <a:endParaRPr lang="en-GB" sz="2000" dirty="0"/>
                    </a:p>
                  </a:txBody>
                  <a:tcPr anchor="ctr"/>
                </a:tc>
                <a:extLst>
                  <a:ext uri="{0D108BD9-81ED-4DB2-BD59-A6C34878D82A}">
                    <a16:rowId xmlns:a16="http://schemas.microsoft.com/office/drawing/2014/main" val="1603330510"/>
                  </a:ext>
                </a:extLst>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1836131237"/>
              </p:ext>
            </p:extLst>
          </p:nvPr>
        </p:nvGraphicFramePr>
        <p:xfrm>
          <a:off x="89514" y="1052698"/>
          <a:ext cx="5535540" cy="5417457"/>
        </p:xfrm>
        <a:graphic>
          <a:graphicData uri="http://schemas.openxmlformats.org/drawingml/2006/table">
            <a:tbl>
              <a:tblPr firstRow="1" bandRow="1">
                <a:tableStyleId>{2D5ABB26-0587-4C30-8999-92F81FD0307C}</a:tableStyleId>
              </a:tblPr>
              <a:tblGrid>
                <a:gridCol w="411437">
                  <a:extLst>
                    <a:ext uri="{9D8B030D-6E8A-4147-A177-3AD203B41FA5}">
                      <a16:colId xmlns:a16="http://schemas.microsoft.com/office/drawing/2014/main" val="3929681167"/>
                    </a:ext>
                  </a:extLst>
                </a:gridCol>
                <a:gridCol w="5124103">
                  <a:extLst>
                    <a:ext uri="{9D8B030D-6E8A-4147-A177-3AD203B41FA5}">
                      <a16:colId xmlns:a16="http://schemas.microsoft.com/office/drawing/2014/main" val="3175580144"/>
                    </a:ext>
                  </a:extLst>
                </a:gridCol>
              </a:tblGrid>
              <a:tr h="1805819">
                <a:tc>
                  <a:txBody>
                    <a:bodyPr/>
                    <a:lstStyle/>
                    <a:p>
                      <a:r>
                        <a:rPr lang="en-GB" sz="2000"/>
                        <a:t>1.</a:t>
                      </a:r>
                    </a:p>
                  </a:txBody>
                  <a:tcPr anchor="ctr"/>
                </a:tc>
                <a:tc>
                  <a:txBody>
                    <a:bodyPr/>
                    <a:lstStyle/>
                    <a:p>
                      <a:endParaRPr lang="en-GB" sz="2000"/>
                    </a:p>
                  </a:txBody>
                  <a:tcPr anchor="ctr"/>
                </a:tc>
                <a:extLst>
                  <a:ext uri="{0D108BD9-81ED-4DB2-BD59-A6C34878D82A}">
                    <a16:rowId xmlns:a16="http://schemas.microsoft.com/office/drawing/2014/main" val="2778143934"/>
                  </a:ext>
                </a:extLst>
              </a:tr>
              <a:tr h="1805819">
                <a:tc>
                  <a:txBody>
                    <a:bodyPr/>
                    <a:lstStyle/>
                    <a:p>
                      <a:r>
                        <a:rPr lang="en-GB" sz="2000"/>
                        <a:t>2.</a:t>
                      </a:r>
                    </a:p>
                  </a:txBody>
                  <a:tcPr anchor="ctr"/>
                </a:tc>
                <a:tc>
                  <a:txBody>
                    <a:bodyPr/>
                    <a:lstStyle/>
                    <a:p>
                      <a:endParaRPr lang="en-GB" sz="2000" dirty="0"/>
                    </a:p>
                  </a:txBody>
                  <a:tcPr anchor="ctr"/>
                </a:tc>
                <a:extLst>
                  <a:ext uri="{0D108BD9-81ED-4DB2-BD59-A6C34878D82A}">
                    <a16:rowId xmlns:a16="http://schemas.microsoft.com/office/drawing/2014/main" val="3742472729"/>
                  </a:ext>
                </a:extLst>
              </a:tr>
              <a:tr h="1805819">
                <a:tc>
                  <a:txBody>
                    <a:bodyPr/>
                    <a:lstStyle/>
                    <a:p>
                      <a:r>
                        <a:rPr lang="en-GB" sz="2000"/>
                        <a:t>3.</a:t>
                      </a:r>
                    </a:p>
                  </a:txBody>
                  <a:tcPr anchor="ctr"/>
                </a:tc>
                <a:tc>
                  <a:txBody>
                    <a:bodyPr/>
                    <a:lstStyle/>
                    <a:p>
                      <a:endParaRPr lang="en-GB" sz="2000" dirty="0"/>
                    </a:p>
                  </a:txBody>
                  <a:tcPr anchor="ctr"/>
                </a:tc>
                <a:extLst>
                  <a:ext uri="{0D108BD9-81ED-4DB2-BD59-A6C34878D82A}">
                    <a16:rowId xmlns:a16="http://schemas.microsoft.com/office/drawing/2014/main" val="1603330510"/>
                  </a:ext>
                </a:extLst>
              </a:tr>
            </a:tbl>
          </a:graphicData>
        </a:graphic>
      </p:graphicFrame>
      <p:sp>
        <p:nvSpPr>
          <p:cNvPr id="2" name="Title 1"/>
          <p:cNvSpPr>
            <a:spLocks noGrp="1"/>
          </p:cNvSpPr>
          <p:nvPr>
            <p:ph type="title"/>
          </p:nvPr>
        </p:nvSpPr>
        <p:spPr>
          <a:xfrm>
            <a:off x="0" y="213557"/>
            <a:ext cx="3909848" cy="647577"/>
          </a:xfrm>
        </p:spPr>
        <p:txBody>
          <a:bodyPr>
            <a:noAutofit/>
          </a:bodyPr>
          <a:lstStyle/>
          <a:p>
            <a:r>
              <a:rPr lang="en-GB" sz="2400" dirty="0"/>
              <a:t>Daniel y los </a:t>
            </a:r>
            <a:r>
              <a:rPr lang="en-GB" sz="2400" dirty="0" err="1"/>
              <a:t>abuelos</a:t>
            </a:r>
            <a:endParaRPr lang="en-GB" sz="2400" dirty="0"/>
          </a:p>
        </p:txBody>
      </p:sp>
      <p:sp>
        <p:nvSpPr>
          <p:cNvPr id="13" name="Rounded Rectangle 11">
            <a:extLst>
              <a:ext uri="{FF2B5EF4-FFF2-40B4-BE49-F238E27FC236}">
                <a16:creationId xmlns:a16="http://schemas.microsoft.com/office/drawing/2014/main" id="{A316DD52-7894-4A75-969C-CA0645DA2978}"/>
              </a:ext>
            </a:extLst>
          </p:cNvPr>
          <p:cNvSpPr/>
          <p:nvPr/>
        </p:nvSpPr>
        <p:spPr>
          <a:xfrm>
            <a:off x="10460182" y="258166"/>
            <a:ext cx="1467961"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TextBox 23"/>
          <p:cNvSpPr txBox="1"/>
          <p:nvPr/>
        </p:nvSpPr>
        <p:spPr>
          <a:xfrm>
            <a:off x="2379023" y="1441240"/>
            <a:ext cx="257783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kern="1200" dirty="0">
                <a:latin typeface="Century Gothic" panose="020F0302020204030204"/>
                <a:ea typeface="+mn-ea"/>
                <a:cs typeface="+mn-cs"/>
              </a:rPr>
              <a:t>H</a:t>
            </a:r>
            <a:r>
              <a:rPr kumimoji="0" lang="en-GB" sz="2200" b="0" i="0" u="none" strike="noStrike" kern="1200" cap="none" spc="0" normalizeH="0" baseline="0" noProof="0" dirty="0">
                <a:ln>
                  <a:noFill/>
                </a:ln>
                <a:effectLst/>
                <a:uLnTx/>
                <a:uFillTx/>
                <a:latin typeface="Century Gothic" panose="020F0302020204030204"/>
                <a:ea typeface="+mn-ea"/>
                <a:cs typeface="+mn-cs"/>
              </a:rPr>
              <a:t>e sends </a:t>
            </a:r>
            <a:r>
              <a:rPr kumimoji="0" lang="en-GB" sz="2200" b="1" i="0" u="none" strike="noStrike" kern="1200" cap="none" spc="0" normalizeH="0" baseline="0" noProof="0" dirty="0">
                <a:ln>
                  <a:noFill/>
                </a:ln>
                <a:effectLst/>
                <a:uLnTx/>
                <a:uFillTx/>
                <a:latin typeface="Century Gothic" panose="020F0302020204030204"/>
                <a:ea typeface="+mn-ea"/>
                <a:cs typeface="+mn-cs"/>
              </a:rPr>
              <a:t>him</a:t>
            </a:r>
            <a:r>
              <a:rPr kumimoji="0" lang="en-GB" sz="2200" b="0" i="0" u="none" strike="noStrike" kern="1200" cap="none" spc="0" normalizeH="0" baseline="0" noProof="0" dirty="0">
                <a:ln>
                  <a:noFill/>
                </a:ln>
                <a:effectLst/>
                <a:uLnTx/>
                <a:uFillTx/>
                <a:latin typeface="Century Gothic" panose="020F0302020204030204"/>
                <a:ea typeface="+mn-ea"/>
                <a:cs typeface="+mn-cs"/>
              </a:rPr>
              <a:t> letters.</a:t>
            </a:r>
          </a:p>
        </p:txBody>
      </p:sp>
      <p:sp>
        <p:nvSpPr>
          <p:cNvPr id="3" name="TextBox 2"/>
          <p:cNvSpPr txBox="1"/>
          <p:nvPr/>
        </p:nvSpPr>
        <p:spPr>
          <a:xfrm>
            <a:off x="568480" y="2346419"/>
            <a:ext cx="4973200" cy="400110"/>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Le </a:t>
            </a:r>
            <a:r>
              <a:rPr kumimoji="0" lang="en-GB" sz="2000" b="1" i="0" u="none" strike="noStrike" kern="1200" cap="none" spc="0" normalizeH="0" baseline="0" noProof="0" dirty="0" err="1">
                <a:ln>
                  <a:noFill/>
                </a:ln>
                <a:effectLst/>
                <a:uLnTx/>
                <a:uFillTx/>
                <a:latin typeface="Century Gothic" panose="020F0302020204030204"/>
                <a:ea typeface="+mn-ea"/>
                <a:cs typeface="+mn-cs"/>
              </a:rPr>
              <a:t>envía</a:t>
            </a:r>
            <a:r>
              <a:rPr kumimoji="0" lang="en-GB" sz="2000" b="1" i="0" u="none" strike="noStrike" kern="1200" cap="none" spc="0" normalizeH="0" baseline="0" noProof="0" dirty="0">
                <a:ln>
                  <a:noFill/>
                </a:ln>
                <a:effectLst/>
                <a:uLnTx/>
                <a:uFillTx/>
                <a:latin typeface="Century Gothic" panose="020F0302020204030204"/>
                <a:ea typeface="+mn-ea"/>
                <a:cs typeface="+mn-cs"/>
              </a:rPr>
              <a:t> / </a:t>
            </a:r>
            <a:r>
              <a:rPr kumimoji="0" lang="en-GB" sz="2000" b="1" i="0" u="none" strike="noStrike" kern="1200" cap="none" spc="0" normalizeH="0" baseline="0" noProof="0" dirty="0" err="1">
                <a:ln>
                  <a:noFill/>
                </a:ln>
                <a:effectLst/>
                <a:uLnTx/>
                <a:uFillTx/>
                <a:latin typeface="Century Gothic" panose="020F0302020204030204"/>
                <a:ea typeface="+mn-ea"/>
                <a:cs typeface="+mn-cs"/>
              </a:rPr>
              <a:t>manda</a:t>
            </a:r>
            <a:r>
              <a:rPr kumimoji="0" lang="en-GB" sz="2000" b="1" i="0" u="none" strike="noStrike" kern="1200" cap="none" spc="0" normalizeH="0" baseline="0" noProof="0" dirty="0">
                <a:ln>
                  <a:noFill/>
                </a:ln>
                <a:effectLst/>
                <a:uLnTx/>
                <a:uFillTx/>
                <a:latin typeface="Century Gothic" panose="020F0302020204030204"/>
                <a:ea typeface="+mn-ea"/>
                <a:cs typeface="+mn-cs"/>
              </a:rPr>
              <a:t> cartas.</a:t>
            </a:r>
          </a:p>
        </p:txBody>
      </p:sp>
      <p:sp>
        <p:nvSpPr>
          <p:cNvPr id="27" name="TextBox 26">
            <a:extLst>
              <a:ext uri="{FF2B5EF4-FFF2-40B4-BE49-F238E27FC236}">
                <a16:creationId xmlns:a16="http://schemas.microsoft.com/office/drawing/2014/main" id="{1AAA2162-0471-5845-8962-AB74E522CA6C}"/>
              </a:ext>
            </a:extLst>
          </p:cNvPr>
          <p:cNvSpPr txBox="1"/>
          <p:nvPr/>
        </p:nvSpPr>
        <p:spPr>
          <a:xfrm>
            <a:off x="2385271" y="3125629"/>
            <a:ext cx="284803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kern="1200" dirty="0">
                <a:latin typeface="Century Gothic" panose="020F0302020204030204"/>
                <a:ea typeface="+mn-ea"/>
                <a:cs typeface="+mn-cs"/>
              </a:rPr>
              <a:t>H</a:t>
            </a:r>
            <a:r>
              <a:rPr kumimoji="0" lang="en-GB" sz="2200" b="0" i="0" u="none" strike="noStrike" kern="1200" cap="none" spc="0" normalizeH="0" baseline="0" noProof="0" dirty="0">
                <a:ln>
                  <a:noFill/>
                </a:ln>
                <a:effectLst/>
                <a:uLnTx/>
                <a:uFillTx/>
                <a:latin typeface="Century Gothic" panose="020F0302020204030204"/>
                <a:ea typeface="+mn-ea"/>
                <a:cs typeface="+mn-cs"/>
              </a:rPr>
              <a:t>e </a:t>
            </a:r>
            <a:r>
              <a:rPr kumimoji="0" lang="en-GB" sz="2200" b="0" i="0" u="none" strike="noStrike" kern="1200" cap="none" spc="0" normalizeH="0" baseline="0" noProof="0">
                <a:ln>
                  <a:noFill/>
                </a:ln>
                <a:effectLst/>
                <a:uLnTx/>
                <a:uFillTx/>
                <a:latin typeface="Century Gothic" panose="020F0302020204030204"/>
                <a:ea typeface="+mn-ea"/>
                <a:cs typeface="+mn-cs"/>
              </a:rPr>
              <a:t>buys </a:t>
            </a:r>
            <a:r>
              <a:rPr kumimoji="0" lang="en-GB" sz="2200" b="1" i="0" u="none" strike="noStrike" kern="1200" cap="none" spc="0" normalizeH="0" baseline="0" noProof="0">
                <a:ln>
                  <a:noFill/>
                </a:ln>
                <a:effectLst/>
                <a:uLnTx/>
                <a:uFillTx/>
                <a:latin typeface="Century Gothic" panose="020F0302020204030204"/>
                <a:ea typeface="+mn-ea"/>
                <a:cs typeface="+mn-cs"/>
              </a:rPr>
              <a:t>them </a:t>
            </a:r>
            <a:r>
              <a:rPr kumimoji="0" lang="en-GB" sz="2200" i="0" u="none" strike="noStrike" kern="1200" cap="none" spc="0" normalizeH="0" baseline="0" noProof="0">
                <a:ln>
                  <a:noFill/>
                </a:ln>
                <a:effectLst/>
                <a:uLnTx/>
                <a:uFillTx/>
                <a:latin typeface="Century Gothic" panose="020F0302020204030204"/>
                <a:ea typeface="+mn-ea"/>
                <a:cs typeface="+mn-cs"/>
              </a:rPr>
              <a:t>so many </a:t>
            </a:r>
            <a:r>
              <a:rPr kumimoji="0" lang="en-GB" sz="2200" b="0" i="0" u="none" strike="noStrike" kern="1200" cap="none" spc="0" normalizeH="0" baseline="0" noProof="0">
                <a:ln>
                  <a:noFill/>
                </a:ln>
                <a:effectLst/>
                <a:uLnTx/>
                <a:uFillTx/>
                <a:latin typeface="Century Gothic" panose="020F0302020204030204"/>
                <a:ea typeface="+mn-ea"/>
                <a:cs typeface="+mn-cs"/>
              </a:rPr>
              <a:t>flowers!</a:t>
            </a:r>
            <a:endParaRPr kumimoji="0" lang="en-GB" sz="2200" b="0" i="0" u="none" strike="noStrike" kern="1200" cap="none" spc="0" normalizeH="0" baseline="0" noProof="0" dirty="0">
              <a:ln>
                <a:noFill/>
              </a:ln>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E9C9E1BE-3D36-D649-951C-ADE9E45FB253}"/>
              </a:ext>
            </a:extLst>
          </p:cNvPr>
          <p:cNvSpPr txBox="1"/>
          <p:nvPr/>
        </p:nvSpPr>
        <p:spPr>
          <a:xfrm>
            <a:off x="598800" y="4101314"/>
            <a:ext cx="4973200" cy="400110"/>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effectLst/>
                <a:uLnTx/>
                <a:uFillTx/>
                <a:latin typeface="Century Gothic" panose="020F0302020204030204"/>
                <a:ea typeface="+mn-ea"/>
                <a:cs typeface="+mn-cs"/>
              </a:rPr>
              <a:t>¡Les </a:t>
            </a:r>
            <a:r>
              <a:rPr kumimoji="0" lang="en-GB" sz="2000" b="1" i="0" u="none" strike="noStrike" kern="1200" cap="none" spc="0" normalizeH="0" baseline="0" noProof="0" err="1">
                <a:ln>
                  <a:noFill/>
                </a:ln>
                <a:effectLst/>
                <a:uLnTx/>
                <a:uFillTx/>
                <a:latin typeface="Century Gothic" panose="020F0302020204030204"/>
                <a:ea typeface="+mn-ea"/>
                <a:cs typeface="+mn-cs"/>
              </a:rPr>
              <a:t>compra</a:t>
            </a:r>
            <a:r>
              <a:rPr kumimoji="0" lang="en-GB" sz="2000" b="1" i="0" u="none" strike="noStrike" kern="1200" cap="none" spc="0" normalizeH="0" baseline="0" noProof="0">
                <a:ln>
                  <a:noFill/>
                </a:ln>
                <a:effectLst/>
                <a:uLnTx/>
                <a:uFillTx/>
                <a:latin typeface="Century Gothic" panose="020F0302020204030204"/>
                <a:ea typeface="+mn-ea"/>
                <a:cs typeface="+mn-cs"/>
              </a:rPr>
              <a:t> tantas flores!</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50C1CC10-9163-024D-8E24-DCA563F25B3E}"/>
              </a:ext>
            </a:extLst>
          </p:cNvPr>
          <p:cNvSpPr txBox="1"/>
          <p:nvPr/>
        </p:nvSpPr>
        <p:spPr>
          <a:xfrm>
            <a:off x="2385271" y="4838360"/>
            <a:ext cx="327490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Century Gothic" panose="020F0302020204030204"/>
                <a:ea typeface="+mn-ea"/>
                <a:cs typeface="+mn-cs"/>
              </a:rPr>
              <a:t>He brings </a:t>
            </a:r>
            <a:r>
              <a:rPr lang="en-GB" sz="2200" b="1" kern="1200" dirty="0">
                <a:latin typeface="Century Gothic" panose="020F0302020204030204"/>
                <a:ea typeface="+mn-ea"/>
                <a:cs typeface="+mn-cs"/>
              </a:rPr>
              <a:t>him</a:t>
            </a:r>
            <a:r>
              <a:rPr lang="en-GB" sz="2200" kern="1200" dirty="0">
                <a:latin typeface="Century Gothic" panose="020F0302020204030204"/>
                <a:ea typeface="+mn-ea"/>
                <a:cs typeface="+mn-cs"/>
              </a:rPr>
              <a:t> </a:t>
            </a:r>
            <a:r>
              <a:rPr lang="en-GB" sz="2200" kern="1200">
                <a:latin typeface="Century Gothic" panose="020F0302020204030204"/>
                <a:ea typeface="+mn-ea"/>
                <a:cs typeface="+mn-cs"/>
              </a:rPr>
              <a:t>the newspaper every day.</a:t>
            </a:r>
            <a:endParaRPr kumimoji="0" lang="en-GB" sz="2200" b="0" i="0" u="none" strike="noStrike" kern="1200" cap="none" spc="0" normalizeH="0" baseline="0" noProof="0" dirty="0">
              <a:ln>
                <a:noFill/>
              </a:ln>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5921BEDF-CE71-9040-A7AD-DCB71ED2079D}"/>
              </a:ext>
            </a:extLst>
          </p:cNvPr>
          <p:cNvSpPr txBox="1"/>
          <p:nvPr/>
        </p:nvSpPr>
        <p:spPr>
          <a:xfrm>
            <a:off x="568480" y="5915850"/>
            <a:ext cx="4973200" cy="400110"/>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a:latin typeface="Century Gothic" panose="020F0302020204030204"/>
                <a:ea typeface="+mn-ea"/>
                <a:cs typeface="+mn-cs"/>
              </a:rPr>
              <a:t>Le </a:t>
            </a:r>
            <a:r>
              <a:rPr lang="en-GB" sz="2000" b="1" kern="1200" dirty="0" err="1">
                <a:latin typeface="Century Gothic" panose="020F0302020204030204"/>
                <a:ea typeface="+mn-ea"/>
                <a:cs typeface="+mn-cs"/>
              </a:rPr>
              <a:t>trae</a:t>
            </a:r>
            <a:r>
              <a:rPr lang="en-GB" sz="2000" b="1" kern="1200" dirty="0">
                <a:latin typeface="Century Gothic" panose="020F0302020204030204"/>
                <a:ea typeface="+mn-ea"/>
                <a:cs typeface="+mn-cs"/>
              </a:rPr>
              <a:t> </a:t>
            </a:r>
            <a:r>
              <a:rPr lang="en-GB" sz="2000" b="1" kern="1200">
                <a:latin typeface="Century Gothic" panose="020F0302020204030204"/>
                <a:ea typeface="+mn-ea"/>
                <a:cs typeface="+mn-cs"/>
              </a:rPr>
              <a:t>el periódico todos los días.</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4B180351-D3A0-C84E-A6AD-1BB63630EC0A}"/>
              </a:ext>
            </a:extLst>
          </p:cNvPr>
          <p:cNvSpPr txBox="1"/>
          <p:nvPr/>
        </p:nvSpPr>
        <p:spPr>
          <a:xfrm>
            <a:off x="7765549" y="1394275"/>
            <a:ext cx="3814984" cy="1107996"/>
          </a:xfrm>
          <a:prstGeom prst="rect">
            <a:avLst/>
          </a:prstGeom>
          <a:noFill/>
        </p:spPr>
        <p:txBody>
          <a:bodyPr wrap="square" rtlCol="0">
            <a:spAutoFit/>
          </a:bodyPr>
          <a:lstStyle/>
          <a:p>
            <a:pPr>
              <a:buClrTx/>
            </a:pPr>
            <a:r>
              <a:rPr lang="en-GB" sz="2200" kern="1200" dirty="0">
                <a:latin typeface="Century Gothic" panose="020F0302020204030204"/>
              </a:rPr>
              <a:t>He </a:t>
            </a:r>
            <a:r>
              <a:rPr lang="en-GB" sz="2200" kern="1200">
                <a:latin typeface="Century Gothic" panose="020F0302020204030204"/>
              </a:rPr>
              <a:t>cooks </a:t>
            </a:r>
            <a:r>
              <a:rPr lang="en-GB" sz="2200" b="1" kern="1200">
                <a:latin typeface="Century Gothic" panose="020F0302020204030204"/>
              </a:rPr>
              <a:t>them</a:t>
            </a:r>
            <a:r>
              <a:rPr lang="en-GB" sz="2200" kern="1200">
                <a:latin typeface="Century Gothic" panose="020F0302020204030204"/>
              </a:rPr>
              <a:t> something every Sunday.</a:t>
            </a:r>
            <a:endParaRPr lang="en-GB" sz="2200" kern="1200" dirty="0">
              <a:latin typeface="Century Gothic" panose="020F0302020204030204"/>
            </a:endParaRPr>
          </a:p>
          <a:p>
            <a:pPr lvl="0">
              <a:buClrTx/>
            </a:pPr>
            <a:endParaRPr kumimoji="0" lang="en-GB" sz="2200" b="0" i="0" u="none" strike="noStrike" kern="1200" cap="none" spc="0" normalizeH="0" baseline="0" noProof="0" dirty="0">
              <a:ln>
                <a:noFill/>
              </a:ln>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621E1DC1-24A1-E44D-B896-CB68D61B1270}"/>
              </a:ext>
            </a:extLst>
          </p:cNvPr>
          <p:cNvSpPr txBox="1"/>
          <p:nvPr/>
        </p:nvSpPr>
        <p:spPr>
          <a:xfrm>
            <a:off x="6394821" y="2360282"/>
            <a:ext cx="4973200" cy="400110"/>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Les </a:t>
            </a:r>
            <a:r>
              <a:rPr kumimoji="0" lang="en-GB" sz="2000" b="1" i="0" u="none" strike="noStrike" kern="1200" cap="none" spc="0" normalizeH="0" baseline="0" noProof="0" dirty="0" err="1">
                <a:ln>
                  <a:noFill/>
                </a:ln>
                <a:effectLst/>
                <a:uLnTx/>
                <a:uFillTx/>
                <a:latin typeface="Century Gothic" panose="020F0302020204030204"/>
                <a:ea typeface="+mn-ea"/>
                <a:cs typeface="+mn-cs"/>
              </a:rPr>
              <a:t>cocina</a:t>
            </a:r>
            <a:r>
              <a:rPr kumimoji="0" lang="en-GB" sz="2000" b="1" i="0" u="none" strike="noStrike" kern="1200" cap="none" spc="0" normalizeH="0" baseline="0" noProof="0" dirty="0">
                <a:ln>
                  <a:noFill/>
                </a:ln>
                <a:effectLst/>
                <a:uLnTx/>
                <a:uFillTx/>
                <a:latin typeface="Century Gothic" panose="020F0302020204030204"/>
                <a:ea typeface="+mn-ea"/>
                <a:cs typeface="+mn-cs"/>
              </a:rPr>
              <a:t> </a:t>
            </a:r>
            <a:r>
              <a:rPr kumimoji="0" lang="en-GB" sz="2000" b="1" i="0" u="none" strike="noStrike" kern="1200" cap="none" spc="0" normalizeH="0" baseline="0" noProof="0" dirty="0" err="1">
                <a:ln>
                  <a:noFill/>
                </a:ln>
                <a:effectLst/>
                <a:uLnTx/>
                <a:uFillTx/>
                <a:latin typeface="Century Gothic" panose="020F0302020204030204"/>
                <a:ea typeface="+mn-ea"/>
                <a:cs typeface="+mn-cs"/>
              </a:rPr>
              <a:t>algo</a:t>
            </a:r>
            <a:r>
              <a:rPr kumimoji="0" lang="en-GB" sz="2000" b="1" i="0" u="none" strike="noStrike" kern="1200" cap="none" spc="0" normalizeH="0" baseline="0" noProof="0" dirty="0">
                <a:ln>
                  <a:noFill/>
                </a:ln>
                <a:effectLst/>
                <a:uLnTx/>
                <a:uFillTx/>
                <a:latin typeface="Century Gothic" panose="020F0302020204030204"/>
                <a:ea typeface="+mn-ea"/>
                <a:cs typeface="+mn-cs"/>
              </a:rPr>
              <a:t> </a:t>
            </a:r>
            <a:r>
              <a:rPr kumimoji="0" lang="en-GB" sz="2000" b="1" i="0" u="none" strike="noStrike" kern="1200" cap="none" spc="0" normalizeH="0" baseline="0" noProof="0" dirty="0" err="1">
                <a:ln>
                  <a:noFill/>
                </a:ln>
                <a:effectLst/>
                <a:uLnTx/>
                <a:uFillTx/>
                <a:latin typeface="Century Gothic" panose="020F0302020204030204"/>
                <a:ea typeface="+mn-ea"/>
                <a:cs typeface="+mn-cs"/>
              </a:rPr>
              <a:t>cada</a:t>
            </a:r>
            <a:r>
              <a:rPr kumimoji="0" lang="en-GB" sz="2000" b="1" i="0" u="none" strike="noStrike" kern="1200" cap="none" spc="0" normalizeH="0" baseline="0" noProof="0" dirty="0">
                <a:ln>
                  <a:noFill/>
                </a:ln>
                <a:effectLst/>
                <a:uLnTx/>
                <a:uFillTx/>
                <a:latin typeface="Century Gothic" panose="020F0302020204030204"/>
                <a:ea typeface="+mn-ea"/>
                <a:cs typeface="+mn-cs"/>
              </a:rPr>
              <a:t> </a:t>
            </a:r>
            <a:r>
              <a:rPr kumimoji="0" lang="en-GB" sz="2000" b="1" i="0" u="none" strike="noStrike" kern="1200" cap="none" spc="0" normalizeH="0" baseline="0" noProof="0" dirty="0" err="1">
                <a:ln>
                  <a:noFill/>
                </a:ln>
                <a:effectLst/>
                <a:uLnTx/>
                <a:uFillTx/>
                <a:latin typeface="Century Gothic" panose="020F0302020204030204"/>
                <a:ea typeface="+mn-ea"/>
                <a:cs typeface="+mn-cs"/>
              </a:rPr>
              <a:t>domingo</a:t>
            </a:r>
            <a:r>
              <a:rPr kumimoji="0" lang="en-GB" sz="2000" b="1" i="0" u="none" strike="noStrike" kern="1200" cap="none" spc="0" normalizeH="0" baseline="0" noProof="0" dirty="0">
                <a:ln>
                  <a:noFill/>
                </a:ln>
                <a:effectLst/>
                <a:uLnTx/>
                <a:uFillTx/>
                <a:latin typeface="Century Gothic" panose="020F0302020204030204"/>
                <a:ea typeface="+mn-ea"/>
                <a:cs typeface="+mn-cs"/>
              </a:rPr>
              <a:t>.</a:t>
            </a:r>
          </a:p>
        </p:txBody>
      </p:sp>
      <p:sp>
        <p:nvSpPr>
          <p:cNvPr id="36" name="TextBox 35">
            <a:extLst>
              <a:ext uri="{FF2B5EF4-FFF2-40B4-BE49-F238E27FC236}">
                <a16:creationId xmlns:a16="http://schemas.microsoft.com/office/drawing/2014/main" id="{83AB1430-CCEF-6F4F-81A0-C1DC784C26B9}"/>
              </a:ext>
            </a:extLst>
          </p:cNvPr>
          <p:cNvSpPr txBox="1"/>
          <p:nvPr/>
        </p:nvSpPr>
        <p:spPr>
          <a:xfrm>
            <a:off x="7823344" y="3093837"/>
            <a:ext cx="4368656" cy="1107996"/>
          </a:xfrm>
          <a:prstGeom prst="rect">
            <a:avLst/>
          </a:prstGeom>
          <a:noFill/>
        </p:spPr>
        <p:txBody>
          <a:bodyPr wrap="square" rtlCol="0">
            <a:spAutoFit/>
          </a:bodyPr>
          <a:lstStyle/>
          <a:p>
            <a:pPr>
              <a:buClrTx/>
            </a:pPr>
            <a:r>
              <a:rPr lang="en-GB" sz="2200" kern="1200">
                <a:latin typeface="Century Gothic" panose="020F0302020204030204"/>
              </a:rPr>
              <a:t>He offers </a:t>
            </a:r>
            <a:r>
              <a:rPr lang="en-GB" sz="2200" b="1" kern="1200" dirty="0">
                <a:latin typeface="Century Gothic" panose="020F0302020204030204"/>
              </a:rPr>
              <a:t>them</a:t>
            </a:r>
            <a:r>
              <a:rPr lang="en-GB" sz="2200" kern="1200" dirty="0">
                <a:latin typeface="Century Gothic" panose="020F0302020204030204"/>
              </a:rPr>
              <a:t> help </a:t>
            </a:r>
            <a:r>
              <a:rPr lang="en-GB" sz="2200" kern="1200">
                <a:latin typeface="Century Gothic" panose="020F0302020204030204"/>
              </a:rPr>
              <a:t>in winter because they can’t go out.</a:t>
            </a:r>
            <a:endParaRPr lang="en-GB" sz="2200" kern="1200" dirty="0">
              <a:latin typeface="Century Gothic" panose="020F0302020204030204"/>
            </a:endParaRPr>
          </a:p>
          <a:p>
            <a:pPr lvl="0">
              <a:buClrTx/>
            </a:pPr>
            <a:endParaRPr kumimoji="0" lang="en-GB" sz="2200" b="0" i="0" u="none" strike="noStrike" kern="1200" cap="none" spc="0" normalizeH="0" baseline="0" noProof="0" dirty="0">
              <a:ln>
                <a:noFill/>
              </a:ln>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2CAB306A-73CD-3B40-BC11-C25B55793EED}"/>
              </a:ext>
            </a:extLst>
          </p:cNvPr>
          <p:cNvSpPr txBox="1"/>
          <p:nvPr/>
        </p:nvSpPr>
        <p:spPr>
          <a:xfrm>
            <a:off x="6394821" y="4097173"/>
            <a:ext cx="4973200" cy="707886"/>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Les </a:t>
            </a:r>
            <a:r>
              <a:rPr kumimoji="0" lang="en-GB" sz="2000" b="1" i="0" u="none" strike="noStrike" kern="1200" cap="none" spc="0" normalizeH="0" baseline="0" noProof="0" dirty="0" err="1">
                <a:ln>
                  <a:noFill/>
                </a:ln>
                <a:effectLst/>
                <a:uLnTx/>
                <a:uFillTx/>
                <a:latin typeface="Century Gothic" panose="020F0302020204030204"/>
                <a:ea typeface="+mn-ea"/>
                <a:cs typeface="+mn-cs"/>
              </a:rPr>
              <a:t>ofrece</a:t>
            </a:r>
            <a:r>
              <a:rPr kumimoji="0" lang="en-GB" sz="2000" b="1" i="0" u="none" strike="noStrike" kern="1200" cap="none" spc="0" normalizeH="0" baseline="0" noProof="0" dirty="0">
                <a:ln>
                  <a:noFill/>
                </a:ln>
                <a:effectLst/>
                <a:uLnTx/>
                <a:uFillTx/>
                <a:latin typeface="Century Gothic" panose="020F0302020204030204"/>
                <a:ea typeface="+mn-ea"/>
                <a:cs typeface="+mn-cs"/>
              </a:rPr>
              <a:t> </a:t>
            </a:r>
            <a:r>
              <a:rPr kumimoji="0" lang="en-GB" sz="2000" b="1" i="0" u="none" strike="noStrike" kern="1200" cap="none" spc="0" normalizeH="0" baseline="0" noProof="0" dirty="0" err="1">
                <a:ln>
                  <a:noFill/>
                </a:ln>
                <a:effectLst/>
                <a:uLnTx/>
                <a:uFillTx/>
                <a:latin typeface="Century Gothic" panose="020F0302020204030204"/>
                <a:ea typeface="+mn-ea"/>
                <a:cs typeface="+mn-cs"/>
              </a:rPr>
              <a:t>ayuda</a:t>
            </a:r>
            <a:r>
              <a:rPr kumimoji="0" lang="en-GB" sz="2000" b="1" i="0" u="none" strike="noStrike" kern="1200" cap="none" spc="0" normalizeH="0" baseline="0" noProof="0" dirty="0">
                <a:ln>
                  <a:noFill/>
                </a:ln>
                <a:effectLst/>
                <a:uLnTx/>
                <a:uFillTx/>
                <a:latin typeface="Century Gothic" panose="020F0302020204030204"/>
                <a:ea typeface="+mn-ea"/>
                <a:cs typeface="+mn-cs"/>
              </a:rPr>
              <a:t> </a:t>
            </a:r>
            <a:r>
              <a:rPr kumimoji="0" lang="en-GB" sz="2000" b="1" i="0" u="none" strike="noStrike" kern="1200" cap="none" spc="0" normalizeH="0" baseline="0" noProof="0" dirty="0" err="1">
                <a:ln>
                  <a:noFill/>
                </a:ln>
                <a:effectLst/>
                <a:uLnTx/>
                <a:uFillTx/>
                <a:latin typeface="Century Gothic" panose="020F0302020204030204"/>
                <a:ea typeface="+mn-ea"/>
                <a:cs typeface="+mn-cs"/>
              </a:rPr>
              <a:t>en</a:t>
            </a:r>
            <a:r>
              <a:rPr kumimoji="0" lang="en-GB" sz="2000" b="1" i="0" u="none" strike="noStrike" kern="1200" cap="none" spc="0" normalizeH="0" baseline="0" noProof="0" dirty="0">
                <a:ln>
                  <a:noFill/>
                </a:ln>
                <a:effectLst/>
                <a:uLnTx/>
                <a:uFillTx/>
                <a:latin typeface="Century Gothic" panose="020F0302020204030204"/>
                <a:ea typeface="+mn-ea"/>
                <a:cs typeface="+mn-cs"/>
              </a:rPr>
              <a:t> </a:t>
            </a:r>
            <a:r>
              <a:rPr kumimoji="0" lang="en-GB" sz="2000" b="1" i="0" u="none" strike="noStrike" kern="1200" cap="none" spc="0" normalizeH="0" baseline="0" noProof="0" dirty="0" err="1">
                <a:ln>
                  <a:noFill/>
                </a:ln>
                <a:effectLst/>
                <a:uLnTx/>
                <a:uFillTx/>
                <a:latin typeface="Century Gothic" panose="020F0302020204030204"/>
                <a:ea typeface="+mn-ea"/>
                <a:cs typeface="+mn-cs"/>
              </a:rPr>
              <a:t>invierno</a:t>
            </a:r>
            <a:r>
              <a:rPr kumimoji="0" lang="en-GB" sz="2000" b="1" i="0" u="none" strike="noStrike" kern="1200" cap="none" spc="0" normalizeH="0" baseline="0" noProof="0" dirty="0">
                <a:ln>
                  <a:noFill/>
                </a:ln>
                <a:effectLst/>
                <a:uLnTx/>
                <a:uFillTx/>
                <a:latin typeface="Century Gothic" panose="020F0302020204030204"/>
                <a:ea typeface="+mn-ea"/>
                <a:cs typeface="+mn-cs"/>
              </a:rPr>
              <a:t> </a:t>
            </a:r>
            <a:r>
              <a:rPr kumimoji="0" lang="en-GB" sz="2000" b="1" i="0" u="none" strike="noStrike" kern="1200" cap="none" spc="0" normalizeH="0" baseline="0" noProof="0" dirty="0" err="1">
                <a:ln>
                  <a:noFill/>
                </a:ln>
                <a:effectLst/>
                <a:uLnTx/>
                <a:uFillTx/>
                <a:latin typeface="Century Gothic" panose="020F0302020204030204"/>
                <a:ea typeface="+mn-ea"/>
                <a:cs typeface="+mn-cs"/>
              </a:rPr>
              <a:t>porque</a:t>
            </a:r>
            <a:r>
              <a:rPr kumimoji="0" lang="en-GB" sz="2000" b="1" i="0" u="none" strike="noStrike" kern="1200" cap="none" spc="0" normalizeH="0" baseline="0" noProof="0" dirty="0">
                <a:ln>
                  <a:noFill/>
                </a:ln>
                <a:effectLst/>
                <a:uLnTx/>
                <a:uFillTx/>
                <a:latin typeface="Century Gothic" panose="020F0302020204030204"/>
                <a:ea typeface="+mn-ea"/>
                <a:cs typeface="+mn-cs"/>
              </a:rPr>
              <a:t> no </a:t>
            </a:r>
            <a:r>
              <a:rPr kumimoji="0" lang="en-GB" sz="2000" b="1" i="0" u="none" strike="noStrike" kern="1200" cap="none" spc="0" normalizeH="0" baseline="0" noProof="0" dirty="0" err="1">
                <a:ln>
                  <a:noFill/>
                </a:ln>
                <a:effectLst/>
                <a:uLnTx/>
                <a:uFillTx/>
                <a:latin typeface="Century Gothic" panose="020F0302020204030204"/>
                <a:ea typeface="+mn-ea"/>
                <a:cs typeface="+mn-cs"/>
              </a:rPr>
              <a:t>pueden</a:t>
            </a:r>
            <a:r>
              <a:rPr kumimoji="0" lang="en-GB" sz="2000" b="1" i="0" u="none" strike="noStrike" kern="1200" cap="none" spc="0" normalizeH="0" baseline="0" noProof="0" dirty="0">
                <a:ln>
                  <a:noFill/>
                </a:ln>
                <a:effectLst/>
                <a:uLnTx/>
                <a:uFillTx/>
                <a:latin typeface="Century Gothic" panose="020F0302020204030204"/>
                <a:ea typeface="+mn-ea"/>
                <a:cs typeface="+mn-cs"/>
              </a:rPr>
              <a:t> </a:t>
            </a:r>
            <a:r>
              <a:rPr kumimoji="0" lang="en-GB" sz="2000" b="1" i="0" u="none" strike="noStrike" kern="1200" cap="none" spc="0" normalizeH="0" baseline="0" noProof="0" dirty="0" err="1">
                <a:ln>
                  <a:noFill/>
                </a:ln>
                <a:effectLst/>
                <a:uLnTx/>
                <a:uFillTx/>
                <a:latin typeface="Century Gothic" panose="020F0302020204030204"/>
                <a:ea typeface="+mn-ea"/>
                <a:cs typeface="+mn-cs"/>
              </a:rPr>
              <a:t>salir</a:t>
            </a:r>
            <a:r>
              <a:rPr kumimoji="0" lang="en-GB" sz="2000" b="1" i="0" u="none" strike="noStrike" kern="1200" cap="none" spc="0" normalizeH="0" baseline="0" noProof="0" dirty="0">
                <a:ln>
                  <a:noFill/>
                </a:ln>
                <a:effectLst/>
                <a:uLnTx/>
                <a:uFillTx/>
                <a:latin typeface="Century Gothic" panose="020F0302020204030204"/>
                <a:ea typeface="+mn-ea"/>
                <a:cs typeface="+mn-cs"/>
              </a:rPr>
              <a:t>. </a:t>
            </a:r>
          </a:p>
        </p:txBody>
      </p:sp>
      <p:sp>
        <p:nvSpPr>
          <p:cNvPr id="38" name="TextBox 37">
            <a:extLst>
              <a:ext uri="{FF2B5EF4-FFF2-40B4-BE49-F238E27FC236}">
                <a16:creationId xmlns:a16="http://schemas.microsoft.com/office/drawing/2014/main" id="{64364919-E5FF-2F47-A2E8-7AFD84F83763}"/>
              </a:ext>
            </a:extLst>
          </p:cNvPr>
          <p:cNvSpPr txBox="1"/>
          <p:nvPr/>
        </p:nvSpPr>
        <p:spPr>
          <a:xfrm>
            <a:off x="8331074" y="5025543"/>
            <a:ext cx="2926125" cy="1107996"/>
          </a:xfrm>
          <a:prstGeom prst="rect">
            <a:avLst/>
          </a:prstGeom>
          <a:noFill/>
        </p:spPr>
        <p:txBody>
          <a:bodyPr wrap="square" rtlCol="0">
            <a:spAutoFit/>
          </a:bodyPr>
          <a:lstStyle/>
          <a:p>
            <a:pPr>
              <a:buClrTx/>
            </a:pPr>
            <a:r>
              <a:rPr lang="en-GB" sz="2200" kern="1200">
                <a:latin typeface="Century Gothic" panose="020F0302020204030204"/>
              </a:rPr>
              <a:t>He buys </a:t>
            </a:r>
            <a:r>
              <a:rPr lang="en-GB" sz="2200" b="1" kern="1200">
                <a:latin typeface="Century Gothic" panose="020F0302020204030204"/>
              </a:rPr>
              <a:t>him</a:t>
            </a:r>
            <a:r>
              <a:rPr lang="en-GB" sz="2200" kern="1200">
                <a:latin typeface="Century Gothic" panose="020F0302020204030204"/>
              </a:rPr>
              <a:t> grey and orange t-shirts.</a:t>
            </a:r>
            <a:endParaRPr lang="en-GB" sz="2200" kern="1200" dirty="0">
              <a:latin typeface="Century Gothic" panose="020F0302020204030204"/>
            </a:endParaRPr>
          </a:p>
          <a:p>
            <a:pPr lvl="0">
              <a:buClrTx/>
            </a:pPr>
            <a:endParaRPr kumimoji="0" lang="en-GB" sz="2200" b="0" i="0" u="none" strike="noStrike" kern="1200" cap="none" spc="0" normalizeH="0" baseline="0" noProof="0" dirty="0">
              <a:ln>
                <a:noFill/>
              </a:ln>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FA6766B3-0154-0C47-A92C-1020DCADA3F2}"/>
              </a:ext>
            </a:extLst>
          </p:cNvPr>
          <p:cNvSpPr txBox="1"/>
          <p:nvPr/>
        </p:nvSpPr>
        <p:spPr>
          <a:xfrm>
            <a:off x="6350585" y="5967310"/>
            <a:ext cx="5061671" cy="400110"/>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Le </a:t>
            </a:r>
            <a:r>
              <a:rPr kumimoji="0" lang="en-GB" sz="2000" b="1" i="0" u="none" strike="noStrike" kern="1200" cap="none" spc="0" normalizeH="0" baseline="0" noProof="0" dirty="0" err="1">
                <a:ln>
                  <a:noFill/>
                </a:ln>
                <a:effectLst/>
                <a:uLnTx/>
                <a:uFillTx/>
                <a:latin typeface="Century Gothic" panose="020F0302020204030204"/>
                <a:ea typeface="+mn-ea"/>
                <a:cs typeface="+mn-cs"/>
              </a:rPr>
              <a:t>compra</a:t>
            </a:r>
            <a:r>
              <a:rPr kumimoji="0" lang="en-GB" sz="2000" b="1" i="0" u="none" strike="noStrike" kern="1200" cap="none" spc="0" normalizeH="0" baseline="0" noProof="0" dirty="0">
                <a:ln>
                  <a:noFill/>
                </a:ln>
                <a:effectLst/>
                <a:uLnTx/>
                <a:uFillTx/>
                <a:latin typeface="Century Gothic" panose="020F0302020204030204"/>
                <a:ea typeface="+mn-ea"/>
                <a:cs typeface="+mn-cs"/>
              </a:rPr>
              <a:t> </a:t>
            </a:r>
            <a:r>
              <a:rPr kumimoji="0" lang="en-GB" sz="2000" b="1" i="0" u="none" strike="noStrike" kern="1200" cap="none" spc="0" normalizeH="0" baseline="0" noProof="0" dirty="0" err="1">
                <a:ln>
                  <a:noFill/>
                </a:ln>
                <a:effectLst/>
                <a:uLnTx/>
                <a:uFillTx/>
                <a:latin typeface="Century Gothic" panose="020F0302020204030204"/>
                <a:ea typeface="+mn-ea"/>
                <a:cs typeface="+mn-cs"/>
              </a:rPr>
              <a:t>camisetas</a:t>
            </a:r>
            <a:r>
              <a:rPr kumimoji="0" lang="en-GB" sz="2000" b="1" i="0" u="none" strike="noStrike" kern="1200" cap="none" spc="0" normalizeH="0" baseline="0" noProof="0" dirty="0">
                <a:ln>
                  <a:noFill/>
                </a:ln>
                <a:effectLst/>
                <a:uLnTx/>
                <a:uFillTx/>
                <a:latin typeface="Century Gothic" panose="020F0302020204030204"/>
                <a:ea typeface="+mn-ea"/>
                <a:cs typeface="+mn-cs"/>
              </a:rPr>
              <a:t> </a:t>
            </a:r>
            <a:r>
              <a:rPr kumimoji="0" lang="en-GB" sz="2000" b="1" i="0" u="none" strike="noStrike" kern="1200" cap="none" spc="0" normalizeH="0" baseline="0" noProof="0" dirty="0" err="1">
                <a:ln>
                  <a:noFill/>
                </a:ln>
                <a:effectLst/>
                <a:uLnTx/>
                <a:uFillTx/>
                <a:latin typeface="Century Gothic" panose="020F0302020204030204"/>
                <a:ea typeface="+mn-ea"/>
                <a:cs typeface="+mn-cs"/>
              </a:rPr>
              <a:t>grises</a:t>
            </a:r>
            <a:r>
              <a:rPr kumimoji="0" lang="en-GB" sz="2000" b="1" i="0" u="none" strike="noStrike" kern="1200" cap="none" spc="0" normalizeH="0" baseline="0" noProof="0" dirty="0">
                <a:ln>
                  <a:noFill/>
                </a:ln>
                <a:effectLst/>
                <a:uLnTx/>
                <a:uFillTx/>
                <a:latin typeface="Century Gothic" panose="020F0302020204030204"/>
                <a:ea typeface="+mn-ea"/>
                <a:cs typeface="+mn-cs"/>
              </a:rPr>
              <a:t> y </a:t>
            </a:r>
            <a:r>
              <a:rPr kumimoji="0" lang="en-GB" sz="2000" b="1" i="0" u="none" strike="noStrike" kern="1200" cap="none" spc="0" normalizeH="0" baseline="0" noProof="0" dirty="0" err="1">
                <a:ln>
                  <a:noFill/>
                </a:ln>
                <a:effectLst/>
                <a:uLnTx/>
                <a:uFillTx/>
                <a:latin typeface="Century Gothic" panose="020F0302020204030204"/>
                <a:ea typeface="+mn-ea"/>
                <a:cs typeface="+mn-cs"/>
              </a:rPr>
              <a:t>naranjas</a:t>
            </a:r>
            <a:r>
              <a:rPr kumimoji="0" lang="en-GB" sz="2000" b="1" i="0" u="none" strike="noStrike" kern="1200" cap="none" spc="0" normalizeH="0" baseline="0" noProof="0" dirty="0">
                <a:ln>
                  <a:noFill/>
                </a:ln>
                <a:effectLst/>
                <a:uLnTx/>
                <a:uFillTx/>
                <a:latin typeface="Century Gothic" panose="020F0302020204030204"/>
                <a:ea typeface="+mn-ea"/>
                <a:cs typeface="+mn-cs"/>
              </a:rPr>
              <a:t>.</a:t>
            </a:r>
          </a:p>
        </p:txBody>
      </p:sp>
      <p:pic>
        <p:nvPicPr>
          <p:cNvPr id="40" name="Picture 2" descr="Grandfather Clipart"/>
          <p:cNvPicPr>
            <a:picLocks noChangeAspect="1" noChangeArrowheads="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095381" y="1365597"/>
            <a:ext cx="720810" cy="9613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Grandfather Clipart">
            <a:extLst>
              <a:ext uri="{FF2B5EF4-FFF2-40B4-BE49-F238E27FC236}">
                <a16:creationId xmlns:a16="http://schemas.microsoft.com/office/drawing/2014/main" id="{14793D26-15D6-4346-8E9C-059840950FC1}"/>
              </a:ext>
            </a:extLst>
          </p:cNvPr>
          <p:cNvPicPr>
            <a:picLocks noChangeAspect="1" noChangeArrowheads="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032083" y="4797114"/>
            <a:ext cx="784108" cy="96138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Grandfather Clipart">
            <a:extLst>
              <a:ext uri="{FF2B5EF4-FFF2-40B4-BE49-F238E27FC236}">
                <a16:creationId xmlns:a16="http://schemas.microsoft.com/office/drawing/2014/main" id="{75E4A4C0-4648-4FF1-876A-6F66D0C24E6B}"/>
              </a:ext>
            </a:extLst>
          </p:cNvPr>
          <p:cNvPicPr>
            <a:picLocks noChangeAspect="1" noChangeArrowheads="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013698" y="4800431"/>
            <a:ext cx="784108" cy="961380"/>
          </a:xfrm>
          <a:prstGeom prst="rect">
            <a:avLst/>
          </a:prstGeom>
          <a:noFill/>
          <a:extLst>
            <a:ext uri="{909E8E84-426E-40DD-AFC4-6F175D3DCCD1}">
              <a14:hiddenFill xmlns:a14="http://schemas.microsoft.com/office/drawing/2010/main">
                <a:solidFill>
                  <a:srgbClr val="FFFFFF"/>
                </a:solidFill>
              </a14:hiddenFill>
            </a:ext>
          </a:extLst>
        </p:spPr>
      </p:pic>
      <p:pic>
        <p:nvPicPr>
          <p:cNvPr id="26" name="Imagen 5" descr="Dibujo animado de un personaje de caricatura&#10;&#10;Descripción generada automáticamente con confianza media">
            <a:extLst>
              <a:ext uri="{FF2B5EF4-FFF2-40B4-BE49-F238E27FC236}">
                <a16:creationId xmlns:a16="http://schemas.microsoft.com/office/drawing/2014/main" id="{08848A5A-8C2B-9644-A2B5-8989A62480E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540511" y="592724"/>
            <a:ext cx="625097" cy="1261525"/>
          </a:xfrm>
          <a:prstGeom prst="rect">
            <a:avLst/>
          </a:prstGeom>
        </p:spPr>
      </p:pic>
      <p:pic>
        <p:nvPicPr>
          <p:cNvPr id="29" name="Picture 2" descr="Free to Use  Public Domain People Clip Art - Pag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615" y="3011852"/>
            <a:ext cx="704711" cy="93369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Granny Clipart"/>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16327" y="3023239"/>
            <a:ext cx="777199" cy="87599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Free to Use  Public Domain People Clip Art - Pag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6874" y="1460064"/>
            <a:ext cx="704711" cy="93369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Granny Clipart"/>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46145" y="1405517"/>
            <a:ext cx="777199" cy="87599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Free to Use  Public Domain People Clip Art - Pag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6875" y="3036381"/>
            <a:ext cx="704711" cy="93369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Granny Clipart"/>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90291" y="3057408"/>
            <a:ext cx="777199" cy="875995"/>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D36ACDBE-B89F-4A79-9FA5-5256F001A32B}"/>
              </a:ext>
            </a:extLst>
          </p:cNvPr>
          <p:cNvSpPr txBox="1"/>
          <p:nvPr/>
        </p:nvSpPr>
        <p:spPr>
          <a:xfrm>
            <a:off x="26392" y="892295"/>
            <a:ext cx="11012585" cy="461665"/>
          </a:xfrm>
          <a:prstGeom prst="rect">
            <a:avLst/>
          </a:prstGeom>
          <a:noFill/>
        </p:spPr>
        <p:txBody>
          <a:bodyPr wrap="square">
            <a:spAutoFit/>
          </a:bodyPr>
          <a:lstStyle/>
          <a:p>
            <a:r>
              <a:rPr lang="en-GB" sz="2400" b="1" dirty="0"/>
              <a:t>Y Daniel, ¿</a:t>
            </a:r>
            <a:r>
              <a:rPr lang="en-GB" sz="2400" b="1" dirty="0" err="1"/>
              <a:t>cómo</a:t>
            </a:r>
            <a:r>
              <a:rPr lang="en-GB" sz="2400" b="1" dirty="0"/>
              <a:t> </a:t>
            </a:r>
            <a:r>
              <a:rPr lang="en-GB" sz="2400" b="1" dirty="0" err="1"/>
              <a:t>cuida</a:t>
            </a:r>
            <a:r>
              <a:rPr lang="en-GB" sz="2400" b="1" dirty="0"/>
              <a:t> a los </a:t>
            </a:r>
            <a:r>
              <a:rPr lang="en-GB" sz="2400" b="1" dirty="0" err="1"/>
              <a:t>abuelos</a:t>
            </a:r>
            <a:r>
              <a:rPr lang="en-GB" sz="2400" b="1" dirty="0"/>
              <a:t>? Escribe seis </a:t>
            </a:r>
            <a:r>
              <a:rPr lang="en-GB" sz="2400" b="1" dirty="0" err="1"/>
              <a:t>frases</a:t>
            </a:r>
            <a:r>
              <a:rPr lang="en-GB" sz="2400" b="1" dirty="0"/>
              <a:t> con ‘le’ o ‘les’. </a:t>
            </a:r>
          </a:p>
        </p:txBody>
      </p:sp>
    </p:spTree>
    <p:extLst>
      <p:ext uri="{BB962C8B-B14F-4D97-AF65-F5344CB8AC3E}">
        <p14:creationId xmlns:p14="http://schemas.microsoft.com/office/powerpoint/2010/main" val="140069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8" grpId="0" animBg="1"/>
      <p:bldP spid="33" grpId="0" animBg="1"/>
      <p:bldP spid="35" grpId="0" animBg="1"/>
      <p:bldP spid="37" grpId="0" animBg="1"/>
      <p:bldP spid="3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3513222" cy="647577"/>
          </a:xfrm>
        </p:spPr>
        <p:txBody>
          <a:bodyPr>
            <a:normAutofit/>
          </a:bodyPr>
          <a:lstStyle/>
          <a:p>
            <a:r>
              <a:rPr lang="en-GB" sz="2400" dirty="0"/>
              <a:t>Daniel y los </a:t>
            </a:r>
            <a:r>
              <a:rPr lang="en-GB" sz="2400" dirty="0" err="1"/>
              <a:t>abuelos</a:t>
            </a:r>
            <a:endParaRPr lang="en-GB" sz="2400" dirty="0"/>
          </a:p>
        </p:txBody>
      </p:sp>
      <p:sp>
        <p:nvSpPr>
          <p:cNvPr id="4" name="Action Button: Custom 3">
            <a:hlinkClick r:id="" action="ppaction://noaction" highlightClick="1"/>
          </p:cNvPr>
          <p:cNvSpPr/>
          <p:nvPr/>
        </p:nvSpPr>
        <p:spPr>
          <a:xfrm>
            <a:off x="269183" y="2536431"/>
            <a:ext cx="414926" cy="366847"/>
          </a:xfrm>
          <a:prstGeom prst="actionButtonBlank">
            <a:avLst/>
          </a:prstGeom>
          <a:solidFill>
            <a:schemeClr val="accent3">
              <a:lumMod val="20000"/>
              <a:lumOff val="8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1</a:t>
            </a:r>
          </a:p>
        </p:txBody>
      </p:sp>
      <p:sp>
        <p:nvSpPr>
          <p:cNvPr id="5" name="Action Button: Custom 4">
            <a:hlinkClick r:id="" action="ppaction://noaction" highlightClick="1"/>
          </p:cNvPr>
          <p:cNvSpPr/>
          <p:nvPr/>
        </p:nvSpPr>
        <p:spPr>
          <a:xfrm>
            <a:off x="259911" y="3906823"/>
            <a:ext cx="414926" cy="366847"/>
          </a:xfrm>
          <a:prstGeom prst="actionButtonBlank">
            <a:avLst/>
          </a:prstGeom>
          <a:solidFill>
            <a:schemeClr val="accent3">
              <a:lumMod val="20000"/>
              <a:lumOff val="8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2</a:t>
            </a:r>
          </a:p>
        </p:txBody>
      </p:sp>
      <p:sp>
        <p:nvSpPr>
          <p:cNvPr id="6" name="Action Button: Custom 5">
            <a:hlinkClick r:id="" action="ppaction://noaction" highlightClick="1"/>
          </p:cNvPr>
          <p:cNvSpPr/>
          <p:nvPr/>
        </p:nvSpPr>
        <p:spPr>
          <a:xfrm>
            <a:off x="269183" y="5299103"/>
            <a:ext cx="414926" cy="366847"/>
          </a:xfrm>
          <a:prstGeom prst="actionButtonBlank">
            <a:avLst/>
          </a:prstGeom>
          <a:solidFill>
            <a:schemeClr val="accent3">
              <a:lumMod val="20000"/>
              <a:lumOff val="8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3</a:t>
            </a:r>
          </a:p>
        </p:txBody>
      </p:sp>
      <p:sp>
        <p:nvSpPr>
          <p:cNvPr id="11" name="TextBox 10"/>
          <p:cNvSpPr txBox="1"/>
          <p:nvPr/>
        </p:nvSpPr>
        <p:spPr>
          <a:xfrm>
            <a:off x="856390" y="2263596"/>
            <a:ext cx="881969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Le </a:t>
            </a:r>
            <a:r>
              <a:rPr kumimoji="0" lang="en-GB" sz="2400" b="0" i="0" u="none" strike="noStrike" kern="1200" cap="none" spc="0" normalizeH="0" baseline="0" noProof="0" dirty="0" err="1">
                <a:ln>
                  <a:noFill/>
                </a:ln>
                <a:effectLst/>
                <a:uLnTx/>
                <a:uFillTx/>
                <a:latin typeface="Century Gothic" panose="020F0302020204030204"/>
                <a:ea typeface="+mn-ea"/>
                <a:cs typeface="+mn-cs"/>
              </a:rPr>
              <a:t>envía</a:t>
            </a:r>
            <a:r>
              <a:rPr kumimoji="0" lang="en-GB" sz="2400" b="0" i="0" u="none" strike="noStrike" kern="1200" cap="none" spc="0" normalizeH="0" baseline="0" noProof="0" dirty="0">
                <a:ln>
                  <a:noFill/>
                </a:ln>
                <a:effectLst/>
                <a:uLnTx/>
                <a:uFillTx/>
                <a:latin typeface="Century Gothic" panose="020F0302020204030204"/>
                <a:ea typeface="+mn-ea"/>
                <a:cs typeface="+mn-cs"/>
              </a:rPr>
              <a:t> cartas </a:t>
            </a:r>
            <a:r>
              <a:rPr kumimoji="0" lang="en-GB" sz="2400" b="0" i="0" u="none" strike="noStrike" kern="1200" cap="none" spc="0" normalizeH="0" baseline="0" noProof="0" dirty="0" err="1">
                <a:ln>
                  <a:noFill/>
                </a:ln>
                <a:effectLst/>
                <a:uLnTx/>
                <a:uFillTx/>
                <a:latin typeface="Century Gothic" panose="020F0302020204030204"/>
                <a:ea typeface="+mn-ea"/>
                <a:cs typeface="+mn-cs"/>
              </a:rPr>
              <a:t>porque</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noProof="0" dirty="0" err="1">
                <a:ln>
                  <a:noFill/>
                </a:ln>
                <a:effectLst/>
                <a:uLnTx/>
                <a:uFillTx/>
                <a:latin typeface="Century Gothic" panose="020F0302020204030204"/>
                <a:ea typeface="+mn-ea"/>
                <a:cs typeface="+mn-cs"/>
              </a:rPr>
              <a:t>está</a:t>
            </a:r>
            <a:r>
              <a:rPr kumimoji="0" lang="en-GB" sz="2400" b="0" i="0" u="none" strike="noStrike" kern="1200" cap="none" spc="0" normalizeH="0" noProof="0" dirty="0">
                <a:ln>
                  <a:noFill/>
                </a:ln>
                <a:effectLst/>
                <a:uLnTx/>
                <a:uFillTx/>
                <a:latin typeface="Century Gothic" panose="020F0302020204030204"/>
                <a:ea typeface="+mn-ea"/>
                <a:cs typeface="+mn-cs"/>
              </a:rPr>
              <a:t> solo y no </a:t>
            </a:r>
            <a:r>
              <a:rPr kumimoji="0" lang="en-GB" sz="2400" b="0" i="0" u="none" strike="noStrike" kern="1200" cap="none" spc="0" normalizeH="0" noProof="0" dirty="0" err="1">
                <a:ln>
                  <a:noFill/>
                </a:ln>
                <a:effectLst/>
                <a:uLnTx/>
                <a:uFillTx/>
                <a:latin typeface="Century Gothic" panose="020F0302020204030204"/>
                <a:ea typeface="+mn-ea"/>
                <a:cs typeface="+mn-cs"/>
              </a:rPr>
              <a:t>tiene</a:t>
            </a:r>
            <a:r>
              <a:rPr kumimoji="0" lang="en-GB" sz="2400" b="0" i="0" u="none" strike="noStrike" kern="1200" cap="none" spc="0" normalizeH="0" noProof="0" dirty="0">
                <a:ln>
                  <a:noFill/>
                </a:ln>
                <a:effectLst/>
                <a:uLnTx/>
                <a:uFillTx/>
                <a:latin typeface="Century Gothic" panose="020F0302020204030204"/>
                <a:ea typeface="+mn-ea"/>
                <a:cs typeface="+mn-cs"/>
              </a:rPr>
              <a:t> </a:t>
            </a:r>
            <a:r>
              <a:rPr kumimoji="0" lang="en-GB" sz="2400" b="0" i="0" u="none" strike="noStrike" kern="1200" cap="none" spc="0" normalizeH="0" noProof="0" dirty="0" err="1">
                <a:ln>
                  <a:noFill/>
                </a:ln>
                <a:effectLst/>
                <a:uLnTx/>
                <a:uFillTx/>
                <a:latin typeface="Century Gothic" panose="020F0302020204030204"/>
                <a:ea typeface="+mn-ea"/>
                <a:cs typeface="+mn-cs"/>
              </a:rPr>
              <a:t>móvil</a:t>
            </a:r>
            <a:r>
              <a:rPr kumimoji="0" lang="en-GB" sz="2400" b="0" i="0" u="none" strike="noStrike" kern="1200" cap="none" spc="0" normalizeH="0" noProof="0" dirty="0">
                <a:ln>
                  <a:noFill/>
                </a:ln>
                <a:effectLst/>
                <a:uLnTx/>
                <a:uFillTx/>
                <a:latin typeface="Century Gothic" panose="020F0302020204030204"/>
                <a:ea typeface="+mn-ea"/>
                <a:cs typeface="+mn-cs"/>
              </a:rPr>
              <a:t>. </a:t>
            </a:r>
            <a:r>
              <a:rPr kumimoji="0" lang="en-GB" sz="2400" b="0" i="0" u="none" strike="noStrike" kern="1200" cap="none" spc="0" normalizeH="0" noProof="0" dirty="0" err="1">
                <a:ln>
                  <a:noFill/>
                </a:ln>
                <a:effectLst/>
                <a:uLnTx/>
                <a:uFillTx/>
                <a:latin typeface="Century Gothic" panose="020F0302020204030204"/>
                <a:ea typeface="+mn-ea"/>
                <a:cs typeface="+mn-cs"/>
              </a:rPr>
              <a:t>Además</a:t>
            </a:r>
            <a:r>
              <a:rPr kumimoji="0" lang="en-GB" sz="2400" b="0" i="0" u="none" strike="noStrike" kern="1200" cap="none" spc="0" normalizeH="0" noProof="0" dirty="0">
                <a:ln>
                  <a:noFill/>
                </a:ln>
                <a:effectLst/>
                <a:uLnTx/>
                <a:uFillTx/>
                <a:latin typeface="Century Gothic" panose="020F0302020204030204"/>
                <a:ea typeface="+mn-ea"/>
                <a:cs typeface="+mn-cs"/>
              </a:rPr>
              <a:t>, al </a:t>
            </a:r>
            <a:r>
              <a:rPr kumimoji="0" lang="en-GB" sz="2400" b="0" i="0" u="none" strike="noStrike" kern="1200" cap="none" spc="0" normalizeH="0" noProof="0" dirty="0" err="1">
                <a:ln>
                  <a:noFill/>
                </a:ln>
                <a:effectLst/>
                <a:uLnTx/>
                <a:uFillTx/>
                <a:latin typeface="Century Gothic" panose="020F0302020204030204"/>
                <a:ea typeface="+mn-ea"/>
                <a:cs typeface="+mn-cs"/>
              </a:rPr>
              <a:t>abuelo</a:t>
            </a:r>
            <a:r>
              <a:rPr kumimoji="0" lang="en-GB" sz="2400" b="0" i="0" u="none" strike="noStrike" kern="1200" cap="none" spc="0" normalizeH="0" noProof="0" dirty="0">
                <a:ln>
                  <a:noFill/>
                </a:ln>
                <a:effectLst/>
                <a:uLnTx/>
                <a:uFillTx/>
                <a:latin typeface="Century Gothic" panose="020F0302020204030204"/>
                <a:ea typeface="+mn-ea"/>
                <a:cs typeface="+mn-cs"/>
              </a:rPr>
              <a:t> le </a:t>
            </a:r>
            <a:r>
              <a:rPr kumimoji="0" lang="en-GB" sz="2400" b="0" i="0" u="none" strike="noStrike" kern="1200" cap="none" spc="0" normalizeH="0" noProof="0" dirty="0" err="1">
                <a:ln>
                  <a:noFill/>
                </a:ln>
                <a:effectLst/>
                <a:uLnTx/>
                <a:uFillTx/>
                <a:latin typeface="Century Gothic" panose="020F0302020204030204"/>
                <a:ea typeface="+mn-ea"/>
                <a:cs typeface="+mn-cs"/>
              </a:rPr>
              <a:t>encanta</a:t>
            </a:r>
            <a:r>
              <a:rPr kumimoji="0" lang="en-GB" sz="2400" b="0" i="0" u="none" strike="noStrike" kern="1200" cap="none" spc="0" normalizeH="0" noProof="0" dirty="0">
                <a:ln>
                  <a:noFill/>
                </a:ln>
                <a:effectLst/>
                <a:uLnTx/>
                <a:uFillTx/>
                <a:latin typeface="Century Gothic" panose="020F0302020204030204"/>
                <a:ea typeface="+mn-ea"/>
                <a:cs typeface="+mn-cs"/>
              </a:rPr>
              <a:t> </a:t>
            </a:r>
            <a:r>
              <a:rPr kumimoji="0" lang="en-GB" sz="2400" b="0" i="0" u="none" strike="noStrike" kern="1200" cap="none" spc="0" normalizeH="0" noProof="0" dirty="0" err="1">
                <a:ln>
                  <a:noFill/>
                </a:ln>
                <a:effectLst/>
                <a:uLnTx/>
                <a:uFillTx/>
                <a:latin typeface="Century Gothic" panose="020F0302020204030204"/>
                <a:ea typeface="+mn-ea"/>
                <a:cs typeface="+mn-cs"/>
              </a:rPr>
              <a:t>saber</a:t>
            </a:r>
            <a:r>
              <a:rPr kumimoji="0" lang="en-GB" sz="2400" b="0" i="0" u="none" strike="noStrike" kern="1200" cap="none" spc="0" normalizeH="0" noProof="0" dirty="0">
                <a:ln>
                  <a:noFill/>
                </a:ln>
                <a:effectLst/>
                <a:uLnTx/>
                <a:uFillTx/>
                <a:latin typeface="Century Gothic" panose="020F0302020204030204"/>
                <a:ea typeface="+mn-ea"/>
                <a:cs typeface="+mn-cs"/>
              </a:rPr>
              <a:t> </a:t>
            </a:r>
            <a:r>
              <a:rPr kumimoji="0" lang="en-GB" sz="2400" i="0" u="none" strike="noStrike" kern="1200" cap="none" spc="0" normalizeH="0" noProof="0" dirty="0" err="1">
                <a:ln>
                  <a:noFill/>
                </a:ln>
                <a:effectLst/>
                <a:uLnTx/>
                <a:uFillTx/>
                <a:latin typeface="Century Gothic" panose="020F0302020204030204"/>
                <a:ea typeface="+mn-ea"/>
                <a:cs typeface="+mn-cs"/>
              </a:rPr>
              <a:t>más</a:t>
            </a:r>
            <a:r>
              <a:rPr kumimoji="0" lang="en-GB" sz="2400" b="0" i="0" u="none" strike="noStrike" kern="1200" cap="none" spc="0" normalizeH="0" noProof="0" dirty="0">
                <a:ln>
                  <a:noFill/>
                </a:ln>
                <a:effectLst/>
                <a:uLnTx/>
                <a:uFillTx/>
                <a:latin typeface="Century Gothic" panose="020F0302020204030204"/>
                <a:ea typeface="+mn-ea"/>
                <a:cs typeface="+mn-cs"/>
              </a:rPr>
              <a:t> de la </a:t>
            </a:r>
            <a:r>
              <a:rPr kumimoji="0" lang="en-GB" sz="2400" b="0" i="0" u="none" strike="noStrike" kern="1200" cap="none" spc="0" normalizeH="0" noProof="0" dirty="0" err="1">
                <a:ln>
                  <a:noFill/>
                </a:ln>
                <a:effectLst/>
                <a:uLnTx/>
                <a:uFillTx/>
                <a:latin typeface="Century Gothic" panose="020F0302020204030204"/>
                <a:ea typeface="+mn-ea"/>
                <a:cs typeface="+mn-cs"/>
              </a:rPr>
              <a:t>familia</a:t>
            </a:r>
            <a:r>
              <a:rPr kumimoji="0" lang="en-GB" sz="2400" b="0" i="0" u="none" strike="noStrike" kern="1200" cap="none" spc="0" normalizeH="0" noProof="0" dirty="0">
                <a:ln>
                  <a:noFill/>
                </a:ln>
                <a:effectLst/>
                <a:uLnTx/>
                <a:uFillTx/>
                <a:latin typeface="Century Gothic" panose="020F0302020204030204"/>
                <a:ea typeface="+mn-ea"/>
                <a:cs typeface="+mn-cs"/>
              </a:rPr>
              <a:t>.</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12" name="CuadroTexto 6">
            <a:extLst>
              <a:ext uri="{FF2B5EF4-FFF2-40B4-BE49-F238E27FC236}">
                <a16:creationId xmlns:a16="http://schemas.microsoft.com/office/drawing/2014/main" id="{ECEAFB3D-CEF6-6A4D-9E8A-7A495F3A4943}"/>
              </a:ext>
            </a:extLst>
          </p:cNvPr>
          <p:cNvSpPr txBox="1"/>
          <p:nvPr/>
        </p:nvSpPr>
        <p:spPr>
          <a:xfrm>
            <a:off x="106324" y="1416474"/>
            <a:ext cx="112534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b="1" u="none" strike="noStrike" kern="1200" cap="none" spc="0" normalizeH="0" baseline="0" noProof="0" dirty="0">
                <a:ln>
                  <a:noFill/>
                </a:ln>
                <a:effectLst/>
                <a:uLnTx/>
                <a:uFillTx/>
                <a:latin typeface="Century Gothic" panose="020F0302020204030204"/>
                <a:ea typeface="+mn-ea"/>
                <a:cs typeface="Arial"/>
                <a:sym typeface="Arial"/>
              </a:rPr>
              <a:t>When reading words aloud in Spanish, str</a:t>
            </a:r>
            <a:r>
              <a:rPr kumimoji="0" lang="en-GB" b="1" u="none" strike="noStrike" kern="1200" cap="none" spc="0" normalizeH="0" baseline="0" noProof="0" dirty="0" err="1">
                <a:ln>
                  <a:noFill/>
                </a:ln>
                <a:effectLst/>
                <a:uLnTx/>
                <a:uFillTx/>
                <a:latin typeface="Century Gothic" panose="020F0302020204030204"/>
                <a:ea typeface="+mn-ea"/>
                <a:cs typeface="Arial"/>
                <a:sym typeface="Arial"/>
              </a:rPr>
              <a:t>ess</a:t>
            </a:r>
            <a:r>
              <a:rPr kumimoji="0" lang="en-GB" b="1" u="none" strike="noStrike" kern="1200" cap="none" spc="0" normalizeH="0" baseline="0" noProof="0" dirty="0">
                <a:ln>
                  <a:noFill/>
                </a:ln>
                <a:effectLst/>
                <a:uLnTx/>
                <a:uFillTx/>
                <a:latin typeface="Century Gothic" panose="020F0302020204030204"/>
                <a:ea typeface="+mn-ea"/>
                <a:cs typeface="Arial"/>
                <a:sym typeface="Arial"/>
              </a:rPr>
              <a:t> the </a:t>
            </a:r>
            <a:r>
              <a:rPr kumimoji="0" lang="es-GB" b="1" u="none" strike="noStrike" kern="1200" cap="none" spc="0" normalizeH="0" baseline="0" noProof="0" dirty="0">
                <a:ln>
                  <a:noFill/>
                </a:ln>
                <a:effectLst/>
                <a:uLnTx/>
                <a:uFillTx/>
                <a:latin typeface="Century Gothic" panose="020F0302020204030204"/>
                <a:ea typeface="+mn-ea"/>
                <a:cs typeface="Arial"/>
                <a:sym typeface="Arial"/>
              </a:rPr>
              <a:t>penultimate syllable for any word ending in a vowel, ‘n’ or ‘s’ (unless there is a written accent</a:t>
            </a:r>
            <a:r>
              <a:rPr kumimoji="0" lang="en-GB" b="1" u="none" strike="noStrike" kern="1200" cap="none" spc="0" normalizeH="0" baseline="0" noProof="0" dirty="0">
                <a:ln>
                  <a:noFill/>
                </a:ln>
                <a:effectLst/>
                <a:uLnTx/>
                <a:uFillTx/>
                <a:latin typeface="Century Gothic" panose="020F0302020204030204"/>
                <a:ea typeface="+mn-ea"/>
                <a:cs typeface="Arial"/>
                <a:sym typeface="Arial"/>
              </a:rPr>
              <a:t>, when you should stress this syllable</a:t>
            </a:r>
            <a:r>
              <a:rPr kumimoji="0" lang="es-GB" b="1" u="none" strike="noStrike" kern="1200" cap="none" spc="0" normalizeH="0" baseline="0" noProof="0" dirty="0">
                <a:ln>
                  <a:noFill/>
                </a:ln>
                <a:effectLst/>
                <a:uLnTx/>
                <a:uFillTx/>
                <a:latin typeface="Century Gothic" panose="020F0302020204030204"/>
                <a:ea typeface="+mn-ea"/>
                <a:cs typeface="Arial"/>
                <a:sym typeface="Arial"/>
              </a:rPr>
              <a:t>).</a:t>
            </a:r>
          </a:p>
        </p:txBody>
      </p:sp>
      <p:sp>
        <p:nvSpPr>
          <p:cNvPr id="13" name="Rounded Rectangle 11">
            <a:extLst>
              <a:ext uri="{FF2B5EF4-FFF2-40B4-BE49-F238E27FC236}">
                <a16:creationId xmlns:a16="http://schemas.microsoft.com/office/drawing/2014/main" id="{A316DD52-7894-4A75-969C-CA0645DA2978}"/>
              </a:ext>
            </a:extLst>
          </p:cNvPr>
          <p:cNvSpPr/>
          <p:nvPr/>
        </p:nvSpPr>
        <p:spPr>
          <a:xfrm>
            <a:off x="10024129" y="258166"/>
            <a:ext cx="1904014"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l</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Action Button: Custom 20">
            <a:hlinkClick r:id="" action="ppaction://noaction" highlightClick="1">
              <a:snd r:embed="rId3" name="Frase 1.wav"/>
            </a:hlinkClick>
            <a:extLst>
              <a:ext uri="{FF2B5EF4-FFF2-40B4-BE49-F238E27FC236}">
                <a16:creationId xmlns:a16="http://schemas.microsoft.com/office/drawing/2014/main" id="{DDAD3657-7BF3-1D4A-B9B9-11168B7BED88}"/>
              </a:ext>
            </a:extLst>
          </p:cNvPr>
          <p:cNvSpPr/>
          <p:nvPr/>
        </p:nvSpPr>
        <p:spPr>
          <a:xfrm>
            <a:off x="269183" y="2539685"/>
            <a:ext cx="409064" cy="366847"/>
          </a:xfrm>
          <a:prstGeom prst="actionButtonBlank">
            <a:avLst/>
          </a:prstGeom>
          <a:solidFill>
            <a:schemeClr val="accent4">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sym typeface="Arial"/>
              </a:rPr>
              <a:t>1</a:t>
            </a:r>
          </a:p>
        </p:txBody>
      </p:sp>
      <p:sp>
        <p:nvSpPr>
          <p:cNvPr id="16" name="Action Button: Custom 20">
            <a:hlinkClick r:id="" action="ppaction://noaction" highlightClick="1">
              <a:snd r:embed="rId4" name="Frase 2.wav"/>
            </a:hlinkClick>
            <a:extLst>
              <a:ext uri="{FF2B5EF4-FFF2-40B4-BE49-F238E27FC236}">
                <a16:creationId xmlns:a16="http://schemas.microsoft.com/office/drawing/2014/main" id="{DDAD3657-7BF3-1D4A-B9B9-11168B7BED88}"/>
              </a:ext>
            </a:extLst>
          </p:cNvPr>
          <p:cNvSpPr/>
          <p:nvPr/>
        </p:nvSpPr>
        <p:spPr>
          <a:xfrm>
            <a:off x="265773" y="3906825"/>
            <a:ext cx="409064" cy="366846"/>
          </a:xfrm>
          <a:prstGeom prst="actionButtonBlank">
            <a:avLst/>
          </a:prstGeom>
          <a:solidFill>
            <a:schemeClr val="accent4">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chemeClr val="tx2"/>
                </a:solidFill>
                <a:effectLst/>
                <a:uLnTx/>
                <a:uFillTx/>
                <a:latin typeface="Century Gothic" panose="020B0502020202020204" pitchFamily="34" charset="0"/>
                <a:ea typeface="+mn-ea"/>
                <a:cs typeface="+mn-cs"/>
                <a:sym typeface="Arial"/>
              </a:rPr>
              <a:t>2</a:t>
            </a:r>
            <a:endParaRPr kumimoji="0" lang="en-GB" sz="24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sym typeface="Arial"/>
            </a:endParaRPr>
          </a:p>
        </p:txBody>
      </p:sp>
      <p:sp>
        <p:nvSpPr>
          <p:cNvPr id="17" name="Action Button: Custom 20">
            <a:hlinkClick r:id="" action="ppaction://noaction" highlightClick="1">
              <a:snd r:embed="rId5" name="Frase 3.wav"/>
            </a:hlinkClick>
            <a:extLst>
              <a:ext uri="{FF2B5EF4-FFF2-40B4-BE49-F238E27FC236}">
                <a16:creationId xmlns:a16="http://schemas.microsoft.com/office/drawing/2014/main" id="{DDAD3657-7BF3-1D4A-B9B9-11168B7BED88}"/>
              </a:ext>
            </a:extLst>
          </p:cNvPr>
          <p:cNvSpPr/>
          <p:nvPr/>
        </p:nvSpPr>
        <p:spPr>
          <a:xfrm>
            <a:off x="275045" y="5305612"/>
            <a:ext cx="409064" cy="360338"/>
          </a:xfrm>
          <a:prstGeom prst="actionButtonBlank">
            <a:avLst/>
          </a:prstGeom>
          <a:solidFill>
            <a:schemeClr val="accent4">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chemeClr val="tx2"/>
                </a:solidFill>
                <a:effectLst/>
                <a:uLnTx/>
                <a:uFillTx/>
                <a:latin typeface="Century Gothic" panose="020B0502020202020204" pitchFamily="34" charset="0"/>
                <a:ea typeface="+mn-ea"/>
                <a:cs typeface="+mn-cs"/>
                <a:sym typeface="Arial"/>
              </a:rPr>
              <a:t>3</a:t>
            </a:r>
            <a:endParaRPr kumimoji="0" lang="en-GB" sz="24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sym typeface="Arial"/>
            </a:endParaRPr>
          </a:p>
        </p:txBody>
      </p:sp>
      <p:sp>
        <p:nvSpPr>
          <p:cNvPr id="21" name="TextBox 20">
            <a:extLst>
              <a:ext uri="{FF2B5EF4-FFF2-40B4-BE49-F238E27FC236}">
                <a16:creationId xmlns:a16="http://schemas.microsoft.com/office/drawing/2014/main" id="{842D2A93-E902-4D43-8F61-02D453CA6FE7}"/>
              </a:ext>
            </a:extLst>
          </p:cNvPr>
          <p:cNvSpPr txBox="1"/>
          <p:nvPr/>
        </p:nvSpPr>
        <p:spPr>
          <a:xfrm>
            <a:off x="847118" y="3430218"/>
            <a:ext cx="922084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¡Les </a:t>
            </a:r>
            <a:r>
              <a:rPr kumimoji="0" lang="en-GB" sz="2400" b="0" i="0" u="none" strike="noStrike" kern="1200" cap="none" spc="0" normalizeH="0" baseline="0" noProof="0" dirty="0" err="1">
                <a:ln>
                  <a:noFill/>
                </a:ln>
                <a:effectLst/>
                <a:uLnTx/>
                <a:uFillTx/>
                <a:latin typeface="Century Gothic" panose="020F0302020204030204"/>
                <a:ea typeface="+mn-ea"/>
                <a:cs typeface="+mn-cs"/>
              </a:rPr>
              <a:t>compra</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tantas</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flores</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Según</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su</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abuelo</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noProof="0" dirty="0">
                <a:ln>
                  <a:noFill/>
                </a:ln>
                <a:effectLst/>
                <a:uLnTx/>
                <a:uFillTx/>
                <a:latin typeface="Century Gothic" panose="020F0302020204030204"/>
                <a:ea typeface="+mn-ea"/>
                <a:cs typeface="+mn-cs"/>
              </a:rPr>
              <a:t>Daniel es un </a:t>
            </a:r>
            <a:r>
              <a:rPr kumimoji="0" lang="en-GB" sz="2400" b="0" i="0" u="none" strike="noStrike" kern="1200" cap="none" spc="0" normalizeH="0" noProof="0" dirty="0" err="1">
                <a:ln>
                  <a:noFill/>
                </a:ln>
                <a:effectLst/>
                <a:uLnTx/>
                <a:uFillTx/>
                <a:latin typeface="Century Gothic" panose="020F0302020204030204"/>
                <a:ea typeface="+mn-ea"/>
                <a:cs typeface="+mn-cs"/>
              </a:rPr>
              <a:t>ángel</a:t>
            </a:r>
            <a:r>
              <a:rPr lang="en-GB" sz="2400" kern="1200" noProof="0" dirty="0">
                <a:latin typeface="Century Gothic" panose="020F0302020204030204"/>
                <a:ea typeface="+mn-ea"/>
                <a:cs typeface="+mn-cs"/>
              </a:rPr>
              <a:t> </a:t>
            </a:r>
            <a:r>
              <a:rPr lang="en-GB" sz="2400" kern="1200" noProof="0" dirty="0" err="1">
                <a:latin typeface="Century Gothic" panose="020F0302020204030204"/>
                <a:ea typeface="+mn-ea"/>
                <a:cs typeface="+mn-cs"/>
              </a:rPr>
              <a:t>así</a:t>
            </a:r>
            <a:r>
              <a:rPr lang="en-GB" sz="2400" kern="1200" noProof="0" dirty="0">
                <a:latin typeface="Century Gothic" panose="020F0302020204030204"/>
                <a:ea typeface="+mn-ea"/>
                <a:cs typeface="+mn-cs"/>
              </a:rPr>
              <a:t> que el martes </a:t>
            </a:r>
            <a:r>
              <a:rPr lang="en-GB" sz="2400" kern="1200" noProof="0" dirty="0" err="1">
                <a:latin typeface="Century Gothic" panose="020F0302020204030204"/>
                <a:ea typeface="+mn-ea"/>
                <a:cs typeface="+mn-cs"/>
              </a:rPr>
              <a:t>pasado</a:t>
            </a:r>
            <a:r>
              <a:rPr lang="en-GB" sz="2400" kern="1200" noProof="0" dirty="0">
                <a:latin typeface="Century Gothic" panose="020F0302020204030204"/>
                <a:ea typeface="+mn-ea"/>
                <a:cs typeface="+mn-cs"/>
              </a:rPr>
              <a:t>, le </a:t>
            </a:r>
            <a:r>
              <a:rPr lang="en-GB" sz="2400" kern="1200" noProof="0" dirty="0" err="1">
                <a:latin typeface="Century Gothic" panose="020F0302020204030204"/>
                <a:ea typeface="+mn-ea"/>
                <a:cs typeface="+mn-cs"/>
              </a:rPr>
              <a:t>compró</a:t>
            </a:r>
            <a:r>
              <a:rPr lang="en-GB" sz="2400" kern="1200" noProof="0" dirty="0">
                <a:latin typeface="Century Gothic" panose="020F0302020204030204"/>
                <a:ea typeface="+mn-ea"/>
                <a:cs typeface="+mn-cs"/>
              </a:rPr>
              <a:t> dos </a:t>
            </a:r>
            <a:r>
              <a:rPr lang="en-GB" sz="2400" kern="1200" noProof="0" dirty="0" err="1">
                <a:latin typeface="Century Gothic" panose="020F0302020204030204"/>
                <a:ea typeface="+mn-ea"/>
                <a:cs typeface="+mn-cs"/>
              </a:rPr>
              <a:t>cosas</a:t>
            </a:r>
            <a:r>
              <a:rPr lang="en-GB" sz="2400" kern="1200" noProof="0" dirty="0">
                <a:latin typeface="Century Gothic" panose="020F0302020204030204"/>
                <a:ea typeface="+mn-ea"/>
                <a:cs typeface="+mn-cs"/>
              </a:rPr>
              <a:t>: un </a:t>
            </a:r>
            <a:r>
              <a:rPr lang="en-GB" sz="2400" kern="1200" noProof="0" dirty="0" err="1">
                <a:latin typeface="Century Gothic" panose="020F0302020204030204"/>
                <a:ea typeface="+mn-ea"/>
                <a:cs typeface="+mn-cs"/>
              </a:rPr>
              <a:t>balón</a:t>
            </a:r>
            <a:r>
              <a:rPr lang="en-GB" sz="2400" kern="1200" noProof="0" dirty="0">
                <a:latin typeface="Century Gothic" panose="020F0302020204030204"/>
                <a:ea typeface="+mn-ea"/>
                <a:cs typeface="+mn-cs"/>
              </a:rPr>
              <a:t> de </a:t>
            </a:r>
            <a:r>
              <a:rPr lang="en-GB" sz="2400" kern="1200" noProof="0" dirty="0" err="1">
                <a:latin typeface="Century Gothic" panose="020F0302020204030204"/>
                <a:ea typeface="+mn-ea"/>
                <a:cs typeface="+mn-cs"/>
              </a:rPr>
              <a:t>fútbol</a:t>
            </a:r>
            <a:r>
              <a:rPr lang="en-GB" sz="2400" kern="1200" noProof="0" dirty="0">
                <a:latin typeface="Century Gothic" panose="020F0302020204030204"/>
                <a:ea typeface="+mn-ea"/>
                <a:cs typeface="+mn-cs"/>
              </a:rPr>
              <a:t>* y una </a:t>
            </a:r>
            <a:r>
              <a:rPr lang="en-GB" sz="2400" kern="1200" noProof="0" dirty="0" err="1">
                <a:latin typeface="Century Gothic" panose="020F0302020204030204"/>
                <a:ea typeface="+mn-ea"/>
                <a:cs typeface="+mn-cs"/>
              </a:rPr>
              <a:t>foto</a:t>
            </a:r>
            <a:r>
              <a:rPr lang="en-GB" sz="2400" kern="1200" noProof="0" dirty="0">
                <a:latin typeface="Century Gothic" panose="020F0302020204030204"/>
                <a:ea typeface="+mn-ea"/>
                <a:cs typeface="+mn-cs"/>
              </a:rPr>
              <a:t> de </a:t>
            </a:r>
            <a:r>
              <a:rPr lang="en-GB" sz="2400" kern="1200" noProof="0" dirty="0" err="1">
                <a:latin typeface="Century Gothic" panose="020F0302020204030204"/>
                <a:ea typeface="+mn-ea"/>
                <a:cs typeface="+mn-cs"/>
              </a:rPr>
              <a:t>su</a:t>
            </a:r>
            <a:r>
              <a:rPr lang="en-GB" sz="2400" kern="1200" noProof="0" dirty="0">
                <a:latin typeface="Century Gothic" panose="020F0302020204030204"/>
                <a:ea typeface="+mn-ea"/>
                <a:cs typeface="+mn-cs"/>
              </a:rPr>
              <a:t> </a:t>
            </a:r>
            <a:r>
              <a:rPr lang="en-GB" sz="2400" kern="1200" noProof="0" dirty="0" err="1">
                <a:latin typeface="Century Gothic" panose="020F0302020204030204"/>
                <a:ea typeface="+mn-ea"/>
                <a:cs typeface="+mn-cs"/>
              </a:rPr>
              <a:t>ídolo</a:t>
            </a:r>
            <a:r>
              <a:rPr lang="en-GB" sz="2400" kern="1200" noProof="0" dirty="0">
                <a:latin typeface="Century Gothic" panose="020F0302020204030204"/>
                <a:ea typeface="+mn-ea"/>
                <a:cs typeface="+mn-cs"/>
              </a:rPr>
              <a:t>*, Lionel Messi.</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AB583C55-0F94-734E-836D-C26B9639A2D1}"/>
              </a:ext>
            </a:extLst>
          </p:cNvPr>
          <p:cNvSpPr txBox="1"/>
          <p:nvPr/>
        </p:nvSpPr>
        <p:spPr>
          <a:xfrm>
            <a:off x="856390" y="5040668"/>
            <a:ext cx="1000285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kern="1200" dirty="0">
                <a:latin typeface="Century Gothic" panose="020F0302020204030204"/>
                <a:ea typeface="+mn-ea"/>
                <a:cs typeface="+mn-cs"/>
              </a:rPr>
              <a:t>Le </a:t>
            </a:r>
            <a:r>
              <a:rPr lang="en-GB" sz="2400" kern="1200" dirty="0" err="1">
                <a:latin typeface="Century Gothic" panose="020F0302020204030204"/>
                <a:ea typeface="+mn-ea"/>
                <a:cs typeface="+mn-cs"/>
              </a:rPr>
              <a:t>trae</a:t>
            </a:r>
            <a:r>
              <a:rPr lang="en-GB" sz="2400" kern="1200" dirty="0">
                <a:latin typeface="Century Gothic" panose="020F0302020204030204"/>
                <a:ea typeface="+mn-ea"/>
                <a:cs typeface="+mn-cs"/>
              </a:rPr>
              <a:t> el </a:t>
            </a:r>
            <a:r>
              <a:rPr lang="en-GB" sz="2400" kern="1200" dirty="0" err="1">
                <a:latin typeface="Century Gothic" panose="020F0302020204030204"/>
                <a:ea typeface="+mn-ea"/>
                <a:cs typeface="+mn-cs"/>
              </a:rPr>
              <a:t>periódico</a:t>
            </a:r>
            <a:r>
              <a:rPr lang="en-GB" sz="2400" kern="1200" dirty="0">
                <a:latin typeface="Century Gothic" panose="020F0302020204030204"/>
                <a:ea typeface="+mn-ea"/>
                <a:cs typeface="+mn-cs"/>
              </a:rPr>
              <a:t> </a:t>
            </a:r>
            <a:r>
              <a:rPr lang="en-GB" sz="2400" kern="1200" dirty="0" err="1">
                <a:latin typeface="Century Gothic" panose="020F0302020204030204"/>
                <a:ea typeface="+mn-ea"/>
                <a:cs typeface="+mn-cs"/>
              </a:rPr>
              <a:t>todos</a:t>
            </a:r>
            <a:r>
              <a:rPr lang="en-GB" sz="2400" kern="1200" dirty="0">
                <a:latin typeface="Century Gothic" panose="020F0302020204030204"/>
                <a:ea typeface="+mn-ea"/>
                <a:cs typeface="+mn-cs"/>
              </a:rPr>
              <a:t> los días </a:t>
            </a:r>
            <a:r>
              <a:rPr lang="en-GB" sz="2400" kern="1200" dirty="0" err="1">
                <a:latin typeface="Century Gothic" panose="020F0302020204030204"/>
                <a:ea typeface="+mn-ea"/>
                <a:cs typeface="+mn-cs"/>
              </a:rPr>
              <a:t>después</a:t>
            </a:r>
            <a:r>
              <a:rPr lang="en-GB" sz="2400" kern="1200" dirty="0">
                <a:latin typeface="Century Gothic" panose="020F0302020204030204"/>
                <a:ea typeface="+mn-ea"/>
                <a:cs typeface="+mn-cs"/>
              </a:rPr>
              <a:t> de la </a:t>
            </a:r>
            <a:r>
              <a:rPr lang="en-GB" sz="2400" kern="1200" dirty="0" err="1">
                <a:latin typeface="Century Gothic" panose="020F0302020204030204"/>
                <a:ea typeface="+mn-ea"/>
                <a:cs typeface="+mn-cs"/>
              </a:rPr>
              <a:t>escuela</a:t>
            </a:r>
            <a:r>
              <a:rPr lang="en-GB" sz="2400" kern="1200" dirty="0">
                <a:latin typeface="Century Gothic" panose="020F0302020204030204"/>
                <a:ea typeface="+mn-ea"/>
                <a:cs typeface="+mn-cs"/>
              </a:rPr>
              <a:t>.  </a:t>
            </a:r>
            <a:r>
              <a:rPr lang="en-GB" sz="2400" kern="1200" dirty="0" err="1">
                <a:latin typeface="Century Gothic" panose="020F0302020204030204"/>
                <a:ea typeface="+mn-ea"/>
                <a:cs typeface="+mn-cs"/>
              </a:rPr>
              <a:t>También</a:t>
            </a:r>
            <a:r>
              <a:rPr lang="en-GB" sz="2400" kern="1200" dirty="0">
                <a:latin typeface="Century Gothic" panose="020F0302020204030204"/>
                <a:ea typeface="+mn-ea"/>
                <a:cs typeface="+mn-cs"/>
              </a:rPr>
              <a:t>, a </a:t>
            </a:r>
            <a:r>
              <a:rPr lang="en-GB" sz="2400" kern="1200" dirty="0" err="1">
                <a:latin typeface="Century Gothic" panose="020F0302020204030204"/>
                <a:ea typeface="+mn-ea"/>
                <a:cs typeface="+mn-cs"/>
              </a:rPr>
              <a:t>veces</a:t>
            </a:r>
            <a:r>
              <a:rPr lang="en-GB" sz="2400" kern="1200" dirty="0">
                <a:latin typeface="Century Gothic" panose="020F0302020204030204"/>
                <a:ea typeface="+mn-ea"/>
                <a:cs typeface="+mn-cs"/>
              </a:rPr>
              <a:t>, le </a:t>
            </a:r>
            <a:r>
              <a:rPr lang="en-GB" sz="2400" kern="1200" dirty="0" err="1">
                <a:latin typeface="Century Gothic" panose="020F0302020204030204"/>
                <a:ea typeface="+mn-ea"/>
                <a:cs typeface="+mn-cs"/>
              </a:rPr>
              <a:t>lleva</a:t>
            </a:r>
            <a:r>
              <a:rPr lang="en-GB" sz="2400" kern="1200" dirty="0">
                <a:latin typeface="Century Gothic" panose="020F0302020204030204"/>
                <a:ea typeface="+mn-ea"/>
                <a:cs typeface="+mn-cs"/>
              </a:rPr>
              <a:t> un dulce de la </a:t>
            </a:r>
            <a:r>
              <a:rPr lang="en-GB" sz="2400" kern="1200" dirty="0" err="1">
                <a:latin typeface="Century Gothic" panose="020F0302020204030204"/>
                <a:ea typeface="+mn-ea"/>
                <a:cs typeface="+mn-cs"/>
              </a:rPr>
              <a:t>pastelería</a:t>
            </a:r>
            <a:r>
              <a:rPr lang="en-GB" sz="2400" kern="1200" dirty="0">
                <a:latin typeface="Century Gothic" panose="020F0302020204030204"/>
                <a:ea typeface="+mn-ea"/>
                <a:cs typeface="+mn-cs"/>
              </a:rPr>
              <a:t>*.</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10" name="TextBox 9"/>
          <p:cNvSpPr txBox="1"/>
          <p:nvPr/>
        </p:nvSpPr>
        <p:spPr>
          <a:xfrm>
            <a:off x="9546042" y="4543026"/>
            <a:ext cx="2344064" cy="461665"/>
          </a:xfrm>
          <a:prstGeom prst="rect">
            <a:avLst/>
          </a:prstGeom>
          <a:noFill/>
        </p:spPr>
        <p:txBody>
          <a:bodyPr wrap="square" rtlCol="0">
            <a:spAutoFit/>
          </a:bodyPr>
          <a:lstStyle/>
          <a:p>
            <a:pPr algn="l"/>
            <a:r>
              <a:rPr lang="en-GB" sz="2400" b="1" dirty="0" err="1">
                <a:latin typeface="+mj-lt"/>
              </a:rPr>
              <a:t>el</a:t>
            </a:r>
            <a:r>
              <a:rPr lang="en-GB" sz="2400" b="1" dirty="0">
                <a:latin typeface="+mj-lt"/>
              </a:rPr>
              <a:t> </a:t>
            </a:r>
            <a:r>
              <a:rPr lang="en-GB" sz="2400" b="1" dirty="0" err="1">
                <a:latin typeface="+mj-lt"/>
              </a:rPr>
              <a:t>balón</a:t>
            </a:r>
            <a:r>
              <a:rPr lang="en-GB" sz="2400" b="1" dirty="0">
                <a:latin typeface="+mj-lt"/>
              </a:rPr>
              <a:t> = ball</a:t>
            </a:r>
          </a:p>
        </p:txBody>
      </p:sp>
      <p:sp>
        <p:nvSpPr>
          <p:cNvPr id="28" name="TextBox 27"/>
          <p:cNvSpPr txBox="1"/>
          <p:nvPr/>
        </p:nvSpPr>
        <p:spPr>
          <a:xfrm>
            <a:off x="9567851" y="4194648"/>
            <a:ext cx="2344064" cy="461665"/>
          </a:xfrm>
          <a:prstGeom prst="rect">
            <a:avLst/>
          </a:prstGeom>
          <a:noFill/>
        </p:spPr>
        <p:txBody>
          <a:bodyPr wrap="square" rtlCol="0">
            <a:spAutoFit/>
          </a:bodyPr>
          <a:lstStyle/>
          <a:p>
            <a:pPr algn="l"/>
            <a:r>
              <a:rPr lang="en-GB" sz="2400" b="1" dirty="0" err="1">
                <a:latin typeface="+mj-lt"/>
              </a:rPr>
              <a:t>el</a:t>
            </a:r>
            <a:r>
              <a:rPr lang="en-GB" sz="2400" b="1" dirty="0">
                <a:latin typeface="+mj-lt"/>
              </a:rPr>
              <a:t> </a:t>
            </a:r>
            <a:r>
              <a:rPr lang="en-GB" sz="2400" b="1" dirty="0" err="1">
                <a:latin typeface="+mj-lt"/>
              </a:rPr>
              <a:t>ídolo</a:t>
            </a:r>
            <a:r>
              <a:rPr lang="en-GB" sz="2400" b="1" dirty="0">
                <a:latin typeface="+mj-lt"/>
              </a:rPr>
              <a:t> = idol</a:t>
            </a:r>
          </a:p>
        </p:txBody>
      </p:sp>
      <p:sp>
        <p:nvSpPr>
          <p:cNvPr id="31" name="TextBox 30"/>
          <p:cNvSpPr txBox="1"/>
          <p:nvPr/>
        </p:nvSpPr>
        <p:spPr>
          <a:xfrm>
            <a:off x="7987615" y="5903862"/>
            <a:ext cx="4073027" cy="461665"/>
          </a:xfrm>
          <a:prstGeom prst="rect">
            <a:avLst/>
          </a:prstGeom>
          <a:noFill/>
        </p:spPr>
        <p:txBody>
          <a:bodyPr wrap="square" rtlCol="0">
            <a:spAutoFit/>
          </a:bodyPr>
          <a:lstStyle/>
          <a:p>
            <a:pPr algn="l"/>
            <a:r>
              <a:rPr lang="en-GB" sz="2400" b="1">
                <a:latin typeface="+mj-lt"/>
              </a:rPr>
              <a:t>la pastelería = cake shop</a:t>
            </a:r>
            <a:endParaRPr lang="en-GB" sz="2400" b="1" dirty="0">
              <a:latin typeface="+mj-lt"/>
            </a:endParaRPr>
          </a:p>
        </p:txBody>
      </p:sp>
      <p:pic>
        <p:nvPicPr>
          <p:cNvPr id="1026" name="Picture 2" descr="Basic flower clipart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84613" y="3986676"/>
            <a:ext cx="460585" cy="4559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weets Pictures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87684" y="4927654"/>
            <a:ext cx="744087" cy="930109"/>
          </a:xfrm>
          <a:prstGeom prst="rect">
            <a:avLst/>
          </a:prstGeom>
          <a:noFill/>
          <a:extLst>
            <a:ext uri="{909E8E84-426E-40DD-AFC4-6F175D3DCCD1}">
              <a14:hiddenFill xmlns:a14="http://schemas.microsoft.com/office/drawing/2010/main">
                <a:solidFill>
                  <a:srgbClr val="FFFFFF"/>
                </a:solidFill>
              </a14:hiddenFill>
            </a:ext>
          </a:extLst>
        </p:spPr>
      </p:pic>
      <p:pic>
        <p:nvPicPr>
          <p:cNvPr id="38" name="Imagen 5" descr="Dibujo animado de un personaje de caricatura&#10;&#10;Descripción generada automáticamente con confianza media">
            <a:extLst>
              <a:ext uri="{FF2B5EF4-FFF2-40B4-BE49-F238E27FC236}">
                <a16:creationId xmlns:a16="http://schemas.microsoft.com/office/drawing/2014/main" id="{08848A5A-8C2B-9644-A2B5-8989A62480E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684613" y="1056169"/>
            <a:ext cx="518247" cy="1045888"/>
          </a:xfrm>
          <a:prstGeom prst="rect">
            <a:avLst/>
          </a:prstGeom>
        </p:spPr>
      </p:pic>
      <p:sp>
        <p:nvSpPr>
          <p:cNvPr id="34" name="TextBox 33"/>
          <p:cNvSpPr txBox="1"/>
          <p:nvPr/>
        </p:nvSpPr>
        <p:spPr>
          <a:xfrm>
            <a:off x="11096040" y="696381"/>
            <a:ext cx="1095960" cy="461665"/>
          </a:xfrm>
          <a:prstGeom prst="rect">
            <a:avLst/>
          </a:prstGeom>
          <a:noFill/>
        </p:spPr>
        <p:txBody>
          <a:bodyPr wrap="square" rtlCol="0">
            <a:spAutoFit/>
          </a:bodyPr>
          <a:lstStyle/>
          <a:p>
            <a:pPr algn="l"/>
            <a:r>
              <a:rPr lang="en-GB" sz="2400" b="1" dirty="0">
                <a:latin typeface="+mj-lt"/>
              </a:rPr>
              <a:t>[1/2]</a:t>
            </a:r>
          </a:p>
        </p:txBody>
      </p:sp>
      <p:pic>
        <p:nvPicPr>
          <p:cNvPr id="35" name="Picture 2" descr="Grandfather Clipart"/>
          <p:cNvPicPr>
            <a:picLocks noChangeAspect="1" noChangeArrowheads="1"/>
          </p:cNvPicPr>
          <p:nvPr/>
        </p:nvPicPr>
        <p:blipFill>
          <a:blip r:embed="rId9">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1547199" y="2334908"/>
            <a:ext cx="555008" cy="74024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Soccer ball clipart transparent "/>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590861" y="3378688"/>
            <a:ext cx="511346" cy="51134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456B57D7-193F-4614-A8CD-845E21CD4EC1}"/>
              </a:ext>
            </a:extLst>
          </p:cNvPr>
          <p:cNvSpPr txBox="1"/>
          <p:nvPr/>
        </p:nvSpPr>
        <p:spPr>
          <a:xfrm>
            <a:off x="106324" y="954138"/>
            <a:ext cx="9294349" cy="369332"/>
          </a:xfrm>
          <a:prstGeom prst="rect">
            <a:avLst/>
          </a:prstGeom>
          <a:noFill/>
        </p:spPr>
        <p:txBody>
          <a:bodyPr wrap="square">
            <a:spAutoFit/>
          </a:bodyPr>
          <a:lstStyle/>
          <a:p>
            <a:r>
              <a:rPr lang="en-GB" sz="1800" b="1" dirty="0"/>
              <a:t>Take turns to read the sentences aloud with a partner.</a:t>
            </a:r>
            <a:endParaRPr lang="en-GB" b="1" dirty="0"/>
          </a:p>
        </p:txBody>
      </p:sp>
    </p:spTree>
    <p:extLst>
      <p:ext uri="{BB962C8B-B14F-4D97-AF65-F5344CB8AC3E}">
        <p14:creationId xmlns:p14="http://schemas.microsoft.com/office/powerpoint/2010/main" val="64462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5"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3825766" cy="647577"/>
          </a:xfrm>
        </p:spPr>
        <p:txBody>
          <a:bodyPr>
            <a:normAutofit/>
          </a:bodyPr>
          <a:lstStyle/>
          <a:p>
            <a:r>
              <a:rPr lang="en-GB" sz="2400" dirty="0"/>
              <a:t>Daniel y los </a:t>
            </a:r>
            <a:r>
              <a:rPr lang="en-GB" sz="2400" dirty="0" err="1"/>
              <a:t>abuelos</a:t>
            </a:r>
            <a:endParaRPr lang="en-GB" sz="1600" dirty="0">
              <a:solidFill>
                <a:schemeClr val="bg1"/>
              </a:solidFill>
            </a:endParaRPr>
          </a:p>
        </p:txBody>
      </p:sp>
      <p:sp>
        <p:nvSpPr>
          <p:cNvPr id="7" name="Action Button: Custom 6">
            <a:hlinkClick r:id="" action="ppaction://noaction" highlightClick="1"/>
          </p:cNvPr>
          <p:cNvSpPr/>
          <p:nvPr/>
        </p:nvSpPr>
        <p:spPr>
          <a:xfrm>
            <a:off x="265590" y="1439144"/>
            <a:ext cx="414926" cy="366847"/>
          </a:xfrm>
          <a:prstGeom prst="actionButtonBlank">
            <a:avLst/>
          </a:prstGeom>
          <a:solidFill>
            <a:schemeClr val="accent3">
              <a:lumMod val="20000"/>
              <a:lumOff val="8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chemeClr val="tx2"/>
                </a:solidFill>
                <a:effectLst/>
                <a:uLnTx/>
                <a:uFillTx/>
                <a:latin typeface="Century Gothic" panose="020B0502020202020204" pitchFamily="34" charset="0"/>
                <a:ea typeface="+mn-ea"/>
                <a:cs typeface="+mn-cs"/>
              </a:rPr>
              <a:t>4</a:t>
            </a:r>
            <a:endParaRPr kumimoji="0" lang="en-GB" sz="24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endParaRPr>
          </a:p>
        </p:txBody>
      </p:sp>
      <p:sp>
        <p:nvSpPr>
          <p:cNvPr id="8" name="Action Button: Custom 7">
            <a:hlinkClick r:id="" action="ppaction://noaction" highlightClick="1"/>
          </p:cNvPr>
          <p:cNvSpPr/>
          <p:nvPr/>
        </p:nvSpPr>
        <p:spPr>
          <a:xfrm>
            <a:off x="286943" y="3013501"/>
            <a:ext cx="414926" cy="366847"/>
          </a:xfrm>
          <a:prstGeom prst="actionButtonBlank">
            <a:avLst/>
          </a:prstGeom>
          <a:solidFill>
            <a:schemeClr val="accent3">
              <a:lumMod val="20000"/>
              <a:lumOff val="8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chemeClr val="tx2"/>
                </a:solidFill>
                <a:effectLst/>
                <a:uLnTx/>
                <a:uFillTx/>
                <a:latin typeface="Century Gothic" panose="020B0502020202020204" pitchFamily="34" charset="0"/>
                <a:ea typeface="+mn-ea"/>
                <a:cs typeface="+mn-cs"/>
              </a:rPr>
              <a:t>5</a:t>
            </a:r>
            <a:endParaRPr kumimoji="0" lang="en-GB" sz="24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endParaRPr>
          </a:p>
        </p:txBody>
      </p:sp>
      <p:sp>
        <p:nvSpPr>
          <p:cNvPr id="9" name="Action Button: Custom 8">
            <a:hlinkClick r:id="" action="ppaction://noaction" highlightClick="1"/>
          </p:cNvPr>
          <p:cNvSpPr/>
          <p:nvPr/>
        </p:nvSpPr>
        <p:spPr>
          <a:xfrm>
            <a:off x="348174" y="4689505"/>
            <a:ext cx="414926" cy="366847"/>
          </a:xfrm>
          <a:prstGeom prst="actionButtonBlank">
            <a:avLst/>
          </a:prstGeom>
          <a:solidFill>
            <a:schemeClr val="accent3">
              <a:lumMod val="20000"/>
              <a:lumOff val="8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chemeClr val="tx2"/>
                </a:solidFill>
                <a:effectLst/>
                <a:uLnTx/>
                <a:uFillTx/>
                <a:latin typeface="Century Gothic" panose="020B0502020202020204" pitchFamily="34" charset="0"/>
                <a:ea typeface="+mn-ea"/>
                <a:cs typeface="+mn-cs"/>
              </a:rPr>
              <a:t>6</a:t>
            </a:r>
            <a:endParaRPr kumimoji="0" lang="en-GB" sz="24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endParaRPr>
          </a:p>
        </p:txBody>
      </p:sp>
      <p:sp>
        <p:nvSpPr>
          <p:cNvPr id="13" name="Rounded Rectangle 11">
            <a:extLst>
              <a:ext uri="{FF2B5EF4-FFF2-40B4-BE49-F238E27FC236}">
                <a16:creationId xmlns:a16="http://schemas.microsoft.com/office/drawing/2014/main" id="{A316DD52-7894-4A75-969C-CA0645DA2978}"/>
              </a:ext>
            </a:extLst>
          </p:cNvPr>
          <p:cNvSpPr/>
          <p:nvPr/>
        </p:nvSpPr>
        <p:spPr>
          <a:xfrm>
            <a:off x="9741288" y="258166"/>
            <a:ext cx="2186855"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l</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Action Button: Custom 20">
            <a:hlinkClick r:id="" action="ppaction://noaction" highlightClick="1">
              <a:snd r:embed="rId3" name="Frase 4.wav"/>
            </a:hlinkClick>
            <a:extLst>
              <a:ext uri="{FF2B5EF4-FFF2-40B4-BE49-F238E27FC236}">
                <a16:creationId xmlns:a16="http://schemas.microsoft.com/office/drawing/2014/main" id="{DDAD3657-7BF3-1D4A-B9B9-11168B7BED88}"/>
              </a:ext>
            </a:extLst>
          </p:cNvPr>
          <p:cNvSpPr/>
          <p:nvPr/>
        </p:nvSpPr>
        <p:spPr>
          <a:xfrm>
            <a:off x="262658" y="1442397"/>
            <a:ext cx="414927" cy="366847"/>
          </a:xfrm>
          <a:prstGeom prst="actionButtonBlank">
            <a:avLst/>
          </a:prstGeom>
          <a:solidFill>
            <a:schemeClr val="accent4">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sym typeface="Arial"/>
              </a:rPr>
              <a:t>4</a:t>
            </a:r>
          </a:p>
        </p:txBody>
      </p:sp>
      <p:sp>
        <p:nvSpPr>
          <p:cNvPr id="19" name="Action Button: Custom 20">
            <a:hlinkClick r:id="" action="ppaction://noaction" highlightClick="1">
              <a:snd r:embed="rId4" name="Frase 5.wav"/>
            </a:hlinkClick>
            <a:extLst>
              <a:ext uri="{FF2B5EF4-FFF2-40B4-BE49-F238E27FC236}">
                <a16:creationId xmlns:a16="http://schemas.microsoft.com/office/drawing/2014/main" id="{DDAD3657-7BF3-1D4A-B9B9-11168B7BED88}"/>
              </a:ext>
            </a:extLst>
          </p:cNvPr>
          <p:cNvSpPr/>
          <p:nvPr/>
        </p:nvSpPr>
        <p:spPr>
          <a:xfrm>
            <a:off x="281081" y="3020010"/>
            <a:ext cx="420788" cy="360338"/>
          </a:xfrm>
          <a:prstGeom prst="actionButtonBlank">
            <a:avLst/>
          </a:prstGeom>
          <a:solidFill>
            <a:schemeClr val="accent4">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chemeClr val="tx2"/>
                </a:solidFill>
                <a:effectLst/>
                <a:uLnTx/>
                <a:uFillTx/>
                <a:latin typeface="Century Gothic" panose="020B0502020202020204" pitchFamily="34" charset="0"/>
                <a:ea typeface="+mn-ea"/>
                <a:cs typeface="+mn-cs"/>
                <a:sym typeface="Arial"/>
              </a:rPr>
              <a:t>5</a:t>
            </a:r>
            <a:endParaRPr kumimoji="0" lang="en-GB" sz="24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sym typeface="Arial"/>
            </a:endParaRPr>
          </a:p>
        </p:txBody>
      </p:sp>
      <p:sp>
        <p:nvSpPr>
          <p:cNvPr id="20" name="Action Button: Custom 20">
            <a:hlinkClick r:id="" action="ppaction://noaction" highlightClick="1">
              <a:snd r:embed="rId5" name="Frase 6.wav"/>
            </a:hlinkClick>
            <a:extLst>
              <a:ext uri="{FF2B5EF4-FFF2-40B4-BE49-F238E27FC236}">
                <a16:creationId xmlns:a16="http://schemas.microsoft.com/office/drawing/2014/main" id="{DDAD3657-7BF3-1D4A-B9B9-11168B7BED88}"/>
              </a:ext>
            </a:extLst>
          </p:cNvPr>
          <p:cNvSpPr/>
          <p:nvPr/>
        </p:nvSpPr>
        <p:spPr>
          <a:xfrm>
            <a:off x="354036" y="4689505"/>
            <a:ext cx="409064" cy="366847"/>
          </a:xfrm>
          <a:prstGeom prst="actionButtonBlank">
            <a:avLst/>
          </a:prstGeom>
          <a:solidFill>
            <a:schemeClr val="accent4">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chemeClr val="tx2"/>
                </a:solidFill>
                <a:effectLst/>
                <a:uLnTx/>
                <a:uFillTx/>
                <a:latin typeface="Century Gothic" panose="020B0502020202020204" pitchFamily="34" charset="0"/>
                <a:ea typeface="+mn-ea"/>
                <a:cs typeface="+mn-cs"/>
                <a:sym typeface="Arial"/>
              </a:rPr>
              <a:t>6</a:t>
            </a:r>
            <a:endParaRPr kumimoji="0" lang="en-GB" sz="24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sym typeface="Arial"/>
            </a:endParaRPr>
          </a:p>
        </p:txBody>
      </p:sp>
      <p:sp>
        <p:nvSpPr>
          <p:cNvPr id="23" name="TextBox 22">
            <a:extLst>
              <a:ext uri="{FF2B5EF4-FFF2-40B4-BE49-F238E27FC236}">
                <a16:creationId xmlns:a16="http://schemas.microsoft.com/office/drawing/2014/main" id="{877C0F3C-3520-9B42-AF28-20468C53309A}"/>
              </a:ext>
            </a:extLst>
          </p:cNvPr>
          <p:cNvSpPr txBox="1"/>
          <p:nvPr/>
        </p:nvSpPr>
        <p:spPr>
          <a:xfrm>
            <a:off x="1111486" y="1215873"/>
            <a:ext cx="869383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Les </a:t>
            </a:r>
            <a:r>
              <a:rPr kumimoji="0" lang="en-GB" sz="2400" b="0" i="0" u="none" strike="noStrike" kern="1200" cap="none" spc="0" normalizeH="0" baseline="0" noProof="0" dirty="0" err="1">
                <a:ln>
                  <a:noFill/>
                </a:ln>
                <a:effectLst/>
                <a:uLnTx/>
                <a:uFillTx/>
                <a:latin typeface="Century Gothic" panose="020F0302020204030204"/>
                <a:ea typeface="+mn-ea"/>
                <a:cs typeface="+mn-cs"/>
              </a:rPr>
              <a:t>cocina</a:t>
            </a:r>
            <a:r>
              <a:rPr kumimoji="0" lang="en-GB" sz="2400" b="0" i="0" u="none" strike="noStrike" kern="1200" cap="none" spc="0" normalizeH="0" baseline="0" noProof="0" dirty="0">
                <a:ln>
                  <a:noFill/>
                </a:ln>
                <a:effectLst/>
                <a:uLnTx/>
                <a:uFillTx/>
                <a:latin typeface="Century Gothic" panose="020F0302020204030204"/>
                <a:ea typeface="+mn-ea"/>
                <a:cs typeface="+mn-cs"/>
              </a:rPr>
              <a:t> algo </a:t>
            </a:r>
            <a:r>
              <a:rPr kumimoji="0" lang="en-GB" sz="2400" b="0" i="0" u="none" strike="noStrike" kern="1200" cap="none" spc="0" normalizeH="0" baseline="0" noProof="0" dirty="0" err="1">
                <a:ln>
                  <a:noFill/>
                </a:ln>
                <a:effectLst/>
                <a:uLnTx/>
                <a:uFillTx/>
                <a:latin typeface="Century Gothic" panose="020F0302020204030204"/>
                <a:ea typeface="+mn-ea"/>
                <a:cs typeface="+mn-cs"/>
              </a:rPr>
              <a:t>cada</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domingo</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lang="en-GB" sz="2400" kern="1200" dirty="0">
                <a:latin typeface="Century Gothic" panose="020F0302020204030204"/>
                <a:ea typeface="+mn-ea"/>
                <a:cs typeface="+mn-cs"/>
              </a:rPr>
              <a:t>La </a:t>
            </a:r>
            <a:r>
              <a:rPr lang="en-GB" sz="2400" kern="1200" dirty="0" err="1">
                <a:latin typeface="Century Gothic" panose="020F0302020204030204"/>
                <a:ea typeface="+mn-ea"/>
                <a:cs typeface="+mn-cs"/>
              </a:rPr>
              <a:t>semana</a:t>
            </a:r>
            <a:r>
              <a:rPr lang="en-GB" sz="2400" kern="1200" dirty="0">
                <a:latin typeface="Century Gothic" panose="020F0302020204030204"/>
                <a:ea typeface="+mn-ea"/>
                <a:cs typeface="+mn-cs"/>
              </a:rPr>
              <a:t> </a:t>
            </a:r>
            <a:r>
              <a:rPr lang="en-GB" sz="2400" kern="1200" dirty="0" err="1">
                <a:latin typeface="Century Gothic" panose="020F0302020204030204"/>
                <a:ea typeface="+mn-ea"/>
                <a:cs typeface="+mn-cs"/>
              </a:rPr>
              <a:t>pasada</a:t>
            </a:r>
            <a:r>
              <a:rPr lang="en-GB" sz="2400" kern="1200" dirty="0">
                <a:latin typeface="Century Gothic" panose="020F0302020204030204"/>
                <a:ea typeface="+mn-ea"/>
                <a:cs typeface="+mn-cs"/>
              </a:rPr>
              <a:t> </a:t>
            </a:r>
            <a:r>
              <a:rPr lang="en-GB" sz="2400" kern="1200" dirty="0" err="1">
                <a:latin typeface="Century Gothic" panose="020F0302020204030204"/>
                <a:ea typeface="+mn-ea"/>
                <a:cs typeface="+mn-cs"/>
              </a:rPr>
              <a:t>también</a:t>
            </a:r>
            <a:r>
              <a:rPr lang="en-GB" sz="2400" kern="1200" dirty="0">
                <a:latin typeface="Century Gothic" panose="020F0302020204030204"/>
                <a:ea typeface="+mn-ea"/>
                <a:cs typeface="+mn-cs"/>
              </a:rPr>
              <a:t> </a:t>
            </a:r>
            <a:r>
              <a:rPr lang="en-GB" sz="2400" kern="1200" dirty="0" err="1">
                <a:latin typeface="Century Gothic" panose="020F0302020204030204"/>
                <a:ea typeface="+mn-ea"/>
                <a:cs typeface="+mn-cs"/>
              </a:rPr>
              <a:t>lavó</a:t>
            </a:r>
            <a:r>
              <a:rPr lang="en-GB" sz="2400" kern="1200" dirty="0">
                <a:latin typeface="Century Gothic" panose="020F0302020204030204"/>
                <a:ea typeface="+mn-ea"/>
                <a:cs typeface="+mn-cs"/>
              </a:rPr>
              <a:t> los </a:t>
            </a:r>
            <a:r>
              <a:rPr lang="en-GB" sz="2400" kern="1200" dirty="0" err="1">
                <a:latin typeface="Century Gothic" panose="020F0302020204030204"/>
                <a:ea typeface="+mn-ea"/>
                <a:cs typeface="+mn-cs"/>
              </a:rPr>
              <a:t>platos</a:t>
            </a:r>
            <a:r>
              <a:rPr lang="en-GB" sz="2400" kern="1200" dirty="0">
                <a:latin typeface="Century Gothic" panose="020F0302020204030204"/>
                <a:ea typeface="+mn-ea"/>
                <a:cs typeface="+mn-cs"/>
              </a:rPr>
              <a:t> y les </a:t>
            </a:r>
            <a:r>
              <a:rPr lang="en-GB" sz="2400" kern="1200" dirty="0" err="1">
                <a:latin typeface="Century Gothic" panose="020F0302020204030204"/>
                <a:ea typeface="+mn-ea"/>
                <a:cs typeface="+mn-cs"/>
              </a:rPr>
              <a:t>preparó</a:t>
            </a:r>
            <a:r>
              <a:rPr lang="en-GB" sz="2400" kern="1200" dirty="0">
                <a:latin typeface="Century Gothic" panose="020F0302020204030204"/>
                <a:ea typeface="+mn-ea"/>
                <a:cs typeface="+mn-cs"/>
              </a:rPr>
              <a:t> un café.</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5A7DAAFE-A1F0-3342-BD7A-084F5880FAAC}"/>
              </a:ext>
            </a:extLst>
          </p:cNvPr>
          <p:cNvSpPr txBox="1"/>
          <p:nvPr/>
        </p:nvSpPr>
        <p:spPr>
          <a:xfrm>
            <a:off x="1135770" y="2666750"/>
            <a:ext cx="925421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Le </a:t>
            </a:r>
            <a:r>
              <a:rPr kumimoji="0" lang="en-GB" sz="2400" b="0" i="0" u="none" strike="noStrike" kern="1200" cap="none" spc="0" normalizeH="0" baseline="0" noProof="0" dirty="0" err="1">
                <a:ln>
                  <a:noFill/>
                </a:ln>
                <a:effectLst/>
                <a:uLnTx/>
                <a:uFillTx/>
                <a:latin typeface="Century Gothic" panose="020F0302020204030204"/>
                <a:ea typeface="+mn-ea"/>
                <a:cs typeface="+mn-cs"/>
              </a:rPr>
              <a:t>ofrece</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ayuda</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en</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invierno</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porque</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su</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lang="en-GB" sz="2400" kern="1200" dirty="0" err="1">
                <a:latin typeface="Century Gothic" panose="020F0302020204030204"/>
                <a:ea typeface="+mn-ea"/>
                <a:cs typeface="+mn-cs"/>
              </a:rPr>
              <a:t>abuelo</a:t>
            </a:r>
            <a:r>
              <a:rPr lang="en-GB" sz="2400" kern="1200" dirty="0">
                <a:latin typeface="Century Gothic" panose="020F0302020204030204"/>
                <a:ea typeface="+mn-ea"/>
                <a:cs typeface="+mn-cs"/>
              </a:rPr>
              <a:t> es </a:t>
            </a:r>
            <a:r>
              <a:rPr lang="en-GB" sz="2400" kern="1200" dirty="0" err="1">
                <a:latin typeface="Century Gothic" panose="020F0302020204030204"/>
                <a:ea typeface="+mn-ea"/>
                <a:cs typeface="+mn-cs"/>
              </a:rPr>
              <a:t>muy</a:t>
            </a:r>
            <a:r>
              <a:rPr lang="en-GB" sz="2400" kern="1200" dirty="0">
                <a:latin typeface="Century Gothic" panose="020F0302020204030204"/>
                <a:ea typeface="+mn-ea"/>
                <a:cs typeface="+mn-cs"/>
              </a:rPr>
              <a:t> </a:t>
            </a:r>
            <a:r>
              <a:rPr lang="en-GB" sz="2400" kern="1200" dirty="0" err="1">
                <a:latin typeface="Century Gothic" panose="020F0302020204030204"/>
                <a:ea typeface="+mn-ea"/>
                <a:cs typeface="+mn-cs"/>
              </a:rPr>
              <a:t>débil</a:t>
            </a:r>
            <a:r>
              <a:rPr lang="en-GB" sz="2400" kern="1200" dirty="0">
                <a:latin typeface="Century Gothic" panose="020F0302020204030204"/>
                <a:ea typeface="+mn-ea"/>
                <a:cs typeface="+mn-cs"/>
              </a:rPr>
              <a:t> y no </a:t>
            </a:r>
            <a:r>
              <a:rPr lang="en-GB" sz="2400" kern="1200" dirty="0" err="1">
                <a:latin typeface="Century Gothic" panose="020F0302020204030204"/>
                <a:ea typeface="+mn-ea"/>
                <a:cs typeface="+mn-cs"/>
              </a:rPr>
              <a:t>puede</a:t>
            </a:r>
            <a:r>
              <a:rPr lang="en-GB" sz="2400" kern="1200" dirty="0">
                <a:latin typeface="Century Gothic" panose="020F0302020204030204"/>
                <a:ea typeface="+mn-ea"/>
                <a:cs typeface="+mn-cs"/>
              </a:rPr>
              <a:t> </a:t>
            </a:r>
            <a:r>
              <a:rPr lang="en-GB" sz="2400" kern="1200" dirty="0" err="1">
                <a:latin typeface="Century Gothic" panose="020F0302020204030204"/>
                <a:ea typeface="+mn-ea"/>
                <a:cs typeface="+mn-cs"/>
              </a:rPr>
              <a:t>salir</a:t>
            </a:r>
            <a:r>
              <a:rPr lang="en-GB" sz="2400" kern="1200" dirty="0">
                <a:latin typeface="Century Gothic" panose="020F0302020204030204"/>
                <a:ea typeface="+mn-ea"/>
                <a:cs typeface="+mn-cs"/>
              </a:rPr>
              <a:t>. Daniel es </a:t>
            </a:r>
            <a:r>
              <a:rPr lang="en-GB" sz="2400" kern="1200" dirty="0" err="1">
                <a:latin typeface="Century Gothic" panose="020F0302020204030204"/>
                <a:ea typeface="+mn-ea"/>
                <a:cs typeface="+mn-cs"/>
              </a:rPr>
              <a:t>más</a:t>
            </a:r>
            <a:r>
              <a:rPr lang="en-GB" sz="2400" kern="1200" dirty="0">
                <a:latin typeface="Century Gothic" panose="020F0302020204030204"/>
                <a:ea typeface="+mn-ea"/>
                <a:cs typeface="+mn-cs"/>
              </a:rPr>
              <a:t> </a:t>
            </a:r>
            <a:r>
              <a:rPr lang="en-GB" sz="2400" kern="1200" dirty="0" err="1">
                <a:latin typeface="Century Gothic" panose="020F0302020204030204"/>
                <a:ea typeface="+mn-ea"/>
                <a:cs typeface="+mn-cs"/>
              </a:rPr>
              <a:t>ágil</a:t>
            </a:r>
            <a:r>
              <a:rPr lang="en-GB" sz="2400" kern="1200" dirty="0">
                <a:latin typeface="Century Gothic" panose="020F0302020204030204"/>
                <a:ea typeface="+mn-ea"/>
                <a:cs typeface="+mn-cs"/>
              </a:rPr>
              <a:t>*, </a:t>
            </a:r>
            <a:r>
              <a:rPr lang="en-GB" sz="2400" kern="1200" dirty="0" err="1">
                <a:latin typeface="Century Gothic" panose="020F0302020204030204"/>
                <a:ea typeface="+mn-ea"/>
                <a:cs typeface="+mn-cs"/>
              </a:rPr>
              <a:t>así</a:t>
            </a:r>
            <a:r>
              <a:rPr lang="en-GB" sz="2400" kern="1200" dirty="0">
                <a:latin typeface="Century Gothic" panose="020F0302020204030204"/>
                <a:ea typeface="+mn-ea"/>
                <a:cs typeface="+mn-cs"/>
              </a:rPr>
              <a:t> que es una </a:t>
            </a:r>
            <a:r>
              <a:rPr lang="en-GB" sz="2400" kern="1200" dirty="0" err="1">
                <a:latin typeface="Century Gothic" panose="020F0302020204030204"/>
                <a:ea typeface="+mn-ea"/>
                <a:cs typeface="+mn-cs"/>
              </a:rPr>
              <a:t>solución</a:t>
            </a:r>
            <a:r>
              <a:rPr lang="en-GB" sz="2400" kern="1200" dirty="0">
                <a:latin typeface="Century Gothic" panose="020F0302020204030204"/>
                <a:ea typeface="+mn-ea"/>
                <a:cs typeface="+mn-cs"/>
              </a:rPr>
              <a:t> </a:t>
            </a:r>
            <a:r>
              <a:rPr lang="en-GB" sz="2400" kern="1200" dirty="0" err="1">
                <a:latin typeface="Century Gothic" panose="020F0302020204030204"/>
                <a:ea typeface="+mn-ea"/>
                <a:cs typeface="+mn-cs"/>
              </a:rPr>
              <a:t>práctica</a:t>
            </a:r>
            <a:r>
              <a:rPr lang="en-GB" sz="2400" kern="1200" dirty="0">
                <a:latin typeface="Century Gothic" panose="020F0302020204030204"/>
                <a:ea typeface="+mn-ea"/>
                <a:cs typeface="+mn-cs"/>
              </a:rPr>
              <a:t>.</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BEE708EB-CEF9-8042-9AC0-1A318DD8F72E}"/>
              </a:ext>
            </a:extLst>
          </p:cNvPr>
          <p:cNvSpPr txBox="1"/>
          <p:nvPr/>
        </p:nvSpPr>
        <p:spPr>
          <a:xfrm>
            <a:off x="1102667" y="4513572"/>
            <a:ext cx="1082547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Le </a:t>
            </a:r>
            <a:r>
              <a:rPr kumimoji="0" lang="en-GB" sz="2400" b="0" i="0" u="none" strike="noStrike" kern="1200" cap="none" spc="0" normalizeH="0" baseline="0" noProof="0" dirty="0" err="1">
                <a:ln>
                  <a:noFill/>
                </a:ln>
                <a:effectLst/>
                <a:uLnTx/>
                <a:uFillTx/>
                <a:latin typeface="Century Gothic" panose="020F0302020204030204"/>
                <a:ea typeface="+mn-ea"/>
                <a:cs typeface="+mn-cs"/>
              </a:rPr>
              <a:t>compra</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camisetas</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grises</a:t>
            </a:r>
            <a:r>
              <a:rPr kumimoji="0" lang="en-GB" sz="2400" b="0" i="0" u="none" strike="noStrike" kern="1200" cap="none" spc="0" normalizeH="0" baseline="0" noProof="0" dirty="0">
                <a:ln>
                  <a:noFill/>
                </a:ln>
                <a:effectLst/>
                <a:uLnTx/>
                <a:uFillTx/>
                <a:latin typeface="Century Gothic" panose="020F0302020204030204"/>
                <a:ea typeface="+mn-ea"/>
                <a:cs typeface="+mn-cs"/>
              </a:rPr>
              <a:t> y </a:t>
            </a:r>
            <a:r>
              <a:rPr kumimoji="0" lang="en-GB" sz="2400" b="0" i="0" u="none" strike="noStrike" kern="1200" cap="none" spc="0" normalizeH="0" baseline="0" noProof="0" dirty="0" err="1">
                <a:ln>
                  <a:noFill/>
                </a:ln>
                <a:effectLst/>
                <a:uLnTx/>
                <a:uFillTx/>
                <a:latin typeface="Century Gothic" panose="020F0302020204030204"/>
                <a:ea typeface="+mn-ea"/>
                <a:cs typeface="+mn-cs"/>
              </a:rPr>
              <a:t>naranjas</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lang="en-GB" sz="2400" kern="1200" dirty="0">
                <a:latin typeface="Century Gothic" panose="020F0302020204030204"/>
                <a:ea typeface="+mn-ea"/>
                <a:cs typeface="+mn-cs"/>
              </a:rPr>
              <a:t>Son los </a:t>
            </a:r>
            <a:r>
              <a:rPr lang="en-GB" sz="2400" kern="1200" dirty="0" err="1">
                <a:latin typeface="Century Gothic" panose="020F0302020204030204"/>
                <a:ea typeface="+mn-ea"/>
                <a:cs typeface="+mn-cs"/>
              </a:rPr>
              <a:t>colores</a:t>
            </a:r>
            <a:r>
              <a:rPr lang="en-GB" sz="2400" kern="1200" dirty="0">
                <a:latin typeface="Century Gothic" panose="020F0302020204030204"/>
                <a:ea typeface="+mn-ea"/>
                <a:cs typeface="+mn-cs"/>
              </a:rPr>
              <a:t> de la </a:t>
            </a:r>
            <a:r>
              <a:rPr lang="en-GB" sz="2400" kern="1200" dirty="0" err="1">
                <a:latin typeface="Century Gothic" panose="020F0302020204030204"/>
                <a:ea typeface="+mn-ea"/>
                <a:cs typeface="+mn-cs"/>
              </a:rPr>
              <a:t>nueva</a:t>
            </a:r>
            <a:r>
              <a:rPr lang="en-GB" sz="2400" kern="1200" dirty="0">
                <a:latin typeface="Century Gothic" panose="020F0302020204030204"/>
                <a:ea typeface="+mn-ea"/>
                <a:cs typeface="+mn-cs"/>
              </a:rPr>
              <a:t> </a:t>
            </a:r>
            <a:r>
              <a:rPr lang="en-GB" sz="2400" kern="1200" dirty="0" err="1">
                <a:latin typeface="Century Gothic" panose="020F0302020204030204"/>
                <a:ea typeface="+mn-ea"/>
                <a:cs typeface="+mn-cs"/>
              </a:rPr>
              <a:t>equipación</a:t>
            </a:r>
            <a:r>
              <a:rPr lang="en-GB" sz="2400" kern="1200" dirty="0">
                <a:latin typeface="Century Gothic" panose="020F0302020204030204"/>
                <a:ea typeface="+mn-ea"/>
                <a:cs typeface="+mn-cs"/>
              </a:rPr>
              <a:t>* de El Valencia Club de Fútbol, el </a:t>
            </a:r>
            <a:r>
              <a:rPr lang="en-GB" sz="2400" kern="1200" dirty="0" err="1">
                <a:latin typeface="Century Gothic" panose="020F0302020204030204"/>
                <a:ea typeface="+mn-ea"/>
                <a:cs typeface="+mn-cs"/>
              </a:rPr>
              <a:t>equipo</a:t>
            </a:r>
            <a:r>
              <a:rPr lang="en-GB" sz="2400" kern="1200" dirty="0">
                <a:latin typeface="Century Gothic" panose="020F0302020204030204"/>
                <a:ea typeface="+mn-ea"/>
                <a:cs typeface="+mn-cs"/>
              </a:rPr>
              <a:t> de </a:t>
            </a:r>
            <a:r>
              <a:rPr lang="en-GB" sz="2400" kern="1200" dirty="0" err="1">
                <a:latin typeface="Century Gothic" panose="020F0302020204030204"/>
                <a:ea typeface="+mn-ea"/>
                <a:cs typeface="+mn-cs"/>
              </a:rPr>
              <a:t>su</a:t>
            </a:r>
            <a:r>
              <a:rPr lang="en-GB" sz="2400" kern="1200" dirty="0">
                <a:latin typeface="Century Gothic" panose="020F0302020204030204"/>
                <a:ea typeface="+mn-ea"/>
                <a:cs typeface="+mn-cs"/>
              </a:rPr>
              <a:t> </a:t>
            </a:r>
            <a:r>
              <a:rPr lang="en-GB" sz="2400" kern="1200" dirty="0" err="1">
                <a:latin typeface="Century Gothic" panose="020F0302020204030204"/>
                <a:ea typeface="+mn-ea"/>
                <a:cs typeface="+mn-cs"/>
              </a:rPr>
              <a:t>abuelo</a:t>
            </a:r>
            <a:r>
              <a:rPr lang="en-GB" sz="2400" kern="1200" dirty="0">
                <a:latin typeface="Century Gothic" panose="020F0302020204030204"/>
                <a:ea typeface="+mn-ea"/>
                <a:cs typeface="+mn-cs"/>
              </a:rPr>
              <a:t>.</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32" name="TextBox 31"/>
          <p:cNvSpPr txBox="1"/>
          <p:nvPr/>
        </p:nvSpPr>
        <p:spPr>
          <a:xfrm>
            <a:off x="9002854" y="5510070"/>
            <a:ext cx="3617186" cy="461665"/>
          </a:xfrm>
          <a:prstGeom prst="rect">
            <a:avLst/>
          </a:prstGeom>
          <a:noFill/>
        </p:spPr>
        <p:txBody>
          <a:bodyPr wrap="square" rtlCol="0">
            <a:spAutoFit/>
          </a:bodyPr>
          <a:lstStyle/>
          <a:p>
            <a:pPr algn="l"/>
            <a:r>
              <a:rPr lang="en-GB" sz="2400" b="1" dirty="0">
                <a:latin typeface="+mj-lt"/>
              </a:rPr>
              <a:t>la </a:t>
            </a:r>
            <a:r>
              <a:rPr lang="en-GB" sz="2400" b="1" dirty="0" err="1">
                <a:latin typeface="+mj-lt"/>
              </a:rPr>
              <a:t>equipación</a:t>
            </a:r>
            <a:r>
              <a:rPr lang="en-GB" sz="2400" b="1" dirty="0">
                <a:latin typeface="+mj-lt"/>
              </a:rPr>
              <a:t> = kit</a:t>
            </a:r>
          </a:p>
        </p:txBody>
      </p:sp>
      <p:sp>
        <p:nvSpPr>
          <p:cNvPr id="33" name="TextBox 32"/>
          <p:cNvSpPr txBox="1"/>
          <p:nvPr/>
        </p:nvSpPr>
        <p:spPr>
          <a:xfrm>
            <a:off x="10034693" y="3395694"/>
            <a:ext cx="2186855" cy="461665"/>
          </a:xfrm>
          <a:prstGeom prst="rect">
            <a:avLst/>
          </a:prstGeom>
          <a:noFill/>
        </p:spPr>
        <p:txBody>
          <a:bodyPr wrap="square" rtlCol="0">
            <a:spAutoFit/>
          </a:bodyPr>
          <a:lstStyle/>
          <a:p>
            <a:pPr algn="l"/>
            <a:r>
              <a:rPr lang="en-GB" sz="2400" b="1" dirty="0" err="1">
                <a:latin typeface="+mj-lt"/>
              </a:rPr>
              <a:t>ágil</a:t>
            </a:r>
            <a:r>
              <a:rPr lang="en-GB" sz="2400" b="1" dirty="0">
                <a:latin typeface="+mj-lt"/>
              </a:rPr>
              <a:t> = agile</a:t>
            </a:r>
          </a:p>
        </p:txBody>
      </p:sp>
      <p:pic>
        <p:nvPicPr>
          <p:cNvPr id="1032" name="Picture 8" descr="Soccer ball clipart transparent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38489" y="2764337"/>
            <a:ext cx="511346" cy="51134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offee cup clip art free perfect cup of coffee clipart 3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84812" y="1158046"/>
            <a:ext cx="654860" cy="663739"/>
          </a:xfrm>
          <a:prstGeom prst="rect">
            <a:avLst/>
          </a:prstGeom>
          <a:noFill/>
          <a:extLst>
            <a:ext uri="{909E8E84-426E-40DD-AFC4-6F175D3DCCD1}">
              <a14:hiddenFill xmlns:a14="http://schemas.microsoft.com/office/drawing/2010/main">
                <a:solidFill>
                  <a:srgbClr val="FFFFFF"/>
                </a:solidFill>
              </a14:hiddenFill>
            </a:ext>
          </a:extLst>
        </p:spPr>
      </p:pic>
      <p:pic>
        <p:nvPicPr>
          <p:cNvPr id="38" name="Imagen 5" descr="Dibujo animado de un personaje de caricatura&#10;&#10;Descripción generada automáticamente con confianza media">
            <a:extLst>
              <a:ext uri="{FF2B5EF4-FFF2-40B4-BE49-F238E27FC236}">
                <a16:creationId xmlns:a16="http://schemas.microsoft.com/office/drawing/2014/main" id="{08848A5A-8C2B-9644-A2B5-8989A62480E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192128" y="1387934"/>
            <a:ext cx="625097" cy="1261525"/>
          </a:xfrm>
          <a:prstGeom prst="rect">
            <a:avLst/>
          </a:prstGeom>
        </p:spPr>
      </p:pic>
      <p:sp>
        <p:nvSpPr>
          <p:cNvPr id="3" name="TextBox 2"/>
          <p:cNvSpPr txBox="1"/>
          <p:nvPr/>
        </p:nvSpPr>
        <p:spPr>
          <a:xfrm>
            <a:off x="11096040" y="696381"/>
            <a:ext cx="1095960" cy="461665"/>
          </a:xfrm>
          <a:prstGeom prst="rect">
            <a:avLst/>
          </a:prstGeom>
          <a:noFill/>
        </p:spPr>
        <p:txBody>
          <a:bodyPr wrap="square" rtlCol="0">
            <a:spAutoFit/>
          </a:bodyPr>
          <a:lstStyle/>
          <a:p>
            <a:pPr algn="l"/>
            <a:r>
              <a:rPr lang="en-GB" sz="2400" b="1" dirty="0">
                <a:latin typeface="+mj-lt"/>
              </a:rPr>
              <a:t>[2/2]</a:t>
            </a:r>
          </a:p>
        </p:txBody>
      </p:sp>
    </p:spTree>
    <p:extLst>
      <p:ext uri="{BB962C8B-B14F-4D97-AF65-F5344CB8AC3E}">
        <p14:creationId xmlns:p14="http://schemas.microsoft.com/office/powerpoint/2010/main" val="316398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8" grpId="0" animBg="1"/>
      <p:bldP spid="19"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s://upload.wikimedia.org/wikipedia/commons/5/5d/ZENIT_VS._REAL_SOCIEDAD_3_-_1_%289%29.jpg">
            <a:extLst>
              <a:ext uri="{FF2B5EF4-FFF2-40B4-BE49-F238E27FC236}">
                <a16:creationId xmlns:a16="http://schemas.microsoft.com/office/drawing/2014/main" id="{292AFA61-5D85-4A0A-8347-5BE07FF860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5563" y="1161"/>
            <a:ext cx="2036437" cy="226140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4895272"/>
            <a:ext cx="4864546" cy="1858291"/>
          </a:xfrm>
        </p:spPr>
        <p:txBody>
          <a:bodyPr>
            <a:normAutofit fontScale="92500" lnSpcReduction="10000"/>
          </a:bodyPr>
          <a:lstStyle/>
          <a:p>
            <a:pPr marL="0" marR="0" lvl="0" indent="0" algn="l" rtl="0">
              <a:lnSpc>
                <a:spcPct val="90000"/>
              </a:lnSpc>
              <a:spcBef>
                <a:spcPts val="0"/>
              </a:spcBef>
              <a:spcAft>
                <a:spcPts val="0"/>
              </a:spcAft>
              <a:buClr>
                <a:srgbClr val="FFFFFF"/>
              </a:buClr>
              <a:buSzPts val="2200"/>
              <a:buFont typeface="Century Gothic"/>
              <a:buNone/>
            </a:pPr>
            <a:r>
              <a:rPr lang="en-GB" sz="2400" b="1" i="0" u="none" strike="noStrike" cap="none" dirty="0">
                <a:solidFill>
                  <a:srgbClr val="FFFFFF"/>
                </a:solidFill>
                <a:latin typeface="Century Gothic"/>
                <a:ea typeface="Century Gothic"/>
                <a:cs typeface="Century Gothic"/>
                <a:sym typeface="Century Gothic"/>
              </a:rPr>
              <a:t>Y9 Spanish</a:t>
            </a:r>
            <a:endParaRPr lang="en-GB" dirty="0"/>
          </a:p>
          <a:p>
            <a:pPr marL="0" marR="0" lvl="0" indent="0" algn="l" rtl="0">
              <a:lnSpc>
                <a:spcPct val="90000"/>
              </a:lnSpc>
              <a:spcBef>
                <a:spcPts val="0"/>
              </a:spcBef>
              <a:spcAft>
                <a:spcPts val="0"/>
              </a:spcAft>
              <a:buClr>
                <a:srgbClr val="FFFFFF"/>
              </a:buClr>
              <a:buSzPts val="2200"/>
              <a:buFont typeface="Century Gothic"/>
              <a:buNone/>
            </a:pPr>
            <a:r>
              <a:rPr lang="en-GB" sz="2400" b="0" i="0" u="none" strike="noStrike" cap="none" dirty="0">
                <a:solidFill>
                  <a:srgbClr val="FFFFFF"/>
                </a:solidFill>
                <a:latin typeface="Century Gothic"/>
                <a:ea typeface="Century Gothic"/>
                <a:cs typeface="Century Gothic"/>
                <a:sym typeface="Century Gothic"/>
              </a:rPr>
              <a:t>Term 1.1 - Week </a:t>
            </a:r>
            <a:r>
              <a:rPr lang="en-GB" sz="2400" dirty="0">
                <a:solidFill>
                  <a:srgbClr val="FFFFFF"/>
                </a:solidFill>
                <a:latin typeface="Century Gothic"/>
                <a:ea typeface="Century Gothic"/>
                <a:cs typeface="Century Gothic"/>
                <a:sym typeface="Century Gothic"/>
              </a:rPr>
              <a:t>7</a:t>
            </a:r>
            <a:r>
              <a:rPr lang="en-GB" sz="2400" b="0" i="0" u="none" strike="noStrike" cap="none" dirty="0">
                <a:solidFill>
                  <a:srgbClr val="FFFFFF"/>
                </a:solidFill>
                <a:latin typeface="Century Gothic"/>
                <a:ea typeface="Century Gothic"/>
                <a:cs typeface="Century Gothic"/>
                <a:sym typeface="Century Gothic"/>
              </a:rPr>
              <a:t> - Lesson 14</a:t>
            </a:r>
          </a:p>
          <a:p>
            <a:pPr marL="0" marR="0" lvl="0" indent="0" algn="l" rtl="0">
              <a:lnSpc>
                <a:spcPct val="90000"/>
              </a:lnSpc>
              <a:spcBef>
                <a:spcPts val="0"/>
              </a:spcBef>
              <a:spcAft>
                <a:spcPts val="0"/>
              </a:spcAft>
              <a:buClr>
                <a:srgbClr val="1F3864"/>
              </a:buClr>
              <a:buSzPts val="2200"/>
              <a:buFont typeface="Twentieth Century"/>
              <a:buNone/>
            </a:pPr>
            <a:endParaRPr lang="en-GB" sz="2400" b="0" i="0" u="none" strike="noStrike" cap="none" dirty="0">
              <a:solidFill>
                <a:srgbClr val="FFFFF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FFFFFF"/>
              </a:buClr>
              <a:buSzPts val="1400"/>
              <a:buFont typeface="Century Gothic"/>
              <a:buNone/>
            </a:pPr>
            <a:br>
              <a:rPr lang="en-GB" sz="1600" dirty="0"/>
            </a:br>
            <a:r>
              <a:rPr lang="en-GB" sz="1500" dirty="0">
                <a:solidFill>
                  <a:srgbClr val="FFFFFF"/>
                </a:solidFill>
                <a:latin typeface="Century Gothic"/>
                <a:ea typeface="Century Gothic"/>
                <a:cs typeface="Century Gothic"/>
                <a:sym typeface="Century Gothic"/>
              </a:rPr>
              <a:t>Pete Watson </a:t>
            </a:r>
            <a:r>
              <a:rPr lang="en-GB" sz="1500" b="0" i="0" u="none" strike="noStrike" cap="none" dirty="0">
                <a:solidFill>
                  <a:srgbClr val="FFFFFF"/>
                </a:solidFill>
                <a:latin typeface="Century Gothic"/>
                <a:ea typeface="Century Gothic"/>
                <a:cs typeface="Century Gothic"/>
                <a:sym typeface="Century Gothic"/>
              </a:rPr>
              <a:t>/ </a:t>
            </a:r>
            <a:r>
              <a:rPr lang="en-GB" sz="1500" dirty="0">
                <a:solidFill>
                  <a:srgbClr val="FFFFFF"/>
                </a:solidFill>
                <a:latin typeface="Century Gothic"/>
                <a:ea typeface="Century Gothic"/>
                <a:cs typeface="Century Gothic"/>
                <a:sym typeface="Century Gothic"/>
              </a:rPr>
              <a:t>Louise Caruso / Nick Avery</a:t>
            </a:r>
            <a:endParaRPr lang="en-GB" sz="1500" dirty="0"/>
          </a:p>
          <a:p>
            <a:pPr marL="0" marR="0" lvl="0" indent="0" algn="l" rtl="0">
              <a:lnSpc>
                <a:spcPct val="90000"/>
              </a:lnSpc>
              <a:spcBef>
                <a:spcPts val="0"/>
              </a:spcBef>
              <a:spcAft>
                <a:spcPts val="0"/>
              </a:spcAft>
              <a:buClr>
                <a:srgbClr val="FFFFFF"/>
              </a:buClr>
              <a:buSzPts val="1400"/>
              <a:buFont typeface="Century Gothic"/>
              <a:buNone/>
            </a:pPr>
            <a:r>
              <a:rPr lang="en-GB" sz="1500" b="0" i="0" u="none" strike="noStrike" cap="none" dirty="0">
                <a:solidFill>
                  <a:srgbClr val="FFFFFF"/>
                </a:solidFill>
                <a:latin typeface="Century Gothic"/>
                <a:ea typeface="Century Gothic"/>
                <a:cs typeface="Century Gothic"/>
                <a:sym typeface="Century Gothic"/>
              </a:rPr>
              <a:t>Artwork: Mark Davies</a:t>
            </a:r>
            <a:endParaRPr lang="en-GB" sz="1500" dirty="0"/>
          </a:p>
          <a:p>
            <a:pPr marL="0" marR="0" lvl="0" indent="0" algn="l" rtl="0">
              <a:lnSpc>
                <a:spcPct val="90000"/>
              </a:lnSpc>
              <a:spcBef>
                <a:spcPts val="0"/>
              </a:spcBef>
              <a:spcAft>
                <a:spcPts val="0"/>
              </a:spcAft>
              <a:buClr>
                <a:srgbClr val="1F3864"/>
              </a:buClr>
              <a:buSzPts val="1400"/>
              <a:buFont typeface="Twentieth Century"/>
              <a:buNone/>
            </a:pPr>
            <a:endParaRPr lang="en-GB" sz="1500" b="0" i="0" u="none" strike="noStrike" cap="none" dirty="0">
              <a:solidFill>
                <a:srgbClr val="FFFFF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FFFFFF"/>
              </a:buClr>
              <a:buSzPts val="1400"/>
              <a:buFont typeface="Century Gothic"/>
              <a:buNone/>
            </a:pPr>
            <a:r>
              <a:rPr lang="en-GB" sz="1500" b="0" i="0" u="none" strike="noStrike" cap="none" dirty="0">
                <a:solidFill>
                  <a:srgbClr val="FFFFFF"/>
                </a:solidFill>
                <a:latin typeface="Century Gothic"/>
                <a:ea typeface="Century Gothic"/>
                <a:cs typeface="Century Gothic"/>
                <a:sym typeface="Century Gothic"/>
              </a:rPr>
              <a:t>Date updated: </a:t>
            </a:r>
            <a:r>
              <a:rPr lang="en-GB" sz="1500" dirty="0">
                <a:solidFill>
                  <a:srgbClr val="FFFFFF"/>
                </a:solidFill>
                <a:latin typeface="Century Gothic"/>
                <a:ea typeface="Century Gothic"/>
                <a:cs typeface="Century Gothic"/>
                <a:sym typeface="Century Gothic"/>
              </a:rPr>
              <a:t>09.07.21</a:t>
            </a:r>
            <a:endParaRPr lang="en-GB" sz="1500" b="0" i="0" u="none" strike="noStrike" cap="none" dirty="0">
              <a:solidFill>
                <a:srgbClr val="FFFFFF"/>
              </a:solidFill>
              <a:latin typeface="Century Gothic"/>
              <a:ea typeface="Century Gothic"/>
              <a:cs typeface="Century Gothic"/>
              <a:sym typeface="Century Gothic"/>
            </a:endParaRPr>
          </a:p>
          <a:p>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63538" y="2456456"/>
            <a:ext cx="7649494" cy="844550"/>
          </a:xfrm>
        </p:spPr>
        <p:txBody>
          <a:bodyPr>
            <a:noAutofit/>
          </a:bodyPr>
          <a:lstStyle/>
          <a:p>
            <a:pPr marL="0" lvl="0" indent="0" algn="l">
              <a:lnSpc>
                <a:spcPct val="100000"/>
              </a:lnSpc>
              <a:spcBef>
                <a:spcPts val="0"/>
              </a:spcBef>
              <a:buClr>
                <a:srgbClr val="FFFFFF"/>
              </a:buClr>
              <a:buSzPts val="2600"/>
            </a:pPr>
            <a:r>
              <a:rPr lang="en-GB" sz="2400" dirty="0">
                <a:solidFill>
                  <a:srgbClr val="FFFFFF"/>
                </a:solidFill>
              </a:rPr>
              <a:t>indirect object pronoun ‘les’</a:t>
            </a:r>
          </a:p>
          <a:p>
            <a:pPr>
              <a:lnSpc>
                <a:spcPct val="100000"/>
              </a:lnSpc>
              <a:spcBef>
                <a:spcPts val="0"/>
              </a:spcBef>
              <a:buClr>
                <a:srgbClr val="FFFFFF"/>
              </a:buClr>
              <a:buSzPts val="2600"/>
            </a:pPr>
            <a:r>
              <a:rPr lang="en-GB" dirty="0">
                <a:solidFill>
                  <a:srgbClr val="FFFFFF"/>
                </a:solidFill>
                <a:latin typeface="Century Gothic"/>
                <a:ea typeface="Century Gothic"/>
                <a:cs typeface="Century Gothic"/>
                <a:sym typeface="Century Gothic"/>
              </a:rPr>
              <a:t>object-first </a:t>
            </a:r>
            <a:r>
              <a:rPr lang="en-GB" sz="2400" dirty="0">
                <a:solidFill>
                  <a:srgbClr val="FFFFFF"/>
                </a:solidFill>
                <a:latin typeface="Century Gothic"/>
                <a:ea typeface="Century Gothic"/>
                <a:cs typeface="Century Gothic"/>
                <a:sym typeface="Century Gothic"/>
              </a:rPr>
              <a:t>word order &amp; personal ‘a’ [revisited]</a:t>
            </a:r>
            <a:endParaRPr lang="en-GB" sz="2400" dirty="0">
              <a:solidFill>
                <a:srgbClr val="1F3864"/>
              </a:solidFill>
              <a:latin typeface="Century Gothic"/>
              <a:ea typeface="Century Gothic"/>
              <a:cs typeface="Century Gothic"/>
              <a:sym typeface="Century Gothic"/>
            </a:endParaRP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p:txBody>
          <a:bodyPr>
            <a:normAutofit fontScale="92500"/>
          </a:bodyPr>
          <a:lstStyle/>
          <a:p>
            <a:r>
              <a:rPr lang="en-GB" sz="3600" b="1" dirty="0">
                <a:solidFill>
                  <a:srgbClr val="FFFFFF"/>
                </a:solidFill>
              </a:rPr>
              <a:t>Talking about family and friends</a:t>
            </a:r>
            <a:endParaRPr lang="en-GB" sz="3600" dirty="0"/>
          </a:p>
        </p:txBody>
      </p:sp>
      <p:pic>
        <p:nvPicPr>
          <p:cNvPr id="5" name="Picture 2" descr="https://upload.wikimedia.org/wikipedia/commons/7/74/Durango_train_station.jpg">
            <a:extLst>
              <a:ext uri="{FF2B5EF4-FFF2-40B4-BE49-F238E27FC236}">
                <a16:creationId xmlns:a16="http://schemas.microsoft.com/office/drawing/2014/main" id="{00A14717-203F-4B4E-BC60-6514071C81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7009" y="2190503"/>
            <a:ext cx="2561453" cy="170513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6" descr="Cooking: Arroz con pollo | Don Harder | Flickr">
            <a:extLst>
              <a:ext uri="{FF2B5EF4-FFF2-40B4-BE49-F238E27FC236}">
                <a16:creationId xmlns:a16="http://schemas.microsoft.com/office/drawing/2014/main" id="{93622050-8001-4DCD-8137-B87CF422625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966" t="11718" r="4077"/>
          <a:stretch/>
        </p:blipFill>
        <p:spPr bwMode="auto">
          <a:xfrm>
            <a:off x="7771170" y="3634334"/>
            <a:ext cx="2854817" cy="1653722"/>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FBC795A-35A7-430C-9E9B-46E02A0A33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5090565"/>
            <a:ext cx="3398914" cy="176743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432813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 name="Table 43"/>
          <p:cNvGraphicFramePr>
            <a:graphicFrameLocks noGrp="1"/>
          </p:cNvGraphicFramePr>
          <p:nvPr/>
        </p:nvGraphicFramePr>
        <p:xfrm>
          <a:off x="361019" y="1228482"/>
          <a:ext cx="7920828" cy="741680"/>
        </p:xfrm>
        <a:graphic>
          <a:graphicData uri="http://schemas.openxmlformats.org/drawingml/2006/table">
            <a:tbl>
              <a:tblPr firstRow="1" bandRow="1">
                <a:tableStyleId>{8A107856-5554-42FB-B03E-39F5DBC370BA}</a:tableStyleId>
              </a:tblPr>
              <a:tblGrid>
                <a:gridCol w="660069">
                  <a:extLst>
                    <a:ext uri="{9D8B030D-6E8A-4147-A177-3AD203B41FA5}">
                      <a16:colId xmlns:a16="http://schemas.microsoft.com/office/drawing/2014/main" val="3905892975"/>
                    </a:ext>
                  </a:extLst>
                </a:gridCol>
                <a:gridCol w="660069">
                  <a:extLst>
                    <a:ext uri="{9D8B030D-6E8A-4147-A177-3AD203B41FA5}">
                      <a16:colId xmlns:a16="http://schemas.microsoft.com/office/drawing/2014/main" val="2635420475"/>
                    </a:ext>
                  </a:extLst>
                </a:gridCol>
                <a:gridCol w="660069">
                  <a:extLst>
                    <a:ext uri="{9D8B030D-6E8A-4147-A177-3AD203B41FA5}">
                      <a16:colId xmlns:a16="http://schemas.microsoft.com/office/drawing/2014/main" val="227784924"/>
                    </a:ext>
                  </a:extLst>
                </a:gridCol>
                <a:gridCol w="660069">
                  <a:extLst>
                    <a:ext uri="{9D8B030D-6E8A-4147-A177-3AD203B41FA5}">
                      <a16:colId xmlns:a16="http://schemas.microsoft.com/office/drawing/2014/main" val="4143523289"/>
                    </a:ext>
                  </a:extLst>
                </a:gridCol>
                <a:gridCol w="660069">
                  <a:extLst>
                    <a:ext uri="{9D8B030D-6E8A-4147-A177-3AD203B41FA5}">
                      <a16:colId xmlns:a16="http://schemas.microsoft.com/office/drawing/2014/main" val="3767196912"/>
                    </a:ext>
                  </a:extLst>
                </a:gridCol>
                <a:gridCol w="660069">
                  <a:extLst>
                    <a:ext uri="{9D8B030D-6E8A-4147-A177-3AD203B41FA5}">
                      <a16:colId xmlns:a16="http://schemas.microsoft.com/office/drawing/2014/main" val="3959647626"/>
                    </a:ext>
                  </a:extLst>
                </a:gridCol>
                <a:gridCol w="660069">
                  <a:extLst>
                    <a:ext uri="{9D8B030D-6E8A-4147-A177-3AD203B41FA5}">
                      <a16:colId xmlns:a16="http://schemas.microsoft.com/office/drawing/2014/main" val="1690770967"/>
                    </a:ext>
                  </a:extLst>
                </a:gridCol>
                <a:gridCol w="660069">
                  <a:extLst>
                    <a:ext uri="{9D8B030D-6E8A-4147-A177-3AD203B41FA5}">
                      <a16:colId xmlns:a16="http://schemas.microsoft.com/office/drawing/2014/main" val="3124010768"/>
                    </a:ext>
                  </a:extLst>
                </a:gridCol>
                <a:gridCol w="660069">
                  <a:extLst>
                    <a:ext uri="{9D8B030D-6E8A-4147-A177-3AD203B41FA5}">
                      <a16:colId xmlns:a16="http://schemas.microsoft.com/office/drawing/2014/main" val="1415686900"/>
                    </a:ext>
                  </a:extLst>
                </a:gridCol>
                <a:gridCol w="660069">
                  <a:extLst>
                    <a:ext uri="{9D8B030D-6E8A-4147-A177-3AD203B41FA5}">
                      <a16:colId xmlns:a16="http://schemas.microsoft.com/office/drawing/2014/main" val="1766152659"/>
                    </a:ext>
                  </a:extLst>
                </a:gridCol>
                <a:gridCol w="660069">
                  <a:extLst>
                    <a:ext uri="{9D8B030D-6E8A-4147-A177-3AD203B41FA5}">
                      <a16:colId xmlns:a16="http://schemas.microsoft.com/office/drawing/2014/main" val="1195669314"/>
                    </a:ext>
                  </a:extLst>
                </a:gridCol>
                <a:gridCol w="660069">
                  <a:extLst>
                    <a:ext uri="{9D8B030D-6E8A-4147-A177-3AD203B41FA5}">
                      <a16:colId xmlns:a16="http://schemas.microsoft.com/office/drawing/2014/main" val="2261923046"/>
                    </a:ext>
                  </a:extLst>
                </a:gridCol>
              </a:tblGrid>
              <a:tr h="37084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78679556"/>
                  </a:ext>
                </a:extLst>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340537903"/>
                  </a:ext>
                </a:extLst>
              </a:tr>
            </a:tbl>
          </a:graphicData>
        </a:graphic>
      </p:graphicFrame>
      <p:sp>
        <p:nvSpPr>
          <p:cNvPr id="4" name="Rounded Rectangle 11">
            <a:extLst>
              <a:ext uri="{FF2B5EF4-FFF2-40B4-BE49-F238E27FC236}">
                <a16:creationId xmlns:a16="http://schemas.microsoft.com/office/drawing/2014/main" id="{A316DD52-7894-4A75-969C-CA0645DA2978}"/>
              </a:ext>
            </a:extLst>
          </p:cNvPr>
          <p:cNvSpPr/>
          <p:nvPr/>
        </p:nvSpPr>
        <p:spPr>
          <a:xfrm>
            <a:off x="10414184" y="258166"/>
            <a:ext cx="1513960"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18" name="TextBox 17"/>
          <p:cNvSpPr txBox="1"/>
          <p:nvPr/>
        </p:nvSpPr>
        <p:spPr>
          <a:xfrm>
            <a:off x="153707" y="5150422"/>
            <a:ext cx="25717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[approximately]</a:t>
            </a:r>
          </a:p>
        </p:txBody>
      </p:sp>
      <p:sp>
        <p:nvSpPr>
          <p:cNvPr id="43" name="Action Button: Custom 16">
            <a:hlinkClick r:id="" action="ppaction://noaction" highlightClick="1">
              <a:snd r:embed="rId3" name="celebrar.wav"/>
            </a:hlinkClick>
            <a:extLst>
              <a:ext uri="{FF2B5EF4-FFF2-40B4-BE49-F238E27FC236}">
                <a16:creationId xmlns:a16="http://schemas.microsoft.com/office/drawing/2014/main" id="{30030AF8-564D-734B-84B9-DB4C7A3A6A53}"/>
              </a:ext>
            </a:extLst>
          </p:cNvPr>
          <p:cNvSpPr/>
          <p:nvPr/>
        </p:nvSpPr>
        <p:spPr>
          <a:xfrm>
            <a:off x="525915" y="1090918"/>
            <a:ext cx="396000" cy="396000"/>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5" name="Action Button: Custom 16">
            <a:hlinkClick r:id="" action="ppaction://noaction" highlightClick="1">
              <a:snd r:embed="rId4" name="diciembre.wav"/>
            </a:hlinkClick>
            <a:extLst>
              <a:ext uri="{FF2B5EF4-FFF2-40B4-BE49-F238E27FC236}">
                <a16:creationId xmlns:a16="http://schemas.microsoft.com/office/drawing/2014/main" id="{30030AF8-564D-734B-84B9-DB4C7A3A6A53}"/>
              </a:ext>
            </a:extLst>
          </p:cNvPr>
          <p:cNvSpPr/>
          <p:nvPr/>
        </p:nvSpPr>
        <p:spPr>
          <a:xfrm>
            <a:off x="1167370" y="1087589"/>
            <a:ext cx="396000" cy="396000"/>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6" name="Action Button: Custom 16">
            <a:hlinkClick r:id="" action="ppaction://noaction" highlightClick="1">
              <a:snd r:embed="rId5" name="fui.wav"/>
            </a:hlinkClick>
            <a:extLst>
              <a:ext uri="{FF2B5EF4-FFF2-40B4-BE49-F238E27FC236}">
                <a16:creationId xmlns:a16="http://schemas.microsoft.com/office/drawing/2014/main" id="{30030AF8-564D-734B-84B9-DB4C7A3A6A53}"/>
              </a:ext>
            </a:extLst>
          </p:cNvPr>
          <p:cNvSpPr/>
          <p:nvPr/>
        </p:nvSpPr>
        <p:spPr>
          <a:xfrm>
            <a:off x="1802917" y="1084678"/>
            <a:ext cx="396000" cy="396000"/>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7" name="Action Button: Custom 16">
            <a:hlinkClick r:id="" action="ppaction://noaction" highlightClick="1">
              <a:snd r:embed="rId6" name="octubre.wav"/>
            </a:hlinkClick>
            <a:extLst>
              <a:ext uri="{FF2B5EF4-FFF2-40B4-BE49-F238E27FC236}">
                <a16:creationId xmlns:a16="http://schemas.microsoft.com/office/drawing/2014/main" id="{30030AF8-564D-734B-84B9-DB4C7A3A6A53}"/>
              </a:ext>
            </a:extLst>
          </p:cNvPr>
          <p:cNvSpPr/>
          <p:nvPr/>
        </p:nvSpPr>
        <p:spPr>
          <a:xfrm>
            <a:off x="2497321" y="1085347"/>
            <a:ext cx="396000" cy="396000"/>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8" name="Action Button: Custom 16">
            <a:hlinkClick r:id="" action="ppaction://noaction" highlightClick="1">
              <a:snd r:embed="rId7" name="el avio%CC%81n.wav"/>
            </a:hlinkClick>
            <a:extLst>
              <a:ext uri="{FF2B5EF4-FFF2-40B4-BE49-F238E27FC236}">
                <a16:creationId xmlns:a16="http://schemas.microsoft.com/office/drawing/2014/main" id="{30030AF8-564D-734B-84B9-DB4C7A3A6A53}"/>
              </a:ext>
            </a:extLst>
          </p:cNvPr>
          <p:cNvSpPr/>
          <p:nvPr/>
        </p:nvSpPr>
        <p:spPr>
          <a:xfrm>
            <a:off x="3156768" y="1085250"/>
            <a:ext cx="396000" cy="396000"/>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9" name="Action Button: Custom 16">
            <a:hlinkClick r:id="" action="ppaction://noaction" highlightClick="1">
              <a:snd r:embed="rId8" name="aproximadamente.wav"/>
            </a:hlinkClick>
            <a:extLst>
              <a:ext uri="{FF2B5EF4-FFF2-40B4-BE49-F238E27FC236}">
                <a16:creationId xmlns:a16="http://schemas.microsoft.com/office/drawing/2014/main" id="{30030AF8-564D-734B-84B9-DB4C7A3A6A53}"/>
              </a:ext>
            </a:extLst>
          </p:cNvPr>
          <p:cNvSpPr/>
          <p:nvPr/>
        </p:nvSpPr>
        <p:spPr>
          <a:xfrm>
            <a:off x="3807301" y="1084282"/>
            <a:ext cx="396000" cy="396000"/>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0" name="Action Button: Custom 16">
            <a:hlinkClick r:id="" action="ppaction://noaction" highlightClick="1">
              <a:snd r:embed="rId9" name="tener lugar.wav"/>
            </a:hlinkClick>
            <a:extLst>
              <a:ext uri="{FF2B5EF4-FFF2-40B4-BE49-F238E27FC236}">
                <a16:creationId xmlns:a16="http://schemas.microsoft.com/office/drawing/2014/main" id="{30030AF8-564D-734B-84B9-DB4C7A3A6A53}"/>
              </a:ext>
            </a:extLst>
          </p:cNvPr>
          <p:cNvSpPr/>
          <p:nvPr/>
        </p:nvSpPr>
        <p:spPr>
          <a:xfrm>
            <a:off x="4446962" y="1084678"/>
            <a:ext cx="396000" cy="396000"/>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51" name="Action Button: Custom 16">
            <a:hlinkClick r:id="" action="ppaction://noaction" highlightClick="1">
              <a:snd r:embed="rId10" name="apoyar.wav"/>
            </a:hlinkClick>
            <a:extLst>
              <a:ext uri="{FF2B5EF4-FFF2-40B4-BE49-F238E27FC236}">
                <a16:creationId xmlns:a16="http://schemas.microsoft.com/office/drawing/2014/main" id="{30030AF8-564D-734B-84B9-DB4C7A3A6A53}"/>
              </a:ext>
            </a:extLst>
          </p:cNvPr>
          <p:cNvSpPr/>
          <p:nvPr/>
        </p:nvSpPr>
        <p:spPr>
          <a:xfrm>
            <a:off x="5117281" y="1084678"/>
            <a:ext cx="396000" cy="396000"/>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52" name="Action Button: Custom 16">
            <a:hlinkClick r:id="" action="ppaction://noaction" highlightClick="1">
              <a:snd r:embed="rId11" name="historia.wav"/>
            </a:hlinkClick>
            <a:extLst>
              <a:ext uri="{FF2B5EF4-FFF2-40B4-BE49-F238E27FC236}">
                <a16:creationId xmlns:a16="http://schemas.microsoft.com/office/drawing/2014/main" id="{30030AF8-564D-734B-84B9-DB4C7A3A6A53}"/>
              </a:ext>
            </a:extLst>
          </p:cNvPr>
          <p:cNvSpPr/>
          <p:nvPr/>
        </p:nvSpPr>
        <p:spPr>
          <a:xfrm>
            <a:off x="5802344" y="1085103"/>
            <a:ext cx="396000" cy="396000"/>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53" name="Action Button: Custom 16">
            <a:hlinkClick r:id="" action="ppaction://noaction" highlightClick="1">
              <a:snd r:embed="rId12" name="la guerra.wav"/>
            </a:hlinkClick>
            <a:extLst>
              <a:ext uri="{FF2B5EF4-FFF2-40B4-BE49-F238E27FC236}">
                <a16:creationId xmlns:a16="http://schemas.microsoft.com/office/drawing/2014/main" id="{30030AF8-564D-734B-84B9-DB4C7A3A6A53}"/>
              </a:ext>
            </a:extLst>
          </p:cNvPr>
          <p:cNvSpPr/>
          <p:nvPr/>
        </p:nvSpPr>
        <p:spPr>
          <a:xfrm>
            <a:off x="6448616" y="1085250"/>
            <a:ext cx="396000" cy="396000"/>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54" name="Action Button: Custom 16">
            <a:hlinkClick r:id="" action="ppaction://noaction" highlightClick="1">
              <a:snd r:embed="rId13" name="el colegio.wav"/>
            </a:hlinkClick>
            <a:extLst>
              <a:ext uri="{FF2B5EF4-FFF2-40B4-BE49-F238E27FC236}">
                <a16:creationId xmlns:a16="http://schemas.microsoft.com/office/drawing/2014/main" id="{30030AF8-564D-734B-84B9-DB4C7A3A6A53}"/>
              </a:ext>
            </a:extLst>
          </p:cNvPr>
          <p:cNvSpPr/>
          <p:nvPr/>
        </p:nvSpPr>
        <p:spPr>
          <a:xfrm>
            <a:off x="7112324" y="1084763"/>
            <a:ext cx="396000" cy="396000"/>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55" name="TextBox 54"/>
          <p:cNvSpPr txBox="1"/>
          <p:nvPr/>
        </p:nvSpPr>
        <p:spPr>
          <a:xfrm>
            <a:off x="261355" y="2437251"/>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A</a:t>
            </a:r>
          </a:p>
        </p:txBody>
      </p:sp>
      <p:sp>
        <p:nvSpPr>
          <p:cNvPr id="56" name="TextBox 55"/>
          <p:cNvSpPr txBox="1"/>
          <p:nvPr/>
        </p:nvSpPr>
        <p:spPr>
          <a:xfrm>
            <a:off x="246706" y="4456749"/>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G</a:t>
            </a:r>
          </a:p>
        </p:txBody>
      </p:sp>
      <p:sp>
        <p:nvSpPr>
          <p:cNvPr id="57" name="TextBox 56"/>
          <p:cNvSpPr txBox="1"/>
          <p:nvPr/>
        </p:nvSpPr>
        <p:spPr>
          <a:xfrm>
            <a:off x="2229557" y="2454927"/>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B</a:t>
            </a:r>
          </a:p>
        </p:txBody>
      </p:sp>
      <p:sp>
        <p:nvSpPr>
          <p:cNvPr id="58" name="TextBox 57"/>
          <p:cNvSpPr txBox="1"/>
          <p:nvPr/>
        </p:nvSpPr>
        <p:spPr>
          <a:xfrm>
            <a:off x="4266687" y="4473631"/>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I</a:t>
            </a:r>
          </a:p>
        </p:txBody>
      </p:sp>
      <p:sp>
        <p:nvSpPr>
          <p:cNvPr id="59" name="TextBox 58"/>
          <p:cNvSpPr txBox="1"/>
          <p:nvPr/>
        </p:nvSpPr>
        <p:spPr>
          <a:xfrm>
            <a:off x="4279760" y="2454133"/>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C</a:t>
            </a:r>
          </a:p>
        </p:txBody>
      </p:sp>
      <p:sp>
        <p:nvSpPr>
          <p:cNvPr id="61" name="TextBox 60"/>
          <p:cNvSpPr txBox="1"/>
          <p:nvPr/>
        </p:nvSpPr>
        <p:spPr>
          <a:xfrm>
            <a:off x="8137167" y="2460078"/>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E</a:t>
            </a:r>
          </a:p>
        </p:txBody>
      </p:sp>
      <p:sp>
        <p:nvSpPr>
          <p:cNvPr id="62" name="TextBox 61"/>
          <p:cNvSpPr txBox="1"/>
          <p:nvPr/>
        </p:nvSpPr>
        <p:spPr>
          <a:xfrm>
            <a:off x="6142477" y="4446892"/>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J</a:t>
            </a:r>
          </a:p>
        </p:txBody>
      </p:sp>
      <p:sp>
        <p:nvSpPr>
          <p:cNvPr id="63" name="TextBox 62"/>
          <p:cNvSpPr txBox="1"/>
          <p:nvPr/>
        </p:nvSpPr>
        <p:spPr>
          <a:xfrm>
            <a:off x="9980402" y="2435840"/>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F</a:t>
            </a:r>
          </a:p>
        </p:txBody>
      </p:sp>
      <p:sp>
        <p:nvSpPr>
          <p:cNvPr id="64" name="TextBox 63"/>
          <p:cNvSpPr txBox="1"/>
          <p:nvPr/>
        </p:nvSpPr>
        <p:spPr>
          <a:xfrm>
            <a:off x="2214642" y="4464746"/>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H</a:t>
            </a:r>
          </a:p>
        </p:txBody>
      </p:sp>
      <p:sp>
        <p:nvSpPr>
          <p:cNvPr id="66" name="TextBox 65"/>
          <p:cNvSpPr txBox="1"/>
          <p:nvPr/>
        </p:nvSpPr>
        <p:spPr>
          <a:xfrm>
            <a:off x="8135140" y="4461931"/>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K</a:t>
            </a:r>
          </a:p>
        </p:txBody>
      </p:sp>
      <p:sp>
        <p:nvSpPr>
          <p:cNvPr id="68" name="TextBox 67"/>
          <p:cNvSpPr txBox="1"/>
          <p:nvPr/>
        </p:nvSpPr>
        <p:spPr>
          <a:xfrm>
            <a:off x="6178145" y="2460149"/>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D</a:t>
            </a:r>
          </a:p>
        </p:txBody>
      </p:sp>
      <p:sp>
        <p:nvSpPr>
          <p:cNvPr id="69" name="TextBox 68"/>
          <p:cNvSpPr txBox="1"/>
          <p:nvPr/>
        </p:nvSpPr>
        <p:spPr>
          <a:xfrm>
            <a:off x="512591" y="1669716"/>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p>
        </p:txBody>
      </p:sp>
      <p:sp>
        <p:nvSpPr>
          <p:cNvPr id="70" name="TextBox 69"/>
          <p:cNvSpPr txBox="1"/>
          <p:nvPr/>
        </p:nvSpPr>
        <p:spPr>
          <a:xfrm>
            <a:off x="7745366" y="1662726"/>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t>
            </a:r>
          </a:p>
        </p:txBody>
      </p:sp>
      <p:sp>
        <p:nvSpPr>
          <p:cNvPr id="71" name="TextBox 70"/>
          <p:cNvSpPr txBox="1"/>
          <p:nvPr/>
        </p:nvSpPr>
        <p:spPr>
          <a:xfrm>
            <a:off x="2507495" y="1653705"/>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72" name="TextBox 71"/>
          <p:cNvSpPr txBox="1"/>
          <p:nvPr/>
        </p:nvSpPr>
        <p:spPr>
          <a:xfrm>
            <a:off x="3811042" y="1664304"/>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p>
        </p:txBody>
      </p:sp>
      <p:sp>
        <p:nvSpPr>
          <p:cNvPr id="73" name="TextBox 72"/>
          <p:cNvSpPr txBox="1"/>
          <p:nvPr/>
        </p:nvSpPr>
        <p:spPr>
          <a:xfrm>
            <a:off x="4465821" y="1666954"/>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
        <p:nvSpPr>
          <p:cNvPr id="74" name="TextBox 73"/>
          <p:cNvSpPr txBox="1"/>
          <p:nvPr/>
        </p:nvSpPr>
        <p:spPr>
          <a:xfrm>
            <a:off x="5802344" y="1658185"/>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a:r>
          </a:p>
        </p:txBody>
      </p:sp>
      <p:sp>
        <p:nvSpPr>
          <p:cNvPr id="75" name="TextBox 74"/>
          <p:cNvSpPr txBox="1"/>
          <p:nvPr/>
        </p:nvSpPr>
        <p:spPr>
          <a:xfrm>
            <a:off x="5130547" y="1667364"/>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p>
        </p:txBody>
      </p:sp>
      <p:sp>
        <p:nvSpPr>
          <p:cNvPr id="76" name="TextBox 75"/>
          <p:cNvSpPr txBox="1"/>
          <p:nvPr/>
        </p:nvSpPr>
        <p:spPr>
          <a:xfrm>
            <a:off x="1167370" y="1675730"/>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77" name="TextBox 76"/>
          <p:cNvSpPr txBox="1"/>
          <p:nvPr/>
        </p:nvSpPr>
        <p:spPr>
          <a:xfrm>
            <a:off x="6435386" y="1669716"/>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p>
        </p:txBody>
      </p:sp>
      <p:sp>
        <p:nvSpPr>
          <p:cNvPr id="78" name="TextBox 77"/>
          <p:cNvSpPr txBox="1"/>
          <p:nvPr/>
        </p:nvSpPr>
        <p:spPr>
          <a:xfrm>
            <a:off x="7112324" y="1667364"/>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p>
        </p:txBody>
      </p:sp>
      <p:sp>
        <p:nvSpPr>
          <p:cNvPr id="79" name="TextBox 78"/>
          <p:cNvSpPr txBox="1"/>
          <p:nvPr/>
        </p:nvSpPr>
        <p:spPr>
          <a:xfrm>
            <a:off x="1799280" y="1675731"/>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p>
        </p:txBody>
      </p:sp>
      <p:sp>
        <p:nvSpPr>
          <p:cNvPr id="8" name="TextBox 7"/>
          <p:cNvSpPr txBox="1"/>
          <p:nvPr/>
        </p:nvSpPr>
        <p:spPr>
          <a:xfrm>
            <a:off x="493904" y="3607345"/>
            <a:ext cx="18434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[October]</a:t>
            </a:r>
          </a:p>
        </p:txBody>
      </p:sp>
      <p:sp>
        <p:nvSpPr>
          <p:cNvPr id="81" name="TextBox 80"/>
          <p:cNvSpPr txBox="1"/>
          <p:nvPr/>
        </p:nvSpPr>
        <p:spPr>
          <a:xfrm>
            <a:off x="10137564" y="3222279"/>
            <a:ext cx="20902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[to celebrate, celebrating]</a:t>
            </a:r>
          </a:p>
        </p:txBody>
      </p:sp>
      <p:sp>
        <p:nvSpPr>
          <p:cNvPr id="82" name="TextBox 81"/>
          <p:cNvSpPr txBox="1"/>
          <p:nvPr/>
        </p:nvSpPr>
        <p:spPr>
          <a:xfrm>
            <a:off x="4461541" y="3042448"/>
            <a:ext cx="23561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[I went]</a:t>
            </a:r>
          </a:p>
        </p:txBody>
      </p:sp>
      <p:sp>
        <p:nvSpPr>
          <p:cNvPr id="83" name="TextBox 82"/>
          <p:cNvSpPr txBox="1"/>
          <p:nvPr/>
        </p:nvSpPr>
        <p:spPr>
          <a:xfrm>
            <a:off x="2210664" y="5127510"/>
            <a:ext cx="2323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effectLst/>
                <a:uLnTx/>
                <a:uFillTx/>
                <a:latin typeface="Century Gothic" panose="020F0302020204030204"/>
                <a:ea typeface="+mn-ea"/>
                <a:cs typeface="+mn-cs"/>
              </a:rPr>
              <a:t>[story, history]</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84" name="TextBox 83"/>
          <p:cNvSpPr txBox="1"/>
          <p:nvPr/>
        </p:nvSpPr>
        <p:spPr>
          <a:xfrm>
            <a:off x="10478981" y="5493633"/>
            <a:ext cx="21862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[school]</a:t>
            </a:r>
          </a:p>
        </p:txBody>
      </p:sp>
      <p:sp>
        <p:nvSpPr>
          <p:cNvPr id="85" name="TextBox 84"/>
          <p:cNvSpPr txBox="1"/>
          <p:nvPr/>
        </p:nvSpPr>
        <p:spPr>
          <a:xfrm>
            <a:off x="4278333" y="5567545"/>
            <a:ext cx="20711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[December]</a:t>
            </a:r>
          </a:p>
        </p:txBody>
      </p:sp>
      <p:sp>
        <p:nvSpPr>
          <p:cNvPr id="88" name="TextBox 87"/>
          <p:cNvSpPr txBox="1"/>
          <p:nvPr/>
        </p:nvSpPr>
        <p:spPr>
          <a:xfrm>
            <a:off x="2406219" y="3305567"/>
            <a:ext cx="292950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kumimoji="0" lang="en-GB" sz="2400" b="0" i="0" u="none" strike="noStrike" kern="1200" cap="none" spc="0" normalizeH="0" baseline="0" noProof="0">
                <a:ln>
                  <a:noFill/>
                </a:ln>
                <a:effectLst/>
                <a:uLnTx/>
                <a:uFillTx/>
                <a:latin typeface="Century Gothic" panose="020F0302020204030204"/>
                <a:ea typeface="+mn-ea"/>
                <a:cs typeface="+mn-cs"/>
              </a:rPr>
              <a:t>to support, supporting]</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89" name="TextBox 88"/>
          <p:cNvSpPr txBox="1"/>
          <p:nvPr/>
        </p:nvSpPr>
        <p:spPr>
          <a:xfrm>
            <a:off x="8075664" y="3305567"/>
            <a:ext cx="24179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[to take place]</a:t>
            </a:r>
          </a:p>
        </p:txBody>
      </p:sp>
      <p:sp>
        <p:nvSpPr>
          <p:cNvPr id="91" name="TextBox 90"/>
          <p:cNvSpPr txBox="1"/>
          <p:nvPr/>
        </p:nvSpPr>
        <p:spPr>
          <a:xfrm>
            <a:off x="6720291" y="3471791"/>
            <a:ext cx="19300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[war]</a:t>
            </a:r>
          </a:p>
        </p:txBody>
      </p:sp>
      <p:sp>
        <p:nvSpPr>
          <p:cNvPr id="98" name="TextBox 97"/>
          <p:cNvSpPr txBox="1"/>
          <p:nvPr/>
        </p:nvSpPr>
        <p:spPr>
          <a:xfrm>
            <a:off x="6215101" y="4897593"/>
            <a:ext cx="214316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effectLst/>
                <a:uLnTx/>
                <a:uFillTx/>
                <a:latin typeface="Century Gothic" panose="020F0302020204030204"/>
                <a:ea typeface="+mn-ea"/>
                <a:cs typeface="+mn-cs"/>
              </a:rPr>
              <a:t>[s/he went, it went]</a:t>
            </a:r>
            <a:endParaRPr kumimoji="0" lang="en-GB" sz="2200" b="0" i="0" u="none" strike="noStrike" kern="1200" cap="none" spc="0" normalizeH="0" baseline="0" noProof="0" dirty="0">
              <a:ln>
                <a:noFill/>
              </a:ln>
              <a:effectLst/>
              <a:uLnTx/>
              <a:uFillTx/>
              <a:latin typeface="Century Gothic" panose="020F0302020204030204"/>
              <a:ea typeface="+mn-ea"/>
              <a:cs typeface="+mn-cs"/>
            </a:endParaRPr>
          </a:p>
        </p:txBody>
      </p:sp>
      <p:sp>
        <p:nvSpPr>
          <p:cNvPr id="101" name="TextBox 100"/>
          <p:cNvSpPr txBox="1"/>
          <p:nvPr/>
        </p:nvSpPr>
        <p:spPr>
          <a:xfrm>
            <a:off x="9965753" y="4471687"/>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L</a:t>
            </a:r>
          </a:p>
        </p:txBody>
      </p:sp>
      <p:sp>
        <p:nvSpPr>
          <p:cNvPr id="2" name="Title 1"/>
          <p:cNvSpPr>
            <a:spLocks noGrp="1"/>
          </p:cNvSpPr>
          <p:nvPr>
            <p:ph type="title"/>
          </p:nvPr>
        </p:nvSpPr>
        <p:spPr>
          <a:xfrm>
            <a:off x="0" y="213557"/>
            <a:ext cx="2719927" cy="647577"/>
          </a:xfrm>
        </p:spPr>
        <p:txBody>
          <a:bodyPr>
            <a:normAutofit/>
          </a:bodyPr>
          <a:lstStyle/>
          <a:p>
            <a:r>
              <a:rPr lang="en-GB" sz="2800" b="1" dirty="0" err="1">
                <a:solidFill>
                  <a:schemeClr val="bg1"/>
                </a:solidFill>
              </a:rPr>
              <a:t>Vocabulario</a:t>
            </a:r>
            <a:endParaRPr lang="en-GB" sz="2400" b="1" dirty="0">
              <a:solidFill>
                <a:schemeClr val="bg1"/>
              </a:solidFill>
            </a:endParaRPr>
          </a:p>
        </p:txBody>
      </p:sp>
      <p:sp>
        <p:nvSpPr>
          <p:cNvPr id="109" name="TextBox 108"/>
          <p:cNvSpPr txBox="1"/>
          <p:nvPr/>
        </p:nvSpPr>
        <p:spPr>
          <a:xfrm>
            <a:off x="8578231" y="5218850"/>
            <a:ext cx="205002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Century Gothic" panose="020F0302020204030204"/>
                <a:ea typeface="+mn-ea"/>
                <a:cs typeface="+mn-cs"/>
              </a:rPr>
              <a:t>[plane]</a:t>
            </a:r>
          </a:p>
        </p:txBody>
      </p:sp>
      <p:sp>
        <p:nvSpPr>
          <p:cNvPr id="113" name="Action Button: Custom 16">
            <a:hlinkClick r:id="" action="ppaction://noaction" highlightClick="1">
              <a:snd r:embed="rId14" name="fue.wav"/>
            </a:hlinkClick>
            <a:extLst>
              <a:ext uri="{FF2B5EF4-FFF2-40B4-BE49-F238E27FC236}">
                <a16:creationId xmlns:a16="http://schemas.microsoft.com/office/drawing/2014/main" id="{30030AF8-564D-734B-84B9-DB4C7A3A6A53}"/>
              </a:ext>
            </a:extLst>
          </p:cNvPr>
          <p:cNvSpPr/>
          <p:nvPr/>
        </p:nvSpPr>
        <p:spPr>
          <a:xfrm>
            <a:off x="7716495" y="1083896"/>
            <a:ext cx="396000" cy="390931"/>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sp>
        <p:nvSpPr>
          <p:cNvPr id="116" name="TextBox 115"/>
          <p:cNvSpPr txBox="1"/>
          <p:nvPr/>
        </p:nvSpPr>
        <p:spPr>
          <a:xfrm>
            <a:off x="3146316" y="1662726"/>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a:t>
            </a:r>
          </a:p>
        </p:txBody>
      </p:sp>
      <p:pic>
        <p:nvPicPr>
          <p:cNvPr id="86" name="Picture 85">
            <a:extLst>
              <a:ext uri="{FF2B5EF4-FFF2-40B4-BE49-F238E27FC236}">
                <a16:creationId xmlns:a16="http://schemas.microsoft.com/office/drawing/2014/main" id="{B4D66535-C268-E645-880F-5E660ACDE976}"/>
              </a:ext>
            </a:extLst>
          </p:cNvPr>
          <p:cNvPicPr>
            <a:picLocks noChangeAspect="1"/>
          </p:cNvPicPr>
          <p:nvPr/>
        </p:nvPicPr>
        <p:blipFill>
          <a:blip r:embed="rId15"/>
          <a:stretch>
            <a:fillRect/>
          </a:stretch>
        </p:blipFill>
        <p:spPr>
          <a:xfrm>
            <a:off x="10464332" y="4488128"/>
            <a:ext cx="1513960" cy="954141"/>
          </a:xfrm>
          <a:prstGeom prst="rect">
            <a:avLst/>
          </a:prstGeom>
        </p:spPr>
      </p:pic>
      <p:pic>
        <p:nvPicPr>
          <p:cNvPr id="92" name="Picture 91">
            <a:extLst>
              <a:ext uri="{FF2B5EF4-FFF2-40B4-BE49-F238E27FC236}">
                <a16:creationId xmlns:a16="http://schemas.microsoft.com/office/drawing/2014/main" id="{4B2BBD59-9084-8047-82FB-E99BCC37D999}"/>
              </a:ext>
            </a:extLst>
          </p:cNvPr>
          <p:cNvPicPr>
            <a:picLocks noChangeAspect="1"/>
          </p:cNvPicPr>
          <p:nvPr/>
        </p:nvPicPr>
        <p:blipFill>
          <a:blip r:embed="rId16"/>
          <a:stretch>
            <a:fillRect/>
          </a:stretch>
        </p:blipFill>
        <p:spPr>
          <a:xfrm>
            <a:off x="549646" y="2910023"/>
            <a:ext cx="1545708" cy="814257"/>
          </a:xfrm>
          <a:prstGeom prst="rect">
            <a:avLst/>
          </a:prstGeom>
        </p:spPr>
      </p:pic>
      <p:pic>
        <p:nvPicPr>
          <p:cNvPr id="93" name="Google Shape;760;p27">
            <a:extLst>
              <a:ext uri="{FF2B5EF4-FFF2-40B4-BE49-F238E27FC236}">
                <a16:creationId xmlns:a16="http://schemas.microsoft.com/office/drawing/2014/main" id="{4E0E22AB-F03F-C84E-B04D-9033FCD95391}"/>
              </a:ext>
            </a:extLst>
          </p:cNvPr>
          <p:cNvPicPr preferRelativeResize="0"/>
          <p:nvPr/>
        </p:nvPicPr>
        <p:blipFill rotWithShape="1">
          <a:blip r:embed="rId17">
            <a:alphaModFix/>
          </a:blip>
          <a:srcRect/>
          <a:stretch/>
        </p:blipFill>
        <p:spPr>
          <a:xfrm>
            <a:off x="4694242" y="4488128"/>
            <a:ext cx="1363863" cy="1115699"/>
          </a:xfrm>
          <a:prstGeom prst="rect">
            <a:avLst/>
          </a:prstGeom>
          <a:noFill/>
          <a:ln>
            <a:noFill/>
          </a:ln>
        </p:spPr>
      </p:pic>
      <p:pic>
        <p:nvPicPr>
          <p:cNvPr id="99" name="Google Shape;763;p27" descr="Free Tug Of War, Download Free Clip Art, Free Clip Art on Clipart ...">
            <a:extLst>
              <a:ext uri="{FF2B5EF4-FFF2-40B4-BE49-F238E27FC236}">
                <a16:creationId xmlns:a16="http://schemas.microsoft.com/office/drawing/2014/main" id="{20AA73C3-2164-6A49-96F2-6DC95DD68E4D}"/>
              </a:ext>
            </a:extLst>
          </p:cNvPr>
          <p:cNvPicPr preferRelativeResize="0"/>
          <p:nvPr/>
        </p:nvPicPr>
        <p:blipFill rotWithShape="1">
          <a:blip r:embed="rId18">
            <a:alphaModFix/>
          </a:blip>
          <a:srcRect/>
          <a:stretch/>
        </p:blipFill>
        <p:spPr>
          <a:xfrm>
            <a:off x="6247474" y="2933872"/>
            <a:ext cx="1813747" cy="561672"/>
          </a:xfrm>
          <a:prstGeom prst="rect">
            <a:avLst/>
          </a:prstGeom>
          <a:noFill/>
          <a:ln>
            <a:noFill/>
          </a:ln>
        </p:spPr>
      </p:pic>
      <p:pic>
        <p:nvPicPr>
          <p:cNvPr id="100" name="Google Shape;766;p27" descr="Free Celebrate Clip Art, Download Free Clip Art, Free Clip Art on ...">
            <a:extLst>
              <a:ext uri="{FF2B5EF4-FFF2-40B4-BE49-F238E27FC236}">
                <a16:creationId xmlns:a16="http://schemas.microsoft.com/office/drawing/2014/main" id="{9BD6A1B6-0172-6549-8C65-601F387EAE77}"/>
              </a:ext>
            </a:extLst>
          </p:cNvPr>
          <p:cNvPicPr preferRelativeResize="0"/>
          <p:nvPr/>
        </p:nvPicPr>
        <p:blipFill rotWithShape="1">
          <a:blip r:embed="rId19">
            <a:alphaModFix/>
          </a:blip>
          <a:srcRect/>
          <a:stretch/>
        </p:blipFill>
        <p:spPr>
          <a:xfrm>
            <a:off x="10459609" y="2441029"/>
            <a:ext cx="1597663" cy="814257"/>
          </a:xfrm>
          <a:prstGeom prst="rect">
            <a:avLst/>
          </a:prstGeom>
          <a:noFill/>
          <a:ln>
            <a:noFill/>
          </a:ln>
        </p:spPr>
      </p:pic>
      <p:pic>
        <p:nvPicPr>
          <p:cNvPr id="3074" name="Picture 2" descr="here to support you - Clip Art Library">
            <a:extLst>
              <a:ext uri="{FF2B5EF4-FFF2-40B4-BE49-F238E27FC236}">
                <a16:creationId xmlns:a16="http://schemas.microsoft.com/office/drawing/2014/main" id="{92641A74-03C2-E548-983B-249BCEC6FDA7}"/>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719927" y="2285807"/>
            <a:ext cx="1451204" cy="108840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ree Story Book Clipart, Download Free Story Book Clipart png ...">
            <a:extLst>
              <a:ext uri="{FF2B5EF4-FFF2-40B4-BE49-F238E27FC236}">
                <a16:creationId xmlns:a16="http://schemas.microsoft.com/office/drawing/2014/main" id="{ECB3199A-0F92-6243-9A47-BAA22F6D3CCE}"/>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764869" y="4538297"/>
            <a:ext cx="1068042" cy="551822"/>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2" descr="pin on map clipart - Clip Art Library">
            <a:extLst>
              <a:ext uri="{FF2B5EF4-FFF2-40B4-BE49-F238E27FC236}">
                <a16:creationId xmlns:a16="http://schemas.microsoft.com/office/drawing/2014/main" id="{ACC0053B-8417-1141-8BBE-E41C3F90DE71}"/>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769786" y="2467053"/>
            <a:ext cx="707410" cy="707410"/>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03">
            <a:extLst>
              <a:ext uri="{FF2B5EF4-FFF2-40B4-BE49-F238E27FC236}">
                <a16:creationId xmlns:a16="http://schemas.microsoft.com/office/drawing/2014/main" id="{E5DC80F5-D920-8A4D-9A00-9A547B199C8C}"/>
              </a:ext>
            </a:extLst>
          </p:cNvPr>
          <p:cNvPicPr>
            <a:picLocks noChangeAspect="1"/>
          </p:cNvPicPr>
          <p:nvPr/>
        </p:nvPicPr>
        <p:blipFill>
          <a:blip r:embed="rId23"/>
          <a:stretch>
            <a:fillRect/>
          </a:stretch>
        </p:blipFill>
        <p:spPr>
          <a:xfrm>
            <a:off x="8626270" y="4576466"/>
            <a:ext cx="1160429" cy="603597"/>
          </a:xfrm>
          <a:prstGeom prst="rect">
            <a:avLst/>
          </a:prstGeom>
        </p:spPr>
      </p:pic>
      <p:sp>
        <p:nvSpPr>
          <p:cNvPr id="65" name="TextBox 64">
            <a:extLst>
              <a:ext uri="{FF2B5EF4-FFF2-40B4-BE49-F238E27FC236}">
                <a16:creationId xmlns:a16="http://schemas.microsoft.com/office/drawing/2014/main" id="{1BA02F1F-9C13-44DD-AF3A-03469401DFAD}"/>
              </a:ext>
            </a:extLst>
          </p:cNvPr>
          <p:cNvSpPr txBox="1"/>
          <p:nvPr/>
        </p:nvSpPr>
        <p:spPr>
          <a:xfrm>
            <a:off x="2731547" y="118175"/>
            <a:ext cx="581613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entury Gothic" panose="020F0302020204030204"/>
                <a:ea typeface="+mn-ea"/>
                <a:cs typeface="+mn-cs"/>
              </a:rPr>
              <a:t>Escucha. Identifica la imagen correcta y escribe su letra.</a:t>
            </a:r>
          </a:p>
        </p:txBody>
      </p:sp>
    </p:spTree>
    <p:extLst>
      <p:ext uri="{BB962C8B-B14F-4D97-AF65-F5344CB8AC3E}">
        <p14:creationId xmlns:p14="http://schemas.microsoft.com/office/powerpoint/2010/main" val="1585607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1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descr="background rectangle&#10;">
            <a:extLst>
              <a:ext uri="{FF2B5EF4-FFF2-40B4-BE49-F238E27FC236}">
                <a16:creationId xmlns:a16="http://schemas.microsoft.com/office/drawing/2014/main" id="{CBC52F3E-BA21-7B42-B934-D8501930E59F}"/>
              </a:ext>
            </a:extLst>
          </p:cNvPr>
          <p:cNvSpPr/>
          <p:nvPr/>
        </p:nvSpPr>
        <p:spPr>
          <a:xfrm>
            <a:off x="10920248" y="237479"/>
            <a:ext cx="1103286" cy="425302"/>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itle 2">
            <a:extLst>
              <a:ext uri="{FF2B5EF4-FFF2-40B4-BE49-F238E27FC236}">
                <a16:creationId xmlns:a16="http://schemas.microsoft.com/office/drawing/2014/main" id="{9FF6AE7B-60B1-7A47-9F63-EDE8F17B75B0}"/>
              </a:ext>
            </a:extLst>
          </p:cNvPr>
          <p:cNvSpPr txBox="1">
            <a:spLocks/>
          </p:cNvSpPr>
          <p:nvPr/>
        </p:nvSpPr>
        <p:spPr>
          <a:xfrm>
            <a:off x="10693387" y="279913"/>
            <a:ext cx="1557008" cy="3404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leer</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47" name="Título 1">
            <a:extLst>
              <a:ext uri="{FF2B5EF4-FFF2-40B4-BE49-F238E27FC236}">
                <a16:creationId xmlns:a16="http://schemas.microsoft.com/office/drawing/2014/main" id="{C65DF91A-CEA3-ED4E-9CCF-EB73A1448B8B}"/>
              </a:ext>
            </a:extLst>
          </p:cNvPr>
          <p:cNvSpPr txBox="1">
            <a:spLocks/>
          </p:cNvSpPr>
          <p:nvPr/>
        </p:nvSpPr>
        <p:spPr>
          <a:xfrm>
            <a:off x="243456" y="1611455"/>
            <a:ext cx="9550996" cy="3961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GB"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1. En </a:t>
            </a:r>
            <a:r>
              <a:rPr kumimoji="0" lang="en-GB" sz="2200" b="0" i="0" u="none" strike="noStrike" kern="1200" cap="none" spc="0" normalizeH="0" baseline="0" noProof="0" dirty="0" err="1">
                <a:ln>
                  <a:noFill/>
                </a:ln>
                <a:solidFill>
                  <a:schemeClr val="tx1"/>
                </a:solidFill>
                <a:effectLst/>
                <a:uLnTx/>
                <a:uFillTx/>
                <a:latin typeface="Century Gothic" panose="020B0502020202020204" pitchFamily="34" charset="0"/>
                <a:ea typeface="+mj-ea"/>
                <a:cs typeface="+mj-cs"/>
              </a:rPr>
              <a:t>diciembre</a:t>
            </a:r>
            <a:r>
              <a:rPr kumimoji="0" lang="en-GB"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 </a:t>
            </a:r>
            <a:r>
              <a:rPr kumimoji="0" lang="en-GB" sz="2200" b="0" i="0" u="none" strike="noStrike" kern="1200" cap="none" spc="0" normalizeH="0" baseline="0" noProof="0" dirty="0" err="1">
                <a:ln>
                  <a:noFill/>
                </a:ln>
                <a:solidFill>
                  <a:schemeClr val="tx1"/>
                </a:solidFill>
                <a:effectLst/>
                <a:uLnTx/>
                <a:uFillTx/>
                <a:latin typeface="Century Gothic" panose="020B0502020202020204" pitchFamily="34" charset="0"/>
                <a:ea typeface="+mj-ea"/>
                <a:cs typeface="+mj-cs"/>
              </a:rPr>
              <a:t>vamos</a:t>
            </a:r>
            <a:r>
              <a:rPr kumimoji="0" lang="en-GB"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 a </a:t>
            </a:r>
            <a:r>
              <a:rPr kumimoji="0" lang="es-GB"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________</a:t>
            </a:r>
            <a:r>
              <a:rPr kumimoji="0" lang="en-GB"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__</a:t>
            </a:r>
            <a:r>
              <a:rPr kumimoji="0" lang="es-GB"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 </a:t>
            </a:r>
            <a:r>
              <a:rPr kumimoji="0" lang="en-GB"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la Navidad*</a:t>
            </a:r>
            <a:r>
              <a:rPr kumimoji="0" lang="es-GB" sz="2200" b="0" i="0" u="none" strike="noStrike" kern="1200" cap="none" spc="0" normalizeH="0" baseline="0" noProof="0">
                <a:ln>
                  <a:noFill/>
                </a:ln>
                <a:solidFill>
                  <a:schemeClr val="tx1"/>
                </a:solidFill>
                <a:effectLst/>
                <a:uLnTx/>
                <a:uFillTx/>
                <a:latin typeface="Century Gothic" panose="020B0502020202020204" pitchFamily="34" charset="0"/>
                <a:ea typeface="+mj-ea"/>
                <a:cs typeface="+mj-cs"/>
              </a:rPr>
              <a:t>. </a:t>
            </a:r>
            <a:endParaRPr kumimoji="0" lang="es-GB"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endParaRPr>
          </a:p>
        </p:txBody>
      </p:sp>
      <p:sp>
        <p:nvSpPr>
          <p:cNvPr id="56" name="Título 1">
            <a:extLst>
              <a:ext uri="{FF2B5EF4-FFF2-40B4-BE49-F238E27FC236}">
                <a16:creationId xmlns:a16="http://schemas.microsoft.com/office/drawing/2014/main" id="{C5175E97-21C6-3944-9AD2-300683B326A2}"/>
              </a:ext>
            </a:extLst>
          </p:cNvPr>
          <p:cNvSpPr txBox="1">
            <a:spLocks/>
          </p:cNvSpPr>
          <p:nvPr/>
        </p:nvSpPr>
        <p:spPr>
          <a:xfrm>
            <a:off x="243456" y="2090637"/>
            <a:ext cx="9550996" cy="3961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GB"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2</a:t>
            </a:r>
            <a:r>
              <a:rPr kumimoji="0" lang="es-GB" sz="2200" b="0" i="0" u="none" strike="noStrike" kern="1200" cap="none" spc="0" normalizeH="0" baseline="0" noProof="0">
                <a:ln>
                  <a:noFill/>
                </a:ln>
                <a:solidFill>
                  <a:schemeClr val="tx1"/>
                </a:solidFill>
                <a:effectLst/>
                <a:uLnTx/>
                <a:uFillTx/>
                <a:latin typeface="Century Gothic" panose="020B0502020202020204" pitchFamily="34" charset="0"/>
                <a:ea typeface="+mj-ea"/>
                <a:cs typeface="+mj-cs"/>
              </a:rPr>
              <a:t>. </a:t>
            </a:r>
            <a:r>
              <a:rPr kumimoji="0" lang="en-GB"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a:t>
            </a:r>
            <a:r>
              <a:rPr kumimoji="0" lang="en-GB" sz="2200" b="0" i="0" u="none" strike="noStrike" kern="1200" cap="none" spc="0" normalizeH="0" baseline="0" noProof="0" dirty="0" err="1">
                <a:ln>
                  <a:noFill/>
                </a:ln>
                <a:solidFill>
                  <a:schemeClr val="tx1"/>
                </a:solidFill>
                <a:effectLst/>
                <a:uLnTx/>
                <a:uFillTx/>
                <a:latin typeface="Century Gothic" panose="020B0502020202020204" pitchFamily="34" charset="0"/>
                <a:ea typeface="+mj-ea"/>
                <a:cs typeface="+mj-cs"/>
              </a:rPr>
              <a:t>Dónde</a:t>
            </a:r>
            <a:r>
              <a:rPr kumimoji="0" lang="es-GB" sz="2200" b="0" i="0" u="none" strike="noStrike" kern="1200" cap="none" spc="0" normalizeH="0" baseline="0" noProof="0">
                <a:ln>
                  <a:noFill/>
                </a:ln>
                <a:solidFill>
                  <a:schemeClr val="tx1"/>
                </a:solidFill>
                <a:effectLst/>
                <a:uLnTx/>
                <a:uFillTx/>
                <a:latin typeface="Century Gothic" panose="020B0502020202020204" pitchFamily="34" charset="0"/>
                <a:ea typeface="+mj-ea"/>
                <a:cs typeface="+mj-cs"/>
              </a:rPr>
              <a:t> ________ </a:t>
            </a:r>
            <a:r>
              <a:rPr kumimoji="0" lang="es-ES"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de vacaciones el año pasado?</a:t>
            </a:r>
            <a:r>
              <a:rPr kumimoji="0" lang="es-GB" sz="2200" b="0" i="0" u="none" strike="noStrike" kern="1200" cap="none" spc="0" normalizeH="0" baseline="0" noProof="0">
                <a:ln>
                  <a:noFill/>
                </a:ln>
                <a:solidFill>
                  <a:schemeClr val="tx1"/>
                </a:solidFill>
                <a:effectLst/>
                <a:uLnTx/>
                <a:uFillTx/>
                <a:latin typeface="Century Gothic" panose="020B0502020202020204" pitchFamily="34" charset="0"/>
                <a:ea typeface="+mj-ea"/>
                <a:cs typeface="+mj-cs"/>
              </a:rPr>
              <a:t>.</a:t>
            </a:r>
            <a:endParaRPr kumimoji="0" lang="es-GB"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endParaRPr>
          </a:p>
        </p:txBody>
      </p:sp>
      <p:sp>
        <p:nvSpPr>
          <p:cNvPr id="62" name="Título 1">
            <a:extLst>
              <a:ext uri="{FF2B5EF4-FFF2-40B4-BE49-F238E27FC236}">
                <a16:creationId xmlns:a16="http://schemas.microsoft.com/office/drawing/2014/main" id="{E599C111-0C2D-9343-A3EC-F85C62ED3EE4}"/>
              </a:ext>
            </a:extLst>
          </p:cNvPr>
          <p:cNvSpPr txBox="1">
            <a:spLocks/>
          </p:cNvSpPr>
          <p:nvPr/>
        </p:nvSpPr>
        <p:spPr>
          <a:xfrm>
            <a:off x="243456" y="2569819"/>
            <a:ext cx="9550996" cy="3961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GB"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3</a:t>
            </a:r>
            <a:r>
              <a:rPr kumimoji="0" lang="es-GB" sz="2200" b="0" i="0" u="none" strike="noStrike" kern="1200" cap="none" spc="0" normalizeH="0" baseline="0" noProof="0">
                <a:ln>
                  <a:noFill/>
                </a:ln>
                <a:solidFill>
                  <a:schemeClr val="tx1"/>
                </a:solidFill>
                <a:effectLst/>
                <a:uLnTx/>
                <a:uFillTx/>
                <a:latin typeface="Century Gothic" panose="020B0502020202020204" pitchFamily="34" charset="0"/>
                <a:ea typeface="+mj-ea"/>
                <a:cs typeface="+mj-cs"/>
              </a:rPr>
              <a:t>. </a:t>
            </a:r>
            <a:r>
              <a:rPr kumimoji="0" lang="es-ES"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La fiesta tiene </a:t>
            </a:r>
            <a:r>
              <a:rPr kumimoji="0" lang="es-GB" sz="2200" b="0" i="0" u="none" strike="noStrike" kern="1200" cap="none" spc="0" normalizeH="0" baseline="0" noProof="0">
                <a:ln>
                  <a:noFill/>
                </a:ln>
                <a:solidFill>
                  <a:schemeClr val="tx1"/>
                </a:solidFill>
                <a:effectLst/>
                <a:uLnTx/>
                <a:uFillTx/>
                <a:latin typeface="Century Gothic" panose="020B0502020202020204" pitchFamily="34" charset="0"/>
                <a:ea typeface="+mj-ea"/>
                <a:cs typeface="+mj-cs"/>
              </a:rPr>
              <a:t>_______</a:t>
            </a:r>
            <a:r>
              <a:rPr kumimoji="0" lang="es-ES"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 en las calles de Valencia</a:t>
            </a:r>
            <a:r>
              <a:rPr kumimoji="0" lang="es-GB" sz="2200" b="0" i="0" u="none" strike="noStrike" kern="1200" cap="none" spc="0" normalizeH="0" baseline="0" noProof="0">
                <a:ln>
                  <a:noFill/>
                </a:ln>
                <a:solidFill>
                  <a:schemeClr val="tx1"/>
                </a:solidFill>
                <a:effectLst/>
                <a:uLnTx/>
                <a:uFillTx/>
                <a:latin typeface="Century Gothic" panose="020B0502020202020204" pitchFamily="34" charset="0"/>
                <a:ea typeface="+mj-ea"/>
                <a:cs typeface="+mj-cs"/>
              </a:rPr>
              <a:t>.</a:t>
            </a:r>
            <a:endParaRPr kumimoji="0" lang="es-GB"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endParaRPr>
          </a:p>
        </p:txBody>
      </p:sp>
      <p:sp>
        <p:nvSpPr>
          <p:cNvPr id="63" name="Título 1">
            <a:extLst>
              <a:ext uri="{FF2B5EF4-FFF2-40B4-BE49-F238E27FC236}">
                <a16:creationId xmlns:a16="http://schemas.microsoft.com/office/drawing/2014/main" id="{8A7C5C2E-9449-DA40-A111-ABD8084D77C6}"/>
              </a:ext>
            </a:extLst>
          </p:cNvPr>
          <p:cNvSpPr txBox="1">
            <a:spLocks/>
          </p:cNvSpPr>
          <p:nvPr/>
        </p:nvSpPr>
        <p:spPr>
          <a:xfrm>
            <a:off x="243456" y="3049001"/>
            <a:ext cx="9550996" cy="3961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GB"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4</a:t>
            </a:r>
            <a:r>
              <a:rPr kumimoji="0" lang="es-GB" sz="2200" b="0" i="0" u="none" strike="noStrike" kern="1200" cap="none" spc="0" normalizeH="0" baseline="0" noProof="0">
                <a:ln>
                  <a:noFill/>
                </a:ln>
                <a:solidFill>
                  <a:schemeClr val="tx1"/>
                </a:solidFill>
                <a:effectLst/>
                <a:uLnTx/>
                <a:uFillTx/>
                <a:latin typeface="Century Gothic" panose="020B0502020202020204" pitchFamily="34" charset="0"/>
                <a:ea typeface="+mj-ea"/>
                <a:cs typeface="+mj-cs"/>
              </a:rPr>
              <a:t>. </a:t>
            </a:r>
            <a:r>
              <a:rPr kumimoji="0" lang="es-ES"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En esta comunidad hablan</a:t>
            </a:r>
            <a:r>
              <a:rPr kumimoji="0" lang="es-GB" sz="2200" b="0" i="0" u="none" strike="noStrike" kern="1200" cap="none" spc="0" normalizeH="0" baseline="0" noProof="0">
                <a:ln>
                  <a:noFill/>
                </a:ln>
                <a:solidFill>
                  <a:schemeClr val="tx1"/>
                </a:solidFill>
                <a:effectLst/>
                <a:uLnTx/>
                <a:uFillTx/>
                <a:latin typeface="Century Gothic" panose="020B0502020202020204" pitchFamily="34" charset="0"/>
                <a:ea typeface="+mj-ea"/>
                <a:cs typeface="+mj-cs"/>
              </a:rPr>
              <a:t>_________</a:t>
            </a:r>
            <a:r>
              <a:rPr kumimoji="0" lang="es-ES"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_______ el español. </a:t>
            </a:r>
            <a:r>
              <a:rPr kumimoji="0" lang="es-GB" sz="2200" b="0" i="0" u="none" strike="noStrike" kern="1200" cap="none" spc="0" normalizeH="0" baseline="0" noProof="0">
                <a:ln>
                  <a:noFill/>
                </a:ln>
                <a:solidFill>
                  <a:schemeClr val="tx1"/>
                </a:solidFill>
                <a:effectLst/>
                <a:uLnTx/>
                <a:uFillTx/>
                <a:latin typeface="Century Gothic" panose="020B0502020202020204" pitchFamily="34" charset="0"/>
                <a:ea typeface="+mj-ea"/>
                <a:cs typeface="+mj-cs"/>
              </a:rPr>
              <a:t>.</a:t>
            </a:r>
            <a:endParaRPr kumimoji="0" lang="es-GB"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endParaRPr>
          </a:p>
        </p:txBody>
      </p:sp>
      <p:sp>
        <p:nvSpPr>
          <p:cNvPr id="64" name="Título 1">
            <a:extLst>
              <a:ext uri="{FF2B5EF4-FFF2-40B4-BE49-F238E27FC236}">
                <a16:creationId xmlns:a16="http://schemas.microsoft.com/office/drawing/2014/main" id="{D19E38EA-D394-694F-96E3-DF3226254F38}"/>
              </a:ext>
            </a:extLst>
          </p:cNvPr>
          <p:cNvSpPr txBox="1">
            <a:spLocks/>
          </p:cNvSpPr>
          <p:nvPr/>
        </p:nvSpPr>
        <p:spPr>
          <a:xfrm>
            <a:off x="243456" y="3528183"/>
            <a:ext cx="9550996" cy="3961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GB"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5. </a:t>
            </a:r>
            <a:r>
              <a:rPr kumimoji="0" lang="es-ES"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Durante la Tomatina usan una gran </a:t>
            </a:r>
            <a:r>
              <a:rPr kumimoji="0" lang="es-GB"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 _________ d</a:t>
            </a:r>
            <a:r>
              <a:rPr kumimoji="0" lang="es-ES"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e tomates</a:t>
            </a:r>
            <a:r>
              <a:rPr kumimoji="0" lang="es-GB"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a:t>
            </a:r>
          </a:p>
        </p:txBody>
      </p:sp>
      <p:sp>
        <p:nvSpPr>
          <p:cNvPr id="66" name="Título 1">
            <a:extLst>
              <a:ext uri="{FF2B5EF4-FFF2-40B4-BE49-F238E27FC236}">
                <a16:creationId xmlns:a16="http://schemas.microsoft.com/office/drawing/2014/main" id="{D974F801-0B1C-354A-A16E-9208874160D1}"/>
              </a:ext>
            </a:extLst>
          </p:cNvPr>
          <p:cNvSpPr txBox="1">
            <a:spLocks/>
          </p:cNvSpPr>
          <p:nvPr/>
        </p:nvSpPr>
        <p:spPr>
          <a:xfrm>
            <a:off x="243456" y="4007365"/>
            <a:ext cx="9550996" cy="3961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GB"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6</a:t>
            </a:r>
            <a:r>
              <a:rPr kumimoji="0" lang="es-GB" sz="2200" b="0" i="0" u="none" strike="noStrike" kern="1200" cap="none" spc="0" normalizeH="0" baseline="0" noProof="0">
                <a:ln>
                  <a:noFill/>
                </a:ln>
                <a:solidFill>
                  <a:schemeClr val="tx1"/>
                </a:solidFill>
                <a:effectLst/>
                <a:uLnTx/>
                <a:uFillTx/>
                <a:latin typeface="Century Gothic" panose="020B0502020202020204" pitchFamily="34" charset="0"/>
                <a:ea typeface="+mj-ea"/>
                <a:cs typeface="+mj-cs"/>
              </a:rPr>
              <a:t>. </a:t>
            </a:r>
            <a:r>
              <a:rPr kumimoji="0" lang="es-ES"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Hoy Enrique no quiere ir al </a:t>
            </a:r>
            <a:r>
              <a:rPr kumimoji="0" lang="es-GB" sz="2200" b="0" i="0" u="none" strike="noStrike" kern="1200" cap="none" spc="0" normalizeH="0" baseline="0" noProof="0">
                <a:ln>
                  <a:noFill/>
                </a:ln>
                <a:solidFill>
                  <a:schemeClr val="tx1"/>
                </a:solidFill>
                <a:effectLst/>
                <a:uLnTx/>
                <a:uFillTx/>
                <a:latin typeface="Century Gothic" panose="020B0502020202020204" pitchFamily="34" charset="0"/>
                <a:ea typeface="+mj-ea"/>
                <a:cs typeface="+mj-cs"/>
              </a:rPr>
              <a:t>_______</a:t>
            </a:r>
            <a:r>
              <a:rPr kumimoji="0" lang="es-ES"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_</a:t>
            </a:r>
            <a:r>
              <a:rPr kumimoji="0" lang="es-GB" sz="2200" b="0" i="0" u="none" strike="noStrike" kern="1200" cap="none" spc="0" normalizeH="0" baseline="0" noProof="0">
                <a:ln>
                  <a:noFill/>
                </a:ln>
                <a:solidFill>
                  <a:schemeClr val="tx1"/>
                </a:solidFill>
                <a:effectLst/>
                <a:uLnTx/>
                <a:uFillTx/>
                <a:latin typeface="Century Gothic" panose="020B0502020202020204" pitchFamily="34" charset="0"/>
                <a:ea typeface="+mj-ea"/>
                <a:cs typeface="+mj-cs"/>
              </a:rPr>
              <a:t>.</a:t>
            </a:r>
            <a:endParaRPr kumimoji="0" lang="es-GB"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endParaRPr>
          </a:p>
        </p:txBody>
      </p:sp>
      <p:sp>
        <p:nvSpPr>
          <p:cNvPr id="67" name="Título 1">
            <a:extLst>
              <a:ext uri="{FF2B5EF4-FFF2-40B4-BE49-F238E27FC236}">
                <a16:creationId xmlns:a16="http://schemas.microsoft.com/office/drawing/2014/main" id="{762504B2-5A48-7843-BFFC-6553767D3353}"/>
              </a:ext>
            </a:extLst>
          </p:cNvPr>
          <p:cNvSpPr txBox="1">
            <a:spLocks/>
          </p:cNvSpPr>
          <p:nvPr/>
        </p:nvSpPr>
        <p:spPr>
          <a:xfrm>
            <a:off x="243456" y="4486547"/>
            <a:ext cx="9550996" cy="3961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GB"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7. </a:t>
            </a:r>
            <a:r>
              <a:rPr kumimoji="0" lang="es-GB" sz="2200" b="0" i="0" u="none" strike="noStrike" kern="1200" cap="none" spc="0" normalizeH="0" baseline="0" noProof="0">
                <a:ln>
                  <a:noFill/>
                </a:ln>
                <a:solidFill>
                  <a:schemeClr val="tx1"/>
                </a:solidFill>
                <a:effectLst/>
                <a:uLnTx/>
                <a:uFillTx/>
                <a:latin typeface="Century Gothic" panose="020B0502020202020204" pitchFamily="34" charset="0"/>
                <a:ea typeface="+mj-ea"/>
                <a:cs typeface="+mj-cs"/>
              </a:rPr>
              <a:t>Viajar en</a:t>
            </a:r>
            <a:r>
              <a:rPr kumimoji="0" lang="es-ES"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 ________</a:t>
            </a:r>
            <a:r>
              <a:rPr kumimoji="0" lang="es-GB" sz="2200" b="0" i="0" u="none" strike="noStrike" kern="1200" cap="none" spc="0" normalizeH="0" baseline="0" noProof="0">
                <a:ln>
                  <a:noFill/>
                </a:ln>
                <a:solidFill>
                  <a:schemeClr val="tx1"/>
                </a:solidFill>
                <a:effectLst/>
                <a:uLnTx/>
                <a:uFillTx/>
                <a:latin typeface="Century Gothic" panose="020B0502020202020204" pitchFamily="34" charset="0"/>
                <a:ea typeface="+mj-ea"/>
                <a:cs typeface="+mj-cs"/>
              </a:rPr>
              <a:t> es más </a:t>
            </a:r>
            <a:r>
              <a:rPr kumimoji="0" lang="es-ES"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práctico </a:t>
            </a:r>
            <a:r>
              <a:rPr kumimoji="0" lang="es-GB" sz="2200" b="0" i="0" u="none" strike="noStrike" kern="1200" cap="none" spc="0" normalizeH="0" baseline="0" noProof="0">
                <a:ln>
                  <a:noFill/>
                </a:ln>
                <a:solidFill>
                  <a:schemeClr val="tx1"/>
                </a:solidFill>
                <a:effectLst/>
                <a:uLnTx/>
                <a:uFillTx/>
                <a:latin typeface="Century Gothic" panose="020B0502020202020204" pitchFamily="34" charset="0"/>
                <a:ea typeface="+mj-ea"/>
                <a:cs typeface="+mj-cs"/>
              </a:rPr>
              <a:t>que </a:t>
            </a:r>
            <a:r>
              <a:rPr kumimoji="0" lang="es-GB"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viajar en tren.</a:t>
            </a:r>
          </a:p>
        </p:txBody>
      </p:sp>
      <p:sp>
        <p:nvSpPr>
          <p:cNvPr id="68" name="Título 1">
            <a:extLst>
              <a:ext uri="{FF2B5EF4-FFF2-40B4-BE49-F238E27FC236}">
                <a16:creationId xmlns:a16="http://schemas.microsoft.com/office/drawing/2014/main" id="{446D4644-04AC-E34B-B6EF-CA0266C68567}"/>
              </a:ext>
            </a:extLst>
          </p:cNvPr>
          <p:cNvSpPr txBox="1">
            <a:spLocks/>
          </p:cNvSpPr>
          <p:nvPr/>
        </p:nvSpPr>
        <p:spPr>
          <a:xfrm>
            <a:off x="243456" y="4965729"/>
            <a:ext cx="9550996" cy="3961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GB"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8</a:t>
            </a:r>
            <a:r>
              <a:rPr kumimoji="0" lang="es-GB" sz="2200" b="0" i="0" u="none" strike="noStrike" kern="1200" cap="none" spc="0" normalizeH="0" baseline="0" noProof="0">
                <a:ln>
                  <a:noFill/>
                </a:ln>
                <a:solidFill>
                  <a:schemeClr val="tx1"/>
                </a:solidFill>
                <a:effectLst/>
                <a:uLnTx/>
                <a:uFillTx/>
                <a:latin typeface="Century Gothic" panose="020B0502020202020204" pitchFamily="34" charset="0"/>
                <a:ea typeface="+mj-ea"/>
                <a:cs typeface="+mj-cs"/>
              </a:rPr>
              <a:t>. </a:t>
            </a:r>
            <a:r>
              <a:rPr kumimoji="0" lang="es-ES"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En </a:t>
            </a:r>
            <a:r>
              <a:rPr kumimoji="0" lang="es-GB" sz="2200" b="0" i="0" u="none" strike="noStrike" kern="1200" cap="none" spc="0" normalizeH="0" baseline="0" noProof="0">
                <a:ln>
                  <a:noFill/>
                </a:ln>
                <a:solidFill>
                  <a:schemeClr val="tx1"/>
                </a:solidFill>
                <a:effectLst/>
                <a:uLnTx/>
                <a:uFillTx/>
                <a:latin typeface="Century Gothic" panose="020B0502020202020204" pitchFamily="34" charset="0"/>
                <a:ea typeface="+mj-ea"/>
                <a:cs typeface="+mj-cs"/>
              </a:rPr>
              <a:t>_______</a:t>
            </a:r>
            <a:r>
              <a:rPr kumimoji="0" lang="es-ES"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____ fui a un concierto de Shakira</a:t>
            </a:r>
            <a:r>
              <a:rPr kumimoji="0" lang="es-GB" sz="2200" b="0" i="0" u="none" strike="noStrike" kern="1200" cap="none" spc="0" normalizeH="0" baseline="0" noProof="0">
                <a:ln>
                  <a:noFill/>
                </a:ln>
                <a:solidFill>
                  <a:schemeClr val="tx1"/>
                </a:solidFill>
                <a:effectLst/>
                <a:uLnTx/>
                <a:uFillTx/>
                <a:latin typeface="Century Gothic" panose="020B0502020202020204" pitchFamily="34" charset="0"/>
                <a:ea typeface="+mj-ea"/>
                <a:cs typeface="+mj-cs"/>
              </a:rPr>
              <a:t>.</a:t>
            </a:r>
            <a:endParaRPr kumimoji="0" lang="es-GB"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endParaRPr>
          </a:p>
        </p:txBody>
      </p:sp>
      <p:sp>
        <p:nvSpPr>
          <p:cNvPr id="69" name="Título 1">
            <a:extLst>
              <a:ext uri="{FF2B5EF4-FFF2-40B4-BE49-F238E27FC236}">
                <a16:creationId xmlns:a16="http://schemas.microsoft.com/office/drawing/2014/main" id="{D6EE2715-A63C-6146-9650-F01875E1DF43}"/>
              </a:ext>
            </a:extLst>
          </p:cNvPr>
          <p:cNvSpPr txBox="1">
            <a:spLocks/>
          </p:cNvSpPr>
          <p:nvPr/>
        </p:nvSpPr>
        <p:spPr>
          <a:xfrm>
            <a:off x="243456" y="5444911"/>
            <a:ext cx="9550996" cy="3961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GB"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9</a:t>
            </a:r>
            <a:r>
              <a:rPr kumimoji="0" lang="es-GB" sz="2200" b="0" i="0" u="none" strike="noStrike" kern="1200" cap="none" spc="0" normalizeH="0" baseline="0" noProof="0">
                <a:ln>
                  <a:noFill/>
                </a:ln>
                <a:solidFill>
                  <a:schemeClr val="tx1"/>
                </a:solidFill>
                <a:effectLst/>
                <a:uLnTx/>
                <a:uFillTx/>
                <a:latin typeface="Century Gothic" panose="020B0502020202020204" pitchFamily="34" charset="0"/>
                <a:ea typeface="+mj-ea"/>
                <a:cs typeface="+mj-cs"/>
              </a:rPr>
              <a:t>. </a:t>
            </a:r>
            <a:r>
              <a:rPr kumimoji="0" lang="es-ES"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La película va a </a:t>
            </a:r>
            <a:r>
              <a:rPr kumimoji="0" lang="es-GB" sz="2200" b="0" i="0" u="none" strike="noStrike" kern="1200" cap="none" spc="0" normalizeH="0" baseline="0" noProof="0">
                <a:ln>
                  <a:noFill/>
                </a:ln>
                <a:solidFill>
                  <a:schemeClr val="tx1"/>
                </a:solidFill>
                <a:effectLst/>
                <a:uLnTx/>
                <a:uFillTx/>
                <a:latin typeface="Century Gothic" panose="020B0502020202020204" pitchFamily="34" charset="0"/>
                <a:ea typeface="+mj-ea"/>
                <a:cs typeface="+mj-cs"/>
              </a:rPr>
              <a:t>_______</a:t>
            </a:r>
            <a:r>
              <a:rPr kumimoji="0" lang="es-ES"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___ muy pronto</a:t>
            </a:r>
            <a:r>
              <a:rPr kumimoji="0" lang="es-GB" sz="2200" b="0" i="0" u="none" strike="noStrike" kern="1200" cap="none" spc="0" normalizeH="0" baseline="0" noProof="0">
                <a:ln>
                  <a:noFill/>
                </a:ln>
                <a:solidFill>
                  <a:schemeClr val="tx1"/>
                </a:solidFill>
                <a:effectLst/>
                <a:uLnTx/>
                <a:uFillTx/>
                <a:latin typeface="Century Gothic" panose="020B0502020202020204" pitchFamily="34" charset="0"/>
                <a:ea typeface="+mj-ea"/>
                <a:cs typeface="+mj-cs"/>
              </a:rPr>
              <a:t>.</a:t>
            </a:r>
            <a:endParaRPr kumimoji="0" lang="es-GB"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endParaRPr>
          </a:p>
        </p:txBody>
      </p:sp>
      <p:sp>
        <p:nvSpPr>
          <p:cNvPr id="70" name="Título 1">
            <a:extLst>
              <a:ext uri="{FF2B5EF4-FFF2-40B4-BE49-F238E27FC236}">
                <a16:creationId xmlns:a16="http://schemas.microsoft.com/office/drawing/2014/main" id="{25162B51-30EB-E247-AACF-A1BA48810D7B}"/>
              </a:ext>
            </a:extLst>
          </p:cNvPr>
          <p:cNvSpPr txBox="1">
            <a:spLocks/>
          </p:cNvSpPr>
          <p:nvPr/>
        </p:nvSpPr>
        <p:spPr>
          <a:xfrm>
            <a:off x="243456" y="5924093"/>
            <a:ext cx="9550996" cy="3961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GB"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10</a:t>
            </a:r>
            <a:r>
              <a:rPr kumimoji="0" lang="es-GB" sz="2200" b="0" i="0" u="none" strike="noStrike" kern="1200" cap="none" spc="0" normalizeH="0" baseline="0" noProof="0">
                <a:ln>
                  <a:noFill/>
                </a:ln>
                <a:solidFill>
                  <a:schemeClr val="tx1"/>
                </a:solidFill>
                <a:effectLst/>
                <a:uLnTx/>
                <a:uFillTx/>
                <a:latin typeface="Century Gothic" panose="020B0502020202020204" pitchFamily="34" charset="0"/>
                <a:ea typeface="+mj-ea"/>
                <a:cs typeface="+mj-cs"/>
              </a:rPr>
              <a:t>. </a:t>
            </a:r>
            <a:r>
              <a:rPr kumimoji="0" lang="es-ES"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Andalucía es una</a:t>
            </a:r>
            <a:r>
              <a:rPr kumimoji="0" lang="es-GB" sz="2200" b="0" i="0" u="none" strike="noStrike" kern="1200" cap="none" spc="0" normalizeH="0" baseline="0" noProof="0">
                <a:ln>
                  <a:noFill/>
                </a:ln>
                <a:solidFill>
                  <a:schemeClr val="tx1"/>
                </a:solidFill>
                <a:effectLst/>
                <a:uLnTx/>
                <a:uFillTx/>
                <a:latin typeface="Century Gothic" panose="020B0502020202020204" pitchFamily="34" charset="0"/>
                <a:ea typeface="+mj-ea"/>
                <a:cs typeface="+mj-cs"/>
              </a:rPr>
              <a:t>_______ de </a:t>
            </a:r>
            <a:r>
              <a:rPr kumimoji="0" lang="es-ES"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España muy conocida</a:t>
            </a:r>
            <a:r>
              <a:rPr kumimoji="0" lang="es-GB" sz="2200" b="0" i="0" u="none" strike="noStrike" kern="1200" cap="none" spc="0" normalizeH="0" baseline="0" noProof="0">
                <a:ln>
                  <a:noFill/>
                </a:ln>
                <a:solidFill>
                  <a:schemeClr val="tx1"/>
                </a:solidFill>
                <a:effectLst/>
                <a:uLnTx/>
                <a:uFillTx/>
                <a:latin typeface="Century Gothic" panose="020B0502020202020204" pitchFamily="34" charset="0"/>
                <a:ea typeface="+mj-ea"/>
                <a:cs typeface="+mj-cs"/>
              </a:rPr>
              <a:t>.</a:t>
            </a:r>
            <a:endParaRPr kumimoji="0" lang="es-GB"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endParaRPr>
          </a:p>
        </p:txBody>
      </p:sp>
      <p:sp>
        <p:nvSpPr>
          <p:cNvPr id="9" name="CuadroTexto 8">
            <a:extLst>
              <a:ext uri="{FF2B5EF4-FFF2-40B4-BE49-F238E27FC236}">
                <a16:creationId xmlns:a16="http://schemas.microsoft.com/office/drawing/2014/main" id="{B2DE599D-ECE8-A64E-A47A-654A865565AA}"/>
              </a:ext>
            </a:extLst>
          </p:cNvPr>
          <p:cNvSpPr txBox="1"/>
          <p:nvPr/>
        </p:nvSpPr>
        <p:spPr>
          <a:xfrm>
            <a:off x="3717725" y="1560102"/>
            <a:ext cx="136233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chemeClr val="tx2"/>
                </a:solidFill>
                <a:effectLst/>
                <a:uLnTx/>
                <a:uFillTx/>
                <a:latin typeface="Century Gothic" panose="020F0302020204030204"/>
                <a:ea typeface="+mn-ea"/>
                <a:cs typeface="+mn-cs"/>
              </a:rPr>
              <a:t>celebrar</a:t>
            </a:r>
            <a:endParaRPr kumimoji="0" lang="es-GB" sz="22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74" name="CuadroTexto 73">
            <a:extLst>
              <a:ext uri="{FF2B5EF4-FFF2-40B4-BE49-F238E27FC236}">
                <a16:creationId xmlns:a16="http://schemas.microsoft.com/office/drawing/2014/main" id="{7B50A187-636D-CB4A-B868-1030CD7B17BD}"/>
              </a:ext>
            </a:extLst>
          </p:cNvPr>
          <p:cNvSpPr txBox="1"/>
          <p:nvPr/>
        </p:nvSpPr>
        <p:spPr>
          <a:xfrm>
            <a:off x="1915334" y="2026795"/>
            <a:ext cx="110783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chemeClr val="tx2"/>
                </a:solidFill>
                <a:effectLst/>
                <a:uLnTx/>
                <a:uFillTx/>
                <a:latin typeface="Century Gothic" panose="020F0302020204030204"/>
                <a:ea typeface="+mn-ea"/>
                <a:cs typeface="+mn-cs"/>
              </a:rPr>
              <a:t>fuiste</a:t>
            </a:r>
            <a:endParaRPr kumimoji="0" lang="es-GB" sz="22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75" name="CuadroTexto 74">
            <a:extLst>
              <a:ext uri="{FF2B5EF4-FFF2-40B4-BE49-F238E27FC236}">
                <a16:creationId xmlns:a16="http://schemas.microsoft.com/office/drawing/2014/main" id="{5DBF0B03-6819-B24B-AF0D-37D4275E8748}"/>
              </a:ext>
            </a:extLst>
          </p:cNvPr>
          <p:cNvSpPr txBox="1"/>
          <p:nvPr/>
        </p:nvSpPr>
        <p:spPr>
          <a:xfrm>
            <a:off x="2619211" y="2533520"/>
            <a:ext cx="8825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chemeClr val="tx2"/>
                </a:solidFill>
                <a:effectLst/>
                <a:uLnTx/>
                <a:uFillTx/>
                <a:latin typeface="Century Gothic" panose="020F0302020204030204"/>
                <a:ea typeface="+mn-ea"/>
                <a:cs typeface="+mn-cs"/>
              </a:rPr>
              <a:t>lugar</a:t>
            </a:r>
            <a:endParaRPr kumimoji="0" lang="es-GB" sz="22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76" name="CuadroTexto 75">
            <a:extLst>
              <a:ext uri="{FF2B5EF4-FFF2-40B4-BE49-F238E27FC236}">
                <a16:creationId xmlns:a16="http://schemas.microsoft.com/office/drawing/2014/main" id="{A9A55F32-53A0-7A48-AA8D-B670F52BB885}"/>
              </a:ext>
            </a:extLst>
          </p:cNvPr>
          <p:cNvSpPr txBox="1"/>
          <p:nvPr/>
        </p:nvSpPr>
        <p:spPr>
          <a:xfrm>
            <a:off x="4355887" y="3011367"/>
            <a:ext cx="241089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chemeClr val="tx2"/>
                </a:solidFill>
                <a:effectLst/>
                <a:uLnTx/>
                <a:uFillTx/>
                <a:latin typeface="Century Gothic" panose="020F0302020204030204"/>
                <a:ea typeface="+mn-ea"/>
                <a:cs typeface="+mn-cs"/>
              </a:rPr>
              <a:t>principalmente</a:t>
            </a:r>
            <a:endParaRPr kumimoji="0" lang="es-GB" sz="22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83" name="CuadroTexto 82">
            <a:extLst>
              <a:ext uri="{FF2B5EF4-FFF2-40B4-BE49-F238E27FC236}">
                <a16:creationId xmlns:a16="http://schemas.microsoft.com/office/drawing/2014/main" id="{DF0B8884-619E-614E-B048-163BB06E0DAA}"/>
              </a:ext>
            </a:extLst>
          </p:cNvPr>
          <p:cNvSpPr txBox="1"/>
          <p:nvPr/>
        </p:nvSpPr>
        <p:spPr>
          <a:xfrm>
            <a:off x="5528627" y="3496110"/>
            <a:ext cx="183857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chemeClr val="tx2"/>
                </a:solidFill>
                <a:effectLst/>
                <a:uLnTx/>
                <a:uFillTx/>
                <a:latin typeface="Century Gothic" panose="020F0302020204030204"/>
                <a:ea typeface="+mn-ea"/>
                <a:cs typeface="+mn-cs"/>
              </a:rPr>
              <a:t>cantidad</a:t>
            </a:r>
            <a:endParaRPr kumimoji="0" lang="es-GB" sz="22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84" name="CuadroTexto 83">
            <a:extLst>
              <a:ext uri="{FF2B5EF4-FFF2-40B4-BE49-F238E27FC236}">
                <a16:creationId xmlns:a16="http://schemas.microsoft.com/office/drawing/2014/main" id="{D7C2FCEE-04B4-554E-8C09-C0854DB84BDF}"/>
              </a:ext>
            </a:extLst>
          </p:cNvPr>
          <p:cNvSpPr txBox="1"/>
          <p:nvPr/>
        </p:nvSpPr>
        <p:spPr>
          <a:xfrm>
            <a:off x="4185321" y="3971626"/>
            <a:ext cx="138552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chemeClr val="tx2"/>
                </a:solidFill>
                <a:effectLst/>
                <a:uLnTx/>
                <a:uFillTx/>
                <a:latin typeface="Century Gothic" panose="020F0302020204030204"/>
                <a:ea typeface="+mn-ea"/>
                <a:cs typeface="+mn-cs"/>
              </a:rPr>
              <a:t>colegio</a:t>
            </a:r>
            <a:endParaRPr kumimoji="0" lang="es-GB" sz="22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85" name="CuadroTexto 84">
            <a:extLst>
              <a:ext uri="{FF2B5EF4-FFF2-40B4-BE49-F238E27FC236}">
                <a16:creationId xmlns:a16="http://schemas.microsoft.com/office/drawing/2014/main" id="{7CE2DF33-3FB2-6945-AABE-DC6327F917CF}"/>
              </a:ext>
            </a:extLst>
          </p:cNvPr>
          <p:cNvSpPr txBox="1"/>
          <p:nvPr/>
        </p:nvSpPr>
        <p:spPr>
          <a:xfrm>
            <a:off x="2048254" y="4432691"/>
            <a:ext cx="127632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chemeClr val="tx2"/>
                </a:solidFill>
                <a:effectLst/>
                <a:uLnTx/>
                <a:uFillTx/>
                <a:latin typeface="Century Gothic" panose="020F0302020204030204"/>
                <a:ea typeface="+mn-ea"/>
                <a:cs typeface="+mn-cs"/>
              </a:rPr>
              <a:t>avión</a:t>
            </a:r>
            <a:endParaRPr kumimoji="0" lang="es-GB" sz="22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86" name="CuadroTexto 85">
            <a:extLst>
              <a:ext uri="{FF2B5EF4-FFF2-40B4-BE49-F238E27FC236}">
                <a16:creationId xmlns:a16="http://schemas.microsoft.com/office/drawing/2014/main" id="{E507A8F9-9FB6-7045-ACC2-32FC9AE8D406}"/>
              </a:ext>
            </a:extLst>
          </p:cNvPr>
          <p:cNvSpPr txBox="1"/>
          <p:nvPr/>
        </p:nvSpPr>
        <p:spPr>
          <a:xfrm>
            <a:off x="987136" y="4917434"/>
            <a:ext cx="181447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chemeClr val="tx2"/>
                </a:solidFill>
                <a:effectLst/>
                <a:uLnTx/>
                <a:uFillTx/>
                <a:latin typeface="Century Gothic" panose="020F0302020204030204"/>
                <a:ea typeface="+mn-ea"/>
                <a:cs typeface="+mn-cs"/>
              </a:rPr>
              <a:t>septiembre</a:t>
            </a:r>
            <a:endParaRPr kumimoji="0" lang="es-GB" sz="22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87" name="CuadroTexto 86">
            <a:extLst>
              <a:ext uri="{FF2B5EF4-FFF2-40B4-BE49-F238E27FC236}">
                <a16:creationId xmlns:a16="http://schemas.microsoft.com/office/drawing/2014/main" id="{28E29DD3-111A-9546-A7FB-CDC885D5CAE1}"/>
              </a:ext>
            </a:extLst>
          </p:cNvPr>
          <p:cNvSpPr txBox="1"/>
          <p:nvPr/>
        </p:nvSpPr>
        <p:spPr>
          <a:xfrm>
            <a:off x="2832848" y="5389228"/>
            <a:ext cx="178071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chemeClr val="tx2"/>
                </a:solidFill>
                <a:effectLst/>
                <a:uLnTx/>
                <a:uFillTx/>
                <a:latin typeface="Century Gothic" panose="020F0302020204030204"/>
                <a:ea typeface="+mn-ea"/>
                <a:cs typeface="+mn-cs"/>
              </a:rPr>
              <a:t>comenzar</a:t>
            </a:r>
            <a:endParaRPr kumimoji="0" lang="es-GB" sz="22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88" name="CuadroTexto 87">
            <a:extLst>
              <a:ext uri="{FF2B5EF4-FFF2-40B4-BE49-F238E27FC236}">
                <a16:creationId xmlns:a16="http://schemas.microsoft.com/office/drawing/2014/main" id="{4659054D-1739-A349-96DB-842E87ABA1C5}"/>
              </a:ext>
            </a:extLst>
          </p:cNvPr>
          <p:cNvSpPr txBox="1"/>
          <p:nvPr/>
        </p:nvSpPr>
        <p:spPr>
          <a:xfrm>
            <a:off x="3229221" y="5875380"/>
            <a:ext cx="14258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chemeClr val="tx2"/>
                </a:solidFill>
                <a:effectLst/>
                <a:uLnTx/>
                <a:uFillTx/>
                <a:latin typeface="Century Gothic" panose="020F0302020204030204"/>
                <a:ea typeface="+mn-ea"/>
                <a:cs typeface="+mn-cs"/>
              </a:rPr>
              <a:t>zona</a:t>
            </a:r>
            <a:endParaRPr kumimoji="0" lang="es-GB" sz="22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3" name="CuadroTexto 2">
            <a:extLst>
              <a:ext uri="{FF2B5EF4-FFF2-40B4-BE49-F238E27FC236}">
                <a16:creationId xmlns:a16="http://schemas.microsoft.com/office/drawing/2014/main" id="{0B25B59F-504C-6A4F-BA68-37D01E851B76}"/>
              </a:ext>
            </a:extLst>
          </p:cNvPr>
          <p:cNvSpPr txBox="1"/>
          <p:nvPr/>
        </p:nvSpPr>
        <p:spPr>
          <a:xfrm>
            <a:off x="8996328" y="1335740"/>
            <a:ext cx="3007359" cy="4524315"/>
          </a:xfrm>
          <a:prstGeom prst="rect">
            <a:avLst/>
          </a:prstGeom>
          <a:noFill/>
          <a:ln w="28575">
            <a:solidFill>
              <a:srgbClr val="ED7D31"/>
            </a:solidFill>
            <a:prstDash val="sys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effectLst/>
                <a:uLnTx/>
                <a:uFillTx/>
                <a:latin typeface="Century Gothic" panose="020F0302020204030204"/>
                <a:ea typeface="+mn-ea"/>
                <a:cs typeface="+mn-cs"/>
              </a:rPr>
              <a:t>cantidad</a:t>
            </a:r>
            <a:endParaRPr kumimoji="0" lang="es-GB" sz="2400" b="0" i="0" u="none" strike="noStrike" kern="1200" cap="none" spc="0" normalizeH="0" baseline="0" noProof="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effectLst/>
                <a:uLnTx/>
                <a:uFillTx/>
                <a:latin typeface="Century Gothic" panose="020F0302020204030204"/>
                <a:ea typeface="+mn-ea"/>
                <a:cs typeface="+mn-cs"/>
              </a:rPr>
              <a:t>lugar</a:t>
            </a:r>
            <a:endParaRPr kumimoji="0" lang="es-GB" sz="2400" b="0" i="0" u="none" strike="noStrike" kern="1200" cap="none" spc="0" normalizeH="0" baseline="0" noProof="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effectLst/>
                <a:uLnTx/>
                <a:uFillTx/>
                <a:latin typeface="Century Gothic" panose="020F0302020204030204"/>
                <a:ea typeface="+mn-ea"/>
                <a:cs typeface="+mn-cs"/>
              </a:rPr>
              <a:t>comenzar</a:t>
            </a:r>
            <a:endParaRPr kumimoji="0" lang="es-GB" sz="2400" b="0" i="0" u="none" strike="noStrike" kern="1200" cap="none" spc="0" normalizeH="0" baseline="0" noProof="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effectLst/>
                <a:uLnTx/>
                <a:uFillTx/>
                <a:latin typeface="Century Gothic" panose="020F0302020204030204"/>
                <a:ea typeface="+mn-ea"/>
                <a:cs typeface="+mn-cs"/>
              </a:rPr>
              <a:t>aproximadamente</a:t>
            </a:r>
            <a:endParaRPr kumimoji="0" lang="es-GB" sz="2400" b="0" i="0" u="none" strike="noStrike" kern="1200" cap="none" spc="0" normalizeH="0" baseline="0" noProof="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effectLst/>
                <a:uLnTx/>
                <a:uFillTx/>
                <a:latin typeface="Century Gothic" panose="020F0302020204030204"/>
                <a:ea typeface="+mn-ea"/>
                <a:cs typeface="+mn-cs"/>
              </a:rPr>
              <a:t>fuiste</a:t>
            </a:r>
            <a:endParaRPr kumimoji="0" lang="es-GB" sz="2400" b="0" i="0" u="none" strike="noStrike" kern="1200" cap="none" spc="0" normalizeH="0" baseline="0" noProof="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effectLst/>
                <a:uLnTx/>
                <a:uFillTx/>
                <a:latin typeface="Century Gothic" panose="020F0302020204030204"/>
                <a:ea typeface="+mn-ea"/>
                <a:cs typeface="+mn-cs"/>
              </a:rPr>
              <a:t>principalmente</a:t>
            </a:r>
            <a:endParaRPr kumimoji="0" lang="es-GB" sz="2400" b="0" i="0" u="none" strike="noStrike" kern="1200" cap="none" spc="0" normalizeH="0" baseline="0" noProof="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effectLst/>
                <a:uLnTx/>
                <a:uFillTx/>
                <a:latin typeface="Century Gothic" panose="020F0302020204030204"/>
                <a:ea typeface="+mn-ea"/>
                <a:cs typeface="+mn-cs"/>
              </a:rPr>
              <a:t>avión</a:t>
            </a:r>
            <a:endParaRPr kumimoji="0" lang="es-GB" sz="2400" b="0" i="0" u="none" strike="noStrike" kern="1200" cap="none" spc="0" normalizeH="0" baseline="0" noProof="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celebrar</a:t>
            </a:r>
            <a:endParaRPr kumimoji="0" lang="es-GB" sz="2400" b="0" i="0" u="none" strike="noStrike" kern="1200" cap="none" spc="0" normalizeH="0" baseline="0" noProof="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effectLst/>
                <a:uLnTx/>
                <a:uFillTx/>
                <a:latin typeface="Century Gothic" panose="020F0302020204030204"/>
                <a:ea typeface="+mn-ea"/>
                <a:cs typeface="+mn-cs"/>
              </a:rPr>
              <a:t>colegio</a:t>
            </a:r>
            <a:endParaRPr kumimoji="0" lang="es-GB" sz="2400" b="0" i="0" u="none" strike="noStrike" kern="1200" cap="none" spc="0" normalizeH="0" baseline="0" noProof="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effectLst/>
                <a:uLnTx/>
                <a:uFillTx/>
                <a:latin typeface="Century Gothic" panose="020F0302020204030204"/>
                <a:ea typeface="+mn-ea"/>
                <a:cs typeface="+mn-cs"/>
              </a:rPr>
              <a:t>septiembre</a:t>
            </a:r>
            <a:endParaRPr kumimoji="0" lang="es-GB" sz="2400" b="0" i="0" u="none" strike="noStrike" kern="1200" cap="none" spc="0" normalizeH="0" baseline="0" noProof="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effectLst/>
                <a:uLnTx/>
                <a:uFillTx/>
                <a:latin typeface="Century Gothic" panose="020F0302020204030204"/>
                <a:ea typeface="+mn-ea"/>
                <a:cs typeface="+mn-cs"/>
              </a:rPr>
              <a:t>fue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effectLst/>
                <a:uLnTx/>
                <a:uFillTx/>
                <a:latin typeface="Century Gothic" panose="020F0302020204030204"/>
                <a:ea typeface="+mn-ea"/>
                <a:cs typeface="+mn-cs"/>
              </a:rPr>
              <a:t>zona</a:t>
            </a:r>
            <a:endParaRPr kumimoji="0" lang="es-GB" sz="2400" b="0" i="0" u="none" strike="noStrike" kern="1200" cap="none" spc="0" normalizeH="0" baseline="0" noProof="0" dirty="0">
              <a:ln>
                <a:noFill/>
              </a:ln>
              <a:effectLst/>
              <a:uLnTx/>
              <a:uFillTx/>
              <a:latin typeface="Century Gothic" panose="020F0302020204030204"/>
              <a:ea typeface="+mn-ea"/>
              <a:cs typeface="+mn-cs"/>
            </a:endParaRPr>
          </a:p>
        </p:txBody>
      </p:sp>
      <p:sp>
        <p:nvSpPr>
          <p:cNvPr id="31" name="Title 1">
            <a:extLst>
              <a:ext uri="{FF2B5EF4-FFF2-40B4-BE49-F238E27FC236}">
                <a16:creationId xmlns:a16="http://schemas.microsoft.com/office/drawing/2014/main" id="{6D0A0B24-DA61-8342-9C55-6815D88F98F0}"/>
              </a:ext>
            </a:extLst>
          </p:cNvPr>
          <p:cNvSpPr txBox="1">
            <a:spLocks/>
          </p:cNvSpPr>
          <p:nvPr/>
        </p:nvSpPr>
        <p:spPr>
          <a:xfrm>
            <a:off x="0" y="0"/>
            <a:ext cx="656687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Vocabulario</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6" name="Rectangle 5"/>
          <p:cNvSpPr/>
          <p:nvPr/>
        </p:nvSpPr>
        <p:spPr>
          <a:xfrm>
            <a:off x="8916881" y="5946739"/>
            <a:ext cx="3166251" cy="400110"/>
          </a:xfrm>
          <a:prstGeom prst="rect">
            <a:avLst/>
          </a:prstGeom>
        </p:spPr>
        <p:txBody>
          <a:bodyPr wrap="none">
            <a:spAutoFit/>
          </a:bodyPr>
          <a:lstStyle/>
          <a:p>
            <a:r>
              <a:rPr lang="en-GB" sz="2000" b="1" kern="1200">
                <a:latin typeface="Century Gothic" panose="020B0502020202020204" pitchFamily="34" charset="0"/>
              </a:rPr>
              <a:t>*la Navidad = Christmas</a:t>
            </a:r>
            <a:endParaRPr lang="en-GB" sz="2000" b="1"/>
          </a:p>
        </p:txBody>
      </p:sp>
      <p:sp>
        <p:nvSpPr>
          <p:cNvPr id="32" name="Título 1">
            <a:extLst>
              <a:ext uri="{FF2B5EF4-FFF2-40B4-BE49-F238E27FC236}">
                <a16:creationId xmlns:a16="http://schemas.microsoft.com/office/drawing/2014/main" id="{7B729ACB-2DF4-4D30-BD94-C81676874FB2}"/>
              </a:ext>
            </a:extLst>
          </p:cNvPr>
          <p:cNvSpPr txBox="1">
            <a:spLocks/>
          </p:cNvSpPr>
          <p:nvPr/>
        </p:nvSpPr>
        <p:spPr>
          <a:xfrm>
            <a:off x="128221" y="1015690"/>
            <a:ext cx="9550996" cy="3961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r>
              <a:rPr lang="es-GB" sz="2200" dirty="0"/>
              <a:t>Escribe la palabra </a:t>
            </a:r>
            <a:r>
              <a:rPr lang="en-GB" sz="2200" dirty="0" err="1"/>
              <a:t>correcta</a:t>
            </a:r>
            <a:r>
              <a:rPr lang="en-GB" sz="2200" dirty="0"/>
              <a:t> </a:t>
            </a:r>
            <a:r>
              <a:rPr lang="es-GB" sz="2200" dirty="0"/>
              <a:t>en cada espacio en blanco:</a:t>
            </a:r>
          </a:p>
        </p:txBody>
      </p:sp>
      <p:sp>
        <p:nvSpPr>
          <p:cNvPr id="11" name="Title 10">
            <a:extLst>
              <a:ext uri="{FF2B5EF4-FFF2-40B4-BE49-F238E27FC236}">
                <a16:creationId xmlns:a16="http://schemas.microsoft.com/office/drawing/2014/main" id="{3DCC91DA-1B2D-4723-9075-21E00F3ED689}"/>
              </a:ext>
            </a:extLst>
          </p:cNvPr>
          <p:cNvSpPr>
            <a:spLocks noGrp="1"/>
          </p:cNvSpPr>
          <p:nvPr>
            <p:ph type="title"/>
          </p:nvPr>
        </p:nvSpPr>
        <p:spPr/>
        <p:txBody>
          <a:bodyPr/>
          <a:lstStyle/>
          <a:p>
            <a:r>
              <a:rPr lang="en-GB" dirty="0" err="1"/>
              <a:t>Vocabulario</a:t>
            </a:r>
            <a:endParaRPr lang="en-GB" dirty="0"/>
          </a:p>
        </p:txBody>
      </p:sp>
    </p:spTree>
    <p:extLst>
      <p:ext uri="{BB962C8B-B14F-4D97-AF65-F5344CB8AC3E}">
        <p14:creationId xmlns:p14="http://schemas.microsoft.com/office/powerpoint/2010/main" val="380451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4" grpId="0"/>
      <p:bldP spid="75" grpId="0"/>
      <p:bldP spid="76" grpId="0"/>
      <p:bldP spid="83" grpId="0"/>
      <p:bldP spid="84" grpId="0"/>
      <p:bldP spid="85" grpId="0"/>
      <p:bldP spid="86" grpId="0"/>
      <p:bldP spid="87" grpId="0"/>
      <p:bldP spid="8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6096000" cy="647577"/>
          </a:xfrm>
        </p:spPr>
        <p:txBody>
          <a:bodyPr>
            <a:normAutofit/>
          </a:bodyPr>
          <a:lstStyle/>
          <a:p>
            <a:r>
              <a:rPr lang="en-GB" sz="2400" b="1" dirty="0">
                <a:solidFill>
                  <a:schemeClr val="bg1"/>
                </a:solidFill>
              </a:rPr>
              <a:t>Saying who is affected by an action</a:t>
            </a:r>
            <a:endParaRPr lang="en-GB" sz="2400"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38" name="CuadroTexto 37">
            <a:extLst>
              <a:ext uri="{FF2B5EF4-FFF2-40B4-BE49-F238E27FC236}">
                <a16:creationId xmlns:a16="http://schemas.microsoft.com/office/drawing/2014/main" id="{C6D8C309-0654-0A4E-A169-7629F10AC5DB}"/>
              </a:ext>
            </a:extLst>
          </p:cNvPr>
          <p:cNvSpPr txBox="1"/>
          <p:nvPr/>
        </p:nvSpPr>
        <p:spPr>
          <a:xfrm>
            <a:off x="82286" y="1305405"/>
            <a:ext cx="11693614"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s-ES" sz="2600" b="0" i="0" u="none" strike="noStrike" kern="1200" cap="none" spc="0" normalizeH="0" baseline="0" noProof="0">
                <a:ln>
                  <a:noFill/>
                </a:ln>
                <a:solidFill>
                  <a:srgbClr val="4472C4">
                    <a:lumMod val="50000"/>
                  </a:srgbClr>
                </a:solidFill>
                <a:effectLst/>
                <a:uLnTx/>
                <a:uFillTx/>
                <a:latin typeface="Century Gothic" panose="020F0302020204030204"/>
                <a:ea typeface="+mn-ea"/>
                <a:cs typeface="Arial"/>
                <a:sym typeface="Arial"/>
              </a:rPr>
              <a:t>Remember, </a:t>
            </a:r>
            <a:r>
              <a:rPr kumimoji="0" lang="en-GB" sz="2600" b="0" i="0" u="none" strike="noStrike" kern="0" cap="none" spc="0" normalizeH="0" baseline="0" noProof="0">
                <a:ln>
                  <a:noFill/>
                </a:ln>
                <a:solidFill>
                  <a:srgbClr val="4472C4">
                    <a:lumMod val="50000"/>
                  </a:srgbClr>
                </a:solidFill>
                <a:effectLst/>
                <a:uLnTx/>
                <a:uFillTx/>
                <a:latin typeface="Century Gothic" panose="020B0502020202020204" pitchFamily="34" charset="0"/>
                <a:cs typeface="Arial"/>
                <a:sym typeface="Arial"/>
              </a:rPr>
              <a:t>object pronouns (e.g., him) indicate the person or thing that is </a:t>
            </a:r>
            <a:r>
              <a:rPr kumimoji="0" lang="en-GB" sz="2600" b="1" i="1" u="none" strike="noStrike" kern="0" cap="none" spc="0" normalizeH="0" baseline="0" noProof="0">
                <a:ln>
                  <a:noFill/>
                </a:ln>
                <a:solidFill>
                  <a:srgbClr val="4472C4">
                    <a:lumMod val="50000"/>
                  </a:srgbClr>
                </a:solidFill>
                <a:effectLst/>
                <a:uLnTx/>
                <a:uFillTx/>
                <a:latin typeface="Century Gothic" panose="020B0502020202020204" pitchFamily="34" charset="0"/>
                <a:cs typeface="Arial"/>
                <a:sym typeface="Arial"/>
              </a:rPr>
              <a:t>affected</a:t>
            </a:r>
            <a:r>
              <a:rPr kumimoji="0" lang="en-GB" sz="2600" b="0" i="0" u="none" strike="noStrike" kern="0" cap="none" spc="0" normalizeH="0" baseline="0" noProof="0">
                <a:ln>
                  <a:noFill/>
                </a:ln>
                <a:solidFill>
                  <a:srgbClr val="4472C4">
                    <a:lumMod val="50000"/>
                  </a:srgbClr>
                </a:solidFill>
                <a:effectLst/>
                <a:uLnTx/>
                <a:uFillTx/>
                <a:latin typeface="Century Gothic" panose="020B0502020202020204" pitchFamily="34" charset="0"/>
                <a:cs typeface="Arial"/>
                <a:sym typeface="Arial"/>
              </a:rPr>
              <a:t> by the verb.</a:t>
            </a:r>
            <a:endParaRPr kumimoji="0" lang="es-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12" name="TextBox 7">
            <a:extLst>
              <a:ext uri="{FF2B5EF4-FFF2-40B4-BE49-F238E27FC236}">
                <a16:creationId xmlns:a16="http://schemas.microsoft.com/office/drawing/2014/main" id="{FD874E0D-304F-BA4A-AF20-785AC22A92A4}"/>
              </a:ext>
            </a:extLst>
          </p:cNvPr>
          <p:cNvSpPr txBox="1"/>
          <p:nvPr/>
        </p:nvSpPr>
        <p:spPr>
          <a:xfrm>
            <a:off x="87546" y="5496196"/>
            <a:ext cx="1169361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In Spanish, these pronouns go before / after </a:t>
            </a:r>
            <a:r>
              <a:rPr kumimoji="0" lang="en-GB" sz="2600" b="0" i="0" u="none" strike="noStrike" kern="1200" cap="none" spc="0" normalizeH="0" baseline="0" noProof="0">
                <a:ln>
                  <a:noFill/>
                </a:ln>
                <a:solidFill>
                  <a:srgbClr val="002060"/>
                </a:solidFill>
                <a:effectLst/>
                <a:uLnTx/>
                <a:uFillTx/>
                <a:latin typeface="Century Gothic" panose="020B0502020202020204" pitchFamily="34" charset="0"/>
                <a:ea typeface="+mn-ea"/>
                <a:cs typeface="Arial"/>
                <a:sym typeface="Arial"/>
              </a:rPr>
              <a:t>the verb</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endParaRPr kumimoji="0" lang="en-GB" sz="2600" b="0" i="0" u="none" strike="noStrike" kern="1200" cap="none" spc="0" normalizeH="0" baseline="0" noProof="0" dirty="0">
              <a:ln>
                <a:noFill/>
              </a:ln>
              <a:solidFill>
                <a:prstClr val="black"/>
              </a:solidFill>
              <a:effectLst/>
              <a:uLnTx/>
              <a:uFillTx/>
              <a:latin typeface="Tw Cen MT" panose="020B0602020104020603"/>
              <a:ea typeface="+mn-ea"/>
              <a:cs typeface="Arial"/>
              <a:sym typeface="Arial"/>
            </a:endParaRPr>
          </a:p>
        </p:txBody>
      </p:sp>
      <p:sp>
        <p:nvSpPr>
          <p:cNvPr id="6" name="Oval 5"/>
          <p:cNvSpPr/>
          <p:nvPr/>
        </p:nvSpPr>
        <p:spPr>
          <a:xfrm>
            <a:off x="4735503" y="5496196"/>
            <a:ext cx="1698171" cy="523220"/>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6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14" name="TextBox 7">
            <a:extLst>
              <a:ext uri="{FF2B5EF4-FFF2-40B4-BE49-F238E27FC236}">
                <a16:creationId xmlns:a16="http://schemas.microsoft.com/office/drawing/2014/main" id="{84CB0B40-6CAB-4045-9DF4-074190624C05}"/>
              </a:ext>
            </a:extLst>
          </p:cNvPr>
          <p:cNvSpPr txBox="1"/>
          <p:nvPr/>
        </p:nvSpPr>
        <p:spPr>
          <a:xfrm>
            <a:off x="92806" y="2593915"/>
            <a:ext cx="1268173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refer to </a:t>
            </a:r>
            <a:r>
              <a:rPr kumimoji="0" lang="en-GB" sz="26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one </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person or thing indirectly affected by an action, use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___</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endParaRPr kumimoji="0" lang="en-GB" sz="2600" b="0" i="0" u="none" strike="noStrike" kern="1200" cap="none" spc="0" normalizeH="0" baseline="0" noProof="0" dirty="0">
              <a:ln>
                <a:noFill/>
              </a:ln>
              <a:solidFill>
                <a:prstClr val="black"/>
              </a:solidFill>
              <a:effectLst/>
              <a:uLnTx/>
              <a:uFillTx/>
              <a:latin typeface="Tw Cen MT" panose="020B0602020104020603"/>
              <a:ea typeface="+mn-ea"/>
              <a:cs typeface="Arial"/>
              <a:sym typeface="Arial"/>
            </a:endParaRPr>
          </a:p>
        </p:txBody>
      </p:sp>
      <p:sp>
        <p:nvSpPr>
          <p:cNvPr id="16" name="TextBox 7">
            <a:extLst>
              <a:ext uri="{FF2B5EF4-FFF2-40B4-BE49-F238E27FC236}">
                <a16:creationId xmlns:a16="http://schemas.microsoft.com/office/drawing/2014/main" id="{84CB0B40-6CAB-4045-9DF4-074190624C05}"/>
              </a:ext>
            </a:extLst>
          </p:cNvPr>
          <p:cNvSpPr txBox="1"/>
          <p:nvPr/>
        </p:nvSpPr>
        <p:spPr>
          <a:xfrm>
            <a:off x="82286" y="3142179"/>
            <a:ext cx="377851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chemeClr val="tx2"/>
                </a:solidFill>
                <a:effectLst/>
                <a:uLnTx/>
                <a:uFillTx/>
                <a:latin typeface="Century Gothic" panose="020F0302020204030204"/>
                <a:ea typeface="+mn-ea"/>
                <a:cs typeface="Arial"/>
                <a:sym typeface="Arial"/>
              </a:rPr>
              <a:t>Le</a:t>
            </a:r>
            <a:r>
              <a:rPr kumimoji="0" lang="en-GB" sz="2600" b="0" i="0" u="none" strike="noStrike" kern="1200" cap="none" spc="0" normalizeH="0" baseline="0" noProof="0" dirty="0">
                <a:ln>
                  <a:noFill/>
                </a:ln>
                <a:solidFill>
                  <a:srgbClr val="203864"/>
                </a:solidFill>
                <a:effectLst/>
                <a:uLnTx/>
                <a:uFillTx/>
                <a:latin typeface="Century Gothic" panose="020F0302020204030204"/>
                <a:ea typeface="+mn-ea"/>
                <a:cs typeface="Arial"/>
                <a:sym typeface="Arial"/>
              </a:rPr>
              <a:t> </a:t>
            </a:r>
            <a:r>
              <a:rPr kumimoji="0" lang="en-GB" sz="2600" b="0" i="0" u="none" strike="noStrike" kern="1200" cap="none" spc="0" normalizeH="0" baseline="0" noProof="0" dirty="0" err="1">
                <a:ln>
                  <a:noFill/>
                </a:ln>
                <a:solidFill>
                  <a:srgbClr val="203864"/>
                </a:solidFill>
                <a:effectLst/>
                <a:uLnTx/>
                <a:uFillTx/>
                <a:latin typeface="Century Gothic" panose="020F0302020204030204"/>
                <a:ea typeface="+mn-ea"/>
                <a:cs typeface="Arial"/>
                <a:sym typeface="Arial"/>
              </a:rPr>
              <a:t>traen</a:t>
            </a:r>
            <a:r>
              <a:rPr kumimoji="0" lang="en-GB" sz="2600" b="0" i="0" u="none" strike="noStrike" kern="1200" cap="none" spc="0" normalizeH="0" baseline="0" noProof="0" dirty="0">
                <a:ln>
                  <a:noFill/>
                </a:ln>
                <a:solidFill>
                  <a:srgbClr val="203864"/>
                </a:solidFill>
                <a:effectLst/>
                <a:uLnTx/>
                <a:uFillTx/>
                <a:latin typeface="Century Gothic" panose="020F0302020204030204"/>
                <a:ea typeface="+mn-ea"/>
                <a:cs typeface="Arial"/>
                <a:sym typeface="Arial"/>
              </a:rPr>
              <a:t> chocolate.</a:t>
            </a:r>
          </a:p>
        </p:txBody>
      </p:sp>
      <p:sp>
        <p:nvSpPr>
          <p:cNvPr id="17" name="TextBox 7">
            <a:extLst>
              <a:ext uri="{FF2B5EF4-FFF2-40B4-BE49-F238E27FC236}">
                <a16:creationId xmlns:a16="http://schemas.microsoft.com/office/drawing/2014/main" id="{84CB0B40-6CAB-4045-9DF4-074190624C05}"/>
              </a:ext>
            </a:extLst>
          </p:cNvPr>
          <p:cNvSpPr txBox="1"/>
          <p:nvPr/>
        </p:nvSpPr>
        <p:spPr>
          <a:xfrm>
            <a:off x="4458344" y="3142179"/>
            <a:ext cx="629362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i="1" kern="1200" dirty="0">
                <a:solidFill>
                  <a:srgbClr val="203864"/>
                </a:solidFill>
                <a:latin typeface="Century Gothic" panose="020F0302020204030204"/>
                <a:ea typeface="+mn-ea"/>
              </a:rPr>
              <a:t>They bring </a:t>
            </a:r>
            <a:r>
              <a:rPr kumimoji="0" lang="en-GB" sz="2600" b="1" i="1" u="none" strike="noStrike" kern="1200" cap="none" spc="0" normalizeH="0" baseline="0" noProof="0" dirty="0">
                <a:ln>
                  <a:noFill/>
                </a:ln>
                <a:solidFill>
                  <a:schemeClr val="tx2"/>
                </a:solidFill>
                <a:effectLst/>
                <a:uLnTx/>
                <a:uFillTx/>
                <a:latin typeface="Century Gothic" panose="020F0302020204030204"/>
                <a:ea typeface="+mn-ea"/>
                <a:sym typeface="Arial"/>
              </a:rPr>
              <a:t>him/her/it</a:t>
            </a:r>
            <a:r>
              <a:rPr kumimoji="0" lang="en-GB" sz="2600" b="0" i="1" u="none" strike="noStrike" kern="1200" cap="none" spc="0" normalizeH="0" baseline="0" noProof="0" dirty="0">
                <a:ln>
                  <a:noFill/>
                </a:ln>
                <a:solidFill>
                  <a:schemeClr val="tx2"/>
                </a:solidFill>
                <a:effectLst/>
                <a:uLnTx/>
                <a:uFillTx/>
                <a:latin typeface="Century Gothic" panose="020F0302020204030204"/>
                <a:ea typeface="+mn-ea"/>
                <a:sym typeface="Arial"/>
              </a:rPr>
              <a:t> </a:t>
            </a:r>
            <a:r>
              <a:rPr kumimoji="0" lang="en-GB" sz="2600" b="0" i="1" u="none" strike="noStrike" kern="1200" cap="none" spc="0" normalizeH="0" baseline="0" noProof="0" dirty="0">
                <a:ln>
                  <a:noFill/>
                </a:ln>
                <a:solidFill>
                  <a:srgbClr val="203864"/>
                </a:solidFill>
                <a:effectLst/>
                <a:uLnTx/>
                <a:uFillTx/>
                <a:latin typeface="Century Gothic" panose="020F0302020204030204"/>
                <a:ea typeface="+mn-ea"/>
                <a:sym typeface="Arial"/>
              </a:rPr>
              <a:t>chocolate.</a:t>
            </a:r>
          </a:p>
        </p:txBody>
      </p:sp>
      <p:sp>
        <p:nvSpPr>
          <p:cNvPr id="18" name="TextBox 7">
            <a:extLst>
              <a:ext uri="{FF2B5EF4-FFF2-40B4-BE49-F238E27FC236}">
                <a16:creationId xmlns:a16="http://schemas.microsoft.com/office/drawing/2014/main" id="{84CB0B40-6CAB-4045-9DF4-074190624C05}"/>
              </a:ext>
            </a:extLst>
          </p:cNvPr>
          <p:cNvSpPr txBox="1"/>
          <p:nvPr/>
        </p:nvSpPr>
        <p:spPr>
          <a:xfrm>
            <a:off x="82287" y="4115066"/>
            <a:ext cx="1231848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If </a:t>
            </a:r>
            <a:r>
              <a:rPr kumimoji="0" lang="en-GB" sz="26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more than one </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person or thing is indirectly affected, use ___.</a:t>
            </a:r>
            <a:endParaRPr kumimoji="0" lang="en-GB" sz="2600" b="0" i="0" u="none" strike="noStrike" kern="1200" cap="none" spc="0" normalizeH="0" baseline="0" noProof="0" dirty="0">
              <a:ln>
                <a:noFill/>
              </a:ln>
              <a:solidFill>
                <a:prstClr val="black"/>
              </a:solidFill>
              <a:effectLst/>
              <a:uLnTx/>
              <a:uFillTx/>
              <a:latin typeface="Tw Cen MT" panose="020B0602020104020603"/>
              <a:ea typeface="+mn-ea"/>
              <a:cs typeface="Arial"/>
              <a:sym typeface="Arial"/>
            </a:endParaRPr>
          </a:p>
        </p:txBody>
      </p:sp>
      <p:sp>
        <p:nvSpPr>
          <p:cNvPr id="19" name="TextBox 7">
            <a:extLst>
              <a:ext uri="{FF2B5EF4-FFF2-40B4-BE49-F238E27FC236}">
                <a16:creationId xmlns:a16="http://schemas.microsoft.com/office/drawing/2014/main" id="{84CB0B40-6CAB-4045-9DF4-074190624C05}"/>
              </a:ext>
            </a:extLst>
          </p:cNvPr>
          <p:cNvSpPr txBox="1"/>
          <p:nvPr/>
        </p:nvSpPr>
        <p:spPr>
          <a:xfrm>
            <a:off x="82286" y="4681051"/>
            <a:ext cx="377851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chemeClr val="tx2"/>
                </a:solidFill>
                <a:effectLst/>
                <a:uLnTx/>
                <a:uFillTx/>
                <a:latin typeface="Century Gothic" panose="020F0302020204030204"/>
                <a:ea typeface="+mn-ea"/>
                <a:cs typeface="Arial"/>
                <a:sym typeface="Arial"/>
              </a:rPr>
              <a:t>Les</a:t>
            </a:r>
            <a:r>
              <a:rPr kumimoji="0" lang="en-GB" sz="2600" b="0" i="0" u="none" strike="noStrike" kern="1200" cap="none" spc="0" normalizeH="0" baseline="0" noProof="0" dirty="0">
                <a:ln>
                  <a:noFill/>
                </a:ln>
                <a:solidFill>
                  <a:srgbClr val="203864"/>
                </a:solidFill>
                <a:effectLst/>
                <a:uLnTx/>
                <a:uFillTx/>
                <a:latin typeface="Century Gothic" panose="020F0302020204030204"/>
                <a:ea typeface="+mn-ea"/>
                <a:cs typeface="Arial"/>
                <a:sym typeface="Arial"/>
              </a:rPr>
              <a:t> </a:t>
            </a:r>
            <a:r>
              <a:rPr kumimoji="0" lang="en-GB" sz="2600" b="0" i="0" u="none" strike="noStrike" kern="1200" cap="none" spc="0" normalizeH="0" baseline="0" noProof="0" dirty="0" err="1">
                <a:ln>
                  <a:noFill/>
                </a:ln>
                <a:solidFill>
                  <a:srgbClr val="203864"/>
                </a:solidFill>
                <a:effectLst/>
                <a:uLnTx/>
                <a:uFillTx/>
                <a:latin typeface="Century Gothic" panose="020F0302020204030204"/>
                <a:ea typeface="+mn-ea"/>
                <a:cs typeface="Arial"/>
                <a:sym typeface="Arial"/>
              </a:rPr>
              <a:t>traen</a:t>
            </a:r>
            <a:r>
              <a:rPr kumimoji="0" lang="en-GB" sz="2600" b="0" i="0" u="none" strike="noStrike" kern="1200" cap="none" spc="0" normalizeH="0" baseline="0" noProof="0" dirty="0">
                <a:ln>
                  <a:noFill/>
                </a:ln>
                <a:solidFill>
                  <a:srgbClr val="203864"/>
                </a:solidFill>
                <a:effectLst/>
                <a:uLnTx/>
                <a:uFillTx/>
                <a:latin typeface="Century Gothic" panose="020F0302020204030204"/>
                <a:ea typeface="+mn-ea"/>
                <a:cs typeface="Arial"/>
                <a:sym typeface="Arial"/>
              </a:rPr>
              <a:t> chocolate.</a:t>
            </a:r>
          </a:p>
        </p:txBody>
      </p:sp>
      <p:sp>
        <p:nvSpPr>
          <p:cNvPr id="20" name="TextBox 7">
            <a:extLst>
              <a:ext uri="{FF2B5EF4-FFF2-40B4-BE49-F238E27FC236}">
                <a16:creationId xmlns:a16="http://schemas.microsoft.com/office/drawing/2014/main" id="{84CB0B40-6CAB-4045-9DF4-074190624C05}"/>
              </a:ext>
            </a:extLst>
          </p:cNvPr>
          <p:cNvSpPr txBox="1"/>
          <p:nvPr/>
        </p:nvSpPr>
        <p:spPr>
          <a:xfrm>
            <a:off x="4461576" y="4682285"/>
            <a:ext cx="629362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1" u="none" strike="noStrike" kern="1200" cap="none" spc="0" normalizeH="0" baseline="0" noProof="0" dirty="0">
                <a:ln>
                  <a:noFill/>
                </a:ln>
                <a:solidFill>
                  <a:srgbClr val="203864"/>
                </a:solidFill>
                <a:effectLst/>
                <a:uLnTx/>
                <a:uFillTx/>
                <a:latin typeface="Century Gothic" panose="020F0302020204030204"/>
                <a:ea typeface="+mn-ea"/>
                <a:cs typeface="Arial"/>
                <a:sym typeface="Arial"/>
              </a:rPr>
              <a:t>They bring </a:t>
            </a:r>
            <a:r>
              <a:rPr kumimoji="0" lang="en-GB" sz="2600" b="1" i="1" u="none" strike="noStrike" kern="1200" cap="none" spc="0" normalizeH="0" baseline="0" noProof="0" dirty="0">
                <a:ln>
                  <a:noFill/>
                </a:ln>
                <a:solidFill>
                  <a:schemeClr val="tx2"/>
                </a:solidFill>
                <a:effectLst/>
                <a:uLnTx/>
                <a:uFillTx/>
                <a:latin typeface="Century Gothic" panose="020F0302020204030204"/>
                <a:ea typeface="+mn-ea"/>
                <a:cs typeface="Arial"/>
                <a:sym typeface="Arial"/>
              </a:rPr>
              <a:t>them</a:t>
            </a:r>
            <a:r>
              <a:rPr kumimoji="0" lang="en-GB" sz="2600" b="0" i="1" u="none" strike="noStrike" kern="1200" cap="none" spc="0" normalizeH="0" baseline="0" noProof="0" dirty="0">
                <a:ln>
                  <a:noFill/>
                </a:ln>
                <a:solidFill>
                  <a:srgbClr val="203864"/>
                </a:solidFill>
                <a:effectLst/>
                <a:uLnTx/>
                <a:uFillTx/>
                <a:latin typeface="Century Gothic" panose="020F0302020204030204"/>
                <a:ea typeface="+mn-ea"/>
                <a:cs typeface="Arial"/>
                <a:sym typeface="Arial"/>
              </a:rPr>
              <a:t> chocolate.</a:t>
            </a:r>
          </a:p>
        </p:txBody>
      </p:sp>
      <p:sp>
        <p:nvSpPr>
          <p:cNvPr id="7" name="Rectangle 6"/>
          <p:cNvSpPr/>
          <p:nvPr/>
        </p:nvSpPr>
        <p:spPr>
          <a:xfrm>
            <a:off x="11025864" y="2622856"/>
            <a:ext cx="45557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1200" cap="none" spc="0" normalizeH="0" baseline="0" noProof="0" dirty="0">
                <a:ln>
                  <a:noFill/>
                </a:ln>
                <a:solidFill>
                  <a:schemeClr val="tx2"/>
                </a:solidFill>
                <a:effectLst/>
                <a:uLnTx/>
                <a:uFillTx/>
                <a:latin typeface="Century Gothic" panose="020F0302020204030204"/>
                <a:cs typeface="Arial"/>
                <a:sym typeface="Arial"/>
              </a:rPr>
              <a:t>le</a:t>
            </a:r>
            <a:endParaRPr kumimoji="0" lang="en-GB" sz="2400" b="0" i="0" u="none" strike="noStrike" kern="0" cap="none" spc="0" normalizeH="0" baseline="0" noProof="0" dirty="0">
              <a:ln>
                <a:noFill/>
              </a:ln>
              <a:solidFill>
                <a:schemeClr val="tx2"/>
              </a:solidFill>
              <a:effectLst/>
              <a:uLnTx/>
              <a:uFillTx/>
              <a:latin typeface="Arial"/>
              <a:cs typeface="Arial"/>
              <a:sym typeface="Arial"/>
            </a:endParaRPr>
          </a:p>
        </p:txBody>
      </p:sp>
      <p:sp>
        <p:nvSpPr>
          <p:cNvPr id="15" name="Rounded Rectangular Callout 14"/>
          <p:cNvSpPr/>
          <p:nvPr/>
        </p:nvSpPr>
        <p:spPr>
          <a:xfrm>
            <a:off x="9151522" y="4791778"/>
            <a:ext cx="2856111" cy="1408836"/>
          </a:xfrm>
          <a:prstGeom prst="wedgeRoundRectCallout">
            <a:avLst>
              <a:gd name="adj1" fmla="val -58100"/>
              <a:gd name="adj2" fmla="val -22201"/>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sym typeface="Arial"/>
              </a:rPr>
              <a:t>‘</a:t>
            </a:r>
            <a:r>
              <a:rPr kumimoji="0" lang="en-GB"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sym typeface="Arial"/>
              </a:rPr>
              <a:t>Les</a:t>
            </a: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sym typeface="Arial"/>
              </a:rPr>
              <a:t>’ can refer to all male, all female or mixed groups.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p:txBody>
      </p:sp>
      <p:sp>
        <p:nvSpPr>
          <p:cNvPr id="3" name="Rectangle 2">
            <a:extLst>
              <a:ext uri="{FF2B5EF4-FFF2-40B4-BE49-F238E27FC236}">
                <a16:creationId xmlns:a16="http://schemas.microsoft.com/office/drawing/2014/main" id="{3E6DABB3-357A-9C42-9497-74CD64E629C0}"/>
              </a:ext>
            </a:extLst>
          </p:cNvPr>
          <p:cNvSpPr/>
          <p:nvPr/>
        </p:nvSpPr>
        <p:spPr>
          <a:xfrm>
            <a:off x="9364845" y="4119190"/>
            <a:ext cx="590226" cy="461665"/>
          </a:xfrm>
          <a:prstGeom prst="rect">
            <a:avLst/>
          </a:prstGeom>
        </p:spPr>
        <p:txBody>
          <a:bodyPr wrap="none">
            <a:spAutoFit/>
          </a:bodyPr>
          <a:lstStyle/>
          <a:p>
            <a:r>
              <a:rPr lang="en-GB" sz="2400" b="1" kern="1200" dirty="0">
                <a:solidFill>
                  <a:schemeClr val="tx2"/>
                </a:solidFill>
                <a:latin typeface="Century Gothic" panose="020B0502020202020204" pitchFamily="34" charset="0"/>
              </a:rPr>
              <a:t>les</a:t>
            </a:r>
            <a:endParaRPr lang="en-US" sz="2400" dirty="0">
              <a:solidFill>
                <a:schemeClr val="tx2"/>
              </a:solidFill>
            </a:endParaRPr>
          </a:p>
        </p:txBody>
      </p:sp>
    </p:spTree>
    <p:extLst>
      <p:ext uri="{BB962C8B-B14F-4D97-AF65-F5344CB8AC3E}">
        <p14:creationId xmlns:p14="http://schemas.microsoft.com/office/powerpoint/2010/main" val="245486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6" grpId="0" animBg="1"/>
      <p:bldP spid="7" grpId="0"/>
      <p:bldP spid="15"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p:cNvSpPr/>
          <p:nvPr/>
        </p:nvSpPr>
        <p:spPr>
          <a:xfrm>
            <a:off x="9510181" y="3274491"/>
            <a:ext cx="2152650" cy="143256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mainly</a:t>
            </a:r>
          </a:p>
        </p:txBody>
      </p:sp>
      <p:sp>
        <p:nvSpPr>
          <p:cNvPr id="39" name="Rectangle 38"/>
          <p:cNvSpPr/>
          <p:nvPr/>
        </p:nvSpPr>
        <p:spPr>
          <a:xfrm>
            <a:off x="7204172" y="3290187"/>
            <a:ext cx="2152650" cy="143256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5" name="Rectangle 74"/>
          <p:cNvSpPr/>
          <p:nvPr/>
        </p:nvSpPr>
        <p:spPr>
          <a:xfrm>
            <a:off x="4853698" y="3310981"/>
            <a:ext cx="2152650" cy="143256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tx1"/>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tx1"/>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Century Gothic"/>
                <a:ea typeface="+mn-ea"/>
                <a:cs typeface="+mn-cs"/>
              </a:rPr>
              <a:t>amount, quantity</a:t>
            </a:r>
          </a:p>
        </p:txBody>
      </p:sp>
      <p:sp>
        <p:nvSpPr>
          <p:cNvPr id="69" name="Rectangle 68"/>
          <p:cNvSpPr/>
          <p:nvPr/>
        </p:nvSpPr>
        <p:spPr>
          <a:xfrm>
            <a:off x="163256" y="3291737"/>
            <a:ext cx="2152650" cy="143256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37" name="Rectangle 36"/>
          <p:cNvSpPr/>
          <p:nvPr/>
        </p:nvSpPr>
        <p:spPr>
          <a:xfrm>
            <a:off x="9518911" y="1681255"/>
            <a:ext cx="2152650" cy="1432560"/>
          </a:xfrm>
          <a:prstGeom prst="rect">
            <a:avLst/>
          </a:prstGeom>
          <a:solidFill>
            <a:schemeClr val="bg1"/>
          </a:solid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apoyar</a:t>
            </a:r>
            <a:endPar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36" name="Rectangle 35"/>
          <p:cNvSpPr/>
          <p:nvPr/>
        </p:nvSpPr>
        <p:spPr>
          <a:xfrm>
            <a:off x="7171428" y="1665559"/>
            <a:ext cx="2152650" cy="1448257"/>
          </a:xfrm>
          <a:prstGeom prst="rect">
            <a:avLst/>
          </a:prstGeom>
          <a:solidFill>
            <a:schemeClr val="bg1"/>
          </a:solid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noviembre</a:t>
            </a:r>
            <a:endPar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34" name="Rectangle 33"/>
          <p:cNvSpPr/>
          <p:nvPr/>
        </p:nvSpPr>
        <p:spPr>
          <a:xfrm>
            <a:off x="7171428" y="141753"/>
            <a:ext cx="2152650" cy="1432560"/>
          </a:xfrm>
          <a:prstGeom prst="rect">
            <a:avLst/>
          </a:prstGeom>
          <a:solidFill>
            <a:schemeClr val="bg1"/>
          </a:solid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cantidad</a:t>
            </a:r>
            <a:endPar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35" name="Rectangle 34"/>
          <p:cNvSpPr/>
          <p:nvPr/>
        </p:nvSpPr>
        <p:spPr>
          <a:xfrm>
            <a:off x="9518910" y="141754"/>
            <a:ext cx="2152650" cy="1432560"/>
          </a:xfrm>
          <a:prstGeom prst="rect">
            <a:avLst/>
          </a:prstGeom>
          <a:solidFill>
            <a:schemeClr val="bg1"/>
          </a:solid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comenzar</a:t>
            </a:r>
            <a:endPar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81" name="Rectangle 80"/>
          <p:cNvSpPr/>
          <p:nvPr/>
        </p:nvSpPr>
        <p:spPr>
          <a:xfrm>
            <a:off x="158803" y="143303"/>
            <a:ext cx="2152650" cy="1432560"/>
          </a:xfrm>
          <a:prstGeom prst="rect">
            <a:avLst/>
          </a:prstGeom>
          <a:solidFill>
            <a:schemeClr val="bg1"/>
          </a:solid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simplemente</a:t>
            </a:r>
            <a:endPar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5" name="Rectangle 64"/>
          <p:cNvSpPr/>
          <p:nvPr/>
        </p:nvSpPr>
        <p:spPr>
          <a:xfrm>
            <a:off x="148539" y="4850482"/>
            <a:ext cx="2152650" cy="143256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simply</a:t>
            </a:r>
          </a:p>
        </p:txBody>
      </p:sp>
      <p:sp>
        <p:nvSpPr>
          <p:cNvPr id="67" name="Rectangle 66"/>
          <p:cNvSpPr/>
          <p:nvPr/>
        </p:nvSpPr>
        <p:spPr>
          <a:xfrm>
            <a:off x="4881989" y="4871724"/>
            <a:ext cx="2152650" cy="143256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to start, starting</a:t>
            </a:r>
          </a:p>
        </p:txBody>
      </p:sp>
      <p:sp>
        <p:nvSpPr>
          <p:cNvPr id="71" name="Rectangle 70"/>
          <p:cNvSpPr/>
          <p:nvPr/>
        </p:nvSpPr>
        <p:spPr>
          <a:xfrm>
            <a:off x="2472255" y="3312978"/>
            <a:ext cx="2152650" cy="143256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to support, supporting</a:t>
            </a:r>
          </a:p>
        </p:txBody>
      </p:sp>
      <p:sp>
        <p:nvSpPr>
          <p:cNvPr id="83" name="Rectangle 82"/>
          <p:cNvSpPr/>
          <p:nvPr/>
        </p:nvSpPr>
        <p:spPr>
          <a:xfrm>
            <a:off x="158803" y="1665560"/>
            <a:ext cx="2152650" cy="1432560"/>
          </a:xfrm>
          <a:prstGeom prst="rect">
            <a:avLst/>
          </a:prstGeom>
          <a:solidFill>
            <a:schemeClr val="bg1"/>
          </a:solid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la </a:t>
            </a: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guerra</a:t>
            </a:r>
            <a:endPar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85" name="Rectangle 84"/>
          <p:cNvSpPr/>
          <p:nvPr/>
        </p:nvSpPr>
        <p:spPr>
          <a:xfrm>
            <a:off x="2482520" y="134706"/>
            <a:ext cx="2152650" cy="1432560"/>
          </a:xfrm>
          <a:prstGeom prst="rect">
            <a:avLst/>
          </a:prstGeom>
          <a:solidFill>
            <a:schemeClr val="bg1"/>
          </a:solid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la zona</a:t>
            </a:r>
          </a:p>
        </p:txBody>
      </p:sp>
      <p:sp>
        <p:nvSpPr>
          <p:cNvPr id="87" name="Rectangle 86"/>
          <p:cNvSpPr/>
          <p:nvPr/>
        </p:nvSpPr>
        <p:spPr>
          <a:xfrm>
            <a:off x="2482520" y="1665559"/>
            <a:ext cx="2152650" cy="1432560"/>
          </a:xfrm>
          <a:prstGeom prst="rect">
            <a:avLst/>
          </a:prstGeom>
          <a:solidFill>
            <a:schemeClr val="bg1"/>
          </a:solid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principalmente</a:t>
            </a:r>
            <a:endPar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89" name="Rectangle 88"/>
          <p:cNvSpPr/>
          <p:nvPr/>
        </p:nvSpPr>
        <p:spPr>
          <a:xfrm>
            <a:off x="4825478" y="1665559"/>
            <a:ext cx="2152650" cy="1432560"/>
          </a:xfrm>
          <a:prstGeom prst="rect">
            <a:avLst/>
          </a:prstGeom>
          <a:solidFill>
            <a:schemeClr val="bg1"/>
          </a:solid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la </a:t>
            </a: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historia</a:t>
            </a:r>
            <a:endPar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91" name="Rectangle 90"/>
          <p:cNvSpPr/>
          <p:nvPr/>
        </p:nvSpPr>
        <p:spPr>
          <a:xfrm>
            <a:off x="4825478" y="143304"/>
            <a:ext cx="2152650" cy="1432560"/>
          </a:xfrm>
          <a:prstGeom prst="rect">
            <a:avLst/>
          </a:prstGeom>
          <a:solidFill>
            <a:schemeClr val="bg1"/>
          </a:solid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hoy </a:t>
            </a: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día</a:t>
            </a:r>
          </a:p>
        </p:txBody>
      </p:sp>
      <p:sp>
        <p:nvSpPr>
          <p:cNvPr id="2" name="Title 1"/>
          <p:cNvSpPr>
            <a:spLocks noGrp="1"/>
          </p:cNvSpPr>
          <p:nvPr>
            <p:ph type="title"/>
          </p:nvPr>
        </p:nvSpPr>
        <p:spPr>
          <a:xfrm>
            <a:off x="0" y="6858000"/>
            <a:ext cx="622300" cy="117005"/>
          </a:xfrm>
        </p:spPr>
        <p:txBody>
          <a:bodyPr>
            <a:normAutofit fontScale="90000"/>
          </a:bodyPr>
          <a:lstStyle/>
          <a:p>
            <a:r>
              <a:rPr lang="en-GB" sz="500" dirty="0">
                <a:solidFill>
                  <a:srgbClr val="002060"/>
                </a:solidFill>
              </a:rPr>
              <a:t>Vocabulario</a:t>
            </a:r>
          </a:p>
        </p:txBody>
      </p:sp>
      <p:sp>
        <p:nvSpPr>
          <p:cNvPr id="38" name="Rectangle 37"/>
          <p:cNvSpPr/>
          <p:nvPr/>
        </p:nvSpPr>
        <p:spPr>
          <a:xfrm>
            <a:off x="2489964" y="4848933"/>
            <a:ext cx="2152650" cy="143256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40" name="Rectangle 39"/>
          <p:cNvSpPr/>
          <p:nvPr/>
        </p:nvSpPr>
        <p:spPr>
          <a:xfrm>
            <a:off x="7223414" y="4887420"/>
            <a:ext cx="2152650" cy="143256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41" name="Rectangle 40"/>
          <p:cNvSpPr/>
          <p:nvPr/>
        </p:nvSpPr>
        <p:spPr>
          <a:xfrm>
            <a:off x="9532413" y="4887420"/>
            <a:ext cx="2152650" cy="143256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area, zone</a:t>
            </a:r>
          </a:p>
        </p:txBody>
      </p:sp>
      <p:sp>
        <p:nvSpPr>
          <p:cNvPr id="9" name="TextBox 8"/>
          <p:cNvSpPr txBox="1"/>
          <p:nvPr/>
        </p:nvSpPr>
        <p:spPr>
          <a:xfrm>
            <a:off x="7287198" y="5394719"/>
            <a:ext cx="23282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Century Gothic"/>
                <a:ea typeface="+mn-ea"/>
                <a:cs typeface="+mn-cs"/>
              </a:rPr>
              <a:t>nowadays</a:t>
            </a:r>
          </a:p>
        </p:txBody>
      </p:sp>
      <p:sp>
        <p:nvSpPr>
          <p:cNvPr id="10" name="TextBox 9"/>
          <p:cNvSpPr txBox="1"/>
          <p:nvPr/>
        </p:nvSpPr>
        <p:spPr>
          <a:xfrm>
            <a:off x="223202" y="4275524"/>
            <a:ext cx="21022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Century Gothic"/>
                <a:ea typeface="+mn-ea"/>
                <a:cs typeface="+mn-cs"/>
              </a:rPr>
              <a:t>November</a:t>
            </a:r>
          </a:p>
        </p:txBody>
      </p:sp>
      <p:sp>
        <p:nvSpPr>
          <p:cNvPr id="12" name="TextBox 11"/>
          <p:cNvSpPr txBox="1"/>
          <p:nvPr/>
        </p:nvSpPr>
        <p:spPr>
          <a:xfrm>
            <a:off x="7824099" y="4191911"/>
            <a:ext cx="1791340" cy="523220"/>
          </a:xfrm>
          <a:prstGeom prst="rect">
            <a:avLst/>
          </a:prstGeom>
          <a:noFill/>
          <a:ln w="317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Century Gothic"/>
                <a:ea typeface="+mn-ea"/>
                <a:cs typeface="+mn-cs"/>
              </a:rPr>
              <a:t>war</a:t>
            </a:r>
          </a:p>
        </p:txBody>
      </p:sp>
      <p:sp>
        <p:nvSpPr>
          <p:cNvPr id="13" name="TextBox 12"/>
          <p:cNvSpPr txBox="1"/>
          <p:nvPr/>
        </p:nvSpPr>
        <p:spPr>
          <a:xfrm>
            <a:off x="2611702" y="5827537"/>
            <a:ext cx="24636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effectLst/>
                <a:uLnTx/>
                <a:uFillTx/>
                <a:latin typeface="Century Gothic"/>
                <a:ea typeface="+mn-ea"/>
                <a:cs typeface="+mn-cs"/>
              </a:rPr>
              <a:t>story, history</a:t>
            </a:r>
            <a:endParaRPr kumimoji="0" lang="en-US" sz="2400" b="0" i="0" u="none" strike="noStrike" kern="1200" cap="none" spc="0" normalizeH="0" baseline="0" noProof="0" dirty="0">
              <a:ln>
                <a:noFill/>
              </a:ln>
              <a:effectLst/>
              <a:uLnTx/>
              <a:uFillTx/>
              <a:latin typeface="Century Gothic"/>
              <a:ea typeface="+mn-ea"/>
              <a:cs typeface="+mn-cs"/>
            </a:endParaRPr>
          </a:p>
        </p:txBody>
      </p:sp>
      <p:pic>
        <p:nvPicPr>
          <p:cNvPr id="47" name="Google Shape;763;p27" descr="Free Tug Of War, Download Free Clip Art, Free Clip Art on Clipart ...">
            <a:extLst>
              <a:ext uri="{FF2B5EF4-FFF2-40B4-BE49-F238E27FC236}">
                <a16:creationId xmlns:a16="http://schemas.microsoft.com/office/drawing/2014/main" id="{63952017-5FD5-CB41-A3EC-005E57BA4442}"/>
              </a:ext>
            </a:extLst>
          </p:cNvPr>
          <p:cNvPicPr preferRelativeResize="0"/>
          <p:nvPr/>
        </p:nvPicPr>
        <p:blipFill rotWithShape="1">
          <a:blip r:embed="rId3">
            <a:alphaModFix/>
          </a:blip>
          <a:srcRect/>
          <a:stretch/>
        </p:blipFill>
        <p:spPr>
          <a:xfrm>
            <a:off x="7349110" y="3465588"/>
            <a:ext cx="1876899" cy="772797"/>
          </a:xfrm>
          <a:prstGeom prst="rect">
            <a:avLst/>
          </a:prstGeom>
          <a:noFill/>
          <a:ln>
            <a:noFill/>
          </a:ln>
        </p:spPr>
      </p:pic>
      <p:pic>
        <p:nvPicPr>
          <p:cNvPr id="48" name="Picture 2" descr="here to support you - Clip Art Library">
            <a:extLst>
              <a:ext uri="{FF2B5EF4-FFF2-40B4-BE49-F238E27FC236}">
                <a16:creationId xmlns:a16="http://schemas.microsoft.com/office/drawing/2014/main" id="{F9A3E6AF-11EC-2440-8304-539735CCF23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52009" y="3344851"/>
            <a:ext cx="1604705" cy="73187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Free Story Book Clipart, Download Free Story Book Clipart png ...">
            <a:extLst>
              <a:ext uri="{FF2B5EF4-FFF2-40B4-BE49-F238E27FC236}">
                <a16:creationId xmlns:a16="http://schemas.microsoft.com/office/drawing/2014/main" id="{70005F3C-D2CF-C943-AA5B-8FE9B1418D6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39602" y="5012930"/>
            <a:ext cx="1517090" cy="78383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start clip art - Clip Art Library">
            <a:extLst>
              <a:ext uri="{FF2B5EF4-FFF2-40B4-BE49-F238E27FC236}">
                <a16:creationId xmlns:a16="http://schemas.microsoft.com/office/drawing/2014/main" id="{3CB6C5C7-29F1-5F44-8E0F-1D54D6EE2B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8710" y="4913729"/>
            <a:ext cx="1365501" cy="102412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4" descr="clip art place - Clip Art Library">
            <a:extLst>
              <a:ext uri="{FF2B5EF4-FFF2-40B4-BE49-F238E27FC236}">
                <a16:creationId xmlns:a16="http://schemas.microsoft.com/office/drawing/2014/main" id="{31450776-EBC3-9F49-B480-254D11954CD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58509" y="4967612"/>
            <a:ext cx="873452" cy="85421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descr="A picture containing text, handwear, tableware&#10;&#10;Description automatically generated">
            <a:extLst>
              <a:ext uri="{FF2B5EF4-FFF2-40B4-BE49-F238E27FC236}">
                <a16:creationId xmlns:a16="http://schemas.microsoft.com/office/drawing/2014/main" id="{4DDFC3BC-ACB6-4D45-A483-AA3E4E478F2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69769" y="3370133"/>
            <a:ext cx="868252" cy="868252"/>
          </a:xfrm>
          <a:prstGeom prst="rect">
            <a:avLst/>
          </a:prstGeom>
        </p:spPr>
      </p:pic>
      <p:pic>
        <p:nvPicPr>
          <p:cNvPr id="57" name="Picture 56">
            <a:extLst>
              <a:ext uri="{FF2B5EF4-FFF2-40B4-BE49-F238E27FC236}">
                <a16:creationId xmlns:a16="http://schemas.microsoft.com/office/drawing/2014/main" id="{FB83E19F-6394-DD49-977A-EF6A893911F7}"/>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40000" contrast="-20000"/>
                    </a14:imgEffect>
                  </a14:imgLayer>
                </a14:imgProps>
              </a:ext>
            </a:extLst>
          </a:blip>
          <a:stretch>
            <a:fillRect/>
          </a:stretch>
        </p:blipFill>
        <p:spPr>
          <a:xfrm>
            <a:off x="241828" y="3344851"/>
            <a:ext cx="1978522" cy="1004817"/>
          </a:xfrm>
          <a:prstGeom prst="rect">
            <a:avLst/>
          </a:prstGeom>
        </p:spPr>
      </p:pic>
    </p:spTree>
    <p:extLst>
      <p:ext uri="{BB962C8B-B14F-4D97-AF65-F5344CB8AC3E}">
        <p14:creationId xmlns:p14="http://schemas.microsoft.com/office/powerpoint/2010/main" val="156011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6" presetClass="emph" presetSubtype="0" repeatCount="5000" fill="hold" grpId="0" nodeType="clickEffect">
                                  <p:stCondLst>
                                    <p:cond delay="0"/>
                                  </p:stCondLst>
                                  <p:childTnLst>
                                    <p:animEffect transition="out" filter="fade">
                                      <p:cBhvr>
                                        <p:cTn id="12" dur="500" tmFilter="0, 0; .2, .5; .8, .5; 1, 0"/>
                                        <p:tgtEl>
                                          <p:spTgt spid="35"/>
                                        </p:tgtEl>
                                      </p:cBhvr>
                                    </p:animEffect>
                                    <p:animScale>
                                      <p:cBhvr>
                                        <p:cTn id="13" dur="250" autoRev="1" fill="hold"/>
                                        <p:tgtEl>
                                          <p:spTgt spid="35"/>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67"/>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5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6" presetClass="emph" presetSubtype="0" repeatCount="5000" fill="hold" grpId="0" nodeType="clickEffect">
                                  <p:stCondLst>
                                    <p:cond delay="0"/>
                                  </p:stCondLst>
                                  <p:childTnLst>
                                    <p:animEffect transition="out" filter="fade">
                                      <p:cBhvr>
                                        <p:cTn id="27" dur="500" tmFilter="0, 0; .2, .5; .8, .5; 1, 0"/>
                                        <p:tgtEl>
                                          <p:spTgt spid="87"/>
                                        </p:tgtEl>
                                      </p:cBhvr>
                                    </p:animEffect>
                                    <p:animScale>
                                      <p:cBhvr>
                                        <p:cTn id="28" dur="250" autoRev="1" fill="hold"/>
                                        <p:tgtEl>
                                          <p:spTgt spid="87"/>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7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par>
                                <p:cTn id="39" presetID="1" presetClass="entr" presetSubtype="0" fill="hold" grpId="1"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6" presetClass="emph" presetSubtype="0" repeatCount="5000" fill="hold" grpId="0" nodeType="clickEffect">
                                  <p:stCondLst>
                                    <p:cond delay="0"/>
                                  </p:stCondLst>
                                  <p:childTnLst>
                                    <p:animEffect transition="out" filter="fade">
                                      <p:cBhvr>
                                        <p:cTn id="44" dur="500" tmFilter="0, 0; .2, .5; .8, .5; 1, 0"/>
                                        <p:tgtEl>
                                          <p:spTgt spid="36"/>
                                        </p:tgtEl>
                                      </p:cBhvr>
                                    </p:animEffect>
                                    <p:animScale>
                                      <p:cBhvr>
                                        <p:cTn id="45" dur="250" autoRev="1" fill="hold"/>
                                        <p:tgtEl>
                                          <p:spTgt spid="36"/>
                                        </p:tgtEl>
                                      </p:cBhvr>
                                      <p:by x="105000" y="105000"/>
                                    </p:animScale>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0" nodeType="clickEffect">
                                  <p:stCondLst>
                                    <p:cond delay="0"/>
                                  </p:stCondLst>
                                  <p:childTnLst>
                                    <p:set>
                                      <p:cBhvr>
                                        <p:cTn id="49" dur="1" fill="hold">
                                          <p:stCondLst>
                                            <p:cond delay="0"/>
                                          </p:stCondLst>
                                        </p:cTn>
                                        <p:tgtEl>
                                          <p:spTgt spid="10"/>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69"/>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57"/>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75"/>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56"/>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26" presetClass="emph" presetSubtype="0" repeatCount="5000" fill="hold" grpId="0" nodeType="clickEffect">
                                  <p:stCondLst>
                                    <p:cond delay="0"/>
                                  </p:stCondLst>
                                  <p:childTnLst>
                                    <p:animEffect transition="out" filter="fade">
                                      <p:cBhvr>
                                        <p:cTn id="63" dur="500" tmFilter="0, 0; .2, .5; .8, .5; 1, 0"/>
                                        <p:tgtEl>
                                          <p:spTgt spid="34"/>
                                        </p:tgtEl>
                                      </p:cBhvr>
                                    </p:animEffect>
                                    <p:animScale>
                                      <p:cBhvr>
                                        <p:cTn id="64" dur="250" autoRev="1" fill="hold"/>
                                        <p:tgtEl>
                                          <p:spTgt spid="34"/>
                                        </p:tgtEl>
                                      </p:cBhvr>
                                      <p:by x="105000" y="105000"/>
                                    </p:animScale>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75"/>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56"/>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26" presetClass="emph" presetSubtype="0" repeatCount="5000" fill="hold" grpId="0" nodeType="clickEffect">
                                  <p:stCondLst>
                                    <p:cond delay="0"/>
                                  </p:stCondLst>
                                  <p:childTnLst>
                                    <p:animEffect transition="out" filter="fade">
                                      <p:cBhvr>
                                        <p:cTn id="78" dur="500" tmFilter="0, 0; .2, .5; .8, .5; 1, 0"/>
                                        <p:tgtEl>
                                          <p:spTgt spid="81"/>
                                        </p:tgtEl>
                                      </p:cBhvr>
                                    </p:animEffect>
                                    <p:animScale>
                                      <p:cBhvr>
                                        <p:cTn id="79" dur="250" autoRev="1" fill="hold"/>
                                        <p:tgtEl>
                                          <p:spTgt spid="81"/>
                                        </p:tgtEl>
                                      </p:cBhvr>
                                      <p:by x="105000" y="105000"/>
                                    </p:animScale>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grpId="1" nodeType="clickEffect">
                                  <p:stCondLst>
                                    <p:cond delay="0"/>
                                  </p:stCondLst>
                                  <p:childTnLst>
                                    <p:set>
                                      <p:cBhvr>
                                        <p:cTn id="83" dur="1" fill="hold">
                                          <p:stCondLst>
                                            <p:cond delay="0"/>
                                          </p:stCondLst>
                                        </p:cTn>
                                        <p:tgtEl>
                                          <p:spTgt spid="65"/>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38"/>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49"/>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13"/>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26" presetClass="emph" presetSubtype="0" repeatCount="5000" fill="hold" grpId="0" nodeType="clickEffect">
                                  <p:stCondLst>
                                    <p:cond delay="0"/>
                                  </p:stCondLst>
                                  <p:childTnLst>
                                    <p:animEffect transition="out" filter="fade">
                                      <p:cBhvr>
                                        <p:cTn id="95" dur="500" tmFilter="0, 0; .2, .5; .8, .5; 1, 0"/>
                                        <p:tgtEl>
                                          <p:spTgt spid="89"/>
                                        </p:tgtEl>
                                      </p:cBhvr>
                                    </p:animEffect>
                                    <p:animScale>
                                      <p:cBhvr>
                                        <p:cTn id="96" dur="250" autoRev="1" fill="hold"/>
                                        <p:tgtEl>
                                          <p:spTgt spid="89"/>
                                        </p:tgtEl>
                                      </p:cBhvr>
                                      <p:by x="105000" y="105000"/>
                                    </p:animScale>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1" nodeType="clickEffect">
                                  <p:stCondLst>
                                    <p:cond delay="0"/>
                                  </p:stCondLst>
                                  <p:childTnLst>
                                    <p:set>
                                      <p:cBhvr>
                                        <p:cTn id="100" dur="1" fill="hold">
                                          <p:stCondLst>
                                            <p:cond delay="0"/>
                                          </p:stCondLst>
                                        </p:cTn>
                                        <p:tgtEl>
                                          <p:spTgt spid="38"/>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13"/>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49"/>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41"/>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55"/>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26" presetClass="emph" presetSubtype="0" repeatCount="5000" fill="hold" grpId="0" nodeType="clickEffect">
                                  <p:stCondLst>
                                    <p:cond delay="0"/>
                                  </p:stCondLst>
                                  <p:childTnLst>
                                    <p:animEffect transition="out" filter="fade">
                                      <p:cBhvr>
                                        <p:cTn id="114" dur="500" tmFilter="0, 0; .2, .5; .8, .5; 1, 0"/>
                                        <p:tgtEl>
                                          <p:spTgt spid="85"/>
                                        </p:tgtEl>
                                      </p:cBhvr>
                                    </p:animEffect>
                                    <p:animScale>
                                      <p:cBhvr>
                                        <p:cTn id="115" dur="250" autoRev="1" fill="hold"/>
                                        <p:tgtEl>
                                          <p:spTgt spid="85"/>
                                        </p:tgtEl>
                                      </p:cBhvr>
                                      <p:by x="105000" y="105000"/>
                                    </p:animScale>
                                  </p:childTnLst>
                                </p:cTn>
                              </p:par>
                            </p:childTnLst>
                          </p:cTn>
                        </p:par>
                      </p:childTnLst>
                    </p:cTn>
                  </p:par>
                  <p:par>
                    <p:cTn id="116" fill="hold">
                      <p:stCondLst>
                        <p:cond delay="indefinite"/>
                      </p:stCondLst>
                      <p:childTnLst>
                        <p:par>
                          <p:cTn id="117" fill="hold">
                            <p:stCondLst>
                              <p:cond delay="0"/>
                            </p:stCondLst>
                            <p:childTnLst>
                              <p:par>
                                <p:cTn id="118" presetID="1" presetClass="exit" presetSubtype="0" fill="hold" grpId="1" nodeType="clickEffect">
                                  <p:stCondLst>
                                    <p:cond delay="0"/>
                                  </p:stCondLst>
                                  <p:childTnLst>
                                    <p:set>
                                      <p:cBhvr>
                                        <p:cTn id="119" dur="1" fill="hold">
                                          <p:stCondLst>
                                            <p:cond delay="0"/>
                                          </p:stCondLst>
                                        </p:cTn>
                                        <p:tgtEl>
                                          <p:spTgt spid="41"/>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55"/>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12"/>
                                        </p:tgtEl>
                                        <p:attrNameLst>
                                          <p:attrName>style.visibility</p:attrName>
                                        </p:attrNameLst>
                                      </p:cBhvr>
                                      <p:to>
                                        <p:strVal val="visible"/>
                                      </p:to>
                                    </p:set>
                                  </p:childTnLst>
                                </p:cTn>
                              </p:par>
                              <p:par>
                                <p:cTn id="126" presetID="1" presetClass="entr" presetSubtype="0" fill="hold" grpId="0" nodeType="withEffect">
                                  <p:stCondLst>
                                    <p:cond delay="0"/>
                                  </p:stCondLst>
                                  <p:childTnLst>
                                    <p:set>
                                      <p:cBhvr>
                                        <p:cTn id="127" dur="1" fill="hold">
                                          <p:stCondLst>
                                            <p:cond delay="0"/>
                                          </p:stCondLst>
                                        </p:cTn>
                                        <p:tgtEl>
                                          <p:spTgt spid="39"/>
                                        </p:tgtEl>
                                        <p:attrNameLst>
                                          <p:attrName>style.visibility</p:attrName>
                                        </p:attrNameLst>
                                      </p:cBhvr>
                                      <p:to>
                                        <p:strVal val="visible"/>
                                      </p:to>
                                    </p:set>
                                  </p:childTnLst>
                                </p:cTn>
                              </p:par>
                              <p:par>
                                <p:cTn id="128" presetID="1" presetClass="entr" presetSubtype="0" fill="hold" nodeType="withEffect">
                                  <p:stCondLst>
                                    <p:cond delay="0"/>
                                  </p:stCondLst>
                                  <p:childTnLst>
                                    <p:set>
                                      <p:cBhvr>
                                        <p:cTn id="129" dur="1" fill="hold">
                                          <p:stCondLst>
                                            <p:cond delay="0"/>
                                          </p:stCondLst>
                                        </p:cTn>
                                        <p:tgtEl>
                                          <p:spTgt spid="47"/>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26" presetClass="emph" presetSubtype="0" repeatCount="5000" fill="hold" grpId="0" nodeType="clickEffect">
                                  <p:stCondLst>
                                    <p:cond delay="0"/>
                                  </p:stCondLst>
                                  <p:childTnLst>
                                    <p:animEffect transition="out" filter="fade">
                                      <p:cBhvr>
                                        <p:cTn id="133" dur="500" tmFilter="0, 0; .2, .5; .8, .5; 1, 0"/>
                                        <p:tgtEl>
                                          <p:spTgt spid="83"/>
                                        </p:tgtEl>
                                      </p:cBhvr>
                                    </p:animEffect>
                                    <p:animScale>
                                      <p:cBhvr>
                                        <p:cTn id="134" dur="250" autoRev="1" fill="hold"/>
                                        <p:tgtEl>
                                          <p:spTgt spid="83"/>
                                        </p:tgtEl>
                                      </p:cBhvr>
                                      <p:by x="105000" y="105000"/>
                                    </p:animScale>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grpId="1" nodeType="clickEffect">
                                  <p:stCondLst>
                                    <p:cond delay="0"/>
                                  </p:stCondLst>
                                  <p:childTnLst>
                                    <p:set>
                                      <p:cBhvr>
                                        <p:cTn id="138" dur="1" fill="hold">
                                          <p:stCondLst>
                                            <p:cond delay="0"/>
                                          </p:stCondLst>
                                        </p:cTn>
                                        <p:tgtEl>
                                          <p:spTgt spid="12"/>
                                        </p:tgtEl>
                                        <p:attrNameLst>
                                          <p:attrName>style.visibility</p:attrName>
                                        </p:attrNameLst>
                                      </p:cBhvr>
                                      <p:to>
                                        <p:strVal val="hidden"/>
                                      </p:to>
                                    </p:set>
                                  </p:childTnLst>
                                </p:cTn>
                              </p:par>
                              <p:par>
                                <p:cTn id="139" presetID="1" presetClass="exit" presetSubtype="0" fill="hold" nodeType="withEffect">
                                  <p:stCondLst>
                                    <p:cond delay="0"/>
                                  </p:stCondLst>
                                  <p:childTnLst>
                                    <p:set>
                                      <p:cBhvr>
                                        <p:cTn id="140" dur="1" fill="hold">
                                          <p:stCondLst>
                                            <p:cond delay="0"/>
                                          </p:stCondLst>
                                        </p:cTn>
                                        <p:tgtEl>
                                          <p:spTgt spid="47"/>
                                        </p:tgtEl>
                                        <p:attrNameLst>
                                          <p:attrName>style.visibility</p:attrName>
                                        </p:attrNameLst>
                                      </p:cBhvr>
                                      <p:to>
                                        <p:strVal val="hidden"/>
                                      </p:to>
                                    </p:set>
                                  </p:childTnLst>
                                </p:cTn>
                              </p:par>
                              <p:par>
                                <p:cTn id="141" presetID="1" presetClass="exit" presetSubtype="0" fill="hold" grpId="1" nodeType="withEffect">
                                  <p:stCondLst>
                                    <p:cond delay="0"/>
                                  </p:stCondLst>
                                  <p:childTnLst>
                                    <p:set>
                                      <p:cBhvr>
                                        <p:cTn id="142" dur="1" fill="hold">
                                          <p:stCondLst>
                                            <p:cond delay="0"/>
                                          </p:stCondLst>
                                        </p:cTn>
                                        <p:tgtEl>
                                          <p:spTgt spid="39"/>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1" nodeType="clickEffect">
                                  <p:stCondLst>
                                    <p:cond delay="0"/>
                                  </p:stCondLst>
                                  <p:childTnLst>
                                    <p:set>
                                      <p:cBhvr>
                                        <p:cTn id="146" dur="1" fill="hold">
                                          <p:stCondLst>
                                            <p:cond delay="0"/>
                                          </p:stCondLst>
                                        </p:cTn>
                                        <p:tgtEl>
                                          <p:spTgt spid="71"/>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48"/>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26" presetClass="emph" presetSubtype="0" repeatCount="5000" fill="hold" grpId="0" nodeType="clickEffect">
                                  <p:stCondLst>
                                    <p:cond delay="0"/>
                                  </p:stCondLst>
                                  <p:childTnLst>
                                    <p:animEffect transition="out" filter="fade">
                                      <p:cBhvr>
                                        <p:cTn id="152" dur="500" tmFilter="0, 0; .2, .5; .8, .5; 1, 0"/>
                                        <p:tgtEl>
                                          <p:spTgt spid="37"/>
                                        </p:tgtEl>
                                      </p:cBhvr>
                                    </p:animEffect>
                                    <p:animScale>
                                      <p:cBhvr>
                                        <p:cTn id="153" dur="250" autoRev="1" fill="hold"/>
                                        <p:tgtEl>
                                          <p:spTgt spid="37"/>
                                        </p:tgtEl>
                                      </p:cBhvr>
                                      <p:by x="105000" y="105000"/>
                                    </p:animScale>
                                  </p:childTnLst>
                                </p:cTn>
                              </p:par>
                            </p:childTnLst>
                          </p:cTn>
                        </p:par>
                      </p:childTnLst>
                    </p:cTn>
                  </p:par>
                  <p:par>
                    <p:cTn id="154" fill="hold">
                      <p:stCondLst>
                        <p:cond delay="indefinite"/>
                      </p:stCondLst>
                      <p:childTnLst>
                        <p:par>
                          <p:cTn id="155" fill="hold">
                            <p:stCondLst>
                              <p:cond delay="0"/>
                            </p:stCondLst>
                            <p:childTnLst>
                              <p:par>
                                <p:cTn id="156" presetID="1" presetClass="exit" presetSubtype="0" fill="hold" grpId="0" nodeType="clickEffect">
                                  <p:stCondLst>
                                    <p:cond delay="0"/>
                                  </p:stCondLst>
                                  <p:childTnLst>
                                    <p:set>
                                      <p:cBhvr>
                                        <p:cTn id="157" dur="1" fill="hold">
                                          <p:stCondLst>
                                            <p:cond delay="0"/>
                                          </p:stCondLst>
                                        </p:cTn>
                                        <p:tgtEl>
                                          <p:spTgt spid="71"/>
                                        </p:tgtEl>
                                        <p:attrNameLst>
                                          <p:attrName>style.visibility</p:attrName>
                                        </p:attrNameLst>
                                      </p:cBhvr>
                                      <p:to>
                                        <p:strVal val="hidden"/>
                                      </p:to>
                                    </p:set>
                                  </p:childTnLst>
                                </p:cTn>
                              </p:par>
                              <p:par>
                                <p:cTn id="158" presetID="1" presetClass="exit" presetSubtype="0" fill="hold" nodeType="withEffect">
                                  <p:stCondLst>
                                    <p:cond delay="0"/>
                                  </p:stCondLst>
                                  <p:childTnLst>
                                    <p:set>
                                      <p:cBhvr>
                                        <p:cTn id="159" dur="1" fill="hold">
                                          <p:stCondLst>
                                            <p:cond delay="0"/>
                                          </p:stCondLst>
                                        </p:cTn>
                                        <p:tgtEl>
                                          <p:spTgt spid="48"/>
                                        </p:tgtEl>
                                        <p:attrNameLst>
                                          <p:attrName>style.visibility</p:attrName>
                                        </p:attrNameLst>
                                      </p:cBhvr>
                                      <p:to>
                                        <p:strVal val="hidden"/>
                                      </p:to>
                                    </p:set>
                                  </p:childTnLst>
                                </p:cTn>
                              </p:par>
                            </p:childTnLst>
                          </p:cTn>
                        </p:par>
                      </p:childTnLst>
                    </p:cTn>
                  </p:par>
                  <p:par>
                    <p:cTn id="160" fill="hold">
                      <p:stCondLst>
                        <p:cond delay="indefinite"/>
                      </p:stCondLst>
                      <p:childTnLst>
                        <p:par>
                          <p:cTn id="161" fill="hold">
                            <p:stCondLst>
                              <p:cond delay="0"/>
                            </p:stCondLst>
                            <p:childTnLst>
                              <p:par>
                                <p:cTn id="162" presetID="1" presetClass="entr" presetSubtype="0" fill="hold" grpId="0" nodeType="clickEffect">
                                  <p:stCondLst>
                                    <p:cond delay="0"/>
                                  </p:stCondLst>
                                  <p:childTnLst>
                                    <p:set>
                                      <p:cBhvr>
                                        <p:cTn id="163" dur="1" fill="hold">
                                          <p:stCondLst>
                                            <p:cond delay="0"/>
                                          </p:stCondLst>
                                        </p:cTn>
                                        <p:tgtEl>
                                          <p:spTgt spid="40"/>
                                        </p:tgtEl>
                                        <p:attrNameLst>
                                          <p:attrName>style.visibility</p:attrName>
                                        </p:attrNameLst>
                                      </p:cBhvr>
                                      <p:to>
                                        <p:strVal val="visible"/>
                                      </p:to>
                                    </p:set>
                                  </p:childTnLst>
                                </p:cTn>
                              </p:par>
                              <p:par>
                                <p:cTn id="164" presetID="1" presetClass="entr" presetSubtype="0" fill="hold" grpId="0" nodeType="withEffect">
                                  <p:stCondLst>
                                    <p:cond delay="0"/>
                                  </p:stCondLst>
                                  <p:childTnLst>
                                    <p:set>
                                      <p:cBhvr>
                                        <p:cTn id="165" dur="1" fill="hold">
                                          <p:stCondLst>
                                            <p:cond delay="0"/>
                                          </p:stCondLst>
                                        </p:cTn>
                                        <p:tgtEl>
                                          <p:spTgt spid="9"/>
                                        </p:tgtEl>
                                        <p:attrNameLst>
                                          <p:attrName>style.visibility</p:attrName>
                                        </p:attrNameLst>
                                      </p:cBhvr>
                                      <p:to>
                                        <p:strVal val="visible"/>
                                      </p:to>
                                    </p:set>
                                  </p:childTnLst>
                                </p:cTn>
                              </p:par>
                            </p:childTnLst>
                          </p:cTn>
                        </p:par>
                      </p:childTnLst>
                    </p:cTn>
                  </p:par>
                  <p:par>
                    <p:cTn id="166" fill="hold">
                      <p:stCondLst>
                        <p:cond delay="indefinite"/>
                      </p:stCondLst>
                      <p:childTnLst>
                        <p:par>
                          <p:cTn id="167" fill="hold">
                            <p:stCondLst>
                              <p:cond delay="0"/>
                            </p:stCondLst>
                            <p:childTnLst>
                              <p:par>
                                <p:cTn id="168" presetID="26" presetClass="emph" presetSubtype="0" repeatCount="5000" fill="hold" grpId="0" nodeType="clickEffect">
                                  <p:stCondLst>
                                    <p:cond delay="0"/>
                                  </p:stCondLst>
                                  <p:childTnLst>
                                    <p:animEffect transition="out" filter="fade">
                                      <p:cBhvr>
                                        <p:cTn id="169" dur="500" tmFilter="0, 0; .2, .5; .8, .5; 1, 0"/>
                                        <p:tgtEl>
                                          <p:spTgt spid="91"/>
                                        </p:tgtEl>
                                      </p:cBhvr>
                                    </p:animEffect>
                                    <p:animScale>
                                      <p:cBhvr>
                                        <p:cTn id="170" dur="250" autoRev="1" fill="hold"/>
                                        <p:tgtEl>
                                          <p:spTgt spid="91"/>
                                        </p:tgtEl>
                                      </p:cBhvr>
                                      <p:by x="105000" y="105000"/>
                                    </p:animScale>
                                  </p:childTnLst>
                                </p:cTn>
                              </p:par>
                            </p:childTnLst>
                          </p:cTn>
                        </p:par>
                      </p:childTnLst>
                    </p:cTn>
                  </p:par>
                  <p:par>
                    <p:cTn id="171" fill="hold">
                      <p:stCondLst>
                        <p:cond delay="indefinite"/>
                      </p:stCondLst>
                      <p:childTnLst>
                        <p:par>
                          <p:cTn id="172" fill="hold">
                            <p:stCondLst>
                              <p:cond delay="0"/>
                            </p:stCondLst>
                            <p:childTnLst>
                              <p:par>
                                <p:cTn id="173" presetID="1" presetClass="exit" presetSubtype="0" fill="hold" grpId="1" nodeType="clickEffect">
                                  <p:stCondLst>
                                    <p:cond delay="0"/>
                                  </p:stCondLst>
                                  <p:childTnLst>
                                    <p:set>
                                      <p:cBhvr>
                                        <p:cTn id="174" dur="1" fill="hold">
                                          <p:stCondLst>
                                            <p:cond delay="0"/>
                                          </p:stCondLst>
                                        </p:cTn>
                                        <p:tgtEl>
                                          <p:spTgt spid="40"/>
                                        </p:tgtEl>
                                        <p:attrNameLst>
                                          <p:attrName>style.visibility</p:attrName>
                                        </p:attrNameLst>
                                      </p:cBhvr>
                                      <p:to>
                                        <p:strVal val="hidden"/>
                                      </p:to>
                                    </p:set>
                                  </p:childTnLst>
                                </p:cTn>
                              </p:par>
                              <p:par>
                                <p:cTn id="175" presetID="1" presetClass="exit" presetSubtype="0" fill="hold" grpId="1" nodeType="withEffect">
                                  <p:stCondLst>
                                    <p:cond delay="0"/>
                                  </p:stCondLst>
                                  <p:childTnLst>
                                    <p:set>
                                      <p:cBhvr>
                                        <p:cTn id="17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3" grpId="1" animBg="1"/>
      <p:bldP spid="39" grpId="0" animBg="1"/>
      <p:bldP spid="39" grpId="1" animBg="1"/>
      <p:bldP spid="75" grpId="0" animBg="1"/>
      <p:bldP spid="75" grpId="1" animBg="1"/>
      <p:bldP spid="69" grpId="0" animBg="1"/>
      <p:bldP spid="69" grpId="1" animBg="1"/>
      <p:bldP spid="37" grpId="0" animBg="1"/>
      <p:bldP spid="36" grpId="0" animBg="1"/>
      <p:bldP spid="34" grpId="0" animBg="1"/>
      <p:bldP spid="35" grpId="0" animBg="1"/>
      <p:bldP spid="81" grpId="0" animBg="1"/>
      <p:bldP spid="65" grpId="0" animBg="1"/>
      <p:bldP spid="65" grpId="1" animBg="1"/>
      <p:bldP spid="67" grpId="0" animBg="1"/>
      <p:bldP spid="67" grpId="1" animBg="1"/>
      <p:bldP spid="71" grpId="0" animBg="1"/>
      <p:bldP spid="71" grpId="1" animBg="1"/>
      <p:bldP spid="83" grpId="0" animBg="1"/>
      <p:bldP spid="85" grpId="0" animBg="1"/>
      <p:bldP spid="87" grpId="0" animBg="1"/>
      <p:bldP spid="89" grpId="0" animBg="1"/>
      <p:bldP spid="91" grpId="0" animBg="1"/>
      <p:bldP spid="38" grpId="0" animBg="1"/>
      <p:bldP spid="38" grpId="1" animBg="1"/>
      <p:bldP spid="40" grpId="0" animBg="1"/>
      <p:bldP spid="40" grpId="1" animBg="1"/>
      <p:bldP spid="41" grpId="0" animBg="1"/>
      <p:bldP spid="41" grpId="1" animBg="1"/>
      <p:bldP spid="9" grpId="0"/>
      <p:bldP spid="9" grpId="1"/>
      <p:bldP spid="10" grpId="0"/>
      <p:bldP spid="10" grpId="1"/>
      <p:bldP spid="12" grpId="0"/>
      <p:bldP spid="12" grpId="1"/>
      <p:bldP spid="13" grpId="0"/>
      <p:bldP spid="13"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400" b="1" dirty="0">
                <a:solidFill>
                  <a:schemeClr val="bg1"/>
                </a:solidFill>
              </a:rPr>
              <a:t>Saying who does what</a:t>
            </a:r>
            <a:endParaRPr lang="en-GB" sz="2400"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CuadroTexto 36">
            <a:extLst>
              <a:ext uri="{FF2B5EF4-FFF2-40B4-BE49-F238E27FC236}">
                <a16:creationId xmlns:a16="http://schemas.microsoft.com/office/drawing/2014/main" id="{1E5B31ED-A363-2E47-9FE0-211AC3197BBD}"/>
              </a:ext>
            </a:extLst>
          </p:cNvPr>
          <p:cNvSpPr txBox="1"/>
          <p:nvPr/>
        </p:nvSpPr>
        <p:spPr>
          <a:xfrm>
            <a:off x="286935" y="1321777"/>
            <a:ext cx="1164120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effectLst/>
                <a:uLnTx/>
                <a:uFillTx/>
                <a:latin typeface="Century Gothic" panose="020F0302020204030204"/>
                <a:ea typeface="+mn-ea"/>
                <a:cs typeface="+mn-cs"/>
              </a:rPr>
              <a:t>As </a:t>
            </a:r>
            <a:r>
              <a:rPr kumimoji="0" lang="es-ES" sz="2400" b="0" i="0" u="none" strike="noStrike" kern="1200" cap="none" spc="0" normalizeH="0" baseline="0" noProof="0" dirty="0" err="1">
                <a:ln>
                  <a:noFill/>
                </a:ln>
                <a:effectLst/>
                <a:uLnTx/>
                <a:uFillTx/>
                <a:latin typeface="Century Gothic" panose="020F0302020204030204"/>
                <a:ea typeface="+mn-ea"/>
                <a:cs typeface="+mn-cs"/>
              </a:rPr>
              <a:t>you</a:t>
            </a:r>
            <a:r>
              <a:rPr kumimoji="0" lang="es-ES" sz="2400" b="0" i="0" u="none" strike="noStrike" kern="1200" cap="none" spc="0" normalizeH="0" baseline="0" noProof="0" dirty="0">
                <a:ln>
                  <a:noFill/>
                </a:ln>
                <a:effectLst/>
                <a:uLnTx/>
                <a:uFillTx/>
                <a:latin typeface="Century Gothic" panose="020F0302020204030204"/>
                <a:ea typeface="+mn-ea"/>
                <a:cs typeface="+mn-cs"/>
              </a:rPr>
              <a:t> </a:t>
            </a:r>
            <a:r>
              <a:rPr kumimoji="0" lang="es-ES" sz="2400" b="0" i="0" u="none" strike="noStrike" kern="1200" cap="none" spc="0" normalizeH="0" baseline="0" noProof="0" dirty="0" err="1">
                <a:ln>
                  <a:noFill/>
                </a:ln>
                <a:effectLst/>
                <a:uLnTx/>
                <a:uFillTx/>
                <a:latin typeface="Century Gothic" panose="020F0302020204030204"/>
                <a:ea typeface="+mn-ea"/>
                <a:cs typeface="+mn-cs"/>
              </a:rPr>
              <a:t>know</a:t>
            </a:r>
            <a:r>
              <a:rPr kumimoji="0" lang="es-ES" sz="2400" b="0" i="0" u="none" strike="noStrike" kern="1200" cap="none" spc="0" normalizeH="0" baseline="0" noProof="0" dirty="0">
                <a:ln>
                  <a:noFill/>
                </a:ln>
                <a:effectLst/>
                <a:uLnTx/>
                <a:uFillTx/>
                <a:latin typeface="Century Gothic" panose="020F0302020204030204"/>
                <a:ea typeface="+mn-ea"/>
                <a:cs typeface="+mn-cs"/>
              </a:rPr>
              <a:t>, </a:t>
            </a:r>
            <a:r>
              <a:rPr kumimoji="0" lang="es-ES" sz="2400" b="0" i="0" u="none" strike="noStrike" kern="1200" cap="none" spc="0" normalizeH="0" baseline="0" noProof="0" dirty="0" err="1">
                <a:ln>
                  <a:noFill/>
                </a:ln>
                <a:effectLst/>
                <a:uLnTx/>
                <a:uFillTx/>
                <a:latin typeface="Century Gothic" panose="020F0302020204030204"/>
                <a:ea typeface="+mn-ea"/>
                <a:cs typeface="+mn-cs"/>
              </a:rPr>
              <a:t>Spanish</a:t>
            </a:r>
            <a:r>
              <a:rPr kumimoji="0" lang="es-ES" sz="2400" b="0" i="0" u="none" strike="noStrike" kern="1200" cap="none" spc="0" normalizeH="0" baseline="0" noProof="0" dirty="0">
                <a:ln>
                  <a:noFill/>
                </a:ln>
                <a:effectLst/>
                <a:uLnTx/>
                <a:uFillTx/>
                <a:latin typeface="Century Gothic" panose="020F0302020204030204"/>
                <a:ea typeface="+mn-ea"/>
                <a:cs typeface="+mn-cs"/>
              </a:rPr>
              <a:t> </a:t>
            </a:r>
            <a:r>
              <a:rPr kumimoji="0" lang="es-ES" sz="2400" b="0" i="0" u="none" strike="noStrike" kern="1200" cap="none" spc="0" normalizeH="0" baseline="0" noProof="0" dirty="0" err="1">
                <a:ln>
                  <a:noFill/>
                </a:ln>
                <a:effectLst/>
                <a:uLnTx/>
                <a:uFillTx/>
                <a:latin typeface="Century Gothic" panose="020F0302020204030204"/>
                <a:ea typeface="+mn-ea"/>
                <a:cs typeface="+mn-cs"/>
              </a:rPr>
              <a:t>sentences</a:t>
            </a:r>
            <a:r>
              <a:rPr kumimoji="0" lang="es-ES" sz="2400" b="0" i="0" u="none" strike="noStrike" kern="1200" cap="none" spc="0" normalizeH="0" baseline="0" noProof="0" dirty="0">
                <a:ln>
                  <a:noFill/>
                </a:ln>
                <a:effectLst/>
                <a:uLnTx/>
                <a:uFillTx/>
                <a:latin typeface="Century Gothic" panose="020F0302020204030204"/>
                <a:ea typeface="+mn-ea"/>
                <a:cs typeface="+mn-cs"/>
              </a:rPr>
              <a:t> can </a:t>
            </a:r>
            <a:r>
              <a:rPr kumimoji="0" lang="es-ES" sz="2400" b="0" i="0" u="none" strike="noStrike" kern="1200" cap="none" spc="0" normalizeH="0" baseline="0" noProof="0" dirty="0" err="1">
                <a:ln>
                  <a:noFill/>
                </a:ln>
                <a:effectLst/>
                <a:uLnTx/>
                <a:uFillTx/>
                <a:latin typeface="Century Gothic" panose="020F0302020204030204"/>
                <a:ea typeface="+mn-ea"/>
                <a:cs typeface="+mn-cs"/>
              </a:rPr>
              <a:t>start</a:t>
            </a:r>
            <a:r>
              <a:rPr kumimoji="0" lang="es-ES" sz="2400" b="0" i="0" u="none" strike="noStrike" kern="1200" cap="none" spc="0" normalizeH="0" baseline="0" noProof="0" dirty="0">
                <a:ln>
                  <a:noFill/>
                </a:ln>
                <a:effectLst/>
                <a:uLnTx/>
                <a:uFillTx/>
                <a:latin typeface="Century Gothic" panose="020F0302020204030204"/>
                <a:ea typeface="+mn-ea"/>
                <a:cs typeface="+mn-cs"/>
              </a:rPr>
              <a:t> </a:t>
            </a:r>
            <a:r>
              <a:rPr kumimoji="0" lang="es-ES" sz="2400" b="0" i="0" u="none" strike="noStrike" kern="1200" cap="none" spc="0" normalizeH="0" baseline="0" noProof="0" dirty="0" err="1">
                <a:ln>
                  <a:noFill/>
                </a:ln>
                <a:effectLst/>
                <a:uLnTx/>
                <a:uFillTx/>
                <a:latin typeface="Century Gothic" panose="020F0302020204030204"/>
                <a:ea typeface="+mn-ea"/>
                <a:cs typeface="+mn-cs"/>
              </a:rPr>
              <a:t>with</a:t>
            </a:r>
            <a:r>
              <a:rPr kumimoji="0" lang="es-ES" sz="2400" b="0" i="0" u="none" strike="noStrike" kern="1200" cap="none" spc="0" normalizeH="0" baseline="0" noProof="0" dirty="0">
                <a:ln>
                  <a:noFill/>
                </a:ln>
                <a:effectLst/>
                <a:uLnTx/>
                <a:uFillTx/>
                <a:latin typeface="Century Gothic" panose="020F0302020204030204"/>
                <a:ea typeface="+mn-ea"/>
                <a:cs typeface="+mn-cs"/>
              </a:rPr>
              <a:t> the </a:t>
            </a:r>
            <a:r>
              <a:rPr kumimoji="0" lang="es-ES" sz="2400" b="0" i="0" u="none" strike="noStrike" kern="1200" cap="none" spc="0" normalizeH="0" baseline="0" noProof="0" dirty="0" err="1">
                <a:ln>
                  <a:noFill/>
                </a:ln>
                <a:effectLst/>
                <a:uLnTx/>
                <a:uFillTx/>
                <a:latin typeface="Century Gothic" panose="020F0302020204030204"/>
                <a:ea typeface="+mn-ea"/>
                <a:cs typeface="+mn-cs"/>
              </a:rPr>
              <a:t>subject</a:t>
            </a:r>
            <a:r>
              <a:rPr kumimoji="0" lang="es-ES" sz="2400" b="0" i="0" u="none" strike="noStrike" kern="1200" cap="none" spc="0" normalizeH="0" baseline="0" noProof="0" dirty="0">
                <a:ln>
                  <a:noFill/>
                </a:ln>
                <a:effectLst/>
                <a:uLnTx/>
                <a:uFillTx/>
                <a:latin typeface="Century Gothic" panose="020F0302020204030204"/>
                <a:ea typeface="+mn-ea"/>
                <a:cs typeface="+mn-cs"/>
              </a:rPr>
              <a:t> (‘</a:t>
            </a:r>
            <a:r>
              <a:rPr kumimoji="0" lang="es-ES" sz="2400" b="0" i="0" u="none" strike="noStrike" kern="1200" cap="none" spc="0" normalizeH="0" baseline="0" noProof="0" dirty="0" err="1">
                <a:ln>
                  <a:noFill/>
                </a:ln>
                <a:effectLst/>
                <a:uLnTx/>
                <a:uFillTx/>
                <a:latin typeface="Century Gothic" panose="020F0302020204030204"/>
                <a:ea typeface="+mn-ea"/>
                <a:cs typeface="+mn-cs"/>
              </a:rPr>
              <a:t>doer</a:t>
            </a:r>
            <a:r>
              <a:rPr kumimoji="0" lang="es-ES" sz="2400" b="0" i="0" u="none" strike="noStrike" kern="1200" cap="none" spc="0" normalizeH="0" baseline="0" noProof="0" dirty="0">
                <a:ln>
                  <a:noFill/>
                </a:ln>
                <a:effectLst/>
                <a:uLnTx/>
                <a:uFillTx/>
                <a:latin typeface="Century Gothic" panose="020F0302020204030204"/>
                <a:ea typeface="+mn-ea"/>
                <a:cs typeface="+mn-cs"/>
              </a:rPr>
              <a:t>’) </a:t>
            </a:r>
            <a:r>
              <a:rPr kumimoji="0" lang="es-ES" sz="2400" b="0" i="0" u="none" strike="noStrike" kern="1200" cap="none" spc="0" normalizeH="0" baseline="0" noProof="0" dirty="0" err="1">
                <a:ln>
                  <a:noFill/>
                </a:ln>
                <a:effectLst/>
                <a:uLnTx/>
                <a:uFillTx/>
                <a:latin typeface="Century Gothic" panose="020F0302020204030204"/>
                <a:ea typeface="+mn-ea"/>
                <a:cs typeface="+mn-cs"/>
              </a:rPr>
              <a:t>or</a:t>
            </a:r>
            <a:r>
              <a:rPr kumimoji="0" lang="es-ES" sz="2400" b="0" i="0" u="none" strike="noStrike" kern="1200" cap="none" spc="0" normalizeH="0" baseline="0" noProof="0" dirty="0">
                <a:ln>
                  <a:noFill/>
                </a:ln>
                <a:effectLst/>
                <a:uLnTx/>
                <a:uFillTx/>
                <a:latin typeface="Century Gothic" panose="020F0302020204030204"/>
                <a:ea typeface="+mn-ea"/>
                <a:cs typeface="+mn-cs"/>
              </a:rPr>
              <a:t> </a:t>
            </a:r>
            <a:r>
              <a:rPr kumimoji="0" lang="es-ES" sz="2400" b="0" i="0" u="none" strike="noStrike" kern="1200" cap="none" spc="0" normalizeH="0" baseline="0" noProof="0" dirty="0" err="1">
                <a:ln>
                  <a:noFill/>
                </a:ln>
                <a:effectLst/>
                <a:uLnTx/>
                <a:uFillTx/>
                <a:latin typeface="Century Gothic" panose="020F0302020204030204"/>
                <a:ea typeface="+mn-ea"/>
                <a:cs typeface="+mn-cs"/>
              </a:rPr>
              <a:t>with</a:t>
            </a:r>
            <a:r>
              <a:rPr kumimoji="0" lang="es-ES" sz="2400" b="0" i="0" u="none" strike="noStrike" kern="1200" cap="none" spc="0" normalizeH="0" baseline="0" noProof="0" dirty="0">
                <a:ln>
                  <a:noFill/>
                </a:ln>
                <a:effectLst/>
                <a:uLnTx/>
                <a:uFillTx/>
                <a:latin typeface="Century Gothic" panose="020F0302020204030204"/>
                <a:ea typeface="+mn-ea"/>
                <a:cs typeface="+mn-cs"/>
              </a:rPr>
              <a:t> </a:t>
            </a:r>
            <a:r>
              <a:rPr kumimoji="0" lang="es-ES" sz="2400" b="0" i="0" u="none" strike="noStrike" kern="1200" cap="none" spc="0" normalizeH="0" baseline="0" noProof="0" dirty="0" err="1">
                <a:ln>
                  <a:noFill/>
                </a:ln>
                <a:effectLst/>
                <a:uLnTx/>
                <a:uFillTx/>
                <a:latin typeface="Century Gothic" panose="020F0302020204030204"/>
                <a:ea typeface="+mn-ea"/>
                <a:cs typeface="+mn-cs"/>
              </a:rPr>
              <a:t>the</a:t>
            </a:r>
            <a:r>
              <a:rPr kumimoji="0" lang="es-ES" sz="2400" b="0" i="0" u="none" strike="noStrike" kern="1200" cap="none" spc="0" normalizeH="0" baseline="0" noProof="0" dirty="0">
                <a:ln>
                  <a:noFill/>
                </a:ln>
                <a:effectLst/>
                <a:uLnTx/>
                <a:uFillTx/>
                <a:latin typeface="Century Gothic" panose="020F0302020204030204"/>
                <a:ea typeface="+mn-ea"/>
                <a:cs typeface="+mn-cs"/>
              </a:rPr>
              <a:t> </a:t>
            </a:r>
            <a:r>
              <a:rPr kumimoji="0" lang="es-ES" sz="2400" b="0" i="0" u="none" strike="noStrike" kern="1200" cap="none" spc="0" normalizeH="0" baseline="0" noProof="0" dirty="0" err="1">
                <a:ln>
                  <a:noFill/>
                </a:ln>
                <a:effectLst/>
                <a:uLnTx/>
                <a:uFillTx/>
                <a:latin typeface="Century Gothic" panose="020F0302020204030204"/>
                <a:ea typeface="+mn-ea"/>
                <a:cs typeface="+mn-cs"/>
              </a:rPr>
              <a:t>object</a:t>
            </a:r>
            <a:r>
              <a:rPr lang="es-ES" sz="2400" dirty="0">
                <a:latin typeface="Century Gothic" panose="020F0302020204030204"/>
              </a:rPr>
              <a:t> </a:t>
            </a:r>
            <a:r>
              <a:rPr kumimoji="0" lang="es-ES" sz="2400" b="0" i="0" u="none" strike="noStrike" kern="1200" cap="none" spc="0" normalizeH="0" baseline="0" noProof="0" dirty="0">
                <a:ln>
                  <a:noFill/>
                </a:ln>
                <a:effectLst/>
                <a:uLnTx/>
                <a:uFillTx/>
                <a:latin typeface="Century Gothic" panose="020F0302020204030204"/>
                <a:ea typeface="+mn-ea"/>
                <a:cs typeface="+mn-cs"/>
              </a:rPr>
              <a:t>(‘receiver’). </a:t>
            </a:r>
            <a:endParaRPr kumimoji="0" lang="es-GB" sz="2400" b="0" i="0" u="none" strike="noStrike" kern="1200" cap="none" spc="0" normalizeH="0" baseline="0" noProof="0" dirty="0">
              <a:ln>
                <a:noFill/>
              </a:ln>
              <a:effectLst/>
              <a:uLnTx/>
              <a:uFillTx/>
              <a:latin typeface="Century Gothic" panose="020F0302020204030204"/>
              <a:ea typeface="+mn-ea"/>
              <a:cs typeface="+mn-cs"/>
            </a:endParaRPr>
          </a:p>
        </p:txBody>
      </p:sp>
      <p:sp>
        <p:nvSpPr>
          <p:cNvPr id="16" name="TextBox 7">
            <a:extLst>
              <a:ext uri="{FF2B5EF4-FFF2-40B4-BE49-F238E27FC236}">
                <a16:creationId xmlns:a16="http://schemas.microsoft.com/office/drawing/2014/main" id="{E0095605-D10F-6C4A-ADDE-877F6AE5DA39}"/>
              </a:ext>
            </a:extLst>
          </p:cNvPr>
          <p:cNvSpPr txBox="1"/>
          <p:nvPr/>
        </p:nvSpPr>
        <p:spPr>
          <a:xfrm>
            <a:off x="286935" y="4997889"/>
            <a:ext cx="117468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latin typeface="Century Gothic" panose="020B0502020202020204" pitchFamily="34" charset="0"/>
              </a:rPr>
              <a:t>T</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he personal ‘a’ is used before the object when it is a living thing.</a:t>
            </a:r>
          </a:p>
        </p:txBody>
      </p:sp>
      <p:sp>
        <p:nvSpPr>
          <p:cNvPr id="19" name="TextBox 7">
            <a:extLst>
              <a:ext uri="{FF2B5EF4-FFF2-40B4-BE49-F238E27FC236}">
                <a16:creationId xmlns:a16="http://schemas.microsoft.com/office/drawing/2014/main" id="{18C4FCA6-AAB1-FF46-94FD-1617D1297342}"/>
              </a:ext>
            </a:extLst>
          </p:cNvPr>
          <p:cNvSpPr txBox="1"/>
          <p:nvPr/>
        </p:nvSpPr>
        <p:spPr>
          <a:xfrm>
            <a:off x="286935" y="4300614"/>
            <a:ext cx="43198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A </a:t>
            </a:r>
            <a:r>
              <a:rPr lang="en-GB" sz="2400" b="1" kern="1200" dirty="0">
                <a:latin typeface="Century Gothic" panose="020B0502020202020204" pitchFamily="34" charset="0"/>
                <a:ea typeface="+mn-ea"/>
                <a:cs typeface="+mn-cs"/>
              </a:rPr>
              <a:t>los </a:t>
            </a:r>
            <a:r>
              <a:rPr lang="en-GB" sz="2400" b="1" kern="1200" dirty="0" err="1">
                <a:latin typeface="Century Gothic" panose="020B0502020202020204" pitchFamily="34" charset="0"/>
                <a:ea typeface="+mn-ea"/>
                <a:cs typeface="+mn-cs"/>
              </a:rPr>
              <a:t>chicos</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les </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traen</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flores</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effectLst/>
              <a:uLnTx/>
              <a:uFillTx/>
              <a:latin typeface="Tw Cen MT" panose="020B0602020104020603"/>
              <a:ea typeface="+mn-ea"/>
              <a:cs typeface="+mn-cs"/>
            </a:endParaRPr>
          </a:p>
        </p:txBody>
      </p:sp>
      <p:sp>
        <p:nvSpPr>
          <p:cNvPr id="20" name="TextBox 7">
            <a:extLst>
              <a:ext uri="{FF2B5EF4-FFF2-40B4-BE49-F238E27FC236}">
                <a16:creationId xmlns:a16="http://schemas.microsoft.com/office/drawing/2014/main" id="{FAFEA3E4-B85A-6B46-9383-3EF7B92800DA}"/>
              </a:ext>
            </a:extLst>
          </p:cNvPr>
          <p:cNvSpPr txBox="1"/>
          <p:nvPr/>
        </p:nvSpPr>
        <p:spPr>
          <a:xfrm>
            <a:off x="4860382" y="2867332"/>
            <a:ext cx="69155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i="1" kern="1200" noProof="0" dirty="0">
                <a:latin typeface="Century Gothic" panose="020B0502020202020204" pitchFamily="34" charset="0"/>
                <a:ea typeface="+mn-ea"/>
                <a:cs typeface="+mn-cs"/>
              </a:rPr>
              <a:t>The boys</a:t>
            </a:r>
            <a:r>
              <a:rPr kumimoji="0" lang="en-GB" sz="2400" b="1" i="1"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400" b="0" i="1" u="none" strike="noStrike" kern="1200" cap="none" spc="0" normalizeH="0" baseline="0" noProof="0" dirty="0">
                <a:ln>
                  <a:noFill/>
                </a:ln>
                <a:effectLst/>
                <a:uLnTx/>
                <a:uFillTx/>
                <a:latin typeface="Century Gothic" panose="020B0502020202020204" pitchFamily="34" charset="0"/>
                <a:ea typeface="+mn-ea"/>
                <a:cs typeface="+mn-cs"/>
              </a:rPr>
              <a:t>bring them flowers.</a:t>
            </a:r>
            <a:endParaRPr kumimoji="0" lang="en-GB" sz="2400" b="0" i="1" u="none" strike="noStrike" kern="1200" cap="none" spc="0" normalizeH="0" baseline="0" noProof="0" dirty="0">
              <a:ln>
                <a:noFill/>
              </a:ln>
              <a:effectLst/>
              <a:uLnTx/>
              <a:uFillTx/>
              <a:latin typeface="Tw Cen MT" panose="020B0602020104020603"/>
              <a:ea typeface="+mn-ea"/>
              <a:cs typeface="+mn-cs"/>
            </a:endParaRPr>
          </a:p>
        </p:txBody>
      </p:sp>
      <p:sp>
        <p:nvSpPr>
          <p:cNvPr id="26" name="TextBox 7">
            <a:extLst>
              <a:ext uri="{FF2B5EF4-FFF2-40B4-BE49-F238E27FC236}">
                <a16:creationId xmlns:a16="http://schemas.microsoft.com/office/drawing/2014/main" id="{FD874E0D-304F-BA4A-AF20-785AC22A92A4}"/>
              </a:ext>
            </a:extLst>
          </p:cNvPr>
          <p:cNvSpPr txBox="1"/>
          <p:nvPr/>
        </p:nvSpPr>
        <p:spPr>
          <a:xfrm>
            <a:off x="286935" y="2864511"/>
            <a:ext cx="39974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Los </a:t>
            </a:r>
            <a:r>
              <a:rPr kumimoji="0" lang="en-GB" sz="2400" b="1" i="0" u="none" strike="noStrike" kern="1200" cap="none" spc="0" normalizeH="0" baseline="0" noProof="0" dirty="0" err="1">
                <a:ln>
                  <a:noFill/>
                </a:ln>
                <a:effectLst/>
                <a:uLnTx/>
                <a:uFillTx/>
                <a:latin typeface="Century Gothic" panose="020B0502020202020204" pitchFamily="34" charset="0"/>
                <a:ea typeface="+mn-ea"/>
                <a:cs typeface="+mn-cs"/>
              </a:rPr>
              <a:t>chicos</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les </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traen</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flores</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a:t>
            </a:r>
            <a:endParaRPr kumimoji="0" lang="en-GB" sz="2400" b="0" i="0" u="none" strike="noStrike" kern="1200" cap="none" spc="0" normalizeH="0" baseline="0" noProof="0" dirty="0">
              <a:ln>
                <a:noFill/>
              </a:ln>
              <a:effectLst/>
              <a:uLnTx/>
              <a:uFillTx/>
              <a:latin typeface="Tw Cen MT" panose="020B0602020104020603"/>
              <a:ea typeface="+mn-ea"/>
              <a:cs typeface="+mn-cs"/>
            </a:endParaRPr>
          </a:p>
        </p:txBody>
      </p:sp>
      <p:sp>
        <p:nvSpPr>
          <p:cNvPr id="27" name="TextBox 7">
            <a:extLst>
              <a:ext uri="{FF2B5EF4-FFF2-40B4-BE49-F238E27FC236}">
                <a16:creationId xmlns:a16="http://schemas.microsoft.com/office/drawing/2014/main" id="{FAFEA3E4-B85A-6B46-9383-3EF7B92800DA}"/>
              </a:ext>
            </a:extLst>
          </p:cNvPr>
          <p:cNvSpPr txBox="1"/>
          <p:nvPr/>
        </p:nvSpPr>
        <p:spPr>
          <a:xfrm>
            <a:off x="4819984" y="4322043"/>
            <a:ext cx="61059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i="1" kern="1200" dirty="0">
                <a:latin typeface="Century Gothic" panose="020B0502020202020204" pitchFamily="34" charset="0"/>
                <a:ea typeface="+mn-ea"/>
                <a:cs typeface="+mn-cs"/>
              </a:rPr>
              <a:t>They</a:t>
            </a:r>
            <a:r>
              <a:rPr kumimoji="0" lang="en-GB" sz="2400" b="0" i="1" u="none" strike="noStrike" kern="1200" cap="none" spc="0" normalizeH="0" baseline="0" noProof="0" dirty="0">
                <a:ln>
                  <a:noFill/>
                </a:ln>
                <a:effectLst/>
                <a:uLnTx/>
                <a:uFillTx/>
                <a:latin typeface="Century Gothic" panose="020B0502020202020204" pitchFamily="34" charset="0"/>
                <a:ea typeface="+mn-ea"/>
                <a:cs typeface="+mn-cs"/>
              </a:rPr>
              <a:t> bring </a:t>
            </a:r>
            <a:r>
              <a:rPr lang="en-GB" sz="2400" b="1" i="1" kern="1200" dirty="0">
                <a:latin typeface="Century Gothic" panose="020B0502020202020204" pitchFamily="34" charset="0"/>
                <a:ea typeface="+mn-ea"/>
                <a:cs typeface="+mn-cs"/>
              </a:rPr>
              <a:t>the boys </a:t>
            </a:r>
            <a:r>
              <a:rPr lang="en-GB" sz="2400" i="1" kern="1200" dirty="0">
                <a:latin typeface="Century Gothic" panose="020B0502020202020204" pitchFamily="34" charset="0"/>
                <a:ea typeface="+mn-ea"/>
                <a:cs typeface="+mn-cs"/>
              </a:rPr>
              <a:t>flowers</a:t>
            </a:r>
            <a:r>
              <a:rPr kumimoji="0" lang="en-GB" sz="2400" b="0" i="1" u="none" strike="noStrike" kern="1200" cap="none" spc="0" normalizeH="0" baseline="0" noProof="0" dirty="0">
                <a:ln>
                  <a:noFill/>
                </a:ln>
                <a:effectLst/>
                <a:uLnTx/>
                <a:uFillTx/>
                <a:latin typeface="Century Gothic" panose="020B0502020202020204" pitchFamily="34" charset="0"/>
                <a:ea typeface="+mn-ea"/>
                <a:cs typeface="+mn-cs"/>
              </a:rPr>
              <a:t>.</a:t>
            </a:r>
            <a:endParaRPr kumimoji="0" lang="en-GB" sz="2400" b="0" i="1" u="none" strike="noStrike" kern="1200" cap="none" spc="0" normalizeH="0" baseline="0" noProof="0" dirty="0">
              <a:ln>
                <a:noFill/>
              </a:ln>
              <a:effectLst/>
              <a:uLnTx/>
              <a:uFillTx/>
              <a:latin typeface="Tw Cen MT" panose="020B0602020104020603"/>
              <a:ea typeface="+mn-ea"/>
              <a:cs typeface="+mn-cs"/>
            </a:endParaRPr>
          </a:p>
        </p:txBody>
      </p:sp>
      <p:sp>
        <p:nvSpPr>
          <p:cNvPr id="7" name="Rectangle 6"/>
          <p:cNvSpPr/>
          <p:nvPr/>
        </p:nvSpPr>
        <p:spPr>
          <a:xfrm>
            <a:off x="299744" y="2273094"/>
            <a:ext cx="1218380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Example 1: subject</a:t>
            </a:r>
            <a:r>
              <a:rPr kumimoji="0" lang="en-GB" sz="2400" b="0" i="0" u="none" strike="noStrike" kern="1200" cap="none" spc="0" normalizeH="0" noProof="0" dirty="0">
                <a:ln>
                  <a:noFill/>
                </a:ln>
                <a:effectLst/>
                <a:uLnTx/>
                <a:uFillTx/>
                <a:latin typeface="Century Gothic" panose="020B0502020202020204" pitchFamily="34" charset="0"/>
                <a:ea typeface="+mn-ea"/>
                <a:cs typeface="+mn-cs"/>
              </a:rPr>
              <a:t> first</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9" name="Rectangle 28">
            <a:extLst>
              <a:ext uri="{FF2B5EF4-FFF2-40B4-BE49-F238E27FC236}">
                <a16:creationId xmlns:a16="http://schemas.microsoft.com/office/drawing/2014/main" id="{D11E6A2B-14F9-43F9-91D7-88BB2B745756}"/>
              </a:ext>
            </a:extLst>
          </p:cNvPr>
          <p:cNvSpPr/>
          <p:nvPr/>
        </p:nvSpPr>
        <p:spPr>
          <a:xfrm>
            <a:off x="299744" y="3569603"/>
            <a:ext cx="1218380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Example 2: object first</a:t>
            </a:r>
          </a:p>
        </p:txBody>
      </p:sp>
    </p:spTree>
    <p:extLst>
      <p:ext uri="{BB962C8B-B14F-4D97-AF65-F5344CB8AC3E}">
        <p14:creationId xmlns:p14="http://schemas.microsoft.com/office/powerpoint/2010/main" val="3830753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6" grpId="0"/>
      <p:bldP spid="19" grpId="0"/>
      <p:bldP spid="20" grpId="0"/>
      <p:bldP spid="26" grpId="0"/>
      <p:bldP spid="27" grpId="0"/>
      <p:bldP spid="7" grpId="0"/>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Tabla 39">
            <a:extLst>
              <a:ext uri="{FF2B5EF4-FFF2-40B4-BE49-F238E27FC236}">
                <a16:creationId xmlns:a16="http://schemas.microsoft.com/office/drawing/2014/main" id="{3BD8FED8-85AD-3D48-97E5-DF7142450CDF}"/>
              </a:ext>
            </a:extLst>
          </p:cNvPr>
          <p:cNvGraphicFramePr>
            <a:graphicFrameLocks noGrp="1"/>
          </p:cNvGraphicFramePr>
          <p:nvPr>
            <p:extLst>
              <p:ext uri="{D42A27DB-BD31-4B8C-83A1-F6EECF244321}">
                <p14:modId xmlns:p14="http://schemas.microsoft.com/office/powerpoint/2010/main" val="3434239797"/>
              </p:ext>
            </p:extLst>
          </p:nvPr>
        </p:nvGraphicFramePr>
        <p:xfrm>
          <a:off x="291040" y="1314031"/>
          <a:ext cx="11637102" cy="4927453"/>
        </p:xfrm>
        <a:graphic>
          <a:graphicData uri="http://schemas.openxmlformats.org/drawingml/2006/table">
            <a:tbl>
              <a:tblPr firstRow="1" bandRow="1">
                <a:tableStyleId>{5DA37D80-6434-44D0-A028-1B22A696006F}</a:tableStyleId>
              </a:tblPr>
              <a:tblGrid>
                <a:gridCol w="900858">
                  <a:extLst>
                    <a:ext uri="{9D8B030D-6E8A-4147-A177-3AD203B41FA5}">
                      <a16:colId xmlns:a16="http://schemas.microsoft.com/office/drawing/2014/main" val="764618492"/>
                    </a:ext>
                  </a:extLst>
                </a:gridCol>
                <a:gridCol w="4993749">
                  <a:extLst>
                    <a:ext uri="{9D8B030D-6E8A-4147-A177-3AD203B41FA5}">
                      <a16:colId xmlns:a16="http://schemas.microsoft.com/office/drawing/2014/main" val="989228181"/>
                    </a:ext>
                  </a:extLst>
                </a:gridCol>
                <a:gridCol w="5742495">
                  <a:extLst>
                    <a:ext uri="{9D8B030D-6E8A-4147-A177-3AD203B41FA5}">
                      <a16:colId xmlns:a16="http://schemas.microsoft.com/office/drawing/2014/main" val="1380892025"/>
                    </a:ext>
                  </a:extLst>
                </a:gridCol>
              </a:tblGrid>
              <a:tr h="7655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chemeClr val="tx1"/>
                          </a:solidFill>
                        </a:rPr>
                        <a:t>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sz="2000" b="0" dirty="0">
                          <a:solidFill>
                            <a:schemeClr val="tx1"/>
                          </a:solidFill>
                        </a:rPr>
                        <a:t>A Lucía</a:t>
                      </a:r>
                      <a:r>
                        <a:rPr lang="en-GB" sz="2000" b="0" dirty="0">
                          <a:solidFill>
                            <a:schemeClr val="tx1"/>
                          </a:solidFill>
                        </a:rPr>
                        <a:t> y Daniel</a:t>
                      </a:r>
                      <a:r>
                        <a:rPr lang="en-GB" sz="2000" b="0" baseline="0" dirty="0">
                          <a:solidFill>
                            <a:schemeClr val="tx1"/>
                          </a:solidFill>
                        </a:rPr>
                        <a:t> les dan </a:t>
                      </a:r>
                      <a:r>
                        <a:rPr lang="en-GB" sz="2000" b="0" baseline="0" dirty="0" err="1">
                          <a:solidFill>
                            <a:schemeClr val="tx1"/>
                          </a:solidFill>
                        </a:rPr>
                        <a:t>miedo</a:t>
                      </a:r>
                      <a:r>
                        <a:rPr lang="es-GB" sz="2000" dirty="0">
                          <a:solidFill>
                            <a:schemeClr val="tx1"/>
                          </a:solidFill>
                        </a:rPr>
                        <a:t>.</a:t>
                      </a:r>
                      <a:endParaRPr lang="es-GB" sz="2000" b="0" dirty="0">
                        <a:solidFill>
                          <a:schemeClr val="tx1"/>
                        </a:solidFill>
                      </a:endParaRPr>
                    </a:p>
                  </a:txBody>
                  <a:tcPr anchor="ctr"/>
                </a:tc>
                <a:tc>
                  <a:txBody>
                    <a:bodyPr/>
                    <a:lstStyle/>
                    <a:p>
                      <a:pPr marL="457200" indent="-457200" algn="l">
                        <a:buAutoNum type="alphaLcParenR"/>
                      </a:pPr>
                      <a:r>
                        <a:rPr lang="en-GB" sz="2000" b="0" dirty="0">
                          <a:solidFill>
                            <a:schemeClr val="tx1"/>
                          </a:solidFill>
                        </a:rPr>
                        <a:t>They</a:t>
                      </a:r>
                      <a:r>
                        <a:rPr lang="en-GB" sz="2000" b="0" baseline="0" dirty="0">
                          <a:solidFill>
                            <a:schemeClr val="tx1"/>
                          </a:solidFill>
                        </a:rPr>
                        <a:t> scare Lucía and Daniel.</a:t>
                      </a:r>
                    </a:p>
                    <a:p>
                      <a:pPr marL="457200" indent="-457200" algn="l">
                        <a:buAutoNum type="alphaLcParenR"/>
                      </a:pPr>
                      <a:r>
                        <a:rPr lang="en-GB" sz="2000" b="0" dirty="0">
                          <a:solidFill>
                            <a:schemeClr val="tx1"/>
                          </a:solidFill>
                        </a:rPr>
                        <a:t>Daniel and Lucía scare them.</a:t>
                      </a:r>
                      <a:endParaRPr lang="es-GB" sz="2000" b="0" dirty="0">
                        <a:solidFill>
                          <a:schemeClr val="tx1"/>
                        </a:solidFill>
                      </a:endParaRPr>
                    </a:p>
                  </a:txBody>
                  <a:tcPr anchor="ctr"/>
                </a:tc>
                <a:extLst>
                  <a:ext uri="{0D108BD9-81ED-4DB2-BD59-A6C34878D82A}">
                    <a16:rowId xmlns:a16="http://schemas.microsoft.com/office/drawing/2014/main" val="1291749181"/>
                  </a:ext>
                </a:extLst>
              </a:tr>
              <a:tr h="13202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chemeClr val="tx1"/>
                          </a:solidFill>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Lucía</a:t>
                      </a:r>
                      <a:r>
                        <a:rPr lang="en-GB" sz="2000" baseline="0" dirty="0">
                          <a:solidFill>
                            <a:schemeClr val="tx1"/>
                          </a:solidFill>
                        </a:rPr>
                        <a:t> y Daniel les </a:t>
                      </a:r>
                      <a:r>
                        <a:rPr lang="en-GB" sz="2000" baseline="0" dirty="0" err="1">
                          <a:solidFill>
                            <a:schemeClr val="tx1"/>
                          </a:solidFill>
                        </a:rPr>
                        <a:t>cuentan</a:t>
                      </a:r>
                      <a:r>
                        <a:rPr lang="en-GB" sz="2000" baseline="0" dirty="0">
                          <a:solidFill>
                            <a:schemeClr val="tx1"/>
                          </a:solidFill>
                        </a:rPr>
                        <a:t> </a:t>
                      </a:r>
                      <a:r>
                        <a:rPr lang="en-GB" sz="2000" baseline="0" dirty="0" err="1">
                          <a:solidFill>
                            <a:schemeClr val="tx1"/>
                          </a:solidFill>
                        </a:rPr>
                        <a:t>historias</a:t>
                      </a:r>
                      <a:r>
                        <a:rPr lang="en-GB" sz="2000" baseline="0" dirty="0">
                          <a:solidFill>
                            <a:schemeClr val="tx1"/>
                          </a:solidFill>
                        </a:rPr>
                        <a:t> </a:t>
                      </a:r>
                      <a:r>
                        <a:rPr lang="en-GB" sz="2000" baseline="0" dirty="0" err="1">
                          <a:solidFill>
                            <a:schemeClr val="tx1"/>
                          </a:solidFill>
                        </a:rPr>
                        <a:t>sobre</a:t>
                      </a:r>
                      <a:r>
                        <a:rPr lang="en-GB" sz="2000" baseline="0" dirty="0">
                          <a:solidFill>
                            <a:schemeClr val="tx1"/>
                          </a:solidFill>
                        </a:rPr>
                        <a:t> la Tomatina (la </a:t>
                      </a:r>
                      <a:r>
                        <a:rPr lang="en-GB" sz="2000" baseline="0" dirty="0" err="1">
                          <a:solidFill>
                            <a:schemeClr val="tx1"/>
                          </a:solidFill>
                        </a:rPr>
                        <a:t>guerra</a:t>
                      </a:r>
                      <a:r>
                        <a:rPr lang="en-GB" sz="2000" baseline="0" dirty="0">
                          <a:solidFill>
                            <a:schemeClr val="tx1"/>
                          </a:solidFill>
                        </a:rPr>
                        <a:t> de </a:t>
                      </a:r>
                      <a:r>
                        <a:rPr lang="en-GB" sz="2000" baseline="0" dirty="0" err="1">
                          <a:solidFill>
                            <a:schemeClr val="tx1"/>
                          </a:solidFill>
                        </a:rPr>
                        <a:t>tomates</a:t>
                      </a:r>
                      <a:r>
                        <a:rPr lang="en-GB" sz="2000" baseline="0" dirty="0">
                          <a:solidFill>
                            <a:schemeClr val="tx1"/>
                          </a:solidFill>
                        </a:rPr>
                        <a:t>).</a:t>
                      </a:r>
                      <a:endParaRPr lang="es-GB" sz="2000" dirty="0">
                        <a:solidFill>
                          <a:schemeClr val="tx1"/>
                        </a:solidFill>
                      </a:endParaRPr>
                    </a:p>
                  </a:txBody>
                  <a:tcPr anchor="ctr"/>
                </a:tc>
                <a:tc>
                  <a:txBody>
                    <a:bodyPr/>
                    <a:lstStyle/>
                    <a:p>
                      <a:pPr marL="457200" indent="-457200" algn="l">
                        <a:buAutoNum type="alphaLcParenR"/>
                      </a:pPr>
                      <a:r>
                        <a:rPr lang="en-GB" sz="2000" dirty="0">
                          <a:solidFill>
                            <a:schemeClr val="tx1"/>
                          </a:solidFill>
                        </a:rPr>
                        <a:t>Lucía</a:t>
                      </a:r>
                      <a:r>
                        <a:rPr lang="en-GB" sz="2000" baseline="0" dirty="0">
                          <a:solidFill>
                            <a:schemeClr val="tx1"/>
                          </a:solidFill>
                        </a:rPr>
                        <a:t> and </a:t>
                      </a:r>
                      <a:r>
                        <a:rPr lang="en-GB" sz="2000" baseline="0">
                          <a:solidFill>
                            <a:schemeClr val="tx1"/>
                          </a:solidFill>
                        </a:rPr>
                        <a:t>Daniel tell them stories about La Tomatina.</a:t>
                      </a:r>
                      <a:endParaRPr lang="en-GB" sz="2000" baseline="0" dirty="0">
                        <a:solidFill>
                          <a:schemeClr val="tx1"/>
                        </a:solidFill>
                      </a:endParaRPr>
                    </a:p>
                    <a:p>
                      <a:pPr marL="457200" indent="-457200" algn="l">
                        <a:buAutoNum type="alphaLcParenR"/>
                      </a:pPr>
                      <a:r>
                        <a:rPr lang="en-GB" sz="2000" baseline="0">
                          <a:solidFill>
                            <a:schemeClr val="tx1"/>
                          </a:solidFill>
                        </a:rPr>
                        <a:t>They tell </a:t>
                      </a:r>
                      <a:r>
                        <a:rPr lang="en-GB" sz="2000" dirty="0">
                          <a:solidFill>
                            <a:schemeClr val="tx1"/>
                          </a:solidFill>
                        </a:rPr>
                        <a:t>Lucía</a:t>
                      </a:r>
                      <a:r>
                        <a:rPr lang="en-GB" sz="2000" baseline="0" dirty="0">
                          <a:solidFill>
                            <a:schemeClr val="tx1"/>
                          </a:solidFill>
                        </a:rPr>
                        <a:t> and </a:t>
                      </a:r>
                      <a:r>
                        <a:rPr lang="en-GB" sz="2000" baseline="0">
                          <a:solidFill>
                            <a:schemeClr val="tx1"/>
                          </a:solidFill>
                        </a:rPr>
                        <a:t>Daniel stories about La Tomatina.</a:t>
                      </a:r>
                      <a:endParaRPr lang="es-GB" sz="2000" dirty="0">
                        <a:solidFill>
                          <a:schemeClr val="tx1"/>
                        </a:solidFill>
                      </a:endParaRPr>
                    </a:p>
                  </a:txBody>
                  <a:tcPr anchor="ctr"/>
                </a:tc>
                <a:extLst>
                  <a:ext uri="{0D108BD9-81ED-4DB2-BD59-A6C34878D82A}">
                    <a16:rowId xmlns:a16="http://schemas.microsoft.com/office/drawing/2014/main" val="1031186801"/>
                  </a:ext>
                </a:extLst>
              </a:tr>
              <a:tr h="7655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chemeClr val="tx1"/>
                          </a:solidFill>
                        </a:rPr>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Lucía</a:t>
                      </a:r>
                      <a:r>
                        <a:rPr lang="en-GB" sz="2000" baseline="0" dirty="0">
                          <a:solidFill>
                            <a:schemeClr val="tx1"/>
                          </a:solidFill>
                        </a:rPr>
                        <a:t> y Daniel les dan </a:t>
                      </a:r>
                      <a:r>
                        <a:rPr lang="en-GB" sz="2000" baseline="0" dirty="0" err="1">
                          <a:solidFill>
                            <a:schemeClr val="tx1"/>
                          </a:solidFill>
                        </a:rPr>
                        <a:t>vergüenza</a:t>
                      </a:r>
                      <a:r>
                        <a:rPr lang="en-GB" sz="2000" baseline="0" dirty="0">
                          <a:solidFill>
                            <a:schemeClr val="tx1"/>
                          </a:solidFill>
                        </a:rPr>
                        <a:t>.</a:t>
                      </a:r>
                      <a:endParaRPr lang="es-GB" sz="2000" dirty="0">
                        <a:solidFill>
                          <a:schemeClr val="tx1"/>
                        </a:solidFill>
                      </a:endParaRPr>
                    </a:p>
                  </a:txBody>
                  <a:tcPr anchor="ctr"/>
                </a:tc>
                <a:tc>
                  <a:txBody>
                    <a:bodyPr/>
                    <a:lstStyle/>
                    <a:p>
                      <a:pPr marL="457200" indent="-457200" algn="l">
                        <a:buAutoNum type="alphaLcParenR"/>
                      </a:pPr>
                      <a:r>
                        <a:rPr lang="en-GB" sz="2000" dirty="0">
                          <a:solidFill>
                            <a:schemeClr val="tx1"/>
                          </a:solidFill>
                        </a:rPr>
                        <a:t>They embarrass Lucía and Daniel.</a:t>
                      </a:r>
                    </a:p>
                    <a:p>
                      <a:pPr marL="457200" indent="-457200" algn="l">
                        <a:buAutoNum type="alphaLcParenR"/>
                      </a:pPr>
                      <a:r>
                        <a:rPr lang="en-GB" sz="2000" dirty="0">
                          <a:solidFill>
                            <a:schemeClr val="tx1"/>
                          </a:solidFill>
                        </a:rPr>
                        <a:t>Lucía and Daniel </a:t>
                      </a:r>
                      <a:r>
                        <a:rPr lang="en-GB" sz="2000">
                          <a:solidFill>
                            <a:schemeClr val="tx1"/>
                          </a:solidFill>
                        </a:rPr>
                        <a:t>embarrass them.</a:t>
                      </a:r>
                      <a:endParaRPr lang="es-GB" sz="2000" dirty="0">
                        <a:solidFill>
                          <a:schemeClr val="tx1"/>
                        </a:solidFill>
                      </a:endParaRPr>
                    </a:p>
                  </a:txBody>
                  <a:tcPr anchor="ctr"/>
                </a:tc>
                <a:extLst>
                  <a:ext uri="{0D108BD9-81ED-4DB2-BD59-A6C34878D82A}">
                    <a16:rowId xmlns:a16="http://schemas.microsoft.com/office/drawing/2014/main" val="355860901"/>
                  </a:ext>
                </a:extLst>
              </a:tr>
              <a:tr h="12118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chemeClr val="tx1"/>
                          </a:solidFill>
                        </a:rPr>
                        <a:t>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A Lucía</a:t>
                      </a:r>
                      <a:r>
                        <a:rPr lang="en-GB" sz="2000" baseline="0" dirty="0">
                          <a:solidFill>
                            <a:schemeClr val="tx1"/>
                          </a:solidFill>
                        </a:rPr>
                        <a:t> y Daniel les </a:t>
                      </a:r>
                      <a:r>
                        <a:rPr lang="en-GB" sz="2000" baseline="0" dirty="0" err="1">
                          <a:solidFill>
                            <a:schemeClr val="tx1"/>
                          </a:solidFill>
                        </a:rPr>
                        <a:t>preparan</a:t>
                      </a:r>
                      <a:r>
                        <a:rPr lang="en-GB" sz="2000" baseline="0" dirty="0">
                          <a:solidFill>
                            <a:schemeClr val="tx1"/>
                          </a:solidFill>
                        </a:rPr>
                        <a:t> </a:t>
                      </a:r>
                      <a:r>
                        <a:rPr lang="en-GB" sz="2000" baseline="0" dirty="0" err="1">
                          <a:solidFill>
                            <a:schemeClr val="tx1"/>
                          </a:solidFill>
                        </a:rPr>
                        <a:t>dulces</a:t>
                      </a:r>
                      <a:r>
                        <a:rPr lang="en-GB" sz="2000" baseline="0" dirty="0">
                          <a:solidFill>
                            <a:schemeClr val="tx1"/>
                          </a:solidFill>
                        </a:rPr>
                        <a:t> </a:t>
                      </a:r>
                      <a:r>
                        <a:rPr lang="en-GB" sz="2000" baseline="0" dirty="0" err="1">
                          <a:solidFill>
                            <a:schemeClr val="tx1"/>
                          </a:solidFill>
                        </a:rPr>
                        <a:t>tradicionales</a:t>
                      </a:r>
                      <a:r>
                        <a:rPr lang="en-GB" sz="2000" baseline="0" dirty="0">
                          <a:solidFill>
                            <a:schemeClr val="tx1"/>
                          </a:solidFill>
                        </a:rPr>
                        <a:t>.</a:t>
                      </a:r>
                      <a:endParaRPr lang="es-GB" sz="2000" dirty="0">
                        <a:solidFill>
                          <a:schemeClr val="tx1"/>
                        </a:solidFill>
                      </a:endParaRPr>
                    </a:p>
                  </a:txBody>
                  <a:tcPr anchor="ctr"/>
                </a:tc>
                <a:tc>
                  <a:txBody>
                    <a:bodyPr/>
                    <a:lstStyle/>
                    <a:p>
                      <a:pPr marL="457200" indent="-457200" algn="l">
                        <a:buAutoNum type="alphaLcParenR"/>
                      </a:pPr>
                      <a:r>
                        <a:rPr lang="en-GB" sz="2000" dirty="0">
                          <a:solidFill>
                            <a:schemeClr val="tx1"/>
                          </a:solidFill>
                        </a:rPr>
                        <a:t>They make Lucía and </a:t>
                      </a:r>
                      <a:r>
                        <a:rPr lang="en-GB" sz="2000">
                          <a:solidFill>
                            <a:schemeClr val="tx1"/>
                          </a:solidFill>
                        </a:rPr>
                        <a:t>Daniel traditional (sweet) pastries.</a:t>
                      </a:r>
                      <a:endParaRPr lang="en-GB" sz="2000" dirty="0">
                        <a:solidFill>
                          <a:schemeClr val="tx1"/>
                        </a:solidFill>
                      </a:endParaRPr>
                    </a:p>
                    <a:p>
                      <a:pPr marL="457200" indent="-457200" algn="l">
                        <a:buAutoNum type="alphaLcParenR"/>
                      </a:pPr>
                      <a:r>
                        <a:rPr lang="en-GB" sz="2000" dirty="0">
                          <a:solidFill>
                            <a:schemeClr val="tx1"/>
                          </a:solidFill>
                        </a:rPr>
                        <a:t>Lucía and Daniel make </a:t>
                      </a:r>
                      <a:r>
                        <a:rPr lang="en-GB" sz="2000">
                          <a:solidFill>
                            <a:schemeClr val="tx1"/>
                          </a:solidFill>
                        </a:rPr>
                        <a:t>them traditional (sweet)</a:t>
                      </a:r>
                      <a:r>
                        <a:rPr lang="en-GB" sz="2000" baseline="0">
                          <a:solidFill>
                            <a:schemeClr val="tx1"/>
                          </a:solidFill>
                        </a:rPr>
                        <a:t> </a:t>
                      </a:r>
                      <a:r>
                        <a:rPr lang="en-GB" sz="2000">
                          <a:solidFill>
                            <a:schemeClr val="tx1"/>
                          </a:solidFill>
                        </a:rPr>
                        <a:t>pastries.</a:t>
                      </a:r>
                      <a:endParaRPr lang="es-GB" sz="2000" dirty="0">
                        <a:solidFill>
                          <a:schemeClr val="tx1"/>
                        </a:solidFill>
                      </a:endParaRPr>
                    </a:p>
                  </a:txBody>
                  <a:tcPr anchor="ctr"/>
                </a:tc>
                <a:extLst>
                  <a:ext uri="{0D108BD9-81ED-4DB2-BD59-A6C34878D82A}">
                    <a16:rowId xmlns:a16="http://schemas.microsoft.com/office/drawing/2014/main" val="3145942733"/>
                  </a:ext>
                </a:extLst>
              </a:tr>
              <a:tr h="7655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chemeClr val="tx1"/>
                          </a:solidFill>
                        </a:rPr>
                        <a:t>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Lucía</a:t>
                      </a:r>
                      <a:r>
                        <a:rPr lang="en-GB" sz="2000" baseline="0" dirty="0">
                          <a:solidFill>
                            <a:schemeClr val="tx1"/>
                          </a:solidFill>
                        </a:rPr>
                        <a:t> y Daniel les </a:t>
                      </a:r>
                      <a:r>
                        <a:rPr lang="en-GB" sz="2000" baseline="0" dirty="0" err="1">
                          <a:solidFill>
                            <a:schemeClr val="tx1"/>
                          </a:solidFill>
                        </a:rPr>
                        <a:t>ofrecen</a:t>
                      </a:r>
                      <a:r>
                        <a:rPr lang="en-GB" sz="2000" baseline="0" dirty="0">
                          <a:solidFill>
                            <a:schemeClr val="tx1"/>
                          </a:solidFill>
                        </a:rPr>
                        <a:t> </a:t>
                      </a:r>
                      <a:r>
                        <a:rPr lang="en-GB" sz="2000" baseline="0" dirty="0" err="1">
                          <a:solidFill>
                            <a:schemeClr val="tx1"/>
                          </a:solidFill>
                        </a:rPr>
                        <a:t>apoyo</a:t>
                      </a:r>
                      <a:r>
                        <a:rPr lang="en-GB" sz="2000" baseline="0" dirty="0">
                          <a:solidFill>
                            <a:schemeClr val="tx1"/>
                          </a:solidFill>
                        </a:rPr>
                        <a:t>.</a:t>
                      </a:r>
                      <a:endParaRPr lang="es-GB" sz="2000" dirty="0">
                        <a:solidFill>
                          <a:schemeClr val="tx1"/>
                        </a:solidFill>
                      </a:endParaRPr>
                    </a:p>
                  </a:txBody>
                  <a:tcPr anchor="ctr"/>
                </a:tc>
                <a:tc>
                  <a:txBody>
                    <a:bodyPr/>
                    <a:lstStyle/>
                    <a:p>
                      <a:pPr algn="l"/>
                      <a:r>
                        <a:rPr lang="en-GB" sz="2000" dirty="0">
                          <a:solidFill>
                            <a:schemeClr val="tx1"/>
                          </a:solidFill>
                        </a:rPr>
                        <a:t>a) They offer Lucía</a:t>
                      </a:r>
                      <a:r>
                        <a:rPr lang="en-GB" sz="2000" baseline="0" dirty="0">
                          <a:solidFill>
                            <a:schemeClr val="tx1"/>
                          </a:solidFill>
                        </a:rPr>
                        <a:t> and Daniel support.</a:t>
                      </a:r>
                    </a:p>
                    <a:p>
                      <a:pPr algn="l"/>
                      <a:r>
                        <a:rPr lang="en-GB" sz="2000" baseline="0" dirty="0">
                          <a:solidFill>
                            <a:schemeClr val="tx1"/>
                          </a:solidFill>
                        </a:rPr>
                        <a:t>b) </a:t>
                      </a:r>
                      <a:r>
                        <a:rPr lang="en-GB" sz="2000" dirty="0">
                          <a:solidFill>
                            <a:schemeClr val="tx1"/>
                          </a:solidFill>
                        </a:rPr>
                        <a:t>Lucía</a:t>
                      </a:r>
                      <a:r>
                        <a:rPr lang="en-GB" sz="2000" baseline="0" dirty="0">
                          <a:solidFill>
                            <a:schemeClr val="tx1"/>
                          </a:solidFill>
                        </a:rPr>
                        <a:t> and Daniel offer them support.</a:t>
                      </a:r>
                      <a:endParaRPr lang="es-GB" sz="2000" dirty="0">
                        <a:solidFill>
                          <a:schemeClr val="tx1"/>
                        </a:solidFill>
                      </a:endParaRPr>
                    </a:p>
                  </a:txBody>
                  <a:tcPr anchor="ctr"/>
                </a:tc>
                <a:extLst>
                  <a:ext uri="{0D108BD9-81ED-4DB2-BD59-A6C34878D82A}">
                    <a16:rowId xmlns:a16="http://schemas.microsoft.com/office/drawing/2014/main" val="4291527649"/>
                  </a:ext>
                </a:extLst>
              </a:tr>
            </a:tbl>
          </a:graphicData>
        </a:graphic>
      </p:graphicFrame>
      <p:pic>
        <p:nvPicPr>
          <p:cNvPr id="14" name="Imagen 13">
            <a:extLst>
              <a:ext uri="{FF2B5EF4-FFF2-40B4-BE49-F238E27FC236}">
                <a16:creationId xmlns:a16="http://schemas.microsoft.com/office/drawing/2014/main" id="{DB59A568-A6AE-014B-8DD4-B531BAB73D63}"/>
              </a:ext>
            </a:extLst>
          </p:cNvPr>
          <p:cNvPicPr>
            <a:picLocks noChangeAspect="1"/>
          </p:cNvPicPr>
          <p:nvPr/>
        </p:nvPicPr>
        <p:blipFill>
          <a:blip r:embed="rId3"/>
          <a:stretch>
            <a:fillRect/>
          </a:stretch>
        </p:blipFill>
        <p:spPr>
          <a:xfrm>
            <a:off x="5085353" y="-108625"/>
            <a:ext cx="2532582" cy="1333985"/>
          </a:xfrm>
          <a:prstGeom prst="rect">
            <a:avLst/>
          </a:prstGeom>
        </p:spPr>
      </p:pic>
      <p:sp>
        <p:nvSpPr>
          <p:cNvPr id="4" name="Rounded Rectangle 11">
            <a:extLst>
              <a:ext uri="{FF2B5EF4-FFF2-40B4-BE49-F238E27FC236}">
                <a16:creationId xmlns:a16="http://schemas.microsoft.com/office/drawing/2014/main" id="{C77DE3E9-7345-3040-8775-058A077DDAA8}"/>
              </a:ext>
            </a:extLst>
          </p:cNvPr>
          <p:cNvSpPr/>
          <p:nvPr/>
        </p:nvSpPr>
        <p:spPr>
          <a:xfrm>
            <a:off x="10609729" y="258166"/>
            <a:ext cx="1318415" cy="400919"/>
          </a:xfrm>
          <a:prstGeom prst="roundRect">
            <a:avLst/>
          </a:prstGeom>
          <a:solidFill>
            <a:schemeClr val="accent1"/>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leer</a:t>
            </a:r>
          </a:p>
        </p:txBody>
      </p:sp>
      <p:sp>
        <p:nvSpPr>
          <p:cNvPr id="18" name="CuadroTexto 17">
            <a:extLst>
              <a:ext uri="{FF2B5EF4-FFF2-40B4-BE49-F238E27FC236}">
                <a16:creationId xmlns:a16="http://schemas.microsoft.com/office/drawing/2014/main" id="{BA999F79-28EF-F840-8973-E09747355187}"/>
              </a:ext>
            </a:extLst>
          </p:cNvPr>
          <p:cNvSpPr txBox="1"/>
          <p:nvPr/>
        </p:nvSpPr>
        <p:spPr>
          <a:xfrm>
            <a:off x="285978" y="872139"/>
            <a:ext cx="4466287"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effectLst/>
                <a:uLnTx/>
                <a:uFillTx/>
                <a:latin typeface="Century Gothic" panose="020F0302020204030204"/>
                <a:ea typeface="+mn-ea"/>
                <a:cs typeface="Arial"/>
                <a:sym typeface="Arial"/>
              </a:rPr>
              <a:t>Lee las frases y marca</a:t>
            </a:r>
            <a:r>
              <a:rPr kumimoji="0" lang="es-ES" sz="2200" b="1" i="0" u="none" strike="noStrike" kern="1200" cap="none" spc="0" normalizeH="0" noProof="0" dirty="0">
                <a:ln>
                  <a:noFill/>
                </a:ln>
                <a:effectLst/>
                <a:uLnTx/>
                <a:uFillTx/>
                <a:latin typeface="Century Gothic" panose="020F0302020204030204"/>
                <a:ea typeface="+mn-ea"/>
                <a:cs typeface="Arial"/>
                <a:sym typeface="Arial"/>
              </a:rPr>
              <a:t> ‘a’ o ‘b’</a:t>
            </a:r>
            <a:r>
              <a:rPr kumimoji="0" lang="es-ES" sz="2200" b="1" i="0" u="none" strike="noStrike" kern="1200" cap="none" spc="0" normalizeH="0" baseline="0" noProof="0" dirty="0">
                <a:ln>
                  <a:noFill/>
                </a:ln>
                <a:effectLst/>
                <a:uLnTx/>
                <a:uFillTx/>
                <a:latin typeface="Century Gothic" panose="020F0302020204030204"/>
                <a:ea typeface="+mn-ea"/>
                <a:cs typeface="Arial"/>
                <a:sym typeface="Arial"/>
              </a:rPr>
              <a:t>.</a:t>
            </a:r>
            <a:endParaRPr kumimoji="0" lang="es-GB" sz="2200" b="1" i="0" u="none" strike="noStrike" kern="1200" cap="none" spc="0" normalizeH="0" baseline="0" noProof="0" dirty="0">
              <a:ln>
                <a:noFill/>
              </a:ln>
              <a:effectLst/>
              <a:uLnTx/>
              <a:uFillTx/>
              <a:latin typeface="Century Gothic" panose="020F0302020204030204"/>
              <a:ea typeface="+mn-ea"/>
              <a:cs typeface="Arial"/>
              <a:sym typeface="Arial"/>
            </a:endParaRPr>
          </a:p>
        </p:txBody>
      </p:sp>
      <p:sp>
        <p:nvSpPr>
          <p:cNvPr id="17" name="Anillo 9">
            <a:extLst>
              <a:ext uri="{FF2B5EF4-FFF2-40B4-BE49-F238E27FC236}">
                <a16:creationId xmlns:a16="http://schemas.microsoft.com/office/drawing/2014/main" id="{4102935C-AAA4-8546-99B2-C57EDA815409}"/>
              </a:ext>
            </a:extLst>
          </p:cNvPr>
          <p:cNvSpPr/>
          <p:nvPr/>
        </p:nvSpPr>
        <p:spPr>
          <a:xfrm>
            <a:off x="6138372" y="1352247"/>
            <a:ext cx="455501" cy="430306"/>
          </a:xfrm>
          <a:prstGeom prst="donut">
            <a:avLst>
              <a:gd name="adj" fmla="val 10842"/>
            </a:avLst>
          </a:prstGeom>
          <a:solidFill>
            <a:srgbClr val="F66400"/>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11" name="Anillo 9">
            <a:extLst>
              <a:ext uri="{FF2B5EF4-FFF2-40B4-BE49-F238E27FC236}">
                <a16:creationId xmlns:a16="http://schemas.microsoft.com/office/drawing/2014/main" id="{609EA00F-113B-4102-9BA4-BE808D35E4B7}"/>
              </a:ext>
            </a:extLst>
          </p:cNvPr>
          <p:cNvSpPr/>
          <p:nvPr/>
        </p:nvSpPr>
        <p:spPr>
          <a:xfrm>
            <a:off x="6153672" y="2110026"/>
            <a:ext cx="455501" cy="430306"/>
          </a:xfrm>
          <a:prstGeom prst="donut">
            <a:avLst>
              <a:gd name="adj" fmla="val 10842"/>
            </a:avLst>
          </a:prstGeom>
          <a:solidFill>
            <a:srgbClr val="F66400"/>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13" name="Anillo 9">
            <a:extLst>
              <a:ext uri="{FF2B5EF4-FFF2-40B4-BE49-F238E27FC236}">
                <a16:creationId xmlns:a16="http://schemas.microsoft.com/office/drawing/2014/main" id="{7EE14D92-295E-403A-B416-05B5E6BCA3A1}"/>
              </a:ext>
            </a:extLst>
          </p:cNvPr>
          <p:cNvSpPr/>
          <p:nvPr/>
        </p:nvSpPr>
        <p:spPr>
          <a:xfrm>
            <a:off x="6138371" y="3753826"/>
            <a:ext cx="455501" cy="430306"/>
          </a:xfrm>
          <a:prstGeom prst="donut">
            <a:avLst>
              <a:gd name="adj" fmla="val 10842"/>
            </a:avLst>
          </a:prstGeom>
          <a:solidFill>
            <a:srgbClr val="F66400"/>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0" name="Anillo 9">
            <a:extLst>
              <a:ext uri="{FF2B5EF4-FFF2-40B4-BE49-F238E27FC236}">
                <a16:creationId xmlns:a16="http://schemas.microsoft.com/office/drawing/2014/main" id="{C0474098-E51B-4BD5-A0CF-47B61EA881DD}"/>
              </a:ext>
            </a:extLst>
          </p:cNvPr>
          <p:cNvSpPr/>
          <p:nvPr/>
        </p:nvSpPr>
        <p:spPr>
          <a:xfrm>
            <a:off x="6161738" y="4167647"/>
            <a:ext cx="455501" cy="430306"/>
          </a:xfrm>
          <a:prstGeom prst="donut">
            <a:avLst>
              <a:gd name="adj" fmla="val 10842"/>
            </a:avLst>
          </a:prstGeom>
          <a:solidFill>
            <a:srgbClr val="F66400"/>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1" name="Anillo 9">
            <a:extLst>
              <a:ext uri="{FF2B5EF4-FFF2-40B4-BE49-F238E27FC236}">
                <a16:creationId xmlns:a16="http://schemas.microsoft.com/office/drawing/2014/main" id="{B9DC706B-B147-44ED-8134-9E2C89D65B66}"/>
              </a:ext>
            </a:extLst>
          </p:cNvPr>
          <p:cNvSpPr/>
          <p:nvPr/>
        </p:nvSpPr>
        <p:spPr>
          <a:xfrm>
            <a:off x="6154844" y="5827932"/>
            <a:ext cx="422559" cy="379093"/>
          </a:xfrm>
          <a:prstGeom prst="donut">
            <a:avLst>
              <a:gd name="adj" fmla="val 10842"/>
            </a:avLst>
          </a:prstGeom>
          <a:solidFill>
            <a:srgbClr val="F66400"/>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pic>
        <p:nvPicPr>
          <p:cNvPr id="5" name="Picture 4">
            <a:extLst>
              <a:ext uri="{FF2B5EF4-FFF2-40B4-BE49-F238E27FC236}">
                <a16:creationId xmlns:a16="http://schemas.microsoft.com/office/drawing/2014/main" id="{268872BD-5B1A-4B93-823D-60C93C7D6479}"/>
              </a:ext>
            </a:extLst>
          </p:cNvPr>
          <p:cNvPicPr>
            <a:picLocks noChangeAspect="1"/>
          </p:cNvPicPr>
          <p:nvPr/>
        </p:nvPicPr>
        <p:blipFill>
          <a:blip r:embed="rId4"/>
          <a:stretch>
            <a:fillRect/>
          </a:stretch>
        </p:blipFill>
        <p:spPr>
          <a:xfrm>
            <a:off x="4160396" y="-45536"/>
            <a:ext cx="2417007" cy="1359567"/>
          </a:xfrm>
          <a:prstGeom prst="rect">
            <a:avLst/>
          </a:prstGeom>
        </p:spPr>
      </p:pic>
      <p:sp>
        <p:nvSpPr>
          <p:cNvPr id="15" name="Rounded Rectangular Callout 14"/>
          <p:cNvSpPr/>
          <p:nvPr/>
        </p:nvSpPr>
        <p:spPr>
          <a:xfrm>
            <a:off x="4752265" y="100537"/>
            <a:ext cx="5685871" cy="1124823"/>
          </a:xfrm>
          <a:prstGeom prst="wedgeRoundRectCallout">
            <a:avLst>
              <a:gd name="adj1" fmla="val -52859"/>
              <a:gd name="adj2" fmla="val -9213"/>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You will read ‘</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Lucía</a:t>
            </a:r>
            <a:r>
              <a:rPr kumimoji="0" lang="en-GB" sz="2000" b="1" i="0" u="none" strike="noStrike" kern="1200" cap="none" spc="0" normalizeH="0" noProof="0" dirty="0">
                <a:ln>
                  <a:noFill/>
                </a:ln>
                <a:solidFill>
                  <a:schemeClr val="tx1"/>
                </a:solidFill>
                <a:effectLst/>
                <a:uLnTx/>
                <a:uFillTx/>
                <a:latin typeface="Century Gothic" panose="020F0302020204030204"/>
                <a:ea typeface="+mn-ea"/>
                <a:cs typeface="+mn-cs"/>
              </a:rPr>
              <a:t> y Daniel</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if </a:t>
            </a:r>
            <a:r>
              <a:rPr lang="en-GB" sz="2000" kern="1200" dirty="0">
                <a:solidFill>
                  <a:schemeClr val="tx1"/>
                </a:solidFill>
                <a:latin typeface="Century Gothic" panose="020F0302020204030204"/>
              </a:rPr>
              <a:t>they</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lang="en-GB" sz="2000" kern="1200" dirty="0">
                <a:solidFill>
                  <a:schemeClr val="tx1"/>
                </a:solidFill>
                <a:latin typeface="Century Gothic" panose="020F0302020204030204"/>
              </a:rPr>
              <a:t>are</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the ‘doers’</a:t>
            </a:r>
            <a:r>
              <a:rPr kumimoji="0" lang="en-GB" sz="2000" b="0" i="0" u="none" strike="noStrike" kern="1200" cap="none" spc="0" normalizeH="0" noProof="0" dirty="0">
                <a:ln>
                  <a:noFill/>
                </a:ln>
                <a:solidFill>
                  <a:schemeClr val="tx1"/>
                </a:solidFill>
                <a:effectLst/>
                <a:uLnTx/>
                <a:uFillTx/>
                <a:latin typeface="Century Gothic" panose="020F0302020204030204"/>
                <a:ea typeface="+mn-ea"/>
                <a:cs typeface="+mn-cs"/>
              </a:rPr>
              <a:t> and </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A Lucía</a:t>
            </a:r>
            <a:r>
              <a:rPr kumimoji="0" lang="en-GB" sz="2000" b="1" i="0" u="none" strike="noStrike" kern="1200" cap="none" spc="0" normalizeH="0" noProof="0" dirty="0">
                <a:ln>
                  <a:noFill/>
                </a:ln>
                <a:solidFill>
                  <a:schemeClr val="tx1"/>
                </a:solidFill>
                <a:effectLst/>
                <a:uLnTx/>
                <a:uFillTx/>
                <a:latin typeface="Century Gothic" panose="020F0302020204030204"/>
                <a:ea typeface="+mn-ea"/>
                <a:cs typeface="+mn-cs"/>
              </a:rPr>
              <a:t> y Daniel</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if </a:t>
            </a:r>
            <a:r>
              <a:rPr lang="en-GB" sz="2000" kern="1200" dirty="0">
                <a:solidFill>
                  <a:schemeClr val="tx1"/>
                </a:solidFill>
                <a:latin typeface="Century Gothic" panose="020F0302020204030204"/>
              </a:rPr>
              <a:t>they</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are the ‘receivers’. </a:t>
            </a:r>
          </a:p>
        </p:txBody>
      </p:sp>
      <p:sp>
        <p:nvSpPr>
          <p:cNvPr id="7" name="Title 6">
            <a:extLst>
              <a:ext uri="{FF2B5EF4-FFF2-40B4-BE49-F238E27FC236}">
                <a16:creationId xmlns:a16="http://schemas.microsoft.com/office/drawing/2014/main" id="{26AA10A0-1A1D-4D66-9483-B6BBB3AAFC12}"/>
              </a:ext>
            </a:extLst>
          </p:cNvPr>
          <p:cNvSpPr>
            <a:spLocks noGrp="1"/>
          </p:cNvSpPr>
          <p:nvPr>
            <p:ph type="title"/>
          </p:nvPr>
        </p:nvSpPr>
        <p:spPr/>
        <p:txBody>
          <a:bodyPr/>
          <a:lstStyle/>
          <a:p>
            <a:r>
              <a:rPr lang="en-GB" sz="3200" b="1" dirty="0">
                <a:solidFill>
                  <a:schemeClr val="bg2"/>
                </a:solidFill>
              </a:rPr>
              <a:t>La </a:t>
            </a:r>
            <a:r>
              <a:rPr lang="en-GB" sz="3200" b="1" dirty="0" err="1">
                <a:solidFill>
                  <a:schemeClr val="bg2"/>
                </a:solidFill>
              </a:rPr>
              <a:t>vida</a:t>
            </a:r>
            <a:r>
              <a:rPr lang="en-GB" sz="3200" b="1" dirty="0">
                <a:solidFill>
                  <a:schemeClr val="bg2"/>
                </a:solidFill>
              </a:rPr>
              <a:t> </a:t>
            </a:r>
            <a:r>
              <a:rPr lang="en-GB" sz="3200" b="1" dirty="0" err="1">
                <a:solidFill>
                  <a:schemeClr val="bg2"/>
                </a:solidFill>
              </a:rPr>
              <a:t>en</a:t>
            </a:r>
            <a:r>
              <a:rPr lang="en-GB" sz="3200" b="1" dirty="0">
                <a:solidFill>
                  <a:schemeClr val="bg2"/>
                </a:solidFill>
              </a:rPr>
              <a:t> </a:t>
            </a:r>
            <a:r>
              <a:rPr lang="en-GB" sz="3200" b="1" dirty="0" err="1">
                <a:solidFill>
                  <a:schemeClr val="bg2"/>
                </a:solidFill>
              </a:rPr>
              <a:t>familia</a:t>
            </a:r>
            <a:endParaRPr lang="en-GB" dirty="0">
              <a:solidFill>
                <a:schemeClr val="bg2"/>
              </a:solidFill>
            </a:endParaRPr>
          </a:p>
        </p:txBody>
      </p:sp>
    </p:spTree>
    <p:extLst>
      <p:ext uri="{BB962C8B-B14F-4D97-AF65-F5344CB8AC3E}">
        <p14:creationId xmlns:p14="http://schemas.microsoft.com/office/powerpoint/2010/main" val="322461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 grpId="0" animBg="1"/>
      <p:bldP spid="13" grpId="0" animBg="1"/>
      <p:bldP spid="20" grpId="0" animBg="1"/>
      <p:bldP spid="21" grpId="0" animBg="1"/>
      <p:bldP spid="15" grpId="0" animBg="1"/>
      <p:bldP spid="1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11">
            <a:extLst>
              <a:ext uri="{FF2B5EF4-FFF2-40B4-BE49-F238E27FC236}">
                <a16:creationId xmlns:a16="http://schemas.microsoft.com/office/drawing/2014/main" id="{C77DE3E9-7345-3040-8775-058A077DDAA8}"/>
              </a:ext>
            </a:extLst>
          </p:cNvPr>
          <p:cNvSpPr/>
          <p:nvPr/>
        </p:nvSpPr>
        <p:spPr>
          <a:xfrm>
            <a:off x="10542495" y="258166"/>
            <a:ext cx="1385650"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pic>
        <p:nvPicPr>
          <p:cNvPr id="6" name="Imagen 13">
            <a:extLst>
              <a:ext uri="{FF2B5EF4-FFF2-40B4-BE49-F238E27FC236}">
                <a16:creationId xmlns:a16="http://schemas.microsoft.com/office/drawing/2014/main" id="{DB59A568-A6AE-014B-8DD4-B531BAB73D63}"/>
              </a:ext>
            </a:extLst>
          </p:cNvPr>
          <p:cNvPicPr>
            <a:picLocks noChangeAspect="1"/>
          </p:cNvPicPr>
          <p:nvPr/>
        </p:nvPicPr>
        <p:blipFill rotWithShape="1">
          <a:blip r:embed="rId3"/>
          <a:srcRect l="23550" r="25356"/>
          <a:stretch/>
        </p:blipFill>
        <p:spPr>
          <a:xfrm>
            <a:off x="9016299" y="3992"/>
            <a:ext cx="1488648" cy="1480276"/>
          </a:xfrm>
          <a:prstGeom prst="rect">
            <a:avLst/>
          </a:prstGeom>
        </p:spPr>
      </p:pic>
      <p:graphicFrame>
        <p:nvGraphicFramePr>
          <p:cNvPr id="19" name="Tabla 39">
            <a:extLst>
              <a:ext uri="{FF2B5EF4-FFF2-40B4-BE49-F238E27FC236}">
                <a16:creationId xmlns:a16="http://schemas.microsoft.com/office/drawing/2014/main" id="{3BD8FED8-85AD-3D48-97E5-DF7142450CDF}"/>
              </a:ext>
            </a:extLst>
          </p:cNvPr>
          <p:cNvGraphicFramePr>
            <a:graphicFrameLocks noGrp="1"/>
          </p:cNvGraphicFramePr>
          <p:nvPr>
            <p:extLst>
              <p:ext uri="{D42A27DB-BD31-4B8C-83A1-F6EECF244321}">
                <p14:modId xmlns:p14="http://schemas.microsoft.com/office/powerpoint/2010/main" val="2874064171"/>
              </p:ext>
            </p:extLst>
          </p:nvPr>
        </p:nvGraphicFramePr>
        <p:xfrm>
          <a:off x="435193" y="1601533"/>
          <a:ext cx="10377950" cy="4509856"/>
        </p:xfrm>
        <a:graphic>
          <a:graphicData uri="http://schemas.openxmlformats.org/drawingml/2006/table">
            <a:tbl>
              <a:tblPr firstRow="1" bandRow="1">
                <a:tableStyleId>{5DA37D80-6434-44D0-A028-1B22A696006F}</a:tableStyleId>
              </a:tblPr>
              <a:tblGrid>
                <a:gridCol w="803383">
                  <a:extLst>
                    <a:ext uri="{9D8B030D-6E8A-4147-A177-3AD203B41FA5}">
                      <a16:colId xmlns:a16="http://schemas.microsoft.com/office/drawing/2014/main" val="764618492"/>
                    </a:ext>
                  </a:extLst>
                </a:gridCol>
                <a:gridCol w="4741310">
                  <a:extLst>
                    <a:ext uri="{9D8B030D-6E8A-4147-A177-3AD203B41FA5}">
                      <a16:colId xmlns:a16="http://schemas.microsoft.com/office/drawing/2014/main" val="989228181"/>
                    </a:ext>
                  </a:extLst>
                </a:gridCol>
                <a:gridCol w="4833257">
                  <a:extLst>
                    <a:ext uri="{9D8B030D-6E8A-4147-A177-3AD203B41FA5}">
                      <a16:colId xmlns:a16="http://schemas.microsoft.com/office/drawing/2014/main" val="1380892025"/>
                    </a:ext>
                  </a:extLst>
                </a:gridCol>
              </a:tblGrid>
              <a:tr h="7280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GB" sz="2000" b="1" dirty="0">
                        <a:solidFill>
                          <a:srgbClr val="203864"/>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solidFill>
                            <a:schemeClr val="tx1"/>
                          </a:solidFill>
                        </a:rPr>
                        <a:t>They give Lucía and</a:t>
                      </a:r>
                      <a:r>
                        <a:rPr lang="en-GB" sz="2000" b="0" baseline="0">
                          <a:solidFill>
                            <a:schemeClr val="tx1"/>
                          </a:solidFill>
                        </a:rPr>
                        <a:t> Daniel headaches.</a:t>
                      </a:r>
                      <a:endParaRPr lang="es-GB" sz="2000" b="0" dirty="0">
                        <a:solidFill>
                          <a:schemeClr val="tx1"/>
                        </a:solidFill>
                      </a:endParaRPr>
                    </a:p>
                  </a:txBody>
                  <a:tcPr anchor="ctr"/>
                </a:tc>
                <a:tc>
                  <a:txBody>
                    <a:bodyPr/>
                    <a:lstStyle/>
                    <a:p>
                      <a:pPr algn="l"/>
                      <a:r>
                        <a:rPr lang="en-GB" sz="2000" b="0">
                          <a:solidFill>
                            <a:schemeClr val="tx1"/>
                          </a:solidFill>
                        </a:rPr>
                        <a:t>Lucía and</a:t>
                      </a:r>
                      <a:r>
                        <a:rPr lang="en-GB" sz="2000" b="0" baseline="0">
                          <a:solidFill>
                            <a:schemeClr val="tx1"/>
                          </a:solidFill>
                        </a:rPr>
                        <a:t> Daniel give them headaches.</a:t>
                      </a:r>
                      <a:endParaRPr lang="es-GB" sz="2000" b="0" dirty="0">
                        <a:solidFill>
                          <a:schemeClr val="tx1"/>
                        </a:solidFill>
                      </a:endParaRPr>
                    </a:p>
                  </a:txBody>
                  <a:tcPr anchor="ctr"/>
                </a:tc>
                <a:extLst>
                  <a:ext uri="{0D108BD9-81ED-4DB2-BD59-A6C34878D82A}">
                    <a16:rowId xmlns:a16="http://schemas.microsoft.com/office/drawing/2014/main" val="1291749181"/>
                  </a:ext>
                </a:extLst>
              </a:tr>
              <a:tr h="7987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GB" sz="2000" b="1" dirty="0">
                        <a:solidFill>
                          <a:srgbClr val="203864"/>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solidFill>
                            <a:schemeClr val="tx1"/>
                          </a:solidFill>
                        </a:rPr>
                        <a:t>Lucía and</a:t>
                      </a:r>
                      <a:r>
                        <a:rPr lang="en-GB" sz="2000" b="0" baseline="0">
                          <a:solidFill>
                            <a:schemeClr val="tx1"/>
                          </a:solidFill>
                        </a:rPr>
                        <a:t> Daniel offer them so many presents.</a:t>
                      </a:r>
                      <a:endParaRPr lang="es-GB" sz="2000"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chemeClr val="tx1"/>
                          </a:solidFill>
                        </a:rPr>
                        <a:t>They offer </a:t>
                      </a:r>
                      <a:r>
                        <a:rPr lang="en-GB" sz="2000" b="0">
                          <a:solidFill>
                            <a:schemeClr val="tx1"/>
                          </a:solidFill>
                        </a:rPr>
                        <a:t>Lucía and</a:t>
                      </a:r>
                      <a:r>
                        <a:rPr lang="en-GB" sz="2000" b="0" baseline="0">
                          <a:solidFill>
                            <a:schemeClr val="tx1"/>
                          </a:solidFill>
                        </a:rPr>
                        <a:t> Daniel so many presents.</a:t>
                      </a:r>
                      <a:endParaRPr lang="es-GB" sz="2000" dirty="0">
                        <a:solidFill>
                          <a:schemeClr val="tx1"/>
                        </a:solidFill>
                      </a:endParaRPr>
                    </a:p>
                  </a:txBody>
                  <a:tcPr anchor="ctr"/>
                </a:tc>
                <a:extLst>
                  <a:ext uri="{0D108BD9-81ED-4DB2-BD59-A6C34878D82A}">
                    <a16:rowId xmlns:a16="http://schemas.microsoft.com/office/drawing/2014/main" val="1031186801"/>
                  </a:ext>
                </a:extLst>
              </a:tr>
              <a:tr h="7280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GB" sz="2000" b="1" dirty="0">
                        <a:solidFill>
                          <a:srgbClr val="203864"/>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chemeClr val="tx1"/>
                          </a:solidFill>
                        </a:rPr>
                        <a:t>They lend </a:t>
                      </a:r>
                      <a:r>
                        <a:rPr lang="en-GB" sz="2000" b="0">
                          <a:solidFill>
                            <a:schemeClr val="tx1"/>
                          </a:solidFill>
                        </a:rPr>
                        <a:t>Lucía and</a:t>
                      </a:r>
                      <a:r>
                        <a:rPr lang="en-GB" sz="2000" b="0" baseline="0">
                          <a:solidFill>
                            <a:schemeClr val="tx1"/>
                          </a:solidFill>
                        </a:rPr>
                        <a:t> Daniel money.</a:t>
                      </a:r>
                      <a:endParaRPr lang="es-GB" sz="2000"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solidFill>
                            <a:schemeClr val="tx1"/>
                          </a:solidFill>
                        </a:rPr>
                        <a:t>Lucía and</a:t>
                      </a:r>
                      <a:r>
                        <a:rPr lang="en-GB" sz="2000" b="0" baseline="0">
                          <a:solidFill>
                            <a:schemeClr val="tx1"/>
                          </a:solidFill>
                        </a:rPr>
                        <a:t> Daniel lend them money.</a:t>
                      </a:r>
                      <a:endParaRPr lang="es-GB" sz="2000">
                        <a:solidFill>
                          <a:schemeClr val="tx1"/>
                        </a:solidFill>
                      </a:endParaRPr>
                    </a:p>
                  </a:txBody>
                  <a:tcPr anchor="ctr"/>
                </a:tc>
                <a:extLst>
                  <a:ext uri="{0D108BD9-81ED-4DB2-BD59-A6C34878D82A}">
                    <a16:rowId xmlns:a16="http://schemas.microsoft.com/office/drawing/2014/main" val="355860901"/>
                  </a:ext>
                </a:extLst>
              </a:tr>
              <a:tr h="7280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GB" sz="2000" b="1" dirty="0">
                        <a:solidFill>
                          <a:srgbClr val="203864"/>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tx1"/>
                          </a:solidFill>
                        </a:rPr>
                        <a:t>Lucía </a:t>
                      </a:r>
                      <a:r>
                        <a:rPr lang="en-GB" sz="2000" b="0">
                          <a:solidFill>
                            <a:schemeClr val="tx1"/>
                          </a:solidFill>
                        </a:rPr>
                        <a:t>and</a:t>
                      </a:r>
                      <a:r>
                        <a:rPr lang="en-GB" sz="2000" b="0" baseline="0">
                          <a:solidFill>
                            <a:schemeClr val="tx1"/>
                          </a:solidFill>
                        </a:rPr>
                        <a:t> Daniel give them jobs to do at the weekend.</a:t>
                      </a:r>
                      <a:endParaRPr lang="es-GB" sz="2000" dirty="0">
                        <a:solidFill>
                          <a:schemeClr val="tx1"/>
                        </a:solidFill>
                      </a:endParaRPr>
                    </a:p>
                  </a:txBody>
                  <a:tcPr anchor="ctr"/>
                </a:tc>
                <a:tc>
                  <a:txBody>
                    <a:bodyPr/>
                    <a:lstStyle/>
                    <a:p>
                      <a:pPr algn="l"/>
                      <a:r>
                        <a:rPr lang="en-GB" sz="2000">
                          <a:solidFill>
                            <a:schemeClr val="tx1"/>
                          </a:solidFill>
                        </a:rPr>
                        <a:t>They give </a:t>
                      </a:r>
                      <a:r>
                        <a:rPr lang="en-GB" sz="2000" b="0" dirty="0">
                          <a:solidFill>
                            <a:schemeClr val="tx1"/>
                          </a:solidFill>
                        </a:rPr>
                        <a:t>Lucía and</a:t>
                      </a:r>
                      <a:r>
                        <a:rPr lang="en-GB" sz="2000" b="0" baseline="0" dirty="0">
                          <a:solidFill>
                            <a:schemeClr val="tx1"/>
                          </a:solidFill>
                        </a:rPr>
                        <a:t> </a:t>
                      </a:r>
                      <a:r>
                        <a:rPr lang="en-GB" sz="2000" b="0" baseline="0">
                          <a:solidFill>
                            <a:schemeClr val="tx1"/>
                          </a:solidFill>
                        </a:rPr>
                        <a:t>Daniel jobs at the weekend.</a:t>
                      </a:r>
                      <a:endParaRPr lang="es-GB" sz="2000" dirty="0">
                        <a:solidFill>
                          <a:schemeClr val="tx1"/>
                        </a:solidFill>
                      </a:endParaRPr>
                    </a:p>
                  </a:txBody>
                  <a:tcPr anchor="ctr"/>
                </a:tc>
                <a:extLst>
                  <a:ext uri="{0D108BD9-81ED-4DB2-BD59-A6C34878D82A}">
                    <a16:rowId xmlns:a16="http://schemas.microsoft.com/office/drawing/2014/main" val="3145942733"/>
                  </a:ext>
                </a:extLst>
              </a:tr>
              <a:tr h="7987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GB" sz="2000" b="1" dirty="0">
                        <a:solidFill>
                          <a:srgbClr val="203864"/>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solidFill>
                            <a:schemeClr val="tx1"/>
                          </a:solidFill>
                        </a:rPr>
                        <a:t>Lucía and</a:t>
                      </a:r>
                      <a:r>
                        <a:rPr lang="en-GB" sz="2000" b="0" baseline="0">
                          <a:solidFill>
                            <a:schemeClr val="tx1"/>
                          </a:solidFill>
                        </a:rPr>
                        <a:t> Daniel buy them orange t-shirts.</a:t>
                      </a:r>
                      <a:endParaRPr lang="es-GB" sz="2000"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chemeClr val="tx1"/>
                          </a:solidFill>
                        </a:rPr>
                        <a:t>They buy </a:t>
                      </a:r>
                      <a:r>
                        <a:rPr lang="en-GB" sz="2000" b="0">
                          <a:solidFill>
                            <a:schemeClr val="tx1"/>
                          </a:solidFill>
                        </a:rPr>
                        <a:t>Lucía and</a:t>
                      </a:r>
                      <a:r>
                        <a:rPr lang="en-GB" sz="2000" b="0" baseline="0">
                          <a:solidFill>
                            <a:schemeClr val="tx1"/>
                          </a:solidFill>
                        </a:rPr>
                        <a:t> Daniel orange t-shirts.</a:t>
                      </a:r>
                      <a:endParaRPr lang="es-GB" sz="2000" dirty="0">
                        <a:solidFill>
                          <a:schemeClr val="tx1"/>
                        </a:solidFill>
                      </a:endParaRPr>
                    </a:p>
                  </a:txBody>
                  <a:tcPr anchor="ctr"/>
                </a:tc>
                <a:extLst>
                  <a:ext uri="{0D108BD9-81ED-4DB2-BD59-A6C34878D82A}">
                    <a16:rowId xmlns:a16="http://schemas.microsoft.com/office/drawing/2014/main" val="4291527649"/>
                  </a:ext>
                </a:extLst>
              </a:tr>
              <a:tr h="7280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GB" sz="2000" b="1" dirty="0">
                        <a:solidFill>
                          <a:srgbClr val="203864"/>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tx1"/>
                          </a:solidFill>
                        </a:rPr>
                        <a:t>Lucía and</a:t>
                      </a:r>
                      <a:r>
                        <a:rPr lang="en-GB" sz="2000" b="0" baseline="0" dirty="0">
                          <a:solidFill>
                            <a:schemeClr val="tx1"/>
                          </a:solidFill>
                        </a:rPr>
                        <a:t> </a:t>
                      </a:r>
                      <a:r>
                        <a:rPr lang="en-GB" sz="2000" b="0" baseline="0">
                          <a:solidFill>
                            <a:schemeClr val="tx1"/>
                          </a:solidFill>
                        </a:rPr>
                        <a:t>Daniel leave them </a:t>
                      </a:r>
                      <a:r>
                        <a:rPr lang="en-GB" sz="2000" b="0" baseline="0" dirty="0">
                          <a:solidFill>
                            <a:schemeClr val="tx1"/>
                          </a:solidFill>
                        </a:rPr>
                        <a:t>food in </a:t>
                      </a:r>
                      <a:r>
                        <a:rPr lang="en-GB" sz="2000" b="0" baseline="0">
                          <a:solidFill>
                            <a:schemeClr val="tx1"/>
                          </a:solidFill>
                        </a:rPr>
                        <a:t>the kitchen.</a:t>
                      </a:r>
                      <a:endParaRPr lang="es-GB" sz="2000" dirty="0">
                        <a:solidFill>
                          <a:schemeClr val="tx1"/>
                        </a:solidFill>
                      </a:endParaRPr>
                    </a:p>
                  </a:txBody>
                  <a:tcPr anchor="ctr"/>
                </a:tc>
                <a:tc>
                  <a:txBody>
                    <a:bodyPr/>
                    <a:lstStyle/>
                    <a:p>
                      <a:pPr algn="l"/>
                      <a:r>
                        <a:rPr lang="en-GB" sz="2000" dirty="0">
                          <a:solidFill>
                            <a:schemeClr val="tx1"/>
                          </a:solidFill>
                        </a:rPr>
                        <a:t>They leave food in the kitchen for </a:t>
                      </a:r>
                      <a:r>
                        <a:rPr lang="en-GB" sz="2000" b="0" dirty="0">
                          <a:solidFill>
                            <a:schemeClr val="tx1"/>
                          </a:solidFill>
                        </a:rPr>
                        <a:t>Lucía and</a:t>
                      </a:r>
                      <a:r>
                        <a:rPr lang="en-GB" sz="2000" b="0" baseline="0" dirty="0">
                          <a:solidFill>
                            <a:schemeClr val="tx1"/>
                          </a:solidFill>
                        </a:rPr>
                        <a:t> Daniel.</a:t>
                      </a:r>
                      <a:endParaRPr lang="es-GB" sz="2000" dirty="0">
                        <a:solidFill>
                          <a:schemeClr val="tx1"/>
                        </a:solidFill>
                      </a:endParaRPr>
                    </a:p>
                  </a:txBody>
                  <a:tcPr anchor="ctr"/>
                </a:tc>
                <a:extLst>
                  <a:ext uri="{0D108BD9-81ED-4DB2-BD59-A6C34878D82A}">
                    <a16:rowId xmlns:a16="http://schemas.microsoft.com/office/drawing/2014/main" val="285853154"/>
                  </a:ext>
                </a:extLst>
              </a:tr>
            </a:tbl>
          </a:graphicData>
        </a:graphic>
      </p:graphicFrame>
      <p:sp>
        <p:nvSpPr>
          <p:cNvPr id="13" name="Action Button: Custom 20">
            <a:hlinkClick r:id="" action="ppaction://noaction" highlightClick="1">
              <a:snd r:embed="rId4" name="A Luci%CC%81a y Daniel les dan dolor de cabeza.wav"/>
            </a:hlinkClick>
            <a:extLst>
              <a:ext uri="{FF2B5EF4-FFF2-40B4-BE49-F238E27FC236}">
                <a16:creationId xmlns:a16="http://schemas.microsoft.com/office/drawing/2014/main" id="{A76103A9-8866-A544-8C09-CAF16FF2D49D}"/>
              </a:ext>
            </a:extLst>
          </p:cNvPr>
          <p:cNvSpPr/>
          <p:nvPr/>
        </p:nvSpPr>
        <p:spPr>
          <a:xfrm>
            <a:off x="611528" y="1785442"/>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1</a:t>
            </a:r>
          </a:p>
        </p:txBody>
      </p:sp>
      <p:sp>
        <p:nvSpPr>
          <p:cNvPr id="14" name="Action Button: Custom 20">
            <a:hlinkClick r:id="" action="ppaction://noaction" highlightClick="1">
              <a:snd r:embed="rId5" name="A Luci%CC%81a y Daniel les ofrecen tantos regalos.wav"/>
            </a:hlinkClick>
            <a:extLst>
              <a:ext uri="{FF2B5EF4-FFF2-40B4-BE49-F238E27FC236}">
                <a16:creationId xmlns:a16="http://schemas.microsoft.com/office/drawing/2014/main" id="{F56D27E2-3DAE-9A4A-B9A4-AB02267927F1}"/>
              </a:ext>
            </a:extLst>
          </p:cNvPr>
          <p:cNvSpPr/>
          <p:nvPr/>
        </p:nvSpPr>
        <p:spPr>
          <a:xfrm>
            <a:off x="610405" y="2503079"/>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2</a:t>
            </a:r>
          </a:p>
        </p:txBody>
      </p:sp>
      <p:sp>
        <p:nvSpPr>
          <p:cNvPr id="15" name="Action Button: Custom 20">
            <a:hlinkClick r:id="" action="ppaction://noaction" highlightClick="1">
              <a:snd r:embed="rId6" name="Luci%CC%81a y Daniel les prestan dinero.wav"/>
            </a:hlinkClick>
            <a:extLst>
              <a:ext uri="{FF2B5EF4-FFF2-40B4-BE49-F238E27FC236}">
                <a16:creationId xmlns:a16="http://schemas.microsoft.com/office/drawing/2014/main" id="{9F566B3A-A841-6548-896E-CFB202C0389D}"/>
              </a:ext>
            </a:extLst>
          </p:cNvPr>
          <p:cNvSpPr/>
          <p:nvPr/>
        </p:nvSpPr>
        <p:spPr>
          <a:xfrm>
            <a:off x="629514" y="3298271"/>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3</a:t>
            </a:r>
          </a:p>
        </p:txBody>
      </p:sp>
      <p:sp>
        <p:nvSpPr>
          <p:cNvPr id="16" name="Action Button: Custom 20">
            <a:hlinkClick r:id="" action="ppaction://noaction" highlightClick="1">
              <a:snd r:embed="rId7" name="Luci%CC%81a y Daniel les dan tareas los fines de semana.wav"/>
            </a:hlinkClick>
            <a:extLst>
              <a:ext uri="{FF2B5EF4-FFF2-40B4-BE49-F238E27FC236}">
                <a16:creationId xmlns:a16="http://schemas.microsoft.com/office/drawing/2014/main" id="{531A320B-728F-224F-B5E0-5C5AB62F967D}"/>
              </a:ext>
            </a:extLst>
          </p:cNvPr>
          <p:cNvSpPr/>
          <p:nvPr/>
        </p:nvSpPr>
        <p:spPr>
          <a:xfrm>
            <a:off x="629514" y="4015908"/>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4</a:t>
            </a:r>
          </a:p>
        </p:txBody>
      </p:sp>
      <p:sp>
        <p:nvSpPr>
          <p:cNvPr id="17" name="Action Button: Custom 20">
            <a:hlinkClick r:id="" action="ppaction://noaction" highlightClick="1">
              <a:snd r:embed="rId8" name="A Luci%CC%81a y Daniel les compran camisetas naranjas.wav"/>
            </a:hlinkClick>
            <a:extLst>
              <a:ext uri="{FF2B5EF4-FFF2-40B4-BE49-F238E27FC236}">
                <a16:creationId xmlns:a16="http://schemas.microsoft.com/office/drawing/2014/main" id="{DB2E2216-897C-AA44-A5E8-7B362CFC9C96}"/>
              </a:ext>
            </a:extLst>
          </p:cNvPr>
          <p:cNvSpPr/>
          <p:nvPr/>
        </p:nvSpPr>
        <p:spPr>
          <a:xfrm>
            <a:off x="634109" y="4806310"/>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5</a:t>
            </a:r>
          </a:p>
        </p:txBody>
      </p:sp>
      <p:sp>
        <p:nvSpPr>
          <p:cNvPr id="18" name="Action Button: Custom 20">
            <a:hlinkClick r:id="" action="ppaction://noaction" highlightClick="1">
              <a:snd r:embed="rId9" name="Luci%CC%81a y Daniel les dejan comida en la cocina.wav"/>
            </a:hlinkClick>
            <a:extLst>
              <a:ext uri="{FF2B5EF4-FFF2-40B4-BE49-F238E27FC236}">
                <a16:creationId xmlns:a16="http://schemas.microsoft.com/office/drawing/2014/main" id="{1D5759C9-3EFB-D44A-95BB-96BC875B34C3}"/>
              </a:ext>
            </a:extLst>
          </p:cNvPr>
          <p:cNvSpPr/>
          <p:nvPr/>
        </p:nvSpPr>
        <p:spPr>
          <a:xfrm>
            <a:off x="629514" y="5523947"/>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6</a:t>
            </a:r>
          </a:p>
        </p:txBody>
      </p:sp>
      <p:sp>
        <p:nvSpPr>
          <p:cNvPr id="20" name="CuadroTexto 15">
            <a:extLst>
              <a:ext uri="{FF2B5EF4-FFF2-40B4-BE49-F238E27FC236}">
                <a16:creationId xmlns:a16="http://schemas.microsoft.com/office/drawing/2014/main" id="{C937433E-2B12-E049-A3E5-4D5D52B040AC}"/>
              </a:ext>
            </a:extLst>
          </p:cNvPr>
          <p:cNvSpPr txBox="1"/>
          <p:nvPr/>
        </p:nvSpPr>
        <p:spPr>
          <a:xfrm>
            <a:off x="231993" y="861134"/>
            <a:ext cx="10107302" cy="430887"/>
          </a:xfrm>
          <a:prstGeom prst="rect">
            <a:avLst/>
          </a:prstGeom>
          <a:noFill/>
        </p:spPr>
        <p:txBody>
          <a:bodyPr wrap="square" rtlCol="0">
            <a:spAutoFit/>
          </a:bodyPr>
          <a:lstStyle/>
          <a:p>
            <a:pPr lvl="0">
              <a:buClrTx/>
              <a:defRPr/>
            </a:pPr>
            <a:r>
              <a:rPr kumimoji="0" lang="en-GB" sz="2200" b="1" i="0" u="none" strike="noStrike" kern="1200" cap="none" spc="0" normalizeH="0" baseline="0" noProof="0" dirty="0" err="1">
                <a:ln>
                  <a:noFill/>
                </a:ln>
                <a:effectLst/>
                <a:uLnTx/>
                <a:uFillTx/>
                <a:latin typeface="Century Gothic" panose="020F0302020204030204"/>
                <a:ea typeface="+mn-ea"/>
                <a:cs typeface="Arial"/>
                <a:sym typeface="Arial"/>
              </a:rPr>
              <a:t>Escucha</a:t>
            </a:r>
            <a:r>
              <a:rPr kumimoji="0" lang="en-GB" sz="2200" b="1" i="0" u="none" strike="noStrike" kern="1200" cap="none" spc="0" normalizeH="0" baseline="0" noProof="0" dirty="0">
                <a:ln>
                  <a:noFill/>
                </a:ln>
                <a:effectLst/>
                <a:uLnTx/>
                <a:uFillTx/>
                <a:latin typeface="Century Gothic" panose="020F0302020204030204"/>
                <a:ea typeface="+mn-ea"/>
                <a:cs typeface="Arial"/>
                <a:sym typeface="Arial"/>
              </a:rPr>
              <a:t> y decide </a:t>
            </a:r>
            <a:r>
              <a:rPr kumimoji="0" lang="en-GB" sz="2200" b="1" i="0" u="none" strike="noStrike" kern="1200" cap="none" spc="0" normalizeH="0" baseline="0" noProof="0" dirty="0" err="1">
                <a:ln>
                  <a:noFill/>
                </a:ln>
                <a:effectLst/>
                <a:uLnTx/>
                <a:uFillTx/>
                <a:latin typeface="Century Gothic" panose="020F0302020204030204"/>
                <a:ea typeface="+mn-ea"/>
                <a:cs typeface="Arial"/>
                <a:sym typeface="Arial"/>
              </a:rPr>
              <a:t>cuál</a:t>
            </a:r>
            <a:r>
              <a:rPr kumimoji="0" lang="en-GB" sz="2200" b="1" i="0" u="none" strike="noStrike" kern="1200" cap="none" spc="0" normalizeH="0" baseline="0" noProof="0" dirty="0">
                <a:ln>
                  <a:noFill/>
                </a:ln>
                <a:effectLst/>
                <a:uLnTx/>
                <a:uFillTx/>
                <a:latin typeface="Century Gothic" panose="020F0302020204030204"/>
                <a:ea typeface="+mn-ea"/>
                <a:cs typeface="Arial"/>
                <a:sym typeface="Arial"/>
              </a:rPr>
              <a:t> es la </a:t>
            </a:r>
            <a:r>
              <a:rPr kumimoji="0" lang="en-GB" sz="2200" b="1" i="0" u="none" strike="noStrike" kern="1200" cap="none" spc="0" normalizeH="0" baseline="0" noProof="0" dirty="0" err="1">
                <a:ln>
                  <a:noFill/>
                </a:ln>
                <a:effectLst/>
                <a:uLnTx/>
                <a:uFillTx/>
                <a:latin typeface="Century Gothic" panose="020F0302020204030204"/>
                <a:ea typeface="+mn-ea"/>
                <a:cs typeface="Arial"/>
                <a:sym typeface="Arial"/>
              </a:rPr>
              <a:t>traducción</a:t>
            </a:r>
            <a:r>
              <a:rPr kumimoji="0" lang="en-GB" sz="2200" b="1" i="0" u="none" strike="noStrike" kern="1200" cap="none" spc="0" normalizeH="0" baseline="0" noProof="0" dirty="0">
                <a:ln>
                  <a:noFill/>
                </a:ln>
                <a:effectLst/>
                <a:uLnTx/>
                <a:uFillTx/>
                <a:latin typeface="Century Gothic" panose="020F0302020204030204"/>
                <a:ea typeface="+mn-ea"/>
                <a:cs typeface="Arial"/>
                <a:sym typeface="Arial"/>
              </a:rPr>
              <a:t> </a:t>
            </a:r>
            <a:r>
              <a:rPr kumimoji="0" lang="en-GB" sz="2200" b="1" i="0" u="none" strike="noStrike" kern="1200" cap="none" spc="0" normalizeH="0" baseline="0" noProof="0" dirty="0" err="1">
                <a:ln>
                  <a:noFill/>
                </a:ln>
                <a:effectLst/>
                <a:uLnTx/>
                <a:uFillTx/>
                <a:latin typeface="Century Gothic" panose="020F0302020204030204"/>
                <a:ea typeface="+mn-ea"/>
                <a:cs typeface="Arial"/>
                <a:sym typeface="Arial"/>
              </a:rPr>
              <a:t>correcta</a:t>
            </a:r>
            <a:r>
              <a:rPr kumimoji="0" lang="en-GB" sz="2200" b="1" i="0" u="none" strike="noStrike" kern="1200" cap="none" spc="0" normalizeH="0" baseline="0" noProof="0" dirty="0">
                <a:ln>
                  <a:noFill/>
                </a:ln>
                <a:effectLst/>
                <a:uLnTx/>
                <a:uFillTx/>
                <a:latin typeface="Century Gothic" panose="020F0302020204030204"/>
                <a:ea typeface="+mn-ea"/>
                <a:cs typeface="Arial"/>
                <a:sym typeface="Arial"/>
              </a:rPr>
              <a:t>.</a:t>
            </a:r>
            <a:r>
              <a:rPr kumimoji="0" lang="es-ES" sz="2200" b="1" i="0" u="none" strike="noStrike" kern="1200" cap="none" spc="0" normalizeH="0" baseline="0" noProof="0" dirty="0">
                <a:ln>
                  <a:noFill/>
                </a:ln>
                <a:effectLst/>
                <a:uLnTx/>
                <a:uFillTx/>
                <a:latin typeface="Century Gothic" panose="020F0302020204030204"/>
                <a:ea typeface="+mn-ea"/>
                <a:cs typeface="Arial"/>
                <a:sym typeface="Arial"/>
              </a:rPr>
              <a:t> </a:t>
            </a:r>
            <a:endParaRPr kumimoji="0" lang="es-GB" sz="2200" b="1" i="0" u="none" strike="noStrike" kern="1200" cap="none" spc="0" normalizeH="0" baseline="0" noProof="0" dirty="0">
              <a:ln>
                <a:noFill/>
              </a:ln>
              <a:effectLst/>
              <a:uLnTx/>
              <a:uFillTx/>
              <a:latin typeface="Century Gothic" panose="020F0302020204030204"/>
              <a:ea typeface="+mn-ea"/>
              <a:cs typeface="Arial"/>
              <a:sym typeface="Arial"/>
            </a:endParaRPr>
          </a:p>
        </p:txBody>
      </p:sp>
      <p:sp>
        <p:nvSpPr>
          <p:cNvPr id="21" name="Rounded Rectangle 20"/>
          <p:cNvSpPr/>
          <p:nvPr/>
        </p:nvSpPr>
        <p:spPr>
          <a:xfrm>
            <a:off x="1232899" y="1601533"/>
            <a:ext cx="4764333" cy="728841"/>
          </a:xfrm>
          <a:prstGeom prst="roundRect">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22" name="Rounded Rectangle 21"/>
          <p:cNvSpPr/>
          <p:nvPr/>
        </p:nvSpPr>
        <p:spPr>
          <a:xfrm>
            <a:off x="5997233" y="2346137"/>
            <a:ext cx="4764333" cy="781987"/>
          </a:xfrm>
          <a:prstGeom prst="roundRect">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c</a:t>
            </a:r>
          </a:p>
        </p:txBody>
      </p:sp>
      <p:sp>
        <p:nvSpPr>
          <p:cNvPr id="23" name="Rounded Rectangle 22"/>
          <p:cNvSpPr/>
          <p:nvPr/>
        </p:nvSpPr>
        <p:spPr>
          <a:xfrm>
            <a:off x="5997232" y="3130125"/>
            <a:ext cx="4764334" cy="728841"/>
          </a:xfrm>
          <a:prstGeom prst="roundRect">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24" name="Rounded Rectangle 23"/>
          <p:cNvSpPr/>
          <p:nvPr/>
        </p:nvSpPr>
        <p:spPr>
          <a:xfrm>
            <a:off x="1232901" y="3858966"/>
            <a:ext cx="4764332" cy="728841"/>
          </a:xfrm>
          <a:prstGeom prst="roundRect">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25" name="Rounded Rectangle 24"/>
          <p:cNvSpPr/>
          <p:nvPr/>
        </p:nvSpPr>
        <p:spPr>
          <a:xfrm>
            <a:off x="6017289" y="4608632"/>
            <a:ext cx="4764334" cy="728841"/>
          </a:xfrm>
          <a:prstGeom prst="roundRect">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27" name="Rounded Rectangle 26"/>
          <p:cNvSpPr/>
          <p:nvPr/>
        </p:nvSpPr>
        <p:spPr>
          <a:xfrm>
            <a:off x="1232899" y="5367005"/>
            <a:ext cx="4764334" cy="728841"/>
          </a:xfrm>
          <a:prstGeom prst="roundRect">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28" name="TextBox 27"/>
          <p:cNvSpPr txBox="1"/>
          <p:nvPr/>
        </p:nvSpPr>
        <p:spPr>
          <a:xfrm>
            <a:off x="3434540" y="1157313"/>
            <a:ext cx="6051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Arial"/>
                <a:sym typeface="Arial"/>
              </a:rPr>
              <a:t>A</a:t>
            </a:r>
          </a:p>
        </p:txBody>
      </p:sp>
      <p:sp>
        <p:nvSpPr>
          <p:cNvPr id="29" name="TextBox 28"/>
          <p:cNvSpPr txBox="1"/>
          <p:nvPr/>
        </p:nvSpPr>
        <p:spPr>
          <a:xfrm>
            <a:off x="8411182" y="1157312"/>
            <a:ext cx="6051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Arial"/>
                <a:sym typeface="Arial"/>
              </a:rPr>
              <a:t>B</a:t>
            </a:r>
          </a:p>
        </p:txBody>
      </p:sp>
      <p:pic>
        <p:nvPicPr>
          <p:cNvPr id="31" name="Picture 6"/>
          <p:cNvPicPr>
            <a:picLocks noChangeAspect="1" noChangeArrowheads="1"/>
          </p:cNvPicPr>
          <p:nvPr/>
        </p:nvPicPr>
        <p:blipFill>
          <a:blip r:embed="rId10">
            <a:clrChange>
              <a:clrFrom>
                <a:srgbClr val="FFFFFF"/>
              </a:clrFrom>
              <a:clrTo>
                <a:srgbClr val="FFFFFF">
                  <a:alpha val="0"/>
                </a:srgbClr>
              </a:clrTo>
            </a:clrChange>
          </a:blip>
          <a:stretch>
            <a:fillRect/>
          </a:stretch>
        </p:blipFill>
        <p:spPr bwMode="auto">
          <a:xfrm>
            <a:off x="10985688" y="3558465"/>
            <a:ext cx="970588" cy="9577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8C522F-0A48-47D9-92B1-7046D7A4A8BE}"/>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10885325" y="1698047"/>
            <a:ext cx="1141403" cy="1264653"/>
          </a:xfrm>
          <a:prstGeom prst="rect">
            <a:avLst/>
          </a:prstGeom>
        </p:spPr>
      </p:pic>
      <p:pic>
        <p:nvPicPr>
          <p:cNvPr id="8" name="Picture 7">
            <a:extLst>
              <a:ext uri="{FF2B5EF4-FFF2-40B4-BE49-F238E27FC236}">
                <a16:creationId xmlns:a16="http://schemas.microsoft.com/office/drawing/2014/main" id="{14AAC554-06B3-4338-92A6-59C8F6F49616}"/>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0977687" y="4855308"/>
            <a:ext cx="1100019" cy="1337278"/>
          </a:xfrm>
          <a:prstGeom prst="rect">
            <a:avLst/>
          </a:prstGeom>
        </p:spPr>
      </p:pic>
      <p:sp>
        <p:nvSpPr>
          <p:cNvPr id="7" name="Title 6">
            <a:extLst>
              <a:ext uri="{FF2B5EF4-FFF2-40B4-BE49-F238E27FC236}">
                <a16:creationId xmlns:a16="http://schemas.microsoft.com/office/drawing/2014/main" id="{417A7EB5-7B95-4A52-825D-D5F26909CB43}"/>
              </a:ext>
            </a:extLst>
          </p:cNvPr>
          <p:cNvSpPr>
            <a:spLocks noGrp="1"/>
          </p:cNvSpPr>
          <p:nvPr>
            <p:ph type="title"/>
          </p:nvPr>
        </p:nvSpPr>
        <p:spPr/>
        <p:txBody>
          <a:bodyPr>
            <a:normAutofit/>
          </a:bodyPr>
          <a:lstStyle/>
          <a:p>
            <a:r>
              <a:rPr lang="en-GB" sz="2800" b="1" dirty="0"/>
              <a:t>La </a:t>
            </a:r>
            <a:r>
              <a:rPr lang="en-GB" sz="2800" b="1" dirty="0" err="1"/>
              <a:t>vida</a:t>
            </a:r>
            <a:r>
              <a:rPr lang="en-GB" sz="2800" b="1" dirty="0"/>
              <a:t> </a:t>
            </a:r>
            <a:r>
              <a:rPr lang="en-GB" sz="2800" b="1" dirty="0" err="1"/>
              <a:t>en</a:t>
            </a:r>
            <a:r>
              <a:rPr lang="en-GB" sz="2800" b="1" dirty="0"/>
              <a:t> </a:t>
            </a:r>
            <a:r>
              <a:rPr lang="en-GB" sz="2800" b="1" dirty="0" err="1"/>
              <a:t>familia</a:t>
            </a:r>
            <a:endParaRPr lang="en-GB" sz="2800" dirty="0"/>
          </a:p>
        </p:txBody>
      </p:sp>
    </p:spTree>
    <p:extLst>
      <p:ext uri="{BB962C8B-B14F-4D97-AF65-F5344CB8AC3E}">
        <p14:creationId xmlns:p14="http://schemas.microsoft.com/office/powerpoint/2010/main" val="304839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37AE767-0487-485B-8F7D-8B1E8406FDCD}"/>
              </a:ext>
            </a:extLst>
          </p:cNvPr>
          <p:cNvPicPr>
            <a:picLocks noChangeAspect="1"/>
          </p:cNvPicPr>
          <p:nvPr/>
        </p:nvPicPr>
        <p:blipFill rotWithShape="1">
          <a:blip r:embed="rId3"/>
          <a:srcRect l="44048" r="24854"/>
          <a:stretch/>
        </p:blipFill>
        <p:spPr>
          <a:xfrm>
            <a:off x="8092942" y="0"/>
            <a:ext cx="812667" cy="1469945"/>
          </a:xfrm>
          <a:prstGeom prst="rect">
            <a:avLst/>
          </a:prstGeom>
        </p:spPr>
      </p:pic>
      <p:sp>
        <p:nvSpPr>
          <p:cNvPr id="2" name="Title 1"/>
          <p:cNvSpPr>
            <a:spLocks noGrp="1"/>
          </p:cNvSpPr>
          <p:nvPr>
            <p:ph type="title"/>
          </p:nvPr>
        </p:nvSpPr>
        <p:spPr/>
        <p:txBody>
          <a:bodyPr>
            <a:normAutofit/>
          </a:bodyPr>
          <a:lstStyle/>
          <a:p>
            <a:r>
              <a:rPr lang="en-GB" sz="2400" b="1" dirty="0"/>
              <a:t>La </a:t>
            </a:r>
            <a:r>
              <a:rPr lang="en-GB" sz="2400" b="1" dirty="0" err="1"/>
              <a:t>familia</a:t>
            </a:r>
            <a:r>
              <a:rPr lang="en-GB" sz="2400" b="1" dirty="0"/>
              <a:t> y los amigos</a:t>
            </a:r>
            <a:endParaRPr lang="en-GB" sz="2400" dirty="0"/>
          </a:p>
        </p:txBody>
      </p:sp>
      <p:sp>
        <p:nvSpPr>
          <p:cNvPr id="4" name="TextBox 3"/>
          <p:cNvSpPr txBox="1"/>
          <p:nvPr/>
        </p:nvSpPr>
        <p:spPr>
          <a:xfrm>
            <a:off x="252879" y="2204878"/>
            <a:ext cx="3259226" cy="3139321"/>
          </a:xfrm>
          <a:prstGeom prst="rect">
            <a:avLst/>
          </a:prstGeom>
          <a:noFill/>
        </p:spPr>
        <p:txBody>
          <a:bodyPr wrap="square" rtlCol="0">
            <a:spAutoFit/>
          </a:bodyPr>
          <a:lstStyle/>
          <a:p>
            <a:r>
              <a:rPr lang="en-GB" sz="2200" dirty="0">
                <a:latin typeface="Century Gothic" panose="020B0502020202020204" pitchFamily="34" charset="0"/>
              </a:rPr>
              <a:t>A Lucía y Daniel les </a:t>
            </a:r>
            <a:r>
              <a:rPr lang="en-GB" sz="2200" dirty="0" err="1">
                <a:latin typeface="Century Gothic" panose="020B0502020202020204" pitchFamily="34" charset="0"/>
              </a:rPr>
              <a:t>pasan</a:t>
            </a:r>
            <a:r>
              <a:rPr lang="en-GB" sz="2200" dirty="0">
                <a:latin typeface="Century Gothic" panose="020B0502020202020204" pitchFamily="34" charset="0"/>
              </a:rPr>
              <a:t> </a:t>
            </a:r>
            <a:r>
              <a:rPr lang="en-GB" sz="2200" dirty="0" err="1">
                <a:latin typeface="Century Gothic" panose="020B0502020202020204" pitchFamily="34" charset="0"/>
              </a:rPr>
              <a:t>unas</a:t>
            </a:r>
            <a:r>
              <a:rPr lang="en-GB" sz="2200" dirty="0">
                <a:latin typeface="Century Gothic" panose="020B0502020202020204" pitchFamily="34" charset="0"/>
              </a:rPr>
              <a:t> </a:t>
            </a:r>
            <a:r>
              <a:rPr lang="en-GB" sz="2200" dirty="0" err="1">
                <a:latin typeface="Century Gothic" panose="020B0502020202020204" pitchFamily="34" charset="0"/>
              </a:rPr>
              <a:t>camisetas</a:t>
            </a:r>
            <a:r>
              <a:rPr lang="en-GB" sz="2200" dirty="0">
                <a:latin typeface="Century Gothic" panose="020B0502020202020204" pitchFamily="34" charset="0"/>
              </a:rPr>
              <a:t> </a:t>
            </a:r>
            <a:r>
              <a:rPr lang="en-GB" sz="2200" dirty="0" err="1">
                <a:latin typeface="Century Gothic" panose="020B0502020202020204" pitchFamily="34" charset="0"/>
              </a:rPr>
              <a:t>naranjas</a:t>
            </a:r>
            <a:r>
              <a:rPr lang="en-GB" sz="2200" dirty="0">
                <a:latin typeface="Century Gothic" panose="020B0502020202020204" pitchFamily="34" charset="0"/>
              </a:rPr>
              <a:t>. Las </a:t>
            </a:r>
            <a:r>
              <a:rPr lang="en-GB" sz="2200" dirty="0" err="1">
                <a:latin typeface="Century Gothic" panose="020B0502020202020204" pitchFamily="34" charset="0"/>
              </a:rPr>
              <a:t>camisetas</a:t>
            </a:r>
            <a:r>
              <a:rPr lang="en-GB" sz="2200" dirty="0">
                <a:latin typeface="Century Gothic" panose="020B0502020202020204" pitchFamily="34" charset="0"/>
              </a:rPr>
              <a:t> son de la Real Sociedad de Fútbol. ¡Toda la </a:t>
            </a:r>
            <a:r>
              <a:rPr lang="en-GB" sz="2200" dirty="0" err="1">
                <a:latin typeface="Century Gothic" panose="020B0502020202020204" pitchFamily="34" charset="0"/>
              </a:rPr>
              <a:t>familia</a:t>
            </a:r>
            <a:r>
              <a:rPr lang="en-GB" sz="2200" dirty="0">
                <a:latin typeface="Century Gothic" panose="020B0502020202020204" pitchFamily="34" charset="0"/>
              </a:rPr>
              <a:t> </a:t>
            </a:r>
            <a:r>
              <a:rPr lang="en-GB" sz="2200" dirty="0" err="1">
                <a:latin typeface="Century Gothic" panose="020B0502020202020204" pitchFamily="34" charset="0"/>
              </a:rPr>
              <a:t>va</a:t>
            </a:r>
            <a:r>
              <a:rPr lang="en-GB" sz="2200" dirty="0">
                <a:latin typeface="Century Gothic" panose="020B0502020202020204" pitchFamily="34" charset="0"/>
              </a:rPr>
              <a:t> a </a:t>
            </a:r>
            <a:r>
              <a:rPr lang="en-GB" sz="2200" dirty="0" err="1">
                <a:latin typeface="Century Gothic" panose="020B0502020202020204" pitchFamily="34" charset="0"/>
              </a:rPr>
              <a:t>ir</a:t>
            </a:r>
            <a:r>
              <a:rPr lang="en-GB" sz="2200" dirty="0">
                <a:latin typeface="Century Gothic" panose="020B0502020202020204" pitchFamily="34" charset="0"/>
              </a:rPr>
              <a:t> al </a:t>
            </a:r>
            <a:r>
              <a:rPr lang="en-GB" sz="2200" dirty="0" err="1">
                <a:latin typeface="Century Gothic" panose="020B0502020202020204" pitchFamily="34" charset="0"/>
              </a:rPr>
              <a:t>partido</a:t>
            </a:r>
            <a:r>
              <a:rPr lang="en-GB" sz="2200" dirty="0">
                <a:latin typeface="Century Gothic" panose="020B0502020202020204" pitchFamily="34" charset="0"/>
              </a:rPr>
              <a:t> </a:t>
            </a:r>
            <a:r>
              <a:rPr lang="en-GB" sz="2200" dirty="0" err="1">
                <a:latin typeface="Century Gothic" panose="020B0502020202020204" pitchFamily="34" charset="0"/>
              </a:rPr>
              <a:t>el</a:t>
            </a:r>
            <a:r>
              <a:rPr lang="en-GB" sz="2200" dirty="0">
                <a:latin typeface="Century Gothic" panose="020B0502020202020204" pitchFamily="34" charset="0"/>
              </a:rPr>
              <a:t> </a:t>
            </a:r>
            <a:r>
              <a:rPr lang="en-GB" sz="2200" dirty="0" err="1">
                <a:latin typeface="Century Gothic" panose="020B0502020202020204" pitchFamily="34" charset="0"/>
              </a:rPr>
              <a:t>sábado</a:t>
            </a:r>
            <a:r>
              <a:rPr lang="en-GB" sz="2200" dirty="0">
                <a:latin typeface="Century Gothic" panose="020B0502020202020204" pitchFamily="34" charset="0"/>
              </a:rPr>
              <a:t> para </a:t>
            </a:r>
            <a:r>
              <a:rPr lang="en-GB" sz="2200" dirty="0" err="1">
                <a:latin typeface="Century Gothic" panose="020B0502020202020204" pitchFamily="34" charset="0"/>
              </a:rPr>
              <a:t>dar</a:t>
            </a:r>
            <a:r>
              <a:rPr lang="en-GB" sz="2200" dirty="0">
                <a:latin typeface="Century Gothic" panose="020B0502020202020204" pitchFamily="34" charset="0"/>
              </a:rPr>
              <a:t> </a:t>
            </a:r>
            <a:r>
              <a:rPr lang="en-GB" sz="2200" dirty="0" err="1">
                <a:latin typeface="Century Gothic" panose="020B0502020202020204" pitchFamily="34" charset="0"/>
              </a:rPr>
              <a:t>ánimo</a:t>
            </a:r>
            <a:r>
              <a:rPr lang="en-GB" sz="2200" dirty="0">
                <a:latin typeface="Century Gothic" panose="020B0502020202020204" pitchFamily="34" charset="0"/>
              </a:rPr>
              <a:t> al </a:t>
            </a:r>
            <a:r>
              <a:rPr lang="en-GB" sz="2200" dirty="0" err="1">
                <a:latin typeface="Century Gothic" panose="020B0502020202020204" pitchFamily="34" charset="0"/>
              </a:rPr>
              <a:t>equipo</a:t>
            </a:r>
            <a:r>
              <a:rPr lang="en-GB" sz="2200" dirty="0">
                <a:latin typeface="Century Gothic" panose="020B0502020202020204" pitchFamily="34" charset="0"/>
              </a:rPr>
              <a:t>! </a:t>
            </a:r>
            <a:endParaRPr lang="en-GB" sz="2400" dirty="0"/>
          </a:p>
        </p:txBody>
      </p:sp>
      <p:sp>
        <p:nvSpPr>
          <p:cNvPr id="8" name="TextBox 7"/>
          <p:cNvSpPr txBox="1"/>
          <p:nvPr/>
        </p:nvSpPr>
        <p:spPr>
          <a:xfrm>
            <a:off x="7325789" y="1319107"/>
            <a:ext cx="4719168" cy="2462213"/>
          </a:xfrm>
          <a:prstGeom prst="rect">
            <a:avLst/>
          </a:prstGeom>
          <a:noFill/>
        </p:spPr>
        <p:txBody>
          <a:bodyPr wrap="square" rtlCol="0">
            <a:spAutoFit/>
          </a:bodyPr>
          <a:lstStyle/>
          <a:p>
            <a:pPr algn="l"/>
            <a:r>
              <a:rPr lang="en-GB" sz="2200">
                <a:latin typeface="Century Gothic" panose="020B0502020202020204" pitchFamily="34" charset="0"/>
              </a:rPr>
              <a:t>Hoy Lucía </a:t>
            </a:r>
            <a:r>
              <a:rPr lang="en-GB" sz="2200" dirty="0">
                <a:latin typeface="Century Gothic" panose="020B0502020202020204" pitchFamily="34" charset="0"/>
              </a:rPr>
              <a:t>y Daniel </a:t>
            </a:r>
            <a:r>
              <a:rPr lang="en-GB" sz="2200">
                <a:latin typeface="Century Gothic" panose="020B0502020202020204" pitchFamily="34" charset="0"/>
              </a:rPr>
              <a:t>les prestan </a:t>
            </a:r>
            <a:r>
              <a:rPr lang="en-GB" sz="2200" dirty="0" err="1">
                <a:latin typeface="Century Gothic" panose="020B0502020202020204" pitchFamily="34" charset="0"/>
              </a:rPr>
              <a:t>dinero</a:t>
            </a:r>
            <a:r>
              <a:rPr lang="en-GB" sz="2200" dirty="0">
                <a:latin typeface="Century Gothic" panose="020B0502020202020204" pitchFamily="34" charset="0"/>
              </a:rPr>
              <a:t> para </a:t>
            </a:r>
            <a:r>
              <a:rPr lang="en-GB" sz="2200" err="1">
                <a:latin typeface="Century Gothic" panose="020B0502020202020204" pitchFamily="34" charset="0"/>
              </a:rPr>
              <a:t>pagar</a:t>
            </a:r>
            <a:r>
              <a:rPr lang="en-GB" sz="2200">
                <a:latin typeface="Century Gothic" panose="020B0502020202020204" pitchFamily="34" charset="0"/>
              </a:rPr>
              <a:t> los billetes del ‘euskotren’. Los trenes son modernos y cada </a:t>
            </a:r>
            <a:r>
              <a:rPr lang="en-GB" sz="2200" dirty="0" err="1">
                <a:latin typeface="Century Gothic" panose="020B0502020202020204" pitchFamily="34" charset="0"/>
              </a:rPr>
              <a:t>billete</a:t>
            </a:r>
            <a:r>
              <a:rPr lang="en-GB" sz="2200" dirty="0">
                <a:latin typeface="Century Gothic" panose="020B0502020202020204" pitchFamily="34" charset="0"/>
              </a:rPr>
              <a:t> </a:t>
            </a:r>
            <a:r>
              <a:rPr lang="en-GB" sz="2200">
                <a:latin typeface="Century Gothic" panose="020B0502020202020204" pitchFamily="34" charset="0"/>
              </a:rPr>
              <a:t>cuesta más o menos un </a:t>
            </a:r>
            <a:r>
              <a:rPr lang="en-GB" sz="2200" dirty="0">
                <a:latin typeface="Century Gothic" panose="020B0502020202020204" pitchFamily="34" charset="0"/>
              </a:rPr>
              <a:t>euro, </a:t>
            </a:r>
            <a:r>
              <a:rPr lang="en-GB" sz="2200" dirty="0" err="1">
                <a:latin typeface="Century Gothic" panose="020B0502020202020204" pitchFamily="34" charset="0"/>
              </a:rPr>
              <a:t>así</a:t>
            </a:r>
            <a:r>
              <a:rPr lang="en-GB" sz="2200" dirty="0">
                <a:latin typeface="Century Gothic" panose="020B0502020202020204" pitchFamily="34" charset="0"/>
              </a:rPr>
              <a:t> que es </a:t>
            </a:r>
            <a:r>
              <a:rPr lang="en-GB" sz="2200" err="1">
                <a:latin typeface="Century Gothic" panose="020B0502020202020204" pitchFamily="34" charset="0"/>
              </a:rPr>
              <a:t>bastante</a:t>
            </a:r>
            <a:r>
              <a:rPr lang="en-GB" sz="2200">
                <a:latin typeface="Century Gothic" panose="020B0502020202020204" pitchFamily="34" charset="0"/>
              </a:rPr>
              <a:t> barato y práctico viajar así.</a:t>
            </a:r>
            <a:endParaRPr lang="en-GB" sz="2200" dirty="0">
              <a:latin typeface="Century Gothic" panose="020B0502020202020204" pitchFamily="34" charset="0"/>
            </a:endParaRPr>
          </a:p>
        </p:txBody>
      </p:sp>
      <p:sp>
        <p:nvSpPr>
          <p:cNvPr id="11" name="Rounded Rectangle 11">
            <a:extLst>
              <a:ext uri="{FF2B5EF4-FFF2-40B4-BE49-F238E27FC236}">
                <a16:creationId xmlns:a16="http://schemas.microsoft.com/office/drawing/2014/main" id="{C77DE3E9-7345-3040-8775-058A077DDAA8}"/>
              </a:ext>
            </a:extLst>
          </p:cNvPr>
          <p:cNvSpPr/>
          <p:nvPr/>
        </p:nvSpPr>
        <p:spPr>
          <a:xfrm>
            <a:off x="10609729" y="258166"/>
            <a:ext cx="1318415"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5" name="Picture 4">
            <a:extLst>
              <a:ext uri="{FF2B5EF4-FFF2-40B4-BE49-F238E27FC236}">
                <a16:creationId xmlns:a16="http://schemas.microsoft.com/office/drawing/2014/main" id="{B901DC74-932F-45CE-B107-85AFB63D939E}"/>
              </a:ext>
            </a:extLst>
          </p:cNvPr>
          <p:cNvPicPr>
            <a:picLocks noChangeAspect="1"/>
          </p:cNvPicPr>
          <p:nvPr/>
        </p:nvPicPr>
        <p:blipFill>
          <a:blip r:embed="rId4"/>
          <a:stretch>
            <a:fillRect/>
          </a:stretch>
        </p:blipFill>
        <p:spPr>
          <a:xfrm>
            <a:off x="808847" y="1390973"/>
            <a:ext cx="1466346" cy="824820"/>
          </a:xfrm>
          <a:prstGeom prst="rect">
            <a:avLst/>
          </a:prstGeom>
        </p:spPr>
      </p:pic>
      <p:pic>
        <p:nvPicPr>
          <p:cNvPr id="12" name="Picture 11">
            <a:extLst>
              <a:ext uri="{FF2B5EF4-FFF2-40B4-BE49-F238E27FC236}">
                <a16:creationId xmlns:a16="http://schemas.microsoft.com/office/drawing/2014/main" id="{43D166AB-08C9-4AF3-8040-6937EAE7AC6E}"/>
              </a:ext>
            </a:extLst>
          </p:cNvPr>
          <p:cNvPicPr>
            <a:picLocks noChangeAspect="1"/>
          </p:cNvPicPr>
          <p:nvPr/>
        </p:nvPicPr>
        <p:blipFill rotWithShape="1">
          <a:blip r:embed="rId5"/>
          <a:srcRect l="25883" r="46412"/>
          <a:stretch/>
        </p:blipFill>
        <p:spPr>
          <a:xfrm>
            <a:off x="7596868" y="-117592"/>
            <a:ext cx="764634" cy="1508565"/>
          </a:xfrm>
          <a:prstGeom prst="rect">
            <a:avLst/>
          </a:prstGeom>
        </p:spPr>
      </p:pic>
      <p:sp>
        <p:nvSpPr>
          <p:cNvPr id="17" name="TextBox 16">
            <a:extLst>
              <a:ext uri="{FF2B5EF4-FFF2-40B4-BE49-F238E27FC236}">
                <a16:creationId xmlns:a16="http://schemas.microsoft.com/office/drawing/2014/main" id="{C243278B-DEFE-4352-91A8-443DFC92CB2F}"/>
              </a:ext>
            </a:extLst>
          </p:cNvPr>
          <p:cNvSpPr txBox="1"/>
          <p:nvPr/>
        </p:nvSpPr>
        <p:spPr>
          <a:xfrm>
            <a:off x="-384327" y="925435"/>
            <a:ext cx="7437088" cy="430887"/>
          </a:xfrm>
          <a:prstGeom prst="rect">
            <a:avLst/>
          </a:prstGeom>
          <a:noFill/>
        </p:spPr>
        <p:txBody>
          <a:bodyPr wrap="square" rtlCol="0">
            <a:spAutoFit/>
          </a:bodyPr>
          <a:lstStyle/>
          <a:p>
            <a:pPr algn="ctr"/>
            <a:r>
              <a:rPr lang="en-GB" sz="2200" b="1" dirty="0">
                <a:latin typeface="+mj-lt"/>
              </a:rPr>
              <a:t>¿</a:t>
            </a:r>
            <a:r>
              <a:rPr lang="en-GB" sz="2200" b="1" dirty="0" err="1">
                <a:latin typeface="+mj-lt"/>
              </a:rPr>
              <a:t>Quiénes</a:t>
            </a:r>
            <a:r>
              <a:rPr lang="en-GB" sz="2200" b="1" dirty="0">
                <a:latin typeface="+mj-lt"/>
              </a:rPr>
              <a:t> </a:t>
            </a:r>
            <a:r>
              <a:rPr lang="en-GB" sz="2200" b="1" dirty="0" err="1">
                <a:latin typeface="+mj-lt"/>
              </a:rPr>
              <a:t>hacen</a:t>
            </a:r>
            <a:r>
              <a:rPr lang="en-GB" sz="2200" b="1" dirty="0">
                <a:latin typeface="+mj-lt"/>
              </a:rPr>
              <a:t> </a:t>
            </a:r>
            <a:r>
              <a:rPr lang="en-GB" sz="2200" b="1" dirty="0" err="1">
                <a:latin typeface="+mj-lt"/>
              </a:rPr>
              <a:t>cada</a:t>
            </a:r>
            <a:r>
              <a:rPr lang="en-GB" sz="2200" b="1" dirty="0">
                <a:latin typeface="+mj-lt"/>
              </a:rPr>
              <a:t> </a:t>
            </a:r>
            <a:r>
              <a:rPr lang="en-GB" sz="2200" b="1" dirty="0" err="1">
                <a:latin typeface="+mj-lt"/>
              </a:rPr>
              <a:t>actividad</a:t>
            </a:r>
            <a:r>
              <a:rPr lang="en-GB" sz="2200" b="1" dirty="0">
                <a:latin typeface="+mj-lt"/>
              </a:rPr>
              <a:t> y </a:t>
            </a:r>
            <a:r>
              <a:rPr lang="en-GB" sz="2200" b="1" dirty="0" err="1">
                <a:latin typeface="+mj-lt"/>
              </a:rPr>
              <a:t>qué</a:t>
            </a:r>
            <a:r>
              <a:rPr lang="en-GB" sz="2200" b="1" dirty="0">
                <a:latin typeface="+mj-lt"/>
              </a:rPr>
              <a:t> </a:t>
            </a:r>
            <a:r>
              <a:rPr lang="en-GB" sz="2200" b="1" dirty="0" err="1">
                <a:latin typeface="+mj-lt"/>
              </a:rPr>
              <a:t>hacen</a:t>
            </a:r>
            <a:r>
              <a:rPr lang="en-GB" sz="2200" b="1" dirty="0">
                <a:latin typeface="+mj-lt"/>
              </a:rPr>
              <a:t>?</a:t>
            </a:r>
          </a:p>
        </p:txBody>
      </p:sp>
      <p:sp>
        <p:nvSpPr>
          <p:cNvPr id="18" name="TextBox 17">
            <a:extLst>
              <a:ext uri="{FF2B5EF4-FFF2-40B4-BE49-F238E27FC236}">
                <a16:creationId xmlns:a16="http://schemas.microsoft.com/office/drawing/2014/main" id="{7E8D41B9-1866-41DE-964F-0472108BF1A6}"/>
              </a:ext>
            </a:extLst>
          </p:cNvPr>
          <p:cNvSpPr txBox="1"/>
          <p:nvPr/>
        </p:nvSpPr>
        <p:spPr>
          <a:xfrm>
            <a:off x="8769124" y="522852"/>
            <a:ext cx="1466346" cy="707886"/>
          </a:xfrm>
          <a:prstGeom prst="rect">
            <a:avLst/>
          </a:prstGeom>
          <a:noFill/>
        </p:spPr>
        <p:txBody>
          <a:bodyPr wrap="square" rtlCol="0">
            <a:spAutoFit/>
          </a:bodyPr>
          <a:lstStyle/>
          <a:p>
            <a:pPr algn="l"/>
            <a:r>
              <a:rPr lang="en-GB" sz="2000" b="1" dirty="0">
                <a:latin typeface="Century Gothic" panose="020B0502020202020204" pitchFamily="34" charset="0"/>
              </a:rPr>
              <a:t>Nadia y Hugo</a:t>
            </a:r>
          </a:p>
        </p:txBody>
      </p:sp>
      <p:sp>
        <p:nvSpPr>
          <p:cNvPr id="19" name="TextBox 18">
            <a:extLst>
              <a:ext uri="{FF2B5EF4-FFF2-40B4-BE49-F238E27FC236}">
                <a16:creationId xmlns:a16="http://schemas.microsoft.com/office/drawing/2014/main" id="{2DDCBE7A-6EE0-434C-B359-8258408127AB}"/>
              </a:ext>
            </a:extLst>
          </p:cNvPr>
          <p:cNvSpPr txBox="1"/>
          <p:nvPr/>
        </p:nvSpPr>
        <p:spPr>
          <a:xfrm>
            <a:off x="2219574" y="1534386"/>
            <a:ext cx="1466346" cy="707886"/>
          </a:xfrm>
          <a:prstGeom prst="rect">
            <a:avLst/>
          </a:prstGeom>
          <a:noFill/>
        </p:spPr>
        <p:txBody>
          <a:bodyPr wrap="square" rtlCol="0">
            <a:spAutoFit/>
          </a:bodyPr>
          <a:lstStyle/>
          <a:p>
            <a:pPr algn="l"/>
            <a:r>
              <a:rPr lang="en-GB" sz="2000" b="1" dirty="0">
                <a:latin typeface="Century Gothic" panose="020B0502020202020204" pitchFamily="34" charset="0"/>
              </a:rPr>
              <a:t>Ana y Diego</a:t>
            </a:r>
          </a:p>
        </p:txBody>
      </p:sp>
      <p:sp>
        <p:nvSpPr>
          <p:cNvPr id="3" name="Rectangle 2">
            <a:extLst>
              <a:ext uri="{FF2B5EF4-FFF2-40B4-BE49-F238E27FC236}">
                <a16:creationId xmlns:a16="http://schemas.microsoft.com/office/drawing/2014/main" id="{C9A0BA95-E711-453E-AF32-E2999F529C14}"/>
              </a:ext>
            </a:extLst>
          </p:cNvPr>
          <p:cNvSpPr/>
          <p:nvPr/>
        </p:nvSpPr>
        <p:spPr>
          <a:xfrm>
            <a:off x="372989" y="5368073"/>
            <a:ext cx="6278232" cy="89427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Lucía and </a:t>
            </a:r>
            <a:r>
              <a:rPr lang="en-GB" sz="2000">
                <a:solidFill>
                  <a:schemeClr val="accent5">
                    <a:lumMod val="50000"/>
                  </a:schemeClr>
                </a:solidFill>
              </a:rPr>
              <a:t>Daniel give (‘pass’) some </a:t>
            </a:r>
            <a:r>
              <a:rPr lang="en-GB" sz="2000" dirty="0">
                <a:solidFill>
                  <a:schemeClr val="accent5">
                    <a:lumMod val="50000"/>
                  </a:schemeClr>
                </a:solidFill>
              </a:rPr>
              <a:t>orange t-shirts </a:t>
            </a:r>
            <a:r>
              <a:rPr lang="en-GB" sz="2000">
                <a:solidFill>
                  <a:schemeClr val="accent5">
                    <a:lumMod val="50000"/>
                  </a:schemeClr>
                </a:solidFill>
              </a:rPr>
              <a:t>to Ana and Diego. </a:t>
            </a:r>
            <a:r>
              <a:rPr lang="en-GB" sz="2000" i="1" dirty="0">
                <a:solidFill>
                  <a:schemeClr val="accent5">
                    <a:lumMod val="50000"/>
                  </a:schemeClr>
                </a:solidFill>
              </a:rPr>
              <a:t>¿</a:t>
            </a:r>
            <a:r>
              <a:rPr lang="en-GB" sz="2000" i="1" dirty="0" err="1">
                <a:solidFill>
                  <a:schemeClr val="accent5">
                    <a:lumMod val="50000"/>
                  </a:schemeClr>
                </a:solidFill>
              </a:rPr>
              <a:t>Verdadero</a:t>
            </a:r>
            <a:r>
              <a:rPr lang="en-GB" sz="2000" i="1" dirty="0">
                <a:solidFill>
                  <a:schemeClr val="accent5">
                    <a:lumMod val="50000"/>
                  </a:schemeClr>
                </a:solidFill>
              </a:rPr>
              <a:t> o </a:t>
            </a:r>
            <a:r>
              <a:rPr lang="en-GB" sz="2000" i="1" dirty="0" err="1">
                <a:solidFill>
                  <a:schemeClr val="accent5">
                    <a:lumMod val="50000"/>
                  </a:schemeClr>
                </a:solidFill>
              </a:rPr>
              <a:t>falso</a:t>
            </a:r>
            <a:r>
              <a:rPr lang="en-GB" sz="2000" i="1" dirty="0">
                <a:solidFill>
                  <a:schemeClr val="accent5">
                    <a:lumMod val="50000"/>
                  </a:schemeClr>
                </a:solidFill>
              </a:rPr>
              <a:t>?</a:t>
            </a:r>
          </a:p>
        </p:txBody>
      </p:sp>
      <p:sp>
        <p:nvSpPr>
          <p:cNvPr id="29" name="Action Button: Custom 28">
            <a:hlinkClick r:id="" action="ppaction://noaction" highlightClick="1"/>
          </p:cNvPr>
          <p:cNvSpPr/>
          <p:nvPr/>
        </p:nvSpPr>
        <p:spPr>
          <a:xfrm>
            <a:off x="347979" y="1641276"/>
            <a:ext cx="414926" cy="366847"/>
          </a:xfrm>
          <a:prstGeom prst="actionButtonBlank">
            <a:avLst/>
          </a:prstGeom>
          <a:solidFill>
            <a:schemeClr val="accent3">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1</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Action Button: Custom 29">
            <a:hlinkClick r:id="" action="ppaction://noaction" highlightClick="1"/>
          </p:cNvPr>
          <p:cNvSpPr/>
          <p:nvPr/>
        </p:nvSpPr>
        <p:spPr>
          <a:xfrm>
            <a:off x="6825268" y="1671011"/>
            <a:ext cx="414926" cy="366847"/>
          </a:xfrm>
          <a:prstGeom prst="actionButtonBlank">
            <a:avLst/>
          </a:prstGeom>
          <a:solidFill>
            <a:schemeClr val="accent3">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pic>
        <p:nvPicPr>
          <p:cNvPr id="2050" name="Picture 2" descr="https://upload.wikimedia.org/wikipedia/commons/7/74/Durango_train_statio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3028" y="3608089"/>
            <a:ext cx="3998987" cy="26620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upload.wikimedia.org/wikipedia/commons/5/5d/ZENIT_VS._REAL_SOCIEDAD_3_-_1_%289%29.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87095" y="1783322"/>
            <a:ext cx="2750958" cy="30548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125601" y="886302"/>
            <a:ext cx="919356" cy="400110"/>
          </a:xfrm>
          <a:prstGeom prst="rect">
            <a:avLst/>
          </a:prstGeom>
          <a:noFill/>
        </p:spPr>
        <p:txBody>
          <a:bodyPr wrap="square" rtlCol="0">
            <a:spAutoFit/>
          </a:bodyPr>
          <a:lstStyle/>
          <a:p>
            <a:pPr algn="l"/>
            <a:r>
              <a:rPr lang="en-GB" sz="2000" b="1">
                <a:latin typeface="+mj-lt"/>
              </a:rPr>
              <a:t>[1/2]</a:t>
            </a:r>
            <a:endParaRPr lang="en-GB" sz="2000" b="1" dirty="0">
              <a:latin typeface="+mj-lt"/>
            </a:endParaRPr>
          </a:p>
        </p:txBody>
      </p:sp>
      <p:sp>
        <p:nvSpPr>
          <p:cNvPr id="21" name="Rounded Rectangle 20">
            <a:extLst>
              <a:ext uri="{FF2B5EF4-FFF2-40B4-BE49-F238E27FC236}">
                <a16:creationId xmlns:a16="http://schemas.microsoft.com/office/drawing/2014/main" id="{A7A8A0EE-B3B3-430E-9FEB-0F1C01A3B717}"/>
              </a:ext>
            </a:extLst>
          </p:cNvPr>
          <p:cNvSpPr/>
          <p:nvPr/>
        </p:nvSpPr>
        <p:spPr>
          <a:xfrm>
            <a:off x="5448390" y="5792017"/>
            <a:ext cx="960301" cy="371758"/>
          </a:xfrm>
          <a:prstGeom prst="roundRect">
            <a:avLst>
              <a:gd name="adj" fmla="val 50000"/>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23" name="Rectangle 22">
            <a:extLst>
              <a:ext uri="{FF2B5EF4-FFF2-40B4-BE49-F238E27FC236}">
                <a16:creationId xmlns:a16="http://schemas.microsoft.com/office/drawing/2014/main" id="{D198A55E-C877-4899-81A3-02371FB9CD37}"/>
              </a:ext>
            </a:extLst>
          </p:cNvPr>
          <p:cNvSpPr/>
          <p:nvPr/>
        </p:nvSpPr>
        <p:spPr>
          <a:xfrm>
            <a:off x="347979" y="5370863"/>
            <a:ext cx="6303242" cy="89804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Lucía and Daniel lend Nadia and Hugo money to pay for train tickets. </a:t>
            </a:r>
            <a:r>
              <a:rPr lang="en-GB" sz="2000" i="1" dirty="0">
                <a:solidFill>
                  <a:schemeClr val="tx1"/>
                </a:solidFill>
              </a:rPr>
              <a:t>¿</a:t>
            </a:r>
            <a:r>
              <a:rPr lang="en-GB" sz="2000" i="1" dirty="0" err="1">
                <a:solidFill>
                  <a:schemeClr val="tx1"/>
                </a:solidFill>
              </a:rPr>
              <a:t>Verdadero</a:t>
            </a:r>
            <a:r>
              <a:rPr lang="en-GB" sz="2000" i="1" dirty="0">
                <a:solidFill>
                  <a:schemeClr val="tx1"/>
                </a:solidFill>
              </a:rPr>
              <a:t> o </a:t>
            </a:r>
            <a:r>
              <a:rPr lang="en-GB" sz="2000" i="1" dirty="0" err="1">
                <a:solidFill>
                  <a:schemeClr val="tx1"/>
                </a:solidFill>
              </a:rPr>
              <a:t>falso</a:t>
            </a:r>
            <a:r>
              <a:rPr lang="en-GB" sz="2000" i="1" dirty="0">
                <a:solidFill>
                  <a:schemeClr val="tx1"/>
                </a:solidFill>
              </a:rPr>
              <a:t>?</a:t>
            </a:r>
          </a:p>
        </p:txBody>
      </p:sp>
      <p:sp>
        <p:nvSpPr>
          <p:cNvPr id="24" name="Rounded Rectangle 20">
            <a:extLst>
              <a:ext uri="{FF2B5EF4-FFF2-40B4-BE49-F238E27FC236}">
                <a16:creationId xmlns:a16="http://schemas.microsoft.com/office/drawing/2014/main" id="{A7A8A0EE-B3B3-430E-9FEB-0F1C01A3B717}"/>
              </a:ext>
            </a:extLst>
          </p:cNvPr>
          <p:cNvSpPr/>
          <p:nvPr/>
        </p:nvSpPr>
        <p:spPr>
          <a:xfrm>
            <a:off x="3436223" y="5807709"/>
            <a:ext cx="1650289" cy="356066"/>
          </a:xfrm>
          <a:prstGeom prst="roundRect">
            <a:avLst>
              <a:gd name="adj" fmla="val 50000"/>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Tree>
    <p:extLst>
      <p:ext uri="{BB962C8B-B14F-4D97-AF65-F5344CB8AC3E}">
        <p14:creationId xmlns:p14="http://schemas.microsoft.com/office/powerpoint/2010/main" val="154229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21" grpId="0" animBg="1"/>
      <p:bldP spid="21" grpId="1" animBg="1"/>
      <p:bldP spid="23" grpId="0" animBg="1"/>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1">
            <a:extLst>
              <a:ext uri="{FF2B5EF4-FFF2-40B4-BE49-F238E27FC236}">
                <a16:creationId xmlns:a16="http://schemas.microsoft.com/office/drawing/2014/main" id="{C77DE3E9-7345-3040-8775-058A077DDAA8}"/>
              </a:ext>
            </a:extLst>
          </p:cNvPr>
          <p:cNvSpPr/>
          <p:nvPr/>
        </p:nvSpPr>
        <p:spPr>
          <a:xfrm>
            <a:off x="10609729" y="258166"/>
            <a:ext cx="1318415"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28" name="Rectangle 27">
            <a:extLst>
              <a:ext uri="{FF2B5EF4-FFF2-40B4-BE49-F238E27FC236}">
                <a16:creationId xmlns:a16="http://schemas.microsoft.com/office/drawing/2014/main" id="{03B53431-0B1B-4009-B76A-021BACAC3BC5}"/>
              </a:ext>
            </a:extLst>
          </p:cNvPr>
          <p:cNvSpPr/>
          <p:nvPr/>
        </p:nvSpPr>
        <p:spPr>
          <a:xfrm>
            <a:off x="5610647" y="5347220"/>
            <a:ext cx="4999082" cy="80234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Lucía and </a:t>
            </a:r>
            <a:r>
              <a:rPr lang="en-GB" sz="2000">
                <a:solidFill>
                  <a:schemeClr val="accent5">
                    <a:lumMod val="50000"/>
                  </a:schemeClr>
                </a:solidFill>
              </a:rPr>
              <a:t>Daniel help their </a:t>
            </a:r>
            <a:r>
              <a:rPr lang="en-GB" sz="2000" dirty="0">
                <a:solidFill>
                  <a:schemeClr val="accent5">
                    <a:lumMod val="50000"/>
                  </a:schemeClr>
                </a:solidFill>
              </a:rPr>
              <a:t>teachers after lessons</a:t>
            </a:r>
            <a:r>
              <a:rPr lang="en-GB" sz="2000">
                <a:solidFill>
                  <a:schemeClr val="accent5">
                    <a:lumMod val="50000"/>
                  </a:schemeClr>
                </a:solidFill>
              </a:rPr>
              <a:t>. </a:t>
            </a:r>
            <a:r>
              <a:rPr lang="en-GB" sz="2000" i="1">
                <a:solidFill>
                  <a:schemeClr val="accent5">
                    <a:lumMod val="50000"/>
                  </a:schemeClr>
                </a:solidFill>
              </a:rPr>
              <a:t>¿Verdadero </a:t>
            </a:r>
            <a:r>
              <a:rPr lang="en-GB" sz="2000" i="1" dirty="0">
                <a:solidFill>
                  <a:schemeClr val="accent5">
                    <a:lumMod val="50000"/>
                  </a:schemeClr>
                </a:solidFill>
              </a:rPr>
              <a:t>o </a:t>
            </a:r>
            <a:r>
              <a:rPr lang="en-GB" sz="2000" i="1" dirty="0" err="1">
                <a:solidFill>
                  <a:schemeClr val="accent5">
                    <a:lumMod val="50000"/>
                  </a:schemeClr>
                </a:solidFill>
              </a:rPr>
              <a:t>falso</a:t>
            </a:r>
            <a:r>
              <a:rPr lang="en-GB" sz="2000" i="1" dirty="0">
                <a:solidFill>
                  <a:schemeClr val="accent5">
                    <a:lumMod val="50000"/>
                  </a:schemeClr>
                </a:solidFill>
              </a:rPr>
              <a:t>?</a:t>
            </a:r>
          </a:p>
        </p:txBody>
      </p:sp>
      <p:sp>
        <p:nvSpPr>
          <p:cNvPr id="31" name="TextBox 30">
            <a:extLst>
              <a:ext uri="{FF2B5EF4-FFF2-40B4-BE49-F238E27FC236}">
                <a16:creationId xmlns:a16="http://schemas.microsoft.com/office/drawing/2014/main" id="{3ABEE856-BA37-9C4A-9BB0-AE9D7037B4D1}"/>
              </a:ext>
            </a:extLst>
          </p:cNvPr>
          <p:cNvSpPr txBox="1"/>
          <p:nvPr/>
        </p:nvSpPr>
        <p:spPr>
          <a:xfrm>
            <a:off x="108704" y="1795901"/>
            <a:ext cx="3270227" cy="2462213"/>
          </a:xfrm>
          <a:prstGeom prst="rect">
            <a:avLst/>
          </a:prstGeom>
          <a:noFill/>
        </p:spPr>
        <p:txBody>
          <a:bodyPr wrap="square" rtlCol="0">
            <a:spAutoFit/>
          </a:bodyPr>
          <a:lstStyle/>
          <a:p>
            <a:r>
              <a:rPr lang="en-GB" sz="2200" dirty="0">
                <a:latin typeface="Century Gothic" panose="020B0502020202020204" pitchFamily="34" charset="0"/>
              </a:rPr>
              <a:t>Lucía y Daniel les </a:t>
            </a:r>
            <a:r>
              <a:rPr lang="en-GB" sz="2200" dirty="0" err="1">
                <a:latin typeface="Century Gothic" panose="020B0502020202020204" pitchFamily="34" charset="0"/>
              </a:rPr>
              <a:t>preparan</a:t>
            </a:r>
            <a:r>
              <a:rPr lang="en-GB" sz="2200" dirty="0">
                <a:latin typeface="Century Gothic" panose="020B0502020202020204" pitchFamily="34" charset="0"/>
              </a:rPr>
              <a:t> arroz con pollo. </a:t>
            </a:r>
            <a:r>
              <a:rPr lang="en-GB" sz="2200" dirty="0" err="1">
                <a:latin typeface="Century Gothic" panose="020B0502020202020204" pitchFamily="34" charset="0"/>
              </a:rPr>
              <a:t>En</a:t>
            </a:r>
            <a:r>
              <a:rPr lang="en-GB" sz="2200" dirty="0">
                <a:latin typeface="Century Gothic" panose="020B0502020202020204" pitchFamily="34" charset="0"/>
              </a:rPr>
              <a:t> </a:t>
            </a:r>
            <a:r>
              <a:rPr lang="en-GB" sz="2200" dirty="0" err="1">
                <a:latin typeface="Century Gothic" panose="020B0502020202020204" pitchFamily="34" charset="0"/>
              </a:rPr>
              <a:t>invierno</a:t>
            </a:r>
            <a:r>
              <a:rPr lang="en-GB" sz="2200" dirty="0">
                <a:latin typeface="Century Gothic" panose="020B0502020202020204" pitchFamily="34" charset="0"/>
              </a:rPr>
              <a:t> hay días </a:t>
            </a:r>
            <a:r>
              <a:rPr lang="en-GB" sz="2200" dirty="0" err="1">
                <a:latin typeface="Century Gothic" panose="020B0502020202020204" pitchFamily="34" charset="0"/>
              </a:rPr>
              <a:t>cuando</a:t>
            </a:r>
            <a:r>
              <a:rPr lang="en-GB" sz="2200" dirty="0">
                <a:latin typeface="Century Gothic" panose="020B0502020202020204" pitchFamily="34" charset="0"/>
              </a:rPr>
              <a:t> </a:t>
            </a:r>
            <a:r>
              <a:rPr lang="en-GB" sz="2200" dirty="0" err="1">
                <a:latin typeface="Century Gothic" panose="020B0502020202020204" pitchFamily="34" charset="0"/>
              </a:rPr>
              <a:t>están</a:t>
            </a:r>
            <a:r>
              <a:rPr lang="en-GB" sz="2200" dirty="0">
                <a:latin typeface="Century Gothic" panose="020B0502020202020204" pitchFamily="34" charset="0"/>
              </a:rPr>
              <a:t> </a:t>
            </a:r>
            <a:r>
              <a:rPr lang="en-GB" sz="2200" dirty="0" err="1">
                <a:latin typeface="Century Gothic" panose="020B0502020202020204" pitchFamily="34" charset="0"/>
              </a:rPr>
              <a:t>cansados</a:t>
            </a:r>
            <a:r>
              <a:rPr lang="en-GB" sz="2200" dirty="0">
                <a:latin typeface="Century Gothic" panose="020B0502020202020204" pitchFamily="34" charset="0"/>
              </a:rPr>
              <a:t> o </a:t>
            </a:r>
            <a:r>
              <a:rPr lang="en-GB" sz="2200" dirty="0" err="1">
                <a:latin typeface="Century Gothic" panose="020B0502020202020204" pitchFamily="34" charset="0"/>
              </a:rPr>
              <a:t>tienen</a:t>
            </a:r>
            <a:r>
              <a:rPr lang="en-GB" sz="2200" dirty="0">
                <a:latin typeface="Century Gothic" panose="020B0502020202020204" pitchFamily="34" charset="0"/>
              </a:rPr>
              <a:t> </a:t>
            </a:r>
            <a:r>
              <a:rPr lang="en-GB" sz="2200" dirty="0" err="1">
                <a:latin typeface="Century Gothic" panose="020B0502020202020204" pitchFamily="34" charset="0"/>
              </a:rPr>
              <a:t>dolor</a:t>
            </a:r>
            <a:r>
              <a:rPr lang="en-GB" sz="2200" dirty="0">
                <a:latin typeface="Century Gothic" panose="020B0502020202020204" pitchFamily="34" charset="0"/>
              </a:rPr>
              <a:t> de cabeza y no </a:t>
            </a:r>
            <a:r>
              <a:rPr lang="en-GB" sz="2200" dirty="0" err="1">
                <a:latin typeface="Century Gothic" panose="020B0502020202020204" pitchFamily="34" charset="0"/>
              </a:rPr>
              <a:t>pueden</a:t>
            </a:r>
            <a:r>
              <a:rPr lang="en-GB" sz="2200" dirty="0">
                <a:latin typeface="Century Gothic" panose="020B0502020202020204" pitchFamily="34" charset="0"/>
              </a:rPr>
              <a:t> </a:t>
            </a:r>
            <a:r>
              <a:rPr lang="en-GB" sz="2200" dirty="0" err="1">
                <a:latin typeface="Century Gothic" panose="020B0502020202020204" pitchFamily="34" charset="0"/>
              </a:rPr>
              <a:t>cocinar</a:t>
            </a:r>
            <a:r>
              <a:rPr lang="en-GB" sz="2200" dirty="0">
                <a:latin typeface="Century Gothic" panose="020B0502020202020204" pitchFamily="34" charset="0"/>
              </a:rPr>
              <a:t>.</a:t>
            </a:r>
          </a:p>
        </p:txBody>
      </p:sp>
      <p:sp>
        <p:nvSpPr>
          <p:cNvPr id="32" name="TextBox 31">
            <a:extLst>
              <a:ext uri="{FF2B5EF4-FFF2-40B4-BE49-F238E27FC236}">
                <a16:creationId xmlns:a16="http://schemas.microsoft.com/office/drawing/2014/main" id="{5E71804E-F571-C84B-B95A-D8D9C26FD342}"/>
              </a:ext>
            </a:extLst>
          </p:cNvPr>
          <p:cNvSpPr txBox="1"/>
          <p:nvPr/>
        </p:nvSpPr>
        <p:spPr>
          <a:xfrm>
            <a:off x="6647728" y="1127257"/>
            <a:ext cx="4842024" cy="2123658"/>
          </a:xfrm>
          <a:prstGeom prst="rect">
            <a:avLst/>
          </a:prstGeom>
          <a:noFill/>
        </p:spPr>
        <p:txBody>
          <a:bodyPr wrap="square" rtlCol="0">
            <a:spAutoFit/>
          </a:bodyPr>
          <a:lstStyle/>
          <a:p>
            <a:r>
              <a:rPr lang="en-GB" sz="2200" dirty="0">
                <a:latin typeface="Century Gothic" panose="020B0502020202020204" pitchFamily="34" charset="0"/>
              </a:rPr>
              <a:t>A Lucía y Daniel les </a:t>
            </a:r>
            <a:r>
              <a:rPr lang="en-GB" sz="2200" dirty="0" err="1">
                <a:latin typeface="Century Gothic" panose="020B0502020202020204" pitchFamily="34" charset="0"/>
              </a:rPr>
              <a:t>ofrecen</a:t>
            </a:r>
            <a:r>
              <a:rPr lang="en-GB" sz="2200" dirty="0">
                <a:latin typeface="Century Gothic" panose="020B0502020202020204" pitchFamily="34" charset="0"/>
              </a:rPr>
              <a:t> </a:t>
            </a:r>
            <a:r>
              <a:rPr lang="en-GB" sz="2200" err="1">
                <a:latin typeface="Century Gothic" panose="020B0502020202020204" pitchFamily="34" charset="0"/>
              </a:rPr>
              <a:t>apoyo</a:t>
            </a:r>
            <a:r>
              <a:rPr lang="en-GB" sz="2200">
                <a:latin typeface="Century Gothic" panose="020B0502020202020204" pitchFamily="34" charset="0"/>
              </a:rPr>
              <a:t> en las actividades después </a:t>
            </a:r>
            <a:r>
              <a:rPr lang="en-GB" sz="2200" dirty="0">
                <a:latin typeface="Century Gothic" panose="020B0502020202020204" pitchFamily="34" charset="0"/>
              </a:rPr>
              <a:t>de </a:t>
            </a:r>
            <a:r>
              <a:rPr lang="en-GB" sz="2200">
                <a:latin typeface="Century Gothic" panose="020B0502020202020204" pitchFamily="34" charset="0"/>
              </a:rPr>
              <a:t>las clases. A veces los estudiantes van a hacer surf en la Playa de la Zurriola porque allí las olas* son grandes.</a:t>
            </a:r>
            <a:endParaRPr lang="en-GB" sz="2200" dirty="0">
              <a:latin typeface="Century Gothic" panose="020B0502020202020204" pitchFamily="34" charset="0"/>
            </a:endParaRPr>
          </a:p>
        </p:txBody>
      </p:sp>
      <p:sp>
        <p:nvSpPr>
          <p:cNvPr id="35" name="TextBox 34">
            <a:extLst>
              <a:ext uri="{FF2B5EF4-FFF2-40B4-BE49-F238E27FC236}">
                <a16:creationId xmlns:a16="http://schemas.microsoft.com/office/drawing/2014/main" id="{9517130C-24EE-674D-94C4-DEA364C845BC}"/>
              </a:ext>
            </a:extLst>
          </p:cNvPr>
          <p:cNvSpPr txBox="1"/>
          <p:nvPr/>
        </p:nvSpPr>
        <p:spPr>
          <a:xfrm>
            <a:off x="2584550" y="898160"/>
            <a:ext cx="1466346" cy="707886"/>
          </a:xfrm>
          <a:prstGeom prst="rect">
            <a:avLst/>
          </a:prstGeom>
          <a:noFill/>
        </p:spPr>
        <p:txBody>
          <a:bodyPr wrap="square" rtlCol="0">
            <a:spAutoFit/>
          </a:bodyPr>
          <a:lstStyle/>
          <a:p>
            <a:pPr algn="l"/>
            <a:r>
              <a:rPr lang="en-GB" sz="2000" b="1" dirty="0">
                <a:latin typeface="Century Gothic" panose="020B0502020202020204" pitchFamily="34" charset="0"/>
              </a:rPr>
              <a:t>los </a:t>
            </a:r>
            <a:r>
              <a:rPr lang="en-GB" sz="2000" b="1" dirty="0" err="1">
                <a:latin typeface="Century Gothic" panose="020B0502020202020204" pitchFamily="34" charset="0"/>
              </a:rPr>
              <a:t>abuelos</a:t>
            </a:r>
            <a:endParaRPr lang="en-GB" sz="2000" b="1" dirty="0">
              <a:latin typeface="Century Gothic" panose="020B0502020202020204" pitchFamily="34" charset="0"/>
            </a:endParaRPr>
          </a:p>
        </p:txBody>
      </p:sp>
      <p:sp>
        <p:nvSpPr>
          <p:cNvPr id="36" name="TextBox 35">
            <a:extLst>
              <a:ext uri="{FF2B5EF4-FFF2-40B4-BE49-F238E27FC236}">
                <a16:creationId xmlns:a16="http://schemas.microsoft.com/office/drawing/2014/main" id="{A832BD0E-FDE2-2241-B875-4E853EA68F21}"/>
              </a:ext>
            </a:extLst>
          </p:cNvPr>
          <p:cNvSpPr txBox="1"/>
          <p:nvPr/>
        </p:nvSpPr>
        <p:spPr>
          <a:xfrm>
            <a:off x="6732574" y="778311"/>
            <a:ext cx="1950212" cy="400110"/>
          </a:xfrm>
          <a:prstGeom prst="rect">
            <a:avLst/>
          </a:prstGeom>
          <a:noFill/>
        </p:spPr>
        <p:txBody>
          <a:bodyPr wrap="square" rtlCol="0">
            <a:spAutoFit/>
          </a:bodyPr>
          <a:lstStyle/>
          <a:p>
            <a:pPr algn="l"/>
            <a:r>
              <a:rPr lang="en-GB" sz="2000" b="1">
                <a:latin typeface="Century Gothic" panose="020B0502020202020204" pitchFamily="34" charset="0"/>
              </a:rPr>
              <a:t>los profesores</a:t>
            </a:r>
            <a:endParaRPr lang="en-GB" sz="2000" b="1" dirty="0">
              <a:latin typeface="Century Gothic" panose="020B0502020202020204" pitchFamily="34" charset="0"/>
            </a:endParaRPr>
          </a:p>
        </p:txBody>
      </p:sp>
      <p:sp>
        <p:nvSpPr>
          <p:cNvPr id="37" name="Action Button: Custom 36">
            <a:hlinkClick r:id="" action="ppaction://noaction" highlightClick="1"/>
            <a:extLst>
              <a:ext uri="{FF2B5EF4-FFF2-40B4-BE49-F238E27FC236}">
                <a16:creationId xmlns:a16="http://schemas.microsoft.com/office/drawing/2014/main" id="{26C8AA48-BED7-0A4A-938E-4389664561BB}"/>
              </a:ext>
            </a:extLst>
          </p:cNvPr>
          <p:cNvSpPr/>
          <p:nvPr/>
        </p:nvSpPr>
        <p:spPr>
          <a:xfrm>
            <a:off x="266275" y="1205035"/>
            <a:ext cx="414926" cy="366847"/>
          </a:xfrm>
          <a:prstGeom prst="actionButtonBlank">
            <a:avLst/>
          </a:prstGeom>
          <a:solidFill>
            <a:schemeClr val="accent3">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3</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Action Button: Custom 37">
            <a:hlinkClick r:id="" action="ppaction://noaction" highlightClick="1"/>
            <a:extLst>
              <a:ext uri="{FF2B5EF4-FFF2-40B4-BE49-F238E27FC236}">
                <a16:creationId xmlns:a16="http://schemas.microsoft.com/office/drawing/2014/main" id="{B28C87BD-A0E7-C047-905D-A60EA060EB9B}"/>
              </a:ext>
            </a:extLst>
          </p:cNvPr>
          <p:cNvSpPr/>
          <p:nvPr/>
        </p:nvSpPr>
        <p:spPr>
          <a:xfrm>
            <a:off x="6219100" y="801413"/>
            <a:ext cx="414926" cy="366847"/>
          </a:xfrm>
          <a:prstGeom prst="actionButtonBlank">
            <a:avLst/>
          </a:prstGeom>
          <a:solidFill>
            <a:schemeClr val="accent3">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4</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9" name="Imagen 27" descr="Dibujo animado de un personaje de caricatura&#10;&#10;Descripción generada automáticamente con confianza media">
            <a:extLst>
              <a:ext uri="{FF2B5EF4-FFF2-40B4-BE49-F238E27FC236}">
                <a16:creationId xmlns:a16="http://schemas.microsoft.com/office/drawing/2014/main" id="{D2AEFBAF-3056-174E-BC92-62C2A9AE2A1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0635"/>
          <a:stretch/>
        </p:blipFill>
        <p:spPr>
          <a:xfrm>
            <a:off x="9750843" y="0"/>
            <a:ext cx="1201635" cy="1266662"/>
          </a:xfrm>
          <a:prstGeom prst="rect">
            <a:avLst/>
          </a:prstGeom>
        </p:spPr>
      </p:pic>
      <p:pic>
        <p:nvPicPr>
          <p:cNvPr id="18" name="Picture 2" descr="Grandfather Clipart">
            <a:extLst>
              <a:ext uri="{FF2B5EF4-FFF2-40B4-BE49-F238E27FC236}">
                <a16:creationId xmlns:a16="http://schemas.microsoft.com/office/drawing/2014/main" id="{75E4A4C0-4648-4FF1-876A-6F66D0C24E6B}"/>
              </a:ext>
            </a:extLst>
          </p:cNvPr>
          <p:cNvPicPr>
            <a:picLocks noChangeAspect="1" noChangeArrowheads="1"/>
          </p:cNvPicPr>
          <p:nvPr/>
        </p:nvPicPr>
        <p:blipFill>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345432" y="861134"/>
            <a:ext cx="739024" cy="90610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Free to Use  Public Domain People Clip Art - Pag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991" y="876880"/>
            <a:ext cx="690527" cy="91489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1241221" y="711632"/>
            <a:ext cx="919356" cy="400110"/>
          </a:xfrm>
          <a:prstGeom prst="rect">
            <a:avLst/>
          </a:prstGeom>
          <a:noFill/>
        </p:spPr>
        <p:txBody>
          <a:bodyPr wrap="square" rtlCol="0">
            <a:spAutoFit/>
          </a:bodyPr>
          <a:lstStyle/>
          <a:p>
            <a:pPr algn="l"/>
            <a:r>
              <a:rPr lang="en-GB" sz="2000" b="1">
                <a:latin typeface="+mj-lt"/>
              </a:rPr>
              <a:t>[2/2]</a:t>
            </a:r>
            <a:endParaRPr lang="en-GB" sz="2000" b="1" dirty="0">
              <a:latin typeface="+mj-lt"/>
            </a:endParaRPr>
          </a:p>
        </p:txBody>
      </p:sp>
      <p:pic>
        <p:nvPicPr>
          <p:cNvPr id="3078" name="Picture 6" descr="Cooking: Arroz con pollo | Don Harder | Flickr"/>
          <p:cNvPicPr>
            <a:picLocks noChangeAspect="1" noChangeArrowheads="1"/>
          </p:cNvPicPr>
          <p:nvPr/>
        </p:nvPicPr>
        <p:blipFill rotWithShape="1">
          <a:blip r:embed="rId6">
            <a:extLst>
              <a:ext uri="{28A0092B-C50C-407E-A947-70E740481C1C}">
                <a14:useLocalDpi xmlns:a14="http://schemas.microsoft.com/office/drawing/2010/main" val="0"/>
              </a:ext>
            </a:extLst>
          </a:blip>
          <a:srcRect l="9966" t="11718" r="4077"/>
          <a:stretch/>
        </p:blipFill>
        <p:spPr bwMode="auto">
          <a:xfrm>
            <a:off x="3317723" y="2193015"/>
            <a:ext cx="2854817" cy="16537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9" name="Rounded Rectangular Callout 28"/>
          <p:cNvSpPr/>
          <p:nvPr/>
        </p:nvSpPr>
        <p:spPr>
          <a:xfrm>
            <a:off x="171782" y="4297468"/>
            <a:ext cx="5948356" cy="1124823"/>
          </a:xfrm>
          <a:prstGeom prst="wedgeRoundRectCallout">
            <a:avLst>
              <a:gd name="adj1" fmla="val 20018"/>
              <a:gd name="adj2" fmla="val -62763"/>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tx1"/>
                </a:solidFill>
                <a:effectLst/>
                <a:uLnTx/>
                <a:uFillTx/>
                <a:latin typeface="Century Gothic" panose="020F0302020204030204"/>
                <a:ea typeface="+mn-ea"/>
                <a:cs typeface="+mn-cs"/>
              </a:rPr>
              <a:t>El arroz con pollo es un plato típico de muchos países de</a:t>
            </a:r>
            <a:r>
              <a:rPr kumimoji="0" lang="en-GB" sz="2000" b="0" i="0" u="none" strike="noStrike" kern="1200" cap="none" spc="0" normalizeH="0" noProof="0">
                <a:ln>
                  <a:noFill/>
                </a:ln>
                <a:solidFill>
                  <a:schemeClr val="tx1"/>
                </a:solidFill>
                <a:effectLst/>
                <a:uLnTx/>
                <a:uFillTx/>
                <a:latin typeface="Century Gothic" panose="020F0302020204030204"/>
                <a:ea typeface="+mn-ea"/>
                <a:cs typeface="+mn-cs"/>
              </a:rPr>
              <a:t> habla hispana*. A veces la gente le pone verduras y especies*.  </a:t>
            </a:r>
            <a:r>
              <a:rPr kumimoji="0" lang="en-GB" sz="2000" b="0" i="0" u="none" strike="noStrike" kern="1200" cap="none" spc="0" normalizeH="0" baseline="0" noProof="0">
                <a:ln>
                  <a:noFill/>
                </a:ln>
                <a:solidFill>
                  <a:schemeClr val="tx1"/>
                </a:solidFill>
                <a:effectLst/>
                <a:uLnTx/>
                <a:uFillTx/>
                <a:latin typeface="Century Gothic" panose="020F0302020204030204"/>
                <a:ea typeface="+mn-ea"/>
                <a:cs typeface="+mn-cs"/>
              </a:rPr>
              <a:t> </a:t>
            </a:r>
            <a:endPar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4" name="TextBox 3"/>
          <p:cNvSpPr txBox="1"/>
          <p:nvPr/>
        </p:nvSpPr>
        <p:spPr>
          <a:xfrm>
            <a:off x="171782" y="5519079"/>
            <a:ext cx="5034715" cy="707886"/>
          </a:xfrm>
          <a:prstGeom prst="rect">
            <a:avLst/>
          </a:prstGeom>
          <a:noFill/>
        </p:spPr>
        <p:txBody>
          <a:bodyPr wrap="square" rtlCol="0">
            <a:spAutoFit/>
          </a:bodyPr>
          <a:lstStyle/>
          <a:p>
            <a:pPr algn="l"/>
            <a:r>
              <a:rPr lang="en-GB" sz="2000" dirty="0">
                <a:latin typeface="+mj-lt"/>
              </a:rPr>
              <a:t>*de </a:t>
            </a:r>
            <a:r>
              <a:rPr lang="en-GB" sz="2000" dirty="0" err="1">
                <a:latin typeface="+mj-lt"/>
              </a:rPr>
              <a:t>habla</a:t>
            </a:r>
            <a:r>
              <a:rPr lang="en-GB" sz="2000" dirty="0">
                <a:latin typeface="+mj-lt"/>
              </a:rPr>
              <a:t> </a:t>
            </a:r>
            <a:r>
              <a:rPr lang="en-GB" sz="2000" dirty="0" err="1">
                <a:latin typeface="+mj-lt"/>
              </a:rPr>
              <a:t>hispana</a:t>
            </a:r>
            <a:r>
              <a:rPr lang="en-GB" sz="2000" dirty="0">
                <a:latin typeface="+mj-lt"/>
              </a:rPr>
              <a:t> = Spanish-speaking</a:t>
            </a:r>
          </a:p>
          <a:p>
            <a:pPr algn="l"/>
            <a:r>
              <a:rPr lang="en-GB" sz="2000" dirty="0">
                <a:latin typeface="+mj-lt"/>
              </a:rPr>
              <a:t>*la especie = spice</a:t>
            </a: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69008" y="3223595"/>
            <a:ext cx="3398914" cy="1767435"/>
          </a:xfrm>
          <a:prstGeom prst="rect">
            <a:avLst/>
          </a:prstGeom>
        </p:spPr>
      </p:pic>
      <p:pic>
        <p:nvPicPr>
          <p:cNvPr id="3080" name="Picture 8" descr="Cool guy clipart ki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49656" y="145028"/>
            <a:ext cx="503369" cy="100573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635181" y="3275026"/>
            <a:ext cx="1978427" cy="400110"/>
          </a:xfrm>
          <a:prstGeom prst="rect">
            <a:avLst/>
          </a:prstGeom>
        </p:spPr>
        <p:txBody>
          <a:bodyPr wrap="none">
            <a:spAutoFit/>
          </a:bodyPr>
          <a:lstStyle/>
          <a:p>
            <a:r>
              <a:rPr lang="en-GB" sz="2000">
                <a:latin typeface="+mj-lt"/>
              </a:rPr>
              <a:t>*la ola = wave</a:t>
            </a:r>
            <a:endParaRPr lang="en-GB" sz="2000" dirty="0">
              <a:latin typeface="+mj-lt"/>
            </a:endParaRPr>
          </a:p>
        </p:txBody>
      </p:sp>
      <p:sp>
        <p:nvSpPr>
          <p:cNvPr id="34" name="Rounded Rectangle 20">
            <a:extLst>
              <a:ext uri="{FF2B5EF4-FFF2-40B4-BE49-F238E27FC236}">
                <a16:creationId xmlns:a16="http://schemas.microsoft.com/office/drawing/2014/main" id="{A7A8A0EE-B3B3-430E-9FEB-0F1C01A3B717}"/>
              </a:ext>
            </a:extLst>
          </p:cNvPr>
          <p:cNvSpPr/>
          <p:nvPr/>
        </p:nvSpPr>
        <p:spPr>
          <a:xfrm>
            <a:off x="9258980" y="5726063"/>
            <a:ext cx="1092680" cy="356066"/>
          </a:xfrm>
          <a:prstGeom prst="roundRect">
            <a:avLst>
              <a:gd name="adj" fmla="val 50000"/>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27" name="Rectangle 26">
            <a:extLst>
              <a:ext uri="{FF2B5EF4-FFF2-40B4-BE49-F238E27FC236}">
                <a16:creationId xmlns:a16="http://schemas.microsoft.com/office/drawing/2014/main" id="{AC4F33F2-1B31-45A5-A0B6-B9E381B069F4}"/>
              </a:ext>
            </a:extLst>
          </p:cNvPr>
          <p:cNvSpPr/>
          <p:nvPr/>
        </p:nvSpPr>
        <p:spPr>
          <a:xfrm>
            <a:off x="5610647" y="5333733"/>
            <a:ext cx="6131425" cy="8258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Lucía and Daniel </a:t>
            </a:r>
            <a:r>
              <a:rPr lang="en-GB" sz="2000">
                <a:solidFill>
                  <a:schemeClr val="tx1"/>
                </a:solidFill>
              </a:rPr>
              <a:t>prepare rice with chicken for </a:t>
            </a:r>
            <a:r>
              <a:rPr lang="en-GB" sz="2000" dirty="0">
                <a:solidFill>
                  <a:schemeClr val="tx1"/>
                </a:solidFill>
              </a:rPr>
              <a:t>their grandparents</a:t>
            </a:r>
            <a:r>
              <a:rPr lang="en-GB" sz="2000">
                <a:solidFill>
                  <a:schemeClr val="tx1"/>
                </a:solidFill>
              </a:rPr>
              <a:t>.</a:t>
            </a:r>
            <a:r>
              <a:rPr lang="en-GB" sz="2000" i="1">
                <a:solidFill>
                  <a:schemeClr val="tx1"/>
                </a:solidFill>
              </a:rPr>
              <a:t> ¿Verdadero </a:t>
            </a:r>
            <a:r>
              <a:rPr lang="en-GB" sz="2000" i="1" dirty="0">
                <a:solidFill>
                  <a:schemeClr val="tx1"/>
                </a:solidFill>
              </a:rPr>
              <a:t>o </a:t>
            </a:r>
            <a:r>
              <a:rPr lang="en-GB" sz="2000" i="1" dirty="0" err="1">
                <a:solidFill>
                  <a:schemeClr val="tx1"/>
                </a:solidFill>
              </a:rPr>
              <a:t>falso</a:t>
            </a:r>
            <a:r>
              <a:rPr lang="en-GB" sz="2000" i="1" dirty="0">
                <a:solidFill>
                  <a:schemeClr val="tx1"/>
                </a:solidFill>
              </a:rPr>
              <a:t>?</a:t>
            </a:r>
          </a:p>
        </p:txBody>
      </p:sp>
      <p:sp>
        <p:nvSpPr>
          <p:cNvPr id="40" name="Rounded Rectangle 20">
            <a:extLst>
              <a:ext uri="{FF2B5EF4-FFF2-40B4-BE49-F238E27FC236}">
                <a16:creationId xmlns:a16="http://schemas.microsoft.com/office/drawing/2014/main" id="{A7A8A0EE-B3B3-430E-9FEB-0F1C01A3B717}"/>
              </a:ext>
            </a:extLst>
          </p:cNvPr>
          <p:cNvSpPr/>
          <p:nvPr/>
        </p:nvSpPr>
        <p:spPr>
          <a:xfrm>
            <a:off x="8556174" y="5754738"/>
            <a:ext cx="1661555" cy="356066"/>
          </a:xfrm>
          <a:prstGeom prst="roundRect">
            <a:avLst>
              <a:gd name="adj" fmla="val 50000"/>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25" name="Title 1">
            <a:extLst>
              <a:ext uri="{FF2B5EF4-FFF2-40B4-BE49-F238E27FC236}">
                <a16:creationId xmlns:a16="http://schemas.microsoft.com/office/drawing/2014/main" id="{875B48F6-6F10-433E-807F-8E2BADD766D3}"/>
              </a:ext>
            </a:extLst>
          </p:cNvPr>
          <p:cNvSpPr txBox="1">
            <a:spLocks/>
          </p:cNvSpPr>
          <p:nvPr/>
        </p:nvSpPr>
        <p:spPr>
          <a:xfrm>
            <a:off x="585750" y="518104"/>
            <a:ext cx="4427580" cy="6475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endParaRPr lang="en-GB" sz="2400" dirty="0">
              <a:solidFill>
                <a:schemeClr val="bg1"/>
              </a:solidFill>
            </a:endParaRPr>
          </a:p>
        </p:txBody>
      </p:sp>
      <p:sp>
        <p:nvSpPr>
          <p:cNvPr id="7" name="Title 6">
            <a:extLst>
              <a:ext uri="{FF2B5EF4-FFF2-40B4-BE49-F238E27FC236}">
                <a16:creationId xmlns:a16="http://schemas.microsoft.com/office/drawing/2014/main" id="{6D27B1A5-A004-4B00-88A3-CAD4F782D2A0}"/>
              </a:ext>
            </a:extLst>
          </p:cNvPr>
          <p:cNvSpPr>
            <a:spLocks noGrp="1"/>
          </p:cNvSpPr>
          <p:nvPr>
            <p:ph type="title"/>
          </p:nvPr>
        </p:nvSpPr>
        <p:spPr>
          <a:xfrm>
            <a:off x="0" y="213557"/>
            <a:ext cx="4870580" cy="647577"/>
          </a:xfrm>
        </p:spPr>
        <p:txBody>
          <a:bodyPr>
            <a:normAutofit fontScale="90000"/>
          </a:bodyPr>
          <a:lstStyle/>
          <a:p>
            <a:r>
              <a:rPr lang="en-GB" sz="3200" dirty="0">
                <a:solidFill>
                  <a:schemeClr val="bg1"/>
                </a:solidFill>
              </a:rPr>
              <a:t>La </a:t>
            </a:r>
            <a:r>
              <a:rPr lang="en-GB" sz="3200" dirty="0" err="1">
                <a:solidFill>
                  <a:schemeClr val="bg1"/>
                </a:solidFill>
              </a:rPr>
              <a:t>familia</a:t>
            </a:r>
            <a:r>
              <a:rPr lang="en-GB" sz="3200" dirty="0">
                <a:solidFill>
                  <a:schemeClr val="bg1"/>
                </a:solidFill>
              </a:rPr>
              <a:t> y los amigos</a:t>
            </a:r>
            <a:br>
              <a:rPr lang="en-GB" sz="3200" dirty="0">
                <a:solidFill>
                  <a:schemeClr val="bg1"/>
                </a:solidFill>
              </a:rPr>
            </a:br>
            <a:endParaRPr lang="en-GB" dirty="0"/>
          </a:p>
        </p:txBody>
      </p:sp>
    </p:spTree>
    <p:extLst>
      <p:ext uri="{BB962C8B-B14F-4D97-AF65-F5344CB8AC3E}">
        <p14:creationId xmlns:p14="http://schemas.microsoft.com/office/powerpoint/2010/main" val="3681432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27"/>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4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4" grpId="0"/>
      <p:bldP spid="34" grpId="0" animBg="1"/>
      <p:bldP spid="27" grpId="0" animBg="1"/>
      <p:bldP spid="27" grpId="1" animBg="1"/>
      <p:bldP spid="40" grpId="0" animBg="1"/>
      <p:bldP spid="40"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8A766E-66FF-4154-AC8A-5BB909CCAE57}"/>
              </a:ext>
            </a:extLst>
          </p:cNvPr>
          <p:cNvSpPr>
            <a:spLocks noGrp="1"/>
          </p:cNvSpPr>
          <p:nvPr>
            <p:ph type="title"/>
          </p:nvPr>
        </p:nvSpPr>
        <p:spPr/>
        <p:txBody>
          <a:bodyPr>
            <a:normAutofit/>
          </a:bodyPr>
          <a:lstStyle/>
          <a:p>
            <a:r>
              <a:rPr lang="en-GB" sz="2800" dirty="0">
                <a:solidFill>
                  <a:schemeClr val="bg1"/>
                </a:solidFill>
              </a:rPr>
              <a:t>La </a:t>
            </a:r>
            <a:r>
              <a:rPr lang="en-GB" sz="2800" dirty="0" err="1">
                <a:solidFill>
                  <a:schemeClr val="bg1"/>
                </a:solidFill>
              </a:rPr>
              <a:t>familia</a:t>
            </a:r>
            <a:r>
              <a:rPr lang="en-GB" sz="2800" dirty="0">
                <a:solidFill>
                  <a:schemeClr val="bg1"/>
                </a:solidFill>
              </a:rPr>
              <a:t> y los amigos</a:t>
            </a:r>
            <a:endParaRPr lang="en-GB" sz="2800" dirty="0"/>
          </a:p>
        </p:txBody>
      </p:sp>
      <p:graphicFrame>
        <p:nvGraphicFramePr>
          <p:cNvPr id="4" name="Table 3">
            <a:extLst>
              <a:ext uri="{FF2B5EF4-FFF2-40B4-BE49-F238E27FC236}">
                <a16:creationId xmlns:a16="http://schemas.microsoft.com/office/drawing/2014/main" id="{57D12467-B3D9-4B59-A40B-307160AF0536}"/>
              </a:ext>
            </a:extLst>
          </p:cNvPr>
          <p:cNvGraphicFramePr>
            <a:graphicFrameLocks noGrp="1"/>
          </p:cNvGraphicFramePr>
          <p:nvPr>
            <p:extLst>
              <p:ext uri="{D42A27DB-BD31-4B8C-83A1-F6EECF244321}">
                <p14:modId xmlns:p14="http://schemas.microsoft.com/office/powerpoint/2010/main" val="1551456937"/>
              </p:ext>
            </p:extLst>
          </p:nvPr>
        </p:nvGraphicFramePr>
        <p:xfrm>
          <a:off x="142193" y="2572424"/>
          <a:ext cx="4419602" cy="1489166"/>
        </p:xfrm>
        <a:graphic>
          <a:graphicData uri="http://schemas.openxmlformats.org/drawingml/2006/table">
            <a:tbl>
              <a:tblPr firstRow="1" bandRow="1">
                <a:tableStyleId>{5DA37D80-6434-44D0-A028-1B22A696006F}</a:tableStyleId>
              </a:tblPr>
              <a:tblGrid>
                <a:gridCol w="4419602">
                  <a:extLst>
                    <a:ext uri="{9D8B030D-6E8A-4147-A177-3AD203B41FA5}">
                      <a16:colId xmlns:a16="http://schemas.microsoft.com/office/drawing/2014/main" val="1926062613"/>
                    </a:ext>
                  </a:extLst>
                </a:gridCol>
              </a:tblGrid>
              <a:tr h="744583">
                <a:tc>
                  <a:txBody>
                    <a:bodyPr/>
                    <a:lstStyle/>
                    <a:p>
                      <a:pPr algn="ctr"/>
                      <a:r>
                        <a:rPr lang="es-GB" sz="2000" dirty="0">
                          <a:solidFill>
                            <a:schemeClr val="tx1"/>
                          </a:solidFill>
                        </a:rPr>
                        <a:t>Say these sentences in Spanish</a:t>
                      </a:r>
                      <a:r>
                        <a:rPr lang="en-GB" sz="2000" dirty="0">
                          <a:solidFill>
                            <a:schemeClr val="tx1"/>
                          </a:solidFill>
                        </a:rPr>
                        <a:t>:</a:t>
                      </a:r>
                      <a:endParaRPr lang="es-GB" sz="2000" dirty="0">
                        <a:solidFill>
                          <a:schemeClr val="tx1"/>
                        </a:solidFill>
                      </a:endParaRPr>
                    </a:p>
                  </a:txBody>
                  <a:tcPr/>
                </a:tc>
                <a:extLst>
                  <a:ext uri="{0D108BD9-81ED-4DB2-BD59-A6C34878D82A}">
                    <a16:rowId xmlns:a16="http://schemas.microsoft.com/office/drawing/2014/main" val="2328536630"/>
                  </a:ext>
                </a:extLst>
              </a:tr>
              <a:tr h="7445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sz="2000" b="1" i="0" dirty="0">
                          <a:solidFill>
                            <a:srgbClr val="203864"/>
                          </a:solidFill>
                        </a:rPr>
                        <a:t>1. </a:t>
                      </a:r>
                      <a:r>
                        <a:rPr lang="en-GB" sz="2000" b="1" i="0" dirty="0">
                          <a:latin typeface="Century Gothic" panose="020B0502020202020204" pitchFamily="34" charset="0"/>
                        </a:rPr>
                        <a:t>Lucía y Daniel les dan dinero.</a:t>
                      </a:r>
                      <a:endParaRPr lang="en-GB" sz="2200" b="1" i="0" dirty="0">
                        <a:latin typeface="Century Gothic" panose="020B0502020202020204" pitchFamily="34" charset="0"/>
                      </a:endParaRPr>
                    </a:p>
                  </a:txBody>
                  <a:tcPr anchor="ctr"/>
                </a:tc>
                <a:extLst>
                  <a:ext uri="{0D108BD9-81ED-4DB2-BD59-A6C34878D82A}">
                    <a16:rowId xmlns:a16="http://schemas.microsoft.com/office/drawing/2014/main" val="2422750653"/>
                  </a:ext>
                </a:extLst>
              </a:tr>
            </a:tbl>
          </a:graphicData>
        </a:graphic>
      </p:graphicFrame>
      <p:graphicFrame>
        <p:nvGraphicFramePr>
          <p:cNvPr id="5" name="Table 2">
            <a:extLst>
              <a:ext uri="{FF2B5EF4-FFF2-40B4-BE49-F238E27FC236}">
                <a16:creationId xmlns:a16="http://schemas.microsoft.com/office/drawing/2014/main" id="{5BC04F9A-681C-4110-9FAA-0A2743D09EF3}"/>
              </a:ext>
            </a:extLst>
          </p:cNvPr>
          <p:cNvGraphicFramePr>
            <a:graphicFrameLocks noGrp="1"/>
          </p:cNvGraphicFramePr>
          <p:nvPr>
            <p:extLst>
              <p:ext uri="{D42A27DB-BD31-4B8C-83A1-F6EECF244321}">
                <p14:modId xmlns:p14="http://schemas.microsoft.com/office/powerpoint/2010/main" val="1671878868"/>
              </p:ext>
            </p:extLst>
          </p:nvPr>
        </p:nvGraphicFramePr>
        <p:xfrm>
          <a:off x="6031140" y="2627098"/>
          <a:ext cx="2043896" cy="1444609"/>
        </p:xfrm>
        <a:graphic>
          <a:graphicData uri="http://schemas.openxmlformats.org/drawingml/2006/table">
            <a:tbl>
              <a:tblPr firstRow="1" bandRow="1">
                <a:tableStyleId>{5DA37D80-6434-44D0-A028-1B22A696006F}</a:tableStyleId>
              </a:tblPr>
              <a:tblGrid>
                <a:gridCol w="1021948">
                  <a:extLst>
                    <a:ext uri="{9D8B030D-6E8A-4147-A177-3AD203B41FA5}">
                      <a16:colId xmlns:a16="http://schemas.microsoft.com/office/drawing/2014/main" val="3769296309"/>
                    </a:ext>
                  </a:extLst>
                </a:gridCol>
                <a:gridCol w="1021948">
                  <a:extLst>
                    <a:ext uri="{9D8B030D-6E8A-4147-A177-3AD203B41FA5}">
                      <a16:colId xmlns:a16="http://schemas.microsoft.com/office/drawing/2014/main" val="4076621198"/>
                    </a:ext>
                  </a:extLst>
                </a:gridCol>
              </a:tblGrid>
              <a:tr h="772424">
                <a:tc>
                  <a:txBody>
                    <a:bodyPr/>
                    <a:lstStyle/>
                    <a:p>
                      <a:pPr algn="ctr"/>
                      <a:r>
                        <a:rPr lang="en-GB" dirty="0"/>
                        <a:t>A</a:t>
                      </a:r>
                    </a:p>
                  </a:txBody>
                  <a:tcPr anchor="ctr"/>
                </a:tc>
                <a:tc>
                  <a:txBody>
                    <a:bodyPr/>
                    <a:lstStyle/>
                    <a:p>
                      <a:pPr algn="ctr"/>
                      <a:r>
                        <a:rPr lang="en-GB" dirty="0"/>
                        <a:t>B</a:t>
                      </a:r>
                    </a:p>
                  </a:txBody>
                  <a:tcPr anchor="ctr"/>
                </a:tc>
                <a:extLst>
                  <a:ext uri="{0D108BD9-81ED-4DB2-BD59-A6C34878D82A}">
                    <a16:rowId xmlns:a16="http://schemas.microsoft.com/office/drawing/2014/main" val="1321013815"/>
                  </a:ext>
                </a:extLst>
              </a:tr>
              <a:tr h="672185">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982925140"/>
                  </a:ext>
                </a:extLst>
              </a:tr>
            </a:tbl>
          </a:graphicData>
        </a:graphic>
      </p:graphicFrame>
      <p:sp>
        <p:nvSpPr>
          <p:cNvPr id="6" name="Speech Bubble: Rectangle with Corners Rounded 5">
            <a:extLst>
              <a:ext uri="{FF2B5EF4-FFF2-40B4-BE49-F238E27FC236}">
                <a16:creationId xmlns:a16="http://schemas.microsoft.com/office/drawing/2014/main" id="{27D903B1-12C8-4B53-AB44-B14C891EDA79}"/>
              </a:ext>
            </a:extLst>
          </p:cNvPr>
          <p:cNvSpPr/>
          <p:nvPr/>
        </p:nvSpPr>
        <p:spPr>
          <a:xfrm>
            <a:off x="7180686" y="981273"/>
            <a:ext cx="2333890" cy="782969"/>
          </a:xfrm>
          <a:prstGeom prst="wedgeRoundRectCallout">
            <a:avLst>
              <a:gd name="adj1" fmla="val -23466"/>
              <a:gd name="adj2" fmla="val 87477"/>
              <a:gd name="adj3" fmla="val 16667"/>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dirty="0">
                <a:solidFill>
                  <a:srgbClr val="203864"/>
                </a:solidFill>
              </a:rPr>
              <a:t>What others do for Lucía and Daniel</a:t>
            </a:r>
            <a:endParaRPr lang="es-GB" sz="1800" b="1" dirty="0">
              <a:solidFill>
                <a:srgbClr val="203864"/>
              </a:solidFill>
            </a:endParaRPr>
          </a:p>
        </p:txBody>
      </p:sp>
      <p:sp>
        <p:nvSpPr>
          <p:cNvPr id="7" name="Speech Bubble: Rectangle with Corners Rounded 6">
            <a:extLst>
              <a:ext uri="{FF2B5EF4-FFF2-40B4-BE49-F238E27FC236}">
                <a16:creationId xmlns:a16="http://schemas.microsoft.com/office/drawing/2014/main" id="{6D905C1D-8617-4078-A5CC-BA78AF55C774}"/>
              </a:ext>
            </a:extLst>
          </p:cNvPr>
          <p:cNvSpPr/>
          <p:nvPr/>
        </p:nvSpPr>
        <p:spPr>
          <a:xfrm>
            <a:off x="4687201" y="1172292"/>
            <a:ext cx="1897333" cy="707886"/>
          </a:xfrm>
          <a:prstGeom prst="wedgeRoundRectCallout">
            <a:avLst>
              <a:gd name="adj1" fmla="val 35706"/>
              <a:gd name="adj2" fmla="val 89045"/>
              <a:gd name="adj3" fmla="val 16667"/>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dirty="0">
                <a:solidFill>
                  <a:srgbClr val="203864"/>
                </a:solidFill>
              </a:rPr>
              <a:t>What Lucía and Daniel do</a:t>
            </a:r>
            <a:endParaRPr lang="es-GB" sz="1800" b="1" dirty="0">
              <a:solidFill>
                <a:srgbClr val="203864"/>
              </a:solidFill>
            </a:endParaRPr>
          </a:p>
        </p:txBody>
      </p:sp>
      <p:sp>
        <p:nvSpPr>
          <p:cNvPr id="8" name="TextBox 7">
            <a:extLst>
              <a:ext uri="{FF2B5EF4-FFF2-40B4-BE49-F238E27FC236}">
                <a16:creationId xmlns:a16="http://schemas.microsoft.com/office/drawing/2014/main" id="{5FD90178-212B-4A5E-92D5-A1BDD3EFE2DA}"/>
              </a:ext>
            </a:extLst>
          </p:cNvPr>
          <p:cNvSpPr txBox="1"/>
          <p:nvPr/>
        </p:nvSpPr>
        <p:spPr>
          <a:xfrm>
            <a:off x="5558691" y="4352809"/>
            <a:ext cx="5132492" cy="1323439"/>
          </a:xfrm>
          <a:prstGeom prst="rect">
            <a:avLst/>
          </a:prstGeom>
          <a:noFill/>
        </p:spPr>
        <p:txBody>
          <a:bodyPr wrap="square" rtlCol="0">
            <a:spAutoFit/>
          </a:bodyPr>
          <a:lstStyle/>
          <a:p>
            <a:r>
              <a:rPr lang="en-GB" sz="2000" b="1" dirty="0"/>
              <a:t>Tick the correct column.</a:t>
            </a:r>
          </a:p>
          <a:p>
            <a:endParaRPr lang="en-GB" sz="2000" b="1" dirty="0"/>
          </a:p>
          <a:p>
            <a:r>
              <a:rPr lang="en-GB" sz="2000" b="1" dirty="0"/>
              <a:t>Write the order in which you hear the English below (1 = first, 6 = last)</a:t>
            </a:r>
          </a:p>
        </p:txBody>
      </p:sp>
      <p:sp>
        <p:nvSpPr>
          <p:cNvPr id="9" name="TextBox 8">
            <a:extLst>
              <a:ext uri="{FF2B5EF4-FFF2-40B4-BE49-F238E27FC236}">
                <a16:creationId xmlns:a16="http://schemas.microsoft.com/office/drawing/2014/main" id="{4D73C442-F28E-4F1F-8291-4D78D629D6F4}"/>
              </a:ext>
            </a:extLst>
          </p:cNvPr>
          <p:cNvSpPr txBox="1"/>
          <p:nvPr/>
        </p:nvSpPr>
        <p:spPr>
          <a:xfrm>
            <a:off x="8347631" y="2838927"/>
            <a:ext cx="4687104" cy="956159"/>
          </a:xfrm>
          <a:prstGeom prst="rect">
            <a:avLst/>
          </a:prstGeom>
          <a:noFill/>
        </p:spPr>
        <p:txBody>
          <a:bodyPr wrap="square">
            <a:spAutoFit/>
          </a:bodyPr>
          <a:lstStyle/>
          <a:p>
            <a:pPr marL="457200" indent="-457200" algn="l">
              <a:lnSpc>
                <a:spcPct val="150000"/>
              </a:lnSpc>
              <a:buFont typeface="+mj-lt"/>
              <a:buAutoNum type="alphaUcPeriod"/>
            </a:pPr>
            <a:r>
              <a:rPr lang="en-GB" sz="2000" b="1" dirty="0"/>
              <a:t>Give money</a:t>
            </a:r>
          </a:p>
          <a:p>
            <a:pPr marL="457200" indent="-457200" algn="l">
              <a:lnSpc>
                <a:spcPct val="150000"/>
              </a:lnSpc>
              <a:buFont typeface="+mj-lt"/>
              <a:buAutoNum type="alphaUcPeriod"/>
            </a:pPr>
            <a:r>
              <a:rPr lang="en-GB" sz="2000" b="1" dirty="0"/>
              <a:t>Offer help</a:t>
            </a:r>
          </a:p>
        </p:txBody>
      </p:sp>
      <p:sp>
        <p:nvSpPr>
          <p:cNvPr id="11" name="Title 6">
            <a:extLst>
              <a:ext uri="{FF2B5EF4-FFF2-40B4-BE49-F238E27FC236}">
                <a16:creationId xmlns:a16="http://schemas.microsoft.com/office/drawing/2014/main" id="{71F7EC4E-540B-4F51-8F03-09F7C3CB6006}"/>
              </a:ext>
            </a:extLst>
          </p:cNvPr>
          <p:cNvSpPr txBox="1">
            <a:spLocks/>
          </p:cNvSpPr>
          <p:nvPr/>
        </p:nvSpPr>
        <p:spPr>
          <a:xfrm>
            <a:off x="142193" y="1981091"/>
            <a:ext cx="3693208" cy="54725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b="1" dirty="0">
                <a:solidFill>
                  <a:schemeClr val="tx1"/>
                </a:solidFill>
              </a:rPr>
              <a:t>Persona</a:t>
            </a:r>
            <a:r>
              <a:rPr lang="es-GB" sz="2400" b="1" dirty="0">
                <a:solidFill>
                  <a:schemeClr val="tx1"/>
                </a:solidFill>
              </a:rPr>
              <a:t> A</a:t>
            </a:r>
            <a:r>
              <a:rPr lang="en-GB" sz="2400" b="1" dirty="0">
                <a:solidFill>
                  <a:schemeClr val="tx1"/>
                </a:solidFill>
              </a:rPr>
              <a:t> (read aloud):</a:t>
            </a:r>
            <a:endParaRPr lang="en-GB" sz="2400" dirty="0">
              <a:solidFill>
                <a:schemeClr val="tx1"/>
              </a:solidFill>
            </a:endParaRPr>
          </a:p>
        </p:txBody>
      </p:sp>
      <p:sp>
        <p:nvSpPr>
          <p:cNvPr id="12" name="Title 6">
            <a:extLst>
              <a:ext uri="{FF2B5EF4-FFF2-40B4-BE49-F238E27FC236}">
                <a16:creationId xmlns:a16="http://schemas.microsoft.com/office/drawing/2014/main" id="{DB7AB514-F9EB-49E4-871A-566994CAFFEF}"/>
              </a:ext>
            </a:extLst>
          </p:cNvPr>
          <p:cNvSpPr txBox="1">
            <a:spLocks/>
          </p:cNvSpPr>
          <p:nvPr/>
        </p:nvSpPr>
        <p:spPr>
          <a:xfrm>
            <a:off x="5570536" y="2079843"/>
            <a:ext cx="3693208" cy="5472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b="1" dirty="0">
                <a:solidFill>
                  <a:schemeClr val="tx1"/>
                </a:solidFill>
              </a:rPr>
              <a:t>Persona</a:t>
            </a:r>
            <a:r>
              <a:rPr lang="es-GB" sz="2400" b="1" dirty="0">
                <a:solidFill>
                  <a:schemeClr val="tx1"/>
                </a:solidFill>
              </a:rPr>
              <a:t> </a:t>
            </a:r>
            <a:r>
              <a:rPr lang="en-GB" sz="2400" b="1" dirty="0">
                <a:solidFill>
                  <a:schemeClr val="tx1"/>
                </a:solidFill>
              </a:rPr>
              <a:t>B (listen):</a:t>
            </a:r>
            <a:endParaRPr lang="en-GB" sz="2400" dirty="0">
              <a:solidFill>
                <a:schemeClr val="tx1"/>
              </a:solidFill>
            </a:endParaRPr>
          </a:p>
        </p:txBody>
      </p:sp>
      <p:pic>
        <p:nvPicPr>
          <p:cNvPr id="13" name="Picture 8" descr="green checkmark">
            <a:extLst>
              <a:ext uri="{FF2B5EF4-FFF2-40B4-BE49-F238E27FC236}">
                <a16:creationId xmlns:a16="http://schemas.microsoft.com/office/drawing/2014/main" id="{968695DF-6AFC-4935-A42C-C70E25881B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42829" y="3609053"/>
            <a:ext cx="406580" cy="423521"/>
          </a:xfrm>
          <a:prstGeom prst="rect">
            <a:avLst/>
          </a:prstGeom>
        </p:spPr>
      </p:pic>
      <p:sp>
        <p:nvSpPr>
          <p:cNvPr id="15" name="TextBox 14">
            <a:extLst>
              <a:ext uri="{FF2B5EF4-FFF2-40B4-BE49-F238E27FC236}">
                <a16:creationId xmlns:a16="http://schemas.microsoft.com/office/drawing/2014/main" id="{19D4CD0D-FFB8-4E19-BCAD-B3C84B83E6CB}"/>
              </a:ext>
            </a:extLst>
          </p:cNvPr>
          <p:cNvSpPr txBox="1"/>
          <p:nvPr/>
        </p:nvSpPr>
        <p:spPr>
          <a:xfrm>
            <a:off x="10691183" y="2882111"/>
            <a:ext cx="1005517" cy="869790"/>
          </a:xfrm>
          <a:prstGeom prst="rect">
            <a:avLst/>
          </a:prstGeom>
          <a:noFill/>
        </p:spPr>
        <p:txBody>
          <a:bodyPr wrap="square">
            <a:spAutoFit/>
          </a:bodyPr>
          <a:lstStyle/>
          <a:p>
            <a:pPr>
              <a:lnSpc>
                <a:spcPct val="150000"/>
              </a:lnSpc>
            </a:pPr>
            <a:r>
              <a:rPr lang="en-GB" sz="1800" b="1" dirty="0"/>
              <a:t>___</a:t>
            </a:r>
          </a:p>
          <a:p>
            <a:pPr>
              <a:lnSpc>
                <a:spcPct val="150000"/>
              </a:lnSpc>
            </a:pPr>
            <a:r>
              <a:rPr lang="en-GB" sz="1800" b="1" dirty="0"/>
              <a:t>___</a:t>
            </a:r>
          </a:p>
        </p:txBody>
      </p:sp>
      <p:sp>
        <p:nvSpPr>
          <p:cNvPr id="16" name="TextBox 15">
            <a:extLst>
              <a:ext uri="{FF2B5EF4-FFF2-40B4-BE49-F238E27FC236}">
                <a16:creationId xmlns:a16="http://schemas.microsoft.com/office/drawing/2014/main" id="{E7BDFE88-5B7C-489B-B919-EC718EEC7568}"/>
              </a:ext>
            </a:extLst>
          </p:cNvPr>
          <p:cNvSpPr txBox="1"/>
          <p:nvPr/>
        </p:nvSpPr>
        <p:spPr>
          <a:xfrm>
            <a:off x="10798629" y="2793786"/>
            <a:ext cx="1095829" cy="523220"/>
          </a:xfrm>
          <a:prstGeom prst="rect">
            <a:avLst/>
          </a:prstGeom>
          <a:noFill/>
        </p:spPr>
        <p:txBody>
          <a:bodyPr wrap="square" rtlCol="0">
            <a:spAutoFit/>
          </a:bodyPr>
          <a:lstStyle/>
          <a:p>
            <a:r>
              <a:rPr lang="en-GB" sz="2800" b="1" dirty="0">
                <a:solidFill>
                  <a:schemeClr val="tx2"/>
                </a:solidFill>
              </a:rPr>
              <a:t>1</a:t>
            </a:r>
          </a:p>
        </p:txBody>
      </p:sp>
    </p:spTree>
    <p:extLst>
      <p:ext uri="{BB962C8B-B14F-4D97-AF65-F5344CB8AC3E}">
        <p14:creationId xmlns:p14="http://schemas.microsoft.com/office/powerpoint/2010/main" val="1975803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5">
            <a:extLst>
              <a:ext uri="{FF2B5EF4-FFF2-40B4-BE49-F238E27FC236}">
                <a16:creationId xmlns:a16="http://schemas.microsoft.com/office/drawing/2014/main" id="{542BA3E7-30DB-472F-844F-611D273B88D3}"/>
              </a:ext>
            </a:extLst>
          </p:cNvPr>
          <p:cNvGraphicFramePr>
            <a:graphicFrameLocks noGrp="1"/>
          </p:cNvGraphicFramePr>
          <p:nvPr>
            <p:extLst>
              <p:ext uri="{D42A27DB-BD31-4B8C-83A1-F6EECF244321}">
                <p14:modId xmlns:p14="http://schemas.microsoft.com/office/powerpoint/2010/main" val="4177241099"/>
              </p:ext>
            </p:extLst>
          </p:nvPr>
        </p:nvGraphicFramePr>
        <p:xfrm>
          <a:off x="304799" y="822960"/>
          <a:ext cx="4419602" cy="5212081"/>
        </p:xfrm>
        <a:graphic>
          <a:graphicData uri="http://schemas.openxmlformats.org/drawingml/2006/table">
            <a:tbl>
              <a:tblPr firstRow="1" bandRow="1">
                <a:tableStyleId>{5DA37D80-6434-44D0-A028-1B22A696006F}</a:tableStyleId>
              </a:tblPr>
              <a:tblGrid>
                <a:gridCol w="4419602">
                  <a:extLst>
                    <a:ext uri="{9D8B030D-6E8A-4147-A177-3AD203B41FA5}">
                      <a16:colId xmlns:a16="http://schemas.microsoft.com/office/drawing/2014/main" val="1775176646"/>
                    </a:ext>
                  </a:extLst>
                </a:gridCol>
              </a:tblGrid>
              <a:tr h="744583">
                <a:tc>
                  <a:txBody>
                    <a:bodyPr/>
                    <a:lstStyle/>
                    <a:p>
                      <a:pPr algn="ctr"/>
                      <a:r>
                        <a:rPr lang="es-GB" sz="2000" dirty="0">
                          <a:solidFill>
                            <a:schemeClr val="tx1"/>
                          </a:solidFill>
                        </a:rPr>
                        <a:t>Say these sentences in Spanish</a:t>
                      </a:r>
                    </a:p>
                  </a:txBody>
                  <a:tcPr/>
                </a:tc>
                <a:extLst>
                  <a:ext uri="{0D108BD9-81ED-4DB2-BD59-A6C34878D82A}">
                    <a16:rowId xmlns:a16="http://schemas.microsoft.com/office/drawing/2014/main" val="106670579"/>
                  </a:ext>
                </a:extLst>
              </a:tr>
              <a:tr h="7445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sz="2000" b="1" i="0" dirty="0">
                          <a:solidFill>
                            <a:srgbClr val="203864"/>
                          </a:solidFill>
                        </a:rPr>
                        <a:t>1. </a:t>
                      </a:r>
                      <a:r>
                        <a:rPr lang="en-GB" sz="2000" b="1" i="0" dirty="0">
                          <a:latin typeface="Century Gothic" panose="020B0502020202020204" pitchFamily="34" charset="0"/>
                        </a:rPr>
                        <a:t>Lucía y Daniel les </a:t>
                      </a:r>
                      <a:r>
                        <a:rPr lang="en-GB" sz="2000" b="1" i="0" dirty="0" err="1">
                          <a:latin typeface="Century Gothic" panose="020B0502020202020204" pitchFamily="34" charset="0"/>
                        </a:rPr>
                        <a:t>cuentan</a:t>
                      </a:r>
                      <a:r>
                        <a:rPr lang="en-GB" sz="2000" b="1" i="0" dirty="0">
                          <a:latin typeface="Century Gothic" panose="020B0502020202020204" pitchFamily="34" charset="0"/>
                        </a:rPr>
                        <a:t> </a:t>
                      </a:r>
                      <a:r>
                        <a:rPr lang="en-GB" sz="2000" b="1" i="0" dirty="0" err="1">
                          <a:latin typeface="Century Gothic" panose="020B0502020202020204" pitchFamily="34" charset="0"/>
                        </a:rPr>
                        <a:t>cosas</a:t>
                      </a:r>
                      <a:r>
                        <a:rPr lang="en-GB" sz="2000" b="1" i="0" dirty="0">
                          <a:latin typeface="Century Gothic" panose="020B0502020202020204" pitchFamily="34" charset="0"/>
                        </a:rPr>
                        <a:t> </a:t>
                      </a:r>
                      <a:r>
                        <a:rPr lang="en-GB" sz="2000" b="1" i="0" dirty="0" err="1">
                          <a:latin typeface="Century Gothic" panose="020B0502020202020204" pitchFamily="34" charset="0"/>
                        </a:rPr>
                        <a:t>sobre</a:t>
                      </a:r>
                      <a:r>
                        <a:rPr lang="en-GB" sz="2000" b="1" i="0" dirty="0">
                          <a:latin typeface="Century Gothic" panose="020B0502020202020204" pitchFamily="34" charset="0"/>
                        </a:rPr>
                        <a:t> </a:t>
                      </a:r>
                      <a:r>
                        <a:rPr lang="en-GB" sz="2000" b="1" i="0" dirty="0" err="1">
                          <a:latin typeface="Century Gothic" panose="020B0502020202020204" pitchFamily="34" charset="0"/>
                        </a:rPr>
                        <a:t>el</a:t>
                      </a:r>
                      <a:r>
                        <a:rPr lang="en-GB" sz="2000" b="1" i="0" dirty="0">
                          <a:latin typeface="Century Gothic" panose="020B0502020202020204" pitchFamily="34" charset="0"/>
                        </a:rPr>
                        <a:t> </a:t>
                      </a:r>
                      <a:r>
                        <a:rPr lang="en-GB" sz="2000" b="1" i="0" dirty="0" err="1">
                          <a:latin typeface="Century Gothic" panose="020B0502020202020204" pitchFamily="34" charset="0"/>
                        </a:rPr>
                        <a:t>partido</a:t>
                      </a:r>
                      <a:r>
                        <a:rPr lang="en-GB" sz="2000" b="1" i="0" dirty="0">
                          <a:latin typeface="Century Gothic" panose="020B0502020202020204" pitchFamily="34" charset="0"/>
                        </a:rPr>
                        <a:t> de </a:t>
                      </a:r>
                      <a:r>
                        <a:rPr lang="en-GB" sz="2000" b="1" i="0" dirty="0" err="1">
                          <a:latin typeface="Century Gothic" panose="020B0502020202020204" pitchFamily="34" charset="0"/>
                        </a:rPr>
                        <a:t>tenis</a:t>
                      </a:r>
                      <a:r>
                        <a:rPr lang="en-GB" sz="2200" b="1" i="0" dirty="0">
                          <a:latin typeface="Century Gothic" panose="020B0502020202020204" pitchFamily="34" charset="0"/>
                        </a:rPr>
                        <a:t>.</a:t>
                      </a:r>
                    </a:p>
                  </a:txBody>
                  <a:tcPr anchor="ctr"/>
                </a:tc>
                <a:extLst>
                  <a:ext uri="{0D108BD9-81ED-4DB2-BD59-A6C34878D82A}">
                    <a16:rowId xmlns:a16="http://schemas.microsoft.com/office/drawing/2014/main" val="493973381"/>
                  </a:ext>
                </a:extLst>
              </a:tr>
              <a:tr h="744583">
                <a:tc>
                  <a:txBody>
                    <a:bodyPr/>
                    <a:lstStyle/>
                    <a:p>
                      <a:pPr algn="l"/>
                      <a:r>
                        <a:rPr lang="en-GB" sz="2000" b="1" i="0" dirty="0">
                          <a:latin typeface="Century Gothic" panose="020B0502020202020204" pitchFamily="34" charset="0"/>
                        </a:rPr>
                        <a:t>2. ¡A Lucía y Daniel les </a:t>
                      </a:r>
                      <a:r>
                        <a:rPr lang="en-GB" sz="2000" b="1" i="0" dirty="0" err="1">
                          <a:latin typeface="Century Gothic" panose="020B0502020202020204" pitchFamily="34" charset="0"/>
                        </a:rPr>
                        <a:t>regalan</a:t>
                      </a:r>
                      <a:r>
                        <a:rPr lang="en-GB" sz="2000" b="1" i="0" dirty="0">
                          <a:latin typeface="Century Gothic" panose="020B0502020202020204" pitchFamily="34" charset="0"/>
                        </a:rPr>
                        <a:t> </a:t>
                      </a:r>
                      <a:r>
                        <a:rPr lang="en-GB" sz="2000" b="1" i="0" dirty="0" err="1">
                          <a:latin typeface="Century Gothic" panose="020B0502020202020204" pitchFamily="34" charset="0"/>
                        </a:rPr>
                        <a:t>tanta</a:t>
                      </a:r>
                      <a:r>
                        <a:rPr lang="en-GB" sz="2000" b="1" i="0" dirty="0">
                          <a:latin typeface="Century Gothic" panose="020B0502020202020204" pitchFamily="34" charset="0"/>
                        </a:rPr>
                        <a:t> </a:t>
                      </a:r>
                      <a:r>
                        <a:rPr lang="en-GB" sz="2000" b="1" i="0" dirty="0" err="1">
                          <a:latin typeface="Century Gothic" panose="020B0502020202020204" pitchFamily="34" charset="0"/>
                        </a:rPr>
                        <a:t>ropa</a:t>
                      </a:r>
                      <a:r>
                        <a:rPr lang="en-GB" sz="2000" b="1" i="0" dirty="0">
                          <a:latin typeface="Century Gothic" panose="020B0502020202020204" pitchFamily="34" charset="0"/>
                        </a:rPr>
                        <a:t> </a:t>
                      </a:r>
                      <a:r>
                        <a:rPr lang="en-GB" sz="2000" b="1" i="0" dirty="0" err="1">
                          <a:latin typeface="Century Gothic" panose="020B0502020202020204" pitchFamily="34" charset="0"/>
                        </a:rPr>
                        <a:t>nueva</a:t>
                      </a:r>
                      <a:r>
                        <a:rPr lang="en-GB" sz="2000" b="1" i="0" dirty="0">
                          <a:latin typeface="Century Gothic" panose="020B0502020202020204" pitchFamily="34" charset="0"/>
                        </a:rPr>
                        <a:t>!</a:t>
                      </a:r>
                    </a:p>
                  </a:txBody>
                  <a:tcPr anchor="ctr"/>
                </a:tc>
                <a:extLst>
                  <a:ext uri="{0D108BD9-81ED-4DB2-BD59-A6C34878D82A}">
                    <a16:rowId xmlns:a16="http://schemas.microsoft.com/office/drawing/2014/main" val="2944536397"/>
                  </a:ext>
                </a:extLst>
              </a:tr>
              <a:tr h="744583">
                <a:tc>
                  <a:txBody>
                    <a:bodyPr/>
                    <a:lstStyle/>
                    <a:p>
                      <a:pPr algn="l"/>
                      <a:r>
                        <a:rPr lang="en-GB" sz="2000" b="1" i="0" dirty="0">
                          <a:latin typeface="Century Gothic" panose="020B0502020202020204" pitchFamily="34" charset="0"/>
                        </a:rPr>
                        <a:t>3. Lucía y Daniel les </a:t>
                      </a:r>
                      <a:r>
                        <a:rPr lang="en-GB" sz="2000" b="1" i="0" dirty="0" err="1">
                          <a:latin typeface="Century Gothic" panose="020B0502020202020204" pitchFamily="34" charset="0"/>
                        </a:rPr>
                        <a:t>mandan</a:t>
                      </a:r>
                      <a:r>
                        <a:rPr lang="en-GB" sz="2000" b="1" i="0" dirty="0">
                          <a:latin typeface="Century Gothic" panose="020B0502020202020204" pitchFamily="34" charset="0"/>
                        </a:rPr>
                        <a:t> </a:t>
                      </a:r>
                      <a:r>
                        <a:rPr lang="en-GB" sz="2000" b="1" i="0" dirty="0" err="1">
                          <a:latin typeface="Century Gothic" panose="020B0502020202020204" pitchFamily="34" charset="0"/>
                        </a:rPr>
                        <a:t>fotos</a:t>
                      </a:r>
                      <a:r>
                        <a:rPr lang="en-GB" sz="2000" b="1" i="0" dirty="0">
                          <a:latin typeface="Century Gothic" panose="020B0502020202020204" pitchFamily="34" charset="0"/>
                        </a:rPr>
                        <a:t> de la playa.</a:t>
                      </a:r>
                    </a:p>
                  </a:txBody>
                  <a:tcPr anchor="ctr"/>
                </a:tc>
                <a:extLst>
                  <a:ext uri="{0D108BD9-81ED-4DB2-BD59-A6C34878D82A}">
                    <a16:rowId xmlns:a16="http://schemas.microsoft.com/office/drawing/2014/main" val="3694586834"/>
                  </a:ext>
                </a:extLst>
              </a:tr>
              <a:tr h="744583">
                <a:tc>
                  <a:txBody>
                    <a:bodyPr/>
                    <a:lstStyle/>
                    <a:p>
                      <a:pPr algn="l"/>
                      <a:r>
                        <a:rPr lang="en-GB" sz="2000" b="1" i="0" dirty="0">
                          <a:latin typeface="Century Gothic" panose="020B0502020202020204" pitchFamily="34" charset="0"/>
                        </a:rPr>
                        <a:t>4. Lucía y Daniel les </a:t>
                      </a:r>
                      <a:r>
                        <a:rPr lang="en-GB" sz="2000" b="1" i="0" dirty="0" err="1">
                          <a:latin typeface="Century Gothic" panose="020B0502020202020204" pitchFamily="34" charset="0"/>
                        </a:rPr>
                        <a:t>traen</a:t>
                      </a:r>
                      <a:r>
                        <a:rPr lang="en-GB" sz="2000" b="1" i="0" dirty="0">
                          <a:latin typeface="Century Gothic" panose="020B0502020202020204" pitchFamily="34" charset="0"/>
                        </a:rPr>
                        <a:t> </a:t>
                      </a:r>
                      <a:r>
                        <a:rPr lang="en-GB" sz="2000" b="1" i="0" dirty="0" err="1">
                          <a:latin typeface="Century Gothic" panose="020B0502020202020204" pitchFamily="34" charset="0"/>
                        </a:rPr>
                        <a:t>naranjas</a:t>
                      </a:r>
                      <a:r>
                        <a:rPr lang="en-GB" sz="2000" b="1" i="0" dirty="0">
                          <a:latin typeface="Century Gothic" panose="020B0502020202020204" pitchFamily="34" charset="0"/>
                        </a:rPr>
                        <a:t> del árbol.</a:t>
                      </a:r>
                    </a:p>
                  </a:txBody>
                  <a:tcPr anchor="ctr"/>
                </a:tc>
                <a:extLst>
                  <a:ext uri="{0D108BD9-81ED-4DB2-BD59-A6C34878D82A}">
                    <a16:rowId xmlns:a16="http://schemas.microsoft.com/office/drawing/2014/main" val="2355107805"/>
                  </a:ext>
                </a:extLst>
              </a:tr>
              <a:tr h="744583">
                <a:tc>
                  <a:txBody>
                    <a:bodyPr/>
                    <a:lstStyle/>
                    <a:p>
                      <a:pPr algn="l"/>
                      <a:r>
                        <a:rPr lang="en-GB" sz="2000" b="1" i="0" dirty="0">
                          <a:latin typeface="Century Gothic" panose="020B0502020202020204" pitchFamily="34" charset="0"/>
                        </a:rPr>
                        <a:t>5. A Lucía y Daniel les </a:t>
                      </a:r>
                      <a:r>
                        <a:rPr lang="en-GB" sz="2000" b="1" i="0" dirty="0" err="1">
                          <a:latin typeface="Century Gothic" panose="020B0502020202020204" pitchFamily="34" charset="0"/>
                        </a:rPr>
                        <a:t>dejan</a:t>
                      </a:r>
                      <a:r>
                        <a:rPr lang="en-GB" sz="2000" b="1" i="0" dirty="0">
                          <a:latin typeface="Century Gothic" panose="020B0502020202020204" pitchFamily="34" charset="0"/>
                        </a:rPr>
                        <a:t> </a:t>
                      </a:r>
                      <a:r>
                        <a:rPr lang="en-GB" sz="2000" b="1" i="0" dirty="0" err="1">
                          <a:latin typeface="Century Gothic" panose="020B0502020202020204" pitchFamily="34" charset="0"/>
                        </a:rPr>
                        <a:t>tiempo</a:t>
                      </a:r>
                      <a:r>
                        <a:rPr lang="en-GB" sz="2000" b="1" i="0" dirty="0">
                          <a:latin typeface="Century Gothic" panose="020B0502020202020204" pitchFamily="34" charset="0"/>
                        </a:rPr>
                        <a:t> para </a:t>
                      </a:r>
                      <a:r>
                        <a:rPr lang="en-GB" sz="2000" b="1" i="0" dirty="0" err="1">
                          <a:latin typeface="Century Gothic" panose="020B0502020202020204" pitchFamily="34" charset="0"/>
                        </a:rPr>
                        <a:t>hacer</a:t>
                      </a:r>
                      <a:r>
                        <a:rPr lang="en-GB" sz="2000" b="1" i="0" dirty="0">
                          <a:latin typeface="Century Gothic" panose="020B0502020202020204" pitchFamily="34" charset="0"/>
                        </a:rPr>
                        <a:t> los </a:t>
                      </a:r>
                      <a:r>
                        <a:rPr lang="en-GB" sz="2000" b="1" i="0" dirty="0" err="1">
                          <a:latin typeface="Century Gothic" panose="020B0502020202020204" pitchFamily="34" charset="0"/>
                        </a:rPr>
                        <a:t>deberes</a:t>
                      </a:r>
                      <a:r>
                        <a:rPr lang="en-GB" sz="2000" b="1" i="0" dirty="0">
                          <a:latin typeface="Century Gothic" panose="020B0502020202020204" pitchFamily="34" charset="0"/>
                        </a:rPr>
                        <a:t>.</a:t>
                      </a:r>
                    </a:p>
                  </a:txBody>
                  <a:tcPr anchor="ctr"/>
                </a:tc>
                <a:extLst>
                  <a:ext uri="{0D108BD9-81ED-4DB2-BD59-A6C34878D82A}">
                    <a16:rowId xmlns:a16="http://schemas.microsoft.com/office/drawing/2014/main" val="415022783"/>
                  </a:ext>
                </a:extLst>
              </a:tr>
              <a:tr h="744583">
                <a:tc>
                  <a:txBody>
                    <a:bodyPr/>
                    <a:lstStyle/>
                    <a:p>
                      <a:pPr algn="l"/>
                      <a:r>
                        <a:rPr lang="en-GB" sz="2000" b="1" i="0" dirty="0">
                          <a:latin typeface="Century Gothic" panose="020B0502020202020204" pitchFamily="34" charset="0"/>
                        </a:rPr>
                        <a:t>6. A Lucía y Daniel les dan </a:t>
                      </a:r>
                      <a:r>
                        <a:rPr lang="en-GB" sz="2000" b="1" i="0" dirty="0" err="1">
                          <a:latin typeface="Century Gothic" panose="020B0502020202020204" pitchFamily="34" charset="0"/>
                        </a:rPr>
                        <a:t>apoyo</a:t>
                      </a:r>
                      <a:r>
                        <a:rPr lang="en-GB" sz="2000" b="1" i="0" dirty="0">
                          <a:latin typeface="Century Gothic" panose="020B0502020202020204" pitchFamily="34" charset="0"/>
                        </a:rPr>
                        <a:t> con </a:t>
                      </a:r>
                      <a:r>
                        <a:rPr lang="en-GB" sz="2000" b="1" i="0" dirty="0" err="1">
                          <a:latin typeface="Century Gothic" panose="020B0502020202020204" pitchFamily="34" charset="0"/>
                        </a:rPr>
                        <a:t>actividades</a:t>
                      </a:r>
                      <a:r>
                        <a:rPr lang="en-GB" sz="2000" b="1" i="0" dirty="0">
                          <a:latin typeface="Century Gothic" panose="020B0502020202020204" pitchFamily="34" charset="0"/>
                        </a:rPr>
                        <a:t> </a:t>
                      </a:r>
                      <a:r>
                        <a:rPr lang="en-GB" sz="2000" b="1" i="0" dirty="0" err="1">
                          <a:latin typeface="Century Gothic" panose="020B0502020202020204" pitchFamily="34" charset="0"/>
                        </a:rPr>
                        <a:t>difíciles</a:t>
                      </a:r>
                      <a:r>
                        <a:rPr lang="en-GB" sz="2000" b="1" i="0" dirty="0">
                          <a:latin typeface="Century Gothic" panose="020B0502020202020204" pitchFamily="34" charset="0"/>
                        </a:rPr>
                        <a:t>.</a:t>
                      </a:r>
                    </a:p>
                  </a:txBody>
                  <a:tcPr anchor="ctr"/>
                </a:tc>
                <a:extLst>
                  <a:ext uri="{0D108BD9-81ED-4DB2-BD59-A6C34878D82A}">
                    <a16:rowId xmlns:a16="http://schemas.microsoft.com/office/drawing/2014/main" val="2907717989"/>
                  </a:ext>
                </a:extLst>
              </a:tr>
            </a:tbl>
          </a:graphicData>
        </a:graphic>
      </p:graphicFrame>
      <p:sp>
        <p:nvSpPr>
          <p:cNvPr id="5" name="Title 6">
            <a:extLst>
              <a:ext uri="{FF2B5EF4-FFF2-40B4-BE49-F238E27FC236}">
                <a16:creationId xmlns:a16="http://schemas.microsoft.com/office/drawing/2014/main" id="{07BBBF7A-B006-45BB-8BA2-0D66E38F2B1B}"/>
              </a:ext>
            </a:extLst>
          </p:cNvPr>
          <p:cNvSpPr txBox="1">
            <a:spLocks/>
          </p:cNvSpPr>
          <p:nvPr/>
        </p:nvSpPr>
        <p:spPr>
          <a:xfrm>
            <a:off x="288242" y="162176"/>
            <a:ext cx="3693208" cy="54725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b="1" dirty="0">
                <a:solidFill>
                  <a:schemeClr val="tx1"/>
                </a:solidFill>
              </a:rPr>
              <a:t>Persona</a:t>
            </a:r>
            <a:r>
              <a:rPr lang="es-GB" sz="2400" b="1" dirty="0">
                <a:solidFill>
                  <a:schemeClr val="tx1"/>
                </a:solidFill>
              </a:rPr>
              <a:t> A</a:t>
            </a:r>
            <a:r>
              <a:rPr lang="en-GB" sz="2400" b="1" dirty="0">
                <a:solidFill>
                  <a:schemeClr val="tx1"/>
                </a:solidFill>
              </a:rPr>
              <a:t> (read aloud):</a:t>
            </a:r>
            <a:endParaRPr lang="en-GB" sz="2400" dirty="0">
              <a:solidFill>
                <a:schemeClr val="tx1"/>
              </a:solidFill>
            </a:endParaRPr>
          </a:p>
        </p:txBody>
      </p:sp>
      <p:graphicFrame>
        <p:nvGraphicFramePr>
          <p:cNvPr id="2" name="Table 2">
            <a:extLst>
              <a:ext uri="{FF2B5EF4-FFF2-40B4-BE49-F238E27FC236}">
                <a16:creationId xmlns:a16="http://schemas.microsoft.com/office/drawing/2014/main" id="{B8487AF1-E1CA-4C85-88A1-C43B8D2823C9}"/>
              </a:ext>
            </a:extLst>
          </p:cNvPr>
          <p:cNvGraphicFramePr>
            <a:graphicFrameLocks noGrp="1"/>
          </p:cNvGraphicFramePr>
          <p:nvPr>
            <p:extLst>
              <p:ext uri="{D42A27DB-BD31-4B8C-83A1-F6EECF244321}">
                <p14:modId xmlns:p14="http://schemas.microsoft.com/office/powerpoint/2010/main" val="4271776281"/>
              </p:ext>
            </p:extLst>
          </p:nvPr>
        </p:nvGraphicFramePr>
        <p:xfrm>
          <a:off x="5241925" y="868650"/>
          <a:ext cx="2043896" cy="5166391"/>
        </p:xfrm>
        <a:graphic>
          <a:graphicData uri="http://schemas.openxmlformats.org/drawingml/2006/table">
            <a:tbl>
              <a:tblPr firstRow="1" bandRow="1">
                <a:tableStyleId>{5DA37D80-6434-44D0-A028-1B22A696006F}</a:tableStyleId>
              </a:tblPr>
              <a:tblGrid>
                <a:gridCol w="1021948">
                  <a:extLst>
                    <a:ext uri="{9D8B030D-6E8A-4147-A177-3AD203B41FA5}">
                      <a16:colId xmlns:a16="http://schemas.microsoft.com/office/drawing/2014/main" val="3769296309"/>
                    </a:ext>
                  </a:extLst>
                </a:gridCol>
                <a:gridCol w="1021948">
                  <a:extLst>
                    <a:ext uri="{9D8B030D-6E8A-4147-A177-3AD203B41FA5}">
                      <a16:colId xmlns:a16="http://schemas.microsoft.com/office/drawing/2014/main" val="4076621198"/>
                    </a:ext>
                  </a:extLst>
                </a:gridCol>
              </a:tblGrid>
              <a:tr h="772424">
                <a:tc>
                  <a:txBody>
                    <a:bodyPr/>
                    <a:lstStyle/>
                    <a:p>
                      <a:pPr algn="ctr"/>
                      <a:r>
                        <a:rPr lang="en-GB" dirty="0"/>
                        <a:t>A</a:t>
                      </a:r>
                    </a:p>
                  </a:txBody>
                  <a:tcPr anchor="ctr"/>
                </a:tc>
                <a:tc>
                  <a:txBody>
                    <a:bodyPr/>
                    <a:lstStyle/>
                    <a:p>
                      <a:pPr algn="ctr"/>
                      <a:r>
                        <a:rPr lang="en-GB" dirty="0"/>
                        <a:t>B</a:t>
                      </a:r>
                    </a:p>
                  </a:txBody>
                  <a:tcPr anchor="ctr"/>
                </a:tc>
                <a:extLst>
                  <a:ext uri="{0D108BD9-81ED-4DB2-BD59-A6C34878D82A}">
                    <a16:rowId xmlns:a16="http://schemas.microsoft.com/office/drawing/2014/main" val="1321013815"/>
                  </a:ext>
                </a:extLst>
              </a:tr>
              <a:tr h="672185">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982925140"/>
                  </a:ext>
                </a:extLst>
              </a:tr>
              <a:tr h="775740">
                <a:tc>
                  <a:txBody>
                    <a:bodyPr/>
                    <a:lstStyle/>
                    <a:p>
                      <a:endParaRPr lang="en-GB"/>
                    </a:p>
                  </a:txBody>
                  <a:tcPr/>
                </a:tc>
                <a:tc>
                  <a:txBody>
                    <a:bodyPr/>
                    <a:lstStyle/>
                    <a:p>
                      <a:endParaRPr lang="en-GB"/>
                    </a:p>
                  </a:txBody>
                  <a:tcPr/>
                </a:tc>
                <a:extLst>
                  <a:ext uri="{0D108BD9-81ED-4DB2-BD59-A6C34878D82A}">
                    <a16:rowId xmlns:a16="http://schemas.microsoft.com/office/drawing/2014/main" val="1681366073"/>
                  </a:ext>
                </a:extLst>
              </a:tr>
              <a:tr h="800836">
                <a:tc>
                  <a:txBody>
                    <a:bodyPr/>
                    <a:lstStyle/>
                    <a:p>
                      <a:endParaRPr lang="en-GB"/>
                    </a:p>
                  </a:txBody>
                  <a:tcPr/>
                </a:tc>
                <a:tc>
                  <a:txBody>
                    <a:bodyPr/>
                    <a:lstStyle/>
                    <a:p>
                      <a:endParaRPr lang="en-GB" dirty="0"/>
                    </a:p>
                  </a:txBody>
                  <a:tcPr/>
                </a:tc>
                <a:extLst>
                  <a:ext uri="{0D108BD9-81ED-4DB2-BD59-A6C34878D82A}">
                    <a16:rowId xmlns:a16="http://schemas.microsoft.com/office/drawing/2014/main" val="3329385663"/>
                  </a:ext>
                </a:extLst>
              </a:tr>
              <a:tr h="800836">
                <a:tc>
                  <a:txBody>
                    <a:bodyPr/>
                    <a:lstStyle/>
                    <a:p>
                      <a:endParaRPr lang="en-GB"/>
                    </a:p>
                  </a:txBody>
                  <a:tcPr/>
                </a:tc>
                <a:tc>
                  <a:txBody>
                    <a:bodyPr/>
                    <a:lstStyle/>
                    <a:p>
                      <a:endParaRPr lang="en-GB" dirty="0"/>
                    </a:p>
                  </a:txBody>
                  <a:tcPr/>
                </a:tc>
                <a:extLst>
                  <a:ext uri="{0D108BD9-81ED-4DB2-BD59-A6C34878D82A}">
                    <a16:rowId xmlns:a16="http://schemas.microsoft.com/office/drawing/2014/main" val="3484662435"/>
                  </a:ext>
                </a:extLst>
              </a:tr>
              <a:tr h="672185">
                <a:tc>
                  <a:txBody>
                    <a:bodyPr/>
                    <a:lstStyle/>
                    <a:p>
                      <a:endParaRPr lang="en-GB"/>
                    </a:p>
                  </a:txBody>
                  <a:tcPr/>
                </a:tc>
                <a:tc>
                  <a:txBody>
                    <a:bodyPr/>
                    <a:lstStyle/>
                    <a:p>
                      <a:endParaRPr lang="en-GB" dirty="0"/>
                    </a:p>
                  </a:txBody>
                  <a:tcPr/>
                </a:tc>
                <a:extLst>
                  <a:ext uri="{0D108BD9-81ED-4DB2-BD59-A6C34878D82A}">
                    <a16:rowId xmlns:a16="http://schemas.microsoft.com/office/drawing/2014/main" val="2994718423"/>
                  </a:ext>
                </a:extLst>
              </a:tr>
              <a:tr h="672185">
                <a:tc>
                  <a:txBody>
                    <a:bodyPr/>
                    <a:lstStyle/>
                    <a:p>
                      <a:endParaRPr lang="en-GB"/>
                    </a:p>
                  </a:txBody>
                  <a:tcPr/>
                </a:tc>
                <a:tc>
                  <a:txBody>
                    <a:bodyPr/>
                    <a:lstStyle/>
                    <a:p>
                      <a:endParaRPr lang="en-GB" dirty="0"/>
                    </a:p>
                  </a:txBody>
                  <a:tcPr/>
                </a:tc>
                <a:extLst>
                  <a:ext uri="{0D108BD9-81ED-4DB2-BD59-A6C34878D82A}">
                    <a16:rowId xmlns:a16="http://schemas.microsoft.com/office/drawing/2014/main" val="2745301992"/>
                  </a:ext>
                </a:extLst>
              </a:tr>
            </a:tbl>
          </a:graphicData>
        </a:graphic>
      </p:graphicFrame>
      <p:sp>
        <p:nvSpPr>
          <p:cNvPr id="10" name="Speech Bubble: Rectangle with Corners Rounded 9">
            <a:extLst>
              <a:ext uri="{FF2B5EF4-FFF2-40B4-BE49-F238E27FC236}">
                <a16:creationId xmlns:a16="http://schemas.microsoft.com/office/drawing/2014/main" id="{CDD99CF8-B202-42F8-8183-FDD8B1767D99}"/>
              </a:ext>
            </a:extLst>
          </p:cNvPr>
          <p:cNvSpPr/>
          <p:nvPr/>
        </p:nvSpPr>
        <p:spPr>
          <a:xfrm>
            <a:off x="6584534" y="85681"/>
            <a:ext cx="2333890" cy="782969"/>
          </a:xfrm>
          <a:prstGeom prst="wedgeRoundRectCallout">
            <a:avLst>
              <a:gd name="adj1" fmla="val -35593"/>
              <a:gd name="adj2" fmla="val 74500"/>
              <a:gd name="adj3" fmla="val 16667"/>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dirty="0">
                <a:solidFill>
                  <a:srgbClr val="203864"/>
                </a:solidFill>
              </a:rPr>
              <a:t>What others do for Lucía and Daniel</a:t>
            </a:r>
            <a:endParaRPr lang="es-GB" sz="1800" b="1" dirty="0">
              <a:solidFill>
                <a:srgbClr val="203864"/>
              </a:solidFill>
            </a:endParaRPr>
          </a:p>
        </p:txBody>
      </p:sp>
      <p:sp>
        <p:nvSpPr>
          <p:cNvPr id="11" name="Speech Bubble: Rectangle with Corners Rounded 10">
            <a:extLst>
              <a:ext uri="{FF2B5EF4-FFF2-40B4-BE49-F238E27FC236}">
                <a16:creationId xmlns:a16="http://schemas.microsoft.com/office/drawing/2014/main" id="{59343C27-3DBB-41C5-AADB-3BA541A15FB2}"/>
              </a:ext>
            </a:extLst>
          </p:cNvPr>
          <p:cNvSpPr/>
          <p:nvPr/>
        </p:nvSpPr>
        <p:spPr>
          <a:xfrm>
            <a:off x="4570107" y="115073"/>
            <a:ext cx="1897333" cy="707886"/>
          </a:xfrm>
          <a:prstGeom prst="wedgeRoundRectCallout">
            <a:avLst>
              <a:gd name="adj1" fmla="val 23849"/>
              <a:gd name="adj2" fmla="val 83919"/>
              <a:gd name="adj3" fmla="val 16667"/>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dirty="0">
                <a:solidFill>
                  <a:srgbClr val="203864"/>
                </a:solidFill>
              </a:rPr>
              <a:t>What Lucía and Daniel do</a:t>
            </a:r>
            <a:endParaRPr lang="es-GB" sz="1800" b="1" dirty="0">
              <a:solidFill>
                <a:srgbClr val="203864"/>
              </a:solidFill>
            </a:endParaRPr>
          </a:p>
        </p:txBody>
      </p:sp>
      <p:sp>
        <p:nvSpPr>
          <p:cNvPr id="12" name="TextBox 11">
            <a:extLst>
              <a:ext uri="{FF2B5EF4-FFF2-40B4-BE49-F238E27FC236}">
                <a16:creationId xmlns:a16="http://schemas.microsoft.com/office/drawing/2014/main" id="{94C38D77-B482-481C-A66D-8E429F951A41}"/>
              </a:ext>
            </a:extLst>
          </p:cNvPr>
          <p:cNvSpPr txBox="1"/>
          <p:nvPr/>
        </p:nvSpPr>
        <p:spPr>
          <a:xfrm>
            <a:off x="7651768" y="956848"/>
            <a:ext cx="4416407" cy="923330"/>
          </a:xfrm>
          <a:prstGeom prst="rect">
            <a:avLst/>
          </a:prstGeom>
          <a:noFill/>
        </p:spPr>
        <p:txBody>
          <a:bodyPr wrap="square" rtlCol="0">
            <a:spAutoFit/>
          </a:bodyPr>
          <a:lstStyle/>
          <a:p>
            <a:pPr marL="342900" indent="-342900">
              <a:buAutoNum type="arabicPeriod"/>
            </a:pPr>
            <a:r>
              <a:rPr lang="en-GB" b="1" dirty="0"/>
              <a:t>Tick the correct column.</a:t>
            </a:r>
          </a:p>
          <a:p>
            <a:pPr marL="342900" indent="-342900">
              <a:buAutoNum type="arabicPeriod"/>
            </a:pPr>
            <a:r>
              <a:rPr lang="en-GB" b="1" dirty="0"/>
              <a:t>Write the order in which you hear the English below (1 = first, 6 = last)</a:t>
            </a:r>
          </a:p>
        </p:txBody>
      </p:sp>
      <p:sp>
        <p:nvSpPr>
          <p:cNvPr id="14" name="TextBox 13">
            <a:extLst>
              <a:ext uri="{FF2B5EF4-FFF2-40B4-BE49-F238E27FC236}">
                <a16:creationId xmlns:a16="http://schemas.microsoft.com/office/drawing/2014/main" id="{0BDC87A7-E8C4-42FB-B6CE-1F6D0413144F}"/>
              </a:ext>
            </a:extLst>
          </p:cNvPr>
          <p:cNvSpPr txBox="1"/>
          <p:nvPr/>
        </p:nvSpPr>
        <p:spPr>
          <a:xfrm>
            <a:off x="7803345" y="2305535"/>
            <a:ext cx="4687104" cy="2802819"/>
          </a:xfrm>
          <a:prstGeom prst="rect">
            <a:avLst/>
          </a:prstGeom>
          <a:noFill/>
        </p:spPr>
        <p:txBody>
          <a:bodyPr wrap="square">
            <a:spAutoFit/>
          </a:bodyPr>
          <a:lstStyle/>
          <a:p>
            <a:pPr marL="457200" indent="-457200" algn="l">
              <a:lnSpc>
                <a:spcPct val="150000"/>
              </a:lnSpc>
              <a:buFont typeface="+mj-lt"/>
              <a:buAutoNum type="alphaUcPeriod"/>
            </a:pPr>
            <a:r>
              <a:rPr lang="en-GB" sz="2000" b="1" dirty="0"/>
              <a:t>Offer support</a:t>
            </a:r>
          </a:p>
          <a:p>
            <a:pPr marL="457200" indent="-457200" algn="l">
              <a:lnSpc>
                <a:spcPct val="150000"/>
              </a:lnSpc>
              <a:buFont typeface="+mj-lt"/>
              <a:buAutoNum type="alphaUcPeriod"/>
            </a:pPr>
            <a:r>
              <a:rPr lang="en-GB" sz="2000" b="1" dirty="0"/>
              <a:t>Prepare tasty food</a:t>
            </a:r>
          </a:p>
          <a:p>
            <a:pPr marL="457200" indent="-457200" algn="l">
              <a:lnSpc>
                <a:spcPct val="150000"/>
              </a:lnSpc>
              <a:buFont typeface="+mj-lt"/>
              <a:buAutoNum type="alphaUcPeriod"/>
            </a:pPr>
            <a:r>
              <a:rPr lang="en-GB" sz="2000" b="1" dirty="0"/>
              <a:t>Give sweets</a:t>
            </a:r>
          </a:p>
          <a:p>
            <a:pPr marL="457200" indent="-457200" algn="l">
              <a:lnSpc>
                <a:spcPct val="150000"/>
              </a:lnSpc>
              <a:buFont typeface="+mj-lt"/>
              <a:buAutoNum type="alphaUcPeriod"/>
            </a:pPr>
            <a:r>
              <a:rPr lang="en-GB" sz="2000" b="1" dirty="0"/>
              <a:t>Buy presents</a:t>
            </a:r>
          </a:p>
          <a:p>
            <a:pPr marL="457200" indent="-457200" algn="l">
              <a:lnSpc>
                <a:spcPct val="150000"/>
              </a:lnSpc>
              <a:buFont typeface="+mj-lt"/>
              <a:buAutoNum type="alphaUcPeriod"/>
            </a:pPr>
            <a:r>
              <a:rPr lang="en-GB" sz="2000" b="1" dirty="0"/>
              <a:t>Tell stories</a:t>
            </a:r>
          </a:p>
          <a:p>
            <a:pPr marL="457200" indent="-457200" algn="l">
              <a:lnSpc>
                <a:spcPct val="150000"/>
              </a:lnSpc>
              <a:buFont typeface="+mj-lt"/>
              <a:buAutoNum type="alphaUcPeriod"/>
            </a:pPr>
            <a:r>
              <a:rPr lang="en-GB" sz="2000" b="1" dirty="0"/>
              <a:t>Lend money</a:t>
            </a:r>
          </a:p>
        </p:txBody>
      </p:sp>
      <p:sp>
        <p:nvSpPr>
          <p:cNvPr id="15" name="TextBox 14">
            <a:extLst>
              <a:ext uri="{FF2B5EF4-FFF2-40B4-BE49-F238E27FC236}">
                <a16:creationId xmlns:a16="http://schemas.microsoft.com/office/drawing/2014/main" id="{C2303FC8-F372-46F1-A67B-2205D769F491}"/>
              </a:ext>
            </a:extLst>
          </p:cNvPr>
          <p:cNvSpPr txBox="1"/>
          <p:nvPr/>
        </p:nvSpPr>
        <p:spPr>
          <a:xfrm>
            <a:off x="11163300" y="2305535"/>
            <a:ext cx="619125" cy="2803781"/>
          </a:xfrm>
          <a:prstGeom prst="rect">
            <a:avLst/>
          </a:prstGeom>
          <a:noFill/>
        </p:spPr>
        <p:txBody>
          <a:bodyPr wrap="square" rtlCol="0">
            <a:spAutoFit/>
          </a:bodyPr>
          <a:lstStyle/>
          <a:p>
            <a:pPr>
              <a:lnSpc>
                <a:spcPct val="150000"/>
              </a:lnSpc>
            </a:pPr>
            <a:r>
              <a:rPr lang="en-GB" sz="2000" b="1" dirty="0"/>
              <a:t>___</a:t>
            </a:r>
          </a:p>
          <a:p>
            <a:pPr>
              <a:lnSpc>
                <a:spcPct val="150000"/>
              </a:lnSpc>
            </a:pPr>
            <a:r>
              <a:rPr lang="en-GB" sz="2000" b="1" dirty="0"/>
              <a:t>___</a:t>
            </a:r>
          </a:p>
          <a:p>
            <a:pPr>
              <a:lnSpc>
                <a:spcPct val="150000"/>
              </a:lnSpc>
            </a:pPr>
            <a:r>
              <a:rPr lang="en-GB" sz="2000" b="1" dirty="0"/>
              <a:t>___</a:t>
            </a:r>
          </a:p>
          <a:p>
            <a:pPr>
              <a:lnSpc>
                <a:spcPct val="150000"/>
              </a:lnSpc>
            </a:pPr>
            <a:r>
              <a:rPr lang="en-GB" sz="2000" b="1" dirty="0"/>
              <a:t>___</a:t>
            </a:r>
          </a:p>
          <a:p>
            <a:pPr>
              <a:lnSpc>
                <a:spcPct val="150000"/>
              </a:lnSpc>
            </a:pPr>
            <a:r>
              <a:rPr lang="en-GB" sz="2000" b="1" dirty="0"/>
              <a:t>___</a:t>
            </a:r>
            <a:br>
              <a:rPr lang="en-GB" sz="2000" b="1" dirty="0"/>
            </a:br>
            <a:r>
              <a:rPr lang="en-GB" sz="2000" b="1" dirty="0"/>
              <a:t>___</a:t>
            </a:r>
          </a:p>
        </p:txBody>
      </p:sp>
      <p:sp>
        <p:nvSpPr>
          <p:cNvPr id="16" name="Title 6">
            <a:extLst>
              <a:ext uri="{FF2B5EF4-FFF2-40B4-BE49-F238E27FC236}">
                <a16:creationId xmlns:a16="http://schemas.microsoft.com/office/drawing/2014/main" id="{298FF59A-EC92-4715-8595-432C750F8DE3}"/>
              </a:ext>
            </a:extLst>
          </p:cNvPr>
          <p:cNvSpPr txBox="1">
            <a:spLocks/>
          </p:cNvSpPr>
          <p:nvPr/>
        </p:nvSpPr>
        <p:spPr>
          <a:xfrm>
            <a:off x="9116671" y="261235"/>
            <a:ext cx="3693208" cy="5472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b="1" dirty="0">
                <a:solidFill>
                  <a:schemeClr val="tx1"/>
                </a:solidFill>
              </a:rPr>
              <a:t>Persona</a:t>
            </a:r>
            <a:r>
              <a:rPr lang="es-GB" sz="2400" b="1" dirty="0">
                <a:solidFill>
                  <a:schemeClr val="tx1"/>
                </a:solidFill>
              </a:rPr>
              <a:t> A</a:t>
            </a:r>
            <a:r>
              <a:rPr lang="en-GB" sz="2400" b="1" dirty="0">
                <a:solidFill>
                  <a:schemeClr val="tx1"/>
                </a:solidFill>
              </a:rPr>
              <a:t> (listen):</a:t>
            </a:r>
            <a:endParaRPr lang="en-GB" sz="2400" dirty="0">
              <a:solidFill>
                <a:schemeClr val="tx1"/>
              </a:solidFill>
            </a:endParaRPr>
          </a:p>
        </p:txBody>
      </p:sp>
    </p:spTree>
    <p:extLst>
      <p:ext uri="{BB962C8B-B14F-4D97-AF65-F5344CB8AC3E}">
        <p14:creationId xmlns:p14="http://schemas.microsoft.com/office/powerpoint/2010/main" val="849208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5">
            <a:extLst>
              <a:ext uri="{FF2B5EF4-FFF2-40B4-BE49-F238E27FC236}">
                <a16:creationId xmlns:a16="http://schemas.microsoft.com/office/drawing/2014/main" id="{CBB61A93-B03B-4274-B254-9C85D04D6F2C}"/>
              </a:ext>
            </a:extLst>
          </p:cNvPr>
          <p:cNvGraphicFramePr>
            <a:graphicFrameLocks noGrp="1"/>
          </p:cNvGraphicFramePr>
          <p:nvPr>
            <p:extLst>
              <p:ext uri="{D42A27DB-BD31-4B8C-83A1-F6EECF244321}">
                <p14:modId xmlns:p14="http://schemas.microsoft.com/office/powerpoint/2010/main" val="3272710463"/>
              </p:ext>
            </p:extLst>
          </p:nvPr>
        </p:nvGraphicFramePr>
        <p:xfrm>
          <a:off x="304800" y="822960"/>
          <a:ext cx="4229101" cy="5434996"/>
        </p:xfrm>
        <a:graphic>
          <a:graphicData uri="http://schemas.openxmlformats.org/drawingml/2006/table">
            <a:tbl>
              <a:tblPr firstRow="1" bandRow="1">
                <a:tableStyleId>{5DA37D80-6434-44D0-A028-1B22A696006F}</a:tableStyleId>
              </a:tblPr>
              <a:tblGrid>
                <a:gridCol w="4229101">
                  <a:extLst>
                    <a:ext uri="{9D8B030D-6E8A-4147-A177-3AD203B41FA5}">
                      <a16:colId xmlns:a16="http://schemas.microsoft.com/office/drawing/2014/main" val="1775176646"/>
                    </a:ext>
                  </a:extLst>
                </a:gridCol>
              </a:tblGrid>
              <a:tr h="776428">
                <a:tc>
                  <a:txBody>
                    <a:bodyPr/>
                    <a:lstStyle/>
                    <a:p>
                      <a:pPr algn="ctr"/>
                      <a:r>
                        <a:rPr lang="es-GB" sz="2000" b="1" dirty="0">
                          <a:solidFill>
                            <a:schemeClr val="tx1"/>
                          </a:solidFill>
                        </a:rPr>
                        <a:t>Say these sentences in Spanish</a:t>
                      </a:r>
                    </a:p>
                  </a:txBody>
                  <a:tcPr anchor="ctr"/>
                </a:tc>
                <a:extLst>
                  <a:ext uri="{0D108BD9-81ED-4DB2-BD59-A6C34878D82A}">
                    <a16:rowId xmlns:a16="http://schemas.microsoft.com/office/drawing/2014/main" val="106670579"/>
                  </a:ext>
                </a:extLst>
              </a:tr>
              <a:tr h="776428">
                <a:tc>
                  <a:txBody>
                    <a:bodyPr/>
                    <a:lstStyle/>
                    <a:p>
                      <a:pPr algn="l"/>
                      <a:r>
                        <a:rPr lang="es-GB" sz="2000" b="1" dirty="0">
                          <a:solidFill>
                            <a:schemeClr val="tx1"/>
                          </a:solidFill>
                        </a:rPr>
                        <a:t>1. </a:t>
                      </a:r>
                      <a:r>
                        <a:rPr lang="en-GB" sz="2000" b="1" dirty="0">
                          <a:solidFill>
                            <a:schemeClr val="tx1"/>
                          </a:solidFill>
                        </a:rPr>
                        <a:t>Lucía y Daniel les </a:t>
                      </a:r>
                      <a:r>
                        <a:rPr lang="en-GB" sz="2000" b="1" dirty="0" err="1">
                          <a:solidFill>
                            <a:schemeClr val="tx1"/>
                          </a:solidFill>
                        </a:rPr>
                        <a:t>prestan</a:t>
                      </a:r>
                      <a:r>
                        <a:rPr lang="en-GB" sz="2000" b="1" dirty="0">
                          <a:solidFill>
                            <a:schemeClr val="tx1"/>
                          </a:solidFill>
                        </a:rPr>
                        <a:t> dinero.</a:t>
                      </a:r>
                      <a:endParaRPr lang="es-GB" sz="2000" b="1" dirty="0">
                        <a:solidFill>
                          <a:schemeClr val="tx1"/>
                        </a:solidFill>
                      </a:endParaRPr>
                    </a:p>
                  </a:txBody>
                  <a:tcPr anchor="ctr"/>
                </a:tc>
                <a:extLst>
                  <a:ext uri="{0D108BD9-81ED-4DB2-BD59-A6C34878D82A}">
                    <a16:rowId xmlns:a16="http://schemas.microsoft.com/office/drawing/2014/main" val="493973381"/>
                  </a:ext>
                </a:extLst>
              </a:tr>
              <a:tr h="776428">
                <a:tc>
                  <a:txBody>
                    <a:bodyPr/>
                    <a:lstStyle/>
                    <a:p>
                      <a:pPr algn="l"/>
                      <a:r>
                        <a:rPr lang="es-GB" sz="2000" b="1" dirty="0">
                          <a:solidFill>
                            <a:schemeClr val="tx1"/>
                          </a:solidFill>
                        </a:rPr>
                        <a:t>2. </a:t>
                      </a:r>
                      <a:r>
                        <a:rPr lang="en-GB" sz="2000" b="1" dirty="0">
                          <a:solidFill>
                            <a:schemeClr val="tx1"/>
                          </a:solidFill>
                        </a:rPr>
                        <a:t>A Lucía y Daniel les </a:t>
                      </a:r>
                      <a:r>
                        <a:rPr lang="en-GB" sz="2000" b="1" dirty="0" err="1">
                          <a:solidFill>
                            <a:schemeClr val="tx1"/>
                          </a:solidFill>
                        </a:rPr>
                        <a:t>ofrecen</a:t>
                      </a:r>
                      <a:r>
                        <a:rPr lang="en-GB" sz="2000" b="1" dirty="0">
                          <a:solidFill>
                            <a:schemeClr val="tx1"/>
                          </a:solidFill>
                        </a:rPr>
                        <a:t> </a:t>
                      </a:r>
                      <a:r>
                        <a:rPr lang="en-GB" sz="2000" b="1" dirty="0" err="1">
                          <a:solidFill>
                            <a:schemeClr val="tx1"/>
                          </a:solidFill>
                        </a:rPr>
                        <a:t>apoyo</a:t>
                      </a:r>
                      <a:r>
                        <a:rPr lang="en-GB" sz="2000" b="1" dirty="0">
                          <a:solidFill>
                            <a:schemeClr val="tx1"/>
                          </a:solidFill>
                        </a:rPr>
                        <a:t>.</a:t>
                      </a:r>
                      <a:endParaRPr lang="es-GB" sz="2000" b="1" dirty="0">
                        <a:solidFill>
                          <a:schemeClr val="tx1"/>
                        </a:solidFill>
                      </a:endParaRPr>
                    </a:p>
                  </a:txBody>
                  <a:tcPr anchor="ctr"/>
                </a:tc>
                <a:extLst>
                  <a:ext uri="{0D108BD9-81ED-4DB2-BD59-A6C34878D82A}">
                    <a16:rowId xmlns:a16="http://schemas.microsoft.com/office/drawing/2014/main" val="2944536397"/>
                  </a:ext>
                </a:extLst>
              </a:tr>
              <a:tr h="776428">
                <a:tc>
                  <a:txBody>
                    <a:bodyPr/>
                    <a:lstStyle/>
                    <a:p>
                      <a:pPr algn="l"/>
                      <a:r>
                        <a:rPr lang="es-GB" sz="2000" b="1" dirty="0">
                          <a:solidFill>
                            <a:schemeClr val="tx1"/>
                          </a:solidFill>
                        </a:rPr>
                        <a:t>3. </a:t>
                      </a:r>
                      <a:r>
                        <a:rPr lang="en-GB" sz="2000" b="1" dirty="0">
                          <a:solidFill>
                            <a:schemeClr val="tx1"/>
                          </a:solidFill>
                        </a:rPr>
                        <a:t>Lucía y Daniel les </a:t>
                      </a:r>
                      <a:r>
                        <a:rPr lang="en-GB" sz="2000" b="1" dirty="0" err="1">
                          <a:solidFill>
                            <a:schemeClr val="tx1"/>
                          </a:solidFill>
                        </a:rPr>
                        <a:t>preparan</a:t>
                      </a:r>
                      <a:r>
                        <a:rPr lang="en-GB" sz="2000" b="1" dirty="0">
                          <a:solidFill>
                            <a:schemeClr val="tx1"/>
                          </a:solidFill>
                        </a:rPr>
                        <a:t> comida </a:t>
                      </a:r>
                      <a:r>
                        <a:rPr lang="en-GB" sz="2000" b="1" dirty="0" err="1">
                          <a:solidFill>
                            <a:schemeClr val="tx1"/>
                          </a:solidFill>
                        </a:rPr>
                        <a:t>rica</a:t>
                      </a:r>
                      <a:r>
                        <a:rPr lang="en-GB" sz="2000" b="1" dirty="0">
                          <a:solidFill>
                            <a:schemeClr val="tx1"/>
                          </a:solidFill>
                        </a:rPr>
                        <a:t>.</a:t>
                      </a:r>
                      <a:endParaRPr lang="es-GB" sz="2000" b="1" dirty="0">
                        <a:solidFill>
                          <a:schemeClr val="tx1"/>
                        </a:solidFill>
                      </a:endParaRPr>
                    </a:p>
                  </a:txBody>
                  <a:tcPr anchor="ctr"/>
                </a:tc>
                <a:extLst>
                  <a:ext uri="{0D108BD9-81ED-4DB2-BD59-A6C34878D82A}">
                    <a16:rowId xmlns:a16="http://schemas.microsoft.com/office/drawing/2014/main" val="3694586834"/>
                  </a:ext>
                </a:extLst>
              </a:tr>
              <a:tr h="776428">
                <a:tc>
                  <a:txBody>
                    <a:bodyPr/>
                    <a:lstStyle/>
                    <a:p>
                      <a:pPr algn="l"/>
                      <a:r>
                        <a:rPr lang="es-GB" sz="2000" b="1" dirty="0">
                          <a:solidFill>
                            <a:schemeClr val="tx1"/>
                          </a:solidFill>
                        </a:rPr>
                        <a:t>4. </a:t>
                      </a:r>
                      <a:r>
                        <a:rPr lang="en-GB" sz="2000" b="1" dirty="0">
                          <a:solidFill>
                            <a:schemeClr val="tx1"/>
                          </a:solidFill>
                        </a:rPr>
                        <a:t>A Lucía y Daniel les </a:t>
                      </a:r>
                      <a:r>
                        <a:rPr lang="en-GB" sz="2000" b="1" dirty="0" err="1">
                          <a:solidFill>
                            <a:schemeClr val="tx1"/>
                          </a:solidFill>
                        </a:rPr>
                        <a:t>cuentan</a:t>
                      </a:r>
                      <a:r>
                        <a:rPr lang="en-GB" sz="2000" b="1" dirty="0">
                          <a:solidFill>
                            <a:schemeClr val="tx1"/>
                          </a:solidFill>
                        </a:rPr>
                        <a:t> </a:t>
                      </a:r>
                      <a:r>
                        <a:rPr lang="en-GB" sz="2000" b="1" dirty="0" err="1">
                          <a:solidFill>
                            <a:schemeClr val="tx1"/>
                          </a:solidFill>
                        </a:rPr>
                        <a:t>historias</a:t>
                      </a:r>
                      <a:r>
                        <a:rPr lang="en-GB" sz="2000" b="1" dirty="0">
                          <a:solidFill>
                            <a:schemeClr val="tx1"/>
                          </a:solidFill>
                        </a:rPr>
                        <a:t>.</a:t>
                      </a:r>
                      <a:endParaRPr lang="es-GB" sz="2000" b="1" dirty="0">
                        <a:solidFill>
                          <a:schemeClr val="tx1"/>
                        </a:solidFill>
                      </a:endParaRPr>
                    </a:p>
                  </a:txBody>
                  <a:tcPr anchor="ctr"/>
                </a:tc>
                <a:extLst>
                  <a:ext uri="{0D108BD9-81ED-4DB2-BD59-A6C34878D82A}">
                    <a16:rowId xmlns:a16="http://schemas.microsoft.com/office/drawing/2014/main" val="2355107805"/>
                  </a:ext>
                </a:extLst>
              </a:tr>
              <a:tr h="776428">
                <a:tc>
                  <a:txBody>
                    <a:bodyPr/>
                    <a:lstStyle/>
                    <a:p>
                      <a:pPr algn="l"/>
                      <a:r>
                        <a:rPr lang="es-GB" sz="2000" b="1" dirty="0">
                          <a:solidFill>
                            <a:schemeClr val="tx1"/>
                          </a:solidFill>
                        </a:rPr>
                        <a:t>5. </a:t>
                      </a:r>
                      <a:r>
                        <a:rPr lang="en-GB" sz="2000" b="1" dirty="0">
                          <a:solidFill>
                            <a:schemeClr val="tx1"/>
                          </a:solidFill>
                        </a:rPr>
                        <a:t>Lucía y Daniel </a:t>
                      </a:r>
                      <a:r>
                        <a:rPr lang="en-GB" sz="2000" b="1" dirty="0" err="1">
                          <a:solidFill>
                            <a:schemeClr val="tx1"/>
                          </a:solidFill>
                        </a:rPr>
                        <a:t>compran</a:t>
                      </a:r>
                      <a:r>
                        <a:rPr lang="en-GB" sz="2000" b="1" dirty="0">
                          <a:solidFill>
                            <a:schemeClr val="tx1"/>
                          </a:solidFill>
                        </a:rPr>
                        <a:t> regalos.</a:t>
                      </a:r>
                      <a:endParaRPr lang="es-GB" sz="2000" b="1" dirty="0">
                        <a:solidFill>
                          <a:schemeClr val="tx1"/>
                        </a:solidFill>
                      </a:endParaRPr>
                    </a:p>
                  </a:txBody>
                  <a:tcPr anchor="ctr"/>
                </a:tc>
                <a:extLst>
                  <a:ext uri="{0D108BD9-81ED-4DB2-BD59-A6C34878D82A}">
                    <a16:rowId xmlns:a16="http://schemas.microsoft.com/office/drawing/2014/main" val="415022783"/>
                  </a:ext>
                </a:extLst>
              </a:tr>
              <a:tr h="776428">
                <a:tc>
                  <a:txBody>
                    <a:bodyPr/>
                    <a:lstStyle/>
                    <a:p>
                      <a:pPr algn="l"/>
                      <a:r>
                        <a:rPr lang="es-GB" sz="2000" b="1" dirty="0">
                          <a:solidFill>
                            <a:schemeClr val="tx1"/>
                          </a:solidFill>
                        </a:rPr>
                        <a:t>6. </a:t>
                      </a:r>
                      <a:r>
                        <a:rPr lang="en-GB" sz="2000" b="1" dirty="0">
                          <a:solidFill>
                            <a:schemeClr val="tx1"/>
                          </a:solidFill>
                        </a:rPr>
                        <a:t>A Lucía y Daniel les dan </a:t>
                      </a:r>
                      <a:r>
                        <a:rPr lang="en-GB" sz="2000" b="1" dirty="0" err="1">
                          <a:solidFill>
                            <a:schemeClr val="tx1"/>
                          </a:solidFill>
                        </a:rPr>
                        <a:t>dulces</a:t>
                      </a:r>
                      <a:r>
                        <a:rPr lang="en-GB" sz="2000" b="1" dirty="0">
                          <a:solidFill>
                            <a:schemeClr val="tx1"/>
                          </a:solidFill>
                        </a:rPr>
                        <a:t>.</a:t>
                      </a:r>
                      <a:endParaRPr lang="es-GB" sz="2000" b="1" dirty="0">
                        <a:solidFill>
                          <a:schemeClr val="tx1"/>
                        </a:solidFill>
                      </a:endParaRPr>
                    </a:p>
                  </a:txBody>
                  <a:tcPr anchor="ctr"/>
                </a:tc>
                <a:extLst>
                  <a:ext uri="{0D108BD9-81ED-4DB2-BD59-A6C34878D82A}">
                    <a16:rowId xmlns:a16="http://schemas.microsoft.com/office/drawing/2014/main" val="2907717989"/>
                  </a:ext>
                </a:extLst>
              </a:tr>
            </a:tbl>
          </a:graphicData>
        </a:graphic>
      </p:graphicFrame>
      <p:graphicFrame>
        <p:nvGraphicFramePr>
          <p:cNvPr id="8" name="Table 2">
            <a:extLst>
              <a:ext uri="{FF2B5EF4-FFF2-40B4-BE49-F238E27FC236}">
                <a16:creationId xmlns:a16="http://schemas.microsoft.com/office/drawing/2014/main" id="{1BF499E9-1F96-4E97-A90D-C73F4EB8FCCE}"/>
              </a:ext>
            </a:extLst>
          </p:cNvPr>
          <p:cNvGraphicFramePr>
            <a:graphicFrameLocks noGrp="1"/>
          </p:cNvGraphicFramePr>
          <p:nvPr>
            <p:extLst>
              <p:ext uri="{D42A27DB-BD31-4B8C-83A1-F6EECF244321}">
                <p14:modId xmlns:p14="http://schemas.microsoft.com/office/powerpoint/2010/main" val="1246123127"/>
              </p:ext>
            </p:extLst>
          </p:nvPr>
        </p:nvGraphicFramePr>
        <p:xfrm>
          <a:off x="4725843" y="870834"/>
          <a:ext cx="2043896" cy="5387122"/>
        </p:xfrm>
        <a:graphic>
          <a:graphicData uri="http://schemas.openxmlformats.org/drawingml/2006/table">
            <a:tbl>
              <a:tblPr firstRow="1" bandRow="1">
                <a:tableStyleId>{5DA37D80-6434-44D0-A028-1B22A696006F}</a:tableStyleId>
              </a:tblPr>
              <a:tblGrid>
                <a:gridCol w="1021948">
                  <a:extLst>
                    <a:ext uri="{9D8B030D-6E8A-4147-A177-3AD203B41FA5}">
                      <a16:colId xmlns:a16="http://schemas.microsoft.com/office/drawing/2014/main" val="3769296309"/>
                    </a:ext>
                  </a:extLst>
                </a:gridCol>
                <a:gridCol w="1021948">
                  <a:extLst>
                    <a:ext uri="{9D8B030D-6E8A-4147-A177-3AD203B41FA5}">
                      <a16:colId xmlns:a16="http://schemas.microsoft.com/office/drawing/2014/main" val="4076621198"/>
                    </a:ext>
                  </a:extLst>
                </a:gridCol>
              </a:tblGrid>
              <a:tr h="865906">
                <a:tc>
                  <a:txBody>
                    <a:bodyPr/>
                    <a:lstStyle/>
                    <a:p>
                      <a:pPr algn="ctr"/>
                      <a:r>
                        <a:rPr lang="en-GB" dirty="0"/>
                        <a:t>A</a:t>
                      </a:r>
                    </a:p>
                  </a:txBody>
                  <a:tcPr anchor="ctr"/>
                </a:tc>
                <a:tc>
                  <a:txBody>
                    <a:bodyPr/>
                    <a:lstStyle/>
                    <a:p>
                      <a:pPr algn="ctr"/>
                      <a:r>
                        <a:rPr lang="en-GB" dirty="0"/>
                        <a:t>B</a:t>
                      </a:r>
                    </a:p>
                  </a:txBody>
                  <a:tcPr anchor="ctr"/>
                </a:tc>
                <a:extLst>
                  <a:ext uri="{0D108BD9-81ED-4DB2-BD59-A6C34878D82A}">
                    <a16:rowId xmlns:a16="http://schemas.microsoft.com/office/drawing/2014/main" val="1321013815"/>
                  </a:ext>
                </a:extLst>
              </a:tr>
              <a:tr h="753536">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982925140"/>
                  </a:ext>
                </a:extLst>
              </a:tr>
              <a:tr h="753536">
                <a:tc>
                  <a:txBody>
                    <a:bodyPr/>
                    <a:lstStyle/>
                    <a:p>
                      <a:endParaRPr lang="en-GB"/>
                    </a:p>
                  </a:txBody>
                  <a:tcPr/>
                </a:tc>
                <a:tc>
                  <a:txBody>
                    <a:bodyPr/>
                    <a:lstStyle/>
                    <a:p>
                      <a:endParaRPr lang="en-GB"/>
                    </a:p>
                  </a:txBody>
                  <a:tcPr/>
                </a:tc>
                <a:extLst>
                  <a:ext uri="{0D108BD9-81ED-4DB2-BD59-A6C34878D82A}">
                    <a16:rowId xmlns:a16="http://schemas.microsoft.com/office/drawing/2014/main" val="1681366073"/>
                  </a:ext>
                </a:extLst>
              </a:tr>
              <a:tr h="753536">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329385663"/>
                  </a:ext>
                </a:extLst>
              </a:tr>
              <a:tr h="753536">
                <a:tc>
                  <a:txBody>
                    <a:bodyPr/>
                    <a:lstStyle/>
                    <a:p>
                      <a:endParaRPr lang="en-GB"/>
                    </a:p>
                  </a:txBody>
                  <a:tcPr/>
                </a:tc>
                <a:tc>
                  <a:txBody>
                    <a:bodyPr/>
                    <a:lstStyle/>
                    <a:p>
                      <a:endParaRPr lang="en-GB" dirty="0"/>
                    </a:p>
                  </a:txBody>
                  <a:tcPr/>
                </a:tc>
                <a:extLst>
                  <a:ext uri="{0D108BD9-81ED-4DB2-BD59-A6C34878D82A}">
                    <a16:rowId xmlns:a16="http://schemas.microsoft.com/office/drawing/2014/main" val="3484662435"/>
                  </a:ext>
                </a:extLst>
              </a:tr>
              <a:tr h="753536">
                <a:tc>
                  <a:txBody>
                    <a:bodyPr/>
                    <a:lstStyle/>
                    <a:p>
                      <a:endParaRPr lang="en-GB"/>
                    </a:p>
                  </a:txBody>
                  <a:tcPr/>
                </a:tc>
                <a:tc>
                  <a:txBody>
                    <a:bodyPr/>
                    <a:lstStyle/>
                    <a:p>
                      <a:endParaRPr lang="en-GB" dirty="0"/>
                    </a:p>
                  </a:txBody>
                  <a:tcPr/>
                </a:tc>
                <a:extLst>
                  <a:ext uri="{0D108BD9-81ED-4DB2-BD59-A6C34878D82A}">
                    <a16:rowId xmlns:a16="http://schemas.microsoft.com/office/drawing/2014/main" val="2994718423"/>
                  </a:ext>
                </a:extLst>
              </a:tr>
              <a:tr h="753536">
                <a:tc>
                  <a:txBody>
                    <a:bodyPr/>
                    <a:lstStyle/>
                    <a:p>
                      <a:endParaRPr lang="en-GB"/>
                    </a:p>
                  </a:txBody>
                  <a:tcPr/>
                </a:tc>
                <a:tc>
                  <a:txBody>
                    <a:bodyPr/>
                    <a:lstStyle/>
                    <a:p>
                      <a:endParaRPr lang="en-GB" dirty="0"/>
                    </a:p>
                  </a:txBody>
                  <a:tcPr/>
                </a:tc>
                <a:extLst>
                  <a:ext uri="{0D108BD9-81ED-4DB2-BD59-A6C34878D82A}">
                    <a16:rowId xmlns:a16="http://schemas.microsoft.com/office/drawing/2014/main" val="2745301992"/>
                  </a:ext>
                </a:extLst>
              </a:tr>
            </a:tbl>
          </a:graphicData>
        </a:graphic>
      </p:graphicFrame>
      <p:sp>
        <p:nvSpPr>
          <p:cNvPr id="9" name="Speech Bubble: Rectangle with Corners Rounded 8">
            <a:extLst>
              <a:ext uri="{FF2B5EF4-FFF2-40B4-BE49-F238E27FC236}">
                <a16:creationId xmlns:a16="http://schemas.microsoft.com/office/drawing/2014/main" id="{599BD191-609D-42B3-AC05-AC9F7F72A64E}"/>
              </a:ext>
            </a:extLst>
          </p:cNvPr>
          <p:cNvSpPr/>
          <p:nvPr/>
        </p:nvSpPr>
        <p:spPr>
          <a:xfrm>
            <a:off x="6068452" y="87865"/>
            <a:ext cx="2333890" cy="782969"/>
          </a:xfrm>
          <a:prstGeom prst="wedgeRoundRectCallout">
            <a:avLst>
              <a:gd name="adj1" fmla="val -34776"/>
              <a:gd name="adj2" fmla="val 80583"/>
              <a:gd name="adj3" fmla="val 16667"/>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dirty="0">
                <a:solidFill>
                  <a:srgbClr val="203864"/>
                </a:solidFill>
              </a:rPr>
              <a:t>What others do for Lucía and Daniel</a:t>
            </a:r>
            <a:endParaRPr lang="es-GB" sz="1800" b="1" dirty="0">
              <a:solidFill>
                <a:srgbClr val="203864"/>
              </a:solidFill>
            </a:endParaRPr>
          </a:p>
        </p:txBody>
      </p:sp>
      <p:sp>
        <p:nvSpPr>
          <p:cNvPr id="10" name="Speech Bubble: Rectangle with Corners Rounded 9">
            <a:extLst>
              <a:ext uri="{FF2B5EF4-FFF2-40B4-BE49-F238E27FC236}">
                <a16:creationId xmlns:a16="http://schemas.microsoft.com/office/drawing/2014/main" id="{46EF821E-B170-432A-9973-D21F58C5C760}"/>
              </a:ext>
            </a:extLst>
          </p:cNvPr>
          <p:cNvSpPr/>
          <p:nvPr/>
        </p:nvSpPr>
        <p:spPr>
          <a:xfrm>
            <a:off x="4054025" y="117257"/>
            <a:ext cx="1897333" cy="707886"/>
          </a:xfrm>
          <a:prstGeom prst="wedgeRoundRectCallout">
            <a:avLst>
              <a:gd name="adj1" fmla="val 20837"/>
              <a:gd name="adj2" fmla="val 87955"/>
              <a:gd name="adj3" fmla="val 16667"/>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dirty="0">
                <a:solidFill>
                  <a:srgbClr val="203864"/>
                </a:solidFill>
              </a:rPr>
              <a:t>What Lucía and Daniel do</a:t>
            </a:r>
            <a:endParaRPr lang="es-GB" sz="1800" b="1" dirty="0">
              <a:solidFill>
                <a:srgbClr val="203864"/>
              </a:solidFill>
            </a:endParaRPr>
          </a:p>
        </p:txBody>
      </p:sp>
      <p:sp>
        <p:nvSpPr>
          <p:cNvPr id="11" name="TextBox 10">
            <a:extLst>
              <a:ext uri="{FF2B5EF4-FFF2-40B4-BE49-F238E27FC236}">
                <a16:creationId xmlns:a16="http://schemas.microsoft.com/office/drawing/2014/main" id="{E2B56A35-B954-4C53-B58B-0404073F1878}"/>
              </a:ext>
            </a:extLst>
          </p:cNvPr>
          <p:cNvSpPr txBox="1"/>
          <p:nvPr/>
        </p:nvSpPr>
        <p:spPr>
          <a:xfrm>
            <a:off x="7048500" y="870834"/>
            <a:ext cx="5019675" cy="923330"/>
          </a:xfrm>
          <a:prstGeom prst="rect">
            <a:avLst/>
          </a:prstGeom>
          <a:noFill/>
        </p:spPr>
        <p:txBody>
          <a:bodyPr wrap="square" rtlCol="0">
            <a:spAutoFit/>
          </a:bodyPr>
          <a:lstStyle/>
          <a:p>
            <a:pPr marL="342900" indent="-342900">
              <a:buAutoNum type="arabicPeriod"/>
            </a:pPr>
            <a:r>
              <a:rPr lang="en-GB" b="1" dirty="0"/>
              <a:t>Tick the correct column.</a:t>
            </a:r>
          </a:p>
          <a:p>
            <a:pPr marL="342900" indent="-342900">
              <a:buAutoNum type="arabicPeriod"/>
            </a:pPr>
            <a:r>
              <a:rPr lang="en-GB" b="1" dirty="0"/>
              <a:t>Write the order in which you hear the English below (1 = first, 6 = last)</a:t>
            </a:r>
          </a:p>
        </p:txBody>
      </p:sp>
      <p:sp>
        <p:nvSpPr>
          <p:cNvPr id="12" name="TextBox 11">
            <a:extLst>
              <a:ext uri="{FF2B5EF4-FFF2-40B4-BE49-F238E27FC236}">
                <a16:creationId xmlns:a16="http://schemas.microsoft.com/office/drawing/2014/main" id="{DE322536-2038-4707-8EBB-917F7FFA12E2}"/>
              </a:ext>
            </a:extLst>
          </p:cNvPr>
          <p:cNvSpPr txBox="1"/>
          <p:nvPr/>
        </p:nvSpPr>
        <p:spPr>
          <a:xfrm>
            <a:off x="6961681" y="1912022"/>
            <a:ext cx="4687104" cy="2802819"/>
          </a:xfrm>
          <a:prstGeom prst="rect">
            <a:avLst/>
          </a:prstGeom>
          <a:noFill/>
        </p:spPr>
        <p:txBody>
          <a:bodyPr wrap="square">
            <a:spAutoFit/>
          </a:bodyPr>
          <a:lstStyle/>
          <a:p>
            <a:pPr marL="457200" indent="-457200" algn="l">
              <a:lnSpc>
                <a:spcPct val="150000"/>
              </a:lnSpc>
              <a:buFont typeface="+mj-lt"/>
              <a:buAutoNum type="alphaUcPeriod"/>
            </a:pPr>
            <a:r>
              <a:rPr lang="en-GB" sz="2000" b="1" dirty="0"/>
              <a:t>Bring oranges from tree</a:t>
            </a:r>
          </a:p>
          <a:p>
            <a:pPr marL="457200" indent="-457200" algn="l">
              <a:lnSpc>
                <a:spcPct val="150000"/>
              </a:lnSpc>
              <a:buFont typeface="+mj-lt"/>
              <a:buAutoNum type="alphaUcPeriod"/>
            </a:pPr>
            <a:r>
              <a:rPr lang="en-GB" sz="2000" b="1" dirty="0"/>
              <a:t>Give new clothes</a:t>
            </a:r>
          </a:p>
          <a:p>
            <a:pPr marL="457200" indent="-457200" algn="l">
              <a:lnSpc>
                <a:spcPct val="150000"/>
              </a:lnSpc>
              <a:buFont typeface="+mj-lt"/>
              <a:buAutoNum type="alphaUcPeriod"/>
            </a:pPr>
            <a:r>
              <a:rPr lang="en-GB" sz="2000" b="1" dirty="0"/>
              <a:t>Give support with activities</a:t>
            </a:r>
          </a:p>
          <a:p>
            <a:pPr marL="457200" indent="-457200" algn="l">
              <a:lnSpc>
                <a:spcPct val="150000"/>
              </a:lnSpc>
              <a:buFont typeface="+mj-lt"/>
              <a:buAutoNum type="alphaUcPeriod"/>
            </a:pPr>
            <a:r>
              <a:rPr lang="en-GB" sz="2000" b="1" dirty="0"/>
              <a:t>Leave time for homework</a:t>
            </a:r>
          </a:p>
          <a:p>
            <a:pPr marL="457200" indent="-457200" algn="l">
              <a:lnSpc>
                <a:spcPct val="150000"/>
              </a:lnSpc>
              <a:buFont typeface="+mj-lt"/>
              <a:buAutoNum type="alphaUcPeriod"/>
            </a:pPr>
            <a:r>
              <a:rPr lang="en-GB" sz="2000" b="1" dirty="0"/>
              <a:t>Send photos from the beach</a:t>
            </a:r>
          </a:p>
          <a:p>
            <a:pPr marL="457200" indent="-457200" algn="l">
              <a:lnSpc>
                <a:spcPct val="150000"/>
              </a:lnSpc>
              <a:buFont typeface="+mj-lt"/>
              <a:buAutoNum type="alphaUcPeriod"/>
            </a:pPr>
            <a:r>
              <a:rPr lang="en-GB" sz="2000" b="1" dirty="0"/>
              <a:t>Say things about tennis match</a:t>
            </a:r>
          </a:p>
        </p:txBody>
      </p:sp>
      <p:sp>
        <p:nvSpPr>
          <p:cNvPr id="13" name="TextBox 12">
            <a:extLst>
              <a:ext uri="{FF2B5EF4-FFF2-40B4-BE49-F238E27FC236}">
                <a16:creationId xmlns:a16="http://schemas.microsoft.com/office/drawing/2014/main" id="{9541E420-D0D8-401B-A6B5-57EB29CCEE5D}"/>
              </a:ext>
            </a:extLst>
          </p:cNvPr>
          <p:cNvSpPr txBox="1"/>
          <p:nvPr/>
        </p:nvSpPr>
        <p:spPr>
          <a:xfrm>
            <a:off x="11449050" y="1911060"/>
            <a:ext cx="619125" cy="2803781"/>
          </a:xfrm>
          <a:prstGeom prst="rect">
            <a:avLst/>
          </a:prstGeom>
          <a:noFill/>
        </p:spPr>
        <p:txBody>
          <a:bodyPr wrap="square" rtlCol="0">
            <a:spAutoFit/>
          </a:bodyPr>
          <a:lstStyle/>
          <a:p>
            <a:pPr>
              <a:lnSpc>
                <a:spcPct val="150000"/>
              </a:lnSpc>
            </a:pPr>
            <a:r>
              <a:rPr lang="en-GB" sz="2000" b="1" dirty="0"/>
              <a:t>___</a:t>
            </a:r>
          </a:p>
          <a:p>
            <a:pPr>
              <a:lnSpc>
                <a:spcPct val="150000"/>
              </a:lnSpc>
            </a:pPr>
            <a:r>
              <a:rPr lang="en-GB" sz="2000" b="1" dirty="0"/>
              <a:t>___</a:t>
            </a:r>
          </a:p>
          <a:p>
            <a:pPr>
              <a:lnSpc>
                <a:spcPct val="150000"/>
              </a:lnSpc>
            </a:pPr>
            <a:r>
              <a:rPr lang="en-GB" sz="2000" b="1" dirty="0"/>
              <a:t>___</a:t>
            </a:r>
          </a:p>
          <a:p>
            <a:pPr>
              <a:lnSpc>
                <a:spcPct val="150000"/>
              </a:lnSpc>
            </a:pPr>
            <a:r>
              <a:rPr lang="en-GB" sz="2000" b="1" dirty="0"/>
              <a:t>___</a:t>
            </a:r>
          </a:p>
          <a:p>
            <a:pPr>
              <a:lnSpc>
                <a:spcPct val="150000"/>
              </a:lnSpc>
            </a:pPr>
            <a:r>
              <a:rPr lang="en-GB" sz="2000" b="1" dirty="0"/>
              <a:t>___</a:t>
            </a:r>
            <a:br>
              <a:rPr lang="en-GB" sz="2000" b="1" dirty="0"/>
            </a:br>
            <a:r>
              <a:rPr lang="en-GB" sz="2000" b="1" dirty="0"/>
              <a:t>___</a:t>
            </a:r>
          </a:p>
        </p:txBody>
      </p:sp>
      <p:sp>
        <p:nvSpPr>
          <p:cNvPr id="15" name="Title 6">
            <a:extLst>
              <a:ext uri="{FF2B5EF4-FFF2-40B4-BE49-F238E27FC236}">
                <a16:creationId xmlns:a16="http://schemas.microsoft.com/office/drawing/2014/main" id="{1FE9B00E-034D-42BC-ADEB-8357E639AE2F}"/>
              </a:ext>
            </a:extLst>
          </p:cNvPr>
          <p:cNvSpPr txBox="1">
            <a:spLocks/>
          </p:cNvSpPr>
          <p:nvPr/>
        </p:nvSpPr>
        <p:spPr>
          <a:xfrm>
            <a:off x="212042" y="162176"/>
            <a:ext cx="3693208" cy="5472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b="1" dirty="0">
                <a:solidFill>
                  <a:schemeClr val="tx1"/>
                </a:solidFill>
              </a:rPr>
              <a:t>Persona</a:t>
            </a:r>
            <a:r>
              <a:rPr lang="es-GB" sz="2400" b="1" dirty="0">
                <a:solidFill>
                  <a:schemeClr val="tx1"/>
                </a:solidFill>
              </a:rPr>
              <a:t> </a:t>
            </a:r>
            <a:r>
              <a:rPr lang="en-GB" sz="2400" b="1" dirty="0">
                <a:solidFill>
                  <a:schemeClr val="tx1"/>
                </a:solidFill>
              </a:rPr>
              <a:t>B (read aloud):</a:t>
            </a:r>
            <a:endParaRPr lang="en-GB" sz="2400" dirty="0">
              <a:solidFill>
                <a:schemeClr val="tx1"/>
              </a:solidFill>
            </a:endParaRPr>
          </a:p>
        </p:txBody>
      </p:sp>
      <p:sp>
        <p:nvSpPr>
          <p:cNvPr id="16" name="Title 6">
            <a:extLst>
              <a:ext uri="{FF2B5EF4-FFF2-40B4-BE49-F238E27FC236}">
                <a16:creationId xmlns:a16="http://schemas.microsoft.com/office/drawing/2014/main" id="{0643B8C6-540C-4203-98E8-27AE3C95E43B}"/>
              </a:ext>
            </a:extLst>
          </p:cNvPr>
          <p:cNvSpPr txBox="1">
            <a:spLocks/>
          </p:cNvSpPr>
          <p:nvPr/>
        </p:nvSpPr>
        <p:spPr>
          <a:xfrm>
            <a:off x="8735671" y="205721"/>
            <a:ext cx="3693208" cy="5472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b="1" dirty="0">
                <a:solidFill>
                  <a:schemeClr val="tx1"/>
                </a:solidFill>
              </a:rPr>
              <a:t>Persona</a:t>
            </a:r>
            <a:r>
              <a:rPr lang="es-GB" sz="2400" b="1" dirty="0">
                <a:solidFill>
                  <a:schemeClr val="tx1"/>
                </a:solidFill>
              </a:rPr>
              <a:t> </a:t>
            </a:r>
            <a:r>
              <a:rPr lang="en-GB" sz="2400" b="1" dirty="0">
                <a:solidFill>
                  <a:schemeClr val="tx1"/>
                </a:solidFill>
              </a:rPr>
              <a:t>B (listen):</a:t>
            </a:r>
            <a:endParaRPr lang="en-GB" sz="2400" dirty="0">
              <a:solidFill>
                <a:schemeClr val="tx1"/>
              </a:solidFill>
            </a:endParaRPr>
          </a:p>
        </p:txBody>
      </p:sp>
    </p:spTree>
    <p:extLst>
      <p:ext uri="{BB962C8B-B14F-4D97-AF65-F5344CB8AC3E}">
        <p14:creationId xmlns:p14="http://schemas.microsoft.com/office/powerpoint/2010/main" val="31306149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5">
            <a:extLst>
              <a:ext uri="{FF2B5EF4-FFF2-40B4-BE49-F238E27FC236}">
                <a16:creationId xmlns:a16="http://schemas.microsoft.com/office/drawing/2014/main" id="{542BA3E7-30DB-472F-844F-611D273B88D3}"/>
              </a:ext>
            </a:extLst>
          </p:cNvPr>
          <p:cNvGraphicFramePr>
            <a:graphicFrameLocks noGrp="1"/>
          </p:cNvGraphicFramePr>
          <p:nvPr/>
        </p:nvGraphicFramePr>
        <p:xfrm>
          <a:off x="304799" y="822960"/>
          <a:ext cx="4419602" cy="5212081"/>
        </p:xfrm>
        <a:graphic>
          <a:graphicData uri="http://schemas.openxmlformats.org/drawingml/2006/table">
            <a:tbl>
              <a:tblPr firstRow="1" bandRow="1">
                <a:tableStyleId>{5DA37D80-6434-44D0-A028-1B22A696006F}</a:tableStyleId>
              </a:tblPr>
              <a:tblGrid>
                <a:gridCol w="4419602">
                  <a:extLst>
                    <a:ext uri="{9D8B030D-6E8A-4147-A177-3AD203B41FA5}">
                      <a16:colId xmlns:a16="http://schemas.microsoft.com/office/drawing/2014/main" val="1775176646"/>
                    </a:ext>
                  </a:extLst>
                </a:gridCol>
              </a:tblGrid>
              <a:tr h="744583">
                <a:tc>
                  <a:txBody>
                    <a:bodyPr/>
                    <a:lstStyle/>
                    <a:p>
                      <a:pPr algn="ctr"/>
                      <a:r>
                        <a:rPr lang="es-GB" sz="2000" dirty="0">
                          <a:solidFill>
                            <a:schemeClr val="tx1"/>
                          </a:solidFill>
                        </a:rPr>
                        <a:t>Say these sentences in Spanish</a:t>
                      </a:r>
                    </a:p>
                  </a:txBody>
                  <a:tcPr/>
                </a:tc>
                <a:extLst>
                  <a:ext uri="{0D108BD9-81ED-4DB2-BD59-A6C34878D82A}">
                    <a16:rowId xmlns:a16="http://schemas.microsoft.com/office/drawing/2014/main" val="106670579"/>
                  </a:ext>
                </a:extLst>
              </a:tr>
              <a:tr h="7445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sz="2000" b="1" i="0" dirty="0">
                          <a:solidFill>
                            <a:srgbClr val="203864"/>
                          </a:solidFill>
                        </a:rPr>
                        <a:t>1. </a:t>
                      </a:r>
                      <a:r>
                        <a:rPr lang="en-GB" sz="2000" b="1" i="0" dirty="0">
                          <a:latin typeface="Century Gothic" panose="020B0502020202020204" pitchFamily="34" charset="0"/>
                        </a:rPr>
                        <a:t>Lucía y Daniel les </a:t>
                      </a:r>
                      <a:r>
                        <a:rPr lang="en-GB" sz="2000" b="1" i="0" dirty="0" err="1">
                          <a:latin typeface="Century Gothic" panose="020B0502020202020204" pitchFamily="34" charset="0"/>
                        </a:rPr>
                        <a:t>cuentan</a:t>
                      </a:r>
                      <a:r>
                        <a:rPr lang="en-GB" sz="2000" b="1" i="0" dirty="0">
                          <a:latin typeface="Century Gothic" panose="020B0502020202020204" pitchFamily="34" charset="0"/>
                        </a:rPr>
                        <a:t> </a:t>
                      </a:r>
                      <a:r>
                        <a:rPr lang="en-GB" sz="2000" b="1" i="0" dirty="0" err="1">
                          <a:latin typeface="Century Gothic" panose="020B0502020202020204" pitchFamily="34" charset="0"/>
                        </a:rPr>
                        <a:t>cosas</a:t>
                      </a:r>
                      <a:r>
                        <a:rPr lang="en-GB" sz="2000" b="1" i="0" dirty="0">
                          <a:latin typeface="Century Gothic" panose="020B0502020202020204" pitchFamily="34" charset="0"/>
                        </a:rPr>
                        <a:t> </a:t>
                      </a:r>
                      <a:r>
                        <a:rPr lang="en-GB" sz="2000" b="1" i="0" dirty="0" err="1">
                          <a:latin typeface="Century Gothic" panose="020B0502020202020204" pitchFamily="34" charset="0"/>
                        </a:rPr>
                        <a:t>sobre</a:t>
                      </a:r>
                      <a:r>
                        <a:rPr lang="en-GB" sz="2000" b="1" i="0" dirty="0">
                          <a:latin typeface="Century Gothic" panose="020B0502020202020204" pitchFamily="34" charset="0"/>
                        </a:rPr>
                        <a:t> </a:t>
                      </a:r>
                      <a:r>
                        <a:rPr lang="en-GB" sz="2000" b="1" i="0" dirty="0" err="1">
                          <a:latin typeface="Century Gothic" panose="020B0502020202020204" pitchFamily="34" charset="0"/>
                        </a:rPr>
                        <a:t>el</a:t>
                      </a:r>
                      <a:r>
                        <a:rPr lang="en-GB" sz="2000" b="1" i="0" dirty="0">
                          <a:latin typeface="Century Gothic" panose="020B0502020202020204" pitchFamily="34" charset="0"/>
                        </a:rPr>
                        <a:t> </a:t>
                      </a:r>
                      <a:r>
                        <a:rPr lang="en-GB" sz="2000" b="1" i="0" dirty="0" err="1">
                          <a:latin typeface="Century Gothic" panose="020B0502020202020204" pitchFamily="34" charset="0"/>
                        </a:rPr>
                        <a:t>partido</a:t>
                      </a:r>
                      <a:r>
                        <a:rPr lang="en-GB" sz="2000" b="1" i="0" dirty="0">
                          <a:latin typeface="Century Gothic" panose="020B0502020202020204" pitchFamily="34" charset="0"/>
                        </a:rPr>
                        <a:t> de </a:t>
                      </a:r>
                      <a:r>
                        <a:rPr lang="en-GB" sz="2000" b="1" i="0" dirty="0" err="1">
                          <a:latin typeface="Century Gothic" panose="020B0502020202020204" pitchFamily="34" charset="0"/>
                        </a:rPr>
                        <a:t>tenis</a:t>
                      </a:r>
                      <a:r>
                        <a:rPr lang="en-GB" sz="2200" b="1" i="0" dirty="0">
                          <a:latin typeface="Century Gothic" panose="020B0502020202020204" pitchFamily="34" charset="0"/>
                        </a:rPr>
                        <a:t>.</a:t>
                      </a:r>
                    </a:p>
                  </a:txBody>
                  <a:tcPr anchor="ctr"/>
                </a:tc>
                <a:extLst>
                  <a:ext uri="{0D108BD9-81ED-4DB2-BD59-A6C34878D82A}">
                    <a16:rowId xmlns:a16="http://schemas.microsoft.com/office/drawing/2014/main" val="493973381"/>
                  </a:ext>
                </a:extLst>
              </a:tr>
              <a:tr h="744583">
                <a:tc>
                  <a:txBody>
                    <a:bodyPr/>
                    <a:lstStyle/>
                    <a:p>
                      <a:pPr algn="l"/>
                      <a:r>
                        <a:rPr lang="en-GB" sz="2000" b="1" i="0" dirty="0">
                          <a:latin typeface="Century Gothic" panose="020B0502020202020204" pitchFamily="34" charset="0"/>
                        </a:rPr>
                        <a:t>2. ¡A Lucía y Daniel les </a:t>
                      </a:r>
                      <a:r>
                        <a:rPr lang="en-GB" sz="2000" b="1" i="0" dirty="0" err="1">
                          <a:latin typeface="Century Gothic" panose="020B0502020202020204" pitchFamily="34" charset="0"/>
                        </a:rPr>
                        <a:t>regalan</a:t>
                      </a:r>
                      <a:r>
                        <a:rPr lang="en-GB" sz="2000" b="1" i="0" dirty="0">
                          <a:latin typeface="Century Gothic" panose="020B0502020202020204" pitchFamily="34" charset="0"/>
                        </a:rPr>
                        <a:t> </a:t>
                      </a:r>
                      <a:r>
                        <a:rPr lang="en-GB" sz="2000" b="1" i="0" dirty="0" err="1">
                          <a:latin typeface="Century Gothic" panose="020B0502020202020204" pitchFamily="34" charset="0"/>
                        </a:rPr>
                        <a:t>tanta</a:t>
                      </a:r>
                      <a:r>
                        <a:rPr lang="en-GB" sz="2000" b="1" i="0" dirty="0">
                          <a:latin typeface="Century Gothic" panose="020B0502020202020204" pitchFamily="34" charset="0"/>
                        </a:rPr>
                        <a:t> </a:t>
                      </a:r>
                      <a:r>
                        <a:rPr lang="en-GB" sz="2000" b="1" i="0" dirty="0" err="1">
                          <a:latin typeface="Century Gothic" panose="020B0502020202020204" pitchFamily="34" charset="0"/>
                        </a:rPr>
                        <a:t>ropa</a:t>
                      </a:r>
                      <a:r>
                        <a:rPr lang="en-GB" sz="2000" b="1" i="0" dirty="0">
                          <a:latin typeface="Century Gothic" panose="020B0502020202020204" pitchFamily="34" charset="0"/>
                        </a:rPr>
                        <a:t> </a:t>
                      </a:r>
                      <a:r>
                        <a:rPr lang="en-GB" sz="2000" b="1" i="0" dirty="0" err="1">
                          <a:latin typeface="Century Gothic" panose="020B0502020202020204" pitchFamily="34" charset="0"/>
                        </a:rPr>
                        <a:t>nueva</a:t>
                      </a:r>
                      <a:r>
                        <a:rPr lang="en-GB" sz="2000" b="1" i="0" dirty="0">
                          <a:latin typeface="Century Gothic" panose="020B0502020202020204" pitchFamily="34" charset="0"/>
                        </a:rPr>
                        <a:t>!</a:t>
                      </a:r>
                    </a:p>
                  </a:txBody>
                  <a:tcPr anchor="ctr"/>
                </a:tc>
                <a:extLst>
                  <a:ext uri="{0D108BD9-81ED-4DB2-BD59-A6C34878D82A}">
                    <a16:rowId xmlns:a16="http://schemas.microsoft.com/office/drawing/2014/main" val="2944536397"/>
                  </a:ext>
                </a:extLst>
              </a:tr>
              <a:tr h="744583">
                <a:tc>
                  <a:txBody>
                    <a:bodyPr/>
                    <a:lstStyle/>
                    <a:p>
                      <a:pPr algn="l"/>
                      <a:r>
                        <a:rPr lang="en-GB" sz="2000" b="1" i="0" dirty="0">
                          <a:latin typeface="Century Gothic" panose="020B0502020202020204" pitchFamily="34" charset="0"/>
                        </a:rPr>
                        <a:t>3. Lucía y Daniel les </a:t>
                      </a:r>
                      <a:r>
                        <a:rPr lang="en-GB" sz="2000" b="1" i="0" dirty="0" err="1">
                          <a:latin typeface="Century Gothic" panose="020B0502020202020204" pitchFamily="34" charset="0"/>
                        </a:rPr>
                        <a:t>mandan</a:t>
                      </a:r>
                      <a:r>
                        <a:rPr lang="en-GB" sz="2000" b="1" i="0" dirty="0">
                          <a:latin typeface="Century Gothic" panose="020B0502020202020204" pitchFamily="34" charset="0"/>
                        </a:rPr>
                        <a:t> </a:t>
                      </a:r>
                      <a:r>
                        <a:rPr lang="en-GB" sz="2000" b="1" i="0" dirty="0" err="1">
                          <a:latin typeface="Century Gothic" panose="020B0502020202020204" pitchFamily="34" charset="0"/>
                        </a:rPr>
                        <a:t>fotos</a:t>
                      </a:r>
                      <a:r>
                        <a:rPr lang="en-GB" sz="2000" b="1" i="0" dirty="0">
                          <a:latin typeface="Century Gothic" panose="020B0502020202020204" pitchFamily="34" charset="0"/>
                        </a:rPr>
                        <a:t> de la playa.</a:t>
                      </a:r>
                    </a:p>
                  </a:txBody>
                  <a:tcPr anchor="ctr"/>
                </a:tc>
                <a:extLst>
                  <a:ext uri="{0D108BD9-81ED-4DB2-BD59-A6C34878D82A}">
                    <a16:rowId xmlns:a16="http://schemas.microsoft.com/office/drawing/2014/main" val="3694586834"/>
                  </a:ext>
                </a:extLst>
              </a:tr>
              <a:tr h="744583">
                <a:tc>
                  <a:txBody>
                    <a:bodyPr/>
                    <a:lstStyle/>
                    <a:p>
                      <a:pPr algn="l"/>
                      <a:r>
                        <a:rPr lang="en-GB" sz="2000" b="1" i="0" dirty="0">
                          <a:latin typeface="Century Gothic" panose="020B0502020202020204" pitchFamily="34" charset="0"/>
                        </a:rPr>
                        <a:t>4. Lucía y Daniel les </a:t>
                      </a:r>
                      <a:r>
                        <a:rPr lang="en-GB" sz="2000" b="1" i="0" dirty="0" err="1">
                          <a:latin typeface="Century Gothic" panose="020B0502020202020204" pitchFamily="34" charset="0"/>
                        </a:rPr>
                        <a:t>traen</a:t>
                      </a:r>
                      <a:r>
                        <a:rPr lang="en-GB" sz="2000" b="1" i="0" dirty="0">
                          <a:latin typeface="Century Gothic" panose="020B0502020202020204" pitchFamily="34" charset="0"/>
                        </a:rPr>
                        <a:t> </a:t>
                      </a:r>
                      <a:r>
                        <a:rPr lang="en-GB" sz="2000" b="1" i="0" dirty="0" err="1">
                          <a:latin typeface="Century Gothic" panose="020B0502020202020204" pitchFamily="34" charset="0"/>
                        </a:rPr>
                        <a:t>naranjas</a:t>
                      </a:r>
                      <a:r>
                        <a:rPr lang="en-GB" sz="2000" b="1" i="0" dirty="0">
                          <a:latin typeface="Century Gothic" panose="020B0502020202020204" pitchFamily="34" charset="0"/>
                        </a:rPr>
                        <a:t> del árbol.</a:t>
                      </a:r>
                    </a:p>
                  </a:txBody>
                  <a:tcPr anchor="ctr"/>
                </a:tc>
                <a:extLst>
                  <a:ext uri="{0D108BD9-81ED-4DB2-BD59-A6C34878D82A}">
                    <a16:rowId xmlns:a16="http://schemas.microsoft.com/office/drawing/2014/main" val="2355107805"/>
                  </a:ext>
                </a:extLst>
              </a:tr>
              <a:tr h="744583">
                <a:tc>
                  <a:txBody>
                    <a:bodyPr/>
                    <a:lstStyle/>
                    <a:p>
                      <a:pPr algn="l"/>
                      <a:r>
                        <a:rPr lang="en-GB" sz="2000" b="1" i="0" dirty="0">
                          <a:latin typeface="Century Gothic" panose="020B0502020202020204" pitchFamily="34" charset="0"/>
                        </a:rPr>
                        <a:t>5. A Lucía y Daniel les </a:t>
                      </a:r>
                      <a:r>
                        <a:rPr lang="en-GB" sz="2000" b="1" i="0" dirty="0" err="1">
                          <a:latin typeface="Century Gothic" panose="020B0502020202020204" pitchFamily="34" charset="0"/>
                        </a:rPr>
                        <a:t>dejan</a:t>
                      </a:r>
                      <a:r>
                        <a:rPr lang="en-GB" sz="2000" b="1" i="0" dirty="0">
                          <a:latin typeface="Century Gothic" panose="020B0502020202020204" pitchFamily="34" charset="0"/>
                        </a:rPr>
                        <a:t> </a:t>
                      </a:r>
                      <a:r>
                        <a:rPr lang="en-GB" sz="2000" b="1" i="0" dirty="0" err="1">
                          <a:latin typeface="Century Gothic" panose="020B0502020202020204" pitchFamily="34" charset="0"/>
                        </a:rPr>
                        <a:t>tiempo</a:t>
                      </a:r>
                      <a:r>
                        <a:rPr lang="en-GB" sz="2000" b="1" i="0" dirty="0">
                          <a:latin typeface="Century Gothic" panose="020B0502020202020204" pitchFamily="34" charset="0"/>
                        </a:rPr>
                        <a:t> para </a:t>
                      </a:r>
                      <a:r>
                        <a:rPr lang="en-GB" sz="2000" b="1" i="0" dirty="0" err="1">
                          <a:latin typeface="Century Gothic" panose="020B0502020202020204" pitchFamily="34" charset="0"/>
                        </a:rPr>
                        <a:t>hacer</a:t>
                      </a:r>
                      <a:r>
                        <a:rPr lang="en-GB" sz="2000" b="1" i="0" dirty="0">
                          <a:latin typeface="Century Gothic" panose="020B0502020202020204" pitchFamily="34" charset="0"/>
                        </a:rPr>
                        <a:t> los </a:t>
                      </a:r>
                      <a:r>
                        <a:rPr lang="en-GB" sz="2000" b="1" i="0" dirty="0" err="1">
                          <a:latin typeface="Century Gothic" panose="020B0502020202020204" pitchFamily="34" charset="0"/>
                        </a:rPr>
                        <a:t>deberes</a:t>
                      </a:r>
                      <a:r>
                        <a:rPr lang="en-GB" sz="2000" b="1" i="0" dirty="0">
                          <a:latin typeface="Century Gothic" panose="020B0502020202020204" pitchFamily="34" charset="0"/>
                        </a:rPr>
                        <a:t>.</a:t>
                      </a:r>
                    </a:p>
                  </a:txBody>
                  <a:tcPr anchor="ctr"/>
                </a:tc>
                <a:extLst>
                  <a:ext uri="{0D108BD9-81ED-4DB2-BD59-A6C34878D82A}">
                    <a16:rowId xmlns:a16="http://schemas.microsoft.com/office/drawing/2014/main" val="415022783"/>
                  </a:ext>
                </a:extLst>
              </a:tr>
              <a:tr h="744583">
                <a:tc>
                  <a:txBody>
                    <a:bodyPr/>
                    <a:lstStyle/>
                    <a:p>
                      <a:pPr algn="l"/>
                      <a:r>
                        <a:rPr lang="en-GB" sz="2000" b="1" i="0" dirty="0">
                          <a:latin typeface="Century Gothic" panose="020B0502020202020204" pitchFamily="34" charset="0"/>
                        </a:rPr>
                        <a:t>6. A Lucía y Daniel les dan </a:t>
                      </a:r>
                      <a:r>
                        <a:rPr lang="en-GB" sz="2000" b="1" i="0" dirty="0" err="1">
                          <a:latin typeface="Century Gothic" panose="020B0502020202020204" pitchFamily="34" charset="0"/>
                        </a:rPr>
                        <a:t>apoyo</a:t>
                      </a:r>
                      <a:r>
                        <a:rPr lang="en-GB" sz="2000" b="1" i="0" dirty="0">
                          <a:latin typeface="Century Gothic" panose="020B0502020202020204" pitchFamily="34" charset="0"/>
                        </a:rPr>
                        <a:t> con </a:t>
                      </a:r>
                      <a:r>
                        <a:rPr lang="en-GB" sz="2000" b="1" i="0" dirty="0" err="1">
                          <a:latin typeface="Century Gothic" panose="020B0502020202020204" pitchFamily="34" charset="0"/>
                        </a:rPr>
                        <a:t>actividades</a:t>
                      </a:r>
                      <a:r>
                        <a:rPr lang="en-GB" sz="2000" b="1" i="0" dirty="0">
                          <a:latin typeface="Century Gothic" panose="020B0502020202020204" pitchFamily="34" charset="0"/>
                        </a:rPr>
                        <a:t> </a:t>
                      </a:r>
                      <a:r>
                        <a:rPr lang="en-GB" sz="2000" b="1" i="0" dirty="0" err="1">
                          <a:latin typeface="Century Gothic" panose="020B0502020202020204" pitchFamily="34" charset="0"/>
                        </a:rPr>
                        <a:t>difíciles</a:t>
                      </a:r>
                      <a:r>
                        <a:rPr lang="en-GB" sz="2000" b="1" i="0" dirty="0">
                          <a:latin typeface="Century Gothic" panose="020B0502020202020204" pitchFamily="34" charset="0"/>
                        </a:rPr>
                        <a:t>.</a:t>
                      </a:r>
                    </a:p>
                  </a:txBody>
                  <a:tcPr anchor="ctr"/>
                </a:tc>
                <a:extLst>
                  <a:ext uri="{0D108BD9-81ED-4DB2-BD59-A6C34878D82A}">
                    <a16:rowId xmlns:a16="http://schemas.microsoft.com/office/drawing/2014/main" val="2907717989"/>
                  </a:ext>
                </a:extLst>
              </a:tr>
            </a:tbl>
          </a:graphicData>
        </a:graphic>
      </p:graphicFrame>
      <p:sp>
        <p:nvSpPr>
          <p:cNvPr id="5" name="Title 6">
            <a:extLst>
              <a:ext uri="{FF2B5EF4-FFF2-40B4-BE49-F238E27FC236}">
                <a16:creationId xmlns:a16="http://schemas.microsoft.com/office/drawing/2014/main" id="{07BBBF7A-B006-45BB-8BA2-0D66E38F2B1B}"/>
              </a:ext>
            </a:extLst>
          </p:cNvPr>
          <p:cNvSpPr txBox="1">
            <a:spLocks/>
          </p:cNvSpPr>
          <p:nvPr/>
        </p:nvSpPr>
        <p:spPr>
          <a:xfrm>
            <a:off x="288242" y="162176"/>
            <a:ext cx="3693208" cy="54725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b="1" dirty="0">
                <a:solidFill>
                  <a:schemeClr val="tx1"/>
                </a:solidFill>
              </a:rPr>
              <a:t>Persona</a:t>
            </a:r>
            <a:r>
              <a:rPr lang="es-GB" sz="2400" b="1" dirty="0">
                <a:solidFill>
                  <a:schemeClr val="tx1"/>
                </a:solidFill>
              </a:rPr>
              <a:t> A</a:t>
            </a:r>
            <a:r>
              <a:rPr lang="en-GB" sz="2400" b="1" dirty="0">
                <a:solidFill>
                  <a:schemeClr val="tx1"/>
                </a:solidFill>
              </a:rPr>
              <a:t> (read aloud):</a:t>
            </a:r>
            <a:endParaRPr lang="en-GB" sz="2400" dirty="0">
              <a:solidFill>
                <a:schemeClr val="tx1"/>
              </a:solidFill>
            </a:endParaRPr>
          </a:p>
        </p:txBody>
      </p:sp>
      <p:graphicFrame>
        <p:nvGraphicFramePr>
          <p:cNvPr id="2" name="Table 2">
            <a:extLst>
              <a:ext uri="{FF2B5EF4-FFF2-40B4-BE49-F238E27FC236}">
                <a16:creationId xmlns:a16="http://schemas.microsoft.com/office/drawing/2014/main" id="{B8487AF1-E1CA-4C85-88A1-C43B8D2823C9}"/>
              </a:ext>
            </a:extLst>
          </p:cNvPr>
          <p:cNvGraphicFramePr>
            <a:graphicFrameLocks noGrp="1"/>
          </p:cNvGraphicFramePr>
          <p:nvPr/>
        </p:nvGraphicFramePr>
        <p:xfrm>
          <a:off x="5241925" y="868650"/>
          <a:ext cx="2043896" cy="5166391"/>
        </p:xfrm>
        <a:graphic>
          <a:graphicData uri="http://schemas.openxmlformats.org/drawingml/2006/table">
            <a:tbl>
              <a:tblPr firstRow="1" bandRow="1">
                <a:tableStyleId>{5DA37D80-6434-44D0-A028-1B22A696006F}</a:tableStyleId>
              </a:tblPr>
              <a:tblGrid>
                <a:gridCol w="1021948">
                  <a:extLst>
                    <a:ext uri="{9D8B030D-6E8A-4147-A177-3AD203B41FA5}">
                      <a16:colId xmlns:a16="http://schemas.microsoft.com/office/drawing/2014/main" val="3769296309"/>
                    </a:ext>
                  </a:extLst>
                </a:gridCol>
                <a:gridCol w="1021948">
                  <a:extLst>
                    <a:ext uri="{9D8B030D-6E8A-4147-A177-3AD203B41FA5}">
                      <a16:colId xmlns:a16="http://schemas.microsoft.com/office/drawing/2014/main" val="4076621198"/>
                    </a:ext>
                  </a:extLst>
                </a:gridCol>
              </a:tblGrid>
              <a:tr h="772424">
                <a:tc>
                  <a:txBody>
                    <a:bodyPr/>
                    <a:lstStyle/>
                    <a:p>
                      <a:pPr algn="ctr"/>
                      <a:r>
                        <a:rPr lang="en-GB" dirty="0"/>
                        <a:t>A</a:t>
                      </a:r>
                    </a:p>
                  </a:txBody>
                  <a:tcPr anchor="ctr"/>
                </a:tc>
                <a:tc>
                  <a:txBody>
                    <a:bodyPr/>
                    <a:lstStyle/>
                    <a:p>
                      <a:pPr algn="ctr"/>
                      <a:r>
                        <a:rPr lang="en-GB" dirty="0"/>
                        <a:t>B</a:t>
                      </a:r>
                    </a:p>
                  </a:txBody>
                  <a:tcPr anchor="ctr"/>
                </a:tc>
                <a:extLst>
                  <a:ext uri="{0D108BD9-81ED-4DB2-BD59-A6C34878D82A}">
                    <a16:rowId xmlns:a16="http://schemas.microsoft.com/office/drawing/2014/main" val="1321013815"/>
                  </a:ext>
                </a:extLst>
              </a:tr>
              <a:tr h="672185">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982925140"/>
                  </a:ext>
                </a:extLst>
              </a:tr>
              <a:tr h="775740">
                <a:tc>
                  <a:txBody>
                    <a:bodyPr/>
                    <a:lstStyle/>
                    <a:p>
                      <a:endParaRPr lang="en-GB"/>
                    </a:p>
                  </a:txBody>
                  <a:tcPr/>
                </a:tc>
                <a:tc>
                  <a:txBody>
                    <a:bodyPr/>
                    <a:lstStyle/>
                    <a:p>
                      <a:endParaRPr lang="en-GB"/>
                    </a:p>
                  </a:txBody>
                  <a:tcPr/>
                </a:tc>
                <a:extLst>
                  <a:ext uri="{0D108BD9-81ED-4DB2-BD59-A6C34878D82A}">
                    <a16:rowId xmlns:a16="http://schemas.microsoft.com/office/drawing/2014/main" val="1681366073"/>
                  </a:ext>
                </a:extLst>
              </a:tr>
              <a:tr h="800836">
                <a:tc>
                  <a:txBody>
                    <a:bodyPr/>
                    <a:lstStyle/>
                    <a:p>
                      <a:endParaRPr lang="en-GB"/>
                    </a:p>
                  </a:txBody>
                  <a:tcPr/>
                </a:tc>
                <a:tc>
                  <a:txBody>
                    <a:bodyPr/>
                    <a:lstStyle/>
                    <a:p>
                      <a:endParaRPr lang="en-GB" dirty="0"/>
                    </a:p>
                  </a:txBody>
                  <a:tcPr/>
                </a:tc>
                <a:extLst>
                  <a:ext uri="{0D108BD9-81ED-4DB2-BD59-A6C34878D82A}">
                    <a16:rowId xmlns:a16="http://schemas.microsoft.com/office/drawing/2014/main" val="3329385663"/>
                  </a:ext>
                </a:extLst>
              </a:tr>
              <a:tr h="800836">
                <a:tc>
                  <a:txBody>
                    <a:bodyPr/>
                    <a:lstStyle/>
                    <a:p>
                      <a:endParaRPr lang="en-GB"/>
                    </a:p>
                  </a:txBody>
                  <a:tcPr/>
                </a:tc>
                <a:tc>
                  <a:txBody>
                    <a:bodyPr/>
                    <a:lstStyle/>
                    <a:p>
                      <a:endParaRPr lang="en-GB" dirty="0"/>
                    </a:p>
                  </a:txBody>
                  <a:tcPr/>
                </a:tc>
                <a:extLst>
                  <a:ext uri="{0D108BD9-81ED-4DB2-BD59-A6C34878D82A}">
                    <a16:rowId xmlns:a16="http://schemas.microsoft.com/office/drawing/2014/main" val="3484662435"/>
                  </a:ext>
                </a:extLst>
              </a:tr>
              <a:tr h="672185">
                <a:tc>
                  <a:txBody>
                    <a:bodyPr/>
                    <a:lstStyle/>
                    <a:p>
                      <a:endParaRPr lang="en-GB"/>
                    </a:p>
                  </a:txBody>
                  <a:tcPr/>
                </a:tc>
                <a:tc>
                  <a:txBody>
                    <a:bodyPr/>
                    <a:lstStyle/>
                    <a:p>
                      <a:endParaRPr lang="en-GB" dirty="0"/>
                    </a:p>
                  </a:txBody>
                  <a:tcPr/>
                </a:tc>
                <a:extLst>
                  <a:ext uri="{0D108BD9-81ED-4DB2-BD59-A6C34878D82A}">
                    <a16:rowId xmlns:a16="http://schemas.microsoft.com/office/drawing/2014/main" val="2994718423"/>
                  </a:ext>
                </a:extLst>
              </a:tr>
              <a:tr h="672185">
                <a:tc>
                  <a:txBody>
                    <a:bodyPr/>
                    <a:lstStyle/>
                    <a:p>
                      <a:endParaRPr lang="en-GB"/>
                    </a:p>
                  </a:txBody>
                  <a:tcPr/>
                </a:tc>
                <a:tc>
                  <a:txBody>
                    <a:bodyPr/>
                    <a:lstStyle/>
                    <a:p>
                      <a:endParaRPr lang="en-GB" dirty="0"/>
                    </a:p>
                  </a:txBody>
                  <a:tcPr/>
                </a:tc>
                <a:extLst>
                  <a:ext uri="{0D108BD9-81ED-4DB2-BD59-A6C34878D82A}">
                    <a16:rowId xmlns:a16="http://schemas.microsoft.com/office/drawing/2014/main" val="2745301992"/>
                  </a:ext>
                </a:extLst>
              </a:tr>
            </a:tbl>
          </a:graphicData>
        </a:graphic>
      </p:graphicFrame>
      <p:sp>
        <p:nvSpPr>
          <p:cNvPr id="10" name="Speech Bubble: Rectangle with Corners Rounded 9">
            <a:extLst>
              <a:ext uri="{FF2B5EF4-FFF2-40B4-BE49-F238E27FC236}">
                <a16:creationId xmlns:a16="http://schemas.microsoft.com/office/drawing/2014/main" id="{CDD99CF8-B202-42F8-8183-FDD8B1767D99}"/>
              </a:ext>
            </a:extLst>
          </p:cNvPr>
          <p:cNvSpPr/>
          <p:nvPr/>
        </p:nvSpPr>
        <p:spPr>
          <a:xfrm>
            <a:off x="6584534" y="85681"/>
            <a:ext cx="2333890" cy="782969"/>
          </a:xfrm>
          <a:prstGeom prst="wedgeRoundRectCallout">
            <a:avLst>
              <a:gd name="adj1" fmla="val -35593"/>
              <a:gd name="adj2" fmla="val 74500"/>
              <a:gd name="adj3" fmla="val 16667"/>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dirty="0">
                <a:solidFill>
                  <a:srgbClr val="203864"/>
                </a:solidFill>
              </a:rPr>
              <a:t>What others do for Lucía and Daniel</a:t>
            </a:r>
            <a:endParaRPr lang="es-GB" sz="1800" b="1" dirty="0">
              <a:solidFill>
                <a:srgbClr val="203864"/>
              </a:solidFill>
            </a:endParaRPr>
          </a:p>
        </p:txBody>
      </p:sp>
      <p:sp>
        <p:nvSpPr>
          <p:cNvPr id="11" name="Speech Bubble: Rectangle with Corners Rounded 10">
            <a:extLst>
              <a:ext uri="{FF2B5EF4-FFF2-40B4-BE49-F238E27FC236}">
                <a16:creationId xmlns:a16="http://schemas.microsoft.com/office/drawing/2014/main" id="{59343C27-3DBB-41C5-AADB-3BA541A15FB2}"/>
              </a:ext>
            </a:extLst>
          </p:cNvPr>
          <p:cNvSpPr/>
          <p:nvPr/>
        </p:nvSpPr>
        <p:spPr>
          <a:xfrm>
            <a:off x="4570107" y="115073"/>
            <a:ext cx="1897333" cy="707886"/>
          </a:xfrm>
          <a:prstGeom prst="wedgeRoundRectCallout">
            <a:avLst>
              <a:gd name="adj1" fmla="val 23849"/>
              <a:gd name="adj2" fmla="val 83919"/>
              <a:gd name="adj3" fmla="val 16667"/>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dirty="0">
                <a:solidFill>
                  <a:srgbClr val="203864"/>
                </a:solidFill>
              </a:rPr>
              <a:t>What Lucía and Daniel do</a:t>
            </a:r>
            <a:endParaRPr lang="es-GB" sz="1800" b="1" dirty="0">
              <a:solidFill>
                <a:srgbClr val="203864"/>
              </a:solidFill>
            </a:endParaRPr>
          </a:p>
        </p:txBody>
      </p:sp>
      <p:sp>
        <p:nvSpPr>
          <p:cNvPr id="12" name="TextBox 11">
            <a:extLst>
              <a:ext uri="{FF2B5EF4-FFF2-40B4-BE49-F238E27FC236}">
                <a16:creationId xmlns:a16="http://schemas.microsoft.com/office/drawing/2014/main" id="{94C38D77-B482-481C-A66D-8E429F951A41}"/>
              </a:ext>
            </a:extLst>
          </p:cNvPr>
          <p:cNvSpPr txBox="1"/>
          <p:nvPr/>
        </p:nvSpPr>
        <p:spPr>
          <a:xfrm>
            <a:off x="7651768" y="956848"/>
            <a:ext cx="4416407" cy="923330"/>
          </a:xfrm>
          <a:prstGeom prst="rect">
            <a:avLst/>
          </a:prstGeom>
          <a:noFill/>
        </p:spPr>
        <p:txBody>
          <a:bodyPr wrap="square" rtlCol="0">
            <a:spAutoFit/>
          </a:bodyPr>
          <a:lstStyle/>
          <a:p>
            <a:pPr marL="342900" indent="-342900">
              <a:buAutoNum type="arabicPeriod"/>
            </a:pPr>
            <a:r>
              <a:rPr lang="en-GB" b="1" dirty="0"/>
              <a:t>Tick the correct column.</a:t>
            </a:r>
          </a:p>
          <a:p>
            <a:pPr marL="342900" indent="-342900">
              <a:buAutoNum type="arabicPeriod"/>
            </a:pPr>
            <a:r>
              <a:rPr lang="en-GB" b="1" dirty="0"/>
              <a:t>Write the order in which you hear the English below (1 = first, 6 = last)</a:t>
            </a:r>
          </a:p>
        </p:txBody>
      </p:sp>
      <p:sp>
        <p:nvSpPr>
          <p:cNvPr id="14" name="TextBox 13">
            <a:extLst>
              <a:ext uri="{FF2B5EF4-FFF2-40B4-BE49-F238E27FC236}">
                <a16:creationId xmlns:a16="http://schemas.microsoft.com/office/drawing/2014/main" id="{0BDC87A7-E8C4-42FB-B6CE-1F6D0413144F}"/>
              </a:ext>
            </a:extLst>
          </p:cNvPr>
          <p:cNvSpPr txBox="1"/>
          <p:nvPr/>
        </p:nvSpPr>
        <p:spPr>
          <a:xfrm>
            <a:off x="7803345" y="2305535"/>
            <a:ext cx="4687104" cy="2802819"/>
          </a:xfrm>
          <a:prstGeom prst="rect">
            <a:avLst/>
          </a:prstGeom>
          <a:noFill/>
        </p:spPr>
        <p:txBody>
          <a:bodyPr wrap="square">
            <a:spAutoFit/>
          </a:bodyPr>
          <a:lstStyle/>
          <a:p>
            <a:pPr marL="457200" indent="-457200" algn="l">
              <a:lnSpc>
                <a:spcPct val="150000"/>
              </a:lnSpc>
              <a:buFont typeface="+mj-lt"/>
              <a:buAutoNum type="alphaUcPeriod"/>
            </a:pPr>
            <a:r>
              <a:rPr lang="en-GB" sz="2000" b="1" dirty="0"/>
              <a:t>Offer support</a:t>
            </a:r>
          </a:p>
          <a:p>
            <a:pPr marL="457200" indent="-457200" algn="l">
              <a:lnSpc>
                <a:spcPct val="150000"/>
              </a:lnSpc>
              <a:buFont typeface="+mj-lt"/>
              <a:buAutoNum type="alphaUcPeriod"/>
            </a:pPr>
            <a:r>
              <a:rPr lang="en-GB" sz="2000" b="1" dirty="0"/>
              <a:t>Prepare tasty food</a:t>
            </a:r>
          </a:p>
          <a:p>
            <a:pPr marL="457200" indent="-457200" algn="l">
              <a:lnSpc>
                <a:spcPct val="150000"/>
              </a:lnSpc>
              <a:buFont typeface="+mj-lt"/>
              <a:buAutoNum type="alphaUcPeriod"/>
            </a:pPr>
            <a:r>
              <a:rPr lang="en-GB" sz="2000" b="1" dirty="0"/>
              <a:t>Give sweets</a:t>
            </a:r>
          </a:p>
          <a:p>
            <a:pPr marL="457200" indent="-457200" algn="l">
              <a:lnSpc>
                <a:spcPct val="150000"/>
              </a:lnSpc>
              <a:buFont typeface="+mj-lt"/>
              <a:buAutoNum type="alphaUcPeriod"/>
            </a:pPr>
            <a:r>
              <a:rPr lang="en-GB" sz="2000" b="1" dirty="0"/>
              <a:t>Buy presents</a:t>
            </a:r>
          </a:p>
          <a:p>
            <a:pPr marL="457200" indent="-457200" algn="l">
              <a:lnSpc>
                <a:spcPct val="150000"/>
              </a:lnSpc>
              <a:buFont typeface="+mj-lt"/>
              <a:buAutoNum type="alphaUcPeriod"/>
            </a:pPr>
            <a:r>
              <a:rPr lang="en-GB" sz="2000" b="1" dirty="0"/>
              <a:t>Tell stories</a:t>
            </a:r>
          </a:p>
          <a:p>
            <a:pPr marL="457200" indent="-457200" algn="l">
              <a:lnSpc>
                <a:spcPct val="150000"/>
              </a:lnSpc>
              <a:buFont typeface="+mj-lt"/>
              <a:buAutoNum type="alphaUcPeriod"/>
            </a:pPr>
            <a:r>
              <a:rPr lang="en-GB" sz="2000" b="1" dirty="0"/>
              <a:t>Lend money</a:t>
            </a:r>
          </a:p>
        </p:txBody>
      </p:sp>
      <p:sp>
        <p:nvSpPr>
          <p:cNvPr id="15" name="TextBox 14">
            <a:extLst>
              <a:ext uri="{FF2B5EF4-FFF2-40B4-BE49-F238E27FC236}">
                <a16:creationId xmlns:a16="http://schemas.microsoft.com/office/drawing/2014/main" id="{C2303FC8-F372-46F1-A67B-2205D769F491}"/>
              </a:ext>
            </a:extLst>
          </p:cNvPr>
          <p:cNvSpPr txBox="1"/>
          <p:nvPr/>
        </p:nvSpPr>
        <p:spPr>
          <a:xfrm>
            <a:off x="11163300" y="2305535"/>
            <a:ext cx="619125" cy="2803781"/>
          </a:xfrm>
          <a:prstGeom prst="rect">
            <a:avLst/>
          </a:prstGeom>
          <a:noFill/>
        </p:spPr>
        <p:txBody>
          <a:bodyPr wrap="square" rtlCol="0">
            <a:spAutoFit/>
          </a:bodyPr>
          <a:lstStyle/>
          <a:p>
            <a:pPr>
              <a:lnSpc>
                <a:spcPct val="150000"/>
              </a:lnSpc>
            </a:pPr>
            <a:r>
              <a:rPr lang="en-GB" sz="2000" b="1" dirty="0"/>
              <a:t>___</a:t>
            </a:r>
          </a:p>
          <a:p>
            <a:pPr>
              <a:lnSpc>
                <a:spcPct val="150000"/>
              </a:lnSpc>
            </a:pPr>
            <a:r>
              <a:rPr lang="en-GB" sz="2000" b="1" dirty="0"/>
              <a:t>___</a:t>
            </a:r>
          </a:p>
          <a:p>
            <a:pPr>
              <a:lnSpc>
                <a:spcPct val="150000"/>
              </a:lnSpc>
            </a:pPr>
            <a:r>
              <a:rPr lang="en-GB" sz="2000" b="1" dirty="0"/>
              <a:t>___</a:t>
            </a:r>
          </a:p>
          <a:p>
            <a:pPr>
              <a:lnSpc>
                <a:spcPct val="150000"/>
              </a:lnSpc>
            </a:pPr>
            <a:r>
              <a:rPr lang="en-GB" sz="2000" b="1" dirty="0"/>
              <a:t>___</a:t>
            </a:r>
          </a:p>
          <a:p>
            <a:pPr>
              <a:lnSpc>
                <a:spcPct val="150000"/>
              </a:lnSpc>
            </a:pPr>
            <a:r>
              <a:rPr lang="en-GB" sz="2000" b="1" dirty="0"/>
              <a:t>___</a:t>
            </a:r>
            <a:br>
              <a:rPr lang="en-GB" sz="2000" b="1" dirty="0"/>
            </a:br>
            <a:r>
              <a:rPr lang="en-GB" sz="2000" b="1" dirty="0"/>
              <a:t>___</a:t>
            </a:r>
          </a:p>
        </p:txBody>
      </p:sp>
      <p:sp>
        <p:nvSpPr>
          <p:cNvPr id="16" name="Title 6">
            <a:extLst>
              <a:ext uri="{FF2B5EF4-FFF2-40B4-BE49-F238E27FC236}">
                <a16:creationId xmlns:a16="http://schemas.microsoft.com/office/drawing/2014/main" id="{298FF59A-EC92-4715-8595-432C750F8DE3}"/>
              </a:ext>
            </a:extLst>
          </p:cNvPr>
          <p:cNvSpPr txBox="1">
            <a:spLocks/>
          </p:cNvSpPr>
          <p:nvPr/>
        </p:nvSpPr>
        <p:spPr>
          <a:xfrm>
            <a:off x="9116671" y="261235"/>
            <a:ext cx="3693208" cy="5472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b="1" dirty="0">
                <a:solidFill>
                  <a:schemeClr val="tx1"/>
                </a:solidFill>
              </a:rPr>
              <a:t>Persona</a:t>
            </a:r>
            <a:r>
              <a:rPr lang="es-GB" sz="2400" b="1" dirty="0">
                <a:solidFill>
                  <a:schemeClr val="tx1"/>
                </a:solidFill>
              </a:rPr>
              <a:t> A</a:t>
            </a:r>
            <a:r>
              <a:rPr lang="en-GB" sz="2400" b="1" dirty="0">
                <a:solidFill>
                  <a:schemeClr val="tx1"/>
                </a:solidFill>
              </a:rPr>
              <a:t> (listen):</a:t>
            </a:r>
            <a:endParaRPr lang="en-GB" sz="2400" dirty="0">
              <a:solidFill>
                <a:schemeClr val="tx1"/>
              </a:solidFill>
            </a:endParaRPr>
          </a:p>
        </p:txBody>
      </p:sp>
      <p:pic>
        <p:nvPicPr>
          <p:cNvPr id="13" name="Picture 8" descr="green checkmark">
            <a:extLst>
              <a:ext uri="{FF2B5EF4-FFF2-40B4-BE49-F238E27FC236}">
                <a16:creationId xmlns:a16="http://schemas.microsoft.com/office/drawing/2014/main" id="{4C6DF4A1-858A-483C-9CF0-B6E24C1D1B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08689" y="1787102"/>
            <a:ext cx="406580" cy="423521"/>
          </a:xfrm>
          <a:prstGeom prst="rect">
            <a:avLst/>
          </a:prstGeom>
        </p:spPr>
      </p:pic>
      <p:pic>
        <p:nvPicPr>
          <p:cNvPr id="17" name="Picture 8" descr="green checkmark">
            <a:extLst>
              <a:ext uri="{FF2B5EF4-FFF2-40B4-BE49-F238E27FC236}">
                <a16:creationId xmlns:a16="http://schemas.microsoft.com/office/drawing/2014/main" id="{4C3462E3-3F1B-4046-98A7-6880E49202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08689" y="3240084"/>
            <a:ext cx="406580" cy="423521"/>
          </a:xfrm>
          <a:prstGeom prst="rect">
            <a:avLst/>
          </a:prstGeom>
        </p:spPr>
      </p:pic>
      <p:pic>
        <p:nvPicPr>
          <p:cNvPr id="18" name="Picture 8" descr="green checkmark">
            <a:extLst>
              <a:ext uri="{FF2B5EF4-FFF2-40B4-BE49-F238E27FC236}">
                <a16:creationId xmlns:a16="http://schemas.microsoft.com/office/drawing/2014/main" id="{45AE4B89-8A7E-4ADF-AB81-3F54A13927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08689" y="4811709"/>
            <a:ext cx="406580" cy="423521"/>
          </a:xfrm>
          <a:prstGeom prst="rect">
            <a:avLst/>
          </a:prstGeom>
        </p:spPr>
      </p:pic>
      <p:pic>
        <p:nvPicPr>
          <p:cNvPr id="19" name="Picture 8" descr="green checkmark">
            <a:extLst>
              <a:ext uri="{FF2B5EF4-FFF2-40B4-BE49-F238E27FC236}">
                <a16:creationId xmlns:a16="http://schemas.microsoft.com/office/drawing/2014/main" id="{3B4A8BF9-4E57-4AB3-AE44-ED475C9EFA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88741" y="2528179"/>
            <a:ext cx="406580" cy="423521"/>
          </a:xfrm>
          <a:prstGeom prst="rect">
            <a:avLst/>
          </a:prstGeom>
        </p:spPr>
      </p:pic>
      <p:pic>
        <p:nvPicPr>
          <p:cNvPr id="20" name="Picture 8" descr="green checkmark">
            <a:extLst>
              <a:ext uri="{FF2B5EF4-FFF2-40B4-BE49-F238E27FC236}">
                <a16:creationId xmlns:a16="http://schemas.microsoft.com/office/drawing/2014/main" id="{C8F6DBDF-EA89-4BCB-9205-CA67C2CEE5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88741" y="3981161"/>
            <a:ext cx="406580" cy="423521"/>
          </a:xfrm>
          <a:prstGeom prst="rect">
            <a:avLst/>
          </a:prstGeom>
        </p:spPr>
      </p:pic>
      <p:pic>
        <p:nvPicPr>
          <p:cNvPr id="21" name="Picture 8" descr="green checkmark">
            <a:extLst>
              <a:ext uri="{FF2B5EF4-FFF2-40B4-BE49-F238E27FC236}">
                <a16:creationId xmlns:a16="http://schemas.microsoft.com/office/drawing/2014/main" id="{308F26FD-3CD1-47D6-AB0D-296696FFA5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88741" y="5552786"/>
            <a:ext cx="406580" cy="423521"/>
          </a:xfrm>
          <a:prstGeom prst="rect">
            <a:avLst/>
          </a:prstGeom>
        </p:spPr>
      </p:pic>
      <p:sp>
        <p:nvSpPr>
          <p:cNvPr id="3" name="TextBox 2">
            <a:extLst>
              <a:ext uri="{FF2B5EF4-FFF2-40B4-BE49-F238E27FC236}">
                <a16:creationId xmlns:a16="http://schemas.microsoft.com/office/drawing/2014/main" id="{03355B18-6720-4C8B-AF84-FAC99A54D813}"/>
              </a:ext>
            </a:extLst>
          </p:cNvPr>
          <p:cNvSpPr txBox="1"/>
          <p:nvPr/>
        </p:nvSpPr>
        <p:spPr>
          <a:xfrm>
            <a:off x="11298237" y="4523579"/>
            <a:ext cx="838200" cy="523220"/>
          </a:xfrm>
          <a:prstGeom prst="rect">
            <a:avLst/>
          </a:prstGeom>
          <a:noFill/>
        </p:spPr>
        <p:txBody>
          <a:bodyPr wrap="square" rtlCol="0">
            <a:spAutoFit/>
          </a:bodyPr>
          <a:lstStyle/>
          <a:p>
            <a:r>
              <a:rPr lang="en-GB" sz="2800" b="1" dirty="0">
                <a:solidFill>
                  <a:schemeClr val="tx2"/>
                </a:solidFill>
              </a:rPr>
              <a:t>1</a:t>
            </a:r>
          </a:p>
        </p:txBody>
      </p:sp>
      <p:sp>
        <p:nvSpPr>
          <p:cNvPr id="22" name="TextBox 21">
            <a:extLst>
              <a:ext uri="{FF2B5EF4-FFF2-40B4-BE49-F238E27FC236}">
                <a16:creationId xmlns:a16="http://schemas.microsoft.com/office/drawing/2014/main" id="{52CED1E8-22FD-4C41-B804-2DE68892BAA9}"/>
              </a:ext>
            </a:extLst>
          </p:cNvPr>
          <p:cNvSpPr txBox="1"/>
          <p:nvPr/>
        </p:nvSpPr>
        <p:spPr>
          <a:xfrm>
            <a:off x="11229975" y="2247211"/>
            <a:ext cx="838200" cy="523220"/>
          </a:xfrm>
          <a:prstGeom prst="rect">
            <a:avLst/>
          </a:prstGeom>
          <a:noFill/>
        </p:spPr>
        <p:txBody>
          <a:bodyPr wrap="square" rtlCol="0">
            <a:spAutoFit/>
          </a:bodyPr>
          <a:lstStyle/>
          <a:p>
            <a:r>
              <a:rPr lang="en-GB" sz="2800" b="1" dirty="0">
                <a:solidFill>
                  <a:schemeClr val="tx2"/>
                </a:solidFill>
              </a:rPr>
              <a:t>2</a:t>
            </a:r>
          </a:p>
        </p:txBody>
      </p:sp>
      <p:sp>
        <p:nvSpPr>
          <p:cNvPr id="23" name="TextBox 22">
            <a:extLst>
              <a:ext uri="{FF2B5EF4-FFF2-40B4-BE49-F238E27FC236}">
                <a16:creationId xmlns:a16="http://schemas.microsoft.com/office/drawing/2014/main" id="{467943B1-D25D-4807-B6A7-7B2B80D76B4D}"/>
              </a:ext>
            </a:extLst>
          </p:cNvPr>
          <p:cNvSpPr txBox="1"/>
          <p:nvPr/>
        </p:nvSpPr>
        <p:spPr>
          <a:xfrm>
            <a:off x="11229975" y="2716864"/>
            <a:ext cx="838200" cy="523220"/>
          </a:xfrm>
          <a:prstGeom prst="rect">
            <a:avLst/>
          </a:prstGeom>
          <a:noFill/>
        </p:spPr>
        <p:txBody>
          <a:bodyPr wrap="square" rtlCol="0">
            <a:spAutoFit/>
          </a:bodyPr>
          <a:lstStyle/>
          <a:p>
            <a:r>
              <a:rPr lang="en-GB" sz="2800" b="1" dirty="0">
                <a:solidFill>
                  <a:schemeClr val="tx2"/>
                </a:solidFill>
              </a:rPr>
              <a:t>3</a:t>
            </a:r>
          </a:p>
        </p:txBody>
      </p:sp>
      <p:sp>
        <p:nvSpPr>
          <p:cNvPr id="24" name="TextBox 23">
            <a:extLst>
              <a:ext uri="{FF2B5EF4-FFF2-40B4-BE49-F238E27FC236}">
                <a16:creationId xmlns:a16="http://schemas.microsoft.com/office/drawing/2014/main" id="{EEAE7CB2-66DB-4CFE-ADDE-150CDE0D23AF}"/>
              </a:ext>
            </a:extLst>
          </p:cNvPr>
          <p:cNvSpPr txBox="1"/>
          <p:nvPr/>
        </p:nvSpPr>
        <p:spPr>
          <a:xfrm>
            <a:off x="11250613" y="4049291"/>
            <a:ext cx="838200" cy="523220"/>
          </a:xfrm>
          <a:prstGeom prst="rect">
            <a:avLst/>
          </a:prstGeom>
          <a:noFill/>
        </p:spPr>
        <p:txBody>
          <a:bodyPr wrap="square" rtlCol="0">
            <a:spAutoFit/>
          </a:bodyPr>
          <a:lstStyle/>
          <a:p>
            <a:r>
              <a:rPr lang="en-GB" sz="2800" b="1" dirty="0">
                <a:solidFill>
                  <a:schemeClr val="tx2"/>
                </a:solidFill>
              </a:rPr>
              <a:t>4</a:t>
            </a:r>
          </a:p>
        </p:txBody>
      </p:sp>
      <p:sp>
        <p:nvSpPr>
          <p:cNvPr id="25" name="TextBox 24">
            <a:extLst>
              <a:ext uri="{FF2B5EF4-FFF2-40B4-BE49-F238E27FC236}">
                <a16:creationId xmlns:a16="http://schemas.microsoft.com/office/drawing/2014/main" id="{AD8FCEBD-09BE-494E-B2E6-A03371BBE108}"/>
              </a:ext>
            </a:extLst>
          </p:cNvPr>
          <p:cNvSpPr txBox="1"/>
          <p:nvPr/>
        </p:nvSpPr>
        <p:spPr>
          <a:xfrm>
            <a:off x="11250613" y="3595756"/>
            <a:ext cx="838200" cy="523220"/>
          </a:xfrm>
          <a:prstGeom prst="rect">
            <a:avLst/>
          </a:prstGeom>
          <a:noFill/>
        </p:spPr>
        <p:txBody>
          <a:bodyPr wrap="square" rtlCol="0">
            <a:spAutoFit/>
          </a:bodyPr>
          <a:lstStyle/>
          <a:p>
            <a:r>
              <a:rPr lang="en-GB" sz="2800" b="1" dirty="0">
                <a:solidFill>
                  <a:schemeClr val="tx2"/>
                </a:solidFill>
              </a:rPr>
              <a:t>5</a:t>
            </a:r>
          </a:p>
        </p:txBody>
      </p:sp>
      <p:sp>
        <p:nvSpPr>
          <p:cNvPr id="26" name="TextBox 25">
            <a:extLst>
              <a:ext uri="{FF2B5EF4-FFF2-40B4-BE49-F238E27FC236}">
                <a16:creationId xmlns:a16="http://schemas.microsoft.com/office/drawing/2014/main" id="{D25BA6CE-44DA-44CC-8BEC-B65CAF549DD9}"/>
              </a:ext>
            </a:extLst>
          </p:cNvPr>
          <p:cNvSpPr txBox="1"/>
          <p:nvPr/>
        </p:nvSpPr>
        <p:spPr>
          <a:xfrm>
            <a:off x="11229975" y="3128193"/>
            <a:ext cx="838200" cy="523220"/>
          </a:xfrm>
          <a:prstGeom prst="rect">
            <a:avLst/>
          </a:prstGeom>
          <a:noFill/>
        </p:spPr>
        <p:txBody>
          <a:bodyPr wrap="square" rtlCol="0">
            <a:spAutoFit/>
          </a:bodyPr>
          <a:lstStyle/>
          <a:p>
            <a:r>
              <a:rPr lang="en-GB" sz="2800" b="1" dirty="0">
                <a:solidFill>
                  <a:schemeClr val="tx2"/>
                </a:solidFill>
              </a:rPr>
              <a:t>6</a:t>
            </a:r>
          </a:p>
        </p:txBody>
      </p:sp>
    </p:spTree>
    <p:extLst>
      <p:ext uri="{BB962C8B-B14F-4D97-AF65-F5344CB8AC3E}">
        <p14:creationId xmlns:p14="http://schemas.microsoft.com/office/powerpoint/2010/main" val="219355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3" grpId="0"/>
      <p:bldP spid="24" grpId="0"/>
      <p:bldP spid="25" grpId="0"/>
      <p:bldP spid="2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5">
            <a:extLst>
              <a:ext uri="{FF2B5EF4-FFF2-40B4-BE49-F238E27FC236}">
                <a16:creationId xmlns:a16="http://schemas.microsoft.com/office/drawing/2014/main" id="{CBB61A93-B03B-4274-B254-9C85D04D6F2C}"/>
              </a:ext>
            </a:extLst>
          </p:cNvPr>
          <p:cNvGraphicFramePr>
            <a:graphicFrameLocks noGrp="1"/>
          </p:cNvGraphicFramePr>
          <p:nvPr/>
        </p:nvGraphicFramePr>
        <p:xfrm>
          <a:off x="304800" y="822960"/>
          <a:ext cx="4229101" cy="5434996"/>
        </p:xfrm>
        <a:graphic>
          <a:graphicData uri="http://schemas.openxmlformats.org/drawingml/2006/table">
            <a:tbl>
              <a:tblPr firstRow="1" bandRow="1">
                <a:tableStyleId>{5DA37D80-6434-44D0-A028-1B22A696006F}</a:tableStyleId>
              </a:tblPr>
              <a:tblGrid>
                <a:gridCol w="4229101">
                  <a:extLst>
                    <a:ext uri="{9D8B030D-6E8A-4147-A177-3AD203B41FA5}">
                      <a16:colId xmlns:a16="http://schemas.microsoft.com/office/drawing/2014/main" val="1775176646"/>
                    </a:ext>
                  </a:extLst>
                </a:gridCol>
              </a:tblGrid>
              <a:tr h="776428">
                <a:tc>
                  <a:txBody>
                    <a:bodyPr/>
                    <a:lstStyle/>
                    <a:p>
                      <a:pPr algn="ctr"/>
                      <a:r>
                        <a:rPr lang="es-GB" sz="2000" b="1" dirty="0">
                          <a:solidFill>
                            <a:schemeClr val="tx1"/>
                          </a:solidFill>
                        </a:rPr>
                        <a:t>Say these sentences in Spanish</a:t>
                      </a:r>
                    </a:p>
                  </a:txBody>
                  <a:tcPr anchor="ctr"/>
                </a:tc>
                <a:extLst>
                  <a:ext uri="{0D108BD9-81ED-4DB2-BD59-A6C34878D82A}">
                    <a16:rowId xmlns:a16="http://schemas.microsoft.com/office/drawing/2014/main" val="106670579"/>
                  </a:ext>
                </a:extLst>
              </a:tr>
              <a:tr h="776428">
                <a:tc>
                  <a:txBody>
                    <a:bodyPr/>
                    <a:lstStyle/>
                    <a:p>
                      <a:pPr algn="l"/>
                      <a:r>
                        <a:rPr lang="es-GB" sz="2000" b="1" dirty="0">
                          <a:solidFill>
                            <a:schemeClr val="tx1"/>
                          </a:solidFill>
                        </a:rPr>
                        <a:t>1. </a:t>
                      </a:r>
                      <a:r>
                        <a:rPr lang="en-GB" sz="2000" b="1" dirty="0">
                          <a:solidFill>
                            <a:schemeClr val="tx1"/>
                          </a:solidFill>
                        </a:rPr>
                        <a:t>Lucía y Daniel les </a:t>
                      </a:r>
                      <a:r>
                        <a:rPr lang="en-GB" sz="2000" b="1" dirty="0" err="1">
                          <a:solidFill>
                            <a:schemeClr val="tx1"/>
                          </a:solidFill>
                        </a:rPr>
                        <a:t>prestan</a:t>
                      </a:r>
                      <a:r>
                        <a:rPr lang="en-GB" sz="2000" b="1" dirty="0">
                          <a:solidFill>
                            <a:schemeClr val="tx1"/>
                          </a:solidFill>
                        </a:rPr>
                        <a:t> dinero.</a:t>
                      </a:r>
                      <a:endParaRPr lang="es-GB" sz="2000" b="1" dirty="0">
                        <a:solidFill>
                          <a:schemeClr val="tx1"/>
                        </a:solidFill>
                      </a:endParaRPr>
                    </a:p>
                  </a:txBody>
                  <a:tcPr anchor="ctr"/>
                </a:tc>
                <a:extLst>
                  <a:ext uri="{0D108BD9-81ED-4DB2-BD59-A6C34878D82A}">
                    <a16:rowId xmlns:a16="http://schemas.microsoft.com/office/drawing/2014/main" val="493973381"/>
                  </a:ext>
                </a:extLst>
              </a:tr>
              <a:tr h="776428">
                <a:tc>
                  <a:txBody>
                    <a:bodyPr/>
                    <a:lstStyle/>
                    <a:p>
                      <a:pPr algn="l"/>
                      <a:r>
                        <a:rPr lang="es-GB" sz="2000" b="1" dirty="0">
                          <a:solidFill>
                            <a:schemeClr val="tx1"/>
                          </a:solidFill>
                        </a:rPr>
                        <a:t>2. </a:t>
                      </a:r>
                      <a:r>
                        <a:rPr lang="en-GB" sz="2000" b="1" dirty="0">
                          <a:solidFill>
                            <a:schemeClr val="tx1"/>
                          </a:solidFill>
                        </a:rPr>
                        <a:t>A Lucía y Daniel les </a:t>
                      </a:r>
                      <a:r>
                        <a:rPr lang="en-GB" sz="2000" b="1" dirty="0" err="1">
                          <a:solidFill>
                            <a:schemeClr val="tx1"/>
                          </a:solidFill>
                        </a:rPr>
                        <a:t>ofrecen</a:t>
                      </a:r>
                      <a:r>
                        <a:rPr lang="en-GB" sz="2000" b="1" dirty="0">
                          <a:solidFill>
                            <a:schemeClr val="tx1"/>
                          </a:solidFill>
                        </a:rPr>
                        <a:t> </a:t>
                      </a:r>
                      <a:r>
                        <a:rPr lang="en-GB" sz="2000" b="1" dirty="0" err="1">
                          <a:solidFill>
                            <a:schemeClr val="tx1"/>
                          </a:solidFill>
                        </a:rPr>
                        <a:t>apoyo</a:t>
                      </a:r>
                      <a:r>
                        <a:rPr lang="en-GB" sz="2000" b="1" dirty="0">
                          <a:solidFill>
                            <a:schemeClr val="tx1"/>
                          </a:solidFill>
                        </a:rPr>
                        <a:t>.</a:t>
                      </a:r>
                      <a:endParaRPr lang="es-GB" sz="2000" b="1" dirty="0">
                        <a:solidFill>
                          <a:schemeClr val="tx1"/>
                        </a:solidFill>
                      </a:endParaRPr>
                    </a:p>
                  </a:txBody>
                  <a:tcPr anchor="ctr"/>
                </a:tc>
                <a:extLst>
                  <a:ext uri="{0D108BD9-81ED-4DB2-BD59-A6C34878D82A}">
                    <a16:rowId xmlns:a16="http://schemas.microsoft.com/office/drawing/2014/main" val="2944536397"/>
                  </a:ext>
                </a:extLst>
              </a:tr>
              <a:tr h="776428">
                <a:tc>
                  <a:txBody>
                    <a:bodyPr/>
                    <a:lstStyle/>
                    <a:p>
                      <a:pPr algn="l"/>
                      <a:r>
                        <a:rPr lang="es-GB" sz="2000" b="1" dirty="0">
                          <a:solidFill>
                            <a:schemeClr val="tx1"/>
                          </a:solidFill>
                        </a:rPr>
                        <a:t>3. </a:t>
                      </a:r>
                      <a:r>
                        <a:rPr lang="en-GB" sz="2000" b="1" dirty="0">
                          <a:solidFill>
                            <a:schemeClr val="tx1"/>
                          </a:solidFill>
                        </a:rPr>
                        <a:t>Lucía y Daniel les </a:t>
                      </a:r>
                      <a:r>
                        <a:rPr lang="en-GB" sz="2000" b="1" dirty="0" err="1">
                          <a:solidFill>
                            <a:schemeClr val="tx1"/>
                          </a:solidFill>
                        </a:rPr>
                        <a:t>preparan</a:t>
                      </a:r>
                      <a:r>
                        <a:rPr lang="en-GB" sz="2000" b="1" dirty="0">
                          <a:solidFill>
                            <a:schemeClr val="tx1"/>
                          </a:solidFill>
                        </a:rPr>
                        <a:t> comida </a:t>
                      </a:r>
                      <a:r>
                        <a:rPr lang="en-GB" sz="2000" b="1" dirty="0" err="1">
                          <a:solidFill>
                            <a:schemeClr val="tx1"/>
                          </a:solidFill>
                        </a:rPr>
                        <a:t>rica</a:t>
                      </a:r>
                      <a:r>
                        <a:rPr lang="en-GB" sz="2000" b="1" dirty="0">
                          <a:solidFill>
                            <a:schemeClr val="tx1"/>
                          </a:solidFill>
                        </a:rPr>
                        <a:t>.</a:t>
                      </a:r>
                      <a:endParaRPr lang="es-GB" sz="2000" b="1" dirty="0">
                        <a:solidFill>
                          <a:schemeClr val="tx1"/>
                        </a:solidFill>
                      </a:endParaRPr>
                    </a:p>
                  </a:txBody>
                  <a:tcPr anchor="ctr"/>
                </a:tc>
                <a:extLst>
                  <a:ext uri="{0D108BD9-81ED-4DB2-BD59-A6C34878D82A}">
                    <a16:rowId xmlns:a16="http://schemas.microsoft.com/office/drawing/2014/main" val="3694586834"/>
                  </a:ext>
                </a:extLst>
              </a:tr>
              <a:tr h="776428">
                <a:tc>
                  <a:txBody>
                    <a:bodyPr/>
                    <a:lstStyle/>
                    <a:p>
                      <a:pPr algn="l"/>
                      <a:r>
                        <a:rPr lang="es-GB" sz="2000" b="1" dirty="0">
                          <a:solidFill>
                            <a:schemeClr val="tx1"/>
                          </a:solidFill>
                        </a:rPr>
                        <a:t>4. </a:t>
                      </a:r>
                      <a:r>
                        <a:rPr lang="en-GB" sz="2000" b="1" dirty="0">
                          <a:solidFill>
                            <a:schemeClr val="tx1"/>
                          </a:solidFill>
                        </a:rPr>
                        <a:t>A Lucía y Daniel les </a:t>
                      </a:r>
                      <a:r>
                        <a:rPr lang="en-GB" sz="2000" b="1" dirty="0" err="1">
                          <a:solidFill>
                            <a:schemeClr val="tx1"/>
                          </a:solidFill>
                        </a:rPr>
                        <a:t>cuentan</a:t>
                      </a:r>
                      <a:r>
                        <a:rPr lang="en-GB" sz="2000" b="1" dirty="0">
                          <a:solidFill>
                            <a:schemeClr val="tx1"/>
                          </a:solidFill>
                        </a:rPr>
                        <a:t> </a:t>
                      </a:r>
                      <a:r>
                        <a:rPr lang="en-GB" sz="2000" b="1" dirty="0" err="1">
                          <a:solidFill>
                            <a:schemeClr val="tx1"/>
                          </a:solidFill>
                        </a:rPr>
                        <a:t>historias</a:t>
                      </a:r>
                      <a:r>
                        <a:rPr lang="en-GB" sz="2000" b="1" dirty="0">
                          <a:solidFill>
                            <a:schemeClr val="tx1"/>
                          </a:solidFill>
                        </a:rPr>
                        <a:t>.</a:t>
                      </a:r>
                      <a:endParaRPr lang="es-GB" sz="2000" b="1" dirty="0">
                        <a:solidFill>
                          <a:schemeClr val="tx1"/>
                        </a:solidFill>
                      </a:endParaRPr>
                    </a:p>
                  </a:txBody>
                  <a:tcPr anchor="ctr"/>
                </a:tc>
                <a:extLst>
                  <a:ext uri="{0D108BD9-81ED-4DB2-BD59-A6C34878D82A}">
                    <a16:rowId xmlns:a16="http://schemas.microsoft.com/office/drawing/2014/main" val="2355107805"/>
                  </a:ext>
                </a:extLst>
              </a:tr>
              <a:tr h="776428">
                <a:tc>
                  <a:txBody>
                    <a:bodyPr/>
                    <a:lstStyle/>
                    <a:p>
                      <a:pPr algn="l"/>
                      <a:r>
                        <a:rPr lang="es-GB" sz="2000" b="1" dirty="0">
                          <a:solidFill>
                            <a:schemeClr val="tx1"/>
                          </a:solidFill>
                        </a:rPr>
                        <a:t>5. </a:t>
                      </a:r>
                      <a:r>
                        <a:rPr lang="en-GB" sz="2000" b="1" dirty="0">
                          <a:solidFill>
                            <a:schemeClr val="tx1"/>
                          </a:solidFill>
                        </a:rPr>
                        <a:t>Lucía y Daniel </a:t>
                      </a:r>
                      <a:r>
                        <a:rPr lang="en-GB" sz="2000" b="1" dirty="0" err="1">
                          <a:solidFill>
                            <a:schemeClr val="tx1"/>
                          </a:solidFill>
                        </a:rPr>
                        <a:t>compran</a:t>
                      </a:r>
                      <a:r>
                        <a:rPr lang="en-GB" sz="2000" b="1" dirty="0">
                          <a:solidFill>
                            <a:schemeClr val="tx1"/>
                          </a:solidFill>
                        </a:rPr>
                        <a:t> regalos.</a:t>
                      </a:r>
                      <a:endParaRPr lang="es-GB" sz="2000" b="1" dirty="0">
                        <a:solidFill>
                          <a:schemeClr val="tx1"/>
                        </a:solidFill>
                      </a:endParaRPr>
                    </a:p>
                  </a:txBody>
                  <a:tcPr anchor="ctr"/>
                </a:tc>
                <a:extLst>
                  <a:ext uri="{0D108BD9-81ED-4DB2-BD59-A6C34878D82A}">
                    <a16:rowId xmlns:a16="http://schemas.microsoft.com/office/drawing/2014/main" val="415022783"/>
                  </a:ext>
                </a:extLst>
              </a:tr>
              <a:tr h="776428">
                <a:tc>
                  <a:txBody>
                    <a:bodyPr/>
                    <a:lstStyle/>
                    <a:p>
                      <a:pPr algn="l"/>
                      <a:r>
                        <a:rPr lang="es-GB" sz="2000" b="1" dirty="0">
                          <a:solidFill>
                            <a:schemeClr val="tx1"/>
                          </a:solidFill>
                        </a:rPr>
                        <a:t>6. </a:t>
                      </a:r>
                      <a:r>
                        <a:rPr lang="en-GB" sz="2000" b="1" dirty="0">
                          <a:solidFill>
                            <a:schemeClr val="tx1"/>
                          </a:solidFill>
                        </a:rPr>
                        <a:t>A Lucía y Daniel les dan </a:t>
                      </a:r>
                      <a:r>
                        <a:rPr lang="en-GB" sz="2000" b="1" dirty="0" err="1">
                          <a:solidFill>
                            <a:schemeClr val="tx1"/>
                          </a:solidFill>
                        </a:rPr>
                        <a:t>dulces</a:t>
                      </a:r>
                      <a:r>
                        <a:rPr lang="en-GB" sz="2000" b="1" dirty="0">
                          <a:solidFill>
                            <a:schemeClr val="tx1"/>
                          </a:solidFill>
                        </a:rPr>
                        <a:t>.</a:t>
                      </a:r>
                      <a:endParaRPr lang="es-GB" sz="2000" b="1" dirty="0">
                        <a:solidFill>
                          <a:schemeClr val="tx1"/>
                        </a:solidFill>
                      </a:endParaRPr>
                    </a:p>
                  </a:txBody>
                  <a:tcPr anchor="ctr"/>
                </a:tc>
                <a:extLst>
                  <a:ext uri="{0D108BD9-81ED-4DB2-BD59-A6C34878D82A}">
                    <a16:rowId xmlns:a16="http://schemas.microsoft.com/office/drawing/2014/main" val="2907717989"/>
                  </a:ext>
                </a:extLst>
              </a:tr>
            </a:tbl>
          </a:graphicData>
        </a:graphic>
      </p:graphicFrame>
      <p:graphicFrame>
        <p:nvGraphicFramePr>
          <p:cNvPr id="8" name="Table 2">
            <a:extLst>
              <a:ext uri="{FF2B5EF4-FFF2-40B4-BE49-F238E27FC236}">
                <a16:creationId xmlns:a16="http://schemas.microsoft.com/office/drawing/2014/main" id="{1BF499E9-1F96-4E97-A90D-C73F4EB8FCCE}"/>
              </a:ext>
            </a:extLst>
          </p:cNvPr>
          <p:cNvGraphicFramePr>
            <a:graphicFrameLocks noGrp="1"/>
          </p:cNvGraphicFramePr>
          <p:nvPr/>
        </p:nvGraphicFramePr>
        <p:xfrm>
          <a:off x="4725843" y="870834"/>
          <a:ext cx="2043896" cy="5387122"/>
        </p:xfrm>
        <a:graphic>
          <a:graphicData uri="http://schemas.openxmlformats.org/drawingml/2006/table">
            <a:tbl>
              <a:tblPr firstRow="1" bandRow="1">
                <a:tableStyleId>{5DA37D80-6434-44D0-A028-1B22A696006F}</a:tableStyleId>
              </a:tblPr>
              <a:tblGrid>
                <a:gridCol w="1021948">
                  <a:extLst>
                    <a:ext uri="{9D8B030D-6E8A-4147-A177-3AD203B41FA5}">
                      <a16:colId xmlns:a16="http://schemas.microsoft.com/office/drawing/2014/main" val="3769296309"/>
                    </a:ext>
                  </a:extLst>
                </a:gridCol>
                <a:gridCol w="1021948">
                  <a:extLst>
                    <a:ext uri="{9D8B030D-6E8A-4147-A177-3AD203B41FA5}">
                      <a16:colId xmlns:a16="http://schemas.microsoft.com/office/drawing/2014/main" val="4076621198"/>
                    </a:ext>
                  </a:extLst>
                </a:gridCol>
              </a:tblGrid>
              <a:tr h="865906">
                <a:tc>
                  <a:txBody>
                    <a:bodyPr/>
                    <a:lstStyle/>
                    <a:p>
                      <a:pPr algn="ctr"/>
                      <a:r>
                        <a:rPr lang="en-GB" dirty="0"/>
                        <a:t>A</a:t>
                      </a:r>
                    </a:p>
                  </a:txBody>
                  <a:tcPr anchor="ctr"/>
                </a:tc>
                <a:tc>
                  <a:txBody>
                    <a:bodyPr/>
                    <a:lstStyle/>
                    <a:p>
                      <a:pPr algn="ctr"/>
                      <a:r>
                        <a:rPr lang="en-GB" dirty="0"/>
                        <a:t>B</a:t>
                      </a:r>
                    </a:p>
                  </a:txBody>
                  <a:tcPr anchor="ctr"/>
                </a:tc>
                <a:extLst>
                  <a:ext uri="{0D108BD9-81ED-4DB2-BD59-A6C34878D82A}">
                    <a16:rowId xmlns:a16="http://schemas.microsoft.com/office/drawing/2014/main" val="1321013815"/>
                  </a:ext>
                </a:extLst>
              </a:tr>
              <a:tr h="753536">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982925140"/>
                  </a:ext>
                </a:extLst>
              </a:tr>
              <a:tr h="753536">
                <a:tc>
                  <a:txBody>
                    <a:bodyPr/>
                    <a:lstStyle/>
                    <a:p>
                      <a:endParaRPr lang="en-GB"/>
                    </a:p>
                  </a:txBody>
                  <a:tcPr/>
                </a:tc>
                <a:tc>
                  <a:txBody>
                    <a:bodyPr/>
                    <a:lstStyle/>
                    <a:p>
                      <a:endParaRPr lang="en-GB"/>
                    </a:p>
                  </a:txBody>
                  <a:tcPr/>
                </a:tc>
                <a:extLst>
                  <a:ext uri="{0D108BD9-81ED-4DB2-BD59-A6C34878D82A}">
                    <a16:rowId xmlns:a16="http://schemas.microsoft.com/office/drawing/2014/main" val="1681366073"/>
                  </a:ext>
                </a:extLst>
              </a:tr>
              <a:tr h="753536">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329385663"/>
                  </a:ext>
                </a:extLst>
              </a:tr>
              <a:tr h="753536">
                <a:tc>
                  <a:txBody>
                    <a:bodyPr/>
                    <a:lstStyle/>
                    <a:p>
                      <a:endParaRPr lang="en-GB"/>
                    </a:p>
                  </a:txBody>
                  <a:tcPr/>
                </a:tc>
                <a:tc>
                  <a:txBody>
                    <a:bodyPr/>
                    <a:lstStyle/>
                    <a:p>
                      <a:endParaRPr lang="en-GB" dirty="0"/>
                    </a:p>
                  </a:txBody>
                  <a:tcPr/>
                </a:tc>
                <a:extLst>
                  <a:ext uri="{0D108BD9-81ED-4DB2-BD59-A6C34878D82A}">
                    <a16:rowId xmlns:a16="http://schemas.microsoft.com/office/drawing/2014/main" val="3484662435"/>
                  </a:ext>
                </a:extLst>
              </a:tr>
              <a:tr h="753536">
                <a:tc>
                  <a:txBody>
                    <a:bodyPr/>
                    <a:lstStyle/>
                    <a:p>
                      <a:endParaRPr lang="en-GB"/>
                    </a:p>
                  </a:txBody>
                  <a:tcPr/>
                </a:tc>
                <a:tc>
                  <a:txBody>
                    <a:bodyPr/>
                    <a:lstStyle/>
                    <a:p>
                      <a:endParaRPr lang="en-GB" dirty="0"/>
                    </a:p>
                  </a:txBody>
                  <a:tcPr/>
                </a:tc>
                <a:extLst>
                  <a:ext uri="{0D108BD9-81ED-4DB2-BD59-A6C34878D82A}">
                    <a16:rowId xmlns:a16="http://schemas.microsoft.com/office/drawing/2014/main" val="2994718423"/>
                  </a:ext>
                </a:extLst>
              </a:tr>
              <a:tr h="753536">
                <a:tc>
                  <a:txBody>
                    <a:bodyPr/>
                    <a:lstStyle/>
                    <a:p>
                      <a:endParaRPr lang="en-GB"/>
                    </a:p>
                  </a:txBody>
                  <a:tcPr/>
                </a:tc>
                <a:tc>
                  <a:txBody>
                    <a:bodyPr/>
                    <a:lstStyle/>
                    <a:p>
                      <a:endParaRPr lang="en-GB" dirty="0"/>
                    </a:p>
                  </a:txBody>
                  <a:tcPr/>
                </a:tc>
                <a:extLst>
                  <a:ext uri="{0D108BD9-81ED-4DB2-BD59-A6C34878D82A}">
                    <a16:rowId xmlns:a16="http://schemas.microsoft.com/office/drawing/2014/main" val="2745301992"/>
                  </a:ext>
                </a:extLst>
              </a:tr>
            </a:tbl>
          </a:graphicData>
        </a:graphic>
      </p:graphicFrame>
      <p:sp>
        <p:nvSpPr>
          <p:cNvPr id="9" name="Speech Bubble: Rectangle with Corners Rounded 8">
            <a:extLst>
              <a:ext uri="{FF2B5EF4-FFF2-40B4-BE49-F238E27FC236}">
                <a16:creationId xmlns:a16="http://schemas.microsoft.com/office/drawing/2014/main" id="{599BD191-609D-42B3-AC05-AC9F7F72A64E}"/>
              </a:ext>
            </a:extLst>
          </p:cNvPr>
          <p:cNvSpPr/>
          <p:nvPr/>
        </p:nvSpPr>
        <p:spPr>
          <a:xfrm>
            <a:off x="6068452" y="87865"/>
            <a:ext cx="2333890" cy="782969"/>
          </a:xfrm>
          <a:prstGeom prst="wedgeRoundRectCallout">
            <a:avLst>
              <a:gd name="adj1" fmla="val -34776"/>
              <a:gd name="adj2" fmla="val 80583"/>
              <a:gd name="adj3" fmla="val 16667"/>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dirty="0">
                <a:solidFill>
                  <a:srgbClr val="203864"/>
                </a:solidFill>
              </a:rPr>
              <a:t>What others do for Lucía and Daniel</a:t>
            </a:r>
            <a:endParaRPr lang="es-GB" sz="1800" b="1" dirty="0">
              <a:solidFill>
                <a:srgbClr val="203864"/>
              </a:solidFill>
            </a:endParaRPr>
          </a:p>
        </p:txBody>
      </p:sp>
      <p:sp>
        <p:nvSpPr>
          <p:cNvPr id="10" name="Speech Bubble: Rectangle with Corners Rounded 9">
            <a:extLst>
              <a:ext uri="{FF2B5EF4-FFF2-40B4-BE49-F238E27FC236}">
                <a16:creationId xmlns:a16="http://schemas.microsoft.com/office/drawing/2014/main" id="{46EF821E-B170-432A-9973-D21F58C5C760}"/>
              </a:ext>
            </a:extLst>
          </p:cNvPr>
          <p:cNvSpPr/>
          <p:nvPr/>
        </p:nvSpPr>
        <p:spPr>
          <a:xfrm>
            <a:off x="4054025" y="117257"/>
            <a:ext cx="1897333" cy="707886"/>
          </a:xfrm>
          <a:prstGeom prst="wedgeRoundRectCallout">
            <a:avLst>
              <a:gd name="adj1" fmla="val 20837"/>
              <a:gd name="adj2" fmla="val 87955"/>
              <a:gd name="adj3" fmla="val 16667"/>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dirty="0">
                <a:solidFill>
                  <a:srgbClr val="203864"/>
                </a:solidFill>
              </a:rPr>
              <a:t>What Lucía and Daniel do</a:t>
            </a:r>
            <a:endParaRPr lang="es-GB" sz="1800" b="1" dirty="0">
              <a:solidFill>
                <a:srgbClr val="203864"/>
              </a:solidFill>
            </a:endParaRPr>
          </a:p>
        </p:txBody>
      </p:sp>
      <p:sp>
        <p:nvSpPr>
          <p:cNvPr id="11" name="TextBox 10">
            <a:extLst>
              <a:ext uri="{FF2B5EF4-FFF2-40B4-BE49-F238E27FC236}">
                <a16:creationId xmlns:a16="http://schemas.microsoft.com/office/drawing/2014/main" id="{E2B56A35-B954-4C53-B58B-0404073F1878}"/>
              </a:ext>
            </a:extLst>
          </p:cNvPr>
          <p:cNvSpPr txBox="1"/>
          <p:nvPr/>
        </p:nvSpPr>
        <p:spPr>
          <a:xfrm>
            <a:off x="7048500" y="870834"/>
            <a:ext cx="5019675" cy="923330"/>
          </a:xfrm>
          <a:prstGeom prst="rect">
            <a:avLst/>
          </a:prstGeom>
          <a:noFill/>
        </p:spPr>
        <p:txBody>
          <a:bodyPr wrap="square" rtlCol="0">
            <a:spAutoFit/>
          </a:bodyPr>
          <a:lstStyle/>
          <a:p>
            <a:pPr marL="342900" indent="-342900">
              <a:buAutoNum type="arabicPeriod"/>
            </a:pPr>
            <a:r>
              <a:rPr lang="en-GB" b="1" dirty="0"/>
              <a:t>Tick the correct column.</a:t>
            </a:r>
          </a:p>
          <a:p>
            <a:pPr marL="342900" indent="-342900">
              <a:buAutoNum type="arabicPeriod"/>
            </a:pPr>
            <a:r>
              <a:rPr lang="en-GB" b="1" dirty="0"/>
              <a:t>Write the order in which you hear the English below (1 = first, 6 = last)</a:t>
            </a:r>
          </a:p>
        </p:txBody>
      </p:sp>
      <p:sp>
        <p:nvSpPr>
          <p:cNvPr id="12" name="TextBox 11">
            <a:extLst>
              <a:ext uri="{FF2B5EF4-FFF2-40B4-BE49-F238E27FC236}">
                <a16:creationId xmlns:a16="http://schemas.microsoft.com/office/drawing/2014/main" id="{DE322536-2038-4707-8EBB-917F7FFA12E2}"/>
              </a:ext>
            </a:extLst>
          </p:cNvPr>
          <p:cNvSpPr txBox="1"/>
          <p:nvPr/>
        </p:nvSpPr>
        <p:spPr>
          <a:xfrm>
            <a:off x="6961681" y="1912022"/>
            <a:ext cx="4687104" cy="2802819"/>
          </a:xfrm>
          <a:prstGeom prst="rect">
            <a:avLst/>
          </a:prstGeom>
          <a:noFill/>
        </p:spPr>
        <p:txBody>
          <a:bodyPr wrap="square">
            <a:spAutoFit/>
          </a:bodyPr>
          <a:lstStyle/>
          <a:p>
            <a:pPr marL="457200" indent="-457200" algn="l">
              <a:lnSpc>
                <a:spcPct val="150000"/>
              </a:lnSpc>
              <a:buFont typeface="+mj-lt"/>
              <a:buAutoNum type="alphaUcPeriod"/>
            </a:pPr>
            <a:r>
              <a:rPr lang="en-GB" sz="2000" b="1" dirty="0"/>
              <a:t>Bring oranges from tree</a:t>
            </a:r>
          </a:p>
          <a:p>
            <a:pPr marL="457200" indent="-457200" algn="l">
              <a:lnSpc>
                <a:spcPct val="150000"/>
              </a:lnSpc>
              <a:buFont typeface="+mj-lt"/>
              <a:buAutoNum type="alphaUcPeriod"/>
            </a:pPr>
            <a:r>
              <a:rPr lang="en-GB" sz="2000" b="1" dirty="0"/>
              <a:t>Give new clothes</a:t>
            </a:r>
          </a:p>
          <a:p>
            <a:pPr marL="457200" indent="-457200" algn="l">
              <a:lnSpc>
                <a:spcPct val="150000"/>
              </a:lnSpc>
              <a:buFont typeface="+mj-lt"/>
              <a:buAutoNum type="alphaUcPeriod"/>
            </a:pPr>
            <a:r>
              <a:rPr lang="en-GB" sz="2000" b="1" dirty="0"/>
              <a:t>Give support with activities</a:t>
            </a:r>
          </a:p>
          <a:p>
            <a:pPr marL="457200" indent="-457200" algn="l">
              <a:lnSpc>
                <a:spcPct val="150000"/>
              </a:lnSpc>
              <a:buFont typeface="+mj-lt"/>
              <a:buAutoNum type="alphaUcPeriod"/>
            </a:pPr>
            <a:r>
              <a:rPr lang="en-GB" sz="2000" b="1" dirty="0"/>
              <a:t>Leave time for homework</a:t>
            </a:r>
          </a:p>
          <a:p>
            <a:pPr marL="457200" indent="-457200" algn="l">
              <a:lnSpc>
                <a:spcPct val="150000"/>
              </a:lnSpc>
              <a:buFont typeface="+mj-lt"/>
              <a:buAutoNum type="alphaUcPeriod"/>
            </a:pPr>
            <a:r>
              <a:rPr lang="en-GB" sz="2000" b="1" dirty="0"/>
              <a:t>Send photos from the beach</a:t>
            </a:r>
          </a:p>
          <a:p>
            <a:pPr marL="457200" indent="-457200" algn="l">
              <a:lnSpc>
                <a:spcPct val="150000"/>
              </a:lnSpc>
              <a:buFont typeface="+mj-lt"/>
              <a:buAutoNum type="alphaUcPeriod"/>
            </a:pPr>
            <a:r>
              <a:rPr lang="en-GB" sz="2000" b="1" dirty="0"/>
              <a:t>Say things about tennis match</a:t>
            </a:r>
          </a:p>
        </p:txBody>
      </p:sp>
      <p:sp>
        <p:nvSpPr>
          <p:cNvPr id="13" name="TextBox 12">
            <a:extLst>
              <a:ext uri="{FF2B5EF4-FFF2-40B4-BE49-F238E27FC236}">
                <a16:creationId xmlns:a16="http://schemas.microsoft.com/office/drawing/2014/main" id="{9541E420-D0D8-401B-A6B5-57EB29CCEE5D}"/>
              </a:ext>
            </a:extLst>
          </p:cNvPr>
          <p:cNvSpPr txBox="1"/>
          <p:nvPr/>
        </p:nvSpPr>
        <p:spPr>
          <a:xfrm>
            <a:off x="11449050" y="1911060"/>
            <a:ext cx="619125" cy="2803781"/>
          </a:xfrm>
          <a:prstGeom prst="rect">
            <a:avLst/>
          </a:prstGeom>
          <a:noFill/>
        </p:spPr>
        <p:txBody>
          <a:bodyPr wrap="square" rtlCol="0">
            <a:spAutoFit/>
          </a:bodyPr>
          <a:lstStyle/>
          <a:p>
            <a:pPr>
              <a:lnSpc>
                <a:spcPct val="150000"/>
              </a:lnSpc>
            </a:pPr>
            <a:r>
              <a:rPr lang="en-GB" sz="2000" b="1" dirty="0"/>
              <a:t>___</a:t>
            </a:r>
          </a:p>
          <a:p>
            <a:pPr>
              <a:lnSpc>
                <a:spcPct val="150000"/>
              </a:lnSpc>
            </a:pPr>
            <a:r>
              <a:rPr lang="en-GB" sz="2000" b="1" dirty="0"/>
              <a:t>___</a:t>
            </a:r>
          </a:p>
          <a:p>
            <a:pPr>
              <a:lnSpc>
                <a:spcPct val="150000"/>
              </a:lnSpc>
            </a:pPr>
            <a:r>
              <a:rPr lang="en-GB" sz="2000" b="1" dirty="0"/>
              <a:t>___</a:t>
            </a:r>
          </a:p>
          <a:p>
            <a:pPr>
              <a:lnSpc>
                <a:spcPct val="150000"/>
              </a:lnSpc>
            </a:pPr>
            <a:r>
              <a:rPr lang="en-GB" sz="2000" b="1" dirty="0"/>
              <a:t>___</a:t>
            </a:r>
          </a:p>
          <a:p>
            <a:pPr>
              <a:lnSpc>
                <a:spcPct val="150000"/>
              </a:lnSpc>
            </a:pPr>
            <a:r>
              <a:rPr lang="en-GB" sz="2000" b="1" dirty="0"/>
              <a:t>___</a:t>
            </a:r>
            <a:br>
              <a:rPr lang="en-GB" sz="2000" b="1" dirty="0"/>
            </a:br>
            <a:r>
              <a:rPr lang="en-GB" sz="2000" b="1" dirty="0"/>
              <a:t>___</a:t>
            </a:r>
          </a:p>
        </p:txBody>
      </p:sp>
      <p:sp>
        <p:nvSpPr>
          <p:cNvPr id="15" name="Title 6">
            <a:extLst>
              <a:ext uri="{FF2B5EF4-FFF2-40B4-BE49-F238E27FC236}">
                <a16:creationId xmlns:a16="http://schemas.microsoft.com/office/drawing/2014/main" id="{1FE9B00E-034D-42BC-ADEB-8357E639AE2F}"/>
              </a:ext>
            </a:extLst>
          </p:cNvPr>
          <p:cNvSpPr txBox="1">
            <a:spLocks/>
          </p:cNvSpPr>
          <p:nvPr/>
        </p:nvSpPr>
        <p:spPr>
          <a:xfrm>
            <a:off x="212042" y="162176"/>
            <a:ext cx="3693208" cy="5472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b="1" dirty="0">
                <a:solidFill>
                  <a:schemeClr val="tx1"/>
                </a:solidFill>
              </a:rPr>
              <a:t>Persona</a:t>
            </a:r>
            <a:r>
              <a:rPr lang="es-GB" sz="2400" b="1" dirty="0">
                <a:solidFill>
                  <a:schemeClr val="tx1"/>
                </a:solidFill>
              </a:rPr>
              <a:t> </a:t>
            </a:r>
            <a:r>
              <a:rPr lang="en-GB" sz="2400" b="1" dirty="0">
                <a:solidFill>
                  <a:schemeClr val="tx1"/>
                </a:solidFill>
              </a:rPr>
              <a:t>B (read aloud):</a:t>
            </a:r>
            <a:endParaRPr lang="en-GB" sz="2400" dirty="0">
              <a:solidFill>
                <a:schemeClr val="tx1"/>
              </a:solidFill>
            </a:endParaRPr>
          </a:p>
        </p:txBody>
      </p:sp>
      <p:sp>
        <p:nvSpPr>
          <p:cNvPr id="16" name="Title 6">
            <a:extLst>
              <a:ext uri="{FF2B5EF4-FFF2-40B4-BE49-F238E27FC236}">
                <a16:creationId xmlns:a16="http://schemas.microsoft.com/office/drawing/2014/main" id="{0643B8C6-540C-4203-98E8-27AE3C95E43B}"/>
              </a:ext>
            </a:extLst>
          </p:cNvPr>
          <p:cNvSpPr txBox="1">
            <a:spLocks/>
          </p:cNvSpPr>
          <p:nvPr/>
        </p:nvSpPr>
        <p:spPr>
          <a:xfrm>
            <a:off x="8735671" y="205721"/>
            <a:ext cx="3693208" cy="5472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b="1" dirty="0">
                <a:solidFill>
                  <a:schemeClr val="tx1"/>
                </a:solidFill>
              </a:rPr>
              <a:t>Persona</a:t>
            </a:r>
            <a:r>
              <a:rPr lang="es-GB" sz="2400" b="1" dirty="0">
                <a:solidFill>
                  <a:schemeClr val="tx1"/>
                </a:solidFill>
              </a:rPr>
              <a:t> </a:t>
            </a:r>
            <a:r>
              <a:rPr lang="en-GB" sz="2400" b="1" dirty="0">
                <a:solidFill>
                  <a:schemeClr val="tx1"/>
                </a:solidFill>
              </a:rPr>
              <a:t>B (listen):</a:t>
            </a:r>
            <a:endParaRPr lang="en-GB" sz="2400" dirty="0">
              <a:solidFill>
                <a:schemeClr val="tx1"/>
              </a:solidFill>
            </a:endParaRPr>
          </a:p>
        </p:txBody>
      </p:sp>
      <p:pic>
        <p:nvPicPr>
          <p:cNvPr id="14" name="Picture 8" descr="green checkmark">
            <a:extLst>
              <a:ext uri="{FF2B5EF4-FFF2-40B4-BE49-F238E27FC236}">
                <a16:creationId xmlns:a16="http://schemas.microsoft.com/office/drawing/2014/main" id="{823C4052-308B-4C14-91CB-F3C264281D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84575" y="1911060"/>
            <a:ext cx="406580" cy="423521"/>
          </a:xfrm>
          <a:prstGeom prst="rect">
            <a:avLst/>
          </a:prstGeom>
        </p:spPr>
      </p:pic>
      <p:pic>
        <p:nvPicPr>
          <p:cNvPr id="17" name="Picture 8" descr="green checkmark">
            <a:extLst>
              <a:ext uri="{FF2B5EF4-FFF2-40B4-BE49-F238E27FC236}">
                <a16:creationId xmlns:a16="http://schemas.microsoft.com/office/drawing/2014/main" id="{D4B22E12-E307-46B5-BEDA-81A6255E18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84575" y="3364042"/>
            <a:ext cx="406580" cy="423521"/>
          </a:xfrm>
          <a:prstGeom prst="rect">
            <a:avLst/>
          </a:prstGeom>
        </p:spPr>
      </p:pic>
      <p:pic>
        <p:nvPicPr>
          <p:cNvPr id="18" name="Picture 8" descr="green checkmark">
            <a:extLst>
              <a:ext uri="{FF2B5EF4-FFF2-40B4-BE49-F238E27FC236}">
                <a16:creationId xmlns:a16="http://schemas.microsoft.com/office/drawing/2014/main" id="{8854FD4F-F0BE-49D7-B688-C4A88E307F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07178" y="4876059"/>
            <a:ext cx="406580" cy="423521"/>
          </a:xfrm>
          <a:prstGeom prst="rect">
            <a:avLst/>
          </a:prstGeom>
        </p:spPr>
      </p:pic>
      <p:pic>
        <p:nvPicPr>
          <p:cNvPr id="19" name="Picture 8" descr="green checkmark">
            <a:extLst>
              <a:ext uri="{FF2B5EF4-FFF2-40B4-BE49-F238E27FC236}">
                <a16:creationId xmlns:a16="http://schemas.microsoft.com/office/drawing/2014/main" id="{53948E64-0B11-476B-A18E-8392179B4A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64627" y="2652137"/>
            <a:ext cx="406580" cy="423521"/>
          </a:xfrm>
          <a:prstGeom prst="rect">
            <a:avLst/>
          </a:prstGeom>
        </p:spPr>
      </p:pic>
      <p:pic>
        <p:nvPicPr>
          <p:cNvPr id="20" name="Picture 8" descr="green checkmark">
            <a:extLst>
              <a:ext uri="{FF2B5EF4-FFF2-40B4-BE49-F238E27FC236}">
                <a16:creationId xmlns:a16="http://schemas.microsoft.com/office/drawing/2014/main" id="{EDA06181-6F8C-431E-A5C4-06011DADFD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84575" y="4099899"/>
            <a:ext cx="406580" cy="423521"/>
          </a:xfrm>
          <a:prstGeom prst="rect">
            <a:avLst/>
          </a:prstGeom>
        </p:spPr>
      </p:pic>
      <p:pic>
        <p:nvPicPr>
          <p:cNvPr id="21" name="Picture 8" descr="green checkmark">
            <a:extLst>
              <a:ext uri="{FF2B5EF4-FFF2-40B4-BE49-F238E27FC236}">
                <a16:creationId xmlns:a16="http://schemas.microsoft.com/office/drawing/2014/main" id="{C9D2ED69-6BF5-478F-B826-4D331E32B9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64627" y="5676744"/>
            <a:ext cx="406580" cy="423521"/>
          </a:xfrm>
          <a:prstGeom prst="rect">
            <a:avLst/>
          </a:prstGeom>
        </p:spPr>
      </p:pic>
      <p:sp>
        <p:nvSpPr>
          <p:cNvPr id="29" name="TextBox 28">
            <a:extLst>
              <a:ext uri="{FF2B5EF4-FFF2-40B4-BE49-F238E27FC236}">
                <a16:creationId xmlns:a16="http://schemas.microsoft.com/office/drawing/2014/main" id="{323909FC-F177-433D-8951-B19C4CE5CFF0}"/>
              </a:ext>
            </a:extLst>
          </p:cNvPr>
          <p:cNvSpPr txBox="1"/>
          <p:nvPr/>
        </p:nvSpPr>
        <p:spPr>
          <a:xfrm>
            <a:off x="11590679" y="4118221"/>
            <a:ext cx="838200" cy="523220"/>
          </a:xfrm>
          <a:prstGeom prst="rect">
            <a:avLst/>
          </a:prstGeom>
          <a:noFill/>
        </p:spPr>
        <p:txBody>
          <a:bodyPr wrap="square" rtlCol="0">
            <a:spAutoFit/>
          </a:bodyPr>
          <a:lstStyle/>
          <a:p>
            <a:r>
              <a:rPr lang="en-GB" sz="2800" b="1" dirty="0">
                <a:solidFill>
                  <a:schemeClr val="tx2"/>
                </a:solidFill>
              </a:rPr>
              <a:t>1</a:t>
            </a:r>
          </a:p>
        </p:txBody>
      </p:sp>
      <p:sp>
        <p:nvSpPr>
          <p:cNvPr id="30" name="TextBox 29">
            <a:extLst>
              <a:ext uri="{FF2B5EF4-FFF2-40B4-BE49-F238E27FC236}">
                <a16:creationId xmlns:a16="http://schemas.microsoft.com/office/drawing/2014/main" id="{71D03C62-0C51-454D-B48B-EB75E9CA457B}"/>
              </a:ext>
            </a:extLst>
          </p:cNvPr>
          <p:cNvSpPr txBox="1"/>
          <p:nvPr/>
        </p:nvSpPr>
        <p:spPr>
          <a:xfrm>
            <a:off x="11522417" y="1811361"/>
            <a:ext cx="838200" cy="523220"/>
          </a:xfrm>
          <a:prstGeom prst="rect">
            <a:avLst/>
          </a:prstGeom>
          <a:noFill/>
        </p:spPr>
        <p:txBody>
          <a:bodyPr wrap="square" rtlCol="0">
            <a:spAutoFit/>
          </a:bodyPr>
          <a:lstStyle/>
          <a:p>
            <a:r>
              <a:rPr lang="en-GB" sz="2800" b="1" dirty="0">
                <a:solidFill>
                  <a:schemeClr val="tx2"/>
                </a:solidFill>
              </a:rPr>
              <a:t>4</a:t>
            </a:r>
          </a:p>
        </p:txBody>
      </p:sp>
      <p:sp>
        <p:nvSpPr>
          <p:cNvPr id="31" name="TextBox 30">
            <a:extLst>
              <a:ext uri="{FF2B5EF4-FFF2-40B4-BE49-F238E27FC236}">
                <a16:creationId xmlns:a16="http://schemas.microsoft.com/office/drawing/2014/main" id="{3A0C2018-B74B-4C2A-9133-1055A3CD3756}"/>
              </a:ext>
            </a:extLst>
          </p:cNvPr>
          <p:cNvSpPr txBox="1"/>
          <p:nvPr/>
        </p:nvSpPr>
        <p:spPr>
          <a:xfrm>
            <a:off x="11522417" y="2311506"/>
            <a:ext cx="838200" cy="523220"/>
          </a:xfrm>
          <a:prstGeom prst="rect">
            <a:avLst/>
          </a:prstGeom>
          <a:noFill/>
        </p:spPr>
        <p:txBody>
          <a:bodyPr wrap="square" rtlCol="0">
            <a:spAutoFit/>
          </a:bodyPr>
          <a:lstStyle/>
          <a:p>
            <a:r>
              <a:rPr lang="en-GB" sz="2800" b="1" dirty="0">
                <a:solidFill>
                  <a:schemeClr val="tx2"/>
                </a:solidFill>
              </a:rPr>
              <a:t>2</a:t>
            </a:r>
          </a:p>
        </p:txBody>
      </p:sp>
      <p:sp>
        <p:nvSpPr>
          <p:cNvPr id="32" name="TextBox 31">
            <a:extLst>
              <a:ext uri="{FF2B5EF4-FFF2-40B4-BE49-F238E27FC236}">
                <a16:creationId xmlns:a16="http://schemas.microsoft.com/office/drawing/2014/main" id="{8F22F702-92B1-44C6-A2C2-9C4426029CC9}"/>
              </a:ext>
            </a:extLst>
          </p:cNvPr>
          <p:cNvSpPr txBox="1"/>
          <p:nvPr/>
        </p:nvSpPr>
        <p:spPr>
          <a:xfrm>
            <a:off x="11543055" y="3643933"/>
            <a:ext cx="838200" cy="523220"/>
          </a:xfrm>
          <a:prstGeom prst="rect">
            <a:avLst/>
          </a:prstGeom>
          <a:noFill/>
        </p:spPr>
        <p:txBody>
          <a:bodyPr wrap="square" rtlCol="0">
            <a:spAutoFit/>
          </a:bodyPr>
          <a:lstStyle/>
          <a:p>
            <a:r>
              <a:rPr lang="en-GB" sz="2800" b="1" dirty="0">
                <a:solidFill>
                  <a:schemeClr val="tx2"/>
                </a:solidFill>
              </a:rPr>
              <a:t>3</a:t>
            </a:r>
          </a:p>
        </p:txBody>
      </p:sp>
      <p:sp>
        <p:nvSpPr>
          <p:cNvPr id="33" name="TextBox 32">
            <a:extLst>
              <a:ext uri="{FF2B5EF4-FFF2-40B4-BE49-F238E27FC236}">
                <a16:creationId xmlns:a16="http://schemas.microsoft.com/office/drawing/2014/main" id="{EAB7A35F-F18B-49A0-B140-6A81411DABE3}"/>
              </a:ext>
            </a:extLst>
          </p:cNvPr>
          <p:cNvSpPr txBox="1"/>
          <p:nvPr/>
        </p:nvSpPr>
        <p:spPr>
          <a:xfrm>
            <a:off x="11543055" y="3190398"/>
            <a:ext cx="838200" cy="523220"/>
          </a:xfrm>
          <a:prstGeom prst="rect">
            <a:avLst/>
          </a:prstGeom>
          <a:noFill/>
        </p:spPr>
        <p:txBody>
          <a:bodyPr wrap="square" rtlCol="0">
            <a:spAutoFit/>
          </a:bodyPr>
          <a:lstStyle/>
          <a:p>
            <a:r>
              <a:rPr lang="en-GB" sz="2800" b="1" dirty="0">
                <a:solidFill>
                  <a:schemeClr val="tx2"/>
                </a:solidFill>
              </a:rPr>
              <a:t>5</a:t>
            </a:r>
          </a:p>
        </p:txBody>
      </p:sp>
      <p:sp>
        <p:nvSpPr>
          <p:cNvPr id="34" name="TextBox 33">
            <a:extLst>
              <a:ext uri="{FF2B5EF4-FFF2-40B4-BE49-F238E27FC236}">
                <a16:creationId xmlns:a16="http://schemas.microsoft.com/office/drawing/2014/main" id="{BBC6BCA9-B144-428B-AA6A-DE0FD4830A79}"/>
              </a:ext>
            </a:extLst>
          </p:cNvPr>
          <p:cNvSpPr txBox="1"/>
          <p:nvPr/>
        </p:nvSpPr>
        <p:spPr>
          <a:xfrm>
            <a:off x="11522417" y="2722835"/>
            <a:ext cx="838200" cy="523220"/>
          </a:xfrm>
          <a:prstGeom prst="rect">
            <a:avLst/>
          </a:prstGeom>
          <a:noFill/>
        </p:spPr>
        <p:txBody>
          <a:bodyPr wrap="square" rtlCol="0">
            <a:spAutoFit/>
          </a:bodyPr>
          <a:lstStyle/>
          <a:p>
            <a:r>
              <a:rPr lang="en-GB" sz="2800" b="1" dirty="0">
                <a:solidFill>
                  <a:schemeClr val="tx2"/>
                </a:solidFill>
              </a:rPr>
              <a:t>6</a:t>
            </a:r>
          </a:p>
        </p:txBody>
      </p:sp>
    </p:spTree>
    <p:extLst>
      <p:ext uri="{BB962C8B-B14F-4D97-AF65-F5344CB8AC3E}">
        <p14:creationId xmlns:p14="http://schemas.microsoft.com/office/powerpoint/2010/main" val="3238840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p:cNvSpPr/>
          <p:nvPr/>
        </p:nvSpPr>
        <p:spPr>
          <a:xfrm>
            <a:off x="9510181" y="3274491"/>
            <a:ext cx="2152650" cy="143256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mainly</a:t>
            </a:r>
          </a:p>
        </p:txBody>
      </p:sp>
      <p:sp>
        <p:nvSpPr>
          <p:cNvPr id="39" name="Rectangle 38"/>
          <p:cNvSpPr/>
          <p:nvPr/>
        </p:nvSpPr>
        <p:spPr>
          <a:xfrm>
            <a:off x="7204172" y="3290187"/>
            <a:ext cx="2152650" cy="143256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5" name="Rectangle 74"/>
          <p:cNvSpPr/>
          <p:nvPr/>
        </p:nvSpPr>
        <p:spPr>
          <a:xfrm>
            <a:off x="4853698" y="3310981"/>
            <a:ext cx="2152650" cy="143256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9" name="Rectangle 68"/>
          <p:cNvSpPr/>
          <p:nvPr/>
        </p:nvSpPr>
        <p:spPr>
          <a:xfrm>
            <a:off x="163256" y="3291737"/>
            <a:ext cx="2152650" cy="143256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37" name="Rectangle 36"/>
          <p:cNvSpPr/>
          <p:nvPr/>
        </p:nvSpPr>
        <p:spPr>
          <a:xfrm>
            <a:off x="9518911" y="1681255"/>
            <a:ext cx="2152650" cy="1432560"/>
          </a:xfrm>
          <a:prstGeom prst="rect">
            <a:avLst/>
          </a:prstGeom>
          <a:solidFill>
            <a:schemeClr val="bg1"/>
          </a:solid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apoyar</a:t>
            </a:r>
            <a:endPar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36" name="Rectangle 35"/>
          <p:cNvSpPr/>
          <p:nvPr/>
        </p:nvSpPr>
        <p:spPr>
          <a:xfrm>
            <a:off x="7171428" y="1681256"/>
            <a:ext cx="2152650" cy="1432560"/>
          </a:xfrm>
          <a:prstGeom prst="rect">
            <a:avLst/>
          </a:prstGeom>
          <a:solidFill>
            <a:schemeClr val="bg1"/>
          </a:solid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3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34" name="Rectangle 33"/>
          <p:cNvSpPr/>
          <p:nvPr/>
        </p:nvSpPr>
        <p:spPr>
          <a:xfrm>
            <a:off x="7171428" y="141753"/>
            <a:ext cx="2152650" cy="1432560"/>
          </a:xfrm>
          <a:prstGeom prst="rect">
            <a:avLst/>
          </a:prstGeom>
          <a:solidFill>
            <a:schemeClr val="bg1"/>
          </a:solid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cantidad</a:t>
            </a:r>
            <a:endPar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35" name="Rectangle 34"/>
          <p:cNvSpPr/>
          <p:nvPr/>
        </p:nvSpPr>
        <p:spPr>
          <a:xfrm>
            <a:off x="9518910" y="141754"/>
            <a:ext cx="2152650" cy="1432560"/>
          </a:xfrm>
          <a:prstGeom prst="rect">
            <a:avLst/>
          </a:prstGeom>
          <a:solidFill>
            <a:schemeClr val="bg1"/>
          </a:solid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comenzar</a:t>
            </a:r>
            <a:endPar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81" name="Rectangle 80"/>
          <p:cNvSpPr/>
          <p:nvPr/>
        </p:nvSpPr>
        <p:spPr>
          <a:xfrm>
            <a:off x="158803" y="143303"/>
            <a:ext cx="2152650" cy="1432560"/>
          </a:xfrm>
          <a:prstGeom prst="rect">
            <a:avLst/>
          </a:prstGeom>
          <a:solidFill>
            <a:schemeClr val="bg1"/>
          </a:solid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simplemente</a:t>
            </a:r>
            <a:endPar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5" name="Rectangle 64"/>
          <p:cNvSpPr/>
          <p:nvPr/>
        </p:nvSpPr>
        <p:spPr>
          <a:xfrm>
            <a:off x="148539" y="4850482"/>
            <a:ext cx="2152650" cy="143256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simply</a:t>
            </a:r>
          </a:p>
        </p:txBody>
      </p:sp>
      <p:sp>
        <p:nvSpPr>
          <p:cNvPr id="67" name="Rectangle 66"/>
          <p:cNvSpPr/>
          <p:nvPr/>
        </p:nvSpPr>
        <p:spPr>
          <a:xfrm>
            <a:off x="4881989" y="4871724"/>
            <a:ext cx="2152650" cy="143256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to start</a:t>
            </a:r>
          </a:p>
        </p:txBody>
      </p:sp>
      <p:sp>
        <p:nvSpPr>
          <p:cNvPr id="71" name="Rectangle 70"/>
          <p:cNvSpPr/>
          <p:nvPr/>
        </p:nvSpPr>
        <p:spPr>
          <a:xfrm>
            <a:off x="2472255" y="3312978"/>
            <a:ext cx="2152650" cy="143256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Ok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to support</a:t>
            </a:r>
          </a:p>
        </p:txBody>
      </p:sp>
      <p:sp>
        <p:nvSpPr>
          <p:cNvPr id="83" name="Rectangle 82"/>
          <p:cNvSpPr/>
          <p:nvPr/>
        </p:nvSpPr>
        <p:spPr>
          <a:xfrm>
            <a:off x="158803" y="1665560"/>
            <a:ext cx="2152650" cy="1432560"/>
          </a:xfrm>
          <a:prstGeom prst="rect">
            <a:avLst/>
          </a:prstGeom>
          <a:solidFill>
            <a:schemeClr val="bg1"/>
          </a:solid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kern="1200" dirty="0">
                <a:solidFill>
                  <a:schemeClr val="tx1"/>
                </a:solidFill>
                <a:latin typeface="Century Gothic" panose="020B0502020202020204" pitchFamily="34" charset="0"/>
              </a:rPr>
              <a:t>l</a:t>
            </a: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 </a:t>
            </a: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guerra</a:t>
            </a:r>
            <a:endPar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85" name="Rectangle 84"/>
          <p:cNvSpPr/>
          <p:nvPr/>
        </p:nvSpPr>
        <p:spPr>
          <a:xfrm>
            <a:off x="2482520" y="134706"/>
            <a:ext cx="2152650" cy="1432560"/>
          </a:xfrm>
          <a:prstGeom prst="rect">
            <a:avLst/>
          </a:prstGeom>
          <a:solidFill>
            <a:schemeClr val="bg1"/>
          </a:solid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la zona</a:t>
            </a:r>
          </a:p>
        </p:txBody>
      </p:sp>
      <p:sp>
        <p:nvSpPr>
          <p:cNvPr id="87" name="Rectangle 86"/>
          <p:cNvSpPr/>
          <p:nvPr/>
        </p:nvSpPr>
        <p:spPr>
          <a:xfrm>
            <a:off x="2482520" y="1665559"/>
            <a:ext cx="2152650" cy="1432560"/>
          </a:xfrm>
          <a:prstGeom prst="rect">
            <a:avLst/>
          </a:prstGeom>
          <a:solidFill>
            <a:schemeClr val="bg1"/>
          </a:solid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principalmente</a:t>
            </a:r>
            <a:endPar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89" name="Rectangle 88"/>
          <p:cNvSpPr/>
          <p:nvPr/>
        </p:nvSpPr>
        <p:spPr>
          <a:xfrm>
            <a:off x="4844720" y="1665560"/>
            <a:ext cx="2152650" cy="1432560"/>
          </a:xfrm>
          <a:prstGeom prst="rect">
            <a:avLst/>
          </a:prstGeom>
          <a:solidFill>
            <a:schemeClr val="bg1"/>
          </a:solid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la </a:t>
            </a: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historia</a:t>
            </a:r>
            <a:endPar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91" name="Rectangle 90"/>
          <p:cNvSpPr/>
          <p:nvPr/>
        </p:nvSpPr>
        <p:spPr>
          <a:xfrm>
            <a:off x="4825478" y="143304"/>
            <a:ext cx="2152650" cy="1432560"/>
          </a:xfrm>
          <a:prstGeom prst="rect">
            <a:avLst/>
          </a:prstGeom>
          <a:solidFill>
            <a:schemeClr val="bg1"/>
          </a:solid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hoy </a:t>
            </a: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día</a:t>
            </a:r>
          </a:p>
        </p:txBody>
      </p:sp>
      <p:sp>
        <p:nvSpPr>
          <p:cNvPr id="2" name="Title 1"/>
          <p:cNvSpPr>
            <a:spLocks noGrp="1"/>
          </p:cNvSpPr>
          <p:nvPr>
            <p:ph type="title"/>
          </p:nvPr>
        </p:nvSpPr>
        <p:spPr>
          <a:xfrm>
            <a:off x="0" y="6858000"/>
            <a:ext cx="622300" cy="117005"/>
          </a:xfrm>
        </p:spPr>
        <p:txBody>
          <a:bodyPr>
            <a:normAutofit fontScale="90000"/>
          </a:bodyPr>
          <a:lstStyle/>
          <a:p>
            <a:r>
              <a:rPr lang="en-GB" sz="500" dirty="0">
                <a:solidFill>
                  <a:schemeClr val="tx1"/>
                </a:solidFill>
              </a:rPr>
              <a:t>Vocabulario</a:t>
            </a:r>
          </a:p>
        </p:txBody>
      </p:sp>
      <p:sp>
        <p:nvSpPr>
          <p:cNvPr id="38" name="Rectangle 37"/>
          <p:cNvSpPr/>
          <p:nvPr/>
        </p:nvSpPr>
        <p:spPr>
          <a:xfrm>
            <a:off x="2489964" y="4848933"/>
            <a:ext cx="2152650" cy="143256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40" name="Rectangle 39"/>
          <p:cNvSpPr/>
          <p:nvPr/>
        </p:nvSpPr>
        <p:spPr>
          <a:xfrm>
            <a:off x="7223414" y="4887420"/>
            <a:ext cx="2152650" cy="143256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41" name="Rectangle 40"/>
          <p:cNvSpPr/>
          <p:nvPr/>
        </p:nvSpPr>
        <p:spPr>
          <a:xfrm>
            <a:off x="9532413" y="4887420"/>
            <a:ext cx="2152650" cy="143256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30" name="TextBox 29"/>
          <p:cNvSpPr txBox="1"/>
          <p:nvPr/>
        </p:nvSpPr>
        <p:spPr>
          <a:xfrm>
            <a:off x="7328642" y="5362283"/>
            <a:ext cx="21051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Century Gothic"/>
                <a:ea typeface="+mn-ea"/>
                <a:cs typeface="+mn-cs"/>
              </a:rPr>
              <a:t>nowadays</a:t>
            </a:r>
          </a:p>
        </p:txBody>
      </p:sp>
      <p:sp>
        <p:nvSpPr>
          <p:cNvPr id="31" name="TextBox 30"/>
          <p:cNvSpPr txBox="1"/>
          <p:nvPr/>
        </p:nvSpPr>
        <p:spPr>
          <a:xfrm>
            <a:off x="9633284" y="5821825"/>
            <a:ext cx="21130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Century Gothic"/>
                <a:ea typeface="+mn-ea"/>
                <a:cs typeface="+mn-cs"/>
              </a:rPr>
              <a:t>area, zone</a:t>
            </a:r>
          </a:p>
        </p:txBody>
      </p:sp>
      <p:sp>
        <p:nvSpPr>
          <p:cNvPr id="32" name="TextBox 31"/>
          <p:cNvSpPr txBox="1"/>
          <p:nvPr/>
        </p:nvSpPr>
        <p:spPr>
          <a:xfrm>
            <a:off x="3103043" y="5757159"/>
            <a:ext cx="24636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a:ea typeface="+mn-ea"/>
                <a:cs typeface="+mn-cs"/>
              </a:rPr>
              <a:t>story</a:t>
            </a:r>
          </a:p>
        </p:txBody>
      </p:sp>
      <p:sp>
        <p:nvSpPr>
          <p:cNvPr id="33" name="TextBox 32"/>
          <p:cNvSpPr txBox="1"/>
          <p:nvPr/>
        </p:nvSpPr>
        <p:spPr>
          <a:xfrm>
            <a:off x="241828" y="4264170"/>
            <a:ext cx="20429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effectLst/>
                <a:uLnTx/>
                <a:uFillTx/>
                <a:latin typeface="Century Gothic"/>
                <a:ea typeface="+mn-ea"/>
                <a:cs typeface="+mn-cs"/>
              </a:rPr>
              <a:t>november</a:t>
            </a:r>
            <a:endParaRPr kumimoji="0" lang="en-US" sz="2000" b="0" i="0" u="none" strike="noStrike" kern="1200" cap="none" spc="0" normalizeH="0" baseline="0" noProof="0" dirty="0">
              <a:ln>
                <a:noFill/>
              </a:ln>
              <a:effectLst/>
              <a:uLnTx/>
              <a:uFillTx/>
              <a:latin typeface="Century Gothic"/>
              <a:ea typeface="+mn-ea"/>
              <a:cs typeface="+mn-cs"/>
            </a:endParaRPr>
          </a:p>
        </p:txBody>
      </p:sp>
      <p:sp>
        <p:nvSpPr>
          <p:cNvPr id="42" name="TextBox 41"/>
          <p:cNvSpPr txBox="1"/>
          <p:nvPr/>
        </p:nvSpPr>
        <p:spPr>
          <a:xfrm>
            <a:off x="4778264" y="4349668"/>
            <a:ext cx="2939946" cy="400110"/>
          </a:xfrm>
          <a:prstGeom prst="rect">
            <a:avLst/>
          </a:prstGeom>
          <a:noFill/>
          <a:ln w="381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a:ea typeface="+mn-ea"/>
                <a:cs typeface="+mn-cs"/>
              </a:rPr>
              <a:t>amount, quantity</a:t>
            </a:r>
          </a:p>
        </p:txBody>
      </p:sp>
      <p:sp>
        <p:nvSpPr>
          <p:cNvPr id="43" name="TextBox 42"/>
          <p:cNvSpPr txBox="1"/>
          <p:nvPr/>
        </p:nvSpPr>
        <p:spPr>
          <a:xfrm>
            <a:off x="7856881" y="4260013"/>
            <a:ext cx="140865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Century Gothic"/>
                <a:ea typeface="+mn-ea"/>
                <a:cs typeface="+mn-cs"/>
              </a:rPr>
              <a:t>war</a:t>
            </a:r>
          </a:p>
        </p:txBody>
      </p:sp>
      <p:sp>
        <p:nvSpPr>
          <p:cNvPr id="46" name="Rectangle 45"/>
          <p:cNvSpPr/>
          <p:nvPr/>
        </p:nvSpPr>
        <p:spPr>
          <a:xfrm>
            <a:off x="7213656" y="2151006"/>
            <a:ext cx="206819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noviembre</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mn-cs"/>
            </a:endParaRPr>
          </a:p>
        </p:txBody>
      </p:sp>
      <p:pic>
        <p:nvPicPr>
          <p:cNvPr id="44" name="Picture 43">
            <a:extLst>
              <a:ext uri="{FF2B5EF4-FFF2-40B4-BE49-F238E27FC236}">
                <a16:creationId xmlns:a16="http://schemas.microsoft.com/office/drawing/2014/main" id="{41625A50-9A41-C94D-975D-527C2526CC4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241828" y="3344851"/>
            <a:ext cx="1978522" cy="1004817"/>
          </a:xfrm>
          <a:prstGeom prst="rect">
            <a:avLst/>
          </a:prstGeom>
        </p:spPr>
      </p:pic>
      <p:pic>
        <p:nvPicPr>
          <p:cNvPr id="47" name="Google Shape;763;p27" descr="Free Tug Of War, Download Free Clip Art, Free Clip Art on Clipart ...">
            <a:extLst>
              <a:ext uri="{FF2B5EF4-FFF2-40B4-BE49-F238E27FC236}">
                <a16:creationId xmlns:a16="http://schemas.microsoft.com/office/drawing/2014/main" id="{841151EE-5E8B-2B48-AD52-5C9BCD5F5680}"/>
              </a:ext>
            </a:extLst>
          </p:cNvPr>
          <p:cNvPicPr preferRelativeResize="0"/>
          <p:nvPr/>
        </p:nvPicPr>
        <p:blipFill rotWithShape="1">
          <a:blip r:embed="rId5">
            <a:alphaModFix/>
          </a:blip>
          <a:srcRect/>
          <a:stretch/>
        </p:blipFill>
        <p:spPr>
          <a:xfrm>
            <a:off x="7349110" y="3465588"/>
            <a:ext cx="1876899" cy="772797"/>
          </a:xfrm>
          <a:prstGeom prst="rect">
            <a:avLst/>
          </a:prstGeom>
          <a:noFill/>
          <a:ln>
            <a:noFill/>
          </a:ln>
        </p:spPr>
      </p:pic>
      <p:pic>
        <p:nvPicPr>
          <p:cNvPr id="48" name="Picture 2" descr="here to support you - Clip Art Library">
            <a:extLst>
              <a:ext uri="{FF2B5EF4-FFF2-40B4-BE49-F238E27FC236}">
                <a16:creationId xmlns:a16="http://schemas.microsoft.com/office/drawing/2014/main" id="{8E8CD5BB-58FF-C94E-9C4B-4F7A493CF0D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19026" y="3353612"/>
            <a:ext cx="1758242" cy="94221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Free Story Book Clipart, Download Free Story Book Clipart png ...">
            <a:extLst>
              <a:ext uri="{FF2B5EF4-FFF2-40B4-BE49-F238E27FC236}">
                <a16:creationId xmlns:a16="http://schemas.microsoft.com/office/drawing/2014/main" id="{8F055EB6-FAED-634C-882C-4ACE98A5C77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39602" y="5012930"/>
            <a:ext cx="1517090" cy="78383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start clip art - Clip Art Library">
            <a:extLst>
              <a:ext uri="{FF2B5EF4-FFF2-40B4-BE49-F238E27FC236}">
                <a16:creationId xmlns:a16="http://schemas.microsoft.com/office/drawing/2014/main" id="{46454A7E-6AC9-104B-B7A2-231C9CFA42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9201" y="4956402"/>
            <a:ext cx="1695444" cy="69736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4" descr="clip art place - Clip Art Library">
            <a:extLst>
              <a:ext uri="{FF2B5EF4-FFF2-40B4-BE49-F238E27FC236}">
                <a16:creationId xmlns:a16="http://schemas.microsoft.com/office/drawing/2014/main" id="{38C46C66-2EA7-0D47-9710-DCAFDC248D6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58509" y="4967612"/>
            <a:ext cx="873452" cy="85421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descr="A picture containing text, handwear, tableware&#10;&#10;Description automatically generated">
            <a:extLst>
              <a:ext uri="{FF2B5EF4-FFF2-40B4-BE49-F238E27FC236}">
                <a16:creationId xmlns:a16="http://schemas.microsoft.com/office/drawing/2014/main" id="{C9A66302-19FB-D44C-B8CA-1E4AB590869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42270" y="3313021"/>
            <a:ext cx="868252" cy="868252"/>
          </a:xfrm>
          <a:prstGeom prst="rect">
            <a:avLst/>
          </a:prstGeom>
        </p:spPr>
      </p:pic>
    </p:spTree>
    <p:extLst>
      <p:ext uri="{BB962C8B-B14F-4D97-AF65-F5344CB8AC3E}">
        <p14:creationId xmlns:p14="http://schemas.microsoft.com/office/powerpoint/2010/main" val="344639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9"/>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3"/>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7"/>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3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8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1"/>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5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39" grpId="0" animBg="1"/>
      <p:bldP spid="75" grpId="0" animBg="1"/>
      <p:bldP spid="69" grpId="0" animBg="1"/>
      <p:bldP spid="37" grpId="0" animBg="1"/>
      <p:bldP spid="36" grpId="0" animBg="1"/>
      <p:bldP spid="34" grpId="0" animBg="1"/>
      <p:bldP spid="35" grpId="0" animBg="1"/>
      <p:bldP spid="81" grpId="0" animBg="1"/>
      <p:bldP spid="65" grpId="0" animBg="1"/>
      <p:bldP spid="67" grpId="0" animBg="1"/>
      <p:bldP spid="71" grpId="0" animBg="1"/>
      <p:bldP spid="83" grpId="0" animBg="1"/>
      <p:bldP spid="85" grpId="0" animBg="1"/>
      <p:bldP spid="87" grpId="0" animBg="1"/>
      <p:bldP spid="89" grpId="0" animBg="1"/>
      <p:bldP spid="91" grpId="0" animBg="1"/>
      <p:bldP spid="38" grpId="0" animBg="1"/>
      <p:bldP spid="40" grpId="0" animBg="1"/>
      <p:bldP spid="41" grpId="0" animBg="1"/>
      <p:bldP spid="30" grpId="0"/>
      <p:bldP spid="31" grpId="0"/>
      <p:bldP spid="32" grpId="0"/>
      <p:bldP spid="33" grpId="0"/>
      <p:bldP spid="42" grpId="0"/>
      <p:bldP spid="43" grpId="0"/>
      <p:bldP spid="4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sp>
        <p:nvSpPr>
          <p:cNvPr id="7" name="Text Placeholder 6">
            <a:extLst>
              <a:ext uri="{FF2B5EF4-FFF2-40B4-BE49-F238E27FC236}">
                <a16:creationId xmlns:a16="http://schemas.microsoft.com/office/drawing/2014/main" id="{228206E1-7285-4A41-A1CF-E4A6C793224D}"/>
              </a:ext>
            </a:extLst>
          </p:cNvPr>
          <p:cNvSpPr>
            <a:spLocks noGrp="1"/>
          </p:cNvSpPr>
          <p:nvPr>
            <p:ph type="body" sz="quarter" idx="10"/>
          </p:nvPr>
        </p:nvSpPr>
        <p:spPr/>
        <p:txBody>
          <a:bodyPr/>
          <a:lstStyle/>
          <a:p>
            <a:endParaRPr lang="en-GB"/>
          </a:p>
        </p:txBody>
      </p:sp>
      <p:sp>
        <p:nvSpPr>
          <p:cNvPr id="1229" name="Google Shape;1229;p4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Deberes</a:t>
            </a:r>
            <a:endParaRPr sz="3600" b="1">
              <a:solidFill>
                <a:schemeClr val="lt1"/>
              </a:solidFill>
            </a:endParaRPr>
          </a:p>
        </p:txBody>
      </p:sp>
      <p:pic>
        <p:nvPicPr>
          <p:cNvPr id="1230" name="Google Shape;1230;p42" descr="Smiley face with headphones"/>
          <p:cNvPicPr preferRelativeResize="0"/>
          <p:nvPr/>
        </p:nvPicPr>
        <p:blipFill rotWithShape="1">
          <a:blip r:embed="rId3">
            <a:alphaModFix/>
          </a:blip>
          <a:srcRect/>
          <a:stretch/>
        </p:blipFill>
        <p:spPr>
          <a:xfrm>
            <a:off x="10541342" y="105601"/>
            <a:ext cx="1401221" cy="1401221"/>
          </a:xfrm>
          <a:prstGeom prst="rect">
            <a:avLst/>
          </a:prstGeom>
          <a:noFill/>
          <a:ln>
            <a:noFill/>
          </a:ln>
        </p:spPr>
      </p:pic>
      <p:sp>
        <p:nvSpPr>
          <p:cNvPr id="1231" name="Google Shape;1231;p42"/>
          <p:cNvSpPr txBox="1"/>
          <p:nvPr/>
        </p:nvSpPr>
        <p:spPr>
          <a:xfrm>
            <a:off x="108486" y="1230442"/>
            <a:ext cx="9750706"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2800"/>
              <a:buFont typeface="Century Gothic"/>
              <a:buNone/>
            </a:pPr>
            <a:r>
              <a:rPr lang="en-GB" sz="2800" b="1" i="0" u="none" strike="noStrike" cap="none" dirty="0">
                <a:solidFill>
                  <a:srgbClr val="115076"/>
                </a:solidFill>
                <a:latin typeface="Century Gothic"/>
                <a:ea typeface="Century Gothic"/>
                <a:cs typeface="Century Gothic"/>
                <a:sym typeface="Century Gothic"/>
              </a:rPr>
              <a:t>Vocabulary Learning Homework (Y9, Term 1.2, Week 1)</a:t>
            </a:r>
            <a:endParaRPr sz="2800" b="0" i="0" u="none" strike="noStrike" cap="none" dirty="0">
              <a:solidFill>
                <a:srgbClr val="115076"/>
              </a:solidFill>
              <a:latin typeface="Century Gothic"/>
              <a:ea typeface="Century Gothic"/>
              <a:cs typeface="Century Gothic"/>
              <a:sym typeface="Century Gothic"/>
            </a:endParaRPr>
          </a:p>
        </p:txBody>
      </p:sp>
      <p:sp>
        <p:nvSpPr>
          <p:cNvPr id="1232" name="Google Shape;1232;p42"/>
          <p:cNvSpPr txBox="1"/>
          <p:nvPr/>
        </p:nvSpPr>
        <p:spPr>
          <a:xfrm>
            <a:off x="175149" y="1971779"/>
            <a:ext cx="1088578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400"/>
              <a:buFont typeface="Century Gothic"/>
              <a:buNone/>
            </a:pPr>
            <a:r>
              <a:rPr lang="en-GB" sz="2400" b="0" i="0" u="none" strike="noStrike" cap="none" dirty="0">
                <a:solidFill>
                  <a:srgbClr val="115076"/>
                </a:solidFill>
                <a:latin typeface="Century Gothic"/>
                <a:ea typeface="Century Gothic"/>
                <a:cs typeface="Century Gothic"/>
                <a:sym typeface="Century Gothic"/>
                <a:hlinkClick r:id="rId4"/>
              </a:rPr>
              <a:t>Audio file</a:t>
            </a:r>
            <a:endParaRPr dirty="0"/>
          </a:p>
        </p:txBody>
      </p:sp>
      <p:sp>
        <p:nvSpPr>
          <p:cNvPr id="1233" name="Google Shape;1233;p42"/>
          <p:cNvSpPr txBox="1"/>
          <p:nvPr/>
        </p:nvSpPr>
        <p:spPr>
          <a:xfrm>
            <a:off x="175149" y="2869678"/>
            <a:ext cx="307537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400"/>
              <a:buFont typeface="Century Gothic"/>
              <a:buNone/>
            </a:pPr>
            <a:r>
              <a:rPr lang="en-GB" sz="2400" b="0" i="0" u="none" strike="noStrike" cap="none" dirty="0">
                <a:solidFill>
                  <a:srgbClr val="115076"/>
                </a:solidFill>
                <a:latin typeface="Century Gothic"/>
                <a:ea typeface="Century Gothic"/>
                <a:cs typeface="Century Gothic"/>
                <a:sym typeface="Century Gothic"/>
              </a:rPr>
              <a:t>Audio file QR code:</a:t>
            </a:r>
            <a:endParaRPr dirty="0"/>
          </a:p>
        </p:txBody>
      </p:sp>
      <p:sp>
        <p:nvSpPr>
          <p:cNvPr id="1234" name="Google Shape;1234;p42"/>
          <p:cNvSpPr txBox="1"/>
          <p:nvPr/>
        </p:nvSpPr>
        <p:spPr>
          <a:xfrm>
            <a:off x="175149" y="3767577"/>
            <a:ext cx="1106680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400"/>
              <a:buFont typeface="Century Gothic"/>
              <a:buNone/>
            </a:pPr>
            <a:r>
              <a:rPr lang="en-GB" sz="2400" b="0" i="0" u="none" strike="noStrike" cap="none" dirty="0">
                <a:solidFill>
                  <a:srgbClr val="115076"/>
                </a:solidFill>
                <a:latin typeface="Century Gothic"/>
                <a:ea typeface="Century Gothic"/>
                <a:cs typeface="Century Gothic"/>
                <a:sym typeface="Century Gothic"/>
                <a:hlinkClick r:id="rId5"/>
              </a:rPr>
              <a:t>Student worksheet</a:t>
            </a:r>
            <a:endParaRPr dirty="0"/>
          </a:p>
        </p:txBody>
      </p:sp>
      <p:sp>
        <p:nvSpPr>
          <p:cNvPr id="1235" name="Google Shape;1235;p42"/>
          <p:cNvSpPr txBox="1"/>
          <p:nvPr/>
        </p:nvSpPr>
        <p:spPr>
          <a:xfrm>
            <a:off x="175149" y="4619923"/>
            <a:ext cx="10338404"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400"/>
              <a:buFont typeface="Century Gothic"/>
              <a:buNone/>
            </a:pPr>
            <a:r>
              <a:rPr lang="en-GB" sz="2400" b="0" i="0" u="sng" strike="noStrike" cap="none" dirty="0">
                <a:solidFill>
                  <a:srgbClr val="115076"/>
                </a:solidFill>
                <a:latin typeface="Century Gothic"/>
                <a:ea typeface="Century Gothic"/>
                <a:cs typeface="Century Gothic"/>
                <a:sym typeface="Century Gothic"/>
                <a:hlinkClick r:id="rId6">
                  <a:extLst>
                    <a:ext uri="{A12FA001-AC4F-418D-AE19-62706E023703}">
                      <ahyp:hlinkClr xmlns:ahyp="http://schemas.microsoft.com/office/drawing/2018/hyperlinkcolor" val="tx"/>
                    </a:ext>
                  </a:extLst>
                </a:hlinkClick>
              </a:rPr>
              <a:t>Quizlet</a:t>
            </a:r>
            <a:r>
              <a:rPr lang="en-GB" sz="2400" b="0" i="0" u="sng" strike="noStrike" cap="none" dirty="0">
                <a:solidFill>
                  <a:srgbClr val="115076"/>
                </a:solidFill>
                <a:latin typeface="Century Gothic"/>
                <a:ea typeface="Century Gothic"/>
                <a:cs typeface="Century Gothic"/>
                <a:sym typeface="Century Gothic"/>
                <a:hlinkClick r:id="rId7">
                  <a:extLst>
                    <a:ext uri="{A12FA001-AC4F-418D-AE19-62706E023703}">
                      <ahyp:hlinkClr xmlns:ahyp="http://schemas.microsoft.com/office/drawing/2018/hyperlinkcolor" val="tx"/>
                    </a:ext>
                  </a:extLst>
                </a:hlinkClick>
              </a:rPr>
              <a:t> link</a:t>
            </a:r>
            <a:br>
              <a:rPr lang="en-GB" sz="2400" b="0" i="0" u="none" strike="noStrike" cap="none" dirty="0">
                <a:solidFill>
                  <a:srgbClr val="000000"/>
                </a:solidFill>
                <a:latin typeface="Century Gothic"/>
                <a:ea typeface="Century Gothic"/>
                <a:cs typeface="Century Gothic"/>
                <a:sym typeface="Century Gothic"/>
              </a:rPr>
            </a:br>
            <a:endParaRPr sz="2400" b="0" i="0" u="none" strike="noStrike" cap="none" dirty="0">
              <a:solidFill>
                <a:srgbClr val="115076"/>
              </a:solidFill>
              <a:latin typeface="Century Gothic"/>
              <a:ea typeface="Century Gothic"/>
              <a:cs typeface="Century Gothic"/>
              <a:sym typeface="Century Gothic"/>
            </a:endParaRPr>
          </a:p>
        </p:txBody>
      </p:sp>
      <p:pic>
        <p:nvPicPr>
          <p:cNvPr id="1236" name="Google Shape;1236;p42" descr="the letter Q"/>
          <p:cNvPicPr preferRelativeResize="0"/>
          <p:nvPr/>
        </p:nvPicPr>
        <p:blipFill rotWithShape="1">
          <a:blip r:embed="rId8">
            <a:alphaModFix/>
          </a:blip>
          <a:srcRect/>
          <a:stretch/>
        </p:blipFill>
        <p:spPr>
          <a:xfrm>
            <a:off x="10641925" y="4800601"/>
            <a:ext cx="1300638" cy="1300638"/>
          </a:xfrm>
          <a:prstGeom prst="rect">
            <a:avLst/>
          </a:prstGeom>
          <a:noFill/>
          <a:ln>
            <a:noFill/>
          </a:ln>
        </p:spPr>
      </p:pic>
      <p:sp>
        <p:nvSpPr>
          <p:cNvPr id="2" name="Rectangle 1">
            <a:extLst>
              <a:ext uri="{FF2B5EF4-FFF2-40B4-BE49-F238E27FC236}">
                <a16:creationId xmlns:a16="http://schemas.microsoft.com/office/drawing/2014/main" id="{6710671D-E62A-4D23-9ACE-C5C749B1F8EA}"/>
              </a:ext>
            </a:extLst>
          </p:cNvPr>
          <p:cNvSpPr/>
          <p:nvPr/>
        </p:nvSpPr>
        <p:spPr>
          <a:xfrm>
            <a:off x="202524" y="5450920"/>
            <a:ext cx="9656668" cy="830997"/>
          </a:xfrm>
          <a:prstGeom prst="rect">
            <a:avLst/>
          </a:prstGeom>
        </p:spPr>
        <p:txBody>
          <a:bodyPr wrap="square">
            <a:spAutoFit/>
          </a:bodyPr>
          <a:lstStyle/>
          <a:p>
            <a:pPr lvl="0">
              <a:defRPr/>
            </a:pPr>
            <a:r>
              <a:rPr lang="en-GB" sz="2400" kern="1200" dirty="0">
                <a:solidFill>
                  <a:srgbClr val="5B9BD5">
                    <a:lumMod val="50000"/>
                  </a:srgbClr>
                </a:solidFill>
                <a:latin typeface="Century Gothic" panose="020B0502020202020204" pitchFamily="34" charset="0"/>
              </a:rPr>
              <a:t>In addition, revisit:</a:t>
            </a:r>
            <a:r>
              <a:rPr lang="en-GB" sz="2400" b="1" kern="1200" dirty="0">
                <a:solidFill>
                  <a:srgbClr val="5B9BD5">
                    <a:lumMod val="50000"/>
                  </a:srgbClr>
                </a:solidFill>
                <a:latin typeface="Century Gothic" panose="020B0502020202020204" pitchFamily="34" charset="0"/>
              </a:rPr>
              <a:t>		</a:t>
            </a:r>
            <a:r>
              <a:rPr lang="en-GB" sz="2400" kern="1200" dirty="0">
                <a:solidFill>
                  <a:srgbClr val="5B9BD5">
                    <a:lumMod val="50000"/>
                  </a:srgbClr>
                </a:solidFill>
                <a:latin typeface="Century Gothic" panose="020B0502020202020204" pitchFamily="34" charset="0"/>
                <a:hlinkClick r:id="rId9"/>
              </a:rPr>
              <a:t>Year 9 Term 1.1 Week 4</a:t>
            </a:r>
            <a:r>
              <a:rPr lang="en-GB" sz="2400" kern="1200" dirty="0">
                <a:solidFill>
                  <a:srgbClr val="5B9BD5">
                    <a:lumMod val="50000"/>
                  </a:srgbClr>
                </a:solidFill>
                <a:latin typeface="Century Gothic" panose="020B0502020202020204" pitchFamily="34" charset="0"/>
              </a:rPr>
              <a:t>			</a:t>
            </a:r>
            <a:br>
              <a:rPr lang="en-GB" sz="2400" kern="1200" dirty="0">
                <a:solidFill>
                  <a:srgbClr val="5B9BD5">
                    <a:lumMod val="50000"/>
                  </a:srgbClr>
                </a:solidFill>
                <a:latin typeface="Century Gothic" panose="020B0502020202020204" pitchFamily="34" charset="0"/>
              </a:rPr>
            </a:br>
            <a:r>
              <a:rPr lang="en-GB" sz="2400" kern="1200"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10"/>
              </a:rPr>
              <a:t>Year 8 Term 3.2 Week 4</a:t>
            </a:r>
            <a:endParaRPr lang="en-GB" sz="2400" kern="1200" dirty="0">
              <a:solidFill>
                <a:prstClr val="black"/>
              </a:solidFill>
              <a:latin typeface="Century Gothic" panose="020F0302020204030204"/>
            </a:endParaRPr>
          </a:p>
        </p:txBody>
      </p:sp>
      <p:sp>
        <p:nvSpPr>
          <p:cNvPr id="17" name="Title 2">
            <a:extLst>
              <a:ext uri="{FF2B5EF4-FFF2-40B4-BE49-F238E27FC236}">
                <a16:creationId xmlns:a16="http://schemas.microsoft.com/office/drawing/2014/main" id="{3B75F344-D0D5-4F20-833B-9C4D37A84ACE}"/>
              </a:ext>
            </a:extLst>
          </p:cNvPr>
          <p:cNvSpPr txBox="1">
            <a:spLocks/>
          </p:cNvSpPr>
          <p:nvPr/>
        </p:nvSpPr>
        <p:spPr>
          <a:xfrm>
            <a:off x="0" y="378047"/>
            <a:ext cx="4427580" cy="647577"/>
          </a:xfrm>
          <a:prstGeom prst="rect">
            <a:avLst/>
          </a:prstGeom>
          <a:blipFill>
            <a:blip r:embed="rId11">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GB" dirty="0" err="1"/>
              <a:t>Deberes</a:t>
            </a:r>
            <a:endParaRPr lang="en-GB"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400" dirty="0"/>
              <a:t>La </a:t>
            </a:r>
            <a:r>
              <a:rPr lang="en-GB" sz="2400" dirty="0" err="1"/>
              <a:t>familia</a:t>
            </a:r>
            <a:r>
              <a:rPr lang="en-GB" sz="2400" dirty="0"/>
              <a:t> y los amigos</a:t>
            </a:r>
          </a:p>
        </p:txBody>
      </p:sp>
      <p:sp>
        <p:nvSpPr>
          <p:cNvPr id="4" name="Rounded Rectangle 11">
            <a:extLst>
              <a:ext uri="{FF2B5EF4-FFF2-40B4-BE49-F238E27FC236}">
                <a16:creationId xmlns:a16="http://schemas.microsoft.com/office/drawing/2014/main" id="{C77DE3E9-7345-3040-8775-058A077DDAA8}"/>
              </a:ext>
            </a:extLst>
          </p:cNvPr>
          <p:cNvSpPr/>
          <p:nvPr/>
        </p:nvSpPr>
        <p:spPr>
          <a:xfrm>
            <a:off x="10609729" y="258166"/>
            <a:ext cx="1318415"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6">
            <a:extLst>
              <a:ext uri="{FF2B5EF4-FFF2-40B4-BE49-F238E27FC236}">
                <a16:creationId xmlns:a16="http://schemas.microsoft.com/office/drawing/2014/main" id="{F3D4A059-41F0-443F-8590-38DB6E27D7BB}"/>
              </a:ext>
            </a:extLst>
          </p:cNvPr>
          <p:cNvPicPr>
            <a:picLocks noChangeAspect="1"/>
          </p:cNvPicPr>
          <p:nvPr/>
        </p:nvPicPr>
        <p:blipFill rotWithShape="1">
          <a:blip r:embed="rId3"/>
          <a:srcRect l="43782" r="26850"/>
          <a:stretch/>
        </p:blipFill>
        <p:spPr>
          <a:xfrm>
            <a:off x="901927" y="721065"/>
            <a:ext cx="853259" cy="1437108"/>
          </a:xfrm>
          <a:prstGeom prst="rect">
            <a:avLst/>
          </a:prstGeom>
        </p:spPr>
      </p:pic>
      <p:pic>
        <p:nvPicPr>
          <p:cNvPr id="8" name="Picture 7">
            <a:extLst>
              <a:ext uri="{FF2B5EF4-FFF2-40B4-BE49-F238E27FC236}">
                <a16:creationId xmlns:a16="http://schemas.microsoft.com/office/drawing/2014/main" id="{6F769F78-1C1B-4567-825B-DE9A1B6847A9}"/>
              </a:ext>
            </a:extLst>
          </p:cNvPr>
          <p:cNvPicPr>
            <a:picLocks noChangeAspect="1"/>
          </p:cNvPicPr>
          <p:nvPr/>
        </p:nvPicPr>
        <p:blipFill rotWithShape="1">
          <a:blip r:embed="rId4"/>
          <a:srcRect r="42467"/>
          <a:stretch/>
        </p:blipFill>
        <p:spPr>
          <a:xfrm>
            <a:off x="-443345" y="693010"/>
            <a:ext cx="1602302" cy="1449649"/>
          </a:xfrm>
          <a:prstGeom prst="rect">
            <a:avLst/>
          </a:prstGeom>
        </p:spPr>
      </p:pic>
      <p:pic>
        <p:nvPicPr>
          <p:cNvPr id="10" name="Picture 9">
            <a:extLst>
              <a:ext uri="{FF2B5EF4-FFF2-40B4-BE49-F238E27FC236}">
                <a16:creationId xmlns:a16="http://schemas.microsoft.com/office/drawing/2014/main" id="{56BD416C-E277-40D1-B603-DBC8B30C6B05}"/>
              </a:ext>
            </a:extLst>
          </p:cNvPr>
          <p:cNvPicPr>
            <a:picLocks noChangeAspect="1"/>
          </p:cNvPicPr>
          <p:nvPr/>
        </p:nvPicPr>
        <p:blipFill>
          <a:blip r:embed="rId5"/>
          <a:stretch>
            <a:fillRect/>
          </a:stretch>
        </p:blipFill>
        <p:spPr>
          <a:xfrm>
            <a:off x="-493635" y="2111025"/>
            <a:ext cx="2940374" cy="1653961"/>
          </a:xfrm>
          <a:prstGeom prst="rect">
            <a:avLst/>
          </a:prstGeom>
        </p:spPr>
      </p:pic>
      <p:sp>
        <p:nvSpPr>
          <p:cNvPr id="12" name="TextBox 11">
            <a:extLst>
              <a:ext uri="{FF2B5EF4-FFF2-40B4-BE49-F238E27FC236}">
                <a16:creationId xmlns:a16="http://schemas.microsoft.com/office/drawing/2014/main" id="{709CB6E4-6A61-4AD3-876B-F68491E1A712}"/>
              </a:ext>
            </a:extLst>
          </p:cNvPr>
          <p:cNvSpPr txBox="1"/>
          <p:nvPr/>
        </p:nvSpPr>
        <p:spPr>
          <a:xfrm>
            <a:off x="1808022" y="871464"/>
            <a:ext cx="9870744" cy="430887"/>
          </a:xfrm>
          <a:prstGeom prst="rect">
            <a:avLst/>
          </a:prstGeom>
          <a:noFill/>
        </p:spPr>
        <p:txBody>
          <a:bodyPr wrap="square" rtlCol="0">
            <a:spAutoFit/>
          </a:bodyPr>
          <a:lstStyle/>
          <a:p>
            <a:pPr algn="l"/>
            <a:r>
              <a:rPr lang="en-GB" sz="2200" b="1" dirty="0">
                <a:latin typeface="Century Gothic" panose="020B0502020202020204" pitchFamily="34" charset="0"/>
              </a:rPr>
              <a:t>1. </a:t>
            </a:r>
            <a:r>
              <a:rPr lang="en-GB" sz="2000" b="1" dirty="0">
                <a:latin typeface="Century Gothic" panose="020B0502020202020204" pitchFamily="34" charset="0"/>
              </a:rPr>
              <a:t>Lucía and Daniel tell them things about the tennis match.</a:t>
            </a:r>
          </a:p>
        </p:txBody>
      </p:sp>
      <p:sp>
        <p:nvSpPr>
          <p:cNvPr id="13" name="TextBox 12">
            <a:extLst>
              <a:ext uri="{FF2B5EF4-FFF2-40B4-BE49-F238E27FC236}">
                <a16:creationId xmlns:a16="http://schemas.microsoft.com/office/drawing/2014/main" id="{87D25CB5-BBAB-406B-B19B-EC26D4914F8C}"/>
              </a:ext>
            </a:extLst>
          </p:cNvPr>
          <p:cNvSpPr txBox="1"/>
          <p:nvPr/>
        </p:nvSpPr>
        <p:spPr>
          <a:xfrm>
            <a:off x="1808022" y="1236988"/>
            <a:ext cx="9870744" cy="430887"/>
          </a:xfrm>
          <a:prstGeom prst="rect">
            <a:avLst/>
          </a:prstGeom>
          <a:noFill/>
        </p:spPr>
        <p:txBody>
          <a:bodyPr wrap="square" rtlCol="0">
            <a:spAutoFit/>
          </a:bodyPr>
          <a:lstStyle/>
          <a:p>
            <a:pPr algn="l"/>
            <a:r>
              <a:rPr lang="en-GB" sz="2000" i="1" dirty="0">
                <a:latin typeface="Century Gothic" panose="020B0502020202020204" pitchFamily="34" charset="0"/>
              </a:rPr>
              <a:t>Lucía y Daniel les </a:t>
            </a:r>
            <a:r>
              <a:rPr lang="en-GB" sz="2000" i="1" dirty="0" err="1">
                <a:latin typeface="Century Gothic" panose="020B0502020202020204" pitchFamily="34" charset="0"/>
              </a:rPr>
              <a:t>cuentan</a:t>
            </a:r>
            <a:r>
              <a:rPr lang="en-GB" sz="2000" i="1" dirty="0">
                <a:latin typeface="Century Gothic" panose="020B0502020202020204" pitchFamily="34" charset="0"/>
              </a:rPr>
              <a:t> </a:t>
            </a:r>
            <a:r>
              <a:rPr lang="en-GB" sz="2000" i="1" dirty="0" err="1">
                <a:latin typeface="Century Gothic" panose="020B0502020202020204" pitchFamily="34" charset="0"/>
              </a:rPr>
              <a:t>cosas</a:t>
            </a:r>
            <a:r>
              <a:rPr lang="en-GB" sz="2000" i="1" dirty="0">
                <a:latin typeface="Century Gothic" panose="020B0502020202020204" pitchFamily="34" charset="0"/>
              </a:rPr>
              <a:t> </a:t>
            </a:r>
            <a:r>
              <a:rPr lang="en-GB" sz="2000" i="1" dirty="0" err="1">
                <a:latin typeface="Century Gothic" panose="020B0502020202020204" pitchFamily="34" charset="0"/>
              </a:rPr>
              <a:t>sobre</a:t>
            </a:r>
            <a:r>
              <a:rPr lang="en-GB" sz="2000" i="1" dirty="0">
                <a:latin typeface="Century Gothic" panose="020B0502020202020204" pitchFamily="34" charset="0"/>
              </a:rPr>
              <a:t> el </a:t>
            </a:r>
            <a:r>
              <a:rPr lang="en-GB" sz="2000" i="1" dirty="0" err="1">
                <a:latin typeface="Century Gothic" panose="020B0502020202020204" pitchFamily="34" charset="0"/>
              </a:rPr>
              <a:t>partido</a:t>
            </a:r>
            <a:r>
              <a:rPr lang="en-GB" sz="2000" i="1" dirty="0">
                <a:latin typeface="Century Gothic" panose="020B0502020202020204" pitchFamily="34" charset="0"/>
              </a:rPr>
              <a:t> de </a:t>
            </a:r>
            <a:r>
              <a:rPr lang="en-GB" sz="2000" i="1" dirty="0" err="1">
                <a:latin typeface="Century Gothic" panose="020B0502020202020204" pitchFamily="34" charset="0"/>
              </a:rPr>
              <a:t>tenis</a:t>
            </a:r>
            <a:r>
              <a:rPr lang="en-GB" sz="2200" i="1" dirty="0">
                <a:latin typeface="Century Gothic" panose="020B0502020202020204" pitchFamily="34" charset="0"/>
              </a:rPr>
              <a:t>.</a:t>
            </a:r>
          </a:p>
        </p:txBody>
      </p:sp>
      <p:sp>
        <p:nvSpPr>
          <p:cNvPr id="14" name="TextBox 13">
            <a:extLst>
              <a:ext uri="{FF2B5EF4-FFF2-40B4-BE49-F238E27FC236}">
                <a16:creationId xmlns:a16="http://schemas.microsoft.com/office/drawing/2014/main" id="{343E8A7F-E264-4F17-A8E9-2F55E53F67B7}"/>
              </a:ext>
            </a:extLst>
          </p:cNvPr>
          <p:cNvSpPr txBox="1"/>
          <p:nvPr/>
        </p:nvSpPr>
        <p:spPr>
          <a:xfrm>
            <a:off x="1808022" y="1770517"/>
            <a:ext cx="9870744" cy="430887"/>
          </a:xfrm>
          <a:prstGeom prst="rect">
            <a:avLst/>
          </a:prstGeom>
          <a:noFill/>
        </p:spPr>
        <p:txBody>
          <a:bodyPr wrap="square" rtlCol="0">
            <a:spAutoFit/>
          </a:bodyPr>
          <a:lstStyle/>
          <a:p>
            <a:pPr algn="l"/>
            <a:r>
              <a:rPr lang="en-GB" sz="2200" b="1" dirty="0">
                <a:latin typeface="Century Gothic" panose="020B0502020202020204" pitchFamily="34" charset="0"/>
              </a:rPr>
              <a:t>2. </a:t>
            </a:r>
            <a:r>
              <a:rPr lang="en-GB" sz="2000" b="1" dirty="0">
                <a:latin typeface="Century Gothic" panose="020B0502020202020204" pitchFamily="34" charset="0"/>
              </a:rPr>
              <a:t>They give Lucía and Daniel so much new clothing (as a present)!</a:t>
            </a:r>
            <a:endParaRPr lang="en-GB" sz="2200" b="1" dirty="0">
              <a:latin typeface="Century Gothic" panose="020B0502020202020204" pitchFamily="34" charset="0"/>
            </a:endParaRPr>
          </a:p>
        </p:txBody>
      </p:sp>
      <p:sp>
        <p:nvSpPr>
          <p:cNvPr id="15" name="TextBox 14">
            <a:extLst>
              <a:ext uri="{FF2B5EF4-FFF2-40B4-BE49-F238E27FC236}">
                <a16:creationId xmlns:a16="http://schemas.microsoft.com/office/drawing/2014/main" id="{1D8838D5-68A5-4DDC-A9A7-8EEF2E3CD0FA}"/>
              </a:ext>
            </a:extLst>
          </p:cNvPr>
          <p:cNvSpPr txBox="1"/>
          <p:nvPr/>
        </p:nvSpPr>
        <p:spPr>
          <a:xfrm>
            <a:off x="1815569" y="2200066"/>
            <a:ext cx="9870744" cy="400110"/>
          </a:xfrm>
          <a:prstGeom prst="rect">
            <a:avLst/>
          </a:prstGeom>
          <a:noFill/>
        </p:spPr>
        <p:txBody>
          <a:bodyPr wrap="square" rtlCol="0">
            <a:spAutoFit/>
          </a:bodyPr>
          <a:lstStyle/>
          <a:p>
            <a:pPr algn="l"/>
            <a:r>
              <a:rPr lang="en-GB" sz="2000" i="1" dirty="0">
                <a:latin typeface="Century Gothic" panose="020B0502020202020204" pitchFamily="34" charset="0"/>
              </a:rPr>
              <a:t>¡A Lucía y Daniel les </a:t>
            </a:r>
            <a:r>
              <a:rPr lang="en-GB" sz="2000" i="1" dirty="0" err="1">
                <a:latin typeface="Century Gothic" panose="020B0502020202020204" pitchFamily="34" charset="0"/>
              </a:rPr>
              <a:t>regalan</a:t>
            </a:r>
            <a:r>
              <a:rPr lang="en-GB" sz="2000" i="1" dirty="0">
                <a:latin typeface="Century Gothic" panose="020B0502020202020204" pitchFamily="34" charset="0"/>
              </a:rPr>
              <a:t> </a:t>
            </a:r>
            <a:r>
              <a:rPr lang="en-GB" sz="2000" i="1" dirty="0" err="1">
                <a:latin typeface="Century Gothic" panose="020B0502020202020204" pitchFamily="34" charset="0"/>
              </a:rPr>
              <a:t>tanta</a:t>
            </a:r>
            <a:r>
              <a:rPr lang="en-GB" sz="2000" i="1" dirty="0">
                <a:latin typeface="Century Gothic" panose="020B0502020202020204" pitchFamily="34" charset="0"/>
              </a:rPr>
              <a:t> </a:t>
            </a:r>
            <a:r>
              <a:rPr lang="en-GB" sz="2000" i="1" dirty="0" err="1">
                <a:latin typeface="Century Gothic" panose="020B0502020202020204" pitchFamily="34" charset="0"/>
              </a:rPr>
              <a:t>ropa</a:t>
            </a:r>
            <a:r>
              <a:rPr lang="en-GB" sz="2000" i="1" dirty="0">
                <a:latin typeface="Century Gothic" panose="020B0502020202020204" pitchFamily="34" charset="0"/>
              </a:rPr>
              <a:t> </a:t>
            </a:r>
            <a:r>
              <a:rPr lang="en-GB" sz="2000" i="1" dirty="0" err="1">
                <a:latin typeface="Century Gothic" panose="020B0502020202020204" pitchFamily="34" charset="0"/>
              </a:rPr>
              <a:t>nueva</a:t>
            </a:r>
            <a:r>
              <a:rPr lang="en-GB" sz="2000" i="1" dirty="0">
                <a:latin typeface="Century Gothic" panose="020B0502020202020204" pitchFamily="34" charset="0"/>
              </a:rPr>
              <a:t>!</a:t>
            </a:r>
          </a:p>
        </p:txBody>
      </p:sp>
      <p:sp>
        <p:nvSpPr>
          <p:cNvPr id="16" name="TextBox 15">
            <a:extLst>
              <a:ext uri="{FF2B5EF4-FFF2-40B4-BE49-F238E27FC236}">
                <a16:creationId xmlns:a16="http://schemas.microsoft.com/office/drawing/2014/main" id="{8033338F-338F-4A59-BE29-893318BDD28D}"/>
              </a:ext>
            </a:extLst>
          </p:cNvPr>
          <p:cNvSpPr txBox="1"/>
          <p:nvPr/>
        </p:nvSpPr>
        <p:spPr>
          <a:xfrm>
            <a:off x="1808022" y="3633120"/>
            <a:ext cx="9870744" cy="430887"/>
          </a:xfrm>
          <a:prstGeom prst="rect">
            <a:avLst/>
          </a:prstGeom>
          <a:noFill/>
        </p:spPr>
        <p:txBody>
          <a:bodyPr wrap="square" rtlCol="0">
            <a:spAutoFit/>
          </a:bodyPr>
          <a:lstStyle/>
          <a:p>
            <a:pPr algn="l"/>
            <a:r>
              <a:rPr lang="en-GB" sz="2200" b="1" dirty="0">
                <a:latin typeface="Century Gothic" panose="020B0502020202020204" pitchFamily="34" charset="0"/>
              </a:rPr>
              <a:t>4. </a:t>
            </a:r>
            <a:r>
              <a:rPr lang="en-GB" sz="2000" b="1" dirty="0">
                <a:latin typeface="Century Gothic" panose="020B0502020202020204" pitchFamily="34" charset="0"/>
              </a:rPr>
              <a:t>Lucía and </a:t>
            </a:r>
            <a:r>
              <a:rPr lang="en-GB" sz="2000" b="1">
                <a:latin typeface="Century Gothic" panose="020B0502020202020204" pitchFamily="34" charset="0"/>
              </a:rPr>
              <a:t>Daniel bring them oranges from the tree.</a:t>
            </a:r>
            <a:endParaRPr lang="en-GB" sz="2000" b="1" dirty="0">
              <a:latin typeface="Century Gothic" panose="020B0502020202020204" pitchFamily="34" charset="0"/>
            </a:endParaRPr>
          </a:p>
        </p:txBody>
      </p:sp>
      <p:sp>
        <p:nvSpPr>
          <p:cNvPr id="17" name="TextBox 16">
            <a:extLst>
              <a:ext uri="{FF2B5EF4-FFF2-40B4-BE49-F238E27FC236}">
                <a16:creationId xmlns:a16="http://schemas.microsoft.com/office/drawing/2014/main" id="{0C48FC99-55B0-4EDD-B84B-D1BDB6AEF90E}"/>
              </a:ext>
            </a:extLst>
          </p:cNvPr>
          <p:cNvSpPr txBox="1"/>
          <p:nvPr/>
        </p:nvSpPr>
        <p:spPr>
          <a:xfrm>
            <a:off x="1815569" y="5473835"/>
            <a:ext cx="9870744" cy="430887"/>
          </a:xfrm>
          <a:prstGeom prst="rect">
            <a:avLst/>
          </a:prstGeom>
          <a:noFill/>
        </p:spPr>
        <p:txBody>
          <a:bodyPr wrap="square" rtlCol="0">
            <a:spAutoFit/>
          </a:bodyPr>
          <a:lstStyle/>
          <a:p>
            <a:pPr algn="l"/>
            <a:r>
              <a:rPr lang="en-GB" sz="2200" b="1" dirty="0">
                <a:latin typeface="Century Gothic" panose="020B0502020202020204" pitchFamily="34" charset="0"/>
              </a:rPr>
              <a:t>6. </a:t>
            </a:r>
            <a:r>
              <a:rPr lang="en-GB" sz="2000" b="1">
                <a:latin typeface="Century Gothic" panose="020B0502020202020204" pitchFamily="34" charset="0"/>
              </a:rPr>
              <a:t>They give </a:t>
            </a:r>
            <a:r>
              <a:rPr lang="en-GB" sz="2000" b="1" dirty="0">
                <a:latin typeface="Century Gothic" panose="020B0502020202020204" pitchFamily="34" charset="0"/>
              </a:rPr>
              <a:t>Lucía and </a:t>
            </a:r>
            <a:r>
              <a:rPr lang="en-GB" sz="2000" b="1">
                <a:latin typeface="Century Gothic" panose="020B0502020202020204" pitchFamily="34" charset="0"/>
              </a:rPr>
              <a:t>Daniel support with difficult activities. </a:t>
            </a:r>
            <a:endParaRPr lang="en-GB" sz="2000" b="1" dirty="0">
              <a:latin typeface="Century Gothic" panose="020B0502020202020204" pitchFamily="34" charset="0"/>
            </a:endParaRPr>
          </a:p>
        </p:txBody>
      </p:sp>
      <p:sp>
        <p:nvSpPr>
          <p:cNvPr id="18" name="TextBox 17">
            <a:extLst>
              <a:ext uri="{FF2B5EF4-FFF2-40B4-BE49-F238E27FC236}">
                <a16:creationId xmlns:a16="http://schemas.microsoft.com/office/drawing/2014/main" id="{F6ADA765-0C5A-43B5-B793-C599F3978A51}"/>
              </a:ext>
            </a:extLst>
          </p:cNvPr>
          <p:cNvSpPr txBox="1"/>
          <p:nvPr/>
        </p:nvSpPr>
        <p:spPr>
          <a:xfrm>
            <a:off x="1808022" y="3141555"/>
            <a:ext cx="9870744" cy="400110"/>
          </a:xfrm>
          <a:prstGeom prst="rect">
            <a:avLst/>
          </a:prstGeom>
          <a:noFill/>
        </p:spPr>
        <p:txBody>
          <a:bodyPr wrap="square" rtlCol="0">
            <a:spAutoFit/>
          </a:bodyPr>
          <a:lstStyle/>
          <a:p>
            <a:pPr algn="l"/>
            <a:r>
              <a:rPr lang="en-GB" sz="2000" i="1" dirty="0">
                <a:latin typeface="Century Gothic" panose="020B0502020202020204" pitchFamily="34" charset="0"/>
              </a:rPr>
              <a:t>Lucía y Daniel les </a:t>
            </a:r>
            <a:r>
              <a:rPr lang="en-GB" sz="2000" i="1" dirty="0" err="1">
                <a:latin typeface="Century Gothic" panose="020B0502020202020204" pitchFamily="34" charset="0"/>
              </a:rPr>
              <a:t>mandan</a:t>
            </a:r>
            <a:r>
              <a:rPr lang="en-GB" sz="2000" i="1" dirty="0">
                <a:latin typeface="Century Gothic" panose="020B0502020202020204" pitchFamily="34" charset="0"/>
              </a:rPr>
              <a:t> </a:t>
            </a:r>
            <a:r>
              <a:rPr lang="en-GB" sz="2000" i="1" dirty="0" err="1">
                <a:latin typeface="Century Gothic" panose="020B0502020202020204" pitchFamily="34" charset="0"/>
              </a:rPr>
              <a:t>fotos</a:t>
            </a:r>
            <a:r>
              <a:rPr lang="en-GB" sz="2000" i="1" dirty="0">
                <a:latin typeface="Century Gothic" panose="020B0502020202020204" pitchFamily="34" charset="0"/>
              </a:rPr>
              <a:t> de la playa.</a:t>
            </a:r>
          </a:p>
        </p:txBody>
      </p:sp>
      <p:sp>
        <p:nvSpPr>
          <p:cNvPr id="19" name="TextBox 18">
            <a:extLst>
              <a:ext uri="{FF2B5EF4-FFF2-40B4-BE49-F238E27FC236}">
                <a16:creationId xmlns:a16="http://schemas.microsoft.com/office/drawing/2014/main" id="{167D4D96-C27C-47BF-AA97-63F715ACF23D}"/>
              </a:ext>
            </a:extLst>
          </p:cNvPr>
          <p:cNvSpPr txBox="1"/>
          <p:nvPr/>
        </p:nvSpPr>
        <p:spPr>
          <a:xfrm>
            <a:off x="1808022" y="5910824"/>
            <a:ext cx="9870744" cy="400110"/>
          </a:xfrm>
          <a:prstGeom prst="rect">
            <a:avLst/>
          </a:prstGeom>
          <a:noFill/>
        </p:spPr>
        <p:txBody>
          <a:bodyPr wrap="square" rtlCol="0">
            <a:spAutoFit/>
          </a:bodyPr>
          <a:lstStyle/>
          <a:p>
            <a:pPr algn="l"/>
            <a:r>
              <a:rPr lang="en-GB" sz="2000" i="1" dirty="0">
                <a:latin typeface="Century Gothic" panose="020B0502020202020204" pitchFamily="34" charset="0"/>
              </a:rPr>
              <a:t>A Lucía y Daniel les dan </a:t>
            </a:r>
            <a:r>
              <a:rPr lang="en-GB" sz="2000" i="1" dirty="0" err="1">
                <a:latin typeface="Century Gothic" panose="020B0502020202020204" pitchFamily="34" charset="0"/>
              </a:rPr>
              <a:t>apoyo</a:t>
            </a:r>
            <a:r>
              <a:rPr lang="en-GB" sz="2000" i="1" dirty="0">
                <a:latin typeface="Century Gothic" panose="020B0502020202020204" pitchFamily="34" charset="0"/>
              </a:rPr>
              <a:t> con </a:t>
            </a:r>
            <a:r>
              <a:rPr lang="en-GB" sz="2000" i="1" dirty="0" err="1">
                <a:latin typeface="Century Gothic" panose="020B0502020202020204" pitchFamily="34" charset="0"/>
              </a:rPr>
              <a:t>actividades</a:t>
            </a:r>
            <a:r>
              <a:rPr lang="en-GB" sz="2000" i="1" dirty="0">
                <a:latin typeface="Century Gothic" panose="020B0502020202020204" pitchFamily="34" charset="0"/>
              </a:rPr>
              <a:t> </a:t>
            </a:r>
            <a:r>
              <a:rPr lang="en-GB" sz="2000" i="1" dirty="0" err="1">
                <a:latin typeface="Century Gothic" panose="020B0502020202020204" pitchFamily="34" charset="0"/>
              </a:rPr>
              <a:t>difíciles</a:t>
            </a:r>
            <a:r>
              <a:rPr lang="en-GB" sz="2000" i="1" dirty="0">
                <a:latin typeface="Century Gothic" panose="020B0502020202020204" pitchFamily="34" charset="0"/>
              </a:rPr>
              <a:t>.</a:t>
            </a:r>
          </a:p>
        </p:txBody>
      </p:sp>
      <p:sp>
        <p:nvSpPr>
          <p:cNvPr id="20" name="TextBox 19">
            <a:extLst>
              <a:ext uri="{FF2B5EF4-FFF2-40B4-BE49-F238E27FC236}">
                <a16:creationId xmlns:a16="http://schemas.microsoft.com/office/drawing/2014/main" id="{6695656D-9813-4E3D-9D1E-1BC55132EF2B}"/>
              </a:ext>
            </a:extLst>
          </p:cNvPr>
          <p:cNvSpPr txBox="1"/>
          <p:nvPr/>
        </p:nvSpPr>
        <p:spPr>
          <a:xfrm>
            <a:off x="1815569" y="2703920"/>
            <a:ext cx="9870744" cy="430887"/>
          </a:xfrm>
          <a:prstGeom prst="rect">
            <a:avLst/>
          </a:prstGeom>
          <a:noFill/>
        </p:spPr>
        <p:txBody>
          <a:bodyPr wrap="square" rtlCol="0">
            <a:spAutoFit/>
          </a:bodyPr>
          <a:lstStyle/>
          <a:p>
            <a:pPr algn="l"/>
            <a:r>
              <a:rPr lang="en-GB" sz="2200" b="1" dirty="0">
                <a:latin typeface="Century Gothic" panose="020B0502020202020204" pitchFamily="34" charset="0"/>
              </a:rPr>
              <a:t>3. </a:t>
            </a:r>
            <a:r>
              <a:rPr lang="en-GB" sz="2000" b="1" dirty="0">
                <a:latin typeface="Century Gothic" panose="020B0502020202020204" pitchFamily="34" charset="0"/>
              </a:rPr>
              <a:t>Lucía and Daniel send them photos from the beach</a:t>
            </a:r>
            <a:endParaRPr lang="en-GB" sz="2200" b="1" dirty="0">
              <a:latin typeface="Century Gothic" panose="020B0502020202020204" pitchFamily="34" charset="0"/>
            </a:endParaRPr>
          </a:p>
        </p:txBody>
      </p:sp>
      <p:sp>
        <p:nvSpPr>
          <p:cNvPr id="21" name="TextBox 20">
            <a:extLst>
              <a:ext uri="{FF2B5EF4-FFF2-40B4-BE49-F238E27FC236}">
                <a16:creationId xmlns:a16="http://schemas.microsoft.com/office/drawing/2014/main" id="{98F77959-FEFD-4D10-9B13-6DF4C40BF687}"/>
              </a:ext>
            </a:extLst>
          </p:cNvPr>
          <p:cNvSpPr txBox="1"/>
          <p:nvPr/>
        </p:nvSpPr>
        <p:spPr>
          <a:xfrm>
            <a:off x="1808022" y="4024206"/>
            <a:ext cx="9870744" cy="400110"/>
          </a:xfrm>
          <a:prstGeom prst="rect">
            <a:avLst/>
          </a:prstGeom>
          <a:noFill/>
        </p:spPr>
        <p:txBody>
          <a:bodyPr wrap="square" rtlCol="0">
            <a:spAutoFit/>
          </a:bodyPr>
          <a:lstStyle/>
          <a:p>
            <a:pPr algn="l"/>
            <a:r>
              <a:rPr lang="en-GB" sz="2000" i="1" dirty="0">
                <a:latin typeface="Century Gothic" panose="020B0502020202020204" pitchFamily="34" charset="0"/>
              </a:rPr>
              <a:t>Lucía y Daniel les </a:t>
            </a:r>
            <a:r>
              <a:rPr lang="en-GB" sz="2000" i="1" dirty="0" err="1">
                <a:latin typeface="Century Gothic" panose="020B0502020202020204" pitchFamily="34" charset="0"/>
              </a:rPr>
              <a:t>traen</a:t>
            </a:r>
            <a:r>
              <a:rPr lang="en-GB" sz="2000" i="1" dirty="0">
                <a:latin typeface="Century Gothic" panose="020B0502020202020204" pitchFamily="34" charset="0"/>
              </a:rPr>
              <a:t> </a:t>
            </a:r>
            <a:r>
              <a:rPr lang="en-GB" sz="2000" i="1" dirty="0" err="1">
                <a:latin typeface="Century Gothic" panose="020B0502020202020204" pitchFamily="34" charset="0"/>
              </a:rPr>
              <a:t>naranjas</a:t>
            </a:r>
            <a:r>
              <a:rPr lang="en-GB" sz="2000" i="1" dirty="0">
                <a:latin typeface="Century Gothic" panose="020B0502020202020204" pitchFamily="34" charset="0"/>
              </a:rPr>
              <a:t> del árbol.</a:t>
            </a:r>
          </a:p>
        </p:txBody>
      </p:sp>
      <p:sp>
        <p:nvSpPr>
          <p:cNvPr id="22" name="TextBox 21">
            <a:extLst>
              <a:ext uri="{FF2B5EF4-FFF2-40B4-BE49-F238E27FC236}">
                <a16:creationId xmlns:a16="http://schemas.microsoft.com/office/drawing/2014/main" id="{8A35F1C7-17CC-4215-A9EF-DE8195CCD0CB}"/>
              </a:ext>
            </a:extLst>
          </p:cNvPr>
          <p:cNvSpPr txBox="1"/>
          <p:nvPr/>
        </p:nvSpPr>
        <p:spPr>
          <a:xfrm>
            <a:off x="1815569" y="4975595"/>
            <a:ext cx="9870744" cy="400110"/>
          </a:xfrm>
          <a:prstGeom prst="rect">
            <a:avLst/>
          </a:prstGeom>
          <a:noFill/>
        </p:spPr>
        <p:txBody>
          <a:bodyPr wrap="square" rtlCol="0">
            <a:spAutoFit/>
          </a:bodyPr>
          <a:lstStyle/>
          <a:p>
            <a:pPr algn="l"/>
            <a:r>
              <a:rPr lang="en-GB" sz="2000" i="1" dirty="0">
                <a:latin typeface="Century Gothic" panose="020B0502020202020204" pitchFamily="34" charset="0"/>
              </a:rPr>
              <a:t>A Lucía y Daniel les </a:t>
            </a:r>
            <a:r>
              <a:rPr lang="en-GB" sz="2000" i="1" dirty="0" err="1">
                <a:latin typeface="Century Gothic" panose="020B0502020202020204" pitchFamily="34" charset="0"/>
              </a:rPr>
              <a:t>dejan</a:t>
            </a:r>
            <a:r>
              <a:rPr lang="en-GB" sz="2000" i="1" dirty="0">
                <a:latin typeface="Century Gothic" panose="020B0502020202020204" pitchFamily="34" charset="0"/>
              </a:rPr>
              <a:t> </a:t>
            </a:r>
            <a:r>
              <a:rPr lang="en-GB" sz="2000" i="1" dirty="0" err="1">
                <a:latin typeface="Century Gothic" panose="020B0502020202020204" pitchFamily="34" charset="0"/>
              </a:rPr>
              <a:t>tiempo</a:t>
            </a:r>
            <a:r>
              <a:rPr lang="en-GB" sz="2000" i="1" dirty="0">
                <a:latin typeface="Century Gothic" panose="020B0502020202020204" pitchFamily="34" charset="0"/>
              </a:rPr>
              <a:t> para </a:t>
            </a:r>
            <a:r>
              <a:rPr lang="en-GB" sz="2000" i="1" dirty="0" err="1">
                <a:latin typeface="Century Gothic" panose="020B0502020202020204" pitchFamily="34" charset="0"/>
              </a:rPr>
              <a:t>hacer</a:t>
            </a:r>
            <a:r>
              <a:rPr lang="en-GB" sz="2000" i="1" dirty="0">
                <a:latin typeface="Century Gothic" panose="020B0502020202020204" pitchFamily="34" charset="0"/>
              </a:rPr>
              <a:t> los </a:t>
            </a:r>
            <a:r>
              <a:rPr lang="en-GB" sz="2000" i="1" dirty="0" err="1">
                <a:latin typeface="Century Gothic" panose="020B0502020202020204" pitchFamily="34" charset="0"/>
              </a:rPr>
              <a:t>deberes</a:t>
            </a:r>
            <a:r>
              <a:rPr lang="en-GB" sz="2000" i="1" dirty="0">
                <a:latin typeface="Century Gothic" panose="020B0502020202020204" pitchFamily="34" charset="0"/>
              </a:rPr>
              <a:t>.</a:t>
            </a:r>
          </a:p>
        </p:txBody>
      </p:sp>
      <p:sp>
        <p:nvSpPr>
          <p:cNvPr id="23" name="TextBox 22">
            <a:extLst>
              <a:ext uri="{FF2B5EF4-FFF2-40B4-BE49-F238E27FC236}">
                <a16:creationId xmlns:a16="http://schemas.microsoft.com/office/drawing/2014/main" id="{15A3C59A-8495-4806-8A31-5EFAEB272150}"/>
              </a:ext>
            </a:extLst>
          </p:cNvPr>
          <p:cNvSpPr txBox="1"/>
          <p:nvPr/>
        </p:nvSpPr>
        <p:spPr>
          <a:xfrm>
            <a:off x="1808022" y="4512598"/>
            <a:ext cx="9870744" cy="430887"/>
          </a:xfrm>
          <a:prstGeom prst="rect">
            <a:avLst/>
          </a:prstGeom>
          <a:noFill/>
        </p:spPr>
        <p:txBody>
          <a:bodyPr wrap="square" rtlCol="0">
            <a:spAutoFit/>
          </a:bodyPr>
          <a:lstStyle/>
          <a:p>
            <a:pPr algn="l"/>
            <a:r>
              <a:rPr lang="en-GB" sz="2200" b="1" dirty="0">
                <a:latin typeface="Century Gothic" panose="020B0502020202020204" pitchFamily="34" charset="0"/>
              </a:rPr>
              <a:t>5. </a:t>
            </a:r>
            <a:r>
              <a:rPr lang="en-GB" sz="2200" b="1">
                <a:latin typeface="Century Gothic" panose="020B0502020202020204" pitchFamily="34" charset="0"/>
              </a:rPr>
              <a:t>They leave </a:t>
            </a:r>
            <a:r>
              <a:rPr lang="en-GB" sz="2000" b="1" dirty="0">
                <a:latin typeface="Century Gothic" panose="020B0502020202020204" pitchFamily="34" charset="0"/>
              </a:rPr>
              <a:t>Lucía and </a:t>
            </a:r>
            <a:r>
              <a:rPr lang="en-GB" sz="2000" b="1">
                <a:latin typeface="Century Gothic" panose="020B0502020202020204" pitchFamily="34" charset="0"/>
              </a:rPr>
              <a:t>Daniel time to do (the) homework.</a:t>
            </a:r>
            <a:endParaRPr lang="en-GB" sz="2000" b="1" dirty="0">
              <a:latin typeface="Century Gothic" panose="020B0502020202020204" pitchFamily="34" charset="0"/>
            </a:endParaRPr>
          </a:p>
        </p:txBody>
      </p:sp>
      <p:pic>
        <p:nvPicPr>
          <p:cNvPr id="27" name="Picture 26">
            <a:extLst>
              <a:ext uri="{FF2B5EF4-FFF2-40B4-BE49-F238E27FC236}">
                <a16:creationId xmlns:a16="http://schemas.microsoft.com/office/drawing/2014/main" id="{69092A28-972C-4F2B-9107-140AEAB0D21C}"/>
              </a:ext>
            </a:extLst>
          </p:cNvPr>
          <p:cNvPicPr>
            <a:picLocks noChangeAspect="1"/>
          </p:cNvPicPr>
          <p:nvPr/>
        </p:nvPicPr>
        <p:blipFill>
          <a:blip r:embed="rId6">
            <a:clrChange>
              <a:clrFrom>
                <a:srgbClr val="FCFAFB"/>
              </a:clrFrom>
              <a:clrTo>
                <a:srgbClr val="FCFAFB">
                  <a:alpha val="0"/>
                </a:srgbClr>
              </a:clrTo>
            </a:clrChange>
          </a:blip>
          <a:stretch>
            <a:fillRect/>
          </a:stretch>
        </p:blipFill>
        <p:spPr>
          <a:xfrm>
            <a:off x="9579050" y="780022"/>
            <a:ext cx="3292087" cy="1851799"/>
          </a:xfrm>
          <a:prstGeom prst="rect">
            <a:avLst/>
          </a:prstGeom>
        </p:spPr>
      </p:pic>
      <p:pic>
        <p:nvPicPr>
          <p:cNvPr id="29" name="Picture 28">
            <a:extLst>
              <a:ext uri="{FF2B5EF4-FFF2-40B4-BE49-F238E27FC236}">
                <a16:creationId xmlns:a16="http://schemas.microsoft.com/office/drawing/2014/main" id="{5BA1B9B7-7C18-40CD-ADC4-625CA76617D9}"/>
              </a:ext>
            </a:extLst>
          </p:cNvPr>
          <p:cNvPicPr>
            <a:picLocks noChangeAspect="1"/>
          </p:cNvPicPr>
          <p:nvPr/>
        </p:nvPicPr>
        <p:blipFill>
          <a:blip r:embed="rId7">
            <a:clrChange>
              <a:clrFrom>
                <a:srgbClr val="FBFBFB"/>
              </a:clrFrom>
              <a:clrTo>
                <a:srgbClr val="FBFBFB">
                  <a:alpha val="0"/>
                </a:srgbClr>
              </a:clrTo>
            </a:clrChange>
          </a:blip>
          <a:stretch>
            <a:fillRect/>
          </a:stretch>
        </p:blipFill>
        <p:spPr>
          <a:xfrm>
            <a:off x="9239852" y="4457356"/>
            <a:ext cx="3631285" cy="2042598"/>
          </a:xfrm>
          <a:prstGeom prst="rect">
            <a:avLst/>
          </a:prstGeom>
        </p:spPr>
      </p:pic>
      <p:sp>
        <p:nvSpPr>
          <p:cNvPr id="31" name="Rounded Rectangular Callout 30"/>
          <p:cNvSpPr/>
          <p:nvPr/>
        </p:nvSpPr>
        <p:spPr>
          <a:xfrm>
            <a:off x="8794247" y="2658204"/>
            <a:ext cx="3133897" cy="1701022"/>
          </a:xfrm>
          <a:prstGeom prst="wedgeRoundRectCallout">
            <a:avLst>
              <a:gd name="adj1" fmla="val -37575"/>
              <a:gd name="adj2" fmla="val -59638"/>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Start with ‘</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Lucía</a:t>
            </a:r>
            <a:r>
              <a:rPr kumimoji="0" lang="en-GB" sz="2000" b="1" i="0" u="none" strike="noStrike" kern="1200" cap="none" spc="0" normalizeH="0" noProof="0" dirty="0">
                <a:ln>
                  <a:noFill/>
                </a:ln>
                <a:solidFill>
                  <a:schemeClr val="tx1"/>
                </a:solidFill>
                <a:effectLst/>
                <a:uLnTx/>
                <a:uFillTx/>
                <a:latin typeface="Century Gothic" panose="020F0302020204030204"/>
                <a:ea typeface="+mn-ea"/>
                <a:cs typeface="+mn-cs"/>
              </a:rPr>
              <a:t> y Daniel</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if </a:t>
            </a:r>
            <a:r>
              <a:rPr lang="en-GB" sz="2000" kern="1200" dirty="0">
                <a:solidFill>
                  <a:schemeClr val="tx1"/>
                </a:solidFill>
                <a:latin typeface="Century Gothic" panose="020F0302020204030204"/>
              </a:rPr>
              <a:t>they</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lang="en-GB" sz="2000" kern="1200" dirty="0">
                <a:solidFill>
                  <a:schemeClr val="tx1"/>
                </a:solidFill>
                <a:latin typeface="Century Gothic" panose="020F0302020204030204"/>
              </a:rPr>
              <a:t>are</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the ‘doers’</a:t>
            </a:r>
            <a:r>
              <a:rPr kumimoji="0" lang="en-GB" sz="2000" b="0" i="0" u="none" strike="noStrike" kern="1200" cap="none" spc="0" normalizeH="0" noProof="0" dirty="0">
                <a:ln>
                  <a:noFill/>
                </a:ln>
                <a:solidFill>
                  <a:schemeClr val="tx1"/>
                </a:solidFill>
                <a:effectLst/>
                <a:uLnTx/>
                <a:uFillTx/>
                <a:latin typeface="Century Gothic" panose="020F0302020204030204"/>
                <a:ea typeface="+mn-ea"/>
                <a:cs typeface="+mn-cs"/>
              </a:rPr>
              <a:t> and </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A Lucía</a:t>
            </a:r>
            <a:r>
              <a:rPr kumimoji="0" lang="en-GB" sz="2000" b="1" i="0" u="none" strike="noStrike" kern="1200" cap="none" spc="0" normalizeH="0" noProof="0" dirty="0">
                <a:ln>
                  <a:noFill/>
                </a:ln>
                <a:solidFill>
                  <a:schemeClr val="tx1"/>
                </a:solidFill>
                <a:effectLst/>
                <a:uLnTx/>
                <a:uFillTx/>
                <a:latin typeface="Century Gothic" panose="020F0302020204030204"/>
                <a:ea typeface="+mn-ea"/>
                <a:cs typeface="+mn-cs"/>
              </a:rPr>
              <a:t> y Daniel</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if </a:t>
            </a:r>
            <a:r>
              <a:rPr lang="en-GB" sz="2000" kern="1200" dirty="0">
                <a:solidFill>
                  <a:schemeClr val="tx1"/>
                </a:solidFill>
                <a:latin typeface="Century Gothic" panose="020F0302020204030204"/>
              </a:rPr>
              <a:t>they</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are the ‘receivers’. </a:t>
            </a:r>
          </a:p>
        </p:txBody>
      </p:sp>
      <p:sp>
        <p:nvSpPr>
          <p:cNvPr id="24" name="TextBox 23">
            <a:extLst>
              <a:ext uri="{FF2B5EF4-FFF2-40B4-BE49-F238E27FC236}">
                <a16:creationId xmlns:a16="http://schemas.microsoft.com/office/drawing/2014/main" id="{8F6B4CEC-F244-4A68-A67A-33C113E9499C}"/>
              </a:ext>
            </a:extLst>
          </p:cNvPr>
          <p:cNvSpPr txBox="1"/>
          <p:nvPr/>
        </p:nvSpPr>
        <p:spPr>
          <a:xfrm>
            <a:off x="4597235" y="384307"/>
            <a:ext cx="6680200" cy="400110"/>
          </a:xfrm>
          <a:prstGeom prst="rect">
            <a:avLst/>
          </a:prstGeom>
          <a:noFill/>
        </p:spPr>
        <p:txBody>
          <a:bodyPr wrap="square">
            <a:spAutoFit/>
          </a:bodyPr>
          <a:lstStyle/>
          <a:p>
            <a:r>
              <a:rPr lang="en-GB" sz="2000" b="1" dirty="0"/>
              <a:t>Escribe las seis </a:t>
            </a:r>
            <a:r>
              <a:rPr lang="en-GB" sz="2000" b="1" dirty="0" err="1"/>
              <a:t>frases</a:t>
            </a:r>
            <a:r>
              <a:rPr lang="en-GB" sz="2000" b="1" dirty="0"/>
              <a:t> </a:t>
            </a:r>
            <a:r>
              <a:rPr lang="en-GB" sz="2000" b="1" dirty="0" err="1"/>
              <a:t>en</a:t>
            </a:r>
            <a:r>
              <a:rPr lang="en-GB" sz="2000" b="1" dirty="0"/>
              <a:t> </a:t>
            </a:r>
            <a:r>
              <a:rPr lang="en-GB" sz="2000" b="1" dirty="0" err="1"/>
              <a:t>español</a:t>
            </a:r>
            <a:r>
              <a:rPr lang="en-GB" sz="2000" b="1" dirty="0"/>
              <a:t>.</a:t>
            </a:r>
          </a:p>
        </p:txBody>
      </p:sp>
    </p:spTree>
    <p:extLst>
      <p:ext uri="{BB962C8B-B14F-4D97-AF65-F5344CB8AC3E}">
        <p14:creationId xmlns:p14="http://schemas.microsoft.com/office/powerpoint/2010/main" val="88511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8" grpId="0"/>
      <p:bldP spid="19" grpId="0"/>
      <p:bldP spid="21" grpId="0"/>
      <p:bldP spid="22" grpId="0"/>
      <p:bldP spid="31" grpId="0" animBg="1"/>
      <p:bldP spid="3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5" name="Google Shape;295;p7"/>
          <p:cNvSpPr txBox="1"/>
          <p:nvPr/>
        </p:nvSpPr>
        <p:spPr>
          <a:xfrm>
            <a:off x="0" y="0"/>
            <a:ext cx="3583459"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1F3864"/>
              </a:buClr>
              <a:buSzPts val="3600"/>
              <a:buFont typeface="Century Gothic"/>
              <a:buNone/>
            </a:pPr>
            <a:endParaRPr sz="3600" b="1" i="0" u="none" strike="noStrike" cap="none">
              <a:solidFill>
                <a:schemeClr val="lt1"/>
              </a:solidFill>
              <a:latin typeface="Century Gothic"/>
              <a:ea typeface="Century Gothic"/>
              <a:cs typeface="Century Gothic"/>
              <a:sym typeface="Century Gothic"/>
            </a:endParaRPr>
          </a:p>
        </p:txBody>
      </p:sp>
      <p:sp>
        <p:nvSpPr>
          <p:cNvPr id="296" name="Google Shape;296;p7"/>
          <p:cNvSpPr txBox="1"/>
          <p:nvPr/>
        </p:nvSpPr>
        <p:spPr>
          <a:xfrm>
            <a:off x="3798311" y="1864183"/>
            <a:ext cx="1755609" cy="4924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600" b="0" i="0" u="none" strike="noStrike" cap="none" dirty="0">
                <a:solidFill>
                  <a:srgbClr val="1F3864"/>
                </a:solidFill>
                <a:latin typeface="+mj-lt"/>
                <a:ea typeface="Century Gothic"/>
                <a:cs typeface="Century Gothic"/>
                <a:sym typeface="Century Gothic"/>
              </a:rPr>
              <a:t>les</a:t>
            </a:r>
            <a:endParaRPr sz="2600" dirty="0">
              <a:latin typeface="+mj-lt"/>
            </a:endParaRPr>
          </a:p>
        </p:txBody>
      </p:sp>
      <p:sp>
        <p:nvSpPr>
          <p:cNvPr id="298" name="Google Shape;298;p7"/>
          <p:cNvSpPr txBox="1"/>
          <p:nvPr/>
        </p:nvSpPr>
        <p:spPr>
          <a:xfrm>
            <a:off x="9769157" y="1842234"/>
            <a:ext cx="2322621" cy="4924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600" dirty="0" err="1">
                <a:solidFill>
                  <a:srgbClr val="1F3864"/>
                </a:solidFill>
                <a:latin typeface="+mj-lt"/>
                <a:ea typeface="Century Gothic"/>
                <a:cs typeface="Century Gothic"/>
                <a:sym typeface="Century Gothic"/>
              </a:rPr>
              <a:t>cocinar</a:t>
            </a:r>
            <a:endParaRPr sz="2600" b="0" i="0" u="none" strike="noStrike" cap="none" dirty="0">
              <a:solidFill>
                <a:srgbClr val="1F3864"/>
              </a:solidFill>
              <a:latin typeface="+mj-lt"/>
              <a:ea typeface="Century Gothic"/>
              <a:cs typeface="Century Gothic"/>
              <a:sym typeface="Century Gothic"/>
            </a:endParaRPr>
          </a:p>
        </p:txBody>
      </p:sp>
      <p:sp>
        <p:nvSpPr>
          <p:cNvPr id="299" name="Google Shape;299;p7"/>
          <p:cNvSpPr txBox="1"/>
          <p:nvPr/>
        </p:nvSpPr>
        <p:spPr>
          <a:xfrm>
            <a:off x="9769157" y="3483998"/>
            <a:ext cx="2085827" cy="4924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600" dirty="0">
                <a:solidFill>
                  <a:srgbClr val="1F3864"/>
                </a:solidFill>
                <a:latin typeface="+mj-lt"/>
                <a:sym typeface="Century Gothic"/>
              </a:rPr>
              <a:t>el pollo</a:t>
            </a:r>
            <a:endParaRPr sz="2600" dirty="0">
              <a:latin typeface="+mj-lt"/>
            </a:endParaRPr>
          </a:p>
        </p:txBody>
      </p:sp>
      <p:sp>
        <p:nvSpPr>
          <p:cNvPr id="300" name="Google Shape;300;p7"/>
          <p:cNvSpPr txBox="1"/>
          <p:nvPr/>
        </p:nvSpPr>
        <p:spPr>
          <a:xfrm>
            <a:off x="3838204" y="3468589"/>
            <a:ext cx="3482043" cy="4924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600" b="0" i="0" u="none" strike="noStrike" cap="none" dirty="0">
                <a:solidFill>
                  <a:srgbClr val="1F3864"/>
                </a:solidFill>
                <a:latin typeface="+mj-lt"/>
                <a:ea typeface="Century Gothic"/>
                <a:cs typeface="Century Gothic"/>
                <a:sym typeface="Century Gothic"/>
              </a:rPr>
              <a:t>mandar</a:t>
            </a:r>
            <a:endParaRPr sz="2600" dirty="0">
              <a:latin typeface="+mj-lt"/>
            </a:endParaRPr>
          </a:p>
        </p:txBody>
      </p:sp>
      <p:sp>
        <p:nvSpPr>
          <p:cNvPr id="302" name="Google Shape;302;p7"/>
          <p:cNvSpPr txBox="1"/>
          <p:nvPr/>
        </p:nvSpPr>
        <p:spPr>
          <a:xfrm>
            <a:off x="305399" y="1860245"/>
            <a:ext cx="2344492" cy="4924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600" b="1" dirty="0">
                <a:solidFill>
                  <a:schemeClr val="accent6"/>
                </a:solidFill>
                <a:latin typeface="+mj-lt"/>
                <a:sym typeface="Century Gothic"/>
              </a:rPr>
              <a:t>to them</a:t>
            </a:r>
            <a:endParaRPr sz="2600" dirty="0">
              <a:latin typeface="+mj-lt"/>
            </a:endParaRPr>
          </a:p>
        </p:txBody>
      </p:sp>
      <p:sp>
        <p:nvSpPr>
          <p:cNvPr id="304" name="Google Shape;304;p7"/>
          <p:cNvSpPr txBox="1"/>
          <p:nvPr/>
        </p:nvSpPr>
        <p:spPr>
          <a:xfrm>
            <a:off x="6441382" y="1886558"/>
            <a:ext cx="3120162" cy="4924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600" b="1" dirty="0">
                <a:solidFill>
                  <a:srgbClr val="ED7D31"/>
                </a:solidFill>
                <a:latin typeface="+mj-lt"/>
                <a:sym typeface="Corben"/>
              </a:rPr>
              <a:t>to cook, cooking</a:t>
            </a:r>
            <a:endParaRPr sz="2600" dirty="0">
              <a:latin typeface="+mj-lt"/>
            </a:endParaRPr>
          </a:p>
        </p:txBody>
      </p:sp>
      <p:sp>
        <p:nvSpPr>
          <p:cNvPr id="305" name="Google Shape;305;p7"/>
          <p:cNvSpPr txBox="1"/>
          <p:nvPr/>
        </p:nvSpPr>
        <p:spPr>
          <a:xfrm>
            <a:off x="305399" y="3483998"/>
            <a:ext cx="3482043" cy="4924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600" b="1" dirty="0">
                <a:solidFill>
                  <a:srgbClr val="7030A0"/>
                </a:solidFill>
                <a:latin typeface="+mj-lt"/>
              </a:rPr>
              <a:t>to send, sending</a:t>
            </a:r>
            <a:endParaRPr sz="2600" dirty="0">
              <a:latin typeface="+mj-lt"/>
            </a:endParaRPr>
          </a:p>
        </p:txBody>
      </p:sp>
      <p:sp>
        <p:nvSpPr>
          <p:cNvPr id="306" name="Google Shape;306;p7"/>
          <p:cNvSpPr txBox="1"/>
          <p:nvPr/>
        </p:nvSpPr>
        <p:spPr>
          <a:xfrm>
            <a:off x="7083882" y="3744099"/>
            <a:ext cx="2361774" cy="4924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600" b="1" dirty="0">
                <a:solidFill>
                  <a:srgbClr val="FF0000"/>
                </a:solidFill>
                <a:latin typeface="+mj-lt"/>
                <a:sym typeface="Century Gothic"/>
              </a:rPr>
              <a:t>chicken</a:t>
            </a:r>
            <a:endParaRPr sz="2600" dirty="0">
              <a:solidFill>
                <a:srgbClr val="FF0000"/>
              </a:solidFill>
              <a:latin typeface="+mj-lt"/>
            </a:endParaRPr>
          </a:p>
        </p:txBody>
      </p:sp>
      <p:sp>
        <p:nvSpPr>
          <p:cNvPr id="308" name="Google Shape;308;p7"/>
          <p:cNvSpPr txBox="1"/>
          <p:nvPr/>
        </p:nvSpPr>
        <p:spPr>
          <a:xfrm>
            <a:off x="9785670" y="5219100"/>
            <a:ext cx="1885453" cy="4924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600" b="0" i="0" u="none" strike="noStrike" cap="none" dirty="0">
                <a:solidFill>
                  <a:srgbClr val="1F3864"/>
                </a:solidFill>
                <a:latin typeface="+mj-lt"/>
                <a:ea typeface="Century Gothic"/>
                <a:cs typeface="Century Gothic"/>
                <a:sym typeface="Century Gothic"/>
              </a:rPr>
              <a:t>el </a:t>
            </a:r>
            <a:r>
              <a:rPr lang="en-GB" sz="2600" dirty="0">
                <a:solidFill>
                  <a:srgbClr val="1F3864"/>
                </a:solidFill>
                <a:latin typeface="+mj-lt"/>
                <a:ea typeface="Century Gothic"/>
                <a:cs typeface="Century Gothic"/>
                <a:sym typeface="Century Gothic"/>
              </a:rPr>
              <a:t>arroz</a:t>
            </a:r>
            <a:endParaRPr sz="2600" dirty="0">
              <a:latin typeface="+mj-lt"/>
            </a:endParaRPr>
          </a:p>
        </p:txBody>
      </p:sp>
      <p:pic>
        <p:nvPicPr>
          <p:cNvPr id="309" name="Google Shape;309;p7"/>
          <p:cNvPicPr preferRelativeResize="0"/>
          <p:nvPr/>
        </p:nvPicPr>
        <p:blipFill>
          <a:blip r:embed="rId3"/>
          <a:stretch>
            <a:fillRect/>
          </a:stretch>
        </p:blipFill>
        <p:spPr>
          <a:xfrm>
            <a:off x="7005721" y="4686857"/>
            <a:ext cx="1770998" cy="1159422"/>
          </a:xfrm>
          <a:prstGeom prst="rect">
            <a:avLst/>
          </a:prstGeom>
          <a:noFill/>
          <a:ln>
            <a:noFill/>
          </a:ln>
        </p:spPr>
      </p:pic>
      <p:sp>
        <p:nvSpPr>
          <p:cNvPr id="310" name="Google Shape;310;p7"/>
          <p:cNvSpPr txBox="1"/>
          <p:nvPr/>
        </p:nvSpPr>
        <p:spPr>
          <a:xfrm>
            <a:off x="280094" y="5219100"/>
            <a:ext cx="3410022" cy="4924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600" b="1">
                <a:solidFill>
                  <a:srgbClr val="FF2F92"/>
                </a:solidFill>
                <a:latin typeface="+mj-lt"/>
                <a:sym typeface="Book Antiqua"/>
              </a:rPr>
              <a:t>to tell, telling</a:t>
            </a:r>
            <a:endParaRPr sz="2600" dirty="0">
              <a:latin typeface="+mj-lt"/>
            </a:endParaRPr>
          </a:p>
        </p:txBody>
      </p:sp>
      <p:sp>
        <p:nvSpPr>
          <p:cNvPr id="311" name="Google Shape;311;p7"/>
          <p:cNvSpPr txBox="1"/>
          <p:nvPr/>
        </p:nvSpPr>
        <p:spPr>
          <a:xfrm>
            <a:off x="3812899" y="5219100"/>
            <a:ext cx="3052439" cy="4924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600" dirty="0" err="1">
                <a:solidFill>
                  <a:srgbClr val="1F3864"/>
                </a:solidFill>
                <a:latin typeface="+mj-lt"/>
                <a:sym typeface="Century Gothic"/>
              </a:rPr>
              <a:t>contar</a:t>
            </a:r>
            <a:endParaRPr sz="2600" dirty="0">
              <a:latin typeface="+mj-lt"/>
            </a:endParaRPr>
          </a:p>
        </p:txBody>
      </p:sp>
      <p:sp>
        <p:nvSpPr>
          <p:cNvPr id="320" name="Google Shape;320;p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entury Gothic"/>
              <a:buNone/>
            </a:pPr>
            <a:r>
              <a:rPr lang="en-GB" sz="3600" b="1">
                <a:solidFill>
                  <a:schemeClr val="lt1"/>
                </a:solidFill>
              </a:rPr>
              <a:t>Vocabulario</a:t>
            </a:r>
            <a:endParaRPr b="1">
              <a:solidFill>
                <a:schemeClr val="lt1"/>
              </a:solidFill>
            </a:endParaRPr>
          </a:p>
        </p:txBody>
      </p:sp>
      <p:sp>
        <p:nvSpPr>
          <p:cNvPr id="321" name="Google Shape;321;p7"/>
          <p:cNvSpPr/>
          <p:nvPr/>
        </p:nvSpPr>
        <p:spPr>
          <a:xfrm>
            <a:off x="10172700" y="258166"/>
            <a:ext cx="1755443" cy="400919"/>
          </a:xfrm>
          <a:prstGeom prst="roundRect">
            <a:avLst>
              <a:gd name="adj" fmla="val 16667"/>
            </a:avLst>
          </a:prstGeom>
          <a:solidFill>
            <a:schemeClr val="tx2"/>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rgbClr val="FFFFFF"/>
                </a:solidFill>
                <a:latin typeface="Century Gothic"/>
                <a:ea typeface="Century Gothic"/>
                <a:cs typeface="Century Gothic"/>
                <a:sym typeface="Century Gothic"/>
              </a:rPr>
              <a:t>leer / hablar</a:t>
            </a:r>
            <a:endParaRPr/>
          </a:p>
        </p:txBody>
      </p:sp>
      <p:pic>
        <p:nvPicPr>
          <p:cNvPr id="3" name="Picture 2">
            <a:extLst>
              <a:ext uri="{FF2B5EF4-FFF2-40B4-BE49-F238E27FC236}">
                <a16:creationId xmlns:a16="http://schemas.microsoft.com/office/drawing/2014/main" id="{E652116A-03CA-43C5-B241-48C09B0CB6D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51976" y="485835"/>
            <a:ext cx="1892780" cy="1371767"/>
          </a:xfrm>
          <a:prstGeom prst="rect">
            <a:avLst/>
          </a:prstGeom>
        </p:spPr>
      </p:pic>
      <p:sp>
        <p:nvSpPr>
          <p:cNvPr id="28" name="Google Shape;306;p7">
            <a:extLst>
              <a:ext uri="{FF2B5EF4-FFF2-40B4-BE49-F238E27FC236}">
                <a16:creationId xmlns:a16="http://schemas.microsoft.com/office/drawing/2014/main" id="{E68C9B58-055A-4817-A668-AC4E6360BDFA}"/>
              </a:ext>
            </a:extLst>
          </p:cNvPr>
          <p:cNvSpPr txBox="1"/>
          <p:nvPr/>
        </p:nvSpPr>
        <p:spPr>
          <a:xfrm>
            <a:off x="7490321" y="5711502"/>
            <a:ext cx="1022283" cy="4924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600" b="1" dirty="0">
                <a:solidFill>
                  <a:srgbClr val="203864"/>
                </a:solidFill>
                <a:latin typeface="+mj-lt"/>
                <a:sym typeface="Century Gothic"/>
              </a:rPr>
              <a:t>rice</a:t>
            </a:r>
            <a:endParaRPr sz="2600" dirty="0">
              <a:latin typeface="+mj-lt"/>
            </a:endParaRPr>
          </a:p>
        </p:txBody>
      </p:sp>
      <p:pic>
        <p:nvPicPr>
          <p:cNvPr id="5" name="Picture 4">
            <a:extLst>
              <a:ext uri="{FF2B5EF4-FFF2-40B4-BE49-F238E27FC236}">
                <a16:creationId xmlns:a16="http://schemas.microsoft.com/office/drawing/2014/main" id="{FB4BF25C-31A4-46BC-9E06-EDE5ED09FB44}"/>
              </a:ext>
            </a:extLst>
          </p:cNvPr>
          <p:cNvPicPr>
            <a:picLocks noChangeAspect="1"/>
          </p:cNvPicPr>
          <p:nvPr/>
        </p:nvPicPr>
        <p:blipFill>
          <a:blip r:embed="rId5">
            <a:clrChange>
              <a:clrFrom>
                <a:srgbClr val="FEFFFF"/>
              </a:clrFrom>
              <a:clrTo>
                <a:srgbClr val="FEFFFF">
                  <a:alpha val="0"/>
                </a:srgbClr>
              </a:clrTo>
            </a:clrChange>
          </a:blip>
          <a:stretch>
            <a:fillRect/>
          </a:stretch>
        </p:blipFill>
        <p:spPr>
          <a:xfrm>
            <a:off x="7126211" y="2927982"/>
            <a:ext cx="1422867" cy="827586"/>
          </a:xfrm>
          <a:prstGeom prst="rect">
            <a:avLst/>
          </a:prstGeom>
        </p:spPr>
      </p:pic>
      <p:sp>
        <p:nvSpPr>
          <p:cNvPr id="2" name="TextBox 1"/>
          <p:cNvSpPr txBox="1"/>
          <p:nvPr/>
        </p:nvSpPr>
        <p:spPr>
          <a:xfrm>
            <a:off x="11273988" y="763881"/>
            <a:ext cx="817790" cy="400110"/>
          </a:xfrm>
          <a:prstGeom prst="rect">
            <a:avLst/>
          </a:prstGeom>
          <a:noFill/>
        </p:spPr>
        <p:txBody>
          <a:bodyPr wrap="square" rtlCol="0">
            <a:spAutoFit/>
          </a:bodyPr>
          <a:lstStyle/>
          <a:p>
            <a:r>
              <a:rPr lang="en-GB" sz="2000" b="1">
                <a:latin typeface="+mj-lt"/>
              </a:rPr>
              <a:t>[1/2]</a:t>
            </a:r>
            <a:endParaRPr lang="en-GB" sz="2000" b="1" dirty="0">
              <a:latin typeface="+mj-lt"/>
            </a:endParaRPr>
          </a:p>
        </p:txBody>
      </p:sp>
      <p:sp>
        <p:nvSpPr>
          <p:cNvPr id="24" name="Google Shape;312;p7"/>
          <p:cNvSpPr/>
          <p:nvPr/>
        </p:nvSpPr>
        <p:spPr>
          <a:xfrm>
            <a:off x="213262" y="2648284"/>
            <a:ext cx="5369687" cy="2103388"/>
          </a:xfrm>
          <a:prstGeom prst="wedgeRoundRectCallout">
            <a:avLst>
              <a:gd name="adj1" fmla="val 5763"/>
              <a:gd name="adj2" fmla="val 62752"/>
              <a:gd name="adj3" fmla="val 16667"/>
            </a:avLst>
          </a:prstGeom>
          <a:solidFill>
            <a:srgbClr val="E1EFD8"/>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lang="en-GB" sz="2000" dirty="0">
              <a:solidFill>
                <a:srgbClr val="203864"/>
              </a:solidFill>
              <a:latin typeface="Century Gothic"/>
              <a:sym typeface="Century Gothic"/>
            </a:endParaRPr>
          </a:p>
          <a:p>
            <a:pPr marL="0" marR="0" lvl="0" indent="0" algn="l" rtl="0">
              <a:spcBef>
                <a:spcPts val="0"/>
              </a:spcBef>
              <a:spcAft>
                <a:spcPts val="0"/>
              </a:spcAft>
              <a:buNone/>
            </a:pPr>
            <a:r>
              <a:rPr lang="en-GB" sz="2000" dirty="0">
                <a:solidFill>
                  <a:srgbClr val="203864"/>
                </a:solidFill>
                <a:latin typeface="Century Gothic"/>
                <a:sym typeface="Century Gothic"/>
              </a:rPr>
              <a:t>The stem of ‘</a:t>
            </a:r>
            <a:r>
              <a:rPr lang="en-GB" sz="2000" dirty="0" err="1">
                <a:solidFill>
                  <a:srgbClr val="203864"/>
                </a:solidFill>
                <a:latin typeface="Century Gothic"/>
                <a:sym typeface="Century Gothic"/>
              </a:rPr>
              <a:t>contar</a:t>
            </a:r>
            <a:r>
              <a:rPr lang="en-GB" sz="2000" dirty="0">
                <a:solidFill>
                  <a:srgbClr val="203864"/>
                </a:solidFill>
                <a:latin typeface="Century Gothic"/>
                <a:sym typeface="Century Gothic"/>
              </a:rPr>
              <a:t>’ changes in the present tense, like </a:t>
            </a:r>
            <a:r>
              <a:rPr lang="en-GB" sz="2000" i="1" dirty="0" err="1">
                <a:solidFill>
                  <a:srgbClr val="203864"/>
                </a:solidFill>
                <a:latin typeface="Century Gothic"/>
                <a:sym typeface="Century Gothic"/>
              </a:rPr>
              <a:t>encontrar</a:t>
            </a:r>
            <a:r>
              <a:rPr lang="en-GB" sz="2000" i="1" dirty="0">
                <a:solidFill>
                  <a:srgbClr val="203864"/>
                </a:solidFill>
                <a:latin typeface="Century Gothic"/>
                <a:sym typeface="Century Gothic"/>
              </a:rPr>
              <a:t> </a:t>
            </a:r>
            <a:r>
              <a:rPr lang="en-GB" sz="2000" dirty="0">
                <a:solidFill>
                  <a:srgbClr val="203864"/>
                </a:solidFill>
                <a:latin typeface="Century Gothic"/>
                <a:sym typeface="Century Gothic"/>
              </a:rPr>
              <a:t>(</a:t>
            </a:r>
            <a:r>
              <a:rPr lang="en-GB" sz="2000" b="1" dirty="0">
                <a:solidFill>
                  <a:srgbClr val="203864"/>
                </a:solidFill>
                <a:latin typeface="Century Gothic"/>
                <a:sym typeface="Century Gothic"/>
              </a:rPr>
              <a:t>o-&gt;</a:t>
            </a:r>
            <a:r>
              <a:rPr lang="en-GB" sz="2000" b="1" dirty="0" err="1">
                <a:solidFill>
                  <a:srgbClr val="203864"/>
                </a:solidFill>
                <a:latin typeface="Century Gothic"/>
                <a:sym typeface="Century Gothic"/>
              </a:rPr>
              <a:t>ue</a:t>
            </a:r>
            <a:r>
              <a:rPr lang="en-GB" sz="2000" dirty="0">
                <a:solidFill>
                  <a:srgbClr val="203864"/>
                </a:solidFill>
                <a:latin typeface="Century Gothic"/>
                <a:sym typeface="Century Gothic"/>
              </a:rPr>
              <a:t>):</a:t>
            </a:r>
          </a:p>
          <a:p>
            <a:pPr marL="0" marR="0" lvl="0" indent="0" algn="l" rtl="0">
              <a:spcBef>
                <a:spcPts val="0"/>
              </a:spcBef>
              <a:spcAft>
                <a:spcPts val="0"/>
              </a:spcAft>
              <a:buNone/>
            </a:pPr>
            <a:endParaRPr lang="en-GB" sz="2000" dirty="0">
              <a:solidFill>
                <a:srgbClr val="203864"/>
              </a:solidFill>
              <a:latin typeface="Century Gothic"/>
              <a:sym typeface="Century Gothic"/>
            </a:endParaRPr>
          </a:p>
          <a:p>
            <a:pPr marL="0" marR="0" lvl="0" indent="0" algn="l" rtl="0">
              <a:spcBef>
                <a:spcPts val="0"/>
              </a:spcBef>
              <a:spcAft>
                <a:spcPts val="0"/>
              </a:spcAft>
              <a:buNone/>
            </a:pPr>
            <a:endParaRPr lang="en-GB" sz="2000" dirty="0">
              <a:solidFill>
                <a:srgbClr val="203864"/>
              </a:solidFill>
              <a:latin typeface="Century Gothic"/>
              <a:sym typeface="Century Gothic"/>
            </a:endParaRPr>
          </a:p>
          <a:p>
            <a:pPr marL="0" marR="0" lvl="0" indent="0" algn="l" rtl="0">
              <a:spcBef>
                <a:spcPts val="0"/>
              </a:spcBef>
              <a:spcAft>
                <a:spcPts val="0"/>
              </a:spcAft>
              <a:buNone/>
            </a:pPr>
            <a:endParaRPr lang="en-GB" sz="2000" b="1" dirty="0">
              <a:solidFill>
                <a:srgbClr val="203864"/>
              </a:solidFill>
              <a:latin typeface="Century Gothic"/>
              <a:sym typeface="Century Gothic"/>
            </a:endParaRPr>
          </a:p>
          <a:p>
            <a:pPr marL="0" marR="0" lvl="0" indent="0" algn="l" rtl="0">
              <a:spcBef>
                <a:spcPts val="0"/>
              </a:spcBef>
              <a:spcAft>
                <a:spcPts val="0"/>
              </a:spcAft>
              <a:buNone/>
            </a:pPr>
            <a:endParaRPr lang="en-GB" b="1" dirty="0"/>
          </a:p>
          <a:p>
            <a:pPr marL="0" marR="0" lvl="0" indent="0" algn="l" rtl="0">
              <a:spcBef>
                <a:spcPts val="0"/>
              </a:spcBef>
              <a:spcAft>
                <a:spcPts val="0"/>
              </a:spcAft>
              <a:buNone/>
            </a:pPr>
            <a:endParaRPr lang="en-GB" b="1" dirty="0"/>
          </a:p>
        </p:txBody>
      </p:sp>
      <p:sp>
        <p:nvSpPr>
          <p:cNvPr id="4" name="Rectangle 3"/>
          <p:cNvSpPr/>
          <p:nvPr/>
        </p:nvSpPr>
        <p:spPr>
          <a:xfrm>
            <a:off x="287577" y="3606343"/>
            <a:ext cx="2876537" cy="400110"/>
          </a:xfrm>
          <a:prstGeom prst="rect">
            <a:avLst/>
          </a:prstGeom>
        </p:spPr>
        <p:txBody>
          <a:bodyPr wrap="square">
            <a:spAutoFit/>
          </a:bodyPr>
          <a:lstStyle/>
          <a:p>
            <a:pPr lvl="0"/>
            <a:r>
              <a:rPr lang="en-GB" sz="2000">
                <a:solidFill>
                  <a:srgbClr val="203864"/>
                </a:solidFill>
                <a:latin typeface="Century Gothic"/>
                <a:sym typeface="Century Gothic"/>
              </a:rPr>
              <a:t>enc</a:t>
            </a:r>
            <a:r>
              <a:rPr lang="en-GB" sz="2000" b="1">
                <a:solidFill>
                  <a:srgbClr val="203864"/>
                </a:solidFill>
                <a:latin typeface="Century Gothic"/>
                <a:sym typeface="Century Gothic"/>
              </a:rPr>
              <a:t>o</a:t>
            </a:r>
            <a:r>
              <a:rPr lang="en-GB" sz="2000">
                <a:solidFill>
                  <a:srgbClr val="203864"/>
                </a:solidFill>
                <a:latin typeface="Century Gothic"/>
                <a:sym typeface="Century Gothic"/>
              </a:rPr>
              <a:t>ntrar (to find) </a:t>
            </a:r>
            <a:r>
              <a:rPr lang="en-GB" sz="2000">
                <a:solidFill>
                  <a:srgbClr val="002060"/>
                </a:solidFill>
                <a:latin typeface="Century Gothic" panose="020B0502020202020204" pitchFamily="34" charset="0"/>
                <a:ea typeface="Calibri" panose="020F0502020204030204" pitchFamily="34" charset="0"/>
                <a:sym typeface="Wingdings" pitchFamily="2" charset="2"/>
              </a:rPr>
              <a:t></a:t>
            </a:r>
            <a:endParaRPr lang="en-GB" sz="2000">
              <a:solidFill>
                <a:srgbClr val="203864"/>
              </a:solidFill>
              <a:latin typeface="Century Gothic"/>
              <a:sym typeface="Century Gothic"/>
            </a:endParaRPr>
          </a:p>
        </p:txBody>
      </p:sp>
      <p:sp>
        <p:nvSpPr>
          <p:cNvPr id="26" name="Rectangle 25"/>
          <p:cNvSpPr/>
          <p:nvPr/>
        </p:nvSpPr>
        <p:spPr>
          <a:xfrm>
            <a:off x="2498763" y="3973722"/>
            <a:ext cx="2508757" cy="400110"/>
          </a:xfrm>
          <a:prstGeom prst="rect">
            <a:avLst/>
          </a:prstGeom>
        </p:spPr>
        <p:txBody>
          <a:bodyPr wrap="square">
            <a:spAutoFit/>
          </a:bodyPr>
          <a:lstStyle/>
          <a:p>
            <a:pPr lvl="0"/>
            <a:r>
              <a:rPr lang="en-GB" sz="2000">
                <a:solidFill>
                  <a:srgbClr val="203864"/>
                </a:solidFill>
                <a:latin typeface="Century Gothic"/>
                <a:sym typeface="Century Gothic"/>
              </a:rPr>
              <a:t>c</a:t>
            </a:r>
            <a:r>
              <a:rPr lang="en-GB" sz="2000" b="1">
                <a:solidFill>
                  <a:srgbClr val="203864"/>
                </a:solidFill>
                <a:latin typeface="Century Gothic"/>
                <a:sym typeface="Century Gothic"/>
              </a:rPr>
              <a:t>ue</a:t>
            </a:r>
            <a:r>
              <a:rPr lang="en-GB" sz="2000">
                <a:solidFill>
                  <a:srgbClr val="203864"/>
                </a:solidFill>
                <a:latin typeface="Century Gothic"/>
                <a:sym typeface="Century Gothic"/>
              </a:rPr>
              <a:t>nto (I tell)</a:t>
            </a:r>
          </a:p>
        </p:txBody>
      </p:sp>
      <p:sp>
        <p:nvSpPr>
          <p:cNvPr id="27" name="Rectangle 26"/>
          <p:cNvSpPr/>
          <p:nvPr/>
        </p:nvSpPr>
        <p:spPr>
          <a:xfrm>
            <a:off x="3010845" y="3591317"/>
            <a:ext cx="2339102" cy="400110"/>
          </a:xfrm>
          <a:prstGeom prst="rect">
            <a:avLst/>
          </a:prstGeom>
        </p:spPr>
        <p:txBody>
          <a:bodyPr wrap="none">
            <a:spAutoFit/>
          </a:bodyPr>
          <a:lstStyle/>
          <a:p>
            <a:pPr lvl="0"/>
            <a:r>
              <a:rPr lang="en-GB" sz="2000">
                <a:solidFill>
                  <a:srgbClr val="203864"/>
                </a:solidFill>
                <a:latin typeface="Century Gothic"/>
                <a:sym typeface="Century Gothic"/>
              </a:rPr>
              <a:t>enc</a:t>
            </a:r>
            <a:r>
              <a:rPr lang="en-GB" sz="2000" b="1">
                <a:solidFill>
                  <a:srgbClr val="203864"/>
                </a:solidFill>
                <a:latin typeface="Century Gothic"/>
                <a:sym typeface="Century Gothic"/>
              </a:rPr>
              <a:t>ue</a:t>
            </a:r>
            <a:r>
              <a:rPr lang="en-GB" sz="2000">
                <a:solidFill>
                  <a:srgbClr val="203864"/>
                </a:solidFill>
                <a:latin typeface="Century Gothic"/>
                <a:sym typeface="Century Gothic"/>
              </a:rPr>
              <a:t>ntro (I find)</a:t>
            </a:r>
          </a:p>
        </p:txBody>
      </p:sp>
      <p:sp>
        <p:nvSpPr>
          <p:cNvPr id="30" name="Rectangle 29"/>
          <p:cNvSpPr/>
          <p:nvPr/>
        </p:nvSpPr>
        <p:spPr>
          <a:xfrm>
            <a:off x="254637" y="3990300"/>
            <a:ext cx="2648220" cy="400110"/>
          </a:xfrm>
          <a:prstGeom prst="rect">
            <a:avLst/>
          </a:prstGeom>
        </p:spPr>
        <p:txBody>
          <a:bodyPr wrap="square">
            <a:spAutoFit/>
          </a:bodyPr>
          <a:lstStyle/>
          <a:p>
            <a:r>
              <a:rPr lang="en-GB" sz="2000" dirty="0" err="1">
                <a:solidFill>
                  <a:srgbClr val="203864"/>
                </a:solidFill>
                <a:latin typeface="Century Gothic"/>
                <a:sym typeface="Century Gothic"/>
              </a:rPr>
              <a:t>c</a:t>
            </a:r>
            <a:r>
              <a:rPr lang="en-GB" sz="2000" b="1" dirty="0" err="1">
                <a:solidFill>
                  <a:srgbClr val="203864"/>
                </a:solidFill>
                <a:latin typeface="Century Gothic"/>
                <a:sym typeface="Century Gothic"/>
              </a:rPr>
              <a:t>o</a:t>
            </a:r>
            <a:r>
              <a:rPr lang="en-GB" sz="2000" dirty="0" err="1">
                <a:solidFill>
                  <a:srgbClr val="203864"/>
                </a:solidFill>
                <a:latin typeface="Century Gothic"/>
                <a:sym typeface="Century Gothic"/>
              </a:rPr>
              <a:t>ntar</a:t>
            </a:r>
            <a:r>
              <a:rPr lang="en-GB" sz="2000" dirty="0">
                <a:solidFill>
                  <a:srgbClr val="203864"/>
                </a:solidFill>
                <a:latin typeface="Century Gothic"/>
                <a:sym typeface="Century Gothic"/>
              </a:rPr>
              <a:t> (to tell) </a:t>
            </a:r>
            <a:r>
              <a:rPr lang="en-GB" sz="2000" dirty="0">
                <a:solidFill>
                  <a:srgbClr val="002060"/>
                </a:solidFill>
                <a:latin typeface="Century Gothic" panose="020B0502020202020204" pitchFamily="34" charset="0"/>
                <a:ea typeface="Calibri" panose="020F0502020204030204" pitchFamily="34" charset="0"/>
                <a:sym typeface="Wingdings" pitchFamily="2" charset="2"/>
              </a:rPr>
              <a:t></a:t>
            </a:r>
            <a:endParaRPr lang="en-GB" sz="2000" dirty="0">
              <a:solidFill>
                <a:srgbClr val="203864"/>
              </a:solidFill>
              <a:latin typeface="Century Gothic"/>
              <a:sym typeface="Century Gothic"/>
            </a:endParaRPr>
          </a:p>
        </p:txBody>
      </p:sp>
      <p:sp>
        <p:nvSpPr>
          <p:cNvPr id="32" name="Title 1">
            <a:extLst>
              <a:ext uri="{FF2B5EF4-FFF2-40B4-BE49-F238E27FC236}">
                <a16:creationId xmlns:a16="http://schemas.microsoft.com/office/drawing/2014/main" id="{4E665C67-42A5-46A8-939F-52D0476A1AD6}"/>
              </a:ext>
            </a:extLst>
          </p:cNvPr>
          <p:cNvSpPr txBox="1">
            <a:spLocks/>
          </p:cNvSpPr>
          <p:nvPr/>
        </p:nvSpPr>
        <p:spPr>
          <a:xfrm>
            <a:off x="0" y="213557"/>
            <a:ext cx="3373395" cy="647577"/>
          </a:xfrm>
          <a:prstGeom prst="rect">
            <a:avLst/>
          </a:prstGeom>
          <a:blipFill>
            <a:blip r:embed="rId6">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fontScale="97500"/>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endParaRPr lang="en-GB" sz="2400" dirty="0"/>
          </a:p>
        </p:txBody>
      </p:sp>
      <p:sp>
        <p:nvSpPr>
          <p:cNvPr id="33" name="Google Shape;320;p7">
            <a:extLst>
              <a:ext uri="{FF2B5EF4-FFF2-40B4-BE49-F238E27FC236}">
                <a16:creationId xmlns:a16="http://schemas.microsoft.com/office/drawing/2014/main" id="{857BB105-CA5C-460D-B731-5077E08C9823}"/>
              </a:ext>
            </a:extLst>
          </p:cNvPr>
          <p:cNvSpPr txBox="1">
            <a:spLocks/>
          </p:cNvSpPr>
          <p:nvPr/>
        </p:nvSpPr>
        <p:spPr>
          <a:xfrm>
            <a:off x="0" y="-176947"/>
            <a:ext cx="3583459" cy="1325563"/>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pPr>
              <a:spcBef>
                <a:spcPts val="0"/>
              </a:spcBef>
              <a:buClr>
                <a:schemeClr val="lt1"/>
              </a:buClr>
              <a:buSzPts val="4400"/>
              <a:buFont typeface="Century Gothic"/>
              <a:buNone/>
            </a:pPr>
            <a:r>
              <a:rPr lang="en-GB">
                <a:solidFill>
                  <a:schemeClr val="lt1"/>
                </a:solidFill>
              </a:rPr>
              <a:t>Vocabulario</a:t>
            </a:r>
            <a:endParaRPr lang="en-GB" sz="2800" dirty="0">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4"/>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27"/>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30"/>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1"/>
                                          </p:stCondLst>
                                        </p:cTn>
                                        <p:tgtEl>
                                          <p:spTgt spid="2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1"/>
                                          </p:stCondLst>
                                        </p:cTn>
                                        <p:tgtEl>
                                          <p:spTgt spid="30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0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1"/>
                                          </p:stCondLst>
                                        </p:cTn>
                                        <p:tgtEl>
                                          <p:spTgt spid="309"/>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09"/>
                                        </p:tgtEl>
                                        <p:attrNameLst>
                                          <p:attrName>style.visibility</p:attrName>
                                        </p:attrNameLst>
                                      </p:cBhvr>
                                      <p:to>
                                        <p:strVal val="visible"/>
                                      </p:to>
                                    </p:set>
                                  </p:childTnLst>
                                </p:cTn>
                              </p:par>
                              <p:par>
                                <p:cTn id="55" presetID="1" presetClass="entr" presetSubtype="0" fill="hold" grpId="1"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1"/>
                                          </p:stCondLst>
                                        </p:cTn>
                                        <p:tgtEl>
                                          <p:spTgt spid="304"/>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0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1"/>
                                          </p:stCondLst>
                                        </p:cTn>
                                        <p:tgtEl>
                                          <p:spTgt spid="310">
                                            <p:txEl>
                                              <p:pRg st="0" end="0"/>
                                            </p:txEl>
                                          </p:spTgt>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10">
                                            <p:txEl>
                                              <p:pRg st="0" end="0"/>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nodeType="clickEffect">
                                  <p:stCondLst>
                                    <p:cond delay="0"/>
                                  </p:stCondLst>
                                  <p:childTnLst>
                                    <p:set>
                                      <p:cBhvr>
                                        <p:cTn id="80" dur="1" fill="hold">
                                          <p:stCondLst>
                                            <p:cond delay="1"/>
                                          </p:stCondLst>
                                        </p:cTn>
                                        <p:tgtEl>
                                          <p:spTgt spid="302">
                                            <p:txEl>
                                              <p:pRg st="0" end="0"/>
                                            </p:txEl>
                                          </p:spTgt>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302">
                                            <p:txEl>
                                              <p:pRg st="0" end="0"/>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nodeType="clickEffect">
                                  <p:stCondLst>
                                    <p:cond delay="0"/>
                                  </p:stCondLst>
                                  <p:childTnLst>
                                    <p:set>
                                      <p:cBhvr>
                                        <p:cTn id="88" dur="1" fill="hold">
                                          <p:stCondLst>
                                            <p:cond delay="1"/>
                                          </p:stCondLst>
                                        </p:cTn>
                                        <p:tgtEl>
                                          <p:spTgt spid="306"/>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5"/>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06"/>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5"/>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nodeType="clickEffect">
                                  <p:stCondLst>
                                    <p:cond delay="0"/>
                                  </p:stCondLst>
                                  <p:childTnLst>
                                    <p:set>
                                      <p:cBhvr>
                                        <p:cTn id="100" dur="1" fill="hold">
                                          <p:stCondLst>
                                            <p:cond delay="1"/>
                                          </p:stCondLst>
                                        </p:cTn>
                                        <p:tgtEl>
                                          <p:spTgt spid="298"/>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298"/>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xit" presetSubtype="0" fill="hold" nodeType="clickEffect">
                                  <p:stCondLst>
                                    <p:cond delay="0"/>
                                  </p:stCondLst>
                                  <p:childTnLst>
                                    <p:set>
                                      <p:cBhvr>
                                        <p:cTn id="108" dur="1" fill="hold">
                                          <p:stCondLst>
                                            <p:cond delay="1"/>
                                          </p:stCondLst>
                                        </p:cTn>
                                        <p:tgtEl>
                                          <p:spTgt spid="300">
                                            <p:txEl>
                                              <p:pRg st="0" end="0"/>
                                            </p:txEl>
                                          </p:spTgt>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300">
                                            <p:txEl>
                                              <p:pRg st="0" end="0"/>
                                            </p:txEl>
                                          </p:spTgt>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nodeType="clickEffect">
                                  <p:stCondLst>
                                    <p:cond delay="0"/>
                                  </p:stCondLst>
                                  <p:childTnLst>
                                    <p:set>
                                      <p:cBhvr>
                                        <p:cTn id="116" dur="1" fill="hold">
                                          <p:stCondLst>
                                            <p:cond delay="1"/>
                                          </p:stCondLst>
                                        </p:cTn>
                                        <p:tgtEl>
                                          <p:spTgt spid="311"/>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311"/>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xit" presetSubtype="0" fill="hold" nodeType="clickEffect">
                                  <p:stCondLst>
                                    <p:cond delay="0"/>
                                  </p:stCondLst>
                                  <p:childTnLst>
                                    <p:set>
                                      <p:cBhvr>
                                        <p:cTn id="124" dur="1" fill="hold">
                                          <p:stCondLst>
                                            <p:cond delay="1"/>
                                          </p:stCondLst>
                                        </p:cTn>
                                        <p:tgtEl>
                                          <p:spTgt spid="299">
                                            <p:txEl>
                                              <p:pRg st="0" end="0"/>
                                            </p:txEl>
                                          </p:spTgt>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299">
                                            <p:txEl>
                                              <p:pRg st="0" end="0"/>
                                            </p:txEl>
                                          </p:spTgt>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xit" presetSubtype="0" fill="hold" nodeType="clickEffect">
                                  <p:stCondLst>
                                    <p:cond delay="0"/>
                                  </p:stCondLst>
                                  <p:childTnLst>
                                    <p:set>
                                      <p:cBhvr>
                                        <p:cTn id="132" dur="1" fill="hold">
                                          <p:stCondLst>
                                            <p:cond delay="1"/>
                                          </p:stCondLst>
                                        </p:cTn>
                                        <p:tgtEl>
                                          <p:spTgt spid="296">
                                            <p:txEl>
                                              <p:pRg st="0" end="0"/>
                                            </p:txEl>
                                          </p:spTgt>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296">
                                            <p:txEl>
                                              <p:pRg st="0" end="0"/>
                                            </p:txEl>
                                          </p:spTgt>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xit" presetSubtype="0" fill="hold" nodeType="clickEffect">
                                  <p:stCondLst>
                                    <p:cond delay="0"/>
                                  </p:stCondLst>
                                  <p:childTnLst>
                                    <p:set>
                                      <p:cBhvr>
                                        <p:cTn id="140" dur="1" fill="hold">
                                          <p:stCondLst>
                                            <p:cond delay="1"/>
                                          </p:stCondLst>
                                        </p:cTn>
                                        <p:tgtEl>
                                          <p:spTgt spid="308"/>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nodeType="clickEffect">
                                  <p:stCondLst>
                                    <p:cond delay="0"/>
                                  </p:stCondLst>
                                  <p:childTnLst>
                                    <p:set>
                                      <p:cBhvr>
                                        <p:cTn id="144" dur="1" fill="hold">
                                          <p:stCondLst>
                                            <p:cond delay="0"/>
                                          </p:stCondLst>
                                        </p:cTn>
                                        <p:tgtEl>
                                          <p:spTgt spid="3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4" grpId="0"/>
      <p:bldP spid="4" grpId="1"/>
      <p:bldP spid="26" grpId="0"/>
      <p:bldP spid="26" grpId="1"/>
      <p:bldP spid="27" grpId="0"/>
      <p:bldP spid="27" grpId="1"/>
      <p:bldP spid="30" grpId="0"/>
      <p:bldP spid="30"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6" name="Google Shape;296;p7"/>
          <p:cNvSpPr txBox="1"/>
          <p:nvPr/>
        </p:nvSpPr>
        <p:spPr>
          <a:xfrm>
            <a:off x="3251921" y="1462163"/>
            <a:ext cx="1755609" cy="4924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600" dirty="0">
                <a:solidFill>
                  <a:srgbClr val="1F3864"/>
                </a:solidFill>
                <a:latin typeface="Century Gothic"/>
                <a:sym typeface="Century Gothic"/>
              </a:rPr>
              <a:t>tanto</a:t>
            </a:r>
            <a:endParaRPr sz="2600" dirty="0"/>
          </a:p>
        </p:txBody>
      </p:sp>
      <p:sp>
        <p:nvSpPr>
          <p:cNvPr id="297" name="Google Shape;297;p7"/>
          <p:cNvSpPr txBox="1"/>
          <p:nvPr/>
        </p:nvSpPr>
        <p:spPr>
          <a:xfrm>
            <a:off x="3251921" y="2796159"/>
            <a:ext cx="2047355"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1F3864"/>
                </a:solidFill>
                <a:latin typeface="Century Gothic"/>
                <a:sym typeface="Century Gothic"/>
              </a:rPr>
              <a:t>el </a:t>
            </a:r>
            <a:r>
              <a:rPr lang="en-GB" sz="2800" dirty="0" err="1">
                <a:solidFill>
                  <a:srgbClr val="1F3864"/>
                </a:solidFill>
                <a:latin typeface="Century Gothic"/>
                <a:sym typeface="Century Gothic"/>
              </a:rPr>
              <a:t>dolor</a:t>
            </a:r>
            <a:endParaRPr dirty="0"/>
          </a:p>
        </p:txBody>
      </p:sp>
      <p:sp>
        <p:nvSpPr>
          <p:cNvPr id="298" name="Google Shape;298;p7"/>
          <p:cNvSpPr txBox="1"/>
          <p:nvPr/>
        </p:nvSpPr>
        <p:spPr>
          <a:xfrm>
            <a:off x="9652200" y="939780"/>
            <a:ext cx="2030684" cy="4924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600" dirty="0">
                <a:solidFill>
                  <a:srgbClr val="1F3864"/>
                </a:solidFill>
                <a:latin typeface="Century Gothic"/>
                <a:ea typeface="Century Gothic"/>
                <a:cs typeface="Century Gothic"/>
                <a:sym typeface="Century Gothic"/>
              </a:rPr>
              <a:t>el </a:t>
            </a:r>
            <a:r>
              <a:rPr lang="en-GB" sz="2600" dirty="0" err="1">
                <a:solidFill>
                  <a:srgbClr val="1F3864"/>
                </a:solidFill>
                <a:latin typeface="Century Gothic"/>
                <a:ea typeface="Century Gothic"/>
                <a:cs typeface="Century Gothic"/>
                <a:sym typeface="Century Gothic"/>
              </a:rPr>
              <a:t>invierno</a:t>
            </a:r>
            <a:endParaRPr sz="2600" b="0" i="0" u="none" strike="noStrike" cap="none" dirty="0">
              <a:solidFill>
                <a:srgbClr val="1F3864"/>
              </a:solidFill>
              <a:latin typeface="Century Gothic"/>
              <a:ea typeface="Century Gothic"/>
              <a:cs typeface="Century Gothic"/>
              <a:sym typeface="Century Gothic"/>
            </a:endParaRPr>
          </a:p>
        </p:txBody>
      </p:sp>
      <p:sp>
        <p:nvSpPr>
          <p:cNvPr id="299" name="Google Shape;299;p7"/>
          <p:cNvSpPr txBox="1"/>
          <p:nvPr/>
        </p:nvSpPr>
        <p:spPr>
          <a:xfrm>
            <a:off x="9583568" y="3181531"/>
            <a:ext cx="2322621" cy="4924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600" dirty="0">
                <a:solidFill>
                  <a:srgbClr val="1F3864"/>
                </a:solidFill>
                <a:latin typeface="Century Gothic"/>
                <a:sym typeface="Century Gothic"/>
              </a:rPr>
              <a:t>la </a:t>
            </a:r>
            <a:r>
              <a:rPr lang="en-GB" sz="2600" dirty="0" err="1">
                <a:solidFill>
                  <a:srgbClr val="1F3864"/>
                </a:solidFill>
                <a:latin typeface="Century Gothic"/>
                <a:sym typeface="Century Gothic"/>
              </a:rPr>
              <a:t>camiseta</a:t>
            </a:r>
            <a:endParaRPr sz="2600" dirty="0"/>
          </a:p>
        </p:txBody>
      </p:sp>
      <p:sp>
        <p:nvSpPr>
          <p:cNvPr id="300" name="Google Shape;300;p7"/>
          <p:cNvSpPr txBox="1"/>
          <p:nvPr/>
        </p:nvSpPr>
        <p:spPr>
          <a:xfrm>
            <a:off x="3251921" y="3973997"/>
            <a:ext cx="3482043" cy="4924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600" dirty="0" err="1">
                <a:solidFill>
                  <a:srgbClr val="1F3864"/>
                </a:solidFill>
                <a:latin typeface="Century Gothic"/>
                <a:sym typeface="Century Gothic"/>
              </a:rPr>
              <a:t>gris</a:t>
            </a:r>
            <a:endParaRPr sz="2600" dirty="0"/>
          </a:p>
        </p:txBody>
      </p:sp>
      <p:sp>
        <p:nvSpPr>
          <p:cNvPr id="302" name="Google Shape;302;p7"/>
          <p:cNvSpPr txBox="1"/>
          <p:nvPr/>
        </p:nvSpPr>
        <p:spPr>
          <a:xfrm>
            <a:off x="144258" y="1460854"/>
            <a:ext cx="2714045" cy="89251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600" b="1" dirty="0">
                <a:solidFill>
                  <a:schemeClr val="accent6"/>
                </a:solidFill>
                <a:latin typeface="Century Gothic"/>
                <a:sym typeface="Century Gothic"/>
              </a:rPr>
              <a:t>so much</a:t>
            </a:r>
            <a:r>
              <a:rPr lang="en-GB" sz="2600" b="1">
                <a:solidFill>
                  <a:schemeClr val="accent6"/>
                </a:solidFill>
                <a:latin typeface="Century Gothic"/>
                <a:sym typeface="Century Gothic"/>
              </a:rPr>
              <a:t>, </a:t>
            </a:r>
          </a:p>
          <a:p>
            <a:pPr marL="0" marR="0" lvl="0" indent="0" algn="ctr" rtl="0">
              <a:spcBef>
                <a:spcPts val="0"/>
              </a:spcBef>
              <a:spcAft>
                <a:spcPts val="0"/>
              </a:spcAft>
              <a:buNone/>
            </a:pPr>
            <a:r>
              <a:rPr lang="en-GB" sz="2600" b="1">
                <a:solidFill>
                  <a:schemeClr val="accent6"/>
                </a:solidFill>
                <a:latin typeface="Century Gothic"/>
                <a:sym typeface="Century Gothic"/>
              </a:rPr>
              <a:t>so </a:t>
            </a:r>
            <a:r>
              <a:rPr lang="en-GB" sz="2600" b="1" dirty="0">
                <a:solidFill>
                  <a:schemeClr val="accent6"/>
                </a:solidFill>
                <a:latin typeface="Century Gothic"/>
                <a:sym typeface="Century Gothic"/>
              </a:rPr>
              <a:t>many</a:t>
            </a:r>
            <a:endParaRPr sz="2600" dirty="0"/>
          </a:p>
        </p:txBody>
      </p:sp>
      <p:sp>
        <p:nvSpPr>
          <p:cNvPr id="303" name="Google Shape;303;p7"/>
          <p:cNvSpPr txBox="1"/>
          <p:nvPr/>
        </p:nvSpPr>
        <p:spPr>
          <a:xfrm>
            <a:off x="734066" y="2813688"/>
            <a:ext cx="2459663" cy="4924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600" b="1">
                <a:solidFill>
                  <a:schemeClr val="accent5"/>
                </a:solidFill>
                <a:latin typeface="+mn-lt"/>
                <a:sym typeface="Book Antiqua"/>
              </a:rPr>
              <a:t>ache, pain</a:t>
            </a:r>
            <a:endParaRPr sz="2600" dirty="0">
              <a:latin typeface="+mn-lt"/>
            </a:endParaRPr>
          </a:p>
        </p:txBody>
      </p:sp>
      <p:sp>
        <p:nvSpPr>
          <p:cNvPr id="304" name="Google Shape;304;p7"/>
          <p:cNvSpPr txBox="1"/>
          <p:nvPr/>
        </p:nvSpPr>
        <p:spPr>
          <a:xfrm>
            <a:off x="7192726" y="1907110"/>
            <a:ext cx="2609425" cy="4924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600" b="1" i="0" u="none" strike="noStrike" cap="none" dirty="0">
                <a:solidFill>
                  <a:srgbClr val="ED7D31"/>
                </a:solidFill>
                <a:latin typeface="+mn-lt"/>
                <a:ea typeface="Corben"/>
                <a:cs typeface="Corben"/>
                <a:sym typeface="Corben"/>
              </a:rPr>
              <a:t>winter</a:t>
            </a:r>
            <a:endParaRPr sz="2600" dirty="0">
              <a:latin typeface="+mn-lt"/>
            </a:endParaRPr>
          </a:p>
        </p:txBody>
      </p:sp>
      <p:sp>
        <p:nvSpPr>
          <p:cNvPr id="305" name="Google Shape;305;p7"/>
          <p:cNvSpPr txBox="1"/>
          <p:nvPr/>
        </p:nvSpPr>
        <p:spPr>
          <a:xfrm>
            <a:off x="734066" y="4462069"/>
            <a:ext cx="1432245" cy="4924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600" b="1" i="0" u="none" strike="noStrike" cap="none" dirty="0">
                <a:solidFill>
                  <a:schemeClr val="bg1">
                    <a:lumMod val="65000"/>
                  </a:schemeClr>
                </a:solidFill>
                <a:latin typeface="+mn-lt"/>
                <a:sym typeface="Arial"/>
              </a:rPr>
              <a:t>grey</a:t>
            </a:r>
            <a:endParaRPr sz="2600" dirty="0">
              <a:solidFill>
                <a:schemeClr val="bg1">
                  <a:lumMod val="65000"/>
                </a:schemeClr>
              </a:solidFill>
              <a:latin typeface="+mn-lt"/>
            </a:endParaRPr>
          </a:p>
        </p:txBody>
      </p:sp>
      <p:sp>
        <p:nvSpPr>
          <p:cNvPr id="306" name="Google Shape;306;p7"/>
          <p:cNvSpPr txBox="1"/>
          <p:nvPr/>
        </p:nvSpPr>
        <p:spPr>
          <a:xfrm>
            <a:off x="7192726" y="4248164"/>
            <a:ext cx="1697901" cy="4924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600" b="1" i="0" u="none" strike="noStrike" cap="none">
                <a:solidFill>
                  <a:srgbClr val="FF0000"/>
                </a:solidFill>
                <a:latin typeface="Century Gothic"/>
                <a:ea typeface="Century Gothic"/>
                <a:cs typeface="Century Gothic"/>
                <a:sym typeface="Century Gothic"/>
              </a:rPr>
              <a:t>t-shirt</a:t>
            </a:r>
            <a:endParaRPr sz="2600" dirty="0">
              <a:solidFill>
                <a:srgbClr val="FF0000"/>
              </a:solidFill>
            </a:endParaRPr>
          </a:p>
        </p:txBody>
      </p:sp>
      <p:sp>
        <p:nvSpPr>
          <p:cNvPr id="308" name="Google Shape;308;p7"/>
          <p:cNvSpPr txBox="1"/>
          <p:nvPr/>
        </p:nvSpPr>
        <p:spPr>
          <a:xfrm>
            <a:off x="9797430" y="5193025"/>
            <a:ext cx="1885453" cy="4924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600" dirty="0">
                <a:solidFill>
                  <a:srgbClr val="1F3864"/>
                </a:solidFill>
                <a:latin typeface="Century Gothic"/>
                <a:sym typeface="Century Gothic"/>
              </a:rPr>
              <a:t>las </a:t>
            </a:r>
            <a:r>
              <a:rPr lang="en-GB" sz="2600" dirty="0" err="1">
                <a:solidFill>
                  <a:srgbClr val="1F3864"/>
                </a:solidFill>
                <a:latin typeface="Century Gothic"/>
                <a:sym typeface="Century Gothic"/>
              </a:rPr>
              <a:t>gafas</a:t>
            </a:r>
            <a:endParaRPr sz="2600" dirty="0"/>
          </a:p>
        </p:txBody>
      </p:sp>
      <p:pic>
        <p:nvPicPr>
          <p:cNvPr id="309" name="Google Shape;309;p7"/>
          <p:cNvPicPr preferRelativeResize="0"/>
          <p:nvPr/>
        </p:nvPicPr>
        <p:blipFill>
          <a:blip r:embed="rId3">
            <a:clrChange>
              <a:clrFrom>
                <a:srgbClr val="FFFFFF"/>
              </a:clrFrom>
              <a:clrTo>
                <a:srgbClr val="FFFFFF">
                  <a:alpha val="0"/>
                </a:srgbClr>
              </a:clrTo>
            </a:clrChange>
          </a:blip>
          <a:stretch>
            <a:fillRect/>
          </a:stretch>
        </p:blipFill>
        <p:spPr>
          <a:xfrm>
            <a:off x="6892552" y="5064001"/>
            <a:ext cx="1473527" cy="750450"/>
          </a:xfrm>
          <a:prstGeom prst="rect">
            <a:avLst/>
          </a:prstGeom>
          <a:noFill/>
          <a:ln>
            <a:noFill/>
          </a:ln>
        </p:spPr>
      </p:pic>
      <p:sp>
        <p:nvSpPr>
          <p:cNvPr id="310" name="Google Shape;310;p7"/>
          <p:cNvSpPr txBox="1"/>
          <p:nvPr/>
        </p:nvSpPr>
        <p:spPr>
          <a:xfrm>
            <a:off x="593841" y="5909892"/>
            <a:ext cx="1831532" cy="4924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600" b="1" dirty="0">
                <a:solidFill>
                  <a:schemeClr val="accent2"/>
                </a:solidFill>
                <a:latin typeface="+mn-lt"/>
                <a:sym typeface="Book Antiqua"/>
              </a:rPr>
              <a:t>orange</a:t>
            </a:r>
            <a:endParaRPr sz="2600" dirty="0">
              <a:solidFill>
                <a:schemeClr val="accent2"/>
              </a:solidFill>
              <a:latin typeface="+mn-lt"/>
            </a:endParaRPr>
          </a:p>
        </p:txBody>
      </p:sp>
      <p:sp>
        <p:nvSpPr>
          <p:cNvPr id="311" name="Google Shape;311;p7"/>
          <p:cNvSpPr txBox="1"/>
          <p:nvPr/>
        </p:nvSpPr>
        <p:spPr>
          <a:xfrm>
            <a:off x="3251921" y="5246190"/>
            <a:ext cx="3052439" cy="4924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600">
                <a:solidFill>
                  <a:srgbClr val="1F3864"/>
                </a:solidFill>
                <a:latin typeface="Century Gothic"/>
                <a:sym typeface="Century Gothic"/>
              </a:rPr>
              <a:t>la naranja</a:t>
            </a:r>
            <a:endParaRPr sz="2600" dirty="0"/>
          </a:p>
        </p:txBody>
      </p:sp>
      <p:sp>
        <p:nvSpPr>
          <p:cNvPr id="321" name="Google Shape;321;p7"/>
          <p:cNvSpPr/>
          <p:nvPr/>
        </p:nvSpPr>
        <p:spPr>
          <a:xfrm>
            <a:off x="10172700" y="258166"/>
            <a:ext cx="1755443" cy="400919"/>
          </a:xfrm>
          <a:prstGeom prst="roundRect">
            <a:avLst>
              <a:gd name="adj" fmla="val 16667"/>
            </a:avLst>
          </a:prstGeom>
          <a:solidFill>
            <a:schemeClr val="tx2"/>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rgbClr val="FFFFFF"/>
                </a:solidFill>
                <a:latin typeface="Century Gothic"/>
                <a:ea typeface="Century Gothic"/>
                <a:cs typeface="Century Gothic"/>
                <a:sym typeface="Century Gothic"/>
              </a:rPr>
              <a:t>leer / hablar</a:t>
            </a:r>
            <a:endParaRPr/>
          </a:p>
        </p:txBody>
      </p:sp>
      <p:pic>
        <p:nvPicPr>
          <p:cNvPr id="3" name="Picture 2">
            <a:extLst>
              <a:ext uri="{FF2B5EF4-FFF2-40B4-BE49-F238E27FC236}">
                <a16:creationId xmlns:a16="http://schemas.microsoft.com/office/drawing/2014/main" id="{D8BAEF72-98FB-480E-A3B5-2DF4FD335E2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08733" y="3735965"/>
            <a:ext cx="928642" cy="723751"/>
          </a:xfrm>
          <a:prstGeom prst="rect">
            <a:avLst/>
          </a:prstGeom>
        </p:spPr>
      </p:pic>
      <p:pic>
        <p:nvPicPr>
          <p:cNvPr id="5" name="Picture 4">
            <a:extLst>
              <a:ext uri="{FF2B5EF4-FFF2-40B4-BE49-F238E27FC236}">
                <a16:creationId xmlns:a16="http://schemas.microsoft.com/office/drawing/2014/main" id="{F36626E2-B59D-4567-A0B4-183E1F4AFA0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70562" y="4968058"/>
            <a:ext cx="1079444" cy="1079444"/>
          </a:xfrm>
          <a:prstGeom prst="rect">
            <a:avLst/>
          </a:prstGeom>
        </p:spPr>
      </p:pic>
      <p:pic>
        <p:nvPicPr>
          <p:cNvPr id="7" name="Picture 6">
            <a:extLst>
              <a:ext uri="{FF2B5EF4-FFF2-40B4-BE49-F238E27FC236}">
                <a16:creationId xmlns:a16="http://schemas.microsoft.com/office/drawing/2014/main" id="{B11A1539-ECFB-44B4-A2DE-BDDD287D3637}"/>
              </a:ext>
            </a:extLst>
          </p:cNvPr>
          <p:cNvPicPr>
            <a:picLocks noChangeAspect="1"/>
          </p:cNvPicPr>
          <p:nvPr/>
        </p:nvPicPr>
        <p:blipFill>
          <a:blip r:embed="rId6">
            <a:clrChange>
              <a:clrFrom>
                <a:srgbClr val="FEFEFE"/>
              </a:clrFrom>
              <a:clrTo>
                <a:srgbClr val="FEFEFE">
                  <a:alpha val="0"/>
                </a:srgbClr>
              </a:clrTo>
            </a:clrChange>
          </a:blip>
          <a:stretch>
            <a:fillRect/>
          </a:stretch>
        </p:blipFill>
        <p:spPr>
          <a:xfrm>
            <a:off x="6524388" y="2650654"/>
            <a:ext cx="2371892" cy="1584933"/>
          </a:xfrm>
          <a:prstGeom prst="rect">
            <a:avLst/>
          </a:prstGeom>
        </p:spPr>
      </p:pic>
      <p:pic>
        <p:nvPicPr>
          <p:cNvPr id="9" name="Picture 8">
            <a:extLst>
              <a:ext uri="{FF2B5EF4-FFF2-40B4-BE49-F238E27FC236}">
                <a16:creationId xmlns:a16="http://schemas.microsoft.com/office/drawing/2014/main" id="{5BB717C0-E4F7-4EF7-A041-B1AAD1EF5654}"/>
              </a:ext>
            </a:extLst>
          </p:cNvPr>
          <p:cNvPicPr>
            <a:picLocks noChangeAspect="1"/>
          </p:cNvPicPr>
          <p:nvPr/>
        </p:nvPicPr>
        <p:blipFill>
          <a:blip r:embed="rId7"/>
          <a:stretch>
            <a:fillRect/>
          </a:stretch>
        </p:blipFill>
        <p:spPr>
          <a:xfrm>
            <a:off x="6559490" y="583067"/>
            <a:ext cx="2331137" cy="1305437"/>
          </a:xfrm>
          <a:prstGeom prst="rect">
            <a:avLst/>
          </a:prstGeom>
        </p:spPr>
      </p:pic>
      <p:sp>
        <p:nvSpPr>
          <p:cNvPr id="34" name="Google Shape;306;p7">
            <a:extLst>
              <a:ext uri="{FF2B5EF4-FFF2-40B4-BE49-F238E27FC236}">
                <a16:creationId xmlns:a16="http://schemas.microsoft.com/office/drawing/2014/main" id="{6BA85C6A-3191-4DFE-8070-A70B508C927F}"/>
              </a:ext>
            </a:extLst>
          </p:cNvPr>
          <p:cNvSpPr txBox="1"/>
          <p:nvPr/>
        </p:nvSpPr>
        <p:spPr>
          <a:xfrm>
            <a:off x="7139235" y="5843471"/>
            <a:ext cx="1697901" cy="4924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600" b="1" dirty="0">
                <a:solidFill>
                  <a:srgbClr val="7030A0"/>
                </a:solidFill>
                <a:latin typeface="Century Gothic"/>
                <a:sym typeface="Century Gothic"/>
              </a:rPr>
              <a:t>glasses</a:t>
            </a:r>
            <a:endParaRPr sz="2600" dirty="0">
              <a:solidFill>
                <a:srgbClr val="7030A0"/>
              </a:solidFill>
            </a:endParaRPr>
          </a:p>
        </p:txBody>
      </p:sp>
      <p:sp>
        <p:nvSpPr>
          <p:cNvPr id="26" name="TextBox 25"/>
          <p:cNvSpPr txBox="1"/>
          <p:nvPr/>
        </p:nvSpPr>
        <p:spPr>
          <a:xfrm>
            <a:off x="11273988" y="763881"/>
            <a:ext cx="817790" cy="400110"/>
          </a:xfrm>
          <a:prstGeom prst="rect">
            <a:avLst/>
          </a:prstGeom>
          <a:noFill/>
        </p:spPr>
        <p:txBody>
          <a:bodyPr wrap="square" rtlCol="0">
            <a:spAutoFit/>
          </a:bodyPr>
          <a:lstStyle/>
          <a:p>
            <a:r>
              <a:rPr lang="en-GB" sz="2000" b="1">
                <a:latin typeface="+mj-lt"/>
              </a:rPr>
              <a:t>[2/2]</a:t>
            </a:r>
            <a:endParaRPr lang="en-GB" sz="2000" b="1" dirty="0">
              <a:latin typeface="+mj-lt"/>
            </a:endParaRPr>
          </a:p>
        </p:txBody>
      </p:sp>
      <p:sp>
        <p:nvSpPr>
          <p:cNvPr id="27" name="Google Shape;312;p7"/>
          <p:cNvSpPr/>
          <p:nvPr/>
        </p:nvSpPr>
        <p:spPr>
          <a:xfrm>
            <a:off x="659337" y="3752963"/>
            <a:ext cx="4620682" cy="1192731"/>
          </a:xfrm>
          <a:prstGeom prst="wedgeRoundRectCallout">
            <a:avLst>
              <a:gd name="adj1" fmla="val 14857"/>
              <a:gd name="adj2" fmla="val 74563"/>
              <a:gd name="adj3" fmla="val 16667"/>
            </a:avLst>
          </a:prstGeom>
          <a:solidFill>
            <a:srgbClr val="E1EFD8"/>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b="0" i="0" u="none" strike="noStrike" cap="none">
                <a:latin typeface="Century Gothic"/>
                <a:ea typeface="Century Gothic"/>
                <a:cs typeface="Century Gothic"/>
                <a:sym typeface="Century Gothic"/>
              </a:rPr>
              <a:t>This can be the fruit or the colour!</a:t>
            </a:r>
          </a:p>
          <a:p>
            <a:pPr marL="0" marR="0" lvl="0" indent="0" algn="l" rtl="0">
              <a:spcBef>
                <a:spcPts val="0"/>
              </a:spcBef>
              <a:spcAft>
                <a:spcPts val="0"/>
              </a:spcAft>
              <a:buNone/>
            </a:pPr>
            <a:r>
              <a:rPr lang="en-GB" sz="2000">
                <a:latin typeface="Century Gothic"/>
                <a:ea typeface="Century Gothic"/>
                <a:cs typeface="Century Gothic"/>
                <a:sym typeface="Century Gothic"/>
              </a:rPr>
              <a:t>When used as an adjective (the colour), the ending is </a:t>
            </a:r>
            <a:r>
              <a:rPr lang="en-GB" sz="2000" i="1">
                <a:latin typeface="Century Gothic"/>
                <a:ea typeface="Century Gothic"/>
                <a:cs typeface="Century Gothic"/>
                <a:sym typeface="Century Gothic"/>
              </a:rPr>
              <a:t>always</a:t>
            </a:r>
            <a:r>
              <a:rPr lang="en-GB" sz="2000">
                <a:latin typeface="Century Gothic"/>
                <a:ea typeface="Century Gothic"/>
                <a:cs typeface="Century Gothic"/>
                <a:sym typeface="Century Gothic"/>
              </a:rPr>
              <a:t> </a:t>
            </a:r>
            <a:r>
              <a:rPr lang="en-GB" sz="2000" b="1">
                <a:latin typeface="Century Gothic"/>
                <a:ea typeface="Century Gothic"/>
                <a:cs typeface="Century Gothic"/>
                <a:sym typeface="Century Gothic"/>
              </a:rPr>
              <a:t>–a</a:t>
            </a:r>
            <a:r>
              <a:rPr lang="en-GB" sz="2000">
                <a:latin typeface="Century Gothic"/>
                <a:ea typeface="Century Gothic"/>
                <a:cs typeface="Century Gothic"/>
                <a:sym typeface="Century Gothic"/>
              </a:rPr>
              <a:t>.</a:t>
            </a:r>
          </a:p>
          <a:p>
            <a:pPr marL="0" marR="0" lvl="0" indent="0" algn="l" rtl="0">
              <a:spcBef>
                <a:spcPts val="0"/>
              </a:spcBef>
              <a:spcAft>
                <a:spcPts val="0"/>
              </a:spcAft>
              <a:buNone/>
            </a:pPr>
            <a:r>
              <a:rPr lang="en-GB" sz="2000" b="0" i="0" u="none" strike="noStrike" cap="none">
                <a:latin typeface="Century Gothic"/>
                <a:ea typeface="Century Gothic"/>
                <a:cs typeface="Century Gothic"/>
                <a:sym typeface="Century Gothic"/>
              </a:rPr>
              <a:t>e.g. un bolígrafo naranja</a:t>
            </a:r>
            <a:endParaRPr dirty="0"/>
          </a:p>
        </p:txBody>
      </p:sp>
      <p:pic>
        <p:nvPicPr>
          <p:cNvPr id="1026" name="Picture 2" descr="Oranges clipart. Free download. "/>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8733" y="5121360"/>
            <a:ext cx="994621" cy="766169"/>
          </a:xfrm>
          <a:prstGeom prst="rect">
            <a:avLst/>
          </a:prstGeom>
          <a:noFill/>
          <a:extLst>
            <a:ext uri="{909E8E84-426E-40DD-AFC4-6F175D3DCCD1}">
              <a14:hiddenFill xmlns:a14="http://schemas.microsoft.com/office/drawing/2010/main">
                <a:solidFill>
                  <a:srgbClr val="FFFFFF"/>
                </a:solidFill>
              </a14:hiddenFill>
            </a:ext>
          </a:extLst>
        </p:spPr>
      </p:pic>
      <p:sp>
        <p:nvSpPr>
          <p:cNvPr id="29" name="Google Shape;312;p7"/>
          <p:cNvSpPr/>
          <p:nvPr/>
        </p:nvSpPr>
        <p:spPr>
          <a:xfrm>
            <a:off x="5176174" y="2478934"/>
            <a:ext cx="4407394" cy="1700500"/>
          </a:xfrm>
          <a:prstGeom prst="wedgeRoundRectCallout">
            <a:avLst>
              <a:gd name="adj1" fmla="val -56596"/>
              <a:gd name="adj2" fmla="val -18242"/>
              <a:gd name="adj3" fmla="val 16667"/>
            </a:avLst>
          </a:prstGeom>
          <a:solidFill>
            <a:srgbClr val="E1EFD8"/>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dirty="0">
                <a:latin typeface="Century Gothic"/>
                <a:sym typeface="Century Gothic"/>
              </a:rPr>
              <a:t>In Spanish you often use ‘</a:t>
            </a:r>
            <a:r>
              <a:rPr lang="en-GB" sz="2000" dirty="0" err="1">
                <a:latin typeface="Century Gothic"/>
                <a:sym typeface="Century Gothic"/>
              </a:rPr>
              <a:t>tener</a:t>
            </a:r>
            <a:r>
              <a:rPr lang="en-GB" sz="2000" dirty="0">
                <a:latin typeface="Century Gothic"/>
                <a:sym typeface="Century Gothic"/>
              </a:rPr>
              <a:t>’ </a:t>
            </a:r>
          </a:p>
          <a:p>
            <a:pPr marL="0" marR="0" lvl="0" indent="0" algn="l" rtl="0">
              <a:spcBef>
                <a:spcPts val="0"/>
              </a:spcBef>
              <a:spcAft>
                <a:spcPts val="0"/>
              </a:spcAft>
              <a:buNone/>
            </a:pPr>
            <a:r>
              <a:rPr lang="en-GB" sz="2000" dirty="0">
                <a:latin typeface="Century Gothic"/>
                <a:sym typeface="Century Gothic"/>
              </a:rPr>
              <a:t>(to have) with the word ‘</a:t>
            </a:r>
            <a:r>
              <a:rPr lang="en-GB" sz="2000" dirty="0" err="1">
                <a:latin typeface="Century Gothic"/>
                <a:sym typeface="Century Gothic"/>
              </a:rPr>
              <a:t>dolor</a:t>
            </a:r>
            <a:r>
              <a:rPr lang="en-GB" sz="2000" dirty="0">
                <a:latin typeface="Century Gothic"/>
                <a:sym typeface="Century Gothic"/>
              </a:rPr>
              <a:t>’:</a:t>
            </a:r>
          </a:p>
          <a:p>
            <a:pPr marL="0" marR="0" lvl="0" indent="0" algn="l" rtl="0">
              <a:spcBef>
                <a:spcPts val="0"/>
              </a:spcBef>
              <a:spcAft>
                <a:spcPts val="0"/>
              </a:spcAft>
              <a:buNone/>
            </a:pPr>
            <a:endParaRPr lang="en-GB" sz="2000" dirty="0">
              <a:latin typeface="Century Gothic"/>
              <a:sym typeface="Century Gothic"/>
            </a:endParaRPr>
          </a:p>
          <a:p>
            <a:pPr marL="0" marR="0" lvl="0" indent="0" algn="l" rtl="0">
              <a:spcBef>
                <a:spcPts val="0"/>
              </a:spcBef>
              <a:spcAft>
                <a:spcPts val="0"/>
              </a:spcAft>
              <a:buNone/>
            </a:pPr>
            <a:endParaRPr dirty="0"/>
          </a:p>
        </p:txBody>
      </p:sp>
      <p:sp>
        <p:nvSpPr>
          <p:cNvPr id="2" name="TextBox 1"/>
          <p:cNvSpPr txBox="1"/>
          <p:nvPr/>
        </p:nvSpPr>
        <p:spPr>
          <a:xfrm>
            <a:off x="5220692" y="3371197"/>
            <a:ext cx="4091460" cy="400110"/>
          </a:xfrm>
          <a:prstGeom prst="rect">
            <a:avLst/>
          </a:prstGeom>
          <a:noFill/>
        </p:spPr>
        <p:txBody>
          <a:bodyPr wrap="square" rtlCol="0">
            <a:spAutoFit/>
          </a:bodyPr>
          <a:lstStyle/>
          <a:p>
            <a:r>
              <a:rPr lang="en-GB" sz="2000" i="1" dirty="0">
                <a:latin typeface="+mj-lt"/>
              </a:rPr>
              <a:t>Tengo </a:t>
            </a:r>
            <a:r>
              <a:rPr lang="en-GB" sz="2000" i="1" dirty="0" err="1">
                <a:latin typeface="+mj-lt"/>
              </a:rPr>
              <a:t>dolor</a:t>
            </a:r>
            <a:r>
              <a:rPr lang="en-GB" sz="2000" i="1" dirty="0">
                <a:latin typeface="+mj-lt"/>
              </a:rPr>
              <a:t> de (la) cabeza. </a:t>
            </a:r>
          </a:p>
        </p:txBody>
      </p:sp>
      <p:sp>
        <p:nvSpPr>
          <p:cNvPr id="31" name="TextBox 30"/>
          <p:cNvSpPr txBox="1"/>
          <p:nvPr/>
        </p:nvSpPr>
        <p:spPr>
          <a:xfrm>
            <a:off x="5238836" y="3717611"/>
            <a:ext cx="3249365" cy="400110"/>
          </a:xfrm>
          <a:prstGeom prst="rect">
            <a:avLst/>
          </a:prstGeom>
          <a:noFill/>
        </p:spPr>
        <p:txBody>
          <a:bodyPr wrap="square" rtlCol="0">
            <a:spAutoFit/>
          </a:bodyPr>
          <a:lstStyle/>
          <a:p>
            <a:r>
              <a:rPr lang="en-GB" sz="2000" i="1">
                <a:latin typeface="+mj-lt"/>
              </a:rPr>
              <a:t>I have a headache. </a:t>
            </a:r>
            <a:endParaRPr lang="en-GB" sz="2000" i="1" dirty="0">
              <a:latin typeface="+mj-lt"/>
            </a:endParaRPr>
          </a:p>
        </p:txBody>
      </p:sp>
      <p:sp>
        <p:nvSpPr>
          <p:cNvPr id="312" name="Google Shape;312;p7"/>
          <p:cNvSpPr/>
          <p:nvPr/>
        </p:nvSpPr>
        <p:spPr>
          <a:xfrm>
            <a:off x="674146" y="2415510"/>
            <a:ext cx="5710519" cy="1298092"/>
          </a:xfrm>
          <a:prstGeom prst="wedgeRoundRectCallout">
            <a:avLst>
              <a:gd name="adj1" fmla="val 5250"/>
              <a:gd name="adj2" fmla="val -73767"/>
              <a:gd name="adj3" fmla="val 16667"/>
            </a:avLst>
          </a:prstGeom>
          <a:solidFill>
            <a:srgbClr val="E1EFD8"/>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b="0" i="0" u="none" strike="noStrike" cap="none" dirty="0">
                <a:latin typeface="Century Gothic"/>
                <a:ea typeface="Century Gothic"/>
                <a:cs typeface="Century Gothic"/>
                <a:sym typeface="Century Gothic"/>
              </a:rPr>
              <a:t>When ‘tanto’ is used as an adjective, it agrees with the gender and number of the noun: e.g. </a:t>
            </a:r>
            <a:r>
              <a:rPr lang="en-GB" sz="2000" b="0" i="0" u="none" strike="noStrike" cap="none" dirty="0" err="1">
                <a:latin typeface="Century Gothic"/>
                <a:ea typeface="Century Gothic"/>
                <a:cs typeface="Century Gothic"/>
                <a:sym typeface="Century Gothic"/>
              </a:rPr>
              <a:t>tant</a:t>
            </a:r>
            <a:r>
              <a:rPr lang="en-GB" sz="2000" b="1" i="0" u="none" strike="noStrike" cap="none" dirty="0" err="1">
                <a:latin typeface="Century Gothic"/>
                <a:ea typeface="Century Gothic"/>
                <a:cs typeface="Century Gothic"/>
                <a:sym typeface="Century Gothic"/>
              </a:rPr>
              <a:t>as</a:t>
            </a:r>
            <a:r>
              <a:rPr lang="en-GB" sz="2000" b="0" i="0" u="none" strike="noStrike" cap="none" dirty="0">
                <a:latin typeface="Century Gothic"/>
                <a:ea typeface="Century Gothic"/>
                <a:cs typeface="Century Gothic"/>
                <a:sym typeface="Century Gothic"/>
              </a:rPr>
              <a:t> </a:t>
            </a:r>
            <a:r>
              <a:rPr lang="en-GB" sz="2000" b="0" i="0" u="none" strike="noStrike" cap="none" dirty="0" err="1">
                <a:latin typeface="Century Gothic"/>
                <a:ea typeface="Century Gothic"/>
                <a:cs typeface="Century Gothic"/>
                <a:sym typeface="Century Gothic"/>
              </a:rPr>
              <a:t>camiset</a:t>
            </a:r>
            <a:r>
              <a:rPr lang="en-GB" sz="2000" b="1" i="0" u="none" strike="noStrike" cap="none" dirty="0" err="1">
                <a:latin typeface="Century Gothic"/>
                <a:ea typeface="Century Gothic"/>
                <a:cs typeface="Century Gothic"/>
                <a:sym typeface="Century Gothic"/>
              </a:rPr>
              <a:t>as</a:t>
            </a:r>
            <a:r>
              <a:rPr lang="en-GB" sz="2000" b="0" i="0" u="none" strike="noStrike" cap="none" dirty="0">
                <a:latin typeface="Century Gothic"/>
                <a:ea typeface="Century Gothic"/>
                <a:cs typeface="Century Gothic"/>
                <a:sym typeface="Century Gothic"/>
              </a:rPr>
              <a:t>, tant</a:t>
            </a:r>
            <a:r>
              <a:rPr lang="en-GB" sz="2000" b="1" i="0" u="none" strike="noStrike" cap="none" dirty="0">
                <a:latin typeface="Century Gothic"/>
                <a:ea typeface="Century Gothic"/>
                <a:cs typeface="Century Gothic"/>
                <a:sym typeface="Century Gothic"/>
              </a:rPr>
              <a:t>os</a:t>
            </a:r>
            <a:r>
              <a:rPr lang="en-GB" sz="2000" b="0" i="0" u="none" strike="noStrike" cap="none" dirty="0">
                <a:latin typeface="Century Gothic"/>
                <a:ea typeface="Century Gothic"/>
                <a:cs typeface="Century Gothic"/>
                <a:sym typeface="Century Gothic"/>
              </a:rPr>
              <a:t> chic</a:t>
            </a:r>
            <a:r>
              <a:rPr lang="en-GB" sz="2000" b="1" i="0" u="none" strike="noStrike" cap="none" dirty="0">
                <a:latin typeface="Century Gothic"/>
                <a:ea typeface="Century Gothic"/>
                <a:cs typeface="Century Gothic"/>
                <a:sym typeface="Century Gothic"/>
              </a:rPr>
              <a:t>os</a:t>
            </a:r>
            <a:r>
              <a:rPr lang="en-GB" sz="2000" i="0" u="none" strike="noStrike" cap="none" dirty="0">
                <a:latin typeface="Century Gothic"/>
                <a:ea typeface="Century Gothic"/>
                <a:cs typeface="Century Gothic"/>
                <a:sym typeface="Century Gothic"/>
              </a:rPr>
              <a:t>.</a:t>
            </a:r>
          </a:p>
          <a:p>
            <a:pPr marL="0" marR="0" lvl="0" indent="0" algn="l" rtl="0">
              <a:spcBef>
                <a:spcPts val="0"/>
              </a:spcBef>
              <a:spcAft>
                <a:spcPts val="0"/>
              </a:spcAft>
              <a:buNone/>
            </a:pPr>
            <a:r>
              <a:rPr lang="en-GB" sz="2000" dirty="0">
                <a:latin typeface="Century Gothic"/>
                <a:sym typeface="Century Gothic"/>
              </a:rPr>
              <a:t>Notice how it goes </a:t>
            </a:r>
            <a:r>
              <a:rPr lang="en-GB" sz="2000" i="1" dirty="0">
                <a:latin typeface="Century Gothic"/>
                <a:sym typeface="Century Gothic"/>
              </a:rPr>
              <a:t>before</a:t>
            </a:r>
            <a:r>
              <a:rPr lang="en-GB" sz="2000" dirty="0">
                <a:latin typeface="Century Gothic"/>
                <a:sym typeface="Century Gothic"/>
              </a:rPr>
              <a:t> the noun.</a:t>
            </a:r>
            <a:endParaRPr dirty="0"/>
          </a:p>
        </p:txBody>
      </p:sp>
      <p:sp>
        <p:nvSpPr>
          <p:cNvPr id="32" name="Title 1">
            <a:extLst>
              <a:ext uri="{FF2B5EF4-FFF2-40B4-BE49-F238E27FC236}">
                <a16:creationId xmlns:a16="http://schemas.microsoft.com/office/drawing/2014/main" id="{17C85D93-9188-4EA2-8AC8-3E6B72C04F1A}"/>
              </a:ext>
            </a:extLst>
          </p:cNvPr>
          <p:cNvSpPr txBox="1">
            <a:spLocks/>
          </p:cNvSpPr>
          <p:nvPr/>
        </p:nvSpPr>
        <p:spPr>
          <a:xfrm>
            <a:off x="0" y="213557"/>
            <a:ext cx="3373395" cy="647577"/>
          </a:xfrm>
          <a:prstGeom prst="rect">
            <a:avLst/>
          </a:prstGeom>
          <a:blipFill>
            <a:blip r:embed="rId9">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fontScale="97500"/>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endParaRPr lang="en-GB" sz="2400" dirty="0"/>
          </a:p>
        </p:txBody>
      </p:sp>
      <p:sp>
        <p:nvSpPr>
          <p:cNvPr id="33" name="Google Shape;320;p7">
            <a:extLst>
              <a:ext uri="{FF2B5EF4-FFF2-40B4-BE49-F238E27FC236}">
                <a16:creationId xmlns:a16="http://schemas.microsoft.com/office/drawing/2014/main" id="{E18A57EB-0A4C-4DEF-A12D-DCCA25826327}"/>
              </a:ext>
            </a:extLst>
          </p:cNvPr>
          <p:cNvSpPr txBox="1">
            <a:spLocks/>
          </p:cNvSpPr>
          <p:nvPr/>
        </p:nvSpPr>
        <p:spPr>
          <a:xfrm>
            <a:off x="0" y="-176947"/>
            <a:ext cx="3583459" cy="1325563"/>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pPr>
              <a:spcBef>
                <a:spcPts val="0"/>
              </a:spcBef>
              <a:buClr>
                <a:schemeClr val="lt1"/>
              </a:buClr>
              <a:buSzPts val="4400"/>
              <a:buFont typeface="Century Gothic"/>
              <a:buNone/>
            </a:pPr>
            <a:r>
              <a:rPr lang="en-GB">
                <a:solidFill>
                  <a:schemeClr val="lt1"/>
                </a:solidFill>
              </a:rPr>
              <a:t>Vocabulario</a:t>
            </a:r>
            <a:endParaRPr lang="en-GB" sz="2800" dirty="0">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3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2"/>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31"/>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1"/>
                                          </p:stCondLst>
                                        </p:cTn>
                                        <p:tgtEl>
                                          <p:spTgt spid="2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1"/>
                                          </p:stCondLst>
                                        </p:cTn>
                                        <p:tgtEl>
                                          <p:spTgt spid="305"/>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0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1"/>
                                          </p:stCondLst>
                                        </p:cTn>
                                        <p:tgtEl>
                                          <p:spTgt spid="309"/>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3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09"/>
                                        </p:tgtEl>
                                        <p:attrNameLst>
                                          <p:attrName>style.visibility</p:attrName>
                                        </p:attrNameLst>
                                      </p:cBhvr>
                                      <p:to>
                                        <p:strVal val="visible"/>
                                      </p:to>
                                    </p:set>
                                  </p:childTnLst>
                                </p:cTn>
                              </p:par>
                              <p:par>
                                <p:cTn id="61" presetID="1" presetClass="entr" presetSubtype="0" fill="hold" grpId="1" nodeType="with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1"/>
                                          </p:stCondLst>
                                        </p:cTn>
                                        <p:tgtEl>
                                          <p:spTgt spid="304"/>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9"/>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0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1"/>
                                          </p:stCondLst>
                                        </p:cTn>
                                        <p:tgtEl>
                                          <p:spTgt spid="310">
                                            <p:txEl>
                                              <p:pRg st="0" end="0"/>
                                            </p:txEl>
                                          </p:spTgt>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5"/>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1026"/>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10">
                                            <p:txEl>
                                              <p:pRg st="0" end="0"/>
                                            </p:txEl>
                                          </p:spTgt>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5"/>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02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1"/>
                                          </p:stCondLst>
                                        </p:cTn>
                                        <p:tgtEl>
                                          <p:spTgt spid="302">
                                            <p:txEl>
                                              <p:pRg st="0" end="0"/>
                                            </p:txEl>
                                          </p:spTgt>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1"/>
                                          </p:stCondLst>
                                        </p:cTn>
                                        <p:tgtEl>
                                          <p:spTgt spid="302">
                                            <p:txEl>
                                              <p:pRg st="1" end="1"/>
                                            </p:txEl>
                                          </p:spTgt>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302">
                                            <p:txEl>
                                              <p:pRg st="0" end="0"/>
                                            </p:txEl>
                                          </p:spTgt>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302">
                                            <p:txEl>
                                              <p:pRg st="1" end="1"/>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1"/>
                                          </p:stCondLst>
                                        </p:cTn>
                                        <p:tgtEl>
                                          <p:spTgt spid="306"/>
                                        </p:tgtEl>
                                        <p:attrNameLst>
                                          <p:attrName>style.visibility</p:attrName>
                                        </p:attrNameLst>
                                      </p:cBhvr>
                                      <p:to>
                                        <p:strVal val="hidden"/>
                                      </p:to>
                                    </p:set>
                                  </p:childTnLst>
                                </p:cTn>
                              </p:par>
                              <p:par>
                                <p:cTn id="107" presetID="1" presetClass="exit" presetSubtype="0" fill="hold" nodeType="withEffect">
                                  <p:stCondLst>
                                    <p:cond delay="0"/>
                                  </p:stCondLst>
                                  <p:childTnLst>
                                    <p:set>
                                      <p:cBhvr>
                                        <p:cTn id="108" dur="1" fill="hold">
                                          <p:stCondLst>
                                            <p:cond delay="0"/>
                                          </p:stCondLst>
                                        </p:cTn>
                                        <p:tgtEl>
                                          <p:spTgt spid="7"/>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306"/>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7"/>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nodeType="clickEffect">
                                  <p:stCondLst>
                                    <p:cond delay="0"/>
                                  </p:stCondLst>
                                  <p:childTnLst>
                                    <p:set>
                                      <p:cBhvr>
                                        <p:cTn id="118" dur="1" fill="hold">
                                          <p:stCondLst>
                                            <p:cond delay="1"/>
                                          </p:stCondLst>
                                        </p:cTn>
                                        <p:tgtEl>
                                          <p:spTgt spid="303">
                                            <p:txEl>
                                              <p:pRg st="0" end="0"/>
                                            </p:txEl>
                                          </p:spTgt>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303">
                                            <p:txEl>
                                              <p:pRg st="0" end="0"/>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nodeType="clickEffect">
                                  <p:stCondLst>
                                    <p:cond delay="0"/>
                                  </p:stCondLst>
                                  <p:childTnLst>
                                    <p:set>
                                      <p:cBhvr>
                                        <p:cTn id="126" dur="1" fill="hold">
                                          <p:stCondLst>
                                            <p:cond delay="1"/>
                                          </p:stCondLst>
                                        </p:cTn>
                                        <p:tgtEl>
                                          <p:spTgt spid="298"/>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298"/>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nodeType="clickEffect">
                                  <p:stCondLst>
                                    <p:cond delay="0"/>
                                  </p:stCondLst>
                                  <p:childTnLst>
                                    <p:set>
                                      <p:cBhvr>
                                        <p:cTn id="134" dur="1" fill="hold">
                                          <p:stCondLst>
                                            <p:cond delay="1"/>
                                          </p:stCondLst>
                                        </p:cTn>
                                        <p:tgtEl>
                                          <p:spTgt spid="296">
                                            <p:txEl>
                                              <p:pRg st="0" end="0"/>
                                            </p:txEl>
                                          </p:spTgt>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296">
                                            <p:txEl>
                                              <p:pRg st="0" end="0"/>
                                            </p:txEl>
                                          </p:spTgt>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nodeType="clickEffect">
                                  <p:stCondLst>
                                    <p:cond delay="0"/>
                                  </p:stCondLst>
                                  <p:childTnLst>
                                    <p:set>
                                      <p:cBhvr>
                                        <p:cTn id="142" dur="1" fill="hold">
                                          <p:stCondLst>
                                            <p:cond delay="1"/>
                                          </p:stCondLst>
                                        </p:cTn>
                                        <p:tgtEl>
                                          <p:spTgt spid="300">
                                            <p:txEl>
                                              <p:pRg st="0" end="0"/>
                                            </p:txEl>
                                          </p:spTgt>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nodeType="clickEffect">
                                  <p:stCondLst>
                                    <p:cond delay="0"/>
                                  </p:stCondLst>
                                  <p:childTnLst>
                                    <p:set>
                                      <p:cBhvr>
                                        <p:cTn id="146" dur="1" fill="hold">
                                          <p:stCondLst>
                                            <p:cond delay="0"/>
                                          </p:stCondLst>
                                        </p:cTn>
                                        <p:tgtEl>
                                          <p:spTgt spid="300">
                                            <p:txEl>
                                              <p:pRg st="0" end="0"/>
                                            </p:txEl>
                                          </p:spTgt>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nodeType="clickEffect">
                                  <p:stCondLst>
                                    <p:cond delay="0"/>
                                  </p:stCondLst>
                                  <p:childTnLst>
                                    <p:set>
                                      <p:cBhvr>
                                        <p:cTn id="150" dur="1" fill="hold">
                                          <p:stCondLst>
                                            <p:cond delay="1"/>
                                          </p:stCondLst>
                                        </p:cTn>
                                        <p:tgtEl>
                                          <p:spTgt spid="299">
                                            <p:txEl>
                                              <p:pRg st="0" end="0"/>
                                            </p:txEl>
                                          </p:spTgt>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nodeType="clickEffect">
                                  <p:stCondLst>
                                    <p:cond delay="0"/>
                                  </p:stCondLst>
                                  <p:childTnLst>
                                    <p:set>
                                      <p:cBhvr>
                                        <p:cTn id="154" dur="1" fill="hold">
                                          <p:stCondLst>
                                            <p:cond delay="0"/>
                                          </p:stCondLst>
                                        </p:cTn>
                                        <p:tgtEl>
                                          <p:spTgt spid="299">
                                            <p:txEl>
                                              <p:pRg st="0" end="0"/>
                                            </p:txEl>
                                          </p:spTgt>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nodeType="clickEffect">
                                  <p:stCondLst>
                                    <p:cond delay="0"/>
                                  </p:stCondLst>
                                  <p:childTnLst>
                                    <p:set>
                                      <p:cBhvr>
                                        <p:cTn id="158" dur="1" fill="hold">
                                          <p:stCondLst>
                                            <p:cond delay="1"/>
                                          </p:stCondLst>
                                        </p:cTn>
                                        <p:tgtEl>
                                          <p:spTgt spid="308"/>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nodeType="clickEffect">
                                  <p:stCondLst>
                                    <p:cond delay="0"/>
                                  </p:stCondLst>
                                  <p:childTnLst>
                                    <p:set>
                                      <p:cBhvr>
                                        <p:cTn id="162" dur="1" fill="hold">
                                          <p:stCondLst>
                                            <p:cond delay="0"/>
                                          </p:stCondLst>
                                        </p:cTn>
                                        <p:tgtEl>
                                          <p:spTgt spid="308"/>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xit" presetSubtype="0" fill="hold" nodeType="clickEffect">
                                  <p:stCondLst>
                                    <p:cond delay="0"/>
                                  </p:stCondLst>
                                  <p:childTnLst>
                                    <p:set>
                                      <p:cBhvr>
                                        <p:cTn id="166" dur="1" fill="hold">
                                          <p:stCondLst>
                                            <p:cond delay="1"/>
                                          </p:stCondLst>
                                        </p:cTn>
                                        <p:tgtEl>
                                          <p:spTgt spid="311"/>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nodeType="clickEffect">
                                  <p:stCondLst>
                                    <p:cond delay="0"/>
                                  </p:stCondLst>
                                  <p:childTnLst>
                                    <p:set>
                                      <p:cBhvr>
                                        <p:cTn id="170" dur="1" fill="hold">
                                          <p:stCondLst>
                                            <p:cond delay="0"/>
                                          </p:stCondLst>
                                        </p:cTn>
                                        <p:tgtEl>
                                          <p:spTgt spid="311"/>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xit" presetSubtype="0" fill="hold" nodeType="clickEffect">
                                  <p:stCondLst>
                                    <p:cond delay="0"/>
                                  </p:stCondLst>
                                  <p:childTnLst>
                                    <p:set>
                                      <p:cBhvr>
                                        <p:cTn id="174" dur="1" fill="hold">
                                          <p:stCondLst>
                                            <p:cond delay="1"/>
                                          </p:stCondLst>
                                        </p:cTn>
                                        <p:tgtEl>
                                          <p:spTgt spid="297"/>
                                        </p:tgtEl>
                                        <p:attrNameLst>
                                          <p:attrName>style.visibility</p:attrName>
                                        </p:attrNameLst>
                                      </p:cBhvr>
                                      <p:to>
                                        <p:strVal val="hidden"/>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nodeType="clickEffect">
                                  <p:stCondLst>
                                    <p:cond delay="0"/>
                                  </p:stCondLst>
                                  <p:childTnLst>
                                    <p:set>
                                      <p:cBhvr>
                                        <p:cTn id="178" dur="1" fill="hold">
                                          <p:stCondLst>
                                            <p:cond delay="0"/>
                                          </p:stCondLst>
                                        </p:cTn>
                                        <p:tgtEl>
                                          <p:spTgt spid="2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P spid="2" grpId="0"/>
      <p:bldP spid="2" grpId="1"/>
      <p:bldP spid="31" grpId="0"/>
      <p:bldP spid="31"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6277232" cy="647577"/>
          </a:xfrm>
        </p:spPr>
        <p:txBody>
          <a:bodyPr>
            <a:normAutofit/>
          </a:bodyPr>
          <a:lstStyle/>
          <a:p>
            <a:r>
              <a:rPr lang="en-GB" sz="2400" b="1" dirty="0">
                <a:solidFill>
                  <a:schemeClr val="bg1"/>
                </a:solidFill>
              </a:rPr>
              <a:t>Saying who is affected by an action</a:t>
            </a:r>
            <a:endParaRPr lang="en-GB" sz="2400"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CuadroTexto 37">
            <a:extLst>
              <a:ext uri="{FF2B5EF4-FFF2-40B4-BE49-F238E27FC236}">
                <a16:creationId xmlns:a16="http://schemas.microsoft.com/office/drawing/2014/main" id="{C6D8C309-0654-0A4E-A169-7629F10AC5DB}"/>
              </a:ext>
            </a:extLst>
          </p:cNvPr>
          <p:cNvSpPr txBox="1"/>
          <p:nvPr/>
        </p:nvSpPr>
        <p:spPr>
          <a:xfrm>
            <a:off x="82286" y="1305405"/>
            <a:ext cx="11693614" cy="892552"/>
          </a:xfrm>
          <a:prstGeom prst="rect">
            <a:avLst/>
          </a:prstGeom>
          <a:noFill/>
        </p:spPr>
        <p:txBody>
          <a:bodyPr wrap="square" rtlCol="0">
            <a:spAutoFit/>
          </a:bodyPr>
          <a:lstStyle/>
          <a:p>
            <a:pPr lvl="0">
              <a:buClrTx/>
              <a:defRPr/>
            </a:pPr>
            <a:r>
              <a:rPr kumimoji="0" lang="es-ES" sz="2600" b="0" i="0" u="none" strike="noStrike" kern="1200" cap="none" spc="0" normalizeH="0" baseline="0" noProof="0" dirty="0" err="1">
                <a:ln>
                  <a:noFill/>
                </a:ln>
                <a:effectLst/>
                <a:uLnTx/>
                <a:uFillTx/>
                <a:latin typeface="Century Gothic" panose="020F0302020204030204"/>
                <a:ea typeface="+mn-ea"/>
                <a:cs typeface="+mn-cs"/>
              </a:rPr>
              <a:t>Remember</a:t>
            </a:r>
            <a:r>
              <a:rPr kumimoji="0" lang="es-ES" sz="2600" b="0" i="0" u="none" strike="noStrike" kern="1200" cap="none" spc="0" normalizeH="0" baseline="0" noProof="0" dirty="0">
                <a:ln>
                  <a:noFill/>
                </a:ln>
                <a:effectLst/>
                <a:uLnTx/>
                <a:uFillTx/>
                <a:latin typeface="Century Gothic" panose="020F0302020204030204"/>
                <a:ea typeface="+mn-ea"/>
                <a:cs typeface="+mn-cs"/>
              </a:rPr>
              <a:t>, </a:t>
            </a:r>
            <a:r>
              <a:rPr lang="en-GB" sz="2600" dirty="0">
                <a:latin typeface="Century Gothic" panose="020B0502020202020204" pitchFamily="34" charset="0"/>
              </a:rPr>
              <a:t>object pronouns (e.g., him, them) indicate the person or thing that is affected by the verb.</a:t>
            </a:r>
            <a:endParaRPr kumimoji="0" lang="es-GB" sz="2600" b="0" i="0" u="none" strike="noStrike" kern="1200" cap="none" spc="0" normalizeH="0" baseline="0" noProof="0" dirty="0">
              <a:ln>
                <a:noFill/>
              </a:ln>
              <a:effectLst/>
              <a:uLnTx/>
              <a:uFillTx/>
              <a:latin typeface="Century Gothic" panose="020F0302020204030204"/>
            </a:endParaRPr>
          </a:p>
        </p:txBody>
      </p:sp>
      <p:sp>
        <p:nvSpPr>
          <p:cNvPr id="12" name="TextBox 7">
            <a:extLst>
              <a:ext uri="{FF2B5EF4-FFF2-40B4-BE49-F238E27FC236}">
                <a16:creationId xmlns:a16="http://schemas.microsoft.com/office/drawing/2014/main" id="{FD874E0D-304F-BA4A-AF20-785AC22A92A4}"/>
              </a:ext>
            </a:extLst>
          </p:cNvPr>
          <p:cNvSpPr txBox="1"/>
          <p:nvPr/>
        </p:nvSpPr>
        <p:spPr>
          <a:xfrm>
            <a:off x="87546" y="5496196"/>
            <a:ext cx="1169361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In Spanish, these pronouns go before the verb.</a:t>
            </a:r>
            <a:endParaRPr kumimoji="0" lang="en-GB" sz="2600" b="0" i="0" u="none" strike="noStrike" kern="1200" cap="none" spc="0" normalizeH="0" baseline="0" noProof="0" dirty="0">
              <a:ln>
                <a:noFill/>
              </a:ln>
              <a:effectLst/>
              <a:uLnTx/>
              <a:uFillTx/>
              <a:latin typeface="Tw Cen MT" panose="020B0602020104020603"/>
              <a:ea typeface="+mn-ea"/>
              <a:cs typeface="+mn-cs"/>
            </a:endParaRPr>
          </a:p>
        </p:txBody>
      </p:sp>
      <p:sp>
        <p:nvSpPr>
          <p:cNvPr id="14" name="TextBox 7">
            <a:extLst>
              <a:ext uri="{FF2B5EF4-FFF2-40B4-BE49-F238E27FC236}">
                <a16:creationId xmlns:a16="http://schemas.microsoft.com/office/drawing/2014/main" id="{84CB0B40-6CAB-4045-9DF4-074190624C05}"/>
              </a:ext>
            </a:extLst>
          </p:cNvPr>
          <p:cNvSpPr txBox="1"/>
          <p:nvPr/>
        </p:nvSpPr>
        <p:spPr>
          <a:xfrm>
            <a:off x="92806" y="2593915"/>
            <a:ext cx="1268173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To refer</a:t>
            </a:r>
            <a:r>
              <a:rPr kumimoji="0" lang="en-GB" sz="2600" b="0" i="0" u="none" strike="noStrike" kern="1200" cap="none" spc="0" normalizeH="0" noProof="0" dirty="0">
                <a:ln>
                  <a:noFill/>
                </a:ln>
                <a:effectLst/>
                <a:uLnTx/>
                <a:uFillTx/>
                <a:latin typeface="Century Gothic" panose="020B0502020202020204" pitchFamily="34" charset="0"/>
                <a:ea typeface="+mn-ea"/>
                <a:cs typeface="+mn-cs"/>
              </a:rPr>
              <a:t> to </a:t>
            </a:r>
            <a:r>
              <a:rPr kumimoji="0" lang="en-GB" sz="2600" b="1" i="1" u="none" strike="noStrike" kern="1200" cap="none" spc="0" normalizeH="0" baseline="0" noProof="0" dirty="0">
                <a:ln>
                  <a:noFill/>
                </a:ln>
                <a:effectLst/>
                <a:uLnTx/>
                <a:uFillTx/>
                <a:latin typeface="Century Gothic" panose="020B0502020202020204" pitchFamily="34" charset="0"/>
                <a:ea typeface="+mn-ea"/>
                <a:cs typeface="+mn-cs"/>
              </a:rPr>
              <a:t>one </a:t>
            </a:r>
            <a:r>
              <a:rPr kumimoji="0" lang="en-GB" sz="2600" u="none" strike="noStrike" kern="1200" cap="none" spc="0" normalizeH="0" baseline="0" noProof="0" dirty="0">
                <a:ln>
                  <a:noFill/>
                </a:ln>
                <a:effectLst/>
                <a:uLnTx/>
                <a:uFillTx/>
                <a:latin typeface="Century Gothic" panose="020B0502020202020204" pitchFamily="34" charset="0"/>
                <a:ea typeface="+mn-ea"/>
                <a:cs typeface="+mn-cs"/>
              </a:rPr>
              <a:t>person or thing </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indirectly affected by an action,</a:t>
            </a:r>
            <a:r>
              <a:rPr kumimoji="0" lang="en-GB" sz="2600" b="0" i="0" u="none" strike="noStrike" kern="1200" cap="none" spc="0" normalizeH="0" noProof="0" dirty="0">
                <a:ln>
                  <a:noFill/>
                </a:ln>
                <a:effectLst/>
                <a:uLnTx/>
                <a:uFillTx/>
                <a:latin typeface="Century Gothic" panose="020B0502020202020204" pitchFamily="34" charset="0"/>
                <a:ea typeface="+mn-ea"/>
                <a:cs typeface="+mn-cs"/>
              </a:rPr>
              <a:t> </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use </a:t>
            </a: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___</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a:t>
            </a:r>
            <a:endParaRPr kumimoji="0" lang="en-GB" sz="2600" b="0" i="0" u="none" strike="noStrike" kern="1200" cap="none" spc="0" normalizeH="0" baseline="0" noProof="0" dirty="0">
              <a:ln>
                <a:noFill/>
              </a:ln>
              <a:effectLst/>
              <a:uLnTx/>
              <a:uFillTx/>
              <a:latin typeface="Tw Cen MT" panose="020B0602020104020603"/>
              <a:ea typeface="+mn-ea"/>
              <a:cs typeface="+mn-cs"/>
            </a:endParaRPr>
          </a:p>
        </p:txBody>
      </p:sp>
      <p:sp>
        <p:nvSpPr>
          <p:cNvPr id="16" name="TextBox 7">
            <a:extLst>
              <a:ext uri="{FF2B5EF4-FFF2-40B4-BE49-F238E27FC236}">
                <a16:creationId xmlns:a16="http://schemas.microsoft.com/office/drawing/2014/main" id="{84CB0B40-6CAB-4045-9DF4-074190624C05}"/>
              </a:ext>
            </a:extLst>
          </p:cNvPr>
          <p:cNvSpPr txBox="1"/>
          <p:nvPr/>
        </p:nvSpPr>
        <p:spPr>
          <a:xfrm>
            <a:off x="82286" y="3142179"/>
            <a:ext cx="377851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chemeClr val="tx2"/>
                </a:solidFill>
                <a:effectLst/>
                <a:uLnTx/>
                <a:uFillTx/>
                <a:latin typeface="Century Gothic" panose="020F0302020204030204"/>
                <a:ea typeface="+mn-ea"/>
                <a:cs typeface="+mn-cs"/>
              </a:rPr>
              <a:t>Le</a:t>
            </a:r>
            <a:r>
              <a:rPr kumimoji="0" lang="en-GB" sz="2600" b="0" i="0" u="none" strike="noStrike" kern="1200" cap="none" spc="0" normalizeH="0" baseline="0" noProof="0" dirty="0">
                <a:ln>
                  <a:noFill/>
                </a:ln>
                <a:effectLst/>
                <a:uLnTx/>
                <a:uFillTx/>
                <a:latin typeface="Century Gothic" panose="020F0302020204030204"/>
                <a:ea typeface="+mn-ea"/>
                <a:cs typeface="+mn-cs"/>
              </a:rPr>
              <a:t> </a:t>
            </a:r>
            <a:r>
              <a:rPr lang="en-GB" sz="2600" kern="1200" dirty="0" err="1">
                <a:latin typeface="Century Gothic" panose="020F0302020204030204"/>
                <a:ea typeface="+mn-ea"/>
                <a:cs typeface="+mn-cs"/>
              </a:rPr>
              <a:t>mando</a:t>
            </a:r>
            <a:r>
              <a:rPr kumimoji="0" lang="en-GB" sz="2600" b="0" i="0" u="none" strike="noStrike" kern="1200" cap="none" spc="0" normalizeH="0" baseline="0" noProof="0" dirty="0">
                <a:ln>
                  <a:noFill/>
                </a:ln>
                <a:effectLst/>
                <a:uLnTx/>
                <a:uFillTx/>
                <a:latin typeface="Century Gothic" panose="020F0302020204030204"/>
                <a:ea typeface="+mn-ea"/>
                <a:cs typeface="+mn-cs"/>
              </a:rPr>
              <a:t> un</a:t>
            </a:r>
            <a:r>
              <a:rPr kumimoji="0" lang="en-GB" sz="2600" b="0" i="0" u="none" strike="noStrike" kern="1200" cap="none" spc="0" normalizeH="0" noProof="0" dirty="0">
                <a:ln>
                  <a:noFill/>
                </a:ln>
                <a:effectLst/>
                <a:uLnTx/>
                <a:uFillTx/>
                <a:latin typeface="Century Gothic" panose="020F0302020204030204"/>
                <a:ea typeface="+mn-ea"/>
                <a:cs typeface="+mn-cs"/>
              </a:rPr>
              <a:t> regalo</a:t>
            </a:r>
            <a:r>
              <a:rPr kumimoji="0" lang="en-GB" sz="2600" b="0" i="0" u="none" strike="noStrike" kern="1200" cap="none" spc="0" normalizeH="0" baseline="0" noProof="0" dirty="0">
                <a:ln>
                  <a:noFill/>
                </a:ln>
                <a:effectLst/>
                <a:uLnTx/>
                <a:uFillTx/>
                <a:latin typeface="Century Gothic" panose="020F0302020204030204"/>
                <a:ea typeface="+mn-ea"/>
                <a:cs typeface="+mn-cs"/>
              </a:rPr>
              <a:t>.</a:t>
            </a:r>
          </a:p>
        </p:txBody>
      </p:sp>
      <p:sp>
        <p:nvSpPr>
          <p:cNvPr id="17" name="TextBox 7">
            <a:extLst>
              <a:ext uri="{FF2B5EF4-FFF2-40B4-BE49-F238E27FC236}">
                <a16:creationId xmlns:a16="http://schemas.microsoft.com/office/drawing/2014/main" id="{84CB0B40-6CAB-4045-9DF4-074190624C05}"/>
              </a:ext>
            </a:extLst>
          </p:cNvPr>
          <p:cNvSpPr txBox="1"/>
          <p:nvPr/>
        </p:nvSpPr>
        <p:spPr>
          <a:xfrm>
            <a:off x="4458344" y="3142179"/>
            <a:ext cx="629362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kern="1200" dirty="0">
                <a:latin typeface="Century Gothic" panose="020F0302020204030204"/>
                <a:ea typeface="+mn-ea"/>
                <a:cs typeface="+mn-cs"/>
              </a:rPr>
              <a:t>I send </a:t>
            </a:r>
            <a:r>
              <a:rPr kumimoji="0" lang="en-GB" sz="2600" b="1" i="0" u="none" strike="noStrike" kern="1200" cap="none" spc="0" normalizeH="0" baseline="0" noProof="0" dirty="0">
                <a:ln>
                  <a:noFill/>
                </a:ln>
                <a:solidFill>
                  <a:schemeClr val="tx2"/>
                </a:solidFill>
                <a:effectLst/>
                <a:uLnTx/>
                <a:uFillTx/>
                <a:latin typeface="Century Gothic" panose="020F0302020204030204"/>
                <a:ea typeface="+mn-ea"/>
                <a:cs typeface="+mn-cs"/>
              </a:rPr>
              <a:t>him/her/it</a:t>
            </a:r>
            <a:r>
              <a:rPr kumimoji="0" lang="en-GB" sz="2600" b="0" i="0" u="none" strike="noStrike" kern="1200" cap="none" spc="0" normalizeH="0" baseline="0" noProof="0" dirty="0">
                <a:ln>
                  <a:noFill/>
                </a:ln>
                <a:solidFill>
                  <a:schemeClr val="tx2"/>
                </a:solidFill>
                <a:effectLst/>
                <a:uLnTx/>
                <a:uFillTx/>
                <a:latin typeface="Century Gothic" panose="020F0302020204030204"/>
                <a:ea typeface="+mn-ea"/>
                <a:cs typeface="+mn-cs"/>
              </a:rPr>
              <a:t> </a:t>
            </a:r>
            <a:r>
              <a:rPr lang="en-GB" sz="2600" kern="1200" dirty="0">
                <a:latin typeface="Century Gothic" panose="020F0302020204030204"/>
                <a:ea typeface="+mn-ea"/>
                <a:cs typeface="+mn-cs"/>
              </a:rPr>
              <a:t>a present</a:t>
            </a:r>
            <a:r>
              <a:rPr kumimoji="0" lang="en-GB" sz="2600" b="0" i="0" u="none" strike="noStrike" kern="1200" cap="none" spc="0" normalizeH="0" baseline="0" noProof="0" dirty="0">
                <a:ln>
                  <a:noFill/>
                </a:ln>
                <a:effectLst/>
                <a:uLnTx/>
                <a:uFillTx/>
                <a:latin typeface="Century Gothic" panose="020F0302020204030204"/>
                <a:ea typeface="+mn-ea"/>
                <a:cs typeface="+mn-cs"/>
              </a:rPr>
              <a:t>.</a:t>
            </a:r>
          </a:p>
        </p:txBody>
      </p:sp>
      <p:sp>
        <p:nvSpPr>
          <p:cNvPr id="18" name="TextBox 7">
            <a:extLst>
              <a:ext uri="{FF2B5EF4-FFF2-40B4-BE49-F238E27FC236}">
                <a16:creationId xmlns:a16="http://schemas.microsoft.com/office/drawing/2014/main" id="{84CB0B40-6CAB-4045-9DF4-074190624C05}"/>
              </a:ext>
            </a:extLst>
          </p:cNvPr>
          <p:cNvSpPr txBox="1"/>
          <p:nvPr/>
        </p:nvSpPr>
        <p:spPr>
          <a:xfrm>
            <a:off x="82287" y="4115066"/>
            <a:ext cx="1231848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If </a:t>
            </a:r>
            <a:r>
              <a:rPr kumimoji="0" lang="en-GB" sz="2600" b="1" i="1" u="none" strike="noStrike" kern="1200" cap="none" spc="0" normalizeH="0" baseline="0" noProof="0" dirty="0">
                <a:ln>
                  <a:noFill/>
                </a:ln>
                <a:effectLst/>
                <a:uLnTx/>
                <a:uFillTx/>
                <a:latin typeface="Century Gothic" panose="020B0502020202020204" pitchFamily="34" charset="0"/>
                <a:ea typeface="+mn-ea"/>
                <a:cs typeface="+mn-cs"/>
              </a:rPr>
              <a:t>more than</a:t>
            </a:r>
            <a:r>
              <a:rPr kumimoji="0" lang="en-GB" sz="2600" b="1" i="1" u="none" strike="noStrike" kern="1200" cap="none" spc="0" normalizeH="0" noProof="0" dirty="0">
                <a:ln>
                  <a:noFill/>
                </a:ln>
                <a:effectLst/>
                <a:uLnTx/>
                <a:uFillTx/>
                <a:latin typeface="Century Gothic" panose="020B0502020202020204" pitchFamily="34" charset="0"/>
                <a:ea typeface="+mn-ea"/>
                <a:cs typeface="+mn-cs"/>
              </a:rPr>
              <a:t> one </a:t>
            </a:r>
            <a:r>
              <a:rPr kumimoji="0" lang="en-GB" sz="2600" u="none" strike="noStrike" kern="1200" cap="none" spc="0" normalizeH="0" noProof="0" dirty="0">
                <a:ln>
                  <a:noFill/>
                </a:ln>
                <a:effectLst/>
                <a:uLnTx/>
                <a:uFillTx/>
                <a:latin typeface="Century Gothic" panose="020B0502020202020204" pitchFamily="34" charset="0"/>
                <a:ea typeface="+mn-ea"/>
                <a:cs typeface="+mn-cs"/>
              </a:rPr>
              <a:t>person or thing </a:t>
            </a:r>
            <a:r>
              <a:rPr kumimoji="0" lang="en-GB" sz="2600" b="0" i="0" u="none" strike="noStrike" kern="1200" cap="none" spc="0" normalizeH="0" noProof="0" dirty="0">
                <a:ln>
                  <a:noFill/>
                </a:ln>
                <a:effectLst/>
                <a:uLnTx/>
                <a:uFillTx/>
                <a:latin typeface="Century Gothic" panose="020B0502020202020204" pitchFamily="34" charset="0"/>
                <a:ea typeface="+mn-ea"/>
                <a:cs typeface="+mn-cs"/>
              </a:rPr>
              <a:t>is indirectly affected, use </a:t>
            </a:r>
            <a:r>
              <a:rPr kumimoji="0" lang="en-GB" sz="2600" b="1" i="0" u="none" strike="noStrike" kern="1200" cap="none" spc="0" normalizeH="0" noProof="0" dirty="0">
                <a:ln>
                  <a:noFill/>
                </a:ln>
                <a:effectLst/>
                <a:uLnTx/>
                <a:uFillTx/>
                <a:latin typeface="Century Gothic" panose="020B0502020202020204" pitchFamily="34" charset="0"/>
                <a:ea typeface="+mn-ea"/>
                <a:cs typeface="+mn-cs"/>
              </a:rPr>
              <a:t>les</a:t>
            </a:r>
            <a:r>
              <a:rPr kumimoji="0" lang="en-GB" sz="2600" b="0" i="0" u="none" strike="noStrike" kern="1200" cap="none" spc="0" normalizeH="0" noProof="0" dirty="0">
                <a:ln>
                  <a:noFill/>
                </a:ln>
                <a:effectLst/>
                <a:uLnTx/>
                <a:uFillTx/>
                <a:latin typeface="Century Gothic" panose="020B0502020202020204" pitchFamily="34" charset="0"/>
                <a:ea typeface="+mn-ea"/>
                <a:cs typeface="+mn-cs"/>
              </a:rPr>
              <a:t>.</a:t>
            </a:r>
            <a:endParaRPr kumimoji="0" lang="en-GB" sz="2600" b="0" i="0" u="none" strike="noStrike" kern="1200" cap="none" spc="0" normalizeH="0" baseline="0" noProof="0" dirty="0">
              <a:ln>
                <a:noFill/>
              </a:ln>
              <a:effectLst/>
              <a:uLnTx/>
              <a:uFillTx/>
              <a:latin typeface="Tw Cen MT" panose="020B0602020104020603"/>
              <a:ea typeface="+mn-ea"/>
              <a:cs typeface="+mn-cs"/>
            </a:endParaRPr>
          </a:p>
        </p:txBody>
      </p:sp>
      <p:sp>
        <p:nvSpPr>
          <p:cNvPr id="19" name="TextBox 7">
            <a:extLst>
              <a:ext uri="{FF2B5EF4-FFF2-40B4-BE49-F238E27FC236}">
                <a16:creationId xmlns:a16="http://schemas.microsoft.com/office/drawing/2014/main" id="{84CB0B40-6CAB-4045-9DF4-074190624C05}"/>
              </a:ext>
            </a:extLst>
          </p:cNvPr>
          <p:cNvSpPr txBox="1"/>
          <p:nvPr/>
        </p:nvSpPr>
        <p:spPr>
          <a:xfrm>
            <a:off x="82286" y="4681051"/>
            <a:ext cx="377851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chemeClr val="tx2"/>
                </a:solidFill>
                <a:effectLst/>
                <a:uLnTx/>
                <a:uFillTx/>
                <a:latin typeface="Century Gothic" panose="020F0302020204030204"/>
                <a:ea typeface="+mn-ea"/>
                <a:cs typeface="+mn-cs"/>
              </a:rPr>
              <a:t>Les</a:t>
            </a:r>
            <a:r>
              <a:rPr kumimoji="0" lang="en-GB" sz="2600" b="0" i="0" u="none" strike="noStrike" kern="1200" cap="none" spc="0" normalizeH="0" baseline="0" noProof="0" dirty="0">
                <a:ln>
                  <a:noFill/>
                </a:ln>
                <a:effectLst/>
                <a:uLnTx/>
                <a:uFillTx/>
                <a:latin typeface="Century Gothic" panose="020F0302020204030204"/>
                <a:ea typeface="+mn-ea"/>
                <a:cs typeface="+mn-cs"/>
              </a:rPr>
              <a:t> </a:t>
            </a:r>
            <a:r>
              <a:rPr lang="en-GB" sz="2600" kern="1200" dirty="0" err="1">
                <a:latin typeface="Century Gothic" panose="020F0302020204030204"/>
                <a:ea typeface="+mn-ea"/>
                <a:cs typeface="+mn-cs"/>
              </a:rPr>
              <a:t>mando</a:t>
            </a:r>
            <a:r>
              <a:rPr kumimoji="0" lang="en-GB" sz="2600" b="0" i="0" u="none" strike="noStrike" kern="1200" cap="none" spc="0" normalizeH="0" baseline="0" noProof="0" dirty="0">
                <a:ln>
                  <a:noFill/>
                </a:ln>
                <a:effectLst/>
                <a:uLnTx/>
                <a:uFillTx/>
                <a:latin typeface="Century Gothic" panose="020F0302020204030204"/>
                <a:ea typeface="+mn-ea"/>
                <a:cs typeface="+mn-cs"/>
              </a:rPr>
              <a:t> un</a:t>
            </a:r>
            <a:r>
              <a:rPr kumimoji="0" lang="en-GB" sz="2600" b="0" i="0" u="none" strike="noStrike" kern="1200" cap="none" spc="0" normalizeH="0" noProof="0" dirty="0">
                <a:ln>
                  <a:noFill/>
                </a:ln>
                <a:effectLst/>
                <a:uLnTx/>
                <a:uFillTx/>
                <a:latin typeface="Century Gothic" panose="020F0302020204030204"/>
                <a:ea typeface="+mn-ea"/>
                <a:cs typeface="+mn-cs"/>
              </a:rPr>
              <a:t> regalo</a:t>
            </a:r>
            <a:r>
              <a:rPr kumimoji="0" lang="en-GB" sz="2600" b="0" i="0" u="none" strike="noStrike" kern="1200" cap="none" spc="0" normalizeH="0" baseline="0" noProof="0" dirty="0">
                <a:ln>
                  <a:noFill/>
                </a:ln>
                <a:effectLst/>
                <a:uLnTx/>
                <a:uFillTx/>
                <a:latin typeface="Century Gothic" panose="020F0302020204030204"/>
                <a:ea typeface="+mn-ea"/>
                <a:cs typeface="+mn-cs"/>
              </a:rPr>
              <a:t>.</a:t>
            </a:r>
          </a:p>
        </p:txBody>
      </p:sp>
      <p:sp>
        <p:nvSpPr>
          <p:cNvPr id="20" name="TextBox 7">
            <a:extLst>
              <a:ext uri="{FF2B5EF4-FFF2-40B4-BE49-F238E27FC236}">
                <a16:creationId xmlns:a16="http://schemas.microsoft.com/office/drawing/2014/main" id="{84CB0B40-6CAB-4045-9DF4-074190624C05}"/>
              </a:ext>
            </a:extLst>
          </p:cNvPr>
          <p:cNvSpPr txBox="1"/>
          <p:nvPr/>
        </p:nvSpPr>
        <p:spPr>
          <a:xfrm>
            <a:off x="4461576" y="4682285"/>
            <a:ext cx="629362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kern="1200" dirty="0">
                <a:latin typeface="Century Gothic" panose="020F0302020204030204"/>
                <a:ea typeface="+mn-ea"/>
                <a:cs typeface="+mn-cs"/>
              </a:rPr>
              <a:t>I send </a:t>
            </a:r>
            <a:r>
              <a:rPr kumimoji="0" lang="en-GB" sz="2600" b="1" i="0" u="none" strike="noStrike" kern="1200" cap="none" spc="0" normalizeH="0" baseline="0" noProof="0" dirty="0">
                <a:ln>
                  <a:noFill/>
                </a:ln>
                <a:solidFill>
                  <a:schemeClr val="tx2"/>
                </a:solidFill>
                <a:effectLst/>
                <a:uLnTx/>
                <a:uFillTx/>
                <a:latin typeface="Century Gothic" panose="020F0302020204030204"/>
                <a:ea typeface="+mn-ea"/>
                <a:cs typeface="+mn-cs"/>
              </a:rPr>
              <a:t>them</a:t>
            </a:r>
            <a:r>
              <a:rPr kumimoji="0" lang="en-GB" sz="2600" b="0" i="0" u="none" strike="noStrike" kern="1200" cap="none" spc="0" normalizeH="0" baseline="0" noProof="0" dirty="0">
                <a:ln>
                  <a:noFill/>
                </a:ln>
                <a:effectLst/>
                <a:uLnTx/>
                <a:uFillTx/>
                <a:latin typeface="Century Gothic" panose="020F0302020204030204"/>
                <a:ea typeface="+mn-ea"/>
                <a:cs typeface="+mn-cs"/>
              </a:rPr>
              <a:t> </a:t>
            </a:r>
            <a:r>
              <a:rPr lang="en-GB" sz="2600" kern="1200" dirty="0">
                <a:latin typeface="Century Gothic" panose="020F0302020204030204"/>
                <a:ea typeface="+mn-ea"/>
                <a:cs typeface="+mn-cs"/>
              </a:rPr>
              <a:t>a present</a:t>
            </a:r>
            <a:r>
              <a:rPr kumimoji="0" lang="en-GB" sz="2600" b="0" i="0" u="none" strike="noStrike" kern="1200" cap="none" spc="0" normalizeH="0" baseline="0" noProof="0" dirty="0">
                <a:ln>
                  <a:noFill/>
                </a:ln>
                <a:effectLst/>
                <a:uLnTx/>
                <a:uFillTx/>
                <a:latin typeface="Century Gothic" panose="020F0302020204030204"/>
                <a:ea typeface="+mn-ea"/>
                <a:cs typeface="+mn-cs"/>
              </a:rPr>
              <a:t>.</a:t>
            </a:r>
          </a:p>
        </p:txBody>
      </p:sp>
      <p:sp>
        <p:nvSpPr>
          <p:cNvPr id="7" name="Rectangle 6"/>
          <p:cNvSpPr/>
          <p:nvPr/>
        </p:nvSpPr>
        <p:spPr>
          <a:xfrm>
            <a:off x="11025864" y="2622856"/>
            <a:ext cx="455574" cy="461665"/>
          </a:xfrm>
          <a:prstGeom prst="rect">
            <a:avLst/>
          </a:prstGeom>
        </p:spPr>
        <p:txBody>
          <a:bodyPr wrap="none">
            <a:spAutoFit/>
          </a:bodyPr>
          <a:lstStyle/>
          <a:p>
            <a:r>
              <a:rPr lang="en-GB" sz="2400" b="1" kern="1200">
                <a:latin typeface="Century Gothic" panose="020F0302020204030204"/>
              </a:rPr>
              <a:t>le</a:t>
            </a:r>
            <a:endParaRPr lang="en-GB" sz="2400"/>
          </a:p>
        </p:txBody>
      </p:sp>
      <p:sp>
        <p:nvSpPr>
          <p:cNvPr id="15" name="Rounded Rectangular Callout 14"/>
          <p:cNvSpPr/>
          <p:nvPr/>
        </p:nvSpPr>
        <p:spPr>
          <a:xfrm>
            <a:off x="9066868" y="4623280"/>
            <a:ext cx="2856111" cy="1408836"/>
          </a:xfrm>
          <a:prstGeom prst="wedgeRoundRectCallout">
            <a:avLst>
              <a:gd name="adj1" fmla="val -58100"/>
              <a:gd name="adj2" fmla="val -22201"/>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sym typeface="Arial"/>
              </a:rPr>
              <a:t>‘</a:t>
            </a: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sym typeface="Arial"/>
              </a:rPr>
              <a:t>Les</a:t>
            </a:r>
            <a:r>
              <a:rPr kumimoji="0" lang="en-GB" sz="20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sym typeface="Arial"/>
              </a:rPr>
              <a:t>’ can refer to all</a:t>
            </a:r>
            <a:r>
              <a:rPr kumimoji="0" lang="en-GB" sz="2000" b="0" i="0" u="none" strike="noStrike" kern="1200" cap="none" spc="0" normalizeH="0" noProof="0">
                <a:ln>
                  <a:noFill/>
                </a:ln>
                <a:solidFill>
                  <a:schemeClr val="tx1"/>
                </a:solidFill>
                <a:effectLst/>
                <a:uLnTx/>
                <a:uFillTx/>
                <a:latin typeface="Century Gothic" panose="020B0502020202020204" pitchFamily="34" charset="0"/>
                <a:ea typeface="+mn-ea"/>
                <a:cs typeface="+mn-cs"/>
                <a:sym typeface="Arial"/>
              </a:rPr>
              <a:t> male, all female or mixed groups.</a:t>
            </a:r>
            <a:endPar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sym typeface="Arial"/>
            </a:endParaRPr>
          </a:p>
        </p:txBody>
      </p:sp>
      <p:sp>
        <p:nvSpPr>
          <p:cNvPr id="21" name="TextBox 7">
            <a:extLst>
              <a:ext uri="{FF2B5EF4-FFF2-40B4-BE49-F238E27FC236}">
                <a16:creationId xmlns:a16="http://schemas.microsoft.com/office/drawing/2014/main" id="{BB4B1B86-CC6B-45A3-8650-9923FB0519BD}"/>
              </a:ext>
            </a:extLst>
          </p:cNvPr>
          <p:cNvSpPr txBox="1"/>
          <p:nvPr/>
        </p:nvSpPr>
        <p:spPr>
          <a:xfrm>
            <a:off x="4461576" y="3566388"/>
            <a:ext cx="6293620" cy="492443"/>
          </a:xfrm>
          <a:prstGeom prst="rect">
            <a:avLst/>
          </a:prstGeom>
          <a:noFill/>
        </p:spPr>
        <p:txBody>
          <a:bodyPr wrap="square" rtlCol="0">
            <a:spAutoFit/>
          </a:bodyPr>
          <a:lstStyle/>
          <a:p>
            <a:pPr lvl="0">
              <a:buClrTx/>
              <a:defRPr/>
            </a:pPr>
            <a:r>
              <a:rPr lang="en-GB" sz="2600" kern="1200" dirty="0">
                <a:latin typeface="Century Gothic" panose="020F0302020204030204"/>
                <a:ea typeface="+mn-ea"/>
                <a:cs typeface="+mn-cs"/>
              </a:rPr>
              <a:t>I send a present </a:t>
            </a:r>
            <a:r>
              <a:rPr lang="en-GB" sz="2600" b="1" kern="1200" dirty="0">
                <a:solidFill>
                  <a:schemeClr val="tx2"/>
                </a:solidFill>
                <a:latin typeface="Century Gothic" panose="020F0302020204030204"/>
                <a:ea typeface="+mn-ea"/>
              </a:rPr>
              <a:t>to h</a:t>
            </a:r>
            <a:r>
              <a:rPr lang="en-GB" sz="2600" b="1" kern="1200" dirty="0">
                <a:solidFill>
                  <a:schemeClr val="tx2"/>
                </a:solidFill>
                <a:latin typeface="Century Gothic" panose="020F0302020204030204"/>
              </a:rPr>
              <a:t>im/her/it</a:t>
            </a:r>
            <a:r>
              <a:rPr kumimoji="0" lang="en-GB" sz="2600" b="0" i="0" u="none" strike="noStrike" kern="1200" cap="none" spc="0" normalizeH="0" baseline="0" noProof="0" dirty="0">
                <a:ln>
                  <a:noFill/>
                </a:ln>
                <a:effectLst/>
                <a:uLnTx/>
                <a:uFillTx/>
                <a:latin typeface="Century Gothic" panose="020F0302020204030204"/>
                <a:ea typeface="+mn-ea"/>
                <a:cs typeface="+mn-cs"/>
              </a:rPr>
              <a:t>.</a:t>
            </a:r>
          </a:p>
        </p:txBody>
      </p:sp>
    </p:spTree>
    <p:extLst>
      <p:ext uri="{BB962C8B-B14F-4D97-AF65-F5344CB8AC3E}">
        <p14:creationId xmlns:p14="http://schemas.microsoft.com/office/powerpoint/2010/main" val="174781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7" grpId="0"/>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6954" y="2792711"/>
            <a:ext cx="105066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Arial"/>
              <a:sym typeface="Arial"/>
            </a:endParaRPr>
          </a:p>
        </p:txBody>
      </p:sp>
      <p:graphicFrame>
        <p:nvGraphicFramePr>
          <p:cNvPr id="32" name="Table 31"/>
          <p:cNvGraphicFramePr>
            <a:graphicFrameLocks noGrp="1"/>
          </p:cNvGraphicFramePr>
          <p:nvPr>
            <p:extLst>
              <p:ext uri="{D42A27DB-BD31-4B8C-83A1-F6EECF244321}">
                <p14:modId xmlns:p14="http://schemas.microsoft.com/office/powerpoint/2010/main" val="3328553999"/>
              </p:ext>
            </p:extLst>
          </p:nvPr>
        </p:nvGraphicFramePr>
        <p:xfrm>
          <a:off x="185101" y="2129203"/>
          <a:ext cx="5447114" cy="4195472"/>
        </p:xfrm>
        <a:graphic>
          <a:graphicData uri="http://schemas.openxmlformats.org/drawingml/2006/table">
            <a:tbl>
              <a:tblPr firstRow="1" bandRow="1">
                <a:tableStyleId>{5DA37D80-6434-44D0-A028-1B22A696006F}</a:tableStyleId>
              </a:tblPr>
              <a:tblGrid>
                <a:gridCol w="3656837">
                  <a:extLst>
                    <a:ext uri="{9D8B030D-6E8A-4147-A177-3AD203B41FA5}">
                      <a16:colId xmlns:a16="http://schemas.microsoft.com/office/drawing/2014/main" val="4247093851"/>
                    </a:ext>
                  </a:extLst>
                </a:gridCol>
                <a:gridCol w="825500">
                  <a:extLst>
                    <a:ext uri="{9D8B030D-6E8A-4147-A177-3AD203B41FA5}">
                      <a16:colId xmlns:a16="http://schemas.microsoft.com/office/drawing/2014/main" val="3237332842"/>
                    </a:ext>
                  </a:extLst>
                </a:gridCol>
                <a:gridCol w="964777">
                  <a:extLst>
                    <a:ext uri="{9D8B030D-6E8A-4147-A177-3AD203B41FA5}">
                      <a16:colId xmlns:a16="http://schemas.microsoft.com/office/drawing/2014/main" val="561551372"/>
                    </a:ext>
                  </a:extLst>
                </a:gridCol>
              </a:tblGrid>
              <a:tr h="3830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2000" b="0" dirty="0">
                        <a:solidFill>
                          <a:srgbClr val="002060"/>
                        </a:solidFill>
                        <a:latin typeface="Century Gothic" panose="020B0502020202020204" pitchFamily="34" charset="0"/>
                        <a:ea typeface="Century Gothic"/>
                        <a:cs typeface="Century Gothic"/>
                        <a:sym typeface="Century Gothic"/>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b="1" dirty="0">
                          <a:solidFill>
                            <a:schemeClr val="tx1"/>
                          </a:solidFill>
                          <a:latin typeface="Century Gothic" panose="020B0502020202020204" pitchFamily="34" charset="0"/>
                          <a:ea typeface="Century Gothic"/>
                          <a:cs typeface="Century Gothic"/>
                          <a:sym typeface="Century Gothic"/>
                        </a:rPr>
                        <a:t>‘</a:t>
                      </a:r>
                      <a:r>
                        <a:rPr lang="es-ES" sz="2000" b="1" dirty="0" err="1">
                          <a:solidFill>
                            <a:schemeClr val="tx1"/>
                          </a:solidFill>
                          <a:latin typeface="Century Gothic" panose="020B0502020202020204" pitchFamily="34" charset="0"/>
                          <a:ea typeface="Century Gothic"/>
                          <a:cs typeface="Century Gothic"/>
                          <a:sym typeface="Century Gothic"/>
                        </a:rPr>
                        <a:t>him</a:t>
                      </a:r>
                      <a:r>
                        <a:rPr lang="es-ES" sz="2000" b="1" dirty="0">
                          <a:solidFill>
                            <a:schemeClr val="tx1"/>
                          </a:solidFill>
                          <a:latin typeface="Century Gothic" panose="020B0502020202020204" pitchFamily="34" charset="0"/>
                          <a:ea typeface="Century Gothic"/>
                          <a:cs typeface="Century Gothic"/>
                          <a:sym typeface="Century Gothic"/>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b="1" dirty="0">
                          <a:solidFill>
                            <a:schemeClr val="tx1"/>
                          </a:solidFill>
                          <a:latin typeface="Century Gothic" panose="020B0502020202020204" pitchFamily="34" charset="0"/>
                          <a:ea typeface="Century Gothic"/>
                          <a:cs typeface="Century Gothic"/>
                          <a:sym typeface="Century Gothic"/>
                        </a:rPr>
                        <a:t>‘</a:t>
                      </a:r>
                      <a:r>
                        <a:rPr lang="es-ES" sz="2000" b="1" dirty="0" err="1">
                          <a:solidFill>
                            <a:schemeClr val="tx1"/>
                          </a:solidFill>
                          <a:latin typeface="Century Gothic" panose="020B0502020202020204" pitchFamily="34" charset="0"/>
                          <a:ea typeface="Century Gothic"/>
                          <a:cs typeface="Century Gothic"/>
                          <a:sym typeface="Century Gothic"/>
                        </a:rPr>
                        <a:t>them</a:t>
                      </a:r>
                      <a:r>
                        <a:rPr lang="es-ES" sz="2000" b="1" dirty="0">
                          <a:solidFill>
                            <a:schemeClr val="tx1"/>
                          </a:solidFill>
                          <a:latin typeface="Century Gothic" panose="020B0502020202020204" pitchFamily="34" charset="0"/>
                          <a:ea typeface="Century Gothic"/>
                          <a:cs typeface="Century Gothic"/>
                          <a:sym typeface="Century Gothic"/>
                        </a:rPr>
                        <a:t>’</a:t>
                      </a:r>
                    </a:p>
                  </a:txBody>
                  <a:tcPr anchor="ctr"/>
                </a:tc>
                <a:extLst>
                  <a:ext uri="{0D108BD9-81ED-4DB2-BD59-A6C34878D82A}">
                    <a16:rowId xmlns:a16="http://schemas.microsoft.com/office/drawing/2014/main" val="2321326029"/>
                  </a:ext>
                </a:extLst>
              </a:tr>
              <a:tr h="4975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chemeClr val="tx1"/>
                          </a:solidFill>
                          <a:latin typeface="Century Gothic" panose="020B0502020202020204" pitchFamily="34" charset="0"/>
                          <a:ea typeface="Century Gothic"/>
                          <a:cs typeface="Century Gothic"/>
                          <a:sym typeface="Century Gothic"/>
                        </a:rPr>
                        <a:t>1. Le compra gafas.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2000" b="0" dirty="0">
                        <a:solidFill>
                          <a:srgbClr val="002060"/>
                        </a:solidFill>
                        <a:latin typeface="Century Gothic" panose="020B0502020202020204" pitchFamily="34" charset="0"/>
                        <a:ea typeface="Century Gothic"/>
                        <a:cs typeface="Century Gothic"/>
                        <a:sym typeface="Century Gothic"/>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2000" b="0" dirty="0">
                        <a:solidFill>
                          <a:srgbClr val="002060"/>
                        </a:solidFill>
                        <a:latin typeface="Century Gothic" panose="020B0502020202020204" pitchFamily="34" charset="0"/>
                        <a:ea typeface="Century Gothic"/>
                        <a:cs typeface="Century Gothic"/>
                        <a:sym typeface="Century Gothic"/>
                      </a:endParaRPr>
                    </a:p>
                  </a:txBody>
                  <a:tcPr anchor="ctr"/>
                </a:tc>
                <a:extLst>
                  <a:ext uri="{0D108BD9-81ED-4DB2-BD59-A6C34878D82A}">
                    <a16:rowId xmlns:a16="http://schemas.microsoft.com/office/drawing/2014/main" val="970154404"/>
                  </a:ext>
                </a:extLst>
              </a:tr>
              <a:tr h="4975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entury Gothic" panose="020B0502020202020204" pitchFamily="34" charset="0"/>
                          <a:ea typeface="Century Gothic"/>
                          <a:cs typeface="Century Gothic"/>
                          <a:sym typeface="Century Gothic"/>
                        </a:rPr>
                        <a:t>2. Le </a:t>
                      </a:r>
                      <a:r>
                        <a:rPr lang="en-GB" sz="2000" dirty="0" err="1">
                          <a:solidFill>
                            <a:schemeClr val="tx1"/>
                          </a:solidFill>
                          <a:latin typeface="Century Gothic" panose="020B0502020202020204" pitchFamily="34" charset="0"/>
                          <a:ea typeface="Century Gothic"/>
                          <a:cs typeface="Century Gothic"/>
                          <a:sym typeface="Century Gothic"/>
                        </a:rPr>
                        <a:t>trae</a:t>
                      </a:r>
                      <a:r>
                        <a:rPr lang="en-GB" sz="2000" dirty="0">
                          <a:solidFill>
                            <a:schemeClr val="tx1"/>
                          </a:solidFill>
                          <a:latin typeface="Century Gothic" panose="020B0502020202020204" pitchFamily="34" charset="0"/>
                          <a:ea typeface="Century Gothic"/>
                          <a:cs typeface="Century Gothic"/>
                          <a:sym typeface="Century Gothic"/>
                        </a:rPr>
                        <a:t> </a:t>
                      </a:r>
                      <a:r>
                        <a:rPr lang="en-GB" sz="2000" dirty="0" err="1">
                          <a:solidFill>
                            <a:schemeClr val="tx1"/>
                          </a:solidFill>
                          <a:latin typeface="Century Gothic" panose="020B0502020202020204" pitchFamily="34" charset="0"/>
                          <a:ea typeface="Century Gothic"/>
                          <a:cs typeface="Century Gothic"/>
                          <a:sym typeface="Century Gothic"/>
                        </a:rPr>
                        <a:t>naranjas</a:t>
                      </a:r>
                      <a:r>
                        <a:rPr lang="en-GB" sz="2000" dirty="0">
                          <a:solidFill>
                            <a:schemeClr val="tx1"/>
                          </a:solidFill>
                          <a:latin typeface="Century Gothic" panose="020B0502020202020204" pitchFamily="34" charset="0"/>
                          <a:ea typeface="Century Gothic"/>
                          <a:cs typeface="Century Gothic"/>
                          <a:sym typeface="Century Gothic"/>
                        </a:rPr>
                        <a: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latin typeface="Century Gothic" panose="020B0502020202020204" pitchFamily="34" charset="0"/>
                        <a:ea typeface="Century Gothic"/>
                        <a:cs typeface="Century Gothic"/>
                        <a:sym typeface="Century Gothic"/>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latin typeface="Century Gothic" panose="020B0502020202020204" pitchFamily="34" charset="0"/>
                        <a:ea typeface="Century Gothic"/>
                        <a:cs typeface="Century Gothic"/>
                        <a:sym typeface="Century Gothic"/>
                      </a:endParaRPr>
                    </a:p>
                  </a:txBody>
                  <a:tcPr anchor="ctr"/>
                </a:tc>
                <a:extLst>
                  <a:ext uri="{0D108BD9-81ED-4DB2-BD59-A6C34878D82A}">
                    <a16:rowId xmlns:a16="http://schemas.microsoft.com/office/drawing/2014/main" val="1054046979"/>
                  </a:ext>
                </a:extLst>
              </a:tr>
              <a:tr h="6776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entury Gothic" panose="020B0502020202020204" pitchFamily="34" charset="0"/>
                          <a:ea typeface="Century Gothic"/>
                          <a:cs typeface="Century Gothic"/>
                          <a:sym typeface="Century Gothic"/>
                        </a:rPr>
                        <a:t>3. Les </a:t>
                      </a:r>
                      <a:r>
                        <a:rPr lang="en-GB" sz="2000" dirty="0" err="1">
                          <a:solidFill>
                            <a:schemeClr val="tx1"/>
                          </a:solidFill>
                          <a:latin typeface="Century Gothic" panose="020B0502020202020204" pitchFamily="34" charset="0"/>
                          <a:ea typeface="Century Gothic"/>
                          <a:cs typeface="Century Gothic"/>
                          <a:sym typeface="Century Gothic"/>
                        </a:rPr>
                        <a:t>cocina</a:t>
                      </a:r>
                      <a:r>
                        <a:rPr lang="en-GB" sz="2000" dirty="0">
                          <a:solidFill>
                            <a:schemeClr val="tx1"/>
                          </a:solidFill>
                          <a:latin typeface="Century Gothic" panose="020B0502020202020204" pitchFamily="34" charset="0"/>
                          <a:ea typeface="Century Gothic"/>
                          <a:cs typeface="Century Gothic"/>
                          <a:sym typeface="Century Gothic"/>
                        </a:rPr>
                        <a:t> </a:t>
                      </a:r>
                      <a:r>
                        <a:rPr lang="en-GB" sz="2000" dirty="0" err="1">
                          <a:solidFill>
                            <a:schemeClr val="tx1"/>
                          </a:solidFill>
                          <a:latin typeface="Century Gothic" panose="020B0502020202020204" pitchFamily="34" charset="0"/>
                          <a:ea typeface="Century Gothic"/>
                          <a:cs typeface="Century Gothic"/>
                          <a:sym typeface="Century Gothic"/>
                        </a:rPr>
                        <a:t>platos</a:t>
                      </a:r>
                      <a:r>
                        <a:rPr lang="en-GB" sz="2000" dirty="0">
                          <a:solidFill>
                            <a:schemeClr val="tx1"/>
                          </a:solidFill>
                          <a:latin typeface="Century Gothic" panose="020B0502020202020204" pitchFamily="34" charset="0"/>
                          <a:ea typeface="Century Gothic"/>
                          <a:cs typeface="Century Gothic"/>
                          <a:sym typeface="Century Gothic"/>
                        </a:rPr>
                        <a:t> de arroz.</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latin typeface="Century Gothic" panose="020B0502020202020204" pitchFamily="34" charset="0"/>
                        <a:ea typeface="Century Gothic"/>
                        <a:cs typeface="Century Gothic"/>
                        <a:sym typeface="Century Gothic"/>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latin typeface="Century Gothic" panose="020B0502020202020204" pitchFamily="34" charset="0"/>
                        <a:ea typeface="Century Gothic"/>
                        <a:cs typeface="Century Gothic"/>
                        <a:sym typeface="Century Gothic"/>
                      </a:endParaRPr>
                    </a:p>
                  </a:txBody>
                  <a:tcPr anchor="ctr"/>
                </a:tc>
                <a:extLst>
                  <a:ext uri="{0D108BD9-81ED-4DB2-BD59-A6C34878D82A}">
                    <a16:rowId xmlns:a16="http://schemas.microsoft.com/office/drawing/2014/main" val="2771548854"/>
                  </a:ext>
                </a:extLst>
              </a:tr>
              <a:tr h="6776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entury Gothic" panose="020B0502020202020204" pitchFamily="34" charset="0"/>
                          <a:ea typeface="Century Gothic"/>
                          <a:cs typeface="Century Gothic"/>
                          <a:sym typeface="Century Gothic"/>
                        </a:rPr>
                        <a:t>4. Les </a:t>
                      </a:r>
                      <a:r>
                        <a:rPr lang="en-GB" sz="2000" dirty="0" err="1">
                          <a:solidFill>
                            <a:schemeClr val="tx1"/>
                          </a:solidFill>
                          <a:latin typeface="Century Gothic" panose="020B0502020202020204" pitchFamily="34" charset="0"/>
                          <a:ea typeface="Century Gothic"/>
                          <a:cs typeface="Century Gothic"/>
                          <a:sym typeface="Century Gothic"/>
                        </a:rPr>
                        <a:t>cuenta</a:t>
                      </a:r>
                      <a:r>
                        <a:rPr lang="en-GB" sz="2000" dirty="0">
                          <a:solidFill>
                            <a:schemeClr val="tx1"/>
                          </a:solidFill>
                          <a:latin typeface="Century Gothic" panose="020B0502020202020204" pitchFamily="34" charset="0"/>
                          <a:ea typeface="Century Gothic"/>
                          <a:cs typeface="Century Gothic"/>
                          <a:sym typeface="Century Gothic"/>
                        </a:rPr>
                        <a:t> </a:t>
                      </a:r>
                      <a:r>
                        <a:rPr lang="en-GB" sz="2000" dirty="0" err="1">
                          <a:solidFill>
                            <a:schemeClr val="tx1"/>
                          </a:solidFill>
                          <a:latin typeface="Century Gothic" panose="020B0502020202020204" pitchFamily="34" charset="0"/>
                          <a:ea typeface="Century Gothic"/>
                          <a:cs typeface="Century Gothic"/>
                          <a:sym typeface="Century Gothic"/>
                        </a:rPr>
                        <a:t>cosas</a:t>
                      </a:r>
                      <a:r>
                        <a:rPr lang="en-GB" sz="2000" baseline="0" dirty="0">
                          <a:solidFill>
                            <a:schemeClr val="tx1"/>
                          </a:solidFill>
                          <a:latin typeface="Century Gothic" panose="020B0502020202020204" pitchFamily="34" charset="0"/>
                          <a:ea typeface="Century Gothic"/>
                          <a:cs typeface="Century Gothic"/>
                          <a:sym typeface="Century Gothic"/>
                        </a:rPr>
                        <a:t> de </a:t>
                      </a:r>
                      <a:r>
                        <a:rPr lang="en-GB" sz="2000" baseline="0" dirty="0" err="1">
                          <a:solidFill>
                            <a:schemeClr val="tx1"/>
                          </a:solidFill>
                          <a:latin typeface="Century Gothic" panose="020B0502020202020204" pitchFamily="34" charset="0"/>
                          <a:ea typeface="Century Gothic"/>
                          <a:cs typeface="Century Gothic"/>
                          <a:sym typeface="Century Gothic"/>
                        </a:rPr>
                        <a:t>su</a:t>
                      </a:r>
                      <a:r>
                        <a:rPr lang="en-GB" sz="2000" baseline="0" dirty="0">
                          <a:solidFill>
                            <a:schemeClr val="tx1"/>
                          </a:solidFill>
                          <a:latin typeface="Century Gothic" panose="020B0502020202020204" pitchFamily="34" charset="0"/>
                          <a:ea typeface="Century Gothic"/>
                          <a:cs typeface="Century Gothic"/>
                          <a:sym typeface="Century Gothic"/>
                        </a:rPr>
                        <a:t> </a:t>
                      </a:r>
                      <a:r>
                        <a:rPr lang="en-GB" sz="2000" baseline="0" dirty="0" err="1">
                          <a:solidFill>
                            <a:schemeClr val="tx1"/>
                          </a:solidFill>
                          <a:latin typeface="Century Gothic" panose="020B0502020202020204" pitchFamily="34" charset="0"/>
                          <a:ea typeface="Century Gothic"/>
                          <a:cs typeface="Century Gothic"/>
                          <a:sym typeface="Century Gothic"/>
                        </a:rPr>
                        <a:t>vida</a:t>
                      </a:r>
                      <a:r>
                        <a:rPr lang="en-GB" sz="2000" dirty="0">
                          <a:solidFill>
                            <a:schemeClr val="tx1"/>
                          </a:solidFill>
                          <a:latin typeface="Century Gothic" panose="020B0502020202020204" pitchFamily="34" charset="0"/>
                          <a:ea typeface="Century Gothic"/>
                          <a:cs typeface="Century Gothic"/>
                          <a:sym typeface="Century Gothic"/>
                        </a:rPr>
                        <a: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latin typeface="Century Gothic" panose="020B0502020202020204" pitchFamily="34" charset="0"/>
                        <a:ea typeface="Century Gothic"/>
                        <a:cs typeface="Century Gothic"/>
                        <a:sym typeface="Century Gothic"/>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latin typeface="Century Gothic" panose="020B0502020202020204" pitchFamily="34" charset="0"/>
                        <a:ea typeface="Century Gothic"/>
                        <a:cs typeface="Century Gothic"/>
                        <a:sym typeface="Century Gothic"/>
                      </a:endParaRPr>
                    </a:p>
                  </a:txBody>
                  <a:tcPr anchor="ctr"/>
                </a:tc>
                <a:extLst>
                  <a:ext uri="{0D108BD9-81ED-4DB2-BD59-A6C34878D82A}">
                    <a16:rowId xmlns:a16="http://schemas.microsoft.com/office/drawing/2014/main" val="3643618112"/>
                  </a:ext>
                </a:extLst>
              </a:tr>
              <a:tr h="4975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entury Gothic" panose="020B0502020202020204" pitchFamily="34" charset="0"/>
                          <a:ea typeface="Century Gothic"/>
                          <a:cs typeface="Century Gothic"/>
                          <a:sym typeface="Century Gothic"/>
                        </a:rPr>
                        <a:t>5. Les </a:t>
                      </a:r>
                      <a:r>
                        <a:rPr lang="en-GB" sz="2000" dirty="0" err="1">
                          <a:solidFill>
                            <a:schemeClr val="tx1"/>
                          </a:solidFill>
                          <a:latin typeface="Century Gothic" panose="020B0502020202020204" pitchFamily="34" charset="0"/>
                          <a:ea typeface="Century Gothic"/>
                          <a:cs typeface="Century Gothic"/>
                          <a:sym typeface="Century Gothic"/>
                        </a:rPr>
                        <a:t>manda</a:t>
                      </a:r>
                      <a:r>
                        <a:rPr lang="en-GB" sz="2000" dirty="0">
                          <a:solidFill>
                            <a:schemeClr val="tx1"/>
                          </a:solidFill>
                          <a:latin typeface="Century Gothic" panose="020B0502020202020204" pitchFamily="34" charset="0"/>
                          <a:ea typeface="Century Gothic"/>
                          <a:cs typeface="Century Gothic"/>
                          <a:sym typeface="Century Gothic"/>
                        </a:rPr>
                        <a:t> </a:t>
                      </a:r>
                      <a:r>
                        <a:rPr lang="en-GB" sz="2000" dirty="0" err="1">
                          <a:solidFill>
                            <a:schemeClr val="tx1"/>
                          </a:solidFill>
                          <a:latin typeface="Century Gothic" panose="020B0502020202020204" pitchFamily="34" charset="0"/>
                          <a:ea typeface="Century Gothic"/>
                          <a:cs typeface="Century Gothic"/>
                          <a:sym typeface="Century Gothic"/>
                        </a:rPr>
                        <a:t>tantas</a:t>
                      </a:r>
                      <a:r>
                        <a:rPr lang="en-GB" sz="2000" dirty="0">
                          <a:solidFill>
                            <a:schemeClr val="tx1"/>
                          </a:solidFill>
                          <a:latin typeface="Century Gothic" panose="020B0502020202020204" pitchFamily="34" charset="0"/>
                          <a:ea typeface="Century Gothic"/>
                          <a:cs typeface="Century Gothic"/>
                          <a:sym typeface="Century Gothic"/>
                        </a:rPr>
                        <a:t> cartas.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entury Gothic" panose="020B0502020202020204" pitchFamily="34" charset="0"/>
                        <a:ea typeface="Century Gothic"/>
                        <a:cs typeface="Century Gothic"/>
                        <a:sym typeface="Century Gothic"/>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latin typeface="Century Gothic" panose="020B0502020202020204" pitchFamily="34" charset="0"/>
                        <a:ea typeface="Century Gothic"/>
                        <a:cs typeface="Century Gothic"/>
                        <a:sym typeface="Century Gothic"/>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latin typeface="Century Gothic" panose="020B0502020202020204" pitchFamily="34" charset="0"/>
                        <a:ea typeface="Century Gothic"/>
                        <a:cs typeface="Century Gothic"/>
                        <a:sym typeface="Century Gothic"/>
                      </a:endParaRPr>
                    </a:p>
                  </a:txBody>
                  <a:tcPr anchor="ctr"/>
                </a:tc>
                <a:extLst>
                  <a:ext uri="{0D108BD9-81ED-4DB2-BD59-A6C34878D82A}">
                    <a16:rowId xmlns:a16="http://schemas.microsoft.com/office/drawing/2014/main" val="1646121427"/>
                  </a:ext>
                </a:extLst>
              </a:tr>
              <a:tr h="6776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entury Gothic" panose="020B0502020202020204" pitchFamily="34" charset="0"/>
                          <a:ea typeface="Century Gothic"/>
                          <a:cs typeface="Century Gothic"/>
                          <a:sym typeface="Century Gothic"/>
                        </a:rPr>
                        <a:t>6. Le </a:t>
                      </a:r>
                      <a:r>
                        <a:rPr lang="en-GB" sz="2000" dirty="0" err="1">
                          <a:solidFill>
                            <a:schemeClr val="tx1"/>
                          </a:solidFill>
                          <a:latin typeface="Century Gothic" panose="020B0502020202020204" pitchFamily="34" charset="0"/>
                          <a:ea typeface="Century Gothic"/>
                          <a:cs typeface="Century Gothic"/>
                          <a:sym typeface="Century Gothic"/>
                        </a:rPr>
                        <a:t>ofrece</a:t>
                      </a:r>
                      <a:r>
                        <a:rPr lang="en-GB" sz="2000" dirty="0">
                          <a:solidFill>
                            <a:schemeClr val="tx1"/>
                          </a:solidFill>
                          <a:latin typeface="Century Gothic" panose="020B0502020202020204" pitchFamily="34" charset="0"/>
                          <a:ea typeface="Century Gothic"/>
                          <a:cs typeface="Century Gothic"/>
                          <a:sym typeface="Century Gothic"/>
                        </a:rPr>
                        <a:t> </a:t>
                      </a:r>
                      <a:r>
                        <a:rPr lang="en-GB" sz="2000" dirty="0" err="1">
                          <a:solidFill>
                            <a:schemeClr val="tx1"/>
                          </a:solidFill>
                          <a:latin typeface="Century Gothic" panose="020B0502020202020204" pitchFamily="34" charset="0"/>
                          <a:ea typeface="Century Gothic"/>
                          <a:cs typeface="Century Gothic"/>
                          <a:sym typeface="Century Gothic"/>
                        </a:rPr>
                        <a:t>medicina</a:t>
                      </a:r>
                      <a:r>
                        <a:rPr lang="en-GB" sz="2000" dirty="0">
                          <a:solidFill>
                            <a:schemeClr val="tx1"/>
                          </a:solidFill>
                          <a:latin typeface="Century Gothic" panose="020B0502020202020204" pitchFamily="34" charset="0"/>
                          <a:ea typeface="Century Gothic"/>
                          <a:cs typeface="Century Gothic"/>
                          <a:sym typeface="Century Gothic"/>
                        </a:rPr>
                        <a:t> para</a:t>
                      </a:r>
                      <a:r>
                        <a:rPr lang="en-GB" sz="2000" baseline="0" dirty="0">
                          <a:solidFill>
                            <a:schemeClr val="tx1"/>
                          </a:solidFill>
                          <a:latin typeface="Century Gothic" panose="020B0502020202020204" pitchFamily="34" charset="0"/>
                          <a:ea typeface="Century Gothic"/>
                          <a:cs typeface="Century Gothic"/>
                          <a:sym typeface="Century Gothic"/>
                        </a:rPr>
                        <a:t> el </a:t>
                      </a:r>
                      <a:r>
                        <a:rPr lang="en-GB" sz="2000" baseline="0" dirty="0" err="1">
                          <a:solidFill>
                            <a:schemeClr val="tx1"/>
                          </a:solidFill>
                          <a:latin typeface="Century Gothic" panose="020B0502020202020204" pitchFamily="34" charset="0"/>
                          <a:ea typeface="Century Gothic"/>
                          <a:cs typeface="Century Gothic"/>
                          <a:sym typeface="Century Gothic"/>
                        </a:rPr>
                        <a:t>dolor</a:t>
                      </a:r>
                      <a:r>
                        <a:rPr lang="en-GB" sz="2000" baseline="0" dirty="0">
                          <a:solidFill>
                            <a:schemeClr val="tx1"/>
                          </a:solidFill>
                          <a:latin typeface="Century Gothic" panose="020B0502020202020204" pitchFamily="34" charset="0"/>
                          <a:ea typeface="Century Gothic"/>
                          <a:cs typeface="Century Gothic"/>
                          <a:sym typeface="Century Gothic"/>
                        </a:rPr>
                        <a:t> de cabeza</a:t>
                      </a:r>
                      <a:r>
                        <a:rPr lang="en-GB" sz="2000" dirty="0">
                          <a:solidFill>
                            <a:schemeClr val="tx1"/>
                          </a:solidFill>
                          <a:latin typeface="Century Gothic" panose="020B0502020202020204" pitchFamily="34" charset="0"/>
                          <a:ea typeface="Century Gothic"/>
                          <a:cs typeface="Century Gothic"/>
                          <a:sym typeface="Century Gothic"/>
                        </a:rPr>
                        <a: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latin typeface="Century Gothic" panose="020B0502020202020204" pitchFamily="34" charset="0"/>
                        <a:ea typeface="Century Gothic"/>
                        <a:cs typeface="Century Gothic"/>
                        <a:sym typeface="Century Gothic"/>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latin typeface="Century Gothic" panose="020B0502020202020204" pitchFamily="34" charset="0"/>
                        <a:ea typeface="Century Gothic"/>
                        <a:cs typeface="Century Gothic"/>
                        <a:sym typeface="Century Gothic"/>
                      </a:endParaRPr>
                    </a:p>
                  </a:txBody>
                  <a:tcPr anchor="ctr"/>
                </a:tc>
                <a:extLst>
                  <a:ext uri="{0D108BD9-81ED-4DB2-BD59-A6C34878D82A}">
                    <a16:rowId xmlns:a16="http://schemas.microsoft.com/office/drawing/2014/main" val="1386631605"/>
                  </a:ext>
                </a:extLst>
              </a:tr>
            </a:tbl>
          </a:graphicData>
        </a:graphic>
      </p:graphicFrame>
      <p:pic>
        <p:nvPicPr>
          <p:cNvPr id="70"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83295" y="2585608"/>
            <a:ext cx="406580" cy="423521"/>
          </a:xfrm>
          <a:prstGeom prst="rect">
            <a:avLst/>
          </a:prstGeom>
        </p:spPr>
      </p:pic>
      <p:pic>
        <p:nvPicPr>
          <p:cNvPr id="26" name="Picture 8" descr="green checkmark">
            <a:extLst>
              <a:ext uri="{FF2B5EF4-FFF2-40B4-BE49-F238E27FC236}">
                <a16:creationId xmlns:a16="http://schemas.microsoft.com/office/drawing/2014/main" id="{9F65ECEF-CE1F-444D-8667-A9D74B353F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77766" y="3740620"/>
            <a:ext cx="406580" cy="423521"/>
          </a:xfrm>
          <a:prstGeom prst="rect">
            <a:avLst/>
          </a:prstGeom>
        </p:spPr>
      </p:pic>
      <p:pic>
        <p:nvPicPr>
          <p:cNvPr id="27" name="Picture 8" descr="green checkmark">
            <a:extLst>
              <a:ext uri="{FF2B5EF4-FFF2-40B4-BE49-F238E27FC236}">
                <a16:creationId xmlns:a16="http://schemas.microsoft.com/office/drawing/2014/main" id="{5A68ECCE-044A-C941-968C-675B5FFB09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95716" y="4364428"/>
            <a:ext cx="406580" cy="423521"/>
          </a:xfrm>
          <a:prstGeom prst="rect">
            <a:avLst/>
          </a:prstGeom>
        </p:spPr>
      </p:pic>
      <p:pic>
        <p:nvPicPr>
          <p:cNvPr id="28" name="Picture 8" descr="green checkmark">
            <a:extLst>
              <a:ext uri="{FF2B5EF4-FFF2-40B4-BE49-F238E27FC236}">
                <a16:creationId xmlns:a16="http://schemas.microsoft.com/office/drawing/2014/main" id="{2807E55A-64EB-6641-BFC7-8DE3EBC265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76192" y="5082155"/>
            <a:ext cx="406580" cy="423521"/>
          </a:xfrm>
          <a:prstGeom prst="rect">
            <a:avLst/>
          </a:prstGeom>
        </p:spPr>
      </p:pic>
      <p:pic>
        <p:nvPicPr>
          <p:cNvPr id="29" name="Picture 8" descr="green checkmark">
            <a:extLst>
              <a:ext uri="{FF2B5EF4-FFF2-40B4-BE49-F238E27FC236}">
                <a16:creationId xmlns:a16="http://schemas.microsoft.com/office/drawing/2014/main" id="{453C6256-C379-1B4F-BD6B-B1161C0030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77766" y="5791109"/>
            <a:ext cx="406580" cy="423521"/>
          </a:xfrm>
          <a:prstGeom prst="rect">
            <a:avLst/>
          </a:prstGeom>
        </p:spPr>
      </p:pic>
      <p:graphicFrame>
        <p:nvGraphicFramePr>
          <p:cNvPr id="34" name="Table 31">
            <a:extLst>
              <a:ext uri="{FF2B5EF4-FFF2-40B4-BE49-F238E27FC236}">
                <a16:creationId xmlns:a16="http://schemas.microsoft.com/office/drawing/2014/main" id="{565BF167-5180-D44C-B0A8-CE34628140FD}"/>
              </a:ext>
            </a:extLst>
          </p:cNvPr>
          <p:cNvGraphicFramePr>
            <a:graphicFrameLocks noGrp="1"/>
          </p:cNvGraphicFramePr>
          <p:nvPr>
            <p:extLst>
              <p:ext uri="{D42A27DB-BD31-4B8C-83A1-F6EECF244321}">
                <p14:modId xmlns:p14="http://schemas.microsoft.com/office/powerpoint/2010/main" val="2026111650"/>
              </p:ext>
            </p:extLst>
          </p:nvPr>
        </p:nvGraphicFramePr>
        <p:xfrm>
          <a:off x="5802174" y="2146769"/>
          <a:ext cx="6125969" cy="4163485"/>
        </p:xfrm>
        <a:graphic>
          <a:graphicData uri="http://schemas.openxmlformats.org/drawingml/2006/table">
            <a:tbl>
              <a:tblPr firstRow="1" bandRow="1">
                <a:tableStyleId>{5DA37D80-6434-44D0-A028-1B22A696006F}</a:tableStyleId>
              </a:tblPr>
              <a:tblGrid>
                <a:gridCol w="6125969">
                  <a:extLst>
                    <a:ext uri="{9D8B030D-6E8A-4147-A177-3AD203B41FA5}">
                      <a16:colId xmlns:a16="http://schemas.microsoft.com/office/drawing/2014/main" val="4247093851"/>
                    </a:ext>
                  </a:extLst>
                </a:gridCol>
              </a:tblGrid>
              <a:tr h="3839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b="1" dirty="0">
                          <a:solidFill>
                            <a:schemeClr val="tx1"/>
                          </a:solidFill>
                          <a:latin typeface="Century Gothic" panose="020B0502020202020204" pitchFamily="34" charset="0"/>
                          <a:ea typeface="Century Gothic"/>
                          <a:cs typeface="Century Gothic"/>
                          <a:sym typeface="Century Gothic"/>
                        </a:rPr>
                        <a:t>Completa la traducción</a:t>
                      </a:r>
                    </a:p>
                  </a:txBody>
                  <a:tcPr anchor="ctr"/>
                </a:tc>
                <a:extLst>
                  <a:ext uri="{0D108BD9-81ED-4DB2-BD59-A6C34878D82A}">
                    <a16:rowId xmlns:a16="http://schemas.microsoft.com/office/drawing/2014/main" val="2321326029"/>
                  </a:ext>
                </a:extLst>
              </a:tr>
              <a:tr h="4783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rgbClr val="002060"/>
                          </a:solidFill>
                          <a:latin typeface="Century Gothic" panose="020B0502020202020204" pitchFamily="34" charset="0"/>
                          <a:ea typeface="Century Gothic"/>
                          <a:cs typeface="Century Gothic"/>
                          <a:sym typeface="Century Gothic"/>
                        </a:rPr>
                        <a:t>1. </a:t>
                      </a:r>
                      <a:r>
                        <a:rPr lang="es-ES" sz="2000" b="0" dirty="0" err="1">
                          <a:solidFill>
                            <a:srgbClr val="002060"/>
                          </a:solidFill>
                          <a:latin typeface="Century Gothic" panose="020B0502020202020204" pitchFamily="34" charset="0"/>
                          <a:ea typeface="Century Gothic"/>
                          <a:cs typeface="Century Gothic"/>
                          <a:sym typeface="Century Gothic"/>
                        </a:rPr>
                        <a:t>She</a:t>
                      </a:r>
                      <a:r>
                        <a:rPr lang="es-ES" sz="2000" b="0" dirty="0">
                          <a:solidFill>
                            <a:srgbClr val="002060"/>
                          </a:solidFill>
                          <a:latin typeface="Century Gothic" panose="020B0502020202020204" pitchFamily="34" charset="0"/>
                          <a:ea typeface="Century Gothic"/>
                          <a:cs typeface="Century Gothic"/>
                          <a:sym typeface="Century Gothic"/>
                        </a:rPr>
                        <a:t> </a:t>
                      </a:r>
                      <a:r>
                        <a:rPr lang="es-ES" sz="2000" b="0" err="1">
                          <a:solidFill>
                            <a:srgbClr val="002060"/>
                          </a:solidFill>
                          <a:latin typeface="Century Gothic" panose="020B0502020202020204" pitchFamily="34" charset="0"/>
                          <a:ea typeface="Century Gothic"/>
                          <a:cs typeface="Century Gothic"/>
                          <a:sym typeface="Century Gothic"/>
                        </a:rPr>
                        <a:t>buys</a:t>
                      </a:r>
                      <a:r>
                        <a:rPr lang="es-ES" sz="2000" b="0">
                          <a:solidFill>
                            <a:srgbClr val="002060"/>
                          </a:solidFill>
                          <a:latin typeface="Century Gothic" panose="020B0502020202020204" pitchFamily="34" charset="0"/>
                          <a:ea typeface="Century Gothic"/>
                          <a:cs typeface="Century Gothic"/>
                          <a:sym typeface="Century Gothic"/>
                        </a:rPr>
                        <a:t> ____________  OR </a:t>
                      </a:r>
                      <a:r>
                        <a:rPr lang="es-ES" sz="2000" b="0" dirty="0">
                          <a:solidFill>
                            <a:srgbClr val="002060"/>
                          </a:solidFill>
                          <a:latin typeface="Century Gothic" panose="020B0502020202020204" pitchFamily="34" charset="0"/>
                          <a:ea typeface="Century Gothic"/>
                          <a:cs typeface="Century Gothic"/>
                          <a:sym typeface="Century Gothic"/>
                        </a:rPr>
                        <a:t>________________.</a:t>
                      </a:r>
                    </a:p>
                  </a:txBody>
                  <a:tcPr anchor="ctr"/>
                </a:tc>
                <a:extLst>
                  <a:ext uri="{0D108BD9-81ED-4DB2-BD59-A6C34878D82A}">
                    <a16:rowId xmlns:a16="http://schemas.microsoft.com/office/drawing/2014/main" val="970154404"/>
                  </a:ext>
                </a:extLst>
              </a:tr>
              <a:tr h="5587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Century Gothic"/>
                          <a:cs typeface="Century Gothic"/>
                          <a:sym typeface="Century Gothic"/>
                        </a:rPr>
                        <a:t>2. She brings ___</a:t>
                      </a:r>
                      <a:r>
                        <a:rPr lang="es-ES" sz="2000" b="0" dirty="0">
                          <a:solidFill>
                            <a:srgbClr val="002060"/>
                          </a:solidFill>
                          <a:latin typeface="Century Gothic" panose="020B0502020202020204" pitchFamily="34" charset="0"/>
                          <a:ea typeface="Century Gothic"/>
                          <a:cs typeface="Century Gothic"/>
                          <a:sym typeface="Century Gothic"/>
                        </a:rPr>
                        <a:t>_________</a:t>
                      </a:r>
                      <a:r>
                        <a:rPr lang="es-ES" sz="2000" b="0" baseline="0" dirty="0">
                          <a:solidFill>
                            <a:srgbClr val="002060"/>
                          </a:solidFill>
                          <a:latin typeface="Century Gothic" panose="020B0502020202020204" pitchFamily="34" charset="0"/>
                          <a:ea typeface="Century Gothic"/>
                          <a:cs typeface="Century Gothic"/>
                          <a:sym typeface="Century Gothic"/>
                        </a:rPr>
                        <a:t>  </a:t>
                      </a:r>
                      <a:r>
                        <a:rPr lang="es-ES" sz="2000" b="0" dirty="0">
                          <a:solidFill>
                            <a:srgbClr val="002060"/>
                          </a:solidFill>
                          <a:latin typeface="Century Gothic" panose="020B0502020202020204" pitchFamily="34" charset="0"/>
                          <a:ea typeface="Century Gothic"/>
                          <a:cs typeface="Century Gothic"/>
                          <a:sym typeface="Century Gothic"/>
                        </a:rPr>
                        <a:t>OR _______________.</a:t>
                      </a:r>
                      <a:endParaRPr lang="en-GB" sz="2000" dirty="0">
                        <a:solidFill>
                          <a:srgbClr val="002060"/>
                        </a:solidFill>
                        <a:latin typeface="Century Gothic" panose="020B0502020202020204" pitchFamily="34" charset="0"/>
                        <a:ea typeface="Century Gothic"/>
                        <a:cs typeface="Century Gothic"/>
                        <a:sym typeface="Century Gothic"/>
                      </a:endParaRPr>
                    </a:p>
                  </a:txBody>
                  <a:tcPr anchor="ctr"/>
                </a:tc>
                <a:extLst>
                  <a:ext uri="{0D108BD9-81ED-4DB2-BD59-A6C34878D82A}">
                    <a16:rowId xmlns:a16="http://schemas.microsoft.com/office/drawing/2014/main" val="1054046979"/>
                  </a:ext>
                </a:extLst>
              </a:tr>
              <a:tr h="6792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Century Gothic"/>
                          <a:cs typeface="Century Gothic"/>
                          <a:sym typeface="Century Gothic"/>
                        </a:rPr>
                        <a:t>3. She cooks_________________</a:t>
                      </a:r>
                      <a:r>
                        <a:rPr lang="en-GB" sz="2000" baseline="0" dirty="0">
                          <a:solidFill>
                            <a:srgbClr val="002060"/>
                          </a:solidFill>
                          <a:latin typeface="Century Gothic" panose="020B0502020202020204" pitchFamily="34" charset="0"/>
                          <a:ea typeface="Century Gothic"/>
                          <a:cs typeface="Century Gothic"/>
                          <a:sym typeface="Century Gothic"/>
                        </a:rPr>
                        <a:t> </a:t>
                      </a:r>
                      <a:r>
                        <a:rPr lang="en-GB" sz="2000" dirty="0">
                          <a:solidFill>
                            <a:srgbClr val="002060"/>
                          </a:solidFill>
                          <a:latin typeface="Century Gothic" panose="020B0502020202020204" pitchFamily="34" charset="0"/>
                          <a:ea typeface="Century Gothic"/>
                          <a:cs typeface="Century Gothic"/>
                          <a:sym typeface="Century Gothic"/>
                        </a:rPr>
                        <a:t>OR ____________</a:t>
                      </a:r>
                      <a:r>
                        <a:rPr lang="es-ES" sz="2000" b="0" baseline="0" dirty="0">
                          <a:solidFill>
                            <a:srgbClr val="002060"/>
                          </a:solidFill>
                          <a:latin typeface="Century Gothic" panose="020B0502020202020204" pitchFamily="34" charset="0"/>
                          <a:ea typeface="Century Gothic"/>
                          <a:cs typeface="Century Gothic"/>
                          <a:sym typeface="Century Gothic"/>
                        </a:rPr>
                        <a:t> __________.</a:t>
                      </a:r>
                      <a:endParaRPr lang="en-GB" sz="2000" dirty="0">
                        <a:solidFill>
                          <a:srgbClr val="002060"/>
                        </a:solidFill>
                        <a:latin typeface="Century Gothic" panose="020B0502020202020204" pitchFamily="34" charset="0"/>
                        <a:ea typeface="Century Gothic"/>
                        <a:cs typeface="Century Gothic"/>
                        <a:sym typeface="Century Gothic"/>
                      </a:endParaRPr>
                    </a:p>
                  </a:txBody>
                  <a:tcPr anchor="ctr"/>
                </a:tc>
                <a:extLst>
                  <a:ext uri="{0D108BD9-81ED-4DB2-BD59-A6C34878D82A}">
                    <a16:rowId xmlns:a16="http://schemas.microsoft.com/office/drawing/2014/main" val="2771548854"/>
                  </a:ext>
                </a:extLst>
              </a:tr>
              <a:tr h="664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Century Gothic"/>
                          <a:cs typeface="Century Gothic"/>
                          <a:sym typeface="Century Gothic"/>
                        </a:rPr>
                        <a:t>4. She tells  </a:t>
                      </a:r>
                      <a:r>
                        <a:rPr lang="es-ES" sz="2000" b="0" dirty="0">
                          <a:solidFill>
                            <a:srgbClr val="002060"/>
                          </a:solidFill>
                          <a:latin typeface="Century Gothic" panose="020B0502020202020204" pitchFamily="34" charset="0"/>
                          <a:ea typeface="Century Gothic"/>
                          <a:cs typeface="Century Gothic"/>
                          <a:sym typeface="Century Gothic"/>
                        </a:rPr>
                        <a:t>__________________________.</a:t>
                      </a:r>
                      <a:endParaRPr lang="en-GB" sz="2000" dirty="0">
                        <a:solidFill>
                          <a:srgbClr val="002060"/>
                        </a:solidFill>
                        <a:latin typeface="Century Gothic" panose="020B0502020202020204" pitchFamily="34" charset="0"/>
                        <a:ea typeface="Century Gothic"/>
                        <a:cs typeface="Century Gothic"/>
                        <a:sym typeface="Century Gothic"/>
                      </a:endParaRPr>
                    </a:p>
                  </a:txBody>
                  <a:tcPr anchor="ctr"/>
                </a:tc>
                <a:extLst>
                  <a:ext uri="{0D108BD9-81ED-4DB2-BD59-A6C34878D82A}">
                    <a16:rowId xmlns:a16="http://schemas.microsoft.com/office/drawing/2014/main" val="3643618112"/>
                  </a:ext>
                </a:extLst>
              </a:tr>
              <a:tr h="5198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Century Gothic"/>
                          <a:cs typeface="Century Gothic"/>
                          <a:sym typeface="Century Gothic"/>
                        </a:rPr>
                        <a:t>5. She sends </a:t>
                      </a:r>
                      <a:r>
                        <a:rPr lang="es-ES" sz="2000" b="0" dirty="0">
                          <a:solidFill>
                            <a:srgbClr val="002060"/>
                          </a:solidFill>
                          <a:latin typeface="Century Gothic" panose="020B0502020202020204" pitchFamily="34" charset="0"/>
                          <a:ea typeface="Century Gothic"/>
                          <a:cs typeface="Century Gothic"/>
                          <a:sym typeface="Century Gothic"/>
                        </a:rPr>
                        <a:t>______________________ OR ________________________.</a:t>
                      </a:r>
                    </a:p>
                  </a:txBody>
                  <a:tcPr anchor="ctr"/>
                </a:tc>
                <a:extLst>
                  <a:ext uri="{0D108BD9-81ED-4DB2-BD59-A6C34878D82A}">
                    <a16:rowId xmlns:a16="http://schemas.microsoft.com/office/drawing/2014/main" val="1646121427"/>
                  </a:ext>
                </a:extLst>
              </a:tr>
              <a:tr h="664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Century Gothic"/>
                          <a:cs typeface="Century Gothic"/>
                          <a:sym typeface="Century Gothic"/>
                        </a:rPr>
                        <a:t>6. She offers  </a:t>
                      </a:r>
                      <a:r>
                        <a:rPr lang="es-ES" sz="2000" b="0" dirty="0">
                          <a:solidFill>
                            <a:srgbClr val="002060"/>
                          </a:solidFill>
                          <a:latin typeface="Century Gothic" panose="020B0502020202020204" pitchFamily="34" charset="0"/>
                          <a:ea typeface="Century Gothic"/>
                          <a:cs typeface="Century Gothic"/>
                          <a:sym typeface="Century Gothic"/>
                        </a:rPr>
                        <a:t>_________________________________.</a:t>
                      </a:r>
                      <a:endParaRPr lang="en-GB" sz="2000" dirty="0">
                        <a:solidFill>
                          <a:srgbClr val="002060"/>
                        </a:solidFill>
                        <a:latin typeface="Century Gothic" panose="020B0502020202020204" pitchFamily="34" charset="0"/>
                        <a:ea typeface="Century Gothic"/>
                        <a:cs typeface="Century Gothic"/>
                        <a:sym typeface="Century Gothic"/>
                      </a:endParaRPr>
                    </a:p>
                  </a:txBody>
                  <a:tcPr anchor="ctr"/>
                </a:tc>
                <a:extLst>
                  <a:ext uri="{0D108BD9-81ED-4DB2-BD59-A6C34878D82A}">
                    <a16:rowId xmlns:a16="http://schemas.microsoft.com/office/drawing/2014/main" val="1386631605"/>
                  </a:ext>
                </a:extLst>
              </a:tr>
            </a:tbl>
          </a:graphicData>
        </a:graphic>
      </p:graphicFrame>
      <p:sp>
        <p:nvSpPr>
          <p:cNvPr id="2" name="CuadroTexto 1">
            <a:extLst>
              <a:ext uri="{FF2B5EF4-FFF2-40B4-BE49-F238E27FC236}">
                <a16:creationId xmlns:a16="http://schemas.microsoft.com/office/drawing/2014/main" id="{4A4EEA9F-F347-394F-8AD1-4B3F1E7D1FDA}"/>
              </a:ext>
            </a:extLst>
          </p:cNvPr>
          <p:cNvSpPr txBox="1"/>
          <p:nvPr/>
        </p:nvSpPr>
        <p:spPr>
          <a:xfrm>
            <a:off x="7304823" y="2570537"/>
            <a:ext cx="161294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a:solidFill>
                  <a:schemeClr val="tx2"/>
                </a:solidFill>
                <a:latin typeface="Century Gothic" panose="020F0302020204030204"/>
                <a:ea typeface="+mn-ea"/>
              </a:rPr>
              <a:t>him</a:t>
            </a:r>
            <a:r>
              <a:rPr kumimoji="0" lang="es-GB" sz="2000" b="1" i="0" u="none" strike="noStrike" kern="1200" cap="none" spc="0" normalizeH="0" baseline="0" noProof="0">
                <a:ln>
                  <a:noFill/>
                </a:ln>
                <a:solidFill>
                  <a:schemeClr val="tx2"/>
                </a:solidFill>
                <a:effectLst/>
                <a:uLnTx/>
                <a:uFillTx/>
                <a:latin typeface="Century Gothic" panose="020F0302020204030204"/>
                <a:ea typeface="+mn-ea"/>
                <a:cs typeface="Arial"/>
                <a:sym typeface="Arial"/>
              </a:rPr>
              <a:t> </a:t>
            </a:r>
            <a:r>
              <a:rPr kumimoji="0" lang="en-GB" sz="2000" b="1" i="0" u="none" strike="noStrike" kern="1200" cap="none" spc="0" normalizeH="0" baseline="0" noProof="0">
                <a:ln>
                  <a:noFill/>
                </a:ln>
                <a:solidFill>
                  <a:schemeClr val="tx2"/>
                </a:solidFill>
                <a:effectLst/>
                <a:uLnTx/>
                <a:uFillTx/>
                <a:latin typeface="Century Gothic" panose="020F0302020204030204"/>
                <a:ea typeface="+mn-ea"/>
                <a:cs typeface="Arial"/>
                <a:sym typeface="Arial"/>
              </a:rPr>
              <a:t>glasses</a:t>
            </a:r>
            <a:endParaRPr kumimoji="0" lang="es-GB" sz="2000" b="1" i="0" u="none" strike="noStrike" kern="1200" cap="none" spc="0" normalizeH="0" baseline="0" noProof="0" dirty="0">
              <a:ln>
                <a:noFill/>
              </a:ln>
              <a:solidFill>
                <a:schemeClr val="tx2"/>
              </a:solidFill>
              <a:effectLst/>
              <a:uLnTx/>
              <a:uFillTx/>
              <a:latin typeface="Century Gothic" panose="020F0302020204030204"/>
              <a:ea typeface="+mn-ea"/>
              <a:cs typeface="Arial"/>
              <a:sym typeface="Arial"/>
            </a:endParaRPr>
          </a:p>
        </p:txBody>
      </p:sp>
      <p:sp>
        <p:nvSpPr>
          <p:cNvPr id="35" name="CuadroTexto 34">
            <a:extLst>
              <a:ext uri="{FF2B5EF4-FFF2-40B4-BE49-F238E27FC236}">
                <a16:creationId xmlns:a16="http://schemas.microsoft.com/office/drawing/2014/main" id="{211D88D7-E625-3445-89A3-0A7533C65B84}"/>
              </a:ext>
            </a:extLst>
          </p:cNvPr>
          <p:cNvSpPr txBox="1"/>
          <p:nvPr/>
        </p:nvSpPr>
        <p:spPr>
          <a:xfrm>
            <a:off x="9489835" y="2582335"/>
            <a:ext cx="21834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2"/>
                </a:solidFill>
                <a:effectLst/>
                <a:uLnTx/>
                <a:uFillTx/>
                <a:latin typeface="Century Gothic" panose="020F0302020204030204"/>
                <a:ea typeface="+mn-ea"/>
                <a:cs typeface="Arial"/>
                <a:sym typeface="Arial"/>
              </a:rPr>
              <a:t>glasses</a:t>
            </a:r>
            <a:r>
              <a:rPr kumimoji="0" lang="es-GB" sz="2000" b="1" i="0" u="none" strike="noStrike" kern="1200" cap="none" spc="0" normalizeH="0" baseline="0" noProof="0">
                <a:ln>
                  <a:noFill/>
                </a:ln>
                <a:solidFill>
                  <a:schemeClr val="tx2"/>
                </a:solidFill>
                <a:effectLst/>
                <a:uLnTx/>
                <a:uFillTx/>
                <a:latin typeface="Century Gothic" panose="020F0302020204030204"/>
                <a:ea typeface="+mn-ea"/>
                <a:cs typeface="Arial"/>
                <a:sym typeface="Arial"/>
              </a:rPr>
              <a:t> for</a:t>
            </a:r>
            <a:r>
              <a:rPr kumimoji="0" lang="en-GB" sz="2000" b="1" i="0" u="none" strike="noStrike" kern="1200" cap="none" spc="0" normalizeH="0" baseline="0" noProof="0">
                <a:ln>
                  <a:noFill/>
                </a:ln>
                <a:solidFill>
                  <a:schemeClr val="tx2"/>
                </a:solidFill>
                <a:effectLst/>
                <a:uLnTx/>
                <a:uFillTx/>
                <a:latin typeface="Century Gothic" panose="020F0302020204030204"/>
                <a:ea typeface="+mn-ea"/>
                <a:cs typeface="Arial"/>
                <a:sym typeface="Arial"/>
              </a:rPr>
              <a:t> him</a:t>
            </a:r>
            <a:r>
              <a:rPr kumimoji="0" lang="es-GB" sz="2000" b="1" i="0" u="none" strike="noStrike" kern="1200" cap="none" spc="0" normalizeH="0" baseline="0" noProof="0">
                <a:ln>
                  <a:noFill/>
                </a:ln>
                <a:solidFill>
                  <a:schemeClr val="tx2"/>
                </a:solidFill>
                <a:effectLst/>
                <a:uLnTx/>
                <a:uFillTx/>
                <a:latin typeface="Century Gothic" panose="020F0302020204030204"/>
                <a:ea typeface="+mn-ea"/>
                <a:cs typeface="Arial"/>
                <a:sym typeface="Arial"/>
              </a:rPr>
              <a:t> </a:t>
            </a:r>
            <a:endParaRPr kumimoji="0" lang="es-GB" sz="2000" b="1" i="0" u="none" strike="noStrike" kern="1200" cap="none" spc="0" normalizeH="0" baseline="0" noProof="0" dirty="0">
              <a:ln>
                <a:noFill/>
              </a:ln>
              <a:solidFill>
                <a:schemeClr val="tx2"/>
              </a:solidFill>
              <a:effectLst/>
              <a:uLnTx/>
              <a:uFillTx/>
              <a:latin typeface="Century Gothic" panose="020F0302020204030204"/>
              <a:ea typeface="+mn-ea"/>
              <a:cs typeface="Arial"/>
              <a:sym typeface="Arial"/>
            </a:endParaRPr>
          </a:p>
        </p:txBody>
      </p:sp>
      <p:sp>
        <p:nvSpPr>
          <p:cNvPr id="38" name="CuadroTexto 37">
            <a:extLst>
              <a:ext uri="{FF2B5EF4-FFF2-40B4-BE49-F238E27FC236}">
                <a16:creationId xmlns:a16="http://schemas.microsoft.com/office/drawing/2014/main" id="{4FC725B0-BF46-9E4E-9587-40B449F35E0F}"/>
              </a:ext>
            </a:extLst>
          </p:cNvPr>
          <p:cNvSpPr txBox="1"/>
          <p:nvPr/>
        </p:nvSpPr>
        <p:spPr>
          <a:xfrm>
            <a:off x="7431119" y="3074488"/>
            <a:ext cx="172675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noProof="0" dirty="0">
                <a:solidFill>
                  <a:schemeClr val="tx2"/>
                </a:solidFill>
                <a:latin typeface="Century Gothic" panose="020F0302020204030204"/>
                <a:ea typeface="+mn-ea"/>
              </a:rPr>
              <a:t>him</a:t>
            </a:r>
            <a:r>
              <a:rPr kumimoji="0" lang="es-GB" sz="2000" b="1" i="0" u="none" strike="noStrike" kern="1200" cap="none" spc="0" normalizeH="0" baseline="0" noProof="0" dirty="0">
                <a:ln>
                  <a:noFill/>
                </a:ln>
                <a:solidFill>
                  <a:schemeClr val="tx2"/>
                </a:solidFill>
                <a:effectLst/>
                <a:uLnTx/>
                <a:uFillTx/>
                <a:latin typeface="Century Gothic" panose="020F0302020204030204"/>
                <a:ea typeface="+mn-ea"/>
                <a:cs typeface="Arial"/>
                <a:sym typeface="Arial"/>
              </a:rPr>
              <a:t> </a:t>
            </a:r>
            <a:r>
              <a:rPr kumimoji="0" lang="en-GB" sz="2000" b="1" i="0" u="none" strike="noStrike" kern="1200" cap="none" spc="0" normalizeH="0" noProof="0" dirty="0">
                <a:ln>
                  <a:noFill/>
                </a:ln>
                <a:solidFill>
                  <a:schemeClr val="tx2"/>
                </a:solidFill>
                <a:effectLst/>
                <a:uLnTx/>
                <a:uFillTx/>
                <a:latin typeface="Century Gothic" panose="020F0302020204030204"/>
                <a:ea typeface="+mn-ea"/>
                <a:cs typeface="Arial"/>
                <a:sym typeface="Arial"/>
              </a:rPr>
              <a:t>oranges</a:t>
            </a:r>
            <a:endParaRPr kumimoji="0" lang="es-GB" sz="2000" b="1" i="0" u="none" strike="noStrike" kern="1200" cap="none" spc="0" normalizeH="0" baseline="0" noProof="0" dirty="0">
              <a:ln>
                <a:noFill/>
              </a:ln>
              <a:solidFill>
                <a:schemeClr val="tx2"/>
              </a:solidFill>
              <a:effectLst/>
              <a:uLnTx/>
              <a:uFillTx/>
              <a:latin typeface="Century Gothic" panose="020F0302020204030204"/>
              <a:ea typeface="+mn-ea"/>
              <a:cs typeface="Arial"/>
              <a:sym typeface="Arial"/>
            </a:endParaRPr>
          </a:p>
        </p:txBody>
      </p:sp>
      <p:sp>
        <p:nvSpPr>
          <p:cNvPr id="39" name="CuadroTexto 38">
            <a:extLst>
              <a:ext uri="{FF2B5EF4-FFF2-40B4-BE49-F238E27FC236}">
                <a16:creationId xmlns:a16="http://schemas.microsoft.com/office/drawing/2014/main" id="{C8F7D3C5-8A3B-E64B-A442-51511A6C6392}"/>
              </a:ext>
            </a:extLst>
          </p:cNvPr>
          <p:cNvSpPr txBox="1"/>
          <p:nvPr/>
        </p:nvSpPr>
        <p:spPr>
          <a:xfrm>
            <a:off x="9507511" y="3086825"/>
            <a:ext cx="203934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noProof="0">
                <a:solidFill>
                  <a:schemeClr val="tx2"/>
                </a:solidFill>
                <a:latin typeface="Century Gothic" panose="020F0302020204030204"/>
                <a:ea typeface="+mn-ea"/>
              </a:rPr>
              <a:t>oranges </a:t>
            </a:r>
            <a:r>
              <a:rPr lang="en-GB" sz="2000" b="1" kern="1200" noProof="0" dirty="0">
                <a:solidFill>
                  <a:schemeClr val="tx2"/>
                </a:solidFill>
                <a:latin typeface="Century Gothic" panose="020F0302020204030204"/>
                <a:ea typeface="+mn-ea"/>
              </a:rPr>
              <a:t>to him</a:t>
            </a:r>
            <a:endParaRPr kumimoji="0" lang="es-GB" sz="2000" b="1" i="0" u="none" strike="noStrike" kern="1200" cap="none" spc="0" normalizeH="0" baseline="0" noProof="0" dirty="0">
              <a:ln>
                <a:noFill/>
              </a:ln>
              <a:solidFill>
                <a:schemeClr val="tx2"/>
              </a:solidFill>
              <a:effectLst/>
              <a:uLnTx/>
              <a:uFillTx/>
              <a:latin typeface="Century Gothic" panose="020F0302020204030204"/>
              <a:ea typeface="+mn-ea"/>
              <a:cs typeface="Arial"/>
              <a:sym typeface="Arial"/>
            </a:endParaRPr>
          </a:p>
        </p:txBody>
      </p:sp>
      <p:sp>
        <p:nvSpPr>
          <p:cNvPr id="41" name="CuadroTexto 40">
            <a:extLst>
              <a:ext uri="{FF2B5EF4-FFF2-40B4-BE49-F238E27FC236}">
                <a16:creationId xmlns:a16="http://schemas.microsoft.com/office/drawing/2014/main" id="{112F76FC-D3DF-3E40-AA86-61628D197B06}"/>
              </a:ext>
            </a:extLst>
          </p:cNvPr>
          <p:cNvSpPr txBox="1"/>
          <p:nvPr/>
        </p:nvSpPr>
        <p:spPr>
          <a:xfrm>
            <a:off x="7465385" y="3590753"/>
            <a:ext cx="220605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a:solidFill>
                  <a:schemeClr val="tx2"/>
                </a:solidFill>
                <a:latin typeface="Century Gothic" panose="020F0302020204030204"/>
                <a:ea typeface="+mn-ea"/>
              </a:rPr>
              <a:t>them rice dishes</a:t>
            </a:r>
            <a:endParaRPr kumimoji="0" lang="es-GB" sz="2000" b="1" i="0" u="none" strike="noStrike" kern="1200" cap="none" spc="0" normalizeH="0" baseline="0" noProof="0" dirty="0">
              <a:ln>
                <a:noFill/>
              </a:ln>
              <a:solidFill>
                <a:schemeClr val="tx2"/>
              </a:solidFill>
              <a:effectLst/>
              <a:uLnTx/>
              <a:uFillTx/>
              <a:latin typeface="Century Gothic" panose="020F0302020204030204"/>
              <a:ea typeface="+mn-ea"/>
              <a:cs typeface="Arial"/>
              <a:sym typeface="Arial"/>
            </a:endParaRPr>
          </a:p>
        </p:txBody>
      </p:sp>
      <p:sp>
        <p:nvSpPr>
          <p:cNvPr id="42" name="CuadroTexto 41">
            <a:extLst>
              <a:ext uri="{FF2B5EF4-FFF2-40B4-BE49-F238E27FC236}">
                <a16:creationId xmlns:a16="http://schemas.microsoft.com/office/drawing/2014/main" id="{64336D18-36FB-5643-8C19-E52027D46349}"/>
              </a:ext>
            </a:extLst>
          </p:cNvPr>
          <p:cNvSpPr txBox="1"/>
          <p:nvPr/>
        </p:nvSpPr>
        <p:spPr>
          <a:xfrm>
            <a:off x="7304890" y="4376134"/>
            <a:ext cx="332655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a:solidFill>
                  <a:schemeClr val="tx2"/>
                </a:solidFill>
                <a:latin typeface="Century Gothic" panose="020F0302020204030204"/>
                <a:ea typeface="+mn-ea"/>
              </a:rPr>
              <a:t>them things about her life</a:t>
            </a:r>
            <a:endParaRPr kumimoji="0" lang="es-GB" sz="2000" b="1" i="0" u="none" strike="noStrike" kern="1200" cap="none" spc="0" normalizeH="0" baseline="0" noProof="0" dirty="0">
              <a:ln>
                <a:noFill/>
              </a:ln>
              <a:solidFill>
                <a:schemeClr val="tx2"/>
              </a:solidFill>
              <a:effectLst/>
              <a:uLnTx/>
              <a:uFillTx/>
              <a:latin typeface="Century Gothic" panose="020F0302020204030204"/>
              <a:ea typeface="+mn-ea"/>
              <a:cs typeface="Arial"/>
              <a:sym typeface="Arial"/>
            </a:endParaRPr>
          </a:p>
        </p:txBody>
      </p:sp>
      <p:sp>
        <p:nvSpPr>
          <p:cNvPr id="45" name="CuadroTexto 44">
            <a:extLst>
              <a:ext uri="{FF2B5EF4-FFF2-40B4-BE49-F238E27FC236}">
                <a16:creationId xmlns:a16="http://schemas.microsoft.com/office/drawing/2014/main" id="{FBA1BC81-6F7F-444C-AA86-A5A5A0FE9C72}"/>
              </a:ext>
            </a:extLst>
          </p:cNvPr>
          <p:cNvSpPr txBox="1"/>
          <p:nvPr/>
        </p:nvSpPr>
        <p:spPr>
          <a:xfrm>
            <a:off x="7484812" y="4928413"/>
            <a:ext cx="276069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a:solidFill>
                  <a:schemeClr val="tx2"/>
                </a:solidFill>
                <a:latin typeface="Century Gothic" panose="020F0302020204030204"/>
                <a:ea typeface="+mn-ea"/>
              </a:rPr>
              <a:t>them so many letters</a:t>
            </a:r>
            <a:endParaRPr kumimoji="0" lang="es-GB" sz="2000" b="1" i="0" u="none" strike="noStrike" kern="1200" cap="none" spc="0" normalizeH="0" baseline="0" noProof="0" dirty="0">
              <a:ln>
                <a:noFill/>
              </a:ln>
              <a:solidFill>
                <a:schemeClr val="tx2"/>
              </a:solidFill>
              <a:effectLst/>
              <a:uLnTx/>
              <a:uFillTx/>
              <a:latin typeface="Century Gothic" panose="020F0302020204030204"/>
              <a:ea typeface="+mn-ea"/>
              <a:cs typeface="Arial"/>
              <a:sym typeface="Arial"/>
            </a:endParaRPr>
          </a:p>
        </p:txBody>
      </p:sp>
      <p:sp>
        <p:nvSpPr>
          <p:cNvPr id="46" name="CuadroTexto 45">
            <a:extLst>
              <a:ext uri="{FF2B5EF4-FFF2-40B4-BE49-F238E27FC236}">
                <a16:creationId xmlns:a16="http://schemas.microsoft.com/office/drawing/2014/main" id="{658E174C-F11E-1744-9906-21A4E9FEAC01}"/>
              </a:ext>
            </a:extLst>
          </p:cNvPr>
          <p:cNvSpPr txBox="1"/>
          <p:nvPr/>
        </p:nvSpPr>
        <p:spPr>
          <a:xfrm>
            <a:off x="5771041" y="5221052"/>
            <a:ext cx="30941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a:solidFill>
                  <a:schemeClr val="tx2"/>
                </a:solidFill>
                <a:latin typeface="Century Gothic" panose="020F0302020204030204"/>
                <a:ea typeface="+mn-ea"/>
              </a:rPr>
              <a:t>so many letters</a:t>
            </a:r>
            <a:r>
              <a:rPr kumimoji="0" lang="es-GB" sz="2000" b="1" i="0" u="none" strike="noStrike" kern="1200" cap="none" spc="0" normalizeH="0" baseline="0" noProof="0" dirty="0">
                <a:ln>
                  <a:noFill/>
                </a:ln>
                <a:solidFill>
                  <a:schemeClr val="tx2"/>
                </a:solidFill>
                <a:effectLst/>
                <a:uLnTx/>
                <a:uFillTx/>
                <a:latin typeface="Century Gothic" panose="020F0302020204030204"/>
                <a:ea typeface="+mn-ea"/>
                <a:cs typeface="Arial"/>
                <a:sym typeface="Arial"/>
              </a:rPr>
              <a:t> to </a:t>
            </a:r>
            <a:r>
              <a:rPr lang="en-GB" sz="2000" b="1" kern="1200" dirty="0">
                <a:solidFill>
                  <a:schemeClr val="tx2"/>
                </a:solidFill>
                <a:latin typeface="Century Gothic" panose="020F0302020204030204"/>
                <a:ea typeface="+mn-ea"/>
              </a:rPr>
              <a:t>them</a:t>
            </a:r>
            <a:endParaRPr kumimoji="0" lang="es-GB" sz="2000" b="1" i="0" u="none" strike="noStrike" kern="1200" cap="none" spc="0" normalizeH="0" baseline="0" noProof="0" dirty="0">
              <a:ln>
                <a:noFill/>
              </a:ln>
              <a:solidFill>
                <a:schemeClr val="tx2"/>
              </a:solidFill>
              <a:effectLst/>
              <a:uLnTx/>
              <a:uFillTx/>
              <a:latin typeface="Century Gothic" panose="020F0302020204030204"/>
              <a:ea typeface="+mn-ea"/>
              <a:cs typeface="Arial"/>
              <a:sym typeface="Arial"/>
            </a:endParaRPr>
          </a:p>
        </p:txBody>
      </p:sp>
      <p:sp>
        <p:nvSpPr>
          <p:cNvPr id="47" name="CuadroTexto 46">
            <a:extLst>
              <a:ext uri="{FF2B5EF4-FFF2-40B4-BE49-F238E27FC236}">
                <a16:creationId xmlns:a16="http://schemas.microsoft.com/office/drawing/2014/main" id="{2F6D4938-3129-234E-8E80-C8F33749BE2F}"/>
              </a:ext>
            </a:extLst>
          </p:cNvPr>
          <p:cNvSpPr txBox="1"/>
          <p:nvPr/>
        </p:nvSpPr>
        <p:spPr>
          <a:xfrm>
            <a:off x="7406947" y="5773331"/>
            <a:ext cx="436529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a:solidFill>
                  <a:schemeClr val="tx2"/>
                </a:solidFill>
                <a:latin typeface="Century Gothic" panose="020F0302020204030204"/>
                <a:ea typeface="+mn-ea"/>
              </a:rPr>
              <a:t>h</a:t>
            </a:r>
            <a:r>
              <a:rPr kumimoji="0" lang="en-GB" sz="2000" b="1" i="0" u="none" strike="noStrike" kern="1200" cap="none" spc="0" normalizeH="0" baseline="0" noProof="0" dirty="0" err="1">
                <a:ln>
                  <a:noFill/>
                </a:ln>
                <a:solidFill>
                  <a:schemeClr val="tx2"/>
                </a:solidFill>
                <a:effectLst/>
                <a:uLnTx/>
                <a:uFillTx/>
                <a:latin typeface="Century Gothic" panose="020F0302020204030204"/>
                <a:ea typeface="+mn-ea"/>
                <a:cs typeface="Arial"/>
                <a:sym typeface="Arial"/>
              </a:rPr>
              <a:t>im</a:t>
            </a:r>
            <a:r>
              <a:rPr kumimoji="0" lang="en-GB" sz="2000" b="1" i="0" u="none" strike="noStrike" kern="1200" cap="none" spc="0" normalizeH="0" baseline="0" noProof="0" dirty="0">
                <a:ln>
                  <a:noFill/>
                </a:ln>
                <a:solidFill>
                  <a:schemeClr val="tx2"/>
                </a:solidFill>
                <a:effectLst/>
                <a:uLnTx/>
                <a:uFillTx/>
                <a:latin typeface="Century Gothic" panose="020F0302020204030204"/>
                <a:ea typeface="+mn-ea"/>
                <a:cs typeface="Arial"/>
                <a:sym typeface="Arial"/>
              </a:rPr>
              <a:t> medicine</a:t>
            </a:r>
            <a:r>
              <a:rPr kumimoji="0" lang="en-GB" sz="2000" b="1" i="0" u="none" strike="noStrike" kern="1200" cap="none" spc="0" normalizeH="0" noProof="0" dirty="0">
                <a:ln>
                  <a:noFill/>
                </a:ln>
                <a:solidFill>
                  <a:schemeClr val="tx2"/>
                </a:solidFill>
                <a:effectLst/>
                <a:uLnTx/>
                <a:uFillTx/>
                <a:latin typeface="Century Gothic" panose="020F0302020204030204"/>
                <a:ea typeface="+mn-ea"/>
                <a:cs typeface="Arial"/>
                <a:sym typeface="Arial"/>
              </a:rPr>
              <a:t> for (his) headaches</a:t>
            </a:r>
            <a:endParaRPr kumimoji="0" lang="es-GB" sz="2000" b="1" i="0" u="none" strike="noStrike" kern="1200" cap="none" spc="0" normalizeH="0" baseline="0" noProof="0" dirty="0">
              <a:ln>
                <a:noFill/>
              </a:ln>
              <a:solidFill>
                <a:schemeClr val="tx2"/>
              </a:solidFill>
              <a:effectLst/>
              <a:uLnTx/>
              <a:uFillTx/>
              <a:latin typeface="Century Gothic" panose="020F0302020204030204"/>
              <a:ea typeface="+mn-ea"/>
              <a:cs typeface="Arial"/>
              <a:sym typeface="Arial"/>
            </a:endParaRPr>
          </a:p>
        </p:txBody>
      </p:sp>
      <p:sp>
        <p:nvSpPr>
          <p:cNvPr id="49" name="Rounded Rectangle 11">
            <a:extLst>
              <a:ext uri="{FF2B5EF4-FFF2-40B4-BE49-F238E27FC236}">
                <a16:creationId xmlns:a16="http://schemas.microsoft.com/office/drawing/2014/main" id="{A316DD52-7894-4A75-969C-CA0645DA2978}"/>
              </a:ext>
            </a:extLst>
          </p:cNvPr>
          <p:cNvSpPr/>
          <p:nvPr/>
        </p:nvSpPr>
        <p:spPr>
          <a:xfrm>
            <a:off x="10584144" y="258166"/>
            <a:ext cx="1343999" cy="400919"/>
          </a:xfrm>
          <a:prstGeom prst="roundRect">
            <a:avLst/>
          </a:prstGeom>
          <a:solidFill>
            <a:schemeClr val="tx2"/>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leer</a:t>
            </a:r>
          </a:p>
        </p:txBody>
      </p:sp>
      <p:sp>
        <p:nvSpPr>
          <p:cNvPr id="6" name="Rounded Rectangular Callout 5"/>
          <p:cNvSpPr/>
          <p:nvPr/>
        </p:nvSpPr>
        <p:spPr>
          <a:xfrm>
            <a:off x="5279482" y="1314943"/>
            <a:ext cx="2856111" cy="602376"/>
          </a:xfrm>
          <a:prstGeom prst="wedgeRoundRectCallout">
            <a:avLst>
              <a:gd name="adj1" fmla="val -44135"/>
              <a:gd name="adj2" fmla="val 85186"/>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Who is </a:t>
            </a:r>
            <a:r>
              <a:rPr kumimoji="0" lang="en-GB" sz="2000" b="1" i="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affected</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 by the action?</a:t>
            </a:r>
            <a:endPar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sym typeface="Aria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3437" y="831165"/>
            <a:ext cx="806714" cy="806714"/>
          </a:xfrm>
          <a:prstGeom prst="rect">
            <a:avLst/>
          </a:prstGeom>
        </p:spPr>
      </p:pic>
      <p:sp>
        <p:nvSpPr>
          <p:cNvPr id="9" name="Title 8"/>
          <p:cNvSpPr>
            <a:spLocks noGrp="1"/>
          </p:cNvSpPr>
          <p:nvPr>
            <p:ph type="title"/>
          </p:nvPr>
        </p:nvSpPr>
        <p:spPr/>
        <p:txBody>
          <a:bodyPr>
            <a:normAutofit/>
          </a:bodyPr>
          <a:lstStyle/>
          <a:p>
            <a:r>
              <a:rPr lang="en-GB" sz="2800" b="1" dirty="0"/>
              <a:t>Lucía y los </a:t>
            </a:r>
            <a:r>
              <a:rPr lang="en-GB" sz="2800" b="1" dirty="0" err="1"/>
              <a:t>abuelos</a:t>
            </a:r>
            <a:endParaRPr lang="en-GB" sz="2800" b="1" dirty="0"/>
          </a:p>
        </p:txBody>
      </p:sp>
      <p:pic>
        <p:nvPicPr>
          <p:cNvPr id="31" name="Picture 2" descr="Grandfather Clipart"/>
          <p:cNvPicPr>
            <a:picLocks noChangeAspect="1" noChangeArrowheads="1"/>
          </p:cNvPicPr>
          <p:nvPr/>
        </p:nvPicPr>
        <p:blipFill>
          <a:blip r:embed="rId5">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9868362" y="80581"/>
            <a:ext cx="658149" cy="87780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ree to Use  Public Domain People Clip Art - Pag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68316" y="867074"/>
            <a:ext cx="621205" cy="82305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ranny Clipa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50374" y="135077"/>
            <a:ext cx="720194" cy="811744"/>
          </a:xfrm>
          <a:prstGeom prst="rect">
            <a:avLst/>
          </a:prstGeom>
          <a:noFill/>
          <a:extLst>
            <a:ext uri="{909E8E84-426E-40DD-AFC4-6F175D3DCCD1}">
              <a14:hiddenFill xmlns:a14="http://schemas.microsoft.com/office/drawing/2010/main">
                <a:solidFill>
                  <a:srgbClr val="FFFFFF"/>
                </a:solidFill>
              </a14:hiddenFill>
            </a:ext>
          </a:extLst>
        </p:spPr>
      </p:pic>
      <p:sp>
        <p:nvSpPr>
          <p:cNvPr id="43" name="CuadroTexto 40">
            <a:extLst>
              <a:ext uri="{FF2B5EF4-FFF2-40B4-BE49-F238E27FC236}">
                <a16:creationId xmlns:a16="http://schemas.microsoft.com/office/drawing/2014/main" id="{112F76FC-D3DF-3E40-AA86-61628D197B06}"/>
              </a:ext>
            </a:extLst>
          </p:cNvPr>
          <p:cNvSpPr txBox="1"/>
          <p:nvPr/>
        </p:nvSpPr>
        <p:spPr>
          <a:xfrm>
            <a:off x="10103755" y="3603156"/>
            <a:ext cx="149912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a:solidFill>
                  <a:schemeClr val="tx2"/>
                </a:solidFill>
                <a:latin typeface="Century Gothic" panose="020F0302020204030204"/>
                <a:ea typeface="+mn-ea"/>
              </a:rPr>
              <a:t>rice dishes</a:t>
            </a:r>
            <a:endParaRPr kumimoji="0" lang="es-GB" sz="2000" b="1" i="0" u="none" strike="noStrike" kern="1200" cap="none" spc="0" normalizeH="0" baseline="0" noProof="0" dirty="0">
              <a:ln>
                <a:noFill/>
              </a:ln>
              <a:solidFill>
                <a:schemeClr val="tx2"/>
              </a:solidFill>
              <a:effectLst/>
              <a:uLnTx/>
              <a:uFillTx/>
              <a:latin typeface="Century Gothic" panose="020F0302020204030204"/>
              <a:ea typeface="+mn-ea"/>
              <a:cs typeface="Arial"/>
              <a:sym typeface="Arial"/>
            </a:endParaRPr>
          </a:p>
        </p:txBody>
      </p:sp>
      <p:sp>
        <p:nvSpPr>
          <p:cNvPr id="4" name="Rectangle 3"/>
          <p:cNvSpPr/>
          <p:nvPr/>
        </p:nvSpPr>
        <p:spPr>
          <a:xfrm>
            <a:off x="5893766" y="3886484"/>
            <a:ext cx="1208985" cy="400110"/>
          </a:xfrm>
          <a:prstGeom prst="rect">
            <a:avLst/>
          </a:prstGeom>
        </p:spPr>
        <p:txBody>
          <a:bodyPr wrap="none">
            <a:spAutoFit/>
          </a:bodyPr>
          <a:lstStyle/>
          <a:p>
            <a:pPr lvl="0">
              <a:buClrTx/>
              <a:defRPr/>
            </a:pPr>
            <a:r>
              <a:rPr lang="en-GB" sz="2000" b="1" kern="1200" dirty="0">
                <a:solidFill>
                  <a:schemeClr val="tx2"/>
                </a:solidFill>
                <a:latin typeface="Century Gothic" panose="020F0302020204030204"/>
              </a:rPr>
              <a:t>for them</a:t>
            </a:r>
            <a:endParaRPr lang="es-GB" sz="2000" b="1" kern="1200" dirty="0">
              <a:solidFill>
                <a:schemeClr val="tx2"/>
              </a:solidFill>
              <a:latin typeface="Century Gothic" panose="020F0302020204030204"/>
            </a:endParaRPr>
          </a:p>
        </p:txBody>
      </p:sp>
      <p:sp>
        <p:nvSpPr>
          <p:cNvPr id="40" name="TextBox 39">
            <a:extLst>
              <a:ext uri="{FF2B5EF4-FFF2-40B4-BE49-F238E27FC236}">
                <a16:creationId xmlns:a16="http://schemas.microsoft.com/office/drawing/2014/main" id="{E97D2AAE-4DA9-4F6B-8A5B-819C01092696}"/>
              </a:ext>
            </a:extLst>
          </p:cNvPr>
          <p:cNvSpPr txBox="1"/>
          <p:nvPr/>
        </p:nvSpPr>
        <p:spPr>
          <a:xfrm>
            <a:off x="15460" y="870362"/>
            <a:ext cx="5264022" cy="1015663"/>
          </a:xfrm>
          <a:prstGeom prst="rect">
            <a:avLst/>
          </a:prstGeom>
          <a:noFill/>
        </p:spPr>
        <p:txBody>
          <a:bodyPr wrap="square">
            <a:spAutoFit/>
          </a:bodyPr>
          <a:lstStyle/>
          <a:p>
            <a:r>
              <a:rPr lang="en-GB" sz="2000" b="1" dirty="0"/>
              <a:t>¿</a:t>
            </a:r>
            <a:r>
              <a:rPr lang="en-GB" sz="2000" b="1" dirty="0" err="1"/>
              <a:t>Qué</a:t>
            </a:r>
            <a:r>
              <a:rPr lang="en-GB" sz="2000" b="1" dirty="0"/>
              <a:t> </a:t>
            </a:r>
            <a:r>
              <a:rPr lang="en-GB" sz="2000" b="1" dirty="0" err="1"/>
              <a:t>hace</a:t>
            </a:r>
            <a:r>
              <a:rPr lang="en-GB" sz="2000" b="1" dirty="0"/>
              <a:t> Lucía? y ¿para </a:t>
            </a:r>
            <a:r>
              <a:rPr lang="en-GB" sz="2000" b="1" dirty="0" err="1"/>
              <a:t>quién</a:t>
            </a:r>
            <a:r>
              <a:rPr lang="en-GB" sz="2000" b="1" dirty="0"/>
              <a:t>(es)? </a:t>
            </a:r>
          </a:p>
          <a:p>
            <a:pPr marL="342900" indent="-342900">
              <a:buAutoNum type="arabicPeriod"/>
            </a:pPr>
            <a:r>
              <a:rPr lang="en-GB" sz="2000" b="1" dirty="0" err="1"/>
              <a:t>Elige</a:t>
            </a:r>
            <a:r>
              <a:rPr lang="en-GB" sz="2000" b="1" dirty="0"/>
              <a:t> la </a:t>
            </a:r>
            <a:r>
              <a:rPr lang="en-GB" sz="2000" b="1" dirty="0" err="1"/>
              <a:t>opción</a:t>
            </a:r>
            <a:r>
              <a:rPr lang="en-GB" sz="2000" b="1" dirty="0"/>
              <a:t> </a:t>
            </a:r>
            <a:r>
              <a:rPr lang="en-GB" sz="2000" b="1" dirty="0" err="1"/>
              <a:t>correcta</a:t>
            </a:r>
            <a:r>
              <a:rPr lang="en-GB" sz="2000" b="1" dirty="0"/>
              <a:t>.</a:t>
            </a:r>
          </a:p>
          <a:p>
            <a:pPr marL="342900" indent="-342900">
              <a:buAutoNum type="arabicPeriod"/>
            </a:pPr>
            <a:r>
              <a:rPr lang="en-GB" sz="2000" b="1" dirty="0" err="1"/>
              <a:t>Completa</a:t>
            </a:r>
            <a:r>
              <a:rPr lang="en-GB" sz="2000" b="1" dirty="0"/>
              <a:t> la </a:t>
            </a:r>
            <a:r>
              <a:rPr lang="en-GB" sz="2000" b="1" dirty="0" err="1"/>
              <a:t>traducción</a:t>
            </a:r>
            <a:r>
              <a:rPr lang="en-GB" sz="2000" b="1" dirty="0"/>
              <a:t> </a:t>
            </a:r>
            <a:r>
              <a:rPr lang="en-GB" sz="2000" b="1" dirty="0" err="1"/>
              <a:t>en</a:t>
            </a:r>
            <a:r>
              <a:rPr lang="en-GB" sz="2000" b="1" dirty="0"/>
              <a:t> </a:t>
            </a:r>
            <a:r>
              <a:rPr lang="en-GB" sz="2000" b="1" dirty="0" err="1"/>
              <a:t>inglés</a:t>
            </a:r>
            <a:r>
              <a:rPr lang="en-GB" sz="2000" b="1" dirty="0"/>
              <a:t>.</a:t>
            </a:r>
          </a:p>
        </p:txBody>
      </p:sp>
    </p:spTree>
    <p:extLst>
      <p:ext uri="{BB962C8B-B14F-4D97-AF65-F5344CB8AC3E}">
        <p14:creationId xmlns:p14="http://schemas.microsoft.com/office/powerpoint/2010/main" val="76200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5">
                                            <p:txEl>
                                              <p:pRg st="0" end="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8" grpId="0"/>
      <p:bldP spid="39" grpId="0"/>
      <p:bldP spid="41" grpId="0"/>
      <p:bldP spid="46" grpId="0"/>
      <p:bldP spid="47" grpId="0"/>
      <p:bldP spid="4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3">
            <a:extLst>
              <a:ext uri="{FF2B5EF4-FFF2-40B4-BE49-F238E27FC236}">
                <a16:creationId xmlns:a16="http://schemas.microsoft.com/office/drawing/2014/main" id="{6E988733-E040-6647-9C48-11208F283AD2}"/>
              </a:ext>
            </a:extLst>
          </p:cNvPr>
          <p:cNvGraphicFramePr>
            <a:graphicFrameLocks noGrp="1"/>
          </p:cNvGraphicFramePr>
          <p:nvPr>
            <p:extLst>
              <p:ext uri="{D42A27DB-BD31-4B8C-83A1-F6EECF244321}">
                <p14:modId xmlns:p14="http://schemas.microsoft.com/office/powerpoint/2010/main" val="835117424"/>
              </p:ext>
            </p:extLst>
          </p:nvPr>
        </p:nvGraphicFramePr>
        <p:xfrm>
          <a:off x="6704578" y="1995691"/>
          <a:ext cx="3214251" cy="4045143"/>
        </p:xfrm>
        <a:graphic>
          <a:graphicData uri="http://schemas.openxmlformats.org/drawingml/2006/table">
            <a:tbl>
              <a:tblPr firstRow="1" bandRow="1">
                <a:tableStyleId>{5DA37D80-6434-44D0-A028-1B22A696006F}</a:tableStyleId>
              </a:tblPr>
              <a:tblGrid>
                <a:gridCol w="3214251">
                  <a:extLst>
                    <a:ext uri="{9D8B030D-6E8A-4147-A177-3AD203B41FA5}">
                      <a16:colId xmlns:a16="http://schemas.microsoft.com/office/drawing/2014/main" val="614538447"/>
                    </a:ext>
                  </a:extLst>
                </a:gridCol>
              </a:tblGrid>
              <a:tr h="992061">
                <a:tc>
                  <a:txBody>
                    <a:bodyPr/>
                    <a:lstStyle/>
                    <a:p>
                      <a:pPr algn="ctr"/>
                      <a:r>
                        <a:rPr lang="en-GB" sz="2000" dirty="0">
                          <a:solidFill>
                            <a:schemeClr val="tx1"/>
                          </a:solidFill>
                          <a:latin typeface="Century Gothic" panose="020B0502020202020204" pitchFamily="34" charset="0"/>
                        </a:rPr>
                        <a:t>¿Qué </a:t>
                      </a:r>
                      <a:r>
                        <a:rPr lang="en-GB" sz="2000" dirty="0" err="1">
                          <a:solidFill>
                            <a:schemeClr val="tx1"/>
                          </a:solidFill>
                          <a:latin typeface="Century Gothic" panose="020B0502020202020204" pitchFamily="34" charset="0"/>
                        </a:rPr>
                        <a:t>cosa</a:t>
                      </a:r>
                      <a:r>
                        <a:rPr lang="en-GB" sz="2000" dirty="0">
                          <a:solidFill>
                            <a:schemeClr val="tx1"/>
                          </a:solidFill>
                          <a:latin typeface="Century Gothic" panose="020B0502020202020204" pitchFamily="34" charset="0"/>
                        </a:rPr>
                        <a:t>?</a:t>
                      </a:r>
                    </a:p>
                    <a:p>
                      <a:pPr algn="ctr"/>
                      <a:r>
                        <a:rPr lang="en-GB" sz="2000" dirty="0">
                          <a:solidFill>
                            <a:schemeClr val="tx1"/>
                          </a:solidFill>
                          <a:latin typeface="Century Gothic" panose="020B0502020202020204" pitchFamily="34" charset="0"/>
                        </a:rPr>
                        <a:t> (</a:t>
                      </a:r>
                      <a:r>
                        <a:rPr lang="en-GB" sz="2000" baseline="0" dirty="0">
                          <a:solidFill>
                            <a:schemeClr val="tx1"/>
                          </a:solidFill>
                          <a:latin typeface="Century Gothic" panose="020B0502020202020204" pitchFamily="34" charset="0"/>
                        </a:rPr>
                        <a:t>en </a:t>
                      </a:r>
                      <a:r>
                        <a:rPr lang="en-GB" sz="2000" baseline="0" dirty="0" err="1">
                          <a:solidFill>
                            <a:schemeClr val="tx1"/>
                          </a:solidFill>
                          <a:latin typeface="Century Gothic" panose="020B0502020202020204" pitchFamily="34" charset="0"/>
                        </a:rPr>
                        <a:t>inglés</a:t>
                      </a:r>
                      <a:r>
                        <a:rPr lang="en-GB" sz="2000" baseline="0" dirty="0">
                          <a:solidFill>
                            <a:schemeClr val="tx1"/>
                          </a:solidFill>
                          <a:latin typeface="Century Gothic" panose="020B0502020202020204" pitchFamily="34" charset="0"/>
                        </a:rPr>
                        <a:t>)</a:t>
                      </a:r>
                      <a:endParaRPr lang="en-GB" sz="200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791576946"/>
                  </a:ext>
                </a:extLst>
              </a:tr>
              <a:tr h="508847">
                <a:tc>
                  <a:txBody>
                    <a:bodyPr/>
                    <a:lstStyle/>
                    <a:p>
                      <a:endParaRPr lang="en-GB" sz="2400" dirty="0">
                        <a:solidFill>
                          <a:schemeClr val="tx1"/>
                        </a:solidFill>
                        <a:latin typeface="Century Gothic" panose="020B0502020202020204" pitchFamily="34" charset="0"/>
                      </a:endParaRPr>
                    </a:p>
                  </a:txBody>
                  <a:tcPr>
                    <a:solidFill>
                      <a:srgbClr val="FBE6D7">
                        <a:alpha val="74902"/>
                      </a:srgbClr>
                    </a:solidFill>
                  </a:tcPr>
                </a:tc>
                <a:extLst>
                  <a:ext uri="{0D108BD9-81ED-4DB2-BD59-A6C34878D82A}">
                    <a16:rowId xmlns:a16="http://schemas.microsoft.com/office/drawing/2014/main" val="2057203793"/>
                  </a:ext>
                </a:extLst>
              </a:tr>
              <a:tr h="508847">
                <a:tc>
                  <a:txBody>
                    <a:bodyPr/>
                    <a:lstStyle/>
                    <a:p>
                      <a:endParaRPr lang="en-GB" sz="2400" dirty="0">
                        <a:solidFill>
                          <a:schemeClr val="tx1"/>
                        </a:solidFill>
                        <a:latin typeface="Century Gothic" panose="020B0502020202020204" pitchFamily="34" charset="0"/>
                      </a:endParaRPr>
                    </a:p>
                  </a:txBody>
                  <a:tcPr>
                    <a:solidFill>
                      <a:srgbClr val="FFFFFF">
                        <a:alpha val="85098"/>
                      </a:srgbClr>
                    </a:solidFill>
                  </a:tcPr>
                </a:tc>
                <a:extLst>
                  <a:ext uri="{0D108BD9-81ED-4DB2-BD59-A6C34878D82A}">
                    <a16:rowId xmlns:a16="http://schemas.microsoft.com/office/drawing/2014/main" val="3820224318"/>
                  </a:ext>
                </a:extLst>
              </a:tr>
              <a:tr h="508847">
                <a:tc>
                  <a:txBody>
                    <a:bodyPr/>
                    <a:lstStyle/>
                    <a:p>
                      <a:endParaRPr lang="en-GB" sz="2400" dirty="0">
                        <a:solidFill>
                          <a:schemeClr val="tx1"/>
                        </a:solidFill>
                        <a:latin typeface="Century Gothic" panose="020B0502020202020204" pitchFamily="34" charset="0"/>
                      </a:endParaRPr>
                    </a:p>
                  </a:txBody>
                  <a:tcPr>
                    <a:solidFill>
                      <a:srgbClr val="FBE6D7">
                        <a:alpha val="85098"/>
                      </a:srgbClr>
                    </a:solidFill>
                  </a:tcPr>
                </a:tc>
                <a:extLst>
                  <a:ext uri="{0D108BD9-81ED-4DB2-BD59-A6C34878D82A}">
                    <a16:rowId xmlns:a16="http://schemas.microsoft.com/office/drawing/2014/main" val="1992794217"/>
                  </a:ext>
                </a:extLst>
              </a:tr>
              <a:tr h="508847">
                <a:tc>
                  <a:txBody>
                    <a:bodyPr/>
                    <a:lstStyle/>
                    <a:p>
                      <a:endParaRPr lang="en-GB" sz="2400" dirty="0">
                        <a:solidFill>
                          <a:schemeClr val="tx1"/>
                        </a:solidFill>
                        <a:latin typeface="Century Gothic" panose="020B0502020202020204" pitchFamily="34" charset="0"/>
                      </a:endParaRPr>
                    </a:p>
                  </a:txBody>
                  <a:tcPr>
                    <a:solidFill>
                      <a:srgbClr val="FFFFFF">
                        <a:alpha val="84706"/>
                      </a:srgbClr>
                    </a:solidFill>
                  </a:tcPr>
                </a:tc>
                <a:extLst>
                  <a:ext uri="{0D108BD9-81ED-4DB2-BD59-A6C34878D82A}">
                    <a16:rowId xmlns:a16="http://schemas.microsoft.com/office/drawing/2014/main" val="404888800"/>
                  </a:ext>
                </a:extLst>
              </a:tr>
              <a:tr h="508847">
                <a:tc>
                  <a:txBody>
                    <a:bodyPr/>
                    <a:lstStyle/>
                    <a:p>
                      <a:endParaRPr lang="en-GB" sz="2400" dirty="0">
                        <a:solidFill>
                          <a:schemeClr val="tx1"/>
                        </a:solidFill>
                        <a:latin typeface="Century Gothic" panose="020B0502020202020204" pitchFamily="34" charset="0"/>
                      </a:endParaRPr>
                    </a:p>
                  </a:txBody>
                  <a:tcPr>
                    <a:solidFill>
                      <a:srgbClr val="FBE6D7">
                        <a:alpha val="85098"/>
                      </a:srgbClr>
                    </a:solidFill>
                  </a:tcPr>
                </a:tc>
                <a:extLst>
                  <a:ext uri="{0D108BD9-81ED-4DB2-BD59-A6C34878D82A}">
                    <a16:rowId xmlns:a16="http://schemas.microsoft.com/office/drawing/2014/main" val="3091951630"/>
                  </a:ext>
                </a:extLst>
              </a:tr>
              <a:tr h="508847">
                <a:tc>
                  <a:txBody>
                    <a:bodyPr/>
                    <a:lstStyle/>
                    <a:p>
                      <a:endParaRPr lang="en-GB" sz="2400" dirty="0">
                        <a:solidFill>
                          <a:schemeClr val="tx1"/>
                        </a:solidFill>
                        <a:latin typeface="Century Gothic" panose="020B0502020202020204" pitchFamily="34" charset="0"/>
                      </a:endParaRPr>
                    </a:p>
                  </a:txBody>
                  <a:tcPr>
                    <a:solidFill>
                      <a:srgbClr val="FFFFFF">
                        <a:alpha val="84706"/>
                      </a:srgbClr>
                    </a:solidFill>
                  </a:tcPr>
                </a:tc>
                <a:extLst>
                  <a:ext uri="{0D108BD9-81ED-4DB2-BD59-A6C34878D82A}">
                    <a16:rowId xmlns:a16="http://schemas.microsoft.com/office/drawing/2014/main" val="2941162702"/>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3929554396"/>
              </p:ext>
            </p:extLst>
          </p:nvPr>
        </p:nvGraphicFramePr>
        <p:xfrm>
          <a:off x="340610" y="2032191"/>
          <a:ext cx="5755390" cy="4064744"/>
        </p:xfrm>
        <a:graphic>
          <a:graphicData uri="http://schemas.openxmlformats.org/drawingml/2006/table">
            <a:tbl>
              <a:tblPr firstRow="1" bandRow="1">
                <a:tableStyleId>{5DA37D80-6434-44D0-A028-1B22A696006F}</a:tableStyleId>
              </a:tblPr>
              <a:tblGrid>
                <a:gridCol w="688089">
                  <a:extLst>
                    <a:ext uri="{9D8B030D-6E8A-4147-A177-3AD203B41FA5}">
                      <a16:colId xmlns:a16="http://schemas.microsoft.com/office/drawing/2014/main" val="2707976010"/>
                    </a:ext>
                  </a:extLst>
                </a:gridCol>
                <a:gridCol w="2463255">
                  <a:extLst>
                    <a:ext uri="{9D8B030D-6E8A-4147-A177-3AD203B41FA5}">
                      <a16:colId xmlns:a16="http://schemas.microsoft.com/office/drawing/2014/main" val="614538447"/>
                    </a:ext>
                  </a:extLst>
                </a:gridCol>
                <a:gridCol w="2604046">
                  <a:extLst>
                    <a:ext uri="{9D8B030D-6E8A-4147-A177-3AD203B41FA5}">
                      <a16:colId xmlns:a16="http://schemas.microsoft.com/office/drawing/2014/main" val="4052351916"/>
                    </a:ext>
                  </a:extLst>
                </a:gridCol>
              </a:tblGrid>
              <a:tr h="508093">
                <a:tc>
                  <a:txBody>
                    <a:bodyPr/>
                    <a:lstStyle/>
                    <a:p>
                      <a:endParaRPr lang="en-GB" sz="2400" dirty="0">
                        <a:solidFill>
                          <a:schemeClr val="accent5">
                            <a:lumMod val="50000"/>
                          </a:schemeClr>
                        </a:solidFill>
                        <a:latin typeface="Century Gothic" panose="020B0502020202020204" pitchFamily="34" charset="0"/>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entury Gothic" panose="020B0502020202020204" pitchFamily="34" charset="0"/>
                        </a:rPr>
                        <a:t>Who is affected by the action?</a:t>
                      </a:r>
                    </a:p>
                  </a:txBody>
                  <a:tcPr anchor="ctr"/>
                </a:tc>
                <a:tc hMerge="1">
                  <a:txBody>
                    <a:bodyPr/>
                    <a:lstStyle/>
                    <a:p>
                      <a:pPr algn="ctr"/>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161571109"/>
                  </a:ext>
                </a:extLst>
              </a:tr>
              <a:tr h="508093">
                <a:tc>
                  <a:txBody>
                    <a:bodyPr/>
                    <a:lstStyle/>
                    <a:p>
                      <a:endParaRPr lang="en-GB" sz="2400" dirty="0">
                        <a:solidFill>
                          <a:schemeClr val="accent5">
                            <a:lumMod val="50000"/>
                          </a:schemeClr>
                        </a:solidFill>
                        <a:latin typeface="Century Gothic" panose="020B0502020202020204" pitchFamily="34" charset="0"/>
                      </a:endParaRPr>
                    </a:p>
                  </a:txBody>
                  <a:tcPr>
                    <a:solidFill>
                      <a:srgbClr val="FFFFFF">
                        <a:alpha val="20000"/>
                      </a:srgbClr>
                    </a:solidFill>
                  </a:tcPr>
                </a:tc>
                <a:tc>
                  <a:txBody>
                    <a:bodyPr/>
                    <a:lstStyle/>
                    <a:p>
                      <a:pPr algn="ctr"/>
                      <a:r>
                        <a:rPr lang="en-GB" sz="2000" b="1" dirty="0">
                          <a:solidFill>
                            <a:schemeClr val="tx1"/>
                          </a:solidFill>
                          <a:latin typeface="Century Gothic" panose="020B0502020202020204" pitchFamily="34" charset="0"/>
                        </a:rPr>
                        <a:t>‘him’</a:t>
                      </a:r>
                    </a:p>
                  </a:txBody>
                  <a:tcPr anchor="ctr">
                    <a:solidFill>
                      <a:schemeClr val="bg1">
                        <a:alpha val="20000"/>
                      </a:schemeClr>
                    </a:solidFill>
                  </a:tcPr>
                </a:tc>
                <a:tc>
                  <a:txBody>
                    <a:bodyPr/>
                    <a:lstStyle/>
                    <a:p>
                      <a:pPr algn="ctr"/>
                      <a:r>
                        <a:rPr lang="en-GB" sz="2000" b="1" dirty="0">
                          <a:solidFill>
                            <a:schemeClr val="tx1"/>
                          </a:solidFill>
                          <a:latin typeface="Century Gothic" panose="020B0502020202020204" pitchFamily="34" charset="0"/>
                        </a:rPr>
                        <a:t>‘them’</a:t>
                      </a:r>
                    </a:p>
                  </a:txBody>
                  <a:tcPr anchor="ctr">
                    <a:solidFill>
                      <a:schemeClr val="bg1">
                        <a:alpha val="20000"/>
                      </a:schemeClr>
                    </a:solidFill>
                  </a:tcPr>
                </a:tc>
                <a:extLst>
                  <a:ext uri="{0D108BD9-81ED-4DB2-BD59-A6C34878D82A}">
                    <a16:rowId xmlns:a16="http://schemas.microsoft.com/office/drawing/2014/main" val="791576946"/>
                  </a:ext>
                </a:extLst>
              </a:tr>
              <a:tr h="508093">
                <a:tc>
                  <a:txBody>
                    <a:bodyPr/>
                    <a:lstStyle/>
                    <a:p>
                      <a:pPr algn="ctr"/>
                      <a:endParaRPr lang="en-GB" sz="2400" b="1" dirty="0">
                        <a:solidFill>
                          <a:schemeClr val="accent5">
                            <a:lumMod val="50000"/>
                          </a:schemeClr>
                        </a:solidFill>
                        <a:latin typeface="Century Gothic" panose="020B0502020202020204" pitchFamily="34" charset="0"/>
                      </a:endParaRPr>
                    </a:p>
                  </a:txBody>
                  <a:tcPr/>
                </a:tc>
                <a:tc>
                  <a:txBody>
                    <a:bodyPr/>
                    <a:lstStyle/>
                    <a:p>
                      <a:endParaRPr lang="en-GB" sz="2200" dirty="0">
                        <a:solidFill>
                          <a:schemeClr val="accent5">
                            <a:lumMod val="50000"/>
                          </a:schemeClr>
                        </a:solidFill>
                        <a:latin typeface="Century Gothic" panose="020B0502020202020204" pitchFamily="34" charset="0"/>
                      </a:endParaRPr>
                    </a:p>
                  </a:txBody>
                  <a:tcPr/>
                </a:tc>
                <a:tc>
                  <a:txBody>
                    <a:bodyPr/>
                    <a:lstStyle/>
                    <a:p>
                      <a:endParaRPr lang="en-GB" sz="22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2057203793"/>
                  </a:ext>
                </a:extLst>
              </a:tr>
              <a:tr h="508093">
                <a:tc>
                  <a:txBody>
                    <a:bodyPr/>
                    <a:lstStyle/>
                    <a:p>
                      <a:pPr algn="ctr"/>
                      <a:endParaRPr lang="en-GB" sz="2400" b="1" dirty="0">
                        <a:solidFill>
                          <a:schemeClr val="accent5">
                            <a:lumMod val="50000"/>
                          </a:schemeClr>
                        </a:solidFill>
                        <a:latin typeface="Century Gothic" panose="020B0502020202020204" pitchFamily="34" charset="0"/>
                      </a:endParaRPr>
                    </a:p>
                  </a:txBody>
                  <a:tcPr/>
                </a:tc>
                <a:tc>
                  <a:txBody>
                    <a:bodyPr/>
                    <a:lstStyle/>
                    <a:p>
                      <a:endParaRPr lang="en-GB" sz="2200" dirty="0">
                        <a:solidFill>
                          <a:schemeClr val="accent5">
                            <a:lumMod val="50000"/>
                          </a:schemeClr>
                        </a:solidFill>
                        <a:latin typeface="Century Gothic" panose="020B0502020202020204" pitchFamily="34" charset="0"/>
                      </a:endParaRPr>
                    </a:p>
                  </a:txBody>
                  <a:tcPr/>
                </a:tc>
                <a:tc>
                  <a:txBody>
                    <a:bodyPr/>
                    <a:lstStyle/>
                    <a:p>
                      <a:endParaRPr lang="en-GB" sz="22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3820224318"/>
                  </a:ext>
                </a:extLst>
              </a:tr>
              <a:tr h="508093">
                <a:tc>
                  <a:txBody>
                    <a:bodyPr/>
                    <a:lstStyle/>
                    <a:p>
                      <a:pPr algn="ctr"/>
                      <a:endParaRPr lang="en-GB" sz="2400" b="1" dirty="0">
                        <a:solidFill>
                          <a:schemeClr val="accent5">
                            <a:lumMod val="50000"/>
                          </a:schemeClr>
                        </a:solidFill>
                        <a:latin typeface="Century Gothic" panose="020B0502020202020204" pitchFamily="34" charset="0"/>
                      </a:endParaRPr>
                    </a:p>
                  </a:txBody>
                  <a:tcPr/>
                </a:tc>
                <a:tc>
                  <a:txBody>
                    <a:bodyPr/>
                    <a:lstStyle/>
                    <a:p>
                      <a:endParaRPr lang="en-GB" sz="2200" dirty="0">
                        <a:solidFill>
                          <a:schemeClr val="accent5">
                            <a:lumMod val="50000"/>
                          </a:schemeClr>
                        </a:solidFill>
                        <a:latin typeface="Century Gothic" panose="020B0502020202020204" pitchFamily="34" charset="0"/>
                      </a:endParaRPr>
                    </a:p>
                  </a:txBody>
                  <a:tcPr/>
                </a:tc>
                <a:tc>
                  <a:txBody>
                    <a:bodyPr/>
                    <a:lstStyle/>
                    <a:p>
                      <a:endParaRPr lang="en-GB" sz="22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1992794217"/>
                  </a:ext>
                </a:extLst>
              </a:tr>
              <a:tr h="508093">
                <a:tc>
                  <a:txBody>
                    <a:bodyPr/>
                    <a:lstStyle/>
                    <a:p>
                      <a:pPr algn="ctr"/>
                      <a:endParaRPr lang="en-GB" sz="2400" b="1" dirty="0">
                        <a:solidFill>
                          <a:schemeClr val="accent5">
                            <a:lumMod val="50000"/>
                          </a:schemeClr>
                        </a:solidFill>
                        <a:latin typeface="Century Gothic" panose="020B0502020202020204" pitchFamily="34" charset="0"/>
                      </a:endParaRPr>
                    </a:p>
                  </a:txBody>
                  <a:tcPr/>
                </a:tc>
                <a:tc>
                  <a:txBody>
                    <a:bodyPr/>
                    <a:lstStyle/>
                    <a:p>
                      <a:endParaRPr lang="en-GB" sz="2200">
                        <a:solidFill>
                          <a:schemeClr val="accent5">
                            <a:lumMod val="50000"/>
                          </a:schemeClr>
                        </a:solidFill>
                        <a:latin typeface="Century Gothic" panose="020B0502020202020204" pitchFamily="34" charset="0"/>
                      </a:endParaRPr>
                    </a:p>
                  </a:txBody>
                  <a:tcPr/>
                </a:tc>
                <a:tc>
                  <a:txBody>
                    <a:bodyPr/>
                    <a:lstStyle/>
                    <a:p>
                      <a:endParaRPr lang="en-GB" sz="22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404888800"/>
                  </a:ext>
                </a:extLst>
              </a:tr>
              <a:tr h="508093">
                <a:tc>
                  <a:txBody>
                    <a:bodyPr/>
                    <a:lstStyle/>
                    <a:p>
                      <a:pPr algn="ctr"/>
                      <a:endParaRPr lang="en-GB" sz="2400" b="1" dirty="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3091951630"/>
                  </a:ext>
                </a:extLst>
              </a:tr>
              <a:tr h="508093">
                <a:tc>
                  <a:txBody>
                    <a:bodyPr/>
                    <a:lstStyle/>
                    <a:p>
                      <a:pPr algn="ctr"/>
                      <a:endParaRPr lang="en-GB" sz="2400" b="1" dirty="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2941162702"/>
                  </a:ext>
                </a:extLst>
              </a:tr>
            </a:tbl>
          </a:graphicData>
        </a:graphic>
      </p:graphicFrame>
      <p:sp>
        <p:nvSpPr>
          <p:cNvPr id="9" name="Action Button: Custom 20">
            <a:hlinkClick r:id="" action="ppaction://noaction" highlightClick="1">
              <a:snd r:embed="rId3" name="Le cocina pollo con arroz.wav"/>
            </a:hlinkClick>
            <a:extLst>
              <a:ext uri="{FF2B5EF4-FFF2-40B4-BE49-F238E27FC236}">
                <a16:creationId xmlns:a16="http://schemas.microsoft.com/office/drawing/2014/main" id="{DDAD3657-7BF3-1D4A-B9B9-11168B7BED88}"/>
              </a:ext>
            </a:extLst>
          </p:cNvPr>
          <p:cNvSpPr/>
          <p:nvPr/>
        </p:nvSpPr>
        <p:spPr>
          <a:xfrm>
            <a:off x="473699" y="3096406"/>
            <a:ext cx="409064" cy="414959"/>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1</a:t>
            </a:r>
          </a:p>
        </p:txBody>
      </p:sp>
      <p:sp>
        <p:nvSpPr>
          <p:cNvPr id="10" name="Action Button: Custom 20">
            <a:hlinkClick r:id="" action="ppaction://noaction" highlightClick="1">
              <a:snd r:embed="rId4" name="Les trae comida del mercado en invierno.wav"/>
            </a:hlinkClick>
            <a:extLst>
              <a:ext uri="{FF2B5EF4-FFF2-40B4-BE49-F238E27FC236}">
                <a16:creationId xmlns:a16="http://schemas.microsoft.com/office/drawing/2014/main" id="{7C0FF170-6A9A-794B-9B67-12E0681C064C}"/>
              </a:ext>
            </a:extLst>
          </p:cNvPr>
          <p:cNvSpPr/>
          <p:nvPr/>
        </p:nvSpPr>
        <p:spPr>
          <a:xfrm>
            <a:off x="473699" y="3615571"/>
            <a:ext cx="409064" cy="414959"/>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2</a:t>
            </a:r>
          </a:p>
        </p:txBody>
      </p:sp>
      <p:sp>
        <p:nvSpPr>
          <p:cNvPr id="11" name="Action Button: Custom 20">
            <a:hlinkClick r:id="" action="ppaction://noaction" highlightClick="1">
              <a:snd r:embed="rId5" name="Les ofrece ayuda en la cocina.wav"/>
            </a:hlinkClick>
            <a:extLst>
              <a:ext uri="{FF2B5EF4-FFF2-40B4-BE49-F238E27FC236}">
                <a16:creationId xmlns:a16="http://schemas.microsoft.com/office/drawing/2014/main" id="{F287F45D-5D99-CD4C-A7D2-014E55AF279B}"/>
              </a:ext>
            </a:extLst>
          </p:cNvPr>
          <p:cNvSpPr/>
          <p:nvPr/>
        </p:nvSpPr>
        <p:spPr>
          <a:xfrm>
            <a:off x="473699" y="4113642"/>
            <a:ext cx="409064" cy="414959"/>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3</a:t>
            </a:r>
          </a:p>
        </p:txBody>
      </p:sp>
      <p:sp>
        <p:nvSpPr>
          <p:cNvPr id="12" name="Action Button: Custom 20">
            <a:hlinkClick r:id="" action="ppaction://noaction" highlightClick="1">
              <a:snd r:embed="rId6" name="Le cuenta cosas de la familia.wav"/>
            </a:hlinkClick>
            <a:extLst>
              <a:ext uri="{FF2B5EF4-FFF2-40B4-BE49-F238E27FC236}">
                <a16:creationId xmlns:a16="http://schemas.microsoft.com/office/drawing/2014/main" id="{C5DC8034-5D91-0042-B86B-C6771A370695}"/>
              </a:ext>
            </a:extLst>
          </p:cNvPr>
          <p:cNvSpPr/>
          <p:nvPr/>
        </p:nvSpPr>
        <p:spPr>
          <a:xfrm>
            <a:off x="473699" y="4621356"/>
            <a:ext cx="409064" cy="414959"/>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4</a:t>
            </a:r>
          </a:p>
        </p:txBody>
      </p:sp>
      <p:sp>
        <p:nvSpPr>
          <p:cNvPr id="13" name="Action Button: Custom 20">
            <a:hlinkClick r:id="" action="ppaction://noaction" highlightClick="1">
              <a:snd r:embed="rId7" name="Les manda revistas interesantes.wav"/>
            </a:hlinkClick>
            <a:extLst>
              <a:ext uri="{FF2B5EF4-FFF2-40B4-BE49-F238E27FC236}">
                <a16:creationId xmlns:a16="http://schemas.microsoft.com/office/drawing/2014/main" id="{80DB88C9-E92B-B844-A7CB-081190D4E0F6}"/>
              </a:ext>
            </a:extLst>
          </p:cNvPr>
          <p:cNvSpPr/>
          <p:nvPr/>
        </p:nvSpPr>
        <p:spPr>
          <a:xfrm>
            <a:off x="473699" y="5134821"/>
            <a:ext cx="409064" cy="414959"/>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5</a:t>
            </a:r>
          </a:p>
        </p:txBody>
      </p:sp>
      <p:sp>
        <p:nvSpPr>
          <p:cNvPr id="14" name="Action Button: Custom 20">
            <a:hlinkClick r:id="" action="ppaction://noaction" highlightClick="1">
              <a:snd r:embed="rId8" name="%C2%A1Les trae tantas cosas!.wav"/>
            </a:hlinkClick>
            <a:extLst>
              <a:ext uri="{FF2B5EF4-FFF2-40B4-BE49-F238E27FC236}">
                <a16:creationId xmlns:a16="http://schemas.microsoft.com/office/drawing/2014/main" id="{EEBCA556-08E9-8A48-8F2D-2D180C50A9BD}"/>
              </a:ext>
            </a:extLst>
          </p:cNvPr>
          <p:cNvSpPr/>
          <p:nvPr/>
        </p:nvSpPr>
        <p:spPr>
          <a:xfrm>
            <a:off x="478710" y="5632894"/>
            <a:ext cx="409064" cy="414959"/>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6</a:t>
            </a:r>
          </a:p>
        </p:txBody>
      </p:sp>
      <p:pic>
        <p:nvPicPr>
          <p:cNvPr id="18" name="Picture 8" descr="green checkmark">
            <a:extLst>
              <a:ext uri="{FF2B5EF4-FFF2-40B4-BE49-F238E27FC236}">
                <a16:creationId xmlns:a16="http://schemas.microsoft.com/office/drawing/2014/main" id="{328E9381-4F7E-6F48-AE73-F9F81C56D26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051472" y="3096406"/>
            <a:ext cx="406580" cy="423521"/>
          </a:xfrm>
          <a:prstGeom prst="rect">
            <a:avLst/>
          </a:prstGeom>
        </p:spPr>
      </p:pic>
      <p:pic>
        <p:nvPicPr>
          <p:cNvPr id="19" name="Picture 8" descr="green checkmark">
            <a:extLst>
              <a:ext uri="{FF2B5EF4-FFF2-40B4-BE49-F238E27FC236}">
                <a16:creationId xmlns:a16="http://schemas.microsoft.com/office/drawing/2014/main" id="{4A5683E7-922E-2743-B870-47702D24A37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587136" y="3564906"/>
            <a:ext cx="406580" cy="423521"/>
          </a:xfrm>
          <a:prstGeom prst="rect">
            <a:avLst/>
          </a:prstGeom>
        </p:spPr>
      </p:pic>
      <p:pic>
        <p:nvPicPr>
          <p:cNvPr id="20" name="Picture 8" descr="green checkmark">
            <a:extLst>
              <a:ext uri="{FF2B5EF4-FFF2-40B4-BE49-F238E27FC236}">
                <a16:creationId xmlns:a16="http://schemas.microsoft.com/office/drawing/2014/main" id="{6FB083B5-6D42-5443-B7CE-A4C7B9A6FD1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591295" y="4121499"/>
            <a:ext cx="406580" cy="423521"/>
          </a:xfrm>
          <a:prstGeom prst="rect">
            <a:avLst/>
          </a:prstGeom>
        </p:spPr>
      </p:pic>
      <p:pic>
        <p:nvPicPr>
          <p:cNvPr id="21" name="Picture 8" descr="green checkmark">
            <a:extLst>
              <a:ext uri="{FF2B5EF4-FFF2-40B4-BE49-F238E27FC236}">
                <a16:creationId xmlns:a16="http://schemas.microsoft.com/office/drawing/2014/main" id="{2AC31344-0DE3-BE4D-87C3-7F796E775B4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023621" y="4641957"/>
            <a:ext cx="406580" cy="423521"/>
          </a:xfrm>
          <a:prstGeom prst="rect">
            <a:avLst/>
          </a:prstGeom>
        </p:spPr>
      </p:pic>
      <p:pic>
        <p:nvPicPr>
          <p:cNvPr id="23" name="Picture 8" descr="green checkmark">
            <a:extLst>
              <a:ext uri="{FF2B5EF4-FFF2-40B4-BE49-F238E27FC236}">
                <a16:creationId xmlns:a16="http://schemas.microsoft.com/office/drawing/2014/main" id="{92A3D67A-031A-A64E-ABDB-8959624943F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587136" y="5134821"/>
            <a:ext cx="406580" cy="423521"/>
          </a:xfrm>
          <a:prstGeom prst="rect">
            <a:avLst/>
          </a:prstGeom>
        </p:spPr>
      </p:pic>
      <p:pic>
        <p:nvPicPr>
          <p:cNvPr id="24" name="Picture 8" descr="green checkmark">
            <a:extLst>
              <a:ext uri="{FF2B5EF4-FFF2-40B4-BE49-F238E27FC236}">
                <a16:creationId xmlns:a16="http://schemas.microsoft.com/office/drawing/2014/main" id="{42BFA24E-92F7-384B-A5B5-45055E82A90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587136" y="5646257"/>
            <a:ext cx="406580" cy="423521"/>
          </a:xfrm>
          <a:prstGeom prst="rect">
            <a:avLst/>
          </a:prstGeom>
        </p:spPr>
      </p:pic>
      <p:sp>
        <p:nvSpPr>
          <p:cNvPr id="6" name="CuadroTexto 5">
            <a:extLst>
              <a:ext uri="{FF2B5EF4-FFF2-40B4-BE49-F238E27FC236}">
                <a16:creationId xmlns:a16="http://schemas.microsoft.com/office/drawing/2014/main" id="{57FF05AF-6F70-9449-BFC8-6F74EDF9C032}"/>
              </a:ext>
            </a:extLst>
          </p:cNvPr>
          <p:cNvSpPr txBox="1"/>
          <p:nvPr/>
        </p:nvSpPr>
        <p:spPr>
          <a:xfrm>
            <a:off x="7042030" y="3044764"/>
            <a:ext cx="22894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latin typeface="Century Gothic" panose="020F0302020204030204"/>
                <a:ea typeface="+mn-ea"/>
              </a:rPr>
              <a:t>c</a:t>
            </a:r>
            <a:r>
              <a:rPr lang="en-GB" sz="2000" kern="1200" noProof="0" dirty="0" err="1">
                <a:latin typeface="Century Gothic" panose="020F0302020204030204"/>
                <a:ea typeface="+mn-ea"/>
              </a:rPr>
              <a:t>hicken</a:t>
            </a:r>
            <a:r>
              <a:rPr lang="en-GB" sz="2000" kern="1200" noProof="0" dirty="0">
                <a:latin typeface="Century Gothic" panose="020F0302020204030204"/>
                <a:ea typeface="+mn-ea"/>
              </a:rPr>
              <a:t> with rice</a:t>
            </a:r>
            <a:endParaRPr kumimoji="0" lang="es-GB" sz="2000" b="0" i="0" u="none" strike="noStrike" kern="1200" cap="none" spc="0" normalizeH="0" baseline="0" noProof="0" dirty="0">
              <a:ln>
                <a:noFill/>
              </a:ln>
              <a:effectLst/>
              <a:uLnTx/>
              <a:uFillTx/>
              <a:latin typeface="Century Gothic" panose="020F0302020204030204"/>
              <a:ea typeface="+mn-ea"/>
              <a:cs typeface="Arial"/>
              <a:sym typeface="Arial"/>
            </a:endParaRPr>
          </a:p>
        </p:txBody>
      </p:sp>
      <p:sp>
        <p:nvSpPr>
          <p:cNvPr id="27" name="CuadroTexto 26">
            <a:extLst>
              <a:ext uri="{FF2B5EF4-FFF2-40B4-BE49-F238E27FC236}">
                <a16:creationId xmlns:a16="http://schemas.microsoft.com/office/drawing/2014/main" id="{6734A41F-C997-FC4B-8504-C2B22ACF8F21}"/>
              </a:ext>
            </a:extLst>
          </p:cNvPr>
          <p:cNvSpPr txBox="1"/>
          <p:nvPr/>
        </p:nvSpPr>
        <p:spPr>
          <a:xfrm>
            <a:off x="6880987" y="3555007"/>
            <a:ext cx="283923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a:latin typeface="Century Gothic" panose="020F0302020204030204"/>
                <a:ea typeface="+mn-ea"/>
              </a:rPr>
              <a:t>food from the market</a:t>
            </a:r>
            <a:endParaRPr kumimoji="0" lang="es-GB" sz="2000" b="0" i="0" u="none" strike="noStrike" kern="1200" cap="none" spc="0" normalizeH="0" baseline="0" noProof="0" dirty="0">
              <a:ln>
                <a:noFill/>
              </a:ln>
              <a:effectLst/>
              <a:uLnTx/>
              <a:uFillTx/>
              <a:latin typeface="Century Gothic" panose="020F0302020204030204"/>
              <a:ea typeface="+mn-ea"/>
              <a:cs typeface="Arial"/>
              <a:sym typeface="Arial"/>
            </a:endParaRPr>
          </a:p>
        </p:txBody>
      </p:sp>
      <p:sp>
        <p:nvSpPr>
          <p:cNvPr id="28" name="CuadroTexto 27">
            <a:extLst>
              <a:ext uri="{FF2B5EF4-FFF2-40B4-BE49-F238E27FC236}">
                <a16:creationId xmlns:a16="http://schemas.microsoft.com/office/drawing/2014/main" id="{CFA6FFB5-19C2-DB42-88DC-253D175F6AA0}"/>
              </a:ext>
            </a:extLst>
          </p:cNvPr>
          <p:cNvSpPr txBox="1"/>
          <p:nvPr/>
        </p:nvSpPr>
        <p:spPr>
          <a:xfrm>
            <a:off x="7053987" y="4028459"/>
            <a:ext cx="247856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effectLst/>
                <a:uLnTx/>
                <a:uFillTx/>
                <a:latin typeface="Century Gothic" panose="020F0302020204030204"/>
                <a:ea typeface="+mn-ea"/>
                <a:cs typeface="Arial"/>
                <a:sym typeface="Arial"/>
              </a:rPr>
              <a:t>help </a:t>
            </a:r>
            <a:r>
              <a:rPr lang="en-GB" sz="2000" kern="1200" dirty="0">
                <a:latin typeface="Century Gothic" panose="020F0302020204030204"/>
                <a:ea typeface="+mn-ea"/>
              </a:rPr>
              <a:t>in the kitchen</a:t>
            </a:r>
            <a:endParaRPr kumimoji="0" lang="es-GB" sz="2000" b="0" i="0" u="none" strike="noStrike" kern="1200" cap="none" spc="0" normalizeH="0" baseline="0" noProof="0" dirty="0">
              <a:ln>
                <a:noFill/>
              </a:ln>
              <a:effectLst/>
              <a:uLnTx/>
              <a:uFillTx/>
              <a:latin typeface="Century Gothic" panose="020F0302020204030204"/>
              <a:ea typeface="+mn-ea"/>
              <a:cs typeface="Arial"/>
              <a:sym typeface="Arial"/>
            </a:endParaRPr>
          </a:p>
        </p:txBody>
      </p:sp>
      <p:sp>
        <p:nvSpPr>
          <p:cNvPr id="29" name="CuadroTexto 28">
            <a:extLst>
              <a:ext uri="{FF2B5EF4-FFF2-40B4-BE49-F238E27FC236}">
                <a16:creationId xmlns:a16="http://schemas.microsoft.com/office/drawing/2014/main" id="{D0DD75E2-BAB7-3547-849A-1F9CE03F8DF9}"/>
              </a:ext>
            </a:extLst>
          </p:cNvPr>
          <p:cNvSpPr txBox="1"/>
          <p:nvPr/>
        </p:nvSpPr>
        <p:spPr>
          <a:xfrm>
            <a:off x="6802439" y="4557955"/>
            <a:ext cx="304923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a:latin typeface="Century Gothic" panose="020F0302020204030204"/>
                <a:ea typeface="+mn-ea"/>
              </a:rPr>
              <a:t>things about the family</a:t>
            </a:r>
            <a:endParaRPr kumimoji="0" lang="es-GB" sz="2000" b="0" i="0" u="none" strike="noStrike" kern="1200" cap="none" spc="0" normalizeH="0" baseline="0" noProof="0" dirty="0">
              <a:ln>
                <a:noFill/>
              </a:ln>
              <a:effectLst/>
              <a:uLnTx/>
              <a:uFillTx/>
              <a:latin typeface="Century Gothic" panose="020F0302020204030204"/>
              <a:ea typeface="+mn-ea"/>
              <a:cs typeface="Arial"/>
              <a:sym typeface="Arial"/>
            </a:endParaRPr>
          </a:p>
        </p:txBody>
      </p:sp>
      <p:sp>
        <p:nvSpPr>
          <p:cNvPr id="30" name="CuadroTexto 29">
            <a:extLst>
              <a:ext uri="{FF2B5EF4-FFF2-40B4-BE49-F238E27FC236}">
                <a16:creationId xmlns:a16="http://schemas.microsoft.com/office/drawing/2014/main" id="{46E6ACB5-217F-D040-A321-1394947D5DB7}"/>
              </a:ext>
            </a:extLst>
          </p:cNvPr>
          <p:cNvSpPr txBox="1"/>
          <p:nvPr/>
        </p:nvSpPr>
        <p:spPr>
          <a:xfrm>
            <a:off x="6835496" y="5105253"/>
            <a:ext cx="28809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err="1">
                <a:latin typeface="Century Gothic" panose="020F0302020204030204"/>
                <a:ea typeface="+mn-ea"/>
              </a:rPr>
              <a:t>i</a:t>
            </a:r>
            <a:r>
              <a:rPr lang="en-GB" sz="2000" kern="1200" noProof="0" dirty="0" err="1">
                <a:latin typeface="Century Gothic" panose="020F0302020204030204"/>
                <a:ea typeface="+mn-ea"/>
              </a:rPr>
              <a:t>nteresting</a:t>
            </a:r>
            <a:r>
              <a:rPr lang="en-GB" sz="2000" kern="1200" noProof="0" dirty="0">
                <a:latin typeface="Century Gothic" panose="020F0302020204030204"/>
                <a:ea typeface="+mn-ea"/>
              </a:rPr>
              <a:t> magazines</a:t>
            </a:r>
            <a:endParaRPr kumimoji="0" lang="es-GB" sz="2000" b="0" i="0" u="none" strike="noStrike" kern="1200" cap="none" spc="0" normalizeH="0" baseline="0" noProof="0" dirty="0">
              <a:ln>
                <a:noFill/>
              </a:ln>
              <a:effectLst/>
              <a:uLnTx/>
              <a:uFillTx/>
              <a:latin typeface="Century Gothic" panose="020F0302020204030204"/>
              <a:ea typeface="+mn-ea"/>
              <a:cs typeface="Arial"/>
              <a:sym typeface="Arial"/>
            </a:endParaRPr>
          </a:p>
        </p:txBody>
      </p:sp>
      <p:sp>
        <p:nvSpPr>
          <p:cNvPr id="31" name="CuadroTexto 30">
            <a:extLst>
              <a:ext uri="{FF2B5EF4-FFF2-40B4-BE49-F238E27FC236}">
                <a16:creationId xmlns:a16="http://schemas.microsoft.com/office/drawing/2014/main" id="{20C783D0-7AAF-C54C-BBD7-A50B8427932B}"/>
              </a:ext>
            </a:extLst>
          </p:cNvPr>
          <p:cNvSpPr txBox="1"/>
          <p:nvPr/>
        </p:nvSpPr>
        <p:spPr>
          <a:xfrm>
            <a:off x="7279209" y="5583536"/>
            <a:ext cx="202811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latin typeface="Century Gothic" panose="020F0302020204030204"/>
                <a:ea typeface="+mn-ea"/>
              </a:rPr>
              <a:t>so many things</a:t>
            </a:r>
            <a:endParaRPr kumimoji="0" lang="es-GB" sz="2000" b="0" i="0" u="none" strike="noStrike" kern="1200" cap="none" spc="0" normalizeH="0" baseline="0" noProof="0" dirty="0">
              <a:ln>
                <a:noFill/>
              </a:ln>
              <a:effectLst/>
              <a:uLnTx/>
              <a:uFillTx/>
              <a:latin typeface="Century Gothic" panose="020F0302020204030204"/>
              <a:ea typeface="+mn-ea"/>
              <a:cs typeface="Arial"/>
              <a:sym typeface="Arial"/>
            </a:endParaRPr>
          </a:p>
        </p:txBody>
      </p:sp>
      <p:sp>
        <p:nvSpPr>
          <p:cNvPr id="36"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pic>
        <p:nvPicPr>
          <p:cNvPr id="48" name="Picture 4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64036" y="4901951"/>
            <a:ext cx="806714" cy="806714"/>
          </a:xfrm>
          <a:prstGeom prst="rect">
            <a:avLst/>
          </a:prstGeom>
        </p:spPr>
      </p:pic>
      <p:pic>
        <p:nvPicPr>
          <p:cNvPr id="35" name="Imagen 34">
            <a:extLst>
              <a:ext uri="{FF2B5EF4-FFF2-40B4-BE49-F238E27FC236}">
                <a16:creationId xmlns:a16="http://schemas.microsoft.com/office/drawing/2014/main" id="{F93EB39A-2066-EA4E-AD2E-9D0F91C5FD8D}"/>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6619133" y="2398683"/>
            <a:ext cx="930229" cy="619600"/>
          </a:xfrm>
          <a:prstGeom prst="rect">
            <a:avLst/>
          </a:prstGeom>
        </p:spPr>
      </p:pic>
      <p:pic>
        <p:nvPicPr>
          <p:cNvPr id="47" name="Picture 2" descr="Grandfather Clipart"/>
          <p:cNvPicPr>
            <a:picLocks noChangeAspect="1" noChangeArrowheads="1"/>
          </p:cNvPicPr>
          <p:nvPr/>
        </p:nvPicPr>
        <p:blipFill>
          <a:blip r:embed="rId12">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0725354" y="2835308"/>
            <a:ext cx="967109" cy="128988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Free to Use  Public Domain People Clip Art - Page 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437956" y="910780"/>
            <a:ext cx="1132794" cy="1500872"/>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62F58C3F-64D1-4F2D-BAAA-27CAC28BE3AD}"/>
              </a:ext>
            </a:extLst>
          </p:cNvPr>
          <p:cNvSpPr txBox="1"/>
          <p:nvPr/>
        </p:nvSpPr>
        <p:spPr>
          <a:xfrm>
            <a:off x="340610" y="910780"/>
            <a:ext cx="9662411" cy="923330"/>
          </a:xfrm>
          <a:prstGeom prst="rect">
            <a:avLst/>
          </a:prstGeom>
          <a:noFill/>
        </p:spPr>
        <p:txBody>
          <a:bodyPr wrap="square">
            <a:spAutoFit/>
          </a:bodyPr>
          <a:lstStyle/>
          <a:p>
            <a:r>
              <a:rPr lang="en-GB" sz="1800" b="1" dirty="0"/>
              <a:t>¿</a:t>
            </a:r>
            <a:r>
              <a:rPr lang="en-GB" sz="1800" b="1" dirty="0" err="1"/>
              <a:t>Qué</a:t>
            </a:r>
            <a:r>
              <a:rPr lang="en-GB" sz="1800" b="1" dirty="0"/>
              <a:t> </a:t>
            </a:r>
            <a:r>
              <a:rPr lang="en-GB" sz="1800" b="1" dirty="0" err="1"/>
              <a:t>hace</a:t>
            </a:r>
            <a:r>
              <a:rPr lang="en-GB" sz="1800" b="1" dirty="0"/>
              <a:t> Lucía? y ¿para </a:t>
            </a:r>
            <a:r>
              <a:rPr lang="en-GB" sz="1800" b="1" dirty="0" err="1"/>
              <a:t>quién</a:t>
            </a:r>
            <a:r>
              <a:rPr lang="en-GB" sz="1800" b="1" dirty="0"/>
              <a:t>(es)? </a:t>
            </a:r>
          </a:p>
          <a:p>
            <a:pPr marL="342900" indent="-342900">
              <a:buAutoNum type="arabicPeriod"/>
            </a:pPr>
            <a:r>
              <a:rPr lang="en-GB" sz="1800" b="1" dirty="0" err="1"/>
              <a:t>Escucha</a:t>
            </a:r>
            <a:r>
              <a:rPr lang="en-GB" sz="1800" b="1" dirty="0"/>
              <a:t> y </a:t>
            </a:r>
            <a:r>
              <a:rPr lang="en-GB" b="1" dirty="0" err="1"/>
              <a:t>e</a:t>
            </a:r>
            <a:r>
              <a:rPr lang="en-GB" sz="1800" b="1" dirty="0" err="1"/>
              <a:t>lige</a:t>
            </a:r>
            <a:r>
              <a:rPr lang="en-GB" sz="1800" b="1" dirty="0"/>
              <a:t> la </a:t>
            </a:r>
            <a:r>
              <a:rPr lang="en-GB" sz="1800" b="1" dirty="0" err="1"/>
              <a:t>opción</a:t>
            </a:r>
            <a:r>
              <a:rPr lang="en-GB" sz="1800" b="1" dirty="0"/>
              <a:t> </a:t>
            </a:r>
            <a:r>
              <a:rPr lang="en-GB" sz="1800" b="1" dirty="0" err="1"/>
              <a:t>correcta</a:t>
            </a:r>
            <a:r>
              <a:rPr lang="en-GB" sz="1800" b="1" dirty="0"/>
              <a:t>.</a:t>
            </a:r>
          </a:p>
          <a:p>
            <a:pPr marL="342900" indent="-342900">
              <a:buAutoNum type="arabicPeriod"/>
            </a:pPr>
            <a:r>
              <a:rPr lang="en-GB" sz="1800" b="1" dirty="0" err="1"/>
              <a:t>Completa</a:t>
            </a:r>
            <a:r>
              <a:rPr lang="en-GB" sz="1800" b="1" dirty="0"/>
              <a:t> la </a:t>
            </a:r>
            <a:r>
              <a:rPr lang="en-GB" sz="1800" b="1" dirty="0" err="1"/>
              <a:t>traducción</a:t>
            </a:r>
            <a:r>
              <a:rPr lang="en-GB" sz="1800" b="1" dirty="0"/>
              <a:t> </a:t>
            </a:r>
            <a:r>
              <a:rPr lang="en-GB" sz="1800" b="1" dirty="0" err="1"/>
              <a:t>en</a:t>
            </a:r>
            <a:r>
              <a:rPr lang="en-GB" sz="1800" b="1" dirty="0"/>
              <a:t> </a:t>
            </a:r>
            <a:r>
              <a:rPr lang="en-GB" sz="1800" b="1" dirty="0" err="1"/>
              <a:t>inglés</a:t>
            </a:r>
            <a:r>
              <a:rPr lang="en-GB" sz="1800" b="1" dirty="0"/>
              <a:t>.</a:t>
            </a:r>
          </a:p>
        </p:txBody>
      </p:sp>
      <p:sp>
        <p:nvSpPr>
          <p:cNvPr id="57" name="Title 56">
            <a:extLst>
              <a:ext uri="{FF2B5EF4-FFF2-40B4-BE49-F238E27FC236}">
                <a16:creationId xmlns:a16="http://schemas.microsoft.com/office/drawing/2014/main" id="{F5E345A5-4898-4808-8845-838ED123917D}"/>
              </a:ext>
            </a:extLst>
          </p:cNvPr>
          <p:cNvSpPr>
            <a:spLocks noGrp="1"/>
          </p:cNvSpPr>
          <p:nvPr>
            <p:ph type="title"/>
          </p:nvPr>
        </p:nvSpPr>
        <p:spPr/>
        <p:txBody>
          <a:bodyPr>
            <a:normAutofit/>
          </a:bodyPr>
          <a:lstStyle/>
          <a:p>
            <a:r>
              <a:rPr lang="en-GB" sz="2800" b="1" dirty="0"/>
              <a:t>Lucía y los </a:t>
            </a:r>
            <a:r>
              <a:rPr lang="en-GB" sz="2800" b="1" dirty="0" err="1"/>
              <a:t>abuelos</a:t>
            </a:r>
            <a:endParaRPr lang="en-GB" sz="2800" dirty="0"/>
          </a:p>
        </p:txBody>
      </p:sp>
    </p:spTree>
    <p:extLst>
      <p:ext uri="{BB962C8B-B14F-4D97-AF65-F5344CB8AC3E}">
        <p14:creationId xmlns:p14="http://schemas.microsoft.com/office/powerpoint/2010/main" val="200703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7" grpId="0"/>
      <p:bldP spid="28" grpId="0"/>
      <p:bldP spid="29" grpId="0"/>
      <p:bldP spid="30"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816661" y="265559"/>
            <a:ext cx="2224497"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B2573ED-B4A5-1D4C-AFCC-06101CBAFA6A}"/>
              </a:ext>
            </a:extLst>
          </p:cNvPr>
          <p:cNvSpPr txBox="1"/>
          <p:nvPr/>
        </p:nvSpPr>
        <p:spPr>
          <a:xfrm>
            <a:off x="238837" y="288933"/>
            <a:ext cx="585716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Cuidamos</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a:t>
            </a:r>
            <a:r>
              <a:rPr kumimoji="0" lang="en-US" sz="22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los </a:t>
            </a:r>
            <a:r>
              <a:rPr kumimoji="0" lang="en-US" sz="22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abuelos</a:t>
            </a: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itle 1"/>
          <p:cNvSpPr>
            <a:spLocks noGrp="1"/>
          </p:cNvSpPr>
          <p:nvPr>
            <p:ph type="title"/>
          </p:nvPr>
        </p:nvSpPr>
        <p:spPr/>
        <p:txBody>
          <a:bodyPr>
            <a:normAutofit/>
          </a:bodyPr>
          <a:lstStyle/>
          <a:p>
            <a:r>
              <a:rPr lang="en-GB" sz="2800" b="1" dirty="0"/>
              <a:t>Lucía y los </a:t>
            </a:r>
            <a:r>
              <a:rPr lang="en-GB" sz="2800" b="1" dirty="0" err="1"/>
              <a:t>abuelos</a:t>
            </a:r>
            <a:endParaRPr lang="en-GB" sz="2800" b="1" dirty="0">
              <a:solidFill>
                <a:schemeClr val="bg1"/>
              </a:solidFill>
            </a:endParaRPr>
          </a:p>
        </p:txBody>
      </p:sp>
      <p:sp>
        <p:nvSpPr>
          <p:cNvPr id="25" name="TextBox 6">
            <a:extLst>
              <a:ext uri="{FF2B5EF4-FFF2-40B4-BE49-F238E27FC236}">
                <a16:creationId xmlns:a16="http://schemas.microsoft.com/office/drawing/2014/main" id="{C51E761F-383A-9442-AA22-F984E1D4E13F}"/>
              </a:ext>
            </a:extLst>
          </p:cNvPr>
          <p:cNvSpPr txBox="1"/>
          <p:nvPr/>
        </p:nvSpPr>
        <p:spPr>
          <a:xfrm>
            <a:off x="148244" y="948568"/>
            <a:ext cx="895188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effectLst/>
                <a:uLnTx/>
                <a:uFillTx/>
                <a:latin typeface="Century Gothic" panose="020F0302020204030204"/>
                <a:ea typeface="+mn-ea"/>
                <a:cs typeface="+mn-cs"/>
              </a:rPr>
              <a:t>Estudiante</a:t>
            </a:r>
            <a:r>
              <a:rPr kumimoji="0" lang="en-US" sz="2200" b="0" i="0" u="none" strike="noStrike" kern="1200" cap="none" spc="0" normalizeH="0" baseline="0" noProof="0" dirty="0">
                <a:ln>
                  <a:noFill/>
                </a:ln>
                <a:effectLst/>
                <a:uLnTx/>
                <a:uFillTx/>
                <a:latin typeface="Century Gothic" panose="020F0302020204030204"/>
                <a:ea typeface="+mn-ea"/>
                <a:cs typeface="+mn-cs"/>
              </a:rPr>
              <a:t> A lee </a:t>
            </a:r>
            <a:r>
              <a:rPr kumimoji="0" lang="en-US" sz="2200" b="0" i="0" u="none" strike="noStrike" kern="1200" cap="none" spc="0" normalizeH="0" baseline="0" noProof="0" dirty="0" err="1">
                <a:ln>
                  <a:noFill/>
                </a:ln>
                <a:effectLst/>
                <a:uLnTx/>
                <a:uFillTx/>
                <a:latin typeface="Century Gothic" panose="020F0302020204030204"/>
                <a:ea typeface="+mn-ea"/>
                <a:cs typeface="+mn-cs"/>
              </a:rPr>
              <a:t>frases</a:t>
            </a:r>
            <a:r>
              <a:rPr kumimoji="0" lang="en-US" sz="2200" b="0" i="0" u="none" strike="noStrike" kern="1200" cap="none" spc="0" normalizeH="0" baseline="0" noProof="0" dirty="0">
                <a:ln>
                  <a:noFill/>
                </a:ln>
                <a:effectLst/>
                <a:uLnTx/>
                <a:uFillTx/>
                <a:latin typeface="Century Gothic" panose="020F0302020204030204"/>
                <a:ea typeface="+mn-ea"/>
                <a:cs typeface="+mn-cs"/>
              </a:rPr>
              <a:t> en </a:t>
            </a:r>
            <a:r>
              <a:rPr kumimoji="0" lang="en-US" sz="2200" b="0" i="0" u="none" strike="noStrike" kern="1200" cap="none" spc="0" normalizeH="0" baseline="0" noProof="0" dirty="0" err="1">
                <a:ln>
                  <a:noFill/>
                </a:ln>
                <a:effectLst/>
                <a:uLnTx/>
                <a:uFillTx/>
                <a:latin typeface="Century Gothic" panose="020F0302020204030204"/>
                <a:ea typeface="+mn-ea"/>
                <a:cs typeface="+mn-cs"/>
              </a:rPr>
              <a:t>español</a:t>
            </a:r>
            <a:r>
              <a:rPr kumimoji="0" lang="en-US" sz="2200" b="0" i="0" u="none" strike="noStrike" kern="1200" cap="none" spc="0" normalizeH="0" baseline="0" noProof="0" dirty="0">
                <a:ln>
                  <a:noFill/>
                </a:ln>
                <a:effectLst/>
                <a:uLnTx/>
                <a:uFillTx/>
                <a:latin typeface="Century Gothic" panose="020F0302020204030204"/>
                <a:ea typeface="+mn-ea"/>
                <a:cs typeface="+mn-cs"/>
              </a:rPr>
              <a:t>. </a:t>
            </a:r>
          </a:p>
        </p:txBody>
      </p:sp>
      <p:sp>
        <p:nvSpPr>
          <p:cNvPr id="26" name="TextBox 6">
            <a:extLst>
              <a:ext uri="{FF2B5EF4-FFF2-40B4-BE49-F238E27FC236}">
                <a16:creationId xmlns:a16="http://schemas.microsoft.com/office/drawing/2014/main" id="{255B0A94-F5FC-C94E-809C-031675007925}"/>
              </a:ext>
            </a:extLst>
          </p:cNvPr>
          <p:cNvSpPr txBox="1"/>
          <p:nvPr/>
        </p:nvSpPr>
        <p:spPr>
          <a:xfrm>
            <a:off x="122844" y="1401421"/>
            <a:ext cx="1036871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effectLst/>
                <a:uLnTx/>
                <a:uFillTx/>
                <a:latin typeface="Century Gothic" panose="020F0302020204030204"/>
                <a:ea typeface="+mn-ea"/>
                <a:cs typeface="+mn-cs"/>
              </a:rPr>
              <a:t>Estudiante</a:t>
            </a:r>
            <a:r>
              <a:rPr kumimoji="0" lang="en-US" sz="2200" b="0" i="0" u="none" strike="noStrike" kern="1200" cap="none" spc="0" normalizeH="0" baseline="0" noProof="0" dirty="0">
                <a:ln>
                  <a:noFill/>
                </a:ln>
                <a:effectLst/>
                <a:uLnTx/>
                <a:uFillTx/>
                <a:latin typeface="Century Gothic" panose="020F0302020204030204"/>
                <a:ea typeface="+mn-ea"/>
                <a:cs typeface="+mn-cs"/>
              </a:rPr>
              <a:t> B </a:t>
            </a:r>
            <a:r>
              <a:rPr kumimoji="0" lang="en-US" sz="2200" b="0" i="0" u="none" strike="noStrike" kern="1200" cap="none" spc="0" normalizeH="0" baseline="0" noProof="0" dirty="0" err="1">
                <a:ln>
                  <a:noFill/>
                </a:ln>
                <a:effectLst/>
                <a:uLnTx/>
                <a:uFillTx/>
                <a:latin typeface="Century Gothic" panose="020F0302020204030204"/>
                <a:ea typeface="+mn-ea"/>
                <a:cs typeface="+mn-cs"/>
              </a:rPr>
              <a:t>completa</a:t>
            </a:r>
            <a:r>
              <a:rPr kumimoji="0" lang="en-US" sz="2200" b="0" i="0" u="none" strike="noStrike" kern="1200" cap="none" spc="0" normalizeH="0" baseline="0" noProof="0" dirty="0">
                <a:ln>
                  <a:noFill/>
                </a:ln>
                <a:effectLst/>
                <a:uLnTx/>
                <a:uFillTx/>
                <a:latin typeface="Century Gothic" panose="020F0302020204030204"/>
                <a:ea typeface="+mn-ea"/>
                <a:cs typeface="+mn-cs"/>
              </a:rPr>
              <a:t> la </a:t>
            </a:r>
            <a:r>
              <a:rPr kumimoji="0" lang="en-US" sz="2200" b="0" i="0" u="none" strike="noStrike" kern="1200" cap="none" spc="0" normalizeH="0" baseline="0" noProof="0" dirty="0" err="1">
                <a:ln>
                  <a:noFill/>
                </a:ln>
                <a:effectLst/>
                <a:uLnTx/>
                <a:uFillTx/>
                <a:latin typeface="Century Gothic" panose="020F0302020204030204"/>
                <a:ea typeface="+mn-ea"/>
                <a:cs typeface="+mn-cs"/>
              </a:rPr>
              <a:t>tabla</a:t>
            </a:r>
            <a:r>
              <a:rPr kumimoji="0" lang="en-US" sz="2200" b="0" i="0" u="none" strike="noStrike" kern="1200" cap="none" spc="0" normalizeH="0" baseline="0" noProof="0" dirty="0">
                <a:ln>
                  <a:noFill/>
                </a:ln>
                <a:effectLst/>
                <a:uLnTx/>
                <a:uFillTx/>
                <a:latin typeface="Century Gothic" panose="020F0302020204030204"/>
                <a:ea typeface="+mn-ea"/>
                <a:cs typeface="+mn-cs"/>
              </a:rPr>
              <a:t> con </a:t>
            </a:r>
            <a:r>
              <a:rPr kumimoji="0" lang="en-US" sz="2200" b="0" i="0" u="none" strike="noStrike" kern="1200" cap="none" spc="0" normalizeH="0" baseline="0" noProof="0" dirty="0" err="1">
                <a:ln>
                  <a:noFill/>
                </a:ln>
                <a:effectLst/>
                <a:uLnTx/>
                <a:uFillTx/>
                <a:latin typeface="Century Gothic" panose="020F0302020204030204"/>
                <a:ea typeface="+mn-ea"/>
                <a:cs typeface="+mn-cs"/>
              </a:rPr>
              <a:t>información</a:t>
            </a:r>
            <a:r>
              <a:rPr kumimoji="0" lang="en-US" sz="2200" b="0" i="0" u="none" strike="noStrike" kern="1200" cap="none" spc="0" normalizeH="0" baseline="0" noProof="0" dirty="0">
                <a:ln>
                  <a:noFill/>
                </a:ln>
                <a:effectLst/>
                <a:uLnTx/>
                <a:uFillTx/>
                <a:latin typeface="Century Gothic" panose="020F0302020204030204"/>
                <a:ea typeface="+mn-ea"/>
                <a:cs typeface="+mn-cs"/>
              </a:rPr>
              <a:t>.</a:t>
            </a:r>
          </a:p>
        </p:txBody>
      </p:sp>
      <p:sp>
        <p:nvSpPr>
          <p:cNvPr id="27" name="TextBox 6">
            <a:extLst>
              <a:ext uri="{FF2B5EF4-FFF2-40B4-BE49-F238E27FC236}">
                <a16:creationId xmlns:a16="http://schemas.microsoft.com/office/drawing/2014/main" id="{F10C08D2-2A9A-A74E-AEF0-802DC2BD14D4}"/>
              </a:ext>
            </a:extLst>
          </p:cNvPr>
          <p:cNvSpPr txBox="1"/>
          <p:nvPr/>
        </p:nvSpPr>
        <p:spPr>
          <a:xfrm>
            <a:off x="122844" y="2372595"/>
            <a:ext cx="146560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effectLst/>
                <a:uLnTx/>
                <a:uFillTx/>
                <a:latin typeface="Century Gothic" panose="020F0302020204030204"/>
                <a:ea typeface="+mn-ea"/>
                <a:cs typeface="+mn-cs"/>
              </a:rPr>
              <a:t>Ejemplo</a:t>
            </a:r>
            <a:r>
              <a:rPr kumimoji="0" lang="en-US" sz="2200" b="0" i="0" u="none" strike="noStrike" kern="1200" cap="none" spc="0" normalizeH="0" baseline="0" noProof="0" dirty="0">
                <a:ln>
                  <a:noFill/>
                </a:ln>
                <a:effectLst/>
                <a:uLnTx/>
                <a:uFillTx/>
                <a:latin typeface="Century Gothic" panose="020F0302020204030204"/>
                <a:ea typeface="+mn-ea"/>
                <a:cs typeface="+mn-cs"/>
              </a:rPr>
              <a:t>:</a:t>
            </a:r>
          </a:p>
        </p:txBody>
      </p:sp>
      <p:sp>
        <p:nvSpPr>
          <p:cNvPr id="28" name="TextBox 6">
            <a:extLst>
              <a:ext uri="{FF2B5EF4-FFF2-40B4-BE49-F238E27FC236}">
                <a16:creationId xmlns:a16="http://schemas.microsoft.com/office/drawing/2014/main" id="{D02C821B-4B95-AE44-BCB5-92D43AD01B95}"/>
              </a:ext>
            </a:extLst>
          </p:cNvPr>
          <p:cNvSpPr txBox="1"/>
          <p:nvPr/>
        </p:nvSpPr>
        <p:spPr>
          <a:xfrm>
            <a:off x="122844" y="2800028"/>
            <a:ext cx="535591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entury Gothic" panose="020F0302020204030204"/>
                <a:ea typeface="+mn-ea"/>
                <a:cs typeface="+mn-cs"/>
              </a:rPr>
              <a:t>Persona A </a:t>
            </a:r>
            <a:r>
              <a:rPr kumimoji="0" lang="en-US" sz="2200" b="0" i="0" u="none" strike="noStrike" kern="1200" cap="none" spc="0" normalizeH="0" baseline="0" noProof="0" dirty="0" err="1">
                <a:ln>
                  <a:noFill/>
                </a:ln>
                <a:effectLst/>
                <a:uLnTx/>
                <a:uFillTx/>
                <a:latin typeface="Century Gothic" panose="020F0302020204030204"/>
                <a:ea typeface="+mn-ea"/>
                <a:cs typeface="+mn-cs"/>
              </a:rPr>
              <a:t>habla</a:t>
            </a:r>
            <a:r>
              <a:rPr kumimoji="0" lang="en-US" sz="2200" b="0" i="0" u="none" strike="noStrike" kern="1200" cap="none" spc="0" normalizeH="0" baseline="0" noProof="0" dirty="0">
                <a:ln>
                  <a:noFill/>
                </a:ln>
                <a:effectLst/>
                <a:uLnTx/>
                <a:uFillTx/>
                <a:latin typeface="Century Gothic" panose="020F0302020204030204"/>
                <a:ea typeface="+mn-ea"/>
                <a:cs typeface="+mn-cs"/>
              </a:rPr>
              <a:t>:</a:t>
            </a:r>
          </a:p>
        </p:txBody>
      </p:sp>
      <p:sp>
        <p:nvSpPr>
          <p:cNvPr id="29" name="TextBox 6">
            <a:extLst>
              <a:ext uri="{FF2B5EF4-FFF2-40B4-BE49-F238E27FC236}">
                <a16:creationId xmlns:a16="http://schemas.microsoft.com/office/drawing/2014/main" id="{E3B6A0D0-E1AB-D84B-9510-3E47E8422DAF}"/>
              </a:ext>
            </a:extLst>
          </p:cNvPr>
          <p:cNvSpPr txBox="1"/>
          <p:nvPr/>
        </p:nvSpPr>
        <p:spPr>
          <a:xfrm>
            <a:off x="4895948" y="2906095"/>
            <a:ext cx="511877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entury Gothic" panose="020F0302020204030204"/>
                <a:ea typeface="+mn-ea"/>
                <a:cs typeface="+mn-cs"/>
              </a:rPr>
              <a:t>Persona B </a:t>
            </a:r>
            <a:r>
              <a:rPr kumimoji="0" lang="en-US" sz="2200" b="0" i="0" u="none" strike="noStrike" kern="1200" cap="none" spc="0" normalizeH="0" baseline="0" noProof="0" dirty="0" err="1">
                <a:ln>
                  <a:noFill/>
                </a:ln>
                <a:effectLst/>
                <a:uLnTx/>
                <a:uFillTx/>
                <a:latin typeface="Century Gothic" panose="020F0302020204030204"/>
                <a:ea typeface="+mn-ea"/>
                <a:cs typeface="+mn-cs"/>
              </a:rPr>
              <a:t>escucha</a:t>
            </a:r>
            <a:r>
              <a:rPr kumimoji="0" lang="en-US" sz="2200" b="0" i="0" u="none" strike="noStrike" kern="1200" cap="none" spc="0" normalizeH="0" baseline="0" noProof="0" dirty="0">
                <a:ln>
                  <a:noFill/>
                </a:ln>
                <a:effectLst/>
                <a:uLnTx/>
                <a:uFillTx/>
                <a:latin typeface="Century Gothic" panose="020F0302020204030204"/>
                <a:ea typeface="+mn-ea"/>
                <a:cs typeface="+mn-cs"/>
              </a:rPr>
              <a:t> y escribe:</a:t>
            </a:r>
          </a:p>
        </p:txBody>
      </p:sp>
      <p:sp>
        <p:nvSpPr>
          <p:cNvPr id="21" name="Rectangle 1">
            <a:extLst>
              <a:ext uri="{FF2B5EF4-FFF2-40B4-BE49-F238E27FC236}">
                <a16:creationId xmlns:a16="http://schemas.microsoft.com/office/drawing/2014/main" id="{2644006F-A92B-EA48-83E5-A6A318E84B93}"/>
              </a:ext>
            </a:extLst>
          </p:cNvPr>
          <p:cNvSpPr/>
          <p:nvPr/>
        </p:nvSpPr>
        <p:spPr>
          <a:xfrm>
            <a:off x="661279" y="4366904"/>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22" name="Text Box 2">
            <a:extLst>
              <a:ext uri="{FF2B5EF4-FFF2-40B4-BE49-F238E27FC236}">
                <a16:creationId xmlns:a16="http://schemas.microsoft.com/office/drawing/2014/main" id="{AB4E9271-56C6-BF4B-B56D-E0CD21C80991}"/>
              </a:ext>
            </a:extLst>
          </p:cNvPr>
          <p:cNvSpPr txBox="1">
            <a:spLocks noChangeArrowheads="1"/>
          </p:cNvSpPr>
          <p:nvPr/>
        </p:nvSpPr>
        <p:spPr bwMode="auto">
          <a:xfrm>
            <a:off x="839264" y="4940692"/>
            <a:ext cx="1789377" cy="707886"/>
          </a:xfrm>
          <a:prstGeom prst="rect">
            <a:avLst/>
          </a:prstGeom>
          <a:noFill/>
          <a:ln w="9525">
            <a:noFill/>
            <a:miter lim="800000"/>
            <a:headEnd/>
            <a:tailEnd/>
          </a:ln>
        </p:spPr>
        <p:txBody>
          <a:bodyPr rot="0" vert="horz" wrap="square" lIns="91440" tIns="45720" rIns="91440" bIns="45720" anchor="t" anchorCtr="0">
            <a:spAutoFit/>
          </a:bodyPr>
          <a:lstStyle/>
          <a:p>
            <a:pPr lvl="0" algn="ctr">
              <a:defRPr/>
            </a:pPr>
            <a:r>
              <a:rPr lang="es-GB" sz="2000" b="1" dirty="0"/>
              <a:t>Le</a:t>
            </a:r>
            <a:r>
              <a:rPr lang="es-GB" sz="2000" dirty="0"/>
              <a:t> compr</a:t>
            </a:r>
            <a:r>
              <a:rPr lang="en-GB" sz="2000" dirty="0"/>
              <a:t>a</a:t>
            </a:r>
            <a:r>
              <a:rPr lang="es-GB" sz="2000" dirty="0"/>
              <a:t> </a:t>
            </a:r>
            <a:r>
              <a:rPr lang="en-GB" sz="2000" dirty="0"/>
              <a:t>regalos</a:t>
            </a:r>
            <a:r>
              <a:rPr lang="es-GB" sz="2000" dirty="0"/>
              <a:t>.</a:t>
            </a:r>
          </a:p>
        </p:txBody>
      </p:sp>
      <p:sp>
        <p:nvSpPr>
          <p:cNvPr id="23" name="Text Box 10">
            <a:extLst>
              <a:ext uri="{FF2B5EF4-FFF2-40B4-BE49-F238E27FC236}">
                <a16:creationId xmlns:a16="http://schemas.microsoft.com/office/drawing/2014/main" id="{F52DF713-BA44-E945-AEBA-56C58FDCCFB4}"/>
              </a:ext>
            </a:extLst>
          </p:cNvPr>
          <p:cNvSpPr txBox="1">
            <a:spLocks noChangeArrowheads="1"/>
          </p:cNvSpPr>
          <p:nvPr/>
        </p:nvSpPr>
        <p:spPr bwMode="auto">
          <a:xfrm>
            <a:off x="729347" y="4469631"/>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3" name="Llamada rectangular redondeada 42">
            <a:extLst>
              <a:ext uri="{FF2B5EF4-FFF2-40B4-BE49-F238E27FC236}">
                <a16:creationId xmlns:a16="http://schemas.microsoft.com/office/drawing/2014/main" id="{6A60C4A0-0F59-2F45-8AE9-F7E6CA427253}"/>
              </a:ext>
            </a:extLst>
          </p:cNvPr>
          <p:cNvSpPr/>
          <p:nvPr/>
        </p:nvSpPr>
        <p:spPr>
          <a:xfrm>
            <a:off x="2759886" y="3204607"/>
            <a:ext cx="1954893" cy="1596577"/>
          </a:xfrm>
          <a:prstGeom prst="wedgeRoundRectCallout">
            <a:avLst>
              <a:gd name="adj1" fmla="val -76107"/>
              <a:gd name="adj2" fmla="val 49837"/>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1" i="0" u="none" strike="noStrike" kern="1200" cap="none" spc="0" normalizeH="0" baseline="0" noProof="0" dirty="0">
                <a:ln>
                  <a:noFill/>
                </a:ln>
                <a:solidFill>
                  <a:schemeClr val="tx1"/>
                </a:solidFill>
                <a:effectLst/>
                <a:uLnTx/>
                <a:uFillTx/>
                <a:latin typeface="Century Gothic" panose="020F0302020204030204"/>
                <a:ea typeface="+mn-ea"/>
                <a:cs typeface="+mn-cs"/>
              </a:rPr>
              <a:t>Le</a:t>
            </a:r>
            <a:r>
              <a:rPr kumimoji="0" lang="es-GB" sz="2400" b="0" i="0" u="none" strike="noStrike" kern="1200" cap="none" spc="0" normalizeH="0" baseline="0" noProof="0" dirty="0">
                <a:ln>
                  <a:noFill/>
                </a:ln>
                <a:solidFill>
                  <a:schemeClr val="tx1"/>
                </a:solidFill>
                <a:effectLst/>
                <a:uLnTx/>
                <a:uFillTx/>
                <a:latin typeface="Century Gothic" panose="020F0302020204030204"/>
                <a:ea typeface="+mn-ea"/>
                <a:cs typeface="+mn-cs"/>
              </a:rPr>
              <a:t> compr</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a</a:t>
            </a:r>
            <a:r>
              <a:rPr kumimoji="0" lang="es-GB" sz="24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regalos</a:t>
            </a:r>
            <a:r>
              <a:rPr kumimoji="0" lang="es-GB" sz="2400" b="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8" name="CuadroTexto 7">
            <a:extLst>
              <a:ext uri="{FF2B5EF4-FFF2-40B4-BE49-F238E27FC236}">
                <a16:creationId xmlns:a16="http://schemas.microsoft.com/office/drawing/2014/main" id="{40B63D64-DC3D-3A40-8803-0998D3719536}"/>
              </a:ext>
            </a:extLst>
          </p:cNvPr>
          <p:cNvSpPr txBox="1"/>
          <p:nvPr/>
        </p:nvSpPr>
        <p:spPr>
          <a:xfrm>
            <a:off x="3490938" y="5868066"/>
            <a:ext cx="869661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effectLst/>
                <a:uLnTx/>
                <a:uFillTx/>
                <a:latin typeface="Century Gothic" panose="020F0302020204030204"/>
                <a:ea typeface="+mn-ea"/>
                <a:cs typeface="+mn-cs"/>
              </a:rPr>
              <a:t>Después,</a:t>
            </a:r>
            <a:r>
              <a:rPr kumimoji="0" lang="en-GB" sz="2000" b="0" i="0" u="none" strike="noStrike" kern="1200" cap="none" spc="0" normalizeH="0" noProof="0">
                <a:ln>
                  <a:noFill/>
                </a:ln>
                <a:effectLst/>
                <a:uLnTx/>
                <a:uFillTx/>
                <a:latin typeface="Century Gothic" panose="020F0302020204030204"/>
                <a:ea typeface="+mn-ea"/>
                <a:cs typeface="+mn-cs"/>
              </a:rPr>
              <a:t> Estudiante B lee las frases y Estudiante B completa la tabla.</a:t>
            </a:r>
            <a:endParaRPr kumimoji="0" lang="es-GB" sz="2000" b="0" i="0" u="none" strike="noStrike" kern="1200" cap="none" spc="0" normalizeH="0" baseline="0" noProof="0" dirty="0">
              <a:ln>
                <a:noFill/>
              </a:ln>
              <a:effectLst/>
              <a:uLnTx/>
              <a:uFillTx/>
              <a:latin typeface="Century Gothic" panose="020F0302020204030204"/>
              <a:ea typeface="+mn-ea"/>
              <a:cs typeface="+mn-cs"/>
            </a:endParaRPr>
          </a:p>
        </p:txBody>
      </p:sp>
      <p:graphicFrame>
        <p:nvGraphicFramePr>
          <p:cNvPr id="10" name="Tabla 9">
            <a:extLst>
              <a:ext uri="{FF2B5EF4-FFF2-40B4-BE49-F238E27FC236}">
                <a16:creationId xmlns:a16="http://schemas.microsoft.com/office/drawing/2014/main" id="{45653F4A-98FF-0940-BF9E-77676552F593}"/>
              </a:ext>
            </a:extLst>
          </p:cNvPr>
          <p:cNvGraphicFramePr>
            <a:graphicFrameLocks noGrp="1"/>
          </p:cNvGraphicFramePr>
          <p:nvPr>
            <p:extLst>
              <p:ext uri="{D42A27DB-BD31-4B8C-83A1-F6EECF244321}">
                <p14:modId xmlns:p14="http://schemas.microsoft.com/office/powerpoint/2010/main" val="3966564791"/>
              </p:ext>
            </p:extLst>
          </p:nvPr>
        </p:nvGraphicFramePr>
        <p:xfrm>
          <a:off x="4858591" y="3468853"/>
          <a:ext cx="5557520" cy="2232371"/>
        </p:xfrm>
        <a:graphic>
          <a:graphicData uri="http://schemas.openxmlformats.org/drawingml/2006/table">
            <a:tbl>
              <a:tblPr firstRow="1" bandRow="1">
                <a:tableStyleId>{5DA37D80-6434-44D0-A028-1B22A696006F}</a:tableStyleId>
              </a:tblPr>
              <a:tblGrid>
                <a:gridCol w="422069">
                  <a:extLst>
                    <a:ext uri="{9D8B030D-6E8A-4147-A177-3AD203B41FA5}">
                      <a16:colId xmlns:a16="http://schemas.microsoft.com/office/drawing/2014/main" val="3551756778"/>
                    </a:ext>
                  </a:extLst>
                </a:gridCol>
                <a:gridCol w="1737360">
                  <a:extLst>
                    <a:ext uri="{9D8B030D-6E8A-4147-A177-3AD203B41FA5}">
                      <a16:colId xmlns:a16="http://schemas.microsoft.com/office/drawing/2014/main" val="848529382"/>
                    </a:ext>
                  </a:extLst>
                </a:gridCol>
                <a:gridCol w="1893751">
                  <a:extLst>
                    <a:ext uri="{9D8B030D-6E8A-4147-A177-3AD203B41FA5}">
                      <a16:colId xmlns:a16="http://schemas.microsoft.com/office/drawing/2014/main" val="2729549234"/>
                    </a:ext>
                  </a:extLst>
                </a:gridCol>
                <a:gridCol w="1504340">
                  <a:extLst>
                    <a:ext uri="{9D8B030D-6E8A-4147-A177-3AD203B41FA5}">
                      <a16:colId xmlns:a16="http://schemas.microsoft.com/office/drawing/2014/main" val="2678505401"/>
                    </a:ext>
                  </a:extLst>
                </a:gridCol>
              </a:tblGrid>
              <a:tr h="1583259">
                <a:tc>
                  <a:txBody>
                    <a:bodyPr/>
                    <a:lstStyle/>
                    <a:p>
                      <a:pPr algn="ctr"/>
                      <a:endParaRPr lang="es-GB" sz="200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chemeClr val="tx1"/>
                          </a:solidFill>
                        </a:rPr>
                        <a:t>the</a:t>
                      </a:r>
                      <a:r>
                        <a:rPr lang="es-ES" sz="2000" baseline="0" dirty="0">
                          <a:solidFill>
                            <a:schemeClr val="tx1"/>
                          </a:solidFill>
                        </a:rPr>
                        <a:t> </a:t>
                      </a:r>
                      <a:r>
                        <a:rPr lang="es-ES" sz="2000" dirty="0" err="1">
                          <a:solidFill>
                            <a:schemeClr val="tx1"/>
                          </a:solidFill>
                        </a:rPr>
                        <a:t>action</a:t>
                      </a:r>
                      <a:r>
                        <a:rPr lang="es-ES" sz="2000" dirty="0">
                          <a:solidFill>
                            <a:schemeClr val="tx1"/>
                          </a:solidFill>
                        </a:rPr>
                        <a:t> </a:t>
                      </a:r>
                      <a:r>
                        <a:rPr lang="es-ES" sz="2000" dirty="0" err="1">
                          <a:solidFill>
                            <a:schemeClr val="tx1"/>
                          </a:solidFill>
                        </a:rPr>
                        <a:t>affects</a:t>
                      </a:r>
                      <a:r>
                        <a:rPr lang="es-ES" sz="2000" dirty="0">
                          <a:solidFill>
                            <a:schemeClr val="tx1"/>
                          </a:solidFill>
                        </a:rPr>
                        <a:t> ‘</a:t>
                      </a:r>
                      <a:r>
                        <a:rPr lang="es-ES" sz="2000" dirty="0" err="1">
                          <a:solidFill>
                            <a:schemeClr val="tx1"/>
                          </a:solidFill>
                        </a:rPr>
                        <a:t>him</a:t>
                      </a:r>
                      <a:r>
                        <a:rPr lang="es-ES" sz="2000" dirty="0">
                          <a:solidFill>
                            <a:schemeClr val="tx1"/>
                          </a:solidFill>
                        </a:rPr>
                        <a:t> </a:t>
                      </a:r>
                      <a:r>
                        <a:rPr lang="es-ES" sz="2000" dirty="0" err="1">
                          <a:solidFill>
                            <a:schemeClr val="tx1"/>
                          </a:solidFill>
                        </a:rPr>
                        <a:t>or</a:t>
                      </a:r>
                      <a:r>
                        <a:rPr lang="es-ES" sz="2000" dirty="0">
                          <a:solidFill>
                            <a:schemeClr val="tx1"/>
                          </a:solidFill>
                        </a:rPr>
                        <a:t> </a:t>
                      </a:r>
                      <a:r>
                        <a:rPr lang="es-ES" sz="2000" dirty="0" err="1">
                          <a:solidFill>
                            <a:schemeClr val="tx1"/>
                          </a:solidFill>
                        </a:rPr>
                        <a:t>her</a:t>
                      </a:r>
                      <a:r>
                        <a:rPr lang="es-ES" sz="2000" dirty="0">
                          <a:solidFill>
                            <a:schemeClr val="tx1"/>
                          </a:solidFill>
                        </a:rPr>
                        <a:t>’</a:t>
                      </a:r>
                      <a:endParaRPr lang="es-GB" sz="2000"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err="1">
                          <a:solidFill>
                            <a:schemeClr val="tx1"/>
                          </a:solidFill>
                        </a:rPr>
                        <a:t>the</a:t>
                      </a:r>
                      <a:r>
                        <a:rPr lang="es-ES" sz="2000" dirty="0">
                          <a:solidFill>
                            <a:schemeClr val="tx1"/>
                          </a:solidFill>
                        </a:rPr>
                        <a:t> </a:t>
                      </a:r>
                      <a:r>
                        <a:rPr lang="es-ES" sz="2000" dirty="0" err="1">
                          <a:solidFill>
                            <a:schemeClr val="tx1"/>
                          </a:solidFill>
                        </a:rPr>
                        <a:t>action</a:t>
                      </a:r>
                      <a:r>
                        <a:rPr lang="es-ES" sz="2000" dirty="0">
                          <a:solidFill>
                            <a:schemeClr val="tx1"/>
                          </a:solidFill>
                        </a:rPr>
                        <a:t> </a:t>
                      </a:r>
                      <a:r>
                        <a:rPr lang="es-ES" sz="2000" dirty="0" err="1">
                          <a:solidFill>
                            <a:schemeClr val="tx1"/>
                          </a:solidFill>
                        </a:rPr>
                        <a:t>affects</a:t>
                      </a:r>
                      <a:r>
                        <a:rPr lang="es-ES" sz="2000" dirty="0">
                          <a:solidFill>
                            <a:schemeClr val="tx1"/>
                          </a:solidFill>
                        </a:rPr>
                        <a:t> ‘</a:t>
                      </a:r>
                      <a:r>
                        <a:rPr lang="es-ES" sz="2000" dirty="0" err="1">
                          <a:solidFill>
                            <a:schemeClr val="tx1"/>
                          </a:solidFill>
                        </a:rPr>
                        <a:t>them</a:t>
                      </a:r>
                      <a:r>
                        <a:rPr lang="es-ES" sz="2000" dirty="0">
                          <a:solidFill>
                            <a:schemeClr val="tx1"/>
                          </a:solidFill>
                        </a:rPr>
                        <a:t>’</a:t>
                      </a:r>
                      <a:endParaRPr lang="es-GB" sz="2000" dirty="0">
                        <a:solidFill>
                          <a:schemeClr val="tx1"/>
                        </a:solidFill>
                      </a:endParaRPr>
                    </a:p>
                  </a:txBody>
                  <a:tcPr anchor="ctr"/>
                </a:tc>
                <a:tc>
                  <a:txBody>
                    <a:bodyPr/>
                    <a:lstStyle/>
                    <a:p>
                      <a:pPr algn="ctr"/>
                      <a:r>
                        <a:rPr lang="es-GB" sz="2000" dirty="0">
                          <a:solidFill>
                            <a:schemeClr val="tx1"/>
                          </a:solidFill>
                        </a:rPr>
                        <a:t>¿Qué actividad?</a:t>
                      </a:r>
                      <a:r>
                        <a:rPr lang="en-GB" sz="2000" dirty="0">
                          <a:solidFill>
                            <a:schemeClr val="tx1"/>
                          </a:solidFill>
                        </a:rPr>
                        <a:t> (</a:t>
                      </a:r>
                      <a:r>
                        <a:rPr lang="en-GB" sz="2000" dirty="0" err="1">
                          <a:solidFill>
                            <a:schemeClr val="tx1"/>
                          </a:solidFill>
                        </a:rPr>
                        <a:t>en</a:t>
                      </a:r>
                      <a:r>
                        <a:rPr lang="en-GB" sz="2000" dirty="0">
                          <a:solidFill>
                            <a:schemeClr val="tx1"/>
                          </a:solidFill>
                        </a:rPr>
                        <a:t> </a:t>
                      </a:r>
                      <a:r>
                        <a:rPr lang="en-GB" sz="2000" dirty="0" err="1">
                          <a:solidFill>
                            <a:schemeClr val="tx1"/>
                          </a:solidFill>
                        </a:rPr>
                        <a:t>inglés</a:t>
                      </a:r>
                      <a:r>
                        <a:rPr lang="en-GB" sz="2000" dirty="0">
                          <a:solidFill>
                            <a:schemeClr val="tx1"/>
                          </a:solidFill>
                        </a:rPr>
                        <a:t>)</a:t>
                      </a:r>
                      <a:endParaRPr lang="es-GB" sz="2000" dirty="0">
                        <a:solidFill>
                          <a:schemeClr val="tx1"/>
                        </a:solidFill>
                      </a:endParaRPr>
                    </a:p>
                  </a:txBody>
                  <a:tcPr anchor="ctr"/>
                </a:tc>
                <a:extLst>
                  <a:ext uri="{0D108BD9-81ED-4DB2-BD59-A6C34878D82A}">
                    <a16:rowId xmlns:a16="http://schemas.microsoft.com/office/drawing/2014/main" val="403446959"/>
                  </a:ext>
                </a:extLst>
              </a:tr>
              <a:tr h="649112">
                <a:tc>
                  <a:txBody>
                    <a:bodyPr/>
                    <a:lstStyle/>
                    <a:p>
                      <a:pPr algn="ctr"/>
                      <a:r>
                        <a:rPr lang="es-GB" sz="2000" b="1" dirty="0">
                          <a:solidFill>
                            <a:srgbClr val="203864"/>
                          </a:solidFill>
                        </a:rPr>
                        <a:t>1</a:t>
                      </a: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2454164157"/>
                  </a:ext>
                </a:extLst>
              </a:tr>
            </a:tbl>
          </a:graphicData>
        </a:graphic>
      </p:graphicFrame>
      <p:pic>
        <p:nvPicPr>
          <p:cNvPr id="31"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28269" y="5147969"/>
            <a:ext cx="406580" cy="423521"/>
          </a:xfrm>
          <a:prstGeom prst="rect">
            <a:avLst/>
          </a:prstGeom>
        </p:spPr>
      </p:pic>
      <p:sp>
        <p:nvSpPr>
          <p:cNvPr id="33" name="CuadroTexto 32">
            <a:extLst>
              <a:ext uri="{FF2B5EF4-FFF2-40B4-BE49-F238E27FC236}">
                <a16:creationId xmlns:a16="http://schemas.microsoft.com/office/drawing/2014/main" id="{A4B08A49-78CC-B048-BBC3-4B963FE57484}"/>
              </a:ext>
            </a:extLst>
          </p:cNvPr>
          <p:cNvSpPr txBox="1"/>
          <p:nvPr/>
        </p:nvSpPr>
        <p:spPr>
          <a:xfrm>
            <a:off x="8817687" y="5036522"/>
            <a:ext cx="159842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buys presents</a:t>
            </a:r>
            <a:endParaRPr kumimoji="0" lang="es-GB" sz="2000" b="0" i="0" u="none" strike="noStrike" kern="1200" cap="none" spc="0" normalizeH="0" baseline="0" noProof="0" dirty="0">
              <a:ln>
                <a:noFill/>
              </a:ln>
              <a:effectLst/>
              <a:uLnTx/>
              <a:uFillTx/>
              <a:latin typeface="Century Gothic" panose="020F0302020204030204"/>
              <a:ea typeface="+mn-ea"/>
              <a:cs typeface="+mn-cs"/>
            </a:endParaRPr>
          </a:p>
        </p:txBody>
      </p:sp>
      <p:pic>
        <p:nvPicPr>
          <p:cNvPr id="18" name="Picture 2" descr="Grandfather Clipart"/>
          <p:cNvPicPr>
            <a:picLocks noChangeAspect="1" noChangeArrowheads="1"/>
          </p:cNvPicPr>
          <p:nvPr/>
        </p:nvPicPr>
        <p:blipFill>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0673467" y="809630"/>
            <a:ext cx="978385" cy="130492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Free to Use  Public Domain People Clip Art - Pag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1836" y="695629"/>
            <a:ext cx="1011351" cy="133996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Granny Clipart"/>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76025" y="791139"/>
            <a:ext cx="1133852" cy="1277985"/>
          </a:xfrm>
          <a:prstGeom prst="rect">
            <a:avLst/>
          </a:prstGeom>
          <a:noFill/>
          <a:extLst>
            <a:ext uri="{909E8E84-426E-40DD-AFC4-6F175D3DCCD1}">
              <a14:hiddenFill xmlns:a14="http://schemas.microsoft.com/office/drawing/2010/main">
                <a:solidFill>
                  <a:srgbClr val="FFFFFF"/>
                </a:solidFill>
              </a14:hiddenFill>
            </a:ext>
          </a:extLst>
        </p:spPr>
      </p:pic>
      <p:sp>
        <p:nvSpPr>
          <p:cNvPr id="24" name="Title 1">
            <a:extLst>
              <a:ext uri="{FF2B5EF4-FFF2-40B4-BE49-F238E27FC236}">
                <a16:creationId xmlns:a16="http://schemas.microsoft.com/office/drawing/2014/main" id="{B0CF5301-94B6-40D4-8913-A1CFD8143719}"/>
              </a:ext>
            </a:extLst>
          </p:cNvPr>
          <p:cNvSpPr txBox="1">
            <a:spLocks/>
          </p:cNvSpPr>
          <p:nvPr/>
        </p:nvSpPr>
        <p:spPr>
          <a:xfrm>
            <a:off x="9687546" y="132054"/>
            <a:ext cx="2501544" cy="659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pPr algn="ctr"/>
            <a:r>
              <a:rPr lang="en-GB" sz="2000" dirty="0">
                <a:solidFill>
                  <a:schemeClr val="bg1"/>
                </a:solidFill>
              </a:rPr>
              <a:t>leer / </a:t>
            </a:r>
            <a:r>
              <a:rPr lang="en-GB" sz="2000" dirty="0" err="1">
                <a:solidFill>
                  <a:schemeClr val="bg1"/>
                </a:solidFill>
              </a:rPr>
              <a:t>escuchar</a:t>
            </a:r>
            <a:endParaRPr lang="en-GB" sz="2000" dirty="0">
              <a:solidFill>
                <a:schemeClr val="bg1"/>
              </a:solidFill>
            </a:endParaRPr>
          </a:p>
        </p:txBody>
      </p:sp>
    </p:spTree>
    <p:extLst>
      <p:ext uri="{BB962C8B-B14F-4D97-AF65-F5344CB8AC3E}">
        <p14:creationId xmlns:p14="http://schemas.microsoft.com/office/powerpoint/2010/main" val="28384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5" grpId="0"/>
      <p:bldP spid="26" grpId="0"/>
      <p:bldP spid="27" grpId="0"/>
      <p:bldP spid="28" grpId="0"/>
      <p:bldP spid="29" grpId="0"/>
      <p:bldP spid="21" grpId="0" animBg="1"/>
      <p:bldP spid="22" grpId="0"/>
      <p:bldP spid="23" grpId="0" animBg="1"/>
      <p:bldP spid="43" grpId="0" animBg="1"/>
      <p:bldP spid="8" grpId="0"/>
      <p:bldP spid="33" grpId="0"/>
    </p:bldLst>
  </p:timing>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8476035-FE37-4A1E-9017-54745564295B}" vid="{CFD2779D-9734-472B-B15D-6BE8A98158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648</TotalTime>
  <Words>7004</Words>
  <Application>Microsoft Office PowerPoint</Application>
  <PresentationFormat>Widescreen</PresentationFormat>
  <Paragraphs>1065</Paragraphs>
  <Slides>31</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Century Gothic</vt:lpstr>
      <vt:lpstr>Tw Cen MT</vt:lpstr>
      <vt:lpstr>Twentieth Century</vt:lpstr>
      <vt:lpstr>NCELP_German_2022</vt:lpstr>
      <vt:lpstr>PowerPoint Presentation</vt:lpstr>
      <vt:lpstr>Vocabulario</vt:lpstr>
      <vt:lpstr>Vocabulario</vt:lpstr>
      <vt:lpstr>Vocabulario</vt:lpstr>
      <vt:lpstr>PowerPoint Presentation</vt:lpstr>
      <vt:lpstr>Saying who is affected by an action</vt:lpstr>
      <vt:lpstr>Lucía y los abuelos</vt:lpstr>
      <vt:lpstr>Lucía y los abuelos</vt:lpstr>
      <vt:lpstr>Lucía y los abuelos</vt:lpstr>
      <vt:lpstr>leer / escuchar</vt:lpstr>
      <vt:lpstr>PowerPoint Presentation</vt:lpstr>
      <vt:lpstr>hablar</vt:lpstr>
      <vt:lpstr>Daniel y los abuelos</vt:lpstr>
      <vt:lpstr>Daniel y los abuelos</vt:lpstr>
      <vt:lpstr>Daniel y los abuelos</vt:lpstr>
      <vt:lpstr>PowerPoint Presentation</vt:lpstr>
      <vt:lpstr>Vocabulario</vt:lpstr>
      <vt:lpstr>Vocabulario</vt:lpstr>
      <vt:lpstr>Saying who is affected by an action</vt:lpstr>
      <vt:lpstr>Saying who does what</vt:lpstr>
      <vt:lpstr>La vida en familia</vt:lpstr>
      <vt:lpstr>La vida en familia</vt:lpstr>
      <vt:lpstr>La familia y los amigos</vt:lpstr>
      <vt:lpstr>La familia y los amigos </vt:lpstr>
      <vt:lpstr>La familia y los amigos</vt:lpstr>
      <vt:lpstr>PowerPoint Presentation</vt:lpstr>
      <vt:lpstr>PowerPoint Presentation</vt:lpstr>
      <vt:lpstr>PowerPoint Presentation</vt:lpstr>
      <vt:lpstr>PowerPoint Presentation</vt:lpstr>
      <vt:lpstr>Deberes</vt:lpstr>
      <vt:lpstr>La familia y los amigos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Avery - AVY</dc:creator>
  <cp:lastModifiedBy>Rachel Hawkes</cp:lastModifiedBy>
  <cp:revision>79</cp:revision>
  <dcterms:created xsi:type="dcterms:W3CDTF">2023-10-12T08:34:16Z</dcterms:created>
  <dcterms:modified xsi:type="dcterms:W3CDTF">2024-03-04T17:17:26Z</dcterms:modified>
</cp:coreProperties>
</file>